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9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6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8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1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3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20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4AC046-2CCD-C51D-EA17-A82AD0DC3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033" y="1247140"/>
            <a:ext cx="6091902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700" b="1" dirty="0" err="1">
                <a:cs typeface="Aharoni" panose="02010803020104030203" pitchFamily="2" charset="-79"/>
              </a:rPr>
              <a:t>Investment</a:t>
            </a:r>
            <a:r>
              <a:rPr lang="pt-PT" sz="4700" b="1" dirty="0">
                <a:cs typeface="Aharoni" panose="02010803020104030203" pitchFamily="2" charset="-79"/>
              </a:rPr>
              <a:t> </a:t>
            </a:r>
            <a:r>
              <a:rPr lang="pt-PT" sz="4700" b="1" dirty="0" err="1">
                <a:cs typeface="Aharoni" panose="02010803020104030203" pitchFamily="2" charset="-79"/>
              </a:rPr>
              <a:t>Strategies</a:t>
            </a:r>
            <a:r>
              <a:rPr lang="pt-PT" sz="4700" b="1" dirty="0">
                <a:cs typeface="Aharoni" panose="02010803020104030203" pitchFamily="2" charset="-79"/>
              </a:rPr>
              <a:t> </a:t>
            </a:r>
            <a:r>
              <a:rPr lang="pt-PT" sz="4700" b="1" dirty="0" err="1">
                <a:cs typeface="Aharoni" panose="02010803020104030203" pitchFamily="2" charset="-79"/>
              </a:rPr>
              <a:t>Simulation</a:t>
            </a:r>
            <a:r>
              <a:rPr lang="pt-PT" sz="4700" b="1" dirty="0">
                <a:cs typeface="Aharoni" panose="02010803020104030203" pitchFamily="2" charset="-79"/>
              </a:rPr>
              <a:t> </a:t>
            </a:r>
            <a:br>
              <a:rPr lang="pt-PT" sz="4700" b="1" dirty="0">
                <a:cs typeface="Aharoni" panose="02010803020104030203" pitchFamily="2" charset="-79"/>
              </a:rPr>
            </a:br>
            <a:r>
              <a:rPr lang="pt-PT" sz="4700" b="1" dirty="0" err="1">
                <a:cs typeface="Aharoni" panose="02010803020104030203" pitchFamily="2" charset="-79"/>
              </a:rPr>
              <a:t>Multi-Agent</a:t>
            </a:r>
            <a:r>
              <a:rPr lang="pt-PT" sz="4700" b="1" dirty="0">
                <a:cs typeface="Aharoni" panose="02010803020104030203" pitchFamily="2" charset="-79"/>
              </a:rPr>
              <a:t> </a:t>
            </a:r>
            <a:r>
              <a:rPr lang="pt-PT" sz="4700" b="1" dirty="0" err="1">
                <a:cs typeface="Aharoni" panose="02010803020104030203" pitchFamily="2" charset="-79"/>
              </a:rPr>
              <a:t>System</a:t>
            </a:r>
            <a:br>
              <a:rPr lang="pt-PT" sz="4700" dirty="0"/>
            </a:br>
            <a:endParaRPr lang="pt-PT" sz="47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5A3408-F4BE-C168-2F11-4E3C8A5B6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0997" y="5462822"/>
            <a:ext cx="4822938" cy="964603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pt-PT" dirty="0"/>
              <a:t>Sérgio da Gama (up201906690)</a:t>
            </a:r>
          </a:p>
          <a:p>
            <a:pPr algn="r"/>
            <a:r>
              <a:rPr lang="pt-PT" dirty="0"/>
              <a:t>Tomás Fidalgo (</a:t>
            </a:r>
            <a:r>
              <a:rPr lang="pt-PT" dirty="0" err="1"/>
              <a:t>up</a:t>
            </a:r>
            <a:r>
              <a:rPr lang="pt-PT" dirty="0"/>
              <a:t>)</a:t>
            </a:r>
          </a:p>
          <a:p>
            <a:pPr algn="r"/>
            <a:r>
              <a:rPr lang="pt-PT" dirty="0" err="1"/>
              <a:t>Julián</a:t>
            </a:r>
            <a:r>
              <a:rPr lang="pt-PT" dirty="0"/>
              <a:t> Herrero (</a:t>
            </a:r>
            <a:r>
              <a:rPr lang="pt-PT" dirty="0" err="1"/>
              <a:t>up</a:t>
            </a:r>
            <a:r>
              <a:rPr lang="pt-PT" dirty="0"/>
              <a:t>)</a:t>
            </a:r>
          </a:p>
        </p:txBody>
      </p:sp>
      <p:pic>
        <p:nvPicPr>
          <p:cNvPr id="5" name="Picture 3" descr="Digital financial graph">
            <a:extLst>
              <a:ext uri="{FF2B5EF4-FFF2-40B4-BE49-F238E27FC236}">
                <a16:creationId xmlns:a16="http://schemas.microsoft.com/office/drawing/2014/main" id="{82BB4705-3394-A9D3-AD24-CCE86AF98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08" r="21422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D0DB4C-C8D8-B288-A600-941431CC1A23}"/>
              </a:ext>
            </a:extLst>
          </p:cNvPr>
          <p:cNvSpPr/>
          <p:nvPr/>
        </p:nvSpPr>
        <p:spPr>
          <a:xfrm>
            <a:off x="10226351" y="-14006"/>
            <a:ext cx="1965649" cy="8305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D1132B-7603-59AB-196B-B2116140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085" y="180303"/>
            <a:ext cx="1340179" cy="44194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EDE0EAF-8943-AB3C-B770-B495429805A3}"/>
              </a:ext>
            </a:extLst>
          </p:cNvPr>
          <p:cNvSpPr/>
          <p:nvPr/>
        </p:nvSpPr>
        <p:spPr>
          <a:xfrm>
            <a:off x="10693749" y="818337"/>
            <a:ext cx="1498251" cy="439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96A5DF-C28A-A5C3-5272-78E7032EF39B}"/>
              </a:ext>
            </a:extLst>
          </p:cNvPr>
          <p:cNvSpPr/>
          <p:nvPr/>
        </p:nvSpPr>
        <p:spPr>
          <a:xfrm>
            <a:off x="11212223" y="1256915"/>
            <a:ext cx="979777" cy="2571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989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 err="1"/>
              <a:t>Conclusions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TOMAS COMPLETE HERE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86480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 err="1"/>
              <a:t>Implemented</a:t>
            </a:r>
            <a:r>
              <a:rPr lang="pt-PT" sz="3200" dirty="0"/>
              <a:t>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Additional slides, not to the presentation</a:t>
            </a:r>
          </a:p>
          <a:p>
            <a:pPr lvl="1"/>
            <a:r>
              <a:rPr lang="en-US" sz="1700" dirty="0"/>
              <a:t>Talk about the other classes implemented, order, utils, </a:t>
            </a:r>
            <a:r>
              <a:rPr lang="en-US" sz="1700" dirty="0" err="1"/>
              <a:t>etc</a:t>
            </a:r>
            <a:endParaRPr lang="en-US" sz="1700" dirty="0"/>
          </a:p>
          <a:p>
            <a:pPr lvl="1"/>
            <a:r>
              <a:rPr lang="en-US" sz="1700" dirty="0"/>
              <a:t>Give a detailed execution example</a:t>
            </a:r>
          </a:p>
          <a:p>
            <a:pPr lvl="1"/>
            <a:r>
              <a:rPr lang="en-US" sz="1700" dirty="0"/>
              <a:t>JULI MAKE THIS ONES PLEASE, just two or three slides maybe, one for classes and one for the example</a:t>
            </a:r>
          </a:p>
        </p:txBody>
      </p:sp>
    </p:spTree>
    <p:extLst>
      <p:ext uri="{BB962C8B-B14F-4D97-AF65-F5344CB8AC3E}">
        <p14:creationId xmlns:p14="http://schemas.microsoft.com/office/powerpoint/2010/main" val="225382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/>
              <a:t>Project Description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In this project we simulate multiple investment strategies inside an approximately real stock market scenario. </a:t>
            </a:r>
          </a:p>
          <a:p>
            <a:r>
              <a:rPr lang="en-US" sz="1600" dirty="0"/>
              <a:t>This is accomplished by using historical data from the </a:t>
            </a:r>
            <a:r>
              <a:rPr lang="en-US" sz="1600" i="1" dirty="0"/>
              <a:t>United States</a:t>
            </a:r>
            <a:r>
              <a:rPr lang="en-US" sz="1600" dirty="0"/>
              <a:t> stock market and having various agents performing different investment strategies in that same context. </a:t>
            </a:r>
          </a:p>
          <a:p>
            <a:r>
              <a:rPr lang="en-US" sz="1600" dirty="0"/>
              <a:t>The simulation happens on a daily basis, throughout the period of real data selected.</a:t>
            </a:r>
          </a:p>
          <a:p>
            <a:r>
              <a:rPr lang="en-US" sz="1600" dirty="0"/>
              <a:t>There are </a:t>
            </a:r>
            <a:r>
              <a:rPr lang="en-US" sz="1600" b="1" dirty="0"/>
              <a:t>four</a:t>
            </a:r>
            <a:r>
              <a:rPr lang="en-US" sz="1600" dirty="0"/>
              <a:t> agents involved in the simulation:</a:t>
            </a:r>
            <a:endParaRPr lang="pt-PT" sz="2000" dirty="0"/>
          </a:p>
        </p:txBody>
      </p:sp>
      <p:pic>
        <p:nvPicPr>
          <p:cNvPr id="5" name="Gráfico 4" descr="Loja com preenchimento sólido">
            <a:extLst>
              <a:ext uri="{FF2B5EF4-FFF2-40B4-BE49-F238E27FC236}">
                <a16:creationId xmlns:a16="http://schemas.microsoft.com/office/drawing/2014/main" id="{ED37FDE0-2131-78B3-9B40-5B2651D9D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2772" y="4151232"/>
            <a:ext cx="914400" cy="914400"/>
          </a:xfrm>
          <a:prstGeom prst="rect">
            <a:avLst/>
          </a:prstGeom>
        </p:spPr>
      </p:pic>
      <p:pic>
        <p:nvPicPr>
          <p:cNvPr id="7" name="Gráfico 6" descr="Jornal com preenchimento sólido">
            <a:extLst>
              <a:ext uri="{FF2B5EF4-FFF2-40B4-BE49-F238E27FC236}">
                <a16:creationId xmlns:a16="http://schemas.microsoft.com/office/drawing/2014/main" id="{3822C59A-4A72-326A-C2CA-817B51150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146" y="4151232"/>
            <a:ext cx="914400" cy="914400"/>
          </a:xfrm>
          <a:prstGeom prst="rect">
            <a:avLst/>
          </a:prstGeom>
        </p:spPr>
      </p:pic>
      <p:pic>
        <p:nvPicPr>
          <p:cNvPr id="9" name="Gráfico 8" descr="Filantropia com preenchimento sólido">
            <a:extLst>
              <a:ext uri="{FF2B5EF4-FFF2-40B4-BE49-F238E27FC236}">
                <a16:creationId xmlns:a16="http://schemas.microsoft.com/office/drawing/2014/main" id="{688394BA-AEB7-5103-B8A1-1FDB8096D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3042" y="4151232"/>
            <a:ext cx="914400" cy="914400"/>
          </a:xfrm>
          <a:prstGeom prst="rect">
            <a:avLst/>
          </a:prstGeom>
        </p:spPr>
      </p:pic>
      <p:pic>
        <p:nvPicPr>
          <p:cNvPr id="11" name="Gráfico 10" descr="Empréstimo com preenchimento sólido">
            <a:extLst>
              <a:ext uri="{FF2B5EF4-FFF2-40B4-BE49-F238E27FC236}">
                <a16:creationId xmlns:a16="http://schemas.microsoft.com/office/drawing/2014/main" id="{915F9311-003C-687D-79EB-17F7817AE9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85938" y="4122250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416C14-3B1E-1EF2-A15F-5774CD3405F6}"/>
              </a:ext>
            </a:extLst>
          </p:cNvPr>
          <p:cNvSpPr txBox="1"/>
          <p:nvPr/>
        </p:nvSpPr>
        <p:spPr>
          <a:xfrm>
            <a:off x="3139178" y="5036650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Market</a:t>
            </a:r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BD6D07-9CA0-E057-FB91-8782CB17BE27}"/>
              </a:ext>
            </a:extLst>
          </p:cNvPr>
          <p:cNvSpPr txBox="1"/>
          <p:nvPr/>
        </p:nvSpPr>
        <p:spPr>
          <a:xfrm>
            <a:off x="4879858" y="5036650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Trader</a:t>
            </a:r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D85FBC-6B17-C90A-84B4-C08E120346C1}"/>
              </a:ext>
            </a:extLst>
          </p:cNvPr>
          <p:cNvSpPr txBox="1"/>
          <p:nvPr/>
        </p:nvSpPr>
        <p:spPr>
          <a:xfrm>
            <a:off x="6620539" y="5036650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Broker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28D699-0ECD-E24A-4372-41C27B121BA4}"/>
              </a:ext>
            </a:extLst>
          </p:cNvPr>
          <p:cNvSpPr txBox="1"/>
          <p:nvPr/>
        </p:nvSpPr>
        <p:spPr>
          <a:xfrm>
            <a:off x="8424403" y="5038486"/>
            <a:ext cx="129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276995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 err="1"/>
              <a:t>Collecting</a:t>
            </a:r>
            <a:r>
              <a:rPr lang="pt-PT" sz="3200" dirty="0"/>
              <a:t> Data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To simulate the market with real data, we had to first collect the data, which usually is paid</a:t>
            </a:r>
          </a:p>
          <a:p>
            <a:r>
              <a:rPr lang="en-US" sz="1600" dirty="0"/>
              <a:t>We found this endpoint, </a:t>
            </a:r>
            <a:r>
              <a:rPr lang="en-US" sz="1400" b="0" i="1" dirty="0">
                <a:effectLst/>
                <a:highlight>
                  <a:srgbClr val="800080"/>
                </a:highlight>
                <a:latin typeface="Roboto" panose="02000000000000000000" pitchFamily="2" charset="0"/>
              </a:rPr>
              <a:t>/v2/</a:t>
            </a:r>
            <a:r>
              <a:rPr lang="en-US" sz="1400" b="0" i="1" dirty="0" err="1">
                <a:effectLst/>
                <a:highlight>
                  <a:srgbClr val="800080"/>
                </a:highlight>
                <a:latin typeface="Roboto" panose="02000000000000000000" pitchFamily="2" charset="0"/>
              </a:rPr>
              <a:t>aggs</a:t>
            </a:r>
            <a:r>
              <a:rPr lang="en-US" sz="1400" b="0" i="1" dirty="0">
                <a:effectLst/>
                <a:highlight>
                  <a:srgbClr val="800080"/>
                </a:highlight>
                <a:latin typeface="Roboto" panose="02000000000000000000" pitchFamily="2" charset="0"/>
              </a:rPr>
              <a:t>/grouped/locale/us/market/stocks/{date}</a:t>
            </a:r>
            <a:r>
              <a:rPr lang="en-US" sz="1200" b="0" i="0" dirty="0">
                <a:solidFill>
                  <a:srgbClr val="565A6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dirty="0"/>
              <a:t>, from Polygon.io, which returns the daily open, high, low, and close for the entire </a:t>
            </a:r>
            <a:r>
              <a:rPr lang="en-US" sz="1600" i="1" dirty="0"/>
              <a:t>US</a:t>
            </a:r>
            <a:r>
              <a:rPr lang="en-US" sz="1600" dirty="0"/>
              <a:t> stocks/equities markets, for a given date (around 10k stocks).</a:t>
            </a:r>
          </a:p>
          <a:p>
            <a:r>
              <a:rPr lang="en-US" sz="1600" dirty="0"/>
              <a:t>Polygon.io is a paid market data API, thus it had a rate limit of 5 request per minute, for the free version. </a:t>
            </a:r>
          </a:p>
          <a:p>
            <a:r>
              <a:rPr lang="en-US" sz="1600" dirty="0"/>
              <a:t>Hence, we created a python script to make 5 requests per minute, to collect the data from </a:t>
            </a:r>
            <a:r>
              <a:rPr lang="en-US" sz="1600" b="1" dirty="0"/>
              <a:t>2021-12-27</a:t>
            </a:r>
            <a:r>
              <a:rPr lang="en-US" sz="1600" dirty="0"/>
              <a:t> to </a:t>
            </a:r>
            <a:r>
              <a:rPr lang="en-US" sz="1600" b="1" dirty="0"/>
              <a:t>2023-02-20</a:t>
            </a:r>
            <a:r>
              <a:rPr lang="en-US" sz="1600" dirty="0"/>
              <a:t>, which totalizes around </a:t>
            </a:r>
            <a:r>
              <a:rPr lang="en-US" sz="1600" b="1" dirty="0"/>
              <a:t>250</a:t>
            </a:r>
            <a:r>
              <a:rPr lang="en-US" sz="1600" dirty="0"/>
              <a:t> working days and taking </a:t>
            </a:r>
            <a:r>
              <a:rPr lang="en-US" sz="1600" dirty="0" err="1"/>
              <a:t>aprox</a:t>
            </a:r>
            <a:r>
              <a:rPr lang="en-US" sz="1600" dirty="0"/>
              <a:t>. 1 hour to execute.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28EF22-4C25-DDB8-AA20-FAF187EC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760" y="4454949"/>
            <a:ext cx="1052689" cy="115350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92025C7-C267-C980-4A33-4CAD32EFFA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18659" y="4349573"/>
            <a:ext cx="734785" cy="116116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A02542-F127-2EDF-5C58-BFD9CD843C12}"/>
              </a:ext>
            </a:extLst>
          </p:cNvPr>
          <p:cNvSpPr txBox="1"/>
          <p:nvPr/>
        </p:nvSpPr>
        <p:spPr>
          <a:xfrm>
            <a:off x="3596722" y="5635447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DD62162-AF7E-5E3F-E9E0-63FBB9A9DA54}"/>
              </a:ext>
            </a:extLst>
          </p:cNvPr>
          <p:cNvSpPr txBox="1"/>
          <p:nvPr/>
        </p:nvSpPr>
        <p:spPr>
          <a:xfrm>
            <a:off x="7724916" y="5635447"/>
            <a:ext cx="13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Polygon.io</a:t>
            </a:r>
          </a:p>
        </p:txBody>
      </p:sp>
      <p:sp>
        <p:nvSpPr>
          <p:cNvPr id="19" name="Seta: Para a Esquerda, Para a Direita e Para Cima 18">
            <a:extLst>
              <a:ext uri="{FF2B5EF4-FFF2-40B4-BE49-F238E27FC236}">
                <a16:creationId xmlns:a16="http://schemas.microsoft.com/office/drawing/2014/main" id="{26B299DB-A53F-7857-F4EB-B62DCB6F1FEF}"/>
              </a:ext>
            </a:extLst>
          </p:cNvPr>
          <p:cNvSpPr/>
          <p:nvPr/>
        </p:nvSpPr>
        <p:spPr>
          <a:xfrm rot="10800000">
            <a:off x="4937192" y="4656652"/>
            <a:ext cx="2787723" cy="5470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1" name="Gráfico 20" descr="Base de Dados com preenchimento sólido">
            <a:extLst>
              <a:ext uri="{FF2B5EF4-FFF2-40B4-BE49-F238E27FC236}">
                <a16:creationId xmlns:a16="http://schemas.microsoft.com/office/drawing/2014/main" id="{BCEC8B73-15F6-4B91-471D-5611BD5FE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3854" y="5249635"/>
            <a:ext cx="914400" cy="9144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7172D9-DC75-38B9-5F89-1B4E96528815}"/>
              </a:ext>
            </a:extLst>
          </p:cNvPr>
          <p:cNvSpPr txBox="1"/>
          <p:nvPr/>
        </p:nvSpPr>
        <p:spPr>
          <a:xfrm>
            <a:off x="5669918" y="6086168"/>
            <a:ext cx="1322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Data.json</a:t>
            </a:r>
            <a:r>
              <a:rPr lang="pt-PT" dirty="0"/>
              <a:t> </a:t>
            </a:r>
            <a:r>
              <a:rPr lang="pt-PT" sz="1200" i="1" dirty="0"/>
              <a:t>(250MB)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10711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 err="1"/>
              <a:t>Communication</a:t>
            </a:r>
            <a:r>
              <a:rPr lang="pt-PT" sz="3200" dirty="0"/>
              <a:t> </a:t>
            </a:r>
            <a:r>
              <a:rPr lang="pt-PT" sz="3200" dirty="0" err="1"/>
              <a:t>flow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The simulation starts with the Trader Agents subscribing to the Market Agent.</a:t>
            </a:r>
          </a:p>
          <a:p>
            <a:r>
              <a:rPr lang="en-US" sz="1600" dirty="0"/>
              <a:t>After that, the Market sends to the subscribers the daily stocks information, which triggers the trader to execute its strategy.</a:t>
            </a:r>
          </a:p>
          <a:p>
            <a:r>
              <a:rPr lang="en-US" sz="1600" dirty="0"/>
              <a:t>Then, the Trader initiates a </a:t>
            </a:r>
            <a:r>
              <a:rPr lang="en-US" sz="1600" i="1" dirty="0" err="1"/>
              <a:t>ContractNet</a:t>
            </a:r>
            <a:r>
              <a:rPr lang="en-US" sz="1600" dirty="0"/>
              <a:t> protocol with all the Brokers, for each trade that it wants to execute.</a:t>
            </a:r>
          </a:p>
          <a:p>
            <a:r>
              <a:rPr lang="en-US" sz="1600" dirty="0"/>
              <a:t>Finally, whenever a broker has an order accepted, it send to the Exchange, which register the order, and the process is complete.</a:t>
            </a:r>
          </a:p>
        </p:txBody>
      </p:sp>
      <p:pic>
        <p:nvPicPr>
          <p:cNvPr id="5" name="Gráfico 4" descr="Loja com preenchimento sólido">
            <a:extLst>
              <a:ext uri="{FF2B5EF4-FFF2-40B4-BE49-F238E27FC236}">
                <a16:creationId xmlns:a16="http://schemas.microsoft.com/office/drawing/2014/main" id="{ED37FDE0-2131-78B3-9B40-5B2651D9D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29950" y="4451648"/>
            <a:ext cx="914400" cy="914400"/>
          </a:xfrm>
          <a:prstGeom prst="rect">
            <a:avLst/>
          </a:prstGeom>
        </p:spPr>
      </p:pic>
      <p:pic>
        <p:nvPicPr>
          <p:cNvPr id="7" name="Gráfico 6" descr="Jornal com preenchimento sólido">
            <a:extLst>
              <a:ext uri="{FF2B5EF4-FFF2-40B4-BE49-F238E27FC236}">
                <a16:creationId xmlns:a16="http://schemas.microsoft.com/office/drawing/2014/main" id="{3822C59A-4A72-326A-C2CA-817B51150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9573" y="4481170"/>
            <a:ext cx="914400" cy="914400"/>
          </a:xfrm>
          <a:prstGeom prst="rect">
            <a:avLst/>
          </a:prstGeom>
        </p:spPr>
      </p:pic>
      <p:pic>
        <p:nvPicPr>
          <p:cNvPr id="9" name="Gráfico 8" descr="Filantropia com preenchimento sólido">
            <a:extLst>
              <a:ext uri="{FF2B5EF4-FFF2-40B4-BE49-F238E27FC236}">
                <a16:creationId xmlns:a16="http://schemas.microsoft.com/office/drawing/2014/main" id="{688394BA-AEB7-5103-B8A1-1FDB8096D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4976" y="4480896"/>
            <a:ext cx="914400" cy="914400"/>
          </a:xfrm>
          <a:prstGeom prst="rect">
            <a:avLst/>
          </a:prstGeom>
        </p:spPr>
      </p:pic>
      <p:pic>
        <p:nvPicPr>
          <p:cNvPr id="11" name="Gráfico 10" descr="Empréstimo com preenchimento sólido">
            <a:extLst>
              <a:ext uri="{FF2B5EF4-FFF2-40B4-BE49-F238E27FC236}">
                <a16:creationId xmlns:a16="http://schemas.microsoft.com/office/drawing/2014/main" id="{915F9311-003C-687D-79EB-17F7817AE9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3146" y="4451648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416C14-3B1E-1EF2-A15F-5774CD3405F6}"/>
              </a:ext>
            </a:extLst>
          </p:cNvPr>
          <p:cNvSpPr txBox="1"/>
          <p:nvPr/>
        </p:nvSpPr>
        <p:spPr>
          <a:xfrm>
            <a:off x="3148605" y="5366588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Market</a:t>
            </a:r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BD6D07-9CA0-E057-FB91-8782CB17BE27}"/>
              </a:ext>
            </a:extLst>
          </p:cNvPr>
          <p:cNvSpPr txBox="1"/>
          <p:nvPr/>
        </p:nvSpPr>
        <p:spPr>
          <a:xfrm>
            <a:off x="5021792" y="5366314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Trader</a:t>
            </a:r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D85FBC-6B17-C90A-84B4-C08E120346C1}"/>
              </a:ext>
            </a:extLst>
          </p:cNvPr>
          <p:cNvSpPr txBox="1"/>
          <p:nvPr/>
        </p:nvSpPr>
        <p:spPr>
          <a:xfrm>
            <a:off x="6887747" y="5366048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Broker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28D699-0ECD-E24A-4372-41C27B121BA4}"/>
              </a:ext>
            </a:extLst>
          </p:cNvPr>
          <p:cNvSpPr txBox="1"/>
          <p:nvPr/>
        </p:nvSpPr>
        <p:spPr>
          <a:xfrm>
            <a:off x="8441581" y="5338902"/>
            <a:ext cx="129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Exchange</a:t>
            </a:r>
          </a:p>
        </p:txBody>
      </p:sp>
      <p:sp>
        <p:nvSpPr>
          <p:cNvPr id="8" name="Seta: Curvada Para Cima 7">
            <a:extLst>
              <a:ext uri="{FF2B5EF4-FFF2-40B4-BE49-F238E27FC236}">
                <a16:creationId xmlns:a16="http://schemas.microsoft.com/office/drawing/2014/main" id="{9CC79A48-9265-898A-6B24-9D279EE2CCC7}"/>
              </a:ext>
            </a:extLst>
          </p:cNvPr>
          <p:cNvSpPr/>
          <p:nvPr/>
        </p:nvSpPr>
        <p:spPr>
          <a:xfrm>
            <a:off x="3940823" y="5791291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0" name="Seta: Curvada Para Cima 9">
            <a:extLst>
              <a:ext uri="{FF2B5EF4-FFF2-40B4-BE49-F238E27FC236}">
                <a16:creationId xmlns:a16="http://schemas.microsoft.com/office/drawing/2014/main" id="{C06FD017-7FC9-9ECC-7652-6605DC574A69}"/>
              </a:ext>
            </a:extLst>
          </p:cNvPr>
          <p:cNvSpPr/>
          <p:nvPr/>
        </p:nvSpPr>
        <p:spPr>
          <a:xfrm>
            <a:off x="5742373" y="5791291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6" name="Seta: Curvada Para Cima 15">
            <a:extLst>
              <a:ext uri="{FF2B5EF4-FFF2-40B4-BE49-F238E27FC236}">
                <a16:creationId xmlns:a16="http://schemas.microsoft.com/office/drawing/2014/main" id="{F2771144-0B6C-F421-32D8-1B1DAA10FABA}"/>
              </a:ext>
            </a:extLst>
          </p:cNvPr>
          <p:cNvSpPr/>
          <p:nvPr/>
        </p:nvSpPr>
        <p:spPr>
          <a:xfrm>
            <a:off x="7485476" y="5790088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7" name="Seta: Curvada Para Cima 16">
            <a:extLst>
              <a:ext uri="{FF2B5EF4-FFF2-40B4-BE49-F238E27FC236}">
                <a16:creationId xmlns:a16="http://schemas.microsoft.com/office/drawing/2014/main" id="{58AAFD5A-AC5E-11E5-6F36-B3AF1E4B817B}"/>
              </a:ext>
            </a:extLst>
          </p:cNvPr>
          <p:cNvSpPr/>
          <p:nvPr/>
        </p:nvSpPr>
        <p:spPr>
          <a:xfrm rot="10574375">
            <a:off x="5680792" y="4200981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8" name="Seta: Curvada Para Cima 17">
            <a:extLst>
              <a:ext uri="{FF2B5EF4-FFF2-40B4-BE49-F238E27FC236}">
                <a16:creationId xmlns:a16="http://schemas.microsoft.com/office/drawing/2014/main" id="{931C7D2E-CFC7-98A1-BAFD-AD909C4700A0}"/>
              </a:ext>
            </a:extLst>
          </p:cNvPr>
          <p:cNvSpPr/>
          <p:nvPr/>
        </p:nvSpPr>
        <p:spPr>
          <a:xfrm rot="10574375">
            <a:off x="3930258" y="4187542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9" name="Seta: Curvada Para Cima 18">
            <a:extLst>
              <a:ext uri="{FF2B5EF4-FFF2-40B4-BE49-F238E27FC236}">
                <a16:creationId xmlns:a16="http://schemas.microsoft.com/office/drawing/2014/main" id="{2359DCA5-0095-BB0E-F248-5E8D647F93CF}"/>
              </a:ext>
            </a:extLst>
          </p:cNvPr>
          <p:cNvSpPr/>
          <p:nvPr/>
        </p:nvSpPr>
        <p:spPr>
          <a:xfrm rot="10574375">
            <a:off x="7496040" y="4074804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ED27578-C96E-4E84-F834-4A3FF86CB3B0}"/>
              </a:ext>
            </a:extLst>
          </p:cNvPr>
          <p:cNvSpPr txBox="1"/>
          <p:nvPr/>
        </p:nvSpPr>
        <p:spPr>
          <a:xfrm>
            <a:off x="4138896" y="6161170"/>
            <a:ext cx="104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 err="1"/>
              <a:t>Notify</a:t>
            </a:r>
            <a:r>
              <a:rPr lang="pt-PT" sz="1400" b="1" dirty="0"/>
              <a:t> </a:t>
            </a:r>
            <a:r>
              <a:rPr lang="pt-PT" sz="1050" b="1" i="1" dirty="0"/>
              <a:t>(</a:t>
            </a:r>
            <a:r>
              <a:rPr lang="pt-PT" sz="1050" b="1" i="1" dirty="0" err="1"/>
              <a:t>Propagate</a:t>
            </a:r>
            <a:r>
              <a:rPr lang="pt-PT" sz="1050" b="1" i="1" dirty="0"/>
              <a:t>)</a:t>
            </a:r>
            <a:endParaRPr lang="pt-PT" sz="1400" b="1" i="1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B1D7B1B-B25D-F6B6-D769-667CD2D567E4}"/>
              </a:ext>
            </a:extLst>
          </p:cNvPr>
          <p:cNvSpPr txBox="1"/>
          <p:nvPr/>
        </p:nvSpPr>
        <p:spPr>
          <a:xfrm>
            <a:off x="4097594" y="3849183"/>
            <a:ext cx="1123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 err="1"/>
              <a:t>Subscribe</a:t>
            </a:r>
            <a:endParaRPr lang="pt-PT" sz="1400" b="1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6043735-6B66-1CD5-C94E-A9A7CB16FCE3}"/>
              </a:ext>
            </a:extLst>
          </p:cNvPr>
          <p:cNvSpPr txBox="1"/>
          <p:nvPr/>
        </p:nvSpPr>
        <p:spPr>
          <a:xfrm>
            <a:off x="5899145" y="3702636"/>
            <a:ext cx="1123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 err="1"/>
              <a:t>Propose</a:t>
            </a:r>
            <a:endParaRPr lang="pt-PT" sz="1200" b="1" dirty="0"/>
          </a:p>
          <a:p>
            <a:pPr algn="ctr"/>
            <a:r>
              <a:rPr lang="pt-PT" sz="1200" b="1" dirty="0" err="1"/>
              <a:t>Inform</a:t>
            </a:r>
            <a:endParaRPr lang="pt-PT" sz="1200" b="1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F692EAC-D67C-E9B7-7079-0AC855BF27A3}"/>
              </a:ext>
            </a:extLst>
          </p:cNvPr>
          <p:cNvSpPr txBox="1"/>
          <p:nvPr/>
        </p:nvSpPr>
        <p:spPr>
          <a:xfrm>
            <a:off x="5615266" y="6159420"/>
            <a:ext cx="16911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/>
              <a:t>CFP</a:t>
            </a:r>
          </a:p>
          <a:p>
            <a:pPr algn="ctr"/>
            <a:r>
              <a:rPr lang="pt-PT" sz="1200" b="1" dirty="0" err="1"/>
              <a:t>Accept-Proposal</a:t>
            </a:r>
            <a:endParaRPr lang="pt-PT" sz="1400" b="1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96FA71D-BACF-2A25-8DFE-7EB44F5CBA22}"/>
              </a:ext>
            </a:extLst>
          </p:cNvPr>
          <p:cNvSpPr txBox="1"/>
          <p:nvPr/>
        </p:nvSpPr>
        <p:spPr>
          <a:xfrm>
            <a:off x="7358369" y="3739454"/>
            <a:ext cx="1691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/>
              <a:t>Agree</a:t>
            </a:r>
            <a:endParaRPr lang="pt-PT" sz="1400" b="1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CA0B15D-4143-5E07-228B-6C59C59FB416}"/>
              </a:ext>
            </a:extLst>
          </p:cNvPr>
          <p:cNvSpPr txBox="1"/>
          <p:nvPr/>
        </p:nvSpPr>
        <p:spPr>
          <a:xfrm>
            <a:off x="7363057" y="6169108"/>
            <a:ext cx="1691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/>
              <a:t>Request</a:t>
            </a:r>
            <a:endParaRPr lang="pt-PT" sz="1400" b="1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19BEEBE-1B91-A954-51C3-07FAB39E3F9B}"/>
              </a:ext>
            </a:extLst>
          </p:cNvPr>
          <p:cNvSpPr txBox="1"/>
          <p:nvPr/>
        </p:nvSpPr>
        <p:spPr>
          <a:xfrm>
            <a:off x="4152733" y="4877237"/>
            <a:ext cx="98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/>
              <a:t>FIPA-</a:t>
            </a:r>
            <a:r>
              <a:rPr lang="pt-PT" sz="1200" b="1" dirty="0" err="1"/>
              <a:t>Subscribe</a:t>
            </a:r>
            <a:endParaRPr lang="pt-PT" sz="1400" b="1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37B8AD1-A712-17CF-922E-C89E65AE404A}"/>
              </a:ext>
            </a:extLst>
          </p:cNvPr>
          <p:cNvSpPr txBox="1"/>
          <p:nvPr/>
        </p:nvSpPr>
        <p:spPr>
          <a:xfrm>
            <a:off x="5881772" y="4830457"/>
            <a:ext cx="112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/>
              <a:t>FIPA-</a:t>
            </a:r>
            <a:r>
              <a:rPr lang="pt-PT" sz="1200" b="1" dirty="0" err="1"/>
              <a:t>ContractNet</a:t>
            </a:r>
            <a:endParaRPr lang="pt-PT" sz="1400" b="1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68FB614-7019-381C-F336-3F4257956664}"/>
              </a:ext>
            </a:extLst>
          </p:cNvPr>
          <p:cNvSpPr txBox="1"/>
          <p:nvPr/>
        </p:nvSpPr>
        <p:spPr>
          <a:xfrm>
            <a:off x="7665876" y="4836033"/>
            <a:ext cx="112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/>
              <a:t>FIPA-</a:t>
            </a:r>
            <a:r>
              <a:rPr lang="pt-PT" sz="1200" b="1" dirty="0" err="1"/>
              <a:t>Request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91178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CE2670-65E5-749C-14EA-968FB66B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74" y="455362"/>
            <a:ext cx="8695616" cy="571005"/>
          </a:xfrm>
        </p:spPr>
        <p:txBody>
          <a:bodyPr>
            <a:noAutofit/>
          </a:bodyPr>
          <a:lstStyle/>
          <a:p>
            <a:r>
              <a:rPr lang="pt-PT" sz="3200" dirty="0" err="1"/>
              <a:t>Market</a:t>
            </a:r>
            <a:r>
              <a:rPr lang="pt-PT" sz="3200" dirty="0"/>
              <a:t> </a:t>
            </a:r>
            <a:r>
              <a:rPr lang="pt-PT" sz="3200" dirty="0" err="1"/>
              <a:t>Agent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A3289D-F1AF-ACFB-7504-B14EDC43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369762"/>
            <a:ext cx="9486690" cy="4716406"/>
          </a:xfrm>
        </p:spPr>
        <p:txBody>
          <a:bodyPr>
            <a:normAutofit/>
          </a:bodyPr>
          <a:lstStyle/>
          <a:p>
            <a:r>
              <a:rPr lang="pt-PT" sz="1600" dirty="0"/>
              <a:t>The agent starts by loading the data from the </a:t>
            </a:r>
            <a:r>
              <a:rPr lang="pt-PT" sz="1600" i="1" dirty="0"/>
              <a:t>json</a:t>
            </a:r>
            <a:r>
              <a:rPr lang="pt-PT" sz="1600" dirty="0"/>
              <a:t> file and convert it to a list of lists of HashMaps. </a:t>
            </a:r>
            <a:r>
              <a:rPr lang="pt-PT" sz="1600" dirty="0" err="1"/>
              <a:t>Each</a:t>
            </a:r>
            <a:r>
              <a:rPr lang="pt-PT" sz="1600" dirty="0"/>
              <a:t> </a:t>
            </a:r>
            <a:r>
              <a:rPr lang="pt-PT" sz="1600" dirty="0" err="1"/>
              <a:t>HashMap</a:t>
            </a:r>
            <a:r>
              <a:rPr lang="pt-PT" sz="1600" dirty="0"/>
              <a:t> </a:t>
            </a:r>
            <a:r>
              <a:rPr lang="pt-PT" sz="1600" dirty="0" err="1"/>
              <a:t>associates</a:t>
            </a:r>
            <a:r>
              <a:rPr lang="pt-PT" sz="1600" dirty="0"/>
              <a:t> a </a:t>
            </a:r>
            <a:r>
              <a:rPr lang="pt-PT" sz="1600" dirty="0" err="1"/>
              <a:t>ticker</a:t>
            </a:r>
            <a:r>
              <a:rPr lang="pt-PT" sz="1600" dirty="0"/>
              <a:t> with the </a:t>
            </a:r>
            <a:r>
              <a:rPr lang="pt-PT" sz="1600" dirty="0" err="1"/>
              <a:t>daily</a:t>
            </a:r>
            <a:r>
              <a:rPr lang="pt-PT" sz="1600" dirty="0"/>
              <a:t> </a:t>
            </a:r>
            <a:r>
              <a:rPr lang="pt-PT" sz="1600" dirty="0" err="1"/>
              <a:t>values</a:t>
            </a:r>
            <a:r>
              <a:rPr lang="pt-PT" sz="1600" dirty="0"/>
              <a:t>.</a:t>
            </a:r>
          </a:p>
          <a:p>
            <a:r>
              <a:rPr lang="pt-PT" sz="1600" dirty="0"/>
              <a:t>It is </a:t>
            </a:r>
            <a:r>
              <a:rPr lang="pt-PT" sz="1600" dirty="0" err="1"/>
              <a:t>composed</a:t>
            </a:r>
            <a:r>
              <a:rPr lang="pt-PT" sz="1600" dirty="0"/>
              <a:t> </a:t>
            </a:r>
            <a:r>
              <a:rPr lang="pt-PT" sz="1600" dirty="0" err="1"/>
              <a:t>of</a:t>
            </a:r>
            <a:r>
              <a:rPr lang="pt-PT" sz="1600" dirty="0"/>
              <a:t> </a:t>
            </a:r>
            <a:r>
              <a:rPr lang="pt-PT" sz="1600" b="1" dirty="0" err="1"/>
              <a:t>two</a:t>
            </a:r>
            <a:r>
              <a:rPr lang="pt-PT" sz="1600" dirty="0"/>
              <a:t> </a:t>
            </a:r>
            <a:r>
              <a:rPr lang="pt-PT" sz="1600" dirty="0" err="1"/>
              <a:t>behaviours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endParaRPr lang="pt-PT" sz="1600" dirty="0"/>
          </a:p>
          <a:p>
            <a:r>
              <a:rPr lang="pt-PT" sz="1600" b="1" dirty="0" err="1"/>
              <a:t>SubscriptionRequestsBehavior</a:t>
            </a:r>
            <a:r>
              <a:rPr lang="pt-PT" sz="1600" dirty="0"/>
              <a:t>:</a:t>
            </a:r>
          </a:p>
          <a:p>
            <a:pPr lvl="1"/>
            <a:r>
              <a:rPr lang="pt-PT" sz="1300" dirty="0"/>
              <a:t>It </a:t>
            </a:r>
            <a:r>
              <a:rPr lang="pt-PT" sz="1300" dirty="0" err="1"/>
              <a:t>extends</a:t>
            </a:r>
            <a:r>
              <a:rPr lang="pt-PT" sz="1300" dirty="0"/>
              <a:t> </a:t>
            </a:r>
            <a:r>
              <a:rPr lang="pt-PT" sz="1300" b="1" dirty="0" err="1"/>
              <a:t>CyclicBehaviour</a:t>
            </a:r>
            <a:r>
              <a:rPr lang="pt-PT" sz="1300" dirty="0"/>
              <a:t>, </a:t>
            </a:r>
            <a:r>
              <a:rPr lang="pt-PT" sz="1300" dirty="0" err="1"/>
              <a:t>which</a:t>
            </a:r>
            <a:r>
              <a:rPr lang="pt-PT" sz="1300" dirty="0"/>
              <a:t> is a </a:t>
            </a:r>
            <a:r>
              <a:rPr lang="pt-PT" sz="1300" dirty="0" err="1"/>
              <a:t>behaviour</a:t>
            </a:r>
            <a:r>
              <a:rPr lang="pt-PT" sz="1300" dirty="0"/>
              <a:t> that is </a:t>
            </a:r>
            <a:r>
              <a:rPr lang="pt-PT" sz="1300" dirty="0" err="1"/>
              <a:t>always</a:t>
            </a:r>
            <a:r>
              <a:rPr lang="pt-PT" sz="1300" dirty="0"/>
              <a:t> </a:t>
            </a:r>
            <a:r>
              <a:rPr lang="pt-PT" sz="1300" dirty="0" err="1"/>
              <a:t>running</a:t>
            </a:r>
            <a:r>
              <a:rPr lang="pt-PT" sz="1300" dirty="0"/>
              <a:t> in </a:t>
            </a:r>
            <a:r>
              <a:rPr lang="pt-PT" sz="1300" dirty="0" err="1"/>
              <a:t>loop</a:t>
            </a:r>
            <a:r>
              <a:rPr lang="pt-PT" sz="1300" dirty="0"/>
              <a:t>.</a:t>
            </a:r>
          </a:p>
          <a:p>
            <a:pPr lvl="1"/>
            <a:r>
              <a:rPr lang="pt-PT" sz="1300" dirty="0"/>
              <a:t>That </a:t>
            </a:r>
            <a:r>
              <a:rPr lang="pt-PT" sz="1300" dirty="0" err="1"/>
              <a:t>way</a:t>
            </a:r>
            <a:r>
              <a:rPr lang="pt-PT" sz="1300" dirty="0"/>
              <a:t>, is </a:t>
            </a:r>
            <a:r>
              <a:rPr lang="pt-PT" sz="1300" dirty="0" err="1"/>
              <a:t>always</a:t>
            </a:r>
            <a:r>
              <a:rPr lang="pt-PT" sz="1300" dirty="0"/>
              <a:t> open to </a:t>
            </a:r>
            <a:r>
              <a:rPr lang="pt-PT" sz="1300" dirty="0" err="1"/>
              <a:t>receive</a:t>
            </a:r>
            <a:r>
              <a:rPr lang="pt-PT" sz="1300" dirty="0"/>
              <a:t> </a:t>
            </a:r>
            <a:r>
              <a:rPr lang="pt-PT" sz="1300" dirty="0" err="1"/>
              <a:t>subscriptions</a:t>
            </a:r>
            <a:r>
              <a:rPr lang="pt-PT" sz="1300" dirty="0"/>
              <a:t> </a:t>
            </a:r>
            <a:r>
              <a:rPr lang="pt-PT" sz="1300" dirty="0" err="1"/>
              <a:t>from</a:t>
            </a:r>
            <a:r>
              <a:rPr lang="pt-PT" sz="1300" dirty="0"/>
              <a:t> </a:t>
            </a:r>
            <a:r>
              <a:rPr lang="pt-PT" sz="1300" dirty="0" err="1"/>
              <a:t>new</a:t>
            </a:r>
            <a:r>
              <a:rPr lang="pt-PT" sz="1300" dirty="0"/>
              <a:t> </a:t>
            </a:r>
            <a:r>
              <a:rPr lang="pt-PT" sz="1300" dirty="0" err="1"/>
              <a:t>traders</a:t>
            </a:r>
            <a:r>
              <a:rPr lang="pt-PT" sz="1300" dirty="0"/>
              <a:t>.</a:t>
            </a:r>
          </a:p>
          <a:p>
            <a:pPr marL="228600" lvl="1" indent="0">
              <a:buNone/>
            </a:pPr>
            <a:endParaRPr lang="pt-PT" sz="1300" dirty="0"/>
          </a:p>
          <a:p>
            <a:r>
              <a:rPr lang="pt-PT" sz="1600" b="1" dirty="0" err="1"/>
              <a:t>TickerBehaviour</a:t>
            </a:r>
            <a:r>
              <a:rPr lang="pt-PT" sz="1600" dirty="0"/>
              <a:t>:</a:t>
            </a:r>
          </a:p>
          <a:p>
            <a:pPr lvl="1"/>
            <a:r>
              <a:rPr lang="pt-PT" sz="1300" dirty="0"/>
              <a:t>This </a:t>
            </a:r>
            <a:r>
              <a:rPr lang="pt-PT" sz="1300" dirty="0" err="1"/>
              <a:t>behaviour</a:t>
            </a:r>
            <a:r>
              <a:rPr lang="pt-PT" sz="1300" dirty="0"/>
              <a:t> is </a:t>
            </a:r>
            <a:r>
              <a:rPr lang="pt-PT" sz="1300" dirty="0" err="1"/>
              <a:t>used</a:t>
            </a:r>
            <a:r>
              <a:rPr lang="pt-PT" sz="1300" dirty="0"/>
              <a:t> to </a:t>
            </a:r>
            <a:r>
              <a:rPr lang="pt-PT" sz="1300" dirty="0" err="1"/>
              <a:t>send</a:t>
            </a:r>
            <a:r>
              <a:rPr lang="pt-PT" sz="1300" dirty="0"/>
              <a:t> the </a:t>
            </a:r>
            <a:r>
              <a:rPr lang="pt-PT" sz="1300" dirty="0" err="1"/>
              <a:t>daily</a:t>
            </a:r>
            <a:r>
              <a:rPr lang="pt-PT" sz="1300" dirty="0"/>
              <a:t> </a:t>
            </a:r>
            <a:r>
              <a:rPr lang="pt-PT" sz="1300" dirty="0" err="1"/>
              <a:t>prices</a:t>
            </a:r>
            <a:r>
              <a:rPr lang="pt-PT" sz="1300" dirty="0"/>
              <a:t> </a:t>
            </a:r>
            <a:r>
              <a:rPr lang="pt-PT" sz="1300" dirty="0" err="1"/>
              <a:t>list</a:t>
            </a:r>
            <a:r>
              <a:rPr lang="pt-PT" sz="1300" dirty="0"/>
              <a:t> to the </a:t>
            </a:r>
            <a:r>
              <a:rPr lang="pt-PT" sz="1300" dirty="0" err="1"/>
              <a:t>traders</a:t>
            </a:r>
            <a:r>
              <a:rPr lang="pt-PT" sz="1300" dirty="0"/>
              <a:t> that have </a:t>
            </a:r>
            <a:r>
              <a:rPr lang="pt-PT" sz="1300" dirty="0" err="1"/>
              <a:t>subscribed</a:t>
            </a:r>
            <a:r>
              <a:rPr lang="pt-PT" sz="1300" dirty="0"/>
              <a:t> to the </a:t>
            </a:r>
            <a:r>
              <a:rPr lang="pt-PT" sz="1300" dirty="0" err="1"/>
              <a:t>market</a:t>
            </a:r>
            <a:r>
              <a:rPr lang="pt-PT" sz="1300" dirty="0"/>
              <a:t>.</a:t>
            </a:r>
          </a:p>
          <a:p>
            <a:pPr lvl="1"/>
            <a:r>
              <a:rPr lang="pt-PT" sz="1300" dirty="0"/>
              <a:t>The </a:t>
            </a:r>
            <a:r>
              <a:rPr lang="pt-PT" sz="1300" dirty="0" err="1"/>
              <a:t>period</a:t>
            </a:r>
            <a:r>
              <a:rPr lang="pt-PT" sz="1300" dirty="0"/>
              <a:t> is set to 1 </a:t>
            </a:r>
            <a:r>
              <a:rPr lang="pt-PT" sz="1300" dirty="0" err="1"/>
              <a:t>second</a:t>
            </a:r>
            <a:r>
              <a:rPr lang="pt-PT" sz="1300" dirty="0"/>
              <a:t>, so, </a:t>
            </a:r>
            <a:r>
              <a:rPr lang="pt-PT" sz="1300" dirty="0" err="1"/>
              <a:t>at</a:t>
            </a:r>
            <a:r>
              <a:rPr lang="pt-PT" sz="1300" dirty="0"/>
              <a:t> </a:t>
            </a:r>
            <a:r>
              <a:rPr lang="pt-PT" sz="1300" dirty="0" err="1"/>
              <a:t>each</a:t>
            </a:r>
            <a:r>
              <a:rPr lang="pt-PT" sz="1300" dirty="0"/>
              <a:t> </a:t>
            </a:r>
            <a:r>
              <a:rPr lang="pt-PT" sz="1300" dirty="0" err="1"/>
              <a:t>second</a:t>
            </a:r>
            <a:r>
              <a:rPr lang="pt-PT" sz="1300" dirty="0"/>
              <a:t> it </a:t>
            </a:r>
            <a:r>
              <a:rPr lang="pt-PT" sz="1300" dirty="0" err="1"/>
              <a:t>sends</a:t>
            </a:r>
            <a:r>
              <a:rPr lang="pt-PT" sz="1300" dirty="0"/>
              <a:t> </a:t>
            </a:r>
            <a:r>
              <a:rPr lang="pt-PT" sz="1300" dirty="0" err="1"/>
              <a:t>new</a:t>
            </a:r>
            <a:r>
              <a:rPr lang="pt-PT" sz="1300" dirty="0"/>
              <a:t> </a:t>
            </a:r>
            <a:r>
              <a:rPr lang="pt-PT" sz="1300" dirty="0" err="1"/>
              <a:t>daily</a:t>
            </a:r>
            <a:r>
              <a:rPr lang="pt-PT" sz="1300" dirty="0"/>
              <a:t> </a:t>
            </a:r>
            <a:r>
              <a:rPr lang="pt-PT" sz="1300" dirty="0" err="1"/>
              <a:t>information</a:t>
            </a:r>
            <a:r>
              <a:rPr lang="pt-PT" sz="1300" dirty="0"/>
              <a:t>.</a:t>
            </a:r>
          </a:p>
          <a:p>
            <a:pPr lvl="1"/>
            <a:r>
              <a:rPr lang="pt-PT" sz="1300" dirty="0" err="1"/>
              <a:t>When</a:t>
            </a:r>
            <a:r>
              <a:rPr lang="pt-PT" sz="1300" dirty="0"/>
              <a:t> it </a:t>
            </a:r>
            <a:r>
              <a:rPr lang="pt-PT" sz="1300" dirty="0" err="1"/>
              <a:t>reaches</a:t>
            </a:r>
            <a:r>
              <a:rPr lang="pt-PT" sz="1300" dirty="0"/>
              <a:t> the </a:t>
            </a:r>
            <a:r>
              <a:rPr lang="pt-PT" sz="1300" dirty="0" err="1"/>
              <a:t>last</a:t>
            </a:r>
            <a:r>
              <a:rPr lang="pt-PT" sz="1300" dirty="0"/>
              <a:t> </a:t>
            </a:r>
            <a:r>
              <a:rPr lang="pt-PT" sz="1300" dirty="0" err="1"/>
              <a:t>day</a:t>
            </a:r>
            <a:r>
              <a:rPr lang="pt-PT" sz="1300" dirty="0"/>
              <a:t>, it </a:t>
            </a:r>
            <a:r>
              <a:rPr lang="pt-PT" sz="1300" dirty="0" err="1"/>
              <a:t>sends</a:t>
            </a:r>
            <a:r>
              <a:rPr lang="pt-PT" sz="1300" dirty="0"/>
              <a:t> a </a:t>
            </a:r>
            <a:r>
              <a:rPr lang="pt-PT" sz="1300" dirty="0" err="1"/>
              <a:t>special</a:t>
            </a:r>
            <a:r>
              <a:rPr lang="pt-PT" sz="1300" dirty="0"/>
              <a:t> </a:t>
            </a:r>
            <a:r>
              <a:rPr lang="pt-PT" sz="1300" dirty="0" err="1"/>
              <a:t>message</a:t>
            </a:r>
            <a:r>
              <a:rPr lang="pt-PT" sz="1300" dirty="0"/>
              <a:t>, “</a:t>
            </a:r>
            <a:r>
              <a:rPr lang="pt-PT" sz="1300" i="1" dirty="0"/>
              <a:t>NO_MORE_DAYS</a:t>
            </a:r>
            <a:r>
              <a:rPr lang="pt-PT" sz="1300" dirty="0"/>
              <a:t>”.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Jornal com preenchimento sólido">
            <a:extLst>
              <a:ext uri="{FF2B5EF4-FFF2-40B4-BE49-F238E27FC236}">
                <a16:creationId xmlns:a16="http://schemas.microsoft.com/office/drawing/2014/main" id="{B60BB1E8-B4B0-A6CF-81CF-6AF3F9152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74" y="2836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CE2670-65E5-749C-14EA-968FB66B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74" y="455362"/>
            <a:ext cx="8695616" cy="571005"/>
          </a:xfrm>
        </p:spPr>
        <p:txBody>
          <a:bodyPr>
            <a:noAutofit/>
          </a:bodyPr>
          <a:lstStyle/>
          <a:p>
            <a:r>
              <a:rPr lang="pt-PT" sz="3200" dirty="0" err="1"/>
              <a:t>Trader</a:t>
            </a:r>
            <a:r>
              <a:rPr lang="pt-PT" sz="3200" dirty="0"/>
              <a:t> </a:t>
            </a:r>
            <a:r>
              <a:rPr lang="pt-PT" sz="3200" dirty="0" err="1"/>
              <a:t>Agent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A3289D-F1AF-ACFB-7504-B14EDC43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257795"/>
            <a:ext cx="9486690" cy="4828373"/>
          </a:xfrm>
        </p:spPr>
        <p:txBody>
          <a:bodyPr>
            <a:normAutofit/>
          </a:bodyPr>
          <a:lstStyle/>
          <a:p>
            <a:r>
              <a:rPr lang="pt-PT" sz="1600" dirty="0"/>
              <a:t>This </a:t>
            </a:r>
            <a:r>
              <a:rPr lang="pt-PT" sz="1600" dirty="0" err="1"/>
              <a:t>agent</a:t>
            </a:r>
            <a:r>
              <a:rPr lang="pt-PT" sz="1600" dirty="0"/>
              <a:t> </a:t>
            </a:r>
            <a:r>
              <a:rPr lang="pt-PT" sz="1600" dirty="0" err="1"/>
              <a:t>starts</a:t>
            </a:r>
            <a:r>
              <a:rPr lang="pt-PT" sz="1600" dirty="0"/>
              <a:t> </a:t>
            </a:r>
            <a:r>
              <a:rPr lang="pt-PT" sz="1600" dirty="0" err="1"/>
              <a:t>by</a:t>
            </a:r>
            <a:r>
              <a:rPr lang="pt-PT" sz="1600" dirty="0"/>
              <a:t> </a:t>
            </a:r>
            <a:r>
              <a:rPr lang="pt-PT" sz="1600" dirty="0" err="1"/>
              <a:t>sending</a:t>
            </a:r>
            <a:r>
              <a:rPr lang="pt-PT" sz="1600" dirty="0"/>
              <a:t> the </a:t>
            </a:r>
            <a:r>
              <a:rPr lang="pt-PT" sz="1600" dirty="0" err="1"/>
              <a:t>subscription</a:t>
            </a:r>
            <a:r>
              <a:rPr lang="pt-PT" sz="1600" dirty="0"/>
              <a:t> </a:t>
            </a:r>
            <a:r>
              <a:rPr lang="pt-PT" sz="1600" dirty="0" err="1"/>
              <a:t>message</a:t>
            </a:r>
            <a:r>
              <a:rPr lang="pt-PT" sz="1600" dirty="0"/>
              <a:t> to the </a:t>
            </a:r>
            <a:r>
              <a:rPr lang="pt-PT" sz="1600" dirty="0" err="1"/>
              <a:t>Market</a:t>
            </a:r>
            <a:r>
              <a:rPr lang="pt-PT" sz="1600" dirty="0"/>
              <a:t> </a:t>
            </a:r>
            <a:r>
              <a:rPr lang="pt-PT" sz="1600" dirty="0" err="1"/>
              <a:t>Agent</a:t>
            </a:r>
            <a:r>
              <a:rPr lang="pt-PT" sz="1600" dirty="0"/>
              <a:t> in the </a:t>
            </a:r>
            <a:r>
              <a:rPr lang="pt-PT" sz="1600" dirty="0" err="1"/>
              <a:t>setup</a:t>
            </a:r>
            <a:r>
              <a:rPr lang="pt-PT" sz="1600" dirty="0"/>
              <a:t>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then</a:t>
            </a:r>
            <a:r>
              <a:rPr lang="pt-PT" sz="1600" dirty="0"/>
              <a:t> it </a:t>
            </a:r>
            <a:r>
              <a:rPr lang="pt-PT" sz="1600" dirty="0" err="1"/>
              <a:t>only</a:t>
            </a:r>
            <a:r>
              <a:rPr lang="pt-PT" sz="1600" dirty="0"/>
              <a:t> </a:t>
            </a:r>
            <a:r>
              <a:rPr lang="pt-PT" sz="1600" dirty="0" err="1"/>
              <a:t>has</a:t>
            </a:r>
            <a:r>
              <a:rPr lang="pt-PT" sz="1600" dirty="0"/>
              <a:t> </a:t>
            </a:r>
            <a:r>
              <a:rPr lang="pt-PT" sz="1600" dirty="0" err="1"/>
              <a:t>one</a:t>
            </a:r>
            <a:r>
              <a:rPr lang="pt-PT" sz="1600" dirty="0"/>
              <a:t> </a:t>
            </a:r>
            <a:r>
              <a:rPr lang="pt-PT" sz="1600" dirty="0" err="1"/>
              <a:t>behaviour</a:t>
            </a:r>
            <a:r>
              <a:rPr lang="pt-PT" sz="1600" dirty="0"/>
              <a:t>.</a:t>
            </a:r>
          </a:p>
          <a:p>
            <a:pPr marL="0" indent="0">
              <a:buNone/>
            </a:pPr>
            <a:endParaRPr lang="pt-PT" sz="1600" dirty="0"/>
          </a:p>
          <a:p>
            <a:r>
              <a:rPr lang="pt-PT" sz="1600" b="1" dirty="0" err="1"/>
              <a:t>ExecuteStrategyDispatcher</a:t>
            </a:r>
            <a:r>
              <a:rPr lang="pt-PT" sz="1600" b="1" dirty="0"/>
              <a:t>:</a:t>
            </a:r>
          </a:p>
          <a:p>
            <a:pPr lvl="1"/>
            <a:r>
              <a:rPr lang="pt-PT" sz="1300" dirty="0"/>
              <a:t>This </a:t>
            </a:r>
            <a:r>
              <a:rPr lang="pt-PT" sz="1300" dirty="0" err="1"/>
              <a:t>behaviour</a:t>
            </a:r>
            <a:r>
              <a:rPr lang="pt-PT" sz="1300" dirty="0"/>
              <a:t> </a:t>
            </a:r>
            <a:r>
              <a:rPr lang="pt-PT" sz="1300" dirty="0" err="1"/>
              <a:t>extends</a:t>
            </a:r>
            <a:r>
              <a:rPr lang="pt-PT" sz="1300" dirty="0"/>
              <a:t> </a:t>
            </a:r>
            <a:r>
              <a:rPr lang="pt-PT" sz="1300" i="1" dirty="0" err="1"/>
              <a:t>SSResponderDispatcher</a:t>
            </a:r>
            <a:r>
              <a:rPr lang="pt-PT" sz="1300" i="1" dirty="0"/>
              <a:t>, </a:t>
            </a:r>
            <a:r>
              <a:rPr lang="pt-PT" sz="1300" dirty="0" err="1"/>
              <a:t>which</a:t>
            </a:r>
            <a:r>
              <a:rPr lang="pt-PT" sz="1300" dirty="0"/>
              <a:t> </a:t>
            </a:r>
            <a:r>
              <a:rPr lang="pt-PT" sz="1300" dirty="0" err="1"/>
              <a:t>extends</a:t>
            </a:r>
            <a:r>
              <a:rPr lang="pt-PT" sz="1300" dirty="0"/>
              <a:t> </a:t>
            </a:r>
            <a:r>
              <a:rPr lang="pt-PT" sz="1300" i="1" dirty="0" err="1"/>
              <a:t>CyclicBehaviour</a:t>
            </a:r>
            <a:r>
              <a:rPr lang="pt-PT" sz="1300" i="1" dirty="0"/>
              <a:t>. </a:t>
            </a:r>
            <a:r>
              <a:rPr lang="pt-PT" sz="1300" dirty="0"/>
              <a:t>We </a:t>
            </a:r>
            <a:r>
              <a:rPr lang="pt-PT" sz="1300" dirty="0" err="1"/>
              <a:t>started</a:t>
            </a:r>
            <a:r>
              <a:rPr lang="pt-PT" sz="1300" dirty="0"/>
              <a:t> </a:t>
            </a:r>
            <a:r>
              <a:rPr lang="pt-PT" sz="1300" dirty="0" err="1"/>
              <a:t>by</a:t>
            </a:r>
            <a:r>
              <a:rPr lang="pt-PT" sz="1300" dirty="0"/>
              <a:t> </a:t>
            </a:r>
            <a:r>
              <a:rPr lang="pt-PT" sz="1300" dirty="0" err="1"/>
              <a:t>using</a:t>
            </a:r>
            <a:r>
              <a:rPr lang="pt-PT" sz="1300" dirty="0"/>
              <a:t> the </a:t>
            </a:r>
            <a:r>
              <a:rPr lang="pt-PT" sz="1300" dirty="0" err="1"/>
              <a:t>latest</a:t>
            </a:r>
            <a:r>
              <a:rPr lang="pt-PT" sz="1300" dirty="0"/>
              <a:t> </a:t>
            </a:r>
            <a:r>
              <a:rPr lang="pt-PT" sz="1300" dirty="0" err="1"/>
              <a:t>one</a:t>
            </a:r>
            <a:r>
              <a:rPr lang="pt-PT" sz="1300" dirty="0"/>
              <a:t>, </a:t>
            </a:r>
            <a:r>
              <a:rPr lang="pt-PT" sz="1300" dirty="0" err="1"/>
              <a:t>but</a:t>
            </a:r>
            <a:r>
              <a:rPr lang="pt-PT" sz="1300" dirty="0"/>
              <a:t> </a:t>
            </a:r>
            <a:r>
              <a:rPr lang="pt-PT" sz="1300" dirty="0" err="1"/>
              <a:t>we</a:t>
            </a:r>
            <a:r>
              <a:rPr lang="pt-PT" sz="1300" dirty="0"/>
              <a:t> </a:t>
            </a:r>
            <a:r>
              <a:rPr lang="pt-PT" sz="1300" dirty="0" err="1"/>
              <a:t>found</a:t>
            </a:r>
            <a:r>
              <a:rPr lang="pt-PT" sz="1300" dirty="0"/>
              <a:t> out that it </a:t>
            </a:r>
            <a:r>
              <a:rPr lang="pt-PT" sz="1300" dirty="0" err="1"/>
              <a:t>was</a:t>
            </a:r>
            <a:r>
              <a:rPr lang="pt-PT" sz="1300" dirty="0"/>
              <a:t> </a:t>
            </a:r>
            <a:r>
              <a:rPr lang="pt-PT" sz="1300" dirty="0" err="1"/>
              <a:t>less</a:t>
            </a:r>
            <a:r>
              <a:rPr lang="pt-PT" sz="1300" dirty="0"/>
              <a:t> </a:t>
            </a:r>
            <a:r>
              <a:rPr lang="pt-PT" sz="1300" dirty="0" err="1"/>
              <a:t>reliable</a:t>
            </a:r>
            <a:r>
              <a:rPr lang="pt-PT" sz="1300" dirty="0"/>
              <a:t> to use in </a:t>
            </a:r>
            <a:r>
              <a:rPr lang="pt-PT" sz="1300" dirty="0" err="1"/>
              <a:t>conjunction</a:t>
            </a:r>
            <a:r>
              <a:rPr lang="pt-PT" sz="1300" dirty="0"/>
              <a:t> with </a:t>
            </a:r>
            <a:r>
              <a:rPr lang="pt-PT" sz="1300" i="1" dirty="0" err="1"/>
              <a:t>ContractNet</a:t>
            </a:r>
            <a:r>
              <a:rPr lang="pt-PT" sz="1300" dirty="0"/>
              <a:t> </a:t>
            </a:r>
            <a:r>
              <a:rPr lang="pt-PT" sz="1300" dirty="0" err="1"/>
              <a:t>propocol</a:t>
            </a:r>
            <a:r>
              <a:rPr lang="pt-PT" sz="1300" dirty="0"/>
              <a:t>.</a:t>
            </a:r>
          </a:p>
          <a:p>
            <a:pPr marL="228600" lvl="1" indent="0">
              <a:buNone/>
            </a:pPr>
            <a:endParaRPr lang="pt-PT" sz="1300" dirty="0"/>
          </a:p>
          <a:p>
            <a:r>
              <a:rPr lang="pt-PT" sz="1600" b="1" dirty="0" err="1"/>
              <a:t>Strategies</a:t>
            </a:r>
            <a:r>
              <a:rPr lang="pt-PT" sz="1600" dirty="0"/>
              <a:t>:</a:t>
            </a:r>
          </a:p>
          <a:p>
            <a:pPr lvl="1"/>
            <a:r>
              <a:rPr lang="pt-PT" sz="1300" dirty="0"/>
              <a:t>TOMAS COMPLETE HERE WITH STRATEGIES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áfico 3" descr="Filantropia com preenchimento sólido">
            <a:extLst>
              <a:ext uri="{FF2B5EF4-FFF2-40B4-BE49-F238E27FC236}">
                <a16:creationId xmlns:a16="http://schemas.microsoft.com/office/drawing/2014/main" id="{374CAC7E-11D3-D2E8-FB51-03092FBCC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74" y="223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CE2670-65E5-749C-14EA-968FB66B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74" y="455362"/>
            <a:ext cx="8695616" cy="571005"/>
          </a:xfrm>
        </p:spPr>
        <p:txBody>
          <a:bodyPr>
            <a:noAutofit/>
          </a:bodyPr>
          <a:lstStyle/>
          <a:p>
            <a:r>
              <a:rPr lang="pt-PT" sz="3200" dirty="0"/>
              <a:t>Broker </a:t>
            </a:r>
            <a:r>
              <a:rPr lang="pt-PT" sz="3200" dirty="0" err="1"/>
              <a:t>Agent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A3289D-F1AF-ACFB-7504-B14EDC43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369762"/>
            <a:ext cx="9486690" cy="4716406"/>
          </a:xfrm>
        </p:spPr>
        <p:txBody>
          <a:bodyPr>
            <a:normAutofit/>
          </a:bodyPr>
          <a:lstStyle/>
          <a:p>
            <a:r>
              <a:rPr lang="pt-PT" sz="1600" dirty="0"/>
              <a:t>This agent is the mediator between the trader agents and the stock exchange agent. It allows three different operations: </a:t>
            </a:r>
            <a:r>
              <a:rPr lang="pt-PT" sz="1600" b="1" dirty="0"/>
              <a:t>BUY, SELL, SHORT.</a:t>
            </a:r>
          </a:p>
          <a:p>
            <a:r>
              <a:rPr lang="pt-PT" sz="1600" dirty="0"/>
              <a:t>The broker agents are the ones that actually create orders in the stock exchange market. These are the only ones capable of doing these operations.</a:t>
            </a:r>
          </a:p>
          <a:p>
            <a:r>
              <a:rPr lang="pt-PT" sz="1600" dirty="0"/>
              <a:t>Each Broker agent can have different costs, comissions and even allow margin on the operations requested by the traders. </a:t>
            </a:r>
          </a:p>
          <a:p>
            <a:endParaRPr lang="pt-PT" sz="1600" dirty="0"/>
          </a:p>
          <a:p>
            <a:r>
              <a:rPr lang="pt-PT" sz="1600" dirty="0"/>
              <a:t>The broker agent has a unique cyclic behaviour composed of two different interaction protocols:</a:t>
            </a:r>
          </a:p>
          <a:p>
            <a:pPr lvl="1"/>
            <a:r>
              <a:rPr lang="pt-PT" sz="1300" dirty="0"/>
              <a:t> </a:t>
            </a:r>
            <a:r>
              <a:rPr lang="pt-PT" sz="1300" b="1" dirty="0"/>
              <a:t>MyContractNetResponder (ContractNetResponder)</a:t>
            </a:r>
          </a:p>
          <a:p>
            <a:pPr marL="228600" lvl="1" indent="0">
              <a:buNone/>
            </a:pPr>
            <a:r>
              <a:rPr lang="pt-PT" sz="1300" dirty="0"/>
              <a:t>Interaction between the Broker Agent and the Trader in order to give back the proposal of the broker to the requested operation by the trader. </a:t>
            </a:r>
            <a:endParaRPr lang="pt-PT" sz="1300" b="1" dirty="0"/>
          </a:p>
          <a:p>
            <a:pPr lvl="1"/>
            <a:r>
              <a:rPr lang="pt-PT" sz="1300" b="1" dirty="0"/>
              <a:t>MyRequestInitiator (AchieveREInitiator)</a:t>
            </a:r>
          </a:p>
          <a:p>
            <a:pPr marL="228600" lvl="1" indent="0">
              <a:buNone/>
            </a:pPr>
            <a:r>
              <a:rPr lang="pt-PT" sz="1300" dirty="0"/>
              <a:t>Interaction between the Broker Agent and the Stock Exchange Agent to request the operation to the stock exchange and handle it’s response, that can be ACCEPT, REFUSE or FAILURE.</a:t>
            </a:r>
          </a:p>
          <a:p>
            <a:pPr lvl="1"/>
            <a:endParaRPr lang="pt-PT" sz="13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Empréstimo com preenchimento sólido">
            <a:extLst>
              <a:ext uri="{FF2B5EF4-FFF2-40B4-BE49-F238E27FC236}">
                <a16:creationId xmlns:a16="http://schemas.microsoft.com/office/drawing/2014/main" id="{702F9A0E-0789-1FF3-B4CB-3C5994CC6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74" y="223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1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CE2670-65E5-749C-14EA-968FB66B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74" y="455362"/>
            <a:ext cx="8695616" cy="571005"/>
          </a:xfrm>
        </p:spPr>
        <p:txBody>
          <a:bodyPr>
            <a:noAutofit/>
          </a:bodyPr>
          <a:lstStyle/>
          <a:p>
            <a:r>
              <a:rPr lang="pt-PT" sz="3200" dirty="0"/>
              <a:t>Stock Exchange Agent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A3289D-F1AF-ACFB-7504-B14EDC43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354558"/>
            <a:ext cx="9486690" cy="4731610"/>
          </a:xfrm>
        </p:spPr>
        <p:txBody>
          <a:bodyPr>
            <a:normAutofit/>
          </a:bodyPr>
          <a:lstStyle/>
          <a:p>
            <a:r>
              <a:rPr lang="pt-PT" sz="1600" dirty="0"/>
              <a:t>This agent is the one that simulates the real stock exchange market. It is in charge of managing the orders of certified brokers.</a:t>
            </a:r>
          </a:p>
          <a:p>
            <a:r>
              <a:rPr lang="pt-PT" sz="1600" dirty="0"/>
              <a:t>As this is a simulation, the operations won’t infulence the market values, so there is no need to match the orders. It is assumed that all certified orders will be 100% succesful.</a:t>
            </a:r>
          </a:p>
          <a:p>
            <a:endParaRPr lang="pt-PT" sz="1600" dirty="0"/>
          </a:p>
          <a:p>
            <a:r>
              <a:rPr lang="pt-PT" sz="1600" dirty="0"/>
              <a:t>The Stock Exchange Agent has a unique cyclic behaviour based on a Request Protocol:</a:t>
            </a:r>
          </a:p>
          <a:p>
            <a:pPr lvl="1"/>
            <a:r>
              <a:rPr lang="pt-PT" sz="1300" b="1" dirty="0"/>
              <a:t>MyRequestResponder(AchieveREResponder)</a:t>
            </a:r>
          </a:p>
          <a:p>
            <a:pPr marL="228600" lvl="1" indent="0">
              <a:buNone/>
            </a:pPr>
            <a:r>
              <a:rPr lang="pt-PT" sz="1300" dirty="0"/>
              <a:t>Interaction between the Broker Agent and the Stock Exchange Agent to handle the requested operations by the certified brokers and notify the broker agents with the response to each request.</a:t>
            </a:r>
          </a:p>
          <a:p>
            <a:pPr marL="228600" lvl="1" indent="0">
              <a:buNone/>
            </a:pPr>
            <a:r>
              <a:rPr lang="pt-PT" sz="1300" dirty="0"/>
              <a:t>As it has been mentioned before,  the stock exchange agent will consider all the orders succesful, so all the requests of the brokers will be accepted.</a:t>
            </a:r>
          </a:p>
          <a:p>
            <a:pPr marL="228600" lvl="1" indent="0">
              <a:buNone/>
            </a:pPr>
            <a:endParaRPr lang="pt-PT" sz="1300" b="1" dirty="0"/>
          </a:p>
          <a:p>
            <a:pPr lvl="1"/>
            <a:endParaRPr lang="pt-PT" sz="13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áfico 3" descr="Loja com preenchimento sólido">
            <a:extLst>
              <a:ext uri="{FF2B5EF4-FFF2-40B4-BE49-F238E27FC236}">
                <a16:creationId xmlns:a16="http://schemas.microsoft.com/office/drawing/2014/main" id="{3C5147AB-955F-1F5C-79FB-056234137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74" y="2200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8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 err="1"/>
              <a:t>Results</a:t>
            </a:r>
            <a:r>
              <a:rPr lang="pt-PT" sz="3200" dirty="0"/>
              <a:t> </a:t>
            </a:r>
            <a:r>
              <a:rPr lang="pt-PT" sz="3200" dirty="0" err="1"/>
              <a:t>Analysis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TOMAS COMPLETE HERE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61857727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31B30"/>
      </a:dk2>
      <a:lt2>
        <a:srgbClr val="F0F3F2"/>
      </a:lt2>
      <a:accent1>
        <a:srgbClr val="C34D74"/>
      </a:accent1>
      <a:accent2>
        <a:srgbClr val="B13B93"/>
      </a:accent2>
      <a:accent3>
        <a:srgbClr val="B04DC3"/>
      </a:accent3>
      <a:accent4>
        <a:srgbClr val="6D3BB1"/>
      </a:accent4>
      <a:accent5>
        <a:srgbClr val="4D4DC3"/>
      </a:accent5>
      <a:accent6>
        <a:srgbClr val="3B6CB1"/>
      </a:accent6>
      <a:hlink>
        <a:srgbClr val="6C5AC8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915</Words>
  <Application>Microsoft Office PowerPoint</Application>
  <PresentationFormat>Panorámica</PresentationFormat>
  <Paragraphs>88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Neue Haas Grotesk Text Pro</vt:lpstr>
      <vt:lpstr>Roboto</vt:lpstr>
      <vt:lpstr>InterweaveVTI</vt:lpstr>
      <vt:lpstr>Investment Strategies Simulation  Multi-Agent System </vt:lpstr>
      <vt:lpstr>Project Description</vt:lpstr>
      <vt:lpstr>Collecting Data</vt:lpstr>
      <vt:lpstr>Communication flow</vt:lpstr>
      <vt:lpstr>Market Agent</vt:lpstr>
      <vt:lpstr>Trader Agent</vt:lpstr>
      <vt:lpstr>Broker Agent</vt:lpstr>
      <vt:lpstr>Stock Exchange Agent</vt:lpstr>
      <vt:lpstr>Results Analysis</vt:lpstr>
      <vt:lpstr>Conclusions</vt:lpstr>
      <vt:lpstr>Implemented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Strategies Simulation  Multi-Agent System </dc:title>
  <dc:creator>up201906690@ms.uporto.pt</dc:creator>
  <cp:lastModifiedBy>Julian Ferreira Herrero</cp:lastModifiedBy>
  <cp:revision>11</cp:revision>
  <dcterms:created xsi:type="dcterms:W3CDTF">2023-04-12T09:53:26Z</dcterms:created>
  <dcterms:modified xsi:type="dcterms:W3CDTF">2023-04-12T22:18:01Z</dcterms:modified>
</cp:coreProperties>
</file>