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68" r:id="rId4"/>
    <p:sldId id="269" r:id="rId5"/>
    <p:sldId id="270" r:id="rId6"/>
    <p:sldId id="271" r:id="rId7"/>
    <p:sldId id="272" r:id="rId8"/>
    <p:sldId id="273" r:id="rId9"/>
    <p:sldId id="274" r:id="rId10"/>
    <p:sldId id="275" r:id="rId11"/>
    <p:sldId id="276" r:id="rId12"/>
    <p:sldId id="277" r:id="rId13"/>
    <p:sldId id="278" r:id="rId14"/>
    <p:sldId id="323" r:id="rId15"/>
    <p:sldId id="279" r:id="rId16"/>
    <p:sldId id="320" r:id="rId17"/>
    <p:sldId id="321" r:id="rId18"/>
    <p:sldId id="280" r:id="rId19"/>
    <p:sldId id="322" r:id="rId20"/>
    <p:sldId id="281"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6" r:id="rId44"/>
    <p:sldId id="307" r:id="rId45"/>
    <p:sldId id="309" r:id="rId46"/>
    <p:sldId id="310" r:id="rId47"/>
    <p:sldId id="311" r:id="rId48"/>
    <p:sldId id="324" r:id="rId49"/>
    <p:sldId id="312" r:id="rId50"/>
    <p:sldId id="313" r:id="rId51"/>
    <p:sldId id="314" r:id="rId52"/>
    <p:sldId id="315" r:id="rId53"/>
    <p:sldId id="316" r:id="rId54"/>
    <p:sldId id="317" r:id="rId55"/>
    <p:sldId id="318" r:id="rId56"/>
    <p:sldId id="325" r:id="rId57"/>
    <p:sldId id="319"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8554" autoAdjust="0"/>
  </p:normalViewPr>
  <p:slideViewPr>
    <p:cSldViewPr>
      <p:cViewPr>
        <p:scale>
          <a:sx n="100" d="100"/>
          <a:sy n="100" d="100"/>
        </p:scale>
        <p:origin x="-99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B79993-0697-4E97-877A-F5D3C1612FEE}" type="datetimeFigureOut">
              <a:rPr lang="en-US" smtClean="0"/>
              <a:pPr/>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F2539-F6F2-4E43-AD8E-23D3FCC552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B79993-0697-4E97-877A-F5D3C1612FEE}" type="datetimeFigureOut">
              <a:rPr lang="en-US" smtClean="0"/>
              <a:pPr/>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F2539-F6F2-4E43-AD8E-23D3FCC552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B79993-0697-4E97-877A-F5D3C1612FEE}" type="datetimeFigureOut">
              <a:rPr lang="en-US" smtClean="0"/>
              <a:pPr/>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F2539-F6F2-4E43-AD8E-23D3FCC552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B79993-0697-4E97-877A-F5D3C1612FEE}" type="datetimeFigureOut">
              <a:rPr lang="en-US" smtClean="0"/>
              <a:pPr/>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F2539-F6F2-4E43-AD8E-23D3FCC552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B79993-0697-4E97-877A-F5D3C1612FEE}" type="datetimeFigureOut">
              <a:rPr lang="en-US" smtClean="0"/>
              <a:pPr/>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F2539-F6F2-4E43-AD8E-23D3FCC552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B79993-0697-4E97-877A-F5D3C1612FEE}" type="datetimeFigureOut">
              <a:rPr lang="en-US" smtClean="0"/>
              <a:pPr/>
              <a:t>11/10/16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F2539-F6F2-4E43-AD8E-23D3FCC552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B79993-0697-4E97-877A-F5D3C1612FEE}" type="datetimeFigureOut">
              <a:rPr lang="en-US" smtClean="0"/>
              <a:pPr/>
              <a:t>11/10/16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CF2539-F6F2-4E43-AD8E-23D3FCC552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B79993-0697-4E97-877A-F5D3C1612FEE}" type="datetimeFigureOut">
              <a:rPr lang="en-US" smtClean="0"/>
              <a:pPr/>
              <a:t>11/10/16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CF2539-F6F2-4E43-AD8E-23D3FCC552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79993-0697-4E97-877A-F5D3C1612FEE}" type="datetimeFigureOut">
              <a:rPr lang="en-US" smtClean="0"/>
              <a:pPr/>
              <a:t>11/10/16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CF2539-F6F2-4E43-AD8E-23D3FCC552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B79993-0697-4E97-877A-F5D3C1612FEE}" type="datetimeFigureOut">
              <a:rPr lang="en-US" smtClean="0"/>
              <a:pPr/>
              <a:t>11/10/16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F2539-F6F2-4E43-AD8E-23D3FCC552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B79993-0697-4E97-877A-F5D3C1612FEE}" type="datetimeFigureOut">
              <a:rPr lang="en-US" smtClean="0"/>
              <a:pPr/>
              <a:t>11/10/16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F2539-F6F2-4E43-AD8E-23D3FCC552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79993-0697-4E97-877A-F5D3C1612FEE}" type="datetimeFigureOut">
              <a:rPr lang="en-US" smtClean="0"/>
              <a:pPr/>
              <a:t>11/10/16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F2539-F6F2-4E43-AD8E-23D3FCC552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tags" Target="../tags/tag4.xml"/><Relationship Id="rId2" Type="http://schemas.openxmlformats.org/officeDocument/2006/relationships/tags" Target="../tags/tag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tags" Target="../tags/tag7.xml"/><Relationship Id="rId2" Type="http://schemas.openxmlformats.org/officeDocument/2006/relationships/tags" Target="../tags/tag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hyperlink" Target="https://en.wikipedia.org/wiki/Precision_and_recall" TargetMode="External"/></Relationships>
</file>

<file path=ppt/slides/_rels/slide15.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 Id="rId3" Type="http://schemas.openxmlformats.org/officeDocument/2006/relationships/hyperlink" Target="http://effectsizefaq.com/category/type-ii-erro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hyperlink" Target="https://en.wikipedia.org/wiki/Precision_and_recall"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tags" Target="../tags/tag10.xml"/><Relationship Id="rId2" Type="http://schemas.openxmlformats.org/officeDocument/2006/relationships/tags" Target="../tags/tag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tiff"/><Relationship Id="rId4" Type="http://schemas.openxmlformats.org/officeDocument/2006/relationships/image" Target="../media/image17.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tiff"/><Relationship Id="rId4" Type="http://schemas.openxmlformats.org/officeDocument/2006/relationships/image" Target="../media/image19.png"/><Relationship Id="rId1" Type="http://schemas.openxmlformats.org/officeDocument/2006/relationships/tags" Target="../tags/tag13.xml"/><Relationship Id="rId2"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tiff"/><Relationship Id="rId3" Type="http://schemas.openxmlformats.org/officeDocument/2006/relationships/image" Target="../media/image18.tiff"/></Relationships>
</file>

<file path=ppt/slides/_rels/slide27.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tiff"/><Relationship Id="rId3" Type="http://schemas.openxmlformats.org/officeDocument/2006/relationships/image" Target="../media/image20.tiff"/></Relationships>
</file>

<file path=ppt/slides/_rels/slide2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6.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tif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tif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Discounted_cumulative_gain%23Example" TargetMode="Externa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tags" Target="../tags/tag16.xml"/><Relationship Id="rId2" Type="http://schemas.openxmlformats.org/officeDocument/2006/relationships/tags" Target="../tags/tag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2.xml"/><Relationship Id="rId2" Type="http://schemas.openxmlformats.org/officeDocument/2006/relationships/tags" Target="../tags/tag3.xml"/></Relationships>
</file>

<file path=ppt/slides/_rels/slide4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tags" Target="../tags/tag19.xml"/><Relationship Id="rId2" Type="http://schemas.openxmlformats.org/officeDocument/2006/relationships/tags" Target="../tags/tag20.xml"/></Relationships>
</file>

<file path=ppt/slides/_rels/slide42.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6.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hyperlink" Target="http://phys.org/wire-news/145707973/the-problem-with-p-values-how-significant-are-they-really.html" TargetMode="External"/><Relationship Id="rId4" Type="http://schemas.openxmlformats.org/officeDocument/2006/relationships/hyperlink" Target="http://blogs.plos.org/publichealth/2015/06/24/p-values/" TargetMode="External"/><Relationship Id="rId5" Type="http://schemas.openxmlformats.org/officeDocument/2006/relationships/hyperlink" Target="http://www.nature.com/news/scientific-method-statistical-errors-1.14700" TargetMode="External"/><Relationship Id="rId1" Type="http://schemas.openxmlformats.org/officeDocument/2006/relationships/slideLayout" Target="../slideLayouts/slideLayout2.xml"/><Relationship Id="rId2" Type="http://schemas.openxmlformats.org/officeDocument/2006/relationships/image" Target="../media/image33.tiff"/></Relationships>
</file>

<file path=ppt/slides/_rels/slide46.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6.xml"/><Relationship Id="rId3"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35.png"/><Relationship Id="rId5" Type="http://schemas.openxmlformats.org/officeDocument/2006/relationships/image" Target="../media/image36.png"/><Relationship Id="rId1" Type="http://schemas.openxmlformats.org/officeDocument/2006/relationships/tags" Target="../tags/tag24.xml"/><Relationship Id="rId2" Type="http://schemas.openxmlformats.org/officeDocument/2006/relationships/tags" Target="../tags/tag25.xml"/></Relationships>
</file>

<file path=ppt/slides/_rels/slide48.xml.rels><?xml version="1.0" encoding="UTF-8" standalone="yes"?>
<Relationships xmlns="http://schemas.openxmlformats.org/package/2006/relationships"><Relationship Id="rId3" Type="http://schemas.openxmlformats.org/officeDocument/2006/relationships/hyperlink" Target="http://media1.shmoop.com/images/common-core/stats-tables-3.png" TargetMode="External"/><Relationship Id="rId4" Type="http://schemas.openxmlformats.org/officeDocument/2006/relationships/hyperlink" Target="https://en.wikipedia.org/wiki/Student's_t-distribution" TargetMode="External"/><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tiff"/></Relationships>
</file>

<file path=ppt/slides/_rels/slide50.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 Id="rId3" Type="http://schemas.openxmlformats.org/officeDocument/2006/relationships/image" Target="../media/image34.png"/></Relationships>
</file>

<file path=ppt/slides/_rels/slide5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 Id="rId3"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A/B_testing"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9.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Search Engines</a:t>
            </a:r>
            <a:endParaRPr lang="en-US" dirty="0"/>
          </a:p>
        </p:txBody>
      </p:sp>
      <p:sp>
        <p:nvSpPr>
          <p:cNvPr id="3" name="Subtitle 2"/>
          <p:cNvSpPr>
            <a:spLocks noGrp="1"/>
          </p:cNvSpPr>
          <p:nvPr>
            <p:ph type="subTitle" idx="1"/>
          </p:nvPr>
        </p:nvSpPr>
        <p:spPr/>
        <p:txBody>
          <a:bodyPr/>
          <a:lstStyle/>
          <a:p>
            <a:r>
              <a:rPr lang="en-US" dirty="0" smtClean="0"/>
              <a:t>Information Retrieval in Practice</a:t>
            </a:r>
            <a:endParaRPr lang="en-US" dirty="0"/>
          </a:p>
        </p:txBody>
      </p:sp>
      <p:sp>
        <p:nvSpPr>
          <p:cNvPr id="4" name="Rectangle 3"/>
          <p:cNvSpPr/>
          <p:nvPr/>
        </p:nvSpPr>
        <p:spPr>
          <a:xfrm>
            <a:off x="3581400" y="6096000"/>
            <a:ext cx="1931939" cy="246221"/>
          </a:xfrm>
          <a:prstGeom prst="rect">
            <a:avLst/>
          </a:prstGeom>
        </p:spPr>
        <p:txBody>
          <a:bodyPr wrap="none">
            <a:spAutoFit/>
          </a:bodyPr>
          <a:lstStyle/>
          <a:p>
            <a:pPr>
              <a:defRPr/>
            </a:pPr>
            <a:r>
              <a:rPr lang="en-US" sz="1000" dirty="0" smtClean="0"/>
              <a:t>All slides ©Addison Wesley, 2008</a:t>
            </a:r>
          </a:p>
        </p:txBody>
      </p:sp>
      <p:sp>
        <p:nvSpPr>
          <p:cNvPr id="5" name="Text Box 4"/>
          <p:cNvSpPr txBox="1">
            <a:spLocks noChangeArrowheads="1"/>
          </p:cNvSpPr>
          <p:nvPr/>
        </p:nvSpPr>
        <p:spPr bwMode="auto">
          <a:xfrm>
            <a:off x="2819400" y="5181600"/>
            <a:ext cx="3576638" cy="366713"/>
          </a:xfrm>
          <a:prstGeom prst="rect">
            <a:avLst/>
          </a:prstGeom>
          <a:solidFill>
            <a:srgbClr val="00FFFF"/>
          </a:solidFill>
          <a:ln w="9525">
            <a:solidFill>
              <a:srgbClr val="BBE0E3"/>
            </a:solidFill>
            <a:miter lim="800000"/>
            <a:headEnd/>
            <a:tailEnd/>
          </a:ln>
        </p:spPr>
        <p:txBody>
          <a:bodyPr wrap="none">
            <a:prstTxWarp prst="textNoShape">
              <a:avLst/>
            </a:prstTxWarp>
            <a:spAutoFit/>
          </a:bodyPr>
          <a:lstStyle/>
          <a:p>
            <a:r>
              <a:rPr lang="en-US" sz="1800" dirty="0"/>
              <a:t>Annotations by Michael L. Nelson</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Click Policy</a:t>
            </a:r>
            <a:endParaRPr lang="en-US" dirty="0"/>
          </a:p>
        </p:txBody>
      </p:sp>
      <p:sp>
        <p:nvSpPr>
          <p:cNvPr id="3" name="Content Placeholder 2"/>
          <p:cNvSpPr>
            <a:spLocks noGrp="1"/>
          </p:cNvSpPr>
          <p:nvPr>
            <p:ph idx="1"/>
          </p:nvPr>
        </p:nvSpPr>
        <p:spPr/>
        <p:txBody>
          <a:bodyPr/>
          <a:lstStyle/>
          <a:p>
            <a:r>
              <a:rPr lang="en-US" i="1" dirty="0" smtClean="0"/>
              <a:t>Skip Above and Skip Next</a:t>
            </a:r>
          </a:p>
          <a:p>
            <a:pPr lvl="1"/>
            <a:r>
              <a:rPr lang="en-US" dirty="0" smtClean="0"/>
              <a:t>click data</a:t>
            </a:r>
          </a:p>
          <a:p>
            <a:pPr lvl="1"/>
            <a:endParaRPr lang="en-US" dirty="0" smtClean="0"/>
          </a:p>
          <a:p>
            <a:pPr lvl="1"/>
            <a:endParaRPr lang="en-US" dirty="0" smtClean="0"/>
          </a:p>
          <a:p>
            <a:pPr lvl="1"/>
            <a:endParaRPr lang="en-US" dirty="0" smtClean="0"/>
          </a:p>
          <a:p>
            <a:pPr lvl="1"/>
            <a:r>
              <a:rPr lang="en-US" dirty="0" smtClean="0"/>
              <a:t>generated preferences</a:t>
            </a:r>
            <a:endParaRPr lang="en-US" dirty="0"/>
          </a:p>
        </p:txBody>
      </p:sp>
      <p:pic>
        <p:nvPicPr>
          <p:cNvPr id="8" name="Picture 7" descr="TP_tmp.png"/>
          <p:cNvPicPr>
            <a:picLocks noChangeAspect="1"/>
          </p:cNvPicPr>
          <p:nvPr>
            <p:custDataLst>
              <p:tags r:id="rId1"/>
            </p:custDataLst>
          </p:nvPr>
        </p:nvPicPr>
        <p:blipFill>
          <a:blip r:embed="rId4"/>
          <a:stretch>
            <a:fillRect/>
          </a:stretch>
        </p:blipFill>
        <p:spPr bwMode="auto">
          <a:xfrm>
            <a:off x="2895298" y="2667000"/>
            <a:ext cx="1474313" cy="1384086"/>
          </a:xfrm>
          <a:prstGeom prst="rect">
            <a:avLst/>
          </a:prstGeom>
          <a:noFill/>
          <a:ln/>
          <a:effectLst/>
        </p:spPr>
      </p:pic>
      <p:pic>
        <p:nvPicPr>
          <p:cNvPr id="7" name="Picture 6" descr="TP_tmp.png"/>
          <p:cNvPicPr>
            <a:picLocks noChangeAspect="1"/>
          </p:cNvPicPr>
          <p:nvPr>
            <p:custDataLst>
              <p:tags r:id="rId2"/>
            </p:custDataLst>
          </p:nvPr>
        </p:nvPicPr>
        <p:blipFill>
          <a:blip r:embed="rId5"/>
          <a:stretch>
            <a:fillRect/>
          </a:stretch>
        </p:blipFill>
        <p:spPr>
          <a:xfrm>
            <a:off x="2895600" y="4953000"/>
            <a:ext cx="1002830" cy="1066800"/>
          </a:xfrm>
          <a:prstGeom prst="rect">
            <a:avLst/>
          </a:prstGeom>
        </p:spPr>
      </p:pic>
      <p:sp>
        <p:nvSpPr>
          <p:cNvPr id="6" name="Text Box 4"/>
          <p:cNvSpPr txBox="1">
            <a:spLocks noChangeArrowheads="1"/>
          </p:cNvSpPr>
          <p:nvPr/>
        </p:nvSpPr>
        <p:spPr bwMode="auto">
          <a:xfrm>
            <a:off x="5791200" y="4648200"/>
            <a:ext cx="2625200" cy="646331"/>
          </a:xfrm>
          <a:prstGeom prst="rect">
            <a:avLst/>
          </a:prstGeom>
          <a:solidFill>
            <a:srgbClr val="00FFFF"/>
          </a:solidFill>
          <a:ln w="9525">
            <a:solidFill>
              <a:srgbClr val="BBE0E3"/>
            </a:solidFill>
            <a:miter lim="800000"/>
            <a:headEnd/>
            <a:tailEnd/>
          </a:ln>
        </p:spPr>
        <p:txBody>
          <a:bodyPr wrap="none">
            <a:prstTxWarp prst="textNoShape">
              <a:avLst/>
            </a:prstTxWarp>
            <a:spAutoFit/>
          </a:bodyPr>
          <a:lstStyle/>
          <a:p>
            <a:r>
              <a:rPr lang="en-US" dirty="0" smtClean="0"/>
              <a:t>note: doesn’t tell you</a:t>
            </a:r>
          </a:p>
          <a:p>
            <a:r>
              <a:rPr lang="en-US" sz="1800" dirty="0" smtClean="0"/>
              <a:t>anything about d</a:t>
            </a:r>
            <a:r>
              <a:rPr lang="en-US" sz="1800" baseline="-25000" dirty="0" smtClean="0"/>
              <a:t>5</a:t>
            </a:r>
            <a:r>
              <a:rPr lang="en-US" sz="1800" dirty="0" smtClean="0"/>
              <a:t>, d</a:t>
            </a:r>
            <a:r>
              <a:rPr lang="en-US" sz="1800" baseline="-25000" dirty="0" smtClean="0"/>
              <a:t>6</a:t>
            </a:r>
            <a:r>
              <a:rPr lang="en-US" sz="1800" dirty="0" smtClean="0"/>
              <a:t>, </a:t>
            </a:r>
            <a:r>
              <a:rPr lang="en-US" dirty="0" smtClean="0"/>
              <a:t>etc.</a:t>
            </a:r>
            <a:endParaRPr lang="en-US" sz="1800"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Logs</a:t>
            </a:r>
            <a:endParaRPr lang="en-US" dirty="0"/>
          </a:p>
        </p:txBody>
      </p:sp>
      <p:sp>
        <p:nvSpPr>
          <p:cNvPr id="3" name="Content Placeholder 2"/>
          <p:cNvSpPr>
            <a:spLocks noGrp="1"/>
          </p:cNvSpPr>
          <p:nvPr>
            <p:ph idx="1"/>
          </p:nvPr>
        </p:nvSpPr>
        <p:spPr/>
        <p:txBody>
          <a:bodyPr/>
          <a:lstStyle/>
          <a:p>
            <a:r>
              <a:rPr lang="en-US" dirty="0" smtClean="0"/>
              <a:t>Click data can also be aggregated to remove noise</a:t>
            </a:r>
          </a:p>
          <a:p>
            <a:r>
              <a:rPr lang="en-US" i="1" dirty="0" smtClean="0"/>
              <a:t>Click distribution </a:t>
            </a:r>
            <a:r>
              <a:rPr lang="en-US" dirty="0" smtClean="0"/>
              <a:t>information</a:t>
            </a:r>
          </a:p>
          <a:p>
            <a:pPr lvl="1"/>
            <a:r>
              <a:rPr lang="en-US" dirty="0" smtClean="0"/>
              <a:t>can be used to identify clicks that have a higher frequency than would be expected</a:t>
            </a:r>
          </a:p>
          <a:p>
            <a:pPr lvl="1"/>
            <a:r>
              <a:rPr lang="en-US" dirty="0" smtClean="0"/>
              <a:t>high correlation with relevance</a:t>
            </a:r>
          </a:p>
          <a:p>
            <a:pPr lvl="1"/>
            <a:r>
              <a:rPr lang="en-US" dirty="0" smtClean="0"/>
              <a:t>e.g., using </a:t>
            </a:r>
            <a:r>
              <a:rPr lang="en-US" i="1" dirty="0" smtClean="0"/>
              <a:t>click deviation </a:t>
            </a:r>
            <a:r>
              <a:rPr lang="en-US" dirty="0" smtClean="0"/>
              <a:t>to filter clicks for preference-generation policies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Clicks</a:t>
            </a:r>
            <a:endParaRPr lang="en-US" dirty="0"/>
          </a:p>
        </p:txBody>
      </p:sp>
      <p:sp>
        <p:nvSpPr>
          <p:cNvPr id="3" name="Content Placeholder 2"/>
          <p:cNvSpPr>
            <a:spLocks noGrp="1"/>
          </p:cNvSpPr>
          <p:nvPr>
            <p:ph idx="1"/>
          </p:nvPr>
        </p:nvSpPr>
        <p:spPr/>
        <p:txBody>
          <a:bodyPr/>
          <a:lstStyle/>
          <a:p>
            <a:r>
              <a:rPr lang="en-US" i="1" dirty="0" smtClean="0"/>
              <a:t>Click deviation CD(d, p) </a:t>
            </a:r>
            <a:r>
              <a:rPr lang="en-US" dirty="0" smtClean="0"/>
              <a:t>for a result </a:t>
            </a:r>
            <a:r>
              <a:rPr lang="en-US" i="1" dirty="0" smtClean="0"/>
              <a:t>d</a:t>
            </a:r>
            <a:r>
              <a:rPr lang="en-US" dirty="0" smtClean="0"/>
              <a:t> in position </a:t>
            </a:r>
            <a:r>
              <a:rPr lang="en-US" i="1" dirty="0" smtClean="0"/>
              <a:t>p</a:t>
            </a:r>
            <a:r>
              <a:rPr lang="en-US" dirty="0" smtClean="0"/>
              <a:t>:</a:t>
            </a:r>
          </a:p>
          <a:p>
            <a:endParaRPr lang="en-US" dirty="0" smtClean="0"/>
          </a:p>
          <a:p>
            <a:endParaRPr lang="en-US" sz="1400" dirty="0" smtClean="0"/>
          </a:p>
          <a:p>
            <a:pPr lvl="1">
              <a:buNone/>
            </a:pPr>
            <a:r>
              <a:rPr lang="en-US" i="1" dirty="0" smtClean="0"/>
              <a:t>O(</a:t>
            </a:r>
            <a:r>
              <a:rPr lang="en-US" i="1" dirty="0" err="1" smtClean="0"/>
              <a:t>d,p</a:t>
            </a:r>
            <a:r>
              <a:rPr lang="en-US" i="1" dirty="0" smtClean="0"/>
              <a:t>)</a:t>
            </a:r>
            <a:r>
              <a:rPr lang="en-US" dirty="0" smtClean="0"/>
              <a:t>: observed click frequency for a document in a rank position p </a:t>
            </a:r>
            <a:r>
              <a:rPr lang="en-US" i="1" dirty="0" smtClean="0"/>
              <a:t>over all instances of a given query</a:t>
            </a:r>
          </a:p>
          <a:p>
            <a:pPr lvl="1">
              <a:buNone/>
            </a:pPr>
            <a:r>
              <a:rPr lang="en-US" i="1" dirty="0" smtClean="0"/>
              <a:t>E(p)</a:t>
            </a:r>
            <a:r>
              <a:rPr lang="en-US" dirty="0" smtClean="0"/>
              <a:t>: expected click frequency at rank p </a:t>
            </a:r>
            <a:r>
              <a:rPr lang="en-US" i="1" dirty="0" smtClean="0"/>
              <a:t>averaged across all queries</a:t>
            </a:r>
          </a:p>
          <a:p>
            <a:endParaRPr lang="en-US" dirty="0" smtClean="0"/>
          </a:p>
          <a:p>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1905000" y="2895600"/>
            <a:ext cx="3955746" cy="381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Effectiveness Measures</a:t>
            </a:r>
            <a:endParaRPr lang="en-US" dirty="0"/>
          </a:p>
        </p:txBody>
      </p:sp>
      <p:pic>
        <p:nvPicPr>
          <p:cNvPr id="5" name="Picture 4" descr="TP_tmp.png"/>
          <p:cNvPicPr>
            <a:picLocks noChangeAspect="1"/>
          </p:cNvPicPr>
          <p:nvPr>
            <p:custDataLst>
              <p:tags r:id="rId1"/>
            </p:custDataLst>
          </p:nvPr>
        </p:nvPicPr>
        <p:blipFill>
          <a:blip r:embed="rId4"/>
          <a:stretch>
            <a:fillRect/>
          </a:stretch>
        </p:blipFill>
        <p:spPr>
          <a:xfrm>
            <a:off x="1524000" y="2819400"/>
            <a:ext cx="5600699" cy="1066800"/>
          </a:xfrm>
          <a:prstGeom prst="rect">
            <a:avLst/>
          </a:prstGeom>
        </p:spPr>
      </p:pic>
      <p:pic>
        <p:nvPicPr>
          <p:cNvPr id="8" name="Picture 7" descr="TP_tmp.png"/>
          <p:cNvPicPr>
            <a:picLocks noChangeAspect="1"/>
          </p:cNvPicPr>
          <p:nvPr>
            <p:custDataLst>
              <p:tags r:id="rId2"/>
            </p:custDataLst>
          </p:nvPr>
        </p:nvPicPr>
        <p:blipFill>
          <a:blip r:embed="rId5"/>
          <a:stretch>
            <a:fillRect/>
          </a:stretch>
        </p:blipFill>
        <p:spPr>
          <a:xfrm>
            <a:off x="2514600" y="4343400"/>
            <a:ext cx="3261308" cy="1600200"/>
          </a:xfrm>
          <a:prstGeom prst="rect">
            <a:avLst/>
          </a:prstGeom>
        </p:spPr>
      </p:pic>
      <p:sp>
        <p:nvSpPr>
          <p:cNvPr id="11" name="TextBox 10"/>
          <p:cNvSpPr txBox="1"/>
          <p:nvPr/>
        </p:nvSpPr>
        <p:spPr>
          <a:xfrm>
            <a:off x="2362200" y="1676400"/>
            <a:ext cx="4267200" cy="830997"/>
          </a:xfrm>
          <a:prstGeom prst="rect">
            <a:avLst/>
          </a:prstGeom>
          <a:noFill/>
        </p:spPr>
        <p:txBody>
          <a:bodyPr wrap="square" rtlCol="0">
            <a:spAutoFit/>
          </a:bodyPr>
          <a:lstStyle/>
          <a:p>
            <a:r>
              <a:rPr lang="en-US" sz="2400" i="1" dirty="0" smtClean="0"/>
              <a:t>A</a:t>
            </a:r>
            <a:r>
              <a:rPr lang="en-US" sz="2400" dirty="0" smtClean="0"/>
              <a:t> is set of relevant documents, </a:t>
            </a:r>
          </a:p>
          <a:p>
            <a:r>
              <a:rPr lang="en-US" sz="2400" i="1" dirty="0" smtClean="0"/>
              <a:t>B</a:t>
            </a:r>
            <a:r>
              <a:rPr lang="en-US" sz="2400" dirty="0" smtClean="0"/>
              <a:t> is set of retrieved documents</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ecisionrecall.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5" y="-27709"/>
            <a:ext cx="3771092" cy="6858000"/>
          </a:xfrm>
          <a:prstGeom prst="rect">
            <a:avLst/>
          </a:prstGeom>
        </p:spPr>
      </p:pic>
      <p:sp>
        <p:nvSpPr>
          <p:cNvPr id="5" name="Title 1"/>
          <p:cNvSpPr>
            <a:spLocks noGrp="1"/>
          </p:cNvSpPr>
          <p:nvPr>
            <p:ph type="title"/>
          </p:nvPr>
        </p:nvSpPr>
        <p:spPr>
          <a:xfrm>
            <a:off x="4038600" y="274638"/>
            <a:ext cx="4648200" cy="1143000"/>
          </a:xfrm>
          <a:ln w="28575" cmpd="sng">
            <a:solidFill>
              <a:schemeClr val="accent5"/>
            </a:solidFill>
          </a:ln>
        </p:spPr>
        <p:txBody>
          <a:bodyPr>
            <a:normAutofit fontScale="90000"/>
          </a:bodyPr>
          <a:lstStyle/>
          <a:p>
            <a:r>
              <a:rPr lang="en-US" dirty="0" smtClean="0">
                <a:ln>
                  <a:solidFill>
                    <a:schemeClr val="tx1"/>
                  </a:solidFill>
                </a:ln>
              </a:rPr>
              <a:t>Precision and Recall</a:t>
            </a:r>
            <a:br>
              <a:rPr lang="en-US" dirty="0" smtClean="0">
                <a:ln>
                  <a:solidFill>
                    <a:schemeClr val="tx1"/>
                  </a:solidFill>
                </a:ln>
              </a:rPr>
            </a:br>
            <a:r>
              <a:rPr lang="en-US" dirty="0" smtClean="0">
                <a:ln>
                  <a:solidFill>
                    <a:schemeClr val="tx1"/>
                  </a:solidFill>
                </a:ln>
              </a:rPr>
              <a:t>in Diagrams</a:t>
            </a:r>
            <a:endParaRPr lang="en-US" dirty="0">
              <a:ln>
                <a:solidFill>
                  <a:schemeClr val="tx1"/>
                </a:solidFill>
              </a:ln>
            </a:endParaRPr>
          </a:p>
        </p:txBody>
      </p:sp>
      <p:sp>
        <p:nvSpPr>
          <p:cNvPr id="6" name="TextBox 5"/>
          <p:cNvSpPr txBox="1"/>
          <p:nvPr/>
        </p:nvSpPr>
        <p:spPr>
          <a:xfrm>
            <a:off x="4699000" y="5992091"/>
            <a:ext cx="3774290" cy="276999"/>
          </a:xfrm>
          <a:prstGeom prst="rect">
            <a:avLst/>
          </a:prstGeom>
          <a:noFill/>
        </p:spPr>
        <p:txBody>
          <a:bodyPr wrap="none" rtlCol="0">
            <a:spAutoFit/>
          </a:bodyPr>
          <a:lstStyle/>
          <a:p>
            <a:r>
              <a:rPr lang="en-US" sz="1200" dirty="0"/>
              <a:t>From: </a:t>
            </a:r>
            <a:r>
              <a:rPr lang="en-US" sz="1200" dirty="0">
                <a:hlinkClick r:id="rId3"/>
              </a:rPr>
              <a:t>https://en.wikipedia.org/wiki/</a:t>
            </a:r>
            <a:r>
              <a:rPr lang="en-US" sz="1200" dirty="0" smtClean="0">
                <a:hlinkClick r:id="rId3"/>
              </a:rPr>
              <a:t>Precision_and_recall</a:t>
            </a:r>
            <a:r>
              <a:rPr lang="en-US" sz="1200" dirty="0" smtClean="0"/>
              <a:t> </a:t>
            </a:r>
            <a:endParaRPr lang="en-US" sz="1200" dirty="0"/>
          </a:p>
        </p:txBody>
      </p:sp>
    </p:spTree>
    <p:extLst>
      <p:ext uri="{BB962C8B-B14F-4D97-AF65-F5344CB8AC3E}">
        <p14:creationId xmlns:p14="http://schemas.microsoft.com/office/powerpoint/2010/main" val="2234756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Errors</a:t>
            </a:r>
            <a:endParaRPr lang="en-US" dirty="0"/>
          </a:p>
        </p:txBody>
      </p:sp>
      <p:sp>
        <p:nvSpPr>
          <p:cNvPr id="3" name="Content Placeholder 2"/>
          <p:cNvSpPr>
            <a:spLocks noGrp="1"/>
          </p:cNvSpPr>
          <p:nvPr>
            <p:ph idx="1"/>
          </p:nvPr>
        </p:nvSpPr>
        <p:spPr/>
        <p:txBody>
          <a:bodyPr/>
          <a:lstStyle/>
          <a:p>
            <a:r>
              <a:rPr lang="fr-FR" i="1" dirty="0" smtClean="0"/>
              <a:t>False Positive </a:t>
            </a:r>
            <a:r>
              <a:rPr lang="fr-FR" dirty="0" smtClean="0"/>
              <a:t>(Type I </a:t>
            </a:r>
            <a:r>
              <a:rPr lang="fr-FR" dirty="0" err="1" smtClean="0"/>
              <a:t>error</a:t>
            </a:r>
            <a:r>
              <a:rPr lang="fr-FR" dirty="0" smtClean="0"/>
              <a:t>)</a:t>
            </a:r>
          </a:p>
          <a:p>
            <a:pPr lvl="1"/>
            <a:r>
              <a:rPr lang="fr-FR" dirty="0" smtClean="0"/>
              <a:t>a non-relevant document </a:t>
            </a:r>
            <a:r>
              <a:rPr lang="fr-FR" dirty="0" err="1" smtClean="0"/>
              <a:t>is</a:t>
            </a:r>
            <a:r>
              <a:rPr lang="fr-FR" dirty="0" smtClean="0"/>
              <a:t> </a:t>
            </a:r>
            <a:r>
              <a:rPr lang="fr-FR" dirty="0" err="1" smtClean="0"/>
              <a:t>retrieved</a:t>
            </a:r>
            <a:endParaRPr lang="fr-FR" dirty="0" smtClean="0"/>
          </a:p>
          <a:p>
            <a:pPr lvl="1"/>
            <a:endParaRPr lang="fr-FR" sz="4000" dirty="0" smtClean="0"/>
          </a:p>
          <a:p>
            <a:r>
              <a:rPr lang="en-US" i="1" dirty="0" smtClean="0"/>
              <a:t>False Negative </a:t>
            </a:r>
            <a:r>
              <a:rPr lang="en-US" dirty="0" smtClean="0"/>
              <a:t>(Type II error)</a:t>
            </a:r>
          </a:p>
          <a:p>
            <a:pPr lvl="1"/>
            <a:r>
              <a:rPr lang="en-US" dirty="0" smtClean="0"/>
              <a:t>a relevant document is not retrieved</a:t>
            </a:r>
          </a:p>
          <a:p>
            <a:pPr lvl="1"/>
            <a:r>
              <a:rPr lang="en-US" dirty="0" smtClean="0"/>
              <a:t>1- </a:t>
            </a:r>
            <a:r>
              <a:rPr lang="en-US" i="1" dirty="0" smtClean="0"/>
              <a:t>Recall</a:t>
            </a:r>
          </a:p>
          <a:p>
            <a:r>
              <a:rPr lang="en-US" i="1" dirty="0" smtClean="0"/>
              <a:t>Precision</a:t>
            </a:r>
            <a:r>
              <a:rPr lang="en-US" dirty="0" smtClean="0"/>
              <a:t> is used when probability that a positive result is correct is important</a:t>
            </a:r>
            <a:endParaRPr lang="en-US" i="1" dirty="0" smtClean="0"/>
          </a:p>
          <a:p>
            <a:pPr lvl="1"/>
            <a:endParaRPr lang="en-US" i="1" dirty="0"/>
          </a:p>
        </p:txBody>
      </p:sp>
      <p:pic>
        <p:nvPicPr>
          <p:cNvPr id="4" name="Picture 3" descr="TP_tmp.png"/>
          <p:cNvPicPr>
            <a:picLocks noChangeAspect="1"/>
          </p:cNvPicPr>
          <p:nvPr>
            <p:custDataLst>
              <p:tags r:id="rId1"/>
            </p:custDataLst>
          </p:nvPr>
        </p:nvPicPr>
        <p:blipFill>
          <a:blip r:embed="rId3"/>
          <a:stretch>
            <a:fillRect/>
          </a:stretch>
        </p:blipFill>
        <p:spPr>
          <a:xfrm>
            <a:off x="2133600" y="2743200"/>
            <a:ext cx="2403858" cy="609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8575" cmpd="sng">
            <a:solidFill>
              <a:schemeClr val="accent5"/>
            </a:solidFill>
          </a:ln>
        </p:spPr>
        <p:txBody>
          <a:bodyPr/>
          <a:lstStyle/>
          <a:p>
            <a:r>
              <a:rPr lang="en-US" dirty="0" smtClean="0">
                <a:ln>
                  <a:solidFill>
                    <a:schemeClr val="tx1"/>
                  </a:solidFill>
                </a:ln>
              </a:rPr>
              <a:t>Mnemonic for I vs. II </a:t>
            </a:r>
            <a:endParaRPr lang="en-US" dirty="0">
              <a:ln>
                <a:solidFill>
                  <a:schemeClr val="tx1"/>
                </a:solidFill>
              </a:ln>
            </a:endParaRPr>
          </a:p>
        </p:txBody>
      </p:sp>
      <p:pic>
        <p:nvPicPr>
          <p:cNvPr id="4" name="Picture 3" descr="type-i-and-type-ii-error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447800"/>
            <a:ext cx="6705600" cy="5029200"/>
          </a:xfrm>
          <a:prstGeom prst="rect">
            <a:avLst/>
          </a:prstGeom>
        </p:spPr>
      </p:pic>
      <p:sp>
        <p:nvSpPr>
          <p:cNvPr id="5" name="TextBox 4"/>
          <p:cNvSpPr txBox="1"/>
          <p:nvPr/>
        </p:nvSpPr>
        <p:spPr>
          <a:xfrm>
            <a:off x="2728744" y="6477000"/>
            <a:ext cx="3595856" cy="276999"/>
          </a:xfrm>
          <a:prstGeom prst="rect">
            <a:avLst/>
          </a:prstGeom>
          <a:noFill/>
        </p:spPr>
        <p:txBody>
          <a:bodyPr wrap="none" rtlCol="0">
            <a:spAutoFit/>
          </a:bodyPr>
          <a:lstStyle/>
          <a:p>
            <a:r>
              <a:rPr lang="en-US" sz="1200" dirty="0"/>
              <a:t>From: </a:t>
            </a:r>
            <a:r>
              <a:rPr lang="en-US" sz="1200" dirty="0">
                <a:hlinkClick r:id="rId3"/>
              </a:rPr>
              <a:t>http://effectsizefaq.com/category/type-ii-error</a:t>
            </a:r>
            <a:r>
              <a:rPr lang="en-US" sz="1200" dirty="0" smtClean="0">
                <a:hlinkClick r:id="rId3"/>
              </a:rPr>
              <a:t>/</a:t>
            </a:r>
            <a:r>
              <a:rPr lang="en-US" sz="1200" dirty="0" smtClean="0"/>
              <a:t> </a:t>
            </a:r>
            <a:endParaRPr lang="en-US" sz="1200" dirty="0"/>
          </a:p>
        </p:txBody>
      </p:sp>
    </p:spTree>
    <p:extLst>
      <p:ext uri="{BB962C8B-B14F-4D97-AF65-F5344CB8AC3E}">
        <p14:creationId xmlns:p14="http://schemas.microsoft.com/office/powerpoint/2010/main" val="2263301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ln w="28575" cmpd="sng">
            <a:solidFill>
              <a:schemeClr val="accent5"/>
            </a:solidFill>
          </a:ln>
        </p:spPr>
        <p:txBody>
          <a:bodyPr/>
          <a:lstStyle/>
          <a:p>
            <a:r>
              <a:rPr lang="en-US" dirty="0" smtClean="0">
                <a:ln>
                  <a:solidFill>
                    <a:schemeClr val="tx1"/>
                  </a:solidFill>
                </a:ln>
              </a:rPr>
              <a:t>More than just P&amp;R…</a:t>
            </a:r>
            <a:endParaRPr lang="en-US" dirty="0">
              <a:ln>
                <a:solidFill>
                  <a:schemeClr val="tx1"/>
                </a:solidFill>
              </a:ln>
            </a:endParaRPr>
          </a:p>
        </p:txBody>
      </p:sp>
      <p:pic>
        <p:nvPicPr>
          <p:cNvPr id="5" name="Picture 4" descr="precision-recall-measures-wiki.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65300"/>
            <a:ext cx="9144000" cy="3317465"/>
          </a:xfrm>
          <a:prstGeom prst="rect">
            <a:avLst/>
          </a:prstGeom>
        </p:spPr>
      </p:pic>
      <p:sp>
        <p:nvSpPr>
          <p:cNvPr id="6" name="TextBox 5"/>
          <p:cNvSpPr txBox="1"/>
          <p:nvPr/>
        </p:nvSpPr>
        <p:spPr>
          <a:xfrm>
            <a:off x="2667000" y="6324600"/>
            <a:ext cx="3774290" cy="276999"/>
          </a:xfrm>
          <a:prstGeom prst="rect">
            <a:avLst/>
          </a:prstGeom>
          <a:noFill/>
        </p:spPr>
        <p:txBody>
          <a:bodyPr wrap="none" rtlCol="0">
            <a:spAutoFit/>
          </a:bodyPr>
          <a:lstStyle/>
          <a:p>
            <a:r>
              <a:rPr lang="en-US" sz="1200" dirty="0"/>
              <a:t>From: </a:t>
            </a:r>
            <a:r>
              <a:rPr lang="en-US" sz="1200" dirty="0">
                <a:hlinkClick r:id="rId3"/>
              </a:rPr>
              <a:t>https://en.wikipedia.org/wiki/</a:t>
            </a:r>
            <a:r>
              <a:rPr lang="en-US" sz="1200" dirty="0" smtClean="0">
                <a:hlinkClick r:id="rId3"/>
              </a:rPr>
              <a:t>Precision_and_recall</a:t>
            </a:r>
            <a:r>
              <a:rPr lang="en-US" sz="1200" dirty="0" smtClean="0"/>
              <a:t> </a:t>
            </a:r>
            <a:endParaRPr lang="en-US" sz="1200" dirty="0"/>
          </a:p>
        </p:txBody>
      </p:sp>
    </p:spTree>
    <p:extLst>
      <p:ext uri="{BB962C8B-B14F-4D97-AF65-F5344CB8AC3E}">
        <p14:creationId xmlns:p14="http://schemas.microsoft.com/office/powerpoint/2010/main" val="978211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 Measure</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i="1" dirty="0" smtClean="0"/>
              <a:t>Harmonic mean </a:t>
            </a:r>
            <a:r>
              <a:rPr lang="en-US" dirty="0" smtClean="0"/>
              <a:t>of recall and precision</a:t>
            </a:r>
          </a:p>
          <a:p>
            <a:endParaRPr lang="en-US" dirty="0" smtClean="0"/>
          </a:p>
          <a:p>
            <a:endParaRPr lang="en-US" dirty="0" smtClean="0"/>
          </a:p>
          <a:p>
            <a:pPr lvl="1"/>
            <a:r>
              <a:rPr lang="en-US" dirty="0" smtClean="0"/>
              <a:t>harmonic mean emphasizes the importance of small values, whereas the arithmetic mean is affected more by outliers that are unusually large</a:t>
            </a:r>
          </a:p>
          <a:p>
            <a:r>
              <a:rPr lang="en-US" dirty="0" smtClean="0"/>
              <a:t>More general form</a:t>
            </a:r>
          </a:p>
          <a:p>
            <a:endParaRPr lang="en-US" dirty="0" smtClean="0"/>
          </a:p>
          <a:p>
            <a:pPr lvl="1"/>
            <a:r>
              <a:rPr lang="el-GR" dirty="0" smtClean="0"/>
              <a:t>β</a:t>
            </a:r>
            <a:r>
              <a:rPr lang="en-US" dirty="0" smtClean="0"/>
              <a:t> is a parameter that determines relative importance of recall and precision</a:t>
            </a:r>
            <a:endParaRPr lang="en-US" dirty="0"/>
          </a:p>
        </p:txBody>
      </p:sp>
      <p:pic>
        <p:nvPicPr>
          <p:cNvPr id="5" name="Picture 4" descr="TP_tmp.png"/>
          <p:cNvPicPr>
            <a:picLocks noChangeAspect="1"/>
          </p:cNvPicPr>
          <p:nvPr>
            <p:custDataLst>
              <p:tags r:id="rId1"/>
            </p:custDataLst>
          </p:nvPr>
        </p:nvPicPr>
        <p:blipFill>
          <a:blip r:embed="rId4"/>
          <a:stretch>
            <a:fillRect/>
          </a:stretch>
        </p:blipFill>
        <p:spPr>
          <a:xfrm>
            <a:off x="2057400" y="2438400"/>
            <a:ext cx="3805250" cy="635000"/>
          </a:xfrm>
          <a:prstGeom prst="rect">
            <a:avLst/>
          </a:prstGeom>
        </p:spPr>
      </p:pic>
      <p:pic>
        <p:nvPicPr>
          <p:cNvPr id="7" name="Picture 6" descr="TP_tmp.png"/>
          <p:cNvPicPr>
            <a:picLocks noChangeAspect="1"/>
          </p:cNvPicPr>
          <p:nvPr>
            <p:custDataLst>
              <p:tags r:id="rId2"/>
            </p:custDataLst>
          </p:nvPr>
        </p:nvPicPr>
        <p:blipFill>
          <a:blip r:embed="rId5"/>
          <a:stretch>
            <a:fillRect/>
          </a:stretch>
        </p:blipFill>
        <p:spPr>
          <a:xfrm>
            <a:off x="2362200" y="5029200"/>
            <a:ext cx="3687104" cy="381000"/>
          </a:xfrm>
          <a:prstGeom prst="rect">
            <a:avLst/>
          </a:prstGeom>
        </p:spPr>
      </p:pic>
      <p:sp>
        <p:nvSpPr>
          <p:cNvPr id="6" name="Text Box 4"/>
          <p:cNvSpPr txBox="1">
            <a:spLocks noChangeArrowheads="1"/>
          </p:cNvSpPr>
          <p:nvPr/>
        </p:nvSpPr>
        <p:spPr bwMode="auto">
          <a:xfrm>
            <a:off x="6629400" y="6019800"/>
            <a:ext cx="2198038" cy="461665"/>
          </a:xfrm>
          <a:prstGeom prst="rect">
            <a:avLst/>
          </a:prstGeom>
          <a:solidFill>
            <a:srgbClr val="00FFFF"/>
          </a:solidFill>
          <a:ln w="9525">
            <a:solidFill>
              <a:srgbClr val="BBE0E3"/>
            </a:solidFill>
            <a:miter lim="800000"/>
            <a:headEnd/>
            <a:tailEnd/>
          </a:ln>
        </p:spPr>
        <p:txBody>
          <a:bodyPr wrap="none">
            <a:prstTxWarp prst="textNoShape">
              <a:avLst/>
            </a:prstTxWarp>
            <a:spAutoFit/>
          </a:bodyPr>
          <a:lstStyle/>
          <a:p>
            <a:r>
              <a:rPr lang="en-US" sz="1200" dirty="0" smtClean="0"/>
              <a:t>F &gt; 1: recall more important</a:t>
            </a:r>
          </a:p>
          <a:p>
            <a:r>
              <a:rPr lang="en-US" sz="1200" dirty="0" smtClean="0"/>
              <a:t>F &lt; 1 : precision more important</a:t>
            </a:r>
            <a:endParaRPr lang="en-US" sz="1200"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P=0.50, R=0.50</a:t>
            </a:r>
          </a:p>
          <a:p>
            <a:pPr lvl="1"/>
            <a:r>
              <a:rPr lang="en-US" sz="2000" dirty="0"/>
              <a:t>m</a:t>
            </a:r>
            <a:r>
              <a:rPr lang="en-US" sz="2000" dirty="0" smtClean="0"/>
              <a:t>ean = 0.50 + 0.50 / 2 = 0.50</a:t>
            </a:r>
          </a:p>
          <a:p>
            <a:pPr lvl="1"/>
            <a:r>
              <a:rPr lang="en-US" sz="2000" dirty="0" smtClean="0"/>
              <a:t>F</a:t>
            </a:r>
            <a:r>
              <a:rPr lang="en-US" sz="2000" baseline="-25000" dirty="0" smtClean="0"/>
              <a:t>1</a:t>
            </a:r>
            <a:r>
              <a:rPr lang="en-US" sz="2000" dirty="0" smtClean="0"/>
              <a:t> = 2 * 0.50 * 0.50 / (0.50 + 0.50) = 0.50/1.0 = 0.50</a:t>
            </a:r>
          </a:p>
          <a:p>
            <a:r>
              <a:rPr lang="en-US" dirty="0"/>
              <a:t>P=</a:t>
            </a:r>
            <a:r>
              <a:rPr lang="en-US" dirty="0" smtClean="0"/>
              <a:t>0.90, </a:t>
            </a:r>
            <a:r>
              <a:rPr lang="en-US" dirty="0"/>
              <a:t>R=0.50</a:t>
            </a:r>
          </a:p>
          <a:p>
            <a:pPr lvl="1"/>
            <a:r>
              <a:rPr lang="en-US" sz="2000" dirty="0"/>
              <a:t>mean = </a:t>
            </a:r>
            <a:r>
              <a:rPr lang="en-US" sz="2000" dirty="0" smtClean="0"/>
              <a:t>0.90 </a:t>
            </a:r>
            <a:r>
              <a:rPr lang="en-US" sz="2000" dirty="0"/>
              <a:t>+ 0.50 / 2 = </a:t>
            </a:r>
            <a:r>
              <a:rPr lang="en-US" sz="2000" dirty="0" smtClean="0"/>
              <a:t>0.70</a:t>
            </a:r>
            <a:endParaRPr lang="en-US" sz="2000" dirty="0"/>
          </a:p>
          <a:p>
            <a:pPr lvl="1"/>
            <a:r>
              <a:rPr lang="en-US" sz="2000" dirty="0"/>
              <a:t>F</a:t>
            </a:r>
            <a:r>
              <a:rPr lang="en-US" sz="2000" baseline="-25000" dirty="0"/>
              <a:t>1</a:t>
            </a:r>
            <a:r>
              <a:rPr lang="en-US" sz="2000" dirty="0"/>
              <a:t> = 2 * </a:t>
            </a:r>
            <a:r>
              <a:rPr lang="en-US" sz="2000" dirty="0" smtClean="0"/>
              <a:t>0.90 </a:t>
            </a:r>
            <a:r>
              <a:rPr lang="en-US" sz="2000" dirty="0"/>
              <a:t>* 0.50 / (</a:t>
            </a:r>
            <a:r>
              <a:rPr lang="en-US" sz="2000" dirty="0" smtClean="0"/>
              <a:t>0.90 </a:t>
            </a:r>
            <a:r>
              <a:rPr lang="en-US" sz="2000" dirty="0"/>
              <a:t>+ 0.50) = </a:t>
            </a:r>
            <a:r>
              <a:rPr lang="en-US" sz="2000" dirty="0" smtClean="0"/>
              <a:t>0.90</a:t>
            </a:r>
            <a:r>
              <a:rPr lang="en-US" sz="2000" dirty="0"/>
              <a:t>/</a:t>
            </a:r>
            <a:r>
              <a:rPr lang="en-US" sz="2000" dirty="0" smtClean="0"/>
              <a:t>1.4 </a:t>
            </a:r>
            <a:r>
              <a:rPr lang="en-US" sz="2000" dirty="0"/>
              <a:t>= </a:t>
            </a:r>
            <a:r>
              <a:rPr lang="en-US" sz="2000" dirty="0" smtClean="0"/>
              <a:t>0.64</a:t>
            </a:r>
          </a:p>
          <a:p>
            <a:r>
              <a:rPr lang="en-US" dirty="0"/>
              <a:t>P=0.90, R=</a:t>
            </a:r>
            <a:r>
              <a:rPr lang="en-US" dirty="0" smtClean="0"/>
              <a:t>0.20</a:t>
            </a:r>
            <a:endParaRPr lang="en-US" dirty="0"/>
          </a:p>
          <a:p>
            <a:pPr lvl="1"/>
            <a:r>
              <a:rPr lang="en-US" sz="2000" dirty="0"/>
              <a:t>mean = 0.90 + </a:t>
            </a:r>
            <a:r>
              <a:rPr lang="en-US" sz="2000" dirty="0" smtClean="0"/>
              <a:t>0.20 </a:t>
            </a:r>
            <a:r>
              <a:rPr lang="en-US" sz="2000" dirty="0"/>
              <a:t>/ 2 = </a:t>
            </a:r>
            <a:r>
              <a:rPr lang="en-US" sz="2000" dirty="0" smtClean="0"/>
              <a:t>0.55</a:t>
            </a:r>
            <a:endParaRPr lang="en-US" sz="2000" dirty="0"/>
          </a:p>
          <a:p>
            <a:pPr lvl="1"/>
            <a:r>
              <a:rPr lang="en-US" sz="2000" dirty="0"/>
              <a:t>F</a:t>
            </a:r>
            <a:r>
              <a:rPr lang="en-US" sz="2000" baseline="-25000" dirty="0"/>
              <a:t>1</a:t>
            </a:r>
            <a:r>
              <a:rPr lang="en-US" sz="2000" dirty="0"/>
              <a:t> = 2 * 0.90 * </a:t>
            </a:r>
            <a:r>
              <a:rPr lang="en-US" sz="2000" dirty="0" smtClean="0"/>
              <a:t>0.20 </a:t>
            </a:r>
            <a:r>
              <a:rPr lang="en-US" sz="2000" dirty="0"/>
              <a:t>/ (0.90 + </a:t>
            </a:r>
            <a:r>
              <a:rPr lang="en-US" sz="2000" dirty="0" smtClean="0"/>
              <a:t>0.20</a:t>
            </a:r>
            <a:r>
              <a:rPr lang="en-US" sz="2000" dirty="0"/>
              <a:t>) = </a:t>
            </a:r>
            <a:r>
              <a:rPr lang="en-US" sz="2000" dirty="0" smtClean="0"/>
              <a:t>0.36/1.1 </a:t>
            </a:r>
            <a:r>
              <a:rPr lang="en-US" sz="2000" dirty="0"/>
              <a:t>= </a:t>
            </a:r>
            <a:r>
              <a:rPr lang="en-US" sz="2000" dirty="0" smtClean="0"/>
              <a:t>0.33</a:t>
            </a:r>
            <a:endParaRPr lang="en-US" sz="2000" dirty="0"/>
          </a:p>
          <a:p>
            <a:endParaRPr lang="en-US" dirty="0" smtClean="0"/>
          </a:p>
        </p:txBody>
      </p:sp>
      <p:sp>
        <p:nvSpPr>
          <p:cNvPr id="4" name="Title 1"/>
          <p:cNvSpPr>
            <a:spLocks noGrp="1"/>
          </p:cNvSpPr>
          <p:nvPr>
            <p:ph type="title"/>
          </p:nvPr>
        </p:nvSpPr>
        <p:spPr>
          <a:ln w="28575" cmpd="sng">
            <a:solidFill>
              <a:schemeClr val="accent5"/>
            </a:solidFill>
          </a:ln>
        </p:spPr>
        <p:txBody>
          <a:bodyPr/>
          <a:lstStyle/>
          <a:p>
            <a:r>
              <a:rPr lang="en-US" dirty="0" smtClean="0">
                <a:ln>
                  <a:solidFill>
                    <a:schemeClr val="tx1"/>
                  </a:solidFill>
                </a:ln>
              </a:rPr>
              <a:t>F</a:t>
            </a:r>
            <a:r>
              <a:rPr lang="en-US" baseline="-25000" dirty="0" smtClean="0">
                <a:ln>
                  <a:solidFill>
                    <a:schemeClr val="tx1"/>
                  </a:solidFill>
                </a:ln>
              </a:rPr>
              <a:t>1</a:t>
            </a:r>
            <a:r>
              <a:rPr lang="en-US" dirty="0" smtClean="0">
                <a:ln>
                  <a:solidFill>
                    <a:schemeClr val="tx1"/>
                  </a:solidFill>
                </a:ln>
              </a:rPr>
              <a:t> Examples</a:t>
            </a:r>
            <a:endParaRPr lang="en-US" dirty="0">
              <a:ln>
                <a:solidFill>
                  <a:schemeClr val="tx1"/>
                </a:solidFill>
              </a:ln>
            </a:endParaRPr>
          </a:p>
        </p:txBody>
      </p:sp>
    </p:spTree>
    <p:extLst>
      <p:ext uri="{BB962C8B-B14F-4D97-AF65-F5344CB8AC3E}">
        <p14:creationId xmlns:p14="http://schemas.microsoft.com/office/powerpoint/2010/main" val="319452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a:xfrm>
            <a:off x="457200" y="1524000"/>
            <a:ext cx="8229600" cy="5105400"/>
          </a:xfrm>
        </p:spPr>
        <p:txBody>
          <a:bodyPr>
            <a:normAutofit lnSpcReduction="10000"/>
          </a:bodyPr>
          <a:lstStyle/>
          <a:p>
            <a:r>
              <a:rPr lang="en-US" dirty="0" smtClean="0"/>
              <a:t>Evaluation is key to building </a:t>
            </a:r>
            <a:r>
              <a:rPr lang="en-US" i="1" dirty="0" smtClean="0"/>
              <a:t>effective</a:t>
            </a:r>
            <a:r>
              <a:rPr lang="en-US" dirty="0" smtClean="0"/>
              <a:t> and </a:t>
            </a:r>
            <a:r>
              <a:rPr lang="en-US" i="1" dirty="0" smtClean="0"/>
              <a:t>efficient</a:t>
            </a:r>
            <a:r>
              <a:rPr lang="en-US" dirty="0" smtClean="0"/>
              <a:t> search engines</a:t>
            </a:r>
          </a:p>
          <a:p>
            <a:pPr lvl="1"/>
            <a:r>
              <a:rPr lang="en-US" dirty="0" smtClean="0"/>
              <a:t>measurement usually carried out in controlled laboratory experiments</a:t>
            </a:r>
          </a:p>
          <a:p>
            <a:pPr lvl="1"/>
            <a:r>
              <a:rPr lang="en-US" i="1" dirty="0" smtClean="0"/>
              <a:t>online</a:t>
            </a:r>
            <a:r>
              <a:rPr lang="en-US" dirty="0" smtClean="0"/>
              <a:t> testing can also be done</a:t>
            </a:r>
          </a:p>
          <a:p>
            <a:r>
              <a:rPr lang="en-US" dirty="0" smtClean="0"/>
              <a:t>Effectiveness, efficiency and </a:t>
            </a:r>
            <a:r>
              <a:rPr lang="en-US" i="1" dirty="0" smtClean="0"/>
              <a:t>cost</a:t>
            </a:r>
            <a:r>
              <a:rPr lang="en-US" dirty="0" smtClean="0"/>
              <a:t> are related</a:t>
            </a:r>
          </a:p>
          <a:p>
            <a:pPr lvl="1"/>
            <a:r>
              <a:rPr lang="en-US" dirty="0" smtClean="0"/>
              <a:t>e.g., if we want a particular level of effectiveness and efficiency, this will determine the cost of the system configuration</a:t>
            </a:r>
          </a:p>
          <a:p>
            <a:pPr lvl="1"/>
            <a:r>
              <a:rPr lang="en-US" dirty="0" smtClean="0"/>
              <a:t>efficiency and cost targets may impact effectiveness</a:t>
            </a:r>
            <a:endParaRPr lang="en-US" dirty="0"/>
          </a:p>
        </p:txBody>
      </p:sp>
      <p:sp>
        <p:nvSpPr>
          <p:cNvPr id="4" name="TextBox 3"/>
          <p:cNvSpPr txBox="1"/>
          <p:nvPr/>
        </p:nvSpPr>
        <p:spPr>
          <a:xfrm>
            <a:off x="2438400" y="6400800"/>
            <a:ext cx="3673752" cy="369332"/>
          </a:xfrm>
          <a:prstGeom prst="rect">
            <a:avLst/>
          </a:prstGeom>
          <a:noFill/>
          <a:ln w="28575" cmpd="sng">
            <a:solidFill>
              <a:schemeClr val="accent5"/>
            </a:solidFill>
          </a:ln>
        </p:spPr>
        <p:txBody>
          <a:bodyPr wrap="none" rtlCol="0">
            <a:spAutoFit/>
          </a:bodyPr>
          <a:lstStyle/>
          <a:p>
            <a:r>
              <a:rPr lang="en-US" dirty="0" smtClean="0"/>
              <a:t>“better, cheaper, faster: choose two”</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Effectiveness</a:t>
            </a:r>
            <a:endParaRPr lang="en-US" dirty="0"/>
          </a:p>
        </p:txBody>
      </p:sp>
      <p:pic>
        <p:nvPicPr>
          <p:cNvPr id="3" name="Picture 2" descr="C:\Users\croft\Desktop\chap8-2.tif"/>
          <p:cNvPicPr>
            <a:picLocks noChangeAspect="1" noChangeArrowheads="1"/>
          </p:cNvPicPr>
          <p:nvPr/>
        </p:nvPicPr>
        <p:blipFill>
          <a:blip r:embed="rId2"/>
          <a:srcRect/>
          <a:stretch>
            <a:fillRect/>
          </a:stretch>
        </p:blipFill>
        <p:spPr bwMode="auto">
          <a:xfrm>
            <a:off x="1143000" y="1752600"/>
            <a:ext cx="6838950" cy="419735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a Ranking</a:t>
            </a:r>
            <a:endParaRPr lang="en-US" dirty="0"/>
          </a:p>
        </p:txBody>
      </p:sp>
      <p:sp>
        <p:nvSpPr>
          <p:cNvPr id="3" name="Content Placeholder 2"/>
          <p:cNvSpPr>
            <a:spLocks noGrp="1"/>
          </p:cNvSpPr>
          <p:nvPr>
            <p:ph idx="1"/>
          </p:nvPr>
        </p:nvSpPr>
        <p:spPr/>
        <p:txBody>
          <a:bodyPr>
            <a:normAutofit lnSpcReduction="10000"/>
          </a:bodyPr>
          <a:lstStyle/>
          <a:p>
            <a:r>
              <a:rPr lang="en-US" dirty="0" smtClean="0"/>
              <a:t>Calculating recall and precision at fixed rank positions </a:t>
            </a:r>
          </a:p>
          <a:p>
            <a:pPr lvl="1"/>
            <a:r>
              <a:rPr lang="en-US" dirty="0" smtClean="0">
                <a:solidFill>
                  <a:srgbClr val="4BACC6"/>
                </a:solidFill>
              </a:rPr>
              <a:t>e.g., P@1, P@5, P@10 (typical SERP), P@20</a:t>
            </a:r>
          </a:p>
          <a:p>
            <a:r>
              <a:rPr lang="en-US" dirty="0" smtClean="0"/>
              <a:t>Calculating precision at standard recall levels, from 0.0 to 1.0</a:t>
            </a:r>
          </a:p>
          <a:p>
            <a:pPr lvl="1"/>
            <a:r>
              <a:rPr lang="en-US" dirty="0" smtClean="0"/>
              <a:t>requires </a:t>
            </a:r>
            <a:r>
              <a:rPr lang="en-US" i="1" dirty="0" smtClean="0"/>
              <a:t>interpolation</a:t>
            </a:r>
          </a:p>
          <a:p>
            <a:r>
              <a:rPr lang="en-US" dirty="0" smtClean="0"/>
              <a:t>Averaging the precision values from the rank positions where a relevant document was retrieved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Precision</a:t>
            </a:r>
            <a:endParaRPr lang="en-US" dirty="0"/>
          </a:p>
        </p:txBody>
      </p:sp>
      <p:pic>
        <p:nvPicPr>
          <p:cNvPr id="4" name="Picture 3" descr="C:\Users\croft\Desktop\chap8-2.tif"/>
          <p:cNvPicPr>
            <a:picLocks noChangeAspect="1" noChangeArrowheads="1"/>
          </p:cNvPicPr>
          <p:nvPr/>
        </p:nvPicPr>
        <p:blipFill>
          <a:blip r:embed="rId3"/>
          <a:srcRect/>
          <a:stretch>
            <a:fillRect/>
          </a:stretch>
        </p:blipFill>
        <p:spPr bwMode="auto">
          <a:xfrm>
            <a:off x="1828800" y="1600200"/>
            <a:ext cx="5118657" cy="3141534"/>
          </a:xfrm>
          <a:prstGeom prst="rect">
            <a:avLst/>
          </a:prstGeom>
          <a:noFill/>
        </p:spPr>
      </p:pic>
      <p:pic>
        <p:nvPicPr>
          <p:cNvPr id="10" name="Picture 9" descr="TP_tmp.png"/>
          <p:cNvPicPr>
            <a:picLocks noChangeAspect="1"/>
          </p:cNvPicPr>
          <p:nvPr>
            <p:custDataLst>
              <p:tags r:id="rId1"/>
            </p:custDataLst>
          </p:nvPr>
        </p:nvPicPr>
        <p:blipFill>
          <a:blip r:embed="rId4"/>
          <a:stretch>
            <a:fillRect/>
          </a:stretch>
        </p:blipFill>
        <p:spPr bwMode="auto">
          <a:xfrm>
            <a:off x="914400" y="5029200"/>
            <a:ext cx="7420157" cy="990600"/>
          </a:xfrm>
          <a:prstGeom prst="rect">
            <a:avLst/>
          </a:prstGeom>
          <a:noFill/>
          <a:ln/>
          <a:effectLst/>
        </p:spPr>
      </p:pic>
      <p:sp>
        <p:nvSpPr>
          <p:cNvPr id="3" name="TextBox 2"/>
          <p:cNvSpPr txBox="1"/>
          <p:nvPr/>
        </p:nvSpPr>
        <p:spPr>
          <a:xfrm>
            <a:off x="2590800" y="6248400"/>
            <a:ext cx="4248579" cy="369332"/>
          </a:xfrm>
          <a:prstGeom prst="rect">
            <a:avLst/>
          </a:prstGeom>
          <a:noFill/>
          <a:ln w="28575" cmpd="sng">
            <a:solidFill>
              <a:srgbClr val="4BACC6"/>
            </a:solidFill>
          </a:ln>
        </p:spPr>
        <p:txBody>
          <a:bodyPr wrap="none" rtlCol="0">
            <a:spAutoFit/>
          </a:bodyPr>
          <a:lstStyle/>
          <a:p>
            <a:r>
              <a:rPr lang="en-US" dirty="0">
                <a:solidFill>
                  <a:schemeClr val="accent5"/>
                </a:solidFill>
              </a:rPr>
              <a:t>n</a:t>
            </a:r>
            <a:r>
              <a:rPr lang="en-US" dirty="0" smtClean="0">
                <a:solidFill>
                  <a:schemeClr val="accent5"/>
                </a:solidFill>
              </a:rPr>
              <a:t>o relevant document == skip that position</a:t>
            </a:r>
            <a:endParaRPr lang="en-US"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Averaging Across Queries</a:t>
            </a:r>
            <a:endParaRPr lang="en-US" dirty="0"/>
          </a:p>
        </p:txBody>
      </p:sp>
      <p:pic>
        <p:nvPicPr>
          <p:cNvPr id="4" name="Picture 2" descr="C:\Users\croft\Desktop\chap8-3.tif"/>
          <p:cNvPicPr>
            <a:picLocks noChangeAspect="1" noChangeArrowheads="1"/>
          </p:cNvPicPr>
          <p:nvPr/>
        </p:nvPicPr>
        <p:blipFill>
          <a:blip r:embed="rId2"/>
          <a:srcRect/>
          <a:stretch>
            <a:fillRect/>
          </a:stretch>
        </p:blipFill>
        <p:spPr bwMode="auto">
          <a:xfrm>
            <a:off x="1600200" y="1600200"/>
            <a:ext cx="5845582" cy="44958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Averaging</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i="1" dirty="0" smtClean="0"/>
              <a:t>Mean Average Precision </a:t>
            </a:r>
            <a:r>
              <a:rPr lang="en-US" dirty="0" smtClean="0"/>
              <a:t>(MAP)</a:t>
            </a:r>
          </a:p>
          <a:p>
            <a:pPr lvl="1"/>
            <a:r>
              <a:rPr lang="en-US" dirty="0" smtClean="0"/>
              <a:t>summarize rankings from multiple queries by averaging average precision</a:t>
            </a:r>
          </a:p>
          <a:p>
            <a:pPr lvl="1"/>
            <a:r>
              <a:rPr lang="en-US" dirty="0" smtClean="0"/>
              <a:t>most commonly used measure in research papers</a:t>
            </a:r>
          </a:p>
          <a:p>
            <a:pPr lvl="1"/>
            <a:r>
              <a:rPr lang="en-US" dirty="0" smtClean="0"/>
              <a:t>assumes user is interested in finding many relevant documents for each query</a:t>
            </a:r>
          </a:p>
          <a:p>
            <a:pPr lvl="1"/>
            <a:r>
              <a:rPr lang="en-US" dirty="0" smtClean="0"/>
              <a:t>requires many relevance judgments in text collection</a:t>
            </a:r>
          </a:p>
          <a:p>
            <a:r>
              <a:rPr lang="en-US" dirty="0" smtClean="0"/>
              <a:t>Recall-precision graphs are also useful summaries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pic>
        <p:nvPicPr>
          <p:cNvPr id="3" name="Picture 2" descr="C:\Users\croft\Desktop\chap8-3.tif"/>
          <p:cNvPicPr>
            <a:picLocks noChangeAspect="1" noChangeArrowheads="1"/>
          </p:cNvPicPr>
          <p:nvPr/>
        </p:nvPicPr>
        <p:blipFill>
          <a:blip r:embed="rId3"/>
          <a:srcRect/>
          <a:stretch>
            <a:fillRect/>
          </a:stretch>
        </p:blipFill>
        <p:spPr bwMode="auto">
          <a:xfrm>
            <a:off x="1905000" y="1447800"/>
            <a:ext cx="4466062" cy="3434820"/>
          </a:xfrm>
          <a:prstGeom prst="rect">
            <a:avLst/>
          </a:prstGeom>
          <a:noFill/>
        </p:spPr>
      </p:pic>
      <p:pic>
        <p:nvPicPr>
          <p:cNvPr id="7" name="Picture 6" descr="TP_tmp.png"/>
          <p:cNvPicPr>
            <a:picLocks noChangeAspect="1"/>
          </p:cNvPicPr>
          <p:nvPr>
            <p:custDataLst>
              <p:tags r:id="rId1"/>
            </p:custDataLst>
          </p:nvPr>
        </p:nvPicPr>
        <p:blipFill>
          <a:blip r:embed="rId4"/>
          <a:stretch>
            <a:fillRect/>
          </a:stretch>
        </p:blipFill>
        <p:spPr bwMode="auto">
          <a:xfrm>
            <a:off x="762000" y="5181600"/>
            <a:ext cx="7685368" cy="1228090"/>
          </a:xfrm>
          <a:prstGeom prst="rect">
            <a:avLst/>
          </a:prstGeom>
          <a:noFill/>
          <a:ln/>
          <a:effectLst/>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Recall-Precision Graph</a:t>
            </a:r>
            <a:endParaRPr lang="en-US" dirty="0"/>
          </a:p>
        </p:txBody>
      </p:sp>
      <p:pic>
        <p:nvPicPr>
          <p:cNvPr id="3" name="Picture 2" descr="C:\Users\croft\Desktop\chap8-4.tif"/>
          <p:cNvPicPr>
            <a:picLocks noChangeAspect="1" noChangeArrowheads="1"/>
          </p:cNvPicPr>
          <p:nvPr/>
        </p:nvPicPr>
        <p:blipFill>
          <a:blip r:embed="rId2"/>
          <a:srcRect/>
          <a:stretch>
            <a:fillRect/>
          </a:stretch>
        </p:blipFill>
        <p:spPr bwMode="auto">
          <a:xfrm>
            <a:off x="2057400" y="1524000"/>
            <a:ext cx="4932976" cy="4648200"/>
          </a:xfrm>
          <a:prstGeom prst="rect">
            <a:avLst/>
          </a:prstGeom>
          <a:noFill/>
        </p:spPr>
      </p:pic>
      <p:pic>
        <p:nvPicPr>
          <p:cNvPr id="4" name="Picture 3" descr="C:\Users\croft\Desktop\chap8-3.tif"/>
          <p:cNvPicPr>
            <a:picLocks noChangeAspect="1" noChangeArrowheads="1"/>
          </p:cNvPicPr>
          <p:nvPr/>
        </p:nvPicPr>
        <p:blipFill>
          <a:blip r:embed="rId3"/>
          <a:srcRect/>
          <a:stretch>
            <a:fillRect/>
          </a:stretch>
        </p:blipFill>
        <p:spPr bwMode="auto">
          <a:xfrm>
            <a:off x="6934200" y="1447800"/>
            <a:ext cx="2027662" cy="1559462"/>
          </a:xfrm>
          <a:prstGeom prst="rect">
            <a:avLst/>
          </a:prstGeom>
          <a:noFill/>
          <a:ln>
            <a:solidFill>
              <a:schemeClr val="accent1"/>
            </a:solidFill>
          </a:ln>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Interpolation</a:t>
            </a: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dirty="0" smtClean="0"/>
              <a:t>To average graphs, calculate precision at standard recall levels:</a:t>
            </a:r>
          </a:p>
          <a:p>
            <a:endParaRPr lang="en-US" sz="4000" dirty="0" smtClean="0"/>
          </a:p>
          <a:p>
            <a:pPr lvl="1"/>
            <a:r>
              <a:rPr lang="en-US" dirty="0" smtClean="0"/>
              <a:t>where </a:t>
            </a:r>
            <a:r>
              <a:rPr lang="en-US" i="1" dirty="0" smtClean="0"/>
              <a:t>S </a:t>
            </a:r>
            <a:r>
              <a:rPr lang="en-US" dirty="0" smtClean="0"/>
              <a:t>is the set of observed (</a:t>
            </a:r>
            <a:r>
              <a:rPr lang="en-US" i="1" dirty="0" smtClean="0"/>
              <a:t>R,P</a:t>
            </a:r>
            <a:r>
              <a:rPr lang="en-US" dirty="0" smtClean="0"/>
              <a:t>) points</a:t>
            </a:r>
          </a:p>
          <a:p>
            <a:r>
              <a:rPr lang="en-US" dirty="0" smtClean="0"/>
              <a:t>Defines precision at any recall level as the </a:t>
            </a:r>
            <a:r>
              <a:rPr lang="en-US" i="1" dirty="0" smtClean="0"/>
              <a:t>maximum</a:t>
            </a:r>
            <a:r>
              <a:rPr lang="en-US" dirty="0" smtClean="0"/>
              <a:t> precision observed in any recall-precision point at a higher recall level</a:t>
            </a:r>
          </a:p>
          <a:p>
            <a:pPr lvl="1"/>
            <a:r>
              <a:rPr lang="en-US" dirty="0" smtClean="0"/>
              <a:t>produces a step function</a:t>
            </a:r>
          </a:p>
          <a:p>
            <a:pPr lvl="1"/>
            <a:r>
              <a:rPr lang="en-US" dirty="0" smtClean="0"/>
              <a:t>defines precision at recall 0.0</a:t>
            </a:r>
          </a:p>
          <a:p>
            <a:endParaRPr lang="en-US" dirty="0"/>
          </a:p>
        </p:txBody>
      </p:sp>
      <p:pic>
        <p:nvPicPr>
          <p:cNvPr id="5" name="Picture 4" descr="TP_tmp.png"/>
          <p:cNvPicPr>
            <a:picLocks noChangeAspect="1"/>
          </p:cNvPicPr>
          <p:nvPr>
            <p:custDataLst>
              <p:tags r:id="rId1"/>
            </p:custDataLst>
          </p:nvPr>
        </p:nvPicPr>
        <p:blipFill>
          <a:blip r:embed="rId3"/>
          <a:stretch>
            <a:fillRect/>
          </a:stretch>
        </p:blipFill>
        <p:spPr>
          <a:xfrm>
            <a:off x="1371600" y="2667000"/>
            <a:ext cx="5429782" cy="3349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Interpolation</a:t>
            </a:r>
            <a:endParaRPr lang="en-US" dirty="0"/>
          </a:p>
        </p:txBody>
      </p:sp>
      <p:pic>
        <p:nvPicPr>
          <p:cNvPr id="4" name="Picture 2" descr="C:\Users\croft\Desktop\chap8-5.tif"/>
          <p:cNvPicPr>
            <a:picLocks noChangeAspect="1" noChangeArrowheads="1"/>
          </p:cNvPicPr>
          <p:nvPr/>
        </p:nvPicPr>
        <p:blipFill>
          <a:blip r:embed="rId2"/>
          <a:srcRect/>
          <a:stretch>
            <a:fillRect/>
          </a:stretch>
        </p:blipFill>
        <p:spPr bwMode="auto">
          <a:xfrm>
            <a:off x="1828800" y="1524000"/>
            <a:ext cx="5240800" cy="4860198"/>
          </a:xfrm>
          <a:prstGeom prst="rect">
            <a:avLst/>
          </a:prstGeom>
          <a:noFill/>
        </p:spPr>
      </p:pic>
      <p:sp>
        <p:nvSpPr>
          <p:cNvPr id="5" name="Text Box 4"/>
          <p:cNvSpPr txBox="1">
            <a:spLocks noChangeArrowheads="1"/>
          </p:cNvSpPr>
          <p:nvPr/>
        </p:nvSpPr>
        <p:spPr bwMode="auto">
          <a:xfrm>
            <a:off x="3733800" y="2057400"/>
            <a:ext cx="1319968" cy="276999"/>
          </a:xfrm>
          <a:prstGeom prst="rect">
            <a:avLst/>
          </a:prstGeom>
          <a:solidFill>
            <a:srgbClr val="00FFFF"/>
          </a:solidFill>
          <a:ln w="9525">
            <a:solidFill>
              <a:srgbClr val="BBE0E3"/>
            </a:solidFill>
            <a:miter lim="800000"/>
            <a:headEnd/>
            <a:tailEnd/>
          </a:ln>
        </p:spPr>
        <p:txBody>
          <a:bodyPr wrap="none">
            <a:prstTxWarp prst="textNoShape">
              <a:avLst/>
            </a:prstTxWarp>
            <a:spAutoFit/>
          </a:bodyPr>
          <a:lstStyle/>
          <a:p>
            <a:r>
              <a:rPr lang="en-US" sz="1200" dirty="0" smtClean="0"/>
              <a:t>0.67 “pushed left”</a:t>
            </a:r>
            <a:endParaRPr lang="en-US" sz="1200" dirty="0"/>
          </a:p>
        </p:txBody>
      </p:sp>
      <p:cxnSp>
        <p:nvCxnSpPr>
          <p:cNvPr id="6" name="Straight Arrow Connector 5"/>
          <p:cNvCxnSpPr/>
          <p:nvPr/>
        </p:nvCxnSpPr>
        <p:spPr>
          <a:xfrm flipH="1">
            <a:off x="4267200" y="2362200"/>
            <a:ext cx="762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3505200" y="2362200"/>
            <a:ext cx="8382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 Box 4"/>
          <p:cNvSpPr txBox="1">
            <a:spLocks noChangeArrowheads="1"/>
          </p:cNvSpPr>
          <p:nvPr/>
        </p:nvSpPr>
        <p:spPr bwMode="auto">
          <a:xfrm>
            <a:off x="6400800" y="2971800"/>
            <a:ext cx="1326004" cy="276999"/>
          </a:xfrm>
          <a:prstGeom prst="rect">
            <a:avLst/>
          </a:prstGeom>
          <a:solidFill>
            <a:srgbClr val="00FFFF"/>
          </a:solidFill>
          <a:ln w="9525">
            <a:solidFill>
              <a:srgbClr val="BBE0E3"/>
            </a:solidFill>
            <a:miter lim="800000"/>
            <a:headEnd/>
            <a:tailEnd/>
          </a:ln>
        </p:spPr>
        <p:txBody>
          <a:bodyPr wrap="none">
            <a:prstTxWarp prst="textNoShape">
              <a:avLst/>
            </a:prstTxWarp>
            <a:spAutoFit/>
          </a:bodyPr>
          <a:lstStyle/>
          <a:p>
            <a:r>
              <a:rPr lang="en-US" sz="1200" dirty="0" smtClean="0"/>
              <a:t>0.43 “pushed left”</a:t>
            </a:r>
            <a:endParaRPr lang="en-US" sz="1200" dirty="0"/>
          </a:p>
        </p:txBody>
      </p:sp>
      <p:cxnSp>
        <p:nvCxnSpPr>
          <p:cNvPr id="11" name="Straight Arrow Connector 10"/>
          <p:cNvCxnSpPr/>
          <p:nvPr/>
        </p:nvCxnSpPr>
        <p:spPr>
          <a:xfrm flipH="1">
            <a:off x="6934200" y="3276600"/>
            <a:ext cx="762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667000" y="6400800"/>
            <a:ext cx="4057521" cy="369332"/>
          </a:xfrm>
          <a:prstGeom prst="rect">
            <a:avLst/>
          </a:prstGeom>
          <a:noFill/>
          <a:ln w="28575" cmpd="sng">
            <a:solidFill>
              <a:schemeClr val="accent5"/>
            </a:solidFill>
          </a:ln>
        </p:spPr>
        <p:txBody>
          <a:bodyPr wrap="none" rtlCol="0">
            <a:spAutoFit/>
          </a:bodyPr>
          <a:lstStyle/>
          <a:p>
            <a:r>
              <a:rPr lang="en-US" dirty="0" smtClean="0"/>
              <a:t>Result = monotonically decreasing curves</a:t>
            </a:r>
            <a:endParaRPr lang="en-US" dirty="0"/>
          </a:p>
        </p:txBody>
      </p:sp>
      <p:pic>
        <p:nvPicPr>
          <p:cNvPr id="13" name="Picture 12" descr="C:\Users\croft\Desktop\chap8-4.tif"/>
          <p:cNvPicPr>
            <a:picLocks noChangeAspect="1" noChangeArrowheads="1"/>
          </p:cNvPicPr>
          <p:nvPr/>
        </p:nvPicPr>
        <p:blipFill>
          <a:blip r:embed="rId3"/>
          <a:srcRect/>
          <a:stretch>
            <a:fillRect/>
          </a:stretch>
        </p:blipFill>
        <p:spPr bwMode="auto">
          <a:xfrm>
            <a:off x="6705600" y="457200"/>
            <a:ext cx="1779106" cy="1676400"/>
          </a:xfrm>
          <a:prstGeom prst="rect">
            <a:avLst/>
          </a:prstGeom>
          <a:noFill/>
          <a:ln>
            <a:solidFill>
              <a:schemeClr val="accent1"/>
            </a:solidFill>
          </a:ln>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fontScale="90000"/>
          </a:bodyPr>
          <a:lstStyle/>
          <a:p>
            <a:r>
              <a:rPr lang="en-US" dirty="0" smtClean="0"/>
              <a:t>Average Precision at </a:t>
            </a:r>
            <a:br>
              <a:rPr lang="en-US" dirty="0" smtClean="0"/>
            </a:br>
            <a:r>
              <a:rPr lang="en-US" dirty="0" smtClean="0"/>
              <a:t>Standard Recall Levels</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457200" y="2514600"/>
            <a:ext cx="8305810" cy="1054706"/>
          </a:xfrm>
          <a:prstGeom prst="rect">
            <a:avLst/>
          </a:prstGeom>
        </p:spPr>
      </p:pic>
      <p:sp>
        <p:nvSpPr>
          <p:cNvPr id="5" name="TextBox 4"/>
          <p:cNvSpPr txBox="1"/>
          <p:nvPr/>
        </p:nvSpPr>
        <p:spPr>
          <a:xfrm>
            <a:off x="1295400" y="4191000"/>
            <a:ext cx="6353086" cy="1384995"/>
          </a:xfrm>
          <a:prstGeom prst="rect">
            <a:avLst/>
          </a:prstGeom>
          <a:noFill/>
        </p:spPr>
        <p:txBody>
          <a:bodyPr wrap="none" rtlCol="0">
            <a:spAutoFit/>
          </a:bodyPr>
          <a:lstStyle/>
          <a:p>
            <a:pPr>
              <a:buFont typeface="Arial" pitchFamily="34" charset="0"/>
              <a:buChar char="•"/>
            </a:pPr>
            <a:r>
              <a:rPr lang="en-US" sz="2800" dirty="0" smtClean="0"/>
              <a:t>  Recall-precision graph plotted by simply </a:t>
            </a:r>
          </a:p>
          <a:p>
            <a:r>
              <a:rPr lang="en-US" sz="2800" dirty="0" smtClean="0"/>
              <a:t>    joining the average precision points at </a:t>
            </a:r>
          </a:p>
          <a:p>
            <a:r>
              <a:rPr lang="en-US" sz="2800" dirty="0" smtClean="0"/>
              <a:t>    the standard recall levels</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Corpus</a:t>
            </a:r>
            <a:endParaRPr lang="en-US" dirty="0"/>
          </a:p>
        </p:txBody>
      </p:sp>
      <p:sp>
        <p:nvSpPr>
          <p:cNvPr id="3" name="Content Placeholder 2"/>
          <p:cNvSpPr>
            <a:spLocks noGrp="1"/>
          </p:cNvSpPr>
          <p:nvPr>
            <p:ph idx="1"/>
          </p:nvPr>
        </p:nvSpPr>
        <p:spPr/>
        <p:txBody>
          <a:bodyPr/>
          <a:lstStyle/>
          <a:p>
            <a:r>
              <a:rPr lang="en-US" i="1" dirty="0" smtClean="0"/>
              <a:t>Test collections </a:t>
            </a:r>
            <a:r>
              <a:rPr lang="en-US" dirty="0" smtClean="0"/>
              <a:t>consisting of documents, queries, and relevance judgments, e.g., </a:t>
            </a:r>
            <a:endParaRPr lang="en-US" dirty="0"/>
          </a:p>
        </p:txBody>
      </p:sp>
      <p:pic>
        <p:nvPicPr>
          <p:cNvPr id="5" name="Picture 4" descr="TP_tmp.png"/>
          <p:cNvPicPr>
            <a:picLocks noChangeAspect="1"/>
          </p:cNvPicPr>
          <p:nvPr>
            <p:custDataLst>
              <p:tags r:id="rId1"/>
            </p:custDataLst>
          </p:nvPr>
        </p:nvPicPr>
        <p:blipFill>
          <a:blip r:embed="rId3"/>
          <a:stretch>
            <a:fillRect/>
          </a:stretch>
        </p:blipFill>
        <p:spPr>
          <a:xfrm>
            <a:off x="762000" y="2971800"/>
            <a:ext cx="7213110" cy="320071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Recall-Precision Graph</a:t>
            </a:r>
            <a:endParaRPr lang="en-US" dirty="0"/>
          </a:p>
        </p:txBody>
      </p:sp>
      <p:pic>
        <p:nvPicPr>
          <p:cNvPr id="3" name="Picture 2" descr="C:\Users\croft\Desktop\chap8-6.tif"/>
          <p:cNvPicPr>
            <a:picLocks noChangeAspect="1" noChangeArrowheads="1"/>
          </p:cNvPicPr>
          <p:nvPr/>
        </p:nvPicPr>
        <p:blipFill>
          <a:blip r:embed="rId2"/>
          <a:srcRect/>
          <a:stretch>
            <a:fillRect/>
          </a:stretch>
        </p:blipFill>
        <p:spPr bwMode="auto">
          <a:xfrm>
            <a:off x="1752600" y="1524000"/>
            <a:ext cx="5146008" cy="4868584"/>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for 50 Queries</a:t>
            </a:r>
            <a:endParaRPr lang="en-US" dirty="0"/>
          </a:p>
        </p:txBody>
      </p:sp>
      <p:pic>
        <p:nvPicPr>
          <p:cNvPr id="3" name="Picture 2" descr="C:\Users\croft\Desktop\chap8-7.tif"/>
          <p:cNvPicPr>
            <a:picLocks noChangeAspect="1" noChangeArrowheads="1"/>
          </p:cNvPicPr>
          <p:nvPr/>
        </p:nvPicPr>
        <p:blipFill>
          <a:blip r:embed="rId2"/>
          <a:srcRect/>
          <a:stretch>
            <a:fillRect/>
          </a:stretch>
        </p:blipFill>
        <p:spPr bwMode="auto">
          <a:xfrm>
            <a:off x="1828800" y="1371600"/>
            <a:ext cx="5326865" cy="50292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Focusing on Top Documents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Users tend to look at only the top part of the ranked result list to find relevant documents</a:t>
            </a:r>
          </a:p>
          <a:p>
            <a:r>
              <a:rPr lang="en-US" dirty="0" smtClean="0"/>
              <a:t>Some search tasks have only one relevant document</a:t>
            </a:r>
          </a:p>
          <a:p>
            <a:pPr lvl="1"/>
            <a:r>
              <a:rPr lang="en-US" dirty="0" smtClean="0"/>
              <a:t>e.g., navigational search, question answering</a:t>
            </a:r>
          </a:p>
          <a:p>
            <a:r>
              <a:rPr lang="en-US" dirty="0" smtClean="0"/>
              <a:t>Recall not appropriate</a:t>
            </a:r>
          </a:p>
          <a:p>
            <a:pPr lvl="1"/>
            <a:r>
              <a:rPr lang="en-US" dirty="0" smtClean="0"/>
              <a:t>instead need to measure how well the search engine does at retrieving relevant documents at very high ranks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Focusing on Top Documents</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Precision at Rank R</a:t>
            </a:r>
          </a:p>
          <a:p>
            <a:pPr lvl="1"/>
            <a:r>
              <a:rPr lang="en-US" dirty="0" smtClean="0"/>
              <a:t>R typically 5, 10, 20</a:t>
            </a:r>
          </a:p>
          <a:p>
            <a:pPr lvl="1"/>
            <a:r>
              <a:rPr lang="en-US" dirty="0" smtClean="0"/>
              <a:t>easy to compute, average, understand</a:t>
            </a:r>
          </a:p>
          <a:p>
            <a:pPr lvl="1"/>
            <a:r>
              <a:rPr lang="en-US" dirty="0" smtClean="0"/>
              <a:t>not sensitive to rank positions less than R</a:t>
            </a:r>
          </a:p>
          <a:p>
            <a:r>
              <a:rPr lang="en-US" dirty="0" smtClean="0"/>
              <a:t>Reciprocal Rank</a:t>
            </a:r>
          </a:p>
          <a:p>
            <a:pPr lvl="1"/>
            <a:r>
              <a:rPr lang="en-US" dirty="0" smtClean="0"/>
              <a:t>reciprocal of the rank at which the first relevant document is retrieved</a:t>
            </a:r>
          </a:p>
          <a:p>
            <a:pPr lvl="1"/>
            <a:r>
              <a:rPr lang="en-US" i="1" dirty="0" smtClean="0"/>
              <a:t>Mean Reciprocal Rank (MRR) </a:t>
            </a:r>
            <a:r>
              <a:rPr lang="en-US" dirty="0" smtClean="0"/>
              <a:t>is the average of the reciprocal ranks over a set of queries</a:t>
            </a:r>
          </a:p>
          <a:p>
            <a:pPr lvl="1"/>
            <a:r>
              <a:rPr lang="en-US" dirty="0" smtClean="0"/>
              <a:t>very sensitive to rank position</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Discounted Cumulative Gain</a:t>
            </a:r>
            <a:endParaRPr lang="en-US" dirty="0"/>
          </a:p>
        </p:txBody>
      </p:sp>
      <p:sp>
        <p:nvSpPr>
          <p:cNvPr id="3" name="Content Placeholder 2"/>
          <p:cNvSpPr>
            <a:spLocks noGrp="1"/>
          </p:cNvSpPr>
          <p:nvPr>
            <p:ph idx="1"/>
          </p:nvPr>
        </p:nvSpPr>
        <p:spPr/>
        <p:txBody>
          <a:bodyPr>
            <a:normAutofit/>
          </a:bodyPr>
          <a:lstStyle/>
          <a:p>
            <a:r>
              <a:rPr lang="en-US" dirty="0" smtClean="0"/>
              <a:t>Popular measure for evaluating web search and related tasks</a:t>
            </a:r>
          </a:p>
          <a:p>
            <a:r>
              <a:rPr lang="en-US" dirty="0" smtClean="0"/>
              <a:t>Two assumptions:</a:t>
            </a:r>
          </a:p>
          <a:p>
            <a:pPr lvl="1"/>
            <a:r>
              <a:rPr lang="en-US" dirty="0" smtClean="0"/>
              <a:t>Highly relevant documents are more useful than marginally relevant document</a:t>
            </a:r>
          </a:p>
          <a:p>
            <a:pPr lvl="1"/>
            <a:r>
              <a:rPr lang="en-US" dirty="0" smtClean="0"/>
              <a:t>the lower the ranked position of a relevant document, the less useful it is for the user, since it is less likely to be examined</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Discounted Cumulative Gain</a:t>
            </a:r>
            <a:endParaRPr lang="en-US" dirty="0"/>
          </a:p>
        </p:txBody>
      </p:sp>
      <p:sp>
        <p:nvSpPr>
          <p:cNvPr id="3" name="Content Placeholder 2"/>
          <p:cNvSpPr>
            <a:spLocks noGrp="1"/>
          </p:cNvSpPr>
          <p:nvPr>
            <p:ph idx="1"/>
          </p:nvPr>
        </p:nvSpPr>
        <p:spPr/>
        <p:txBody>
          <a:bodyPr>
            <a:normAutofit lnSpcReduction="10000"/>
          </a:bodyPr>
          <a:lstStyle/>
          <a:p>
            <a:r>
              <a:rPr lang="en-US" dirty="0" smtClean="0"/>
              <a:t>Uses </a:t>
            </a:r>
            <a:r>
              <a:rPr lang="en-US" i="1" dirty="0" smtClean="0"/>
              <a:t>graded relevance </a:t>
            </a:r>
            <a:r>
              <a:rPr lang="en-US" dirty="0" smtClean="0"/>
              <a:t>as a measure of the usefulness, or </a:t>
            </a:r>
            <a:r>
              <a:rPr lang="en-US" i="1" dirty="0" smtClean="0"/>
              <a:t>gain, </a:t>
            </a:r>
            <a:r>
              <a:rPr lang="en-US" dirty="0" smtClean="0"/>
              <a:t>from examining a document</a:t>
            </a:r>
          </a:p>
          <a:p>
            <a:r>
              <a:rPr lang="en-US" dirty="0" smtClean="0"/>
              <a:t>Gain is accumulated starting at the top of the ranking and may be reduced, or </a:t>
            </a:r>
            <a:r>
              <a:rPr lang="en-US" i="1" dirty="0" smtClean="0"/>
              <a:t>discounted</a:t>
            </a:r>
            <a:r>
              <a:rPr lang="en-US" dirty="0" smtClean="0"/>
              <a:t>, at lower ranks</a:t>
            </a:r>
          </a:p>
          <a:p>
            <a:r>
              <a:rPr lang="en-US" dirty="0" smtClean="0"/>
              <a:t>Typical discount is 1/</a:t>
            </a:r>
            <a:r>
              <a:rPr lang="en-US" i="1" dirty="0" smtClean="0"/>
              <a:t>log (rank)</a:t>
            </a:r>
            <a:endParaRPr lang="en-US" dirty="0" smtClean="0"/>
          </a:p>
          <a:p>
            <a:pPr lvl="1"/>
            <a:r>
              <a:rPr lang="en-US" dirty="0" smtClean="0"/>
              <a:t>With base 2, the discount at rank 4 is 1/2, and at rank 8 it is 1/3</a:t>
            </a:r>
            <a:endParaRPr lang="en-US" i="1" dirty="0" smtClean="0"/>
          </a:p>
        </p:txBody>
      </p:sp>
      <p:sp>
        <p:nvSpPr>
          <p:cNvPr id="4" name="TextBox 3"/>
          <p:cNvSpPr txBox="1"/>
          <p:nvPr/>
        </p:nvSpPr>
        <p:spPr>
          <a:xfrm>
            <a:off x="762000" y="6324600"/>
            <a:ext cx="7738016" cy="307777"/>
          </a:xfrm>
          <a:prstGeom prst="rect">
            <a:avLst/>
          </a:prstGeom>
          <a:noFill/>
          <a:ln w="28575" cmpd="sng">
            <a:solidFill>
              <a:schemeClr val="accent5"/>
            </a:solidFill>
          </a:ln>
        </p:spPr>
        <p:txBody>
          <a:bodyPr wrap="none" rtlCol="0">
            <a:spAutoFit/>
          </a:bodyPr>
          <a:lstStyle/>
          <a:p>
            <a:r>
              <a:rPr lang="en-US" sz="1400" dirty="0" smtClean="0"/>
              <a:t>More clear definition </a:t>
            </a:r>
            <a:r>
              <a:rPr lang="en-US" sz="1400" dirty="0"/>
              <a:t>&amp; examples: </a:t>
            </a:r>
            <a:r>
              <a:rPr lang="en-US" sz="1400" dirty="0">
                <a:hlinkClick r:id="rId2"/>
              </a:rPr>
              <a:t>https://en.wikipedia.org/wiki/Discounted_cumulative_gain#</a:t>
            </a:r>
            <a:r>
              <a:rPr lang="en-US" sz="1400" dirty="0" smtClean="0">
                <a:hlinkClick r:id="rId2"/>
              </a:rPr>
              <a:t>Example</a:t>
            </a:r>
            <a:r>
              <a:rPr lang="en-US" sz="1400" dirty="0" smtClean="0"/>
              <a:t>  </a:t>
            </a:r>
            <a:endParaRPr lang="en-US" sz="1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Discounted Cumulative Gain</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i="1" dirty="0" smtClean="0"/>
              <a:t>DCG</a:t>
            </a:r>
            <a:r>
              <a:rPr lang="en-US" dirty="0" smtClean="0"/>
              <a:t> is the total gain accumulated at a particular rank </a:t>
            </a:r>
            <a:r>
              <a:rPr lang="en-US" i="1" dirty="0" smtClean="0"/>
              <a:t>p</a:t>
            </a:r>
            <a:r>
              <a:rPr lang="en-US" dirty="0" smtClean="0"/>
              <a:t>:</a:t>
            </a:r>
          </a:p>
          <a:p>
            <a:endParaRPr lang="en-US" dirty="0" smtClean="0"/>
          </a:p>
          <a:p>
            <a:endParaRPr lang="en-US" sz="2400" dirty="0" smtClean="0"/>
          </a:p>
          <a:p>
            <a:r>
              <a:rPr lang="en-US" dirty="0" smtClean="0"/>
              <a:t>Alternative formulation:</a:t>
            </a:r>
          </a:p>
          <a:p>
            <a:endParaRPr lang="en-US" dirty="0" smtClean="0"/>
          </a:p>
          <a:p>
            <a:endParaRPr lang="en-US" sz="2400" dirty="0" smtClean="0"/>
          </a:p>
          <a:p>
            <a:pPr lvl="1"/>
            <a:r>
              <a:rPr lang="en-US" dirty="0" smtClean="0"/>
              <a:t>used by some web search companies</a:t>
            </a:r>
          </a:p>
          <a:p>
            <a:pPr lvl="1"/>
            <a:r>
              <a:rPr lang="en-US" dirty="0" smtClean="0"/>
              <a:t>emphasis on retrieving highly relevant documents</a:t>
            </a:r>
          </a:p>
          <a:p>
            <a:endParaRPr lang="en-US" dirty="0"/>
          </a:p>
        </p:txBody>
      </p:sp>
      <p:pic>
        <p:nvPicPr>
          <p:cNvPr id="4" name="Picture 3" descr="TP_tmp.png"/>
          <p:cNvPicPr>
            <a:picLocks noChangeAspect="1"/>
          </p:cNvPicPr>
          <p:nvPr>
            <p:custDataLst>
              <p:tags r:id="rId1"/>
            </p:custDataLst>
          </p:nvPr>
        </p:nvPicPr>
        <p:blipFill>
          <a:blip r:embed="rId4"/>
          <a:stretch>
            <a:fillRect/>
          </a:stretch>
        </p:blipFill>
        <p:spPr>
          <a:xfrm>
            <a:off x="1905000" y="2819400"/>
            <a:ext cx="3895626" cy="533400"/>
          </a:xfrm>
          <a:prstGeom prst="rect">
            <a:avLst/>
          </a:prstGeom>
        </p:spPr>
      </p:pic>
      <p:pic>
        <p:nvPicPr>
          <p:cNvPr id="6" name="Picture 5" descr="TP_tmp.png"/>
          <p:cNvPicPr>
            <a:picLocks noChangeAspect="1"/>
          </p:cNvPicPr>
          <p:nvPr>
            <p:custDataLst>
              <p:tags r:id="rId2"/>
            </p:custDataLst>
          </p:nvPr>
        </p:nvPicPr>
        <p:blipFill>
          <a:blip r:embed="rId5"/>
          <a:stretch>
            <a:fillRect/>
          </a:stretch>
        </p:blipFill>
        <p:spPr>
          <a:xfrm>
            <a:off x="1828800" y="4495800"/>
            <a:ext cx="3429006" cy="5881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DCG Example</a:t>
            </a:r>
            <a:endParaRPr lang="en-US" dirty="0"/>
          </a:p>
        </p:txBody>
      </p:sp>
      <p:sp>
        <p:nvSpPr>
          <p:cNvPr id="3" name="Content Placeholder 2"/>
          <p:cNvSpPr>
            <a:spLocks noGrp="1"/>
          </p:cNvSpPr>
          <p:nvPr>
            <p:ph idx="1"/>
          </p:nvPr>
        </p:nvSpPr>
        <p:spPr/>
        <p:txBody>
          <a:bodyPr/>
          <a:lstStyle/>
          <a:p>
            <a:r>
              <a:rPr lang="en-US" dirty="0" smtClean="0"/>
              <a:t>10 ranked documents judged on 0-3 relevance scale: </a:t>
            </a:r>
          </a:p>
          <a:p>
            <a:pPr lvl="1">
              <a:buNone/>
            </a:pPr>
            <a:r>
              <a:rPr lang="en-US" dirty="0" smtClean="0"/>
              <a:t>3, 2, 3, 0, 0, 1, 2, 2, 3, 0</a:t>
            </a:r>
          </a:p>
          <a:p>
            <a:r>
              <a:rPr lang="en-US" dirty="0" smtClean="0"/>
              <a:t>discounted gain: </a:t>
            </a:r>
          </a:p>
          <a:p>
            <a:pPr lvl="1">
              <a:buNone/>
            </a:pPr>
            <a:r>
              <a:rPr lang="en-US" dirty="0" smtClean="0"/>
              <a:t>3, 2/1, 3/1.59, 0, 0, 1/2.59, 2/2.81, 2/3, 3/3.17, 0 </a:t>
            </a:r>
          </a:p>
          <a:p>
            <a:pPr lvl="1">
              <a:buNone/>
            </a:pPr>
            <a:r>
              <a:rPr lang="en-US" dirty="0" smtClean="0"/>
              <a:t>= 3, 2, 1.89, 0, 0, 0.39, 0.71, 0.67, 0.95, 0</a:t>
            </a:r>
          </a:p>
          <a:p>
            <a:r>
              <a:rPr lang="en-US" dirty="0" smtClean="0"/>
              <a:t>DCG:</a:t>
            </a:r>
          </a:p>
          <a:p>
            <a:pPr lvl="1">
              <a:buNone/>
            </a:pPr>
            <a:r>
              <a:rPr lang="en-US" dirty="0" smtClean="0"/>
              <a:t>3, 5, 6.89, 6.89, 6.89, 7.28, 7.99, 8.66, 9.61, 9.61</a:t>
            </a:r>
          </a:p>
          <a:p>
            <a:endParaRPr lang="en-US" dirty="0" smtClean="0"/>
          </a:p>
          <a:p>
            <a:pPr lvl="2">
              <a:buNone/>
            </a:pPr>
            <a:endParaRPr 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DCG</a:t>
            </a:r>
            <a:endParaRPr lang="en-US" dirty="0"/>
          </a:p>
        </p:txBody>
      </p:sp>
      <p:sp>
        <p:nvSpPr>
          <p:cNvPr id="3" name="Content Placeholder 2"/>
          <p:cNvSpPr>
            <a:spLocks noGrp="1"/>
          </p:cNvSpPr>
          <p:nvPr>
            <p:ph idx="1"/>
          </p:nvPr>
        </p:nvSpPr>
        <p:spPr/>
        <p:txBody>
          <a:bodyPr/>
          <a:lstStyle/>
          <a:p>
            <a:r>
              <a:rPr lang="en-US" dirty="0" smtClean="0"/>
              <a:t>DCG numbers are averaged across a set of queries at specific rank values</a:t>
            </a:r>
          </a:p>
          <a:p>
            <a:pPr lvl="1"/>
            <a:r>
              <a:rPr lang="en-US" dirty="0" smtClean="0"/>
              <a:t>e.g., DCG at rank 5 is 6.89 and at rank 10 is 9.61</a:t>
            </a:r>
          </a:p>
          <a:p>
            <a:r>
              <a:rPr lang="en-US" dirty="0" smtClean="0"/>
              <a:t>DCG values are often </a:t>
            </a:r>
            <a:r>
              <a:rPr lang="en-US" i="1" dirty="0" smtClean="0"/>
              <a:t>normalized</a:t>
            </a:r>
            <a:r>
              <a:rPr lang="en-US" dirty="0" smtClean="0"/>
              <a:t> by comparing the DCG at each rank with the DCG value for the </a:t>
            </a:r>
            <a:r>
              <a:rPr lang="en-US" i="1" dirty="0" smtClean="0"/>
              <a:t>perfect ranking</a:t>
            </a:r>
          </a:p>
          <a:p>
            <a:pPr lvl="1"/>
            <a:r>
              <a:rPr lang="en-US" dirty="0" smtClean="0"/>
              <a:t>makes averaging easier for queries with different numbers of relevant documents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NDCG Example</a:t>
            </a:r>
            <a:endParaRPr lang="en-US" dirty="0"/>
          </a:p>
        </p:txBody>
      </p:sp>
      <p:sp>
        <p:nvSpPr>
          <p:cNvPr id="3" name="Content Placeholder 2"/>
          <p:cNvSpPr>
            <a:spLocks noGrp="1"/>
          </p:cNvSpPr>
          <p:nvPr>
            <p:ph idx="1"/>
          </p:nvPr>
        </p:nvSpPr>
        <p:spPr/>
        <p:txBody>
          <a:bodyPr/>
          <a:lstStyle/>
          <a:p>
            <a:r>
              <a:rPr lang="en-US" dirty="0" smtClean="0"/>
              <a:t>Perfect ranking:</a:t>
            </a:r>
          </a:p>
          <a:p>
            <a:pPr lvl="1">
              <a:buNone/>
            </a:pPr>
            <a:r>
              <a:rPr lang="en-US" dirty="0" smtClean="0"/>
              <a:t>3, 3, 3, 2, 2, 2, 1, 0, 0, 0</a:t>
            </a:r>
          </a:p>
          <a:p>
            <a:r>
              <a:rPr lang="en-US" dirty="0" smtClean="0"/>
              <a:t>ideal DCG values:</a:t>
            </a:r>
          </a:p>
          <a:p>
            <a:pPr lvl="1">
              <a:buNone/>
            </a:pPr>
            <a:r>
              <a:rPr lang="en-US" dirty="0" smtClean="0"/>
              <a:t>3, 6, 7.89, 8.89, 9.75, 10.52, 10.88, 10.88, 10.88, 10</a:t>
            </a:r>
          </a:p>
          <a:p>
            <a:r>
              <a:rPr lang="en-US" dirty="0" smtClean="0"/>
              <a:t>NDCG values (divide actual by ideal):</a:t>
            </a:r>
          </a:p>
          <a:p>
            <a:pPr lvl="1">
              <a:buNone/>
            </a:pPr>
            <a:r>
              <a:rPr lang="en-US" dirty="0" smtClean="0"/>
              <a:t>1, 0.83, 0.87, 0.76, 0.71, 0.69, 0.73, 0.8, 0.88, 0.88</a:t>
            </a:r>
          </a:p>
          <a:p>
            <a:pPr lvl="1"/>
            <a:r>
              <a:rPr lang="en-US" dirty="0" smtClean="0"/>
              <a:t>NDCG </a:t>
            </a:r>
            <a:r>
              <a:rPr lang="en-US" dirty="0" smtClean="0">
                <a:latin typeface="Symbol" pitchFamily="18" charset="2"/>
              </a:rPr>
              <a:t>£</a:t>
            </a:r>
            <a:r>
              <a:rPr lang="en-US" dirty="0" smtClean="0"/>
              <a:t> 1 at any rank position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Collections</a:t>
            </a:r>
            <a:endParaRPr lang="en-US" dirty="0"/>
          </a:p>
        </p:txBody>
      </p:sp>
      <p:pic>
        <p:nvPicPr>
          <p:cNvPr id="6" name="Picture 5" descr="TP_tmp.png"/>
          <p:cNvPicPr>
            <a:picLocks noChangeAspect="1"/>
          </p:cNvPicPr>
          <p:nvPr>
            <p:custDataLst>
              <p:tags r:id="rId1"/>
            </p:custDataLst>
          </p:nvPr>
        </p:nvPicPr>
        <p:blipFill>
          <a:blip r:embed="rId4"/>
          <a:stretch>
            <a:fillRect/>
          </a:stretch>
        </p:blipFill>
        <p:spPr bwMode="auto">
          <a:xfrm>
            <a:off x="1219200" y="1905000"/>
            <a:ext cx="6145781" cy="1574162"/>
          </a:xfrm>
          <a:prstGeom prst="rect">
            <a:avLst/>
          </a:prstGeom>
          <a:noFill/>
          <a:ln/>
          <a:effectLst/>
        </p:spPr>
      </p:pic>
      <p:pic>
        <p:nvPicPr>
          <p:cNvPr id="8" name="Picture 7" descr="TP_tmp.png"/>
          <p:cNvPicPr>
            <a:picLocks noChangeAspect="1"/>
          </p:cNvPicPr>
          <p:nvPr>
            <p:custDataLst>
              <p:tags r:id="rId2"/>
            </p:custDataLst>
          </p:nvPr>
        </p:nvPicPr>
        <p:blipFill>
          <a:blip r:embed="rId5"/>
          <a:stretch>
            <a:fillRect/>
          </a:stretch>
        </p:blipFill>
        <p:spPr>
          <a:xfrm>
            <a:off x="685800" y="4114800"/>
            <a:ext cx="7822707" cy="1574296"/>
          </a:xfrm>
          <a:prstGeom prst="rect">
            <a:avLst/>
          </a:prstGeom>
        </p:spPr>
      </p:pic>
      <p:sp>
        <p:nvSpPr>
          <p:cNvPr id="3" name="TextBox 2"/>
          <p:cNvSpPr txBox="1"/>
          <p:nvPr/>
        </p:nvSpPr>
        <p:spPr>
          <a:xfrm>
            <a:off x="3886200" y="6019800"/>
            <a:ext cx="1828800" cy="738664"/>
          </a:xfrm>
          <a:prstGeom prst="rect">
            <a:avLst/>
          </a:prstGeom>
          <a:noFill/>
          <a:ln w="28575" cmpd="sng">
            <a:solidFill>
              <a:schemeClr val="accent5"/>
            </a:solidFill>
          </a:ln>
        </p:spPr>
        <p:txBody>
          <a:bodyPr wrap="square" rtlCol="0">
            <a:spAutoFit/>
          </a:bodyPr>
          <a:lstStyle/>
          <a:p>
            <a:r>
              <a:rPr lang="en-US" sz="1400" dirty="0" smtClean="0"/>
              <a:t>Words/query is the </a:t>
            </a:r>
          </a:p>
          <a:p>
            <a:r>
              <a:rPr lang="en-US" sz="1400" dirty="0" smtClean="0"/>
              <a:t>only thing shrinking!</a:t>
            </a:r>
          </a:p>
          <a:p>
            <a:endParaRPr lang="en-US" sz="1400" dirty="0"/>
          </a:p>
        </p:txBody>
      </p:sp>
      <p:cxnSp>
        <p:nvCxnSpPr>
          <p:cNvPr id="5" name="Straight Arrow Connector 4"/>
          <p:cNvCxnSpPr/>
          <p:nvPr/>
        </p:nvCxnSpPr>
        <p:spPr>
          <a:xfrm flipV="1">
            <a:off x="4800600" y="5638800"/>
            <a:ext cx="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Preferences</a:t>
            </a:r>
            <a:endParaRPr lang="en-US" dirty="0"/>
          </a:p>
        </p:txBody>
      </p:sp>
      <p:sp>
        <p:nvSpPr>
          <p:cNvPr id="3" name="Content Placeholder 2"/>
          <p:cNvSpPr>
            <a:spLocks noGrp="1"/>
          </p:cNvSpPr>
          <p:nvPr>
            <p:ph idx="1"/>
          </p:nvPr>
        </p:nvSpPr>
        <p:spPr/>
        <p:txBody>
          <a:bodyPr/>
          <a:lstStyle/>
          <a:p>
            <a:r>
              <a:rPr lang="en-US" dirty="0" smtClean="0"/>
              <a:t>Two rankings described using preferences can be compared using the </a:t>
            </a:r>
            <a:r>
              <a:rPr lang="en-US" i="1" dirty="0" smtClean="0"/>
              <a:t>Kendall tau coefficient (τ ):</a:t>
            </a:r>
          </a:p>
          <a:p>
            <a:endParaRPr lang="en-US" sz="4000" i="1" dirty="0" smtClean="0"/>
          </a:p>
          <a:p>
            <a:pPr lvl="1"/>
            <a:r>
              <a:rPr lang="en-US" i="1" dirty="0" smtClean="0"/>
              <a:t>P </a:t>
            </a:r>
            <a:r>
              <a:rPr lang="en-US" dirty="0" smtClean="0"/>
              <a:t>is the number of preferences that agree and </a:t>
            </a:r>
            <a:r>
              <a:rPr lang="en-US" i="1" dirty="0" smtClean="0"/>
              <a:t>Q </a:t>
            </a:r>
            <a:r>
              <a:rPr lang="en-US" dirty="0" smtClean="0"/>
              <a:t>is the number that disagree</a:t>
            </a:r>
          </a:p>
          <a:p>
            <a:r>
              <a:rPr lang="en-US" dirty="0" smtClean="0"/>
              <a:t>For preferences derived from binary relevance judgments, can use </a:t>
            </a:r>
            <a:r>
              <a:rPr lang="en-US" i="1" dirty="0" smtClean="0"/>
              <a:t>BPREF</a:t>
            </a:r>
          </a:p>
        </p:txBody>
      </p:sp>
      <p:pic>
        <p:nvPicPr>
          <p:cNvPr id="5" name="Picture 4" descr="TP_tmp.png"/>
          <p:cNvPicPr>
            <a:picLocks noChangeAspect="1"/>
          </p:cNvPicPr>
          <p:nvPr>
            <p:custDataLst>
              <p:tags r:id="rId1"/>
            </p:custDataLst>
          </p:nvPr>
        </p:nvPicPr>
        <p:blipFill>
          <a:blip r:embed="rId3"/>
          <a:stretch>
            <a:fillRect/>
          </a:stretch>
        </p:blipFill>
        <p:spPr>
          <a:xfrm>
            <a:off x="2514600" y="2971800"/>
            <a:ext cx="1523998" cy="762000"/>
          </a:xfrm>
          <a:prstGeom prst="rect">
            <a:avLst/>
          </a:prstGeom>
        </p:spPr>
      </p:pic>
      <p:sp>
        <p:nvSpPr>
          <p:cNvPr id="4" name="TextBox 3"/>
          <p:cNvSpPr txBox="1"/>
          <p:nvPr/>
        </p:nvSpPr>
        <p:spPr>
          <a:xfrm>
            <a:off x="1041838" y="6172200"/>
            <a:ext cx="7035362" cy="307777"/>
          </a:xfrm>
          <a:prstGeom prst="rect">
            <a:avLst/>
          </a:prstGeom>
          <a:noFill/>
          <a:ln w="28575" cmpd="sng">
            <a:solidFill>
              <a:schemeClr val="accent5"/>
            </a:solidFill>
          </a:ln>
        </p:spPr>
        <p:txBody>
          <a:bodyPr wrap="none" rtlCol="0">
            <a:spAutoFit/>
          </a:bodyPr>
          <a:lstStyle/>
          <a:p>
            <a:r>
              <a:rPr lang="en-US" sz="1400" dirty="0" smtClean="0"/>
              <a:t>e.g.: learned 15 </a:t>
            </a:r>
            <a:r>
              <a:rPr lang="en-US" sz="1400" dirty="0" err="1" smtClean="0"/>
              <a:t>prefs</a:t>
            </a:r>
            <a:r>
              <a:rPr lang="en-US" sz="1400" dirty="0" smtClean="0"/>
              <a:t> from </a:t>
            </a:r>
            <a:r>
              <a:rPr lang="en-US" sz="1400" dirty="0" err="1" smtClean="0"/>
              <a:t>clickthrough</a:t>
            </a:r>
            <a:r>
              <a:rPr lang="en-US" sz="1400" dirty="0"/>
              <a:t> </a:t>
            </a:r>
            <a:r>
              <a:rPr lang="en-US" sz="1400" dirty="0" smtClean="0"/>
              <a:t>&amp; your ranking “agrees” with 10: </a:t>
            </a:r>
            <a:r>
              <a:rPr lang="en-US" sz="1400" i="1" dirty="0" err="1"/>
              <a:t>τ</a:t>
            </a:r>
            <a:r>
              <a:rPr lang="en-US" sz="1400" i="1" dirty="0"/>
              <a:t> </a:t>
            </a:r>
            <a:r>
              <a:rPr lang="en-US" sz="1400" dirty="0" smtClean="0"/>
              <a:t>= (10-5) / 15 = 0.33 </a:t>
            </a:r>
            <a:endParaRPr lang="en-US" sz="1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BPREF</a:t>
            </a:r>
            <a:endParaRPr lang="en-US" dirty="0"/>
          </a:p>
        </p:txBody>
      </p:sp>
      <p:sp>
        <p:nvSpPr>
          <p:cNvPr id="3" name="Content Placeholder 2"/>
          <p:cNvSpPr>
            <a:spLocks noGrp="1"/>
          </p:cNvSpPr>
          <p:nvPr>
            <p:ph idx="1"/>
          </p:nvPr>
        </p:nvSpPr>
        <p:spPr/>
        <p:txBody>
          <a:bodyPr/>
          <a:lstStyle/>
          <a:p>
            <a:r>
              <a:rPr lang="en-US" dirty="0" smtClean="0"/>
              <a:t>For a query with </a:t>
            </a:r>
            <a:r>
              <a:rPr lang="en-US" i="1" dirty="0" smtClean="0"/>
              <a:t>R</a:t>
            </a:r>
            <a:r>
              <a:rPr lang="en-US" dirty="0" smtClean="0"/>
              <a:t> relevant documents, only the first </a:t>
            </a:r>
            <a:r>
              <a:rPr lang="en-US" i="1" dirty="0" smtClean="0"/>
              <a:t>R</a:t>
            </a:r>
            <a:r>
              <a:rPr lang="en-US" dirty="0" smtClean="0"/>
              <a:t> non-relevant documents are considered</a:t>
            </a:r>
          </a:p>
          <a:p>
            <a:endParaRPr lang="en-US" dirty="0" smtClean="0"/>
          </a:p>
          <a:p>
            <a:endParaRPr lang="en-US" sz="2400" dirty="0" smtClean="0"/>
          </a:p>
          <a:p>
            <a:pPr lvl="1"/>
            <a:r>
              <a:rPr lang="en-US" i="1" dirty="0" err="1" smtClean="0"/>
              <a:t>d</a:t>
            </a:r>
            <a:r>
              <a:rPr lang="en-US" i="1" baseline="-25000" dirty="0" err="1" smtClean="0"/>
              <a:t>r</a:t>
            </a:r>
            <a:r>
              <a:rPr lang="en-US" i="1" dirty="0" smtClean="0"/>
              <a:t> </a:t>
            </a:r>
            <a:r>
              <a:rPr lang="en-US" dirty="0" smtClean="0"/>
              <a:t>is a relevant document, and </a:t>
            </a:r>
            <a:r>
              <a:rPr lang="en-US" i="1" dirty="0" err="1" smtClean="0"/>
              <a:t>N</a:t>
            </a:r>
            <a:r>
              <a:rPr lang="en-US" i="1" baseline="-25000" dirty="0" err="1" smtClean="0"/>
              <a:t>dr</a:t>
            </a:r>
            <a:r>
              <a:rPr lang="en-US" dirty="0" smtClean="0"/>
              <a:t> gives the number of non-relevant documents</a:t>
            </a:r>
          </a:p>
          <a:p>
            <a:r>
              <a:rPr lang="en-US" dirty="0" smtClean="0"/>
              <a:t>Alternative definition</a:t>
            </a:r>
            <a:endParaRPr lang="en-US" dirty="0"/>
          </a:p>
        </p:txBody>
      </p:sp>
      <p:pic>
        <p:nvPicPr>
          <p:cNvPr id="6" name="Picture 5" descr="TP_tmp.png"/>
          <p:cNvPicPr>
            <a:picLocks noChangeAspect="1"/>
          </p:cNvPicPr>
          <p:nvPr>
            <p:custDataLst>
              <p:tags r:id="rId1"/>
            </p:custDataLst>
          </p:nvPr>
        </p:nvPicPr>
        <p:blipFill>
          <a:blip r:embed="rId4"/>
          <a:stretch>
            <a:fillRect/>
          </a:stretch>
        </p:blipFill>
        <p:spPr bwMode="auto">
          <a:xfrm>
            <a:off x="1981200" y="3276600"/>
            <a:ext cx="3648949" cy="838200"/>
          </a:xfrm>
          <a:prstGeom prst="rect">
            <a:avLst/>
          </a:prstGeom>
          <a:noFill/>
          <a:ln/>
          <a:effectLst/>
        </p:spPr>
      </p:pic>
      <p:pic>
        <p:nvPicPr>
          <p:cNvPr id="8" name="Picture 7" descr="TP_tmp.png"/>
          <p:cNvPicPr>
            <a:picLocks noChangeAspect="1"/>
          </p:cNvPicPr>
          <p:nvPr>
            <p:custDataLst>
              <p:tags r:id="rId2"/>
            </p:custDataLst>
          </p:nvPr>
        </p:nvPicPr>
        <p:blipFill>
          <a:blip r:embed="rId5"/>
          <a:stretch>
            <a:fillRect/>
          </a:stretch>
        </p:blipFill>
        <p:spPr>
          <a:xfrm>
            <a:off x="2590800" y="5867400"/>
            <a:ext cx="2202283" cy="498877"/>
          </a:xfrm>
          <a:prstGeom prst="rect">
            <a:avLst/>
          </a:prstGeom>
        </p:spPr>
      </p:pic>
      <p:sp>
        <p:nvSpPr>
          <p:cNvPr id="7" name="TextBox 6"/>
          <p:cNvSpPr txBox="1"/>
          <p:nvPr/>
        </p:nvSpPr>
        <p:spPr>
          <a:xfrm>
            <a:off x="1066800" y="6324600"/>
            <a:ext cx="7128461" cy="523220"/>
          </a:xfrm>
          <a:prstGeom prst="rect">
            <a:avLst/>
          </a:prstGeom>
          <a:noFill/>
          <a:ln w="28575" cmpd="sng">
            <a:solidFill>
              <a:schemeClr val="accent5"/>
            </a:solidFill>
          </a:ln>
        </p:spPr>
        <p:txBody>
          <a:bodyPr wrap="none" rtlCol="0">
            <a:spAutoFit/>
          </a:bodyPr>
          <a:lstStyle/>
          <a:p>
            <a:r>
              <a:rPr lang="en-US" sz="1400" dirty="0" smtClean="0"/>
              <a:t>e.g.: learned 15 </a:t>
            </a:r>
            <a:r>
              <a:rPr lang="en-US" sz="1400" dirty="0" err="1" smtClean="0"/>
              <a:t>prefs</a:t>
            </a:r>
            <a:r>
              <a:rPr lang="en-US" sz="1400" dirty="0" smtClean="0"/>
              <a:t> from </a:t>
            </a:r>
            <a:r>
              <a:rPr lang="en-US" sz="1400" dirty="0" err="1" smtClean="0"/>
              <a:t>clickthrough</a:t>
            </a:r>
            <a:r>
              <a:rPr lang="en-US" sz="1400" dirty="0"/>
              <a:t> </a:t>
            </a:r>
            <a:r>
              <a:rPr lang="en-US" sz="1400" dirty="0" smtClean="0"/>
              <a:t>&amp; your ranking “agrees” with 10: BPREF = 10/ 15 = </a:t>
            </a:r>
            <a:r>
              <a:rPr lang="en-US" sz="1400" dirty="0" smtClean="0"/>
              <a:t>0.66</a:t>
            </a:r>
          </a:p>
          <a:p>
            <a:r>
              <a:rPr lang="en-US" sz="1400" dirty="0" smtClean="0"/>
              <a:t>note that BPREF values are [0,1] and </a:t>
            </a:r>
            <a:r>
              <a:rPr lang="en-US" sz="1400" dirty="0"/>
              <a:t>: </a:t>
            </a:r>
            <a:r>
              <a:rPr lang="en-US" sz="1400" i="1" dirty="0" err="1"/>
              <a:t>τ</a:t>
            </a:r>
            <a:r>
              <a:rPr lang="en-US" sz="1400" i="1" dirty="0"/>
              <a:t> </a:t>
            </a:r>
            <a:r>
              <a:rPr lang="en-US" sz="1400" dirty="0" smtClean="0"/>
              <a:t> [-1,1]</a:t>
            </a:r>
            <a:endParaRPr lang="en-US" sz="1400"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Metrics</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381000" y="1676400"/>
            <a:ext cx="8240436" cy="42672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 Tests</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smtClean="0"/>
              <a:t>Given the results from a number of queries, how can we conclude that ranking algorithm A is better than algorithm B?</a:t>
            </a:r>
          </a:p>
          <a:p>
            <a:r>
              <a:rPr lang="en-US" dirty="0" smtClean="0"/>
              <a:t>A significance test enables us to reject the </a:t>
            </a:r>
            <a:r>
              <a:rPr lang="en-US" i="1" dirty="0" smtClean="0"/>
              <a:t>null hypothesis </a:t>
            </a:r>
            <a:r>
              <a:rPr lang="en-US" dirty="0" smtClean="0"/>
              <a:t>(no difference) in favor of the </a:t>
            </a:r>
            <a:r>
              <a:rPr lang="en-US" i="1" dirty="0" smtClean="0"/>
              <a:t>alternative hypothesis </a:t>
            </a:r>
            <a:r>
              <a:rPr lang="en-US" dirty="0" smtClean="0"/>
              <a:t>(B is better than A)</a:t>
            </a:r>
          </a:p>
          <a:p>
            <a:pPr lvl="1"/>
            <a:r>
              <a:rPr lang="en-US" dirty="0" smtClean="0"/>
              <a:t>the </a:t>
            </a:r>
            <a:r>
              <a:rPr lang="en-US" i="1" dirty="0" smtClean="0"/>
              <a:t>power</a:t>
            </a:r>
            <a:r>
              <a:rPr lang="en-US" dirty="0" smtClean="0"/>
              <a:t> of a test is the probability that the test will reject the null hypothesis correctly</a:t>
            </a:r>
          </a:p>
          <a:p>
            <a:pPr lvl="1"/>
            <a:r>
              <a:rPr lang="en-US" dirty="0" smtClean="0"/>
              <a:t>increasing the number of queries in the experiment also increases power of test</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 Tests</a:t>
            </a:r>
            <a:endParaRPr lang="en-US" dirty="0"/>
          </a:p>
        </p:txBody>
      </p:sp>
      <p:pic>
        <p:nvPicPr>
          <p:cNvPr id="5" name="Picture 4" descr="TP_tmp.png"/>
          <p:cNvPicPr>
            <a:picLocks noChangeAspect="1"/>
          </p:cNvPicPr>
          <p:nvPr>
            <p:custDataLst>
              <p:tags r:id="rId1"/>
            </p:custDataLst>
          </p:nvPr>
        </p:nvPicPr>
        <p:blipFill>
          <a:blip r:embed="rId3"/>
          <a:stretch>
            <a:fillRect/>
          </a:stretch>
        </p:blipFill>
        <p:spPr>
          <a:xfrm>
            <a:off x="228600" y="1676400"/>
            <a:ext cx="8432310" cy="452171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One-Sided Test</a:t>
            </a:r>
            <a:endParaRPr lang="en-US" dirty="0"/>
          </a:p>
        </p:txBody>
      </p:sp>
      <p:sp>
        <p:nvSpPr>
          <p:cNvPr id="3" name="Content Placeholder 2"/>
          <p:cNvSpPr>
            <a:spLocks noGrp="1"/>
          </p:cNvSpPr>
          <p:nvPr>
            <p:ph idx="1"/>
          </p:nvPr>
        </p:nvSpPr>
        <p:spPr/>
        <p:txBody>
          <a:bodyPr/>
          <a:lstStyle/>
          <a:p>
            <a:r>
              <a:rPr lang="en-US" dirty="0" smtClean="0"/>
              <a:t>Distribution for the possible values of a test statistic assuming the null hypothesis</a:t>
            </a:r>
          </a:p>
          <a:p>
            <a:endParaRPr lang="en-US" dirty="0" smtClean="0"/>
          </a:p>
          <a:p>
            <a:endParaRPr lang="en-US" dirty="0" smtClean="0"/>
          </a:p>
          <a:p>
            <a:endParaRPr lang="en-US" dirty="0" smtClean="0"/>
          </a:p>
          <a:p>
            <a:endParaRPr lang="en-US" dirty="0" smtClean="0"/>
          </a:p>
          <a:p>
            <a:endParaRPr lang="en-US" dirty="0" smtClean="0"/>
          </a:p>
          <a:p>
            <a:pPr lvl="2"/>
            <a:r>
              <a:rPr lang="en-US" dirty="0" smtClean="0"/>
              <a:t>shaded area is </a:t>
            </a:r>
            <a:r>
              <a:rPr lang="en-US" i="1" dirty="0" smtClean="0"/>
              <a:t>region of rejection</a:t>
            </a:r>
            <a:endParaRPr lang="en-US" i="1" dirty="0"/>
          </a:p>
        </p:txBody>
      </p:sp>
      <p:pic>
        <p:nvPicPr>
          <p:cNvPr id="4" name="Picture 3" descr="C:\Users\croft\Desktop\chap8-9.tif"/>
          <p:cNvPicPr>
            <a:picLocks noChangeAspect="1" noChangeArrowheads="1"/>
          </p:cNvPicPr>
          <p:nvPr/>
        </p:nvPicPr>
        <p:blipFill>
          <a:blip r:embed="rId2"/>
          <a:srcRect/>
          <a:stretch>
            <a:fillRect/>
          </a:stretch>
        </p:blipFill>
        <p:spPr bwMode="auto">
          <a:xfrm>
            <a:off x="1143000" y="2667000"/>
            <a:ext cx="6140258" cy="2895600"/>
          </a:xfrm>
          <a:prstGeom prst="rect">
            <a:avLst/>
          </a:prstGeom>
          <a:noFill/>
        </p:spPr>
      </p:pic>
      <p:sp>
        <p:nvSpPr>
          <p:cNvPr id="5" name="TextBox 4"/>
          <p:cNvSpPr txBox="1"/>
          <p:nvPr/>
        </p:nvSpPr>
        <p:spPr>
          <a:xfrm>
            <a:off x="838200" y="6185719"/>
            <a:ext cx="7491053" cy="646331"/>
          </a:xfrm>
          <a:prstGeom prst="rect">
            <a:avLst/>
          </a:prstGeom>
          <a:noFill/>
          <a:ln w="28575" cmpd="sng">
            <a:solidFill>
              <a:srgbClr val="4BACC6"/>
            </a:solidFill>
          </a:ln>
        </p:spPr>
        <p:txBody>
          <a:bodyPr wrap="none" rtlCol="0">
            <a:spAutoFit/>
          </a:bodyPr>
          <a:lstStyle/>
          <a:p>
            <a:r>
              <a:rPr lang="en-US" sz="1200" dirty="0" smtClean="0"/>
              <a:t>Re: P</a:t>
            </a:r>
            <a:r>
              <a:rPr lang="en-US" sz="1200" dirty="0"/>
              <a:t>-values: </a:t>
            </a:r>
            <a:r>
              <a:rPr lang="en-US" sz="1200" dirty="0">
                <a:hlinkClick r:id="rId3"/>
              </a:rPr>
              <a:t>http://phys.org/wire-news/145707973/the-problem-with-p-values-how-significant-are-they-</a:t>
            </a:r>
            <a:r>
              <a:rPr lang="en-US" sz="1200" dirty="0" smtClean="0">
                <a:hlinkClick r:id="rId3"/>
              </a:rPr>
              <a:t>really.html</a:t>
            </a:r>
            <a:r>
              <a:rPr lang="en-US" sz="1200" dirty="0" smtClean="0"/>
              <a:t> </a:t>
            </a:r>
          </a:p>
          <a:p>
            <a:r>
              <a:rPr lang="en-US" sz="1200" dirty="0"/>
              <a:t> </a:t>
            </a:r>
            <a:r>
              <a:rPr lang="en-US" sz="1200" dirty="0">
                <a:hlinkClick r:id="rId4"/>
              </a:rPr>
              <a:t>http://blogs.plos.org/publichealth/2015/06/24/p-values</a:t>
            </a:r>
            <a:r>
              <a:rPr lang="en-US" sz="1200" dirty="0" smtClean="0">
                <a:hlinkClick r:id="rId4"/>
              </a:rPr>
              <a:t>/</a:t>
            </a:r>
            <a:endParaRPr lang="en-US" sz="1200" dirty="0" smtClean="0"/>
          </a:p>
          <a:p>
            <a:r>
              <a:rPr lang="en-US" sz="1200" dirty="0">
                <a:hlinkClick r:id="rId5"/>
              </a:rPr>
              <a:t>http://www.nature.com/news/scientific-method-statistical-errors-</a:t>
            </a:r>
            <a:r>
              <a:rPr lang="en-US" sz="1200" dirty="0" smtClean="0">
                <a:hlinkClick r:id="rId5"/>
              </a:rPr>
              <a:t>1.14700</a:t>
            </a:r>
            <a:r>
              <a:rPr lang="en-US" sz="1200" dirty="0" smtClean="0"/>
              <a:t> </a:t>
            </a:r>
            <a:endParaRPr lang="en-US" sz="1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Experimental Results</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2561056" y="1981200"/>
            <a:ext cx="3637059" cy="35052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t-Test</a:t>
            </a:r>
            <a:endParaRPr lang="en-US" dirty="0"/>
          </a:p>
        </p:txBody>
      </p:sp>
      <p:sp>
        <p:nvSpPr>
          <p:cNvPr id="3" name="Content Placeholder 2"/>
          <p:cNvSpPr>
            <a:spLocks noGrp="1"/>
          </p:cNvSpPr>
          <p:nvPr>
            <p:ph idx="1"/>
          </p:nvPr>
        </p:nvSpPr>
        <p:spPr/>
        <p:txBody>
          <a:bodyPr/>
          <a:lstStyle/>
          <a:p>
            <a:r>
              <a:rPr lang="en-US" dirty="0" smtClean="0"/>
              <a:t>Assumption is that the difference between the effectiveness values is a sample from a normal distribution</a:t>
            </a:r>
          </a:p>
          <a:p>
            <a:r>
              <a:rPr lang="en-US" dirty="0" smtClean="0"/>
              <a:t>Null hypothesis is that the mean of the distribution of differences is zero</a:t>
            </a:r>
          </a:p>
          <a:p>
            <a:r>
              <a:rPr lang="en-US" dirty="0" smtClean="0"/>
              <a:t>Test statistic</a:t>
            </a:r>
          </a:p>
          <a:p>
            <a:endParaRPr lang="en-US" dirty="0" smtClean="0"/>
          </a:p>
          <a:p>
            <a:pPr lvl="1"/>
            <a:r>
              <a:rPr lang="en-US" dirty="0" smtClean="0"/>
              <a:t>for the example,</a:t>
            </a:r>
            <a:endParaRPr lang="en-US" dirty="0"/>
          </a:p>
        </p:txBody>
      </p:sp>
      <p:pic>
        <p:nvPicPr>
          <p:cNvPr id="5" name="Picture 4" descr="TP_tmp.png"/>
          <p:cNvPicPr>
            <a:picLocks noChangeAspect="1"/>
          </p:cNvPicPr>
          <p:nvPr>
            <p:custDataLst>
              <p:tags r:id="rId1"/>
            </p:custDataLst>
          </p:nvPr>
        </p:nvPicPr>
        <p:blipFill>
          <a:blip r:embed="rId4"/>
          <a:stretch>
            <a:fillRect/>
          </a:stretch>
        </p:blipFill>
        <p:spPr>
          <a:xfrm>
            <a:off x="2590800" y="4800600"/>
            <a:ext cx="2204013" cy="533400"/>
          </a:xfrm>
          <a:prstGeom prst="rect">
            <a:avLst/>
          </a:prstGeom>
        </p:spPr>
      </p:pic>
      <p:pic>
        <p:nvPicPr>
          <p:cNvPr id="8" name="Picture 7" descr="TP_tmp.png"/>
          <p:cNvPicPr>
            <a:picLocks noChangeAspect="1"/>
          </p:cNvPicPr>
          <p:nvPr>
            <p:custDataLst>
              <p:tags r:id="rId2"/>
            </p:custDataLst>
          </p:nvPr>
        </p:nvPicPr>
        <p:blipFill>
          <a:blip r:embed="rId5"/>
          <a:stretch>
            <a:fillRect/>
          </a:stretch>
        </p:blipFill>
        <p:spPr bwMode="auto">
          <a:xfrm>
            <a:off x="1295400" y="6019800"/>
            <a:ext cx="6338666" cy="316328"/>
          </a:xfrm>
          <a:prstGeom prst="rect">
            <a:avLst/>
          </a:prstGeom>
          <a:noFill/>
          <a:ln/>
          <a:effectLst/>
        </p:spPr>
      </p:pic>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ats-tables-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16"/>
            <a:ext cx="5256068" cy="6858000"/>
          </a:xfrm>
          <a:prstGeom prst="rect">
            <a:avLst/>
          </a:prstGeom>
        </p:spPr>
      </p:pic>
      <p:sp>
        <p:nvSpPr>
          <p:cNvPr id="5" name="Title 1"/>
          <p:cNvSpPr>
            <a:spLocks noGrp="1"/>
          </p:cNvSpPr>
          <p:nvPr>
            <p:ph type="title"/>
          </p:nvPr>
        </p:nvSpPr>
        <p:spPr>
          <a:xfrm>
            <a:off x="4876800" y="274638"/>
            <a:ext cx="4191000" cy="1143000"/>
          </a:xfrm>
          <a:ln w="28575" cmpd="sng">
            <a:solidFill>
              <a:schemeClr val="accent5"/>
            </a:solidFill>
          </a:ln>
        </p:spPr>
        <p:txBody>
          <a:bodyPr>
            <a:noAutofit/>
          </a:bodyPr>
          <a:lstStyle/>
          <a:p>
            <a:r>
              <a:rPr lang="en-US" sz="3600" dirty="0" smtClean="0">
                <a:ln>
                  <a:solidFill>
                    <a:schemeClr val="tx1"/>
                  </a:solidFill>
                </a:ln>
              </a:rPr>
              <a:t>The </a:t>
            </a:r>
            <a:r>
              <a:rPr lang="en-US" sz="3600" i="1" dirty="0" smtClean="0">
                <a:ln>
                  <a:solidFill>
                    <a:schemeClr val="tx1"/>
                  </a:solidFill>
                </a:ln>
              </a:rPr>
              <a:t>t</a:t>
            </a:r>
            <a:r>
              <a:rPr lang="en-US" sz="3600" dirty="0" smtClean="0">
                <a:ln>
                  <a:solidFill>
                    <a:schemeClr val="tx1"/>
                  </a:solidFill>
                </a:ln>
              </a:rPr>
              <a:t> values come from look up tables</a:t>
            </a:r>
            <a:endParaRPr lang="en-US" sz="3600" dirty="0">
              <a:ln>
                <a:solidFill>
                  <a:schemeClr val="tx1"/>
                </a:solidFill>
              </a:ln>
            </a:endParaRPr>
          </a:p>
        </p:txBody>
      </p:sp>
      <p:sp>
        <p:nvSpPr>
          <p:cNvPr id="6" name="TextBox 5"/>
          <p:cNvSpPr txBox="1"/>
          <p:nvPr/>
        </p:nvSpPr>
        <p:spPr>
          <a:xfrm>
            <a:off x="4038600" y="6504801"/>
            <a:ext cx="4947463" cy="276999"/>
          </a:xfrm>
          <a:prstGeom prst="rect">
            <a:avLst/>
          </a:prstGeom>
          <a:noFill/>
        </p:spPr>
        <p:txBody>
          <a:bodyPr wrap="none" rtlCol="0">
            <a:spAutoFit/>
          </a:bodyPr>
          <a:lstStyle/>
          <a:p>
            <a:r>
              <a:rPr lang="en-US" sz="1200" dirty="0"/>
              <a:t>From: </a:t>
            </a:r>
            <a:r>
              <a:rPr lang="en-US" sz="1200" dirty="0">
                <a:hlinkClick r:id="rId3"/>
              </a:rPr>
              <a:t>http://media1.shmoop.com/images/common-core/stats-tables-3.</a:t>
            </a:r>
            <a:r>
              <a:rPr lang="en-US" sz="1200" dirty="0" smtClean="0">
                <a:hlinkClick r:id="rId3"/>
              </a:rPr>
              <a:t>png</a:t>
            </a:r>
            <a:r>
              <a:rPr lang="en-US" sz="1200" dirty="0" smtClean="0"/>
              <a:t> </a:t>
            </a:r>
            <a:endParaRPr lang="en-US" sz="1200" dirty="0"/>
          </a:p>
        </p:txBody>
      </p:sp>
      <p:sp>
        <p:nvSpPr>
          <p:cNvPr id="7" name="TextBox 6"/>
          <p:cNvSpPr txBox="1"/>
          <p:nvPr/>
        </p:nvSpPr>
        <p:spPr>
          <a:xfrm>
            <a:off x="4876800" y="5334000"/>
            <a:ext cx="4147590" cy="276999"/>
          </a:xfrm>
          <a:prstGeom prst="rect">
            <a:avLst/>
          </a:prstGeom>
          <a:noFill/>
        </p:spPr>
        <p:txBody>
          <a:bodyPr wrap="none" rtlCol="0">
            <a:spAutoFit/>
          </a:bodyPr>
          <a:lstStyle/>
          <a:p>
            <a:r>
              <a:rPr lang="en-US" sz="1200" dirty="0"/>
              <a:t>See also: </a:t>
            </a:r>
            <a:r>
              <a:rPr lang="en-US" sz="1200" dirty="0">
                <a:hlinkClick r:id="rId4"/>
              </a:rPr>
              <a:t>https://en.wikipedia.org/wiki/Student's_t-</a:t>
            </a:r>
            <a:r>
              <a:rPr lang="en-US" sz="1200" dirty="0" smtClean="0">
                <a:hlinkClick r:id="rId4"/>
              </a:rPr>
              <a:t>distribution</a:t>
            </a:r>
            <a:r>
              <a:rPr lang="en-US" sz="1200" dirty="0" smtClean="0"/>
              <a:t> </a:t>
            </a:r>
            <a:endParaRPr lang="en-US" sz="1200" dirty="0"/>
          </a:p>
        </p:txBody>
      </p:sp>
      <p:sp>
        <p:nvSpPr>
          <p:cNvPr id="8" name="Title 1"/>
          <p:cNvSpPr txBox="1">
            <a:spLocks/>
          </p:cNvSpPr>
          <p:nvPr/>
        </p:nvSpPr>
        <p:spPr>
          <a:xfrm>
            <a:off x="2438400" y="2743200"/>
            <a:ext cx="685800" cy="152400"/>
          </a:xfrm>
          <a:prstGeom prst="rect">
            <a:avLst/>
          </a:prstGeom>
          <a:ln w="28575" cmpd="sng">
            <a:solidFill>
              <a:schemeClr val="accent5"/>
            </a:solid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dirty="0">
              <a:ln>
                <a:solidFill>
                  <a:schemeClr val="tx1"/>
                </a:solidFill>
              </a:ln>
            </a:endParaRPr>
          </a:p>
        </p:txBody>
      </p:sp>
    </p:spTree>
    <p:extLst>
      <p:ext uri="{BB962C8B-B14F-4D97-AF65-F5344CB8AC3E}">
        <p14:creationId xmlns:p14="http://schemas.microsoft.com/office/powerpoint/2010/main" val="2835254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Wilcoxon</a:t>
            </a:r>
            <a:r>
              <a:rPr lang="en-US" dirty="0" smtClean="0"/>
              <a:t> Signed-Ranks Test</a:t>
            </a:r>
            <a:endParaRPr lang="en-US" dirty="0"/>
          </a:p>
        </p:txBody>
      </p:sp>
      <p:sp>
        <p:nvSpPr>
          <p:cNvPr id="3" name="Content Placeholder 2"/>
          <p:cNvSpPr>
            <a:spLocks noGrp="1"/>
          </p:cNvSpPr>
          <p:nvPr>
            <p:ph idx="1"/>
          </p:nvPr>
        </p:nvSpPr>
        <p:spPr>
          <a:xfrm>
            <a:off x="457200" y="1371600"/>
            <a:ext cx="8229600" cy="5334000"/>
          </a:xfrm>
        </p:spPr>
        <p:txBody>
          <a:bodyPr>
            <a:normAutofit/>
          </a:bodyPr>
          <a:lstStyle/>
          <a:p>
            <a:r>
              <a:rPr lang="en-US" dirty="0" smtClean="0"/>
              <a:t>Nonparametric test based on differences between effectiveness scores</a:t>
            </a:r>
          </a:p>
          <a:p>
            <a:r>
              <a:rPr lang="en-US" dirty="0" smtClean="0"/>
              <a:t>Test statistic</a:t>
            </a:r>
          </a:p>
          <a:p>
            <a:endParaRPr lang="en-US" dirty="0" smtClean="0"/>
          </a:p>
          <a:p>
            <a:endParaRPr lang="en-US" dirty="0" smtClean="0"/>
          </a:p>
          <a:p>
            <a:pPr lvl="1"/>
            <a:r>
              <a:rPr lang="en-US" dirty="0" smtClean="0"/>
              <a:t>To compute the signed-ranks, the differences are ordered by their absolute values (increasing), and then assigned rank values</a:t>
            </a:r>
          </a:p>
          <a:p>
            <a:pPr lvl="1"/>
            <a:r>
              <a:rPr lang="en-US" dirty="0" smtClean="0"/>
              <a:t>rank values are then given the sign of the original difference</a:t>
            </a:r>
          </a:p>
          <a:p>
            <a:endParaRPr lang="en-US" dirty="0" smtClean="0"/>
          </a:p>
          <a:p>
            <a:pPr lvl="1"/>
            <a:endParaRPr lang="en-US" dirty="0"/>
          </a:p>
        </p:txBody>
      </p:sp>
      <p:pic>
        <p:nvPicPr>
          <p:cNvPr id="9" name="Picture 8" descr="TP_tmp.png"/>
          <p:cNvPicPr>
            <a:picLocks noChangeAspect="1"/>
          </p:cNvPicPr>
          <p:nvPr>
            <p:custDataLst>
              <p:tags r:id="rId1"/>
            </p:custDataLst>
          </p:nvPr>
        </p:nvPicPr>
        <p:blipFill>
          <a:blip r:embed="rId3"/>
          <a:stretch>
            <a:fillRect/>
          </a:stretch>
        </p:blipFill>
        <p:spPr bwMode="auto">
          <a:xfrm>
            <a:off x="1066800" y="3124200"/>
            <a:ext cx="6632067" cy="990600"/>
          </a:xfrm>
          <a:prstGeom prst="rect">
            <a:avLst/>
          </a:prstGeom>
          <a:noFill/>
          <a:ln/>
          <a:effectLst/>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TREC Topic Example</a:t>
            </a:r>
            <a:endParaRPr lang="en-US" dirty="0"/>
          </a:p>
        </p:txBody>
      </p:sp>
      <p:pic>
        <p:nvPicPr>
          <p:cNvPr id="3" name="Picture 2" descr="C:\Users\croft\Desktop\chap8-1.tif"/>
          <p:cNvPicPr>
            <a:picLocks noChangeAspect="1" noChangeArrowheads="1"/>
          </p:cNvPicPr>
          <p:nvPr/>
        </p:nvPicPr>
        <p:blipFill>
          <a:blip r:embed="rId2"/>
          <a:srcRect/>
          <a:stretch>
            <a:fillRect/>
          </a:stretch>
        </p:blipFill>
        <p:spPr bwMode="auto">
          <a:xfrm>
            <a:off x="1441080" y="1600200"/>
            <a:ext cx="6407520" cy="4455957"/>
          </a:xfrm>
          <a:prstGeom prst="rect">
            <a:avLst/>
          </a:prstGeom>
          <a:noFill/>
        </p:spPr>
      </p:pic>
      <p:sp>
        <p:nvSpPr>
          <p:cNvPr id="4" name="Text Box 4"/>
          <p:cNvSpPr txBox="1">
            <a:spLocks noChangeArrowheads="1"/>
          </p:cNvSpPr>
          <p:nvPr/>
        </p:nvSpPr>
        <p:spPr bwMode="auto">
          <a:xfrm>
            <a:off x="30502" y="2362200"/>
            <a:ext cx="1274708" cy="369332"/>
          </a:xfrm>
          <a:prstGeom prst="rect">
            <a:avLst/>
          </a:prstGeom>
          <a:solidFill>
            <a:srgbClr val="00FFFF"/>
          </a:solidFill>
          <a:ln w="9525">
            <a:solidFill>
              <a:srgbClr val="BBE0E3"/>
            </a:solidFill>
            <a:miter lim="800000"/>
            <a:headEnd/>
            <a:tailEnd/>
          </a:ln>
        </p:spPr>
        <p:txBody>
          <a:bodyPr wrap="none">
            <a:prstTxWarp prst="textNoShape">
              <a:avLst/>
            </a:prstTxWarp>
            <a:spAutoFit/>
          </a:bodyPr>
          <a:lstStyle/>
          <a:p>
            <a:r>
              <a:rPr lang="en-US" dirty="0"/>
              <a:t>s</a:t>
            </a:r>
            <a:r>
              <a:rPr lang="en-US" sz="1800" dirty="0" smtClean="0"/>
              <a:t>hort query</a:t>
            </a:r>
            <a:endParaRPr lang="en-US" sz="1800" dirty="0"/>
          </a:p>
        </p:txBody>
      </p:sp>
      <p:sp>
        <p:nvSpPr>
          <p:cNvPr id="5" name="Text Box 4"/>
          <p:cNvSpPr txBox="1">
            <a:spLocks noChangeArrowheads="1"/>
          </p:cNvSpPr>
          <p:nvPr/>
        </p:nvSpPr>
        <p:spPr bwMode="auto">
          <a:xfrm>
            <a:off x="76200" y="3124200"/>
            <a:ext cx="1184940" cy="369332"/>
          </a:xfrm>
          <a:prstGeom prst="rect">
            <a:avLst/>
          </a:prstGeom>
          <a:solidFill>
            <a:srgbClr val="00FFFF"/>
          </a:solidFill>
          <a:ln w="9525">
            <a:solidFill>
              <a:srgbClr val="BBE0E3"/>
            </a:solidFill>
            <a:miter lim="800000"/>
            <a:headEnd/>
            <a:tailEnd/>
          </a:ln>
        </p:spPr>
        <p:txBody>
          <a:bodyPr wrap="none">
            <a:prstTxWarp prst="textNoShape">
              <a:avLst/>
            </a:prstTxWarp>
            <a:spAutoFit/>
          </a:bodyPr>
          <a:lstStyle/>
          <a:p>
            <a:r>
              <a:rPr lang="en-US" dirty="0" smtClean="0"/>
              <a:t>l</a:t>
            </a:r>
            <a:r>
              <a:rPr lang="en-US" sz="1800" dirty="0" smtClean="0"/>
              <a:t>ong query</a:t>
            </a:r>
            <a:endParaRPr lang="en-US" sz="1800" dirty="0"/>
          </a:p>
        </p:txBody>
      </p:sp>
      <p:sp>
        <p:nvSpPr>
          <p:cNvPr id="6" name="Text Box 4"/>
          <p:cNvSpPr txBox="1">
            <a:spLocks noChangeArrowheads="1"/>
          </p:cNvSpPr>
          <p:nvPr/>
        </p:nvSpPr>
        <p:spPr bwMode="auto">
          <a:xfrm>
            <a:off x="76200" y="4191000"/>
            <a:ext cx="1402284" cy="923330"/>
          </a:xfrm>
          <a:prstGeom prst="rect">
            <a:avLst/>
          </a:prstGeom>
          <a:solidFill>
            <a:srgbClr val="00FFFF"/>
          </a:solidFill>
          <a:ln w="9525">
            <a:solidFill>
              <a:srgbClr val="BBE0E3"/>
            </a:solidFill>
            <a:miter lim="800000"/>
            <a:headEnd/>
            <a:tailEnd/>
          </a:ln>
        </p:spPr>
        <p:txBody>
          <a:bodyPr wrap="none">
            <a:prstTxWarp prst="textNoShape">
              <a:avLst/>
            </a:prstTxWarp>
            <a:spAutoFit/>
          </a:bodyPr>
          <a:lstStyle/>
          <a:p>
            <a:r>
              <a:rPr lang="en-US" dirty="0"/>
              <a:t>c</a:t>
            </a:r>
            <a:r>
              <a:rPr lang="en-US" sz="1800" dirty="0" smtClean="0"/>
              <a:t>riteria for</a:t>
            </a:r>
          </a:p>
          <a:p>
            <a:r>
              <a:rPr lang="en-US" dirty="0"/>
              <a:t>r</a:t>
            </a:r>
            <a:r>
              <a:rPr lang="en-US" dirty="0" smtClean="0"/>
              <a:t>elevance </a:t>
            </a:r>
          </a:p>
          <a:p>
            <a:r>
              <a:rPr lang="en-US" sz="1800" dirty="0" smtClean="0"/>
              <a:t>(not a query)</a:t>
            </a:r>
            <a:endParaRPr lang="en-US" sz="1800" dirty="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Wilcoxon</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9 non-zero differences are (in rank order of absolute value):</a:t>
            </a:r>
          </a:p>
          <a:p>
            <a:pPr lvl="1">
              <a:buNone/>
            </a:pPr>
            <a:r>
              <a:rPr lang="en-US" dirty="0" smtClean="0"/>
              <a:t> 2, 9, 10, 24, 25, 25, 41, 60, 70</a:t>
            </a:r>
          </a:p>
          <a:p>
            <a:r>
              <a:rPr lang="en-US" dirty="0" smtClean="0"/>
              <a:t>Signed-ranks:</a:t>
            </a:r>
          </a:p>
          <a:p>
            <a:pPr lvl="1">
              <a:buNone/>
            </a:pPr>
            <a:r>
              <a:rPr lang="en-US" dirty="0" smtClean="0"/>
              <a:t>-1, +2, +3, -4, +5.5, +5.5, +7, +8, +9</a:t>
            </a:r>
          </a:p>
          <a:p>
            <a:r>
              <a:rPr lang="en-US" i="1" dirty="0" smtClean="0"/>
              <a:t>w</a:t>
            </a:r>
            <a:r>
              <a:rPr lang="en-US" dirty="0" smtClean="0"/>
              <a:t> = 35, p-value = 0.025</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6324600" y="2819400"/>
            <a:ext cx="2451062" cy="2362200"/>
          </a:xfrm>
          <a:prstGeom prst="rect">
            <a:avLst/>
          </a:prstGeom>
        </p:spPr>
      </p:pic>
      <p:sp>
        <p:nvSpPr>
          <p:cNvPr id="5" name="TextBox 4"/>
          <p:cNvSpPr txBox="1"/>
          <p:nvPr/>
        </p:nvSpPr>
        <p:spPr>
          <a:xfrm>
            <a:off x="6934200" y="2438400"/>
            <a:ext cx="1056700" cy="369332"/>
          </a:xfrm>
          <a:prstGeom prst="rect">
            <a:avLst/>
          </a:prstGeom>
          <a:noFill/>
        </p:spPr>
        <p:txBody>
          <a:bodyPr wrap="none" rtlCol="0">
            <a:spAutoFit/>
          </a:bodyPr>
          <a:lstStyle/>
          <a:p>
            <a:r>
              <a:rPr lang="en-US" dirty="0" smtClean="0">
                <a:solidFill>
                  <a:srgbClr val="4BACC6"/>
                </a:solidFill>
              </a:rPr>
              <a:t>reminder</a:t>
            </a:r>
            <a:endParaRPr lang="en-US" dirty="0">
              <a:solidFill>
                <a:srgbClr val="4BACC6"/>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Test</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Ignores magnitude of differences</a:t>
            </a:r>
          </a:p>
          <a:p>
            <a:r>
              <a:rPr lang="en-US" dirty="0" smtClean="0"/>
              <a:t>Null hypothesis for this test is that</a:t>
            </a:r>
          </a:p>
          <a:p>
            <a:pPr lvl="1"/>
            <a:r>
              <a:rPr lang="en-US" dirty="0" smtClean="0"/>
              <a:t>P(B &gt; A) = P(A &gt; B) = ½</a:t>
            </a:r>
          </a:p>
          <a:p>
            <a:pPr lvl="1"/>
            <a:r>
              <a:rPr lang="en-US" dirty="0" smtClean="0"/>
              <a:t>number of pairs where B is “better” than A would be the same as the number of pairs where A is “better” than B</a:t>
            </a:r>
          </a:p>
          <a:p>
            <a:r>
              <a:rPr lang="en-US" dirty="0" smtClean="0"/>
              <a:t>Test statistic is number of pairs where B</a:t>
            </a:r>
            <a:r>
              <a:rPr lang="en-US" i="1" dirty="0" smtClean="0"/>
              <a:t>&gt;</a:t>
            </a:r>
            <a:r>
              <a:rPr lang="en-US" dirty="0" smtClean="0"/>
              <a:t>A</a:t>
            </a:r>
          </a:p>
          <a:p>
            <a:r>
              <a:rPr lang="en-US" dirty="0" smtClean="0"/>
              <a:t>For example data, </a:t>
            </a:r>
          </a:p>
          <a:p>
            <a:pPr lvl="1"/>
            <a:r>
              <a:rPr lang="en-US" dirty="0" smtClean="0"/>
              <a:t>test statistic is 7, p-value = 0.17</a:t>
            </a:r>
          </a:p>
          <a:p>
            <a:pPr lvl="1"/>
            <a:r>
              <a:rPr lang="en-US" dirty="0" smtClean="0"/>
              <a:t>cannot reject null hypothesis</a:t>
            </a:r>
          </a:p>
        </p:txBody>
      </p:sp>
      <p:pic>
        <p:nvPicPr>
          <p:cNvPr id="4" name="Picture 3" descr="TP_tmp.png"/>
          <p:cNvPicPr>
            <a:picLocks noChangeAspect="1"/>
          </p:cNvPicPr>
          <p:nvPr>
            <p:custDataLst>
              <p:tags r:id="rId1"/>
            </p:custDataLst>
          </p:nvPr>
        </p:nvPicPr>
        <p:blipFill>
          <a:blip r:embed="rId3"/>
          <a:stretch>
            <a:fillRect/>
          </a:stretch>
        </p:blipFill>
        <p:spPr>
          <a:xfrm>
            <a:off x="6781800" y="5181600"/>
            <a:ext cx="1536662" cy="1480951"/>
          </a:xfrm>
          <a:prstGeom prst="rect">
            <a:avLst/>
          </a:prstGeom>
        </p:spPr>
      </p:pic>
      <p:sp>
        <p:nvSpPr>
          <p:cNvPr id="5" name="TextBox 4"/>
          <p:cNvSpPr txBox="1"/>
          <p:nvPr/>
        </p:nvSpPr>
        <p:spPr>
          <a:xfrm>
            <a:off x="7099814" y="4800600"/>
            <a:ext cx="1586986" cy="369332"/>
          </a:xfrm>
          <a:prstGeom prst="rect">
            <a:avLst/>
          </a:prstGeom>
          <a:noFill/>
        </p:spPr>
        <p:txBody>
          <a:bodyPr wrap="square" rtlCol="0">
            <a:spAutoFit/>
          </a:bodyPr>
          <a:lstStyle/>
          <a:p>
            <a:r>
              <a:rPr lang="en-US" dirty="0" smtClean="0">
                <a:solidFill>
                  <a:srgbClr val="4BACC6"/>
                </a:solidFill>
              </a:rPr>
              <a:t>reminder</a:t>
            </a:r>
            <a:endParaRPr lang="en-US" dirty="0">
              <a:solidFill>
                <a:srgbClr val="4BACC6"/>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Parameter Values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Retrieval models often contain parameters that must be tuned to get best performance for specific types of data and queries</a:t>
            </a:r>
          </a:p>
          <a:p>
            <a:r>
              <a:rPr lang="en-US" dirty="0" smtClean="0"/>
              <a:t>For experiments:</a:t>
            </a:r>
          </a:p>
          <a:p>
            <a:pPr lvl="1"/>
            <a:r>
              <a:rPr lang="en-US" dirty="0" smtClean="0"/>
              <a:t>Use </a:t>
            </a:r>
            <a:r>
              <a:rPr lang="en-US" i="1" dirty="0" smtClean="0"/>
              <a:t>training</a:t>
            </a:r>
            <a:r>
              <a:rPr lang="en-US" dirty="0" smtClean="0"/>
              <a:t> and </a:t>
            </a:r>
            <a:r>
              <a:rPr lang="en-US" i="1" dirty="0" smtClean="0"/>
              <a:t>test</a:t>
            </a:r>
            <a:r>
              <a:rPr lang="en-US" dirty="0" smtClean="0"/>
              <a:t> data sets</a:t>
            </a:r>
          </a:p>
          <a:p>
            <a:pPr lvl="1"/>
            <a:r>
              <a:rPr lang="en-US" dirty="0" smtClean="0"/>
              <a:t>If less data available, use </a:t>
            </a:r>
            <a:r>
              <a:rPr lang="en-US" i="1" dirty="0" smtClean="0"/>
              <a:t>cross-validation</a:t>
            </a:r>
            <a:r>
              <a:rPr lang="en-US" dirty="0" smtClean="0"/>
              <a:t> by partitioning the data into </a:t>
            </a:r>
            <a:r>
              <a:rPr lang="en-US" i="1" dirty="0" smtClean="0"/>
              <a:t>K </a:t>
            </a:r>
            <a:r>
              <a:rPr lang="en-US" dirty="0" smtClean="0"/>
              <a:t>subsets</a:t>
            </a:r>
          </a:p>
          <a:p>
            <a:pPr lvl="1"/>
            <a:r>
              <a:rPr lang="en-US" dirty="0" smtClean="0"/>
              <a:t>Using training and test data avoids </a:t>
            </a:r>
            <a:r>
              <a:rPr lang="en-US" i="1" dirty="0" err="1" smtClean="0"/>
              <a:t>overfitting</a:t>
            </a:r>
            <a:r>
              <a:rPr lang="en-US" dirty="0" smtClean="0"/>
              <a:t> – when parameter values do not generalize well to other data</a:t>
            </a:r>
            <a:endParaRPr lang="en-US" i="1" dirty="0" smtClean="0"/>
          </a:p>
          <a:p>
            <a:pPr lvl="1"/>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Parameter Values</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Many techniques used to find optimal parameter values given training data</a:t>
            </a:r>
          </a:p>
          <a:p>
            <a:pPr lvl="1"/>
            <a:r>
              <a:rPr lang="en-US" dirty="0" smtClean="0"/>
              <a:t>standard problem in machine learning</a:t>
            </a:r>
          </a:p>
          <a:p>
            <a:r>
              <a:rPr lang="en-US" dirty="0" smtClean="0"/>
              <a:t>In IR, often explore the space of possible parameter values by </a:t>
            </a:r>
            <a:r>
              <a:rPr lang="en-US" i="1" dirty="0" smtClean="0"/>
              <a:t>brute force</a:t>
            </a:r>
          </a:p>
          <a:p>
            <a:pPr lvl="1"/>
            <a:r>
              <a:rPr lang="en-US" dirty="0" smtClean="0"/>
              <a:t>requires large number of retrieval runs with small variations in parameter values (</a:t>
            </a:r>
            <a:r>
              <a:rPr lang="en-US" i="1" dirty="0" smtClean="0"/>
              <a:t>parameter sweep)</a:t>
            </a:r>
          </a:p>
          <a:p>
            <a:r>
              <a:rPr lang="en-US" i="1" dirty="0" smtClean="0"/>
              <a:t>SVM optimization</a:t>
            </a:r>
            <a:r>
              <a:rPr lang="en-US" dirty="0" smtClean="0"/>
              <a:t> is an example of an efficient procedure for finding good parameter values with large numbers of parameters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Testing</a:t>
            </a:r>
            <a:endParaRPr lang="en-US" dirty="0"/>
          </a:p>
        </p:txBody>
      </p:sp>
      <p:sp>
        <p:nvSpPr>
          <p:cNvPr id="3" name="Content Placeholder 2"/>
          <p:cNvSpPr>
            <a:spLocks noGrp="1"/>
          </p:cNvSpPr>
          <p:nvPr>
            <p:ph idx="1"/>
          </p:nvPr>
        </p:nvSpPr>
        <p:spPr/>
        <p:txBody>
          <a:bodyPr/>
          <a:lstStyle/>
          <a:p>
            <a:r>
              <a:rPr lang="en-US" dirty="0" smtClean="0"/>
              <a:t>Test (or even train) using live traffic on a search engine</a:t>
            </a:r>
          </a:p>
          <a:p>
            <a:r>
              <a:rPr lang="en-US" dirty="0" smtClean="0"/>
              <a:t>Benefits:</a:t>
            </a:r>
          </a:p>
          <a:p>
            <a:pPr lvl="1"/>
            <a:r>
              <a:rPr lang="en-US" dirty="0" smtClean="0"/>
              <a:t>real users, less biased, large amounts of test data</a:t>
            </a:r>
          </a:p>
          <a:p>
            <a:r>
              <a:rPr lang="en-US" dirty="0" smtClean="0"/>
              <a:t>Drawbacks:</a:t>
            </a:r>
          </a:p>
          <a:p>
            <a:pPr lvl="1"/>
            <a:r>
              <a:rPr lang="en-US" dirty="0" smtClean="0"/>
              <a:t>noisy data, can degrade user experience</a:t>
            </a:r>
          </a:p>
          <a:p>
            <a:r>
              <a:rPr lang="en-US" dirty="0" smtClean="0"/>
              <a:t>Often done on small proportion (1-5%) of live traffic</a:t>
            </a:r>
            <a:endParaRPr lang="en-US" dirty="0"/>
          </a:p>
        </p:txBody>
      </p:sp>
      <p:sp>
        <p:nvSpPr>
          <p:cNvPr id="4" name="TextBox 3"/>
          <p:cNvSpPr txBox="1"/>
          <p:nvPr/>
        </p:nvSpPr>
        <p:spPr>
          <a:xfrm>
            <a:off x="2438400" y="6172200"/>
            <a:ext cx="4572511" cy="369332"/>
          </a:xfrm>
          <a:prstGeom prst="rect">
            <a:avLst/>
          </a:prstGeom>
          <a:noFill/>
          <a:ln w="28575" cmpd="sng">
            <a:solidFill>
              <a:schemeClr val="accent5"/>
            </a:solidFill>
          </a:ln>
        </p:spPr>
        <p:txBody>
          <a:bodyPr wrap="none" rtlCol="0">
            <a:spAutoFit/>
          </a:bodyPr>
          <a:lstStyle/>
          <a:p>
            <a:r>
              <a:rPr lang="en-US" dirty="0"/>
              <a:t>See: </a:t>
            </a:r>
            <a:r>
              <a:rPr lang="en-US" dirty="0">
                <a:hlinkClick r:id="rId2"/>
              </a:rPr>
              <a:t>https://en.wikipedia.org/wiki/A/</a:t>
            </a:r>
            <a:r>
              <a:rPr lang="en-US" dirty="0" smtClean="0">
                <a:hlinkClick r:id="rId2"/>
              </a:rPr>
              <a:t>B_testing</a:t>
            </a:r>
            <a:r>
              <a:rPr lang="en-US" dirty="0" smtClean="0"/>
              <a:t> </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No single measure is the correct one for any application</a:t>
            </a:r>
          </a:p>
          <a:p>
            <a:pPr lvl="1"/>
            <a:r>
              <a:rPr lang="en-US" dirty="0" smtClean="0"/>
              <a:t>choose measures appropriate for task</a:t>
            </a:r>
          </a:p>
          <a:p>
            <a:pPr lvl="1"/>
            <a:r>
              <a:rPr lang="en-US" dirty="0" smtClean="0"/>
              <a:t>use a combination</a:t>
            </a:r>
          </a:p>
          <a:p>
            <a:pPr lvl="1"/>
            <a:r>
              <a:rPr lang="en-US" dirty="0" smtClean="0"/>
              <a:t>shows different aspects of the system effectiveness</a:t>
            </a:r>
          </a:p>
          <a:p>
            <a:r>
              <a:rPr lang="en-US" dirty="0" smtClean="0"/>
              <a:t>Use significance tests (t-test)</a:t>
            </a:r>
          </a:p>
          <a:p>
            <a:r>
              <a:rPr lang="en-US" dirty="0" smtClean="0"/>
              <a:t>Analyze performance of individual queries</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sz="2000" dirty="0"/>
              <a:t>In many settings, all of the following measures and tests could be carried out with little additional effort: </a:t>
            </a:r>
            <a:endParaRPr lang="en-US" sz="2000" dirty="0" smtClean="0"/>
          </a:p>
          <a:p>
            <a:r>
              <a:rPr lang="en-US" sz="2000" dirty="0"/>
              <a:t>Mean average precision - single number summary, popular measure, pooled relevance judgments. </a:t>
            </a:r>
          </a:p>
          <a:p>
            <a:r>
              <a:rPr lang="en-US" sz="2000" dirty="0"/>
              <a:t>Average NDCG - single number summary for each rank level, emphasizes top ranked documents, relevance judgments needed only to a specific rank depth (typically to 10). </a:t>
            </a:r>
          </a:p>
          <a:p>
            <a:r>
              <a:rPr lang="en-US" sz="2000" dirty="0"/>
              <a:t>Recall-precision graph - conveys more information than a single number mea- sure, pooled relevance judgments. </a:t>
            </a:r>
          </a:p>
          <a:p>
            <a:r>
              <a:rPr lang="en-US" sz="2000" dirty="0"/>
              <a:t>Average precision at rank 10 - emphasizes top ranked documents, easy to </a:t>
            </a:r>
            <a:r>
              <a:rPr lang="en-US" sz="2000" dirty="0" smtClean="0"/>
              <a:t>understand</a:t>
            </a:r>
            <a:r>
              <a:rPr lang="en-US" sz="2000" dirty="0"/>
              <a:t>, relevance judgments limited to top 10. </a:t>
            </a:r>
          </a:p>
          <a:p>
            <a:pPr marL="0" indent="0">
              <a:buNone/>
            </a:pPr>
            <a:r>
              <a:rPr lang="en-US" sz="2000" dirty="0"/>
              <a:t>Using MAP and a recall-precision graph could require more effort in relevance judgments, but this analysis could also be limited to the relevant documents found in the top 10 for the NDCG and precision at 10 measures. </a:t>
            </a:r>
          </a:p>
          <a:p>
            <a:pPr marL="0" indent="0">
              <a:buNone/>
            </a:pPr>
            <a:endParaRPr lang="en-US" sz="2000" dirty="0"/>
          </a:p>
        </p:txBody>
      </p:sp>
      <p:sp>
        <p:nvSpPr>
          <p:cNvPr id="4" name="Title 1"/>
          <p:cNvSpPr txBox="1">
            <a:spLocks/>
          </p:cNvSpPr>
          <p:nvPr/>
        </p:nvSpPr>
        <p:spPr>
          <a:xfrm>
            <a:off x="457200" y="304800"/>
            <a:ext cx="8229600" cy="1143000"/>
          </a:xfrm>
          <a:prstGeom prst="rect">
            <a:avLst/>
          </a:prstGeom>
          <a:ln w="28575" cmpd="sng">
            <a:solidFill>
              <a:schemeClr val="accent5"/>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n>
                  <a:solidFill>
                    <a:schemeClr val="tx1"/>
                  </a:solidFill>
                </a:ln>
              </a:rPr>
              <a:t>Ch. 8, p. 334: Do it all… </a:t>
            </a:r>
            <a:endParaRPr lang="en-US" dirty="0">
              <a:ln>
                <a:solidFill>
                  <a:schemeClr val="tx1"/>
                </a:solidFill>
              </a:ln>
            </a:endParaRPr>
          </a:p>
        </p:txBody>
      </p:sp>
    </p:spTree>
    <p:extLst>
      <p:ext uri="{BB962C8B-B14F-4D97-AF65-F5344CB8AC3E}">
        <p14:creationId xmlns:p14="http://schemas.microsoft.com/office/powerpoint/2010/main" val="26258042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Summary</a:t>
            </a:r>
            <a:endParaRPr lang="en-US" dirty="0"/>
          </a:p>
        </p:txBody>
      </p:sp>
      <p:pic>
        <p:nvPicPr>
          <p:cNvPr id="3" name="Picture 2" descr="C:\Users\croft\Desktop\chap8-8.tif"/>
          <p:cNvPicPr>
            <a:picLocks noChangeAspect="1" noChangeArrowheads="1"/>
          </p:cNvPicPr>
          <p:nvPr/>
        </p:nvPicPr>
        <p:blipFill>
          <a:blip r:embed="rId2"/>
          <a:srcRect/>
          <a:stretch>
            <a:fillRect/>
          </a:stretch>
        </p:blipFill>
        <p:spPr bwMode="auto">
          <a:xfrm>
            <a:off x="1143000" y="1600200"/>
            <a:ext cx="6276975" cy="453548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Judgments</a:t>
            </a:r>
            <a:endParaRPr lang="en-US" dirty="0"/>
          </a:p>
        </p:txBody>
      </p:sp>
      <p:sp>
        <p:nvSpPr>
          <p:cNvPr id="3" name="Content Placeholder 2"/>
          <p:cNvSpPr>
            <a:spLocks noGrp="1"/>
          </p:cNvSpPr>
          <p:nvPr>
            <p:ph idx="1"/>
          </p:nvPr>
        </p:nvSpPr>
        <p:spPr/>
        <p:txBody>
          <a:bodyPr>
            <a:normAutofit lnSpcReduction="10000"/>
          </a:bodyPr>
          <a:lstStyle/>
          <a:p>
            <a:r>
              <a:rPr lang="en-US" dirty="0" smtClean="0"/>
              <a:t>Obtaining relevance judgments is an expensive, time-consuming process</a:t>
            </a:r>
          </a:p>
          <a:p>
            <a:pPr lvl="1"/>
            <a:r>
              <a:rPr lang="en-US" dirty="0" smtClean="0"/>
              <a:t>who does it?</a:t>
            </a:r>
          </a:p>
          <a:p>
            <a:pPr lvl="1"/>
            <a:r>
              <a:rPr lang="en-US" dirty="0" smtClean="0"/>
              <a:t>what are the instructions?</a:t>
            </a:r>
          </a:p>
          <a:p>
            <a:pPr lvl="1"/>
            <a:r>
              <a:rPr lang="en-US" dirty="0" smtClean="0"/>
              <a:t>what is the level of agreement?</a:t>
            </a:r>
          </a:p>
          <a:p>
            <a:r>
              <a:rPr lang="en-US" dirty="0" smtClean="0"/>
              <a:t>TREC judgments</a:t>
            </a:r>
          </a:p>
          <a:p>
            <a:pPr lvl="1"/>
            <a:r>
              <a:rPr lang="en-US" dirty="0" smtClean="0"/>
              <a:t>depend on task being evaluated</a:t>
            </a:r>
          </a:p>
          <a:p>
            <a:pPr lvl="1"/>
            <a:r>
              <a:rPr lang="en-US" dirty="0" smtClean="0"/>
              <a:t>generally binary</a:t>
            </a:r>
          </a:p>
          <a:p>
            <a:pPr lvl="1"/>
            <a:r>
              <a:rPr lang="en-US" dirty="0" smtClean="0"/>
              <a:t>agreement good because of “narrative”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Pooling</a:t>
            </a:r>
            <a:endParaRPr lang="en-US" dirty="0"/>
          </a:p>
        </p:txBody>
      </p:sp>
      <p:sp>
        <p:nvSpPr>
          <p:cNvPr id="3" name="Content Placeholder 2"/>
          <p:cNvSpPr>
            <a:spLocks noGrp="1"/>
          </p:cNvSpPr>
          <p:nvPr>
            <p:ph idx="1"/>
          </p:nvPr>
        </p:nvSpPr>
        <p:spPr>
          <a:xfrm>
            <a:off x="457200" y="1524000"/>
            <a:ext cx="8229600" cy="4876800"/>
          </a:xfrm>
        </p:spPr>
        <p:txBody>
          <a:bodyPr>
            <a:normAutofit fontScale="92500" lnSpcReduction="20000"/>
          </a:bodyPr>
          <a:lstStyle/>
          <a:p>
            <a:r>
              <a:rPr lang="en-US" dirty="0" smtClean="0"/>
              <a:t>Exhaustive judgments for all documents in a collection is not practical</a:t>
            </a:r>
          </a:p>
          <a:p>
            <a:r>
              <a:rPr lang="en-US" dirty="0" smtClean="0"/>
              <a:t>Pooling technique is used in TREC</a:t>
            </a:r>
          </a:p>
          <a:p>
            <a:pPr lvl="1"/>
            <a:r>
              <a:rPr lang="en-US" dirty="0" smtClean="0"/>
              <a:t>top </a:t>
            </a:r>
            <a:r>
              <a:rPr lang="en-US" i="1" dirty="0" smtClean="0"/>
              <a:t>k results (for TREC, k varied between 50 and </a:t>
            </a:r>
            <a:r>
              <a:rPr lang="en-US" dirty="0" smtClean="0"/>
              <a:t>200) from the rankings obtained by different search engines (or retrieval algorithms) are merged into a pool</a:t>
            </a:r>
          </a:p>
          <a:p>
            <a:pPr lvl="1"/>
            <a:r>
              <a:rPr lang="en-US" dirty="0" smtClean="0"/>
              <a:t>duplicates are removed</a:t>
            </a:r>
          </a:p>
          <a:p>
            <a:pPr lvl="1"/>
            <a:r>
              <a:rPr lang="en-US" dirty="0" smtClean="0"/>
              <a:t>documents are presented in some random order to the relevance judges</a:t>
            </a:r>
          </a:p>
          <a:p>
            <a:r>
              <a:rPr lang="en-US" dirty="0" smtClean="0"/>
              <a:t>Produces a large number of relevance judgments for each query, although still incomplete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Logs</a:t>
            </a:r>
            <a:endParaRPr lang="en-US" dirty="0"/>
          </a:p>
        </p:txBody>
      </p:sp>
      <p:sp>
        <p:nvSpPr>
          <p:cNvPr id="3" name="Content Placeholder 2"/>
          <p:cNvSpPr>
            <a:spLocks noGrp="1"/>
          </p:cNvSpPr>
          <p:nvPr>
            <p:ph idx="1"/>
          </p:nvPr>
        </p:nvSpPr>
        <p:spPr>
          <a:xfrm>
            <a:off x="457200" y="1524000"/>
            <a:ext cx="8229600" cy="4876800"/>
          </a:xfrm>
        </p:spPr>
        <p:txBody>
          <a:bodyPr>
            <a:normAutofit fontScale="92500"/>
          </a:bodyPr>
          <a:lstStyle/>
          <a:p>
            <a:r>
              <a:rPr lang="en-US" dirty="0" smtClean="0"/>
              <a:t>Used for both tuning and evaluating search engines</a:t>
            </a:r>
          </a:p>
          <a:p>
            <a:pPr lvl="1"/>
            <a:r>
              <a:rPr lang="en-US" dirty="0" smtClean="0"/>
              <a:t>also for various techniques such as query suggestion</a:t>
            </a:r>
          </a:p>
          <a:p>
            <a:r>
              <a:rPr lang="en-US" dirty="0" smtClean="0"/>
              <a:t>Typical contents</a:t>
            </a:r>
          </a:p>
          <a:p>
            <a:pPr lvl="1"/>
            <a:r>
              <a:rPr lang="en-US" dirty="0" smtClean="0"/>
              <a:t>User identifier or user session identifier</a:t>
            </a:r>
          </a:p>
          <a:p>
            <a:pPr lvl="1"/>
            <a:r>
              <a:rPr lang="en-US" dirty="0" smtClean="0"/>
              <a:t>Query terms - stored exactly as user entered</a:t>
            </a:r>
          </a:p>
          <a:p>
            <a:pPr lvl="1"/>
            <a:r>
              <a:rPr lang="en-US" dirty="0" smtClean="0"/>
              <a:t>List of URLs of results, their ranks on the result list, and whether they were clicked on</a:t>
            </a:r>
          </a:p>
          <a:p>
            <a:pPr lvl="1"/>
            <a:r>
              <a:rPr lang="en-US" dirty="0" smtClean="0"/>
              <a:t>Timestamp(s) - records the time of user events such as query submission, clicks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Logs</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Clicks are not relevance judgments</a:t>
            </a:r>
          </a:p>
          <a:p>
            <a:pPr lvl="1"/>
            <a:r>
              <a:rPr lang="en-US" dirty="0" smtClean="0"/>
              <a:t>although they are correlated</a:t>
            </a:r>
          </a:p>
          <a:p>
            <a:pPr lvl="1"/>
            <a:r>
              <a:rPr lang="en-US" dirty="0" smtClean="0"/>
              <a:t>biased by a number of factors such as rank on result list</a:t>
            </a:r>
          </a:p>
          <a:p>
            <a:r>
              <a:rPr lang="en-US" dirty="0" smtClean="0"/>
              <a:t>Can use clickthough data to predict </a:t>
            </a:r>
            <a:r>
              <a:rPr lang="en-US" i="1" dirty="0" smtClean="0"/>
              <a:t>preferences</a:t>
            </a:r>
            <a:r>
              <a:rPr lang="en-US" dirty="0" smtClean="0"/>
              <a:t> between pairs of documents</a:t>
            </a:r>
          </a:p>
          <a:p>
            <a:pPr lvl="1"/>
            <a:r>
              <a:rPr lang="en-US" dirty="0" smtClean="0"/>
              <a:t>appropriate for tasks with multiple levels of relevance, focused on user relevance</a:t>
            </a:r>
          </a:p>
          <a:p>
            <a:pPr lvl="1"/>
            <a:r>
              <a:rPr lang="en-US" dirty="0" smtClean="0"/>
              <a:t>various “policies” used to generate preferences</a:t>
            </a:r>
            <a:endParaRPr lang="en-US" dirty="0"/>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itemize}&#10;\item CACM: Titles and abstracts from the Communications of the ACM from 1958-1979. Queries and relevance judgments generated by computer scientists.\\&#10;\item AP: Associated Press newswire documents from 1988-1990 (from TREC disks 1-3). Queries are the title fields from TREC topics 51-150. Topics and relevance judgments generated by government information analysts.\\&#10;\item GOV2: Web pages crawled from websites  in the .gov domain during early 2004.  Queries are the title fields from TREC topics 701-850. Topics and relevance judgments generated by government analysts.&#10;\end{itemize}&#10;\end{document}&#10;"/>
  <p:tag name="FILENAME" val="TP_tmp"/>
  <p:tag name="FORMAT" val="pngmono"/>
  <p:tag name="RES" val="1200"/>
  <p:tag name="BLEND" val="0"/>
  <p:tag name="TRANSPARENT" val="0"/>
  <p:tag name="TBUG" val="0"/>
  <p:tag name="ALLOWFS" val="0"/>
  <p:tag name="ORIGWIDTH" val="329"/>
  <p:tag name="PICTUREFILESIZE" val="99827"/>
</p:tagLst>
</file>

<file path=ppt/tags/tag10.xml><?xml version="1.0" encoding="utf-8"?>
<p:tagLst xmlns:a="http://schemas.openxmlformats.org/drawingml/2006/main" xmlns:r="http://schemas.openxmlformats.org/officeDocument/2006/relationships" xmlns:p="http://schemas.openxmlformats.org/presentationml/2006/main">
  <p:tag name="TEXPOINT" val="template"/>
  <p:tag name="SOURCE" val="TPT1  equation F = \frac{1}{\frac{1}{2}(\frac{1}{R} + \frac{1}{P})} = \frac{2RP}{(R+P)}  template TPT1  env TPENV1  fore 0  back 16777215  eqnno 3"/>
  <p:tag name="FILENAME" val="TP_tmp"/>
  <p:tag name="ORIGWIDTH" val="96"/>
  <p:tag name="PICTUREFILESIZE" val="3974"/>
</p:tagLst>
</file>

<file path=ppt/tags/tag11.xml><?xml version="1.0" encoding="utf-8"?>
<p:tagLst xmlns:a="http://schemas.openxmlformats.org/drawingml/2006/main" xmlns:r="http://schemas.openxmlformats.org/officeDocument/2006/relationships" xmlns:p="http://schemas.openxmlformats.org/presentationml/2006/main">
  <p:tag name="TEXPOINT" val="template"/>
  <p:tag name="SOURCE" val="TPT1  equation $F_\beta = (\beta^2 + 1)RP/(R+ \beta^2 P)$  template TPT1  env TPENV1  fore 0  back 16777215  eqnno 4"/>
  <p:tag name="FILENAME" val="TP_tmp"/>
  <p:tag name="ORIGWIDTH" val="126"/>
  <p:tag name="PICTUREFILESIZE" val="6019"/>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Ranking \#1:&#10;$(1.0 + 0.67 + 0.75 + 0.8 + 0.83 + 0.6)/6 = 0.78$\\ \\&#10;Ranking \#2: $ (0.5 + 0.4 + 0.5 + 0.57 + 0.56 + 0.6)/6 = 0.52 $&#10;\end{quote}&#10;\end{document}&#10;"/>
  <p:tag name="FILENAME" val="TP_tmp"/>
  <p:tag name="FORMAT" val="pngmono"/>
  <p:tag name="RES" val="1200"/>
  <p:tag name="BLEND" val="0"/>
  <p:tag name="TRANSPARENT" val="0"/>
  <p:tag name="TBUG" val="0"/>
  <p:tag name="ALLOWFS" val="0"/>
  <p:tag name="ORIGWIDTH" val="262"/>
  <p:tag name="PICTUREFILESIZE" val="20795"/>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textit{average precision query 1} $= (1.0 + 0.67 + 0.5 + 0.44 + 0.5)/5 = 0.62$\\&#10;\textit{average precision query 2} $=(0.5 + 0.4 + 0.43)/3 = 0.44$\\ \\&#10;\textit{mean average precision} $= (0.62 + 0.44)/2 = 0.53$&#10;\end{quote}&#10;\end{document}&#10;"/>
  <p:tag name="FILENAME" val="TP_tmp"/>
  <p:tag name="FORMAT" val="pngmono"/>
  <p:tag name="RES" val="1200"/>
  <p:tag name="BLEND" val="0"/>
  <p:tag name="TRANSPARENT" val="0"/>
  <p:tag name="TBUG" val="0"/>
  <p:tag name="ALLOWFS" val="0"/>
  <p:tag name="ORIGWIDTH" val="294"/>
  <p:tag name="PICTUREFILESIZE" val="34202"/>
</p:tagLst>
</file>

<file path=ppt/tags/tag14.xml><?xml version="1.0" encoding="utf-8"?>
<p:tagLst xmlns:a="http://schemas.openxmlformats.org/drawingml/2006/main" xmlns:r="http://schemas.openxmlformats.org/officeDocument/2006/relationships" xmlns:p="http://schemas.openxmlformats.org/presentationml/2006/main">
  <p:tag name="TEXPOINT" val="template"/>
  <p:tag name="SOURCE" val="TPT1  equation P(R) = \max \{P' : R' \geq R \wedge (R',P') \in S\}  template TPT1  env TPENV1  fore 0  back 16777215  eqnno 1"/>
  <p:tag name="FILENAME" val="TP_tmp"/>
  <p:tag name="ORIGWIDTH" val="178"/>
  <p:tag name="PICTUREFILESIZE" val="7671"/>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0.85\textwidth}{@{\extracolsep{\fill}}llllllllllll} &#10;       Recall &amp;  0.0 &amp; 0.1 &amp; 0.2 &amp; 0.3 &amp; 0.4 &amp; 0.5 &amp; 0.6 &amp; 0.7 &amp; 0.8 &amp; 0.9 &amp; 1.0 \\ \cline{2-12}&#10;       Ranking 1 &amp; 1.0 &amp; 1.0 &amp; 1.0 &amp; 0.67 &amp; 0.67 &amp; 0.5 &amp; 0.5 &amp; 0.5 &amp; 0.5 &amp; 0.5 &amp; 0.5 \\ \cline{2-12}&#10;       Ranking 2 &amp; 0.5 &amp; 0.5 &amp; 0.5 &amp; 0.5 &amp; 0.43 &amp; 0.43 &amp; 0.43 &amp; 0.43 &amp; 0.43 &amp; 0.43 &amp; 0.43  \\ \cline{2-12}&#10;       Average &amp; 0.75 &amp; 0.75 &amp; 0.75 &amp; 0.59 &amp; 0.47 &amp; 0.47 &amp; 0.47 &amp; 0.47 &amp; 0.47 &amp; 0.47 &amp; 0.47 \\ \cline{2-12}&#10;    \end{tabular*}&#10;\end{document}&#10;"/>
  <p:tag name="FILENAME" val="TP_tmp"/>
  <p:tag name="FORMAT" val="pngmono"/>
  <p:tag name="RES" val="1200"/>
  <p:tag name="BLEND" val="0"/>
  <p:tag name="TRANSPARENT" val="0"/>
  <p:tag name="TBUG" val="0"/>
  <p:tag name="ALLOWFS" val="0"/>
  <p:tag name="ORIGWIDTH" val="378"/>
  <p:tag name="PICTUREFILESIZE" val="39879"/>
</p:tagLst>
</file>

<file path=ppt/tags/tag16.xml><?xml version="1.0" encoding="utf-8"?>
<p:tagLst xmlns:a="http://schemas.openxmlformats.org/drawingml/2006/main" xmlns:r="http://schemas.openxmlformats.org/officeDocument/2006/relationships" xmlns:p="http://schemas.openxmlformats.org/presentationml/2006/main">
  <p:tag name="TEXPOINT" val="template"/>
  <p:tag name="SOURCE" val="TPT1  equation DCG_p = rel_1 + \sum^p_{i=2} \frac{rel_i}{\log_2 i}  template TPT1  env TPENV1  fore 0  back 16777215  eqnno 2"/>
  <p:tag name="FILENAME" val="TP_tmp"/>
  <p:tag name="ORIGWIDTH" val="117"/>
  <p:tag name="PICTUREFILESIZE" val="5766"/>
</p:tagLst>
</file>

<file path=ppt/tags/tag17.xml><?xml version="1.0" encoding="utf-8"?>
<p:tagLst xmlns:a="http://schemas.openxmlformats.org/drawingml/2006/main" xmlns:r="http://schemas.openxmlformats.org/officeDocument/2006/relationships" xmlns:p="http://schemas.openxmlformats.org/presentationml/2006/main">
  <p:tag name="TEXPOINT" val="template"/>
  <p:tag name="SOURCE" val="TPT1  equation DCG_p = \sum^p_{i=1} \frac{2^{rel_i}-1}{log(1+i)}  template TPT1  env TPENV1  fore 0  back 16777215  eqnno 3"/>
  <p:tag name="FILENAME" val="TP_tmp"/>
  <p:tag name="ORIGWIDTH" val="99"/>
  <p:tag name="PICTUREFILESIZE" val="5251"/>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tau = \frac{P-Q}{P+Q} \]&#10;\end{document}&#10;"/>
  <p:tag name="FILENAME" val="TP_tmp"/>
  <p:tag name="FORMAT" val="pngmono"/>
  <p:tag name="RES" val="1200"/>
  <p:tag name="BLEND" val="0"/>
  <p:tag name="TRANSPARENT" val="0"/>
  <p:tag name="TBUG" val="0"/>
  <p:tag name="ALLOWFS" val="0"/>
  <p:tag name="ORIGWIDTH" val="48"/>
  <p:tag name="PICTUREFILESIZE" val="2169"/>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PREF = \frac{1}{R}\sum_{d_r} (1 - \frac{N_{d_r}}{R}) \]&#10;\end{document}&#10;"/>
  <p:tag name="FILENAME" val="TP_tmp"/>
  <p:tag name="FORMAT" val="pngmono"/>
  <p:tag name="RES" val="1200"/>
  <p:tag name="BLEND" val="0"/>
  <p:tag name="TRANSPARENT" val="0"/>
  <p:tag name="TBUG" val="0"/>
  <p:tag name="ALLOWFS" val="0"/>
  <p:tag name="ORIGWIDTH" val="122"/>
  <p:tag name="PICTUREFILESIZE" val="6737"/>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c|c|c|c}\hline&#10;       Collection  &amp; Number of  &amp; Size  &amp; Average number \\ &#10;             &amp; documents   &amp;  &amp; of words/doc.  \\ \hline&#10;        CACM &amp; 3,204 &amp; 2.2 Mb &amp; 64 \\&#10;        AP &amp; 242,918 &amp; 0.7 Gb &amp; 474 \\&#10;        GOV2 &amp; 25,205,179 &amp; 426 Gb &amp; 1073 &#10;       \\ \hline&#10;    \end{tabular}&#10;\end{document}&#10;"/>
  <p:tag name="FILENAME" val="TP_tmp"/>
  <p:tag name="FORMAT" val="pngmono"/>
  <p:tag name="RES" val="1200"/>
  <p:tag name="BLEND" val="0"/>
  <p:tag name="TRANSPARENT" val="0"/>
  <p:tag name="TBUG" val="0"/>
  <p:tag name="ALLOWFS" val="0"/>
  <p:tag name="ORIGWIDTH" val="242"/>
  <p:tag name="PICTUREFILESIZE" val="31557"/>
</p:tagLst>
</file>

<file path=ppt/tags/tag20.xml><?xml version="1.0" encoding="utf-8"?>
<p:tagLst xmlns:a="http://schemas.openxmlformats.org/drawingml/2006/main" xmlns:r="http://schemas.openxmlformats.org/officeDocument/2006/relationships" xmlns:p="http://schemas.openxmlformats.org/presentationml/2006/main">
  <p:tag name="TEXPOINT" val="template"/>
  <p:tag name="SOURCE" val="TPT1  equation BPREF = \frac{P}{P+Q}  template TPT1  env TPENV1  fore 0  back 16777215  eqnno 4"/>
  <p:tag name="FILENAME" val="TP_tmp"/>
  <p:tag name="ORIGWIDTH" val="72"/>
  <p:tag name="PICTUREFILESIZE" val="2989"/>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lp{8cm}} &#10;        Metric name &amp; Description \\  &#10;        \hline&#10;        Elapsed indexing time &amp; Measures the amount of time necessary to build a document index&#10;                                on a particular system.\\&#10;        Indexing processor time &amp; Measures the CPU seconds used in building a document index.&#10;                                  This is similar to elapsed time, but does not count time waiting for &#10;                                  I/O or speed gains from parallelism.  \\ &#10;        Query throughput &amp; Number of queries processed per second. \\&#10;        Query latency    &amp; The amount of time a user must wait after issuing a query before receiving&#10;                           a response, measured in milliseconds.  This can be measured using the mean,&#10;                           but is often more instructive when used with the median or a percentile bound. \\&#10;        Indexing temporary space &amp; Amount of temporary disk space used while creating an index. \\&#10;        Index size &amp; Amount of storage necessary to store the index files.&#10;    \end{tabular} &#10;\end{document}&#10;"/>
  <p:tag name="FILENAME" val="TP_tmp"/>
  <p:tag name="FORMAT" val="pngmono"/>
  <p:tag name="RES" val="1200"/>
  <p:tag name="BLEND" val="0"/>
  <p:tag name="TRANSPARENT" val="0"/>
  <p:tag name="TBUG" val="0"/>
  <p:tag name="ALLOWFS" val="0"/>
  <p:tag name="ORIGWIDTH" val="365"/>
  <p:tag name="PICTUREFILESIZE" val="131790"/>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numerate}&#10;\item Compute the effectiveness measure for every query for both rankings.&#10;\item Compute a \textit{test statistic} based on a comparison of the effectiveness measures for each query. The test statistic depends on the significance test, and is simply a quantity calculated from the sample data that is used to decide whether or not the null hypothesis should be rejected.&#10;\item The test statistic is used to compute a \textit{P-value}, which is the probability that a test statistic value at least that extreme could be observed if the null hypothesis were true. Small P-values suggest that the null hypothesis may be false.&#10;\item The null hypothesis (no difference) is rejected in favor of the alternate hypothesis (i.e., $B$ is more effective than $A$) if the P-value is $\leq \alpha$, the \textit{significance level}. Values for $\alpha$ are small, typically .05 and .1, to reduce the chance of a Type I error.&#10;\end{enumerate}&#10;\end{document}&#10;"/>
  <p:tag name="FILENAME" val="TP_tmp"/>
  <p:tag name="FORMAT" val="pngmono"/>
  <p:tag name="RES" val="1200"/>
  <p:tag name="BLEND" val="0"/>
  <p:tag name="TRANSPARENT" val="0"/>
  <p:tag name="TBUG" val="0"/>
  <p:tag name="ALLOWFS" val="0"/>
  <p:tag name="ORIGWIDTH" val="332"/>
  <p:tag name="PICTUREFILESIZE" val="135676"/>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40\textwidth}{@{\extracolsep{\fill}}cccc} \hline&#10;      Query &amp; A &amp; B &amp; B-A \\ \hline&#10;      1 &amp; 25 &amp; 35 &amp; 10\\&#10;      2 &amp; 43 &amp; 84 &amp; 41\\&#10;      3 &amp; 39 &amp; 15 &amp; -24\\&#10;      4 &amp; 75 &amp; 75 &amp; 0\\&#10;      5 &amp; 43 &amp; 68 &amp; 25\\&#10;      6 &amp; 15 &amp; 85 &amp; 70\\&#10;      7 &amp; 20 &amp; 80 &amp; 60\\&#10;      8 &amp; 52 &amp; 50 &amp; -2\\&#10;      9 &amp; 49 &amp; 58 &amp; 9\\&#10;      10 &amp; 50 &amp; 75 &amp; 25\\ \hline&#10;    \end{tabular*}&#10;\end{document}&#10;"/>
  <p:tag name="FILENAME" val="TP_tmp"/>
  <p:tag name="FORMAT" val="pngmono"/>
  <p:tag name="RES" val="1200"/>
  <p:tag name="BLEND" val="0"/>
  <p:tag name="TRANSPARENT" val="0"/>
  <p:tag name="TBUG" val="0"/>
  <p:tag name="ALLOWFS" val="0"/>
  <p:tag name="ORIGWIDTH" val="139"/>
  <p:tag name="PICTUREFILESIZE" val="29470"/>
</p:tagLst>
</file>

<file path=ppt/tags/tag24.xml><?xml version="1.0" encoding="utf-8"?>
<p:tagLst xmlns:a="http://schemas.openxmlformats.org/drawingml/2006/main" xmlns:r="http://schemas.openxmlformats.org/officeDocument/2006/relationships" xmlns:p="http://schemas.openxmlformats.org/presentationml/2006/main">
  <p:tag name="TEXPOINT" val="template"/>
  <p:tag name="SOURCE" val="TPT1  equation t = \frac{\overline{B-A}}{\sigma_{B-A}}.\sqrt{N}  template TPT1  env TPENV1  fore 0  back 16777215  eqnno 5"/>
  <p:tag name="FILENAME" val="TP_tmp"/>
  <p:tag name="ORIGWIDTH" val="62"/>
  <p:tag name="PICTUREFILESIZE" val="2742"/>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overline{B-A} = 21.4$, $\sigma_{B-A} = 29.1$, $t = 2.33$, p-value=.02&#10;\end{document}&#10;"/>
  <p:tag name="FILENAME" val="TP_tmp"/>
  <p:tag name="FORMAT" val="pngmono"/>
  <p:tag name="RES" val="1200"/>
  <p:tag name="BLEND" val="0"/>
  <p:tag name="TRANSPARENT" val="0"/>
  <p:tag name="TBUG" val="0"/>
  <p:tag name="ALLOWFS" val="0"/>
  <p:tag name="ORIGWIDTH" val="220"/>
  <p:tag name="PICTUREFILESIZE" val="7639"/>
</p:tagLst>
</file>

<file path=ppt/tags/tag2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 w = \sum_{i=1}^N R_i $\\ \\&#10;$R_i$ is a signed-rank, &#10;$N$ is the number of differences $\neq 0$&#10;\end{quote}&#10;\end{document}&#10;"/>
  <p:tag name="FILENAME" val="TP_tmp"/>
  <p:tag name="FORMAT" val="pngmono"/>
  <p:tag name="RES" val="1200"/>
  <p:tag name="BLEND" val="0"/>
  <p:tag name="TRANSPARENT" val="0"/>
  <p:tag name="TBUG" val="0"/>
  <p:tag name="ALLOWFS" val="0"/>
  <p:tag name="ORIGWIDTH" val="241"/>
  <p:tag name="PICTUREFILESIZE" val="13248"/>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40\textwidth}{@{\extracolsep{\fill}}cccc} \hline&#10;      Query &amp; A &amp; B &amp; B-A \\ \hline&#10;      1 &amp; 25 &amp; 35 &amp; 10\\&#10;      2 &amp; 43 &amp; 84 &amp; 41\\&#10;      3 &amp; 39 &amp; 15 &amp; -24\\&#10;      4 &amp; 75 &amp; 75 &amp; 0\\&#10;      5 &amp; 43 &amp; 68 &amp; 25\\&#10;      6 &amp; 15 &amp; 85 &amp; 70\\&#10;      7 &amp; 20 &amp; 80 &amp; 60\\&#10;      8 &amp; 52 &amp; 50 &amp; -2\\&#10;      9 &amp; 49 &amp; 58 &amp; 9\\&#10;      10 &amp; 50 &amp; 75 &amp; 25\\ \hline&#10;    \end{tabular*}&#10;\end{document}&#10;"/>
  <p:tag name="FILENAME" val="TP_tmp"/>
  <p:tag name="FORMAT" val="pngmono"/>
  <p:tag name="RES" val="1200"/>
  <p:tag name="BLEND" val="0"/>
  <p:tag name="TRANSPARENT" val="0"/>
  <p:tag name="TBUG" val="0"/>
  <p:tag name="ALLOWFS" val="0"/>
  <p:tag name="ORIGWIDTH" val="139"/>
  <p:tag name="PICTUREFILESIZE" val="29470"/>
</p:tagLst>
</file>

<file path=ppt/tags/tag2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40\textwidth}{@{\extracolsep{\fill}}cccc} \hline&#10;      Query &amp; A &amp; B &amp; B-A \\ \hline&#10;      1 &amp; 25 &amp; 35 &amp; 10\\&#10;      2 &amp; 43 &amp; 84 &amp; 41\\&#10;      3 &amp; 39 &amp; 15 &amp; -24\\&#10;      4 &amp; 75 &amp; 75 &amp; 0\\&#10;      5 &amp; 43 &amp; 68 &amp; 25\\&#10;      6 &amp; 15 &amp; 85 &amp; 70\\&#10;      7 &amp; 20 &amp; 80 &amp; 60\\&#10;      8 &amp; 52 &amp; 50 &amp; -2\\&#10;      9 &amp; 49 &amp; 58 &amp; 9\\&#10;      10 &amp; 50 &amp; 75 &amp; 25\\ \hline&#10;    \end{tabular*}&#10;\end{document}&#10;"/>
  <p:tag name="FILENAME" val="TP_tmp"/>
  <p:tag name="FORMAT" val="pngmono"/>
  <p:tag name="RES" val="1200"/>
  <p:tag name="BLEND" val="0"/>
  <p:tag name="TRANSPARENT" val="0"/>
  <p:tag name="TBUG" val="0"/>
  <p:tag name="ALLOWFS" val="0"/>
  <p:tag name="ORIGWIDTH" val="139"/>
  <p:tag name="PICTUREFILESIZE" val="29470"/>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c|c|c|c}\hline&#10;       Collection  &amp; Number of &amp; Average number of &amp; Average number of  \\ &#10;                  &amp; queries   &amp; words/query &amp; relevant docs/query \\ \hline&#10;        CACM &amp; 64 &amp; 13.0 &amp; 16 \\&#10;        AP  &amp; 100 &amp; 4.3  &amp; 220 \\&#10;        GOV2 &amp; 150 &amp; 3.1 &amp; 180 &#10;       \\ \hline&#10;    \end{tabular}&#10;\end{document}&#10;"/>
  <p:tag name="FILENAME" val="TP_tmp"/>
  <p:tag name="FORMAT" val="pngmono"/>
  <p:tag name="RES" val="1200"/>
  <p:tag name="BLEND" val="0"/>
  <p:tag name="TRANSPARENT" val="0"/>
  <p:tag name="TBUG" val="0"/>
  <p:tag name="ALLOWFS" val="0"/>
  <p:tag name="ORIGWIDTH" val="308"/>
  <p:tag name="PICTUREFILESIZE" val="31152"/>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d_1$ \\&#10;$d_2$ \\&#10;$d_3$ (clicked) \\&#10;$d_4$&#10;\end{quote}&#10;\end{document}&#10;"/>
  <p:tag name="FILENAME" val="TP_tmp"/>
  <p:tag name="FORMAT" val="pngmono"/>
  <p:tag name="RES" val="1200"/>
  <p:tag name="BLEND" val="0"/>
  <p:tag name="TRANSPARENT" val="0"/>
  <p:tag name="TBUG" val="0"/>
  <p:tag name="ALLOWFS" val="0"/>
  <p:tag name="ORIGWIDTH" val="49"/>
  <p:tag name="PICTUREFILESIZE" val="4061"/>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d_3 &gt; d_2$\\&#10;$d_3 &gt; d_1$\\&#10;$d_3 &gt; d_4$&#10;\end{quote}&#10;\end{document}&#10;"/>
  <p:tag name="FILENAME" val="TP_tmp"/>
  <p:tag name="FORMAT" val="pngmono"/>
  <p:tag name="RES" val="1200"/>
  <p:tag name="BLEND" val="0"/>
  <p:tag name="TRANSPARENT" val="0"/>
  <p:tag name="TBUG" val="0"/>
  <p:tag name="ALLOWFS" val="0"/>
  <p:tag name="ORIGWIDTH" val="32"/>
  <p:tag name="PICTUREFILESIZE" val="2696"/>
</p:tagLst>
</file>

<file path=ppt/tags/tag6.xml><?xml version="1.0" encoding="utf-8"?>
<p:tagLst xmlns:a="http://schemas.openxmlformats.org/drawingml/2006/main" xmlns:r="http://schemas.openxmlformats.org/officeDocument/2006/relationships" xmlns:p="http://schemas.openxmlformats.org/presentationml/2006/main">
  <p:tag name="TEXPOINT" val="template"/>
  <p:tag name="SOURCE" val="TPT1  equation CD(d,p) = O(d,p) - E(p)  template TPT1  env TPENV1  fore 0  back 16777215  eqnno 1"/>
  <p:tag name="FILENAME" val="TP_tmp"/>
  <p:tag name="ORIGWIDTH" val="114"/>
  <p:tag name="PICTUREFILESIZE" val="5700"/>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ccc}&#10;        &amp; Relevant &amp; Non-Relevant  \\ \cline{2-3}&#10;        Retrieved &amp;  $A \cap B$ &amp;  $ \overline{A} \cap B$  \\ \cline{2-3}&#10;        Not Retrieved  &amp; $A \cap \overline{B}$  &amp;  $\overline{A} \cap \overline{B}$ \\ \cline{2-3}&#10;    \end{tabular}&#10;\end{document}&#10;"/>
  <p:tag name="FILENAME" val="TP_tmp"/>
  <p:tag name="FORMAT" val="pngmono"/>
  <p:tag name="RES" val="1200"/>
  <p:tag name="BLEND" val="0"/>
  <p:tag name="TRANSPARENT" val="0"/>
  <p:tag name="TBUG" val="0"/>
  <p:tag name="ALLOWFS" val="0"/>
  <p:tag name="ORIGWIDTH" val="189"/>
  <p:tag name="PICTUREFILESIZE" val="13951"/>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Recall &amp;  = &amp; \frac{|A \cap B|}{|A|} \\&#10;Precision &amp; = &amp; \frac{|A \cap B|}{|B|}&#10;\end{eqnarray*}&#10;\end{document}&#10;"/>
  <p:tag name="FILENAME" val="TP_tmp"/>
  <p:tag name="FORMAT" val="pngmono"/>
  <p:tag name="RES" val="1200"/>
  <p:tag name="BLEND" val="0"/>
  <p:tag name="TRANSPARENT" val="0"/>
  <p:tag name="TBUG" val="0"/>
  <p:tag name="ALLOWFS" val="0"/>
  <p:tag name="ORIGWIDTH" val="106"/>
  <p:tag name="PICTUREFILESIZE" val="8138"/>
</p:tagLst>
</file>

<file path=ppt/tags/tag9.xml><?xml version="1.0" encoding="utf-8"?>
<p:tagLst xmlns:a="http://schemas.openxmlformats.org/drawingml/2006/main" xmlns:r="http://schemas.openxmlformats.org/officeDocument/2006/relationships" xmlns:p="http://schemas.openxmlformats.org/presentationml/2006/main">
  <p:tag name="TEXPOINT" val="template"/>
  <p:tag name="SOURCE" val="TPT1  equation Fallout = \frac{|\overline{A}\cap B|}{|\overline{A}|}  template TPT1  env TPENV1  fore 0  back 16777215  eqnno 2"/>
  <p:tag name="FILENAME" val="TP_tmp"/>
  <p:tag name="ORIGWIDTH" val="71"/>
  <p:tag name="PICTUREFILESIZE" val="30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TotalTime>
  <Words>2601</Words>
  <Application>Microsoft Macintosh PowerPoint</Application>
  <PresentationFormat>On-screen Show (4:3)</PresentationFormat>
  <Paragraphs>305</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Search Engines</vt:lpstr>
      <vt:lpstr>Evaluation</vt:lpstr>
      <vt:lpstr>Evaluation Corpus</vt:lpstr>
      <vt:lpstr>Test Collections</vt:lpstr>
      <vt:lpstr>TREC Topic Example</vt:lpstr>
      <vt:lpstr>Relevance Judgments</vt:lpstr>
      <vt:lpstr>Pooling</vt:lpstr>
      <vt:lpstr>Query Logs</vt:lpstr>
      <vt:lpstr>Query Logs</vt:lpstr>
      <vt:lpstr>Example Click Policy</vt:lpstr>
      <vt:lpstr>Query Logs</vt:lpstr>
      <vt:lpstr>Filtering Clicks</vt:lpstr>
      <vt:lpstr>Effectiveness Measures</vt:lpstr>
      <vt:lpstr>Precision and Recall in Diagrams</vt:lpstr>
      <vt:lpstr>Classification Errors</vt:lpstr>
      <vt:lpstr>Mnemonic for I vs. II </vt:lpstr>
      <vt:lpstr>More than just P&amp;R…</vt:lpstr>
      <vt:lpstr>F Measure</vt:lpstr>
      <vt:lpstr>F1 Examples</vt:lpstr>
      <vt:lpstr>Ranking Effectiveness</vt:lpstr>
      <vt:lpstr>Summarizing a Ranking</vt:lpstr>
      <vt:lpstr>Average Precision</vt:lpstr>
      <vt:lpstr>Averaging Across Queries</vt:lpstr>
      <vt:lpstr>Averaging</vt:lpstr>
      <vt:lpstr>MAP</vt:lpstr>
      <vt:lpstr>Recall-Precision Graph</vt:lpstr>
      <vt:lpstr>Interpolation</vt:lpstr>
      <vt:lpstr>Interpolation</vt:lpstr>
      <vt:lpstr>Average Precision at  Standard Recall Levels</vt:lpstr>
      <vt:lpstr>Average Recall-Precision Graph</vt:lpstr>
      <vt:lpstr>Graph for 50 Queries</vt:lpstr>
      <vt:lpstr>Focusing on Top Documents</vt:lpstr>
      <vt:lpstr>Focusing on Top Documents</vt:lpstr>
      <vt:lpstr>Discounted Cumulative Gain</vt:lpstr>
      <vt:lpstr>Discounted Cumulative Gain</vt:lpstr>
      <vt:lpstr>Discounted Cumulative Gain</vt:lpstr>
      <vt:lpstr>DCG Example</vt:lpstr>
      <vt:lpstr>Normalized DCG</vt:lpstr>
      <vt:lpstr>NDCG Example</vt:lpstr>
      <vt:lpstr>Using Preferences</vt:lpstr>
      <vt:lpstr>BPREF</vt:lpstr>
      <vt:lpstr>Efficiency Metrics</vt:lpstr>
      <vt:lpstr>Significance Tests</vt:lpstr>
      <vt:lpstr>Significance Tests</vt:lpstr>
      <vt:lpstr>One-Sided Test</vt:lpstr>
      <vt:lpstr>Example Experimental Results</vt:lpstr>
      <vt:lpstr>t-Test</vt:lpstr>
      <vt:lpstr>The t values come from look up tables</vt:lpstr>
      <vt:lpstr>Wilcoxon Signed-Ranks Test</vt:lpstr>
      <vt:lpstr>Wilcoxon Example</vt:lpstr>
      <vt:lpstr>Sign Test</vt:lpstr>
      <vt:lpstr>Setting Parameter Values</vt:lpstr>
      <vt:lpstr>Finding Parameter Values</vt:lpstr>
      <vt:lpstr>Online Testing</vt:lpstr>
      <vt:lpstr>Summary</vt:lpstr>
      <vt:lpstr>PowerPoint Presentation</vt:lpstr>
      <vt:lpstr>Query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Engines</dc:title>
  <dc:creator>croft</dc:creator>
  <cp:lastModifiedBy>Office 2004 Test Drive User</cp:lastModifiedBy>
  <cp:revision>44</cp:revision>
  <cp:lastPrinted>2015-11-05T18:43:17Z</cp:lastPrinted>
  <dcterms:created xsi:type="dcterms:W3CDTF">2008-09-24T13:19:29Z</dcterms:created>
  <dcterms:modified xsi:type="dcterms:W3CDTF">2016-11-10T17:54:41Z</dcterms:modified>
</cp:coreProperties>
</file>