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57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27087-CCE2-4A1E-BBD9-E01D4D8712AB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0500-2D06-49DB-855F-B891DDD11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DDC4-CCE4-486A-B24F-9E1121A9D87A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828800"/>
          <a:ext cx="6858000" cy="3169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6000"/>
                <a:gridCol w="2286000"/>
                <a:gridCol w="2286000"/>
              </a:tblGrid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Content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Tasks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 hoc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Images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Vertical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Filtering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Video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Enterprise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Scanned docs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Desktop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Question answering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Audio 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Forum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Music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Literature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Ad-hoc search</a:t>
            </a:r>
          </a:p>
          <a:p>
            <a:pPr lvl="1"/>
            <a:r>
              <a:rPr lang="en-US" dirty="0" smtClean="0"/>
              <a:t>Find relevant documents for an arbitrary text query</a:t>
            </a:r>
          </a:p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Identify relevant user profiles for a new document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Identify relevant labels for documents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Give a specific answer to a question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Simple (and simplistic) definition: A relevant document contains the information that a person was looking for when they submitted a query to the search engine</a:t>
            </a:r>
          </a:p>
          <a:p>
            <a:pPr lvl="1"/>
            <a:r>
              <a:rPr lang="en-US" dirty="0" smtClean="0"/>
              <a:t>Many factors influence a person’s decision about what is relevant: e.g., task, context, novelty, style</a:t>
            </a:r>
          </a:p>
          <a:p>
            <a:pPr lvl="1"/>
            <a:r>
              <a:rPr lang="en-US" i="1" dirty="0" smtClean="0"/>
              <a:t>Topical relevance </a:t>
            </a:r>
            <a:r>
              <a:rPr lang="en-US" dirty="0" smtClean="0"/>
              <a:t>(same topic) vs. </a:t>
            </a:r>
            <a:r>
              <a:rPr lang="en-US" i="1" dirty="0" smtClean="0"/>
              <a:t>user relevance </a:t>
            </a:r>
            <a:r>
              <a:rPr lang="en-US" dirty="0" smtClean="0"/>
              <a:t>(everything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i="1" dirty="0" smtClean="0"/>
              <a:t>Retrieval models </a:t>
            </a:r>
            <a:r>
              <a:rPr lang="en-US" dirty="0" smtClean="0"/>
              <a:t>define a view of relevance</a:t>
            </a:r>
          </a:p>
          <a:p>
            <a:pPr lvl="1"/>
            <a:r>
              <a:rPr lang="en-US" i="1" dirty="0" smtClean="0"/>
              <a:t>Ranking algorithms </a:t>
            </a:r>
            <a:r>
              <a:rPr lang="en-US" dirty="0" smtClean="0"/>
              <a:t>used in search engines are based on retrieval models</a:t>
            </a:r>
          </a:p>
          <a:p>
            <a:pPr lvl="1"/>
            <a:r>
              <a:rPr lang="en-US" dirty="0" smtClean="0"/>
              <a:t>Most models describe statistical properties of text rather than linguistic</a:t>
            </a:r>
          </a:p>
          <a:p>
            <a:pPr lvl="2"/>
            <a:r>
              <a:rPr lang="en-US" dirty="0" smtClean="0"/>
              <a:t>i.e. counting simple text features such as words instead of parsing and analyzing the sentences</a:t>
            </a:r>
          </a:p>
          <a:p>
            <a:pPr lvl="2"/>
            <a:r>
              <a:rPr lang="en-US" dirty="0" smtClean="0"/>
              <a:t>Statistical approach to text processing started with </a:t>
            </a:r>
            <a:r>
              <a:rPr lang="en-US" dirty="0" err="1" smtClean="0"/>
              <a:t>Luhn</a:t>
            </a:r>
            <a:r>
              <a:rPr lang="en-US" dirty="0" smtClean="0"/>
              <a:t> in the 50s</a:t>
            </a:r>
          </a:p>
          <a:p>
            <a:pPr lvl="2"/>
            <a:r>
              <a:rPr lang="en-US" dirty="0" smtClean="0"/>
              <a:t>Linguistic features can be part of a statistical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Experimental procedures and measures for comparing system output with user expectations</a:t>
            </a:r>
          </a:p>
          <a:p>
            <a:pPr lvl="2"/>
            <a:r>
              <a:rPr lang="en-US" dirty="0" smtClean="0"/>
              <a:t>Originated in </a:t>
            </a:r>
            <a:r>
              <a:rPr lang="en-US" dirty="0" err="1" smtClean="0"/>
              <a:t>Cranfield</a:t>
            </a:r>
            <a:r>
              <a:rPr lang="en-US" dirty="0" smtClean="0"/>
              <a:t> experiments in the 60s</a:t>
            </a:r>
          </a:p>
          <a:p>
            <a:pPr lvl="1"/>
            <a:r>
              <a:rPr lang="en-US" dirty="0" smtClean="0"/>
              <a:t>IR evaluation methods now used in many fields</a:t>
            </a:r>
          </a:p>
          <a:p>
            <a:pPr lvl="1"/>
            <a:r>
              <a:rPr lang="en-US" dirty="0" smtClean="0"/>
              <a:t>Typically use </a:t>
            </a:r>
            <a:r>
              <a:rPr lang="en-US" i="1" dirty="0" smtClean="0"/>
              <a:t>test collection </a:t>
            </a:r>
            <a:r>
              <a:rPr lang="en-US" dirty="0" smtClean="0"/>
              <a:t>of documents, queries, and relevance judgments</a:t>
            </a:r>
          </a:p>
          <a:p>
            <a:pPr lvl="2"/>
            <a:r>
              <a:rPr lang="en-US" dirty="0" smtClean="0"/>
              <a:t>Most commonly used are TREC collections</a:t>
            </a:r>
          </a:p>
          <a:p>
            <a:pPr lvl="1"/>
            <a:r>
              <a:rPr lang="en-US" i="1" dirty="0" smtClean="0"/>
              <a:t>Recall</a:t>
            </a:r>
            <a:r>
              <a:rPr lang="en-US" dirty="0" smtClean="0"/>
              <a:t> and </a:t>
            </a:r>
            <a:r>
              <a:rPr lang="en-US" i="1" dirty="0" smtClean="0"/>
              <a:t>precision</a:t>
            </a:r>
            <a:r>
              <a:rPr lang="en-US" dirty="0" smtClean="0"/>
              <a:t> are two examples of </a:t>
            </a:r>
            <a:r>
              <a:rPr lang="en-US" u="sng" dirty="0" smtClean="0"/>
              <a:t>effectiveness</a:t>
            </a:r>
            <a:r>
              <a:rPr lang="en-US" dirty="0" smtClean="0"/>
              <a:t> measures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and Information Needs</a:t>
            </a:r>
          </a:p>
          <a:p>
            <a:pPr lvl="1"/>
            <a:r>
              <a:rPr lang="en-US" dirty="0" smtClean="0"/>
              <a:t>Search evaluation is user-centered</a:t>
            </a:r>
          </a:p>
          <a:p>
            <a:pPr lvl="1"/>
            <a:r>
              <a:rPr lang="en-US" dirty="0" smtClean="0"/>
              <a:t>Keyword queries are often poor descriptions of actual information needs</a:t>
            </a:r>
          </a:p>
          <a:p>
            <a:pPr lvl="1"/>
            <a:r>
              <a:rPr lang="en-US" dirty="0" smtClean="0"/>
              <a:t>Interaction and context are important for understanding user intent</a:t>
            </a:r>
          </a:p>
          <a:p>
            <a:pPr lvl="1"/>
            <a:r>
              <a:rPr lang="en-US" dirty="0" smtClean="0"/>
              <a:t>Query refinement techniques such as </a:t>
            </a:r>
            <a:r>
              <a:rPr lang="en-US" i="1" dirty="0" smtClean="0"/>
              <a:t>query expansion</a:t>
            </a:r>
            <a:r>
              <a:rPr lang="en-US" dirty="0" smtClean="0"/>
              <a:t>, </a:t>
            </a:r>
            <a:r>
              <a:rPr lang="en-US" i="1" dirty="0" smtClean="0"/>
              <a:t>query suggestion</a:t>
            </a:r>
            <a:r>
              <a:rPr lang="en-US" dirty="0" smtClean="0"/>
              <a:t>, </a:t>
            </a:r>
            <a:r>
              <a:rPr lang="en-US" i="1" dirty="0" smtClean="0"/>
              <a:t>relevance feedback </a:t>
            </a:r>
            <a:r>
              <a:rPr lang="en-US" dirty="0" smtClean="0"/>
              <a:t>improve ranking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search engine is the practical application of information retrieval techniques to large scale text collections</a:t>
            </a:r>
          </a:p>
          <a:p>
            <a:r>
              <a:rPr lang="en-US" dirty="0" smtClean="0"/>
              <a:t>Web search engines are best-known examples, but many others</a:t>
            </a:r>
          </a:p>
          <a:p>
            <a:pPr lvl="1"/>
            <a:r>
              <a:rPr lang="en-US" i="1" dirty="0" smtClean="0"/>
              <a:t>Open source </a:t>
            </a:r>
            <a:r>
              <a:rPr lang="en-US" dirty="0" smtClean="0"/>
              <a:t>search engines are important for research and development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Lucene</a:t>
            </a:r>
            <a:r>
              <a:rPr lang="en-US" dirty="0" smtClean="0"/>
              <a:t>, Lemur/Indri, </a:t>
            </a:r>
            <a:r>
              <a:rPr lang="en-US" i="1" dirty="0" err="1" smtClean="0"/>
              <a:t>Galago</a:t>
            </a:r>
            <a:endParaRPr lang="en-US" i="1" dirty="0" smtClean="0"/>
          </a:p>
          <a:p>
            <a:r>
              <a:rPr lang="en-US" dirty="0" smtClean="0"/>
              <a:t>Big issues include main IR issues but also some others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0" y="2514600"/>
            <a:ext cx="2667000" cy="2699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Relevance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-Effective ranking 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Evaluation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-Testing and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measuring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Information needs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-User interaction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876800" y="2362200"/>
            <a:ext cx="3429000" cy="407957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Performance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-Efficient search and indexing 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Incorporating new data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-Coverage and freshness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Scalability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-Growing with data and users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Adaptability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-Tuning for applications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Specific problems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-e.g. Spam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1000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fornian FB" pitchFamily="18" charset="0"/>
              <a:ea typeface="+mn-ea"/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2834302" cy="35362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Information Retrieval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410200" y="1905000"/>
            <a:ext cx="2054088" cy="35362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Search Engines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Measuring and improving the efficiency of search </a:t>
            </a:r>
          </a:p>
          <a:p>
            <a:pPr lvl="2"/>
            <a:r>
              <a:rPr lang="en-US" dirty="0" smtClean="0"/>
              <a:t>e.g., reducing </a:t>
            </a:r>
            <a:r>
              <a:rPr lang="en-US" i="1" dirty="0" smtClean="0"/>
              <a:t>response time</a:t>
            </a:r>
            <a:r>
              <a:rPr lang="en-US" dirty="0" smtClean="0"/>
              <a:t>, increasing </a:t>
            </a:r>
            <a:r>
              <a:rPr lang="en-US" i="1" dirty="0" smtClean="0"/>
              <a:t>query throughput</a:t>
            </a:r>
            <a:r>
              <a:rPr lang="en-US" dirty="0" smtClean="0"/>
              <a:t>,  increasing </a:t>
            </a:r>
            <a:r>
              <a:rPr lang="en-US" i="1" dirty="0" smtClean="0"/>
              <a:t>indexing speed</a:t>
            </a:r>
          </a:p>
          <a:p>
            <a:pPr lvl="1"/>
            <a:r>
              <a:rPr lang="en-US" i="1" dirty="0" smtClean="0"/>
              <a:t>Indexes </a:t>
            </a:r>
            <a:r>
              <a:rPr lang="en-US" dirty="0" smtClean="0"/>
              <a:t>are data structures designed to improve search efficiency</a:t>
            </a:r>
          </a:p>
          <a:p>
            <a:pPr lvl="2"/>
            <a:r>
              <a:rPr lang="en-US" dirty="0" smtClean="0"/>
              <a:t>designing and implementing them are major issues for search engines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The “collection” for most real applications is constantly changing in terms of updates, additions, deletions</a:t>
            </a:r>
          </a:p>
          <a:p>
            <a:pPr lvl="2"/>
            <a:r>
              <a:rPr lang="en-US" dirty="0" smtClean="0"/>
              <a:t>e.g., web pages</a:t>
            </a:r>
          </a:p>
          <a:p>
            <a:pPr lvl="1"/>
            <a:r>
              <a:rPr lang="en-US" dirty="0" smtClean="0"/>
              <a:t>Acquiring or “crawling” the documents is a major task</a:t>
            </a:r>
          </a:p>
          <a:p>
            <a:pPr lvl="2"/>
            <a:r>
              <a:rPr lang="en-US" dirty="0" smtClean="0"/>
              <a:t>Typical measures are </a:t>
            </a:r>
            <a:r>
              <a:rPr lang="en-US" i="1" dirty="0" smtClean="0"/>
              <a:t>coverage</a:t>
            </a:r>
            <a:r>
              <a:rPr lang="en-US" dirty="0" smtClean="0"/>
              <a:t> (how much has been indexed) and </a:t>
            </a:r>
            <a:r>
              <a:rPr lang="en-US" i="1" dirty="0" smtClean="0"/>
              <a:t>freshness </a:t>
            </a:r>
            <a:r>
              <a:rPr lang="en-US" dirty="0" smtClean="0"/>
              <a:t>(how recently was it indexed)</a:t>
            </a:r>
          </a:p>
          <a:p>
            <a:pPr lvl="1"/>
            <a:r>
              <a:rPr lang="en-US" dirty="0" smtClean="0"/>
              <a:t>Updating the indexes while processing queries is also a design issue</a:t>
            </a:r>
          </a:p>
          <a:p>
            <a:pPr lvl="2"/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on the Web</a:t>
            </a:r>
            <a:r>
              <a:rPr lang="en-US" baseline="30000" dirty="0" smtClean="0"/>
              <a:t>1</a:t>
            </a:r>
            <a:r>
              <a:rPr lang="en-US" dirty="0" smtClean="0"/>
              <a:t> is a daily activity for many people throughout the world</a:t>
            </a:r>
          </a:p>
          <a:p>
            <a:r>
              <a:rPr lang="en-US" dirty="0"/>
              <a:t>S</a:t>
            </a:r>
            <a:r>
              <a:rPr lang="en-US" dirty="0" smtClean="0"/>
              <a:t>earch and communication are most popular uses of the computer</a:t>
            </a:r>
          </a:p>
          <a:p>
            <a:r>
              <a:rPr lang="en-US" dirty="0" smtClean="0"/>
              <a:t>Applications involving search are everywhere</a:t>
            </a:r>
          </a:p>
          <a:p>
            <a:r>
              <a:rPr lang="en-US" dirty="0" smtClean="0"/>
              <a:t>The field of computer science that is most involved  with R&amp;D for search is </a:t>
            </a:r>
            <a:r>
              <a:rPr lang="en-US" i="1" dirty="0" smtClean="0"/>
              <a:t>information retrieval (IR)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943600"/>
            <a:ext cx="1594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/>
              <a:t>1</a:t>
            </a:r>
            <a:r>
              <a:rPr lang="en-US" sz="2000" dirty="0" smtClean="0"/>
              <a:t> or is it </a:t>
            </a:r>
            <a:r>
              <a:rPr lang="en-US" sz="2000" u="sng" dirty="0" smtClean="0"/>
              <a:t>w</a:t>
            </a:r>
            <a:r>
              <a:rPr lang="en-US" sz="2000" dirty="0" smtClean="0"/>
              <a:t>eb?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Making everything work with millions of users every day, and many terabytes of documents</a:t>
            </a:r>
          </a:p>
          <a:p>
            <a:pPr lvl="1"/>
            <a:r>
              <a:rPr lang="en-US" dirty="0" smtClean="0"/>
              <a:t>Distributed processing is essential</a:t>
            </a:r>
          </a:p>
          <a:p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Changing and tuning search engine components such as ranking algorithm, indexing strategy, interface for different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Web search, spam in all its forms is one of </a:t>
            </a:r>
            <a:r>
              <a:rPr lang="en-US" u="sng" dirty="0" smtClean="0"/>
              <a:t>the</a:t>
            </a:r>
            <a:r>
              <a:rPr lang="en-US" dirty="0" smtClean="0"/>
              <a:t> major issues</a:t>
            </a:r>
          </a:p>
          <a:p>
            <a:r>
              <a:rPr lang="en-US" dirty="0" smtClean="0"/>
              <a:t>Affects the efficiency of search engines and, more seriously, the </a:t>
            </a:r>
            <a:r>
              <a:rPr lang="en-US" u="sng" dirty="0" smtClean="0"/>
              <a:t>effectiveness</a:t>
            </a:r>
            <a:r>
              <a:rPr lang="en-US" dirty="0" smtClean="0"/>
              <a:t> of the results</a:t>
            </a:r>
          </a:p>
          <a:p>
            <a:r>
              <a:rPr lang="en-US" dirty="0" smtClean="0"/>
              <a:t>Many types of spam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spamdexing</a:t>
            </a:r>
            <a:r>
              <a:rPr lang="en-US" dirty="0" smtClean="0"/>
              <a:t> or term spam, link spam, “optimization”</a:t>
            </a:r>
          </a:p>
          <a:p>
            <a:r>
              <a:rPr lang="en-US" dirty="0" smtClean="0"/>
              <a:t>New subfield called </a:t>
            </a:r>
            <a:r>
              <a:rPr lang="en-US" i="1" dirty="0" smtClean="0"/>
              <a:t>adversarial IR</a:t>
            </a:r>
            <a:r>
              <a:rPr lang="en-US" dirty="0" smtClean="0"/>
              <a:t>, since spammers are “adversaries” with different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to understand search engines, evaluate and compare them, and modify them for specific applications</a:t>
            </a:r>
          </a:p>
          <a:p>
            <a:r>
              <a:rPr lang="en-US" dirty="0" smtClean="0"/>
              <a:t>Provide broad coverage of the important issues in information retrieval and search engines</a:t>
            </a:r>
          </a:p>
          <a:p>
            <a:pPr lvl="1"/>
            <a:r>
              <a:rPr lang="en-US" dirty="0" smtClean="0"/>
              <a:t>includes underlying models and </a:t>
            </a:r>
            <a:r>
              <a:rPr lang="en-US" dirty="0" smtClean="0"/>
              <a:t>current research </a:t>
            </a:r>
            <a:r>
              <a:rPr lang="en-US" dirty="0" smtClean="0"/>
              <a:t>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“Information </a:t>
            </a:r>
            <a:r>
              <a:rPr lang="en-US" i="1" dirty="0"/>
              <a:t>retrieval is a </a:t>
            </a:r>
            <a:r>
              <a:rPr lang="en-US" i="1" dirty="0" smtClean="0"/>
              <a:t>field </a:t>
            </a:r>
            <a:r>
              <a:rPr lang="en-US" i="1" dirty="0"/>
              <a:t>concerned with the structure, analysis, </a:t>
            </a:r>
            <a:r>
              <a:rPr lang="en-US" i="1" dirty="0" smtClean="0"/>
              <a:t>organization, storage</a:t>
            </a:r>
            <a:r>
              <a:rPr lang="en-US" i="1" dirty="0"/>
              <a:t>, searching, and retrieval of information</a:t>
            </a:r>
            <a:r>
              <a:rPr lang="en-US" i="1" dirty="0" smtClean="0"/>
              <a:t>.”</a:t>
            </a:r>
            <a:r>
              <a:rPr lang="en-US" dirty="0" smtClean="0"/>
              <a:t> (Salton, 1968)</a:t>
            </a:r>
          </a:p>
          <a:p>
            <a:r>
              <a:rPr lang="en-US" dirty="0" smtClean="0"/>
              <a:t>General definition that can be applied to many types of information and search applications</a:t>
            </a:r>
          </a:p>
          <a:p>
            <a:r>
              <a:rPr lang="en-US" dirty="0" smtClean="0"/>
              <a:t>Primary focus of IR since the 50s has been on </a:t>
            </a:r>
            <a:r>
              <a:rPr lang="en-US" i="1" dirty="0" smtClean="0"/>
              <a:t>text</a:t>
            </a:r>
            <a:r>
              <a:rPr lang="en-US" dirty="0" smtClean="0"/>
              <a:t> and </a:t>
            </a:r>
            <a:r>
              <a:rPr lang="en-US" i="1" dirty="0" smtClean="0"/>
              <a:t>documents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pages, email, books, news stories, scholarly papers, text messages, Word™, </a:t>
            </a:r>
            <a:r>
              <a:rPr lang="en-US" dirty="0" err="1" smtClean="0"/>
              <a:t>Powerpoint</a:t>
            </a:r>
            <a:r>
              <a:rPr lang="en-US" dirty="0" smtClean="0"/>
              <a:t>™, PDF, forum postings, patents, IM sessions, etc.</a:t>
            </a:r>
          </a:p>
          <a:p>
            <a:r>
              <a:rPr lang="en-US" dirty="0" smtClean="0"/>
              <a:t>Common properties</a:t>
            </a:r>
          </a:p>
          <a:p>
            <a:pPr lvl="1"/>
            <a:r>
              <a:rPr lang="en-US" dirty="0" smtClean="0"/>
              <a:t>Significant text content</a:t>
            </a:r>
          </a:p>
          <a:p>
            <a:pPr lvl="1"/>
            <a:r>
              <a:rPr lang="en-US" dirty="0" smtClean="0"/>
              <a:t>Some structure (e.g., title, author, date for papers; subject, sender, destination for email)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vs.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records (or </a:t>
            </a:r>
            <a:r>
              <a:rPr lang="en-US" i="1" dirty="0" smtClean="0"/>
              <a:t>tuples</a:t>
            </a:r>
            <a:r>
              <a:rPr lang="en-US" dirty="0" smtClean="0"/>
              <a:t> in relational databases) are typically made up of well-defined fields (or </a:t>
            </a:r>
            <a:r>
              <a:rPr lang="en-US" i="1" dirty="0" smtClean="0"/>
              <a:t>attributes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bank records with account numbers, balances, names, addresses, social security numbers, dates of birth, etc. </a:t>
            </a:r>
          </a:p>
          <a:p>
            <a:r>
              <a:rPr lang="en-US" dirty="0" smtClean="0"/>
              <a:t>Easy to compare fields with well-defined semantics to queries in order to find matches</a:t>
            </a:r>
          </a:p>
          <a:p>
            <a:r>
              <a:rPr lang="en-US" dirty="0" smtClean="0"/>
              <a:t>Text is more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vs.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bank database query</a:t>
            </a:r>
          </a:p>
          <a:p>
            <a:pPr lvl="1"/>
            <a:r>
              <a:rPr lang="en-US" i="1" dirty="0" smtClean="0"/>
              <a:t>Find records with balance &gt; $50,000 in branches located in Amherst, MA.</a:t>
            </a:r>
          </a:p>
          <a:p>
            <a:pPr lvl="1"/>
            <a:r>
              <a:rPr lang="en-US" dirty="0" smtClean="0"/>
              <a:t>Matches easily found by comparison with field values of records</a:t>
            </a:r>
          </a:p>
          <a:p>
            <a:r>
              <a:rPr lang="en-US" dirty="0" smtClean="0"/>
              <a:t>Example search engine query</a:t>
            </a:r>
          </a:p>
          <a:p>
            <a:pPr lvl="1"/>
            <a:r>
              <a:rPr lang="en-US" i="1" dirty="0" smtClean="0"/>
              <a:t>bank scandals in western mass</a:t>
            </a:r>
          </a:p>
          <a:p>
            <a:pPr lvl="1"/>
            <a:r>
              <a:rPr lang="en-US" dirty="0" smtClean="0"/>
              <a:t>This text must be compared to the text of entire news stories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Comparing the query text to the document text and determining what is a good match is the </a:t>
            </a:r>
            <a:r>
              <a:rPr lang="en-US" u="sng" dirty="0" smtClean="0"/>
              <a:t>core issue</a:t>
            </a:r>
            <a:r>
              <a:rPr lang="en-US" dirty="0" smtClean="0"/>
              <a:t> of information retrieval</a:t>
            </a:r>
          </a:p>
          <a:p>
            <a:r>
              <a:rPr lang="en-US" dirty="0" smtClean="0"/>
              <a:t>Exact matching of words is not enough</a:t>
            </a:r>
          </a:p>
          <a:p>
            <a:pPr lvl="1"/>
            <a:r>
              <a:rPr lang="en-US" dirty="0" smtClean="0"/>
              <a:t>Many different ways to write the same thing in a “natural language” like English</a:t>
            </a:r>
          </a:p>
          <a:p>
            <a:pPr lvl="1"/>
            <a:r>
              <a:rPr lang="en-US" dirty="0" smtClean="0"/>
              <a:t>e.g., does a news story containing the text </a:t>
            </a:r>
            <a:r>
              <a:rPr lang="en-US" i="1" dirty="0" smtClean="0"/>
              <a:t>“bank director in Amherst steals funds”</a:t>
            </a:r>
            <a:r>
              <a:rPr lang="en-US" dirty="0" smtClean="0"/>
              <a:t> match the query?</a:t>
            </a:r>
          </a:p>
          <a:p>
            <a:pPr lvl="1"/>
            <a:r>
              <a:rPr lang="en-US" dirty="0" smtClean="0"/>
              <a:t>Some stories will be better matches than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IR is more than just text, and more than just web search</a:t>
            </a:r>
          </a:p>
          <a:p>
            <a:pPr lvl="1"/>
            <a:r>
              <a:rPr lang="en-US" dirty="0" smtClean="0"/>
              <a:t>although these are central</a:t>
            </a:r>
          </a:p>
          <a:p>
            <a:r>
              <a:rPr lang="en-US" dirty="0" smtClean="0"/>
              <a:t>People doing IR work with different media, different types of search applications, and different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applications increasingly involve new media</a:t>
            </a:r>
          </a:p>
          <a:p>
            <a:pPr lvl="1"/>
            <a:r>
              <a:rPr lang="en-US" dirty="0" smtClean="0"/>
              <a:t>e.g., video, photos, music, speech</a:t>
            </a:r>
          </a:p>
          <a:p>
            <a:r>
              <a:rPr lang="en-US" dirty="0" smtClean="0"/>
              <a:t>Like text, content is difficult to describe and compare</a:t>
            </a:r>
          </a:p>
          <a:p>
            <a:pPr lvl="1"/>
            <a:r>
              <a:rPr lang="en-US" dirty="0" smtClean="0"/>
              <a:t>text may be used to represent them (e.g. tags)</a:t>
            </a:r>
          </a:p>
          <a:p>
            <a:r>
              <a:rPr lang="en-US" dirty="0" smtClean="0"/>
              <a:t>IR approaches to search and evaluation are appropriate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1169</Words>
  <Application>Microsoft Office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Search Engines</vt:lpstr>
      <vt:lpstr>Search and Information Retrieval</vt:lpstr>
      <vt:lpstr>Information Retrieval</vt:lpstr>
      <vt:lpstr>What is a Document?</vt:lpstr>
      <vt:lpstr>Documents vs. Database Records</vt:lpstr>
      <vt:lpstr>Documents vs. Records</vt:lpstr>
      <vt:lpstr>Comparing Text</vt:lpstr>
      <vt:lpstr>Dimensions of IR</vt:lpstr>
      <vt:lpstr>Other Media</vt:lpstr>
      <vt:lpstr>Dimensions of IR</vt:lpstr>
      <vt:lpstr>IR Tasks</vt:lpstr>
      <vt:lpstr>Big Issues in IR</vt:lpstr>
      <vt:lpstr>Big Issues in IR</vt:lpstr>
      <vt:lpstr>Big Issues in IR</vt:lpstr>
      <vt:lpstr>Big Issues in IR</vt:lpstr>
      <vt:lpstr>IR and Search Engines</vt:lpstr>
      <vt:lpstr>IR and Search Engines</vt:lpstr>
      <vt:lpstr>Search Engine Issues</vt:lpstr>
      <vt:lpstr>Search Engine Issues</vt:lpstr>
      <vt:lpstr>Search Engine Issues</vt:lpstr>
      <vt:lpstr>Spam</vt:lpstr>
      <vt:lpstr>Course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Bruce</cp:lastModifiedBy>
  <cp:revision>35</cp:revision>
  <dcterms:created xsi:type="dcterms:W3CDTF">2008-09-02T17:36:39Z</dcterms:created>
  <dcterms:modified xsi:type="dcterms:W3CDTF">2008-09-03T20:58:27Z</dcterms:modified>
</cp:coreProperties>
</file>