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9" r:id="rId9"/>
    <p:sldId id="270" r:id="rId10"/>
    <p:sldId id="264" r:id="rId11"/>
    <p:sldId id="271" r:id="rId12"/>
    <p:sldId id="272" r:id="rId13"/>
    <p:sldId id="273" r:id="rId14"/>
    <p:sldId id="265" r:id="rId15"/>
    <p:sldId id="274" r:id="rId16"/>
    <p:sldId id="275" r:id="rId17"/>
    <p:sldId id="266" r:id="rId18"/>
    <p:sldId id="276" r:id="rId19"/>
    <p:sldId id="277" r:id="rId20"/>
    <p:sldId id="267" r:id="rId21"/>
    <p:sldId id="278" r:id="rId22"/>
    <p:sldId id="268" r:id="rId23"/>
    <p:sldId id="279" r:id="rId24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382" y="-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9/7/2008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9/7/2008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9/7/2008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9/7/2008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9/7/2008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9/7/2008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9/7/2008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9/7/2008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9/7/2008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9/7/2008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9/7/2008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2D4AF-F71A-4BEA-9D23-CE7D7C6DECDF}" type="datetimeFigureOut">
              <a:rPr lang="en-US" smtClean="0"/>
              <a:pPr/>
              <a:t>9/7/2008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46DD-E2AE-4A0E-922D-2A95F48FC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Information Retrieval in Practice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6096000"/>
            <a:ext cx="19319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 smtClean="0"/>
              <a:t>All slides ©Addison Wesley,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Parser</a:t>
            </a:r>
          </a:p>
          <a:p>
            <a:pPr lvl="1"/>
            <a:r>
              <a:rPr lang="en-US" dirty="0" smtClean="0"/>
              <a:t>Processing the sequence of text </a:t>
            </a:r>
            <a:r>
              <a:rPr lang="en-US" i="1" dirty="0" smtClean="0"/>
              <a:t>tokens </a:t>
            </a:r>
            <a:r>
              <a:rPr lang="en-US" dirty="0" smtClean="0"/>
              <a:t>in the document to recognize structural elements</a:t>
            </a:r>
          </a:p>
          <a:p>
            <a:pPr lvl="2"/>
            <a:r>
              <a:rPr lang="en-US" dirty="0" smtClean="0"/>
              <a:t>e.g., titles, links, headings, etc.</a:t>
            </a:r>
          </a:p>
          <a:p>
            <a:pPr lvl="1"/>
            <a:r>
              <a:rPr lang="en-US" i="1" dirty="0" err="1" smtClean="0"/>
              <a:t>Tokenizer</a:t>
            </a:r>
            <a:r>
              <a:rPr lang="en-US" dirty="0" smtClean="0"/>
              <a:t> recognizes “words” in the text</a:t>
            </a:r>
          </a:p>
          <a:p>
            <a:pPr lvl="2"/>
            <a:r>
              <a:rPr lang="en-US" dirty="0" smtClean="0"/>
              <a:t>must consider issues like capitalization, hyphens, apostrophes, non-alpha characters, separators</a:t>
            </a:r>
          </a:p>
          <a:p>
            <a:pPr lvl="1"/>
            <a:r>
              <a:rPr lang="en-US" i="1" dirty="0" smtClean="0"/>
              <a:t>Markup languages </a:t>
            </a:r>
            <a:r>
              <a:rPr lang="en-US" dirty="0" smtClean="0"/>
              <a:t>such as HTML, XML often used to specify structure</a:t>
            </a:r>
          </a:p>
          <a:p>
            <a:pPr lvl="2"/>
            <a:r>
              <a:rPr lang="en-US" i="1" dirty="0" smtClean="0"/>
              <a:t>Tags</a:t>
            </a:r>
            <a:r>
              <a:rPr lang="en-US" dirty="0" smtClean="0"/>
              <a:t> used to specify document </a:t>
            </a:r>
            <a:r>
              <a:rPr lang="en-US" i="1" dirty="0" smtClean="0"/>
              <a:t>elements</a:t>
            </a:r>
          </a:p>
          <a:p>
            <a:pPr lvl="3"/>
            <a:r>
              <a:rPr lang="en-US" dirty="0" smtClean="0"/>
              <a:t>E.g., &lt;h2&gt; Overview &lt;/h2&gt;</a:t>
            </a:r>
          </a:p>
          <a:p>
            <a:pPr lvl="2"/>
            <a:r>
              <a:rPr lang="en-US" dirty="0" smtClean="0"/>
              <a:t>Document parser uses </a:t>
            </a:r>
            <a:r>
              <a:rPr lang="en-US" i="1" dirty="0" smtClean="0"/>
              <a:t>syntax</a:t>
            </a:r>
            <a:r>
              <a:rPr lang="en-US" dirty="0" smtClean="0"/>
              <a:t> of markup language (or other formatting) to identify structure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Stopping</a:t>
            </a:r>
          </a:p>
          <a:p>
            <a:pPr lvl="1"/>
            <a:r>
              <a:rPr lang="en-US" dirty="0" smtClean="0"/>
              <a:t>Remove common words</a:t>
            </a:r>
            <a:endParaRPr lang="en-US" i="1" dirty="0" smtClean="0"/>
          </a:p>
          <a:p>
            <a:pPr lvl="2"/>
            <a:r>
              <a:rPr lang="en-US" dirty="0" smtClean="0"/>
              <a:t>e.g., “and”, “or”, “the”, “in”</a:t>
            </a:r>
          </a:p>
          <a:p>
            <a:pPr lvl="1"/>
            <a:r>
              <a:rPr lang="en-US" dirty="0" smtClean="0"/>
              <a:t>Some impact on efficiency and effectiveness</a:t>
            </a:r>
          </a:p>
          <a:p>
            <a:pPr lvl="1"/>
            <a:r>
              <a:rPr lang="en-US" dirty="0" smtClean="0"/>
              <a:t>Can be a problem for some queries</a:t>
            </a:r>
          </a:p>
          <a:p>
            <a:r>
              <a:rPr lang="en-US" dirty="0" smtClean="0"/>
              <a:t>Stemming</a:t>
            </a:r>
          </a:p>
          <a:p>
            <a:pPr lvl="1"/>
            <a:r>
              <a:rPr lang="en-US" dirty="0" smtClean="0"/>
              <a:t>Group words derived from a common </a:t>
            </a:r>
            <a:r>
              <a:rPr lang="en-US" i="1" dirty="0" smtClean="0"/>
              <a:t>stem</a:t>
            </a:r>
          </a:p>
          <a:p>
            <a:pPr lvl="2"/>
            <a:r>
              <a:rPr lang="en-US" dirty="0" smtClean="0"/>
              <a:t>e.g., “computer”, “computers”, “computing”, “compute”</a:t>
            </a:r>
          </a:p>
          <a:p>
            <a:pPr lvl="1"/>
            <a:r>
              <a:rPr lang="en-US" dirty="0" smtClean="0"/>
              <a:t>Usually effective, but not for all queries</a:t>
            </a:r>
          </a:p>
          <a:p>
            <a:pPr lvl="1"/>
            <a:r>
              <a:rPr lang="en-US" dirty="0" smtClean="0"/>
              <a:t>Benefits vary for different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 Analysis</a:t>
            </a:r>
          </a:p>
          <a:p>
            <a:pPr lvl="1"/>
            <a:r>
              <a:rPr lang="en-US" dirty="0" smtClean="0"/>
              <a:t>Makes use of </a:t>
            </a:r>
            <a:r>
              <a:rPr lang="en-US" i="1" dirty="0" smtClean="0"/>
              <a:t>links</a:t>
            </a:r>
            <a:r>
              <a:rPr lang="en-US" dirty="0" smtClean="0"/>
              <a:t> and </a:t>
            </a:r>
            <a:r>
              <a:rPr lang="en-US" i="1" dirty="0" smtClean="0"/>
              <a:t>anchor text </a:t>
            </a:r>
            <a:r>
              <a:rPr lang="en-US" dirty="0" smtClean="0"/>
              <a:t>in web pages</a:t>
            </a:r>
          </a:p>
          <a:p>
            <a:pPr lvl="1"/>
            <a:r>
              <a:rPr lang="en-US" dirty="0" smtClean="0"/>
              <a:t>Link analysis identifies </a:t>
            </a:r>
            <a:r>
              <a:rPr lang="en-US" i="1" dirty="0" smtClean="0"/>
              <a:t>popularity</a:t>
            </a:r>
            <a:r>
              <a:rPr lang="en-US" dirty="0" smtClean="0"/>
              <a:t> and </a:t>
            </a:r>
            <a:r>
              <a:rPr lang="en-US" i="1" dirty="0" smtClean="0"/>
              <a:t>community</a:t>
            </a:r>
            <a:r>
              <a:rPr lang="en-US" dirty="0" smtClean="0"/>
              <a:t> information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PageRank</a:t>
            </a:r>
            <a:endParaRPr lang="en-US" dirty="0" smtClean="0"/>
          </a:p>
          <a:p>
            <a:pPr lvl="1"/>
            <a:r>
              <a:rPr lang="en-US" dirty="0" smtClean="0"/>
              <a:t>Anchor text can significantly enhance the representation of pages pointed to by links</a:t>
            </a:r>
          </a:p>
          <a:p>
            <a:pPr lvl="1"/>
            <a:r>
              <a:rPr lang="en-US" dirty="0" smtClean="0"/>
              <a:t>Significant impact on web search</a:t>
            </a:r>
          </a:p>
          <a:p>
            <a:pPr lvl="2"/>
            <a:r>
              <a:rPr lang="en-US" dirty="0" smtClean="0"/>
              <a:t>Less importance in other applications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Information Extraction</a:t>
            </a:r>
          </a:p>
          <a:p>
            <a:pPr lvl="1"/>
            <a:r>
              <a:rPr lang="en-US" dirty="0" smtClean="0"/>
              <a:t>Identify classes of index terms that are important for some applications</a:t>
            </a:r>
          </a:p>
          <a:p>
            <a:pPr lvl="1"/>
            <a:r>
              <a:rPr lang="en-US" dirty="0" smtClean="0"/>
              <a:t>e.g., </a:t>
            </a:r>
            <a:r>
              <a:rPr lang="en-US" i="1" dirty="0" smtClean="0"/>
              <a:t>named entity recognizers </a:t>
            </a:r>
            <a:r>
              <a:rPr lang="en-US" dirty="0" smtClean="0"/>
              <a:t>identify classes such as </a:t>
            </a:r>
            <a:r>
              <a:rPr lang="en-US" i="1" dirty="0" smtClean="0"/>
              <a:t>people</a:t>
            </a:r>
            <a:r>
              <a:rPr lang="en-US" dirty="0" smtClean="0"/>
              <a:t>,</a:t>
            </a:r>
            <a:r>
              <a:rPr lang="en-US" i="1" dirty="0" smtClean="0"/>
              <a:t> locations</a:t>
            </a:r>
            <a:r>
              <a:rPr lang="en-US" dirty="0" smtClean="0"/>
              <a:t>,</a:t>
            </a:r>
            <a:r>
              <a:rPr lang="en-US" i="1" dirty="0" smtClean="0"/>
              <a:t> companies</a:t>
            </a:r>
            <a:r>
              <a:rPr lang="en-US" dirty="0" smtClean="0"/>
              <a:t>,</a:t>
            </a:r>
            <a:r>
              <a:rPr lang="en-US" i="1" dirty="0" smtClean="0"/>
              <a:t> dates,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Classifier</a:t>
            </a:r>
          </a:p>
          <a:p>
            <a:pPr lvl="1"/>
            <a:r>
              <a:rPr lang="en-US" dirty="0" smtClean="0"/>
              <a:t>Identifies class-related metadata for documents</a:t>
            </a:r>
          </a:p>
          <a:p>
            <a:pPr lvl="2"/>
            <a:r>
              <a:rPr lang="en-US" dirty="0" smtClean="0"/>
              <a:t>i.e., assigns labels to documents</a:t>
            </a:r>
          </a:p>
          <a:p>
            <a:pPr lvl="2"/>
            <a:r>
              <a:rPr lang="en-US" dirty="0" smtClean="0"/>
              <a:t>e.g., topics, reading levels, sentiment, genre</a:t>
            </a:r>
          </a:p>
          <a:p>
            <a:pPr lvl="1"/>
            <a:r>
              <a:rPr lang="en-US" dirty="0" smtClean="0"/>
              <a:t>Use depends on application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Document Statistics</a:t>
            </a:r>
          </a:p>
          <a:p>
            <a:pPr lvl="1"/>
            <a:r>
              <a:rPr lang="en-US" dirty="0" smtClean="0"/>
              <a:t>Gathers counts and positions of words and other features</a:t>
            </a:r>
          </a:p>
          <a:p>
            <a:pPr lvl="1"/>
            <a:r>
              <a:rPr lang="en-US" dirty="0" smtClean="0"/>
              <a:t>Used in ranking algorithm</a:t>
            </a:r>
          </a:p>
          <a:p>
            <a:r>
              <a:rPr lang="en-US" dirty="0" smtClean="0"/>
              <a:t>Weighting</a:t>
            </a:r>
          </a:p>
          <a:p>
            <a:pPr lvl="1"/>
            <a:r>
              <a:rPr lang="en-US" dirty="0" smtClean="0"/>
              <a:t>Computes weights for index terms</a:t>
            </a:r>
          </a:p>
          <a:p>
            <a:pPr lvl="1"/>
            <a:r>
              <a:rPr lang="en-US" dirty="0" smtClean="0"/>
              <a:t>Used in ranking algorithm</a:t>
            </a:r>
          </a:p>
          <a:p>
            <a:pPr lvl="1"/>
            <a:r>
              <a:rPr lang="en-US" dirty="0" smtClean="0"/>
              <a:t>e.g., </a:t>
            </a:r>
            <a:r>
              <a:rPr lang="en-US" i="1" dirty="0" smtClean="0"/>
              <a:t>tf.idf</a:t>
            </a:r>
            <a:r>
              <a:rPr lang="en-US" dirty="0" smtClean="0"/>
              <a:t> weight</a:t>
            </a:r>
          </a:p>
          <a:p>
            <a:pPr lvl="2"/>
            <a:r>
              <a:rPr lang="en-US" dirty="0" smtClean="0"/>
              <a:t>Combination of </a:t>
            </a:r>
            <a:r>
              <a:rPr lang="en-US" i="1" dirty="0" smtClean="0"/>
              <a:t>term frequency </a:t>
            </a:r>
            <a:r>
              <a:rPr lang="en-US" dirty="0" smtClean="0"/>
              <a:t>in document and </a:t>
            </a:r>
            <a:r>
              <a:rPr lang="en-US" i="1" dirty="0" smtClean="0"/>
              <a:t>inverse document frequency </a:t>
            </a:r>
            <a:r>
              <a:rPr lang="en-US" dirty="0" smtClean="0"/>
              <a:t>in the collection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Inversion</a:t>
            </a:r>
          </a:p>
          <a:p>
            <a:pPr lvl="1"/>
            <a:r>
              <a:rPr lang="en-US" dirty="0" smtClean="0"/>
              <a:t>Core of indexing process</a:t>
            </a:r>
          </a:p>
          <a:p>
            <a:pPr lvl="1"/>
            <a:r>
              <a:rPr lang="en-US" dirty="0" smtClean="0"/>
              <a:t>Converts document-term information to term-document for indexing</a:t>
            </a:r>
          </a:p>
          <a:p>
            <a:pPr lvl="2"/>
            <a:r>
              <a:rPr lang="en-US" dirty="0" smtClean="0"/>
              <a:t>Difficult for very large numbers of documents</a:t>
            </a:r>
          </a:p>
          <a:p>
            <a:pPr lvl="1"/>
            <a:r>
              <a:rPr lang="en-US" dirty="0" smtClean="0"/>
              <a:t>Format of inverted file is designed for fast query processing</a:t>
            </a:r>
          </a:p>
          <a:p>
            <a:pPr lvl="2"/>
            <a:r>
              <a:rPr lang="en-US" dirty="0" smtClean="0"/>
              <a:t>Must also handle updates</a:t>
            </a:r>
          </a:p>
          <a:p>
            <a:pPr lvl="2"/>
            <a:r>
              <a:rPr lang="en-US" dirty="0" smtClean="0"/>
              <a:t>Compression used for efficiency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Distribution</a:t>
            </a:r>
          </a:p>
          <a:p>
            <a:pPr lvl="1"/>
            <a:r>
              <a:rPr lang="en-US" dirty="0" smtClean="0"/>
              <a:t>Distributes indexes across multiple computers and/or multiple sites</a:t>
            </a:r>
          </a:p>
          <a:p>
            <a:pPr lvl="1"/>
            <a:r>
              <a:rPr lang="en-US" dirty="0" smtClean="0"/>
              <a:t>Essential for fast query processing with large numbers of documents</a:t>
            </a:r>
          </a:p>
          <a:p>
            <a:pPr lvl="1"/>
            <a:r>
              <a:rPr lang="en-US" dirty="0" smtClean="0"/>
              <a:t>Many variations</a:t>
            </a:r>
          </a:p>
          <a:p>
            <a:pPr lvl="2"/>
            <a:r>
              <a:rPr lang="en-US" dirty="0" smtClean="0"/>
              <a:t>Document distribution, term distribution, replication</a:t>
            </a:r>
          </a:p>
          <a:p>
            <a:pPr lvl="1"/>
            <a:r>
              <a:rPr lang="en-US" i="1" dirty="0" smtClean="0"/>
              <a:t>P2P</a:t>
            </a:r>
            <a:r>
              <a:rPr lang="en-US" dirty="0" smtClean="0"/>
              <a:t> and </a:t>
            </a:r>
            <a:r>
              <a:rPr lang="en-US" i="1" dirty="0" smtClean="0"/>
              <a:t>distributed IR</a:t>
            </a:r>
            <a:r>
              <a:rPr lang="en-US" dirty="0" smtClean="0"/>
              <a:t> involve search across multiple sites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Query input</a:t>
            </a:r>
          </a:p>
          <a:p>
            <a:pPr lvl="1"/>
            <a:r>
              <a:rPr lang="en-US" dirty="0" smtClean="0"/>
              <a:t>Provides interface and parser for </a:t>
            </a:r>
            <a:r>
              <a:rPr lang="en-US" i="1" dirty="0" smtClean="0"/>
              <a:t>query language</a:t>
            </a:r>
            <a:endParaRPr lang="en-US" dirty="0" smtClean="0"/>
          </a:p>
          <a:p>
            <a:pPr lvl="1"/>
            <a:r>
              <a:rPr lang="en-US" dirty="0" smtClean="0"/>
              <a:t>Most web queries are very simple, other applications may use forms</a:t>
            </a:r>
          </a:p>
          <a:p>
            <a:pPr lvl="1"/>
            <a:r>
              <a:rPr lang="en-US" dirty="0" smtClean="0"/>
              <a:t>Query language used to describe more complex queries and results of query transformation</a:t>
            </a:r>
          </a:p>
          <a:p>
            <a:pPr lvl="2"/>
            <a:r>
              <a:rPr lang="en-US" dirty="0" smtClean="0"/>
              <a:t>e.g., Boolean queries, Indri and </a:t>
            </a:r>
            <a:r>
              <a:rPr lang="en-US" dirty="0" err="1" smtClean="0"/>
              <a:t>Galago</a:t>
            </a:r>
            <a:r>
              <a:rPr lang="en-US" dirty="0" smtClean="0"/>
              <a:t> query languages</a:t>
            </a:r>
          </a:p>
          <a:p>
            <a:pPr lvl="2"/>
            <a:r>
              <a:rPr lang="en-US" dirty="0" smtClean="0"/>
              <a:t> similar to SQL language used in database applications</a:t>
            </a:r>
          </a:p>
          <a:p>
            <a:pPr lvl="2"/>
            <a:r>
              <a:rPr lang="en-US" dirty="0" smtClean="0"/>
              <a:t>IR query languages also allow content and structure specifications, but focus on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transformation</a:t>
            </a:r>
          </a:p>
          <a:p>
            <a:pPr lvl="1"/>
            <a:r>
              <a:rPr lang="en-US" dirty="0" smtClean="0"/>
              <a:t>Improves initial query, both before and after initial search</a:t>
            </a:r>
          </a:p>
          <a:p>
            <a:pPr lvl="1"/>
            <a:r>
              <a:rPr lang="en-US" dirty="0" smtClean="0"/>
              <a:t>Includes text transformation techniques used for documents</a:t>
            </a:r>
          </a:p>
          <a:p>
            <a:pPr lvl="1"/>
            <a:r>
              <a:rPr lang="en-US" i="1" dirty="0" smtClean="0"/>
              <a:t>Spell checking </a:t>
            </a:r>
            <a:r>
              <a:rPr lang="en-US" dirty="0" smtClean="0"/>
              <a:t>and </a:t>
            </a:r>
            <a:r>
              <a:rPr lang="en-US" i="1" dirty="0" smtClean="0"/>
              <a:t>query suggestion</a:t>
            </a:r>
            <a:r>
              <a:rPr lang="en-US" dirty="0" smtClean="0"/>
              <a:t> provide alternatives to original query</a:t>
            </a:r>
          </a:p>
          <a:p>
            <a:pPr lvl="1"/>
            <a:r>
              <a:rPr lang="en-US" i="1" dirty="0" smtClean="0"/>
              <a:t>Query expansion </a:t>
            </a:r>
            <a:r>
              <a:rPr lang="en-US" dirty="0" smtClean="0"/>
              <a:t>and </a:t>
            </a:r>
            <a:r>
              <a:rPr lang="en-US" i="1" dirty="0" smtClean="0"/>
              <a:t>relevance feedback</a:t>
            </a:r>
            <a:r>
              <a:rPr lang="en-US" dirty="0" smtClean="0"/>
              <a:t> modify the original query with additional terms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Results output</a:t>
            </a:r>
          </a:p>
          <a:p>
            <a:pPr lvl="1"/>
            <a:r>
              <a:rPr lang="en-US" dirty="0" smtClean="0"/>
              <a:t>Constructs the display of ranked documents for a query</a:t>
            </a:r>
          </a:p>
          <a:p>
            <a:pPr lvl="1"/>
            <a:r>
              <a:rPr lang="en-US" dirty="0" smtClean="0"/>
              <a:t>Generates </a:t>
            </a:r>
            <a:r>
              <a:rPr lang="en-US" i="1" dirty="0" smtClean="0"/>
              <a:t>snippets</a:t>
            </a:r>
            <a:r>
              <a:rPr lang="en-US" dirty="0" smtClean="0"/>
              <a:t> to show how queries match documents</a:t>
            </a:r>
          </a:p>
          <a:p>
            <a:pPr lvl="1"/>
            <a:r>
              <a:rPr lang="en-US" i="1" dirty="0" smtClean="0"/>
              <a:t>Highlights</a:t>
            </a:r>
            <a:r>
              <a:rPr lang="en-US" dirty="0" smtClean="0"/>
              <a:t> important words and passages</a:t>
            </a:r>
          </a:p>
          <a:p>
            <a:pPr lvl="1"/>
            <a:r>
              <a:rPr lang="en-US" dirty="0" smtClean="0"/>
              <a:t>Retrieves appropriate </a:t>
            </a:r>
            <a:r>
              <a:rPr lang="en-US" i="1" dirty="0" smtClean="0"/>
              <a:t>advertising</a:t>
            </a:r>
            <a:r>
              <a:rPr lang="en-US" dirty="0" smtClean="0"/>
              <a:t> in many applications</a:t>
            </a:r>
          </a:p>
          <a:p>
            <a:pPr lvl="1"/>
            <a:r>
              <a:rPr lang="en-US" dirty="0" smtClean="0"/>
              <a:t>May provide </a:t>
            </a:r>
            <a:r>
              <a:rPr lang="en-US" i="1" dirty="0" smtClean="0"/>
              <a:t>clustering</a:t>
            </a:r>
            <a:r>
              <a:rPr lang="en-US" dirty="0" smtClean="0"/>
              <a:t> and other visualization tools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software architecture consists </a:t>
            </a:r>
            <a:r>
              <a:rPr lang="en-US" dirty="0"/>
              <a:t>of </a:t>
            </a:r>
            <a:r>
              <a:rPr lang="en-US" dirty="0" smtClean="0"/>
              <a:t>software </a:t>
            </a:r>
            <a:r>
              <a:rPr lang="en-US" dirty="0"/>
              <a:t>components, the interfaces provided by those </a:t>
            </a:r>
            <a:r>
              <a:rPr lang="en-US" dirty="0" smtClean="0"/>
              <a:t>components, and </a:t>
            </a:r>
            <a:r>
              <a:rPr lang="en-US" dirty="0"/>
              <a:t>the relationships between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/>
              <a:t>describes a system at a particular level of abstraction</a:t>
            </a:r>
          </a:p>
          <a:p>
            <a:r>
              <a:rPr lang="en-US" dirty="0" smtClean="0"/>
              <a:t>Architecture of a search engine determined by 2 requirements</a:t>
            </a:r>
          </a:p>
          <a:p>
            <a:pPr lvl="1"/>
            <a:r>
              <a:rPr lang="en-US" dirty="0" smtClean="0"/>
              <a:t>effectiveness (quality of results) and efficiency (response time and throughput)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Scoring</a:t>
            </a:r>
          </a:p>
          <a:p>
            <a:pPr lvl="1"/>
            <a:r>
              <a:rPr lang="en-US" dirty="0" smtClean="0"/>
              <a:t>Calculates scores for documents using a ranking algorithm</a:t>
            </a:r>
          </a:p>
          <a:p>
            <a:pPr lvl="1"/>
            <a:r>
              <a:rPr lang="en-US" dirty="0" smtClean="0"/>
              <a:t>Core component of search engine</a:t>
            </a:r>
          </a:p>
          <a:p>
            <a:pPr lvl="1"/>
            <a:r>
              <a:rPr lang="en-US" dirty="0" smtClean="0"/>
              <a:t>Basic form of score is </a:t>
            </a:r>
            <a:r>
              <a:rPr lang="en-US" dirty="0" smtClean="0">
                <a:latin typeface="Symbol"/>
                <a:sym typeface="Symbol"/>
              </a:rPr>
              <a:t></a:t>
            </a:r>
            <a:r>
              <a:rPr lang="en-US" dirty="0" smtClean="0"/>
              <a:t> </a:t>
            </a:r>
            <a:r>
              <a:rPr lang="en-US" dirty="0" err="1" smtClean="0">
                <a:latin typeface="Calibri"/>
              </a:rPr>
              <a:t>q</a:t>
            </a:r>
            <a:r>
              <a:rPr lang="en-US" baseline="-25000" dirty="0" err="1" smtClean="0">
                <a:latin typeface="Calibri"/>
              </a:rPr>
              <a:t>i</a:t>
            </a:r>
            <a:r>
              <a:rPr lang="en-US" dirty="0" smtClean="0"/>
              <a:t> </a:t>
            </a:r>
            <a:r>
              <a:rPr lang="en-US" dirty="0" err="1" smtClean="0">
                <a:latin typeface="Calibri"/>
              </a:rPr>
              <a:t>d</a:t>
            </a:r>
            <a:r>
              <a:rPr lang="en-US" baseline="-25000" dirty="0" err="1" smtClean="0">
                <a:latin typeface="Calibri"/>
              </a:rPr>
              <a:t>i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>
                <a:latin typeface="Calibri"/>
              </a:rPr>
              <a:t>q</a:t>
            </a:r>
            <a:r>
              <a:rPr lang="en-US" baseline="-25000" dirty="0" err="1" smtClean="0">
                <a:latin typeface="Calibri"/>
              </a:rPr>
              <a:t>i</a:t>
            </a:r>
            <a:r>
              <a:rPr lang="en-US" dirty="0" smtClean="0"/>
              <a:t> and </a:t>
            </a:r>
            <a:r>
              <a:rPr lang="en-US" dirty="0" err="1" smtClean="0">
                <a:latin typeface="Calibri"/>
              </a:rPr>
              <a:t>d</a:t>
            </a:r>
            <a:r>
              <a:rPr lang="en-US" baseline="-25000" dirty="0" err="1" smtClean="0">
                <a:latin typeface="Calibri"/>
              </a:rPr>
              <a:t>i</a:t>
            </a:r>
            <a:r>
              <a:rPr lang="en-US" dirty="0" smtClean="0"/>
              <a:t> are query and document term weights for term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Many variations of ranking algorithms and retrieval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Performance optimization</a:t>
            </a:r>
          </a:p>
          <a:p>
            <a:pPr lvl="1"/>
            <a:r>
              <a:rPr lang="en-US" dirty="0" smtClean="0"/>
              <a:t>Designing ranking algorithms for efficient processing</a:t>
            </a:r>
          </a:p>
          <a:p>
            <a:pPr lvl="2"/>
            <a:r>
              <a:rPr lang="en-US" i="1" dirty="0" smtClean="0"/>
              <a:t>Term-at-a time </a:t>
            </a:r>
            <a:r>
              <a:rPr lang="en-US" dirty="0" smtClean="0"/>
              <a:t>vs. </a:t>
            </a:r>
            <a:r>
              <a:rPr lang="en-US" i="1" dirty="0" smtClean="0"/>
              <a:t>document-at-a-time</a:t>
            </a:r>
            <a:r>
              <a:rPr lang="en-US" dirty="0" smtClean="0"/>
              <a:t> processing</a:t>
            </a:r>
            <a:endParaRPr lang="en-US" i="1" dirty="0" smtClean="0"/>
          </a:p>
          <a:p>
            <a:pPr lvl="2"/>
            <a:r>
              <a:rPr lang="en-US" i="1" dirty="0" smtClean="0"/>
              <a:t>Safe</a:t>
            </a:r>
            <a:r>
              <a:rPr lang="en-US" dirty="0" smtClean="0"/>
              <a:t> vs. </a:t>
            </a:r>
            <a:r>
              <a:rPr lang="en-US" i="1" dirty="0" smtClean="0"/>
              <a:t>unsafe</a:t>
            </a:r>
            <a:r>
              <a:rPr lang="en-US" dirty="0" smtClean="0"/>
              <a:t> optimizations</a:t>
            </a:r>
          </a:p>
          <a:p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Processing queries in a distributed environment</a:t>
            </a:r>
          </a:p>
          <a:p>
            <a:pPr lvl="1"/>
            <a:r>
              <a:rPr lang="en-US" i="1" dirty="0" smtClean="0"/>
              <a:t>Query broker </a:t>
            </a:r>
            <a:r>
              <a:rPr lang="en-US" dirty="0" smtClean="0"/>
              <a:t>distributes queries and assembles results</a:t>
            </a:r>
          </a:p>
          <a:p>
            <a:pPr lvl="1"/>
            <a:r>
              <a:rPr lang="en-US" i="1" dirty="0" smtClean="0"/>
              <a:t>Caching</a:t>
            </a:r>
            <a:r>
              <a:rPr lang="en-US" dirty="0" smtClean="0"/>
              <a:t> is a form of distributed searching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Logging user queries and interaction is crucial for improving search effectiveness and efficiency</a:t>
            </a:r>
          </a:p>
          <a:p>
            <a:pPr lvl="1"/>
            <a:r>
              <a:rPr lang="en-US" i="1" dirty="0" smtClean="0"/>
              <a:t>Query logs </a:t>
            </a:r>
            <a:r>
              <a:rPr lang="en-US" dirty="0" smtClean="0"/>
              <a:t>and </a:t>
            </a:r>
            <a:r>
              <a:rPr lang="en-US" i="1" dirty="0" err="1" smtClean="0"/>
              <a:t>clickthrough</a:t>
            </a:r>
            <a:r>
              <a:rPr lang="en-US" i="1" dirty="0" smtClean="0"/>
              <a:t> data </a:t>
            </a:r>
            <a:r>
              <a:rPr lang="en-US" dirty="0" smtClean="0"/>
              <a:t>used for query suggestion, spell checking, query caching, ranking, advertising search, and other components</a:t>
            </a:r>
          </a:p>
          <a:p>
            <a:r>
              <a:rPr lang="en-US" dirty="0" smtClean="0"/>
              <a:t>Ranking analysis</a:t>
            </a:r>
          </a:p>
          <a:p>
            <a:pPr lvl="1"/>
            <a:r>
              <a:rPr lang="en-US" dirty="0" smtClean="0"/>
              <a:t>Measuring and tuning ranking effectiveness</a:t>
            </a:r>
          </a:p>
          <a:p>
            <a:r>
              <a:rPr lang="en-US" dirty="0" smtClean="0"/>
              <a:t>Performance analysis</a:t>
            </a:r>
          </a:p>
          <a:p>
            <a:pPr lvl="1"/>
            <a:r>
              <a:rPr lang="en-US" dirty="0" smtClean="0"/>
              <a:t>Measuring and tuning system efficiency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</a:t>
            </a:r>
            <a:r>
              <a:rPr lang="en-US" i="1" dirty="0" smtClean="0"/>
              <a:t>Really</a:t>
            </a:r>
            <a:r>
              <a:rPr lang="en-US" dirty="0" smtClean="0"/>
              <a:t>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course explains these components of a search engine in more detail</a:t>
            </a:r>
          </a:p>
          <a:p>
            <a:r>
              <a:rPr lang="en-US" dirty="0" smtClean="0"/>
              <a:t>Often many possible approaches and techniques for a given component</a:t>
            </a:r>
          </a:p>
          <a:p>
            <a:pPr lvl="1"/>
            <a:r>
              <a:rPr lang="en-US" dirty="0" smtClean="0"/>
              <a:t>Focus is on the most important alternatives</a:t>
            </a:r>
          </a:p>
          <a:p>
            <a:pPr lvl="1"/>
            <a:r>
              <a:rPr lang="en-US" dirty="0" smtClean="0"/>
              <a:t>i.e., explain a small number of approaches in detail rather than many approaches</a:t>
            </a:r>
          </a:p>
          <a:p>
            <a:pPr lvl="1"/>
            <a:r>
              <a:rPr lang="en-US" dirty="0" smtClean="0"/>
              <a:t>“Importance” based on research results and use in actual search engines</a:t>
            </a:r>
          </a:p>
          <a:p>
            <a:pPr lvl="1"/>
            <a:r>
              <a:rPr lang="en-US" dirty="0" smtClean="0"/>
              <a:t>Alternatives described in references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Process</a:t>
            </a:r>
            <a:endParaRPr lang="en-US" dirty="0"/>
          </a:p>
        </p:txBody>
      </p:sp>
      <p:pic>
        <p:nvPicPr>
          <p:cNvPr id="1028" name="Picture 4" descr="C:\Users\croft\Desktop\chap2-1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7658100" cy="37671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acquisition</a:t>
            </a:r>
          </a:p>
          <a:p>
            <a:pPr lvl="1"/>
            <a:r>
              <a:rPr lang="en-US" dirty="0" smtClean="0"/>
              <a:t>identifies and stores documents for indexing</a:t>
            </a:r>
          </a:p>
          <a:p>
            <a:r>
              <a:rPr lang="en-US" dirty="0" smtClean="0"/>
              <a:t>Text transformation</a:t>
            </a:r>
          </a:p>
          <a:p>
            <a:pPr lvl="1"/>
            <a:r>
              <a:rPr lang="en-US" dirty="0" smtClean="0"/>
              <a:t>transforms documents into </a:t>
            </a:r>
            <a:r>
              <a:rPr lang="en-US" i="1" dirty="0" smtClean="0"/>
              <a:t>index terms </a:t>
            </a:r>
            <a:r>
              <a:rPr lang="en-US" dirty="0" smtClean="0"/>
              <a:t>or </a:t>
            </a:r>
            <a:r>
              <a:rPr lang="en-US" i="1" dirty="0" smtClean="0"/>
              <a:t>features</a:t>
            </a:r>
          </a:p>
          <a:p>
            <a:r>
              <a:rPr lang="en-US" dirty="0" smtClean="0"/>
              <a:t>Index creation</a:t>
            </a:r>
          </a:p>
          <a:p>
            <a:pPr lvl="1"/>
            <a:r>
              <a:rPr lang="en-US" dirty="0" smtClean="0"/>
              <a:t>takes index terms and creates data structures (</a:t>
            </a:r>
            <a:r>
              <a:rPr lang="en-US" i="1" dirty="0" smtClean="0"/>
              <a:t>indexes</a:t>
            </a:r>
            <a:r>
              <a:rPr lang="en-US" dirty="0" smtClean="0"/>
              <a:t>) to support fast searching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</a:t>
            </a:r>
            <a:endParaRPr lang="en-US" dirty="0"/>
          </a:p>
        </p:txBody>
      </p:sp>
      <p:pic>
        <p:nvPicPr>
          <p:cNvPr id="2051" name="Picture 3" descr="C:\Users\croft\Desktop\chap2-2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52600"/>
            <a:ext cx="7287373" cy="4008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 interaction</a:t>
            </a:r>
          </a:p>
          <a:p>
            <a:pPr lvl="1"/>
            <a:r>
              <a:rPr lang="en-US" dirty="0" smtClean="0"/>
              <a:t>supports creation and refinement of query, display of results</a:t>
            </a:r>
          </a:p>
          <a:p>
            <a:r>
              <a:rPr lang="en-US" dirty="0" smtClean="0"/>
              <a:t>Ranking</a:t>
            </a:r>
          </a:p>
          <a:p>
            <a:pPr lvl="1"/>
            <a:r>
              <a:rPr lang="en-US" dirty="0" smtClean="0"/>
              <a:t>uses query and indexes to generate ranked list of documents</a:t>
            </a:r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monitors and measures effectiveness and efficiency (primarily offline)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Details: Text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Crawler</a:t>
            </a:r>
          </a:p>
          <a:p>
            <a:pPr lvl="1"/>
            <a:r>
              <a:rPr lang="en-US" dirty="0" smtClean="0"/>
              <a:t>Identifies and acquires documents for search engine</a:t>
            </a:r>
          </a:p>
          <a:p>
            <a:pPr lvl="1"/>
            <a:r>
              <a:rPr lang="en-US" dirty="0" smtClean="0"/>
              <a:t>Many types – web, enterprise, desktop</a:t>
            </a:r>
          </a:p>
          <a:p>
            <a:pPr lvl="1"/>
            <a:r>
              <a:rPr lang="en-US" dirty="0" smtClean="0"/>
              <a:t>Web crawlers follow </a:t>
            </a:r>
            <a:r>
              <a:rPr lang="en-US" i="1" dirty="0" smtClean="0"/>
              <a:t>links</a:t>
            </a:r>
            <a:r>
              <a:rPr lang="en-US" dirty="0" smtClean="0"/>
              <a:t> to find documents</a:t>
            </a:r>
            <a:endParaRPr lang="en-US" i="1" dirty="0" smtClean="0"/>
          </a:p>
          <a:p>
            <a:pPr lvl="2"/>
            <a:r>
              <a:rPr lang="en-US" dirty="0" smtClean="0"/>
              <a:t>Must efficiently find huge numbers of web pages (</a:t>
            </a:r>
            <a:r>
              <a:rPr lang="en-US" i="1" dirty="0" smtClean="0"/>
              <a:t>coverage</a:t>
            </a:r>
            <a:r>
              <a:rPr lang="en-US" dirty="0" smtClean="0"/>
              <a:t>) and keep them up-to-date (</a:t>
            </a:r>
            <a:r>
              <a:rPr lang="en-US" i="1" dirty="0" smtClean="0"/>
              <a:t>freshness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Single site crawlers for </a:t>
            </a:r>
            <a:r>
              <a:rPr lang="en-US" i="1" dirty="0" smtClean="0"/>
              <a:t>site search</a:t>
            </a:r>
          </a:p>
          <a:p>
            <a:pPr lvl="2"/>
            <a:r>
              <a:rPr lang="en-US" i="1" dirty="0" smtClean="0"/>
              <a:t>Topical </a:t>
            </a:r>
            <a:r>
              <a:rPr lang="en-US" dirty="0" smtClean="0"/>
              <a:t>or</a:t>
            </a:r>
            <a:r>
              <a:rPr lang="en-US" i="1" dirty="0" smtClean="0"/>
              <a:t> focused </a:t>
            </a:r>
            <a:r>
              <a:rPr lang="en-US" dirty="0" smtClean="0"/>
              <a:t>crawlers for vertical</a:t>
            </a:r>
            <a:r>
              <a:rPr lang="en-US" i="1" dirty="0" smtClean="0"/>
              <a:t> </a:t>
            </a:r>
            <a:r>
              <a:rPr lang="en-US" dirty="0" smtClean="0"/>
              <a:t>search</a:t>
            </a:r>
          </a:p>
          <a:p>
            <a:pPr lvl="1"/>
            <a:r>
              <a:rPr lang="en-US" i="1" dirty="0" smtClean="0"/>
              <a:t>Document</a:t>
            </a:r>
            <a:r>
              <a:rPr lang="en-US" dirty="0" smtClean="0"/>
              <a:t> crawlers for enterprise and desktop search</a:t>
            </a:r>
          </a:p>
          <a:p>
            <a:pPr lvl="2"/>
            <a:r>
              <a:rPr lang="en-US" dirty="0" smtClean="0"/>
              <a:t>Follow links and scan directories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Feeds </a:t>
            </a:r>
          </a:p>
          <a:p>
            <a:pPr lvl="1"/>
            <a:r>
              <a:rPr lang="en-US" dirty="0" smtClean="0"/>
              <a:t>Real-time streams of documents</a:t>
            </a:r>
          </a:p>
          <a:p>
            <a:pPr lvl="2"/>
            <a:r>
              <a:rPr lang="en-US" dirty="0" smtClean="0"/>
              <a:t>e.g., web feeds for news, blogs, video, radio, </a:t>
            </a:r>
            <a:r>
              <a:rPr lang="en-US" dirty="0" err="1" smtClean="0"/>
              <a:t>tv</a:t>
            </a:r>
            <a:endParaRPr lang="en-US" dirty="0" smtClean="0"/>
          </a:p>
          <a:p>
            <a:pPr lvl="1"/>
            <a:r>
              <a:rPr lang="en-US" dirty="0" smtClean="0"/>
              <a:t>RSS is common standard</a:t>
            </a:r>
          </a:p>
          <a:p>
            <a:pPr lvl="2"/>
            <a:r>
              <a:rPr lang="en-US" dirty="0" smtClean="0"/>
              <a:t>RSS “reader” can provide new XML documents to search engine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smtClean="0"/>
              <a:t>Convert variety of documents into a consistent text plus metadata format</a:t>
            </a:r>
          </a:p>
          <a:p>
            <a:pPr lvl="2"/>
            <a:r>
              <a:rPr lang="en-US" dirty="0" smtClean="0"/>
              <a:t>e.g. HTML, XML, Word, PDF, etc. → XML</a:t>
            </a:r>
          </a:p>
          <a:p>
            <a:pPr lvl="1"/>
            <a:r>
              <a:rPr lang="en-US" dirty="0" smtClean="0"/>
              <a:t>Convert text encoding for different languages</a:t>
            </a:r>
          </a:p>
          <a:p>
            <a:pPr lvl="2"/>
            <a:r>
              <a:rPr lang="en-US" dirty="0" smtClean="0"/>
              <a:t>Using a Unicode standard like UTF-8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Document data store</a:t>
            </a:r>
          </a:p>
          <a:p>
            <a:pPr lvl="1"/>
            <a:r>
              <a:rPr lang="en-US" dirty="0" smtClean="0"/>
              <a:t>Stores text, metadata, and other related content for documents </a:t>
            </a:r>
          </a:p>
          <a:p>
            <a:pPr lvl="2"/>
            <a:r>
              <a:rPr lang="en-US" dirty="0" smtClean="0"/>
              <a:t>Metadata is information about document such as type and creation date</a:t>
            </a:r>
          </a:p>
          <a:p>
            <a:pPr lvl="2"/>
            <a:r>
              <a:rPr lang="en-US" dirty="0" smtClean="0"/>
              <a:t>Other content includes links, anchor text</a:t>
            </a:r>
          </a:p>
          <a:p>
            <a:pPr lvl="1"/>
            <a:r>
              <a:rPr lang="en-US" dirty="0" smtClean="0"/>
              <a:t>Provides fast access to document contents for search engine components</a:t>
            </a:r>
          </a:p>
          <a:p>
            <a:pPr lvl="2"/>
            <a:r>
              <a:rPr lang="en-US" dirty="0" smtClean="0"/>
              <a:t>e.g. result list generation</a:t>
            </a:r>
          </a:p>
          <a:p>
            <a:pPr lvl="1"/>
            <a:r>
              <a:rPr lang="en-US" dirty="0" smtClean="0"/>
              <a:t>Could use relational database system </a:t>
            </a:r>
          </a:p>
          <a:p>
            <a:pPr lvl="2"/>
            <a:r>
              <a:rPr lang="en-US" dirty="0" smtClean="0"/>
              <a:t>More typically, a simpler, more efficient storage system is used due to huge numbers of documents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BRUCE@DWGLFCNFUVWXY5MJ" val="317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1102</Words>
  <Application>Microsoft Office PowerPoint</Application>
  <PresentationFormat>On-screen Show (4:3)</PresentationFormat>
  <Paragraphs>168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Search Engines</vt:lpstr>
      <vt:lpstr>Search Engine Architecture</vt:lpstr>
      <vt:lpstr>Indexing Process</vt:lpstr>
      <vt:lpstr>Indexing Process</vt:lpstr>
      <vt:lpstr>Query Process</vt:lpstr>
      <vt:lpstr>Query Process</vt:lpstr>
      <vt:lpstr>Details: Text Acquisition</vt:lpstr>
      <vt:lpstr>Text Acquisition</vt:lpstr>
      <vt:lpstr>Text Acquisition</vt:lpstr>
      <vt:lpstr>Text Transformation</vt:lpstr>
      <vt:lpstr>Text Transformation</vt:lpstr>
      <vt:lpstr>Text Transformation</vt:lpstr>
      <vt:lpstr>Text Transformation</vt:lpstr>
      <vt:lpstr>Index Creation</vt:lpstr>
      <vt:lpstr>Index Creation</vt:lpstr>
      <vt:lpstr>Index Creation</vt:lpstr>
      <vt:lpstr>User Interaction</vt:lpstr>
      <vt:lpstr>User Interaction</vt:lpstr>
      <vt:lpstr>User Interaction</vt:lpstr>
      <vt:lpstr>Ranking</vt:lpstr>
      <vt:lpstr>Ranking</vt:lpstr>
      <vt:lpstr>Evaluation</vt:lpstr>
      <vt:lpstr>How Does It Really Work?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croft</cp:lastModifiedBy>
  <cp:revision>42</cp:revision>
  <dcterms:created xsi:type="dcterms:W3CDTF">2008-09-05T12:31:44Z</dcterms:created>
  <dcterms:modified xsi:type="dcterms:W3CDTF">2008-09-07T21:31:37Z</dcterms:modified>
</cp:coreProperties>
</file>