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671200" y="1485000"/>
            <a:ext cx="4737600" cy="3780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671200" y="1485000"/>
            <a:ext cx="4737600" cy="37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671200" y="1485000"/>
            <a:ext cx="4737600" cy="378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671200" y="1485000"/>
            <a:ext cx="4737600" cy="37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671200" y="1485000"/>
            <a:ext cx="4737600" cy="378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671200" y="1485000"/>
            <a:ext cx="4737600" cy="37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</p:spPr>
        <p:txBody>
          <a:bodyPr lIns="0" rIns="0" tIns="0" bIns="0"/>
          <a:p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5170320"/>
            <a:ext cx="540000" cy="405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5103000"/>
            <a:ext cx="72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F21BD28-EEDC-4092-816B-1E4476C15FAC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2" marL="1296000" indent="-288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3" marL="1728000" indent="-216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4" marL="2160000" indent="-216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5" marL="2592000" indent="-216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6" marL="3024000" indent="-216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180000" y="5103000"/>
            <a:ext cx="72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3D87DE9-CFDC-4EE8-BEF8-4D5D5DB01FF2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0000" y="1890000"/>
            <a:ext cx="5040000" cy="1890000"/>
          </a:xfrm>
          <a:custGeom>
            <a:avLst/>
            <a:gdLst/>
            <a:ahLst/>
            <a:rect l="0" t="0" r="r" b="b"/>
            <a:pathLst>
              <a:path w="14002" h="11495">
                <a:moveTo>
                  <a:pt x="0" y="0"/>
                </a:moveTo>
                <a:lnTo>
                  <a:pt x="0" y="872"/>
                </a:lnTo>
                <a:lnTo>
                  <a:pt x="0" y="1526"/>
                </a:lnTo>
                <a:lnTo>
                  <a:pt x="0" y="2180"/>
                </a:lnTo>
                <a:lnTo>
                  <a:pt x="0" y="3070"/>
                </a:lnTo>
                <a:lnTo>
                  <a:pt x="0" y="3724"/>
                </a:lnTo>
                <a:lnTo>
                  <a:pt x="0" y="4378"/>
                </a:lnTo>
                <a:lnTo>
                  <a:pt x="0" y="5251"/>
                </a:lnTo>
                <a:lnTo>
                  <a:pt x="2327" y="5251"/>
                </a:lnTo>
                <a:lnTo>
                  <a:pt x="1015" y="11494"/>
                </a:lnTo>
                <a:lnTo>
                  <a:pt x="5814" y="5251"/>
                </a:lnTo>
                <a:lnTo>
                  <a:pt x="8186" y="5251"/>
                </a:lnTo>
                <a:lnTo>
                  <a:pt x="9930" y="5251"/>
                </a:lnTo>
                <a:lnTo>
                  <a:pt x="11673" y="5251"/>
                </a:lnTo>
                <a:lnTo>
                  <a:pt x="14001" y="5251"/>
                </a:lnTo>
                <a:lnTo>
                  <a:pt x="14001" y="4378"/>
                </a:lnTo>
                <a:lnTo>
                  <a:pt x="14001" y="3724"/>
                </a:lnTo>
                <a:lnTo>
                  <a:pt x="14001" y="3070"/>
                </a:lnTo>
                <a:lnTo>
                  <a:pt x="14001" y="2180"/>
                </a:lnTo>
                <a:lnTo>
                  <a:pt x="14001" y="1526"/>
                </a:lnTo>
                <a:lnTo>
                  <a:pt x="14001" y="872"/>
                </a:lnTo>
                <a:lnTo>
                  <a:pt x="14001" y="0"/>
                </a:lnTo>
                <a:lnTo>
                  <a:pt x="11673" y="0"/>
                </a:lnTo>
                <a:lnTo>
                  <a:pt x="9930" y="0"/>
                </a:lnTo>
                <a:lnTo>
                  <a:pt x="8186" y="0"/>
                </a:lnTo>
                <a:lnTo>
                  <a:pt x="5814" y="0"/>
                </a:lnTo>
                <a:lnTo>
                  <a:pt x="4070" y="0"/>
                </a:lnTo>
                <a:lnTo>
                  <a:pt x="23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80000" cy="162000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1" lang="en-US" sz="27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20000" y="3780000"/>
            <a:ext cx="6300000" cy="162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2" marL="1296000" indent="-288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3" marL="1728000" indent="-216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4" marL="2160000" indent="-216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5" marL="2592000" indent="-216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6" marL="3024000" indent="-216000"/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9180000" y="5103000"/>
            <a:ext cx="72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43E1EB9-3E7A-45BF-875E-1B7F09CF8FAB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82880" y="760680"/>
            <a:ext cx="9180000" cy="335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r>
              <a:rPr b="1" lang="en-US" sz="2200" spc="-1" strike="noStrike">
                <a:solidFill>
                  <a:srgbClr val="22373a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MapReduce: simplified data processing on large clusters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
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Dean, Jeffrey, and Sanjay Ghemawat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
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Communications of the ACM 51, no. 1 (2008): 107-113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
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
</a:t>
            </a:r>
            <a:r>
              <a:rPr b="1" lang="en-US" sz="2200" spc="-1" strike="noStrike">
                <a:solidFill>
                  <a:srgbClr val="22373a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Pig latin: a not-so-foreign language for data processing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
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Olston, Christopher, Benjamin Reed, Utkarsh Srivastava, Ravi Kumar, and Andrew Tomkins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
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In Proceedings of the 2008 ACM SIGMOD international conference on Management of data,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
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pp. 1099-1110. ACM, 2008.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
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
</a:t>
            </a:r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69760" y="17640"/>
            <a:ext cx="864000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600" spc="-1" strike="noStrike">
                <a:solidFill>
                  <a:srgbClr val="22373a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Presentation 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493920" y="3771720"/>
            <a:ext cx="4839480" cy="23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John Berlin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October 6, 2016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Old Dominion University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Introduction to Information Retrieval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CS734/834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In The Beginning There Was Big Data</a:t>
            </a:r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0" y="1234440"/>
            <a:ext cx="941832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2373a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What Is It?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Crawled Documents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Log Files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Databases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2373a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How Big Is Big Data?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More Data Than A Single Computer Can Handle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&gt; 1TB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How Do We Process It?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100 Computers with 1/100 Of The Data?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Distribute It All Over The Network?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How Are We Going To Coordinate Our Machines?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 Our Programmers Need To Learn A New 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Language/Tool For This?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517000" y="1204560"/>
            <a:ext cx="4563000" cy="2567160"/>
          </a:xfrm>
          <a:prstGeom prst="rect">
            <a:avLst/>
          </a:prstGeom>
          <a:ln>
            <a:noFill/>
          </a:ln>
        </p:spPr>
      </p:pic>
      <p:sp>
        <p:nvSpPr>
          <p:cNvPr id="128" name="TextShape 3"/>
          <p:cNvSpPr txBox="1"/>
          <p:nvPr/>
        </p:nvSpPr>
        <p:spPr>
          <a:xfrm>
            <a:off x="0" y="5417640"/>
            <a:ext cx="3108960" cy="28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https://twitter.com/wtrsld/status/424272437929205760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5464800" y="3791880"/>
            <a:ext cx="4685040" cy="87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Data: My programming may be inadequate to the task.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Counselor Troi: We're all more than the sum of our parts, Data. You'll have to be more than the sum of your programming.”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In Theory, TNG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1463040"/>
            <a:ext cx="10058400" cy="333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MapReduce: Simplified Data Processing on Large Clusters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Dean &amp; Ghemawat’s Contribution</a:t>
            </a:r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	</a:t>
            </a:r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</a:t>
            </a:r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Created A Framework That </a:t>
            </a:r>
            <a:r>
              <a:rPr b="1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Abstracted Away The Complexity From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Parallelization Of The Computation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Distribution Of The Data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“</a:t>
            </a: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Devised” A Programming Model To Harness The Framework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Write Smaller Code Modules → Quick Big Data Processing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The MapReduce Programming Model</a:t>
            </a:r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Computation By Two Functions 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Map: (K</a:t>
            </a:r>
            <a:r>
              <a:rPr b="0" lang="en-US" sz="21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1</a:t>
            </a: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,V</a:t>
            </a:r>
            <a:r>
              <a:rPr b="0" lang="en-US" sz="21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1</a:t>
            </a: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 → List(K</a:t>
            </a:r>
            <a:r>
              <a:rPr b="0" lang="en-US" sz="21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2</a:t>
            </a: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,V</a:t>
            </a:r>
            <a:r>
              <a:rPr b="0" lang="en-US" sz="21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2</a:t>
            </a: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Reduce: (K</a:t>
            </a:r>
            <a:r>
              <a:rPr b="0" lang="en-US" sz="21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2,</a:t>
            </a: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List(V</a:t>
            </a:r>
            <a:r>
              <a:rPr b="0" lang="en-US" sz="21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2</a:t>
            </a: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)) → List(V</a:t>
            </a:r>
            <a:r>
              <a:rPr b="0" lang="en-US" sz="21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3</a:t>
            </a: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Functions Bound By A Contract 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Take A Single Input Format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Produce Single Output Format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Need Only These Two Functions 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To Start Map And Reducing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845040" y="1315440"/>
            <a:ext cx="3121920" cy="206784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7132320" y="3474720"/>
            <a:ext cx="2834640" cy="66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Word Count Example section 2.1, p2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MapReduce Is Really Functional Programming λ</a:t>
            </a:r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Pure Functions 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Contract Ensures This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Input Is Not Modified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Produces Same Output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Given The Same Input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Higher Order Functions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Output Of One Function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Is The Input Of The Next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Composable: </a:t>
            </a:r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Reduce(Map(Reduce(Map(K</a:t>
            </a:r>
            <a:r>
              <a:rPr b="0" lang="en-US" sz="18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1</a:t>
            </a:r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,V</a:t>
            </a:r>
            <a:r>
              <a:rPr b="0" lang="en-US" sz="18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1</a:t>
            </a:r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))))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Reduce(Map(Map(K</a:t>
            </a:r>
            <a:r>
              <a:rPr b="0" lang="en-US" sz="18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1</a:t>
            </a:r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,V</a:t>
            </a:r>
            <a:r>
              <a:rPr b="0" lang="en-US" sz="1800" spc="-1" strike="noStrike" baseline="-33000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1</a:t>
            </a:r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)))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Map Only Transforms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Given Input Produces Zero Or More K,V Pairs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Reduce Only Accumulates</a:t>
            </a: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Combines A List Of V For a Given K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078240" y="3459600"/>
            <a:ext cx="2721960" cy="18028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MapReduce Framework</a:t>
            </a:r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91440" y="1280160"/>
            <a:ext cx="4835880" cy="398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Input Split Into M Splits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Split Size Typically 16-64MB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Map Function Distributed 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Splits M = Number Of Mappers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Reduce Function Distributed 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Distribution Based On User Configured Number R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Feed Data Based On Partitioning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Partition Function Typically: Hash(key) Mod R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155560" y="1756440"/>
            <a:ext cx="4567320" cy="3236760"/>
          </a:xfrm>
          <a:prstGeom prst="rect">
            <a:avLst/>
          </a:prstGeom>
          <a:ln>
            <a:noFill/>
          </a:ln>
        </p:spPr>
      </p:pic>
      <p:sp>
        <p:nvSpPr>
          <p:cNvPr id="144" name="TextShape 3"/>
          <p:cNvSpPr txBox="1"/>
          <p:nvPr/>
        </p:nvSpPr>
        <p:spPr>
          <a:xfrm>
            <a:off x="91440" y="5394960"/>
            <a:ext cx="25603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Figure page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Behind The Scenes Framework Execution </a:t>
            </a:r>
            <a:endParaRPr b="1" lang="en-US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96120" y="1280160"/>
            <a:ext cx="6670440" cy="411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Data Lives On The Worker Machines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Split Up On Start Of A MR Job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Map Tasks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Master Schedules Map Tasks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On End Are Rescheduled If Machine Still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Has Unprocessed Data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On Failure Master Starts Another On Same Machine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Or Machine Close To The Data i.e Same Local Network Switch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Reduce Tasks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Constantly Work As Input Is Sorted And Uniquely Keyed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Reads Data From Mapper File System Via Network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Writes To Final Output Destination   </a:t>
            </a:r>
            <a:endParaRPr b="0" lang="en-US" sz="21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</a:t>
            </a:r>
            <a:endParaRPr b="1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648120" y="1288080"/>
            <a:ext cx="3343680" cy="2369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Midnightblue</Template>
  <TotalTime>90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2016-10-05T19:06:51Z</dcterms:created>
  <dc:creator/>
  <dc:description/>
  <dc:language>en-US</dc:language>
  <cp:lastModifiedBy/>
  <dcterms:modified xsi:type="dcterms:W3CDTF">2016-10-06T03:38:32Z</dcterms:modified>
  <cp:revision>14</cp:revision>
  <dc:subject/>
  <dc:title/>
</cp:coreProperties>
</file>