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8" r:id="rId9"/>
    <p:sldId id="269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z1797" initials="v" lastIdx="1" clrIdx="0">
    <p:extLst>
      <p:ext uri="{19B8F6BF-5375-455C-9EA6-DF929625EA0E}">
        <p15:presenceInfo xmlns:p15="http://schemas.microsoft.com/office/powerpoint/2012/main" userId="S::vz1797@tvv.tw::6e037f2e-6c05-4d57-a189-176625c678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5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366" autoAdjust="0"/>
  </p:normalViewPr>
  <p:slideViewPr>
    <p:cSldViewPr snapToGrid="0">
      <p:cViewPr varScale="1">
        <p:scale>
          <a:sx n="59" d="100"/>
          <a:sy n="59" d="100"/>
        </p:scale>
        <p:origin x="96" y="1200"/>
      </p:cViewPr>
      <p:guideLst/>
    </p:cSldViewPr>
  </p:slideViewPr>
  <p:outlineViewPr>
    <p:cViewPr>
      <p:scale>
        <a:sx n="33" d="100"/>
        <a:sy n="33" d="100"/>
      </p:scale>
      <p:origin x="0" y="-4074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A3F7-4593-4CE9-A35B-A059C19DA3F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6CAC5-5CBA-4A5F-86F7-238686969E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0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1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7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5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7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7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7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45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00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8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57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45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64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64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75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2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3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0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7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9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0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7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6CAC5-5CBA-4A5F-86F7-238686969E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D891-E335-4C79-8291-42415305167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0DC5-5E5D-4A6B-958A-33DE80AC2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520931" y="4588194"/>
            <a:ext cx="49161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Hiragino Sans GB W3" panose="020B0300000000000000" charset="-122"/>
              </a:rPr>
              <a:t>Timeline Sec N0vice</a:t>
            </a:r>
          </a:p>
        </p:txBody>
      </p:sp>
      <p:sp>
        <p:nvSpPr>
          <p:cNvPr id="5" name="TextBox 26"/>
          <p:cNvSpPr txBox="1"/>
          <p:nvPr/>
        </p:nvSpPr>
        <p:spPr bwMode="auto">
          <a:xfrm>
            <a:off x="2239899" y="1982450"/>
            <a:ext cx="77122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altLang="zh-CN" sz="4400" b="1" spc="300" dirty="0">
                <a:solidFill>
                  <a:srgbClr val="1D8C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Bypass S</a:t>
            </a:r>
            <a:r>
              <a:rPr lang="en-US" altLang="zh-CN" sz="4400" b="1" spc="300" dirty="0">
                <a:solidFill>
                  <a:srgbClr val="1D8C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tack </a:t>
            </a:r>
            <a:r>
              <a:rPr lang="en-GB" altLang="zh-CN" sz="4400" b="1" spc="300" dirty="0">
                <a:solidFill>
                  <a:srgbClr val="1D8C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Canary T</a:t>
            </a:r>
            <a:r>
              <a:rPr lang="en-US" altLang="zh-CN" sz="4400" b="1" spc="300" dirty="0">
                <a:solidFill>
                  <a:srgbClr val="1D8C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ricks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13DF5F-FD90-4439-BC0F-346DDC1F0FDF}"/>
              </a:ext>
            </a:extLst>
          </p:cNvPr>
          <p:cNvSpPr txBox="1"/>
          <p:nvPr/>
        </p:nvSpPr>
        <p:spPr>
          <a:xfrm>
            <a:off x="485192" y="485192"/>
            <a:ext cx="386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SSP(Stack Smashing Protect)  Leak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91587-C4FF-49F2-870D-B53FF71C988A}"/>
              </a:ext>
            </a:extLst>
          </p:cNvPr>
          <p:cNvSpPr txBox="1"/>
          <p:nvPr/>
        </p:nvSpPr>
        <p:spPr>
          <a:xfrm>
            <a:off x="485192" y="1144730"/>
            <a:ext cx="931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此方法不能</a:t>
            </a:r>
            <a:r>
              <a:rPr lang="en-US" altLang="zh-CN" dirty="0" err="1"/>
              <a:t>getshell</a:t>
            </a:r>
            <a:r>
              <a:rPr lang="zh-CN" altLang="en-US" dirty="0"/>
              <a:t>，但是可以通过触发</a:t>
            </a:r>
            <a:r>
              <a:rPr lang="en-US" altLang="zh-CN" dirty="0"/>
              <a:t>canary</a:t>
            </a:r>
            <a:r>
              <a:rPr lang="zh-CN" altLang="en-US" dirty="0"/>
              <a:t>时的报错信息，来打印出我们想要的内存中的值，例如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F62E00-0C29-4866-B14F-E12C6994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23" y="2024180"/>
            <a:ext cx="3723809" cy="24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D2D534-DF0E-494E-99CB-2BC396532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305" y="2028845"/>
            <a:ext cx="4238095" cy="30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C44B42-4E9F-4A64-BC8F-14AD3E916DE2}"/>
              </a:ext>
            </a:extLst>
          </p:cNvPr>
          <p:cNvSpPr txBox="1"/>
          <p:nvPr/>
        </p:nvSpPr>
        <p:spPr>
          <a:xfrm>
            <a:off x="485192" y="5318449"/>
            <a:ext cx="103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zh-CN" altLang="en-US" dirty="0"/>
              <a:t>触发</a:t>
            </a:r>
            <a:r>
              <a:rPr lang="en-US" altLang="zh-CN" dirty="0"/>
              <a:t>canary</a:t>
            </a:r>
            <a:r>
              <a:rPr lang="zh-CN" altLang="en-US" dirty="0"/>
              <a:t>时会去执行</a:t>
            </a:r>
            <a:r>
              <a:rPr lang="en-US" altLang="zh-CN" dirty="0"/>
              <a:t>__</a:t>
            </a:r>
            <a:r>
              <a:rPr lang="en-US" altLang="zh-CN" dirty="0" err="1"/>
              <a:t>stack_chk_fail</a:t>
            </a:r>
            <a:r>
              <a:rPr lang="zh-CN" altLang="en-US" dirty="0"/>
              <a:t>函数，执行这个函数时，会在屏幕上留下这么一段信息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2CC047-E0B1-4B3D-A13E-EDAD0537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43" y="5736952"/>
            <a:ext cx="4904762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06DD3E-D1AB-4D82-97AD-972E16019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3" y="1222310"/>
            <a:ext cx="4238095" cy="3038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625615-8351-4CFE-9576-0797DFA0D92B}"/>
              </a:ext>
            </a:extLst>
          </p:cNvPr>
          <p:cNvSpPr txBox="1"/>
          <p:nvPr/>
        </p:nvSpPr>
        <p:spPr>
          <a:xfrm>
            <a:off x="5595257" y="2228671"/>
            <a:ext cx="578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这里打印的</a:t>
            </a:r>
            <a:r>
              <a:rPr lang="en-US" altLang="zh-CN" dirty="0"/>
              <a:t>%s</a:t>
            </a:r>
            <a:r>
              <a:rPr lang="zh-CN" altLang="en-US" dirty="0"/>
              <a:t>的参数是</a:t>
            </a:r>
            <a:r>
              <a:rPr lang="en-US" altLang="zh-CN" dirty="0"/>
              <a:t>msg</a:t>
            </a:r>
            <a:r>
              <a:rPr lang="zh-CN" altLang="en-US" dirty="0"/>
              <a:t>和</a:t>
            </a:r>
            <a:r>
              <a:rPr lang="en-US" altLang="zh-CN" dirty="0"/>
              <a:t>__</a:t>
            </a:r>
            <a:r>
              <a:rPr lang="en-US" altLang="zh-CN" dirty="0" err="1"/>
              <a:t>libc_argv</a:t>
            </a:r>
            <a:r>
              <a:rPr lang="en-US" altLang="zh-CN" dirty="0"/>
              <a:t>[0]</a:t>
            </a:r>
            <a:r>
              <a:rPr lang="zh-CN" altLang="en-US" dirty="0"/>
              <a:t>，而</a:t>
            </a:r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存储的就是程序名，且这个参数存于栈上，我们只要修改栈上的</a:t>
            </a:r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指针为</a:t>
            </a:r>
            <a:r>
              <a:rPr lang="en-US" altLang="zh-CN" dirty="0"/>
              <a:t>flag</a:t>
            </a:r>
            <a:r>
              <a:rPr lang="zh-CN" altLang="en-US" dirty="0"/>
              <a:t>的地址，就可以打印出</a:t>
            </a:r>
            <a:r>
              <a:rPr lang="en-US" altLang="zh-CN" dirty="0"/>
              <a:t>flag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35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85780B-9AE9-4BF4-B16B-A888F6483A1F}"/>
              </a:ext>
            </a:extLst>
          </p:cNvPr>
          <p:cNvSpPr txBox="1"/>
          <p:nvPr/>
        </p:nvSpPr>
        <p:spPr>
          <a:xfrm>
            <a:off x="438539" y="261257"/>
            <a:ext cx="39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 wdb2018_guess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7ED2E9-07DA-46F1-B0FA-272BFAEF4E0B}"/>
              </a:ext>
            </a:extLst>
          </p:cNvPr>
          <p:cNvSpPr txBox="1"/>
          <p:nvPr/>
        </p:nvSpPr>
        <p:spPr>
          <a:xfrm>
            <a:off x="438539" y="1150168"/>
            <a:ext cx="1120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思路：①计算可控输入首地址和</a:t>
            </a:r>
            <a:r>
              <a:rPr lang="en-US" altLang="zh-CN" dirty="0" err="1"/>
              <a:t>libc_argv</a:t>
            </a:r>
            <a:r>
              <a:rPr lang="en-US" altLang="zh-CN" dirty="0"/>
              <a:t>[0]</a:t>
            </a:r>
            <a:r>
              <a:rPr lang="zh-CN" altLang="en-US" dirty="0"/>
              <a:t>之间的偏移，将</a:t>
            </a:r>
            <a:r>
              <a:rPr lang="en-US" altLang="zh-CN" dirty="0" err="1"/>
              <a:t>libc_argv</a:t>
            </a:r>
            <a:r>
              <a:rPr lang="en-US" altLang="zh-CN" dirty="0"/>
              <a:t>[0]</a:t>
            </a:r>
            <a:r>
              <a:rPr lang="zh-CN" altLang="en-US" dirty="0"/>
              <a:t>覆盖成</a:t>
            </a:r>
            <a:r>
              <a:rPr lang="en-US" altLang="zh-CN" dirty="0" err="1"/>
              <a:t>puts_got</a:t>
            </a:r>
            <a:r>
              <a:rPr lang="zh-CN" altLang="en-US" dirty="0"/>
              <a:t>，泄露</a:t>
            </a:r>
            <a:r>
              <a:rPr lang="en-US" altLang="zh-CN" dirty="0" err="1"/>
              <a:t>libc_base</a:t>
            </a:r>
            <a:br>
              <a:rPr lang="en-US" altLang="zh-CN" dirty="0"/>
            </a:br>
            <a:r>
              <a:rPr lang="zh-CN" altLang="en-US" dirty="0"/>
              <a:t>②泄露栈地址</a:t>
            </a:r>
            <a:br>
              <a:rPr lang="zh-CN" altLang="en-US" dirty="0"/>
            </a:br>
            <a:r>
              <a:rPr lang="zh-CN" altLang="en-US" dirty="0"/>
              <a:t>③计算栈地址与</a:t>
            </a:r>
            <a:r>
              <a:rPr lang="en-US" altLang="zh-CN" dirty="0"/>
              <a:t>flag</a:t>
            </a:r>
            <a:r>
              <a:rPr lang="zh-CN" altLang="en-US" dirty="0"/>
              <a:t>之间的距离，得到</a:t>
            </a:r>
            <a:r>
              <a:rPr lang="en-US" altLang="zh-CN" dirty="0"/>
              <a:t>flag</a:t>
            </a:r>
            <a:r>
              <a:rPr lang="zh-CN" altLang="en-US" dirty="0"/>
              <a:t>的地址</a:t>
            </a:r>
            <a:br>
              <a:rPr lang="zh-CN" altLang="en-US" dirty="0"/>
            </a:br>
            <a:r>
              <a:rPr lang="zh-CN" altLang="en-US" dirty="0"/>
              <a:t>④覆盖</a:t>
            </a:r>
            <a:r>
              <a:rPr lang="en-US" altLang="zh-CN" dirty="0"/>
              <a:t>__</a:t>
            </a:r>
            <a:r>
              <a:rPr lang="en-US" altLang="zh-CN" dirty="0" err="1"/>
              <a:t>libc_argv</a:t>
            </a:r>
            <a:r>
              <a:rPr lang="en-US" altLang="zh-CN" dirty="0"/>
              <a:t>[0]</a:t>
            </a:r>
            <a:r>
              <a:rPr lang="zh-CN" altLang="en-US" dirty="0"/>
              <a:t>为成</a:t>
            </a:r>
            <a:r>
              <a:rPr lang="en-US" altLang="zh-CN" dirty="0"/>
              <a:t>flag</a:t>
            </a:r>
            <a:r>
              <a:rPr lang="zh-CN" altLang="en-US" dirty="0"/>
              <a:t>地址，泄露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58D3DC-8B48-43F8-9C0E-7039A3A7F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04" y="2377695"/>
            <a:ext cx="72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3E8FCF-DC29-483C-8828-6D8C2130F916}"/>
              </a:ext>
            </a:extLst>
          </p:cNvPr>
          <p:cNvSpPr txBox="1"/>
          <p:nvPr/>
        </p:nvSpPr>
        <p:spPr>
          <a:xfrm>
            <a:off x="662473" y="354563"/>
            <a:ext cx="62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需要注意的是，此方法在</a:t>
            </a:r>
            <a:r>
              <a:rPr lang="en-US" altLang="zh-CN" dirty="0"/>
              <a:t>glibc2.27</a:t>
            </a:r>
            <a:r>
              <a:rPr lang="zh-CN" altLang="en-US" dirty="0"/>
              <a:t>及以上的版本中已失效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988C5-98D1-4C94-A8F0-C9BD6EBB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49" y="1905190"/>
            <a:ext cx="4857143" cy="30476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F6AEF6-7ABC-4A7A-BF4B-3682784F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949" y="925553"/>
            <a:ext cx="6123809" cy="5809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C0D553-62C0-45B9-86B7-40645DB06280}"/>
              </a:ext>
            </a:extLst>
          </p:cNvPr>
          <p:cNvSpPr txBox="1"/>
          <p:nvPr/>
        </p:nvSpPr>
        <p:spPr>
          <a:xfrm>
            <a:off x="289249" y="5303108"/>
            <a:ext cx="502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</a:t>
            </a:r>
            <a:r>
              <a:rPr lang="en-US" altLang="zh-CN" dirty="0" err="1"/>
              <a:t>need_backtrace</a:t>
            </a:r>
            <a:r>
              <a:rPr lang="zh-CN" altLang="en-US" dirty="0"/>
              <a:t>已经被写死为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所以第二个参数也被写死为</a:t>
            </a:r>
            <a:r>
              <a:rPr lang="en-US" altLang="zh-CN" dirty="0"/>
              <a:t>“&lt;unknown&gt;”</a:t>
            </a:r>
            <a:r>
              <a:rPr lang="zh-CN" altLang="en-US" dirty="0"/>
              <a:t>字符串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83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40387F3-BB5D-4BD8-B3F6-1FB68B434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2" y="633826"/>
            <a:ext cx="5495238" cy="5323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A120CD-72F8-4D7C-BB8F-C0E79A199ECB}"/>
              </a:ext>
            </a:extLst>
          </p:cNvPr>
          <p:cNvSpPr txBox="1"/>
          <p:nvPr/>
        </p:nvSpPr>
        <p:spPr>
          <a:xfrm>
            <a:off x="307910" y="264494"/>
            <a:ext cx="36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TLS</a:t>
            </a:r>
            <a:r>
              <a:rPr lang="zh-CN" altLang="en-US" dirty="0"/>
              <a:t>结构体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6E1AF-49FA-46A4-8341-4F4056579C60}"/>
              </a:ext>
            </a:extLst>
          </p:cNvPr>
          <p:cNvSpPr txBox="1"/>
          <p:nvPr/>
        </p:nvSpPr>
        <p:spPr>
          <a:xfrm>
            <a:off x="600762" y="6060977"/>
            <a:ext cx="480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这个被定义在</a:t>
            </a:r>
            <a:r>
              <a:rPr lang="en-US" altLang="zh-CN" dirty="0" err="1"/>
              <a:t>glibc</a:t>
            </a:r>
            <a:r>
              <a:rPr lang="en-US" altLang="zh-CN" dirty="0"/>
              <a:t>/</a:t>
            </a:r>
            <a:r>
              <a:rPr lang="en-US" altLang="zh-CN" dirty="0" err="1"/>
              <a:t>sysdeps</a:t>
            </a:r>
            <a:r>
              <a:rPr lang="en-US" altLang="zh-CN" dirty="0"/>
              <a:t>/x86_64/</a:t>
            </a:r>
            <a:r>
              <a:rPr lang="en-US" altLang="zh-CN" dirty="0" err="1"/>
              <a:t>nptl</a:t>
            </a:r>
            <a:r>
              <a:rPr lang="en-US" altLang="zh-CN" dirty="0"/>
              <a:t>/</a:t>
            </a:r>
            <a:r>
              <a:rPr lang="en-US" altLang="zh-CN" dirty="0" err="1"/>
              <a:t>tls.h</a:t>
            </a:r>
            <a:r>
              <a:rPr lang="zh-CN" altLang="en-US" dirty="0"/>
              <a:t>中结构体</a:t>
            </a:r>
            <a:r>
              <a:rPr lang="en-US" altLang="zh-CN" dirty="0" err="1"/>
              <a:t>tcbhead_t</a:t>
            </a:r>
            <a:r>
              <a:rPr lang="zh-CN" altLang="en-US" dirty="0"/>
              <a:t>就是用来描述</a:t>
            </a:r>
            <a:r>
              <a:rPr lang="en-US" altLang="zh-CN" dirty="0"/>
              <a:t>TLS</a:t>
            </a:r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A4109E-4AA5-412C-9DF3-890C05A6E6C2}"/>
              </a:ext>
            </a:extLst>
          </p:cNvPr>
          <p:cNvSpPr txBox="1"/>
          <p:nvPr/>
        </p:nvSpPr>
        <p:spPr>
          <a:xfrm>
            <a:off x="6388852" y="3788399"/>
            <a:ext cx="520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同时也是初始化</a:t>
            </a:r>
            <a:r>
              <a:rPr lang="en-US" altLang="zh-CN" sz="1600" dirty="0"/>
              <a:t>canary</a:t>
            </a:r>
            <a:r>
              <a:rPr lang="zh-CN" altLang="en-US" sz="1600" dirty="0"/>
              <a:t>时</a:t>
            </a:r>
            <a:r>
              <a:rPr lang="en-US" altLang="zh-CN" sz="1600" dirty="0"/>
              <a:t>fs</a:t>
            </a:r>
            <a:r>
              <a:rPr lang="zh-CN" altLang="en-US" sz="1600" dirty="0"/>
              <a:t>寄存器所指向的位置，以</a:t>
            </a:r>
            <a:r>
              <a:rPr lang="en-US" altLang="zh-CN" sz="1600" dirty="0"/>
              <a:t>64</a:t>
            </a:r>
            <a:r>
              <a:rPr lang="zh-CN" altLang="en-US" sz="1600" dirty="0"/>
              <a:t>位为例，其中</a:t>
            </a:r>
            <a:r>
              <a:rPr lang="en-US" altLang="zh-CN" sz="1600" dirty="0"/>
              <a:t>0x28</a:t>
            </a:r>
            <a:r>
              <a:rPr lang="zh-CN" altLang="en-US" sz="1600" dirty="0"/>
              <a:t>偏移位置的变量</a:t>
            </a:r>
            <a:r>
              <a:rPr lang="en-US" altLang="zh-CN" sz="1600" dirty="0" err="1"/>
              <a:t>uintptr_t</a:t>
            </a:r>
            <a:r>
              <a:rPr lang="en-US" altLang="zh-CN" sz="1600" dirty="0"/>
              <a:t>  </a:t>
            </a:r>
            <a:r>
              <a:rPr lang="en-US" altLang="zh-CN" sz="1600" dirty="0" err="1"/>
              <a:t>stack_guard</a:t>
            </a:r>
            <a:r>
              <a:rPr lang="zh-CN" altLang="en-US" sz="1600" dirty="0"/>
              <a:t>就是</a:t>
            </a:r>
            <a:r>
              <a:rPr lang="en-US" altLang="zh-CN" sz="1600" dirty="0"/>
              <a:t>canary</a:t>
            </a:r>
            <a:r>
              <a:rPr lang="zh-CN" altLang="en-US" sz="1600" dirty="0"/>
              <a:t>的值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25D683-F56D-4D3E-B8A2-49BE53B37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946" y="1629434"/>
            <a:ext cx="5179719" cy="2139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45C0A5-C772-4C1F-A5E2-FA5EB361F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154" y="4641639"/>
            <a:ext cx="5571429" cy="13619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6E048DF-F4F4-44D9-A933-1BB2420555D5}"/>
              </a:ext>
            </a:extLst>
          </p:cNvPr>
          <p:cNvSpPr txBox="1"/>
          <p:nvPr/>
        </p:nvSpPr>
        <p:spPr>
          <a:xfrm>
            <a:off x="5883613" y="6003544"/>
            <a:ext cx="625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libc_start_main</a:t>
            </a:r>
            <a:r>
              <a:rPr lang="zh-CN" altLang="en-US" sz="1400" dirty="0"/>
              <a:t>关于</a:t>
            </a:r>
            <a:r>
              <a:rPr lang="en-US" altLang="zh-CN" sz="1400" dirty="0"/>
              <a:t>canary</a:t>
            </a:r>
            <a:r>
              <a:rPr lang="zh-CN" altLang="en-US" sz="1400" dirty="0"/>
              <a:t>生成的过程，</a:t>
            </a:r>
            <a:r>
              <a:rPr lang="en-US" altLang="zh-CN" sz="1400" dirty="0"/>
              <a:t>_</a:t>
            </a:r>
            <a:r>
              <a:rPr lang="en-US" altLang="zh-CN" sz="1400" dirty="0" err="1"/>
              <a:t>dl_random</a:t>
            </a:r>
            <a:r>
              <a:rPr lang="zh-CN" altLang="en-US" sz="1400" dirty="0"/>
              <a:t>是内核提供的随机数生成器</a:t>
            </a:r>
          </a:p>
        </p:txBody>
      </p:sp>
    </p:spTree>
    <p:extLst>
      <p:ext uri="{BB962C8B-B14F-4D97-AF65-F5344CB8AC3E}">
        <p14:creationId xmlns:p14="http://schemas.microsoft.com/office/powerpoint/2010/main" val="110589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B3A63CE-308C-4C04-BE7E-6A50E097C38F}"/>
              </a:ext>
            </a:extLst>
          </p:cNvPr>
          <p:cNvSpPr txBox="1"/>
          <p:nvPr/>
        </p:nvSpPr>
        <p:spPr>
          <a:xfrm>
            <a:off x="505097" y="304800"/>
            <a:ext cx="512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StarCTF2018 </a:t>
            </a:r>
            <a:r>
              <a:rPr lang="en-US" altLang="zh-CN" dirty="0" err="1"/>
              <a:t>babystack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DB0BF6-55BD-4735-AE3F-96610653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8" y="864184"/>
            <a:ext cx="4571429" cy="42761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4482104-2FBD-4169-A087-A784E9C59DF8}"/>
              </a:ext>
            </a:extLst>
          </p:cNvPr>
          <p:cNvSpPr txBox="1"/>
          <p:nvPr/>
        </p:nvSpPr>
        <p:spPr>
          <a:xfrm>
            <a:off x="440068" y="5564777"/>
            <a:ext cx="1095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程序在</a:t>
            </a:r>
            <a:r>
              <a:rPr lang="en-US" altLang="zh-CN" dirty="0"/>
              <a:t>main</a:t>
            </a:r>
            <a:r>
              <a:rPr lang="zh-CN" altLang="en-US" dirty="0"/>
              <a:t>函数中创建了一个子线程，并在其中调用栈溢出函数，首先输入</a:t>
            </a:r>
            <a:r>
              <a:rPr lang="en-US" altLang="zh-CN" dirty="0"/>
              <a:t>size</a:t>
            </a:r>
            <a:r>
              <a:rPr lang="zh-CN" altLang="en-US" dirty="0"/>
              <a:t>，然后读入</a:t>
            </a:r>
            <a:r>
              <a:rPr lang="en-US" altLang="zh-CN" dirty="0"/>
              <a:t>size</a:t>
            </a:r>
            <a:r>
              <a:rPr lang="zh-CN" altLang="en-US" dirty="0"/>
              <a:t>大小的字符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3F44FEE-11D7-4D20-9B9E-86AF518AA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93223"/>
            <a:ext cx="3600000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A76AF9-AF1D-45A2-A16E-BDD19BC7AE0C}"/>
              </a:ext>
            </a:extLst>
          </p:cNvPr>
          <p:cNvSpPr txBox="1"/>
          <p:nvPr/>
        </p:nvSpPr>
        <p:spPr>
          <a:xfrm>
            <a:off x="2595152" y="1079414"/>
            <a:ext cx="6871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需要注意，在</a:t>
            </a:r>
            <a:r>
              <a:rPr lang="en-US" altLang="zh-CN" dirty="0"/>
              <a:t>canary</a:t>
            </a:r>
            <a:r>
              <a:rPr lang="zh-CN" altLang="en-US" dirty="0"/>
              <a:t>之前的那几个变量，在正常程序中与系统调用有关，不能直接改写，一般利用数组越界来跳过他们去改写</a:t>
            </a:r>
            <a:r>
              <a:rPr lang="en-US" altLang="zh-CN" dirty="0"/>
              <a:t>canary</a:t>
            </a:r>
            <a:r>
              <a:rPr lang="zh-CN" altLang="en-US" dirty="0"/>
              <a:t>例：</a:t>
            </a:r>
            <a:r>
              <a:rPr lang="en-US" altLang="zh-CN" dirty="0" err="1"/>
              <a:t>i</a:t>
            </a:r>
            <a:r>
              <a:rPr lang="zh-CN" altLang="en-US" dirty="0"/>
              <a:t>春秋公益</a:t>
            </a:r>
            <a:r>
              <a:rPr lang="en-US" altLang="zh-CN" dirty="0"/>
              <a:t>CTF——</a:t>
            </a:r>
            <a:r>
              <a:rPr lang="en-US" altLang="zh-CN" dirty="0" err="1"/>
              <a:t>BFnote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97661F-380A-418C-85D7-06D9999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68" y="2068060"/>
            <a:ext cx="6406515" cy="23922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DE82A4-B18A-4A95-A504-0E10C6DD0532}"/>
              </a:ext>
            </a:extLst>
          </p:cNvPr>
          <p:cNvSpPr txBox="1"/>
          <p:nvPr/>
        </p:nvSpPr>
        <p:spPr>
          <a:xfrm>
            <a:off x="2488405" y="4737262"/>
            <a:ext cx="67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这个题创建了一个子线程，而在多线程中</a:t>
            </a:r>
            <a:r>
              <a:rPr lang="en-US" altLang="zh-CN" dirty="0"/>
              <a:t>TLS</a:t>
            </a:r>
            <a:r>
              <a:rPr lang="zh-CN" altLang="en-US" dirty="0"/>
              <a:t>将被放置在多线程的栈的顶部，因此我们能直接通过栈溢出对</a:t>
            </a:r>
            <a:r>
              <a:rPr lang="en-US" altLang="zh-CN" dirty="0"/>
              <a:t>canary</a:t>
            </a:r>
            <a:r>
              <a:rPr lang="zh-CN" altLang="en-US" dirty="0"/>
              <a:t>初始值进行更改</a:t>
            </a:r>
          </a:p>
        </p:txBody>
      </p:sp>
    </p:spTree>
    <p:extLst>
      <p:ext uri="{BB962C8B-B14F-4D97-AF65-F5344CB8AC3E}">
        <p14:creationId xmlns:p14="http://schemas.microsoft.com/office/powerpoint/2010/main" val="395864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24805EF-320E-49C0-A3AD-4D345D81A416}"/>
              </a:ext>
            </a:extLst>
          </p:cNvPr>
          <p:cNvSpPr txBox="1"/>
          <p:nvPr/>
        </p:nvSpPr>
        <p:spPr>
          <a:xfrm>
            <a:off x="605243" y="633826"/>
            <a:ext cx="44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具体调试过程如下：</a:t>
            </a:r>
            <a:endParaRPr lang="en-US" altLang="zh-CN" dirty="0"/>
          </a:p>
          <a:p>
            <a:r>
              <a:rPr lang="zh-CN" altLang="en-US" dirty="0"/>
              <a:t>断点在</a:t>
            </a:r>
            <a:r>
              <a:rPr lang="en-US" altLang="zh-CN" dirty="0"/>
              <a:t>main</a:t>
            </a:r>
            <a:r>
              <a:rPr lang="zh-CN" altLang="en-US" dirty="0"/>
              <a:t>函数，查看</a:t>
            </a:r>
            <a:r>
              <a:rPr lang="en-US" altLang="zh-CN" dirty="0"/>
              <a:t>canary</a:t>
            </a:r>
            <a:r>
              <a:rPr lang="zh-CN" altLang="en-US" dirty="0"/>
              <a:t>的地址，只能发现</a:t>
            </a:r>
            <a:r>
              <a:rPr lang="en-US" altLang="zh-CN" dirty="0"/>
              <a:t>stack</a:t>
            </a:r>
            <a:r>
              <a:rPr lang="zh-CN" altLang="en-US" dirty="0"/>
              <a:t>和</a:t>
            </a:r>
            <a:r>
              <a:rPr lang="en-US" altLang="zh-CN" dirty="0" err="1"/>
              <a:t>tls</a:t>
            </a:r>
            <a:r>
              <a:rPr lang="zh-CN" altLang="en-US" dirty="0"/>
              <a:t>结构体中两个</a:t>
            </a:r>
            <a:r>
              <a:rPr lang="en-US" altLang="zh-CN" dirty="0"/>
              <a:t>canary</a:t>
            </a:r>
            <a:r>
              <a:rPr lang="zh-CN" altLang="en-US" dirty="0"/>
              <a:t>的值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AB405-C8A6-4386-BDB0-9247CE5F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3" y="1557514"/>
            <a:ext cx="4611191" cy="14699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B2BBD2-7668-4926-B0EF-86F20A1E0995}"/>
              </a:ext>
            </a:extLst>
          </p:cNvPr>
          <p:cNvSpPr txBox="1"/>
          <p:nvPr/>
        </p:nvSpPr>
        <p:spPr>
          <a:xfrm>
            <a:off x="535573" y="3027424"/>
            <a:ext cx="4680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再断点到线程函数，搜索</a:t>
            </a:r>
            <a:r>
              <a:rPr lang="en-US" altLang="zh-CN" dirty="0"/>
              <a:t>canary</a:t>
            </a:r>
            <a:r>
              <a:rPr lang="zh-CN" altLang="en-US" dirty="0"/>
              <a:t>，会发现</a:t>
            </a:r>
            <a:r>
              <a:rPr lang="en-US" altLang="zh-CN" dirty="0" err="1"/>
              <a:t>tls</a:t>
            </a:r>
            <a:r>
              <a:rPr lang="zh-CN" altLang="en-US" dirty="0"/>
              <a:t>被初始化了，就是多线程函数在</a:t>
            </a:r>
            <a:r>
              <a:rPr lang="en-US" altLang="zh-CN" dirty="0" err="1"/>
              <a:t>libc</a:t>
            </a:r>
            <a:r>
              <a:rPr lang="zh-CN" altLang="en-US" dirty="0"/>
              <a:t>上方</a:t>
            </a:r>
            <a:r>
              <a:rPr lang="en-US" altLang="zh-CN" dirty="0" err="1"/>
              <a:t>mmap</a:t>
            </a:r>
            <a:r>
              <a:rPr lang="zh-CN" altLang="en-US" dirty="0"/>
              <a:t>一段空间用来开辟了一个新的</a:t>
            </a:r>
            <a:r>
              <a:rPr lang="en-US" altLang="zh-CN" dirty="0" err="1"/>
              <a:t>tls</a:t>
            </a:r>
            <a:r>
              <a:rPr lang="zh-CN" altLang="en-US" dirty="0"/>
              <a:t>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2CE292-37E8-41AD-9ECE-BB077AE85086}"/>
              </a:ext>
            </a:extLst>
          </p:cNvPr>
          <p:cNvSpPr/>
          <p:nvPr/>
        </p:nvSpPr>
        <p:spPr>
          <a:xfrm>
            <a:off x="6315299" y="3126715"/>
            <a:ext cx="4298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并且这个</a:t>
            </a:r>
            <a:r>
              <a:rPr lang="en-US" altLang="zh-CN" dirty="0" err="1"/>
              <a:t>tls</a:t>
            </a:r>
            <a:r>
              <a:rPr lang="zh-CN" altLang="en-US" dirty="0"/>
              <a:t>结构除了</a:t>
            </a:r>
            <a:r>
              <a:rPr lang="en-US" altLang="zh-CN" dirty="0"/>
              <a:t>canary</a:t>
            </a:r>
            <a:r>
              <a:rPr lang="zh-CN" altLang="en-US" dirty="0"/>
              <a:t>其他都没有用，这段空间里面的数据都是随便可写的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281BFD-935D-4C37-91DA-CE7755720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" y="3908917"/>
            <a:ext cx="4934995" cy="1287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C1BDE8-AE06-43F1-B4B0-FFFEBDA7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0922"/>
            <a:ext cx="5098733" cy="19486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1E3FF2-EE5D-4C07-AEFC-CB31F56197B1}"/>
              </a:ext>
            </a:extLst>
          </p:cNvPr>
          <p:cNvSpPr txBox="1"/>
          <p:nvPr/>
        </p:nvSpPr>
        <p:spPr>
          <a:xfrm>
            <a:off x="6096000" y="3908917"/>
            <a:ext cx="556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验证方法：</a:t>
            </a:r>
            <a:r>
              <a:rPr lang="en-US" altLang="zh-CN" dirty="0" err="1"/>
              <a:t>gdb.attach</a:t>
            </a:r>
            <a:r>
              <a:rPr lang="zh-CN" altLang="en-US" dirty="0"/>
              <a:t>给</a:t>
            </a:r>
            <a:r>
              <a:rPr lang="en-US" altLang="zh-CN" dirty="0"/>
              <a:t>canary</a:t>
            </a:r>
            <a:r>
              <a:rPr lang="zh-CN" altLang="en-US" dirty="0"/>
              <a:t>前的变量断点，然后</a:t>
            </a:r>
            <a:r>
              <a:rPr lang="en-US" altLang="zh-CN" dirty="0"/>
              <a:t>continue</a:t>
            </a:r>
            <a:r>
              <a:rPr lang="zh-CN" altLang="en-US" dirty="0"/>
              <a:t>，如果打通了，说明没有遇到断点，即在子线程中</a:t>
            </a:r>
            <a:r>
              <a:rPr lang="en-US" altLang="zh-CN" dirty="0"/>
              <a:t>canary</a:t>
            </a:r>
            <a:r>
              <a:rPr lang="zh-CN" altLang="en-US" dirty="0"/>
              <a:t>之前的变量与需要用到的系统调用无关</a:t>
            </a:r>
          </a:p>
        </p:txBody>
      </p:sp>
    </p:spTree>
    <p:extLst>
      <p:ext uri="{BB962C8B-B14F-4D97-AF65-F5344CB8AC3E}">
        <p14:creationId xmlns:p14="http://schemas.microsoft.com/office/powerpoint/2010/main" val="177920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C73EA9-4AC7-4EDE-80C3-3629299E2697}"/>
              </a:ext>
            </a:extLst>
          </p:cNvPr>
          <p:cNvSpPr txBox="1"/>
          <p:nvPr/>
        </p:nvSpPr>
        <p:spPr>
          <a:xfrm>
            <a:off x="1073331" y="2228671"/>
            <a:ext cx="9687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bs</a:t>
            </a:r>
            <a:r>
              <a:rPr lang="zh-CN" altLang="en-US" sz="2000" dirty="0"/>
              <a:t>整体思路：</a:t>
            </a:r>
            <a:endParaRPr lang="en-US" altLang="zh-CN" sz="2000" dirty="0"/>
          </a:p>
          <a:p>
            <a:r>
              <a:rPr lang="zh-CN" altLang="en-US" sz="2000" dirty="0"/>
              <a:t>①触发栈溢出，将</a:t>
            </a:r>
            <a:r>
              <a:rPr lang="en-US" altLang="zh-CN" sz="2000" dirty="0"/>
              <a:t>Canary</a:t>
            </a:r>
            <a:r>
              <a:rPr lang="zh-CN" altLang="en-US" sz="2000" dirty="0"/>
              <a:t>覆盖为</a:t>
            </a:r>
            <a:r>
              <a:rPr lang="en-US" altLang="zh-CN" sz="2000" dirty="0" err="1"/>
              <a:t>aaaaaaaa</a:t>
            </a:r>
            <a:r>
              <a:rPr lang="zh-CN" altLang="en-US" sz="2000" dirty="0"/>
              <a:t>，同时使用超长的</a:t>
            </a:r>
            <a:r>
              <a:rPr lang="en-US" altLang="zh-CN" sz="2000" dirty="0"/>
              <a:t>payload</a:t>
            </a:r>
            <a:r>
              <a:rPr lang="zh-CN" altLang="en-US" sz="2000" dirty="0"/>
              <a:t>将</a:t>
            </a:r>
            <a:r>
              <a:rPr lang="en-US" altLang="zh-CN" sz="2000" dirty="0"/>
              <a:t>TLS</a:t>
            </a:r>
            <a:r>
              <a:rPr lang="zh-CN" altLang="en-US" sz="2000" dirty="0"/>
              <a:t>中的</a:t>
            </a:r>
            <a:r>
              <a:rPr lang="en-US" altLang="zh-CN" sz="2000" dirty="0"/>
              <a:t>Canary</a:t>
            </a:r>
            <a:r>
              <a:rPr lang="zh-CN" altLang="en-US" sz="2000" dirty="0"/>
              <a:t>一并覆盖为</a:t>
            </a:r>
            <a:r>
              <a:rPr lang="en-US" altLang="zh-CN" sz="2000" dirty="0" err="1"/>
              <a:t>aaaaaaaa</a:t>
            </a:r>
            <a:endParaRPr lang="en-US" altLang="zh-CN" sz="2000" dirty="0"/>
          </a:p>
          <a:p>
            <a:r>
              <a:rPr lang="zh-CN" altLang="en-US" sz="2000" dirty="0"/>
              <a:t>②栈迁移到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段</a:t>
            </a:r>
            <a:endParaRPr lang="en-US" altLang="zh-CN" sz="2000" dirty="0"/>
          </a:p>
          <a:p>
            <a:r>
              <a:rPr lang="zh-CN" altLang="en-US" sz="2000" dirty="0"/>
              <a:t>③</a:t>
            </a:r>
            <a:r>
              <a:rPr lang="en-US" altLang="zh-CN" sz="2000" dirty="0"/>
              <a:t>ROP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221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66477FD-AAEA-4946-886C-9AFE4CF1D734}"/>
              </a:ext>
            </a:extLst>
          </p:cNvPr>
          <p:cNvSpPr txBox="1"/>
          <p:nvPr/>
        </p:nvSpPr>
        <p:spPr>
          <a:xfrm>
            <a:off x="304800" y="294305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格式化字符串</a:t>
            </a:r>
            <a:r>
              <a:rPr lang="en-US" altLang="zh-CN" dirty="0"/>
              <a:t>leak canary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5BFB0A-4E61-4BDD-AFFF-AC65BA684102}"/>
              </a:ext>
            </a:extLst>
          </p:cNvPr>
          <p:cNvSpPr txBox="1"/>
          <p:nvPr/>
        </p:nvSpPr>
        <p:spPr>
          <a:xfrm>
            <a:off x="304800" y="1519199"/>
            <a:ext cx="640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针对有格式化字符串漏洞的栈溢出程序，利用格式化字符串漏洞可以任意地址读写的特点，泄露出栈上的</a:t>
            </a:r>
            <a:r>
              <a:rPr lang="en-US" altLang="zh-CN" dirty="0"/>
              <a:t>canary</a:t>
            </a:r>
            <a:r>
              <a:rPr lang="zh-CN" altLang="en-US" dirty="0"/>
              <a:t>，并填入对应位置，然后利用栈溢出</a:t>
            </a:r>
            <a:r>
              <a:rPr lang="en-US" altLang="zh-CN" dirty="0"/>
              <a:t>get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591D16-273F-4AAA-BA4C-EF403A371941}"/>
              </a:ext>
            </a:extLst>
          </p:cNvPr>
          <p:cNvSpPr txBox="1"/>
          <p:nvPr/>
        </p:nvSpPr>
        <p:spPr>
          <a:xfrm>
            <a:off x="681135" y="960064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Canary</a:t>
            </a:r>
            <a:r>
              <a:rPr lang="zh-CN" altLang="en-US" dirty="0"/>
              <a:t>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5709E4-6DA0-497D-BB46-E83BAA15690C}"/>
              </a:ext>
            </a:extLst>
          </p:cNvPr>
          <p:cNvSpPr txBox="1"/>
          <p:nvPr/>
        </p:nvSpPr>
        <p:spPr>
          <a:xfrm>
            <a:off x="681135" y="1494844"/>
            <a:ext cx="907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金丝雀的故事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A96656-76B6-4385-8CC8-8FADD3802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5" y="3429000"/>
            <a:ext cx="9123265" cy="19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8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AE00BB-4FA8-4CB5-9974-A938A9455026}"/>
              </a:ext>
            </a:extLst>
          </p:cNvPr>
          <p:cNvSpPr txBox="1"/>
          <p:nvPr/>
        </p:nvSpPr>
        <p:spPr>
          <a:xfrm>
            <a:off x="748937" y="449160"/>
            <a:ext cx="4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ASIS-CTF-Finals-2017 </a:t>
            </a:r>
            <a:r>
              <a:rPr lang="en-US" altLang="zh-CN" dirty="0" err="1"/>
              <a:t>Mary_Morton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68C0D0-27AC-4885-A4DD-CD7AD971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6" y="891681"/>
            <a:ext cx="4485714" cy="44476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1B33FA-3200-458C-8C53-519AB17D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69" y="1144730"/>
            <a:ext cx="3380952" cy="15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22D156-1CDE-4AFA-8152-38DBD77B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727" y="3061444"/>
            <a:ext cx="3104762" cy="15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8D93A0-9E76-4E95-BB22-ED5457E1E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727" y="5136215"/>
            <a:ext cx="3904762" cy="10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26B7D2-D817-46D1-BF52-CF84D685E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06" y="5412489"/>
            <a:ext cx="2942857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1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5216C6-E1A8-40E5-86CA-8C31D17441AF}"/>
              </a:ext>
            </a:extLst>
          </p:cNvPr>
          <p:cNvSpPr txBox="1"/>
          <p:nvPr/>
        </p:nvSpPr>
        <p:spPr>
          <a:xfrm>
            <a:off x="696686" y="661851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首先确定到可控输入位于格式化字符串第</a:t>
            </a:r>
            <a:r>
              <a:rPr lang="en-US" altLang="zh-CN" dirty="0"/>
              <a:t>6</a:t>
            </a:r>
            <a:r>
              <a:rPr lang="zh-CN" altLang="en-US" dirty="0"/>
              <a:t>个参数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EC2F3-1BC2-4A78-9534-E0DDFA4E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86" y="1144730"/>
            <a:ext cx="5876190" cy="18095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181549-B8CF-48FD-8524-7D55FF04B31A}"/>
              </a:ext>
            </a:extLst>
          </p:cNvPr>
          <p:cNvSpPr txBox="1"/>
          <p:nvPr/>
        </p:nvSpPr>
        <p:spPr>
          <a:xfrm>
            <a:off x="696686" y="3100250"/>
            <a:ext cx="59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然后计算出</a:t>
            </a:r>
            <a:r>
              <a:rPr lang="en-US" altLang="zh-CN" dirty="0" err="1"/>
              <a:t>buf</a:t>
            </a:r>
            <a:r>
              <a:rPr lang="zh-CN" altLang="en-US" dirty="0"/>
              <a:t>和</a:t>
            </a:r>
            <a:r>
              <a:rPr lang="en-US" altLang="zh-CN" dirty="0"/>
              <a:t>canary</a:t>
            </a:r>
            <a:r>
              <a:rPr lang="zh-CN" altLang="en-US" dirty="0"/>
              <a:t>之间的距离为</a:t>
            </a:r>
            <a:r>
              <a:rPr lang="en-US" altLang="zh-CN" dirty="0"/>
              <a:t>0x90-0x8=0x88=136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37D2D4-D5FF-47E5-B74D-B2A4CCD63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5" y="3511076"/>
            <a:ext cx="3000000" cy="380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6754B6-0B75-4D75-A122-718D47B9D333}"/>
              </a:ext>
            </a:extLst>
          </p:cNvPr>
          <p:cNvSpPr txBox="1"/>
          <p:nvPr/>
        </p:nvSpPr>
        <p:spPr>
          <a:xfrm>
            <a:off x="705395" y="3892028"/>
            <a:ext cx="5625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r>
              <a:rPr lang="zh-CN" altLang="en-US" dirty="0"/>
              <a:t>位程序，</a:t>
            </a:r>
            <a:r>
              <a:rPr lang="en-US" altLang="zh-CN" dirty="0"/>
              <a:t>8</a:t>
            </a:r>
            <a:r>
              <a:rPr lang="zh-CN" altLang="en-US" dirty="0"/>
              <a:t>字节为一个单位，</a:t>
            </a:r>
            <a:r>
              <a:rPr lang="en-US" altLang="zh-CN" dirty="0"/>
              <a:t>136/8=17</a:t>
            </a:r>
            <a:r>
              <a:rPr lang="zh-CN" altLang="en-US" dirty="0"/>
              <a:t>，那么</a:t>
            </a:r>
            <a:r>
              <a:rPr lang="en-US" altLang="zh-CN" dirty="0"/>
              <a:t>canary</a:t>
            </a:r>
            <a:r>
              <a:rPr lang="zh-CN" altLang="en-US" dirty="0"/>
              <a:t>距离格式化字符串函数</a:t>
            </a:r>
            <a:r>
              <a:rPr lang="en-US" altLang="zh-CN" dirty="0"/>
              <a:t>23</a:t>
            </a:r>
            <a:r>
              <a:rPr lang="zh-CN" altLang="en-US" dirty="0"/>
              <a:t>（</a:t>
            </a:r>
            <a:r>
              <a:rPr lang="en-US" altLang="zh-CN" dirty="0"/>
              <a:t>17+6</a:t>
            </a:r>
            <a:r>
              <a:rPr lang="zh-CN" altLang="en-US" dirty="0"/>
              <a:t>）个参数的距离</a:t>
            </a:r>
            <a:endParaRPr lang="en-US" altLang="zh-CN" dirty="0"/>
          </a:p>
          <a:p>
            <a:r>
              <a:rPr lang="zh-CN" altLang="en-US" dirty="0"/>
              <a:t>可以利用</a:t>
            </a:r>
            <a:r>
              <a:rPr lang="en-US" altLang="zh-CN" dirty="0"/>
              <a:t>%23$p</a:t>
            </a:r>
            <a:r>
              <a:rPr lang="zh-CN" altLang="en-US" dirty="0"/>
              <a:t>来</a:t>
            </a:r>
            <a:r>
              <a:rPr lang="en-US" altLang="zh-CN" dirty="0"/>
              <a:t>leak canary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E83BEA-A55B-4093-8E43-38A314004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629" y="1246821"/>
            <a:ext cx="2714286" cy="20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2D4C6F-5369-4785-98F2-1253C4177287}"/>
              </a:ext>
            </a:extLst>
          </p:cNvPr>
          <p:cNvSpPr txBox="1"/>
          <p:nvPr/>
        </p:nvSpPr>
        <p:spPr>
          <a:xfrm>
            <a:off x="7818629" y="3701552"/>
            <a:ext cx="356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接下来就把</a:t>
            </a:r>
            <a:r>
              <a:rPr lang="en-US" altLang="zh-CN" dirty="0"/>
              <a:t>canary</a:t>
            </a:r>
            <a:r>
              <a:rPr lang="zh-CN" altLang="en-US" dirty="0"/>
              <a:t>填入</a:t>
            </a:r>
            <a:r>
              <a:rPr lang="en-US" altLang="zh-CN" dirty="0"/>
              <a:t>rbp-8</a:t>
            </a:r>
            <a:r>
              <a:rPr lang="zh-CN" altLang="en-US" dirty="0"/>
              <a:t>的位置然后</a:t>
            </a:r>
            <a:r>
              <a:rPr lang="en-US" altLang="zh-CN" dirty="0"/>
              <a:t>ret2text</a:t>
            </a:r>
            <a:r>
              <a:rPr lang="zh-CN" altLang="en-US" dirty="0"/>
              <a:t>就彳亍</a:t>
            </a:r>
          </a:p>
        </p:txBody>
      </p:sp>
    </p:spTree>
    <p:extLst>
      <p:ext uri="{BB962C8B-B14F-4D97-AF65-F5344CB8AC3E}">
        <p14:creationId xmlns:p14="http://schemas.microsoft.com/office/powerpoint/2010/main" val="70871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024C0A-5639-4325-80A3-2CDE64CD03DD}"/>
              </a:ext>
            </a:extLst>
          </p:cNvPr>
          <p:cNvSpPr txBox="1"/>
          <p:nvPr/>
        </p:nvSpPr>
        <p:spPr>
          <a:xfrm>
            <a:off x="487680" y="449160"/>
            <a:ext cx="35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劫持</a:t>
            </a:r>
            <a:r>
              <a:rPr lang="en-US" altLang="zh-CN" dirty="0"/>
              <a:t>__</a:t>
            </a:r>
            <a:r>
              <a:rPr lang="en-US" altLang="zh-CN" dirty="0" err="1"/>
              <a:t>stack_chk_fail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54102-5CCD-4079-B502-F63D9268C046}"/>
              </a:ext>
            </a:extLst>
          </p:cNvPr>
          <p:cNvSpPr txBox="1"/>
          <p:nvPr/>
        </p:nvSpPr>
        <p:spPr>
          <a:xfrm>
            <a:off x="487680" y="1144730"/>
            <a:ext cx="551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即改写</a:t>
            </a:r>
            <a:r>
              <a:rPr lang="en-US" altLang="zh-CN" b="1" dirty="0"/>
              <a:t>__</a:t>
            </a:r>
            <a:r>
              <a:rPr lang="en-US" altLang="zh-CN" b="1" dirty="0" err="1"/>
              <a:t>stack_chk_fail@got</a:t>
            </a:r>
            <a:r>
              <a:rPr lang="zh-CN" altLang="en-US" dirty="0"/>
              <a:t>，但前提是必须有一个可以向任意地址写的漏洞，例如说格式化字符串漏洞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1001B-B97A-44D2-B4DC-61FB13E0B2B1}"/>
              </a:ext>
            </a:extLst>
          </p:cNvPr>
          <p:cNvSpPr txBox="1"/>
          <p:nvPr/>
        </p:nvSpPr>
        <p:spPr>
          <a:xfrm>
            <a:off x="696686" y="2107474"/>
            <a:ext cx="420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B03881-A6EA-4B58-8FED-8897DF469E76}"/>
              </a:ext>
            </a:extLst>
          </p:cNvPr>
          <p:cNvSpPr txBox="1"/>
          <p:nvPr/>
        </p:nvSpPr>
        <p:spPr>
          <a:xfrm>
            <a:off x="696686" y="2812869"/>
            <a:ext cx="450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格式化字符串泄露</a:t>
            </a:r>
            <a:r>
              <a:rPr lang="en-US" altLang="zh-CN" dirty="0"/>
              <a:t>canary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只有一次输入你怎么办？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5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DCA153-DC23-45C8-B147-43D55011A95F}"/>
              </a:ext>
            </a:extLst>
          </p:cNvPr>
          <p:cNvSpPr txBox="1"/>
          <p:nvPr/>
        </p:nvSpPr>
        <p:spPr>
          <a:xfrm>
            <a:off x="365760" y="269966"/>
            <a:ext cx="37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[BJDCTF 2nd]r2t4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9AA29C-9CFC-4380-811B-BFC41A2A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144730"/>
            <a:ext cx="4466667" cy="14190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398492-23B6-4F78-8C70-C338873A7D75}"/>
              </a:ext>
            </a:extLst>
          </p:cNvPr>
          <p:cNvSpPr txBox="1"/>
          <p:nvPr/>
        </p:nvSpPr>
        <p:spPr>
          <a:xfrm>
            <a:off x="365760" y="3059668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经典改写</a:t>
            </a:r>
            <a:r>
              <a:rPr lang="en-US" altLang="zh-CN" dirty="0"/>
              <a:t>__</a:t>
            </a:r>
            <a:r>
              <a:rPr lang="en-US" altLang="zh-CN" dirty="0" err="1"/>
              <a:t>stack_chk_fail@got</a:t>
            </a:r>
            <a:r>
              <a:rPr lang="zh-CN" altLang="en-US" dirty="0"/>
              <a:t>为</a:t>
            </a:r>
            <a:r>
              <a:rPr lang="en-US" altLang="zh-CN" dirty="0"/>
              <a:t>backdoor</a:t>
            </a:r>
          </a:p>
          <a:p>
            <a:r>
              <a:rPr lang="zh-CN" altLang="en-US" dirty="0"/>
              <a:t>这个题限制不多，可以直接用</a:t>
            </a:r>
            <a:r>
              <a:rPr lang="en-US" altLang="zh-CN" dirty="0" err="1"/>
              <a:t>fmtstr_payload</a:t>
            </a:r>
            <a:r>
              <a:rPr lang="zh-CN" altLang="en-US" dirty="0"/>
              <a:t>模块一把梭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1F00AD-3C65-4BB6-8D72-5B7BDFA8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192" y="1263778"/>
            <a:ext cx="2523809" cy="11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BD4063-008F-4EBC-A647-3A9F0E524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23" y="3922794"/>
            <a:ext cx="5295238" cy="1790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FE63DE-C9F7-4986-A68C-4F2454CC6C0B}"/>
              </a:ext>
            </a:extLst>
          </p:cNvPr>
          <p:cNvSpPr txBox="1"/>
          <p:nvPr/>
        </p:nvSpPr>
        <p:spPr>
          <a:xfrm>
            <a:off x="6601096" y="3322629"/>
            <a:ext cx="757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BD7123-BC80-47C6-88DD-EBA9513E96F7}"/>
              </a:ext>
            </a:extLst>
          </p:cNvPr>
          <p:cNvSpPr txBox="1"/>
          <p:nvPr/>
        </p:nvSpPr>
        <p:spPr>
          <a:xfrm>
            <a:off x="7708536" y="3971192"/>
            <a:ext cx="311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手动构造</a:t>
            </a:r>
            <a:r>
              <a:rPr lang="en-US" altLang="zh-CN" dirty="0"/>
              <a:t>payload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没学会，告辞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13B453-F4BB-4B9D-B9F9-70D825CAA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40" y="4578529"/>
            <a:ext cx="2011260" cy="20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6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25391D4A-DAF8-4CA2-9792-2696344DE0BF}"/>
              </a:ext>
            </a:extLst>
          </p:cNvPr>
          <p:cNvSpPr txBox="1"/>
          <p:nvPr/>
        </p:nvSpPr>
        <p:spPr bwMode="auto">
          <a:xfrm>
            <a:off x="2239892" y="2351573"/>
            <a:ext cx="771220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spc="300" dirty="0">
                <a:solidFill>
                  <a:srgbClr val="1D8C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zh-CN" altLang="en-US" sz="4400" b="1" spc="300" dirty="0">
              <a:solidFill>
                <a:srgbClr val="1D8C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2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A956C9-D21F-40C9-8D54-7830DBCE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93" y="1501456"/>
            <a:ext cx="5301874" cy="27486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A0DB54-A35E-4A87-A8C2-0544C04863D3}"/>
              </a:ext>
            </a:extLst>
          </p:cNvPr>
          <p:cNvSpPr txBox="1"/>
          <p:nvPr/>
        </p:nvSpPr>
        <p:spPr>
          <a:xfrm>
            <a:off x="4533122" y="4506685"/>
            <a:ext cx="312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栈中布局，大概长这样</a:t>
            </a:r>
          </a:p>
        </p:txBody>
      </p:sp>
    </p:spTree>
    <p:extLst>
      <p:ext uri="{BB962C8B-B14F-4D97-AF65-F5344CB8AC3E}">
        <p14:creationId xmlns:p14="http://schemas.microsoft.com/office/powerpoint/2010/main" val="399941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20C40EC-ADF8-47CE-98C6-D3CFCC978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71" y="1082023"/>
            <a:ext cx="6902192" cy="46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C9C198-B5CF-4650-B07F-8206CE519721}"/>
              </a:ext>
            </a:extLst>
          </p:cNvPr>
          <p:cNvSpPr txBox="1"/>
          <p:nvPr/>
        </p:nvSpPr>
        <p:spPr>
          <a:xfrm>
            <a:off x="559837" y="633826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ADworld</a:t>
            </a:r>
            <a:r>
              <a:rPr lang="en-US" altLang="zh-CN" dirty="0"/>
              <a:t>——</a:t>
            </a:r>
            <a:r>
              <a:rPr lang="zh-CN" altLang="en-US" dirty="0"/>
              <a:t>厦门邀请赛</a:t>
            </a:r>
            <a:r>
              <a:rPr lang="en-US" altLang="zh-CN" dirty="0"/>
              <a:t>pwn1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8552E6-A9E8-4FC2-9446-0B7DC71596DF}"/>
              </a:ext>
            </a:extLst>
          </p:cNvPr>
          <p:cNvSpPr txBox="1"/>
          <p:nvPr/>
        </p:nvSpPr>
        <p:spPr>
          <a:xfrm>
            <a:off x="830424" y="1212980"/>
            <a:ext cx="836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利用思路：</a:t>
            </a:r>
            <a:r>
              <a:rPr lang="en-US" altLang="zh-CN" dirty="0"/>
              <a:t>1</a:t>
            </a:r>
            <a:r>
              <a:rPr lang="zh-CN" altLang="en-US" dirty="0"/>
              <a:t>、通过多写一字节将</a:t>
            </a:r>
            <a:r>
              <a:rPr lang="en-US" altLang="zh-CN" dirty="0"/>
              <a:t>\x00</a:t>
            </a:r>
            <a:r>
              <a:rPr lang="zh-CN" altLang="en-US" dirty="0"/>
              <a:t>覆盖</a:t>
            </a:r>
            <a:endParaRPr lang="en-US" altLang="zh-CN" dirty="0"/>
          </a:p>
          <a:p>
            <a:r>
              <a:rPr lang="en-US" altLang="zh-CN" dirty="0"/>
              <a:t>	    2</a:t>
            </a:r>
            <a:r>
              <a:rPr lang="zh-CN" altLang="en-US" dirty="0"/>
              <a:t>、打印泄露</a:t>
            </a:r>
            <a:r>
              <a:rPr lang="en-US" altLang="zh-CN" dirty="0"/>
              <a:t>canary</a:t>
            </a:r>
          </a:p>
          <a:p>
            <a:r>
              <a:rPr lang="en-US" altLang="zh-CN" dirty="0"/>
              <a:t>	    3</a:t>
            </a:r>
            <a:r>
              <a:rPr lang="zh-CN" altLang="en-US" dirty="0"/>
              <a:t>、</a:t>
            </a:r>
            <a:r>
              <a:rPr lang="en-US" altLang="zh-CN" dirty="0"/>
              <a:t>ROP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6C3A9-086A-495D-9D78-EF1CED839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2980"/>
            <a:ext cx="5265576" cy="54204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6798A4-7F78-40D5-9006-F74036E5D4B6}"/>
              </a:ext>
            </a:extLst>
          </p:cNvPr>
          <p:cNvSpPr txBox="1"/>
          <p:nvPr/>
        </p:nvSpPr>
        <p:spPr>
          <a:xfrm>
            <a:off x="223935" y="264494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覆盖低字节</a:t>
            </a:r>
            <a:r>
              <a:rPr lang="en-US" altLang="zh-CN" dirty="0"/>
              <a:t>leak canary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6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42AE2D-35F5-453C-A6E5-7BA180F40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12" y="972447"/>
            <a:ext cx="7670891" cy="38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6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4B5EC8-38A8-45F1-8414-AA58A919CF4B}"/>
              </a:ext>
            </a:extLst>
          </p:cNvPr>
          <p:cNvSpPr txBox="1"/>
          <p:nvPr/>
        </p:nvSpPr>
        <p:spPr>
          <a:xfrm>
            <a:off x="827832" y="1950098"/>
            <a:ext cx="10170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r>
              <a:rPr lang="zh-CN" altLang="en-US" dirty="0"/>
              <a:t>子进程相当于复制一份当前进程，并且其中的内存布局以及变量等，包括</a:t>
            </a:r>
            <a:r>
              <a:rPr lang="en-US" altLang="zh-CN" dirty="0"/>
              <a:t>canary</a:t>
            </a:r>
            <a:r>
              <a:rPr lang="zh-CN" altLang="en-US" dirty="0"/>
              <a:t>都与父进程一致</a:t>
            </a:r>
            <a:endParaRPr lang="en-US" altLang="zh-CN" dirty="0"/>
          </a:p>
          <a:p>
            <a:r>
              <a:rPr lang="zh-CN" altLang="en-US" dirty="0"/>
              <a:t>那么每次程序挂了，都相当于会再重新开始一遍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那我们可以逐位爆破</a:t>
            </a:r>
            <a:r>
              <a:rPr lang="en-US" altLang="zh-CN" dirty="0"/>
              <a:t>canary</a:t>
            </a:r>
            <a:r>
              <a:rPr lang="zh-CN" altLang="en-US" dirty="0"/>
              <a:t>，如果程序挂了就说明这一位不对，如果程序正常就可以接着跑下一位，直到爆破出正确的</a:t>
            </a:r>
            <a:r>
              <a:rPr lang="en-US" altLang="zh-CN" dirty="0"/>
              <a:t>canary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D790B7-CCF2-48E8-9B5F-16B3622AA304}"/>
              </a:ext>
            </a:extLst>
          </p:cNvPr>
          <p:cNvSpPr txBox="1"/>
          <p:nvPr/>
        </p:nvSpPr>
        <p:spPr>
          <a:xfrm>
            <a:off x="438539" y="374849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r>
              <a:rPr lang="zh-CN" altLang="en-US" dirty="0"/>
              <a:t>子进程程序爆破</a:t>
            </a:r>
            <a:r>
              <a:rPr lang="en-US" altLang="zh-CN" dirty="0"/>
              <a:t>canary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9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E6BEB3-F94A-48E1-9F84-711E25813EC5}"/>
              </a:ext>
            </a:extLst>
          </p:cNvPr>
          <p:cNvSpPr txBox="1"/>
          <p:nvPr/>
        </p:nvSpPr>
        <p:spPr>
          <a:xfrm>
            <a:off x="494522" y="51318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245BAA-7A75-49A8-B11B-7C6BDCCD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93" y="882516"/>
            <a:ext cx="6838364" cy="53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 b="29380"/>
          <a:stretch>
            <a:fillRect/>
          </a:stretch>
        </p:blipFill>
        <p:spPr>
          <a:xfrm>
            <a:off x="9804400" y="122923"/>
            <a:ext cx="2387600" cy="102180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016FFDE-8709-4101-9542-770300F47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809" y="1144730"/>
            <a:ext cx="6752381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989</Words>
  <Application>Microsoft Office PowerPoint</Application>
  <PresentationFormat>宽屏</PresentationFormat>
  <Paragraphs>86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FangSong</vt:lpstr>
      <vt:lpstr>等线</vt:lpstr>
      <vt:lpstr>等线 Light</vt:lpstr>
      <vt:lpstr>隶书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vz1797</dc:creator>
  <cp:lastModifiedBy>落雨飘</cp:lastModifiedBy>
  <cp:revision>53</cp:revision>
  <dcterms:created xsi:type="dcterms:W3CDTF">2020-04-28T09:05:15Z</dcterms:created>
  <dcterms:modified xsi:type="dcterms:W3CDTF">2020-06-06T09:11:01Z</dcterms:modified>
</cp:coreProperties>
</file>