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3" r:id="rId6"/>
    <p:sldId id="265" r:id="rId7"/>
    <p:sldId id="266" r:id="rId8"/>
    <p:sldId id="267" r:id="rId9"/>
    <p:sldId id="268" r:id="rId10"/>
    <p:sldId id="258" r:id="rId11"/>
    <p:sldId id="259" r:id="rId12"/>
    <p:sldId id="260" r:id="rId13"/>
    <p:sldId id="261" r:id="rId14"/>
    <p:sldId id="26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9" autoAdjust="0"/>
    <p:restoredTop sz="26797" autoAdjust="0"/>
  </p:normalViewPr>
  <p:slideViewPr>
    <p:cSldViewPr snapToGrid="0" snapToObjects="1">
      <p:cViewPr>
        <p:scale>
          <a:sx n="48" d="100"/>
          <a:sy n="48" d="100"/>
        </p:scale>
        <p:origin x="5032" y="144"/>
      </p:cViewPr>
      <p:guideLst/>
    </p:cSldViewPr>
  </p:slideViewPr>
  <p:outlineViewPr>
    <p:cViewPr>
      <p:scale>
        <a:sx n="33" d="100"/>
        <a:sy n="33" d="100"/>
      </p:scale>
      <p:origin x="0" y="-2058"/>
    </p:cViewPr>
  </p:outlin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F2A44-2BC9-B642-B81A-9D2E731209B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CONCAT('%',#{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},'%') == '%'||#{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}||'%’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#{name} ==</a:t>
            </a:r>
            <a:r>
              <a:rPr kumimoji="1"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’name’</a:t>
            </a:r>
            <a:r>
              <a:rPr kumimoji="0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参数化模式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#name# == ’name’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'%’+name+'%’ == '%’||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${name}||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'%’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${name} = name. 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拼接模式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$name$ = name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案例：</a:t>
            </a:r>
            <a:endParaRPr kumimoji="1" lang="en-US" altLang="zh-CN" dirty="0"/>
          </a:p>
          <a:p>
            <a:r>
              <a:rPr kumimoji="1" lang="en-US" altLang="zh-CN" dirty="0" smtClean="0"/>
              <a:t>http://www.site.com:8080/</a:t>
            </a:r>
            <a:r>
              <a:rPr kumimoji="1" lang="en-US" altLang="zh-CN" dirty="0" err="1" smtClean="0"/>
              <a:t>enpadmin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login.jsp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第一步，观察</a:t>
            </a:r>
            <a:r>
              <a:rPr kumimoji="1" lang="en-US" altLang="zh-CN" dirty="0"/>
              <a:t>web.xml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先看过滤器</a:t>
            </a:r>
            <a:endParaRPr kumimoji="1" lang="en-US" altLang="zh-CN" dirty="0"/>
          </a:p>
          <a:p>
            <a:r>
              <a:rPr lang="en-US" altLang="zh-CN" dirty="0" err="1"/>
              <a:t>com.founder.enp.EnpWebFilter</a:t>
            </a:r>
            <a:r>
              <a:rPr lang="en-US" altLang="zh-CN" dirty="0"/>
              <a:t>  </a:t>
            </a:r>
            <a:r>
              <a:rPr lang="zh-CN" altLang="en-US" dirty="0"/>
              <a:t>这里进行了黑白名单验证是否要登录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2.</a:t>
            </a:r>
            <a:r>
              <a:rPr kumimoji="1" lang="zh-CN" altLang="en-US" dirty="0"/>
              <a:t>总览文件结构和全局分析主要架构为</a:t>
            </a:r>
            <a:r>
              <a:rPr kumimoji="1" lang="en-US" altLang="zh-CN" dirty="0"/>
              <a:t>. Struts2 </a:t>
            </a:r>
            <a:r>
              <a:rPr kumimoji="1" lang="en-US" altLang="zh-CN" dirty="0" err="1"/>
              <a:t>xwork</a:t>
            </a:r>
            <a:r>
              <a:rPr kumimoji="1" lang="zh-CN" altLang="en-US" dirty="0"/>
              <a:t>，那么根据定义肯定在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底下存在</a:t>
            </a:r>
            <a:r>
              <a:rPr kumimoji="1" lang="en-US" altLang="zh-CN" dirty="0"/>
              <a:t>xwork.xml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先看</a:t>
            </a:r>
            <a:r>
              <a:rPr kumimoji="1" lang="en-US" altLang="zh-CN" dirty="0"/>
              <a:t>servlet</a:t>
            </a:r>
            <a:endParaRPr kumimoji="1" lang="en-US" altLang="zh-CN" dirty="0"/>
          </a:p>
          <a:p>
            <a:r>
              <a:rPr kumimoji="1" lang="zh-CN" altLang="en-US" dirty="0"/>
              <a:t>逻辑洞</a:t>
            </a:r>
            <a:endParaRPr kumimoji="1" lang="en-US" altLang="zh-CN" dirty="0"/>
          </a:p>
          <a:p>
            <a:r>
              <a:rPr lang="en-US" altLang="zh-CN" dirty="0"/>
              <a:t>/servlet/</a:t>
            </a:r>
            <a:r>
              <a:rPr lang="en-US" altLang="zh-CN" dirty="0" err="1"/>
              <a:t>DBXMLServiceServlet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shell</a:t>
            </a:r>
            <a:r>
              <a:rPr kumimoji="1" lang="zh-CN" altLang="en-US" dirty="0"/>
              <a:t>洞，</a:t>
            </a:r>
            <a:r>
              <a:rPr lang="en-US" altLang="zh-CN" dirty="0" err="1"/>
              <a:t>com.founder.enp.edit.SaveFileAction</a:t>
            </a:r>
            <a:r>
              <a:rPr lang="en-US" altLang="zh-CN" dirty="0"/>
              <a:t> 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根据函数内容解释为：</a:t>
            </a:r>
            <a:r>
              <a:rPr lang="zh-CN" altLang="en-US" dirty="0"/>
              <a:t>读取第一行为文件名，读取第二行为文件内容，文件目录前六个字符必须是</a:t>
            </a:r>
            <a:r>
              <a:rPr lang="en-US" altLang="zh-CN" dirty="0"/>
              <a:t>/data/,</a:t>
            </a:r>
            <a:r>
              <a:rPr lang="zh-CN" altLang="en-US" dirty="0"/>
              <a:t>保存文件的时候他用的直接是</a:t>
            </a:r>
            <a:r>
              <a:rPr lang="en-US" altLang="zh-CN" dirty="0"/>
              <a:t>file</a:t>
            </a:r>
            <a:r>
              <a:rPr lang="zh-CN" altLang="en-US" dirty="0"/>
              <a:t>，所以可以截断</a:t>
            </a:r>
            <a:endParaRPr lang="en-US" altLang="zh-CN" dirty="0"/>
          </a:p>
          <a:p>
            <a:r>
              <a:rPr kumimoji="1" lang="zh-CN" altLang="en-US" dirty="0"/>
              <a:t>这里要说明的是</a:t>
            </a:r>
            <a:r>
              <a:rPr kumimoji="1" lang="en-US" altLang="zh-CN" dirty="0"/>
              <a:t>jdk1.7.40</a:t>
            </a:r>
            <a:r>
              <a:rPr kumimoji="1" lang="zh-CN" altLang="en-US" dirty="0"/>
              <a:t>，幸运的是翔宇这种比较老的产品，</a:t>
            </a:r>
            <a:r>
              <a:rPr kumimoji="1" lang="en-US" altLang="zh-CN" dirty="0" err="1"/>
              <a:t>jdk</a:t>
            </a:r>
            <a:r>
              <a:rPr kumimoji="1" lang="zh-CN" altLang="en-US" dirty="0"/>
              <a:t>版本都低于这个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xxe</a:t>
            </a:r>
            <a:r>
              <a:rPr kumimoji="1" lang="zh-CN" altLang="en-US" dirty="0"/>
              <a:t>洞，</a:t>
            </a:r>
            <a:r>
              <a:rPr lang="en-US" altLang="zh-CN" dirty="0" err="1"/>
              <a:t>com.founder.enp.edit.SaveArticleAction</a:t>
            </a:r>
            <a:r>
              <a:rPr lang="en-US" altLang="zh-CN" dirty="0"/>
              <a:t>     execute-&gt;</a:t>
            </a:r>
            <a:r>
              <a:rPr lang="en-US" altLang="zh-CN" dirty="0" err="1"/>
              <a:t>getArticle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注入洞，</a:t>
            </a:r>
            <a:r>
              <a:rPr lang="en-US" altLang="zh-CN" dirty="0" err="1"/>
              <a:t>com.founder.enp.interfaces.ListNodeTreeAction</a:t>
            </a:r>
            <a:endParaRPr kumimoji="1" lang="en-US" altLang="zh-CN" dirty="0"/>
          </a:p>
          <a:p>
            <a:r>
              <a:rPr kumimoji="1" lang="zh-CN" altLang="en-US" dirty="0"/>
              <a:t>寻找第三个逻辑洞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先找</a:t>
            </a:r>
            <a:r>
              <a:rPr kumimoji="1" lang="en-US" altLang="zh-CN" dirty="0"/>
              <a:t>webservice</a:t>
            </a:r>
            <a:endParaRPr kumimoji="1" lang="en-US" altLang="zh-CN" dirty="0"/>
          </a:p>
          <a:p>
            <a:r>
              <a:rPr kumimoji="1" lang="en-US" altLang="zh-CN" dirty="0"/>
              <a:t>http</a:t>
            </a:r>
            <a:r>
              <a:rPr kumimoji="1" lang="en-US" altLang="zh-CN" dirty="0" smtClean="0"/>
              <a:t>://www.site.com:8080/</a:t>
            </a:r>
            <a:r>
              <a:rPr kumimoji="1" lang="en-US" altLang="zh-CN" dirty="0" err="1" smtClean="0"/>
              <a:t>enpadmin</a:t>
            </a:r>
            <a:r>
              <a:rPr kumimoji="1" lang="en-US" altLang="zh-CN" dirty="0" smtClean="0"/>
              <a:t>/servlet/</a:t>
            </a:r>
            <a:r>
              <a:rPr kumimoji="1" lang="en-US" altLang="zh-CN" dirty="0" err="1" smtClean="0"/>
              <a:t>AxisServlet</a:t>
            </a:r>
            <a:r>
              <a:rPr kumimoji="1" lang="en-US" altLang="zh-CN" dirty="0" smtClean="0"/>
              <a:t>  </a:t>
            </a:r>
            <a:r>
              <a:rPr kumimoji="1" lang="zh-CN" altLang="en-US" dirty="0"/>
              <a:t>不存在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发现</a:t>
            </a:r>
            <a:r>
              <a:rPr kumimoji="1" lang="en-US" altLang="zh-CN" dirty="0" err="1"/>
              <a:t>jws</a:t>
            </a:r>
            <a:r>
              <a:rPr kumimoji="1" lang="zh-CN" altLang="en-US" dirty="0"/>
              <a:t>，寻找</a:t>
            </a:r>
            <a:r>
              <a:rPr kumimoji="1" lang="en-US" altLang="zh-CN" dirty="0" err="1"/>
              <a:t>jws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r>
              <a:rPr kumimoji="1" lang="en-US" altLang="zh-CN" dirty="0" smtClean="0"/>
              <a:t>http://www.site.com:8080/</a:t>
            </a:r>
            <a:r>
              <a:rPr kumimoji="1" lang="en-US" altLang="zh-CN" dirty="0" err="1" smtClean="0"/>
              <a:t>ServiceProxy.jws?wsdl</a:t>
            </a:r>
            <a:r>
              <a:rPr kumimoji="1" lang="en-US" altLang="zh-CN" dirty="0" smtClean="0"/>
              <a:t>  </a:t>
            </a:r>
            <a:r>
              <a:rPr kumimoji="1" lang="zh-CN" altLang="en-US" dirty="0"/>
              <a:t>寻找一处注入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 smtClean="0"/>
              <a:t>http://www.site.com:8080/</a:t>
            </a:r>
            <a:r>
              <a:rPr kumimoji="1" lang="en-US" altLang="zh-CN" dirty="0" err="1" smtClean="0"/>
              <a:t>enpadmin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uum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UserManager.jws?wsdl</a:t>
            </a:r>
            <a:r>
              <a:rPr kumimoji="1" lang="zh-CN" altLang="en-US" dirty="0" smtClean="0"/>
              <a:t>  </a:t>
            </a:r>
            <a:r>
              <a:rPr kumimoji="1" lang="zh-CN" altLang="en-US" dirty="0"/>
              <a:t>存在</a:t>
            </a:r>
            <a:r>
              <a:rPr kumimoji="1" lang="en-US" altLang="zh-CN" dirty="0" err="1"/>
              <a:t>xxe</a:t>
            </a:r>
            <a:r>
              <a:rPr kumimoji="1" lang="zh-CN" altLang="en-US" dirty="0"/>
              <a:t>，密码重置漏洞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5.</a:t>
            </a:r>
            <a:r>
              <a:rPr kumimoji="1" lang="zh-CN" altLang="en-US" dirty="0"/>
              <a:t>寻找</a:t>
            </a:r>
            <a:r>
              <a:rPr kumimoji="1" lang="en-US" altLang="zh-CN" dirty="0" err="1"/>
              <a:t>dwr</a:t>
            </a:r>
            <a:r>
              <a:rPr kumimoji="1" lang="zh-CN" altLang="en-US" dirty="0"/>
              <a:t>接口  没有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6.</a:t>
            </a:r>
            <a:r>
              <a:rPr kumimoji="1" lang="zh-CN" altLang="en-US" dirty="0"/>
              <a:t>寻找</a:t>
            </a:r>
            <a:r>
              <a:rPr kumimoji="1" lang="en-US" altLang="zh-CN" dirty="0" err="1"/>
              <a:t>gwt</a:t>
            </a:r>
            <a:r>
              <a:rPr kumimoji="1" lang="zh-CN" altLang="en-US" dirty="0"/>
              <a:t>接口 没有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/>
              <a:t>7.</a:t>
            </a:r>
            <a:r>
              <a:rPr kumimoji="1" lang="zh-CN" altLang="en-US" dirty="0"/>
              <a:t>寻找</a:t>
            </a:r>
            <a:r>
              <a:rPr kumimoji="1" lang="en-US" altLang="zh-CN" dirty="0"/>
              <a:t>hessian</a:t>
            </a:r>
            <a:r>
              <a:rPr kumimoji="1" lang="zh-CN" altLang="en-US" dirty="0"/>
              <a:t>接口  没有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http://www.site.com:9001/pub/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07047-43F7-0944-A675-CC27EB75BDB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baidu.com/link?url=TmvXYDOsJ52D2RUfbUR1pC8sXA_0bQ2VUC5fi57O2gZ1a1QzZ5c2ztFA5oEVvkak&amp;wd=&amp;eqid=f88761e500073367000000045971ad0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代码审计那点事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主讲：</a:t>
            </a:r>
            <a:r>
              <a:rPr kumimoji="1" lang="en-US" altLang="zh-CN" dirty="0"/>
              <a:t>jkgh006</a:t>
            </a:r>
            <a:endParaRPr kumimoji="1" lang="en-US" altLang="zh-CN" dirty="0"/>
          </a:p>
          <a:p>
            <a:r>
              <a:rPr kumimoji="1" lang="zh-CN" altLang="en-US" dirty="0"/>
              <a:t>杭州敏信科技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不解当年之“拓尔思”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从一个要放弃的</a:t>
            </a:r>
            <a:r>
              <a:rPr kumimoji="1" lang="en-US" altLang="zh-CN" dirty="0" err="1"/>
              <a:t>jsp</a:t>
            </a:r>
            <a:r>
              <a:rPr kumimoji="1" lang="zh-CN" altLang="en-US" dirty="0"/>
              <a:t>，到整站</a:t>
            </a:r>
            <a:r>
              <a:rPr kumimoji="1" lang="en-US" altLang="zh-CN" dirty="0" err="1"/>
              <a:t>getshell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6878" y="903801"/>
            <a:ext cx="1256145" cy="1316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众测杀手之“在线客服”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2438398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Live800	</a:t>
            </a:r>
            <a:r>
              <a:rPr kumimoji="1" lang="zh-CN" altLang="en-US" dirty="0"/>
              <a:t>银行，证券，金融，保险</a:t>
            </a:r>
            <a:endParaRPr kumimoji="1" lang="en-US" altLang="zh-CN" dirty="0"/>
          </a:p>
          <a:p>
            <a:r>
              <a:rPr kumimoji="1" lang="en-US" altLang="zh-CN" dirty="0"/>
              <a:t>IMCC	</a:t>
            </a:r>
            <a:r>
              <a:rPr kumimoji="1" lang="zh-CN" altLang="en-US" dirty="0"/>
              <a:t>    银行，证券，金融，保险</a:t>
            </a:r>
            <a:endParaRPr kumimoji="1" lang="en-US" altLang="zh-CN" dirty="0"/>
          </a:p>
          <a:p>
            <a:r>
              <a:rPr kumimoji="1" lang="en-US" altLang="zh-CN" dirty="0"/>
              <a:t>UCSTAR</a:t>
            </a:r>
            <a:r>
              <a:rPr kumimoji="1" lang="zh-CN" altLang="en-US" dirty="0"/>
              <a:t>     银行，证券，金融，保险</a:t>
            </a:r>
            <a:endParaRPr kumimoji="1" lang="en-US" altLang="zh-CN" dirty="0"/>
          </a:p>
          <a:p>
            <a:r>
              <a:rPr kumimoji="1" lang="en-US" altLang="zh-CN" dirty="0"/>
              <a:t>CUSTIM</a:t>
            </a:r>
            <a:r>
              <a:rPr kumimoji="1" lang="zh-CN" altLang="en-US" dirty="0"/>
              <a:t>    清一色银行系统</a:t>
            </a:r>
            <a:endParaRPr kumimoji="1" lang="en-US" altLang="zh-CN" dirty="0"/>
          </a:p>
          <a:p>
            <a:r>
              <a:rPr kumimoji="1" lang="en-US" altLang="zh-CN" dirty="0"/>
              <a:t>LOOYU	</a:t>
            </a:r>
            <a:r>
              <a:rPr kumimoji="1" lang="zh-CN" altLang="en-US" dirty="0"/>
              <a:t> 银行，证券，金融，保险</a:t>
            </a:r>
            <a:endParaRPr kumimoji="1" lang="en-US" altLang="zh-CN" dirty="0"/>
          </a:p>
          <a:p>
            <a:r>
              <a:rPr kumimoji="1" lang="en-US" altLang="zh-CN" dirty="0"/>
              <a:t>ICC</a:t>
            </a:r>
            <a:r>
              <a:rPr kumimoji="1" lang="zh-CN" altLang="en-US" dirty="0"/>
              <a:t>   银行，证券，金融，保险</a:t>
            </a:r>
            <a:endParaRPr kumimoji="1" lang="en-US" altLang="zh-CN" dirty="0"/>
          </a:p>
          <a:p>
            <a:r>
              <a:rPr kumimoji="1" lang="en-US" altLang="zh-CN" dirty="0" err="1"/>
              <a:t>IMClient</a:t>
            </a:r>
            <a:r>
              <a:rPr kumimoji="1" lang="zh-CN" altLang="en-US" dirty="0"/>
              <a:t>  银行定制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0697" y="974751"/>
            <a:ext cx="1302326" cy="11746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千里之堤之“用友</a:t>
            </a:r>
            <a:r>
              <a:rPr kumimoji="1" lang="en-US" altLang="zh-CN" dirty="0"/>
              <a:t>NC</a:t>
            </a:r>
            <a:r>
              <a:rPr kumimoji="1" lang="zh-CN" altLang="en-US" dirty="0"/>
              <a:t>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整体框架流程分析</a:t>
            </a:r>
            <a:endParaRPr kumimoji="1" lang="en-US" altLang="zh-CN" dirty="0"/>
          </a:p>
          <a:p>
            <a:r>
              <a:rPr kumimoji="1" lang="zh-CN" altLang="en-US" dirty="0"/>
              <a:t>没法修改，没有输出的</a:t>
            </a:r>
            <a:r>
              <a:rPr kumimoji="1" lang="en-US" altLang="zh-CN" dirty="0"/>
              <a:t>0day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2428" y="963958"/>
            <a:ext cx="1300595" cy="1196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谢谢聆听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9467" y="2438399"/>
            <a:ext cx="62484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工欲善其事，必先利其器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JD-GUI</a:t>
            </a:r>
            <a:endParaRPr kumimoji="1" lang="en-US" altLang="zh-CN" dirty="0"/>
          </a:p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266" y="2291146"/>
            <a:ext cx="5888755" cy="3875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556" y="210672"/>
            <a:ext cx="10018713" cy="1752599"/>
          </a:xfrm>
        </p:spPr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中最容易毙命的点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3827929"/>
          </a:xfrm>
        </p:spPr>
        <p:txBody>
          <a:bodyPr/>
          <a:lstStyle/>
          <a:p>
            <a:r>
              <a:rPr kumimoji="1" lang="en-US" altLang="zh-CN" dirty="0"/>
              <a:t>DWR</a:t>
            </a:r>
            <a:r>
              <a:rPr kumimoji="1" lang="zh-CN" altLang="en-US" dirty="0"/>
              <a:t>   </a:t>
            </a:r>
            <a:r>
              <a:rPr lang="en-US" altLang="zh-CN" dirty="0"/>
              <a:t>web</a:t>
            </a:r>
            <a:r>
              <a:rPr lang="zh-CN" altLang="en-US" dirty="0"/>
              <a:t>页面与</a:t>
            </a:r>
            <a:r>
              <a:rPr lang="en-US" altLang="zh-CN" dirty="0"/>
              <a:t>Java</a:t>
            </a:r>
            <a:r>
              <a:rPr lang="zh-CN" altLang="en-US" dirty="0"/>
              <a:t>类交互的远程服务器端</a:t>
            </a:r>
            <a:r>
              <a:rPr lang="en-US" altLang="zh-CN" dirty="0"/>
              <a:t>Ajax</a:t>
            </a:r>
            <a:r>
              <a:rPr lang="zh-CN" altLang="en-US" dirty="0"/>
              <a:t>开源框架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5354" y="3585404"/>
            <a:ext cx="6752392" cy="102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556" y="210672"/>
            <a:ext cx="10018713" cy="1752599"/>
          </a:xfrm>
        </p:spPr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中最容易毙命的点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963271"/>
            <a:ext cx="10018713" cy="3827929"/>
          </a:xfrm>
        </p:spPr>
        <p:txBody>
          <a:bodyPr/>
          <a:lstStyle/>
          <a:p>
            <a:r>
              <a:rPr kumimoji="1" lang="en-US" altLang="zh-CN" dirty="0"/>
              <a:t>GWT</a:t>
            </a:r>
            <a:r>
              <a:rPr kumimoji="1" lang="zh-CN" altLang="en-US" dirty="0"/>
              <a:t>可实现</a:t>
            </a:r>
            <a:r>
              <a:rPr kumimoji="1" lang="en-US" altLang="zh-CN" dirty="0" err="1"/>
              <a:t>javaweb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ajax</a:t>
            </a:r>
            <a:r>
              <a:rPr kumimoji="1" lang="zh-CN" altLang="en-US" dirty="0"/>
              <a:t>通讯</a:t>
            </a: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045" y="3986355"/>
            <a:ext cx="6732471" cy="920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1556" y="210672"/>
            <a:ext cx="10018713" cy="1752599"/>
          </a:xfrm>
        </p:spPr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中最容易毙命的点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702527"/>
            <a:ext cx="10018713" cy="5088673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WEBSERVICE</a:t>
            </a:r>
            <a:r>
              <a:rPr lang="zh-CN" altLang="en-US" dirty="0"/>
              <a:t>   各种基于</a:t>
            </a:r>
            <a:r>
              <a:rPr lang="en-US" altLang="zh-CN" dirty="0"/>
              <a:t>soap</a:t>
            </a:r>
            <a:r>
              <a:rPr lang="zh-CN" altLang="en-US" dirty="0"/>
              <a:t>衍生出来</a:t>
            </a:r>
            <a:r>
              <a:rPr lang="en-US" altLang="zh-CN" dirty="0"/>
              <a:t>web</a:t>
            </a:r>
            <a:r>
              <a:rPr lang="zh-CN" altLang="en-US" dirty="0"/>
              <a:t>服务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524" y="3715870"/>
            <a:ext cx="6274978" cy="8261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524" y="4709411"/>
            <a:ext cx="6274978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中最容易毙命的点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4310" y="1059366"/>
            <a:ext cx="10018713" cy="4731834"/>
          </a:xfrm>
        </p:spPr>
        <p:txBody>
          <a:bodyPr/>
          <a:lstStyle/>
          <a:p>
            <a:r>
              <a:rPr kumimoji="1" lang="en-US" altLang="zh-CN" dirty="0"/>
              <a:t>Hessian</a:t>
            </a:r>
            <a:r>
              <a:rPr kumimoji="1" lang="zh-CN" altLang="en-US" dirty="0"/>
              <a:t> 一个可实现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整合的</a:t>
            </a:r>
            <a:r>
              <a:rPr kumimoji="1" lang="en-US" altLang="zh-CN" dirty="0" err="1"/>
              <a:t>rmi</a:t>
            </a:r>
            <a:r>
              <a:rPr kumimoji="1" lang="zh-CN" altLang="en-US" dirty="0"/>
              <a:t>调用框架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195" y="4142833"/>
            <a:ext cx="7010400" cy="100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中注入容易中毒的地方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hlinkClick r:id="rId1"/>
              </a:rPr>
              <a:t>Mybatis</a:t>
            </a:r>
            <a:r>
              <a:rPr lang="zh-CN" altLang="en-US" u="sng" dirty="0"/>
              <a:t> 和 </a:t>
            </a:r>
            <a:r>
              <a:rPr lang="en-US" altLang="zh-CN" u="sng" dirty="0" err="1"/>
              <a:t>ibatis</a:t>
            </a:r>
            <a:r>
              <a:rPr lang="zh-CN" altLang="en-US" u="sng" dirty="0"/>
              <a:t> </a:t>
            </a:r>
            <a:r>
              <a:rPr lang="en-US" altLang="zh-CN" u="sng" dirty="0"/>
              <a:t>(#</a:t>
            </a:r>
            <a:r>
              <a:rPr lang="zh-CN" altLang="en-US" u="sng" dirty="0"/>
              <a:t>和</a:t>
            </a:r>
            <a:r>
              <a:rPr lang="en-US" altLang="zh-CN" u="sng" dirty="0"/>
              <a:t>$)</a:t>
            </a:r>
            <a:endParaRPr lang="en-US" altLang="zh-CN" dirty="0"/>
          </a:p>
          <a:p>
            <a:r>
              <a:rPr kumimoji="1" lang="zh-CN" altLang="en-US" dirty="0"/>
              <a:t>字符串直接拼接</a:t>
            </a:r>
            <a:endParaRPr kumimoji="1" lang="en-US" altLang="zh-CN" dirty="0"/>
          </a:p>
          <a:p>
            <a:r>
              <a:rPr kumimoji="1" lang="en-US" altLang="zh-CN" dirty="0"/>
              <a:t>ORM</a:t>
            </a:r>
            <a:r>
              <a:rPr kumimoji="1" lang="zh-CN" altLang="en-US" dirty="0"/>
              <a:t>注入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初出茅庐之“方正翔宇”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整体框架流程分析</a:t>
            </a:r>
            <a:endParaRPr kumimoji="1" lang="en-US" altLang="zh-CN" dirty="0"/>
          </a:p>
          <a:p>
            <a:r>
              <a:rPr kumimoji="1" lang="en-US" altLang="zh-CN" dirty="0" err="1"/>
              <a:t>Jsp</a:t>
            </a:r>
            <a:r>
              <a:rPr kumimoji="1" lang="zh-CN" altLang="en-US" dirty="0"/>
              <a:t>层面漏洞讲解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层面漏洞讲解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0137" y="928542"/>
            <a:ext cx="1282886" cy="1267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王者荣耀之“北方网”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37957" y="2682007"/>
            <a:ext cx="5818295" cy="28198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508" y="929408"/>
            <a:ext cx="1281515" cy="12653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 rot="21130884">
            <a:off x="2635199" y="3221873"/>
            <a:ext cx="301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层层递进，探索</a:t>
            </a:r>
            <a:r>
              <a:rPr kumimoji="1" lang="en-US" altLang="zh-CN" dirty="0" err="1"/>
              <a:t>dwr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0</TotalTime>
  <Words>523</Words>
  <Application>WPS 演示</Application>
  <PresentationFormat>宽屏</PresentationFormat>
  <Paragraphs>73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Arial</vt:lpstr>
      <vt:lpstr>华文楷体</vt:lpstr>
      <vt:lpstr>Corbel</vt:lpstr>
      <vt:lpstr>微软雅黑</vt:lpstr>
      <vt:lpstr>Arial Unicode MS</vt:lpstr>
      <vt:lpstr>DengXian</vt:lpstr>
      <vt:lpstr>Segoe Print</vt:lpstr>
      <vt:lpstr>视差</vt:lpstr>
      <vt:lpstr>代码审计那点事</vt:lpstr>
      <vt:lpstr>工欲善其事，必先利其器</vt:lpstr>
      <vt:lpstr>java中最容易毙命的点</vt:lpstr>
      <vt:lpstr>java中最容易毙命的点</vt:lpstr>
      <vt:lpstr>java中最容易毙命的点</vt:lpstr>
      <vt:lpstr>java中最容易毙命的点</vt:lpstr>
      <vt:lpstr>java中注入容易中毒的地方</vt:lpstr>
      <vt:lpstr>初出茅庐之“方正翔宇”</vt:lpstr>
      <vt:lpstr>王者荣耀之“北方网”</vt:lpstr>
      <vt:lpstr>不解当年之“拓尔思”</vt:lpstr>
      <vt:lpstr>众测杀手之“在线客服”</vt:lpstr>
      <vt:lpstr>千里之堤之“用友NC”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代码审计那点事</dc:title>
  <dc:creator>Microsoft Office 用户</dc:creator>
  <cp:lastModifiedBy>Administrator</cp:lastModifiedBy>
  <cp:revision>99</cp:revision>
  <dcterms:created xsi:type="dcterms:W3CDTF">2017-07-18T05:51:00Z</dcterms:created>
  <dcterms:modified xsi:type="dcterms:W3CDTF">2017-07-24T01:27:15Z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