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48"/>
  </p:notesMasterIdLst>
  <p:sldIdLst>
    <p:sldId id="256" r:id="rId2"/>
    <p:sldId id="307" r:id="rId3"/>
    <p:sldId id="302" r:id="rId4"/>
    <p:sldId id="321" r:id="rId5"/>
    <p:sldId id="291" r:id="rId6"/>
    <p:sldId id="259" r:id="rId7"/>
    <p:sldId id="308" r:id="rId8"/>
    <p:sldId id="260" r:id="rId9"/>
    <p:sldId id="282" r:id="rId10"/>
    <p:sldId id="273" r:id="rId11"/>
    <p:sldId id="309" r:id="rId12"/>
    <p:sldId id="290" r:id="rId13"/>
    <p:sldId id="322" r:id="rId14"/>
    <p:sldId id="318" r:id="rId15"/>
    <p:sldId id="288" r:id="rId16"/>
    <p:sldId id="319" r:id="rId17"/>
    <p:sldId id="311" r:id="rId18"/>
    <p:sldId id="289" r:id="rId19"/>
    <p:sldId id="320" r:id="rId20"/>
    <p:sldId id="286" r:id="rId21"/>
    <p:sldId id="298" r:id="rId22"/>
    <p:sldId id="287" r:id="rId23"/>
    <p:sldId id="303" r:id="rId24"/>
    <p:sldId id="304" r:id="rId25"/>
    <p:sldId id="306" r:id="rId26"/>
    <p:sldId id="305" r:id="rId27"/>
    <p:sldId id="296" r:id="rId28"/>
    <p:sldId id="312" r:id="rId29"/>
    <p:sldId id="275" r:id="rId30"/>
    <p:sldId id="276" r:id="rId31"/>
    <p:sldId id="313" r:id="rId32"/>
    <p:sldId id="293" r:id="rId33"/>
    <p:sldId id="314" r:id="rId34"/>
    <p:sldId id="280" r:id="rId35"/>
    <p:sldId id="272" r:id="rId36"/>
    <p:sldId id="261" r:id="rId37"/>
    <p:sldId id="301" r:id="rId38"/>
    <p:sldId id="300" r:id="rId39"/>
    <p:sldId id="315" r:id="rId40"/>
    <p:sldId id="299" r:id="rId41"/>
    <p:sldId id="294" r:id="rId42"/>
    <p:sldId id="316" r:id="rId43"/>
    <p:sldId id="278" r:id="rId44"/>
    <p:sldId id="281" r:id="rId45"/>
    <p:sldId id="279" r:id="rId46"/>
    <p:sldId id="323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8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4" autoAdjust="0"/>
    <p:restoredTop sz="85393" autoAdjust="0"/>
  </p:normalViewPr>
  <p:slideViewPr>
    <p:cSldViewPr snapToGrid="0">
      <p:cViewPr>
        <p:scale>
          <a:sx n="80" d="100"/>
          <a:sy n="80" d="100"/>
        </p:scale>
        <p:origin x="74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EB3A8-B123-4C91-9427-087813D42514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40AE4-BA72-4851-8995-DD2361104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17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mtClean="0"/>
              <a:t>AC ED 00 05: Remember this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40AE4-BA72-4851-8995-DD2361104A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85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Strongly encourage to stop using deserialization altogether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40AE4-BA72-4851-8995-DD2361104A3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27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Only an issue when </a:t>
            </a:r>
            <a:r>
              <a:rPr lang="en-CA" smtClean="0"/>
              <a:t>using blacklist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40AE4-BA72-4851-8995-DD2361104A3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65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Springboard</a:t>
            </a:r>
            <a:r>
              <a:rPr lang="en-CA" baseline="0" dirty="0" smtClean="0"/>
              <a:t> classes rejected by default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40AE4-BA72-4851-8995-DD2361104A3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2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Security Manager is not enough, but it still adds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40AE4-BA72-4851-8995-DD2361104A3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99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40AE4-BA72-4851-8995-DD2361104A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91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Root cause is *NOT*</a:t>
            </a:r>
            <a:r>
              <a:rPr lang="en-CA" baseline="0" dirty="0" smtClean="0"/>
              <a:t> weak boundary between data &amp; code</a:t>
            </a:r>
            <a:endParaRPr lang="en-US" dirty="0" smtClean="0"/>
          </a:p>
          <a:p>
            <a:r>
              <a:rPr lang="en-CA" baseline="0" dirty="0" smtClean="0"/>
              <a:t>Magic methods not always present</a:t>
            </a:r>
          </a:p>
          <a:p>
            <a:r>
              <a:rPr lang="en-CA" baseline="0" dirty="0" smtClean="0"/>
              <a:t>But if present -&gt; always called </a:t>
            </a:r>
            <a:r>
              <a:rPr lang="en-CA" baseline="0" smtClean="0"/>
              <a:t>during deserialization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40AE4-BA72-4851-8995-DD2361104A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5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Successful exploitation requires both attack surfaces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40AE4-BA72-4851-8995-DD2361104A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20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 attacker can control anything that has been read</a:t>
            </a:r>
            <a:r>
              <a:rPr lang="en-CA" baseline="0" dirty="0" smtClean="0"/>
              <a:t> from the stream, or any member that has been </a:t>
            </a:r>
            <a:r>
              <a:rPr lang="en-CA" baseline="0" dirty="0" err="1" smtClean="0"/>
              <a:t>deserialized</a:t>
            </a:r>
            <a:r>
              <a:rPr lang="en-CA" baseline="0" dirty="0" smtClean="0"/>
              <a:t> with the </a:t>
            </a:r>
            <a:r>
              <a:rPr lang="en-CA" baseline="0" smtClean="0"/>
              <a:t>default behavior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40AE4-BA72-4851-8995-DD2361104A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64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40AE4-BA72-4851-8995-DD2361104A3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92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It would be nice if we could send something </a:t>
            </a:r>
            <a:r>
              <a:rPr lang="en-CA" smtClean="0"/>
              <a:t>else than</a:t>
            </a:r>
            <a:r>
              <a:rPr lang="en-CA" baseline="0" smtClean="0"/>
              <a:t> String[]…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40AE4-BA72-4851-8995-DD2361104A3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13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Vulnerable</a:t>
            </a:r>
            <a:r>
              <a:rPr lang="en-CA" baseline="0" dirty="0" smtClean="0"/>
              <a:t> even if authentication is enabled (happens before)</a:t>
            </a:r>
          </a:p>
          <a:p>
            <a:r>
              <a:rPr lang="en-CA" baseline="0" dirty="0" smtClean="0"/>
              <a:t>Tomcat used as an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40AE4-BA72-4851-8995-DD2361104A3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64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New Argument: Class or Class[]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40AE4-BA72-4851-8995-DD2361104A3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51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457" y="2088087"/>
            <a:ext cx="10911014" cy="2157270"/>
          </a:xfrm>
        </p:spPr>
        <p:txBody>
          <a:bodyPr lIns="0" tIns="0" rIns="0" bIns="0" anchor="b">
            <a:noAutofit/>
          </a:bodyPr>
          <a:lstStyle>
            <a:lvl1pPr algn="l">
              <a:defRPr sz="5400" spc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53741" y="4392429"/>
            <a:ext cx="11838260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8415" y="5528768"/>
            <a:ext cx="11518535" cy="500389"/>
          </a:xfrm>
        </p:spPr>
        <p:txBody>
          <a:bodyPr vert="horz" lIns="9144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600" spc="0" dirty="0" smtClean="0">
                <a:solidFill>
                  <a:schemeClr val="accent1"/>
                </a:solidFill>
              </a:defRPr>
            </a:lvl1pPr>
            <a:lvl2pPr marL="0" indent="0">
              <a:buFont typeface="Arial" panose="020B0604020202020204" pitchFamily="34" charset="0"/>
              <a:buChar char="​"/>
              <a:defRPr lang="en-US" dirty="0" smtClean="0">
                <a:solidFill>
                  <a:schemeClr val="accent2"/>
                </a:solidFill>
              </a:defRPr>
            </a:lvl2pPr>
            <a:lvl3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accent2"/>
                </a:solidFill>
              </a:defRPr>
            </a:lvl3pPr>
            <a:lvl4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accent2"/>
                </a:solidFill>
              </a:defRPr>
            </a:lvl4pPr>
            <a:lvl5pPr marL="0" indent="0">
              <a:buFont typeface="Arial" panose="020B0604020202020204" pitchFamily="34" charset="0"/>
              <a:buChar char="​"/>
              <a:defRPr lang="en-US" sz="2000" dirty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Name of presenter, title and email</a:t>
            </a:r>
          </a:p>
        </p:txBody>
      </p:sp>
      <p:sp>
        <p:nvSpPr>
          <p:cNvPr id="34" name="Content Placeholder 7"/>
          <p:cNvSpPr>
            <a:spLocks noGrp="1"/>
          </p:cNvSpPr>
          <p:nvPr>
            <p:ph sz="quarter" idx="10"/>
          </p:nvPr>
        </p:nvSpPr>
        <p:spPr>
          <a:xfrm>
            <a:off x="338415" y="4547602"/>
            <a:ext cx="7291771" cy="750471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2000" spc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324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" tIns="0" rIns="0" bIns="0" rtlCol="0">
            <a:noAutofit/>
          </a:bodyPr>
          <a:lstStyle>
            <a:lvl1pPr>
              <a:defRPr lang="en-US" spc="0" dirty="0" smtClean="0"/>
            </a:lvl1pPr>
            <a:lvl2pPr>
              <a:defRPr lang="en-US" spc="0" dirty="0" smtClean="0"/>
            </a:lvl2pPr>
            <a:lvl3pPr>
              <a:defRPr lang="en-US" spc="0" dirty="0" smtClean="0"/>
            </a:lvl3pPr>
            <a:lvl4pPr>
              <a:defRPr lang="en-US" spc="0" dirty="0" smtClean="0"/>
            </a:lvl4pPr>
            <a:lvl5pPr>
              <a:defRPr lang="en-US" spc="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0"/>
            <a:ext cx="11487856" cy="369332"/>
          </a:xfrm>
        </p:spPr>
        <p:txBody>
          <a:bodyPr lIns="9144" tIns="0" rIns="0" bIns="0">
            <a:spAutoFit/>
          </a:bodyPr>
          <a:lstStyle>
            <a:lvl1pPr marL="0" indent="0">
              <a:buNone/>
              <a:defRPr sz="2400" spc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3815" y="6270901"/>
            <a:ext cx="10739714" cy="428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486215" y="6423301"/>
            <a:ext cx="10739714" cy="428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Salesforce Sans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https://goo.gl/rOpF0u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38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0"/>
            <a:ext cx="11487856" cy="369332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3815" y="6270901"/>
            <a:ext cx="10739714" cy="428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3"/>
          <p:cNvSpPr txBox="1">
            <a:spLocks/>
          </p:cNvSpPr>
          <p:nvPr userDrawn="1"/>
        </p:nvSpPr>
        <p:spPr>
          <a:xfrm>
            <a:off x="486215" y="6423301"/>
            <a:ext cx="10739714" cy="428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Salesforce Sans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https://goo.gl/rOpF0u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85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486215" y="6423301"/>
            <a:ext cx="10739714" cy="428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Salesforce Sans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https://goo.gl/rOpF0u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680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38415" y="6314174"/>
            <a:ext cx="11518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C1C1C">
                    <a:tint val="75000"/>
                  </a:srgbClr>
                </a:solidFill>
                <a:effectLst/>
                <a:uLnTx/>
                <a:uFillTx/>
                <a:latin typeface="Salesforce Sans"/>
                <a:ea typeface="+mn-ea"/>
                <a:cs typeface="+mn-cs"/>
              </a:rPr>
              <a:t>https://goo.gl/rOpF0u</a:t>
            </a:r>
          </a:p>
        </p:txBody>
      </p:sp>
    </p:spTree>
    <p:extLst>
      <p:ext uri="{BB962C8B-B14F-4D97-AF65-F5344CB8AC3E}">
        <p14:creationId xmlns:p14="http://schemas.microsoft.com/office/powerpoint/2010/main" val="4122808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0" y="1151068"/>
            <a:ext cx="12207367" cy="5706933"/>
            <a:chOff x="-7681" y="1151067"/>
            <a:chExt cx="12204188" cy="5706933"/>
          </a:xfrm>
        </p:grpSpPr>
        <p:sp>
          <p:nvSpPr>
            <p:cNvPr id="41" name="Rectangle 40"/>
            <p:cNvSpPr/>
            <p:nvPr/>
          </p:nvSpPr>
          <p:spPr>
            <a:xfrm rot="10800000">
              <a:off x="-7681" y="4045788"/>
              <a:ext cx="12196497" cy="281220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58000"/>
                  </a:schemeClr>
                </a:gs>
                <a:gs pos="38000">
                  <a:schemeClr val="tx2">
                    <a:alpha val="0"/>
                  </a:schemeClr>
                </a:gs>
              </a:gsLst>
              <a:lin ang="5400000" scaled="0"/>
              <a:tileRect/>
            </a:gra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263" rtl="0" eaLnBrk="1" latinLnBrk="0" hangingPunct="1"/>
              <a:endParaRPr lang="en-US" sz="1800" kern="1200" dirty="0">
                <a:solidFill>
                  <a:schemeClr val="lt1"/>
                </a:solidFill>
                <a:latin typeface="Salesforce Sans"/>
                <a:ea typeface="+mn-ea"/>
                <a:cs typeface="+mn-cs"/>
              </a:endParaRPr>
            </a:p>
          </p:txBody>
        </p:sp>
        <p:pic>
          <p:nvPicPr>
            <p:cNvPr id="42" name="Picture 4" descr="C:\Users\andrew\Desktop\dryfgudf.png"/>
            <p:cNvPicPr>
              <a:picLocks noChangeAspect="1" noChangeArrowheads="1"/>
            </p:cNvPicPr>
            <p:nvPr userDrawn="1"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0980" t="5554" r="16207" b="9539"/>
            <a:stretch/>
          </p:blipFill>
          <p:spPr bwMode="auto">
            <a:xfrm>
              <a:off x="0" y="1151067"/>
              <a:ext cx="12196507" cy="570693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Grid" hidden="1"/>
          <p:cNvGrpSpPr/>
          <p:nvPr/>
        </p:nvGrpSpPr>
        <p:grpSpPr>
          <a:xfrm>
            <a:off x="-273121" y="-498396"/>
            <a:ext cx="12684256" cy="8013621"/>
            <a:chOff x="-273050" y="-498396"/>
            <a:chExt cx="12680953" cy="8013621"/>
          </a:xfrm>
        </p:grpSpPr>
        <p:cxnSp>
          <p:nvCxnSpPr>
            <p:cNvPr id="60" name="Straight Connector 59"/>
            <p:cNvCxnSpPr/>
            <p:nvPr userDrawn="1"/>
          </p:nvCxnSpPr>
          <p:spPr>
            <a:xfrm>
              <a:off x="367459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0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12188825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16200000">
              <a:off x="6094416" y="-5806340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16200000">
              <a:off x="6094416" y="-6307141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16200000">
              <a:off x="6094416" y="-5475208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flipH="1">
              <a:off x="-273050" y="1027749"/>
              <a:ext cx="12680953" cy="0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16200000">
              <a:off x="6094416" y="-4534474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 flipH="1">
              <a:off x="-273050" y="1592101"/>
              <a:ext cx="12680953" cy="0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>
              <a:off x="11821366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>
            <a:xfrm>
              <a:off x="4094442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4230921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7957904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8094383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9889635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10026114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6026173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6162652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2162711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2299190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8415" y="90721"/>
            <a:ext cx="11518535" cy="908043"/>
          </a:xfrm>
          <a:prstGeom prst="rect">
            <a:avLst/>
          </a:prstGeom>
          <a:effectLst/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415" y="1599480"/>
            <a:ext cx="11518535" cy="4622864"/>
          </a:xfrm>
          <a:prstGeom prst="rect">
            <a:avLst/>
          </a:prstGeom>
        </p:spPr>
        <p:txBody>
          <a:bodyPr vert="horz" lIns="9144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Source level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 rot="10800000" flipV="1">
            <a:off x="336637" y="1"/>
            <a:ext cx="11872004" cy="891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>
              <a:latin typeface="Salesforce San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3815" y="6270901"/>
            <a:ext cx="10739714" cy="428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Salesforce Sans"/>
              </a:defRPr>
            </a:lvl1pPr>
          </a:lstStyle>
          <a:p>
            <a:r>
              <a:rPr lang="en-US" dirty="0" smtClean="0"/>
              <a:t>https://goo.gl/TBD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66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3" r:id="rId2"/>
    <p:sldLayoutId id="2147483674" r:id="rId3"/>
    <p:sldLayoutId id="2147483703" r:id="rId4"/>
    <p:sldLayoutId id="214748370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algn="l" defTabSz="914400" rtl="0" eaLnBrk="1" latinLnBrk="0" hangingPunct="1">
        <a:lnSpc>
          <a:spcPct val="100000"/>
        </a:lnSpc>
        <a:spcBef>
          <a:spcPct val="0"/>
        </a:spcBef>
        <a:buNone/>
        <a:defRPr lang="en-US" sz="3200" b="0" kern="1200" spc="0" baseline="0" dirty="0">
          <a:solidFill>
            <a:schemeClr val="accent1"/>
          </a:solidFill>
          <a:latin typeface="Salesforce Sans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SzPct val="100000"/>
        <a:buFont typeface="Arial" panose="020B0604020202020204" pitchFamily="34" charset="0"/>
        <a:buChar char="​"/>
        <a:defRPr lang="en-US" sz="2000" kern="1200" spc="0" baseline="0" dirty="0" smtClean="0">
          <a:solidFill>
            <a:srgbClr val="7C868D"/>
          </a:solidFill>
          <a:latin typeface="Salesforce Sans"/>
          <a:ea typeface="+mn-ea"/>
          <a:cs typeface="+mn-cs"/>
        </a:defRPr>
      </a:lvl1pPr>
      <a:lvl2pPr marL="231775" indent="-2317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>
            <a:lumMod val="75000"/>
          </a:schemeClr>
        </a:buClr>
        <a:buSzPct val="100000"/>
        <a:buFont typeface="Arial" panose="020B0604020202020204" pitchFamily="34" charset="0"/>
        <a:buChar char="•"/>
        <a:defRPr lang="en-US" sz="1800" kern="1200" spc="0" baseline="0" dirty="0" smtClean="0">
          <a:solidFill>
            <a:srgbClr val="7C868D"/>
          </a:solidFill>
          <a:latin typeface="Salesforce Sans"/>
          <a:ea typeface="+mn-ea"/>
          <a:cs typeface="+mn-cs"/>
        </a:defRPr>
      </a:lvl2pPr>
      <a:lvl3pPr marL="520700" indent="-1714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>
            <a:lumMod val="75000"/>
          </a:schemeClr>
        </a:buClr>
        <a:buSzPct val="100000"/>
        <a:buFont typeface="Arial" panose="020B0604020202020204" pitchFamily="34" charset="0"/>
        <a:buChar char="•"/>
        <a:defRPr lang="en-US" sz="1600" kern="1200" spc="0" baseline="0" dirty="0" smtClean="0">
          <a:solidFill>
            <a:srgbClr val="7C868D"/>
          </a:solidFill>
          <a:latin typeface="Salesforce Sans"/>
          <a:ea typeface="+mn-ea"/>
          <a:cs typeface="+mn-cs"/>
        </a:defRPr>
      </a:lvl3pPr>
      <a:lvl4pPr marL="520700" indent="-158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SzPct val="100000"/>
        <a:buFont typeface="Arial" panose="020B0604020202020204" pitchFamily="34" charset="0"/>
        <a:buChar char="​"/>
        <a:defRPr lang="en-US" sz="1600" kern="1200" spc="0" baseline="0" dirty="0" smtClean="0">
          <a:solidFill>
            <a:srgbClr val="0079A8"/>
          </a:solidFill>
          <a:latin typeface="Salesforce Sans"/>
          <a:ea typeface="+mn-ea"/>
          <a:cs typeface="+mn-cs"/>
        </a:defRPr>
      </a:lvl4pPr>
      <a:lvl5pPr marL="520700" indent="-17145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bg1">
            <a:lumMod val="50000"/>
          </a:schemeClr>
        </a:buClr>
        <a:buSzPct val="100000"/>
        <a:buFont typeface="Arial" panose="020B0604020202020204" pitchFamily="34" charset="0"/>
        <a:buChar char="​"/>
        <a:defRPr lang="en-US" sz="1000" kern="1200" spc="0" baseline="0" dirty="0">
          <a:solidFill>
            <a:srgbClr val="7C868D"/>
          </a:solidFill>
          <a:latin typeface="Salesforce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pernst\Documents\presentations\s11n\hackfest2016-files\recorded-demos\jre-dos.mp4" TargetMode="External"/><Relationship Id="rId1" Type="http://schemas.microsoft.com/office/2007/relationships/media" Target="file:///C:\Users\pernst\Documents\presentations\s11n\hackfest2016-files\recorded-demos\jre-dos.mp4" TargetMode="Externa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tiv.com/blog/exploiting-jmx-rm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8/docs/api/javax/management/loading/MLet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oracle.com/javase/8/docs/api/javax/management/remote/rmi/RMIServer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pernst\Documents\presentations\s11n\hackfest2016-files\recorded-demos\tomcat-jmx.mp4" TargetMode="External"/><Relationship Id="rId1" Type="http://schemas.microsoft.com/office/2007/relationships/media" Target="file:///C:\Users\pernst\Documents\presentations\s11n\hackfest2016-files\recorded-demos\tomcat-jmx.mp4" TargetMode="Externa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dle.net/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e_rnst" TargetMode="External"/><Relationship Id="rId5" Type="http://schemas.openxmlformats.org/officeDocument/2006/relationships/hyperlink" Target="https://www.linkedin.com/in/pernst" TargetMode="Externa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ve.mitre.org/cgi-bin/cvename.cgi?name=CVE-2013-444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hyperlink" Target="http://grepcode.com/file/repo1.maven.org/maven2/commons-fileupload/commons-fileupload/1.3.1/org/apache/commons/fileupload/disk/DiskFileItem.java#DiskFileItem.finalize%28%29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kkisoft/SerialKiller" TargetMode="External"/><Relationship Id="rId7" Type="http://schemas.openxmlformats.org/officeDocument/2006/relationships/hyperlink" Target="http://docs.oracle.com/javase/8/docs/platform/serialization/spec/protocol.html" TargetMode="External"/><Relationship Id="rId2" Type="http://schemas.openxmlformats.org/officeDocument/2006/relationships/hyperlink" Target="http://www.ibm.com/developerworks/library/se-lookahead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securecoding.cert.org/confluence/display/java/SER12-J.+Prevent+deserialization+of+untrusted+data" TargetMode="External"/><Relationship Id="rId5" Type="http://schemas.openxmlformats.org/officeDocument/2006/relationships/hyperlink" Target="http://openjdk.java.net/jeps/290" TargetMode="External"/><Relationship Id="rId4" Type="http://schemas.openxmlformats.org/officeDocument/2006/relationships/hyperlink" Target="https://github.com/Contrast-Security-OSS/contrast-rO0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research.trust.salesforc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www.linkedin.com/in/jamesgsale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wntester/SerialKillerBypassGadgetCollection/blob/master/src/main/java/serialkiller/bypass/ApacheWebBeans1.jav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://grepcode.com/file/repo1.maven.org/maven2/org.apache.openwebbeans/openwebbeans-impl/1.2.8/org/apache/webbeans/event/EventImpl.java#154" TargetMode="External"/><Relationship Id="rId4" Type="http://schemas.openxmlformats.org/officeDocument/2006/relationships/hyperlink" Target="https://github.com/pwntester/SerialKillerBypassGadgetCollection/blob/master/src/main/java/serialkiller/bypass/ApacheWebBeans2.java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pernst\Documents\presentations\s11n\hackfest2016-files\recorded-demos\tomee.mp4" TargetMode="External"/><Relationship Id="rId1" Type="http://schemas.microsoft.com/office/2007/relationships/media" Target="file:///C:\Users\pernst\Documents\presentations\s11n\hackfest2016-files\recorded-demos\tomee.mp4" TargetMode="External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hg.openjdk.java.net/jdk8/jdk8/jdk/file/e76bb2436b04/src/share/classes/java/math/BigDecimal.java#l373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cve.mitre.org/cgi-bin/cvename.cgi?name=CVE-2013-1768" TargetMode="External"/><Relationship Id="rId13" Type="http://schemas.openxmlformats.org/officeDocument/2006/relationships/hyperlink" Target="https://gist.github.com/coekie/a27cc406fc9f3dc7a70d" TargetMode="External"/><Relationship Id="rId3" Type="http://schemas.openxmlformats.org/officeDocument/2006/relationships/hyperlink" Target="https://cve.mitre.org/cgi-bin/cvename.cgi?name=CVE-2008-5353" TargetMode="External"/><Relationship Id="rId7" Type="http://schemas.openxmlformats.org/officeDocument/2006/relationships/hyperlink" Target="https://cve.mitre.org/cgi-bin/cvename.cgi?name=CVE-2012-4858" TargetMode="External"/><Relationship Id="rId12" Type="http://schemas.openxmlformats.org/officeDocument/2006/relationships/hyperlink" Target="https://cve.mitre.org/cgi-bin/cvename.cgi?name=CVE-2015-7450" TargetMode="External"/><Relationship Id="rId2" Type="http://schemas.openxmlformats.org/officeDocument/2006/relationships/hyperlink" Target="https://cve.mitre.org/cgi-bin/cvename.cgi?name=CVE-2004-2540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ve.mitre.org/cgi-bin/cvename.cgi?name=CVE-2011-2894" TargetMode="External"/><Relationship Id="rId11" Type="http://schemas.openxmlformats.org/officeDocument/2006/relationships/hyperlink" Target="https://cve.mitre.org/cgi-bin/cvename.cgi?name=CVE-2015-3837" TargetMode="External"/><Relationship Id="rId5" Type="http://schemas.openxmlformats.org/officeDocument/2006/relationships/hyperlink" Target="https://www.ikkisoft.com/stuff/SJWC_DoS.java" TargetMode="External"/><Relationship Id="rId10" Type="http://schemas.openxmlformats.org/officeDocument/2006/relationships/hyperlink" Target="https://cve.mitre.org/cgi-bin/cvename.cgi?name=CVE-2015-3253" TargetMode="External"/><Relationship Id="rId4" Type="http://schemas.openxmlformats.org/officeDocument/2006/relationships/hyperlink" Target="https://cve.mitre.org/cgi-bin/cvename.cgi?name=CVE-2010-0094" TargetMode="External"/><Relationship Id="rId9" Type="http://schemas.openxmlformats.org/officeDocument/2006/relationships/hyperlink" Target="https://cve.mitre.org/cgi-bin/cvename.cgi?name=CVE-2013-218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415" y="2251120"/>
            <a:ext cx="10911014" cy="2157270"/>
          </a:xfrm>
        </p:spPr>
        <p:txBody>
          <a:bodyPr/>
          <a:lstStyle/>
          <a:p>
            <a:r>
              <a:rPr lang="en-CA" dirty="0" smtClean="0"/>
              <a:t>Fixing </a:t>
            </a:r>
            <a:r>
              <a:rPr lang="en-CA" dirty="0"/>
              <a:t>the Java Serialization mess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Pierre Ernst, HackFest.ca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48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Attack Surface</a:t>
            </a:r>
            <a:r>
              <a:rPr lang="en-CA" dirty="0" smtClean="0">
                <a:uFill>
                  <a:solidFill>
                    <a:schemeClr val="accent1"/>
                  </a:solidFill>
                </a:uFill>
              </a:rPr>
              <a:t>s: Endpoints Vs. Gadgets</a:t>
            </a:r>
            <a:endParaRPr lang="en-US" dirty="0">
              <a:uFill>
                <a:solidFill>
                  <a:schemeClr val="accent1"/>
                </a:solidFill>
              </a:u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85392" y="1074461"/>
            <a:ext cx="1335255" cy="4525354"/>
            <a:chOff x="485392" y="1386348"/>
            <a:chExt cx="1335255" cy="4525354"/>
          </a:xfrm>
        </p:grpSpPr>
        <p:sp>
          <p:nvSpPr>
            <p:cNvPr id="4" name="TextBox 3"/>
            <p:cNvSpPr txBox="1"/>
            <p:nvPr/>
          </p:nvSpPr>
          <p:spPr>
            <a:xfrm>
              <a:off x="485392" y="1386348"/>
              <a:ext cx="1335255" cy="400110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CA" sz="2000" dirty="0" smtClean="0">
                  <a:solidFill>
                    <a:schemeClr val="accent2"/>
                  </a:solidFill>
                  <a:latin typeface="Salesforce Sans"/>
                  <a:cs typeface="Salesforce Sans"/>
                </a:rPr>
                <a:t>Attacker</a:t>
              </a:r>
              <a:endParaRPr lang="en-US" sz="2000" dirty="0" smtClean="0">
                <a:solidFill>
                  <a:schemeClr val="accent2"/>
                </a:solidFill>
                <a:latin typeface="Salesforce Sans"/>
                <a:cs typeface="Salesforce San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067959" y="1786458"/>
              <a:ext cx="170120" cy="41252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latin typeface="Salesforce Sans"/>
                <a:cs typeface="Salesforce Sans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68154" y="1074461"/>
            <a:ext cx="2431472" cy="4525354"/>
            <a:chOff x="4881946" y="1386348"/>
            <a:chExt cx="2431472" cy="4525354"/>
          </a:xfrm>
        </p:grpSpPr>
        <p:sp>
          <p:nvSpPr>
            <p:cNvPr id="5" name="TextBox 4"/>
            <p:cNvSpPr txBox="1"/>
            <p:nvPr/>
          </p:nvSpPr>
          <p:spPr>
            <a:xfrm>
              <a:off x="4881946" y="1386348"/>
              <a:ext cx="2431472" cy="400110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CA" sz="2000" dirty="0" smtClean="0">
                  <a:solidFill>
                    <a:schemeClr val="accent2"/>
                  </a:solidFill>
                  <a:latin typeface="Salesforce Sans"/>
                  <a:cs typeface="Salesforce Sans"/>
                </a:rPr>
                <a:t>Vulnerable Service</a:t>
              </a:r>
              <a:endParaRPr lang="en-US" sz="2000" dirty="0" smtClean="0">
                <a:solidFill>
                  <a:schemeClr val="accent2"/>
                </a:solidFill>
                <a:latin typeface="Salesforce Sans"/>
                <a:cs typeface="Salesforce San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12622" y="1786458"/>
              <a:ext cx="170120" cy="41252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latin typeface="Salesforce Sans"/>
                <a:cs typeface="Salesforce Sans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441518" y="1779185"/>
            <a:ext cx="3725906" cy="1045636"/>
            <a:chOff x="1441518" y="1779185"/>
            <a:chExt cx="3725906" cy="1045636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441518" y="1779185"/>
              <a:ext cx="3725906" cy="467833"/>
            </a:xfrm>
            <a:prstGeom prst="straightConnector1">
              <a:avLst/>
            </a:prstGeom>
            <a:ln w="63500" cmpd="sng">
              <a:solidFill>
                <a:schemeClr val="accent4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519459" y="2116935"/>
              <a:ext cx="32427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CA" sz="2000" dirty="0" smtClean="0">
                  <a:solidFill>
                    <a:schemeClr val="accent2"/>
                  </a:solidFill>
                  <a:latin typeface="Salesforce Sans"/>
                  <a:cs typeface="Salesforce Sans"/>
                </a:rPr>
                <a:t>Malicious serialized input (</a:t>
              </a:r>
              <a:r>
                <a:rPr lang="en-CA" sz="2000" dirty="0" err="1" smtClean="0">
                  <a:solidFill>
                    <a:schemeClr val="accent2"/>
                  </a:solidFill>
                  <a:latin typeface="Salesforce Sans"/>
                  <a:cs typeface="Salesforce Sans"/>
                </a:rPr>
                <a:t>Vulnerable.class</a:t>
              </a:r>
              <a:r>
                <a:rPr lang="en-CA" sz="2000" dirty="0" smtClean="0">
                  <a:solidFill>
                    <a:schemeClr val="accent2"/>
                  </a:solidFill>
                  <a:latin typeface="Salesforce Sans"/>
                  <a:cs typeface="Salesforce Sans"/>
                </a:rPr>
                <a:t>)</a:t>
              </a:r>
              <a:endParaRPr lang="en-US" sz="2000" dirty="0" smtClean="0">
                <a:solidFill>
                  <a:schemeClr val="accent2"/>
                </a:solidFill>
                <a:latin typeface="Salesforce Sans"/>
                <a:cs typeface="Salesforce Sans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947133" y="1092189"/>
            <a:ext cx="763937" cy="4525354"/>
            <a:chOff x="8947133" y="1404076"/>
            <a:chExt cx="763937" cy="4525354"/>
          </a:xfrm>
        </p:grpSpPr>
        <p:sp>
          <p:nvSpPr>
            <p:cNvPr id="12" name="TextBox 11"/>
            <p:cNvSpPr txBox="1"/>
            <p:nvPr/>
          </p:nvSpPr>
          <p:spPr>
            <a:xfrm>
              <a:off x="8947133" y="1404076"/>
              <a:ext cx="763937" cy="400110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CA" sz="2000" dirty="0" smtClean="0">
                  <a:solidFill>
                    <a:schemeClr val="accent2"/>
                  </a:solidFill>
                  <a:latin typeface="Salesforce Sans"/>
                  <a:cs typeface="Salesforce Sans"/>
                </a:rPr>
                <a:t>JVM</a:t>
              </a:r>
              <a:endParaRPr lang="en-US" sz="2000" dirty="0" smtClean="0">
                <a:solidFill>
                  <a:schemeClr val="accent2"/>
                </a:solidFill>
                <a:latin typeface="Salesforce Sans"/>
                <a:cs typeface="Salesforce San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244041" y="1804186"/>
              <a:ext cx="170120" cy="41252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latin typeface="Salesforce Sans"/>
                <a:cs typeface="Salesforce Sans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621620" y="1892430"/>
            <a:ext cx="3408965" cy="1400224"/>
            <a:chOff x="5621620" y="1892430"/>
            <a:chExt cx="3408965" cy="1400224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5621620" y="2824821"/>
              <a:ext cx="3408965" cy="467833"/>
            </a:xfrm>
            <a:prstGeom prst="straightConnector1">
              <a:avLst/>
            </a:prstGeom>
            <a:ln w="63500" cmpd="sng">
              <a:solidFill>
                <a:schemeClr val="accent4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892878" y="1892430"/>
              <a:ext cx="28069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CA" sz="2000" dirty="0" smtClean="0">
                  <a:solidFill>
                    <a:schemeClr val="accent2"/>
                  </a:solidFill>
                  <a:latin typeface="Salesforce Sans"/>
                  <a:cs typeface="Salesforce Sans"/>
                </a:rPr>
                <a:t>Deserialization (</a:t>
              </a:r>
              <a:r>
                <a:rPr lang="en-CA" sz="2000" dirty="0" err="1" smtClean="0">
                  <a:solidFill>
                    <a:schemeClr val="accent2"/>
                  </a:solidFill>
                  <a:latin typeface="Salesforce Sans"/>
                  <a:cs typeface="Salesforce Sans"/>
                </a:rPr>
                <a:t>bonhomme.Carnaval.class</a:t>
              </a:r>
              <a:r>
                <a:rPr lang="en-CA" sz="2000" dirty="0" smtClean="0">
                  <a:solidFill>
                    <a:schemeClr val="accent2"/>
                  </a:solidFill>
                  <a:latin typeface="Salesforce Sans"/>
                  <a:cs typeface="Salesforce Sans"/>
                </a:rPr>
                <a:t>)</a:t>
              </a:r>
              <a:endParaRPr lang="en-US" sz="2000" dirty="0" smtClean="0">
                <a:solidFill>
                  <a:schemeClr val="accent2"/>
                </a:solidFill>
                <a:latin typeface="Salesforce Sans"/>
                <a:cs typeface="Salesforce Sans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616518" y="3276082"/>
            <a:ext cx="1522739" cy="965387"/>
            <a:chOff x="9779039" y="2743200"/>
            <a:chExt cx="1522739" cy="965387"/>
          </a:xfrm>
        </p:grpSpPr>
        <p:sp>
          <p:nvSpPr>
            <p:cNvPr id="20" name="Can 19"/>
            <p:cNvSpPr/>
            <p:nvPr/>
          </p:nvSpPr>
          <p:spPr>
            <a:xfrm>
              <a:off x="9923719" y="2743200"/>
              <a:ext cx="1233377" cy="965387"/>
            </a:xfrm>
            <a:prstGeom prst="can">
              <a:avLst/>
            </a:prstGeom>
            <a:noFill/>
            <a:ln w="25400">
              <a:solidFill>
                <a:schemeClr val="accent1"/>
              </a:solidFill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latin typeface="Salesforce Sans"/>
                <a:cs typeface="Salesforce San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779039" y="3101521"/>
              <a:ext cx="15227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CA" sz="2000" dirty="0" err="1" smtClean="0">
                  <a:solidFill>
                    <a:schemeClr val="accent2"/>
                  </a:solidFill>
                  <a:latin typeface="Salesforce Sans"/>
                  <a:cs typeface="Salesforce Sans"/>
                </a:rPr>
                <a:t>classpath</a:t>
              </a:r>
              <a:endParaRPr lang="en-US" sz="2000" dirty="0" smtClean="0">
                <a:solidFill>
                  <a:schemeClr val="accent2"/>
                </a:solidFill>
                <a:latin typeface="Salesforce Sans"/>
                <a:cs typeface="Salesforce Sans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9333476" y="3375279"/>
            <a:ext cx="1498843" cy="558768"/>
            <a:chOff x="9333476" y="3375279"/>
            <a:chExt cx="1498843" cy="558768"/>
          </a:xfrm>
        </p:grpSpPr>
        <p:cxnSp>
          <p:nvCxnSpPr>
            <p:cNvPr id="23" name="Straight Arrow Connector 22"/>
            <p:cNvCxnSpPr/>
            <p:nvPr/>
          </p:nvCxnSpPr>
          <p:spPr>
            <a:xfrm flipH="1" flipV="1">
              <a:off x="9548552" y="3933665"/>
              <a:ext cx="1002979" cy="382"/>
            </a:xfrm>
            <a:prstGeom prst="straightConnector1">
              <a:avLst/>
            </a:prstGeom>
            <a:ln w="63500" cmpd="sng">
              <a:solidFill>
                <a:schemeClr val="accent4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333476" y="3375279"/>
              <a:ext cx="14988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CA" sz="2000" dirty="0" smtClean="0">
                  <a:solidFill>
                    <a:schemeClr val="accent2"/>
                  </a:solidFill>
                  <a:latin typeface="Salesforce Sans"/>
                  <a:cs typeface="Salesforce Sans"/>
                </a:rPr>
                <a:t>Vulnerable</a:t>
              </a:r>
              <a:endParaRPr lang="en-US" sz="2000" dirty="0" smtClean="0">
                <a:solidFill>
                  <a:schemeClr val="accent2"/>
                </a:solidFill>
                <a:latin typeface="Salesforce Sans"/>
                <a:cs typeface="Salesforce Sans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26121" y="3225214"/>
            <a:ext cx="3917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  <a:spcAft>
                <a:spcPts val="600"/>
              </a:spcAft>
            </a:pPr>
            <a:r>
              <a:rPr lang="en-CA" sz="1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CA" sz="14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onhomme.Carnaval</a:t>
            </a:r>
            <a:r>
              <a:rPr lang="en-CA" sz="14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instance = (</a:t>
            </a:r>
            <a:r>
              <a:rPr lang="en-CA" sz="14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bonhomme.Carnaval</a:t>
            </a:r>
            <a:r>
              <a:rPr lang="en-CA" sz="14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sz="14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in.readObject</a:t>
            </a:r>
            <a:r>
              <a:rPr lang="en-CA" sz="14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400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9335275" y="4354184"/>
            <a:ext cx="3017609" cy="1983636"/>
            <a:chOff x="9444332" y="4354184"/>
            <a:chExt cx="3017609" cy="1983636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9578735" y="4739695"/>
              <a:ext cx="1146840" cy="172875"/>
            </a:xfrm>
            <a:prstGeom prst="straightConnector1">
              <a:avLst/>
            </a:prstGeom>
            <a:ln w="63500" cmpd="sng">
              <a:solidFill>
                <a:schemeClr val="accent4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9546866" y="4354184"/>
              <a:ext cx="2864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CA" sz="2000" dirty="0" smtClean="0">
                  <a:solidFill>
                    <a:schemeClr val="accent2"/>
                  </a:solidFill>
                  <a:latin typeface="Salesforce Sans"/>
                  <a:cs typeface="Salesforce Sans"/>
                </a:rPr>
                <a:t>Calls “magic” method</a:t>
              </a:r>
              <a:endParaRPr lang="en-US" sz="2000" dirty="0" smtClean="0">
                <a:solidFill>
                  <a:schemeClr val="accent2"/>
                </a:solidFill>
                <a:latin typeface="Salesforce Sans"/>
                <a:cs typeface="Salesforce Sans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444332" y="5037464"/>
              <a:ext cx="3017609" cy="1300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600"/>
                </a:spcAft>
              </a:pPr>
              <a:r>
                <a:rPr lang="en-CA" sz="1400" dirty="0" smtClean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private </a:t>
              </a:r>
              <a:r>
                <a:rPr lang="en-CA" sz="1400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CA" sz="1400" dirty="0" err="1" smtClean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readObject</a:t>
              </a:r>
              <a:endParaRPr lang="en-CA" sz="14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spcBef>
                  <a:spcPts val="300"/>
                </a:spcBef>
                <a:spcAft>
                  <a:spcPts val="600"/>
                </a:spcAft>
              </a:pPr>
              <a:r>
                <a:rPr lang="en-CA" sz="1400" dirty="0" smtClean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CA" sz="1400" dirty="0" err="1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ObjectInputStream</a:t>
              </a:r>
              <a:r>
                <a:rPr lang="en-CA" sz="1400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in) </a:t>
              </a:r>
              <a:r>
                <a:rPr lang="en-CA" sz="1400" dirty="0" smtClean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pPr>
                <a:spcBef>
                  <a:spcPts val="300"/>
                </a:spcBef>
                <a:spcAft>
                  <a:spcPts val="600"/>
                </a:spcAft>
              </a:pPr>
              <a:endParaRPr lang="en-CA" sz="14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spcBef>
                  <a:spcPts val="300"/>
                </a:spcBef>
                <a:spcAft>
                  <a:spcPts val="600"/>
                </a:spcAft>
              </a:pPr>
              <a:r>
                <a:rPr lang="en-CA" sz="1400" dirty="0" smtClean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sz="14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ghtning Bolt 35"/>
            <p:cNvSpPr/>
            <p:nvPr/>
          </p:nvSpPr>
          <p:spPr>
            <a:xfrm>
              <a:off x="10755746" y="5694475"/>
              <a:ext cx="530665" cy="534826"/>
            </a:xfrm>
            <a:prstGeom prst="lightningBolt">
              <a:avLst/>
            </a:prstGeom>
            <a:solidFill>
              <a:schemeClr val="accent5"/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latin typeface="Salesforce Sans"/>
                <a:cs typeface="Salesforce Sans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248688" y="2491201"/>
            <a:ext cx="992372" cy="976480"/>
            <a:chOff x="3296858" y="3659654"/>
            <a:chExt cx="992372" cy="976480"/>
          </a:xfrm>
        </p:grpSpPr>
        <p:sp>
          <p:nvSpPr>
            <p:cNvPr id="39" name="Donut 38"/>
            <p:cNvSpPr/>
            <p:nvPr/>
          </p:nvSpPr>
          <p:spPr>
            <a:xfrm>
              <a:off x="3619990" y="3982053"/>
              <a:ext cx="359804" cy="353324"/>
            </a:xfrm>
            <a:prstGeom prst="donu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Salesforce Sans"/>
                <a:cs typeface="Salesforce Sans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296858" y="3659654"/>
              <a:ext cx="992372" cy="976480"/>
              <a:chOff x="2006009" y="3625324"/>
              <a:chExt cx="992372" cy="976480"/>
            </a:xfrm>
          </p:grpSpPr>
          <p:sp>
            <p:nvSpPr>
              <p:cNvPr id="37" name="Donut 36"/>
              <p:cNvSpPr/>
              <p:nvPr/>
            </p:nvSpPr>
            <p:spPr>
              <a:xfrm>
                <a:off x="2006009" y="3625324"/>
                <a:ext cx="992372" cy="976480"/>
              </a:xfrm>
              <a:prstGeom prst="donut">
                <a:avLst>
                  <a:gd name="adj" fmla="val 9526"/>
                </a:avLst>
              </a:prstGeom>
              <a:solidFill>
                <a:schemeClr val="accent5"/>
              </a:solidFill>
              <a:ln>
                <a:noFill/>
              </a:ln>
              <a:scene3d>
                <a:camera prst="orthographicFront"/>
                <a:lightRig rig="contrasting" dir="t">
                  <a:rot lat="0" lon="0" rev="2400000"/>
                </a:lightRig>
              </a:scene3d>
              <a:sp3d prstMaterial="powder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Salesforce Sans"/>
                  <a:cs typeface="Salesforce Sans"/>
                </a:endParaRPr>
              </a:p>
            </p:txBody>
          </p:sp>
          <p:sp>
            <p:nvSpPr>
              <p:cNvPr id="38" name="Donut 37"/>
              <p:cNvSpPr/>
              <p:nvPr/>
            </p:nvSpPr>
            <p:spPr>
              <a:xfrm>
                <a:off x="2163145" y="3779944"/>
                <a:ext cx="678100" cy="667241"/>
              </a:xfrm>
              <a:prstGeom prst="donut">
                <a:avLst>
                  <a:gd name="adj" fmla="val 13775"/>
                </a:avLst>
              </a:prstGeom>
              <a:solidFill>
                <a:schemeClr val="accent5"/>
              </a:solidFill>
              <a:ln>
                <a:noFill/>
              </a:ln>
              <a:scene3d>
                <a:camera prst="orthographicFront"/>
                <a:lightRig rig="contrasting" dir="t">
                  <a:rot lat="0" lon="0" rev="2400000"/>
                </a:lightRig>
              </a:scene3d>
              <a:sp3d prstMaterial="powder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Salesforce Sans"/>
                  <a:cs typeface="Salesforce Sans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335988" y="3924330"/>
                <a:ext cx="3461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600"/>
                  </a:spcAft>
                </a:pPr>
                <a:r>
                  <a:rPr lang="en-CA" sz="2000" dirty="0" smtClean="0">
                    <a:solidFill>
                      <a:schemeClr val="bg1"/>
                    </a:solidFill>
                    <a:latin typeface="Salesforce Sans"/>
                    <a:cs typeface="Salesforce Sans"/>
                  </a:rPr>
                  <a:t>1</a:t>
                </a:r>
                <a:endParaRPr lang="en-US" sz="2000" dirty="0" smtClean="0">
                  <a:solidFill>
                    <a:schemeClr val="bg1"/>
                  </a:solidFill>
                  <a:latin typeface="Salesforce Sans"/>
                  <a:cs typeface="Salesforce Sans"/>
                </a:endParaRP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9716295" y="5694475"/>
            <a:ext cx="992372" cy="976480"/>
            <a:chOff x="3296858" y="3659654"/>
            <a:chExt cx="992372" cy="976480"/>
          </a:xfrm>
        </p:grpSpPr>
        <p:sp>
          <p:nvSpPr>
            <p:cNvPr id="46" name="Donut 45"/>
            <p:cNvSpPr/>
            <p:nvPr/>
          </p:nvSpPr>
          <p:spPr>
            <a:xfrm>
              <a:off x="3619990" y="3982053"/>
              <a:ext cx="359804" cy="353324"/>
            </a:xfrm>
            <a:prstGeom prst="donu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Salesforce Sans"/>
                <a:cs typeface="Salesforce Sans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3296858" y="3659654"/>
              <a:ext cx="992372" cy="976480"/>
              <a:chOff x="2006009" y="3625324"/>
              <a:chExt cx="992372" cy="976480"/>
            </a:xfrm>
          </p:grpSpPr>
          <p:sp>
            <p:nvSpPr>
              <p:cNvPr id="48" name="Donut 47"/>
              <p:cNvSpPr/>
              <p:nvPr/>
            </p:nvSpPr>
            <p:spPr>
              <a:xfrm>
                <a:off x="2006009" y="3625324"/>
                <a:ext cx="992372" cy="976480"/>
              </a:xfrm>
              <a:prstGeom prst="donut">
                <a:avLst>
                  <a:gd name="adj" fmla="val 9526"/>
                </a:avLst>
              </a:prstGeom>
              <a:solidFill>
                <a:schemeClr val="accent5"/>
              </a:solidFill>
              <a:ln>
                <a:noFill/>
              </a:ln>
              <a:scene3d>
                <a:camera prst="orthographicFront"/>
                <a:lightRig rig="contrasting" dir="t">
                  <a:rot lat="0" lon="0" rev="2400000"/>
                </a:lightRig>
              </a:scene3d>
              <a:sp3d prstMaterial="powder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Salesforce Sans"/>
                  <a:cs typeface="Salesforce Sans"/>
                </a:endParaRPr>
              </a:p>
            </p:txBody>
          </p:sp>
          <p:sp>
            <p:nvSpPr>
              <p:cNvPr id="49" name="Donut 48"/>
              <p:cNvSpPr/>
              <p:nvPr/>
            </p:nvSpPr>
            <p:spPr>
              <a:xfrm>
                <a:off x="2163145" y="3779944"/>
                <a:ext cx="678100" cy="667241"/>
              </a:xfrm>
              <a:prstGeom prst="donut">
                <a:avLst>
                  <a:gd name="adj" fmla="val 13775"/>
                </a:avLst>
              </a:prstGeom>
              <a:solidFill>
                <a:schemeClr val="accent5"/>
              </a:solidFill>
              <a:ln>
                <a:noFill/>
              </a:ln>
              <a:scene3d>
                <a:camera prst="orthographicFront"/>
                <a:lightRig rig="contrasting" dir="t">
                  <a:rot lat="0" lon="0" rev="2400000"/>
                </a:lightRig>
              </a:scene3d>
              <a:sp3d prstMaterial="powder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Salesforce Sans"/>
                  <a:cs typeface="Salesforce Sans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335988" y="3924330"/>
                <a:ext cx="3461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600"/>
                  </a:spcAft>
                </a:pPr>
                <a:r>
                  <a:rPr lang="en-CA" sz="2000" dirty="0" smtClean="0">
                    <a:solidFill>
                      <a:schemeClr val="bg1"/>
                    </a:solidFill>
                    <a:latin typeface="Salesforce Sans"/>
                    <a:cs typeface="Salesforce Sans"/>
                  </a:rPr>
                  <a:t>2</a:t>
                </a:r>
                <a:endParaRPr lang="en-US" sz="2000" dirty="0" smtClean="0">
                  <a:solidFill>
                    <a:schemeClr val="bg1"/>
                  </a:solidFill>
                  <a:latin typeface="Salesforce Sans"/>
                  <a:cs typeface="Salesforce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56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Introduction to Java serialization</a:t>
            </a:r>
          </a:p>
          <a:p>
            <a:r>
              <a:rPr lang="en-CA" dirty="0" smtClean="0"/>
              <a:t>Attack vectors</a:t>
            </a:r>
          </a:p>
          <a:p>
            <a:r>
              <a:rPr lang="en-CA" b="1" dirty="0" smtClean="0">
                <a:solidFill>
                  <a:schemeClr val="accent5"/>
                </a:solidFill>
              </a:rPr>
              <a:t>Serialization Gadgets</a:t>
            </a:r>
          </a:p>
          <a:p>
            <a:pPr lvl="1"/>
            <a:r>
              <a:rPr lang="en-CA" dirty="0" smtClean="0"/>
              <a:t>Demo: Denial of Service</a:t>
            </a:r>
          </a:p>
          <a:p>
            <a:r>
              <a:rPr lang="en-CA" dirty="0" smtClean="0"/>
              <a:t>Deserialization endpoints</a:t>
            </a:r>
          </a:p>
          <a:p>
            <a:pPr lvl="1"/>
            <a:r>
              <a:rPr lang="en-CA" dirty="0"/>
              <a:t>Demo: </a:t>
            </a:r>
            <a:r>
              <a:rPr lang="en-CA" dirty="0" smtClean="0"/>
              <a:t>JMX (CVE-2016-3427)</a:t>
            </a:r>
          </a:p>
          <a:p>
            <a:r>
              <a:rPr lang="en-CA" dirty="0" smtClean="0"/>
              <a:t>Mitigation</a:t>
            </a:r>
          </a:p>
          <a:p>
            <a:pPr lvl="1"/>
            <a:r>
              <a:rPr lang="en-CA" dirty="0"/>
              <a:t>Against Serialization Gadgets</a:t>
            </a:r>
          </a:p>
          <a:p>
            <a:pPr lvl="1"/>
            <a:r>
              <a:rPr lang="en-CA" dirty="0"/>
              <a:t>Against Deserialization </a:t>
            </a:r>
            <a:r>
              <a:rPr lang="en-CA" dirty="0" smtClean="0"/>
              <a:t>endpoints</a:t>
            </a:r>
          </a:p>
          <a:p>
            <a:pPr lvl="2"/>
            <a:r>
              <a:rPr lang="en-CA" dirty="0" smtClean="0"/>
              <a:t>Demo: Bypassing Apache </a:t>
            </a:r>
            <a:r>
              <a:rPr lang="en-CA" dirty="0" err="1" smtClean="0"/>
              <a:t>TomEE</a:t>
            </a:r>
            <a:r>
              <a:rPr lang="en-CA" dirty="0" smtClean="0"/>
              <a:t> look-ahead class name blacklist</a:t>
            </a:r>
          </a:p>
          <a:p>
            <a:pPr lvl="2"/>
            <a:r>
              <a:rPr lang="en-CA" dirty="0" smtClean="0"/>
              <a:t>New concept: Look-ahead method blacklist</a:t>
            </a:r>
            <a:endParaRPr lang="en-CA" dirty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 </a:t>
            </a:r>
          </a:p>
          <a:p>
            <a:endParaRPr lang="en-CA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Fixing the Java Serialization mess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852" y="1965765"/>
            <a:ext cx="2876188" cy="292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3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38415" y="1599480"/>
            <a:ext cx="11518535" cy="4034154"/>
          </a:xfrm>
        </p:spPr>
        <p:txBody>
          <a:bodyPr numCol="2"/>
          <a:lstStyle/>
          <a:p>
            <a:r>
              <a:rPr lang="en-CA" sz="2800" dirty="0" smtClean="0"/>
              <a:t>What are the “Magic” methods</a:t>
            </a:r>
            <a:r>
              <a:rPr lang="en-CA" sz="2800" dirty="0"/>
              <a:t>?</a:t>
            </a:r>
            <a:endParaRPr lang="en-CA" sz="2800" dirty="0" smtClean="0"/>
          </a:p>
          <a:p>
            <a:pPr lvl="1"/>
            <a:r>
              <a:rPr lang="en-CA" sz="2800" dirty="0" err="1" smtClean="0"/>
              <a:t>readObject</a:t>
            </a:r>
            <a:r>
              <a:rPr lang="en-CA" sz="2800" dirty="0" smtClean="0"/>
              <a:t>()</a:t>
            </a:r>
          </a:p>
          <a:p>
            <a:pPr lvl="1"/>
            <a:r>
              <a:rPr lang="en-CA" sz="2800" dirty="0" err="1"/>
              <a:t>readResolve</a:t>
            </a:r>
            <a:r>
              <a:rPr lang="en-CA" sz="2800" dirty="0"/>
              <a:t>()</a:t>
            </a:r>
          </a:p>
          <a:p>
            <a:pPr lvl="1"/>
            <a:r>
              <a:rPr lang="en-CA" sz="2800" dirty="0" err="1"/>
              <a:t>validateObject</a:t>
            </a:r>
            <a:r>
              <a:rPr lang="en-CA" sz="2800" dirty="0"/>
              <a:t>()</a:t>
            </a:r>
          </a:p>
          <a:p>
            <a:pPr lvl="1"/>
            <a:r>
              <a:rPr lang="en-CA" sz="2800" dirty="0" err="1" smtClean="0"/>
              <a:t>readObjectNoData</a:t>
            </a:r>
            <a:r>
              <a:rPr lang="en-CA" sz="2800" dirty="0"/>
              <a:t>()</a:t>
            </a:r>
          </a:p>
          <a:p>
            <a:pPr lvl="1"/>
            <a:r>
              <a:rPr lang="en-CA" sz="2800" dirty="0" err="1"/>
              <a:t>readExternal</a:t>
            </a:r>
            <a:r>
              <a:rPr lang="en-CA" sz="2800" dirty="0"/>
              <a:t>()</a:t>
            </a:r>
          </a:p>
          <a:p>
            <a:pPr lvl="1"/>
            <a:r>
              <a:rPr lang="en-CA" sz="2800" dirty="0" smtClean="0"/>
              <a:t>finalize()</a:t>
            </a:r>
          </a:p>
          <a:p>
            <a:endParaRPr lang="en-CA" sz="2800" dirty="0" smtClean="0"/>
          </a:p>
          <a:p>
            <a:endParaRPr lang="en-CA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38416" y="1021080"/>
            <a:ext cx="11487856" cy="369332"/>
          </a:xfrm>
        </p:spPr>
        <p:txBody>
          <a:bodyPr/>
          <a:lstStyle/>
          <a:p>
            <a:r>
              <a:rPr lang="en-CA" dirty="0" smtClean="0"/>
              <a:t>It has a “magic” method that can be abused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 is vulnerable if: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3174" y="5581092"/>
            <a:ext cx="11518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lvl="1" indent="-231775" defTabSz="9144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800" strike="sngStrike" dirty="0">
                <a:solidFill>
                  <a:srgbClr val="7C868D"/>
                </a:solidFill>
                <a:latin typeface="Salesforce Sans"/>
              </a:rPr>
              <a:t>&lt;</a:t>
            </a:r>
            <a:r>
              <a:rPr lang="en-CA" sz="2800" strike="sngStrike" dirty="0" err="1">
                <a:solidFill>
                  <a:srgbClr val="7C868D"/>
                </a:solidFill>
                <a:latin typeface="Salesforce Sans"/>
              </a:rPr>
              <a:t>init</a:t>
            </a:r>
            <a:r>
              <a:rPr lang="en-CA" sz="2800" strike="sngStrike" dirty="0">
                <a:solidFill>
                  <a:srgbClr val="7C868D"/>
                </a:solidFill>
                <a:latin typeface="Salesforce Sans"/>
              </a:rPr>
              <a:t>&gt;()</a:t>
            </a:r>
            <a:endParaRPr lang="en-US" sz="2800" strike="sngStrike" dirty="0">
              <a:solidFill>
                <a:srgbClr val="7C868D"/>
              </a:solidFill>
              <a:latin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66746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415" y="1762212"/>
            <a:ext cx="11518535" cy="3979910"/>
          </a:xfrm>
        </p:spPr>
        <p:txBody>
          <a:bodyPr/>
          <a:lstStyle/>
          <a:p>
            <a:r>
              <a:rPr lang="en-CA" sz="3000" dirty="0" smtClean="0"/>
              <a:t>File I/O</a:t>
            </a:r>
          </a:p>
          <a:p>
            <a:r>
              <a:rPr lang="en-CA" sz="3000" dirty="0" smtClean="0"/>
              <a:t>Network </a:t>
            </a:r>
            <a:r>
              <a:rPr lang="en-CA" sz="3000" dirty="0"/>
              <a:t>I/O</a:t>
            </a:r>
          </a:p>
          <a:p>
            <a:r>
              <a:rPr lang="en-CA" sz="3000" dirty="0"/>
              <a:t>Code injection</a:t>
            </a:r>
          </a:p>
          <a:p>
            <a:r>
              <a:rPr lang="en-CA" sz="3000" dirty="0"/>
              <a:t>Denial of </a:t>
            </a:r>
            <a:r>
              <a:rPr lang="en-CA" sz="3000" dirty="0" smtClean="0"/>
              <a:t>service</a:t>
            </a:r>
          </a:p>
          <a:p>
            <a:r>
              <a:rPr lang="en-CA" sz="3000" dirty="0" smtClean="0"/>
              <a:t>…</a:t>
            </a:r>
            <a:endParaRPr lang="en-CA" sz="3000" dirty="0"/>
          </a:p>
          <a:p>
            <a:pPr>
              <a:buNone/>
            </a:pPr>
            <a:endParaRPr lang="en-CA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38416" y="1021080"/>
            <a:ext cx="11487856" cy="954107"/>
          </a:xfrm>
        </p:spPr>
        <p:txBody>
          <a:bodyPr/>
          <a:lstStyle/>
          <a:p>
            <a:pPr marL="0" lvl="1" indent="0">
              <a:buClr>
                <a:schemeClr val="bg1">
                  <a:lumMod val="50000"/>
                </a:schemeClr>
              </a:buClr>
              <a:buNone/>
            </a:pPr>
            <a:r>
              <a:rPr lang="en-CA" sz="2800" dirty="0"/>
              <a:t>Any side effect with security impact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can </a:t>
            </a:r>
            <a:r>
              <a:rPr lang="en-CA" dirty="0" smtClean="0"/>
              <a:t>magic methods </a:t>
            </a:r>
            <a:r>
              <a:rPr lang="en-CA" dirty="0"/>
              <a:t>be abused</a:t>
            </a:r>
            <a:r>
              <a:rPr lang="en-CA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7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Introduction to Java serialization</a:t>
            </a:r>
          </a:p>
          <a:p>
            <a:r>
              <a:rPr lang="en-CA" dirty="0" smtClean="0"/>
              <a:t>Attack vectors</a:t>
            </a:r>
          </a:p>
          <a:p>
            <a:r>
              <a:rPr lang="en-CA" dirty="0" smtClean="0">
                <a:solidFill>
                  <a:schemeClr val="accent2"/>
                </a:solidFill>
              </a:rPr>
              <a:t>Serialization Gadgets</a:t>
            </a:r>
          </a:p>
          <a:p>
            <a:pPr lvl="1"/>
            <a:r>
              <a:rPr lang="en-CA" b="1" dirty="0" smtClean="0">
                <a:solidFill>
                  <a:schemeClr val="accent5"/>
                </a:solidFill>
              </a:rPr>
              <a:t>Demo: Denial of Service</a:t>
            </a:r>
          </a:p>
          <a:p>
            <a:r>
              <a:rPr lang="en-CA" dirty="0" smtClean="0"/>
              <a:t>Deserialization endpoints</a:t>
            </a:r>
          </a:p>
          <a:p>
            <a:pPr lvl="1"/>
            <a:r>
              <a:rPr lang="en-CA" dirty="0"/>
              <a:t>Demo: </a:t>
            </a:r>
            <a:r>
              <a:rPr lang="en-CA" dirty="0" smtClean="0"/>
              <a:t>JMX (CVE-2016-3427)</a:t>
            </a:r>
          </a:p>
          <a:p>
            <a:r>
              <a:rPr lang="en-CA" dirty="0" smtClean="0"/>
              <a:t>Mitigation</a:t>
            </a:r>
          </a:p>
          <a:p>
            <a:pPr lvl="1"/>
            <a:r>
              <a:rPr lang="en-CA" dirty="0"/>
              <a:t>Against Serialization Gadgets</a:t>
            </a:r>
          </a:p>
          <a:p>
            <a:pPr lvl="1"/>
            <a:r>
              <a:rPr lang="en-CA" dirty="0"/>
              <a:t>Against Deserialization </a:t>
            </a:r>
            <a:r>
              <a:rPr lang="en-CA" dirty="0" smtClean="0"/>
              <a:t>endpoints</a:t>
            </a:r>
          </a:p>
          <a:p>
            <a:pPr lvl="2"/>
            <a:r>
              <a:rPr lang="en-CA" dirty="0" smtClean="0"/>
              <a:t>Demo: Bypassing Apache </a:t>
            </a:r>
            <a:r>
              <a:rPr lang="en-CA" dirty="0" err="1" smtClean="0"/>
              <a:t>TomEE</a:t>
            </a:r>
            <a:r>
              <a:rPr lang="en-CA" dirty="0" smtClean="0"/>
              <a:t> look-ahead class name blacklist</a:t>
            </a:r>
          </a:p>
          <a:p>
            <a:pPr lvl="2"/>
            <a:r>
              <a:rPr lang="en-CA" dirty="0" smtClean="0"/>
              <a:t>New concept: Look-ahead method blacklist</a:t>
            </a:r>
            <a:endParaRPr lang="en-CA" dirty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 </a:t>
            </a:r>
          </a:p>
          <a:p>
            <a:endParaRPr lang="en-CA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Fixing the Java Serialization mess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852" y="1965765"/>
            <a:ext cx="2876188" cy="292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0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38415" y="3924050"/>
            <a:ext cx="11518535" cy="1505226"/>
          </a:xfrm>
        </p:spPr>
        <p:txBody>
          <a:bodyPr/>
          <a:lstStyle/>
          <a:p>
            <a:r>
              <a:rPr lang="en-CA" dirty="0" smtClean="0"/>
              <a:t>Pervasive problem</a:t>
            </a:r>
          </a:p>
          <a:p>
            <a:pPr lvl="1"/>
            <a:r>
              <a:rPr lang="en-CA" dirty="0" err="1"/>
              <a:t>com.sun.xml.internal.ws.protocol.xml.XMLMessageException</a:t>
            </a:r>
            <a:endParaRPr lang="en-CA" dirty="0"/>
          </a:p>
          <a:p>
            <a:pPr lvl="1"/>
            <a:r>
              <a:rPr lang="en-CA" dirty="0" err="1"/>
              <a:t>java.util.concurrent.CopyOnWriteArrayList</a:t>
            </a:r>
            <a:endParaRPr lang="en-CA" dirty="0"/>
          </a:p>
          <a:p>
            <a:pPr lvl="1"/>
            <a:r>
              <a:rPr lang="en-CA" dirty="0" err="1"/>
              <a:t>java.util.logging.LogRecord</a:t>
            </a:r>
            <a:endParaRPr lang="en-CA" dirty="0"/>
          </a:p>
          <a:p>
            <a:pPr lvl="1"/>
            <a:r>
              <a:rPr lang="en-CA" dirty="0" err="1" smtClean="0"/>
              <a:t>java.util.PriorityQueue</a:t>
            </a:r>
            <a:endParaRPr lang="en-CA" dirty="0" smtClean="0"/>
          </a:p>
          <a:p>
            <a:pPr lvl="1"/>
            <a:r>
              <a:rPr lang="en-CA" dirty="0" err="1"/>
              <a:t>org.apache.catalina.tribes.membership.MemberImpl</a:t>
            </a:r>
            <a:endParaRPr lang="en-CA" dirty="0"/>
          </a:p>
          <a:p>
            <a:endParaRPr lang="en-CA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Java Memory Exhaustion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6720" y="1782403"/>
            <a:ext cx="10621924" cy="1938992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lang="en-CA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readObject</a:t>
            </a:r>
            <a:r>
              <a:rPr lang="en-CA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ObjectInputStream</a:t>
            </a:r>
            <a:r>
              <a:rPr lang="en-CA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in)</a:t>
            </a:r>
          </a:p>
          <a:p>
            <a:r>
              <a:rPr lang="en-CA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throws </a:t>
            </a:r>
            <a:r>
              <a:rPr lang="en-CA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CA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ClassNotFoundException</a:t>
            </a:r>
            <a:r>
              <a:rPr lang="en-CA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CA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CA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in.readInt</a:t>
            </a:r>
            <a:r>
              <a:rPr lang="en-CA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CA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this.parameters</a:t>
            </a:r>
            <a:r>
              <a:rPr lang="en-CA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Object[</a:t>
            </a:r>
            <a:r>
              <a:rPr lang="en-CA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CA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CA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...</a:t>
            </a:r>
          </a:p>
          <a:p>
            <a:r>
              <a:rPr lang="en-CA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215134" y="2406872"/>
            <a:ext cx="4311638" cy="400110"/>
            <a:chOff x="6831282" y="2751899"/>
            <a:chExt cx="4311638" cy="400110"/>
          </a:xfrm>
        </p:grpSpPr>
        <p:sp>
          <p:nvSpPr>
            <p:cNvPr id="7" name="Left Arrow 6"/>
            <p:cNvSpPr/>
            <p:nvPr/>
          </p:nvSpPr>
          <p:spPr>
            <a:xfrm>
              <a:off x="6831282" y="2751899"/>
              <a:ext cx="1488830" cy="363415"/>
            </a:xfrm>
            <a:prstGeom prst="leftArrow">
              <a:avLst/>
            </a:prstGeom>
            <a:solidFill>
              <a:schemeClr val="accent1"/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latin typeface="Salesforce Sans"/>
                <a:cs typeface="Salesforce San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20111" y="2751899"/>
              <a:ext cx="28228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600"/>
                </a:spcAft>
              </a:pPr>
              <a:r>
                <a:rPr lang="en-CA" sz="2000" dirty="0" smtClean="0">
                  <a:solidFill>
                    <a:schemeClr val="accent2"/>
                  </a:solidFill>
                  <a:latin typeface="Salesforce Sans"/>
                  <a:cs typeface="Salesforce Sans"/>
                </a:rPr>
                <a:t>Controlled by attacker</a:t>
              </a:r>
              <a:endParaRPr lang="en-US" sz="2000" dirty="0" smtClean="0">
                <a:solidFill>
                  <a:schemeClr val="accent2"/>
                </a:solidFill>
                <a:latin typeface="Salesforce Sans"/>
                <a:cs typeface="Salesforce Sans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13562" y="2737671"/>
            <a:ext cx="4173414" cy="400110"/>
            <a:chOff x="6494585" y="5156629"/>
            <a:chExt cx="4173414" cy="400110"/>
          </a:xfrm>
        </p:grpSpPr>
        <p:sp>
          <p:nvSpPr>
            <p:cNvPr id="9" name="Left Arrow 8"/>
            <p:cNvSpPr/>
            <p:nvPr/>
          </p:nvSpPr>
          <p:spPr>
            <a:xfrm>
              <a:off x="6494585" y="5193324"/>
              <a:ext cx="1488830" cy="363415"/>
            </a:xfrm>
            <a:prstGeom prst="leftArrow">
              <a:avLst/>
            </a:prstGeom>
            <a:solidFill>
              <a:schemeClr val="accent5"/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latin typeface="Salesforce Sans"/>
                <a:cs typeface="Salesforce San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983415" y="5156629"/>
              <a:ext cx="26845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600"/>
                </a:spcAft>
              </a:pPr>
              <a:r>
                <a:rPr lang="en-CA" sz="2000" dirty="0" smtClean="0">
                  <a:solidFill>
                    <a:schemeClr val="accent2"/>
                  </a:solidFill>
                  <a:latin typeface="Salesforce Sans"/>
                  <a:cs typeface="Salesforce Sans"/>
                </a:rPr>
                <a:t>Memory exhaustion</a:t>
              </a:r>
              <a:endParaRPr lang="en-US" sz="2000" dirty="0" smtClean="0">
                <a:solidFill>
                  <a:schemeClr val="accent2"/>
                </a:solidFill>
                <a:latin typeface="Salesforce Sans"/>
                <a:cs typeface="Salesforce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787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jre-dos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55884" y="369000"/>
            <a:ext cx="10880233" cy="6120000"/>
          </a:xfrm>
        </p:spPr>
      </p:pic>
    </p:spTree>
    <p:extLst>
      <p:ext uri="{BB962C8B-B14F-4D97-AF65-F5344CB8AC3E}">
        <p14:creationId xmlns:p14="http://schemas.microsoft.com/office/powerpoint/2010/main" val="1003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54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Introduction to Java serialization</a:t>
            </a:r>
          </a:p>
          <a:p>
            <a:r>
              <a:rPr lang="en-CA" dirty="0" smtClean="0"/>
              <a:t>Attack vectors</a:t>
            </a:r>
          </a:p>
          <a:p>
            <a:r>
              <a:rPr lang="en-CA" dirty="0" smtClean="0"/>
              <a:t>Serialization Gadgets</a:t>
            </a:r>
          </a:p>
          <a:p>
            <a:pPr lvl="1"/>
            <a:r>
              <a:rPr lang="en-CA" dirty="0" smtClean="0"/>
              <a:t>Demo: Denial of Service</a:t>
            </a:r>
          </a:p>
          <a:p>
            <a:r>
              <a:rPr lang="en-CA" b="1" dirty="0" smtClean="0">
                <a:solidFill>
                  <a:schemeClr val="accent5"/>
                </a:solidFill>
              </a:rPr>
              <a:t>Deserialization endpoints</a:t>
            </a:r>
          </a:p>
          <a:p>
            <a:pPr lvl="1"/>
            <a:r>
              <a:rPr lang="en-CA" dirty="0"/>
              <a:t>Demo: </a:t>
            </a:r>
            <a:r>
              <a:rPr lang="en-CA" dirty="0" smtClean="0"/>
              <a:t>JMX (CVE-2016-3427)</a:t>
            </a:r>
          </a:p>
          <a:p>
            <a:r>
              <a:rPr lang="en-CA" dirty="0" smtClean="0"/>
              <a:t>Mitigation</a:t>
            </a:r>
          </a:p>
          <a:p>
            <a:pPr lvl="1"/>
            <a:r>
              <a:rPr lang="en-CA" dirty="0"/>
              <a:t>Against Serialization Gadgets</a:t>
            </a:r>
          </a:p>
          <a:p>
            <a:pPr lvl="1"/>
            <a:r>
              <a:rPr lang="en-CA" dirty="0"/>
              <a:t>Against Deserialization </a:t>
            </a:r>
            <a:r>
              <a:rPr lang="en-CA" dirty="0" smtClean="0"/>
              <a:t>endpoints</a:t>
            </a:r>
          </a:p>
          <a:p>
            <a:pPr lvl="2"/>
            <a:r>
              <a:rPr lang="en-CA" dirty="0" smtClean="0"/>
              <a:t>Demo: Bypassing Apache </a:t>
            </a:r>
            <a:r>
              <a:rPr lang="en-CA" dirty="0" err="1" smtClean="0"/>
              <a:t>TomEE</a:t>
            </a:r>
            <a:r>
              <a:rPr lang="en-CA" dirty="0" smtClean="0"/>
              <a:t> look-ahead class name blacklist</a:t>
            </a:r>
          </a:p>
          <a:p>
            <a:pPr lvl="2"/>
            <a:r>
              <a:rPr lang="en-CA" dirty="0" smtClean="0"/>
              <a:t>New concept: Look-ahead method blacklist</a:t>
            </a:r>
            <a:endParaRPr lang="en-CA" dirty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 </a:t>
            </a:r>
          </a:p>
          <a:p>
            <a:endParaRPr lang="en-CA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Fixing the Java Serialization mess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852" y="1965765"/>
            <a:ext cx="2876188" cy="292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9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java.io.ObjectInputStream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ois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java.io.ObjectInputStream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(/* contains user’s input */)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is.readObject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OR */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ois.readUnshared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38416" y="1021080"/>
            <a:ext cx="11487856" cy="369332"/>
          </a:xfrm>
        </p:spPr>
        <p:txBody>
          <a:bodyPr/>
          <a:lstStyle/>
          <a:p>
            <a:r>
              <a:rPr lang="en-US" dirty="0"/>
              <a:t>It </a:t>
            </a:r>
            <a:r>
              <a:rPr lang="en-US" dirty="0" err="1"/>
              <a:t>deserializes</a:t>
            </a:r>
            <a:r>
              <a:rPr lang="en-US" dirty="0"/>
              <a:t> user’s </a:t>
            </a:r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Endpoint is vulnerable if: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82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Introduction to Java serialization</a:t>
            </a:r>
          </a:p>
          <a:p>
            <a:r>
              <a:rPr lang="en-CA" dirty="0" smtClean="0"/>
              <a:t>Attack vectors</a:t>
            </a:r>
          </a:p>
          <a:p>
            <a:r>
              <a:rPr lang="en-CA" dirty="0" smtClean="0"/>
              <a:t>Serialization Gadgets</a:t>
            </a:r>
          </a:p>
          <a:p>
            <a:pPr lvl="1"/>
            <a:r>
              <a:rPr lang="en-CA" dirty="0" smtClean="0"/>
              <a:t>Demo: Denial of Service</a:t>
            </a:r>
          </a:p>
          <a:p>
            <a:r>
              <a:rPr lang="en-CA" dirty="0" smtClean="0"/>
              <a:t>Deserialization endpoints</a:t>
            </a:r>
          </a:p>
          <a:p>
            <a:pPr lvl="1"/>
            <a:r>
              <a:rPr lang="en-CA" b="1" dirty="0">
                <a:solidFill>
                  <a:schemeClr val="accent5"/>
                </a:solidFill>
              </a:rPr>
              <a:t>Demo: </a:t>
            </a:r>
            <a:r>
              <a:rPr lang="en-CA" b="1" dirty="0" smtClean="0">
                <a:solidFill>
                  <a:schemeClr val="accent5"/>
                </a:solidFill>
              </a:rPr>
              <a:t>JMX (CVE-2016-3427)</a:t>
            </a:r>
          </a:p>
          <a:p>
            <a:r>
              <a:rPr lang="en-CA" dirty="0" smtClean="0"/>
              <a:t>Mitigation</a:t>
            </a:r>
          </a:p>
          <a:p>
            <a:pPr lvl="1"/>
            <a:r>
              <a:rPr lang="en-CA" dirty="0"/>
              <a:t>Against Serialization Gadgets</a:t>
            </a:r>
          </a:p>
          <a:p>
            <a:pPr lvl="1"/>
            <a:r>
              <a:rPr lang="en-CA" dirty="0"/>
              <a:t>Against Deserialization </a:t>
            </a:r>
            <a:r>
              <a:rPr lang="en-CA" dirty="0" smtClean="0"/>
              <a:t>endpoints</a:t>
            </a:r>
          </a:p>
          <a:p>
            <a:pPr lvl="2"/>
            <a:r>
              <a:rPr lang="en-CA" dirty="0" smtClean="0"/>
              <a:t>Demo: Bypassing Apache </a:t>
            </a:r>
            <a:r>
              <a:rPr lang="en-CA" dirty="0" err="1" smtClean="0"/>
              <a:t>TomEE</a:t>
            </a:r>
            <a:r>
              <a:rPr lang="en-CA" dirty="0" smtClean="0"/>
              <a:t> look-ahead class name blacklist</a:t>
            </a:r>
          </a:p>
          <a:p>
            <a:pPr lvl="2"/>
            <a:r>
              <a:rPr lang="en-CA" dirty="0" smtClean="0"/>
              <a:t>New concept: Look-ahead method blacklist</a:t>
            </a:r>
            <a:endParaRPr lang="en-CA" dirty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 </a:t>
            </a:r>
          </a:p>
          <a:p>
            <a:endParaRPr lang="en-CA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Fixing the Java Serialization mess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852" y="1965765"/>
            <a:ext cx="2876188" cy="292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Introduction to Java serialization</a:t>
            </a:r>
          </a:p>
          <a:p>
            <a:r>
              <a:rPr lang="en-CA" dirty="0" smtClean="0"/>
              <a:t>Attack vectors</a:t>
            </a:r>
          </a:p>
          <a:p>
            <a:r>
              <a:rPr lang="en-CA" dirty="0" smtClean="0"/>
              <a:t>Serialization Gadgets</a:t>
            </a:r>
          </a:p>
          <a:p>
            <a:pPr lvl="1"/>
            <a:r>
              <a:rPr lang="en-CA" dirty="0" smtClean="0"/>
              <a:t>Demo: Denial of Service</a:t>
            </a:r>
          </a:p>
          <a:p>
            <a:r>
              <a:rPr lang="en-CA" dirty="0" smtClean="0"/>
              <a:t>Deserialization endpoints</a:t>
            </a:r>
          </a:p>
          <a:p>
            <a:pPr lvl="1"/>
            <a:r>
              <a:rPr lang="en-CA" dirty="0"/>
              <a:t>Demo: </a:t>
            </a:r>
            <a:r>
              <a:rPr lang="en-CA" dirty="0" smtClean="0"/>
              <a:t>JMX (CVE-2016-3427)</a:t>
            </a:r>
          </a:p>
          <a:p>
            <a:r>
              <a:rPr lang="en-CA" dirty="0" smtClean="0"/>
              <a:t>Mitigation</a:t>
            </a:r>
          </a:p>
          <a:p>
            <a:pPr lvl="1"/>
            <a:r>
              <a:rPr lang="en-CA" dirty="0"/>
              <a:t>Against Serialization Gadgets</a:t>
            </a:r>
          </a:p>
          <a:p>
            <a:pPr lvl="1"/>
            <a:r>
              <a:rPr lang="en-CA" dirty="0"/>
              <a:t>Against Deserialization </a:t>
            </a:r>
            <a:r>
              <a:rPr lang="en-CA" dirty="0" smtClean="0"/>
              <a:t>endpoints</a:t>
            </a:r>
          </a:p>
          <a:p>
            <a:pPr lvl="2"/>
            <a:r>
              <a:rPr lang="en-CA" dirty="0" smtClean="0"/>
              <a:t>Demo: Bypassing Apache </a:t>
            </a:r>
            <a:r>
              <a:rPr lang="en-CA" dirty="0" err="1" smtClean="0"/>
              <a:t>TomEE</a:t>
            </a:r>
            <a:r>
              <a:rPr lang="en-CA" dirty="0" smtClean="0"/>
              <a:t> look-ahead class name blacklist</a:t>
            </a:r>
          </a:p>
          <a:p>
            <a:pPr lvl="2"/>
            <a:r>
              <a:rPr lang="en-CA" dirty="0" smtClean="0"/>
              <a:t>New concept: </a:t>
            </a:r>
            <a:r>
              <a:rPr lang="en-CA" smtClean="0"/>
              <a:t>Look-ahead method </a:t>
            </a:r>
            <a:r>
              <a:rPr lang="en-CA" dirty="0" smtClean="0"/>
              <a:t>blacklist</a:t>
            </a:r>
            <a:endParaRPr lang="en-CA" dirty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 </a:t>
            </a:r>
          </a:p>
          <a:p>
            <a:endParaRPr lang="en-CA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Fixing the Java Serialization mess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852" y="1965765"/>
            <a:ext cx="2876188" cy="292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0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38415" y="1599480"/>
            <a:ext cx="11518535" cy="4397283"/>
          </a:xfrm>
        </p:spPr>
        <p:txBody>
          <a:bodyPr/>
          <a:lstStyle/>
          <a:p>
            <a:r>
              <a:rPr lang="en-CA" sz="2800" dirty="0" smtClean="0"/>
              <a:t>Fixed in Java 8 Update 91 (April 2016)</a:t>
            </a:r>
          </a:p>
          <a:p>
            <a:r>
              <a:rPr lang="en-CA" sz="2800" dirty="0" smtClean="0"/>
              <a:t>JMX = </a:t>
            </a:r>
            <a:r>
              <a:rPr lang="en-CA" sz="2800" u="sng" dirty="0" smtClean="0"/>
              <a:t>J</a:t>
            </a:r>
            <a:r>
              <a:rPr lang="en-CA" sz="2800" dirty="0" smtClean="0"/>
              <a:t>ava </a:t>
            </a:r>
            <a:r>
              <a:rPr lang="en-CA" sz="2800" u="sng" dirty="0" smtClean="0"/>
              <a:t>M</a:t>
            </a:r>
            <a:r>
              <a:rPr lang="en-CA" sz="2800" dirty="0" smtClean="0"/>
              <a:t>anagement </a:t>
            </a:r>
            <a:r>
              <a:rPr lang="en-CA" sz="2800" dirty="0" err="1" smtClean="0"/>
              <a:t>e</a:t>
            </a:r>
            <a:r>
              <a:rPr lang="en-CA" sz="2800" u="sng" dirty="0" err="1" smtClean="0"/>
              <a:t>X</a:t>
            </a:r>
            <a:r>
              <a:rPr lang="en-CA" sz="2800" dirty="0" err="1" smtClean="0"/>
              <a:t>tensions</a:t>
            </a:r>
            <a:endParaRPr lang="en-CA" sz="2800" dirty="0" smtClean="0"/>
          </a:p>
          <a:p>
            <a:pPr lvl="1"/>
            <a:r>
              <a:rPr lang="en-CA" sz="2400" dirty="0" smtClean="0"/>
              <a:t>API for managing/monitoring resources</a:t>
            </a:r>
          </a:p>
          <a:p>
            <a:pPr lvl="1"/>
            <a:r>
              <a:rPr lang="en-CA" sz="2400" dirty="0" smtClean="0"/>
              <a:t>Client-Server on TCP/IP</a:t>
            </a:r>
          </a:p>
          <a:p>
            <a:pPr lvl="1"/>
            <a:r>
              <a:rPr lang="en-CA" sz="2400" dirty="0" smtClean="0"/>
              <a:t>Optional features:</a:t>
            </a:r>
          </a:p>
          <a:p>
            <a:pPr lvl="2"/>
            <a:r>
              <a:rPr lang="en-CA" sz="2000" dirty="0" smtClean="0"/>
              <a:t>TLS socket</a:t>
            </a:r>
          </a:p>
          <a:p>
            <a:pPr lvl="2"/>
            <a:r>
              <a:rPr lang="en-CA" sz="2000" dirty="0" smtClean="0"/>
              <a:t>Authentication</a:t>
            </a:r>
          </a:p>
          <a:p>
            <a:endParaRPr lang="en-CA" sz="2800" dirty="0" smtClean="0"/>
          </a:p>
          <a:p>
            <a:endParaRPr lang="en-CA" sz="2800" dirty="0" smtClean="0"/>
          </a:p>
          <a:p>
            <a:endParaRPr lang="en-US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dirty="0" smtClean="0"/>
              <a:t>JMX untrusted deserialization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CVE-2016-3427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998381" y="2944230"/>
            <a:ext cx="7519041" cy="3415947"/>
            <a:chOff x="2998381" y="2944230"/>
            <a:chExt cx="7519041" cy="3415947"/>
          </a:xfrm>
        </p:grpSpPr>
        <p:grpSp>
          <p:nvGrpSpPr>
            <p:cNvPr id="10" name="Group 9"/>
            <p:cNvGrpSpPr/>
            <p:nvPr/>
          </p:nvGrpSpPr>
          <p:grpSpPr>
            <a:xfrm>
              <a:off x="4210490" y="4146696"/>
              <a:ext cx="1594885" cy="1594885"/>
              <a:chOff x="5943598" y="3753292"/>
              <a:chExt cx="1594885" cy="1594885"/>
            </a:xfrm>
          </p:grpSpPr>
          <p:sp>
            <p:nvSpPr>
              <p:cNvPr id="8" name="Diamond 7"/>
              <p:cNvSpPr>
                <a:spLocks noChangeAspect="1"/>
              </p:cNvSpPr>
              <p:nvPr/>
            </p:nvSpPr>
            <p:spPr>
              <a:xfrm>
                <a:off x="5943598" y="3753292"/>
                <a:ext cx="1594885" cy="1594885"/>
              </a:xfrm>
              <a:prstGeom prst="diamond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  <a:scene3d>
                <a:camera prst="orthographicFront"/>
                <a:lightRig rig="contrasting" dir="t">
                  <a:rot lat="0" lon="0" rev="2400000"/>
                </a:lightRig>
              </a:scene3d>
              <a:sp3d prstMaterial="powder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latin typeface="Salesforce Sans"/>
                  <a:cs typeface="Salesforce Sans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3963" y="3827459"/>
                <a:ext cx="393405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600"/>
                  </a:spcAft>
                </a:pPr>
                <a:r>
                  <a:rPr lang="en-CA" sz="8800" b="1" dirty="0" smtClean="0">
                    <a:latin typeface="Salesforce Sans"/>
                    <a:cs typeface="Salesforce Sans"/>
                  </a:rPr>
                  <a:t>!</a:t>
                </a:r>
                <a:endParaRPr lang="en-US" sz="8800" b="1" dirty="0" smtClean="0">
                  <a:latin typeface="Salesforce Sans"/>
                  <a:cs typeface="Salesforce Sans"/>
                </a:endParaRPr>
              </a:p>
            </p:txBody>
          </p:sp>
        </p:grpSp>
        <p:sp>
          <p:nvSpPr>
            <p:cNvPr id="11" name="Left Arrow 10"/>
            <p:cNvSpPr/>
            <p:nvPr/>
          </p:nvSpPr>
          <p:spPr>
            <a:xfrm>
              <a:off x="2998381" y="4752753"/>
              <a:ext cx="1073889" cy="340242"/>
            </a:xfrm>
            <a:prstGeom prst="leftArrow">
              <a:avLst/>
            </a:prstGeom>
            <a:solidFill>
              <a:schemeClr val="accent1"/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latin typeface="Salesforce Sans"/>
                <a:cs typeface="Salesforce Sans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6411" y="2944230"/>
              <a:ext cx="3461011" cy="34159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088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Tomcat JMX</a:t>
            </a:r>
          </a:p>
          <a:p>
            <a:r>
              <a:rPr lang="en-CA" dirty="0" smtClean="0"/>
              <a:t>Retrieving all the session ids</a:t>
            </a:r>
          </a:p>
          <a:p>
            <a:pPr>
              <a:buNone/>
            </a:pPr>
            <a:endParaRPr lang="en-CA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dirty="0" smtClean="0"/>
              <a:t>Abusing Existing Features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Prior JMX vulnerabilities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567" y="1057676"/>
            <a:ext cx="6206613" cy="518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4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Only vulnerable when authentication is </a:t>
            </a:r>
            <a:r>
              <a:rPr lang="en-CA" u="sng" dirty="0" smtClean="0"/>
              <a:t>not</a:t>
            </a:r>
            <a:r>
              <a:rPr lang="en-CA" dirty="0" smtClean="0"/>
              <a:t> enabled</a:t>
            </a:r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 smtClean="0"/>
          </a:p>
          <a:p>
            <a:pPr>
              <a:buNone/>
            </a:pPr>
            <a:endParaRPr lang="en-CA" dirty="0" smtClean="0"/>
          </a:p>
          <a:p>
            <a:r>
              <a:rPr lang="en-CA" dirty="0" smtClean="0"/>
              <a:t>Source:</a:t>
            </a:r>
          </a:p>
          <a:p>
            <a:pPr lvl="1"/>
            <a:r>
              <a:rPr lang="en-CA" sz="1600" dirty="0" smtClean="0">
                <a:hlinkClick r:id="rId3"/>
              </a:rPr>
              <a:t>Exploiting JMX RMI</a:t>
            </a:r>
            <a:endParaRPr lang="en-CA" sz="1600" dirty="0" smtClean="0"/>
          </a:p>
          <a:p>
            <a:pPr lvl="1"/>
            <a:r>
              <a:rPr lang="en-CA" sz="1600" dirty="0" smtClean="0">
                <a:hlinkClick r:id="rId4"/>
              </a:rPr>
              <a:t>Class </a:t>
            </a:r>
            <a:r>
              <a:rPr lang="en-CA" sz="1600" dirty="0" err="1" smtClean="0">
                <a:hlinkClick r:id="rId4"/>
              </a:rPr>
              <a:t>MLet</a:t>
            </a:r>
            <a:endParaRPr lang="en-CA" sz="1600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dirty="0" smtClean="0"/>
              <a:t>RCE with </a:t>
            </a:r>
            <a:r>
              <a:rPr lang="en-CA" dirty="0" err="1" smtClean="0"/>
              <a:t>MLet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Prior JMX vulnerabilities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40412" y="2068218"/>
            <a:ext cx="1335255" cy="40011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  <a:spcAft>
                <a:spcPts val="600"/>
              </a:spcAft>
            </a:pPr>
            <a:r>
              <a:rPr lang="en-CA" sz="20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evil.org</a:t>
            </a:r>
            <a:endParaRPr lang="en-US" sz="2000" dirty="0" smtClean="0">
              <a:solidFill>
                <a:schemeClr val="accent2"/>
              </a:solidFill>
              <a:latin typeface="Salesforce Sans"/>
              <a:cs typeface="Salesforce San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59180" y="2468328"/>
            <a:ext cx="257167" cy="3443374"/>
          </a:xfrm>
          <a:prstGeom prst="rect">
            <a:avLst/>
          </a:prstGeom>
          <a:solidFill>
            <a:schemeClr val="accent3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Salesforce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00953" y="2068218"/>
            <a:ext cx="1550636" cy="40011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  <a:spcAft>
                <a:spcPts val="600"/>
              </a:spcAft>
            </a:pPr>
            <a:r>
              <a:rPr lang="en-CA" sz="2000" dirty="0">
                <a:solidFill>
                  <a:schemeClr val="accent2"/>
                </a:solidFill>
                <a:latin typeface="Salesforce Sans"/>
                <a:cs typeface="Salesforce Sans"/>
              </a:rPr>
              <a:t>v</a:t>
            </a:r>
            <a:r>
              <a:rPr lang="en-CA" sz="20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ictim.com</a:t>
            </a:r>
            <a:endParaRPr lang="en-US" sz="2000" dirty="0" smtClean="0">
              <a:solidFill>
                <a:schemeClr val="accent2"/>
              </a:solidFill>
              <a:latin typeface="Salesforce Sans"/>
              <a:cs typeface="Salesforce 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67920" y="2468328"/>
            <a:ext cx="228606" cy="3443374"/>
          </a:xfrm>
          <a:prstGeom prst="rect">
            <a:avLst/>
          </a:prstGeom>
          <a:solidFill>
            <a:schemeClr val="accent3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Salesforce Sans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567189" y="2472942"/>
            <a:ext cx="4909423" cy="609178"/>
            <a:chOff x="3567189" y="2472942"/>
            <a:chExt cx="4909423" cy="609178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3567189" y="2673607"/>
              <a:ext cx="4909423" cy="408513"/>
            </a:xfrm>
            <a:prstGeom prst="straightConnector1">
              <a:avLst/>
            </a:prstGeom>
            <a:ln w="50800" cmpd="sng">
              <a:solidFill>
                <a:schemeClr val="accent4"/>
              </a:solidFill>
              <a:headEnd type="none" w="med" len="me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163333" y="2472942"/>
              <a:ext cx="17171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600"/>
                </a:spcAft>
              </a:pPr>
              <a:r>
                <a:rPr lang="en-CA" sz="2000" dirty="0" smtClean="0">
                  <a:solidFill>
                    <a:schemeClr val="accent2"/>
                  </a:solidFill>
                  <a:latin typeface="Salesforce Sans"/>
                  <a:cs typeface="Salesforce Sans"/>
                </a:rPr>
                <a:t>JMX connect</a:t>
              </a:r>
              <a:endParaRPr lang="en-US" sz="2000" dirty="0" smtClean="0">
                <a:solidFill>
                  <a:schemeClr val="accent2"/>
                </a:solidFill>
                <a:latin typeface="Salesforce Sans"/>
                <a:cs typeface="Salesforce Sans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567188" y="3175004"/>
            <a:ext cx="4909423" cy="1015663"/>
            <a:chOff x="3627632" y="3175004"/>
            <a:chExt cx="4909423" cy="1015663"/>
          </a:xfrm>
        </p:grpSpPr>
        <p:grpSp>
          <p:nvGrpSpPr>
            <p:cNvPr id="20" name="Group 19"/>
            <p:cNvGrpSpPr/>
            <p:nvPr/>
          </p:nvGrpSpPr>
          <p:grpSpPr>
            <a:xfrm>
              <a:off x="3627632" y="3282785"/>
              <a:ext cx="4909423" cy="609178"/>
              <a:chOff x="3567189" y="2472942"/>
              <a:chExt cx="4909423" cy="609178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>
                <a:off x="3567189" y="2673607"/>
                <a:ext cx="4909423" cy="408513"/>
              </a:xfrm>
              <a:prstGeom prst="straightConnector1">
                <a:avLst/>
              </a:prstGeom>
              <a:ln w="50800" cmpd="sng">
                <a:solidFill>
                  <a:schemeClr val="accent4"/>
                </a:solidFill>
                <a:headEnd type="none" w="med" len="med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5163333" y="2472942"/>
                <a:ext cx="1847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600"/>
                  </a:spcAft>
                </a:pPr>
                <a:endParaRPr lang="en-US" sz="2000" dirty="0" smtClean="0">
                  <a:solidFill>
                    <a:schemeClr val="accent2"/>
                  </a:solidFill>
                  <a:latin typeface="Salesforce Sans"/>
                  <a:cs typeface="Salesforce Sans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4154262" y="3175004"/>
              <a:ext cx="4084773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err="1" smtClean="0">
                  <a:solidFill>
                    <a:schemeClr val="accent2"/>
                  </a:solidFill>
                  <a:latin typeface="Salesforce Sans" panose="020B0505020202020203" pitchFamily="34" charset="0"/>
                </a:rPr>
                <a:t>createMBean</a:t>
              </a:r>
              <a:endParaRPr lang="en-US" sz="2000" dirty="0" smtClean="0">
                <a:solidFill>
                  <a:schemeClr val="accent2"/>
                </a:solidFill>
                <a:latin typeface="Salesforce Sans" panose="020B0505020202020203" pitchFamily="34" charset="0"/>
              </a:endParaRPr>
            </a:p>
            <a:p>
              <a:endParaRPr lang="en-US" sz="2000" dirty="0" smtClean="0">
                <a:solidFill>
                  <a:schemeClr val="accent2"/>
                </a:solidFill>
                <a:latin typeface="Salesforce Sans" panose="020B0505020202020203" pitchFamily="34" charset="0"/>
              </a:endParaRPr>
            </a:p>
            <a:p>
              <a:r>
                <a:rPr lang="en-US" sz="2000" dirty="0" err="1" smtClean="0">
                  <a:solidFill>
                    <a:schemeClr val="accent2"/>
                  </a:solidFill>
                  <a:latin typeface="Salesforce Sans" panose="020B0505020202020203" pitchFamily="34" charset="0"/>
                </a:rPr>
                <a:t>javax.management.loading.MLet</a:t>
              </a:r>
              <a:endParaRPr lang="en-US" sz="2000" dirty="0">
                <a:solidFill>
                  <a:schemeClr val="accent2"/>
                </a:solidFill>
                <a:latin typeface="Salesforce Sans" panose="020B0505020202020203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567187" y="4297663"/>
            <a:ext cx="4909423" cy="445668"/>
            <a:chOff x="3567187" y="4297663"/>
            <a:chExt cx="4909423" cy="445668"/>
          </a:xfrm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3567187" y="4399735"/>
              <a:ext cx="4909423" cy="343596"/>
            </a:xfrm>
            <a:prstGeom prst="straightConnector1">
              <a:avLst/>
            </a:prstGeom>
            <a:ln w="50800" cmpd="sng">
              <a:solidFill>
                <a:schemeClr val="accent4"/>
              </a:solidFill>
              <a:headEnd type="none" w="med" len="me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224849" y="4297663"/>
              <a:ext cx="8362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600"/>
                </a:spcAft>
              </a:pPr>
              <a:r>
                <a:rPr lang="en-CA" sz="2000" dirty="0" smtClean="0">
                  <a:solidFill>
                    <a:schemeClr val="accent2"/>
                  </a:solidFill>
                  <a:latin typeface="Salesforce Sans"/>
                  <a:cs typeface="Salesforce Sans"/>
                </a:rPr>
                <a:t>load</a:t>
              </a:r>
              <a:endParaRPr lang="en-US" sz="2000" dirty="0" smtClean="0">
                <a:solidFill>
                  <a:schemeClr val="accent2"/>
                </a:solidFill>
                <a:latin typeface="Salesforce Sans"/>
                <a:cs typeface="Salesforce Sans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3325" y="4052794"/>
            <a:ext cx="1296393" cy="1289958"/>
            <a:chOff x="543040" y="3282785"/>
            <a:chExt cx="1296393" cy="1289958"/>
          </a:xfrm>
        </p:grpSpPr>
        <p:sp>
          <p:nvSpPr>
            <p:cNvPr id="33" name="Lightning Bolt 32"/>
            <p:cNvSpPr/>
            <p:nvPr/>
          </p:nvSpPr>
          <p:spPr>
            <a:xfrm>
              <a:off x="925033" y="3282785"/>
              <a:ext cx="914400" cy="1014878"/>
            </a:xfrm>
            <a:prstGeom prst="lightningBolt">
              <a:avLst/>
            </a:prstGeom>
            <a:solidFill>
              <a:schemeClr val="accent5"/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latin typeface="Salesforce Sans"/>
                <a:cs typeface="Salesforce Sans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43040" y="4172633"/>
              <a:ext cx="1252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600"/>
                </a:spcAft>
              </a:pPr>
              <a:r>
                <a:rPr lang="en-CA" sz="2000" dirty="0" smtClean="0">
                  <a:solidFill>
                    <a:schemeClr val="accent2"/>
                  </a:solidFill>
                  <a:latin typeface="Salesforce Sans"/>
                  <a:cs typeface="Salesforce Sans"/>
                </a:rPr>
                <a:t>evil bean</a:t>
              </a:r>
              <a:endParaRPr lang="en-US" sz="2000" dirty="0" smtClean="0">
                <a:solidFill>
                  <a:schemeClr val="accent2"/>
                </a:solidFill>
                <a:latin typeface="Salesforce Sans"/>
                <a:cs typeface="Salesforce Sans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567187" y="5028766"/>
            <a:ext cx="5818668" cy="712815"/>
            <a:chOff x="3567187" y="5028766"/>
            <a:chExt cx="5818668" cy="712815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3567187" y="5028766"/>
              <a:ext cx="5818668" cy="712815"/>
            </a:xfrm>
            <a:prstGeom prst="straightConnector1">
              <a:avLst/>
            </a:prstGeom>
            <a:ln w="50800" cmpd="sng">
              <a:solidFill>
                <a:schemeClr val="accent4"/>
              </a:solidFill>
              <a:headEnd type="none" w="med" len="me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011470" y="5028766"/>
              <a:ext cx="9701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600"/>
                </a:spcAft>
              </a:pPr>
              <a:r>
                <a:rPr lang="en-CA" sz="2000" dirty="0" smtClean="0">
                  <a:solidFill>
                    <a:schemeClr val="accent2"/>
                  </a:solidFill>
                  <a:latin typeface="Salesforce Sans"/>
                  <a:cs typeface="Salesforce Sans"/>
                </a:rPr>
                <a:t>invoke</a:t>
              </a:r>
              <a:endParaRPr lang="en-US" sz="2000" dirty="0" smtClean="0">
                <a:solidFill>
                  <a:schemeClr val="accent2"/>
                </a:solidFill>
                <a:latin typeface="Salesforce Sans"/>
                <a:cs typeface="Salesforce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382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-3.7037E-6 L 0.59232 0.1222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01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38415" y="3678865"/>
            <a:ext cx="11518535" cy="2543478"/>
          </a:xfrm>
        </p:spPr>
        <p:txBody>
          <a:bodyPr/>
          <a:lstStyle/>
          <a:p>
            <a:r>
              <a:rPr lang="en-CA" dirty="0" smtClean="0"/>
              <a:t>How many times did you read “RMI” ?</a:t>
            </a:r>
          </a:p>
          <a:p>
            <a:pPr lvl="1"/>
            <a:r>
              <a:rPr lang="en-CA" dirty="0" smtClean="0"/>
              <a:t>JMX connection strings is future-proof</a:t>
            </a:r>
          </a:p>
          <a:p>
            <a:pPr lvl="2"/>
            <a:r>
              <a:rPr lang="en-CA" dirty="0" smtClean="0"/>
              <a:t>Might use some other transport technologies in the future</a:t>
            </a:r>
          </a:p>
          <a:p>
            <a:pPr lvl="1"/>
            <a:r>
              <a:rPr lang="en-CA" dirty="0" smtClean="0"/>
              <a:t>But it relies on RMI for now.</a:t>
            </a:r>
          </a:p>
          <a:p>
            <a:r>
              <a:rPr lang="en-CA" sz="3600" dirty="0" smtClean="0"/>
              <a:t>We can use RMI </a:t>
            </a:r>
            <a:r>
              <a:rPr lang="en-CA" sz="3600" u="sng" dirty="0" smtClean="0"/>
              <a:t>directly</a:t>
            </a:r>
            <a:r>
              <a:rPr lang="en-CA" sz="3600" dirty="0" smtClean="0"/>
              <a:t> to connect to a JMX server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dirty="0" err="1" smtClean="0"/>
              <a:t>a.k.a</a:t>
            </a:r>
            <a:r>
              <a:rPr lang="en-CA" smtClean="0"/>
              <a:t> JMX “URLs</a:t>
            </a:r>
            <a:r>
              <a:rPr lang="en-CA" dirty="0" smtClean="0"/>
              <a:t>”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JMX Connection Strings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0619" y="1765005"/>
            <a:ext cx="11330762" cy="38472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service:jmx:rmi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://bonhomme.local:10002/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jndi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/rmi://bonhomme.local:10001/jmxrmi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0619" y="2149917"/>
            <a:ext cx="11330762" cy="38472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rmi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bonhomme.local:10002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0619" y="2534638"/>
            <a:ext cx="11330762" cy="38472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rmi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://bonhomme.local:10001/jmxrmi</a:t>
            </a:r>
          </a:p>
        </p:txBody>
      </p:sp>
      <p:sp>
        <p:nvSpPr>
          <p:cNvPr id="11" name="Oval 10"/>
          <p:cNvSpPr/>
          <p:nvPr/>
        </p:nvSpPr>
        <p:spPr>
          <a:xfrm>
            <a:off x="1594884" y="1669312"/>
            <a:ext cx="659218" cy="574158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Salesforce San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082344" y="1685357"/>
            <a:ext cx="762000" cy="574158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Salesforce San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8415" y="2149726"/>
            <a:ext cx="2115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CA" sz="20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JMX endpoint</a:t>
            </a:r>
            <a:endParaRPr lang="en-US" sz="2000" dirty="0" smtClean="0">
              <a:solidFill>
                <a:schemeClr val="accent2"/>
              </a:solidFill>
              <a:latin typeface="Salesforce Sans"/>
              <a:cs typeface="Salesforce San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28465" y="2539430"/>
            <a:ext cx="2115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CA" sz="20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Naming Registry</a:t>
            </a:r>
            <a:endParaRPr lang="en-US" sz="2000" dirty="0" smtClean="0">
              <a:solidFill>
                <a:schemeClr val="accent2"/>
              </a:solidFill>
              <a:latin typeface="Salesforce Sans"/>
              <a:cs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93910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/>
      <p:bldP spid="10" grpId="0"/>
      <p:bldP spid="11" grpId="0" animBg="1"/>
      <p:bldP spid="12" grpId="0" animBg="1"/>
      <p:bldP spid="1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415" y="3151641"/>
            <a:ext cx="11518535" cy="1920090"/>
          </a:xfrm>
          <a:ln w="28575">
            <a:solidFill>
              <a:schemeClr val="accent3"/>
            </a:solidFill>
          </a:ln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Registry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LocateRegistry.getRegistry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bonhomme.local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RMIServer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rmiServer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RMIServer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registry.lookup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jmxrmi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RMIConnection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rmiConnection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rmiServer.newClient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tomcat",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secret"});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	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smtClean="0"/>
              <a:t>(directly)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Connecting to JMX with RMI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0619" y="1765005"/>
            <a:ext cx="11330762" cy="38472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service:jmx:rmi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://bonhomme.local:10002/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jndi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/rmi://bonhomme.local:10001/jmxrmi</a:t>
            </a:r>
          </a:p>
        </p:txBody>
      </p:sp>
    </p:spTree>
    <p:extLst>
      <p:ext uri="{BB962C8B-B14F-4D97-AF65-F5344CB8AC3E}">
        <p14:creationId xmlns:p14="http://schemas.microsoft.com/office/powerpoint/2010/main" val="375358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RMI:</a:t>
            </a:r>
          </a:p>
          <a:p>
            <a:pPr lvl="2">
              <a:buNone/>
            </a:pPr>
            <a:r>
              <a:rPr lang="en-CA" dirty="0" smtClean="0"/>
              <a:t>Client-Server network protocol</a:t>
            </a:r>
          </a:p>
          <a:p>
            <a:pPr lvl="2">
              <a:buNone/>
            </a:pPr>
            <a:r>
              <a:rPr lang="en-CA" dirty="0" smtClean="0"/>
              <a:t>RPC-style</a:t>
            </a:r>
          </a:p>
          <a:p>
            <a:pPr lvl="2">
              <a:buNone/>
            </a:pPr>
            <a:r>
              <a:rPr lang="en-CA" smtClean="0"/>
              <a:t>Uses </a:t>
            </a:r>
            <a:r>
              <a:rPr lang="en-CA" b="1" u="sng" smtClean="0">
                <a:solidFill>
                  <a:schemeClr val="accent5"/>
                </a:solidFill>
              </a:rPr>
              <a:t>serialization </a:t>
            </a:r>
            <a:endParaRPr lang="en-US" b="1" u="sng">
              <a:solidFill>
                <a:schemeClr val="accent5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What is RMI again?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6423" y="3374900"/>
            <a:ext cx="10239154" cy="2723823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00000000 50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 ED 00 05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77 22 A1 F2 A2 CB 82 19 D4 02 D0 P....w".........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00000010 70 E5 1A 00 00 01 57 52 A7 43 A2 80 01 FF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p.....WR.C......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00000020 FF F0 E0 74 EA AD 0C AE A8 75 72 00 13 5B 4C 6A ...t.....ur..[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Lj</a:t>
            </a: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00000030 61 76 61 2E 6C 61 6E 67 2E 53 74 72 69 6E 67 3B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ava.lang.String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00000040 AD D2 56 E7 E9 1D 7B 47 02 00 00 70 78 70 00 00 ..V...{G...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pxp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00000050 00 02 74 00 06 74 6F 6D 63 61 74 74 00 06 73 65 ..t..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tomcatt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..se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00000060 63 72 65 74                                    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cret</a:t>
            </a: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169042" y="2959606"/>
            <a:ext cx="1626782" cy="846850"/>
            <a:chOff x="2169042" y="2959606"/>
            <a:chExt cx="1626782" cy="846850"/>
          </a:xfrm>
        </p:grpSpPr>
        <p:sp>
          <p:nvSpPr>
            <p:cNvPr id="6" name="Oval 5"/>
            <p:cNvSpPr/>
            <p:nvPr/>
          </p:nvSpPr>
          <p:spPr>
            <a:xfrm>
              <a:off x="2169042" y="3264195"/>
              <a:ext cx="542260" cy="542261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ln w="28575">
                  <a:solidFill>
                    <a:schemeClr val="accent5"/>
                  </a:solidFill>
                </a:ln>
                <a:noFill/>
                <a:latin typeface="Salesforce Sans"/>
                <a:cs typeface="Salesforce San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94345" y="2959606"/>
              <a:ext cx="12014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600"/>
                </a:spcAft>
              </a:pPr>
              <a:r>
                <a:rPr lang="en-CA" sz="2000" dirty="0" smtClean="0">
                  <a:solidFill>
                    <a:schemeClr val="accent5"/>
                  </a:solidFill>
                  <a:latin typeface="Salesforce Sans"/>
                  <a:cs typeface="Salesforce Sans"/>
                </a:rPr>
                <a:t>RMI Call</a:t>
              </a:r>
              <a:endParaRPr lang="en-US" sz="2000" dirty="0" smtClean="0">
                <a:solidFill>
                  <a:schemeClr val="accent5"/>
                </a:solidFill>
                <a:latin typeface="Salesforce Sans"/>
                <a:cs typeface="Salesforce Sans"/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2592572" y="3297653"/>
            <a:ext cx="1745512" cy="542261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n w="28575">
                <a:solidFill>
                  <a:schemeClr val="accent5"/>
                </a:solidFill>
              </a:ln>
              <a:noFill/>
              <a:latin typeface="Salesforce Sans"/>
              <a:cs typeface="Salesforce Sans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8799284" y="4137193"/>
            <a:ext cx="2267832" cy="769075"/>
            <a:chOff x="8799284" y="4137193"/>
            <a:chExt cx="2267832" cy="769075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8799285" y="4882363"/>
              <a:ext cx="2267831" cy="7941"/>
            </a:xfrm>
            <a:prstGeom prst="line">
              <a:avLst/>
            </a:prstGeom>
            <a:ln w="38100" cmpd="sng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8799284" y="4578035"/>
              <a:ext cx="1837850" cy="7942"/>
            </a:xfrm>
            <a:prstGeom prst="line">
              <a:avLst/>
            </a:prstGeom>
            <a:ln w="38100" cmpd="sng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1067116" y="4155311"/>
              <a:ext cx="0" cy="750957"/>
            </a:xfrm>
            <a:prstGeom prst="line">
              <a:avLst/>
            </a:prstGeom>
            <a:ln w="38100" cmpd="sng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0637134" y="4137193"/>
              <a:ext cx="0" cy="454571"/>
            </a:xfrm>
            <a:prstGeom prst="line">
              <a:avLst/>
            </a:prstGeom>
            <a:ln w="38100" cmpd="sng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8799284" y="4578035"/>
              <a:ext cx="0" cy="328233"/>
            </a:xfrm>
            <a:prstGeom prst="line">
              <a:avLst/>
            </a:prstGeom>
            <a:ln w="38100" cmpd="sng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10637134" y="4153831"/>
              <a:ext cx="429982" cy="1480"/>
            </a:xfrm>
            <a:prstGeom prst="line">
              <a:avLst/>
            </a:prstGeom>
            <a:ln w="38100" cmpd="sng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8799284" y="5384347"/>
            <a:ext cx="2297934" cy="642252"/>
            <a:chOff x="8799284" y="5384347"/>
            <a:chExt cx="2297934" cy="642252"/>
          </a:xfrm>
        </p:grpSpPr>
        <p:sp>
          <p:nvSpPr>
            <p:cNvPr id="10" name="Rectangle 9"/>
            <p:cNvSpPr/>
            <p:nvPr/>
          </p:nvSpPr>
          <p:spPr>
            <a:xfrm>
              <a:off x="9495064" y="5388429"/>
              <a:ext cx="881743" cy="261257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latin typeface="Salesforce Sans"/>
                <a:cs typeface="Salesforce Sans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8799284" y="5755821"/>
              <a:ext cx="695780" cy="8164"/>
            </a:xfrm>
            <a:prstGeom prst="line">
              <a:avLst/>
            </a:prstGeom>
            <a:ln w="38100" cmpd="sng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812896" y="6014353"/>
              <a:ext cx="695780" cy="8164"/>
            </a:xfrm>
            <a:prstGeom prst="line">
              <a:avLst/>
            </a:prstGeom>
            <a:ln w="38100" cmpd="sng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485600" y="5763985"/>
              <a:ext cx="0" cy="262614"/>
            </a:xfrm>
            <a:prstGeom prst="line">
              <a:avLst/>
            </a:prstGeom>
            <a:ln w="38100" cmpd="sng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0755090" y="5388429"/>
              <a:ext cx="0" cy="262614"/>
            </a:xfrm>
            <a:prstGeom prst="line">
              <a:avLst/>
            </a:prstGeom>
            <a:ln w="38100" cmpd="sng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0749328" y="5384347"/>
              <a:ext cx="347890" cy="4082"/>
            </a:xfrm>
            <a:prstGeom prst="line">
              <a:avLst/>
            </a:prstGeom>
            <a:ln w="38100" cmpd="sng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0749328" y="5633320"/>
              <a:ext cx="347890" cy="4082"/>
            </a:xfrm>
            <a:prstGeom prst="line">
              <a:avLst/>
            </a:prstGeom>
            <a:ln w="38100" cmpd="sng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600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docs.oracle.com/javase/8/docs/api/javax/management/remote/rmi/RMIServer.html</a:t>
            </a:r>
            <a:endParaRPr lang="en-US" dirty="0" smtClean="0"/>
          </a:p>
          <a:p>
            <a:endParaRPr lang="en-CA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RMIServer API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14" y="2187564"/>
            <a:ext cx="11446403" cy="3099522"/>
          </a:xfrm>
          <a:prstGeom prst="rect">
            <a:avLst/>
          </a:prstGeom>
          <a:ln w="38100">
            <a:solidFill>
              <a:schemeClr val="accent3"/>
            </a:solidFill>
          </a:ln>
        </p:spPr>
      </p:pic>
      <p:sp>
        <p:nvSpPr>
          <p:cNvPr id="6" name="Oval 5"/>
          <p:cNvSpPr/>
          <p:nvPr/>
        </p:nvSpPr>
        <p:spPr>
          <a:xfrm>
            <a:off x="6166884" y="4441347"/>
            <a:ext cx="925032" cy="435935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Salesforce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8414" y="5557567"/>
            <a:ext cx="11518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CA" sz="20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Deserialization happens </a:t>
            </a:r>
            <a:r>
              <a:rPr lang="en-CA" sz="2000" b="1" dirty="0" smtClean="0">
                <a:solidFill>
                  <a:schemeClr val="accent5"/>
                </a:solidFill>
                <a:latin typeface="Salesforce Sans"/>
                <a:cs typeface="Salesforce Sans"/>
              </a:rPr>
              <a:t>before</a:t>
            </a:r>
            <a:r>
              <a:rPr lang="en-CA" sz="20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 authentication can even take place</a:t>
            </a:r>
            <a:endParaRPr lang="en-US" sz="2000" dirty="0" smtClean="0">
              <a:solidFill>
                <a:schemeClr val="accent2"/>
              </a:solidFill>
              <a:latin typeface="Salesforce Sans"/>
              <a:cs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412996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omcat-jmx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55885" y="369000"/>
            <a:ext cx="10880230" cy="6120000"/>
          </a:xfrm>
        </p:spPr>
      </p:pic>
    </p:spTree>
    <p:extLst>
      <p:ext uri="{BB962C8B-B14F-4D97-AF65-F5344CB8AC3E}">
        <p14:creationId xmlns:p14="http://schemas.microsoft.com/office/powerpoint/2010/main" val="238124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2295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Introduction to Java serialization</a:t>
            </a:r>
          </a:p>
          <a:p>
            <a:r>
              <a:rPr lang="en-CA" dirty="0" smtClean="0"/>
              <a:t>Attack vectors</a:t>
            </a:r>
          </a:p>
          <a:p>
            <a:r>
              <a:rPr lang="en-CA" dirty="0" smtClean="0"/>
              <a:t>Serialization Gadgets</a:t>
            </a:r>
          </a:p>
          <a:p>
            <a:pPr lvl="1"/>
            <a:r>
              <a:rPr lang="en-CA" dirty="0" smtClean="0"/>
              <a:t>Demo: Denial of Service</a:t>
            </a:r>
          </a:p>
          <a:p>
            <a:r>
              <a:rPr lang="en-CA" dirty="0" smtClean="0"/>
              <a:t>Deserialization endpoints</a:t>
            </a:r>
          </a:p>
          <a:p>
            <a:pPr lvl="1"/>
            <a:r>
              <a:rPr lang="en-CA" dirty="0"/>
              <a:t>Demo: </a:t>
            </a:r>
            <a:r>
              <a:rPr lang="en-CA" dirty="0" smtClean="0"/>
              <a:t>JMX (CVE-2016-3427)</a:t>
            </a:r>
          </a:p>
          <a:p>
            <a:r>
              <a:rPr lang="en-CA" b="1" dirty="0" smtClean="0">
                <a:solidFill>
                  <a:schemeClr val="accent5"/>
                </a:solidFill>
              </a:rPr>
              <a:t>Mitigation</a:t>
            </a:r>
          </a:p>
          <a:p>
            <a:pPr lvl="1"/>
            <a:r>
              <a:rPr lang="en-CA" dirty="0"/>
              <a:t>Against Serialization Gadgets</a:t>
            </a:r>
          </a:p>
          <a:p>
            <a:pPr lvl="1"/>
            <a:r>
              <a:rPr lang="en-CA" dirty="0"/>
              <a:t>Against Deserialization </a:t>
            </a:r>
            <a:r>
              <a:rPr lang="en-CA" dirty="0" smtClean="0"/>
              <a:t>endpoints</a:t>
            </a:r>
          </a:p>
          <a:p>
            <a:pPr lvl="2"/>
            <a:r>
              <a:rPr lang="en-CA" dirty="0" smtClean="0"/>
              <a:t>Demo: Bypassing Apache </a:t>
            </a:r>
            <a:r>
              <a:rPr lang="en-CA" dirty="0" err="1" smtClean="0"/>
              <a:t>TomEE</a:t>
            </a:r>
            <a:r>
              <a:rPr lang="en-CA" dirty="0" smtClean="0"/>
              <a:t> look-ahead class name blacklist</a:t>
            </a:r>
          </a:p>
          <a:p>
            <a:pPr lvl="2"/>
            <a:r>
              <a:rPr lang="en-CA" dirty="0" smtClean="0"/>
              <a:t>New concept: Look-ahead method blacklist</a:t>
            </a:r>
            <a:endParaRPr lang="en-CA" dirty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 </a:t>
            </a:r>
          </a:p>
          <a:p>
            <a:endParaRPr lang="en-CA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Fixing the Java Serialization mess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852" y="1965765"/>
            <a:ext cx="2876188" cy="292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6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dirty="0" smtClean="0"/>
              <a:t>The Blame Game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Where do we fix it?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283495" y="1802654"/>
            <a:ext cx="7631859" cy="1107996"/>
            <a:chOff x="1371935" y="1802654"/>
            <a:chExt cx="7631859" cy="1107996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2741572" y="1802654"/>
              <a:ext cx="6262222" cy="1107996"/>
            </a:xfrm>
            <a:prstGeom prst="rect">
              <a:avLst/>
            </a:prstGeom>
          </p:spPr>
          <p:txBody>
            <a:bodyPr vert="horz" wrap="square" lIns="9144" tIns="0" rIns="0" bIns="0" rtlCol="0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None/>
                <a:defRPr lang="en-US" sz="2400" kern="1200" spc="0" baseline="0">
                  <a:solidFill>
                    <a:schemeClr val="accent2"/>
                  </a:solidFill>
                  <a:latin typeface="Salesforce Sans"/>
                  <a:ea typeface="+mn-ea"/>
                  <a:cs typeface="+mn-cs"/>
                </a:defRPr>
              </a:lvl1pPr>
              <a:lvl2pPr marL="231775" indent="-231775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75000"/>
                  </a:schemeClr>
                </a:buClr>
                <a:buSzPct val="100000"/>
                <a:buFont typeface="Arial" panose="020B0604020202020204" pitchFamily="34" charset="0"/>
                <a:buChar char="•"/>
                <a:defRPr lang="en-US" sz="1800" kern="1200" spc="0" baseline="0" dirty="0" smtClean="0">
                  <a:solidFill>
                    <a:srgbClr val="7C868D"/>
                  </a:solidFill>
                  <a:latin typeface="Salesforce Sans"/>
                  <a:ea typeface="+mn-ea"/>
                  <a:cs typeface="+mn-cs"/>
                </a:defRPr>
              </a:lvl2pPr>
              <a:lvl3pPr marL="520700" indent="-17145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75000"/>
                  </a:schemeClr>
                </a:buClr>
                <a:buSzPct val="100000"/>
                <a:buFont typeface="Arial" panose="020B0604020202020204" pitchFamily="34" charset="0"/>
                <a:buChar char="•"/>
                <a:defRPr lang="en-US" sz="1600" kern="1200" spc="0" baseline="0" dirty="0" smtClean="0">
                  <a:solidFill>
                    <a:srgbClr val="7C868D"/>
                  </a:solidFill>
                  <a:latin typeface="Salesforce Sans"/>
                  <a:ea typeface="+mn-ea"/>
                  <a:cs typeface="+mn-cs"/>
                </a:defRPr>
              </a:lvl3pPr>
              <a:lvl4pPr marL="520700" indent="-1588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​"/>
                <a:defRPr lang="en-US" sz="1600" kern="1200" spc="0" baseline="0" dirty="0" smtClean="0">
                  <a:solidFill>
                    <a:srgbClr val="0079A8"/>
                  </a:solidFill>
                  <a:latin typeface="Salesforce Sans"/>
                  <a:ea typeface="+mn-ea"/>
                  <a:cs typeface="+mn-cs"/>
                </a:defRPr>
              </a:lvl4pPr>
              <a:lvl5pPr marL="520700" indent="-1714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​"/>
                <a:defRPr lang="en-US" sz="1000" kern="1200" spc="0" baseline="0" dirty="0">
                  <a:solidFill>
                    <a:srgbClr val="7C868D"/>
                  </a:solidFill>
                  <a:latin typeface="Salesforce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3600" dirty="0" smtClean="0"/>
                <a:t>“</a:t>
              </a:r>
              <a:r>
                <a:rPr lang="en-CA" sz="3600" i="1" dirty="0" smtClean="0"/>
                <a:t>Applications should never </a:t>
              </a:r>
              <a:r>
                <a:rPr lang="en-CA" sz="3600" i="1" dirty="0" err="1" smtClean="0"/>
                <a:t>deserialize</a:t>
              </a:r>
              <a:r>
                <a:rPr lang="en-CA" sz="3600" i="1" dirty="0" smtClean="0"/>
                <a:t> untrusted input</a:t>
              </a:r>
              <a:r>
                <a:rPr lang="en-CA" sz="3600" dirty="0" smtClean="0"/>
                <a:t>”</a:t>
              </a:r>
              <a:endParaRPr lang="en-CA" sz="36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371935" y="1865071"/>
              <a:ext cx="992372" cy="976480"/>
              <a:chOff x="3303706" y="3656313"/>
              <a:chExt cx="992372" cy="976480"/>
            </a:xfrm>
          </p:grpSpPr>
          <p:sp>
            <p:nvSpPr>
              <p:cNvPr id="9" name="Donut 8"/>
              <p:cNvSpPr/>
              <p:nvPr/>
            </p:nvSpPr>
            <p:spPr>
              <a:xfrm>
                <a:off x="3619990" y="3982053"/>
                <a:ext cx="359804" cy="353324"/>
              </a:xfrm>
              <a:prstGeom prst="donu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  <a:scene3d>
                <a:camera prst="orthographicFront"/>
                <a:lightRig rig="contrasting" dir="t">
                  <a:rot lat="0" lon="0" rev="2400000"/>
                </a:lightRig>
              </a:scene3d>
              <a:sp3d prstMaterial="powder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Salesforce Sans"/>
                  <a:cs typeface="Salesforce Sans"/>
                </a:endParaRP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3303706" y="3656313"/>
                <a:ext cx="992372" cy="976480"/>
                <a:chOff x="2012857" y="3621983"/>
                <a:chExt cx="992372" cy="976480"/>
              </a:xfrm>
            </p:grpSpPr>
            <p:sp>
              <p:nvSpPr>
                <p:cNvPr id="11" name="Donut 10"/>
                <p:cNvSpPr/>
                <p:nvPr/>
              </p:nvSpPr>
              <p:spPr>
                <a:xfrm>
                  <a:off x="2012857" y="3621983"/>
                  <a:ext cx="992372" cy="976480"/>
                </a:xfrm>
                <a:prstGeom prst="donut">
                  <a:avLst>
                    <a:gd name="adj" fmla="val 9526"/>
                  </a:avLst>
                </a:prstGeom>
                <a:solidFill>
                  <a:schemeClr val="accent5"/>
                </a:solidFill>
                <a:ln>
                  <a:noFill/>
                </a:ln>
                <a:scene3d>
                  <a:camera prst="orthographicFront"/>
                  <a:lightRig rig="contrasting" dir="t">
                    <a:rot lat="0" lon="0" rev="2400000"/>
                  </a:lightRig>
                </a:scene3d>
                <a:sp3d prstMaterial="powder">
                  <a:bevelB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 smtClean="0">
                    <a:solidFill>
                      <a:schemeClr val="tx1"/>
                    </a:solidFill>
                    <a:latin typeface="Salesforce Sans"/>
                    <a:cs typeface="Salesforce Sans"/>
                  </a:endParaRPr>
                </a:p>
              </p:txBody>
            </p:sp>
            <p:sp>
              <p:nvSpPr>
                <p:cNvPr id="12" name="Donut 11"/>
                <p:cNvSpPr/>
                <p:nvPr/>
              </p:nvSpPr>
              <p:spPr>
                <a:xfrm>
                  <a:off x="2163145" y="3779944"/>
                  <a:ext cx="678100" cy="667241"/>
                </a:xfrm>
                <a:prstGeom prst="donut">
                  <a:avLst>
                    <a:gd name="adj" fmla="val 13775"/>
                  </a:avLst>
                </a:prstGeom>
                <a:solidFill>
                  <a:schemeClr val="accent5"/>
                </a:solidFill>
                <a:ln>
                  <a:noFill/>
                </a:ln>
                <a:scene3d>
                  <a:camera prst="orthographicFront"/>
                  <a:lightRig rig="contrasting" dir="t">
                    <a:rot lat="0" lon="0" rev="2400000"/>
                  </a:lightRig>
                </a:scene3d>
                <a:sp3d prstMaterial="powder">
                  <a:bevelB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 smtClean="0">
                    <a:solidFill>
                      <a:schemeClr val="tx1"/>
                    </a:solidFill>
                    <a:latin typeface="Salesforce Sans"/>
                    <a:cs typeface="Salesforce Sans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2335988" y="3924330"/>
                  <a:ext cx="34611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300"/>
                    </a:spcBef>
                    <a:spcAft>
                      <a:spcPts val="600"/>
                    </a:spcAft>
                  </a:pPr>
                  <a:r>
                    <a:rPr lang="en-CA" sz="2000" dirty="0" smtClean="0">
                      <a:solidFill>
                        <a:schemeClr val="bg1"/>
                      </a:solidFill>
                      <a:latin typeface="Salesforce Sans"/>
                      <a:cs typeface="Salesforce Sans"/>
                    </a:rPr>
                    <a:t>1</a:t>
                  </a:r>
                  <a:endParaRPr lang="en-US" sz="2000" dirty="0" smtClean="0">
                    <a:solidFill>
                      <a:schemeClr val="bg1"/>
                    </a:solidFill>
                    <a:latin typeface="Salesforce Sans"/>
                    <a:cs typeface="Salesforce Sans"/>
                  </a:endParaRPr>
                </a:p>
              </p:txBody>
            </p:sp>
          </p:grpSp>
        </p:grpSp>
      </p:grpSp>
      <p:grpSp>
        <p:nvGrpSpPr>
          <p:cNvPr id="23" name="Group 22"/>
          <p:cNvGrpSpPr/>
          <p:nvPr/>
        </p:nvGrpSpPr>
        <p:grpSpPr>
          <a:xfrm>
            <a:off x="2276647" y="2921169"/>
            <a:ext cx="8041356" cy="2423686"/>
            <a:chOff x="2276647" y="2921169"/>
            <a:chExt cx="8041356" cy="2423686"/>
          </a:xfrm>
        </p:grpSpPr>
        <p:grpSp>
          <p:nvGrpSpPr>
            <p:cNvPr id="14" name="Group 13"/>
            <p:cNvGrpSpPr/>
            <p:nvPr/>
          </p:nvGrpSpPr>
          <p:grpSpPr>
            <a:xfrm>
              <a:off x="2276647" y="4302617"/>
              <a:ext cx="992372" cy="976480"/>
              <a:chOff x="3296858" y="3659654"/>
              <a:chExt cx="992372" cy="976480"/>
            </a:xfrm>
          </p:grpSpPr>
          <p:sp>
            <p:nvSpPr>
              <p:cNvPr id="15" name="Donut 14"/>
              <p:cNvSpPr/>
              <p:nvPr/>
            </p:nvSpPr>
            <p:spPr>
              <a:xfrm>
                <a:off x="3619990" y="3982053"/>
                <a:ext cx="359804" cy="353324"/>
              </a:xfrm>
              <a:prstGeom prst="donu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  <a:scene3d>
                <a:camera prst="orthographicFront"/>
                <a:lightRig rig="contrasting" dir="t">
                  <a:rot lat="0" lon="0" rev="2400000"/>
                </a:lightRig>
              </a:scene3d>
              <a:sp3d prstMaterial="powder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Salesforce Sans"/>
                  <a:cs typeface="Salesforce Sans"/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3296858" y="3659654"/>
                <a:ext cx="992372" cy="976480"/>
                <a:chOff x="2006009" y="3625324"/>
                <a:chExt cx="992372" cy="976480"/>
              </a:xfrm>
            </p:grpSpPr>
            <p:sp>
              <p:nvSpPr>
                <p:cNvPr id="17" name="Donut 16"/>
                <p:cNvSpPr/>
                <p:nvPr/>
              </p:nvSpPr>
              <p:spPr>
                <a:xfrm>
                  <a:off x="2006009" y="3625324"/>
                  <a:ext cx="992372" cy="976480"/>
                </a:xfrm>
                <a:prstGeom prst="donut">
                  <a:avLst>
                    <a:gd name="adj" fmla="val 9526"/>
                  </a:avLst>
                </a:prstGeom>
                <a:solidFill>
                  <a:schemeClr val="accent5"/>
                </a:solidFill>
                <a:ln>
                  <a:noFill/>
                </a:ln>
                <a:scene3d>
                  <a:camera prst="orthographicFront"/>
                  <a:lightRig rig="contrasting" dir="t">
                    <a:rot lat="0" lon="0" rev="2400000"/>
                  </a:lightRig>
                </a:scene3d>
                <a:sp3d prstMaterial="powder">
                  <a:bevelB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 smtClean="0">
                    <a:solidFill>
                      <a:schemeClr val="tx1"/>
                    </a:solidFill>
                    <a:latin typeface="Salesforce Sans"/>
                    <a:cs typeface="Salesforce Sans"/>
                  </a:endParaRPr>
                </a:p>
              </p:txBody>
            </p:sp>
            <p:sp>
              <p:nvSpPr>
                <p:cNvPr id="18" name="Donut 17"/>
                <p:cNvSpPr/>
                <p:nvPr/>
              </p:nvSpPr>
              <p:spPr>
                <a:xfrm>
                  <a:off x="2163145" y="3779944"/>
                  <a:ext cx="678100" cy="667241"/>
                </a:xfrm>
                <a:prstGeom prst="donut">
                  <a:avLst>
                    <a:gd name="adj" fmla="val 13775"/>
                  </a:avLst>
                </a:prstGeom>
                <a:solidFill>
                  <a:schemeClr val="accent5"/>
                </a:solidFill>
                <a:ln>
                  <a:noFill/>
                </a:ln>
                <a:scene3d>
                  <a:camera prst="orthographicFront"/>
                  <a:lightRig rig="contrasting" dir="t">
                    <a:rot lat="0" lon="0" rev="2400000"/>
                  </a:lightRig>
                </a:scene3d>
                <a:sp3d prstMaterial="powder">
                  <a:bevelB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 smtClean="0">
                    <a:solidFill>
                      <a:schemeClr val="tx1"/>
                    </a:solidFill>
                    <a:latin typeface="Salesforce Sans"/>
                    <a:cs typeface="Salesforce Sans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2335988" y="3924330"/>
                  <a:ext cx="34611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300"/>
                    </a:spcBef>
                    <a:spcAft>
                      <a:spcPts val="600"/>
                    </a:spcAft>
                  </a:pPr>
                  <a:r>
                    <a:rPr lang="en-CA" sz="2000" dirty="0" smtClean="0">
                      <a:solidFill>
                        <a:schemeClr val="bg1"/>
                      </a:solidFill>
                      <a:latin typeface="Salesforce Sans"/>
                      <a:cs typeface="Salesforce Sans"/>
                    </a:rPr>
                    <a:t>2</a:t>
                  </a:r>
                  <a:endParaRPr lang="en-US" sz="2000" dirty="0" smtClean="0">
                    <a:solidFill>
                      <a:schemeClr val="bg1"/>
                    </a:solidFill>
                    <a:latin typeface="Salesforce Sans"/>
                    <a:cs typeface="Salesforce Sans"/>
                  </a:endParaRPr>
                </a:p>
              </p:txBody>
            </p:sp>
          </p:grpSp>
        </p:grpSp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3655516" y="4236859"/>
              <a:ext cx="6662487" cy="1107996"/>
            </a:xfrm>
            <a:prstGeom prst="rect">
              <a:avLst/>
            </a:prstGeom>
          </p:spPr>
          <p:txBody>
            <a:bodyPr vert="horz" wrap="square" lIns="9144" tIns="0" rIns="0" bIns="0" rtlCol="0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None/>
                <a:defRPr lang="en-US" sz="2400" kern="1200" spc="0" baseline="0">
                  <a:solidFill>
                    <a:schemeClr val="accent2"/>
                  </a:solidFill>
                  <a:latin typeface="Salesforce Sans"/>
                  <a:ea typeface="+mn-ea"/>
                  <a:cs typeface="+mn-cs"/>
                </a:defRPr>
              </a:lvl1pPr>
              <a:lvl2pPr marL="231775" indent="-231775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75000"/>
                  </a:schemeClr>
                </a:buClr>
                <a:buSzPct val="100000"/>
                <a:buFont typeface="Arial" panose="020B0604020202020204" pitchFamily="34" charset="0"/>
                <a:buChar char="•"/>
                <a:defRPr lang="en-US" sz="1800" kern="1200" spc="0" baseline="0" dirty="0" smtClean="0">
                  <a:solidFill>
                    <a:srgbClr val="7C868D"/>
                  </a:solidFill>
                  <a:latin typeface="Salesforce Sans"/>
                  <a:ea typeface="+mn-ea"/>
                  <a:cs typeface="+mn-cs"/>
                </a:defRPr>
              </a:lvl2pPr>
              <a:lvl3pPr marL="520700" indent="-17145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75000"/>
                  </a:schemeClr>
                </a:buClr>
                <a:buSzPct val="100000"/>
                <a:buFont typeface="Arial" panose="020B0604020202020204" pitchFamily="34" charset="0"/>
                <a:buChar char="•"/>
                <a:defRPr lang="en-US" sz="1600" kern="1200" spc="0" baseline="0" dirty="0" smtClean="0">
                  <a:solidFill>
                    <a:srgbClr val="7C868D"/>
                  </a:solidFill>
                  <a:latin typeface="Salesforce Sans"/>
                  <a:ea typeface="+mn-ea"/>
                  <a:cs typeface="+mn-cs"/>
                </a:defRPr>
              </a:lvl3pPr>
              <a:lvl4pPr marL="520700" indent="-1588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​"/>
                <a:defRPr lang="en-US" sz="1600" kern="1200" spc="0" baseline="0" dirty="0" smtClean="0">
                  <a:solidFill>
                    <a:srgbClr val="0079A8"/>
                  </a:solidFill>
                  <a:latin typeface="Salesforce Sans"/>
                  <a:ea typeface="+mn-ea"/>
                  <a:cs typeface="+mn-cs"/>
                </a:defRPr>
              </a:lvl4pPr>
              <a:lvl5pPr marL="520700" indent="-1714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​"/>
                <a:defRPr lang="en-US" sz="1000" kern="1200" spc="0" baseline="0" dirty="0">
                  <a:solidFill>
                    <a:srgbClr val="7C868D"/>
                  </a:solidFill>
                  <a:latin typeface="Salesforce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3600" dirty="0" smtClean="0"/>
                <a:t>“</a:t>
              </a:r>
              <a:r>
                <a:rPr lang="en-CA" sz="3600" i="1" dirty="0" smtClean="0"/>
                <a:t>3</a:t>
              </a:r>
              <a:r>
                <a:rPr lang="en-CA" sz="3600" i="1" baseline="30000" dirty="0" smtClean="0"/>
                <a:t>rd</a:t>
              </a:r>
              <a:r>
                <a:rPr lang="en-CA" sz="3600" i="1" dirty="0" smtClean="0"/>
                <a:t> party libraries should only have secure magic methods</a:t>
              </a:r>
              <a:r>
                <a:rPr lang="en-CA" sz="3600" dirty="0" smtClean="0"/>
                <a:t>”</a:t>
              </a:r>
              <a:endParaRPr lang="en-CA" sz="3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33938" y="2921169"/>
              <a:ext cx="112412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600"/>
                </a:spcAft>
              </a:pPr>
              <a:r>
                <a:rPr lang="en-CA" sz="6000" dirty="0" smtClean="0">
                  <a:solidFill>
                    <a:schemeClr val="accent3"/>
                  </a:solidFill>
                  <a:latin typeface="Salesforce Sans"/>
                  <a:cs typeface="Salesforce Sans"/>
                </a:rPr>
                <a:t>vs.</a:t>
              </a:r>
              <a:endParaRPr lang="en-US" sz="6000" dirty="0" smtClean="0">
                <a:solidFill>
                  <a:schemeClr val="accent3"/>
                </a:solidFill>
                <a:latin typeface="Salesforce Sans"/>
                <a:cs typeface="Salesforce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935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Software development background</a:t>
            </a:r>
          </a:p>
          <a:p>
            <a:r>
              <a:rPr lang="en-CA" dirty="0" smtClean="0"/>
              <a:t>Secure Code Review</a:t>
            </a:r>
          </a:p>
          <a:p>
            <a:r>
              <a:rPr lang="en-CA" dirty="0" smtClean="0"/>
              <a:t>Found security vulnerabilities in applications made by: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Pierre Ernst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5" t="13668" r="16102" b="15620"/>
          <a:stretch/>
        </p:blipFill>
        <p:spPr>
          <a:xfrm>
            <a:off x="8357191" y="1743741"/>
            <a:ext cx="1894913" cy="2551814"/>
          </a:xfrm>
          <a:prstGeom prst="rect">
            <a:avLst/>
          </a:prstGeom>
          <a:ln w="38100">
            <a:solidFill>
              <a:schemeClr val="accent5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527" y="4501838"/>
            <a:ext cx="547038" cy="7549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695" y="5407903"/>
            <a:ext cx="958702" cy="9587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48397" y="5687199"/>
            <a:ext cx="2988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accent2"/>
                </a:solidFill>
                <a:latin typeface="Salesforce Sans"/>
                <a:cs typeface="Salesforce Sans"/>
                <a:hlinkClick r:id="rId5"/>
              </a:rPr>
              <a:t>linkedin.com/in/</a:t>
            </a:r>
            <a:r>
              <a:rPr lang="en-US" sz="2000" dirty="0" err="1" smtClean="0">
                <a:solidFill>
                  <a:schemeClr val="accent2"/>
                </a:solidFill>
                <a:latin typeface="Salesforce Sans"/>
                <a:cs typeface="Salesforce Sans"/>
                <a:hlinkClick r:id="rId5"/>
              </a:rPr>
              <a:t>pernst</a:t>
            </a:r>
            <a:endParaRPr lang="en-US" sz="2000" dirty="0" smtClean="0">
              <a:solidFill>
                <a:schemeClr val="accent2"/>
              </a:solidFill>
              <a:latin typeface="Salesforce Sans"/>
              <a:cs typeface="Salesforce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48397" y="4679239"/>
            <a:ext cx="1222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CA" sz="2000" dirty="0" smtClean="0">
                <a:solidFill>
                  <a:schemeClr val="accent2"/>
                </a:solidFill>
                <a:latin typeface="Salesforce Sans"/>
                <a:cs typeface="Salesforce Sans"/>
                <a:hlinkClick r:id="rId6"/>
              </a:rPr>
              <a:t>@</a:t>
            </a:r>
            <a:r>
              <a:rPr lang="en-CA" sz="2000" dirty="0" err="1" smtClean="0">
                <a:solidFill>
                  <a:schemeClr val="accent2"/>
                </a:solidFill>
                <a:latin typeface="Salesforce Sans"/>
                <a:cs typeface="Salesforce Sans"/>
                <a:hlinkClick r:id="rId6"/>
              </a:rPr>
              <a:t>e_rnst</a:t>
            </a:r>
            <a:endParaRPr lang="en-US" sz="2000" dirty="0" smtClean="0">
              <a:solidFill>
                <a:schemeClr val="accent2"/>
              </a:solidFill>
              <a:latin typeface="Salesforce Sans"/>
              <a:cs typeface="Salesforce San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276" y="2788419"/>
            <a:ext cx="4225358" cy="390646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8415" y="6087309"/>
            <a:ext cx="3001470" cy="1485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CA" sz="14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Source: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CA" sz="1400" dirty="0" smtClean="0">
                <a:solidFill>
                  <a:schemeClr val="accent2"/>
                </a:solidFill>
                <a:latin typeface="Salesforce Sans"/>
                <a:cs typeface="Salesforce Sans"/>
                <a:hlinkClick r:id="rId8"/>
              </a:rPr>
              <a:t>http</a:t>
            </a:r>
            <a:r>
              <a:rPr lang="en-CA" sz="1400" dirty="0">
                <a:solidFill>
                  <a:schemeClr val="accent2"/>
                </a:solidFill>
                <a:latin typeface="Salesforce Sans"/>
                <a:cs typeface="Salesforce Sans"/>
                <a:hlinkClick r:id="rId8"/>
              </a:rPr>
              <a:t>://</a:t>
            </a:r>
            <a:r>
              <a:rPr lang="en-CA" sz="1400" dirty="0" smtClean="0">
                <a:solidFill>
                  <a:schemeClr val="accent2"/>
                </a:solidFill>
                <a:latin typeface="Salesforce Sans"/>
                <a:cs typeface="Salesforce Sans"/>
                <a:hlinkClick r:id="rId8"/>
              </a:rPr>
              <a:t>www.wordle.net</a:t>
            </a:r>
            <a:endParaRPr lang="en-CA" sz="1400" dirty="0" smtClean="0">
              <a:solidFill>
                <a:schemeClr val="accent2"/>
              </a:solidFill>
              <a:latin typeface="Salesforce Sans"/>
              <a:cs typeface="Salesforce Sans"/>
            </a:endParaRPr>
          </a:p>
          <a:p>
            <a:pPr>
              <a:spcBef>
                <a:spcPts val="300"/>
              </a:spcBef>
              <a:spcAft>
                <a:spcPts val="600"/>
              </a:spcAft>
            </a:pPr>
            <a:endParaRPr lang="en-CA" sz="2000" dirty="0" smtClean="0">
              <a:solidFill>
                <a:schemeClr val="accent2"/>
              </a:solidFill>
              <a:latin typeface="Salesforce Sans"/>
              <a:cs typeface="Salesforce Sans"/>
            </a:endParaRPr>
          </a:p>
          <a:p>
            <a:pPr>
              <a:spcBef>
                <a:spcPts val="300"/>
              </a:spcBef>
              <a:spcAft>
                <a:spcPts val="600"/>
              </a:spcAft>
            </a:pPr>
            <a:endParaRPr lang="en-US" sz="2000" dirty="0" smtClean="0">
              <a:solidFill>
                <a:schemeClr val="accent2"/>
              </a:solidFill>
              <a:latin typeface="Salesforce Sans"/>
              <a:cs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72753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In both places!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Defense in Depth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20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Introduction to Java serialization</a:t>
            </a:r>
          </a:p>
          <a:p>
            <a:r>
              <a:rPr lang="en-CA" dirty="0" smtClean="0"/>
              <a:t>Attack vectors</a:t>
            </a:r>
          </a:p>
          <a:p>
            <a:r>
              <a:rPr lang="en-CA" dirty="0" smtClean="0"/>
              <a:t>Serialization Gadgets</a:t>
            </a:r>
          </a:p>
          <a:p>
            <a:pPr lvl="1"/>
            <a:r>
              <a:rPr lang="en-CA" dirty="0" smtClean="0"/>
              <a:t>Demo: Denial of Service</a:t>
            </a:r>
          </a:p>
          <a:p>
            <a:r>
              <a:rPr lang="en-CA" dirty="0" smtClean="0"/>
              <a:t>Deserialization endpoints</a:t>
            </a:r>
          </a:p>
          <a:p>
            <a:pPr lvl="1"/>
            <a:r>
              <a:rPr lang="en-CA" dirty="0"/>
              <a:t>Demo: </a:t>
            </a:r>
            <a:r>
              <a:rPr lang="en-CA" dirty="0" smtClean="0"/>
              <a:t>JMX (CVE-2016-3427)</a:t>
            </a:r>
          </a:p>
          <a:p>
            <a:r>
              <a:rPr lang="en-CA" dirty="0" smtClean="0"/>
              <a:t>Mitigation</a:t>
            </a:r>
          </a:p>
          <a:p>
            <a:pPr lvl="1"/>
            <a:r>
              <a:rPr lang="en-CA" b="1" dirty="0">
                <a:solidFill>
                  <a:schemeClr val="accent5"/>
                </a:solidFill>
              </a:rPr>
              <a:t>Against Serialization Gadgets</a:t>
            </a:r>
          </a:p>
          <a:p>
            <a:pPr lvl="1"/>
            <a:r>
              <a:rPr lang="en-CA" dirty="0"/>
              <a:t>Against Deserialization </a:t>
            </a:r>
            <a:r>
              <a:rPr lang="en-CA" dirty="0" smtClean="0"/>
              <a:t>endpoints</a:t>
            </a:r>
          </a:p>
          <a:p>
            <a:pPr lvl="2"/>
            <a:r>
              <a:rPr lang="en-CA" dirty="0" smtClean="0"/>
              <a:t>Demo: Bypassing Apache </a:t>
            </a:r>
            <a:r>
              <a:rPr lang="en-CA" dirty="0" err="1" smtClean="0"/>
              <a:t>TomEE</a:t>
            </a:r>
            <a:r>
              <a:rPr lang="en-CA" dirty="0" smtClean="0"/>
              <a:t> look-ahead class name blacklist</a:t>
            </a:r>
          </a:p>
          <a:p>
            <a:pPr lvl="2"/>
            <a:r>
              <a:rPr lang="en-CA" dirty="0" smtClean="0"/>
              <a:t>New concept: Look-ahead method blacklist</a:t>
            </a:r>
            <a:endParaRPr lang="en-CA" dirty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 </a:t>
            </a:r>
          </a:p>
          <a:p>
            <a:endParaRPr lang="en-CA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Fixing the Java Serialization mess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852" y="1965765"/>
            <a:ext cx="2876188" cy="292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7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Does the class really need to be serializable?</a:t>
            </a:r>
          </a:p>
          <a:p>
            <a:r>
              <a:rPr lang="en-CA" sz="2800" dirty="0" smtClean="0"/>
              <a:t>Can we add input validation?</a:t>
            </a:r>
          </a:p>
          <a:p>
            <a:pPr lvl="1"/>
            <a:r>
              <a:rPr lang="en-CA" sz="2400" dirty="0" smtClean="0"/>
              <a:t>Prevent path traversal</a:t>
            </a:r>
          </a:p>
          <a:p>
            <a:pPr lvl="1"/>
            <a:r>
              <a:rPr lang="en-CA" sz="2400" dirty="0" smtClean="0"/>
              <a:t>Prevent resource exhaustion</a:t>
            </a:r>
          </a:p>
          <a:p>
            <a:pPr lvl="1"/>
            <a:r>
              <a:rPr lang="en-CA" sz="2400" dirty="0" smtClean="0"/>
              <a:t>…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Making “magic” methods more secure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19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Introduction to Java serialization</a:t>
            </a:r>
          </a:p>
          <a:p>
            <a:r>
              <a:rPr lang="en-CA" dirty="0" smtClean="0"/>
              <a:t>Attack vectors</a:t>
            </a:r>
          </a:p>
          <a:p>
            <a:r>
              <a:rPr lang="en-CA" dirty="0" smtClean="0"/>
              <a:t>Serialization Gadgets</a:t>
            </a:r>
          </a:p>
          <a:p>
            <a:pPr lvl="1"/>
            <a:r>
              <a:rPr lang="en-CA" dirty="0" smtClean="0"/>
              <a:t>Demo: Denial of Service</a:t>
            </a:r>
          </a:p>
          <a:p>
            <a:r>
              <a:rPr lang="en-CA" dirty="0" smtClean="0"/>
              <a:t>Deserialization endpoints</a:t>
            </a:r>
          </a:p>
          <a:p>
            <a:pPr lvl="1"/>
            <a:r>
              <a:rPr lang="en-CA" dirty="0"/>
              <a:t>Demo: </a:t>
            </a:r>
            <a:r>
              <a:rPr lang="en-CA" dirty="0" smtClean="0"/>
              <a:t>JMX (CVE-2016-3427)</a:t>
            </a:r>
          </a:p>
          <a:p>
            <a:r>
              <a:rPr lang="en-CA" dirty="0" smtClean="0"/>
              <a:t>Mitigation</a:t>
            </a:r>
          </a:p>
          <a:p>
            <a:pPr lvl="1"/>
            <a:r>
              <a:rPr lang="en-CA" dirty="0"/>
              <a:t>Against Serialization Gadgets</a:t>
            </a:r>
          </a:p>
          <a:p>
            <a:pPr lvl="1"/>
            <a:r>
              <a:rPr lang="en-CA" b="1" dirty="0">
                <a:solidFill>
                  <a:schemeClr val="accent5"/>
                </a:solidFill>
              </a:rPr>
              <a:t>Against Deserialization </a:t>
            </a:r>
            <a:r>
              <a:rPr lang="en-CA" b="1" dirty="0" smtClean="0">
                <a:solidFill>
                  <a:schemeClr val="accent5"/>
                </a:solidFill>
              </a:rPr>
              <a:t>endpoints</a:t>
            </a:r>
          </a:p>
          <a:p>
            <a:pPr lvl="2"/>
            <a:r>
              <a:rPr lang="en-CA" dirty="0" smtClean="0"/>
              <a:t>Demo: Bypassing Apache </a:t>
            </a:r>
            <a:r>
              <a:rPr lang="en-CA" dirty="0" err="1" smtClean="0"/>
              <a:t>TomEE</a:t>
            </a:r>
            <a:r>
              <a:rPr lang="en-CA" dirty="0" smtClean="0"/>
              <a:t> look-ahead class name blacklist</a:t>
            </a:r>
          </a:p>
          <a:p>
            <a:pPr lvl="2"/>
            <a:r>
              <a:rPr lang="en-CA" dirty="0" smtClean="0"/>
              <a:t>New concept: Look-ahead method blacklist</a:t>
            </a:r>
            <a:endParaRPr lang="en-CA" dirty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 </a:t>
            </a:r>
          </a:p>
          <a:p>
            <a:endParaRPr lang="en-CA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Fixing the Java Serialization mess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852" y="1965765"/>
            <a:ext cx="2876188" cy="292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9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38414" y="2057051"/>
            <a:ext cx="11853586" cy="1001107"/>
          </a:xfrm>
        </p:spPr>
        <p:txBody>
          <a:bodyPr/>
          <a:lstStyle/>
          <a:p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onhomme.Carnaval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obj = 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bonhomme.Carnaval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ois.readObject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Fix: Java API change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42614" y="1069635"/>
            <a:ext cx="2038524" cy="1040235"/>
            <a:chOff x="1015069" y="2944535"/>
            <a:chExt cx="2038524" cy="1040235"/>
          </a:xfrm>
        </p:grpSpPr>
        <p:sp>
          <p:nvSpPr>
            <p:cNvPr id="10" name="Explosion 2 9"/>
            <p:cNvSpPr/>
            <p:nvPr/>
          </p:nvSpPr>
          <p:spPr>
            <a:xfrm>
              <a:off x="1015069" y="2944535"/>
              <a:ext cx="2038524" cy="1040235"/>
            </a:xfrm>
            <a:prstGeom prst="irregularSeal2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latin typeface="Salesforce Sans"/>
                <a:cs typeface="Salesforce San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51963" y="3293960"/>
              <a:ext cx="9227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600"/>
                </a:spcAft>
              </a:pPr>
              <a:r>
                <a:rPr lang="en-CA" sz="2000" dirty="0" smtClean="0">
                  <a:solidFill>
                    <a:schemeClr val="bg1"/>
                  </a:solidFill>
                  <a:latin typeface="Salesforce Sans"/>
                  <a:cs typeface="Salesforce Sans"/>
                </a:rPr>
                <a:t>today</a:t>
              </a:r>
              <a:endParaRPr lang="en-US" sz="2000" dirty="0" smtClean="0">
                <a:solidFill>
                  <a:schemeClr val="bg1"/>
                </a:solidFill>
                <a:latin typeface="Salesforce Sans"/>
                <a:cs typeface="Salesforce Sans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09725" y="2790786"/>
            <a:ext cx="11982275" cy="2705401"/>
            <a:chOff x="209725" y="2790786"/>
            <a:chExt cx="11982275" cy="2705401"/>
          </a:xfrm>
        </p:grpSpPr>
        <p:sp>
          <p:nvSpPr>
            <p:cNvPr id="9" name="Content Placeholder 6"/>
            <p:cNvSpPr txBox="1">
              <a:spLocks/>
            </p:cNvSpPr>
            <p:nvPr/>
          </p:nvSpPr>
          <p:spPr>
            <a:xfrm>
              <a:off x="338414" y="4495080"/>
              <a:ext cx="11853586" cy="1001107"/>
            </a:xfrm>
            <a:prstGeom prst="rect">
              <a:avLst/>
            </a:prstGeom>
          </p:spPr>
          <p:txBody>
            <a:bodyPr vert="horz" lIns="9144" tIns="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​"/>
                <a:defRPr lang="en-US" sz="2000" kern="1200" spc="0" baseline="0" dirty="0" smtClean="0">
                  <a:solidFill>
                    <a:srgbClr val="7C868D"/>
                  </a:solidFill>
                  <a:latin typeface="Salesforce Sans"/>
                  <a:ea typeface="+mn-ea"/>
                  <a:cs typeface="+mn-cs"/>
                </a:defRPr>
              </a:lvl1pPr>
              <a:lvl2pPr marL="231775" indent="-231775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75000"/>
                  </a:schemeClr>
                </a:buClr>
                <a:buSzPct val="100000"/>
                <a:buFont typeface="Arial" panose="020B0604020202020204" pitchFamily="34" charset="0"/>
                <a:buChar char="•"/>
                <a:defRPr lang="en-US" sz="1800" kern="1200" spc="0" baseline="0" dirty="0" smtClean="0">
                  <a:solidFill>
                    <a:srgbClr val="7C868D"/>
                  </a:solidFill>
                  <a:latin typeface="Salesforce Sans"/>
                  <a:ea typeface="+mn-ea"/>
                  <a:cs typeface="+mn-cs"/>
                </a:defRPr>
              </a:lvl2pPr>
              <a:lvl3pPr marL="520700" indent="-17145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75000"/>
                  </a:schemeClr>
                </a:buClr>
                <a:buSzPct val="100000"/>
                <a:buFont typeface="Arial" panose="020B0604020202020204" pitchFamily="34" charset="0"/>
                <a:buChar char="•"/>
                <a:defRPr lang="en-US" sz="1600" kern="1200" spc="0" baseline="0" dirty="0" smtClean="0">
                  <a:solidFill>
                    <a:srgbClr val="7C868D"/>
                  </a:solidFill>
                  <a:latin typeface="Salesforce Sans"/>
                  <a:ea typeface="+mn-ea"/>
                  <a:cs typeface="+mn-cs"/>
                </a:defRPr>
              </a:lvl3pPr>
              <a:lvl4pPr marL="520700" indent="-1588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​"/>
                <a:defRPr lang="en-US" sz="1600" kern="1200" spc="0" baseline="0" dirty="0" smtClean="0">
                  <a:solidFill>
                    <a:srgbClr val="0079A8"/>
                  </a:solidFill>
                  <a:latin typeface="Salesforce Sans"/>
                  <a:ea typeface="+mn-ea"/>
                  <a:cs typeface="+mn-cs"/>
                </a:defRPr>
              </a:lvl4pPr>
              <a:lvl5pPr marL="520700" indent="-1714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​"/>
                <a:defRPr lang="en-US" sz="1000" kern="1200" spc="0" baseline="0" dirty="0">
                  <a:solidFill>
                    <a:srgbClr val="7C868D"/>
                  </a:solidFill>
                  <a:latin typeface="Salesforce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5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lang="en-US" sz="25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onhomme.Carnaval</a:t>
              </a:r>
              <a:r>
                <a:rPr lang="en-US" sz="25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5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obj</a:t>
              </a:r>
              <a:r>
                <a:rPr lang="en-US" sz="25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 </a:t>
              </a:r>
            </a:p>
            <a:p>
              <a:r>
                <a:rPr lang="en-US" sz="25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</a:t>
              </a:r>
              <a:r>
                <a:rPr lang="en-US" sz="25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ois.readObject</a:t>
              </a:r>
              <a:r>
                <a:rPr lang="en-US" sz="25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5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bonhomme.Carnaval.class</a:t>
              </a:r>
              <a:r>
                <a:rPr lang="en-US" sz="25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endParaRPr lang="en-US" sz="25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09725" y="3725927"/>
              <a:ext cx="1602298" cy="755009"/>
              <a:chOff x="578840" y="3858936"/>
              <a:chExt cx="1602298" cy="755009"/>
            </a:xfrm>
          </p:grpSpPr>
          <p:sp>
            <p:nvSpPr>
              <p:cNvPr id="13" name="Cloud 12"/>
              <p:cNvSpPr/>
              <p:nvPr/>
            </p:nvSpPr>
            <p:spPr>
              <a:xfrm>
                <a:off x="578840" y="3858936"/>
                <a:ext cx="1602298" cy="755009"/>
              </a:xfrm>
              <a:prstGeom prst="cloud">
                <a:avLst/>
              </a:prstGeom>
              <a:solidFill>
                <a:schemeClr val="accent1"/>
              </a:solidFill>
              <a:ln>
                <a:noFill/>
              </a:ln>
              <a:scene3d>
                <a:camera prst="orthographicFront"/>
                <a:lightRig rig="contrasting" dir="t">
                  <a:rot lat="0" lon="0" rev="2400000"/>
                </a:lightRig>
              </a:scene3d>
              <a:sp3d prstMaterial="powder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latin typeface="Salesforce Sans"/>
                  <a:cs typeface="Salesforce Sans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95619" y="4046141"/>
                <a:ext cx="15855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600"/>
                  </a:spcAft>
                </a:pPr>
                <a:r>
                  <a:rPr lang="en-CA" sz="2000" dirty="0" smtClean="0">
                    <a:solidFill>
                      <a:schemeClr val="bg1"/>
                    </a:solidFill>
                    <a:latin typeface="Salesforce Sans"/>
                    <a:cs typeface="Salesforce Sans"/>
                  </a:rPr>
                  <a:t>tomorrow?</a:t>
                </a:r>
                <a:endParaRPr lang="en-US" sz="2000" dirty="0" smtClean="0">
                  <a:solidFill>
                    <a:schemeClr val="bg1"/>
                  </a:solidFill>
                  <a:latin typeface="Salesforce Sans"/>
                  <a:cs typeface="Salesforce Sans"/>
                </a:endParaRPr>
              </a:p>
            </p:txBody>
          </p:sp>
        </p:grpSp>
        <p:sp>
          <p:nvSpPr>
            <p:cNvPr id="17" name="Down Arrow 16"/>
            <p:cNvSpPr/>
            <p:nvPr/>
          </p:nvSpPr>
          <p:spPr>
            <a:xfrm>
              <a:off x="5584272" y="2790786"/>
              <a:ext cx="1023457" cy="1276428"/>
            </a:xfrm>
            <a:prstGeom prst="downArrow">
              <a:avLst/>
            </a:prstGeom>
            <a:solidFill>
              <a:schemeClr val="accent5"/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latin typeface="Salesforce Sans"/>
                <a:cs typeface="Salesforce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616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Mitigation: Sandboxing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Deserialization inside a block protected by a Security Manager</a:t>
            </a:r>
          </a:p>
          <a:p>
            <a:r>
              <a:rPr lang="en-CA" dirty="0" smtClean="0"/>
              <a:t>Could prevent “malicious” calls</a:t>
            </a:r>
          </a:p>
          <a:p>
            <a:pPr lvl="1"/>
            <a:r>
              <a:rPr lang="en-CA" dirty="0" smtClean="0"/>
              <a:t>File R/W access</a:t>
            </a:r>
          </a:p>
          <a:p>
            <a:pPr lvl="1"/>
            <a:r>
              <a:rPr lang="en-CA" dirty="0" smtClean="0"/>
              <a:t>Process creation</a:t>
            </a:r>
          </a:p>
          <a:p>
            <a:pPr lvl="1"/>
            <a:r>
              <a:rPr lang="en-CA" dirty="0" smtClean="0"/>
              <a:t>Network access</a:t>
            </a:r>
          </a:p>
          <a:p>
            <a:pPr lvl="1"/>
            <a:r>
              <a:rPr lang="en-CA" dirty="0" smtClean="0"/>
              <a:t>…</a:t>
            </a:r>
          </a:p>
          <a:p>
            <a:r>
              <a:rPr lang="en-CA" dirty="0" smtClean="0"/>
              <a:t>Not recommended:</a:t>
            </a:r>
          </a:p>
          <a:p>
            <a:pPr lvl="1"/>
            <a:r>
              <a:rPr lang="en-CA" dirty="0"/>
              <a:t>Hard to fine-tune: what is legitimately required?</a:t>
            </a:r>
          </a:p>
          <a:p>
            <a:pPr lvl="1"/>
            <a:r>
              <a:rPr lang="en-CA" dirty="0" smtClean="0"/>
              <a:t>Known to be broken</a:t>
            </a:r>
          </a:p>
          <a:p>
            <a:r>
              <a:rPr lang="en-CA" u="sng" dirty="0" smtClean="0"/>
              <a:t>e.g. </a:t>
            </a:r>
            <a:r>
              <a:rPr lang="en-CA" dirty="0" smtClean="0">
                <a:hlinkClick r:id="rId3"/>
              </a:rPr>
              <a:t>CVE-2013-4444</a:t>
            </a:r>
            <a:r>
              <a:rPr lang="en-CA" dirty="0" smtClean="0"/>
              <a:t> code inside </a:t>
            </a:r>
            <a:r>
              <a:rPr lang="en-CA" dirty="0" smtClean="0">
                <a:hlinkClick r:id="rId4"/>
              </a:rPr>
              <a:t>finalize() </a:t>
            </a:r>
            <a:r>
              <a:rPr lang="en-CA" dirty="0" smtClean="0"/>
              <a:t>can be abused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457" y="2497015"/>
            <a:ext cx="5869508" cy="254633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776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Mitigation: Class Name Input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415" y="1133475"/>
            <a:ext cx="11518535" cy="2649855"/>
          </a:xfrm>
        </p:spPr>
        <p:txBody>
          <a:bodyPr/>
          <a:lstStyle/>
          <a:p>
            <a:r>
              <a:rPr lang="en-CA" dirty="0" smtClean="0">
                <a:hlinkClick r:id="rId2"/>
              </a:rPr>
              <a:t>Look-ahead Java deserialization, Jan 2013, Pierre Ernst</a:t>
            </a:r>
            <a:r>
              <a:rPr lang="en-CA" dirty="0" smtClean="0"/>
              <a:t>   </a:t>
            </a:r>
            <a:endParaRPr lang="en-CA" dirty="0"/>
          </a:p>
          <a:p>
            <a:r>
              <a:rPr lang="en-CA" sz="1800" dirty="0" smtClean="0"/>
              <a:t>Concept used by various validation libraries</a:t>
            </a:r>
          </a:p>
          <a:p>
            <a:pPr lvl="2"/>
            <a:r>
              <a:rPr lang="en-CA" sz="1400" dirty="0" err="1" smtClean="0">
                <a:hlinkClick r:id="rId3"/>
              </a:rPr>
              <a:t>SerialKiller</a:t>
            </a:r>
            <a:r>
              <a:rPr lang="en-CA" sz="1400" dirty="0"/>
              <a:t>, by Luca </a:t>
            </a:r>
            <a:r>
              <a:rPr lang="en-CA" sz="1400" dirty="0" err="1" smtClean="0"/>
              <a:t>Carettoni</a:t>
            </a:r>
            <a:endParaRPr lang="en-CA" sz="1400" dirty="0" smtClean="0"/>
          </a:p>
          <a:p>
            <a:pPr lvl="2"/>
            <a:r>
              <a:rPr lang="en-CA" sz="1400" dirty="0" smtClean="0">
                <a:hlinkClick r:id="rId4"/>
              </a:rPr>
              <a:t>contrast-rO0 </a:t>
            </a:r>
            <a:r>
              <a:rPr lang="en-CA" sz="1400" dirty="0" smtClean="0"/>
              <a:t>by Contrast Security</a:t>
            </a:r>
          </a:p>
          <a:p>
            <a:pPr lvl="2"/>
            <a:r>
              <a:rPr lang="en-CA" sz="1400" dirty="0" smtClean="0"/>
              <a:t>JDK enhancement proposal </a:t>
            </a:r>
            <a:r>
              <a:rPr lang="en-CA" sz="1400" dirty="0" smtClean="0">
                <a:hlinkClick r:id="rId5"/>
              </a:rPr>
              <a:t>#290</a:t>
            </a:r>
            <a:r>
              <a:rPr lang="en-CA" sz="1400" dirty="0" smtClean="0"/>
              <a:t>  and CERT </a:t>
            </a:r>
            <a:r>
              <a:rPr lang="en-CA" sz="1400" dirty="0"/>
              <a:t>Secure Coding </a:t>
            </a:r>
            <a:r>
              <a:rPr lang="en-CA" sz="1400" dirty="0">
                <a:hlinkClick r:id="rId6"/>
              </a:rPr>
              <a:t>SER12-J</a:t>
            </a:r>
            <a:endParaRPr lang="en-CA" sz="1400" dirty="0" smtClean="0"/>
          </a:p>
          <a:p>
            <a:pPr marL="0" lvl="1" indent="0">
              <a:buNone/>
            </a:pPr>
            <a:r>
              <a:rPr lang="en-CA" dirty="0" smtClean="0"/>
              <a:t>We want to validate which classes get </a:t>
            </a:r>
            <a:r>
              <a:rPr lang="en-CA" dirty="0" err="1" smtClean="0"/>
              <a:t>deserialized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Object Serialization Stream Protocol</a:t>
            </a:r>
            <a:r>
              <a:rPr lang="en-US" dirty="0"/>
              <a:t> </a:t>
            </a:r>
            <a:r>
              <a:rPr lang="en-US" dirty="0" smtClean="0"/>
              <a:t>defines a class description</a:t>
            </a:r>
          </a:p>
          <a:p>
            <a:endParaRPr lang="en-CA" dirty="0"/>
          </a:p>
          <a:p>
            <a:endParaRPr lang="en-CA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9519" y="4234063"/>
            <a:ext cx="9295722" cy="830997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 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 ED 00 05 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73 72 00 11 62 6F 6E 68 6F 6D 6D 65 ....sr..bonhomme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00000010 2E 43 61 72 6E 61 76 61 6C 20 51 75 65 62 65 63 .Carnaval Quebec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00000020 20 02 00 00 78 70                                ...xp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8415" y="5368124"/>
            <a:ext cx="11518535" cy="1197949"/>
          </a:xfrm>
          <a:prstGeom prst="rect">
            <a:avLst/>
          </a:prstGeom>
        </p:spPr>
        <p:txBody>
          <a:bodyPr vert="horz" lIns="9144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​"/>
              <a:defRPr lang="en-US" sz="2000" kern="1200" spc="0" baseline="0" dirty="0" smtClean="0">
                <a:solidFill>
                  <a:srgbClr val="7C868D"/>
                </a:solidFill>
                <a:latin typeface="Salesforce Sans"/>
                <a:ea typeface="+mn-ea"/>
                <a:cs typeface="+mn-cs"/>
              </a:defRPr>
            </a:lvl1pPr>
            <a:lvl2pPr marL="231775" indent="-2317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lang="en-US" sz="1800" kern="1200" spc="0" baseline="0" dirty="0" smtClean="0">
                <a:solidFill>
                  <a:srgbClr val="7C868D"/>
                </a:solidFill>
                <a:latin typeface="Salesforce Sans"/>
                <a:ea typeface="+mn-ea"/>
                <a:cs typeface="+mn-cs"/>
              </a:defRPr>
            </a:lvl2pPr>
            <a:lvl3pPr marL="520700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lang="en-US" sz="1600" kern="1200" spc="0" baseline="0" dirty="0" smtClean="0">
                <a:solidFill>
                  <a:srgbClr val="7C868D"/>
                </a:solidFill>
                <a:latin typeface="Salesforce Sans"/>
                <a:ea typeface="+mn-ea"/>
                <a:cs typeface="+mn-cs"/>
              </a:defRPr>
            </a:lvl3pPr>
            <a:lvl4pPr marL="520700" indent="-15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​"/>
              <a:defRPr lang="en-US" sz="1600" kern="1200" spc="0" baseline="0" dirty="0" smtClean="0">
                <a:solidFill>
                  <a:srgbClr val="0079A8"/>
                </a:solidFill>
                <a:latin typeface="Salesforce Sans"/>
                <a:ea typeface="+mn-ea"/>
                <a:cs typeface="+mn-cs"/>
              </a:defRPr>
            </a:lvl4pPr>
            <a:lvl5pPr marL="520700" indent="-1714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​"/>
              <a:defRPr lang="en-US" sz="1000" kern="1200" spc="0" baseline="0" dirty="0">
                <a:solidFill>
                  <a:srgbClr val="7C868D"/>
                </a:solidFill>
                <a:latin typeface="Salesforce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So we could use our own </a:t>
            </a:r>
            <a:r>
              <a:rPr lang="en-CA" dirty="0"/>
              <a:t>binary </a:t>
            </a:r>
            <a:r>
              <a:rPr lang="en-CA" dirty="0" smtClean="0"/>
              <a:t>parser to decide whether we should stop reading …</a:t>
            </a:r>
            <a:endParaRPr lang="en-CA" dirty="0"/>
          </a:p>
          <a:p>
            <a:r>
              <a:rPr lang="en-CA" dirty="0"/>
              <a:t>… or use existing Java API that allows us to add our own validation hook.</a:t>
            </a: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grpSp>
        <p:nvGrpSpPr>
          <p:cNvPr id="41" name="Group 40"/>
          <p:cNvGrpSpPr/>
          <p:nvPr/>
        </p:nvGrpSpPr>
        <p:grpSpPr>
          <a:xfrm>
            <a:off x="3601939" y="4774402"/>
            <a:ext cx="1120140" cy="615341"/>
            <a:chOff x="3601939" y="4433446"/>
            <a:chExt cx="1120140" cy="615341"/>
          </a:xfrm>
        </p:grpSpPr>
        <p:sp>
          <p:nvSpPr>
            <p:cNvPr id="8" name="Rectangle 7"/>
            <p:cNvSpPr/>
            <p:nvPr/>
          </p:nvSpPr>
          <p:spPr>
            <a:xfrm>
              <a:off x="4037585" y="4433446"/>
              <a:ext cx="345726" cy="229968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ln>
                  <a:solidFill>
                    <a:schemeClr val="accent5"/>
                  </a:solidFill>
                </a:ln>
                <a:noFill/>
                <a:latin typeface="Salesforce Sans"/>
                <a:cs typeface="Salesforce San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01939" y="4710233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600"/>
                </a:spcAft>
              </a:pPr>
              <a:r>
                <a:rPr lang="en-CA" sz="1600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TC_NULL</a:t>
              </a:r>
              <a:endParaRPr lang="en-US" sz="16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662727" y="3902586"/>
            <a:ext cx="1817370" cy="633180"/>
            <a:chOff x="1662727" y="3561630"/>
            <a:chExt cx="1817370" cy="633180"/>
          </a:xfrm>
        </p:grpSpPr>
        <p:sp>
          <p:nvSpPr>
            <p:cNvPr id="7" name="Rectangle 6"/>
            <p:cNvSpPr/>
            <p:nvPr/>
          </p:nvSpPr>
          <p:spPr>
            <a:xfrm>
              <a:off x="2216745" y="3960495"/>
              <a:ext cx="709335" cy="234315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ln>
                  <a:solidFill>
                    <a:schemeClr val="accent5"/>
                  </a:solidFill>
                </a:ln>
                <a:noFill/>
                <a:latin typeface="Salesforce Sans"/>
                <a:cs typeface="Salesforce San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62727" y="3561630"/>
              <a:ext cx="18173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600"/>
                </a:spcAft>
              </a:pPr>
              <a:r>
                <a:rPr lang="en-CA" sz="1600" dirty="0" smtClean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STREAM_MAGIC</a:t>
              </a:r>
              <a:endParaRPr lang="en-US" sz="16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53952" y="3920443"/>
            <a:ext cx="2053590" cy="615322"/>
            <a:chOff x="2253952" y="3579487"/>
            <a:chExt cx="2053590" cy="615322"/>
          </a:xfrm>
        </p:grpSpPr>
        <p:sp>
          <p:nvSpPr>
            <p:cNvPr id="12" name="Rectangle 11"/>
            <p:cNvSpPr/>
            <p:nvPr/>
          </p:nvSpPr>
          <p:spPr>
            <a:xfrm>
              <a:off x="2926080" y="3960494"/>
              <a:ext cx="709335" cy="234315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ln>
                  <a:solidFill>
                    <a:schemeClr val="accent5"/>
                  </a:solidFill>
                </a:ln>
                <a:noFill/>
                <a:latin typeface="Salesforce Sans"/>
                <a:cs typeface="Salesforce San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53952" y="3579487"/>
              <a:ext cx="20535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600"/>
                </a:spcAft>
              </a:pPr>
              <a:r>
                <a:rPr lang="en-CA" sz="1600" dirty="0" smtClean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STREAM_VERSION</a:t>
              </a:r>
              <a:endParaRPr lang="en-US" sz="16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62637" y="3917994"/>
            <a:ext cx="1817370" cy="617771"/>
            <a:chOff x="3162637" y="3577038"/>
            <a:chExt cx="1817370" cy="617771"/>
          </a:xfrm>
        </p:grpSpPr>
        <p:sp>
          <p:nvSpPr>
            <p:cNvPr id="15" name="Rectangle 14"/>
            <p:cNvSpPr/>
            <p:nvPr/>
          </p:nvSpPr>
          <p:spPr>
            <a:xfrm>
              <a:off x="3635415" y="3960493"/>
              <a:ext cx="447891" cy="234316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ln>
                  <a:solidFill>
                    <a:schemeClr val="accent5"/>
                  </a:solidFill>
                </a:ln>
                <a:noFill/>
                <a:latin typeface="Salesforce Sans"/>
                <a:cs typeface="Salesforce San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62637" y="3577038"/>
              <a:ext cx="18173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600"/>
                </a:spcAft>
              </a:pPr>
              <a:r>
                <a:rPr lang="en-CA" sz="1600" dirty="0" smtClean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TC_OBJECT</a:t>
              </a:r>
              <a:endParaRPr lang="en-US" sz="16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441659" y="3884729"/>
            <a:ext cx="1817370" cy="651034"/>
            <a:chOff x="3441659" y="3543773"/>
            <a:chExt cx="1817370" cy="651034"/>
          </a:xfrm>
        </p:grpSpPr>
        <p:sp>
          <p:nvSpPr>
            <p:cNvPr id="18" name="Rectangle 17"/>
            <p:cNvSpPr/>
            <p:nvPr/>
          </p:nvSpPr>
          <p:spPr>
            <a:xfrm>
              <a:off x="3990083" y="3958044"/>
              <a:ext cx="444758" cy="236763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ln>
                  <a:solidFill>
                    <a:schemeClr val="accent5"/>
                  </a:solidFill>
                </a:ln>
                <a:noFill/>
                <a:latin typeface="Salesforce Sans"/>
                <a:cs typeface="Salesforce San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41659" y="3543773"/>
              <a:ext cx="18173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600"/>
                </a:spcAft>
              </a:pPr>
              <a:r>
                <a:rPr lang="en-CA" sz="1600" dirty="0" smtClean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TC_CLASSDESC</a:t>
              </a:r>
              <a:endParaRPr lang="en-US" sz="16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216744" y="3927978"/>
            <a:ext cx="5795686" cy="836387"/>
            <a:chOff x="2216744" y="3587022"/>
            <a:chExt cx="5795686" cy="836387"/>
          </a:xfrm>
        </p:grpSpPr>
        <p:sp>
          <p:nvSpPr>
            <p:cNvPr id="21" name="Rectangle 20"/>
            <p:cNvSpPr/>
            <p:nvPr/>
          </p:nvSpPr>
          <p:spPr>
            <a:xfrm>
              <a:off x="4344750" y="3958823"/>
              <a:ext cx="709335" cy="234315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ln>
                  <a:solidFill>
                    <a:schemeClr val="accent5"/>
                  </a:solidFill>
                </a:ln>
                <a:noFill/>
                <a:latin typeface="Salesforce Sans"/>
                <a:cs typeface="Salesforce San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078390" y="3958044"/>
              <a:ext cx="2934040" cy="235094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ln>
                  <a:solidFill>
                    <a:schemeClr val="accent5"/>
                  </a:solidFill>
                </a:ln>
                <a:noFill/>
                <a:latin typeface="Salesforce Sans"/>
                <a:cs typeface="Salesforce San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16744" y="4213710"/>
              <a:ext cx="3246796" cy="209699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ln>
                  <a:solidFill>
                    <a:schemeClr val="accent5"/>
                  </a:solidFill>
                </a:ln>
                <a:noFill/>
                <a:latin typeface="Salesforce Sans"/>
                <a:cs typeface="Salesforce San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19414" y="3587022"/>
              <a:ext cx="1391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600"/>
                </a:spcAft>
              </a:pPr>
              <a:r>
                <a:rPr lang="en-CA" sz="1600" dirty="0" err="1" smtClean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className</a:t>
              </a:r>
              <a:endParaRPr lang="en-US" sz="16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208449" y="4515763"/>
            <a:ext cx="5803981" cy="549297"/>
            <a:chOff x="2208449" y="4174807"/>
            <a:chExt cx="5803981" cy="549297"/>
          </a:xfrm>
        </p:grpSpPr>
        <p:sp>
          <p:nvSpPr>
            <p:cNvPr id="28" name="Rectangle 27"/>
            <p:cNvSpPr/>
            <p:nvPr/>
          </p:nvSpPr>
          <p:spPr>
            <a:xfrm>
              <a:off x="2208449" y="4388463"/>
              <a:ext cx="329011" cy="252117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ln>
                  <a:solidFill>
                    <a:schemeClr val="accent5"/>
                  </a:solidFill>
                </a:ln>
                <a:noFill/>
                <a:latin typeface="Salesforce Sans"/>
                <a:cs typeface="Salesforce Sans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5463201" y="4174807"/>
              <a:ext cx="2549229" cy="549297"/>
              <a:chOff x="5463201" y="4174807"/>
              <a:chExt cx="2549229" cy="549297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5463201" y="4174807"/>
                <a:ext cx="2549229" cy="248602"/>
              </a:xfrm>
              <a:prstGeom prst="rect">
                <a:avLst/>
              </a:prstGeom>
              <a:noFill/>
              <a:ln w="28575">
                <a:solidFill>
                  <a:schemeClr val="accent5"/>
                </a:solidFill>
              </a:ln>
              <a:scene3d>
                <a:camera prst="orthographicFront"/>
                <a:lightRig rig="contrasting" dir="t">
                  <a:rot lat="0" lon="0" rev="2400000"/>
                </a:lightRig>
              </a:scene3d>
              <a:sp3d prstMaterial="powder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ln>
                    <a:solidFill>
                      <a:schemeClr val="accent5"/>
                    </a:solidFill>
                  </a:ln>
                  <a:noFill/>
                  <a:latin typeface="Salesforce Sans"/>
                  <a:cs typeface="Salesforce Sans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669280" y="4385550"/>
                <a:ext cx="2167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600"/>
                  </a:spcAft>
                </a:pPr>
                <a:r>
                  <a:rPr lang="en-CA" sz="1600" dirty="0" err="1">
                    <a:solidFill>
                      <a:schemeClr val="accent5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serialVersionUID</a:t>
                </a:r>
                <a:endParaRPr lang="en-US" sz="1600" dirty="0" smtClean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1753707" y="4756985"/>
            <a:ext cx="1996972" cy="585938"/>
            <a:chOff x="1753707" y="4416029"/>
            <a:chExt cx="1996972" cy="585938"/>
          </a:xfrm>
        </p:grpSpPr>
        <p:sp>
          <p:nvSpPr>
            <p:cNvPr id="31" name="Rectangle 30"/>
            <p:cNvSpPr/>
            <p:nvPr/>
          </p:nvSpPr>
          <p:spPr>
            <a:xfrm>
              <a:off x="2559643" y="4416029"/>
              <a:ext cx="385101" cy="224552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ln>
                  <a:solidFill>
                    <a:schemeClr val="accent5"/>
                  </a:solidFill>
                </a:ln>
                <a:noFill/>
                <a:latin typeface="Salesforce Sans"/>
                <a:cs typeface="Salesforce San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3707" y="4663413"/>
              <a:ext cx="19969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600"/>
                </a:spcAft>
              </a:pPr>
              <a:r>
                <a:rPr lang="en-CA" sz="1600" dirty="0" err="1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classDescFlags</a:t>
              </a:r>
              <a:endParaRPr lang="en-US" sz="16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818651" y="4755793"/>
            <a:ext cx="924191" cy="595701"/>
            <a:chOff x="2818651" y="4414837"/>
            <a:chExt cx="924191" cy="595701"/>
          </a:xfrm>
        </p:grpSpPr>
        <p:sp>
          <p:nvSpPr>
            <p:cNvPr id="34" name="Rectangle 33"/>
            <p:cNvSpPr/>
            <p:nvPr/>
          </p:nvSpPr>
          <p:spPr>
            <a:xfrm>
              <a:off x="2985350" y="4414837"/>
              <a:ext cx="709335" cy="234315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ln>
                  <a:solidFill>
                    <a:schemeClr val="accent5"/>
                  </a:solidFill>
                </a:ln>
                <a:noFill/>
                <a:latin typeface="Salesforce Sans"/>
                <a:cs typeface="Salesforce Sans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18651" y="4671984"/>
              <a:ext cx="9241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600"/>
                </a:spcAft>
              </a:pPr>
              <a:r>
                <a:rPr lang="en-CA" sz="1600" dirty="0" smtClean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fields</a:t>
              </a:r>
              <a:endParaRPr lang="en-US" sz="16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781987" y="4756059"/>
            <a:ext cx="2113031" cy="634759"/>
            <a:chOff x="2781987" y="4415103"/>
            <a:chExt cx="2113031" cy="634759"/>
          </a:xfrm>
        </p:grpSpPr>
        <p:sp>
          <p:nvSpPr>
            <p:cNvPr id="37" name="Rectangle 36"/>
            <p:cNvSpPr/>
            <p:nvPr/>
          </p:nvSpPr>
          <p:spPr>
            <a:xfrm>
              <a:off x="3673975" y="4415103"/>
              <a:ext cx="363610" cy="239739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ln>
                  <a:solidFill>
                    <a:schemeClr val="accent5"/>
                  </a:solidFill>
                </a:ln>
                <a:noFill/>
                <a:latin typeface="Salesforce Sans"/>
                <a:cs typeface="Salesforce San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81987" y="4711308"/>
              <a:ext cx="21130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600"/>
                </a:spcAft>
              </a:pPr>
              <a:r>
                <a:rPr lang="en-CA" sz="1600" dirty="0" smtClean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TC_ENDBLOCKDATA</a:t>
              </a:r>
              <a:endParaRPr lang="en-US" sz="16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216744" y="3919851"/>
            <a:ext cx="5795686" cy="836387"/>
            <a:chOff x="2216744" y="3587022"/>
            <a:chExt cx="5795686" cy="836387"/>
          </a:xfrm>
        </p:grpSpPr>
        <p:sp>
          <p:nvSpPr>
            <p:cNvPr id="44" name="Rectangle 43"/>
            <p:cNvSpPr/>
            <p:nvPr/>
          </p:nvSpPr>
          <p:spPr>
            <a:xfrm>
              <a:off x="4344750" y="3958823"/>
              <a:ext cx="709335" cy="234315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ln>
                  <a:solidFill>
                    <a:schemeClr val="accent5"/>
                  </a:solidFill>
                </a:ln>
                <a:noFill/>
                <a:latin typeface="Salesforce Sans"/>
                <a:cs typeface="Salesforce Sans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078390" y="3958044"/>
              <a:ext cx="2934040" cy="235094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ln>
                  <a:solidFill>
                    <a:schemeClr val="accent5"/>
                  </a:solidFill>
                </a:ln>
                <a:noFill/>
                <a:latin typeface="Salesforce Sans"/>
                <a:cs typeface="Salesforce San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216744" y="4213710"/>
              <a:ext cx="3246796" cy="209699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ln>
                  <a:solidFill>
                    <a:schemeClr val="accent5"/>
                  </a:solidFill>
                </a:ln>
                <a:noFill/>
                <a:latin typeface="Salesforce Sans"/>
                <a:cs typeface="Salesforce San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19414" y="3587022"/>
              <a:ext cx="1391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600"/>
                </a:spcAft>
              </a:pPr>
              <a:r>
                <a:rPr lang="en-CA" sz="1600" dirty="0" err="1" smtClean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className</a:t>
              </a:r>
              <a:endParaRPr lang="en-US" sz="16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503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Callback provided by Java</a:t>
            </a:r>
          </a:p>
          <a:p>
            <a:r>
              <a:rPr lang="en-CA" dirty="0" smtClean="0"/>
              <a:t>Normally </a:t>
            </a:r>
            <a:r>
              <a:rPr lang="en-CA" dirty="0"/>
              <a:t>used for custom class loading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smtClean="0"/>
              <a:t>Adding your own validation hook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Look-ahead Java deserialization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8414" y="2616793"/>
            <a:ext cx="11487857" cy="3785652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CA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LookAheadObjectInputStream</a:t>
            </a:r>
            <a:r>
              <a:rPr lang="en-CA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CA" sz="20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ObjectInputStream</a:t>
            </a:r>
            <a:r>
              <a:rPr lang="en-CA" sz="20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CA" sz="20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CA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</a:p>
          <a:p>
            <a:r>
              <a:rPr lang="en-CA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protected Class&lt;?&gt; </a:t>
            </a:r>
            <a:r>
              <a:rPr lang="en-CA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resolveClass</a:t>
            </a:r>
            <a:r>
              <a:rPr lang="en-CA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ObjectStreamClass</a:t>
            </a:r>
            <a:r>
              <a:rPr lang="en-CA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CA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CA" sz="20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CA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! </a:t>
            </a:r>
            <a:r>
              <a:rPr lang="en-CA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desc.getName</a:t>
            </a:r>
            <a:r>
              <a:rPr lang="en-CA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().equals</a:t>
            </a:r>
            <a:r>
              <a:rPr lang="en-CA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bonhomme.Carnaval</a:t>
            </a:r>
            <a:r>
              <a:rPr lang="en-CA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) </a:t>
            </a:r>
            <a:r>
              <a:rPr lang="en-CA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CA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throw new </a:t>
            </a:r>
            <a:r>
              <a:rPr lang="en-CA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InvalidClassException</a:t>
            </a:r>
            <a:r>
              <a:rPr lang="en-CA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CA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"Unauthorized deserialization attempt",</a:t>
            </a:r>
          </a:p>
          <a:p>
            <a:r>
              <a:rPr lang="en-CA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CA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desc.getName</a:t>
            </a:r>
            <a:r>
              <a:rPr lang="en-CA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CA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CA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CA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super.resolveClass</a:t>
            </a:r>
            <a:r>
              <a:rPr lang="en-CA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CA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CA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CA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942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CA" dirty="0"/>
              <a:t>White-listing classes that are OK to </a:t>
            </a:r>
            <a:r>
              <a:rPr lang="en-CA" dirty="0" err="1"/>
              <a:t>deserialize</a:t>
            </a:r>
            <a:endParaRPr lang="en-CA" dirty="0"/>
          </a:p>
          <a:p>
            <a:pPr lvl="2"/>
            <a:r>
              <a:rPr lang="en-CA" dirty="0"/>
              <a:t>Tedious, Impossible in real life scenario?</a:t>
            </a:r>
          </a:p>
          <a:p>
            <a:pPr lvl="1"/>
            <a:r>
              <a:rPr lang="en-CA" dirty="0"/>
              <a:t>Black-listing classes known to have “bad” “magic” methods</a:t>
            </a:r>
          </a:p>
          <a:p>
            <a:pPr lvl="2"/>
            <a:r>
              <a:rPr lang="en-CA" dirty="0"/>
              <a:t>a.k.a. Whack-a-mole</a:t>
            </a:r>
          </a:p>
          <a:p>
            <a:pPr lvl="2"/>
            <a:r>
              <a:rPr lang="en-CA" dirty="0"/>
              <a:t>Known to be broken</a:t>
            </a:r>
          </a:p>
          <a:p>
            <a:pPr lvl="3"/>
            <a:r>
              <a:rPr lang="en-CA" dirty="0"/>
              <a:t>RSA conference </a:t>
            </a:r>
          </a:p>
          <a:p>
            <a:pPr lvl="3"/>
            <a:r>
              <a:rPr lang="en-CA" dirty="0"/>
              <a:t>2016-03-04</a:t>
            </a:r>
          </a:p>
          <a:p>
            <a:pPr lvl="3"/>
            <a:r>
              <a:rPr lang="en-CA" dirty="0"/>
              <a:t>Alvaro Muñoz</a:t>
            </a:r>
          </a:p>
          <a:p>
            <a:pPr lvl="3"/>
            <a:r>
              <a:rPr lang="en-CA" dirty="0"/>
              <a:t>Christian Schneider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dirty="0" smtClean="0"/>
              <a:t>Two ways of </a:t>
            </a:r>
            <a:r>
              <a:rPr lang="en-CA" smtClean="0"/>
              <a:t>validating class names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Look-ahead Java deserialization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13630" y="3169652"/>
            <a:ext cx="8112642" cy="293926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CA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CA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NestedProblems</a:t>
            </a:r>
            <a:r>
              <a:rPr lang="en-CA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implements Serializable{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CA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void </a:t>
            </a:r>
            <a:r>
              <a:rPr lang="en-CA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readObject</a:t>
            </a:r>
            <a:r>
              <a:rPr lang="en-CA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ObjectInputStream</a:t>
            </a:r>
            <a:r>
              <a:rPr lang="en-CA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in) {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CA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CA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ObjectInputStream</a:t>
            </a:r>
            <a:r>
              <a:rPr lang="en-CA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ois</a:t>
            </a:r>
            <a:r>
              <a:rPr lang="en-CA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CA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ObjectInputStream</a:t>
            </a:r>
            <a:r>
              <a:rPr lang="en-CA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CA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/* attacker controlled input */);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CA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CA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ois.readObject</a:t>
            </a:r>
            <a:r>
              <a:rPr lang="en-CA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CA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CA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244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Introduction to Java serialization</a:t>
            </a:r>
          </a:p>
          <a:p>
            <a:r>
              <a:rPr lang="en-CA" dirty="0" smtClean="0"/>
              <a:t>Attack vectors</a:t>
            </a:r>
          </a:p>
          <a:p>
            <a:r>
              <a:rPr lang="en-CA" dirty="0" smtClean="0"/>
              <a:t>Serialization Gadgets</a:t>
            </a:r>
          </a:p>
          <a:p>
            <a:pPr lvl="1"/>
            <a:r>
              <a:rPr lang="en-CA" dirty="0" smtClean="0"/>
              <a:t>Demo: Denial of Service</a:t>
            </a:r>
          </a:p>
          <a:p>
            <a:r>
              <a:rPr lang="en-CA" dirty="0" smtClean="0"/>
              <a:t>Deserialization endpoints</a:t>
            </a:r>
          </a:p>
          <a:p>
            <a:pPr lvl="1"/>
            <a:r>
              <a:rPr lang="en-CA" dirty="0"/>
              <a:t>Demo: </a:t>
            </a:r>
            <a:r>
              <a:rPr lang="en-CA" dirty="0" smtClean="0"/>
              <a:t>JMX (CVE-2016-3427)</a:t>
            </a:r>
          </a:p>
          <a:p>
            <a:r>
              <a:rPr lang="en-CA" dirty="0" smtClean="0"/>
              <a:t>Mitigation</a:t>
            </a:r>
          </a:p>
          <a:p>
            <a:pPr lvl="1"/>
            <a:r>
              <a:rPr lang="en-CA" dirty="0"/>
              <a:t>Against Serialization Gadgets</a:t>
            </a:r>
          </a:p>
          <a:p>
            <a:pPr lvl="1"/>
            <a:r>
              <a:rPr lang="en-CA" dirty="0"/>
              <a:t>Against Deserialization </a:t>
            </a:r>
            <a:r>
              <a:rPr lang="en-CA" dirty="0" smtClean="0"/>
              <a:t>endpoints</a:t>
            </a:r>
          </a:p>
          <a:p>
            <a:pPr lvl="2"/>
            <a:r>
              <a:rPr lang="en-CA" b="1" dirty="0" smtClean="0">
                <a:solidFill>
                  <a:schemeClr val="accent5"/>
                </a:solidFill>
              </a:rPr>
              <a:t>Demo: Bypassing Apache </a:t>
            </a:r>
            <a:r>
              <a:rPr lang="en-CA" b="1" dirty="0" err="1" smtClean="0">
                <a:solidFill>
                  <a:schemeClr val="accent5"/>
                </a:solidFill>
              </a:rPr>
              <a:t>TomEE</a:t>
            </a:r>
            <a:r>
              <a:rPr lang="en-CA" b="1" dirty="0" smtClean="0">
                <a:solidFill>
                  <a:schemeClr val="accent5"/>
                </a:solidFill>
              </a:rPr>
              <a:t> look-ahead class name blacklist</a:t>
            </a:r>
          </a:p>
          <a:p>
            <a:pPr lvl="2"/>
            <a:r>
              <a:rPr lang="en-CA" dirty="0" smtClean="0"/>
              <a:t>New concept: Look-ahead method blacklist</a:t>
            </a:r>
            <a:endParaRPr lang="en-CA" dirty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 </a:t>
            </a:r>
          </a:p>
          <a:p>
            <a:endParaRPr lang="en-CA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Fixing the Java Serialization mess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852" y="1965765"/>
            <a:ext cx="2876188" cy="292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0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https://research.trust.salesforce.com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spcBef>
                <a:spcPts val="2400"/>
              </a:spcBef>
            </a:pPr>
            <a:r>
              <a:rPr lang="en-CA" dirty="0" smtClean="0"/>
              <a:t>Salesforce </a:t>
            </a:r>
            <a:r>
              <a:rPr lang="en-CA" dirty="0"/>
              <a:t>is hiring </a:t>
            </a:r>
            <a:r>
              <a:rPr lang="en-CA" dirty="0" smtClean="0"/>
              <a:t>application </a:t>
            </a:r>
            <a:r>
              <a:rPr lang="en-CA" dirty="0"/>
              <a:t>security engineers </a:t>
            </a:r>
            <a:r>
              <a:rPr lang="en-CA" dirty="0" smtClean="0"/>
              <a:t>for:</a:t>
            </a:r>
          </a:p>
          <a:p>
            <a:pPr lvl="1"/>
            <a:r>
              <a:rPr lang="en-CA" dirty="0" smtClean="0"/>
              <a:t>Enterprise </a:t>
            </a:r>
            <a:r>
              <a:rPr lang="en-CA" dirty="0"/>
              <a:t>Security (Vendor </a:t>
            </a:r>
            <a:r>
              <a:rPr lang="en-CA" dirty="0" smtClean="0"/>
              <a:t>applications)</a:t>
            </a:r>
          </a:p>
          <a:p>
            <a:pPr lvl="1"/>
            <a:r>
              <a:rPr lang="en-CA" dirty="0" smtClean="0"/>
              <a:t>Product </a:t>
            </a:r>
            <a:r>
              <a:rPr lang="en-CA" dirty="0"/>
              <a:t>Security (Salesforce web applications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Infrastructure </a:t>
            </a:r>
            <a:r>
              <a:rPr lang="en-CA" dirty="0"/>
              <a:t>Security (Salesforce network and </a:t>
            </a:r>
            <a:r>
              <a:rPr lang="en-CA" dirty="0" smtClean="0"/>
              <a:t>Linux environment).  </a:t>
            </a:r>
            <a:endParaRPr lang="en-CA" dirty="0"/>
          </a:p>
          <a:p>
            <a:r>
              <a:rPr lang="en-CA" sz="1400" u="sng" dirty="0" smtClean="0"/>
              <a:t>Contact</a:t>
            </a:r>
            <a:r>
              <a:rPr lang="en-CA" sz="1400" u="sng" dirty="0"/>
              <a:t>:</a:t>
            </a:r>
          </a:p>
          <a:p>
            <a:r>
              <a:rPr lang="en-CA" sz="1400" dirty="0"/>
              <a:t>James Sale, Principal Technical Recruiter</a:t>
            </a:r>
          </a:p>
          <a:p>
            <a:r>
              <a:rPr lang="en-CA" sz="1400" dirty="0"/>
              <a:t>jsale@salesforce.com</a:t>
            </a:r>
          </a:p>
          <a:p>
            <a:r>
              <a:rPr lang="en-CA" sz="1400" dirty="0"/>
              <a:t>415-633-6059</a:t>
            </a:r>
          </a:p>
          <a:p>
            <a:r>
              <a:rPr lang="en-CA" sz="1800" dirty="0" smtClean="0"/>
              <a:t>                  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dirty="0" smtClean="0"/>
              <a:t>Trust team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Salesforce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15" y="5435386"/>
            <a:ext cx="664017" cy="6640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2432" y="5582728"/>
            <a:ext cx="358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CA" dirty="0">
                <a:solidFill>
                  <a:schemeClr val="accent2"/>
                </a:solidFill>
                <a:latin typeface="Salesforce Sans" panose="020B0505020202020203" pitchFamily="34" charset="0"/>
                <a:hlinkClick r:id="rId4"/>
              </a:rPr>
              <a:t>linkedin.com/in/</a:t>
            </a:r>
            <a:r>
              <a:rPr lang="en-CA" dirty="0" err="1">
                <a:solidFill>
                  <a:schemeClr val="accent2"/>
                </a:solidFill>
                <a:latin typeface="Salesforce Sans" panose="020B0505020202020203" pitchFamily="34" charset="0"/>
                <a:hlinkClick r:id="rId4"/>
              </a:rPr>
              <a:t>jamesgsale</a:t>
            </a:r>
            <a:endParaRPr lang="en-US" dirty="0" smtClean="0">
              <a:solidFill>
                <a:schemeClr val="accent2"/>
              </a:solidFill>
              <a:latin typeface="Salesforce Sans" panose="020B0505020202020203" pitchFamily="34" charset="0"/>
              <a:cs typeface="Salesforce San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281" y="2352675"/>
            <a:ext cx="34290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0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Springboard classes:</a:t>
            </a:r>
            <a:endParaRPr lang="en-CA" dirty="0" smtClean="0">
              <a:hlinkClick r:id="rId3"/>
            </a:endParaRPr>
          </a:p>
          <a:p>
            <a:pPr lvl="1"/>
            <a:r>
              <a:rPr lang="en-CA" dirty="0" err="1" smtClean="0">
                <a:hlinkClick r:id="rId3"/>
              </a:rPr>
              <a:t>org.apache.webbeans.inject.impl.InjectionPointImpl</a:t>
            </a:r>
            <a:endParaRPr lang="en-CA" dirty="0"/>
          </a:p>
          <a:p>
            <a:pPr lvl="1"/>
            <a:r>
              <a:rPr lang="en-CA" dirty="0" err="1" smtClean="0">
                <a:hlinkClick r:id="rId4"/>
              </a:rPr>
              <a:t>org.apache.webbeans.inject.instance.InstanceImpl</a:t>
            </a:r>
            <a:endParaRPr lang="en-CA" dirty="0"/>
          </a:p>
          <a:p>
            <a:pPr lvl="1"/>
            <a:r>
              <a:rPr lang="en-CA" dirty="0" err="1" smtClean="0">
                <a:hlinkClick r:id="rId5"/>
              </a:rPr>
              <a:t>org.apache.webbeans.event.EventImpl</a:t>
            </a:r>
            <a:endParaRPr lang="en-US" dirty="0"/>
          </a:p>
          <a:p>
            <a:pPr lvl="1"/>
            <a:r>
              <a:rPr lang="en-CA" dirty="0" smtClean="0"/>
              <a:t>Fixed in Apache </a:t>
            </a:r>
            <a:r>
              <a:rPr lang="en-CA" dirty="0" err="1" smtClean="0"/>
              <a:t>TomEE</a:t>
            </a:r>
            <a:r>
              <a:rPr lang="en-CA" dirty="0" smtClean="0"/>
              <a:t> 7.0.1 (June 2016)</a:t>
            </a:r>
          </a:p>
          <a:p>
            <a:pPr lvl="2"/>
            <a:r>
              <a:rPr lang="en-CA" dirty="0" smtClean="0"/>
              <a:t>Fixed in Apache </a:t>
            </a:r>
            <a:r>
              <a:rPr lang="en-CA" dirty="0" err="1" smtClean="0"/>
              <a:t>OpenWebBeans</a:t>
            </a:r>
            <a:r>
              <a:rPr lang="en-CA" dirty="0" smtClean="0"/>
              <a:t> 1.5.0 (October 2015)</a:t>
            </a:r>
          </a:p>
          <a:p>
            <a:pPr>
              <a:buNone/>
            </a:pPr>
            <a:endParaRPr lang="en-CA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smtClean="0"/>
              <a:t>Black List mode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Class Name Input Validation Bypass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0" y="4207461"/>
            <a:ext cx="11888908" cy="2138972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4949059" y="2768803"/>
            <a:ext cx="1255362" cy="596685"/>
            <a:chOff x="5238427" y="2409986"/>
            <a:chExt cx="1255362" cy="596685"/>
          </a:xfrm>
        </p:grpSpPr>
        <p:sp>
          <p:nvSpPr>
            <p:cNvPr id="3" name="Left Arrow 2"/>
            <p:cNvSpPr/>
            <p:nvPr/>
          </p:nvSpPr>
          <p:spPr>
            <a:xfrm>
              <a:off x="5238427" y="2409986"/>
              <a:ext cx="1255362" cy="596685"/>
            </a:xfrm>
            <a:prstGeom prst="leftArrow">
              <a:avLst/>
            </a:prstGeom>
            <a:solidFill>
              <a:schemeClr val="accent5"/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latin typeface="Salesforce Sans"/>
                <a:cs typeface="Salesforce San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51509" y="2502533"/>
              <a:ext cx="6848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600"/>
                </a:spcAft>
              </a:pPr>
              <a:r>
                <a:rPr lang="en-CA" sz="2000" dirty="0" smtClean="0">
                  <a:solidFill>
                    <a:schemeClr val="bg1"/>
                  </a:solidFill>
                  <a:latin typeface="Salesforce Sans"/>
                  <a:cs typeface="Salesforce Sans"/>
                </a:rPr>
                <a:t>new</a:t>
              </a:r>
              <a:endParaRPr lang="en-US" sz="2000" dirty="0" smtClean="0">
                <a:solidFill>
                  <a:schemeClr val="bg1"/>
                </a:solidFill>
                <a:latin typeface="Salesforce Sans"/>
                <a:cs typeface="Salesforce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072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omee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55891" y="369000"/>
            <a:ext cx="10880219" cy="6120000"/>
          </a:xfrm>
        </p:spPr>
      </p:pic>
    </p:spTree>
    <p:extLst>
      <p:ext uri="{BB962C8B-B14F-4D97-AF65-F5344CB8AC3E}">
        <p14:creationId xmlns:p14="http://schemas.microsoft.com/office/powerpoint/2010/main" val="41173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546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Introduction to Java serialization</a:t>
            </a:r>
          </a:p>
          <a:p>
            <a:r>
              <a:rPr lang="en-CA" dirty="0" smtClean="0"/>
              <a:t>Attack vectors</a:t>
            </a:r>
          </a:p>
          <a:p>
            <a:r>
              <a:rPr lang="en-CA" dirty="0" smtClean="0"/>
              <a:t>Serialization Gadgets</a:t>
            </a:r>
          </a:p>
          <a:p>
            <a:pPr lvl="1"/>
            <a:r>
              <a:rPr lang="en-CA" dirty="0" smtClean="0"/>
              <a:t>Demo: Denial of Service</a:t>
            </a:r>
          </a:p>
          <a:p>
            <a:r>
              <a:rPr lang="en-CA" dirty="0" smtClean="0"/>
              <a:t>Deserialization endpoints</a:t>
            </a:r>
          </a:p>
          <a:p>
            <a:pPr lvl="1"/>
            <a:r>
              <a:rPr lang="en-CA" dirty="0"/>
              <a:t>Demo: </a:t>
            </a:r>
            <a:r>
              <a:rPr lang="en-CA" dirty="0" smtClean="0"/>
              <a:t>JMX (CVE-2016-3427)</a:t>
            </a:r>
          </a:p>
          <a:p>
            <a:r>
              <a:rPr lang="en-CA" dirty="0" smtClean="0"/>
              <a:t>Mitigation</a:t>
            </a:r>
          </a:p>
          <a:p>
            <a:pPr lvl="1"/>
            <a:r>
              <a:rPr lang="en-CA" dirty="0"/>
              <a:t>Against Serialization Gadgets</a:t>
            </a:r>
          </a:p>
          <a:p>
            <a:pPr lvl="1"/>
            <a:r>
              <a:rPr lang="en-CA" dirty="0"/>
              <a:t>Against Deserialization </a:t>
            </a:r>
            <a:r>
              <a:rPr lang="en-CA" dirty="0" smtClean="0"/>
              <a:t>endpoints</a:t>
            </a:r>
          </a:p>
          <a:p>
            <a:pPr lvl="2"/>
            <a:r>
              <a:rPr lang="en-CA" dirty="0" smtClean="0"/>
              <a:t>Demo: Bypassing Apache </a:t>
            </a:r>
            <a:r>
              <a:rPr lang="en-CA" dirty="0" err="1" smtClean="0"/>
              <a:t>TomEE</a:t>
            </a:r>
            <a:r>
              <a:rPr lang="en-CA" dirty="0" smtClean="0"/>
              <a:t> look-ahead class name blacklist</a:t>
            </a:r>
          </a:p>
          <a:p>
            <a:pPr lvl="2"/>
            <a:r>
              <a:rPr lang="en-CA" b="1" dirty="0" smtClean="0">
                <a:solidFill>
                  <a:schemeClr val="accent5"/>
                </a:solidFill>
              </a:rPr>
              <a:t>New concept: Look-ahead method blacklist</a:t>
            </a:r>
            <a:endParaRPr lang="en-CA" b="1" dirty="0">
              <a:solidFill>
                <a:schemeClr val="accent5"/>
              </a:solidFill>
            </a:endParaRPr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 </a:t>
            </a:r>
          </a:p>
          <a:p>
            <a:endParaRPr lang="en-CA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Fixing the Java Serialization mess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852" y="1965765"/>
            <a:ext cx="2876188" cy="292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8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Mitigation: </a:t>
            </a:r>
            <a:r>
              <a:rPr lang="en-CA" dirty="0" smtClean="0"/>
              <a:t>Look-ahead Method Blacklist Input </a:t>
            </a:r>
            <a:r>
              <a:rPr lang="en-CA" dirty="0"/>
              <a:t>Validation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29172" y="1327794"/>
            <a:ext cx="11321548" cy="4596696"/>
            <a:chOff x="629172" y="1327794"/>
            <a:chExt cx="11321548" cy="4596696"/>
          </a:xfrm>
        </p:grpSpPr>
        <p:grpSp>
          <p:nvGrpSpPr>
            <p:cNvPr id="6" name="Group 5"/>
            <p:cNvGrpSpPr/>
            <p:nvPr/>
          </p:nvGrpSpPr>
          <p:grpSpPr>
            <a:xfrm>
              <a:off x="9742152" y="1327794"/>
              <a:ext cx="1862356" cy="1610686"/>
              <a:chOff x="7449424" y="1619075"/>
              <a:chExt cx="1862356" cy="1610686"/>
            </a:xfrm>
          </p:grpSpPr>
          <p:sp>
            <p:nvSpPr>
              <p:cNvPr id="4" name="Flowchart: Document 3"/>
              <p:cNvSpPr/>
              <p:nvPr/>
            </p:nvSpPr>
            <p:spPr>
              <a:xfrm>
                <a:off x="7449424" y="1619075"/>
                <a:ext cx="1862356" cy="1610686"/>
              </a:xfrm>
              <a:prstGeom prst="flowChartDocument">
                <a:avLst/>
              </a:prstGeom>
              <a:noFill/>
              <a:ln w="25400">
                <a:solidFill>
                  <a:schemeClr val="accent2"/>
                </a:solidFill>
              </a:ln>
              <a:scene3d>
                <a:camera prst="orthographicFront"/>
                <a:lightRig rig="contrasting" dir="t">
                  <a:rot lat="0" lon="0" rev="2400000"/>
                </a:lightRig>
              </a:scene3d>
              <a:sp3d prstMaterial="powder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latin typeface="Salesforce Sans"/>
                  <a:cs typeface="Salesforce Sans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7516536" y="1694576"/>
                <a:ext cx="1640193" cy="1246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600"/>
                  </a:spcAft>
                </a:pPr>
                <a:r>
                  <a:rPr lang="en-CA" sz="2000" dirty="0" smtClean="0">
                    <a:solidFill>
                      <a:schemeClr val="accent2"/>
                    </a:solidFill>
                    <a:latin typeface="Salesforce Sans"/>
                    <a:cs typeface="Salesforce Sans"/>
                  </a:rPr>
                  <a:t>Black List</a:t>
                </a:r>
              </a:p>
              <a:p>
                <a:pPr marL="342900" indent="-342900">
                  <a:spcBef>
                    <a:spcPts val="3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CA" sz="2000" dirty="0" smtClean="0">
                    <a:solidFill>
                      <a:schemeClr val="accent2"/>
                    </a:solidFill>
                    <a:latin typeface="Salesforce Sans"/>
                    <a:cs typeface="Salesforce Sans"/>
                  </a:rPr>
                  <a:t>method1</a:t>
                </a:r>
              </a:p>
              <a:p>
                <a:pPr marL="342900" indent="-342900">
                  <a:spcBef>
                    <a:spcPts val="3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CA" sz="2000" dirty="0" smtClean="0">
                    <a:solidFill>
                      <a:schemeClr val="accent2"/>
                    </a:solidFill>
                    <a:latin typeface="Salesforce Sans"/>
                    <a:cs typeface="Salesforce Sans"/>
                  </a:rPr>
                  <a:t>method2</a:t>
                </a:r>
                <a:endParaRPr lang="en-US" sz="2000" dirty="0" smtClean="0">
                  <a:solidFill>
                    <a:schemeClr val="accent2"/>
                  </a:solidFill>
                  <a:latin typeface="Salesforce Sans"/>
                  <a:cs typeface="Salesforce Sans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29172" y="3139580"/>
              <a:ext cx="2416029" cy="1233182"/>
              <a:chOff x="2701254" y="2877424"/>
              <a:chExt cx="2416029" cy="1233182"/>
            </a:xfrm>
          </p:grpSpPr>
          <p:sp>
            <p:nvSpPr>
              <p:cNvPr id="7" name="Flowchart: Decision 6"/>
              <p:cNvSpPr/>
              <p:nvPr/>
            </p:nvSpPr>
            <p:spPr>
              <a:xfrm>
                <a:off x="2701254" y="2877424"/>
                <a:ext cx="2416029" cy="1233182"/>
              </a:xfrm>
              <a:prstGeom prst="flowChartDecision">
                <a:avLst/>
              </a:prstGeom>
              <a:solidFill>
                <a:schemeClr val="accent5">
                  <a:alpha val="50000"/>
                </a:schemeClr>
              </a:solidFill>
              <a:ln w="25400">
                <a:solidFill>
                  <a:schemeClr val="accent2"/>
                </a:solidFill>
              </a:ln>
              <a:scene3d>
                <a:camera prst="orthographicFront"/>
                <a:lightRig rig="contrasting" dir="t">
                  <a:rot lat="0" lon="0" rev="2400000"/>
                </a:lightRig>
              </a:scene3d>
              <a:sp3d prstMaterial="powder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latin typeface="Salesforce Sans"/>
                  <a:cs typeface="Salesforce Sans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881423" y="3310738"/>
                <a:ext cx="21563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600"/>
                  </a:spcAft>
                </a:pPr>
                <a:r>
                  <a:rPr lang="en-CA" sz="2000" dirty="0" smtClean="0">
                    <a:solidFill>
                      <a:schemeClr val="accent2"/>
                    </a:solidFill>
                    <a:latin typeface="Salesforce Sans"/>
                    <a:cs typeface="Salesforce Sans"/>
                  </a:rPr>
                  <a:t>Magic methods?</a:t>
                </a:r>
                <a:endParaRPr lang="en-US" sz="2000" dirty="0" smtClean="0">
                  <a:solidFill>
                    <a:schemeClr val="accent2"/>
                  </a:solidFill>
                  <a:latin typeface="Salesforce Sans"/>
                  <a:cs typeface="Salesforce Sans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935370" y="1587852"/>
              <a:ext cx="1803633" cy="545285"/>
              <a:chOff x="3531765" y="1451295"/>
              <a:chExt cx="1803633" cy="545285"/>
            </a:xfrm>
          </p:grpSpPr>
          <p:sp>
            <p:nvSpPr>
              <p:cNvPr id="10" name="Flowchart: Terminator 9"/>
              <p:cNvSpPr/>
              <p:nvPr/>
            </p:nvSpPr>
            <p:spPr>
              <a:xfrm>
                <a:off x="3531765" y="1451295"/>
                <a:ext cx="1803633" cy="545285"/>
              </a:xfrm>
              <a:prstGeom prst="flowChartTerminator">
                <a:avLst/>
              </a:prstGeom>
              <a:solidFill>
                <a:schemeClr val="accent3">
                  <a:alpha val="50000"/>
                </a:schemeClr>
              </a:solidFill>
              <a:ln w="25400">
                <a:solidFill>
                  <a:schemeClr val="accent2"/>
                </a:solidFill>
              </a:ln>
              <a:scene3d>
                <a:camera prst="orthographicFront"/>
                <a:lightRig rig="contrasting" dir="t">
                  <a:rot lat="0" lon="0" rev="2400000"/>
                </a:lightRig>
              </a:scene3d>
              <a:sp3d prstMaterial="powder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latin typeface="Salesforce Sans"/>
                  <a:cs typeface="Salesforce Sans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607266" y="1535424"/>
                <a:ext cx="16358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600"/>
                  </a:spcAft>
                </a:pPr>
                <a:r>
                  <a:rPr lang="en-CA" sz="2000" dirty="0" smtClean="0">
                    <a:solidFill>
                      <a:schemeClr val="accent2"/>
                    </a:solidFill>
                    <a:latin typeface="Salesforce Sans"/>
                    <a:cs typeface="Salesforce Sans"/>
                  </a:rPr>
                  <a:t>Class </a:t>
                </a:r>
                <a:r>
                  <a:rPr lang="en-CA" sz="2000" dirty="0" err="1" smtClean="0">
                    <a:solidFill>
                      <a:schemeClr val="accent2"/>
                    </a:solidFill>
                    <a:latin typeface="Salesforce Sans"/>
                    <a:cs typeface="Salesforce Sans"/>
                  </a:rPr>
                  <a:t>x.y.z</a:t>
                </a:r>
                <a:endParaRPr lang="en-US" sz="2000" dirty="0" smtClean="0">
                  <a:solidFill>
                    <a:schemeClr val="accent2"/>
                  </a:solidFill>
                  <a:latin typeface="Salesforce Sans"/>
                  <a:cs typeface="Salesforce Sans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935370" y="5379205"/>
              <a:ext cx="1803633" cy="545285"/>
              <a:chOff x="3717721" y="4783122"/>
              <a:chExt cx="1803633" cy="545285"/>
            </a:xfrm>
          </p:grpSpPr>
          <p:sp>
            <p:nvSpPr>
              <p:cNvPr id="12" name="Flowchart: Terminator 11"/>
              <p:cNvSpPr/>
              <p:nvPr/>
            </p:nvSpPr>
            <p:spPr>
              <a:xfrm>
                <a:off x="3717721" y="4783122"/>
                <a:ext cx="1803633" cy="545285"/>
              </a:xfrm>
              <a:prstGeom prst="flowChartTerminator">
                <a:avLst/>
              </a:prstGeom>
              <a:solidFill>
                <a:schemeClr val="accent4">
                  <a:alpha val="50000"/>
                </a:schemeClr>
              </a:solidFill>
              <a:ln w="25400">
                <a:solidFill>
                  <a:schemeClr val="accent2"/>
                </a:solidFill>
              </a:ln>
              <a:scene3d>
                <a:camera prst="orthographicFront"/>
                <a:lightRig rig="contrasting" dir="t">
                  <a:rot lat="0" lon="0" rev="2400000"/>
                </a:lightRig>
              </a:scene3d>
              <a:sp3d prstMaterial="powder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latin typeface="Salesforce Sans"/>
                  <a:cs typeface="Salesforce Sans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833105" y="4848954"/>
                <a:ext cx="15022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600"/>
                  </a:spcAft>
                </a:pPr>
                <a:r>
                  <a:rPr lang="en-CA" sz="2000" dirty="0" smtClean="0">
                    <a:solidFill>
                      <a:schemeClr val="accent2"/>
                    </a:solidFill>
                    <a:latin typeface="Salesforce Sans"/>
                    <a:cs typeface="Salesforce Sans"/>
                  </a:rPr>
                  <a:t>accept</a:t>
                </a:r>
                <a:endParaRPr lang="en-US" sz="2000" dirty="0" smtClean="0">
                  <a:solidFill>
                    <a:schemeClr val="accent2"/>
                  </a:solidFill>
                  <a:latin typeface="Salesforce Sans"/>
                  <a:cs typeface="Salesforce Sans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47087" y="4299999"/>
              <a:ext cx="1803633" cy="545285"/>
              <a:chOff x="6175695" y="4304950"/>
              <a:chExt cx="1803633" cy="545285"/>
            </a:xfrm>
          </p:grpSpPr>
          <p:sp>
            <p:nvSpPr>
              <p:cNvPr id="11" name="Flowchart: Terminator 10"/>
              <p:cNvSpPr/>
              <p:nvPr/>
            </p:nvSpPr>
            <p:spPr>
              <a:xfrm>
                <a:off x="6175695" y="4304950"/>
                <a:ext cx="1803633" cy="545285"/>
              </a:xfrm>
              <a:prstGeom prst="flowChartTerminator">
                <a:avLst/>
              </a:prstGeom>
              <a:solidFill>
                <a:schemeClr val="accent4">
                  <a:alpha val="50000"/>
                </a:schemeClr>
              </a:solidFill>
              <a:ln w="25400">
                <a:solidFill>
                  <a:schemeClr val="accent2"/>
                </a:solidFill>
              </a:ln>
              <a:scene3d>
                <a:camera prst="orthographicFront"/>
                <a:lightRig rig="contrasting" dir="t">
                  <a:rot lat="0" lon="0" rev="2400000"/>
                </a:lightRig>
              </a:scene3d>
              <a:sp3d prstMaterial="powder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latin typeface="Salesforce Sans"/>
                  <a:cs typeface="Salesforce Sans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333689" y="4377537"/>
                <a:ext cx="14009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600"/>
                  </a:spcAft>
                </a:pPr>
                <a:r>
                  <a:rPr lang="en-CA" sz="2000" dirty="0" smtClean="0">
                    <a:solidFill>
                      <a:schemeClr val="accent2"/>
                    </a:solidFill>
                    <a:latin typeface="Salesforce Sans"/>
                    <a:cs typeface="Salesforce Sans"/>
                  </a:rPr>
                  <a:t>reject</a:t>
                </a:r>
                <a:endParaRPr lang="en-US" sz="2000" dirty="0" smtClean="0">
                  <a:solidFill>
                    <a:schemeClr val="accent2"/>
                  </a:solidFill>
                  <a:latin typeface="Salesforce Sans"/>
                  <a:cs typeface="Salesforce Sans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7277720" y="3139580"/>
              <a:ext cx="3771184" cy="1233182"/>
              <a:chOff x="2701254" y="2877424"/>
              <a:chExt cx="2894374" cy="1233182"/>
            </a:xfrm>
          </p:grpSpPr>
          <p:sp>
            <p:nvSpPr>
              <p:cNvPr id="21" name="Flowchart: Decision 20"/>
              <p:cNvSpPr/>
              <p:nvPr/>
            </p:nvSpPr>
            <p:spPr>
              <a:xfrm>
                <a:off x="2701254" y="2877424"/>
                <a:ext cx="2416029" cy="1233182"/>
              </a:xfrm>
              <a:prstGeom prst="flowChartDecision">
                <a:avLst/>
              </a:prstGeom>
              <a:solidFill>
                <a:schemeClr val="accent5">
                  <a:alpha val="50000"/>
                </a:schemeClr>
              </a:solidFill>
              <a:ln w="25400">
                <a:solidFill>
                  <a:schemeClr val="accent2"/>
                </a:solidFill>
              </a:ln>
              <a:scene3d>
                <a:camera prst="orthographicFront"/>
                <a:lightRig rig="contrasting" dir="t">
                  <a:rot lat="0" lon="0" rev="2400000"/>
                </a:lightRig>
              </a:scene3d>
              <a:sp3d prstMaterial="powder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latin typeface="Salesforce Sans"/>
                  <a:cs typeface="Salesforce Sans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881423" y="3310738"/>
                <a:ext cx="27142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600"/>
                  </a:spcAft>
                </a:pPr>
                <a:r>
                  <a:rPr lang="en-CA" sz="2000" dirty="0" smtClean="0">
                    <a:solidFill>
                      <a:schemeClr val="accent2"/>
                    </a:solidFill>
                    <a:latin typeface="Salesforce Sans"/>
                    <a:cs typeface="Salesforce Sans"/>
                  </a:rPr>
                  <a:t>blacklisted methods?</a:t>
                </a:r>
                <a:endParaRPr lang="en-US" sz="2000" dirty="0" smtClean="0">
                  <a:solidFill>
                    <a:schemeClr val="accent2"/>
                  </a:solidFill>
                  <a:latin typeface="Salesforce Sans"/>
                  <a:cs typeface="Salesforce Sans"/>
                </a:endParaRPr>
              </a:p>
            </p:txBody>
          </p:sp>
        </p:grpSp>
        <p:cxnSp>
          <p:nvCxnSpPr>
            <p:cNvPr id="24" name="Straight Arrow Connector 23"/>
            <p:cNvCxnSpPr>
              <a:stCxn id="10" idx="2"/>
              <a:endCxn id="7" idx="0"/>
            </p:cNvCxnSpPr>
            <p:nvPr/>
          </p:nvCxnSpPr>
          <p:spPr>
            <a:xfrm>
              <a:off x="1837187" y="2133137"/>
              <a:ext cx="0" cy="1006443"/>
            </a:xfrm>
            <a:prstGeom prst="straightConnector1">
              <a:avLst/>
            </a:prstGeom>
            <a:ln w="38100" cmpd="sng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828797" y="4385926"/>
              <a:ext cx="0" cy="1006443"/>
            </a:xfrm>
            <a:prstGeom prst="straightConnector1">
              <a:avLst/>
            </a:prstGeom>
            <a:ln w="38100" cmpd="sng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042687" y="3331247"/>
              <a:ext cx="5645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600"/>
                </a:spcAft>
              </a:pPr>
              <a:r>
                <a:rPr lang="en-CA" sz="2000" dirty="0" smtClean="0">
                  <a:solidFill>
                    <a:schemeClr val="accent2"/>
                  </a:solidFill>
                  <a:latin typeface="Salesforce Sans"/>
                  <a:cs typeface="Salesforce Sans"/>
                </a:rPr>
                <a:t>yes</a:t>
              </a:r>
              <a:endParaRPr lang="en-US" sz="2000" dirty="0" smtClean="0">
                <a:solidFill>
                  <a:schemeClr val="accent2"/>
                </a:solidFill>
                <a:latin typeface="Salesforce Sans"/>
                <a:cs typeface="Salesforce San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503737" y="3339023"/>
              <a:ext cx="5645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600"/>
                </a:spcAft>
              </a:pPr>
              <a:r>
                <a:rPr lang="en-CA" sz="2000" dirty="0" smtClean="0">
                  <a:solidFill>
                    <a:schemeClr val="accent2"/>
                  </a:solidFill>
                  <a:latin typeface="Salesforce Sans"/>
                  <a:cs typeface="Salesforce Sans"/>
                </a:rPr>
                <a:t>yes</a:t>
              </a:r>
              <a:endParaRPr lang="en-US" sz="2000" dirty="0" smtClean="0">
                <a:solidFill>
                  <a:schemeClr val="accent2"/>
                </a:solidFill>
                <a:latin typeface="Salesforce Sans"/>
                <a:cs typeface="Salesforce Sans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37186" y="4550909"/>
              <a:ext cx="4988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600"/>
                </a:spcAft>
              </a:pPr>
              <a:r>
                <a:rPr lang="en-CA" sz="2000" dirty="0" smtClean="0">
                  <a:solidFill>
                    <a:schemeClr val="accent2"/>
                  </a:solidFill>
                  <a:latin typeface="Salesforce Sans"/>
                  <a:cs typeface="Salesforce Sans"/>
                </a:rPr>
                <a:t>no</a:t>
              </a:r>
              <a:endParaRPr lang="en-US" sz="2000" dirty="0" smtClean="0">
                <a:solidFill>
                  <a:schemeClr val="accent2"/>
                </a:solidFill>
                <a:latin typeface="Salesforce Sans"/>
                <a:cs typeface="Salesforce San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90283" y="4550909"/>
              <a:ext cx="4988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600"/>
                </a:spcAft>
              </a:pPr>
              <a:r>
                <a:rPr lang="en-CA" sz="2000" dirty="0" smtClean="0">
                  <a:solidFill>
                    <a:schemeClr val="accent2"/>
                  </a:solidFill>
                  <a:latin typeface="Salesforce Sans"/>
                  <a:cs typeface="Salesforce Sans"/>
                </a:rPr>
                <a:t>no</a:t>
              </a:r>
              <a:endParaRPr lang="en-US" sz="2000" dirty="0" smtClean="0">
                <a:solidFill>
                  <a:schemeClr val="accent2"/>
                </a:solidFill>
                <a:latin typeface="Salesforce Sans"/>
                <a:cs typeface="Salesforce Sans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3045201" y="3744521"/>
              <a:ext cx="847291" cy="11650"/>
            </a:xfrm>
            <a:prstGeom prst="straightConnector1">
              <a:avLst/>
            </a:prstGeom>
            <a:ln w="38100" cmpd="sng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4019685" y="1327794"/>
              <a:ext cx="2149054" cy="1610686"/>
              <a:chOff x="3221628" y="4650306"/>
              <a:chExt cx="2149054" cy="1610686"/>
            </a:xfrm>
          </p:grpSpPr>
          <p:sp>
            <p:nvSpPr>
              <p:cNvPr id="34" name="Flowchart: Document 33"/>
              <p:cNvSpPr/>
              <p:nvPr/>
            </p:nvSpPr>
            <p:spPr>
              <a:xfrm>
                <a:off x="3221628" y="4650306"/>
                <a:ext cx="2149054" cy="1610686"/>
              </a:xfrm>
              <a:prstGeom prst="flowChartDocument">
                <a:avLst/>
              </a:prstGeom>
              <a:noFill/>
              <a:ln w="25400">
                <a:solidFill>
                  <a:schemeClr val="accent2"/>
                </a:solidFill>
              </a:ln>
              <a:scene3d>
                <a:camera prst="orthographicFront"/>
                <a:lightRig rig="contrasting" dir="t">
                  <a:rot lat="0" lon="0" rev="2400000"/>
                </a:lightRig>
              </a:scene3d>
              <a:sp3d prstMaterial="powder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latin typeface="Salesforce Sans"/>
                  <a:cs typeface="Salesforce Sans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223967" y="4750964"/>
                <a:ext cx="2146715" cy="1246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600"/>
                  </a:spcAft>
                </a:pPr>
                <a:r>
                  <a:rPr lang="en-CA" sz="2000" dirty="0" smtClean="0">
                    <a:solidFill>
                      <a:schemeClr val="accent2"/>
                    </a:solidFill>
                    <a:latin typeface="Salesforce Sans"/>
                    <a:cs typeface="Salesforce Sans"/>
                  </a:rPr>
                  <a:t>Called methods</a:t>
                </a:r>
              </a:p>
              <a:p>
                <a:pPr marL="342900" indent="-342900">
                  <a:spcBef>
                    <a:spcPts val="3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CA" sz="2000" dirty="0" err="1" smtClean="0">
                    <a:solidFill>
                      <a:schemeClr val="accent2"/>
                    </a:solidFill>
                    <a:latin typeface="Salesforce Sans"/>
                    <a:cs typeface="Salesforce Sans"/>
                  </a:rPr>
                  <a:t>methodA</a:t>
                </a:r>
                <a:endParaRPr lang="en-CA" sz="2000" dirty="0" smtClean="0">
                  <a:solidFill>
                    <a:schemeClr val="accent2"/>
                  </a:solidFill>
                  <a:latin typeface="Salesforce Sans"/>
                  <a:cs typeface="Salesforce Sans"/>
                </a:endParaRPr>
              </a:p>
              <a:p>
                <a:pPr marL="342900" indent="-342900">
                  <a:spcBef>
                    <a:spcPts val="3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CA" sz="2000" dirty="0" err="1" smtClean="0">
                    <a:solidFill>
                      <a:schemeClr val="accent2"/>
                    </a:solidFill>
                    <a:latin typeface="Salesforce Sans"/>
                    <a:cs typeface="Salesforce Sans"/>
                  </a:rPr>
                  <a:t>methodB</a:t>
                </a:r>
                <a:endParaRPr lang="en-US" sz="2000" dirty="0" smtClean="0">
                  <a:solidFill>
                    <a:schemeClr val="accent2"/>
                  </a:solidFill>
                  <a:latin typeface="Salesforce Sans"/>
                  <a:cs typeface="Salesforce Sans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917209" y="3213473"/>
              <a:ext cx="2354009" cy="1128201"/>
              <a:chOff x="4219205" y="3466169"/>
              <a:chExt cx="2354009" cy="1128201"/>
            </a:xfrm>
          </p:grpSpPr>
          <p:sp>
            <p:nvSpPr>
              <p:cNvPr id="32" name="Flowchart: Predefined Process 31"/>
              <p:cNvSpPr/>
              <p:nvPr/>
            </p:nvSpPr>
            <p:spPr>
              <a:xfrm>
                <a:off x="4219205" y="3466169"/>
                <a:ext cx="2354009" cy="1128201"/>
              </a:xfrm>
              <a:prstGeom prst="flowChartPredefinedProcess">
                <a:avLst/>
              </a:prstGeom>
              <a:solidFill>
                <a:schemeClr val="accent5">
                  <a:alpha val="50000"/>
                </a:schemeClr>
              </a:solidFill>
              <a:ln w="25400">
                <a:solidFill>
                  <a:schemeClr val="accent2"/>
                </a:solidFill>
              </a:ln>
              <a:scene3d>
                <a:camera prst="orthographicFront"/>
                <a:lightRig rig="contrasting" dir="t">
                  <a:rot lat="0" lon="0" rev="2400000"/>
                </a:lightRig>
              </a:scene3d>
              <a:sp3d prstMaterial="powder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latin typeface="Salesforce Sans"/>
                  <a:cs typeface="Salesforce Sans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439055" y="3618618"/>
                <a:ext cx="1914307" cy="8233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600"/>
                  </a:spcAft>
                </a:pPr>
                <a:r>
                  <a:rPr lang="en-CA" sz="2000" dirty="0" smtClean="0">
                    <a:solidFill>
                      <a:schemeClr val="accent2"/>
                    </a:solidFill>
                    <a:latin typeface="Salesforce Sans"/>
                    <a:cs typeface="Salesforce Sans"/>
                  </a:rPr>
                  <a:t>Analyze</a:t>
                </a:r>
              </a:p>
              <a:p>
                <a:pPr algn="ctr">
                  <a:spcBef>
                    <a:spcPts val="300"/>
                  </a:spcBef>
                  <a:spcAft>
                    <a:spcPts val="600"/>
                  </a:spcAft>
                </a:pPr>
                <a:r>
                  <a:rPr lang="en-CA" sz="2000" dirty="0" smtClean="0">
                    <a:solidFill>
                      <a:schemeClr val="accent2"/>
                    </a:solidFill>
                    <a:latin typeface="Salesforce Sans"/>
                    <a:cs typeface="Salesforce Sans"/>
                  </a:rPr>
                  <a:t>Magic method</a:t>
                </a:r>
                <a:endParaRPr lang="en-US" sz="2000" dirty="0" smtClean="0">
                  <a:solidFill>
                    <a:schemeClr val="accent2"/>
                  </a:solidFill>
                  <a:latin typeface="Salesforce Sans"/>
                  <a:cs typeface="Salesforce Sans"/>
                </a:endParaRPr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 flipV="1">
              <a:off x="4982519" y="2827396"/>
              <a:ext cx="6993" cy="386077"/>
            </a:xfrm>
            <a:prstGeom prst="straightConnector1">
              <a:avLst/>
            </a:prstGeom>
            <a:ln w="38100" cmpd="sng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168739" y="1932037"/>
              <a:ext cx="2043088" cy="1433885"/>
            </a:xfrm>
            <a:prstGeom prst="straightConnector1">
              <a:avLst/>
            </a:prstGeom>
            <a:ln w="38100" cmpd="sng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9370504" y="2905594"/>
              <a:ext cx="438760" cy="425653"/>
            </a:xfrm>
            <a:prstGeom prst="straightConnector1">
              <a:avLst/>
            </a:prstGeom>
            <a:ln w="38100" cmpd="sng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endCxn id="11" idx="0"/>
            </p:cNvCxnSpPr>
            <p:nvPr/>
          </p:nvCxnSpPr>
          <p:spPr>
            <a:xfrm>
              <a:off x="10425651" y="3744520"/>
              <a:ext cx="623253" cy="555479"/>
            </a:xfrm>
            <a:prstGeom prst="bentConnector2">
              <a:avLst/>
            </a:prstGeom>
            <a:ln w="38100" cmpd="sng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46"/>
            <p:cNvCxnSpPr/>
            <p:nvPr/>
          </p:nvCxnSpPr>
          <p:spPr>
            <a:xfrm rot="10800000" flipV="1">
              <a:off x="2786949" y="4372586"/>
              <a:ext cx="6041774" cy="1206674"/>
            </a:xfrm>
            <a:prstGeom prst="bentConnector3">
              <a:avLst>
                <a:gd name="adj1" fmla="val 27229"/>
              </a:avLst>
            </a:prstGeom>
            <a:ln w="38100" cmpd="sng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245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Check it out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Source code with POC implementation published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73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dirty="0" smtClean="0"/>
              <a:t>Mitigation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Putting everything together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8415" y="1769190"/>
            <a:ext cx="11518535" cy="3097278"/>
          </a:xfrm>
          <a:prstGeom prst="rect">
            <a:avLst/>
          </a:prstGeom>
        </p:spPr>
        <p:txBody>
          <a:bodyPr vert="horz" lIns="9144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​"/>
              <a:defRPr lang="en-US" sz="2000" kern="1200" spc="0" baseline="0" dirty="0" smtClean="0">
                <a:solidFill>
                  <a:srgbClr val="7C868D"/>
                </a:solidFill>
                <a:latin typeface="Salesforce Sans"/>
                <a:ea typeface="+mn-ea"/>
                <a:cs typeface="+mn-cs"/>
              </a:defRPr>
            </a:lvl1pPr>
            <a:lvl2pPr marL="231775" indent="-2317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lang="en-US" sz="1800" kern="1200" spc="0" baseline="0" dirty="0" smtClean="0">
                <a:solidFill>
                  <a:srgbClr val="7C868D"/>
                </a:solidFill>
                <a:latin typeface="Salesforce Sans"/>
                <a:ea typeface="+mn-ea"/>
                <a:cs typeface="+mn-cs"/>
              </a:defRPr>
            </a:lvl2pPr>
            <a:lvl3pPr marL="520700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lang="en-US" sz="1600" kern="1200" spc="0" baseline="0" dirty="0" smtClean="0">
                <a:solidFill>
                  <a:srgbClr val="7C868D"/>
                </a:solidFill>
                <a:latin typeface="Salesforce Sans"/>
                <a:ea typeface="+mn-ea"/>
                <a:cs typeface="+mn-cs"/>
              </a:defRPr>
            </a:lvl3pPr>
            <a:lvl4pPr marL="520700" indent="-15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​"/>
              <a:defRPr lang="en-US" sz="1600" kern="1200" spc="0" baseline="0" dirty="0" smtClean="0">
                <a:solidFill>
                  <a:srgbClr val="0079A8"/>
                </a:solidFill>
                <a:latin typeface="Salesforce Sans"/>
                <a:ea typeface="+mn-ea"/>
                <a:cs typeface="+mn-cs"/>
              </a:defRPr>
            </a:lvl4pPr>
            <a:lvl5pPr marL="520700" indent="-1714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​"/>
              <a:defRPr lang="en-US" sz="1000" kern="1200" spc="0" baseline="0" dirty="0">
                <a:solidFill>
                  <a:srgbClr val="7C868D"/>
                </a:solidFill>
                <a:latin typeface="Salesforce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CA" sz="3200" dirty="0" smtClean="0"/>
              <a:t>Security Manager</a:t>
            </a:r>
          </a:p>
          <a:p>
            <a:pPr>
              <a:lnSpc>
                <a:spcPct val="150000"/>
              </a:lnSpc>
              <a:buNone/>
            </a:pPr>
            <a:r>
              <a:rPr lang="en-CA" sz="3200" dirty="0" smtClean="0"/>
              <a:t>Look-ahead Class name validation</a:t>
            </a:r>
          </a:p>
          <a:p>
            <a:pPr lvl="1">
              <a:lnSpc>
                <a:spcPct val="150000"/>
              </a:lnSpc>
            </a:pPr>
            <a:r>
              <a:rPr lang="en-CA" sz="2800" dirty="0" smtClean="0"/>
              <a:t>Whitelisting</a:t>
            </a:r>
          </a:p>
          <a:p>
            <a:pPr lvl="1">
              <a:lnSpc>
                <a:spcPct val="150000"/>
              </a:lnSpc>
            </a:pPr>
            <a:r>
              <a:rPr lang="en-CA" sz="2800" dirty="0" smtClean="0"/>
              <a:t>Blacklisting</a:t>
            </a:r>
          </a:p>
          <a:p>
            <a:pPr>
              <a:lnSpc>
                <a:spcPct val="150000"/>
              </a:lnSpc>
              <a:buNone/>
            </a:pPr>
            <a:r>
              <a:rPr lang="en-CA" sz="3200" dirty="0" smtClean="0"/>
              <a:t>Look-ahead Method blacklisting</a:t>
            </a:r>
            <a:endParaRPr lang="en-CA" sz="3200" dirty="0"/>
          </a:p>
        </p:txBody>
      </p:sp>
      <p:sp>
        <p:nvSpPr>
          <p:cNvPr id="7" name="&quot;No&quot; Symbol 6"/>
          <p:cNvSpPr/>
          <p:nvPr/>
        </p:nvSpPr>
        <p:spPr>
          <a:xfrm>
            <a:off x="3742841" y="1921790"/>
            <a:ext cx="720672" cy="612184"/>
          </a:xfrm>
          <a:prstGeom prst="noSmoking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Salesforce Sans"/>
              <a:cs typeface="Salesforce Sans"/>
            </a:endParaRPr>
          </a:p>
        </p:txBody>
      </p:sp>
      <p:sp>
        <p:nvSpPr>
          <p:cNvPr id="8" name="&quot;No&quot; Symbol 7"/>
          <p:cNvSpPr/>
          <p:nvPr/>
        </p:nvSpPr>
        <p:spPr>
          <a:xfrm>
            <a:off x="2694123" y="4414435"/>
            <a:ext cx="720672" cy="612184"/>
          </a:xfrm>
          <a:prstGeom prst="noSmoking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Salesforce Sans"/>
              <a:cs typeface="Salesforce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07590" y="3150975"/>
            <a:ext cx="14955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CA" sz="8800" b="1" dirty="0" smtClean="0">
                <a:solidFill>
                  <a:srgbClr val="00B050"/>
                </a:solidFill>
                <a:latin typeface="Wingdings 2" panose="05020102010507070707" pitchFamily="18" charset="2"/>
                <a:cs typeface="Salesforce Sans"/>
              </a:rPr>
              <a:t>P</a:t>
            </a:r>
            <a:endParaRPr lang="en-US" sz="8800" b="1" dirty="0" smtClean="0">
              <a:solidFill>
                <a:srgbClr val="00B050"/>
              </a:solidFill>
              <a:latin typeface="Wingdings 2" panose="05020102010507070707" pitchFamily="18" charset="2"/>
              <a:cs typeface="Salesforce San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85548" y="5114440"/>
            <a:ext cx="993123" cy="921219"/>
            <a:chOff x="4210490" y="4146696"/>
            <a:chExt cx="1594885" cy="1594885"/>
          </a:xfrm>
        </p:grpSpPr>
        <p:sp>
          <p:nvSpPr>
            <p:cNvPr id="11" name="Diamond 10"/>
            <p:cNvSpPr>
              <a:spLocks noChangeAspect="1"/>
            </p:cNvSpPr>
            <p:nvPr/>
          </p:nvSpPr>
          <p:spPr>
            <a:xfrm>
              <a:off x="4210490" y="4146696"/>
              <a:ext cx="1594885" cy="1594885"/>
            </a:xfrm>
            <a:prstGeom prst="diamond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latin typeface="Salesforce Sans"/>
                <a:cs typeface="Salesforce San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20855" y="4220863"/>
              <a:ext cx="39340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600"/>
                </a:spcAft>
              </a:pPr>
              <a:r>
                <a:rPr lang="en-CA" sz="4800" b="1" dirty="0" smtClean="0">
                  <a:latin typeface="Salesforce Sans"/>
                  <a:cs typeface="Salesforce Sans"/>
                </a:rPr>
                <a:t>!</a:t>
              </a:r>
              <a:endParaRPr lang="en-US" sz="4800" b="1" dirty="0" smtClean="0">
                <a:latin typeface="Salesforce Sans"/>
                <a:cs typeface="Salesforce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683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Serialization: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8415" y="1528702"/>
            <a:ext cx="11518535" cy="3299019"/>
          </a:xfrm>
          <a:prstGeom prst="rect">
            <a:avLst/>
          </a:prstGeom>
        </p:spPr>
        <p:txBody>
          <a:bodyPr vert="horz" lIns="9144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​"/>
              <a:defRPr lang="en-US" sz="2000" kern="1200" spc="0" baseline="0" dirty="0" smtClean="0">
                <a:solidFill>
                  <a:srgbClr val="7C868D"/>
                </a:solidFill>
                <a:latin typeface="Salesforce Sans"/>
                <a:ea typeface="+mn-ea"/>
                <a:cs typeface="+mn-cs"/>
              </a:defRPr>
            </a:lvl1pPr>
            <a:lvl2pPr marL="231775" indent="-2317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lang="en-US" sz="1800" kern="1200" spc="0" baseline="0" dirty="0" smtClean="0">
                <a:solidFill>
                  <a:srgbClr val="7C868D"/>
                </a:solidFill>
                <a:latin typeface="Salesforce Sans"/>
                <a:ea typeface="+mn-ea"/>
                <a:cs typeface="+mn-cs"/>
              </a:defRPr>
            </a:lvl2pPr>
            <a:lvl3pPr marL="520700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lang="en-US" sz="1600" kern="1200" spc="0" baseline="0" dirty="0" smtClean="0">
                <a:solidFill>
                  <a:srgbClr val="7C868D"/>
                </a:solidFill>
                <a:latin typeface="Salesforce Sans"/>
                <a:ea typeface="+mn-ea"/>
                <a:cs typeface="+mn-cs"/>
              </a:defRPr>
            </a:lvl3pPr>
            <a:lvl4pPr marL="520700" indent="-15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​"/>
              <a:defRPr lang="en-US" sz="1600" kern="1200" spc="0" baseline="0" dirty="0" smtClean="0">
                <a:solidFill>
                  <a:srgbClr val="0079A8"/>
                </a:solidFill>
                <a:latin typeface="Salesforce Sans"/>
                <a:ea typeface="+mn-ea"/>
                <a:cs typeface="+mn-cs"/>
              </a:defRPr>
            </a:lvl4pPr>
            <a:lvl5pPr marL="520700" indent="-1714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​"/>
              <a:defRPr lang="en-US" sz="1000" kern="1200" spc="0" baseline="0" dirty="0">
                <a:solidFill>
                  <a:srgbClr val="7C868D"/>
                </a:solidFill>
                <a:latin typeface="Salesforce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8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CA" sz="4400" dirty="0" smtClean="0"/>
              <a:t>Don’t use it</a:t>
            </a:r>
          </a:p>
          <a:p>
            <a:pPr marL="457200" indent="-457200">
              <a:spcBef>
                <a:spcPts val="18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CA" sz="4400" dirty="0" smtClean="0"/>
              <a:t>Class name whitelisting</a:t>
            </a:r>
          </a:p>
          <a:p>
            <a:pPr marL="457200" indent="-457200">
              <a:spcBef>
                <a:spcPts val="18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CA" sz="4400" dirty="0" smtClean="0"/>
              <a:t>Method blacklisting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422481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dirty="0" smtClean="0"/>
              <a:t>The Big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 Serialization 101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8139" y="5241847"/>
            <a:ext cx="9295722" cy="830997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 </a:t>
            </a:r>
            <a:r>
              <a:rPr lang="it-IT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 ED 00 05 </a:t>
            </a:r>
            <a:r>
              <a:rPr lang="it-IT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73 72 00 11 62 6F 6E 68 6F 6D 6D 65 ....sr..bonhomme</a:t>
            </a:r>
          </a:p>
          <a:p>
            <a:r>
              <a:rPr lang="it-IT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00000010 2E 43 61 72 6E 61 76 61 6C 20 51 75 65 62 65 63 .Carnaval Quebec</a:t>
            </a:r>
          </a:p>
          <a:p>
            <a:r>
              <a:rPr lang="it-IT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00000020 20 02 00 00 78 70                                ...xp</a:t>
            </a:r>
            <a:endParaRPr lang="en-US" sz="16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3216000" y="2849526"/>
            <a:ext cx="818707" cy="2000673"/>
          </a:xfrm>
          <a:prstGeom prst="downArrow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Salesforce Sans"/>
            </a:endParaRPr>
          </a:p>
        </p:txBody>
      </p:sp>
      <p:sp>
        <p:nvSpPr>
          <p:cNvPr id="7" name="Down Arrow 6"/>
          <p:cNvSpPr/>
          <p:nvPr/>
        </p:nvSpPr>
        <p:spPr>
          <a:xfrm rot="10800000">
            <a:off x="8455001" y="2849526"/>
            <a:ext cx="818707" cy="2000673"/>
          </a:xfrm>
          <a:prstGeom prst="downArrow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Salesforce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48139" y="3526696"/>
            <a:ext cx="2360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CA" sz="3600" dirty="0" smtClean="0">
                <a:solidFill>
                  <a:schemeClr val="accent5"/>
                </a:solidFill>
                <a:latin typeface="Salesforce Sans"/>
                <a:cs typeface="Salesforce Sans"/>
              </a:rPr>
              <a:t>serialize</a:t>
            </a:r>
            <a:endParaRPr lang="en-US" sz="3600" dirty="0" smtClean="0">
              <a:solidFill>
                <a:schemeClr val="accent5"/>
              </a:solidFill>
              <a:latin typeface="Salesforce Sans"/>
              <a:cs typeface="Salesforce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88024" y="3526696"/>
            <a:ext cx="2682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CA" sz="3600" dirty="0" err="1" smtClean="0">
                <a:solidFill>
                  <a:schemeClr val="accent5"/>
                </a:solidFill>
                <a:latin typeface="Salesforce Sans"/>
                <a:cs typeface="Salesforce Sans"/>
              </a:rPr>
              <a:t>deserialize</a:t>
            </a:r>
            <a:endParaRPr lang="en-US" sz="3600" dirty="0" smtClean="0">
              <a:solidFill>
                <a:schemeClr val="accent5"/>
              </a:solidFill>
              <a:latin typeface="Salesforce Sans"/>
              <a:cs typeface="Salesforce San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004" y="782198"/>
            <a:ext cx="3375665" cy="343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9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Java Serialization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2000" lvl="0" indent="-324000"/>
            <a:r>
              <a:rPr lang="en-US" dirty="0"/>
              <a:t>Convert Java instance to/from a binary stream</a:t>
            </a:r>
          </a:p>
          <a:p>
            <a:pPr marL="889200" lvl="2" indent="-324000"/>
            <a:r>
              <a:rPr lang="en-US" dirty="0"/>
              <a:t>Used for persistence (file, database blob)</a:t>
            </a:r>
          </a:p>
          <a:p>
            <a:pPr marL="889200" lvl="2" indent="-324000"/>
            <a:r>
              <a:rPr lang="en-US" dirty="0"/>
              <a:t>Used for transmission (RMI: Remote Method Invocation)</a:t>
            </a:r>
          </a:p>
          <a:p>
            <a:pPr marL="432000" lvl="0" indent="-324000"/>
            <a:r>
              <a:rPr lang="en-US" dirty="0"/>
              <a:t>Java API:</a:t>
            </a:r>
          </a:p>
          <a:p>
            <a:pPr marL="889200" lvl="2" indent="-324000"/>
            <a:r>
              <a:rPr lang="en-US" dirty="0" err="1"/>
              <a:t>ObjectOutputStream</a:t>
            </a:r>
            <a:r>
              <a:rPr lang="en-US" dirty="0"/>
              <a:t>: to serialize (write)</a:t>
            </a:r>
          </a:p>
          <a:p>
            <a:pPr marL="889200" lvl="2" indent="-324000"/>
            <a:r>
              <a:rPr lang="en-US" dirty="0" err="1"/>
              <a:t>ObjectInputStream</a:t>
            </a:r>
            <a:r>
              <a:rPr lang="en-US" dirty="0"/>
              <a:t>: to </a:t>
            </a:r>
            <a:r>
              <a:rPr lang="en-US" dirty="0" err="1"/>
              <a:t>deserialize</a:t>
            </a:r>
            <a:r>
              <a:rPr lang="en-US" dirty="0"/>
              <a:t> (read)</a:t>
            </a:r>
          </a:p>
          <a:p>
            <a:pPr marL="889200" lvl="1" indent="-324000"/>
            <a:r>
              <a:rPr lang="en-US" dirty="0"/>
              <a:t>JVM knows how to </a:t>
            </a:r>
            <a:r>
              <a:rPr lang="en-US" dirty="0" smtClean="0"/>
              <a:t>(de)serialize </a:t>
            </a:r>
            <a:r>
              <a:rPr lang="en-US" dirty="0"/>
              <a:t>primitive types</a:t>
            </a:r>
          </a:p>
          <a:p>
            <a:pPr marL="889200" lvl="1" indent="-324000"/>
            <a:r>
              <a:rPr lang="en-US" dirty="0"/>
              <a:t>JVM uses reflection </a:t>
            </a:r>
            <a:r>
              <a:rPr lang="en-US" dirty="0" smtClean="0"/>
              <a:t>and Unsafe to (de)serialize </a:t>
            </a:r>
            <a:r>
              <a:rPr lang="en-US" dirty="0"/>
              <a:t>members of any given class.</a:t>
            </a:r>
          </a:p>
          <a:p>
            <a:pPr marL="889200" lvl="1" indent="-324000"/>
            <a:r>
              <a:rPr lang="en-US" dirty="0" smtClean="0">
                <a:effectLst/>
              </a:rPr>
              <a:t>Must implements interface </a:t>
            </a:r>
            <a:r>
              <a:rPr lang="en-US" dirty="0" err="1">
                <a:effectLst/>
              </a:rPr>
              <a:t>java.io.Serializable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54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Introduction to Java serialization</a:t>
            </a:r>
          </a:p>
          <a:p>
            <a:r>
              <a:rPr lang="en-CA" b="1" dirty="0" smtClean="0">
                <a:solidFill>
                  <a:schemeClr val="accent5"/>
                </a:solidFill>
              </a:rPr>
              <a:t>Attack vectors</a:t>
            </a:r>
          </a:p>
          <a:p>
            <a:r>
              <a:rPr lang="en-CA" dirty="0" smtClean="0"/>
              <a:t>Serialization Gadgets</a:t>
            </a:r>
          </a:p>
          <a:p>
            <a:pPr lvl="1"/>
            <a:r>
              <a:rPr lang="en-CA" dirty="0" smtClean="0"/>
              <a:t>Demo: Denial of Service</a:t>
            </a:r>
          </a:p>
          <a:p>
            <a:r>
              <a:rPr lang="en-CA" dirty="0" smtClean="0"/>
              <a:t>Deserialization endpoints</a:t>
            </a:r>
          </a:p>
          <a:p>
            <a:pPr lvl="1"/>
            <a:r>
              <a:rPr lang="en-CA" dirty="0"/>
              <a:t>Demo: </a:t>
            </a:r>
            <a:r>
              <a:rPr lang="en-CA" dirty="0" smtClean="0"/>
              <a:t>JMX (CVE-2016-3427)</a:t>
            </a:r>
          </a:p>
          <a:p>
            <a:r>
              <a:rPr lang="en-CA" dirty="0" smtClean="0"/>
              <a:t>Mitigation</a:t>
            </a:r>
          </a:p>
          <a:p>
            <a:pPr lvl="1"/>
            <a:r>
              <a:rPr lang="en-CA" dirty="0"/>
              <a:t>Against Serialization Gadgets</a:t>
            </a:r>
          </a:p>
          <a:p>
            <a:pPr lvl="1"/>
            <a:r>
              <a:rPr lang="en-CA" dirty="0"/>
              <a:t>Against Deserialization </a:t>
            </a:r>
            <a:r>
              <a:rPr lang="en-CA" dirty="0" smtClean="0"/>
              <a:t>endpoints</a:t>
            </a:r>
          </a:p>
          <a:p>
            <a:pPr lvl="2"/>
            <a:r>
              <a:rPr lang="en-CA" dirty="0" smtClean="0"/>
              <a:t>Demo: Bypassing Apache </a:t>
            </a:r>
            <a:r>
              <a:rPr lang="en-CA" dirty="0" err="1" smtClean="0"/>
              <a:t>TomEE</a:t>
            </a:r>
            <a:r>
              <a:rPr lang="en-CA" dirty="0" smtClean="0"/>
              <a:t> look-ahead class name blacklist</a:t>
            </a:r>
          </a:p>
          <a:p>
            <a:pPr lvl="2"/>
            <a:r>
              <a:rPr lang="en-CA" dirty="0" smtClean="0"/>
              <a:t>New concept: Look-ahead method blacklist</a:t>
            </a:r>
            <a:endParaRPr lang="en-CA" dirty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 </a:t>
            </a:r>
          </a:p>
          <a:p>
            <a:endParaRPr lang="en-CA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Fixing the Java Serialization mess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852" y="1965765"/>
            <a:ext cx="2876188" cy="292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could possibly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415" y="1593581"/>
            <a:ext cx="11518535" cy="4622864"/>
          </a:xfrm>
        </p:spPr>
        <p:txBody>
          <a:bodyPr>
            <a:normAutofit/>
          </a:bodyPr>
          <a:lstStyle/>
          <a:p>
            <a:r>
              <a:rPr lang="en-CA" dirty="0" smtClean="0"/>
              <a:t>Some classes require special handling</a:t>
            </a:r>
          </a:p>
          <a:p>
            <a:pPr lvl="1"/>
            <a:r>
              <a:rPr lang="en-CA" dirty="0" err="1" smtClean="0"/>
              <a:t>writeObject</a:t>
            </a:r>
            <a:r>
              <a:rPr lang="en-CA" dirty="0" smtClean="0"/>
              <a:t>() and </a:t>
            </a:r>
            <a:r>
              <a:rPr lang="en-CA" dirty="0" err="1" smtClean="0"/>
              <a:t>readObject</a:t>
            </a:r>
            <a:r>
              <a:rPr lang="en-CA" dirty="0" smtClean="0"/>
              <a:t>() methods</a:t>
            </a:r>
          </a:p>
          <a:p>
            <a:pPr lvl="1"/>
            <a:r>
              <a:rPr lang="en-CA" u="sng" dirty="0" smtClean="0"/>
              <a:t>e.g.</a:t>
            </a:r>
            <a:r>
              <a:rPr lang="en-CA" dirty="0" smtClean="0"/>
              <a:t>: </a:t>
            </a:r>
            <a:r>
              <a:rPr lang="en-US" dirty="0" err="1" smtClean="0">
                <a:hlinkClick r:id="rId3"/>
              </a:rPr>
              <a:t>java.math.BigDecimal</a:t>
            </a:r>
            <a:endParaRPr lang="en-US" dirty="0" smtClean="0"/>
          </a:p>
          <a:p>
            <a:r>
              <a:rPr lang="en-CA" dirty="0" smtClean="0"/>
              <a:t>An application is vulnerable if: </a:t>
            </a:r>
          </a:p>
          <a:p>
            <a:pPr lvl="1"/>
            <a:r>
              <a:rPr lang="en-CA" dirty="0" err="1" smtClean="0"/>
              <a:t>deserializing</a:t>
            </a:r>
            <a:r>
              <a:rPr lang="en-CA" dirty="0" smtClean="0"/>
              <a:t> untrusted input,</a:t>
            </a:r>
          </a:p>
          <a:p>
            <a:pPr lvl="1"/>
            <a:r>
              <a:rPr lang="en-CA" u="sng" dirty="0" smtClean="0"/>
              <a:t>and</a:t>
            </a:r>
            <a:r>
              <a:rPr lang="en-CA" dirty="0" smtClean="0"/>
              <a:t> existing classes on the </a:t>
            </a:r>
            <a:r>
              <a:rPr lang="en-CA" dirty="0" err="1" smtClean="0"/>
              <a:t>classpath</a:t>
            </a:r>
            <a:r>
              <a:rPr lang="en-CA" dirty="0" smtClean="0"/>
              <a:t> have “unsecure”  </a:t>
            </a:r>
            <a:r>
              <a:rPr lang="en-CA" dirty="0" err="1" smtClean="0"/>
              <a:t>readObject</a:t>
            </a:r>
            <a:r>
              <a:rPr lang="en-CA" dirty="0" smtClean="0"/>
              <a:t>() method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The </a:t>
            </a:r>
            <a:r>
              <a:rPr lang="en-CA" dirty="0" err="1" smtClean="0"/>
              <a:t>readObject</a:t>
            </a:r>
            <a:r>
              <a:rPr lang="en-CA" dirty="0" smtClean="0"/>
              <a:t>() methods can be chained, abused</a:t>
            </a:r>
          </a:p>
          <a:p>
            <a:pPr lvl="1"/>
            <a:r>
              <a:rPr lang="en-CA" dirty="0" smtClean="0"/>
              <a:t>“gadget” in reference to ROP gadgets</a:t>
            </a:r>
          </a:p>
          <a:p>
            <a:pPr lvl="1"/>
            <a:r>
              <a:rPr lang="en-CA" dirty="0" smtClean="0"/>
              <a:t>Similarly,  some other methods can also be abused (TBD later):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642248" y="3746151"/>
            <a:ext cx="10024966" cy="2176184"/>
            <a:chOff x="1610349" y="3746151"/>
            <a:chExt cx="10024966" cy="2176184"/>
          </a:xfrm>
        </p:grpSpPr>
        <p:sp>
          <p:nvSpPr>
            <p:cNvPr id="4" name="Rounded Rectangle 3"/>
            <p:cNvSpPr/>
            <p:nvPr/>
          </p:nvSpPr>
          <p:spPr>
            <a:xfrm>
              <a:off x="6238239" y="3746151"/>
              <a:ext cx="1406856" cy="344648"/>
            </a:xfrm>
            <a:prstGeom prst="roundRect">
              <a:avLst/>
            </a:prstGeom>
            <a:noFill/>
            <a:ln w="38100">
              <a:solidFill>
                <a:schemeClr val="accent5"/>
              </a:solidFill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latin typeface="Salesforce Sans"/>
                <a:cs typeface="Salesforce Sans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610349" y="5499456"/>
              <a:ext cx="2334329" cy="422879"/>
            </a:xfrm>
            <a:prstGeom prst="roundRect">
              <a:avLst/>
            </a:prstGeom>
            <a:noFill/>
            <a:ln w="38100">
              <a:solidFill>
                <a:schemeClr val="accent5"/>
              </a:solidFill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latin typeface="Salesforce Sans"/>
                <a:cs typeface="Salesforce Sans"/>
              </a:endParaRPr>
            </a:p>
          </p:txBody>
        </p:sp>
        <p:sp>
          <p:nvSpPr>
            <p:cNvPr id="6" name="Lightning Bolt 5"/>
            <p:cNvSpPr/>
            <p:nvPr/>
          </p:nvSpPr>
          <p:spPr>
            <a:xfrm rot="4407486">
              <a:off x="8644341" y="4276014"/>
              <a:ext cx="1002891" cy="1362751"/>
            </a:xfrm>
            <a:prstGeom prst="lightningBolt">
              <a:avLst/>
            </a:prstGeom>
            <a:solidFill>
              <a:schemeClr val="accent5"/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latin typeface="Salesforce Sans"/>
                <a:cs typeface="Salesforce San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314124" y="4957389"/>
              <a:ext cx="2321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600"/>
                </a:spcAft>
              </a:pPr>
              <a:r>
                <a:rPr lang="en-CA" sz="2000" b="1" dirty="0" smtClean="0">
                  <a:solidFill>
                    <a:schemeClr val="accent5"/>
                  </a:solidFill>
                  <a:latin typeface="Salesforce Sans"/>
                  <a:cs typeface="Salesforce Sans"/>
                </a:rPr>
                <a:t>“Magic Methods”</a:t>
              </a:r>
              <a:endParaRPr lang="en-US" sz="2000" b="1" dirty="0" smtClean="0">
                <a:solidFill>
                  <a:schemeClr val="accent5"/>
                </a:solidFill>
                <a:latin typeface="Salesforce Sans"/>
                <a:cs typeface="Salesforce Sans"/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080" y="766293"/>
            <a:ext cx="5169166" cy="2305168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908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Prior Art (pre-2016)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2392139"/>
              </p:ext>
            </p:extLst>
          </p:nvPr>
        </p:nvGraphicFramePr>
        <p:xfrm>
          <a:off x="338415" y="1190150"/>
          <a:ext cx="115189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571"/>
                <a:gridCol w="2498651"/>
                <a:gridCol w="3349256"/>
                <a:gridCol w="2560880"/>
                <a:gridCol w="1885542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Researcher(s)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Reference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i="0" dirty="0" smtClean="0"/>
                        <a:t>Apr 2005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JRE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Marc </a:t>
                      </a:r>
                      <a:r>
                        <a:rPr lang="en-US" dirty="0" err="1" smtClean="0"/>
                        <a:t>Schönefeld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/>
                        </a:rPr>
                        <a:t>CVE-2004-2540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Aug 2008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Applet-&gt;RCE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JRE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Sami </a:t>
                      </a:r>
                      <a:r>
                        <a:rPr lang="en-US" dirty="0" err="1" smtClean="0"/>
                        <a:t>Koivu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CVE-2008-5353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Apr 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Applet-&gt;RCE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JRE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Sami </a:t>
                      </a:r>
                      <a:r>
                        <a:rPr lang="en-US" dirty="0" err="1" smtClean="0"/>
                        <a:t>Koivu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4"/>
                        </a:rPr>
                        <a:t>CVE-2010-0094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Mar 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Sun Java Web Console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Luca </a:t>
                      </a:r>
                      <a:r>
                        <a:rPr lang="en-US" dirty="0" err="1" smtClean="0"/>
                        <a:t>Carettoni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5"/>
                        </a:rPr>
                        <a:t>Source 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Sept 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Spring 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Wouter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Coekaerts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6"/>
                        </a:rPr>
                        <a:t>CVE-2011-2894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Oct 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IBM Cognos BI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Pierre Ernst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7"/>
                        </a:rPr>
                        <a:t>CVE-2012-4858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Feb 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File Write-&gt;RCE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Apache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OpenJPA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Pierre Ernst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8"/>
                        </a:rPr>
                        <a:t>CVE-2013-1768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 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File Write-&gt;RCE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Apache</a:t>
                      </a:r>
                      <a:r>
                        <a:rPr lang="en-CA" baseline="0" dirty="0" smtClean="0"/>
                        <a:t> Tomcat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Pierre Ernst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9"/>
                        </a:rPr>
                        <a:t>CVE-2013-2185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July 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Apache Groovy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"cpnrodzc7"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10"/>
                        </a:rPr>
                        <a:t>CVE-2015-3253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Aug 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Buffer Overflow-&gt;RCE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Android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 </a:t>
                      </a:r>
                      <a:r>
                        <a:rPr lang="en-US" dirty="0" err="1" smtClean="0"/>
                        <a:t>Peles</a:t>
                      </a:r>
                      <a:r>
                        <a:rPr lang="en-US" dirty="0" smtClean="0"/>
                        <a:t> &amp; Roee Hay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11"/>
                        </a:rPr>
                        <a:t>CVE-2015-3837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Nov 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Apache Commons Collections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 </a:t>
                      </a:r>
                      <a:r>
                        <a:rPr lang="en-US" dirty="0" err="1" smtClean="0"/>
                        <a:t>Frohoff</a:t>
                      </a:r>
                      <a:r>
                        <a:rPr lang="en-US" dirty="0" smtClean="0"/>
                        <a:t> &amp; Gabriel Lawrence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12"/>
                        </a:rPr>
                        <a:t>CVE-2015-7450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Nov 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JRE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Wouter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Coekaerts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13"/>
                        </a:rPr>
                        <a:t>Source Code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65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force 2015 - 16x9 in Salesforce Sans Font">
  <a:themeElements>
    <a:clrScheme name="Salesforce Color Pallet - June 2015 2">
      <a:dk1>
        <a:srgbClr val="1C1C1C"/>
      </a:dk1>
      <a:lt1>
        <a:srgbClr val="FFFFFF"/>
      </a:lt1>
      <a:dk2>
        <a:srgbClr val="19325C"/>
      </a:dk2>
      <a:lt2>
        <a:srgbClr val="D0D9DE"/>
      </a:lt2>
      <a:accent1>
        <a:srgbClr val="00A1E0"/>
      </a:accent1>
      <a:accent2>
        <a:srgbClr val="7C868D"/>
      </a:accent2>
      <a:accent3>
        <a:srgbClr val="00B2A9"/>
      </a:accent3>
      <a:accent4>
        <a:srgbClr val="963CBD"/>
      </a:accent4>
      <a:accent5>
        <a:srgbClr val="ED8B00"/>
      </a:accent5>
      <a:accent6>
        <a:srgbClr val="FFC72C"/>
      </a:accent6>
      <a:hlink>
        <a:srgbClr val="001871"/>
      </a:hlink>
      <a:folHlink>
        <a:srgbClr val="963CBD"/>
      </a:folHlink>
    </a:clrScheme>
    <a:fontScheme name="Salesforce 2014 Interi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scene3d>
          <a:camera prst="orthographicFront"/>
          <a:lightRig rig="contrasting" dir="t">
            <a:rot lat="0" lon="0" rev="2400000"/>
          </a:lightRig>
        </a:scene3d>
        <a:sp3d prstMaterial="powder">
          <a:bevelB w="0" h="0"/>
        </a:sp3d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latin typeface="Salesforce Sans"/>
            <a:cs typeface="Salesforce San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accent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300"/>
          </a:spcBef>
          <a:spcAft>
            <a:spcPts val="600"/>
          </a:spcAft>
          <a:defRPr sz="2000" dirty="0" smtClean="0">
            <a:solidFill>
              <a:schemeClr val="accent2"/>
            </a:solidFill>
            <a:latin typeface="Salesforce Sans"/>
            <a:cs typeface="Salesforce San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Salesforce Corporate PowerPoint Template - Official</Template>
  <TotalTime>17886</TotalTime>
  <Words>2169</Words>
  <Application>Microsoft Office PowerPoint</Application>
  <PresentationFormat>Widescreen</PresentationFormat>
  <Paragraphs>588</Paragraphs>
  <Slides>46</Slides>
  <Notes>13</Notes>
  <HiddenSlides>0</HiddenSlides>
  <MMClips>3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Courier New</vt:lpstr>
      <vt:lpstr>Salesforce Sans</vt:lpstr>
      <vt:lpstr>Wingdings 2</vt:lpstr>
      <vt:lpstr>Salesforce 2015 - 16x9 in Salesforce Sans Font</vt:lpstr>
      <vt:lpstr>Fixing the Java Serialization mess</vt:lpstr>
      <vt:lpstr>Fixing the Java Serialization mess</vt:lpstr>
      <vt:lpstr>Pierre Ernst</vt:lpstr>
      <vt:lpstr>Salesforce</vt:lpstr>
      <vt:lpstr>Java Serialization 101</vt:lpstr>
      <vt:lpstr>Java Serialization 101</vt:lpstr>
      <vt:lpstr>Fixing the Java Serialization mess</vt:lpstr>
      <vt:lpstr>What could possibly go wrong?</vt:lpstr>
      <vt:lpstr>Prior Art (pre-2016)</vt:lpstr>
      <vt:lpstr>Attack Surfaces: Endpoints Vs. Gadgets</vt:lpstr>
      <vt:lpstr>Fixing the Java Serialization mess</vt:lpstr>
      <vt:lpstr>Class is vulnerable if:</vt:lpstr>
      <vt:lpstr>How can magic methods be abused?</vt:lpstr>
      <vt:lpstr>Fixing the Java Serialization mess</vt:lpstr>
      <vt:lpstr>Java Memory Exhaustion</vt:lpstr>
      <vt:lpstr>PowerPoint Presentation</vt:lpstr>
      <vt:lpstr>Fixing the Java Serialization mess</vt:lpstr>
      <vt:lpstr>Endpoint is vulnerable if:</vt:lpstr>
      <vt:lpstr>Fixing the Java Serialization mess</vt:lpstr>
      <vt:lpstr>CVE-2016-3427</vt:lpstr>
      <vt:lpstr>Prior JMX vulnerabilities</vt:lpstr>
      <vt:lpstr>Prior JMX vulnerabilities</vt:lpstr>
      <vt:lpstr>JMX Connection Strings</vt:lpstr>
      <vt:lpstr>Connecting to JMX with RMI</vt:lpstr>
      <vt:lpstr>What is RMI again?</vt:lpstr>
      <vt:lpstr>RMIServer API</vt:lpstr>
      <vt:lpstr>PowerPoint Presentation</vt:lpstr>
      <vt:lpstr>Fixing the Java Serialization mess</vt:lpstr>
      <vt:lpstr>Where do we fix it?</vt:lpstr>
      <vt:lpstr>In both places!</vt:lpstr>
      <vt:lpstr>Fixing the Java Serialization mess</vt:lpstr>
      <vt:lpstr>Making “magic” methods more secure</vt:lpstr>
      <vt:lpstr>Fixing the Java Serialization mess</vt:lpstr>
      <vt:lpstr>Fix: Java API change</vt:lpstr>
      <vt:lpstr>Mitigation: Sandboxing</vt:lpstr>
      <vt:lpstr>Mitigation: Class Name Input Validation</vt:lpstr>
      <vt:lpstr>Look-ahead Java deserialization</vt:lpstr>
      <vt:lpstr>Look-ahead Java deserialization</vt:lpstr>
      <vt:lpstr>Fixing the Java Serialization mess</vt:lpstr>
      <vt:lpstr>Class Name Input Validation Bypass</vt:lpstr>
      <vt:lpstr>PowerPoint Presentation</vt:lpstr>
      <vt:lpstr>Fixing the Java Serialization mess</vt:lpstr>
      <vt:lpstr>Mitigation: Look-ahead Method Blacklist Input Validation</vt:lpstr>
      <vt:lpstr>Check it out</vt:lpstr>
      <vt:lpstr>Putting everything together</vt:lpstr>
      <vt:lpstr>Serialization:</vt:lpstr>
    </vt:vector>
  </TitlesOfParts>
  <Company>salesforce.com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Serialization</dc:title>
  <dc:creator>Pierre Ernst</dc:creator>
  <cp:lastModifiedBy>Pierre Ernst</cp:lastModifiedBy>
  <cp:revision>196</cp:revision>
  <dcterms:created xsi:type="dcterms:W3CDTF">2015-11-25T14:35:01Z</dcterms:created>
  <dcterms:modified xsi:type="dcterms:W3CDTF">2016-10-31T15:24:38Z</dcterms:modified>
</cp:coreProperties>
</file>