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5" r:id="rId4"/>
    <p:sldId id="261" r:id="rId5"/>
    <p:sldId id="258" r:id="rId6"/>
    <p:sldId id="264" r:id="rId7"/>
    <p:sldId id="265" r:id="rId8"/>
    <p:sldId id="272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59" r:id="rId18"/>
    <p:sldId id="276" r:id="rId19"/>
    <p:sldId id="278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0055"/>
    <a:srgbClr val="00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07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43211-4347-D443-B871-6E2E0767A20C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25A04-D487-1C46-83A9-DF068BB9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7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25A04-D487-1C46-83A9-DF068BB91E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92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2D5A-AD31-8F49-A991-5551494243C5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DF9F-4779-6E4D-BB56-44708855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2D5A-AD31-8F49-A991-5551494243C5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DF9F-4779-6E4D-BB56-44708855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2D5A-AD31-8F49-A991-5551494243C5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DF9F-4779-6E4D-BB56-44708855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2D5A-AD31-8F49-A991-5551494243C5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DF9F-4779-6E4D-BB56-44708855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7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片段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2D5A-AD31-8F49-A991-5551494243C5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DF9F-4779-6E4D-BB56-44708855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7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2D5A-AD31-8F49-A991-5551494243C5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DF9F-4779-6E4D-BB56-44708855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6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对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2D5A-AD31-8F49-A991-5551494243C5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DF9F-4779-6E4D-BB56-44708855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2D5A-AD31-8F49-A991-5551494243C5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DF9F-4779-6E4D-BB56-44708855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9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2D5A-AD31-8F49-A991-5551494243C5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DF9F-4779-6E4D-BB56-44708855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5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带提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2D5A-AD31-8F49-A991-5551494243C5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DF9F-4779-6E4D-BB56-44708855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带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2D5A-AD31-8F49-A991-5551494243C5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DF9F-4779-6E4D-BB56-44708855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5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mtClean="0"/>
              <a:t>Click to edit Master text styles
</a:t>
            </a:r>
            <a:r>
              <a:rPr lang="zh-CN" altLang="en-US" smtClean="0"/>
              <a:t>第二等级
第三等级
第四等级
第五等级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22D5A-AD31-8F49-A991-5551494243C5}" type="datetimeFigureOut">
              <a:rPr lang="en-US" smtClean="0"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0DF9F-4779-6E4D-BB56-44708855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0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eibo.com/wengaoti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ishay/jvm-serializers/wik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52664"/>
            <a:ext cx="6400800" cy="1752600"/>
          </a:xfrm>
        </p:spPr>
        <p:txBody>
          <a:bodyPr/>
          <a:lstStyle/>
          <a:p>
            <a:r>
              <a:rPr lang="zh-CN" altLang="en-US" dirty="0" smtClean="0"/>
              <a:t>温绍锦（温高铁）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://weibo.com/wengaotie</a:t>
            </a:r>
            <a:endParaRPr lang="en-US" dirty="0"/>
          </a:p>
        </p:txBody>
      </p:sp>
      <p:pic>
        <p:nvPicPr>
          <p:cNvPr id="4" name="图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9" y="606595"/>
            <a:ext cx="9069661" cy="326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6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Annotation</a:t>
            </a:r>
            <a:r>
              <a:rPr lang="zh-CN" altLang="en-US" dirty="0" smtClean="0"/>
              <a:t>定制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720840"/>
            <a:ext cx="7848600" cy="20313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User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JSONField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id) 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= id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4035632"/>
            <a:ext cx="7848600" cy="20313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User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private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JSONField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id) 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= id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078029" y="1963537"/>
            <a:ext cx="2650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配置在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Field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上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91000" y="4466519"/>
            <a:ext cx="4128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配置在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Getter/Setter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上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0110" y="6196536"/>
            <a:ext cx="6875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还可以配置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interface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的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Getter/Setter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上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30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</a:t>
            </a:r>
            <a:r>
              <a:rPr lang="en-US" altLang="zh-CN" dirty="0" smtClean="0"/>
              <a:t>Proxy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支持常见的</a:t>
            </a:r>
            <a:r>
              <a:rPr lang="en-US" altLang="zh-CN" dirty="0" smtClean="0"/>
              <a:t>Proxy</a:t>
            </a:r>
          </a:p>
          <a:p>
            <a:pPr lvl="1"/>
            <a:r>
              <a:rPr lang="en-US" altLang="zh-CN" dirty="0" err="1" smtClean="0"/>
              <a:t>java.reflect.Proxy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cglib</a:t>
            </a:r>
            <a:r>
              <a:rPr lang="en-US" altLang="zh-CN" dirty="0" smtClean="0"/>
              <a:t> Proxy</a:t>
            </a:r>
          </a:p>
          <a:p>
            <a:pPr lvl="1"/>
            <a:r>
              <a:rPr lang="en-US" altLang="zh-CN" dirty="0" err="1" smtClean="0"/>
              <a:t>javaassist</a:t>
            </a:r>
            <a:r>
              <a:rPr lang="en-US" altLang="zh-CN" dirty="0" smtClean="0"/>
              <a:t> Proxy</a:t>
            </a:r>
          </a:p>
          <a:p>
            <a:r>
              <a:rPr lang="en-US" altLang="zh-CN" dirty="0" smtClean="0"/>
              <a:t>hibernate</a:t>
            </a:r>
            <a:r>
              <a:rPr lang="zh-CN" altLang="en-US" dirty="0" smtClean="0"/>
              <a:t>对象序列化不会导致拖库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96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自动识别各种日期格式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1600200"/>
            <a:ext cx="5816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ISO-8601</a:t>
            </a:r>
            <a:r>
              <a:rPr lang="zh-CN" altLang="en-US" dirty="0" smtClean="0"/>
              <a:t>日期格式</a:t>
            </a:r>
            <a:endParaRPr lang="en-US" altLang="zh-CN" dirty="0" smtClean="0"/>
          </a:p>
          <a:p>
            <a:r>
              <a:rPr lang="en-US" altLang="zh-CN" dirty="0" err="1" smtClean="0"/>
              <a:t>yyyy</a:t>
            </a:r>
            <a:r>
              <a:rPr lang="en-US" altLang="zh-CN" dirty="0" smtClean="0"/>
              <a:t>-MM-</a:t>
            </a:r>
            <a:r>
              <a:rPr lang="en-US" altLang="zh-CN" dirty="0" err="1" smtClean="0"/>
              <a:t>dd</a:t>
            </a:r>
            <a:endParaRPr lang="en-US" altLang="zh-CN" dirty="0" smtClean="0"/>
          </a:p>
          <a:p>
            <a:r>
              <a:rPr lang="en-US" altLang="zh-CN" dirty="0" err="1" smtClean="0"/>
              <a:t>yyyy</a:t>
            </a:r>
            <a:r>
              <a:rPr lang="en-US" altLang="zh-CN" dirty="0" smtClean="0"/>
              <a:t>-MM-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HH:mm:ss</a:t>
            </a:r>
            <a:endParaRPr lang="en-US" altLang="zh-CN" dirty="0" smtClean="0"/>
          </a:p>
          <a:p>
            <a:r>
              <a:rPr lang="en-US" altLang="zh-CN" dirty="0" err="1" smtClean="0"/>
              <a:t>yyyy</a:t>
            </a:r>
            <a:r>
              <a:rPr lang="en-US" altLang="zh-CN" dirty="0" smtClean="0"/>
              <a:t>-MM-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HH:mm:ss.SSS</a:t>
            </a:r>
            <a:endParaRPr lang="en-US" altLang="zh-CN" dirty="0" smtClean="0"/>
          </a:p>
          <a:p>
            <a:r>
              <a:rPr lang="zh-CN" altLang="en-US" dirty="0" smtClean="0"/>
              <a:t>毫秒数字</a:t>
            </a:r>
            <a:endParaRPr lang="en-US" altLang="zh-CN" dirty="0" smtClean="0"/>
          </a:p>
          <a:p>
            <a:r>
              <a:rPr lang="zh-CN" altLang="en-US" dirty="0" smtClean="0"/>
              <a:t>毫秒数字字符串</a:t>
            </a:r>
            <a:endParaRPr lang="en-US" altLang="zh-CN" dirty="0" smtClean="0"/>
          </a:p>
          <a:p>
            <a:r>
              <a:rPr lang="en-US" altLang="zh-CN" dirty="0" smtClean="0"/>
              <a:t>.NET JSON</a:t>
            </a:r>
            <a:r>
              <a:rPr lang="zh-CN" altLang="en-US" dirty="0" smtClean="0"/>
              <a:t>日期格式</a:t>
            </a:r>
            <a:endParaRPr lang="en-US" altLang="zh-CN" dirty="0" smtClean="0"/>
          </a:p>
          <a:p>
            <a:r>
              <a:rPr lang="en-US" altLang="zh-CN" dirty="0" smtClean="0"/>
              <a:t>new Date(198293238)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529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GetOnly</a:t>
            </a:r>
            <a:r>
              <a:rPr lang="zh-CN" altLang="en-US" dirty="0" smtClean="0"/>
              <a:t>反序列化支持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100" y="1624043"/>
            <a:ext cx="8928100" cy="258532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VO {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final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AtomicInteger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counter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AtomicInteger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final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List&lt;Object&gt;        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 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&lt;Object&gt;();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final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Object&gt; </a:t>
            </a:r>
            <a:r>
              <a:rPr lang="en-US" altLang="zh-CN" b="1" dirty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values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 = </a:t>
            </a:r>
            <a:r>
              <a:rPr lang="en-US" altLang="zh-CN" b="1" dirty="0">
                <a:solidFill>
                  <a:srgbClr val="7F0055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HashMap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&lt;String, Object&gt;();</a:t>
            </a: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AtomicInteger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getCounter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counter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List&lt;Object&gt;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getItems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Object&gt;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values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100" y="4693335"/>
            <a:ext cx="8648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AtomcXXX、List、Map这几个类型，没有setter也支持反序列化</a:t>
            </a:r>
          </a:p>
        </p:txBody>
      </p:sp>
    </p:spTree>
    <p:extLst>
      <p:ext uri="{BB962C8B-B14F-4D97-AF65-F5344CB8AC3E}">
        <p14:creationId xmlns:p14="http://schemas.microsoft.com/office/powerpoint/2010/main" val="216666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序列化和反序列化相关字段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标准</a:t>
            </a:r>
            <a:r>
              <a:rPr lang="en-US" altLang="zh-CN" dirty="0" smtClean="0"/>
              <a:t>JavaBean Getter/Setter (public)</a:t>
            </a:r>
          </a:p>
          <a:p>
            <a:r>
              <a:rPr lang="en-US" altLang="zh-CN" dirty="0" smtClean="0"/>
              <a:t>public field</a:t>
            </a:r>
          </a:p>
          <a:p>
            <a:r>
              <a:rPr lang="en-US" altLang="zh-CN" dirty="0" smtClean="0"/>
              <a:t>get_/set_</a:t>
            </a:r>
          </a:p>
          <a:p>
            <a:r>
              <a:rPr lang="en-US" altLang="zh-CN" dirty="0" err="1" smtClean="0"/>
              <a:t>getfXX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setfXX</a:t>
            </a:r>
            <a:endParaRPr lang="en-US" altLang="zh-CN" dirty="0" smtClean="0"/>
          </a:p>
          <a:p>
            <a:r>
              <a:rPr lang="zh-CN" altLang="en-US" dirty="0" smtClean="0"/>
              <a:t>自动识别</a:t>
            </a:r>
            <a:r>
              <a:rPr lang="en-US" altLang="zh-CN" dirty="0" smtClean="0"/>
              <a:t>getter/setter</a:t>
            </a:r>
            <a:r>
              <a:rPr lang="zh-CN" altLang="en-US" dirty="0" smtClean="0"/>
              <a:t>相关的</a:t>
            </a:r>
            <a:r>
              <a:rPr lang="en-US" altLang="zh-CN" dirty="0" smtClean="0"/>
              <a:t>field</a:t>
            </a:r>
          </a:p>
          <a:p>
            <a:pPr lvl="1"/>
            <a:r>
              <a:rPr lang="zh-CN" altLang="en-US" dirty="0" smtClean="0"/>
              <a:t>标准</a:t>
            </a:r>
            <a:r>
              <a:rPr lang="en-US" altLang="zh-CN" dirty="0" err="1" smtClean="0"/>
              <a:t>javaBean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fieldName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下划线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fieldName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m_</a:t>
            </a:r>
            <a:r>
              <a:rPr lang="zh-CN" altLang="en-US" dirty="0" smtClean="0"/>
              <a:t>前缀 </a:t>
            </a:r>
            <a:r>
              <a:rPr lang="en-US" altLang="zh-CN" dirty="0" err="1" smtClean="0"/>
              <a:t>m_fieldName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3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 API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0650" y="1348701"/>
            <a:ext cx="8902700" cy="20313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JSONWriter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writer =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JSONWriter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US" altLang="zh-CN" b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altLang="zh-CN" b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huge.json</a:t>
            </a:r>
            <a:r>
              <a:rPr lang="en-US" altLang="zh-CN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writer.startArray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n-NO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1000 * 1000; ++i)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writer.writeValue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VO());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writer.endArray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writer.close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0650" y="3726240"/>
            <a:ext cx="8902700" cy="23083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JSONWriter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writer =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JSONWriter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US" altLang="zh-CN" b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altLang="zh-CN" b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huge.json</a:t>
            </a:r>
            <a:r>
              <a:rPr lang="en-US" altLang="zh-CN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writer.startObject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n-NO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1000 * 1000; ++i)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writer.writeKey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"x"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writer.writeValue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VO());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writer.endObject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writer.close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33001" y="6273225"/>
            <a:ext cx="2710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支持巨大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JSON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1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Stream API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9700" y="1148140"/>
            <a:ext cx="8864600" cy="23083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JSONReader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reader =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JSONReader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US" altLang="zh-CN" b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altLang="zh-CN" b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huge.json</a:t>
            </a:r>
            <a:r>
              <a:rPr lang="en-US" altLang="zh-CN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reader.startArray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reader.hasNext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VO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vo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reader.readObject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VO.</a:t>
            </a:r>
            <a:r>
              <a:rPr lang="en-US" altLang="zh-CN" b="1" u="sng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handle </a:t>
            </a:r>
            <a:r>
              <a:rPr lang="en-US" altLang="zh-CN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vo</a:t>
            </a:r>
            <a:r>
              <a:rPr lang="en-US" altLang="zh-CN" u="sng" dirty="0">
                <a:solidFill>
                  <a:srgbClr val="3F7F5F"/>
                </a:solidFill>
                <a:latin typeface="Consolas" panose="020B0609020204030204" pitchFamily="49" charset="0"/>
              </a:rPr>
              <a:t> ...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reader.endArray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reader.close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9700" y="3903028"/>
            <a:ext cx="8864600" cy="258532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JSONReader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reader =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JSONReader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US" altLang="zh-CN" b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altLang="zh-CN" b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huge.json</a:t>
            </a:r>
            <a:r>
              <a:rPr lang="en-US" altLang="zh-CN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reader.startObject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reader.hasNext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String key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reader.readString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VO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vo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reader.readObject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VO.</a:t>
            </a:r>
            <a:r>
              <a:rPr lang="en-US" altLang="zh-CN" b="1" u="sng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handle </a:t>
            </a:r>
            <a:r>
              <a:rPr lang="en-US" altLang="zh-CN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vo</a:t>
            </a:r>
            <a:r>
              <a:rPr lang="en-US" altLang="zh-CN" u="sng" dirty="0">
                <a:solidFill>
                  <a:srgbClr val="3F7F5F"/>
                </a:solidFill>
                <a:latin typeface="Consolas" panose="020B0609020204030204" pitchFamily="49" charset="0"/>
              </a:rPr>
              <a:t> ...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reader.endObject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reader.close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33001" y="6273225"/>
            <a:ext cx="2710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支持巨大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JSON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86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-69749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一直最快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168401"/>
            <a:ext cx="8229600" cy="1054100"/>
          </a:xfrm>
        </p:spPr>
        <p:txBody>
          <a:bodyPr/>
          <a:lstStyle/>
          <a:p>
            <a:r>
              <a:rPr lang="zh-CN" altLang="en-US" sz="2000" dirty="0" smtClean="0"/>
              <a:t>第三方测试表明，</a:t>
            </a:r>
            <a:r>
              <a:rPr lang="en-US" altLang="zh-CN" sz="2000" dirty="0" err="1" smtClean="0"/>
              <a:t>fastjson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语言中最快的</a:t>
            </a:r>
            <a:r>
              <a:rPr lang="en-US" altLang="zh-CN" sz="2000" dirty="0" smtClean="0"/>
              <a:t>JSON</a:t>
            </a:r>
            <a:r>
              <a:rPr lang="zh-CN" altLang="en-US" sz="2000" dirty="0" smtClean="0"/>
              <a:t>库。</a:t>
            </a:r>
            <a:endParaRPr lang="en-US" altLang="zh-CN" sz="2000" dirty="0" smtClean="0"/>
          </a:p>
          <a:p>
            <a:r>
              <a:rPr lang="zh-CN" altLang="en-US" sz="2000" dirty="0" smtClean="0"/>
              <a:t>两年来从未被超越。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73603"/>
              </p:ext>
            </p:extLst>
          </p:nvPr>
        </p:nvGraphicFramePr>
        <p:xfrm>
          <a:off x="266700" y="1941343"/>
          <a:ext cx="8547100" cy="41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900"/>
                <a:gridCol w="1511300"/>
                <a:gridCol w="2451100"/>
                <a:gridCol w="1435100"/>
                <a:gridCol w="1028700"/>
              </a:tblGrid>
              <a:tr h="4145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序列化耗时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反序列化耗时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总耗时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大小</a:t>
                      </a:r>
                      <a:endParaRPr lang="zh-CN" altLang="en-US" dirty="0"/>
                    </a:p>
                  </a:txBody>
                  <a:tcPr/>
                </a:tc>
              </a:tr>
              <a:tr h="414508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kryo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588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814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1403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214 </a:t>
                      </a:r>
                      <a:endParaRPr lang="zh-CN" altLang="en-US" dirty="0"/>
                    </a:p>
                  </a:txBody>
                  <a:tcPr/>
                </a:tc>
              </a:tr>
              <a:tr h="414508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protostuff</a:t>
                      </a:r>
                      <a:r>
                        <a:rPr lang="en-US" altLang="zh-CN" dirty="0" smtClean="0"/>
                        <a:t>-runtime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651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856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1507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241 </a:t>
                      </a:r>
                      <a:endParaRPr lang="zh-CN" altLang="en-US" dirty="0"/>
                    </a:p>
                  </a:txBody>
                  <a:tcPr/>
                </a:tc>
              </a:tr>
              <a:tr h="414508"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FF0000"/>
                          </a:solidFill>
                        </a:rPr>
                        <a:t>fastjson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1201 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1216 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2417 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486 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14508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jackson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1842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2421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4262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485 </a:t>
                      </a:r>
                      <a:endParaRPr lang="zh-CN" altLang="en-US" dirty="0"/>
                    </a:p>
                  </a:txBody>
                  <a:tcPr/>
                </a:tc>
              </a:tr>
              <a:tr h="4145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hessian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3812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6708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10519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501 </a:t>
                      </a:r>
                      <a:endParaRPr lang="zh-CN" altLang="en-US" dirty="0"/>
                    </a:p>
                  </a:txBody>
                  <a:tcPr/>
                </a:tc>
              </a:tr>
              <a:tr h="414508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bson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jackson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5645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6895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12541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506</a:t>
                      </a:r>
                      <a:endParaRPr lang="zh-CN" altLang="en-US" dirty="0"/>
                    </a:p>
                  </a:txBody>
                  <a:tcPr/>
                </a:tc>
              </a:tr>
              <a:tr h="414508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7421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5065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12485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486 </a:t>
                      </a:r>
                      <a:endParaRPr lang="zh-CN" altLang="en-US" dirty="0"/>
                    </a:p>
                  </a:txBody>
                  <a:tcPr/>
                </a:tc>
              </a:tr>
              <a:tr h="4145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java-built-in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5608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29649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35257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889</a:t>
                      </a:r>
                      <a:endParaRPr lang="zh-CN" altLang="en-US" dirty="0"/>
                    </a:p>
                  </a:txBody>
                  <a:tcPr/>
                </a:tc>
              </a:tr>
              <a:tr h="414508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json</a:t>
                      </a:r>
                      <a:r>
                        <a:rPr lang="en-US" altLang="zh-CN" dirty="0" smtClean="0"/>
                        <a:t>-lib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27555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87292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114848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485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0" y="6223332"/>
            <a:ext cx="6947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hlinkClick r:id="rId3"/>
              </a:rPr>
              <a:t>https://github.com/eishay/jvm-serializers/wiki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7448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0" y="1739902"/>
            <a:ext cx="9029700" cy="6858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CN" sz="48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“id”:</a:t>
            </a:r>
            <a:r>
              <a:rPr lang="en-US" altLang="zh-CN" sz="4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</a:t>
            </a:r>
            <a:r>
              <a:rPr lang="en-US" altLang="zh-CN" sz="48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,”name”:</a:t>
            </a:r>
            <a:r>
              <a:rPr lang="en-US" altLang="zh-CN" sz="48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”wenshao”</a:t>
            </a:r>
            <a:r>
              <a:rPr lang="en-US" altLang="zh-CN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7" name="肘形连接符 6"/>
          <p:cNvCxnSpPr>
            <a:stCxn id="13" idx="2"/>
            <a:endCxn id="9" idx="2"/>
          </p:cNvCxnSpPr>
          <p:nvPr/>
        </p:nvCxnSpPr>
        <p:spPr>
          <a:xfrm rot="5400000" flipH="1" flipV="1">
            <a:off x="2902790" y="188740"/>
            <a:ext cx="7620" cy="3369900"/>
          </a:xfrm>
          <a:prstGeom prst="bentConnector3">
            <a:avLst>
              <a:gd name="adj1" fmla="val 9666667"/>
            </a:avLst>
          </a:prstGeom>
          <a:ln w="31750">
            <a:solidFill>
              <a:srgbClr val="000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511550" y="1833880"/>
            <a:ext cx="2160000" cy="3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1650" y="1841500"/>
            <a:ext cx="1440000" cy="3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6524" y="526381"/>
            <a:ext cx="7023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00C0"/>
                </a:solidFill>
              </a:rPr>
              <a:t>假定有序，</a:t>
            </a:r>
            <a:r>
              <a:rPr lang="en-US" altLang="zh-CN" sz="3200" b="1" dirty="0" smtClean="0">
                <a:solidFill>
                  <a:srgbClr val="0000C0"/>
                </a:solidFill>
              </a:rPr>
              <a:t>Key</a:t>
            </a:r>
            <a:r>
              <a:rPr lang="zh-CN" altLang="en-US" sz="3200" b="1" dirty="0" smtClean="0">
                <a:solidFill>
                  <a:srgbClr val="0000C0"/>
                </a:solidFill>
              </a:rPr>
              <a:t>不用读取，只做匹配</a:t>
            </a:r>
            <a:endParaRPr lang="zh-CN" altLang="en-US" sz="3200" b="1" dirty="0">
              <a:solidFill>
                <a:srgbClr val="0000C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8875" y="4125148"/>
            <a:ext cx="672122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VO {</a:t>
            </a:r>
          </a:p>
          <a:p>
            <a:r>
              <a:rPr lang="en-US" altLang="zh-CN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b="1" dirty="0">
                <a:solidFill>
                  <a:schemeClr val="accent4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32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3200" dirty="0"/>
          </a:p>
        </p:txBody>
      </p:sp>
      <p:cxnSp>
        <p:nvCxnSpPr>
          <p:cNvPr id="23" name="直接箭头连接符 22"/>
          <p:cNvCxnSpPr/>
          <p:nvPr/>
        </p:nvCxnSpPr>
        <p:spPr>
          <a:xfrm flipH="1" flipV="1">
            <a:off x="2717800" y="2476500"/>
            <a:ext cx="660400" cy="2209800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279900" y="2461702"/>
            <a:ext cx="2393225" cy="2839275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547337" y="3588951"/>
            <a:ext cx="38583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类型预判，优化读取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162300" y="6195303"/>
            <a:ext cx="598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内置裁剪版本的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ASM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实现算法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87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代码规模和覆盖率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798638"/>
            <a:ext cx="2425700" cy="1701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11" y="4488656"/>
            <a:ext cx="3173623" cy="15160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488656"/>
            <a:ext cx="2057400" cy="19612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4916" y="1880584"/>
            <a:ext cx="2122233" cy="170161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410210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86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zh-CN" altLang="en-US" dirty="0" smtClean="0"/>
              <a:t>完全兼容标准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完全兼容</a:t>
            </a:r>
            <a:r>
              <a:rPr lang="en-US" altLang="zh-CN" dirty="0" smtClean="0"/>
              <a:t>json.org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r>
              <a:rPr lang="zh-CN" altLang="en-US" dirty="0" smtClean="0"/>
              <a:t>被</a:t>
            </a:r>
            <a:r>
              <a:rPr lang="en-US" altLang="zh-CN" dirty="0" smtClean="0"/>
              <a:t>json.org</a:t>
            </a:r>
            <a:r>
              <a:rPr lang="zh-CN" altLang="en-US" dirty="0" smtClean="0"/>
              <a:t>收录为参考实现之一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381" y="2839212"/>
            <a:ext cx="5566102" cy="404975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48953" y="6411469"/>
            <a:ext cx="939567" cy="1755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大小恰当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696585"/>
              </p:ext>
            </p:extLst>
          </p:nvPr>
        </p:nvGraphicFramePr>
        <p:xfrm>
          <a:off x="0" y="1425576"/>
          <a:ext cx="9144000" cy="540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0100"/>
                <a:gridCol w="1993900"/>
              </a:tblGrid>
              <a:tr h="672458">
                <a:tc>
                  <a:txBody>
                    <a:bodyPr/>
                    <a:lstStyle/>
                    <a:p>
                      <a:r>
                        <a:rPr lang="en-US" altLang="zh-CN" sz="3200" dirty="0" err="1" smtClean="0"/>
                        <a:t>Json</a:t>
                      </a:r>
                      <a:r>
                        <a:rPr lang="zh-CN" altLang="en-US" sz="3200" dirty="0" smtClean="0"/>
                        <a:t>库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大小</a:t>
                      </a:r>
                      <a:endParaRPr lang="zh-CN" altLang="en-US" sz="3200" dirty="0"/>
                    </a:p>
                  </a:txBody>
                  <a:tcPr/>
                </a:tc>
              </a:tr>
              <a:tr h="16630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/>
                        <a:t>jackson-core-2.2.2.jar</a:t>
                      </a:r>
                    </a:p>
                    <a:p>
                      <a:r>
                        <a:rPr lang="en-US" altLang="zh-CN" sz="3200" dirty="0" smtClean="0"/>
                        <a:t>jackson-annotations-2.2.2.jar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/>
                        <a:t>jackson-databind-2.2.2.jar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/>
                        <a:t>jackson-module-afterburner-0.7.1.jar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/>
                        <a:t>188k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/>
                        <a:t>33k</a:t>
                      </a:r>
                      <a:endParaRPr lang="zh-CN" altLang="en-US" sz="3200" dirty="0" smtClean="0"/>
                    </a:p>
                    <a:p>
                      <a:r>
                        <a:rPr lang="en-US" altLang="zh-CN" sz="3200" dirty="0" smtClean="0"/>
                        <a:t>864k</a:t>
                      </a:r>
                    </a:p>
                    <a:p>
                      <a:r>
                        <a:rPr lang="en-US" altLang="zh-CN" sz="3200" dirty="0" smtClean="0"/>
                        <a:t>111k</a:t>
                      </a:r>
                    </a:p>
                  </a:txBody>
                  <a:tcPr/>
                </a:tc>
              </a:tr>
              <a:tr h="672458"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</a:rPr>
                        <a:t>fastjson-1.1.33.jar</a:t>
                      </a:r>
                      <a:endParaRPr lang="zh-CN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</a:rPr>
                        <a:t>350k</a:t>
                      </a:r>
                      <a:endParaRPr lang="zh-CN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72458"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fastjson-1.127-android.jar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smtClean="0"/>
                        <a:t>223k</a:t>
                      </a:r>
                      <a:endParaRPr lang="zh-CN" altLang="en-US" sz="3200" dirty="0"/>
                    </a:p>
                  </a:txBody>
                  <a:tcPr/>
                </a:tc>
              </a:tr>
              <a:tr h="672458"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gson-2.2.4.jar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190k</a:t>
                      </a:r>
                      <a:endParaRPr lang="zh-CN" altLang="en-US" sz="3200" dirty="0"/>
                    </a:p>
                  </a:txBody>
                  <a:tcPr/>
                </a:tc>
              </a:tr>
              <a:tr h="672458"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json-lib-2.4.jar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159k</a:t>
                      </a:r>
                      <a:endParaRPr lang="zh-CN" alt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27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Fastjson</a:t>
            </a:r>
            <a:r>
              <a:rPr lang="zh-CN" altLang="en-US" dirty="0" smtClean="0"/>
              <a:t>可以做什么？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框架处理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参数返回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r>
              <a:rPr lang="en-US" altLang="zh-CN" dirty="0" smtClean="0"/>
              <a:t>Cache</a:t>
            </a:r>
            <a:r>
              <a:rPr lang="zh-CN" altLang="en-US" dirty="0" smtClean="0"/>
              <a:t>缓存对象</a:t>
            </a:r>
            <a:endParaRPr lang="en-US" altLang="zh-CN" dirty="0" smtClean="0"/>
          </a:p>
          <a:p>
            <a:r>
              <a:rPr lang="zh-CN" altLang="en-US" dirty="0" smtClean="0"/>
              <a:t>远程方法调用</a:t>
            </a:r>
            <a:r>
              <a:rPr lang="en-US" altLang="zh-CN" dirty="0" smtClean="0"/>
              <a:t>RPC</a:t>
            </a:r>
          </a:p>
          <a:p>
            <a:r>
              <a:rPr lang="en-US" altLang="zh-CN" dirty="0" smtClean="0"/>
              <a:t>Android/</a:t>
            </a:r>
            <a:r>
              <a:rPr lang="zh-CN" altLang="en-US" dirty="0" smtClean="0"/>
              <a:t>阿里云手机处理</a:t>
            </a:r>
            <a:r>
              <a:rPr lang="en-US" altLang="zh-CN" dirty="0" smtClean="0"/>
              <a:t>JSON</a:t>
            </a:r>
          </a:p>
          <a:p>
            <a:r>
              <a:rPr lang="en-US" altLang="zh-CN" dirty="0" smtClean="0"/>
              <a:t>MQ</a:t>
            </a:r>
            <a:r>
              <a:rPr lang="zh-CN" altLang="en-US" dirty="0" smtClean="0"/>
              <a:t>传输对象</a:t>
            </a:r>
            <a:endParaRPr lang="en-US" altLang="zh-CN" dirty="0" smtClean="0"/>
          </a:p>
          <a:p>
            <a:r>
              <a:rPr lang="zh-CN" altLang="en-US" dirty="0" smtClean="0"/>
              <a:t>配置参数</a:t>
            </a:r>
            <a:endParaRPr lang="en-US" altLang="zh-CN" dirty="0" smtClean="0"/>
          </a:p>
          <a:p>
            <a:r>
              <a:rPr lang="zh-CN" altLang="en-US" dirty="0" smtClean="0"/>
              <a:t>保存数据到磁盘、数据库、</a:t>
            </a:r>
            <a:r>
              <a:rPr lang="en-US" altLang="zh-CN" dirty="0" err="1" smtClean="0"/>
              <a:t>Hbase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3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功能完备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099" y="1600200"/>
            <a:ext cx="8115301" cy="4724400"/>
          </a:xfrm>
        </p:spPr>
        <p:txBody>
          <a:bodyPr/>
          <a:lstStyle/>
          <a:p>
            <a:r>
              <a:rPr lang="zh-CN" altLang="en-US" dirty="0" smtClean="0"/>
              <a:t>支持序列化和反序列化</a:t>
            </a:r>
            <a:endParaRPr lang="en-US" altLang="zh-CN" dirty="0" smtClean="0"/>
          </a:p>
          <a:p>
            <a:r>
              <a:rPr lang="zh-CN" altLang="en-US" dirty="0" smtClean="0"/>
              <a:t>支持循环引用</a:t>
            </a:r>
            <a:endParaRPr lang="en-US" altLang="zh-CN" dirty="0" smtClean="0"/>
          </a:p>
          <a:p>
            <a:r>
              <a:rPr lang="zh-CN" altLang="en-US" dirty="0" smtClean="0"/>
              <a:t>支持泛型</a:t>
            </a:r>
            <a:endParaRPr lang="en-US" altLang="zh-CN" dirty="0" smtClean="0"/>
          </a:p>
          <a:p>
            <a:r>
              <a:rPr lang="zh-CN" altLang="en-US" dirty="0" smtClean="0"/>
              <a:t>能够定制序列化，可以过滤和修改</a:t>
            </a:r>
            <a:endParaRPr lang="en-US" altLang="zh-CN" dirty="0" smtClean="0"/>
          </a:p>
          <a:p>
            <a:r>
              <a:rPr lang="zh-CN" altLang="en-US" dirty="0" smtClean="0"/>
              <a:t>支持代理对象，</a:t>
            </a:r>
            <a:r>
              <a:rPr lang="en-US" altLang="zh-CN" dirty="0" err="1" smtClean="0"/>
              <a:t>cglib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javassist</a:t>
            </a:r>
            <a:endParaRPr lang="en-US" altLang="zh-CN" dirty="0" smtClean="0"/>
          </a:p>
          <a:p>
            <a:r>
              <a:rPr lang="zh-CN" altLang="en-US" dirty="0"/>
              <a:t>自动识别各种日期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err="1" smtClean="0"/>
              <a:t>GetOnly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List/Map</a:t>
            </a:r>
            <a:r>
              <a:rPr lang="zh-CN" altLang="en-US" dirty="0" smtClean="0"/>
              <a:t>反序列化</a:t>
            </a:r>
            <a:endParaRPr lang="en-US" altLang="zh-CN" dirty="0"/>
          </a:p>
          <a:p>
            <a:r>
              <a:rPr lang="en-US" altLang="zh-CN" dirty="0"/>
              <a:t>Stream API</a:t>
            </a:r>
            <a:r>
              <a:rPr lang="zh-CN" altLang="en-US" dirty="0"/>
              <a:t>支持超大对象和</a:t>
            </a:r>
            <a:r>
              <a:rPr lang="en-US" altLang="zh-CN" dirty="0"/>
              <a:t>JSON</a:t>
            </a:r>
            <a:r>
              <a:rPr lang="zh-CN" altLang="en-US" dirty="0"/>
              <a:t>文本</a:t>
            </a:r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10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简洁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45612"/>
          </a:xfrm>
        </p:spPr>
        <p:txBody>
          <a:bodyPr/>
          <a:lstStyle/>
          <a:p>
            <a:r>
              <a:rPr lang="zh-CN" altLang="en-US" dirty="0" smtClean="0"/>
              <a:t>当前</a:t>
            </a:r>
            <a:r>
              <a:rPr lang="en-US" altLang="zh-CN" dirty="0" smtClean="0"/>
              <a:t>Java JSON</a:t>
            </a:r>
            <a:r>
              <a:rPr lang="zh-CN" altLang="en-US" dirty="0" smtClean="0"/>
              <a:t>库中最简洁的</a:t>
            </a:r>
            <a:r>
              <a:rPr lang="en-US" altLang="zh-CN" dirty="0" smtClean="0"/>
              <a:t>API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447434"/>
            <a:ext cx="91440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660066"/>
                </a:solidFill>
              </a:rPr>
              <a:t>public abstract class </a:t>
            </a:r>
            <a:r>
              <a:rPr lang="en-US" sz="1400" b="1" dirty="0"/>
              <a:t>JSON </a:t>
            </a:r>
            <a:r>
              <a:rPr lang="en-US" sz="1400" b="1" dirty="0" smtClean="0"/>
              <a:t>｛</a:t>
            </a:r>
          </a:p>
          <a:p>
            <a:endParaRPr lang="en-US" sz="1400" b="1" dirty="0"/>
          </a:p>
          <a:p>
            <a:r>
              <a:rPr lang="zh-TW" altLang="en-US" sz="1400" b="1" dirty="0"/>
              <a:t>	</a:t>
            </a:r>
            <a:r>
              <a:rPr lang="en-US" altLang="zh-TW" sz="1400" b="1" dirty="0">
                <a:solidFill>
                  <a:srgbClr val="660066"/>
                </a:solidFill>
              </a:rPr>
              <a:t>public</a:t>
            </a:r>
            <a:r>
              <a:rPr lang="zh-TW" altLang="en-US" sz="1400" b="1" dirty="0">
                <a:solidFill>
                  <a:srgbClr val="660066"/>
                </a:solidFill>
              </a:rPr>
              <a:t> </a:t>
            </a:r>
            <a:r>
              <a:rPr lang="en-US" altLang="zh-TW" sz="1400" b="1" dirty="0">
                <a:solidFill>
                  <a:srgbClr val="660066"/>
                </a:solidFill>
              </a:rPr>
              <a:t>static</a:t>
            </a:r>
            <a:r>
              <a:rPr lang="zh-TW" altLang="en-US" sz="1400" b="1" dirty="0">
                <a:solidFill>
                  <a:srgbClr val="660066"/>
                </a:solidFill>
              </a:rPr>
              <a:t> </a:t>
            </a:r>
            <a:r>
              <a:rPr lang="en-US" altLang="zh-TW" sz="1400" b="1" dirty="0">
                <a:solidFill>
                  <a:srgbClr val="660066"/>
                </a:solidFill>
              </a:rPr>
              <a:t>final</a:t>
            </a:r>
            <a:r>
              <a:rPr lang="zh-TW" altLang="en-US" sz="1400" b="1" dirty="0">
                <a:solidFill>
                  <a:srgbClr val="660066"/>
                </a:solidFill>
              </a:rPr>
              <a:t> </a:t>
            </a:r>
            <a:r>
              <a:rPr lang="en-US" altLang="zh-TW" sz="1400" b="1" dirty="0"/>
              <a:t>Object parse(String </a:t>
            </a:r>
            <a:r>
              <a:rPr lang="en-US" altLang="zh-TW" sz="1400" b="1" dirty="0">
                <a:solidFill>
                  <a:srgbClr val="0000FF"/>
                </a:solidFill>
              </a:rPr>
              <a:t>text</a:t>
            </a:r>
            <a:r>
              <a:rPr lang="en-US" altLang="zh-TW" sz="1400" b="1" dirty="0"/>
              <a:t>)</a:t>
            </a:r>
            <a:r>
              <a:rPr lang="zh-TW" altLang="en-US" sz="1400" b="1" dirty="0"/>
              <a:t>；</a:t>
            </a:r>
            <a:r>
              <a:rPr lang="en-US" altLang="zh-TW" sz="1400" b="1" dirty="0">
                <a:solidFill>
                  <a:srgbClr val="008000"/>
                </a:solidFill>
              </a:rPr>
              <a:t>// JSON</a:t>
            </a:r>
            <a:r>
              <a:rPr lang="zh-TW" altLang="en-US" sz="1400" b="1" dirty="0">
                <a:solidFill>
                  <a:srgbClr val="008000"/>
                </a:solidFill>
              </a:rPr>
              <a:t>文本 </a:t>
            </a:r>
            <a:r>
              <a:rPr lang="en-US" altLang="zh-TW" sz="1400" b="1" dirty="0">
                <a:solidFill>
                  <a:srgbClr val="008000"/>
                </a:solidFill>
              </a:rPr>
              <a:t>-&gt; Java</a:t>
            </a:r>
            <a:r>
              <a:rPr lang="zh-TW" altLang="en-US" sz="1400" b="1" dirty="0">
                <a:solidFill>
                  <a:srgbClr val="008000"/>
                </a:solidFill>
              </a:rPr>
              <a:t>对</a:t>
            </a:r>
            <a:r>
              <a:rPr lang="zh-TW" altLang="en-US" sz="1400" b="1" dirty="0" smtClean="0">
                <a:solidFill>
                  <a:srgbClr val="008000"/>
                </a:solidFill>
              </a:rPr>
              <a:t>象</a:t>
            </a:r>
            <a:endParaRPr lang="zh-TW" altLang="en-US" sz="1400" b="1" dirty="0">
              <a:solidFill>
                <a:srgbClr val="008000"/>
              </a:solidFill>
            </a:endParaRPr>
          </a:p>
          <a:p>
            <a:r>
              <a:rPr lang="zh-TW" altLang="en-US" sz="1400" b="1" dirty="0"/>
              <a:t>	</a:t>
            </a:r>
            <a:r>
              <a:rPr lang="en-US" altLang="zh-TW" sz="1400" b="1" dirty="0">
                <a:solidFill>
                  <a:srgbClr val="660066"/>
                </a:solidFill>
              </a:rPr>
              <a:t>public</a:t>
            </a:r>
            <a:r>
              <a:rPr lang="zh-TW" altLang="en-US" sz="1400" b="1" dirty="0">
                <a:solidFill>
                  <a:srgbClr val="660066"/>
                </a:solidFill>
              </a:rPr>
              <a:t> </a:t>
            </a:r>
            <a:r>
              <a:rPr lang="en-US" altLang="zh-TW" sz="1400" b="1" dirty="0">
                <a:solidFill>
                  <a:srgbClr val="660066"/>
                </a:solidFill>
              </a:rPr>
              <a:t>static</a:t>
            </a:r>
            <a:r>
              <a:rPr lang="zh-TW" altLang="en-US" sz="1400" b="1" dirty="0">
                <a:solidFill>
                  <a:srgbClr val="660066"/>
                </a:solidFill>
              </a:rPr>
              <a:t> </a:t>
            </a:r>
            <a:r>
              <a:rPr lang="en-US" altLang="zh-TW" sz="1400" b="1" dirty="0">
                <a:solidFill>
                  <a:srgbClr val="660066"/>
                </a:solidFill>
              </a:rPr>
              <a:t>final</a:t>
            </a:r>
            <a:r>
              <a:rPr lang="zh-TW" altLang="en-US" sz="1400" b="1" dirty="0">
                <a:solidFill>
                  <a:srgbClr val="660066"/>
                </a:solidFill>
              </a:rPr>
              <a:t> </a:t>
            </a:r>
            <a:r>
              <a:rPr lang="en-US" altLang="zh-TW" sz="1400" b="1" dirty="0">
                <a:solidFill>
                  <a:srgbClr val="660066"/>
                </a:solidFill>
              </a:rPr>
              <a:t>&lt;T&gt; </a:t>
            </a:r>
            <a:r>
              <a:rPr lang="en-US" altLang="zh-TW" sz="1400" b="1" dirty="0"/>
              <a:t>T parseObject(String </a:t>
            </a:r>
            <a:r>
              <a:rPr lang="en-US" altLang="zh-TW" sz="1400" b="1" dirty="0">
                <a:solidFill>
                  <a:srgbClr val="0000FF"/>
                </a:solidFill>
              </a:rPr>
              <a:t>text</a:t>
            </a:r>
            <a:r>
              <a:rPr lang="en-US" altLang="zh-TW" sz="1400" b="1" dirty="0"/>
              <a:t>, Class</a:t>
            </a:r>
            <a:r>
              <a:rPr lang="en-US" altLang="zh-TW" sz="1400" b="1" dirty="0">
                <a:solidFill>
                  <a:srgbClr val="660066"/>
                </a:solidFill>
              </a:rPr>
              <a:t>&lt;T&gt; </a:t>
            </a:r>
            <a:r>
              <a:rPr lang="en-US" altLang="zh-TW" sz="1400" b="1" dirty="0">
                <a:solidFill>
                  <a:srgbClr val="0000FF"/>
                </a:solidFill>
              </a:rPr>
              <a:t>clazz</a:t>
            </a:r>
            <a:r>
              <a:rPr lang="en-US" altLang="zh-TW" sz="1400" b="1" dirty="0"/>
              <a:t>)</a:t>
            </a:r>
            <a:r>
              <a:rPr lang="zh-TW" altLang="en-US" sz="1400" b="1" dirty="0"/>
              <a:t>；</a:t>
            </a:r>
            <a:r>
              <a:rPr lang="en-US" altLang="zh-TW" sz="1400" b="1" dirty="0">
                <a:solidFill>
                  <a:srgbClr val="008000"/>
                </a:solidFill>
              </a:rPr>
              <a:t>// JSON</a:t>
            </a:r>
            <a:r>
              <a:rPr lang="zh-TW" altLang="en-US" sz="1400" b="1" dirty="0">
                <a:solidFill>
                  <a:srgbClr val="008000"/>
                </a:solidFill>
              </a:rPr>
              <a:t>文本 </a:t>
            </a:r>
            <a:r>
              <a:rPr lang="en-US" altLang="zh-TW" sz="1400" b="1" dirty="0">
                <a:solidFill>
                  <a:srgbClr val="008000"/>
                </a:solidFill>
              </a:rPr>
              <a:t>-&gt; Java</a:t>
            </a:r>
            <a:r>
              <a:rPr lang="zh-TW" altLang="en-US" sz="1400" b="1" dirty="0">
                <a:solidFill>
                  <a:srgbClr val="008000"/>
                </a:solidFill>
              </a:rPr>
              <a:t>对象 （</a:t>
            </a:r>
            <a:r>
              <a:rPr lang="en-US" altLang="zh-TW" sz="1400" b="1" dirty="0">
                <a:solidFill>
                  <a:srgbClr val="008000"/>
                </a:solidFill>
              </a:rPr>
              <a:t>JavaBean</a:t>
            </a:r>
            <a:r>
              <a:rPr lang="zh-TW" altLang="en-US" sz="1400" b="1" dirty="0" smtClean="0">
                <a:solidFill>
                  <a:srgbClr val="008000"/>
                </a:solidFill>
              </a:rPr>
              <a:t>）</a:t>
            </a:r>
            <a:endParaRPr lang="zh-TW" altLang="en-US" sz="1400" b="1" dirty="0">
              <a:solidFill>
                <a:srgbClr val="008000"/>
              </a:solidFill>
            </a:endParaRPr>
          </a:p>
          <a:p>
            <a:r>
              <a:rPr lang="zh-TW" altLang="en-US" sz="1400" b="1" dirty="0"/>
              <a:t>	</a:t>
            </a:r>
            <a:r>
              <a:rPr lang="en-US" altLang="zh-TW" sz="1400" b="1" dirty="0">
                <a:solidFill>
                  <a:srgbClr val="660066"/>
                </a:solidFill>
              </a:rPr>
              <a:t>public</a:t>
            </a:r>
            <a:r>
              <a:rPr lang="zh-TW" altLang="en-US" sz="1400" b="1" dirty="0">
                <a:solidFill>
                  <a:srgbClr val="660066"/>
                </a:solidFill>
              </a:rPr>
              <a:t> </a:t>
            </a:r>
            <a:r>
              <a:rPr lang="en-US" altLang="zh-TW" sz="1400" b="1" dirty="0">
                <a:solidFill>
                  <a:srgbClr val="660066"/>
                </a:solidFill>
              </a:rPr>
              <a:t>static</a:t>
            </a:r>
            <a:r>
              <a:rPr lang="zh-TW" altLang="en-US" sz="1400" b="1" dirty="0">
                <a:solidFill>
                  <a:srgbClr val="660066"/>
                </a:solidFill>
              </a:rPr>
              <a:t> </a:t>
            </a:r>
            <a:r>
              <a:rPr lang="en-US" altLang="zh-TW" sz="1400" b="1" dirty="0">
                <a:solidFill>
                  <a:srgbClr val="660066"/>
                </a:solidFill>
              </a:rPr>
              <a:t>final</a:t>
            </a:r>
            <a:r>
              <a:rPr lang="zh-TW" altLang="en-US" sz="1400" b="1" dirty="0">
                <a:solidFill>
                  <a:srgbClr val="660066"/>
                </a:solidFill>
              </a:rPr>
              <a:t> </a:t>
            </a:r>
            <a:r>
              <a:rPr lang="en-US" altLang="zh-TW" sz="1400" b="1" dirty="0">
                <a:solidFill>
                  <a:srgbClr val="660066"/>
                </a:solidFill>
              </a:rPr>
              <a:t>&lt;T&gt; </a:t>
            </a:r>
            <a:r>
              <a:rPr lang="en-US" altLang="zh-TW" sz="1400" b="1" dirty="0"/>
              <a:t>List</a:t>
            </a:r>
            <a:r>
              <a:rPr lang="en-US" altLang="zh-TW" sz="1400" b="1" dirty="0">
                <a:solidFill>
                  <a:srgbClr val="660066"/>
                </a:solidFill>
              </a:rPr>
              <a:t>&lt;T&gt; </a:t>
            </a:r>
            <a:r>
              <a:rPr lang="en-US" altLang="zh-TW" sz="1400" b="1" dirty="0"/>
              <a:t>parseArray(String </a:t>
            </a:r>
            <a:r>
              <a:rPr lang="en-US" altLang="zh-TW" sz="1400" b="1" dirty="0">
                <a:solidFill>
                  <a:srgbClr val="0000FF"/>
                </a:solidFill>
              </a:rPr>
              <a:t>text</a:t>
            </a:r>
            <a:r>
              <a:rPr lang="en-US" altLang="zh-TW" sz="1400" b="1" dirty="0"/>
              <a:t>, Class</a:t>
            </a:r>
            <a:r>
              <a:rPr lang="en-US" altLang="zh-TW" sz="1400" b="1" dirty="0">
                <a:solidFill>
                  <a:srgbClr val="660066"/>
                </a:solidFill>
              </a:rPr>
              <a:t>&lt;T&gt; </a:t>
            </a:r>
            <a:r>
              <a:rPr lang="en-US" altLang="zh-TW" sz="1400" b="1" dirty="0">
                <a:solidFill>
                  <a:srgbClr val="0000FF"/>
                </a:solidFill>
              </a:rPr>
              <a:t>clazz</a:t>
            </a:r>
            <a:r>
              <a:rPr lang="en-US" altLang="zh-TW" sz="1400" b="1" dirty="0"/>
              <a:t>)</a:t>
            </a:r>
            <a:r>
              <a:rPr lang="zh-TW" altLang="en-US" sz="1400" b="1" dirty="0"/>
              <a:t>；</a:t>
            </a:r>
            <a:r>
              <a:rPr lang="en-US" altLang="zh-TW" sz="1400" b="1" dirty="0">
                <a:solidFill>
                  <a:srgbClr val="008000"/>
                </a:solidFill>
              </a:rPr>
              <a:t>// JSON</a:t>
            </a:r>
            <a:r>
              <a:rPr lang="zh-TW" altLang="en-US" sz="1400" b="1" dirty="0">
                <a:solidFill>
                  <a:srgbClr val="008000"/>
                </a:solidFill>
              </a:rPr>
              <a:t>文本 </a:t>
            </a:r>
            <a:r>
              <a:rPr lang="en-US" altLang="zh-TW" sz="1400" b="1" dirty="0">
                <a:solidFill>
                  <a:srgbClr val="008000"/>
                </a:solidFill>
              </a:rPr>
              <a:t>-&gt; Java</a:t>
            </a:r>
            <a:r>
              <a:rPr lang="zh-TW" altLang="en-US" sz="1400" b="1" dirty="0">
                <a:solidFill>
                  <a:srgbClr val="008000"/>
                </a:solidFill>
              </a:rPr>
              <a:t>对象（</a:t>
            </a:r>
            <a:r>
              <a:rPr lang="en-US" altLang="zh-TW" sz="1400" b="1" dirty="0">
                <a:solidFill>
                  <a:srgbClr val="008000"/>
                </a:solidFill>
              </a:rPr>
              <a:t>JavaBean List</a:t>
            </a:r>
            <a:r>
              <a:rPr lang="zh-TW" altLang="en-US" sz="1400" b="1" dirty="0" smtClean="0">
                <a:solidFill>
                  <a:srgbClr val="008000"/>
                </a:solidFill>
              </a:rPr>
              <a:t>）</a:t>
            </a:r>
            <a:endParaRPr lang="en-US" altLang="zh-TW" sz="1400" b="1" dirty="0" smtClean="0">
              <a:solidFill>
                <a:srgbClr val="008000"/>
              </a:solidFill>
            </a:endParaRPr>
          </a:p>
          <a:p>
            <a:endParaRPr lang="zh-TW" altLang="en-US" sz="1400" b="1" dirty="0">
              <a:solidFill>
                <a:srgbClr val="008000"/>
              </a:solidFill>
            </a:endParaRPr>
          </a:p>
          <a:p>
            <a:r>
              <a:rPr lang="zh-TW" altLang="en-US" sz="1400" b="1" dirty="0"/>
              <a:t>	</a:t>
            </a:r>
            <a:r>
              <a:rPr lang="en-US" altLang="zh-TW" sz="1400" b="1" dirty="0">
                <a:solidFill>
                  <a:srgbClr val="660066"/>
                </a:solidFill>
              </a:rPr>
              <a:t>public</a:t>
            </a:r>
            <a:r>
              <a:rPr lang="zh-TW" altLang="en-US" sz="1400" b="1" dirty="0">
                <a:solidFill>
                  <a:srgbClr val="660066"/>
                </a:solidFill>
              </a:rPr>
              <a:t> </a:t>
            </a:r>
            <a:r>
              <a:rPr lang="en-US" altLang="zh-TW" sz="1400" b="1" dirty="0">
                <a:solidFill>
                  <a:srgbClr val="660066"/>
                </a:solidFill>
              </a:rPr>
              <a:t>static</a:t>
            </a:r>
            <a:r>
              <a:rPr lang="zh-TW" altLang="en-US" sz="1400" b="1" dirty="0">
                <a:solidFill>
                  <a:srgbClr val="660066"/>
                </a:solidFill>
              </a:rPr>
              <a:t> </a:t>
            </a:r>
            <a:r>
              <a:rPr lang="en-US" altLang="zh-TW" sz="1400" b="1" dirty="0">
                <a:solidFill>
                  <a:srgbClr val="660066"/>
                </a:solidFill>
              </a:rPr>
              <a:t>final</a:t>
            </a:r>
            <a:r>
              <a:rPr lang="zh-TW" altLang="en-US" sz="1400" b="1" dirty="0">
                <a:solidFill>
                  <a:srgbClr val="660066"/>
                </a:solidFill>
              </a:rPr>
              <a:t> </a:t>
            </a:r>
            <a:r>
              <a:rPr lang="en-US" altLang="zh-TW" sz="1400" b="1" dirty="0"/>
              <a:t>String toJSONString(Object </a:t>
            </a:r>
            <a:r>
              <a:rPr lang="en-US" altLang="zh-TW" sz="1400" b="1" dirty="0">
                <a:solidFill>
                  <a:srgbClr val="0000FF"/>
                </a:solidFill>
              </a:rPr>
              <a:t>object</a:t>
            </a:r>
            <a:r>
              <a:rPr lang="en-US" altLang="zh-TW" sz="1400" b="1" dirty="0"/>
              <a:t>)</a:t>
            </a:r>
            <a:r>
              <a:rPr lang="zh-TW" altLang="en-US" sz="1400" b="1" dirty="0"/>
              <a:t>；  </a:t>
            </a:r>
            <a:r>
              <a:rPr lang="en-US" altLang="zh-TW" sz="1400" b="1" dirty="0">
                <a:solidFill>
                  <a:srgbClr val="008000"/>
                </a:solidFill>
              </a:rPr>
              <a:t>// Java</a:t>
            </a:r>
            <a:r>
              <a:rPr lang="zh-TW" altLang="en-US" sz="1400" b="1" dirty="0">
                <a:solidFill>
                  <a:srgbClr val="008000"/>
                </a:solidFill>
              </a:rPr>
              <a:t>对象 </a:t>
            </a:r>
            <a:r>
              <a:rPr lang="en-US" altLang="zh-TW" sz="1400" b="1" dirty="0">
                <a:solidFill>
                  <a:srgbClr val="008000"/>
                </a:solidFill>
              </a:rPr>
              <a:t>-&gt; JSON</a:t>
            </a:r>
            <a:r>
              <a:rPr lang="zh-TW" altLang="en-US" sz="1400" b="1" dirty="0">
                <a:solidFill>
                  <a:srgbClr val="008000"/>
                </a:solidFill>
              </a:rPr>
              <a:t>文本</a:t>
            </a:r>
          </a:p>
          <a:p>
            <a:r>
              <a:rPr lang="zh-TW" altLang="en-US" sz="1400" b="1" dirty="0"/>
              <a:t>	</a:t>
            </a:r>
            <a:r>
              <a:rPr lang="en-US" altLang="zh-TW" sz="1400" b="1" dirty="0">
                <a:solidFill>
                  <a:srgbClr val="660066"/>
                </a:solidFill>
              </a:rPr>
              <a:t>public</a:t>
            </a:r>
            <a:r>
              <a:rPr lang="zh-TW" altLang="en-US" sz="1400" b="1" dirty="0">
                <a:solidFill>
                  <a:srgbClr val="660066"/>
                </a:solidFill>
              </a:rPr>
              <a:t> </a:t>
            </a:r>
            <a:r>
              <a:rPr lang="en-US" altLang="zh-TW" sz="1400" b="1" dirty="0">
                <a:solidFill>
                  <a:srgbClr val="660066"/>
                </a:solidFill>
              </a:rPr>
              <a:t>static</a:t>
            </a:r>
            <a:r>
              <a:rPr lang="zh-TW" altLang="en-US" sz="1400" b="1" dirty="0">
                <a:solidFill>
                  <a:srgbClr val="660066"/>
                </a:solidFill>
              </a:rPr>
              <a:t> </a:t>
            </a:r>
            <a:r>
              <a:rPr lang="en-US" altLang="zh-TW" sz="1400" b="1" dirty="0">
                <a:solidFill>
                  <a:srgbClr val="660066"/>
                </a:solidFill>
              </a:rPr>
              <a:t>final</a:t>
            </a:r>
            <a:r>
              <a:rPr lang="zh-TW" altLang="en-US" sz="1400" b="1" dirty="0">
                <a:solidFill>
                  <a:srgbClr val="660066"/>
                </a:solidFill>
              </a:rPr>
              <a:t> </a:t>
            </a:r>
            <a:r>
              <a:rPr lang="en-US" altLang="zh-TW" sz="1400" b="1" dirty="0"/>
              <a:t>String toJSONString(Object </a:t>
            </a:r>
            <a:r>
              <a:rPr lang="en-US" altLang="zh-TW" sz="1400" b="1" dirty="0">
                <a:solidFill>
                  <a:srgbClr val="0000FF"/>
                </a:solidFill>
              </a:rPr>
              <a:t>object</a:t>
            </a:r>
            <a:r>
              <a:rPr lang="en-US" altLang="zh-TW" sz="1400" b="1" dirty="0"/>
              <a:t>, </a:t>
            </a:r>
            <a:r>
              <a:rPr lang="en-US" altLang="zh-TW" sz="1400" b="1" dirty="0">
                <a:solidFill>
                  <a:srgbClr val="660066"/>
                </a:solidFill>
              </a:rPr>
              <a:t>boolean</a:t>
            </a:r>
            <a:r>
              <a:rPr lang="zh-TW" altLang="en-US" sz="1400" b="1" dirty="0">
                <a:solidFill>
                  <a:srgbClr val="660066"/>
                </a:solidFill>
              </a:rPr>
              <a:t> </a:t>
            </a:r>
            <a:r>
              <a:rPr lang="en-US" altLang="zh-TW" sz="1400" b="1" dirty="0">
                <a:solidFill>
                  <a:srgbClr val="0000FF"/>
                </a:solidFill>
              </a:rPr>
              <a:t>prettyFormat</a:t>
            </a:r>
            <a:r>
              <a:rPr lang="en-US" altLang="zh-TW" sz="1400" b="1" dirty="0"/>
              <a:t>)</a:t>
            </a:r>
            <a:r>
              <a:rPr lang="zh-TW" altLang="en-US" sz="1400" b="1" dirty="0">
                <a:solidFill>
                  <a:srgbClr val="008000"/>
                </a:solidFill>
              </a:rPr>
              <a:t>； </a:t>
            </a:r>
            <a:r>
              <a:rPr lang="en-US" altLang="zh-TW" sz="1400" b="1" dirty="0">
                <a:solidFill>
                  <a:srgbClr val="008000"/>
                </a:solidFill>
              </a:rPr>
              <a:t>// Java</a:t>
            </a:r>
            <a:r>
              <a:rPr lang="zh-TW" altLang="en-US" sz="1400" b="1" dirty="0">
                <a:solidFill>
                  <a:srgbClr val="008000"/>
                </a:solidFill>
              </a:rPr>
              <a:t>对象 </a:t>
            </a:r>
            <a:r>
              <a:rPr lang="en-US" altLang="zh-TW" sz="1400" b="1" dirty="0">
                <a:solidFill>
                  <a:srgbClr val="008000"/>
                </a:solidFill>
              </a:rPr>
              <a:t>-&gt; JSON</a:t>
            </a:r>
            <a:r>
              <a:rPr lang="zh-TW" altLang="en-US" sz="1400" b="1" dirty="0">
                <a:solidFill>
                  <a:srgbClr val="008000"/>
                </a:solidFill>
              </a:rPr>
              <a:t>文</a:t>
            </a:r>
            <a:r>
              <a:rPr lang="zh-TW" altLang="en-US" sz="1400" b="1" dirty="0" smtClean="0">
                <a:solidFill>
                  <a:srgbClr val="008000"/>
                </a:solidFill>
              </a:rPr>
              <a:t>本</a:t>
            </a:r>
            <a:endParaRPr lang="en-US" altLang="zh-TW" sz="1400" b="1" dirty="0" smtClean="0">
              <a:solidFill>
                <a:srgbClr val="008000"/>
              </a:solidFill>
            </a:endParaRPr>
          </a:p>
          <a:p>
            <a:endParaRPr lang="zh-TW" altLang="en-US" sz="1400" b="1" dirty="0">
              <a:solidFill>
                <a:srgbClr val="008000"/>
              </a:solidFill>
            </a:endParaRPr>
          </a:p>
          <a:p>
            <a:r>
              <a:rPr lang="zh-TW" altLang="en-US" sz="1400" b="1" dirty="0"/>
              <a:t>	</a:t>
            </a:r>
            <a:r>
              <a:rPr lang="en-US" altLang="zh-TW" sz="1400" b="1" dirty="0">
                <a:solidFill>
                  <a:srgbClr val="660066"/>
                </a:solidFill>
              </a:rPr>
              <a:t>public</a:t>
            </a:r>
            <a:r>
              <a:rPr lang="zh-TW" altLang="en-US" sz="1400" b="1" dirty="0">
                <a:solidFill>
                  <a:srgbClr val="660066"/>
                </a:solidFill>
              </a:rPr>
              <a:t> </a:t>
            </a:r>
            <a:r>
              <a:rPr lang="en-US" altLang="zh-TW" sz="1400" b="1" dirty="0">
                <a:solidFill>
                  <a:srgbClr val="660066"/>
                </a:solidFill>
              </a:rPr>
              <a:t>static</a:t>
            </a:r>
            <a:r>
              <a:rPr lang="zh-TW" altLang="en-US" sz="1400" b="1" dirty="0">
                <a:solidFill>
                  <a:srgbClr val="660066"/>
                </a:solidFill>
              </a:rPr>
              <a:t> </a:t>
            </a:r>
            <a:r>
              <a:rPr lang="en-US" altLang="zh-TW" sz="1400" b="1" dirty="0">
                <a:solidFill>
                  <a:srgbClr val="660066"/>
                </a:solidFill>
              </a:rPr>
              <a:t>final</a:t>
            </a:r>
            <a:r>
              <a:rPr lang="zh-TW" altLang="en-US" sz="1400" b="1" dirty="0">
                <a:solidFill>
                  <a:srgbClr val="660066"/>
                </a:solidFill>
              </a:rPr>
              <a:t> </a:t>
            </a:r>
            <a:r>
              <a:rPr lang="en-US" altLang="zh-TW" sz="1400" b="1" dirty="0"/>
              <a:t>Object toJSON(Object </a:t>
            </a:r>
            <a:r>
              <a:rPr lang="en-US" altLang="zh-TW" sz="1400" b="1" dirty="0">
                <a:solidFill>
                  <a:srgbClr val="0000FF"/>
                </a:solidFill>
              </a:rPr>
              <a:t>javaObject</a:t>
            </a:r>
            <a:r>
              <a:rPr lang="en-US" altLang="zh-TW" sz="1400" b="1" dirty="0"/>
              <a:t>)</a:t>
            </a:r>
            <a:r>
              <a:rPr lang="zh-TW" altLang="en-US" sz="1400" b="1" dirty="0">
                <a:solidFill>
                  <a:srgbClr val="008000"/>
                </a:solidFill>
              </a:rPr>
              <a:t>； </a:t>
            </a:r>
            <a:r>
              <a:rPr lang="en-US" altLang="zh-TW" sz="1400" b="1" dirty="0">
                <a:solidFill>
                  <a:srgbClr val="008000"/>
                </a:solidFill>
              </a:rPr>
              <a:t>// Java</a:t>
            </a:r>
            <a:r>
              <a:rPr lang="zh-TW" altLang="en-US" sz="1400" b="1" dirty="0">
                <a:solidFill>
                  <a:srgbClr val="008000"/>
                </a:solidFill>
              </a:rPr>
              <a:t>对象 </a:t>
            </a:r>
            <a:r>
              <a:rPr lang="en-US" altLang="zh-TW" sz="1400" b="1" dirty="0">
                <a:solidFill>
                  <a:srgbClr val="008000"/>
                </a:solidFill>
              </a:rPr>
              <a:t>-&gt; JSON</a:t>
            </a:r>
            <a:r>
              <a:rPr lang="zh-TW" altLang="en-US" sz="1400" b="1" dirty="0">
                <a:solidFill>
                  <a:srgbClr val="008000"/>
                </a:solidFill>
              </a:rPr>
              <a:t>对</a:t>
            </a:r>
            <a:r>
              <a:rPr lang="zh-TW" altLang="en-US" sz="1400" b="1" dirty="0" smtClean="0">
                <a:solidFill>
                  <a:srgbClr val="008000"/>
                </a:solidFill>
              </a:rPr>
              <a:t>象</a:t>
            </a:r>
            <a:endParaRPr lang="en-US" altLang="zh-TW" sz="1400" b="1" dirty="0" smtClean="0">
              <a:solidFill>
                <a:srgbClr val="008000"/>
              </a:solidFill>
            </a:endParaRPr>
          </a:p>
          <a:p>
            <a:endParaRPr lang="zh-TW" altLang="en-US" sz="1400" b="1" dirty="0">
              <a:solidFill>
                <a:srgbClr val="008000"/>
              </a:solidFill>
            </a:endParaRPr>
          </a:p>
          <a:p>
            <a:r>
              <a:rPr lang="zh-TW" altLang="en-US" sz="1400" b="1" dirty="0"/>
              <a:t>	</a:t>
            </a:r>
            <a:r>
              <a:rPr lang="en-US" altLang="zh-TW" sz="1400" b="1" dirty="0">
                <a:solidFill>
                  <a:srgbClr val="660066"/>
                </a:solidFill>
              </a:rPr>
              <a:t>public</a:t>
            </a:r>
            <a:r>
              <a:rPr lang="zh-TW" altLang="en-US" sz="1400" b="1" dirty="0">
                <a:solidFill>
                  <a:srgbClr val="660066"/>
                </a:solidFill>
              </a:rPr>
              <a:t> </a:t>
            </a:r>
            <a:r>
              <a:rPr lang="en-US" altLang="zh-TW" sz="1400" b="1" dirty="0">
                <a:solidFill>
                  <a:srgbClr val="660066"/>
                </a:solidFill>
              </a:rPr>
              <a:t>static</a:t>
            </a:r>
            <a:r>
              <a:rPr lang="zh-TW" altLang="en-US" sz="1400" b="1" dirty="0">
                <a:solidFill>
                  <a:srgbClr val="660066"/>
                </a:solidFill>
              </a:rPr>
              <a:t> </a:t>
            </a:r>
            <a:r>
              <a:rPr lang="en-US" altLang="zh-TW" sz="1400" b="1" dirty="0">
                <a:solidFill>
                  <a:srgbClr val="660066"/>
                </a:solidFill>
              </a:rPr>
              <a:t>final</a:t>
            </a:r>
            <a:r>
              <a:rPr lang="zh-TW" altLang="en-US" sz="1400" b="1" dirty="0">
                <a:solidFill>
                  <a:srgbClr val="660066"/>
                </a:solidFill>
              </a:rPr>
              <a:t> </a:t>
            </a:r>
            <a:r>
              <a:rPr lang="en-US" altLang="zh-TW" sz="1400" b="1" dirty="0">
                <a:solidFill>
                  <a:srgbClr val="660066"/>
                </a:solidFill>
              </a:rPr>
              <a:t>&lt;T&gt; </a:t>
            </a:r>
            <a:r>
              <a:rPr lang="en-US" altLang="zh-TW" sz="1400" b="1" dirty="0"/>
              <a:t>T toJavaObject(JSON </a:t>
            </a:r>
            <a:r>
              <a:rPr lang="en-US" altLang="zh-TW" sz="1400" b="1" dirty="0">
                <a:solidFill>
                  <a:srgbClr val="0000FF"/>
                </a:solidFill>
              </a:rPr>
              <a:t>json</a:t>
            </a:r>
            <a:r>
              <a:rPr lang="en-US" altLang="zh-TW" sz="1400" b="1" dirty="0"/>
              <a:t>, Class</a:t>
            </a:r>
            <a:r>
              <a:rPr lang="en-US" altLang="zh-TW" sz="1400" b="1" dirty="0">
                <a:solidFill>
                  <a:srgbClr val="660066"/>
                </a:solidFill>
              </a:rPr>
              <a:t>&lt;T&gt; </a:t>
            </a:r>
            <a:r>
              <a:rPr lang="en-US" altLang="zh-TW" sz="1400" b="1" dirty="0">
                <a:solidFill>
                  <a:srgbClr val="0000FF"/>
                </a:solidFill>
              </a:rPr>
              <a:t>clazz</a:t>
            </a:r>
            <a:r>
              <a:rPr lang="en-US" altLang="zh-TW" sz="1400" b="1" dirty="0"/>
              <a:t>)</a:t>
            </a:r>
            <a:r>
              <a:rPr lang="zh-TW" altLang="en-US" sz="1400" b="1" dirty="0"/>
              <a:t>； </a:t>
            </a:r>
            <a:r>
              <a:rPr lang="en-US" altLang="zh-TW" sz="1400" b="1" dirty="0" smtClean="0">
                <a:solidFill>
                  <a:srgbClr val="008000"/>
                </a:solidFill>
              </a:rPr>
              <a:t>// JSON</a:t>
            </a:r>
            <a:r>
              <a:rPr lang="zh-TW" altLang="en-US" sz="1400" b="1" dirty="0">
                <a:solidFill>
                  <a:srgbClr val="008000"/>
                </a:solidFill>
              </a:rPr>
              <a:t>对象 </a:t>
            </a:r>
            <a:r>
              <a:rPr lang="en-US" altLang="zh-TW" sz="1400" b="1" dirty="0">
                <a:solidFill>
                  <a:srgbClr val="008000"/>
                </a:solidFill>
              </a:rPr>
              <a:t>-&gt; Java</a:t>
            </a:r>
            <a:r>
              <a:rPr lang="zh-TW" altLang="en-US" sz="1400" b="1" dirty="0">
                <a:solidFill>
                  <a:srgbClr val="008000"/>
                </a:solidFill>
              </a:rPr>
              <a:t>对象</a:t>
            </a:r>
          </a:p>
          <a:p>
            <a:r>
              <a:rPr lang="en-US" sz="1400" b="1" dirty="0"/>
              <a:t>｝</a:t>
            </a:r>
          </a:p>
        </p:txBody>
      </p:sp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805264"/>
            <a:ext cx="1971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78298" y="5631174"/>
            <a:ext cx="1240201" cy="40676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8000"/>
                </a:solidFill>
              </a:rPr>
              <a:t>JSON</a:t>
            </a:r>
            <a:r>
              <a:rPr lang="zh-CN" altLang="en-US" dirty="0" smtClean="0">
                <a:solidFill>
                  <a:srgbClr val="008000"/>
                </a:solidFill>
              </a:rPr>
              <a:t>文本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82484" y="5631174"/>
            <a:ext cx="1240201" cy="40676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8000"/>
                </a:solidFill>
              </a:rPr>
              <a:t>JSON</a:t>
            </a:r>
            <a:r>
              <a:rPr lang="zh-CN" altLang="en-US" dirty="0" smtClean="0">
                <a:solidFill>
                  <a:srgbClr val="008000"/>
                </a:solidFill>
              </a:rPr>
              <a:t>对象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36279" y="5631174"/>
            <a:ext cx="1240201" cy="40676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8000"/>
                </a:solidFill>
              </a:rPr>
              <a:t>Java</a:t>
            </a:r>
            <a:r>
              <a:rPr lang="zh-CN" altLang="en-US" dirty="0" smtClean="0">
                <a:solidFill>
                  <a:srgbClr val="008000"/>
                </a:solidFill>
              </a:rPr>
              <a:t>对象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2418499" y="5834558"/>
            <a:ext cx="763985" cy="0"/>
          </a:xfrm>
          <a:prstGeom prst="straightConnector1">
            <a:avLst/>
          </a:prstGeom>
          <a:ln w="38100">
            <a:solidFill>
              <a:srgbClr val="008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4422685" y="5834558"/>
            <a:ext cx="813594" cy="0"/>
          </a:xfrm>
          <a:prstGeom prst="straightConnector1">
            <a:avLst/>
          </a:prstGeom>
          <a:ln w="38100">
            <a:solidFill>
              <a:srgbClr val="008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2"/>
            <a:endCxn id="8" idx="2"/>
          </p:cNvCxnSpPr>
          <p:nvPr/>
        </p:nvCxnSpPr>
        <p:spPr>
          <a:xfrm rot="16200000" flipH="1">
            <a:off x="3827389" y="4008950"/>
            <a:ext cx="12700" cy="4057981"/>
          </a:xfrm>
          <a:prstGeom prst="bentConnector3">
            <a:avLst>
              <a:gd name="adj1" fmla="val 4877181"/>
            </a:avLst>
          </a:prstGeom>
          <a:ln w="38100">
            <a:solidFill>
              <a:srgbClr val="008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92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序列化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9700" y="1843088"/>
            <a:ext cx="8864600" cy="255454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en-US" altLang="zh-CN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3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User();</a:t>
            </a:r>
          </a:p>
          <a:p>
            <a:r>
              <a:rPr lang="en-US" altLang="zh-CN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user.setId</a:t>
            </a:r>
            <a:r>
              <a:rPr lang="en-US" altLang="zh-C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(123);</a:t>
            </a:r>
          </a:p>
          <a:p>
            <a:r>
              <a:rPr lang="en-US" altLang="zh-CN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user.setName</a:t>
            </a:r>
            <a:r>
              <a:rPr lang="en-US" altLang="zh-C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3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"wenshao"</a:t>
            </a:r>
            <a:r>
              <a:rPr lang="en-US" altLang="zh-C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text = </a:t>
            </a:r>
            <a:r>
              <a:rPr lang="en-US" altLang="zh-CN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JSON.</a:t>
            </a:r>
            <a:r>
              <a:rPr lang="en-US" altLang="zh-CN" sz="32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toJSONString</a:t>
            </a:r>
            <a:r>
              <a:rPr lang="en-US" altLang="zh-CN" sz="3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(user);</a:t>
            </a:r>
          </a:p>
          <a:p>
            <a:r>
              <a:rPr lang="en-US" altLang="zh-CN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32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32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3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(text);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190500" y="4930517"/>
            <a:ext cx="8581195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rgbClr val="000000"/>
                </a:solidFill>
                <a:latin typeface="Consolas" panose="020B0609020204030204" pitchFamily="49" charset="0"/>
              </a:rPr>
              <a:t>{"id":123,"name":"wenshao"}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52574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反序列化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8900" y="2123182"/>
            <a:ext cx="8940800" cy="95410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String text = </a:t>
            </a:r>
            <a:r>
              <a:rPr lang="en-US" altLang="zh-CN" sz="28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"{id:123,name:</a:t>
            </a:r>
            <a:r>
              <a:rPr lang="en-US" altLang="zh-CN" sz="2800" dirty="0">
                <a:solidFill>
                  <a:srgbClr val="2A00FF"/>
                </a:solidFill>
                <a:latin typeface="Consolas" panose="020B0609020204030204" pitchFamily="49" charset="0"/>
              </a:rPr>
              <a:t>'wenshao'}"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en-US" altLang="zh-C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 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JSON.</a:t>
            </a:r>
            <a:r>
              <a:rPr lang="en-US" altLang="zh-CN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parseObject</a:t>
            </a:r>
            <a:r>
              <a:rPr lang="en-US" altLang="zh-CN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(text, </a:t>
            </a:r>
            <a:r>
              <a:rPr lang="en-US" altLang="zh-CN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User.</a:t>
            </a:r>
            <a:r>
              <a:rPr lang="en-US" altLang="zh-CN" sz="28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88900" y="3934936"/>
            <a:ext cx="9055100" cy="13849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String text = </a:t>
            </a:r>
            <a:r>
              <a:rPr lang="en-US" altLang="zh-CN" sz="2800" dirty="0">
                <a:solidFill>
                  <a:srgbClr val="2A00FF"/>
                </a:solidFill>
                <a:latin typeface="Consolas" panose="020B0609020204030204" pitchFamily="49" charset="0"/>
              </a:rPr>
              <a:t>"[{'id':123,'name':'wenshao'}]"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List&lt;User&gt; </a:t>
            </a:r>
            <a:r>
              <a:rPr lang="en-US" altLang="zh-CN" sz="2800" u="sng" dirty="0">
                <a:solidFill>
                  <a:srgbClr val="000000"/>
                </a:solidFill>
                <a:latin typeface="Consolas" panose="020B0609020204030204" pitchFamily="49" charset="0"/>
              </a:rPr>
              <a:t>users </a:t>
            </a:r>
            <a:r>
              <a:rPr lang="en-US" altLang="zh-CN" sz="2800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JSON.</a:t>
            </a:r>
            <a:r>
              <a:rPr lang="en-US" altLang="zh-CN" sz="2800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parseObject</a:t>
            </a:r>
            <a:r>
              <a:rPr lang="en-US" altLang="zh-CN" sz="2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(text, </a:t>
            </a:r>
            <a:r>
              <a:rPr lang="en-US" altLang="zh-CN" sz="2800" b="1" i="1" u="sng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800" b="1" i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TypeReference</a:t>
            </a:r>
            <a:r>
              <a:rPr lang="en-US" altLang="zh-CN" sz="28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&lt;List&lt;User&gt;&gt;() {});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2692399" y="4815582"/>
            <a:ext cx="2463800" cy="46761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011228" y="550923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泛型支持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07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支持双引号、单引号、无引号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89201"/>
            <a:ext cx="6692900" cy="685800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{“id”:123,”name”:”wenshao”}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3803651"/>
            <a:ext cx="6692900" cy="6858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{</a:t>
            </a:r>
            <a:r>
              <a:rPr lang="en-US" altLang="zh-CN" dirty="0"/>
              <a:t>’</a:t>
            </a:r>
            <a:r>
              <a:rPr lang="en-US" altLang="zh-CN" dirty="0" smtClean="0"/>
              <a:t>id’:123,</a:t>
            </a:r>
            <a:r>
              <a:rPr lang="en-US" altLang="zh-CN" dirty="0"/>
              <a:t> </a:t>
            </a:r>
            <a:r>
              <a:rPr lang="en-US" altLang="zh-CN" dirty="0" smtClean="0"/>
              <a:t>’</a:t>
            </a:r>
            <a:r>
              <a:rPr lang="en-US" altLang="zh-CN" dirty="0" err="1" smtClean="0"/>
              <a:t>name’:’wenshao</a:t>
            </a:r>
            <a:r>
              <a:rPr lang="en-US" altLang="zh-CN" dirty="0"/>
              <a:t>’</a:t>
            </a:r>
            <a:r>
              <a:rPr lang="en-US" altLang="zh-CN" dirty="0" smtClean="0"/>
              <a:t>}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5118101"/>
            <a:ext cx="6692900" cy="6858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CN" dirty="0" smtClean="0"/>
              <a:t>{id:123,name:”wenshao”}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3210" y="1949382"/>
            <a:ext cx="776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标准，针对性优化，在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fastjson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中性能最好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04810" y="3854163"/>
            <a:ext cx="1264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兼容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04810" y="5118101"/>
            <a:ext cx="1264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兼容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97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定制序列化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7500" y="1589206"/>
            <a:ext cx="8369300" cy="9233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NameFilter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SerializeFilter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String process(Object source, String name, Object value);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7500" y="4087336"/>
            <a:ext cx="8369300" cy="9233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PropertyFilter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SerializeFilter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apply(Object source, String name, Object value);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7500" y="5270331"/>
            <a:ext cx="8369300" cy="12003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PropertyPreFilter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SerializeFilter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apply(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JSONSerializer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Object source, String name);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7500" y="2772201"/>
            <a:ext cx="8369300" cy="9233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ValueFilter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SerializeFilter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Object process(Object source, String name, Object value);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960929" y="1483131"/>
            <a:ext cx="2021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修改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Name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13328" y="2674198"/>
            <a:ext cx="1957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修改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Value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20533" y="4549001"/>
            <a:ext cx="6266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根据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Name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和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Value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判断是否序列化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20532" y="5901561"/>
            <a:ext cx="4905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根据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Name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判断是否序列化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26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913</Words>
  <Application>Microsoft Office PowerPoint</Application>
  <PresentationFormat>全屏显示(4:3)</PresentationFormat>
  <Paragraphs>248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新細明體</vt:lpstr>
      <vt:lpstr>宋体</vt:lpstr>
      <vt:lpstr>Arial</vt:lpstr>
      <vt:lpstr>Calibri</vt:lpstr>
      <vt:lpstr>Consolas</vt:lpstr>
      <vt:lpstr>Office Theme</vt:lpstr>
      <vt:lpstr>PowerPoint 演示文稿</vt:lpstr>
      <vt:lpstr> 完全兼容标准</vt:lpstr>
      <vt:lpstr>Fastjson可以做什么？</vt:lpstr>
      <vt:lpstr>功能完备</vt:lpstr>
      <vt:lpstr>API简洁</vt:lpstr>
      <vt:lpstr>序列化</vt:lpstr>
      <vt:lpstr>反序列化</vt:lpstr>
      <vt:lpstr>支持双引号、单引号、无引号</vt:lpstr>
      <vt:lpstr>定制序列化</vt:lpstr>
      <vt:lpstr>通过Annotation定制</vt:lpstr>
      <vt:lpstr>支持Proxy对象</vt:lpstr>
      <vt:lpstr>自动识别各种日期格式</vt:lpstr>
      <vt:lpstr>GetOnly反序列化支持</vt:lpstr>
      <vt:lpstr>序列化和反序列化相关字段</vt:lpstr>
      <vt:lpstr>Stream API</vt:lpstr>
      <vt:lpstr>Stream API</vt:lpstr>
      <vt:lpstr>一直最快</vt:lpstr>
      <vt:lpstr>PowerPoint 演示文稿</vt:lpstr>
      <vt:lpstr>代码规模和覆盖率</vt:lpstr>
      <vt:lpstr>大小恰当</vt:lpstr>
    </vt:vector>
  </TitlesOfParts>
  <Company>阿里巴巴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Fastjson介绍</dc:title>
  <dc:creator>温 绍锦</dc:creator>
  <cp:lastModifiedBy>shao wen</cp:lastModifiedBy>
  <cp:revision>224</cp:revision>
  <dcterms:created xsi:type="dcterms:W3CDTF">2011-04-04T04:03:02Z</dcterms:created>
  <dcterms:modified xsi:type="dcterms:W3CDTF">2013-07-12T12:03:18Z</dcterms:modified>
</cp:coreProperties>
</file>