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2" r:id="rId4"/>
    <p:sldId id="290" r:id="rId5"/>
    <p:sldId id="276" r:id="rId6"/>
    <p:sldId id="261" r:id="rId7"/>
    <p:sldId id="263" r:id="rId8"/>
    <p:sldId id="259" r:id="rId9"/>
    <p:sldId id="267" r:id="rId10"/>
    <p:sldId id="269" r:id="rId11"/>
    <p:sldId id="264" r:id="rId12"/>
    <p:sldId id="279" r:id="rId13"/>
    <p:sldId id="281" r:id="rId14"/>
    <p:sldId id="300" r:id="rId15"/>
    <p:sldId id="287" r:id="rId16"/>
    <p:sldId id="295" r:id="rId17"/>
    <p:sldId id="296" r:id="rId18"/>
    <p:sldId id="297" r:id="rId19"/>
    <p:sldId id="298" r:id="rId20"/>
    <p:sldId id="299" r:id="rId21"/>
    <p:sldId id="286" r:id="rId22"/>
    <p:sldId id="291" r:id="rId23"/>
    <p:sldId id="292" r:id="rId24"/>
    <p:sldId id="293" r:id="rId25"/>
    <p:sldId id="294" r:id="rId26"/>
    <p:sldId id="283" r:id="rId27"/>
    <p:sldId id="284" r:id="rId28"/>
    <p:sldId id="285" r:id="rId29"/>
    <p:sldId id="266" r:id="rId30"/>
    <p:sldId id="272" r:id="rId31"/>
    <p:sldId id="280" r:id="rId32"/>
    <p:sldId id="273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B09"/>
    <a:srgbClr val="FFCCFF"/>
    <a:srgbClr val="EFB176"/>
    <a:srgbClr val="FF8F71"/>
    <a:srgbClr val="E7723C"/>
    <a:srgbClr val="C4C4C4"/>
    <a:srgbClr val="E84C22"/>
    <a:srgbClr val="FFAC6D"/>
    <a:srgbClr val="F8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56" y="48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84059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153164" y="284059"/>
            <a:ext cx="3683000" cy="2573867"/>
          </a:xfrm>
          <a:custGeom>
            <a:avLst/>
            <a:gdLst>
              <a:gd name="connsiteX0" fmla="*/ 8467 w 3683000"/>
              <a:gd name="connsiteY0" fmla="*/ 8467 h 2573867"/>
              <a:gd name="connsiteX1" fmla="*/ 0 w 3683000"/>
              <a:gd name="connsiteY1" fmla="*/ 2573867 h 2573867"/>
              <a:gd name="connsiteX2" fmla="*/ 3615267 w 3683000"/>
              <a:gd name="connsiteY2" fmla="*/ 59267 h 2573867"/>
              <a:gd name="connsiteX3" fmla="*/ 3683000 w 3683000"/>
              <a:gd name="connsiteY3" fmla="*/ 0 h 2573867"/>
              <a:gd name="connsiteX4" fmla="*/ 8467 w 3683000"/>
              <a:gd name="connsiteY4" fmla="*/ 8467 h 25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000" h="2573867">
                <a:moveTo>
                  <a:pt x="8467" y="8467"/>
                </a:moveTo>
                <a:cubicBezTo>
                  <a:pt x="5645" y="863600"/>
                  <a:pt x="2822" y="1718734"/>
                  <a:pt x="0" y="2573867"/>
                </a:cubicBezTo>
                <a:lnTo>
                  <a:pt x="3615267" y="59267"/>
                </a:lnTo>
                <a:lnTo>
                  <a:pt x="3683000" y="0"/>
                </a:lnTo>
                <a:lnTo>
                  <a:pt x="8467" y="8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 userDrawn="1"/>
        </p:nvSpPr>
        <p:spPr>
          <a:xfrm>
            <a:off x="7204626" y="262505"/>
            <a:ext cx="1761066" cy="3219540"/>
          </a:xfrm>
          <a:custGeom>
            <a:avLst/>
            <a:gdLst>
              <a:gd name="connsiteX0" fmla="*/ 0 w 1761066"/>
              <a:gd name="connsiteY0" fmla="*/ 25400 h 3175000"/>
              <a:gd name="connsiteX1" fmla="*/ 1507066 w 1761066"/>
              <a:gd name="connsiteY1" fmla="*/ 3175000 h 3175000"/>
              <a:gd name="connsiteX2" fmla="*/ 1761066 w 1761066"/>
              <a:gd name="connsiteY2" fmla="*/ 2997200 h 3175000"/>
              <a:gd name="connsiteX3" fmla="*/ 1761066 w 1761066"/>
              <a:gd name="connsiteY3" fmla="*/ 0 h 3175000"/>
              <a:gd name="connsiteX4" fmla="*/ 0 w 1761066"/>
              <a:gd name="connsiteY4" fmla="*/ 254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066" h="3175000">
                <a:moveTo>
                  <a:pt x="0" y="25400"/>
                </a:moveTo>
                <a:lnTo>
                  <a:pt x="1507066" y="3175000"/>
                </a:lnTo>
                <a:lnTo>
                  <a:pt x="1761066" y="2997200"/>
                </a:lnTo>
                <a:lnTo>
                  <a:pt x="1761066" y="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49" y="111864"/>
            <a:ext cx="776732" cy="845090"/>
          </a:xfrm>
          <a:prstGeom prst="rect">
            <a:avLst/>
          </a:prstGeom>
        </p:spPr>
      </p:pic>
      <p:sp>
        <p:nvSpPr>
          <p:cNvPr id="30" name="手繪多邊形 29"/>
          <p:cNvSpPr/>
          <p:nvPr userDrawn="1"/>
        </p:nvSpPr>
        <p:spPr>
          <a:xfrm>
            <a:off x="5925902" y="3286678"/>
            <a:ext cx="3064934" cy="1642533"/>
          </a:xfrm>
          <a:custGeom>
            <a:avLst/>
            <a:gdLst>
              <a:gd name="connsiteX0" fmla="*/ 2980267 w 3064934"/>
              <a:gd name="connsiteY0" fmla="*/ 42333 h 1642533"/>
              <a:gd name="connsiteX1" fmla="*/ 0 w 3064934"/>
              <a:gd name="connsiteY1" fmla="*/ 1642533 h 1642533"/>
              <a:gd name="connsiteX2" fmla="*/ 3056467 w 3064934"/>
              <a:gd name="connsiteY2" fmla="*/ 1634066 h 1642533"/>
              <a:gd name="connsiteX3" fmla="*/ 3064934 w 3064934"/>
              <a:gd name="connsiteY3" fmla="*/ 0 h 1642533"/>
              <a:gd name="connsiteX4" fmla="*/ 2980267 w 3064934"/>
              <a:gd name="connsiteY4" fmla="*/ 42333 h 164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4934" h="1642533">
                <a:moveTo>
                  <a:pt x="2980267" y="42333"/>
                </a:moveTo>
                <a:lnTo>
                  <a:pt x="0" y="1642533"/>
                </a:lnTo>
                <a:lnTo>
                  <a:pt x="3056467" y="1634066"/>
                </a:lnTo>
                <a:cubicBezTo>
                  <a:pt x="3059289" y="1089377"/>
                  <a:pt x="3062112" y="544689"/>
                  <a:pt x="3064934" y="0"/>
                </a:cubicBezTo>
                <a:lnTo>
                  <a:pt x="2980267" y="423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140210" y="2753278"/>
            <a:ext cx="1744642" cy="2175933"/>
          </a:xfrm>
          <a:custGeom>
            <a:avLst/>
            <a:gdLst>
              <a:gd name="connsiteX0" fmla="*/ 0 w 1684867"/>
              <a:gd name="connsiteY0" fmla="*/ 0 h 2175933"/>
              <a:gd name="connsiteX1" fmla="*/ 25400 w 1684867"/>
              <a:gd name="connsiteY1" fmla="*/ 2167467 h 2175933"/>
              <a:gd name="connsiteX2" fmla="*/ 1684867 w 1684867"/>
              <a:gd name="connsiteY2" fmla="*/ 2175933 h 2175933"/>
              <a:gd name="connsiteX3" fmla="*/ 0 w 1684867"/>
              <a:gd name="connsiteY3" fmla="*/ 0 h 21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867" h="2175933">
                <a:moveTo>
                  <a:pt x="0" y="0"/>
                </a:moveTo>
                <a:lnTo>
                  <a:pt x="25400" y="2167467"/>
                </a:lnTo>
                <a:lnTo>
                  <a:pt x="1684867" y="217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7890934" y="2161204"/>
            <a:ext cx="855133" cy="1752600"/>
          </a:xfrm>
          <a:custGeom>
            <a:avLst/>
            <a:gdLst>
              <a:gd name="connsiteX0" fmla="*/ 220133 w 855133"/>
              <a:gd name="connsiteY0" fmla="*/ 0 h 1752600"/>
              <a:gd name="connsiteX1" fmla="*/ 0 w 855133"/>
              <a:gd name="connsiteY1" fmla="*/ 1752600 h 1752600"/>
              <a:gd name="connsiteX2" fmla="*/ 855133 w 855133"/>
              <a:gd name="connsiteY2" fmla="*/ 1253067 h 1752600"/>
              <a:gd name="connsiteX3" fmla="*/ 220133 w 855133"/>
              <a:gd name="connsiteY3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133" h="1752600">
                <a:moveTo>
                  <a:pt x="220133" y="0"/>
                </a:moveTo>
                <a:lnTo>
                  <a:pt x="0" y="1752600"/>
                </a:lnTo>
                <a:lnTo>
                  <a:pt x="855133" y="1253067"/>
                </a:lnTo>
                <a:lnTo>
                  <a:pt x="22013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日期版面配置區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頁尾版面配置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29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pn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992030" y="2424360"/>
            <a:ext cx="3420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AO-WU</a:t>
            </a:r>
            <a:r>
              <a:rPr lang="zh-TW" altLang="en-US" sz="4000" dirty="0">
                <a:solidFill>
                  <a:schemeClr val="accent1"/>
                </a:solidFill>
              </a:rPr>
              <a:t>桌遊</a:t>
            </a:r>
            <a:r>
              <a:rPr lang="en-US" altLang="zh-TW" sz="4000" dirty="0">
                <a:solidFill>
                  <a:schemeClr val="accent1"/>
                </a:solidFill>
              </a:rPr>
              <a:t>GO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3230075" y="3081912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AO-WU </a:t>
            </a:r>
            <a:r>
              <a:rPr lang="en-US" altLang="zh-CN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Board game</a:t>
            </a:r>
            <a:r>
              <a:rPr lang="zh-TW" altLang="en-US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GO</a:t>
            </a:r>
            <a:endParaRPr lang="zh-CN" altLang="en-US" dirty="0">
              <a:solidFill>
                <a:schemeClr val="accent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88645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specification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3764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384529" y="3375577"/>
            <a:ext cx="3397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3-2 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系統開發環境及工具</a:t>
            </a:r>
          </a:p>
          <a:p>
            <a:pPr>
              <a:spcAft>
                <a:spcPts val="0"/>
              </a:spcAft>
            </a:pP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408113" y="1994588"/>
            <a:ext cx="1065612" cy="921152"/>
            <a:chOff x="2268539" y="2171700"/>
            <a:chExt cx="558800" cy="542926"/>
          </a:xfrm>
        </p:grpSpPr>
        <p:sp>
          <p:nvSpPr>
            <p:cNvPr id="40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直線接點 197"/>
          <p:cNvCxnSpPr>
            <a:stCxn id="197" idx="1"/>
          </p:cNvCxnSpPr>
          <p:nvPr/>
        </p:nvCxnSpPr>
        <p:spPr>
          <a:xfrm flipH="1">
            <a:off x="3507874" y="2423888"/>
            <a:ext cx="690377" cy="21079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9320" y="4485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系統架構</a:t>
            </a: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66266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會員資料管理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2738546"/>
            <a:ext cx="160155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429545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儲值功能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5" y="170060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點餐功能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3965" y="325751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店家資訊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35499" y="3776486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訂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單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管理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25535" y="23422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會員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0222" y="414434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使用者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員工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圓角矩形 84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217536" y="1181636"/>
            <a:ext cx="1600020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計時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6420970" y="2219288"/>
            <a:ext cx="721929" cy="1033411"/>
            <a:chOff x="8695507" y="3570513"/>
            <a:chExt cx="1449720" cy="2075213"/>
          </a:xfrm>
        </p:grpSpPr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7999"/>
            </a:xfrm>
            <a:prstGeom prst="rect">
              <a:avLst/>
            </a:prstGeom>
          </p:spPr>
        </p:pic>
        <p:sp>
          <p:nvSpPr>
            <p:cNvPr id="88" name="文字方塊 87"/>
            <p:cNvSpPr txBox="1"/>
            <p:nvPr/>
          </p:nvSpPr>
          <p:spPr>
            <a:xfrm>
              <a:off x="8695507" y="5027673"/>
              <a:ext cx="1449720" cy="618053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7387060" y="2223932"/>
            <a:ext cx="1082348" cy="1073832"/>
            <a:chOff x="10243479" y="3200401"/>
            <a:chExt cx="2173487" cy="2156386"/>
          </a:xfrm>
        </p:grpSpPr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91" name="文字方塊 90"/>
            <p:cNvSpPr txBox="1"/>
            <p:nvPr/>
          </p:nvSpPr>
          <p:spPr>
            <a:xfrm>
              <a:off x="10243479" y="4738733"/>
              <a:ext cx="2173487" cy="618054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2" name="直線接點 91"/>
          <p:cNvCxnSpPr>
            <a:stCxn id="55" idx="1"/>
          </p:cNvCxnSpPr>
          <p:nvPr/>
        </p:nvCxnSpPr>
        <p:spPr>
          <a:xfrm flipH="1">
            <a:off x="3529462" y="866978"/>
            <a:ext cx="688073" cy="160210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85" idx="1"/>
          </p:cNvCxnSpPr>
          <p:nvPr/>
        </p:nvCxnSpPr>
        <p:spPr>
          <a:xfrm flipH="1">
            <a:off x="3491970" y="1385948"/>
            <a:ext cx="725566" cy="1134636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8" idx="1"/>
          </p:cNvCxnSpPr>
          <p:nvPr/>
        </p:nvCxnSpPr>
        <p:spPr>
          <a:xfrm flipH="1">
            <a:off x="3543589" y="1904918"/>
            <a:ext cx="673946" cy="53435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6" idx="1"/>
            <a:endCxn id="193" idx="3"/>
          </p:cNvCxnSpPr>
          <p:nvPr/>
        </p:nvCxnSpPr>
        <p:spPr>
          <a:xfrm flipH="1" flipV="1">
            <a:off x="3507874" y="2396911"/>
            <a:ext cx="726091" cy="54594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59" idx="1"/>
          </p:cNvCxnSpPr>
          <p:nvPr/>
        </p:nvCxnSpPr>
        <p:spPr>
          <a:xfrm flipH="1" flipV="1">
            <a:off x="3558681" y="2504271"/>
            <a:ext cx="675284" cy="9575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0" idx="1"/>
            <a:endCxn id="193" idx="3"/>
          </p:cNvCxnSpPr>
          <p:nvPr/>
        </p:nvCxnSpPr>
        <p:spPr>
          <a:xfrm flipH="1" flipV="1">
            <a:off x="3507874" y="2396911"/>
            <a:ext cx="727625" cy="15838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57" idx="1"/>
          </p:cNvCxnSpPr>
          <p:nvPr/>
        </p:nvCxnSpPr>
        <p:spPr>
          <a:xfrm flipH="1" flipV="1">
            <a:off x="3514516" y="2456215"/>
            <a:ext cx="719449" cy="204355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55" idx="3"/>
            <a:endCxn id="87" idx="1"/>
          </p:cNvCxnSpPr>
          <p:nvPr/>
        </p:nvCxnSpPr>
        <p:spPr>
          <a:xfrm>
            <a:off x="5817556" y="866978"/>
            <a:ext cx="618127" cy="169292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5" idx="3"/>
            <a:endCxn id="87" idx="1"/>
          </p:cNvCxnSpPr>
          <p:nvPr/>
        </p:nvCxnSpPr>
        <p:spPr>
          <a:xfrm>
            <a:off x="5817556" y="1385948"/>
            <a:ext cx="618127" cy="117395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58" idx="3"/>
            <a:endCxn id="87" idx="1"/>
          </p:cNvCxnSpPr>
          <p:nvPr/>
        </p:nvCxnSpPr>
        <p:spPr>
          <a:xfrm>
            <a:off x="5817556" y="1904918"/>
            <a:ext cx="618127" cy="65498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接點 117"/>
          <p:cNvCxnSpPr>
            <a:stCxn id="56" idx="3"/>
            <a:endCxn id="87" idx="1"/>
          </p:cNvCxnSpPr>
          <p:nvPr/>
        </p:nvCxnSpPr>
        <p:spPr>
          <a:xfrm flipV="1">
            <a:off x="5835520" y="2559905"/>
            <a:ext cx="600163" cy="38295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59" idx="3"/>
            <a:endCxn id="87" idx="1"/>
          </p:cNvCxnSpPr>
          <p:nvPr/>
        </p:nvCxnSpPr>
        <p:spPr>
          <a:xfrm flipV="1">
            <a:off x="5833986" y="2559905"/>
            <a:ext cx="601697" cy="90192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60" idx="3"/>
            <a:endCxn id="87" idx="1"/>
          </p:cNvCxnSpPr>
          <p:nvPr/>
        </p:nvCxnSpPr>
        <p:spPr>
          <a:xfrm flipV="1">
            <a:off x="5835520" y="2559905"/>
            <a:ext cx="600163" cy="1420893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57" idx="3"/>
            <a:endCxn id="87" idx="1"/>
          </p:cNvCxnSpPr>
          <p:nvPr/>
        </p:nvCxnSpPr>
        <p:spPr>
          <a:xfrm flipV="1">
            <a:off x="5833986" y="2559905"/>
            <a:ext cx="601697" cy="193986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87" idx="3"/>
            <a:endCxn id="90" idx="1"/>
          </p:cNvCxnSpPr>
          <p:nvPr/>
        </p:nvCxnSpPr>
        <p:spPr>
          <a:xfrm>
            <a:off x="7116917" y="2559905"/>
            <a:ext cx="470702" cy="4644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1893311" y="1849718"/>
            <a:ext cx="1000051" cy="736702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1887342" y="2526935"/>
            <a:ext cx="1038453" cy="1064801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组合 168"/>
          <p:cNvGrpSpPr>
            <a:grpSpLocks/>
          </p:cNvGrpSpPr>
          <p:nvPr/>
        </p:nvGrpSpPr>
        <p:grpSpPr bwMode="auto">
          <a:xfrm>
            <a:off x="1157420" y="1010518"/>
            <a:ext cx="886301" cy="1312333"/>
            <a:chOff x="0" y="0"/>
            <a:chExt cx="911225" cy="1287463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473075" y="763588"/>
              <a:ext cx="300038" cy="523875"/>
            </a:xfrm>
            <a:prstGeom prst="rect">
              <a:avLst/>
            </a:pr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3037" y="763588"/>
              <a:ext cx="300038" cy="523875"/>
            </a:xfrm>
            <a:prstGeom prst="rect">
              <a:avLst/>
            </a:pr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7"/>
            <p:cNvSpPr>
              <a:spLocks noChangeArrowheads="1"/>
            </p:cNvSpPr>
            <p:nvPr/>
          </p:nvSpPr>
          <p:spPr bwMode="auto">
            <a:xfrm>
              <a:off x="107950" y="238125"/>
              <a:ext cx="365125" cy="525463"/>
            </a:xfrm>
            <a:custGeom>
              <a:avLst/>
              <a:gdLst>
                <a:gd name="T0" fmla="*/ 95054710 w 254"/>
                <a:gd name="T1" fmla="*/ 0 h 364"/>
                <a:gd name="T2" fmla="*/ 95054710 w 254"/>
                <a:gd name="T3" fmla="*/ 404280306 h 364"/>
                <a:gd name="T4" fmla="*/ 80590566 w 254"/>
                <a:gd name="T5" fmla="*/ 404280306 h 364"/>
                <a:gd name="T6" fmla="*/ 0 w 254"/>
                <a:gd name="T7" fmla="*/ 487638342 h 364"/>
                <a:gd name="T8" fmla="*/ 80590566 w 254"/>
                <a:gd name="T9" fmla="*/ 568910407 h 364"/>
                <a:gd name="T10" fmla="*/ 95054710 w 254"/>
                <a:gd name="T11" fmla="*/ 568910407 h 364"/>
                <a:gd name="T12" fmla="*/ 95054710 w 254"/>
                <a:gd name="T13" fmla="*/ 758547811 h 364"/>
                <a:gd name="T14" fmla="*/ 524867241 w 254"/>
                <a:gd name="T15" fmla="*/ 758547811 h 364"/>
                <a:gd name="T16" fmla="*/ 524867241 w 254"/>
                <a:gd name="T17" fmla="*/ 568910407 h 364"/>
                <a:gd name="T18" fmla="*/ 524867241 w 254"/>
                <a:gd name="T19" fmla="*/ 404280306 h 364"/>
                <a:gd name="T20" fmla="*/ 524867241 w 254"/>
                <a:gd name="T21" fmla="*/ 0 h 364"/>
                <a:gd name="T22" fmla="*/ 95054710 w 254"/>
                <a:gd name="T23" fmla="*/ 0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46" y="0"/>
                  </a:moveTo>
                  <a:cubicBezTo>
                    <a:pt x="46" y="194"/>
                    <a:pt x="46" y="194"/>
                    <a:pt x="46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18" y="194"/>
                    <a:pt x="0" y="212"/>
                    <a:pt x="0" y="234"/>
                  </a:cubicBezTo>
                  <a:cubicBezTo>
                    <a:pt x="0" y="256"/>
                    <a:pt x="18" y="273"/>
                    <a:pt x="39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46" y="364"/>
                    <a:pt x="46" y="364"/>
                    <a:pt x="46" y="364"/>
                  </a:cubicBezTo>
                  <a:cubicBezTo>
                    <a:pt x="254" y="364"/>
                    <a:pt x="254" y="364"/>
                    <a:pt x="254" y="364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0"/>
                    <a:pt x="254" y="0"/>
                    <a:pt x="254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D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Freeform 8"/>
            <p:cNvSpPr>
              <a:spLocks noChangeArrowheads="1"/>
            </p:cNvSpPr>
            <p:nvPr/>
          </p:nvSpPr>
          <p:spPr bwMode="auto">
            <a:xfrm>
              <a:off x="473075" y="238125"/>
              <a:ext cx="366713" cy="525463"/>
            </a:xfrm>
            <a:custGeom>
              <a:avLst/>
              <a:gdLst>
                <a:gd name="T0" fmla="*/ 448150790 w 254"/>
                <a:gd name="T1" fmla="*/ 404280306 h 364"/>
                <a:gd name="T2" fmla="*/ 433558792 w 254"/>
                <a:gd name="T3" fmla="*/ 404280306 h 364"/>
                <a:gd name="T4" fmla="*/ 433558792 w 254"/>
                <a:gd name="T5" fmla="*/ 0 h 364"/>
                <a:gd name="T6" fmla="*/ 0 w 254"/>
                <a:gd name="T7" fmla="*/ 0 h 364"/>
                <a:gd name="T8" fmla="*/ 0 w 254"/>
                <a:gd name="T9" fmla="*/ 404280306 h 364"/>
                <a:gd name="T10" fmla="*/ 0 w 254"/>
                <a:gd name="T11" fmla="*/ 568910407 h 364"/>
                <a:gd name="T12" fmla="*/ 0 w 254"/>
                <a:gd name="T13" fmla="*/ 758547811 h 364"/>
                <a:gd name="T14" fmla="*/ 433558792 w 254"/>
                <a:gd name="T15" fmla="*/ 758547811 h 364"/>
                <a:gd name="T16" fmla="*/ 433558792 w 254"/>
                <a:gd name="T17" fmla="*/ 568910407 h 364"/>
                <a:gd name="T18" fmla="*/ 448150790 w 254"/>
                <a:gd name="T19" fmla="*/ 568910407 h 364"/>
                <a:gd name="T20" fmla="*/ 529442669 w 254"/>
                <a:gd name="T21" fmla="*/ 487638342 h 364"/>
                <a:gd name="T22" fmla="*/ 448150790 w 254"/>
                <a:gd name="T23" fmla="*/ 404280306 h 3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4"/>
                <a:gd name="T37" fmla="*/ 0 h 364"/>
                <a:gd name="T38" fmla="*/ 254 w 254"/>
                <a:gd name="T39" fmla="*/ 364 h 3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4" h="364">
                  <a:moveTo>
                    <a:pt x="215" y="194"/>
                  </a:moveTo>
                  <a:cubicBezTo>
                    <a:pt x="208" y="194"/>
                    <a:pt x="208" y="194"/>
                    <a:pt x="208" y="19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208" y="364"/>
                    <a:pt x="208" y="364"/>
                    <a:pt x="208" y="364"/>
                  </a:cubicBezTo>
                  <a:cubicBezTo>
                    <a:pt x="208" y="273"/>
                    <a:pt x="208" y="273"/>
                    <a:pt x="208" y="273"/>
                  </a:cubicBezTo>
                  <a:cubicBezTo>
                    <a:pt x="215" y="273"/>
                    <a:pt x="215" y="273"/>
                    <a:pt x="215" y="273"/>
                  </a:cubicBezTo>
                  <a:cubicBezTo>
                    <a:pt x="236" y="273"/>
                    <a:pt x="254" y="256"/>
                    <a:pt x="254" y="234"/>
                  </a:cubicBezTo>
                  <a:cubicBezTo>
                    <a:pt x="254" y="212"/>
                    <a:pt x="236" y="194"/>
                    <a:pt x="215" y="194"/>
                  </a:cubicBezTo>
                  <a:close/>
                </a:path>
              </a:pathLst>
            </a:custGeom>
            <a:solidFill>
              <a:srgbClr val="F2C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0" y="0"/>
              <a:ext cx="911225" cy="568325"/>
            </a:xfrm>
            <a:custGeom>
              <a:avLst/>
              <a:gdLst>
                <a:gd name="T0" fmla="*/ 1243134261 w 632"/>
                <a:gd name="T1" fmla="*/ 559697718 h 394"/>
                <a:gd name="T2" fmla="*/ 1276395403 w 632"/>
                <a:gd name="T3" fmla="*/ 436938114 h 394"/>
                <a:gd name="T4" fmla="*/ 1035252487 w 632"/>
                <a:gd name="T5" fmla="*/ 195581722 h 394"/>
                <a:gd name="T6" fmla="*/ 929233230 w 632"/>
                <a:gd name="T7" fmla="*/ 220550510 h 394"/>
                <a:gd name="T8" fmla="*/ 675617026 w 632"/>
                <a:gd name="T9" fmla="*/ 0 h 394"/>
                <a:gd name="T10" fmla="*/ 422001003 w 632"/>
                <a:gd name="T11" fmla="*/ 224711975 h 394"/>
                <a:gd name="T12" fmla="*/ 324296580 w 632"/>
                <a:gd name="T13" fmla="*/ 197663175 h 394"/>
                <a:gd name="T14" fmla="*/ 139280444 w 632"/>
                <a:gd name="T15" fmla="*/ 382841957 h 394"/>
                <a:gd name="T16" fmla="*/ 153832644 w 632"/>
                <a:gd name="T17" fmla="*/ 455663984 h 394"/>
                <a:gd name="T18" fmla="*/ 0 w 632"/>
                <a:gd name="T19" fmla="*/ 636682652 h 394"/>
                <a:gd name="T20" fmla="*/ 182935602 w 632"/>
                <a:gd name="T21" fmla="*/ 819780070 h 394"/>
                <a:gd name="T22" fmla="*/ 365872646 w 632"/>
                <a:gd name="T23" fmla="*/ 636682652 h 394"/>
                <a:gd name="T24" fmla="*/ 365872646 w 632"/>
                <a:gd name="T25" fmla="*/ 620036793 h 394"/>
                <a:gd name="T26" fmla="*/ 492680027 w 632"/>
                <a:gd name="T27" fmla="*/ 678294415 h 394"/>
                <a:gd name="T28" fmla="*/ 648591718 w 632"/>
                <a:gd name="T29" fmla="*/ 574262123 h 394"/>
                <a:gd name="T30" fmla="*/ 735902034 w 632"/>
                <a:gd name="T31" fmla="*/ 607552399 h 394"/>
                <a:gd name="T32" fmla="*/ 831528897 w 632"/>
                <a:gd name="T33" fmla="*/ 565939194 h 394"/>
                <a:gd name="T34" fmla="*/ 1035252487 w 632"/>
                <a:gd name="T35" fmla="*/ 678294415 h 394"/>
                <a:gd name="T36" fmla="*/ 1035252487 w 632"/>
                <a:gd name="T37" fmla="*/ 678294415 h 394"/>
                <a:gd name="T38" fmla="*/ 1035252487 w 632"/>
                <a:gd name="T39" fmla="*/ 680375869 h 394"/>
                <a:gd name="T40" fmla="*/ 1174534328 w 632"/>
                <a:gd name="T41" fmla="*/ 819780070 h 394"/>
                <a:gd name="T42" fmla="*/ 1313814727 w 632"/>
                <a:gd name="T43" fmla="*/ 680375869 h 394"/>
                <a:gd name="T44" fmla="*/ 1243134261 w 632"/>
                <a:gd name="T45" fmla="*/ 559697718 h 39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2"/>
                <a:gd name="T70" fmla="*/ 0 h 394"/>
                <a:gd name="T71" fmla="*/ 632 w 632"/>
                <a:gd name="T72" fmla="*/ 394 h 39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2" h="394">
                  <a:moveTo>
                    <a:pt x="598" y="269"/>
                  </a:moveTo>
                  <a:cubicBezTo>
                    <a:pt x="608" y="251"/>
                    <a:pt x="614" y="231"/>
                    <a:pt x="614" y="210"/>
                  </a:cubicBezTo>
                  <a:cubicBezTo>
                    <a:pt x="614" y="146"/>
                    <a:pt x="562" y="94"/>
                    <a:pt x="498" y="94"/>
                  </a:cubicBezTo>
                  <a:cubicBezTo>
                    <a:pt x="480" y="94"/>
                    <a:pt x="462" y="98"/>
                    <a:pt x="447" y="106"/>
                  </a:cubicBezTo>
                  <a:cubicBezTo>
                    <a:pt x="438" y="46"/>
                    <a:pt x="387" y="0"/>
                    <a:pt x="325" y="0"/>
                  </a:cubicBezTo>
                  <a:cubicBezTo>
                    <a:pt x="262" y="0"/>
                    <a:pt x="210" y="47"/>
                    <a:pt x="203" y="108"/>
                  </a:cubicBezTo>
                  <a:cubicBezTo>
                    <a:pt x="189" y="100"/>
                    <a:pt x="173" y="95"/>
                    <a:pt x="156" y="95"/>
                  </a:cubicBezTo>
                  <a:cubicBezTo>
                    <a:pt x="107" y="95"/>
                    <a:pt x="67" y="135"/>
                    <a:pt x="67" y="184"/>
                  </a:cubicBezTo>
                  <a:cubicBezTo>
                    <a:pt x="67" y="196"/>
                    <a:pt x="70" y="208"/>
                    <a:pt x="74" y="219"/>
                  </a:cubicBezTo>
                  <a:cubicBezTo>
                    <a:pt x="32" y="225"/>
                    <a:pt x="0" y="262"/>
                    <a:pt x="0" y="306"/>
                  </a:cubicBezTo>
                  <a:cubicBezTo>
                    <a:pt x="0" y="354"/>
                    <a:pt x="39" y="394"/>
                    <a:pt x="88" y="394"/>
                  </a:cubicBezTo>
                  <a:cubicBezTo>
                    <a:pt x="137" y="394"/>
                    <a:pt x="176" y="354"/>
                    <a:pt x="176" y="306"/>
                  </a:cubicBezTo>
                  <a:cubicBezTo>
                    <a:pt x="176" y="303"/>
                    <a:pt x="176" y="301"/>
                    <a:pt x="176" y="298"/>
                  </a:cubicBezTo>
                  <a:cubicBezTo>
                    <a:pt x="191" y="315"/>
                    <a:pt x="213" y="326"/>
                    <a:pt x="237" y="326"/>
                  </a:cubicBezTo>
                  <a:cubicBezTo>
                    <a:pt x="271" y="326"/>
                    <a:pt x="300" y="305"/>
                    <a:pt x="312" y="276"/>
                  </a:cubicBezTo>
                  <a:cubicBezTo>
                    <a:pt x="323" y="286"/>
                    <a:pt x="338" y="292"/>
                    <a:pt x="354" y="292"/>
                  </a:cubicBezTo>
                  <a:cubicBezTo>
                    <a:pt x="372" y="292"/>
                    <a:pt x="389" y="284"/>
                    <a:pt x="400" y="272"/>
                  </a:cubicBezTo>
                  <a:cubicBezTo>
                    <a:pt x="421" y="304"/>
                    <a:pt x="457" y="326"/>
                    <a:pt x="498" y="326"/>
                  </a:cubicBezTo>
                  <a:cubicBezTo>
                    <a:pt x="498" y="326"/>
                    <a:pt x="498" y="326"/>
                    <a:pt x="498" y="326"/>
                  </a:cubicBezTo>
                  <a:cubicBezTo>
                    <a:pt x="498" y="326"/>
                    <a:pt x="498" y="327"/>
                    <a:pt x="498" y="327"/>
                  </a:cubicBezTo>
                  <a:cubicBezTo>
                    <a:pt x="498" y="364"/>
                    <a:pt x="528" y="394"/>
                    <a:pt x="565" y="394"/>
                  </a:cubicBezTo>
                  <a:cubicBezTo>
                    <a:pt x="602" y="394"/>
                    <a:pt x="632" y="364"/>
                    <a:pt x="632" y="327"/>
                  </a:cubicBezTo>
                  <a:cubicBezTo>
                    <a:pt x="632" y="302"/>
                    <a:pt x="618" y="280"/>
                    <a:pt x="598" y="269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473075" y="715963"/>
              <a:ext cx="300038" cy="571500"/>
            </a:xfrm>
            <a:custGeom>
              <a:avLst/>
              <a:gdLst>
                <a:gd name="T0" fmla="*/ 476311163 w 189"/>
                <a:gd name="T1" fmla="*/ 0 h 360"/>
                <a:gd name="T2" fmla="*/ 201612820 w 189"/>
                <a:gd name="T3" fmla="*/ 0 h 360"/>
                <a:gd name="T4" fmla="*/ 201612820 w 189"/>
                <a:gd name="T5" fmla="*/ 75604687 h 360"/>
                <a:gd name="T6" fmla="*/ 0 w 189"/>
                <a:gd name="T7" fmla="*/ 226814085 h 360"/>
                <a:gd name="T8" fmla="*/ 0 w 189"/>
                <a:gd name="T9" fmla="*/ 907256339 h 360"/>
                <a:gd name="T10" fmla="*/ 476311163 w 189"/>
                <a:gd name="T11" fmla="*/ 907256339 h 360"/>
                <a:gd name="T12" fmla="*/ 476311163 w 189"/>
                <a:gd name="T13" fmla="*/ 0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9"/>
                <a:gd name="T22" fmla="*/ 0 h 360"/>
                <a:gd name="T23" fmla="*/ 189 w 189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9" h="360">
                  <a:moveTo>
                    <a:pt x="189" y="0"/>
                  </a:moveTo>
                  <a:lnTo>
                    <a:pt x="80" y="0"/>
                  </a:lnTo>
                  <a:lnTo>
                    <a:pt x="80" y="30"/>
                  </a:lnTo>
                  <a:lnTo>
                    <a:pt x="0" y="90"/>
                  </a:lnTo>
                  <a:lnTo>
                    <a:pt x="0" y="360"/>
                  </a:lnTo>
                  <a:lnTo>
                    <a:pt x="189" y="36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173037" y="715963"/>
              <a:ext cx="369888" cy="571500"/>
            </a:xfrm>
            <a:custGeom>
              <a:avLst/>
              <a:gdLst>
                <a:gd name="T0" fmla="*/ 267136953 w 233"/>
                <a:gd name="T1" fmla="*/ 75604687 h 360"/>
                <a:gd name="T2" fmla="*/ 267136953 w 233"/>
                <a:gd name="T3" fmla="*/ 0 h 360"/>
                <a:gd name="T4" fmla="*/ 0 w 233"/>
                <a:gd name="T5" fmla="*/ 0 h 360"/>
                <a:gd name="T6" fmla="*/ 0 w 233"/>
                <a:gd name="T7" fmla="*/ 907256339 h 360"/>
                <a:gd name="T8" fmla="*/ 587198038 w 233"/>
                <a:gd name="T9" fmla="*/ 907256339 h 360"/>
                <a:gd name="T10" fmla="*/ 587198038 w 233"/>
                <a:gd name="T11" fmla="*/ 309978419 h 360"/>
                <a:gd name="T12" fmla="*/ 267136953 w 233"/>
                <a:gd name="T13" fmla="*/ 75604687 h 3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"/>
                <a:gd name="T22" fmla="*/ 0 h 360"/>
                <a:gd name="T23" fmla="*/ 233 w 233"/>
                <a:gd name="T24" fmla="*/ 360 h 3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" h="360">
                  <a:moveTo>
                    <a:pt x="106" y="3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360"/>
                  </a:lnTo>
                  <a:lnTo>
                    <a:pt x="233" y="360"/>
                  </a:lnTo>
                  <a:lnTo>
                    <a:pt x="233" y="123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F6C0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485775" y="942975"/>
              <a:ext cx="34925" cy="38100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85775" y="1063625"/>
              <a:ext cx="34925" cy="36513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485775" y="1185863"/>
              <a:ext cx="34925" cy="34925"/>
            </a:xfrm>
            <a:prstGeom prst="ellipse">
              <a:avLst/>
            </a:prstGeom>
            <a:solidFill>
              <a:srgbClr val="C9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61" name="组合 24"/>
          <p:cNvGrpSpPr>
            <a:grpSpLocks/>
          </p:cNvGrpSpPr>
          <p:nvPr/>
        </p:nvGrpSpPr>
        <p:grpSpPr bwMode="auto">
          <a:xfrm>
            <a:off x="1094684" y="2762145"/>
            <a:ext cx="945580" cy="1303222"/>
            <a:chOff x="0" y="0"/>
            <a:chExt cx="1197808" cy="1673603"/>
          </a:xfrm>
        </p:grpSpPr>
        <p:sp>
          <p:nvSpPr>
            <p:cNvPr id="62" name="任意多边形 180"/>
            <p:cNvSpPr>
              <a:spLocks noChangeArrowheads="1"/>
            </p:cNvSpPr>
            <p:nvPr/>
          </p:nvSpPr>
          <p:spPr bwMode="auto">
            <a:xfrm>
              <a:off x="33615" y="36513"/>
              <a:ext cx="1164193" cy="1637090"/>
            </a:xfrm>
            <a:custGeom>
              <a:avLst/>
              <a:gdLst>
                <a:gd name="T0" fmla="*/ 1077463 w 1164193"/>
                <a:gd name="T1" fmla="*/ 630003 h 1637090"/>
                <a:gd name="T2" fmla="*/ 1077463 w 1164193"/>
                <a:gd name="T3" fmla="*/ 631893 h 1637090"/>
                <a:gd name="T4" fmla="*/ 1079113 w 1164193"/>
                <a:gd name="T5" fmla="*/ 631893 h 1637090"/>
                <a:gd name="T6" fmla="*/ 1081320 w 1164193"/>
                <a:gd name="T7" fmla="*/ 631893 h 1637090"/>
                <a:gd name="T8" fmla="*/ 754131 w 1164193"/>
                <a:gd name="T9" fmla="*/ 0 h 1637090"/>
                <a:gd name="T10" fmla="*/ 1157626 w 1164193"/>
                <a:gd name="T11" fmla="*/ 419439 h 1637090"/>
                <a:gd name="T12" fmla="*/ 1119221 w 1164193"/>
                <a:gd name="T13" fmla="*/ 631481 h 1637090"/>
                <a:gd name="T14" fmla="*/ 1115631 w 1164193"/>
                <a:gd name="T15" fmla="*/ 637155 h 1637090"/>
                <a:gd name="T16" fmla="*/ 1118854 w 1164193"/>
                <a:gd name="T17" fmla="*/ 637835 h 1637090"/>
                <a:gd name="T18" fmla="*/ 1164192 w 1164193"/>
                <a:gd name="T19" fmla="*/ 707189 h 1637090"/>
                <a:gd name="T20" fmla="*/ 1142274 w 1164193"/>
                <a:gd name="T21" fmla="*/ 759425 h 1637090"/>
                <a:gd name="T22" fmla="*/ 1126318 w 1164193"/>
                <a:gd name="T23" fmla="*/ 770005 h 1637090"/>
                <a:gd name="T24" fmla="*/ 1130174 w 1164193"/>
                <a:gd name="T25" fmla="*/ 769182 h 1637090"/>
                <a:gd name="T26" fmla="*/ 1164193 w 1164193"/>
                <a:gd name="T27" fmla="*/ 951899 h 1637090"/>
                <a:gd name="T28" fmla="*/ 1078613 w 1164193"/>
                <a:gd name="T29" fmla="*/ 951899 h 1637090"/>
                <a:gd name="T30" fmla="*/ 1077463 w 1164193"/>
                <a:gd name="T31" fmla="*/ 951899 h 1637090"/>
                <a:gd name="T32" fmla="*/ 1077463 w 1164193"/>
                <a:gd name="T33" fmla="*/ 951900 h 1637090"/>
                <a:gd name="T34" fmla="*/ 1077253 w 1164193"/>
                <a:gd name="T35" fmla="*/ 951900 h 1637090"/>
                <a:gd name="T36" fmla="*/ 1077253 w 1164193"/>
                <a:gd name="T37" fmla="*/ 1305546 h 1637090"/>
                <a:gd name="T38" fmla="*/ 1077253 w 1164193"/>
                <a:gd name="T39" fmla="*/ 1637090 h 1637090"/>
                <a:gd name="T40" fmla="*/ 990315 w 1164193"/>
                <a:gd name="T41" fmla="*/ 1637090 h 1637090"/>
                <a:gd name="T42" fmla="*/ 685296 w 1164193"/>
                <a:gd name="T43" fmla="*/ 1637090 h 1637090"/>
                <a:gd name="T44" fmla="*/ 685295 w 1164193"/>
                <a:gd name="T45" fmla="*/ 1637090 h 1637090"/>
                <a:gd name="T46" fmla="*/ 378802 w 1164193"/>
                <a:gd name="T47" fmla="*/ 1637090 h 1637090"/>
                <a:gd name="T48" fmla="*/ 291864 w 1164193"/>
                <a:gd name="T49" fmla="*/ 1637090 h 1637090"/>
                <a:gd name="T50" fmla="*/ 291864 w 1164193"/>
                <a:gd name="T51" fmla="*/ 1305546 h 1637090"/>
                <a:gd name="T52" fmla="*/ 291864 w 1164193"/>
                <a:gd name="T53" fmla="*/ 951899 h 1637090"/>
                <a:gd name="T54" fmla="*/ 291922 w 1164193"/>
                <a:gd name="T55" fmla="*/ 951899 h 1637090"/>
                <a:gd name="T56" fmla="*/ 291922 w 1164193"/>
                <a:gd name="T57" fmla="*/ 949224 h 1637090"/>
                <a:gd name="T58" fmla="*/ 291922 w 1164193"/>
                <a:gd name="T59" fmla="*/ 780602 h 1637090"/>
                <a:gd name="T60" fmla="*/ 278683 w 1164193"/>
                <a:gd name="T61" fmla="*/ 780602 h 1637090"/>
                <a:gd name="T62" fmla="*/ 204926 w 1164193"/>
                <a:gd name="T63" fmla="*/ 707189 h 1637090"/>
                <a:gd name="T64" fmla="*/ 278683 w 1164193"/>
                <a:gd name="T65" fmla="*/ 631893 h 1637090"/>
                <a:gd name="T66" fmla="*/ 291922 w 1164193"/>
                <a:gd name="T67" fmla="*/ 631893 h 1637090"/>
                <a:gd name="T68" fmla="*/ 291922 w 1164193"/>
                <a:gd name="T69" fmla="*/ 586245 h 1637090"/>
                <a:gd name="T70" fmla="*/ 291922 w 1164193"/>
                <a:gd name="T71" fmla="*/ 561328 h 1637090"/>
                <a:gd name="T72" fmla="*/ 291574 w 1164193"/>
                <a:gd name="T73" fmla="*/ 561378 h 1637090"/>
                <a:gd name="T74" fmla="*/ 0 w 1164193"/>
                <a:gd name="T75" fmla="*/ 458374 h 1637090"/>
                <a:gd name="T76" fmla="*/ 754131 w 1164193"/>
                <a:gd name="T77" fmla="*/ 0 h 16370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64193"/>
                <a:gd name="T118" fmla="*/ 0 h 1637090"/>
                <a:gd name="T119" fmla="*/ 1164193 w 1164193"/>
                <a:gd name="T120" fmla="*/ 1637090 h 16370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64193" h="1637090">
                  <a:moveTo>
                    <a:pt x="1077463" y="630003"/>
                  </a:moveTo>
                  <a:lnTo>
                    <a:pt x="1077463" y="631893"/>
                  </a:lnTo>
                  <a:cubicBezTo>
                    <a:pt x="1077463" y="631893"/>
                    <a:pt x="1077463" y="631893"/>
                    <a:pt x="1079113" y="631893"/>
                  </a:cubicBezTo>
                  <a:lnTo>
                    <a:pt x="1081320" y="631893"/>
                  </a:lnTo>
                  <a:close/>
                  <a:moveTo>
                    <a:pt x="754131" y="0"/>
                  </a:moveTo>
                  <a:cubicBezTo>
                    <a:pt x="1058955" y="0"/>
                    <a:pt x="1145292" y="267237"/>
                    <a:pt x="1157626" y="419439"/>
                  </a:cubicBezTo>
                  <a:cubicBezTo>
                    <a:pt x="1166877" y="530935"/>
                    <a:pt x="1135491" y="602611"/>
                    <a:pt x="1119221" y="631481"/>
                  </a:cubicBezTo>
                  <a:lnTo>
                    <a:pt x="1115631" y="637155"/>
                  </a:lnTo>
                  <a:lnTo>
                    <a:pt x="1118854" y="637835"/>
                  </a:lnTo>
                  <a:cubicBezTo>
                    <a:pt x="1145102" y="649305"/>
                    <a:pt x="1164192" y="676129"/>
                    <a:pt x="1164192" y="707189"/>
                  </a:cubicBezTo>
                  <a:cubicBezTo>
                    <a:pt x="1164192" y="727895"/>
                    <a:pt x="1155708" y="746249"/>
                    <a:pt x="1142274" y="759425"/>
                  </a:cubicBezTo>
                  <a:lnTo>
                    <a:pt x="1126318" y="770005"/>
                  </a:lnTo>
                  <a:lnTo>
                    <a:pt x="1130174" y="769182"/>
                  </a:lnTo>
                  <a:cubicBezTo>
                    <a:pt x="1096154" y="855831"/>
                    <a:pt x="1094264" y="925528"/>
                    <a:pt x="1164193" y="951899"/>
                  </a:cubicBezTo>
                  <a:cubicBezTo>
                    <a:pt x="1098989" y="951899"/>
                    <a:pt x="1082688" y="951899"/>
                    <a:pt x="1078613" y="951899"/>
                  </a:cubicBezTo>
                  <a:lnTo>
                    <a:pt x="1077463" y="951899"/>
                  </a:lnTo>
                  <a:lnTo>
                    <a:pt x="1077463" y="951900"/>
                  </a:lnTo>
                  <a:lnTo>
                    <a:pt x="1077253" y="951900"/>
                  </a:lnTo>
                  <a:lnTo>
                    <a:pt x="1077253" y="1305546"/>
                  </a:lnTo>
                  <a:lnTo>
                    <a:pt x="1077253" y="1637090"/>
                  </a:lnTo>
                  <a:lnTo>
                    <a:pt x="990315" y="1637090"/>
                  </a:lnTo>
                  <a:lnTo>
                    <a:pt x="685296" y="1637090"/>
                  </a:lnTo>
                  <a:lnTo>
                    <a:pt x="685295" y="1637090"/>
                  </a:lnTo>
                  <a:lnTo>
                    <a:pt x="378802" y="1637090"/>
                  </a:lnTo>
                  <a:lnTo>
                    <a:pt x="291864" y="1637090"/>
                  </a:lnTo>
                  <a:lnTo>
                    <a:pt x="291864" y="1305546"/>
                  </a:lnTo>
                  <a:lnTo>
                    <a:pt x="291864" y="951899"/>
                  </a:lnTo>
                  <a:lnTo>
                    <a:pt x="291922" y="951899"/>
                  </a:lnTo>
                  <a:lnTo>
                    <a:pt x="291922" y="949224"/>
                  </a:lnTo>
                  <a:cubicBezTo>
                    <a:pt x="291922" y="941194"/>
                    <a:pt x="291922" y="909076"/>
                    <a:pt x="291922" y="780602"/>
                  </a:cubicBezTo>
                  <a:cubicBezTo>
                    <a:pt x="291922" y="780602"/>
                    <a:pt x="291922" y="780602"/>
                    <a:pt x="278683" y="780602"/>
                  </a:cubicBezTo>
                  <a:cubicBezTo>
                    <a:pt x="238968" y="780602"/>
                    <a:pt x="204926" y="748601"/>
                    <a:pt x="204926" y="707189"/>
                  </a:cubicBezTo>
                  <a:cubicBezTo>
                    <a:pt x="204926" y="665776"/>
                    <a:pt x="238968" y="631893"/>
                    <a:pt x="278683" y="631893"/>
                  </a:cubicBezTo>
                  <a:cubicBezTo>
                    <a:pt x="278683" y="631893"/>
                    <a:pt x="278683" y="631893"/>
                    <a:pt x="291922" y="631893"/>
                  </a:cubicBezTo>
                  <a:cubicBezTo>
                    <a:pt x="291922" y="631893"/>
                    <a:pt x="291922" y="631893"/>
                    <a:pt x="291922" y="586245"/>
                  </a:cubicBezTo>
                  <a:lnTo>
                    <a:pt x="291922" y="561328"/>
                  </a:lnTo>
                  <a:lnTo>
                    <a:pt x="291574" y="561378"/>
                  </a:lnTo>
                  <a:cubicBezTo>
                    <a:pt x="193268" y="564810"/>
                    <a:pt x="93165" y="535360"/>
                    <a:pt x="0" y="458374"/>
                  </a:cubicBezTo>
                  <a:cubicBezTo>
                    <a:pt x="304824" y="422978"/>
                    <a:pt x="329492" y="0"/>
                    <a:pt x="754131" y="0"/>
                  </a:cubicBez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63" name="组合 1"/>
            <p:cNvGrpSpPr>
              <a:grpSpLocks/>
            </p:cNvGrpSpPr>
            <p:nvPr/>
          </p:nvGrpSpPr>
          <p:grpSpPr bwMode="auto">
            <a:xfrm>
              <a:off x="0" y="0"/>
              <a:ext cx="1169960" cy="1637090"/>
              <a:chOff x="0" y="0"/>
              <a:chExt cx="1169960" cy="1637090"/>
            </a:xfrm>
          </p:grpSpPr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077254" y="769182"/>
                <a:ext cx="86939" cy="182717"/>
              </a:xfrm>
              <a:custGeom>
                <a:avLst/>
                <a:gdLst>
                  <a:gd name="T0" fmla="*/ 100015756 w 46"/>
                  <a:gd name="T1" fmla="*/ 0 h 97"/>
                  <a:gd name="T2" fmla="*/ 164312825 w 46"/>
                  <a:gd name="T3" fmla="*/ 344180443 h 97"/>
                  <a:gd name="T4" fmla="*/ 0 w 46"/>
                  <a:gd name="T5" fmla="*/ 344180443 h 97"/>
                  <a:gd name="T6" fmla="*/ 0 w 46"/>
                  <a:gd name="T7" fmla="*/ 21289357 h 97"/>
                  <a:gd name="T8" fmla="*/ 100015756 w 46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97"/>
                  <a:gd name="T17" fmla="*/ 46 w 46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97">
                    <a:moveTo>
                      <a:pt x="28" y="0"/>
                    </a:moveTo>
                    <a:cubicBezTo>
                      <a:pt x="10" y="46"/>
                      <a:pt x="9" y="83"/>
                      <a:pt x="46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204926" y="266709"/>
                <a:ext cx="480370" cy="685191"/>
              </a:xfrm>
              <a:custGeom>
                <a:avLst/>
                <a:gdLst>
                  <a:gd name="T0" fmla="*/ 164528636 w 254"/>
                  <a:gd name="T1" fmla="*/ 0 h 364"/>
                  <a:gd name="T2" fmla="*/ 164528636 w 254"/>
                  <a:gd name="T3" fmla="*/ 687419758 h 364"/>
                  <a:gd name="T4" fmla="*/ 139492665 w 254"/>
                  <a:gd name="T5" fmla="*/ 687419758 h 364"/>
                  <a:gd name="T6" fmla="*/ 0 w 254"/>
                  <a:gd name="T7" fmla="*/ 829156363 h 364"/>
                  <a:gd name="T8" fmla="*/ 139492665 w 254"/>
                  <a:gd name="T9" fmla="*/ 967348423 h 364"/>
                  <a:gd name="T10" fmla="*/ 164528636 w 254"/>
                  <a:gd name="T11" fmla="*/ 967348423 h 364"/>
                  <a:gd name="T12" fmla="*/ 164528636 w 254"/>
                  <a:gd name="T13" fmla="*/ 1289798682 h 364"/>
                  <a:gd name="T14" fmla="*/ 908485596 w 254"/>
                  <a:gd name="T15" fmla="*/ 1289798682 h 364"/>
                  <a:gd name="T16" fmla="*/ 908485596 w 254"/>
                  <a:gd name="T17" fmla="*/ 967348423 h 364"/>
                  <a:gd name="T18" fmla="*/ 908485596 w 254"/>
                  <a:gd name="T19" fmla="*/ 687419758 h 364"/>
                  <a:gd name="T20" fmla="*/ 908485596 w 254"/>
                  <a:gd name="T21" fmla="*/ 0 h 364"/>
                  <a:gd name="T22" fmla="*/ 164528636 w 254"/>
                  <a:gd name="T23" fmla="*/ 0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46" y="0"/>
                    </a:moveTo>
                    <a:cubicBezTo>
                      <a:pt x="46" y="194"/>
                      <a:pt x="46" y="194"/>
                      <a:pt x="46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18" y="194"/>
                      <a:pt x="0" y="212"/>
                      <a:pt x="0" y="234"/>
                    </a:cubicBezTo>
                    <a:cubicBezTo>
                      <a:pt x="0" y="256"/>
                      <a:pt x="18" y="273"/>
                      <a:pt x="39" y="273"/>
                    </a:cubicBezTo>
                    <a:cubicBezTo>
                      <a:pt x="46" y="273"/>
                      <a:pt x="46" y="273"/>
                      <a:pt x="46" y="273"/>
                    </a:cubicBezTo>
                    <a:cubicBezTo>
                      <a:pt x="46" y="364"/>
                      <a:pt x="46" y="364"/>
                      <a:pt x="46" y="364"/>
                    </a:cubicBezTo>
                    <a:cubicBezTo>
                      <a:pt x="254" y="364"/>
                      <a:pt x="254" y="364"/>
                      <a:pt x="254" y="364"/>
                    </a:cubicBezTo>
                    <a:cubicBezTo>
                      <a:pt x="254" y="273"/>
                      <a:pt x="254" y="273"/>
                      <a:pt x="254" y="273"/>
                    </a:cubicBezTo>
                    <a:cubicBezTo>
                      <a:pt x="254" y="194"/>
                      <a:pt x="254" y="194"/>
                      <a:pt x="254" y="194"/>
                    </a:cubicBezTo>
                    <a:cubicBezTo>
                      <a:pt x="254" y="0"/>
                      <a:pt x="254" y="0"/>
                      <a:pt x="254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DA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8" name="Freeform 27"/>
              <p:cNvSpPr>
                <a:spLocks noChangeArrowheads="1"/>
              </p:cNvSpPr>
              <p:nvPr/>
            </p:nvSpPr>
            <p:spPr bwMode="auto">
              <a:xfrm>
                <a:off x="685295" y="266709"/>
                <a:ext cx="478897" cy="685191"/>
              </a:xfrm>
              <a:custGeom>
                <a:avLst/>
                <a:gdLst>
                  <a:gd name="T0" fmla="*/ 764285726 w 254"/>
                  <a:gd name="T1" fmla="*/ 687419758 h 364"/>
                  <a:gd name="T2" fmla="*/ 739401943 w 254"/>
                  <a:gd name="T3" fmla="*/ 687419758 h 364"/>
                  <a:gd name="T4" fmla="*/ 739401943 w 254"/>
                  <a:gd name="T5" fmla="*/ 0 h 364"/>
                  <a:gd name="T6" fmla="*/ 0 w 254"/>
                  <a:gd name="T7" fmla="*/ 0 h 364"/>
                  <a:gd name="T8" fmla="*/ 0 w 254"/>
                  <a:gd name="T9" fmla="*/ 687419758 h 364"/>
                  <a:gd name="T10" fmla="*/ 0 w 254"/>
                  <a:gd name="T11" fmla="*/ 967348423 h 364"/>
                  <a:gd name="T12" fmla="*/ 0 w 254"/>
                  <a:gd name="T13" fmla="*/ 1289798682 h 364"/>
                  <a:gd name="T14" fmla="*/ 739401943 w 254"/>
                  <a:gd name="T15" fmla="*/ 1289798682 h 364"/>
                  <a:gd name="T16" fmla="*/ 739401943 w 254"/>
                  <a:gd name="T17" fmla="*/ 967348423 h 364"/>
                  <a:gd name="T18" fmla="*/ 764285726 w 254"/>
                  <a:gd name="T19" fmla="*/ 967348423 h 364"/>
                  <a:gd name="T20" fmla="*/ 902922604 w 254"/>
                  <a:gd name="T21" fmla="*/ 829156363 h 364"/>
                  <a:gd name="T22" fmla="*/ 764285726 w 254"/>
                  <a:gd name="T23" fmla="*/ 687419758 h 3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54"/>
                  <a:gd name="T37" fmla="*/ 0 h 364"/>
                  <a:gd name="T38" fmla="*/ 254 w 254"/>
                  <a:gd name="T39" fmla="*/ 364 h 3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54" h="364">
                    <a:moveTo>
                      <a:pt x="215" y="194"/>
                    </a:moveTo>
                    <a:cubicBezTo>
                      <a:pt x="208" y="194"/>
                      <a:pt x="208" y="194"/>
                      <a:pt x="208" y="194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208" y="364"/>
                      <a:pt x="208" y="364"/>
                      <a:pt x="208" y="364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15" y="273"/>
                      <a:pt x="215" y="273"/>
                      <a:pt x="215" y="273"/>
                    </a:cubicBezTo>
                    <a:cubicBezTo>
                      <a:pt x="236" y="273"/>
                      <a:pt x="254" y="256"/>
                      <a:pt x="254" y="234"/>
                    </a:cubicBezTo>
                    <a:cubicBezTo>
                      <a:pt x="254" y="212"/>
                      <a:pt x="236" y="194"/>
                      <a:pt x="215" y="194"/>
                    </a:cubicBezTo>
                    <a:close/>
                  </a:path>
                </a:pathLst>
              </a:custGeom>
              <a:solidFill>
                <a:srgbClr val="F2C9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9" name="Freeform 29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391958" cy="685191"/>
              </a:xfrm>
              <a:custGeom>
                <a:avLst/>
                <a:gdLst>
                  <a:gd name="T0" fmla="*/ 449454975 w 266"/>
                  <a:gd name="T1" fmla="*/ 0 h 465"/>
                  <a:gd name="T2" fmla="*/ 449454975 w 266"/>
                  <a:gd name="T3" fmla="*/ 521109169 h 465"/>
                  <a:gd name="T4" fmla="*/ 0 w 266"/>
                  <a:gd name="T5" fmla="*/ 521109169 h 465"/>
                  <a:gd name="T6" fmla="*/ 0 w 266"/>
                  <a:gd name="T7" fmla="*/ 1009648934 h 465"/>
                  <a:gd name="T8" fmla="*/ 449454975 w 266"/>
                  <a:gd name="T9" fmla="*/ 1009648934 h 465"/>
                  <a:gd name="T10" fmla="*/ 577560347 w 266"/>
                  <a:gd name="T11" fmla="*/ 1009648934 h 465"/>
                  <a:gd name="T12" fmla="*/ 577560347 w 266"/>
                  <a:gd name="T13" fmla="*/ 521109169 h 465"/>
                  <a:gd name="T14" fmla="*/ 577560347 w 266"/>
                  <a:gd name="T15" fmla="*/ 0 h 465"/>
                  <a:gd name="T16" fmla="*/ 449454975 w 266"/>
                  <a:gd name="T17" fmla="*/ 0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465"/>
                  <a:gd name="T29" fmla="*/ 266 w 266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465">
                    <a:moveTo>
                      <a:pt x="207" y="0"/>
                    </a:moveTo>
                    <a:lnTo>
                      <a:pt x="207" y="24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207" y="465"/>
                    </a:lnTo>
                    <a:lnTo>
                      <a:pt x="266" y="465"/>
                    </a:lnTo>
                    <a:lnTo>
                      <a:pt x="266" y="240"/>
                    </a:lnTo>
                    <a:lnTo>
                      <a:pt x="26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FA0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0" name="Freeform 30"/>
              <p:cNvSpPr>
                <a:spLocks noChangeArrowheads="1"/>
              </p:cNvSpPr>
              <p:nvPr/>
            </p:nvSpPr>
            <p:spPr bwMode="auto">
              <a:xfrm>
                <a:off x="291864" y="951899"/>
                <a:ext cx="393432" cy="685191"/>
              </a:xfrm>
              <a:custGeom>
                <a:avLst/>
                <a:gdLst>
                  <a:gd name="T0" fmla="*/ 128105573 w 267"/>
                  <a:gd name="T1" fmla="*/ 521109169 h 465"/>
                  <a:gd name="T2" fmla="*/ 128105573 w 267"/>
                  <a:gd name="T3" fmla="*/ 0 h 465"/>
                  <a:gd name="T4" fmla="*/ 0 w 267"/>
                  <a:gd name="T5" fmla="*/ 0 h 465"/>
                  <a:gd name="T6" fmla="*/ 0 w 267"/>
                  <a:gd name="T7" fmla="*/ 521109169 h 465"/>
                  <a:gd name="T8" fmla="*/ 0 w 267"/>
                  <a:gd name="T9" fmla="*/ 1009648934 h 465"/>
                  <a:gd name="T10" fmla="*/ 128105573 w 267"/>
                  <a:gd name="T11" fmla="*/ 1009648934 h 465"/>
                  <a:gd name="T12" fmla="*/ 579733023 w 267"/>
                  <a:gd name="T13" fmla="*/ 1009648934 h 465"/>
                  <a:gd name="T14" fmla="*/ 579733023 w 267"/>
                  <a:gd name="T15" fmla="*/ 521109169 h 465"/>
                  <a:gd name="T16" fmla="*/ 128105573 w 267"/>
                  <a:gd name="T17" fmla="*/ 521109169 h 4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7"/>
                  <a:gd name="T28" fmla="*/ 0 h 465"/>
                  <a:gd name="T29" fmla="*/ 267 w 267"/>
                  <a:gd name="T30" fmla="*/ 465 h 4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7" h="465">
                    <a:moveTo>
                      <a:pt x="59" y="240"/>
                    </a:moveTo>
                    <a:lnTo>
                      <a:pt x="59" y="0"/>
                    </a:lnTo>
                    <a:lnTo>
                      <a:pt x="0" y="0"/>
                    </a:lnTo>
                    <a:lnTo>
                      <a:pt x="0" y="240"/>
                    </a:lnTo>
                    <a:lnTo>
                      <a:pt x="0" y="465"/>
                    </a:lnTo>
                    <a:lnTo>
                      <a:pt x="59" y="465"/>
                    </a:lnTo>
                    <a:lnTo>
                      <a:pt x="267" y="465"/>
                    </a:lnTo>
                    <a:lnTo>
                      <a:pt x="267" y="240"/>
                    </a:lnTo>
                    <a:lnTo>
                      <a:pt x="59" y="240"/>
                    </a:lnTo>
                    <a:close/>
                  </a:path>
                </a:pathLst>
              </a:custGeom>
              <a:solidFill>
                <a:srgbClr val="FFC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1" name="Freeform 31"/>
              <p:cNvSpPr>
                <a:spLocks noChangeArrowheads="1"/>
              </p:cNvSpPr>
              <p:nvPr/>
            </p:nvSpPr>
            <p:spPr bwMode="auto">
              <a:xfrm>
                <a:off x="685295" y="951899"/>
                <a:ext cx="82518" cy="113462"/>
              </a:xfrm>
              <a:custGeom>
                <a:avLst/>
                <a:gdLst>
                  <a:gd name="T0" fmla="*/ 0 w 56"/>
                  <a:gd name="T1" fmla="*/ 89023452 h 77"/>
                  <a:gd name="T2" fmla="*/ 121593233 w 56"/>
                  <a:gd name="T3" fmla="*/ 0 h 77"/>
                  <a:gd name="T4" fmla="*/ 121593233 w 56"/>
                  <a:gd name="T5" fmla="*/ 167189921 h 77"/>
                  <a:gd name="T6" fmla="*/ 0 w 56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77"/>
                  <a:gd name="T14" fmla="*/ 56 w 56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77">
                    <a:moveTo>
                      <a:pt x="0" y="41"/>
                    </a:moveTo>
                    <a:lnTo>
                      <a:pt x="56" y="0"/>
                    </a:lnTo>
                    <a:lnTo>
                      <a:pt x="56" y="7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72" name="Freeform 32"/>
              <p:cNvSpPr>
                <a:spLocks noChangeArrowheads="1"/>
              </p:cNvSpPr>
              <p:nvPr/>
            </p:nvSpPr>
            <p:spPr bwMode="auto">
              <a:xfrm>
                <a:off x="593937" y="951899"/>
                <a:ext cx="91359" cy="113462"/>
              </a:xfrm>
              <a:custGeom>
                <a:avLst/>
                <a:gdLst>
                  <a:gd name="T0" fmla="*/ 134620446 w 62"/>
                  <a:gd name="T1" fmla="*/ 89023452 h 77"/>
                  <a:gd name="T2" fmla="*/ 0 w 62"/>
                  <a:gd name="T3" fmla="*/ 0 h 77"/>
                  <a:gd name="T4" fmla="*/ 0 w 62"/>
                  <a:gd name="T5" fmla="*/ 167189921 h 77"/>
                  <a:gd name="T6" fmla="*/ 134620446 w 62"/>
                  <a:gd name="T7" fmla="*/ 89023452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77"/>
                  <a:gd name="T14" fmla="*/ 62 w 62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77">
                    <a:moveTo>
                      <a:pt x="62" y="41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62" y="41"/>
                    </a:lnTo>
                    <a:close/>
                  </a:path>
                </a:pathLst>
              </a:custGeom>
              <a:solidFill>
                <a:srgbClr val="C230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73" name="组合 1443"/>
              <p:cNvGrpSpPr>
                <a:grpSpLocks/>
              </p:cNvGrpSpPr>
              <p:nvPr/>
            </p:nvGrpSpPr>
            <p:grpSpPr bwMode="auto">
              <a:xfrm>
                <a:off x="439327" y="536364"/>
                <a:ext cx="488988" cy="151480"/>
                <a:chOff x="0" y="0"/>
                <a:chExt cx="584200" cy="180975"/>
              </a:xfrm>
            </p:grpSpPr>
            <p:sp>
              <p:nvSpPr>
                <p:cNvPr id="75" name="Freeform 51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6" name="Freeform 52"/>
                <p:cNvSpPr>
                  <a:spLocks noEditPoints="1" noChangeArrowheads="1"/>
                </p:cNvSpPr>
                <p:nvPr/>
              </p:nvSpPr>
              <p:spPr bwMode="auto">
                <a:xfrm>
                  <a:off x="355600" y="0"/>
                  <a:ext cx="228600" cy="180975"/>
                </a:xfrm>
                <a:custGeom>
                  <a:avLst/>
                  <a:gdLst>
                    <a:gd name="T0" fmla="*/ 331778736 w 134"/>
                    <a:gd name="T1" fmla="*/ 314922619 h 104"/>
                    <a:gd name="T2" fmla="*/ 58205996 w 134"/>
                    <a:gd name="T3" fmla="*/ 314922619 h 104"/>
                    <a:gd name="T4" fmla="*/ 0 w 134"/>
                    <a:gd name="T5" fmla="*/ 254360397 h 104"/>
                    <a:gd name="T6" fmla="*/ 0 w 134"/>
                    <a:gd name="T7" fmla="*/ 60562249 h 104"/>
                    <a:gd name="T8" fmla="*/ 58205996 w 134"/>
                    <a:gd name="T9" fmla="*/ 0 h 104"/>
                    <a:gd name="T10" fmla="*/ 331778736 w 134"/>
                    <a:gd name="T11" fmla="*/ 0 h 104"/>
                    <a:gd name="T12" fmla="*/ 389984705 w 134"/>
                    <a:gd name="T13" fmla="*/ 60562249 h 104"/>
                    <a:gd name="T14" fmla="*/ 389984705 w 134"/>
                    <a:gd name="T15" fmla="*/ 254360397 h 104"/>
                    <a:gd name="T16" fmla="*/ 331778736 w 134"/>
                    <a:gd name="T17" fmla="*/ 314922619 h 104"/>
                    <a:gd name="T18" fmla="*/ 58205996 w 134"/>
                    <a:gd name="T19" fmla="*/ 48449095 h 104"/>
                    <a:gd name="T20" fmla="*/ 46566153 w 134"/>
                    <a:gd name="T21" fmla="*/ 60562249 h 104"/>
                    <a:gd name="T22" fmla="*/ 46566153 w 134"/>
                    <a:gd name="T23" fmla="*/ 254360397 h 104"/>
                    <a:gd name="T24" fmla="*/ 58205996 w 134"/>
                    <a:gd name="T25" fmla="*/ 266473537 h 104"/>
                    <a:gd name="T26" fmla="*/ 331778736 w 134"/>
                    <a:gd name="T27" fmla="*/ 266473537 h 104"/>
                    <a:gd name="T28" fmla="*/ 343418565 w 134"/>
                    <a:gd name="T29" fmla="*/ 254360397 h 104"/>
                    <a:gd name="T30" fmla="*/ 343418565 w 134"/>
                    <a:gd name="T31" fmla="*/ 60562249 h 104"/>
                    <a:gd name="T32" fmla="*/ 331778736 w 134"/>
                    <a:gd name="T33" fmla="*/ 48449095 h 104"/>
                    <a:gd name="T34" fmla="*/ 58205996 w 134"/>
                    <a:gd name="T35" fmla="*/ 4844909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4"/>
                    <a:gd name="T55" fmla="*/ 0 h 104"/>
                    <a:gd name="T56" fmla="*/ 134 w 134"/>
                    <a:gd name="T57" fmla="*/ 104 h 10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4" h="104">
                      <a:moveTo>
                        <a:pt x="114" y="104"/>
                      </a:move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9" y="104"/>
                        <a:pt x="0" y="95"/>
                        <a:pt x="0" y="84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25" y="0"/>
                        <a:pt x="134" y="9"/>
                        <a:pt x="134" y="20"/>
                      </a:cubicBezTo>
                      <a:cubicBezTo>
                        <a:pt x="134" y="84"/>
                        <a:pt x="134" y="84"/>
                        <a:pt x="134" y="84"/>
                      </a:cubicBezTo>
                      <a:cubicBezTo>
                        <a:pt x="134" y="95"/>
                        <a:pt x="125" y="104"/>
                        <a:pt x="114" y="104"/>
                      </a:cubicBezTo>
                      <a:close/>
                      <a:moveTo>
                        <a:pt x="20" y="16"/>
                      </a:moveTo>
                      <a:cubicBezTo>
                        <a:pt x="18" y="16"/>
                        <a:pt x="16" y="18"/>
                        <a:pt x="16" y="20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6" y="86"/>
                        <a:pt x="18" y="88"/>
                        <a:pt x="20" y="88"/>
                      </a:cubicBezTo>
                      <a:cubicBezTo>
                        <a:pt x="114" y="88"/>
                        <a:pt x="114" y="88"/>
                        <a:pt x="114" y="88"/>
                      </a:cubicBezTo>
                      <a:cubicBezTo>
                        <a:pt x="116" y="88"/>
                        <a:pt x="118" y="86"/>
                        <a:pt x="118" y="84"/>
                      </a:cubicBezTo>
                      <a:cubicBezTo>
                        <a:pt x="118" y="20"/>
                        <a:pt x="118" y="20"/>
                        <a:pt x="118" y="20"/>
                      </a:cubicBezTo>
                      <a:cubicBezTo>
                        <a:pt x="118" y="18"/>
                        <a:pt x="116" y="16"/>
                        <a:pt x="114" y="16"/>
                      </a:cubicBezTo>
                      <a:lnTo>
                        <a:pt x="20" y="16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7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5900" y="76200"/>
                  <a:ext cx="152400" cy="28575"/>
                </a:xfrm>
                <a:prstGeom prst="rect">
                  <a:avLst/>
                </a:prstGeom>
                <a:solidFill>
                  <a:srgbClr val="595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74" name="Freeform 8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9960" cy="663669"/>
              </a:xfrm>
              <a:custGeom>
                <a:avLst/>
                <a:gdLst>
                  <a:gd name="T0" fmla="*/ 1282200364 w 664"/>
                  <a:gd name="T1" fmla="*/ 598238342 h 375"/>
                  <a:gd name="T2" fmla="*/ 0 w 664"/>
                  <a:gd name="T3" fmla="*/ 811222928 h 375"/>
                  <a:gd name="T4" fmla="*/ 1328769688 w 664"/>
                  <a:gd name="T5" fmla="*/ 0 h 375"/>
                  <a:gd name="T6" fmla="*/ 2039723196 w 664"/>
                  <a:gd name="T7" fmla="*/ 742316411 h 375"/>
                  <a:gd name="T8" fmla="*/ 1955898412 w 664"/>
                  <a:gd name="T9" fmla="*/ 1143229211 h 375"/>
                  <a:gd name="T10" fmla="*/ 1828610246 w 664"/>
                  <a:gd name="T11" fmla="*/ 1080585956 h 375"/>
                  <a:gd name="T12" fmla="*/ 1828610246 w 664"/>
                  <a:gd name="T13" fmla="*/ 757977224 h 375"/>
                  <a:gd name="T14" fmla="*/ 1282200364 w 664"/>
                  <a:gd name="T15" fmla="*/ 598238342 h 37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4"/>
                  <a:gd name="T25" fmla="*/ 0 h 375"/>
                  <a:gd name="T26" fmla="*/ 664 w 664"/>
                  <a:gd name="T27" fmla="*/ 375 h 37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4" h="375">
                    <a:moveTo>
                      <a:pt x="413" y="191"/>
                    </a:moveTo>
                    <a:cubicBezTo>
                      <a:pt x="310" y="300"/>
                      <a:pt x="141" y="375"/>
                      <a:pt x="0" y="259"/>
                    </a:cubicBezTo>
                    <a:cubicBezTo>
                      <a:pt x="173" y="239"/>
                      <a:pt x="187" y="0"/>
                      <a:pt x="428" y="0"/>
                    </a:cubicBezTo>
                    <a:cubicBezTo>
                      <a:pt x="601" y="0"/>
                      <a:pt x="650" y="151"/>
                      <a:pt x="657" y="237"/>
                    </a:cubicBezTo>
                    <a:cubicBezTo>
                      <a:pt x="664" y="321"/>
                      <a:pt x="630" y="365"/>
                      <a:pt x="630" y="365"/>
                    </a:cubicBezTo>
                    <a:cubicBezTo>
                      <a:pt x="589" y="345"/>
                      <a:pt x="589" y="345"/>
                      <a:pt x="589" y="345"/>
                    </a:cubicBezTo>
                    <a:cubicBezTo>
                      <a:pt x="589" y="242"/>
                      <a:pt x="589" y="242"/>
                      <a:pt x="589" y="242"/>
                    </a:cubicBezTo>
                    <a:cubicBezTo>
                      <a:pt x="560" y="249"/>
                      <a:pt x="442" y="216"/>
                      <a:pt x="413" y="191"/>
                    </a:cubicBezTo>
                    <a:close/>
                  </a:path>
                </a:pathLst>
              </a:custGeom>
              <a:solidFill>
                <a:srgbClr val="6A4B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5137" name="Picture 4" descr="Line-Icon-Circle | 旅居漁村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52" y="3591734"/>
            <a:ext cx="759491" cy="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直線接點 149"/>
          <p:cNvCxnSpPr>
            <a:stCxn id="5137" idx="0"/>
          </p:cNvCxnSpPr>
          <p:nvPr/>
        </p:nvCxnSpPr>
        <p:spPr>
          <a:xfrm flipV="1">
            <a:off x="3196598" y="3297764"/>
            <a:ext cx="1906" cy="29397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598935" y="3032355"/>
            <a:ext cx="115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AOWU</a:t>
            </a:r>
            <a:r>
              <a:rPr lang="zh-TW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網站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67" name="群組 5166"/>
          <p:cNvGrpSpPr/>
          <p:nvPr/>
        </p:nvGrpSpPr>
        <p:grpSpPr>
          <a:xfrm>
            <a:off x="2840039" y="1738686"/>
            <a:ext cx="704321" cy="1320309"/>
            <a:chOff x="2840039" y="1738686"/>
            <a:chExt cx="704321" cy="1320309"/>
          </a:xfrm>
        </p:grpSpPr>
        <p:grpSp>
          <p:nvGrpSpPr>
            <p:cNvPr id="167" name="组合 201"/>
            <p:cNvGrpSpPr/>
            <p:nvPr/>
          </p:nvGrpSpPr>
          <p:grpSpPr>
            <a:xfrm>
              <a:off x="2840039" y="1738686"/>
              <a:ext cx="704321" cy="1320309"/>
              <a:chOff x="8270875" y="709613"/>
              <a:chExt cx="481013" cy="901700"/>
            </a:xfrm>
          </p:grpSpPr>
          <p:sp>
            <p:nvSpPr>
              <p:cNvPr id="168" name="Freeform 71"/>
              <p:cNvSpPr>
                <a:spLocks/>
              </p:cNvSpPr>
              <p:nvPr/>
            </p:nvSpPr>
            <p:spPr bwMode="auto">
              <a:xfrm>
                <a:off x="8270875" y="709613"/>
                <a:ext cx="481013" cy="901700"/>
              </a:xfrm>
              <a:custGeom>
                <a:avLst/>
                <a:gdLst>
                  <a:gd name="T0" fmla="*/ 128 w 128"/>
                  <a:gd name="T1" fmla="*/ 16 h 240"/>
                  <a:gd name="T2" fmla="*/ 112 w 128"/>
                  <a:gd name="T3" fmla="*/ 0 h 240"/>
                  <a:gd name="T4" fmla="*/ 16 w 128"/>
                  <a:gd name="T5" fmla="*/ 0 h 240"/>
                  <a:gd name="T6" fmla="*/ 0 w 128"/>
                  <a:gd name="T7" fmla="*/ 16 h 240"/>
                  <a:gd name="T8" fmla="*/ 0 w 128"/>
                  <a:gd name="T9" fmla="*/ 224 h 240"/>
                  <a:gd name="T10" fmla="*/ 16 w 128"/>
                  <a:gd name="T11" fmla="*/ 240 h 240"/>
                  <a:gd name="T12" fmla="*/ 112 w 128"/>
                  <a:gd name="T13" fmla="*/ 240 h 240"/>
                  <a:gd name="T14" fmla="*/ 128 w 128"/>
                  <a:gd name="T15" fmla="*/ 224 h 240"/>
                  <a:gd name="T16" fmla="*/ 128 w 128"/>
                  <a:gd name="T17" fmla="*/ 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40">
                    <a:moveTo>
                      <a:pt x="128" y="16"/>
                    </a:moveTo>
                    <a:cubicBezTo>
                      <a:pt x="128" y="7"/>
                      <a:pt x="121" y="0"/>
                      <a:pt x="1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21" y="240"/>
                      <a:pt x="128" y="233"/>
                      <a:pt x="128" y="224"/>
                    </a:cubicBezTo>
                    <a:cubicBezTo>
                      <a:pt x="128" y="16"/>
                      <a:pt x="128" y="16"/>
                      <a:pt x="128" y="16"/>
                    </a:cubicBezTo>
                  </a:path>
                </a:pathLst>
              </a:custGeom>
              <a:solidFill>
                <a:srgbClr val="46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72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solidFill>
                <a:srgbClr val="828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73"/>
              <p:cNvSpPr>
                <a:spLocks noChangeArrowheads="1"/>
              </p:cNvSpPr>
              <p:nvPr/>
            </p:nvSpPr>
            <p:spPr bwMode="auto">
              <a:xfrm>
                <a:off x="8301038" y="858838"/>
                <a:ext cx="420688" cy="60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Oval 74"/>
              <p:cNvSpPr>
                <a:spLocks noChangeArrowheads="1"/>
              </p:cNvSpPr>
              <p:nvPr/>
            </p:nvSpPr>
            <p:spPr bwMode="auto">
              <a:xfrm>
                <a:off x="8480425" y="1504951"/>
                <a:ext cx="60325" cy="60325"/>
              </a:xfrm>
              <a:prstGeom prst="ellipse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5C5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77"/>
              <p:cNvSpPr>
                <a:spLocks noEditPoints="1"/>
              </p:cNvSpPr>
              <p:nvPr/>
            </p:nvSpPr>
            <p:spPr bwMode="auto">
              <a:xfrm>
                <a:off x="8270875" y="709613"/>
                <a:ext cx="360363" cy="901700"/>
              </a:xfrm>
              <a:custGeom>
                <a:avLst/>
                <a:gdLst>
                  <a:gd name="T0" fmla="*/ 44 w 96"/>
                  <a:gd name="T1" fmla="*/ 24 h 240"/>
                  <a:gd name="T2" fmla="*/ 44 w 96"/>
                  <a:gd name="T3" fmla="*/ 16 h 240"/>
                  <a:gd name="T4" fmla="*/ 84 w 96"/>
                  <a:gd name="T5" fmla="*/ 16 h 240"/>
                  <a:gd name="T6" fmla="*/ 84 w 96"/>
                  <a:gd name="T7" fmla="*/ 24 h 240"/>
                  <a:gd name="T8" fmla="*/ 44 w 96"/>
                  <a:gd name="T9" fmla="*/ 24 h 240"/>
                  <a:gd name="T10" fmla="*/ 96 w 96"/>
                  <a:gd name="T11" fmla="*/ 0 h 240"/>
                  <a:gd name="T12" fmla="*/ 16 w 96"/>
                  <a:gd name="T13" fmla="*/ 0 h 240"/>
                  <a:gd name="T14" fmla="*/ 0 w 96"/>
                  <a:gd name="T15" fmla="*/ 16 h 240"/>
                  <a:gd name="T16" fmla="*/ 0 w 96"/>
                  <a:gd name="T17" fmla="*/ 224 h 240"/>
                  <a:gd name="T18" fmla="*/ 16 w 96"/>
                  <a:gd name="T19" fmla="*/ 240 h 240"/>
                  <a:gd name="T20" fmla="*/ 36 w 96"/>
                  <a:gd name="T21" fmla="*/ 240 h 240"/>
                  <a:gd name="T22" fmla="*/ 46 w 96"/>
                  <a:gd name="T23" fmla="*/ 200 h 240"/>
                  <a:gd name="T24" fmla="*/ 8 w 96"/>
                  <a:gd name="T25" fmla="*/ 200 h 240"/>
                  <a:gd name="T26" fmla="*/ 8 w 96"/>
                  <a:gd name="T27" fmla="*/ 40 h 240"/>
                  <a:gd name="T28" fmla="*/ 86 w 96"/>
                  <a:gd name="T29" fmla="*/ 40 h 240"/>
                  <a:gd name="T30" fmla="*/ 96 w 96"/>
                  <a:gd name="T3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40">
                    <a:moveTo>
                      <a:pt x="44" y="24"/>
                    </a:moveTo>
                    <a:cubicBezTo>
                      <a:pt x="44" y="16"/>
                      <a:pt x="44" y="16"/>
                      <a:pt x="4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44" y="24"/>
                      <a:pt x="44" y="24"/>
                      <a:pt x="44" y="24"/>
                    </a:cubicBezTo>
                    <a:moveTo>
                      <a:pt x="9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33"/>
                      <a:pt x="7" y="240"/>
                      <a:pt x="16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46" y="200"/>
                      <a:pt x="46" y="200"/>
                      <a:pt x="46" y="200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575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78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D9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79"/>
              <p:cNvSpPr>
                <a:spLocks/>
              </p:cNvSpPr>
              <p:nvPr/>
            </p:nvSpPr>
            <p:spPr bwMode="auto">
              <a:xfrm>
                <a:off x="8301038" y="858838"/>
                <a:ext cx="292100" cy="601663"/>
              </a:xfrm>
              <a:custGeom>
                <a:avLst/>
                <a:gdLst>
                  <a:gd name="T0" fmla="*/ 184 w 184"/>
                  <a:gd name="T1" fmla="*/ 0 h 379"/>
                  <a:gd name="T2" fmla="*/ 0 w 184"/>
                  <a:gd name="T3" fmla="*/ 0 h 379"/>
                  <a:gd name="T4" fmla="*/ 0 w 184"/>
                  <a:gd name="T5" fmla="*/ 379 h 379"/>
                  <a:gd name="T6" fmla="*/ 90 w 184"/>
                  <a:gd name="T7" fmla="*/ 379 h 379"/>
                  <a:gd name="T8" fmla="*/ 184 w 184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379">
                    <a:moveTo>
                      <a:pt x="184" y="0"/>
                    </a:moveTo>
                    <a:lnTo>
                      <a:pt x="0" y="0"/>
                    </a:lnTo>
                    <a:lnTo>
                      <a:pt x="0" y="379"/>
                    </a:lnTo>
                    <a:lnTo>
                      <a:pt x="90" y="379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Rectangle 80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solidFill>
                <a:srgbClr val="6B6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81"/>
              <p:cNvSpPr>
                <a:spLocks noChangeArrowheads="1"/>
              </p:cNvSpPr>
              <p:nvPr/>
            </p:nvSpPr>
            <p:spPr bwMode="auto">
              <a:xfrm>
                <a:off x="8435975" y="768351"/>
                <a:ext cx="150813" cy="30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3" name="矩形 192"/>
            <p:cNvSpPr/>
            <p:nvPr/>
          </p:nvSpPr>
          <p:spPr>
            <a:xfrm>
              <a:off x="2882946" y="1950342"/>
              <a:ext cx="624928" cy="8931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436" y="2180947"/>
              <a:ext cx="453201" cy="452380"/>
            </a:xfrm>
            <a:prstGeom prst="rect">
              <a:avLst/>
            </a:prstGeom>
          </p:spPr>
        </p:pic>
      </p:grpSp>
      <p:sp>
        <p:nvSpPr>
          <p:cNvPr id="5168" name="投影片編號版面配置區 516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97" name="圓角矩形 19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4198251" y="2219576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功能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9" name="直線接點 198"/>
          <p:cNvCxnSpPr>
            <a:stCxn id="197" idx="3"/>
            <a:endCxn id="87" idx="1"/>
          </p:cNvCxnSpPr>
          <p:nvPr/>
        </p:nvCxnSpPr>
        <p:spPr>
          <a:xfrm>
            <a:off x="5798272" y="2423888"/>
            <a:ext cx="637411" cy="136017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14223" y="49377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開發環境及工具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290623" y="1595135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作業系統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927415" y="1595135"/>
            <a:ext cx="1377672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資料庫軟體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745738" y="2729594"/>
            <a:ext cx="1600021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文件撰寫工具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527735" y="2729594"/>
            <a:ext cx="683835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網路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72741" y="272959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</a:t>
            </a:r>
            <a:r>
              <a:rPr lang="zh-TW" altLang="en-US" dirty="0">
                <a:solidFill>
                  <a:schemeClr val="bg1"/>
                </a:solidFill>
              </a:rPr>
              <a:t>語言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293381" y="1578775"/>
            <a:ext cx="911096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瀏覽器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998" y="2061413"/>
            <a:ext cx="156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MacOS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10.14</a:t>
            </a:r>
          </a:p>
        </p:txBody>
      </p:sp>
      <p:sp>
        <p:nvSpPr>
          <p:cNvPr id="14" name="矩形 13"/>
          <p:cNvSpPr/>
          <p:nvPr/>
        </p:nvSpPr>
        <p:spPr>
          <a:xfrm>
            <a:off x="1146998" y="3222243"/>
            <a:ext cx="1366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3G/4G/5G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Wi-Fi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網路</a:t>
            </a:r>
          </a:p>
        </p:txBody>
      </p:sp>
      <p:sp>
        <p:nvSpPr>
          <p:cNvPr id="15" name="矩形 14"/>
          <p:cNvSpPr/>
          <p:nvPr/>
        </p:nvSpPr>
        <p:spPr>
          <a:xfrm>
            <a:off x="2977486" y="2095111"/>
            <a:ext cx="163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Chrome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8507" y="2084266"/>
            <a:ext cx="1815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kern="100" dirty="0" smtClean="0"/>
              <a:t>PostgreSQL</a:t>
            </a:r>
          </a:p>
        </p:txBody>
      </p:sp>
      <p:sp>
        <p:nvSpPr>
          <p:cNvPr id="17" name="矩形 16"/>
          <p:cNvSpPr/>
          <p:nvPr/>
        </p:nvSpPr>
        <p:spPr>
          <a:xfrm>
            <a:off x="5160178" y="3199174"/>
            <a:ext cx="1132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HTML 5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jQuery</a:t>
            </a:r>
            <a:r>
              <a:rPr lang="zh-TW" altLang="en-US" dirty="0" smtClean="0"/>
              <a:t>、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endParaRPr lang="en-US" altLang="zh-TW" dirty="0"/>
          </a:p>
        </p:txBody>
      </p:sp>
      <p:sp>
        <p:nvSpPr>
          <p:cNvPr id="18" name="矩形 17"/>
          <p:cNvSpPr/>
          <p:nvPr/>
        </p:nvSpPr>
        <p:spPr>
          <a:xfrm>
            <a:off x="2608932" y="3222243"/>
            <a:ext cx="2551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/>
              <a:t>Word 2007/2016</a:t>
            </a:r>
            <a:r>
              <a:rPr lang="zh-TW" altLang="zh-TW" dirty="0" smtClean="0"/>
              <a:t>、</a:t>
            </a:r>
            <a:endParaRPr lang="en-US" altLang="zh-TW" dirty="0" smtClean="0"/>
          </a:p>
          <a:p>
            <a:pPr fontAlgn="t"/>
            <a:r>
              <a:rPr lang="en-US" altLang="zh-TW" dirty="0" smtClean="0"/>
              <a:t>PowerPoint </a:t>
            </a:r>
            <a:r>
              <a:rPr lang="en-US" altLang="zh-TW" dirty="0"/>
              <a:t>2016</a:t>
            </a:r>
            <a:endParaRPr lang="zh-TW" altLang="zh-TW" dirty="0"/>
          </a:p>
          <a:p>
            <a:pPr fontAlgn="t"/>
            <a:r>
              <a:rPr lang="en-US" altLang="zh-TW" dirty="0"/>
              <a:t>Visual Paradigm for UML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88219" y="1979964"/>
            <a:ext cx="1140143" cy="40862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開發環境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8910" y="2453598"/>
            <a:ext cx="2140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Studio Code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Visual </a:t>
            </a:r>
            <a:r>
              <a:rPr lang="en-US" altLang="zh-TW" kern="100" dirty="0"/>
              <a:t>Basic </a:t>
            </a:r>
            <a:r>
              <a:rPr lang="zh-TW" altLang="zh-TW" kern="100" dirty="0" smtClean="0"/>
              <a:t>、</a:t>
            </a:r>
            <a:endParaRPr lang="en-US" altLang="zh-TW" kern="100" dirty="0" smtClean="0"/>
          </a:p>
          <a:p>
            <a:pPr algn="ctr"/>
            <a:r>
              <a:rPr lang="en-US" altLang="zh-TW" kern="100" dirty="0" smtClean="0"/>
              <a:t>Adobe </a:t>
            </a:r>
            <a:r>
              <a:rPr lang="en-US" altLang="zh-TW" kern="100" dirty="0" err="1" smtClean="0"/>
              <a:t>Xd</a:t>
            </a:r>
            <a:endParaRPr lang="en-US" altLang="zh-TW" kern="100" dirty="0" smtClean="0"/>
          </a:p>
          <a:p>
            <a:pPr algn="ctr"/>
            <a:r>
              <a:rPr lang="en-US" altLang="zh-TW" kern="100" dirty="0" err="1"/>
              <a:t>Navicat</a:t>
            </a:r>
            <a:endParaRPr lang="en-US" altLang="zh-TW" kern="100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7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畫面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網頁畫面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作影片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員工資訊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5715361" y="198304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5254090" y="20050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118136" y="26438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林佳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</a:t>
            </a: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86" y="2630070"/>
            <a:ext cx="662868" cy="699405"/>
          </a:xfrm>
          <a:prstGeom prst="ellipse">
            <a:avLst/>
          </a:prstGeom>
        </p:spPr>
      </p:pic>
      <p:sp>
        <p:nvSpPr>
          <p:cNvPr id="54" name="文字方塊 53"/>
          <p:cNvSpPr txBox="1"/>
          <p:nvPr/>
        </p:nvSpPr>
        <p:spPr>
          <a:xfrm>
            <a:off x="4140069" y="304001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118136" y="3346066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780881" y="269255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男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210311" y="265156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暱稱：林小宏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348534" y="3024221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438802" y="339085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99" y="1934981"/>
            <a:ext cx="279819" cy="279819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3338889" y="19896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0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805168" y="2524376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046798" y="2135976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圖片 3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65" y="2476740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0" name="矩形 39"/>
          <p:cNvSpPr/>
          <p:nvPr/>
        </p:nvSpPr>
        <p:spPr>
          <a:xfrm>
            <a:off x="3090253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096501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29835" y="3285463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32572" y="3538624"/>
            <a:ext cx="113429" cy="113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3234850" y="3203678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028222" y="34568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21226" y="34568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33568" y="32036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48" name="矩形 47"/>
          <p:cNvSpPr/>
          <p:nvPr/>
        </p:nvSpPr>
        <p:spPr>
          <a:xfrm>
            <a:off x="3502022" y="224584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夢桌遊</a:t>
            </a:r>
            <a:endParaRPr lang="en-US" altLang="zh-TW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99" y="1934981"/>
            <a:ext cx="279819" cy="279819"/>
          </a:xfrm>
          <a:prstGeom prst="rect">
            <a:avLst/>
          </a:prstGeom>
        </p:spPr>
      </p:pic>
      <p:sp>
        <p:nvSpPr>
          <p:cNvPr id="59" name="文字方塊 58"/>
          <p:cNvSpPr txBox="1"/>
          <p:nvPr/>
        </p:nvSpPr>
        <p:spPr>
          <a:xfrm>
            <a:off x="3338889" y="198964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39854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菜單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747581" y="2339281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64" y="2393013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圓角矩形 50"/>
          <p:cNvSpPr/>
          <p:nvPr/>
        </p:nvSpPr>
        <p:spPr>
          <a:xfrm>
            <a:off x="2747581" y="3157197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867722" y="3240967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圓角矩形 52"/>
          <p:cNvSpPr/>
          <p:nvPr/>
        </p:nvSpPr>
        <p:spPr>
          <a:xfrm>
            <a:off x="5014906" y="233962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9" y="241217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圓角矩形 54"/>
          <p:cNvSpPr/>
          <p:nvPr/>
        </p:nvSpPr>
        <p:spPr>
          <a:xfrm>
            <a:off x="5010643" y="316566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047" y="322932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3562340" y="25261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3598276" y="33078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835383" y="25143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炸物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792944" y="3338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飲品</a:t>
            </a:r>
            <a:endParaRPr lang="zh-TW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36752" y="2491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4214" y="3315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08074" y="33077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13398" y="2483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5608300" y="197011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5147029" y="19921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27" y="1919804"/>
            <a:ext cx="279819" cy="279819"/>
          </a:xfrm>
          <a:prstGeom prst="rect">
            <a:avLst/>
          </a:prstGeom>
        </p:spPr>
      </p:pic>
      <p:sp>
        <p:nvSpPr>
          <p:cNvPr id="77" name="文字方塊 76"/>
          <p:cNvSpPr txBox="1"/>
          <p:nvPr/>
        </p:nvSpPr>
        <p:spPr>
          <a:xfrm>
            <a:off x="2979817" y="197447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97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查看餐點訂單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675488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159131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桌號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693947" y="23703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總金額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374074" y="2370300"/>
            <a:ext cx="48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結帳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71609" y="2330652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5466276" y="3021162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5473246" y="3339077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5472809" y="3644012"/>
            <a:ext cx="27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487766" y="3937249"/>
            <a:ext cx="24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V</a:t>
            </a:r>
            <a:endParaRPr lang="zh-TW" altLang="en-US" sz="12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24206" y="2645541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4229130" y="300086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05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4234951" y="330592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4240772" y="3610992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03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4246593" y="3916057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02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796723" y="2651413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839549" y="300731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845370" y="331237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51191" y="3617443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57012" y="3922508"/>
            <a:ext cx="38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90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56" name="圓角矩形 155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查看會員消費明</a:t>
            </a:r>
            <a:r>
              <a:rPr lang="zh-TW" altLang="en-US" sz="1400" dirty="0">
                <a:solidFill>
                  <a:srgbClr val="E84C22"/>
                </a:solidFill>
              </a:rPr>
              <a:t>細</a:t>
            </a:r>
          </a:p>
        </p:txBody>
      </p:sp>
      <p:sp>
        <p:nvSpPr>
          <p:cNvPr id="8" name="矩形 7"/>
          <p:cNvSpPr/>
          <p:nvPr/>
        </p:nvSpPr>
        <p:spPr>
          <a:xfrm>
            <a:off x="2624582" y="2339281"/>
            <a:ext cx="4640056" cy="1891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EFB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V="1">
            <a:off x="2618983" y="3285089"/>
            <a:ext cx="4645655" cy="2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632217" y="2969821"/>
            <a:ext cx="4632421" cy="1743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632217" y="2654551"/>
            <a:ext cx="4632421" cy="16446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2632243" y="3585397"/>
            <a:ext cx="4632395" cy="14964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632217" y="3915631"/>
            <a:ext cx="4632421" cy="4199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632217" y="2339281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2632217" y="4230902"/>
            <a:ext cx="4086541" cy="0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73898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270731" y="2349853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644305" y="237585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訂單號</a:t>
            </a:r>
            <a:endParaRPr lang="zh-TW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60472" y="23764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會員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252612" y="23724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總點數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562464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日期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5914722" y="23703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員工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0" name="直線接點 99"/>
          <p:cNvCxnSpPr/>
          <p:nvPr/>
        </p:nvCxnSpPr>
        <p:spPr>
          <a:xfrm>
            <a:off x="4110062" y="2339280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300932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5849553" y="2339279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433438" y="2330651"/>
            <a:ext cx="0" cy="1891621"/>
          </a:xfrm>
          <a:prstGeom prst="line">
            <a:avLst/>
          </a:prstGeom>
          <a:ln w="12700">
            <a:solidFill>
              <a:srgbClr val="EFB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2779754" y="2658920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788182" y="2975723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2788182" y="3297087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2800166" y="3599919"/>
            <a:ext cx="30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807957" y="3931754"/>
            <a:ext cx="2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81516" y="2683606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2020/05/13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381516" y="3000862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2020/05/07</a:t>
            </a:r>
            <a:endParaRPr lang="zh-TW" altLang="en-US" sz="12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381516" y="3318118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2020/05/01</a:t>
            </a:r>
            <a:endParaRPr lang="zh-TW" altLang="en-US" sz="12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381516" y="3635374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2020/04/23</a:t>
            </a:r>
            <a:endParaRPr lang="zh-TW" altLang="en-US" sz="12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381516" y="3952630"/>
            <a:ext cx="95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2020/04/12</a:t>
            </a:r>
            <a:endParaRPr lang="zh-TW" altLang="en-US" sz="12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4802423" y="2645992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788204" y="2997111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250</a:t>
            </a:r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798755" y="3312620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809752" y="3613684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300</a:t>
            </a:r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4813034" y="3924214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r>
              <a:rPr lang="en-US" altLang="zh-TW" sz="1400" dirty="0" smtClean="0"/>
              <a:t>00</a:t>
            </a:r>
            <a:endParaRPr lang="zh-TW" altLang="en-US" sz="1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5861819" y="2678872"/>
            <a:ext cx="55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868558" y="2990971"/>
            <a:ext cx="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5877160" y="3296232"/>
            <a:ext cx="5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阿宏</a:t>
            </a:r>
          </a:p>
        </p:txBody>
      </p:sp>
      <p:sp>
        <p:nvSpPr>
          <p:cNvPr id="142" name="文字方塊 141"/>
          <p:cNvSpPr txBox="1"/>
          <p:nvPr/>
        </p:nvSpPr>
        <p:spPr>
          <a:xfrm>
            <a:off x="5879768" y="3626804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879768" y="3933697"/>
            <a:ext cx="58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3212586" y="269274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0975922166</a:t>
            </a:r>
            <a:endParaRPr lang="zh-TW" altLang="en-US" sz="12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206680" y="3004207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0972533596</a:t>
            </a:r>
            <a:endParaRPr lang="zh-TW" altLang="en-US" sz="12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219754" y="3316716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0933530891</a:t>
            </a:r>
            <a:endParaRPr lang="zh-TW" altLang="en-US" sz="12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3219754" y="3634495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0972724884</a:t>
            </a:r>
            <a:endParaRPr lang="zh-TW" altLang="en-US" sz="12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3208384" y="3938722"/>
            <a:ext cx="96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0942345762</a:t>
            </a:r>
            <a:endParaRPr lang="zh-TW" altLang="en-US" sz="1200" dirty="0"/>
          </a:p>
        </p:txBody>
      </p:sp>
      <p:sp>
        <p:nvSpPr>
          <p:cNvPr id="104" name="圓角矩形 103"/>
          <p:cNvSpPr/>
          <p:nvPr/>
        </p:nvSpPr>
        <p:spPr>
          <a:xfrm>
            <a:off x="5806212" y="1970268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5344941" y="19922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158383" y="2361335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餐點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$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729418" y="237902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遊戲</a:t>
            </a:r>
            <a:r>
              <a:rPr lang="en-US" altLang="zh-TW" sz="1100" dirty="0">
                <a:solidFill>
                  <a:schemeClr val="bg2">
                    <a:lumMod val="25000"/>
                  </a:schemeClr>
                </a:solidFill>
              </a:rPr>
              <a:t>$</a:t>
            </a:r>
            <a:endParaRPr lang="en-US" altLang="zh-TW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244781" y="2659291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4209990" y="2979365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150</a:t>
            </a:r>
            <a:endParaRPr lang="zh-TW" altLang="en-US" sz="14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4196125" y="3301049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100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238689" y="3615131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</a:t>
            </a:r>
            <a:endParaRPr lang="zh-TW" altLang="en-US" sz="1400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4210404" y="3912643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190</a:t>
            </a:r>
            <a:endParaRPr lang="zh-TW" altLang="en-US" sz="14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5335874" y="2651207"/>
            <a:ext cx="466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200</a:t>
            </a:r>
            <a:endParaRPr lang="zh-TW" altLang="en-US" sz="1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321655" y="3002326"/>
            <a:ext cx="48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400</a:t>
            </a:r>
            <a:endParaRPr lang="zh-TW" altLang="en-US" sz="14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332206" y="3317835"/>
            <a:ext cx="50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500</a:t>
            </a:r>
            <a:endParaRPr lang="zh-TW" altLang="en-US" sz="14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343203" y="3618899"/>
            <a:ext cx="47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350</a:t>
            </a:r>
            <a:endParaRPr lang="zh-TW" altLang="en-US" sz="14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5346485" y="3929429"/>
            <a:ext cx="48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490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6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儲值點數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104" name="圓角矩形 103"/>
          <p:cNvSpPr/>
          <p:nvPr/>
        </p:nvSpPr>
        <p:spPr>
          <a:xfrm>
            <a:off x="3171672" y="2668101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7" name="圓角矩形 106"/>
          <p:cNvSpPr/>
          <p:nvPr/>
        </p:nvSpPr>
        <p:spPr>
          <a:xfrm>
            <a:off x="3171672" y="3382150"/>
            <a:ext cx="1503854" cy="304605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6079960" y="3382150"/>
            <a:ext cx="873740" cy="3046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</a:rPr>
              <a:t>儲值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3101977" y="24092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會員手機號碼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3126357" y="31147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儲值金額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4795932" y="31564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儲值點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數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5639683" y="3385217"/>
            <a:ext cx="27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endParaRPr lang="en-US" altLang="zh-TW" sz="1100" dirty="0" smtClean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917349" y="3672464"/>
            <a:ext cx="970434" cy="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0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目</a:t>
            </a:r>
            <a:r>
              <a:rPr lang="zh-TW" altLang="en-US" sz="4000" dirty="0">
                <a:solidFill>
                  <a:schemeClr val="accent1"/>
                </a:solidFill>
              </a:rPr>
              <a:t>錄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456038" y="3135918"/>
            <a:ext cx="12682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背景與動機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1926176" y="3135918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預期成果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3470574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規格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7691350" y="3084429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</a:t>
            </a:r>
            <a:endParaRPr lang="en-US" altLang="zh-TW" sz="1600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4931690" y="3135918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預期</a:t>
            </a:r>
            <a:r>
              <a:rPr lang="zh-TW" altLang="en-US" sz="16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網頁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0718" y="1886249"/>
            <a:ext cx="1040625" cy="1040625"/>
            <a:chOff x="815326" y="1848879"/>
            <a:chExt cx="1040625" cy="104062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id="{35B809C4-5FEA-410E-B945-C8E99E3168E7}"/>
                </a:ext>
              </a:extLst>
            </p:cNvPr>
            <p:cNvSpPr txBox="1"/>
            <p:nvPr/>
          </p:nvSpPr>
          <p:spPr>
            <a:xfrm>
              <a:off x="938579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011841" y="1886249"/>
            <a:ext cx="1040625" cy="1040625"/>
            <a:chOff x="2488166" y="1848879"/>
            <a:chExt cx="1040625" cy="10406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F75C41DC-A784-4EED-9C7A-DDA83A9D9C79}"/>
                </a:ext>
              </a:extLst>
            </p:cNvPr>
            <p:cNvSpPr txBox="1"/>
            <p:nvPr/>
          </p:nvSpPr>
          <p:spPr>
            <a:xfrm>
              <a:off x="2630128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52964" y="1886249"/>
            <a:ext cx="1040625" cy="1040625"/>
            <a:chOff x="4092097" y="1848879"/>
            <a:chExt cx="1040625" cy="104062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B8F62E-2895-474D-8436-CCA11BEA2F3F}"/>
                </a:ext>
              </a:extLst>
            </p:cNvPr>
            <p:cNvSpPr txBox="1"/>
            <p:nvPr/>
          </p:nvSpPr>
          <p:spPr>
            <a:xfrm>
              <a:off x="4234742" y="2016447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894087" y="1886249"/>
            <a:ext cx="1040625" cy="1040625"/>
            <a:chOff x="5716890" y="1848879"/>
            <a:chExt cx="1040625" cy="104062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E2226A0-E0FA-4B03-98BB-815BDC71D906}"/>
                </a:ext>
              </a:extLst>
            </p:cNvPr>
            <p:cNvSpPr txBox="1"/>
            <p:nvPr/>
          </p:nvSpPr>
          <p:spPr>
            <a:xfrm>
              <a:off x="5859534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335210" y="1886249"/>
            <a:ext cx="1040625" cy="1040625"/>
            <a:chOff x="7291186" y="1848879"/>
            <a:chExt cx="1040625" cy="104062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hlinkClick r:id="rId6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7433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776333" y="1877435"/>
            <a:ext cx="1040625" cy="1040625"/>
            <a:chOff x="8688186" y="1848879"/>
            <a:chExt cx="1040625" cy="1040625"/>
          </a:xfrm>
        </p:grpSpPr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0">
              <a:hlinkClick r:id="rId7" action="ppaction://hlinksldjump"/>
              <a:extLst>
                <a:ext uri="{FF2B5EF4-FFF2-40B4-BE49-F238E27FC236}">
                  <a16:creationId xmlns:a16="http://schemas.microsoft.com/office/drawing/2014/main" id="{4F12D664-4B09-4167-AF76-AAE290FDA9DB}"/>
                </a:ext>
              </a:extLst>
            </p:cNvPr>
            <p:cNvSpPr txBox="1"/>
            <p:nvPr/>
          </p:nvSpPr>
          <p:spPr>
            <a:xfrm>
              <a:off x="8830830" y="201524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6372812" y="3157174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0436" y="4276639"/>
            <a:ext cx="503938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6773" y="685362"/>
            <a:ext cx="6069412" cy="400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介面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1896773" y="929857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884789" y="1239443"/>
            <a:ext cx="6047035" cy="171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4451" y="1548233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894620" y="1863643"/>
            <a:ext cx="6078024" cy="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94620" y="2166609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894620" y="2487260"/>
            <a:ext cx="6063887" cy="1506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886942" y="2800052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15777" y="3100876"/>
            <a:ext cx="6056867" cy="34893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94620" y="3418428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884789" y="3733838"/>
            <a:ext cx="6063887" cy="20798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84789" y="4036804"/>
            <a:ext cx="6063887" cy="33404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84789" y="4357455"/>
            <a:ext cx="6073718" cy="15557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011893" y="681255"/>
            <a:ext cx="3329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784341" y="681255"/>
            <a:ext cx="8754" cy="4005040"/>
          </a:xfrm>
          <a:prstGeom prst="line">
            <a:avLst/>
          </a:prstGeom>
          <a:ln w="19050">
            <a:solidFill>
              <a:srgbClr val="FF8F7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204135" y="685362"/>
            <a:ext cx="5449163" cy="4014612"/>
            <a:chOff x="2204135" y="685362"/>
            <a:chExt cx="5449163" cy="401461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>
            <a:xfrm>
              <a:off x="2204135" y="685362"/>
              <a:ext cx="5449163" cy="40009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135" y="685362"/>
              <a:ext cx="5449163" cy="7910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235" y="685362"/>
              <a:ext cx="714488" cy="777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204135" y="1462730"/>
              <a:ext cx="5449163" cy="396806"/>
            </a:xfrm>
            <a:prstGeom prst="rect">
              <a:avLst/>
            </a:prstGeom>
            <a:solidFill>
              <a:srgbClr val="6D2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04135" y="4303168"/>
              <a:ext cx="5449163" cy="396806"/>
            </a:xfrm>
            <a:prstGeom prst="rect">
              <a:avLst/>
            </a:prstGeom>
            <a:solidFill>
              <a:srgbClr val="E77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AOWU</a:t>
              </a:r>
              <a:endParaRPr lang="zh-TW" altLang="en-US" sz="1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734348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店家資訊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70038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菜單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23599" y="15371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查看餐點訂單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41416" y="1537168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查看會員消費明細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1362" y="15371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儲值點數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7051" y="15371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使用者</a:t>
            </a:r>
            <a:endParaRPr lang="zh-TW" altLang="en-US" sz="1100" dirty="0">
              <a:solidFill>
                <a:srgbClr val="FFFF00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5035" y="19386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使用</a:t>
            </a:r>
            <a:r>
              <a:rPr lang="zh-TW" altLang="en-US" sz="1400" dirty="0">
                <a:solidFill>
                  <a:srgbClr val="E84C22"/>
                </a:solidFill>
              </a:rPr>
              <a:t>者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5715361" y="1983042"/>
            <a:ext cx="1458426" cy="295404"/>
          </a:xfrm>
          <a:prstGeom prst="round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登入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254090" y="20050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搜尋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549583" y="24878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691727" y="2454214"/>
            <a:ext cx="703127" cy="699405"/>
          </a:xfrm>
          <a:prstGeom prst="ellipse">
            <a:avLst/>
          </a:prstGeom>
        </p:spPr>
      </p:pic>
      <p:sp>
        <p:nvSpPr>
          <p:cNvPr id="81" name="文字方塊 80"/>
          <p:cNvSpPr txBox="1"/>
          <p:nvPr/>
        </p:nvSpPr>
        <p:spPr>
          <a:xfrm>
            <a:off x="3553802" y="278957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783464" y="3380912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247448" y="250232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65717" y="2606888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5011748" y="2332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接點 87"/>
          <p:cNvCxnSpPr/>
          <p:nvPr/>
        </p:nvCxnSpPr>
        <p:spPr>
          <a:xfrm>
            <a:off x="5073046" y="2942396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86" idx="1"/>
            <a:endCxn id="86" idx="3"/>
          </p:cNvCxnSpPr>
          <p:nvPr/>
        </p:nvCxnSpPr>
        <p:spPr>
          <a:xfrm>
            <a:off x="5065717" y="3332581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5065717" y="3709559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564196" y="3068905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105546" y="2662671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112426" y="302057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115186" y="3394209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112426" y="3740557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280787" y="15371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員工</a:t>
            </a:r>
            <a:endParaRPr lang="zh-TW" altLang="en-US" sz="1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實作影片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8365067" y="4276639"/>
            <a:ext cx="4793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29" name="组合 200"/>
          <p:cNvGrpSpPr/>
          <p:nvPr/>
        </p:nvGrpSpPr>
        <p:grpSpPr>
          <a:xfrm>
            <a:off x="1345304" y="392174"/>
            <a:ext cx="6455702" cy="4442293"/>
            <a:chOff x="6362700" y="949326"/>
            <a:chExt cx="962025" cy="66198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23025" y="949326"/>
              <a:ext cx="841375" cy="630998"/>
            </a:xfrm>
            <a:custGeom>
              <a:avLst/>
              <a:gdLst>
                <a:gd name="T0" fmla="*/ 208 w 224"/>
                <a:gd name="T1" fmla="*/ 0 h 152"/>
                <a:gd name="T2" fmla="*/ 16 w 224"/>
                <a:gd name="T3" fmla="*/ 0 h 152"/>
                <a:gd name="T4" fmla="*/ 0 w 224"/>
                <a:gd name="T5" fmla="*/ 16 h 152"/>
                <a:gd name="T6" fmla="*/ 0 w 224"/>
                <a:gd name="T7" fmla="*/ 152 h 152"/>
                <a:gd name="T8" fmla="*/ 224 w 224"/>
                <a:gd name="T9" fmla="*/ 152 h 152"/>
                <a:gd name="T10" fmla="*/ 224 w 224"/>
                <a:gd name="T11" fmla="*/ 16 h 152"/>
                <a:gd name="T12" fmla="*/ 208 w 224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2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6444376" y="977942"/>
              <a:ext cx="782721" cy="571392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6481763" y="1009651"/>
              <a:ext cx="722313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362700" y="1580324"/>
              <a:ext cx="962025" cy="30990"/>
            </a:xfrm>
            <a:custGeom>
              <a:avLst/>
              <a:gdLst>
                <a:gd name="T0" fmla="*/ 0 w 256"/>
                <a:gd name="T1" fmla="*/ 0 h 24"/>
                <a:gd name="T2" fmla="*/ 24 w 256"/>
                <a:gd name="T3" fmla="*/ 24 h 24"/>
                <a:gd name="T4" fmla="*/ 232 w 256"/>
                <a:gd name="T5" fmla="*/ 24 h 24"/>
                <a:gd name="T6" fmla="*/ 256 w 256"/>
                <a:gd name="T7" fmla="*/ 0 h 24"/>
                <a:gd name="T8" fmla="*/ 0 w 25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">
                  <a:moveTo>
                    <a:pt x="0" y="0"/>
                  </a:moveTo>
                  <a:cubicBezTo>
                    <a:pt x="0" y="16"/>
                    <a:pt x="8" y="24"/>
                    <a:pt x="24" y="24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248" y="24"/>
                    <a:pt x="256" y="16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753225" y="1581133"/>
              <a:ext cx="179388" cy="18826"/>
            </a:xfrm>
            <a:custGeom>
              <a:avLst/>
              <a:gdLst>
                <a:gd name="T0" fmla="*/ 104 w 113"/>
                <a:gd name="T1" fmla="*/ 19 h 19"/>
                <a:gd name="T2" fmla="*/ 9 w 113"/>
                <a:gd name="T3" fmla="*/ 19 h 19"/>
                <a:gd name="T4" fmla="*/ 0 w 113"/>
                <a:gd name="T5" fmla="*/ 0 h 19"/>
                <a:gd name="T6" fmla="*/ 113 w 113"/>
                <a:gd name="T7" fmla="*/ 0 h 19"/>
                <a:gd name="T8" fmla="*/ 104 w 113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9">
                  <a:moveTo>
                    <a:pt x="104" y="19"/>
                  </a:moveTo>
                  <a:lnTo>
                    <a:pt x="9" y="19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04" y="19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423025" y="949326"/>
              <a:ext cx="484862" cy="630998"/>
            </a:xfrm>
            <a:custGeom>
              <a:avLst/>
              <a:gdLst>
                <a:gd name="T0" fmla="*/ 128 w 128"/>
                <a:gd name="T1" fmla="*/ 0 h 152"/>
                <a:gd name="T2" fmla="*/ 16 w 128"/>
                <a:gd name="T3" fmla="*/ 0 h 152"/>
                <a:gd name="T4" fmla="*/ 0 w 128"/>
                <a:gd name="T5" fmla="*/ 16 h 152"/>
                <a:gd name="T6" fmla="*/ 0 w 128"/>
                <a:gd name="T7" fmla="*/ 152 h 152"/>
                <a:gd name="T8" fmla="*/ 80 w 128"/>
                <a:gd name="T9" fmla="*/ 152 h 152"/>
                <a:gd name="T10" fmla="*/ 85 w 128"/>
                <a:gd name="T11" fmla="*/ 136 h 152"/>
                <a:gd name="T12" fmla="*/ 16 w 128"/>
                <a:gd name="T13" fmla="*/ 136 h 152"/>
                <a:gd name="T14" fmla="*/ 16 w 128"/>
                <a:gd name="T15" fmla="*/ 16 h 152"/>
                <a:gd name="T16" fmla="*/ 123 w 128"/>
                <a:gd name="T17" fmla="*/ 16 h 152"/>
                <a:gd name="T18" fmla="*/ 128 w 128"/>
                <a:gd name="T1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5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6460892" y="977942"/>
              <a:ext cx="446995" cy="571392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D9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6481763" y="1009651"/>
              <a:ext cx="403225" cy="450850"/>
            </a:xfrm>
            <a:custGeom>
              <a:avLst/>
              <a:gdLst>
                <a:gd name="T0" fmla="*/ 254 w 254"/>
                <a:gd name="T1" fmla="*/ 0 h 284"/>
                <a:gd name="T2" fmla="*/ 0 w 254"/>
                <a:gd name="T3" fmla="*/ 0 h 284"/>
                <a:gd name="T4" fmla="*/ 0 w 254"/>
                <a:gd name="T5" fmla="*/ 284 h 284"/>
                <a:gd name="T6" fmla="*/ 164 w 254"/>
                <a:gd name="T7" fmla="*/ 284 h 284"/>
                <a:gd name="T8" fmla="*/ 254 w 254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84">
                  <a:moveTo>
                    <a:pt x="254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164" y="284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1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6600" y="4276639"/>
            <a:ext cx="4877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119002" y="561020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09807" y="266493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登入</a:t>
              </a:r>
              <a:endParaRPr lang="zh-TW" altLang="en-US" sz="1600" dirty="0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409807" y="314640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03597" y="561020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366455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409807" y="1771919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2409807" y="2604220"/>
              <a:ext cx="1676400" cy="3778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登入</a:t>
              </a: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4884789" y="14647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手機號碼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34660" y="23189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密碼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160569" y="30195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0070C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忘記密碼</a:t>
            </a:r>
            <a:endParaRPr lang="zh-TW" altLang="en-US" sz="1100" dirty="0">
              <a:solidFill>
                <a:srgbClr val="0070C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45" y="594497"/>
            <a:ext cx="338110" cy="367866"/>
          </a:xfrm>
          <a:prstGeom prst="rect">
            <a:avLst/>
          </a:prstGeom>
        </p:spPr>
      </p:pic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797108" y="667929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2"/>
          <p:cNvSpPr>
            <a:spLocks noEditPoints="1"/>
          </p:cNvSpPr>
          <p:nvPr/>
        </p:nvSpPr>
        <p:spPr bwMode="auto">
          <a:xfrm>
            <a:off x="4905784" y="825642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8263" y="4276639"/>
            <a:ext cx="49611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40" name="圓角矩形 39"/>
            <p:cNvSpPr/>
            <p:nvPr/>
          </p:nvSpPr>
          <p:spPr>
            <a:xfrm>
              <a:off x="2450297" y="127574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填入姓名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2398762" y="3953736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註冊</a:t>
              </a:r>
              <a:endParaRPr lang="zh-TW" altLang="en-US" sz="1600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2462231" y="1952100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填入手機號碼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2473069" y="2353598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填入密碼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2458769" y="2755096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確認密碼</a:t>
              </a:r>
              <a:endParaRPr lang="zh-TW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2458769" y="31565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電子郵件</a:t>
              </a: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2458769" y="3558094"/>
              <a:ext cx="1571515" cy="3096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8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生日</a:t>
              </a:r>
              <a:endParaRPr lang="en-US" altLang="zh-TW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002" y="1081793"/>
              <a:ext cx="1168009" cy="1270802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1" name="圓角矩形 70"/>
            <p:cNvSpPr/>
            <p:nvPr/>
          </p:nvSpPr>
          <p:spPr>
            <a:xfrm>
              <a:off x="2409807" y="2479765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菜單</a:t>
              </a:r>
              <a:r>
                <a:rPr lang="en-US" altLang="zh-TW" sz="1600" dirty="0" smtClean="0"/>
                <a:t>/</a:t>
              </a:r>
              <a:r>
                <a:rPr lang="zh-TW" altLang="en-US" sz="1600" dirty="0" smtClean="0"/>
                <a:t>點餐</a:t>
              </a:r>
              <a:endParaRPr lang="zh-TW" altLang="en-US" sz="1600" dirty="0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2409807" y="2961239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開始遊玩</a:t>
              </a:r>
              <a:endParaRPr lang="zh-TW" altLang="en-US" sz="1600" dirty="0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2409807" y="3442713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會員資料</a:t>
              </a:r>
              <a:endParaRPr lang="zh-TW" altLang="en-US" sz="1600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406700" y="3916221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店家資訊</a:t>
              </a:r>
              <a:endParaRPr lang="zh-TW" altLang="en-US" sz="1600" dirty="0"/>
            </a:p>
          </p:txBody>
        </p:sp>
      </p:grpSp>
      <p:sp>
        <p:nvSpPr>
          <p:cNvPr id="5" name="甜甜圈 4"/>
          <p:cNvSpPr/>
          <p:nvPr/>
        </p:nvSpPr>
        <p:spPr>
          <a:xfrm>
            <a:off x="2892598" y="1651700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甜甜圈 85"/>
          <p:cNvSpPr/>
          <p:nvPr/>
        </p:nvSpPr>
        <p:spPr>
          <a:xfrm>
            <a:off x="3512803" y="1640402"/>
            <a:ext cx="121621" cy="121621"/>
          </a:xfrm>
          <a:prstGeom prst="donu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69733" y="1556618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男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3617057" y="1549727"/>
            <a:ext cx="3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女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4216" y="126168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737590" y="192946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882469" y="23131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82469" y="274117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872887" y="313999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010068" y="353796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rgbClr val="FF0000"/>
                </a:solidFill>
              </a:rPr>
              <a:t>*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sp>
        <p:nvSpPr>
          <p:cNvPr id="97" name="Freeform 11"/>
          <p:cNvSpPr>
            <a:spLocks noEditPoints="1"/>
          </p:cNvSpPr>
          <p:nvPr/>
        </p:nvSpPr>
        <p:spPr bwMode="auto">
          <a:xfrm>
            <a:off x="2338652" y="576876"/>
            <a:ext cx="275104" cy="262528"/>
          </a:xfrm>
          <a:custGeom>
            <a:avLst/>
            <a:gdLst>
              <a:gd name="T0" fmla="*/ 101 w 201"/>
              <a:gd name="T1" fmla="*/ 8 h 192"/>
              <a:gd name="T2" fmla="*/ 115 w 201"/>
              <a:gd name="T3" fmla="*/ 13 h 192"/>
              <a:gd name="T4" fmla="*/ 185 w 201"/>
              <a:gd name="T5" fmla="*/ 75 h 192"/>
              <a:gd name="T6" fmla="*/ 188 w 201"/>
              <a:gd name="T7" fmla="*/ 78 h 192"/>
              <a:gd name="T8" fmla="*/ 183 w 201"/>
              <a:gd name="T9" fmla="*/ 78 h 192"/>
              <a:gd name="T10" fmla="*/ 174 w 201"/>
              <a:gd name="T11" fmla="*/ 78 h 192"/>
              <a:gd name="T12" fmla="*/ 166 w 201"/>
              <a:gd name="T13" fmla="*/ 78 h 192"/>
              <a:gd name="T14" fmla="*/ 166 w 201"/>
              <a:gd name="T15" fmla="*/ 86 h 192"/>
              <a:gd name="T16" fmla="*/ 166 w 201"/>
              <a:gd name="T17" fmla="*/ 184 h 192"/>
              <a:gd name="T18" fmla="*/ 36 w 201"/>
              <a:gd name="T19" fmla="*/ 184 h 192"/>
              <a:gd name="T20" fmla="*/ 36 w 201"/>
              <a:gd name="T21" fmla="*/ 86 h 192"/>
              <a:gd name="T22" fmla="*/ 36 w 201"/>
              <a:gd name="T23" fmla="*/ 78 h 192"/>
              <a:gd name="T24" fmla="*/ 28 w 201"/>
              <a:gd name="T25" fmla="*/ 78 h 192"/>
              <a:gd name="T26" fmla="*/ 18 w 201"/>
              <a:gd name="T27" fmla="*/ 78 h 192"/>
              <a:gd name="T28" fmla="*/ 13 w 201"/>
              <a:gd name="T29" fmla="*/ 78 h 192"/>
              <a:gd name="T30" fmla="*/ 16 w 201"/>
              <a:gd name="T31" fmla="*/ 75 h 192"/>
              <a:gd name="T32" fmla="*/ 86 w 201"/>
              <a:gd name="T33" fmla="*/ 13 h 192"/>
              <a:gd name="T34" fmla="*/ 101 w 201"/>
              <a:gd name="T35" fmla="*/ 8 h 192"/>
              <a:gd name="T36" fmla="*/ 101 w 201"/>
              <a:gd name="T37" fmla="*/ 0 h 192"/>
              <a:gd name="T38" fmla="*/ 81 w 201"/>
              <a:gd name="T39" fmla="*/ 7 h 192"/>
              <a:gd name="T40" fmla="*/ 11 w 201"/>
              <a:gd name="T41" fmla="*/ 69 h 192"/>
              <a:gd name="T42" fmla="*/ 18 w 201"/>
              <a:gd name="T43" fmla="*/ 86 h 192"/>
              <a:gd name="T44" fmla="*/ 28 w 201"/>
              <a:gd name="T45" fmla="*/ 86 h 192"/>
              <a:gd name="T46" fmla="*/ 28 w 201"/>
              <a:gd name="T47" fmla="*/ 192 h 192"/>
              <a:gd name="T48" fmla="*/ 174 w 201"/>
              <a:gd name="T49" fmla="*/ 192 h 192"/>
              <a:gd name="T50" fmla="*/ 174 w 201"/>
              <a:gd name="T51" fmla="*/ 86 h 192"/>
              <a:gd name="T52" fmla="*/ 183 w 201"/>
              <a:gd name="T53" fmla="*/ 86 h 192"/>
              <a:gd name="T54" fmla="*/ 190 w 201"/>
              <a:gd name="T55" fmla="*/ 69 h 192"/>
              <a:gd name="T56" fmla="*/ 121 w 201"/>
              <a:gd name="T57" fmla="*/ 7 h 192"/>
              <a:gd name="T58" fmla="*/ 101 w 201"/>
              <a:gd name="T5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92">
                <a:moveTo>
                  <a:pt x="101" y="8"/>
                </a:moveTo>
                <a:cubicBezTo>
                  <a:pt x="106" y="8"/>
                  <a:pt x="112" y="10"/>
                  <a:pt x="115" y="13"/>
                </a:cubicBezTo>
                <a:cubicBezTo>
                  <a:pt x="185" y="75"/>
                  <a:pt x="185" y="75"/>
                  <a:pt x="185" y="75"/>
                </a:cubicBezTo>
                <a:cubicBezTo>
                  <a:pt x="186" y="76"/>
                  <a:pt x="187" y="77"/>
                  <a:pt x="188" y="78"/>
                </a:cubicBezTo>
                <a:cubicBezTo>
                  <a:pt x="187" y="78"/>
                  <a:pt x="185" y="78"/>
                  <a:pt x="183" y="78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66" y="78"/>
                  <a:pt x="166" y="78"/>
                  <a:pt x="166" y="7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78"/>
                  <a:pt x="36" y="78"/>
                  <a:pt x="36" y="78"/>
                </a:cubicBezTo>
                <a:cubicBezTo>
                  <a:pt x="28" y="78"/>
                  <a:pt x="28" y="78"/>
                  <a:pt x="28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6" y="78"/>
                  <a:pt x="14" y="78"/>
                  <a:pt x="13" y="78"/>
                </a:cubicBezTo>
                <a:cubicBezTo>
                  <a:pt x="14" y="77"/>
                  <a:pt x="15" y="76"/>
                  <a:pt x="16" y="75"/>
                </a:cubicBezTo>
                <a:cubicBezTo>
                  <a:pt x="86" y="13"/>
                  <a:pt x="86" y="13"/>
                  <a:pt x="86" y="13"/>
                </a:cubicBezTo>
                <a:cubicBezTo>
                  <a:pt x="90" y="10"/>
                  <a:pt x="95" y="8"/>
                  <a:pt x="101" y="8"/>
                </a:cubicBezTo>
                <a:moveTo>
                  <a:pt x="101" y="0"/>
                </a:moveTo>
                <a:cubicBezTo>
                  <a:pt x="93" y="0"/>
                  <a:pt x="86" y="2"/>
                  <a:pt x="81" y="7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78"/>
                  <a:pt x="3" y="86"/>
                  <a:pt x="1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174" y="192"/>
                  <a:pt x="174" y="192"/>
                  <a:pt x="174" y="192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183" y="86"/>
                  <a:pt x="183" y="86"/>
                  <a:pt x="183" y="86"/>
                </a:cubicBezTo>
                <a:cubicBezTo>
                  <a:pt x="198" y="86"/>
                  <a:pt x="201" y="78"/>
                  <a:pt x="190" y="69"/>
                </a:cubicBezTo>
                <a:cubicBezTo>
                  <a:pt x="121" y="7"/>
                  <a:pt x="121" y="7"/>
                  <a:pt x="121" y="7"/>
                </a:cubicBezTo>
                <a:cubicBezTo>
                  <a:pt x="115" y="2"/>
                  <a:pt x="108" y="0"/>
                  <a:pt x="10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12"/>
          <p:cNvSpPr>
            <a:spLocks noEditPoints="1"/>
          </p:cNvSpPr>
          <p:nvPr/>
        </p:nvSpPr>
        <p:spPr bwMode="auto">
          <a:xfrm>
            <a:off x="2447328" y="734589"/>
            <a:ext cx="65749" cy="97080"/>
          </a:xfrm>
          <a:custGeom>
            <a:avLst/>
            <a:gdLst>
              <a:gd name="T0" fmla="*/ 57 w 65"/>
              <a:gd name="T1" fmla="*/ 8 h 93"/>
              <a:gd name="T2" fmla="*/ 57 w 65"/>
              <a:gd name="T3" fmla="*/ 85 h 93"/>
              <a:gd name="T4" fmla="*/ 8 w 65"/>
              <a:gd name="T5" fmla="*/ 85 h 93"/>
              <a:gd name="T6" fmla="*/ 8 w 65"/>
              <a:gd name="T7" fmla="*/ 8 h 93"/>
              <a:gd name="T8" fmla="*/ 57 w 65"/>
              <a:gd name="T9" fmla="*/ 8 h 93"/>
              <a:gd name="T10" fmla="*/ 61 w 65"/>
              <a:gd name="T11" fmla="*/ 0 h 93"/>
              <a:gd name="T12" fmla="*/ 4 w 65"/>
              <a:gd name="T13" fmla="*/ 0 h 93"/>
              <a:gd name="T14" fmla="*/ 0 w 65"/>
              <a:gd name="T15" fmla="*/ 4 h 93"/>
              <a:gd name="T16" fmla="*/ 0 w 65"/>
              <a:gd name="T17" fmla="*/ 89 h 93"/>
              <a:gd name="T18" fmla="*/ 4 w 65"/>
              <a:gd name="T19" fmla="*/ 93 h 93"/>
              <a:gd name="T20" fmla="*/ 61 w 65"/>
              <a:gd name="T21" fmla="*/ 93 h 93"/>
              <a:gd name="T22" fmla="*/ 65 w 65"/>
              <a:gd name="T23" fmla="*/ 89 h 93"/>
              <a:gd name="T24" fmla="*/ 65 w 65"/>
              <a:gd name="T25" fmla="*/ 4 h 93"/>
              <a:gd name="T26" fmla="*/ 61 w 65"/>
              <a:gd name="T2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" h="93">
                <a:moveTo>
                  <a:pt x="57" y="8"/>
                </a:moveTo>
                <a:cubicBezTo>
                  <a:pt x="57" y="85"/>
                  <a:pt x="57" y="85"/>
                  <a:pt x="5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"/>
                  <a:pt x="8" y="8"/>
                  <a:pt x="8" y="8"/>
                </a:cubicBezTo>
                <a:cubicBezTo>
                  <a:pt x="57" y="8"/>
                  <a:pt x="57" y="8"/>
                  <a:pt x="57" y="8"/>
                </a:cubicBezTo>
                <a:moveTo>
                  <a:pt x="6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1"/>
                  <a:pt x="2" y="93"/>
                  <a:pt x="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93"/>
                  <a:pt x="65" y="91"/>
                  <a:pt x="65" y="89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2"/>
                  <a:pt x="63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58909" y="4276639"/>
            <a:ext cx="485465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  <p:sp>
          <p:nvSpPr>
            <p:cNvPr id="72" name="圓角矩形 71"/>
            <p:cNvSpPr/>
            <p:nvPr/>
          </p:nvSpPr>
          <p:spPr>
            <a:xfrm>
              <a:off x="2409807" y="3700558"/>
              <a:ext cx="1676400" cy="3778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結帳</a:t>
              </a:r>
            </a:p>
          </p:txBody>
        </p:sp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2317750" y="1146622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60" name="Picture 12" descr="日清（Nissin）元祖鸡汁鸡蛋面日本进口方便面速食泡面元祖碗装85g 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9" b="97429" l="1143" r="98286">
                        <a14:foregroundMark x1="36000" y1="70286" x2="74286" y2="69714"/>
                        <a14:foregroundMark x1="57429" y1="56000" x2="68286" y2="56571"/>
                        <a14:foregroundMark x1="41143" y1="71714" x2="50571" y2="76286"/>
                        <a14:foregroundMark x1="20857" y1="64571" x2="48286" y2="73714"/>
                        <a14:foregroundMark x1="20000" y1="60000" x2="22571" y2="76286"/>
                        <a14:foregroundMark x1="23714" y1="69143" x2="44286" y2="77429"/>
                        <a14:foregroundMark x1="87714" y1="62571" x2="91714" y2="57143"/>
                        <a14:foregroundMark x1="81143" y1="36571" x2="82857" y2="34286"/>
                        <a14:foregroundMark x1="76857" y1="14286" x2="84286" y2="25429"/>
                        <a14:foregroundMark x1="25429" y1="17143" x2="21714" y2="23143"/>
                        <a14:foregroundMark x1="7143" y1="37429" x2="23714" y2="14286"/>
                        <a14:foregroundMark x1="4000" y1="36571" x2="20286" y2="16571"/>
                        <a14:foregroundMark x1="14857" y1="60571" x2="18286" y2="73143"/>
                        <a14:foregroundMark x1="9429" y1="55714" x2="10857" y2="58571"/>
                        <a14:foregroundMark x1="6286" y1="53143" x2="12857" y2="62571"/>
                        <a14:foregroundMark x1="93714" y1="34571" x2="89143" y2="22286"/>
                        <a14:foregroundMark x1="67714" y1="77429" x2="68286" y2="66571"/>
                        <a14:foregroundMark x1="29714" y1="77429" x2="31714" y2="67714"/>
                        <a14:foregroundMark x1="96000" y1="39143" x2="96000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33" y="1200354"/>
            <a:ext cx="582022" cy="5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圓角矩形 94"/>
          <p:cNvSpPr/>
          <p:nvPr/>
        </p:nvSpPr>
        <p:spPr>
          <a:xfrm>
            <a:off x="2317750" y="1964538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8" name="Picture 10" descr="樂陶陶三明治工坊| 快點外送｜QUICKpick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17624" r="12575" b="15341"/>
          <a:stretch/>
        </p:blipFill>
        <p:spPr bwMode="auto">
          <a:xfrm>
            <a:off x="2437891" y="2048308"/>
            <a:ext cx="565664" cy="5191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圓角矩形 97"/>
          <p:cNvSpPr/>
          <p:nvPr/>
        </p:nvSpPr>
        <p:spPr>
          <a:xfrm>
            <a:off x="2317750" y="2800850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2" name="Picture 14" descr="鮮-最省】麥當勞台灣供應商紅龍麥克雞塊1kg/包(約50塊) | 蝦皮購物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73" y="2873407"/>
            <a:ext cx="540257" cy="540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313487" y="3626896"/>
            <a:ext cx="2084410" cy="6764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68" name="Picture 20" descr="紅茶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91" y="3690558"/>
            <a:ext cx="535019" cy="62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圓角矩形 15"/>
          <p:cNvSpPr/>
          <p:nvPr/>
        </p:nvSpPr>
        <p:spPr>
          <a:xfrm>
            <a:off x="4006947" y="1330885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59190" y="1358952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圓角矩形 100"/>
          <p:cNvSpPr/>
          <p:nvPr/>
        </p:nvSpPr>
        <p:spPr>
          <a:xfrm>
            <a:off x="4006947" y="2139022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3962333" y="2171936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4006947" y="2976531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3959190" y="3018738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圓角矩形 104"/>
          <p:cNvSpPr/>
          <p:nvPr/>
        </p:nvSpPr>
        <p:spPr>
          <a:xfrm>
            <a:off x="4006947" y="3825798"/>
            <a:ext cx="293571" cy="292731"/>
          </a:xfrm>
          <a:prstGeom prst="roundRect">
            <a:avLst/>
          </a:prstGeom>
          <a:solidFill>
            <a:srgbClr val="FF8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949366" y="3864369"/>
            <a:ext cx="459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solidFill>
                  <a:schemeClr val="bg1"/>
                </a:solidFill>
              </a:rPr>
              <a:t>點</a:t>
            </a:r>
            <a:r>
              <a:rPr lang="zh-TW" altLang="en-US" sz="900" dirty="0" smtClean="0">
                <a:solidFill>
                  <a:schemeClr val="bg1"/>
                </a:solidFill>
              </a:rPr>
              <a:t>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86547" y="1338750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雞汁泡麵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$60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2970796" y="2197717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</a:t>
            </a:r>
            <a:r>
              <a:rPr lang="zh-TW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厚片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$40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052000" y="3016766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炸雞塊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54884" y="386147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紅茶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88834" y="2638286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 : 21</a:t>
            </a:r>
            <a:endParaRPr lang="zh-TW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078" name="Picture 30" descr="闹钟摄影工具包-猫Klock时钟刻度盘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6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75" y="1195837"/>
            <a:ext cx="1253445" cy="12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字方塊 75"/>
          <p:cNvSpPr txBox="1"/>
          <p:nvPr/>
        </p:nvSpPr>
        <p:spPr>
          <a:xfrm>
            <a:off x="4939321" y="10573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</a:t>
            </a:r>
          </a:p>
        </p:txBody>
      </p:sp>
      <p:sp>
        <p:nvSpPr>
          <p:cNvPr id="117" name="文字方塊 116"/>
          <p:cNvSpPr txBox="1"/>
          <p:nvPr/>
        </p:nvSpPr>
        <p:spPr>
          <a:xfrm>
            <a:off x="4998665" y="24506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遊玩時間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6039044" y="1798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stCxn id="77" idx="2"/>
          </p:cNvCxnSpPr>
          <p:nvPr/>
        </p:nvCxnSpPr>
        <p:spPr>
          <a:xfrm flipH="1">
            <a:off x="5798884" y="1821097"/>
            <a:ext cx="240160" cy="17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5"/>
          </p:cNvCxnSpPr>
          <p:nvPr/>
        </p:nvCxnSpPr>
        <p:spPr>
          <a:xfrm>
            <a:off x="6078068" y="1837261"/>
            <a:ext cx="297963" cy="2763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49673" y="4276639"/>
            <a:ext cx="49470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使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者介面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2214968" y="485305"/>
            <a:ext cx="2260985" cy="4125275"/>
            <a:chOff x="2119002" y="561020"/>
            <a:chExt cx="2260985" cy="4125275"/>
          </a:xfrm>
        </p:grpSpPr>
        <p:sp>
          <p:nvSpPr>
            <p:cNvPr id="3" name="矩形 2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圖片 3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925092" y="485305"/>
            <a:ext cx="2260985" cy="4125275"/>
            <a:chOff x="2119002" y="561020"/>
            <a:chExt cx="2260985" cy="4125275"/>
          </a:xfrm>
        </p:grpSpPr>
        <p:sp>
          <p:nvSpPr>
            <p:cNvPr id="46" name="矩形 45"/>
            <p:cNvSpPr/>
            <p:nvPr/>
          </p:nvSpPr>
          <p:spPr>
            <a:xfrm>
              <a:off x="2121968" y="561024"/>
              <a:ext cx="2255053" cy="412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2121966" y="157147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2121968" y="3105797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209942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3519008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82807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2900876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282744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2591810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4137139" y="561022"/>
              <a:ext cx="0" cy="4125271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121965" y="2082913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121965" y="2338634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2121967" y="131575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121964" y="259435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2121963" y="2850076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2121962" y="336151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2121960" y="363119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21960" y="3872960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2124934" y="4128681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2121960" y="4391375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2121962" y="1827192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121962" y="1060029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121961" y="804308"/>
              <a:ext cx="2255053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" name="圖片 69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163" b="1927"/>
            <a:stretch/>
          </p:blipFill>
          <p:spPr>
            <a:xfrm>
              <a:off x="2119002" y="561020"/>
              <a:ext cx="2258011" cy="442390"/>
            </a:xfrm>
            <a:prstGeom prst="rect">
              <a:avLst/>
            </a:prstGeom>
          </p:spPr>
        </p:pic>
      </p:grpSp>
      <p:pic>
        <p:nvPicPr>
          <p:cNvPr id="96" name="圖片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50" y="528976"/>
            <a:ext cx="338110" cy="367866"/>
          </a:xfrm>
          <a:prstGeom prst="rect">
            <a:avLst/>
          </a:prstGeom>
        </p:spPr>
      </p:pic>
      <p:grpSp>
        <p:nvGrpSpPr>
          <p:cNvPr id="113" name="群組 112"/>
          <p:cNvGrpSpPr/>
          <p:nvPr/>
        </p:nvGrpSpPr>
        <p:grpSpPr>
          <a:xfrm>
            <a:off x="2367676" y="569020"/>
            <a:ext cx="275104" cy="262528"/>
            <a:chOff x="2367676" y="569020"/>
            <a:chExt cx="275104" cy="262528"/>
          </a:xfrm>
        </p:grpSpPr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5058977" y="588173"/>
            <a:ext cx="275104" cy="262528"/>
            <a:chOff x="2367676" y="569020"/>
            <a:chExt cx="275104" cy="262528"/>
          </a:xfrm>
        </p:grpSpPr>
        <p:sp>
          <p:nvSpPr>
            <p:cNvPr id="129" name="Freeform 11"/>
            <p:cNvSpPr>
              <a:spLocks noEditPoints="1"/>
            </p:cNvSpPr>
            <p:nvPr/>
          </p:nvSpPr>
          <p:spPr bwMode="auto">
            <a:xfrm>
              <a:off x="2367676" y="569020"/>
              <a:ext cx="275104" cy="262528"/>
            </a:xfrm>
            <a:custGeom>
              <a:avLst/>
              <a:gdLst>
                <a:gd name="T0" fmla="*/ 101 w 201"/>
                <a:gd name="T1" fmla="*/ 8 h 192"/>
                <a:gd name="T2" fmla="*/ 115 w 201"/>
                <a:gd name="T3" fmla="*/ 13 h 192"/>
                <a:gd name="T4" fmla="*/ 185 w 201"/>
                <a:gd name="T5" fmla="*/ 75 h 192"/>
                <a:gd name="T6" fmla="*/ 188 w 201"/>
                <a:gd name="T7" fmla="*/ 78 h 192"/>
                <a:gd name="T8" fmla="*/ 183 w 201"/>
                <a:gd name="T9" fmla="*/ 78 h 192"/>
                <a:gd name="T10" fmla="*/ 174 w 201"/>
                <a:gd name="T11" fmla="*/ 78 h 192"/>
                <a:gd name="T12" fmla="*/ 166 w 201"/>
                <a:gd name="T13" fmla="*/ 78 h 192"/>
                <a:gd name="T14" fmla="*/ 166 w 201"/>
                <a:gd name="T15" fmla="*/ 86 h 192"/>
                <a:gd name="T16" fmla="*/ 166 w 201"/>
                <a:gd name="T17" fmla="*/ 184 h 192"/>
                <a:gd name="T18" fmla="*/ 36 w 201"/>
                <a:gd name="T19" fmla="*/ 184 h 192"/>
                <a:gd name="T20" fmla="*/ 36 w 201"/>
                <a:gd name="T21" fmla="*/ 86 h 192"/>
                <a:gd name="T22" fmla="*/ 36 w 201"/>
                <a:gd name="T23" fmla="*/ 78 h 192"/>
                <a:gd name="T24" fmla="*/ 28 w 201"/>
                <a:gd name="T25" fmla="*/ 78 h 192"/>
                <a:gd name="T26" fmla="*/ 18 w 201"/>
                <a:gd name="T27" fmla="*/ 78 h 192"/>
                <a:gd name="T28" fmla="*/ 13 w 201"/>
                <a:gd name="T29" fmla="*/ 78 h 192"/>
                <a:gd name="T30" fmla="*/ 16 w 201"/>
                <a:gd name="T31" fmla="*/ 75 h 192"/>
                <a:gd name="T32" fmla="*/ 86 w 201"/>
                <a:gd name="T33" fmla="*/ 13 h 192"/>
                <a:gd name="T34" fmla="*/ 101 w 201"/>
                <a:gd name="T35" fmla="*/ 8 h 192"/>
                <a:gd name="T36" fmla="*/ 101 w 201"/>
                <a:gd name="T37" fmla="*/ 0 h 192"/>
                <a:gd name="T38" fmla="*/ 81 w 201"/>
                <a:gd name="T39" fmla="*/ 7 h 192"/>
                <a:gd name="T40" fmla="*/ 11 w 201"/>
                <a:gd name="T41" fmla="*/ 69 h 192"/>
                <a:gd name="T42" fmla="*/ 18 w 201"/>
                <a:gd name="T43" fmla="*/ 86 h 192"/>
                <a:gd name="T44" fmla="*/ 28 w 201"/>
                <a:gd name="T45" fmla="*/ 86 h 192"/>
                <a:gd name="T46" fmla="*/ 28 w 201"/>
                <a:gd name="T47" fmla="*/ 192 h 192"/>
                <a:gd name="T48" fmla="*/ 174 w 201"/>
                <a:gd name="T49" fmla="*/ 192 h 192"/>
                <a:gd name="T50" fmla="*/ 174 w 201"/>
                <a:gd name="T51" fmla="*/ 86 h 192"/>
                <a:gd name="T52" fmla="*/ 183 w 201"/>
                <a:gd name="T53" fmla="*/ 86 h 192"/>
                <a:gd name="T54" fmla="*/ 190 w 201"/>
                <a:gd name="T55" fmla="*/ 69 h 192"/>
                <a:gd name="T56" fmla="*/ 121 w 201"/>
                <a:gd name="T57" fmla="*/ 7 h 192"/>
                <a:gd name="T58" fmla="*/ 101 w 201"/>
                <a:gd name="T5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1" h="192">
                  <a:moveTo>
                    <a:pt x="101" y="8"/>
                  </a:moveTo>
                  <a:cubicBezTo>
                    <a:pt x="106" y="8"/>
                    <a:pt x="112" y="10"/>
                    <a:pt x="115" y="13"/>
                  </a:cubicBezTo>
                  <a:cubicBezTo>
                    <a:pt x="185" y="75"/>
                    <a:pt x="185" y="75"/>
                    <a:pt x="185" y="75"/>
                  </a:cubicBezTo>
                  <a:cubicBezTo>
                    <a:pt x="186" y="76"/>
                    <a:pt x="187" y="77"/>
                    <a:pt x="188" y="78"/>
                  </a:cubicBezTo>
                  <a:cubicBezTo>
                    <a:pt x="187" y="78"/>
                    <a:pt x="185" y="78"/>
                    <a:pt x="183" y="78"/>
                  </a:cubicBezTo>
                  <a:cubicBezTo>
                    <a:pt x="174" y="78"/>
                    <a:pt x="174" y="78"/>
                    <a:pt x="174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4" y="77"/>
                    <a:pt x="15" y="76"/>
                    <a:pt x="16" y="7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0" y="10"/>
                    <a:pt x="95" y="8"/>
                    <a:pt x="101" y="8"/>
                  </a:cubicBezTo>
                  <a:moveTo>
                    <a:pt x="101" y="0"/>
                  </a:moveTo>
                  <a:cubicBezTo>
                    <a:pt x="93" y="0"/>
                    <a:pt x="86" y="2"/>
                    <a:pt x="81" y="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78"/>
                    <a:pt x="3" y="86"/>
                    <a:pt x="1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86"/>
                    <a:pt x="174" y="86"/>
                    <a:pt x="174" y="86"/>
                  </a:cubicBezTo>
                  <a:cubicBezTo>
                    <a:pt x="183" y="86"/>
                    <a:pt x="183" y="86"/>
                    <a:pt x="183" y="86"/>
                  </a:cubicBezTo>
                  <a:cubicBezTo>
                    <a:pt x="198" y="86"/>
                    <a:pt x="201" y="78"/>
                    <a:pt x="190" y="69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15" y="2"/>
                    <a:pt x="108" y="0"/>
                    <a:pt x="10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"/>
            <p:cNvSpPr>
              <a:spLocks noEditPoints="1"/>
            </p:cNvSpPr>
            <p:nvPr/>
          </p:nvSpPr>
          <p:spPr bwMode="auto">
            <a:xfrm>
              <a:off x="2476352" y="726733"/>
              <a:ext cx="65749" cy="97080"/>
            </a:xfrm>
            <a:custGeom>
              <a:avLst/>
              <a:gdLst>
                <a:gd name="T0" fmla="*/ 57 w 65"/>
                <a:gd name="T1" fmla="*/ 8 h 93"/>
                <a:gd name="T2" fmla="*/ 57 w 65"/>
                <a:gd name="T3" fmla="*/ 85 h 93"/>
                <a:gd name="T4" fmla="*/ 8 w 65"/>
                <a:gd name="T5" fmla="*/ 85 h 93"/>
                <a:gd name="T6" fmla="*/ 8 w 65"/>
                <a:gd name="T7" fmla="*/ 8 h 93"/>
                <a:gd name="T8" fmla="*/ 57 w 65"/>
                <a:gd name="T9" fmla="*/ 8 h 93"/>
                <a:gd name="T10" fmla="*/ 61 w 65"/>
                <a:gd name="T11" fmla="*/ 0 h 93"/>
                <a:gd name="T12" fmla="*/ 4 w 65"/>
                <a:gd name="T13" fmla="*/ 0 h 93"/>
                <a:gd name="T14" fmla="*/ 0 w 65"/>
                <a:gd name="T15" fmla="*/ 4 h 93"/>
                <a:gd name="T16" fmla="*/ 0 w 65"/>
                <a:gd name="T17" fmla="*/ 89 h 93"/>
                <a:gd name="T18" fmla="*/ 4 w 65"/>
                <a:gd name="T19" fmla="*/ 93 h 93"/>
                <a:gd name="T20" fmla="*/ 61 w 65"/>
                <a:gd name="T21" fmla="*/ 93 h 93"/>
                <a:gd name="T22" fmla="*/ 65 w 65"/>
                <a:gd name="T23" fmla="*/ 89 h 93"/>
                <a:gd name="T24" fmla="*/ 65 w 65"/>
                <a:gd name="T25" fmla="*/ 4 h 93"/>
                <a:gd name="T26" fmla="*/ 61 w 65"/>
                <a:gd name="T2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3">
                  <a:moveTo>
                    <a:pt x="57" y="8"/>
                  </a:moveTo>
                  <a:cubicBezTo>
                    <a:pt x="57" y="85"/>
                    <a:pt x="57" y="85"/>
                    <a:pt x="57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7" y="8"/>
                    <a:pt x="57" y="8"/>
                    <a:pt x="57" y="8"/>
                  </a:cubicBezTo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1"/>
                    <a:pt x="2" y="93"/>
                    <a:pt x="4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3"/>
                    <a:pt x="65" y="91"/>
                    <a:pt x="65" y="8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1" name="圖片 13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74" y="531480"/>
            <a:ext cx="338110" cy="3678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69780" y="1010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會員資料</a:t>
            </a:r>
            <a:endParaRPr lang="zh-TW" altLang="en-US" sz="1400" dirty="0">
              <a:solidFill>
                <a:srgbClr val="E84C22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150078" y="14104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紀予欣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7" t="22243" r="11482" b="5461"/>
          <a:stretch/>
        </p:blipFill>
        <p:spPr>
          <a:xfrm>
            <a:off x="2371155" y="1349214"/>
            <a:ext cx="703127" cy="699405"/>
          </a:xfrm>
          <a:prstGeom prst="ellipse">
            <a:avLst/>
          </a:prstGeom>
        </p:spPr>
      </p:pic>
      <p:sp>
        <p:nvSpPr>
          <p:cNvPr id="94" name="文字方塊 93"/>
          <p:cNvSpPr txBox="1"/>
          <p:nvPr/>
        </p:nvSpPr>
        <p:spPr>
          <a:xfrm>
            <a:off x="3113306" y="1687554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帳號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:0975911332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4" y="1081104"/>
            <a:ext cx="213457" cy="213457"/>
          </a:xfrm>
          <a:prstGeom prst="rect">
            <a:avLst/>
          </a:prstGeom>
        </p:spPr>
      </p:pic>
      <p:sp>
        <p:nvSpPr>
          <p:cNvPr id="111" name="文字方塊 110"/>
          <p:cNvSpPr txBox="1"/>
          <p:nvPr/>
        </p:nvSpPr>
        <p:spPr>
          <a:xfrm>
            <a:off x="3828152" y="1118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</a:t>
            </a:r>
            <a:r>
              <a:rPr lang="zh-TW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331064" y="2448541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電子郵件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:10646062@ntub.edu.tw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837939" y="14497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女</a:t>
            </a:r>
            <a:endParaRPr lang="en-US" altLang="zh-TW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331677" y="2161009"/>
            <a:ext cx="629145" cy="238363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修改密碼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2436972" y="20661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rgbClr val="0070C0"/>
                </a:solidFill>
              </a:rPr>
              <a:t>變更頭貼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9643" y="2950295"/>
            <a:ext cx="1904701" cy="1451385"/>
          </a:xfrm>
          <a:prstGeom prst="rect">
            <a:avLst/>
          </a:prstGeom>
          <a:solidFill>
            <a:schemeClr val="bg1"/>
          </a:solidFill>
          <a:ln>
            <a:solidFill>
              <a:srgbClr val="FF8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2365772" y="26795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歷史紀錄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436972" y="3285803"/>
            <a:ext cx="189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8" idx="1"/>
            <a:endCxn id="8" idx="3"/>
          </p:cNvCxnSpPr>
          <p:nvPr/>
        </p:nvCxnSpPr>
        <p:spPr>
          <a:xfrm>
            <a:off x="2429643" y="3675988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429643" y="4052966"/>
            <a:ext cx="1904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3151509" y="1901993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剩餘點數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TW" sz="1050" b="1" dirty="0" smtClean="0">
                <a:solidFill>
                  <a:schemeClr val="accent4">
                    <a:lumMod val="75000"/>
                  </a:schemeClr>
                </a:solidFill>
              </a:rPr>
              <a:t>500</a:t>
            </a:r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469472" y="3006078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2020/05/13	21:01	300P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476352" y="336398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2020/05/08	20:19	250P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2479112" y="3737616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2020/05/01	19:22	200P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476352" y="4083964"/>
            <a:ext cx="18453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2020/04/30	23:30	350P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605280" y="10108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E84C22"/>
                </a:solidFill>
              </a:rPr>
              <a:t>店家資</a:t>
            </a:r>
            <a:r>
              <a:rPr lang="zh-TW" altLang="en-US" sz="1400" dirty="0">
                <a:solidFill>
                  <a:srgbClr val="E84C22"/>
                </a:solidFill>
              </a:rPr>
              <a:t>訊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947643" y="1484733"/>
            <a:ext cx="22493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電話：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02 2507 6739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營業時間：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</a:rPr>
              <a:t>14:00-23:00</a:t>
            </a:r>
          </a:p>
          <a:p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</a:rPr>
              <a:t>收費標準：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一小時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$150</a:t>
            </a:r>
            <a:r>
              <a:rPr lang="zh-TW" altLang="en-US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包日</a:t>
            </a:r>
            <a:r>
              <a:rPr lang="en-US" altLang="zh-TW" sz="1100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</a:p>
        </p:txBody>
      </p:sp>
      <p:sp>
        <p:nvSpPr>
          <p:cNvPr id="126" name="文字方塊 125"/>
          <p:cNvSpPr txBox="1"/>
          <p:nvPr/>
        </p:nvSpPr>
        <p:spPr>
          <a:xfrm>
            <a:off x="5007845" y="2699172"/>
            <a:ext cx="21515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台北市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中山區松江路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巷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號</a:t>
            </a:r>
            <a:r>
              <a: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</a:t>
            </a:r>
            <a:endParaRPr lang="zh-TW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圖片 68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37" y="2992497"/>
            <a:ext cx="1836320" cy="14430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1" name="矩形 70"/>
          <p:cNvSpPr/>
          <p:nvPr/>
        </p:nvSpPr>
        <p:spPr>
          <a:xfrm>
            <a:off x="5176014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5182262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6015596" y="2192295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018333" y="2445456"/>
            <a:ext cx="113429" cy="113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5320611" y="2110510"/>
            <a:ext cx="45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2">
                    <a:lumMod val="25000"/>
                  </a:schemeClr>
                </a:solidFill>
              </a:rPr>
              <a:t>WiFi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6113983" y="2363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攜帶外食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306987" y="2363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2">
                    <a:lumMod val="25000"/>
                  </a:schemeClr>
                </a:solidFill>
              </a:rPr>
              <a:t>供餐</a:t>
            </a:r>
            <a:endParaRPr lang="zh-TW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119329" y="21105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25000"/>
                  </a:schemeClr>
                </a:solidFill>
              </a:rPr>
              <a:t>插座</a:t>
            </a:r>
          </a:p>
        </p:txBody>
      </p:sp>
      <p:sp>
        <p:nvSpPr>
          <p:cNvPr id="74" name="矩形 73"/>
          <p:cNvSpPr/>
          <p:nvPr/>
        </p:nvSpPr>
        <p:spPr>
          <a:xfrm>
            <a:off x="5731996" y="127623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>
                <a:solidFill>
                  <a:schemeClr val="bg2">
                    <a:lumMod val="25000"/>
                  </a:schemeClr>
                </a:solidFill>
              </a:rPr>
              <a:t>夢桌遊</a:t>
            </a:r>
            <a:endParaRPr lang="en-US" altLang="zh-TW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望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288237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505657" y="2820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短期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14477" y="324252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505657" y="3180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長期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短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9667" y="4276639"/>
            <a:ext cx="504707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2067172" y="2057073"/>
            <a:ext cx="2365127" cy="2365127"/>
          </a:xfrm>
          <a:prstGeom prst="diamond">
            <a:avLst/>
          </a:prstGeom>
          <a:solidFill>
            <a:srgbClr val="537E3E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導入</a:t>
            </a:r>
            <a:r>
              <a:rPr lang="en-US" altLang="zh-TW" dirty="0" err="1" smtClean="0"/>
              <a:t>LINEBot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增加使用便利</a:t>
            </a:r>
            <a:r>
              <a:rPr lang="zh-TW" altLang="en-US" dirty="0">
                <a:solidFill>
                  <a:schemeClr val="tx2"/>
                </a:solidFill>
              </a:rPr>
              <a:t>性</a:t>
            </a:r>
          </a:p>
        </p:txBody>
      </p:sp>
      <p:sp>
        <p:nvSpPr>
          <p:cNvPr id="6" name="菱形 5"/>
          <p:cNvSpPr/>
          <p:nvPr/>
        </p:nvSpPr>
        <p:spPr>
          <a:xfrm>
            <a:off x="3368269" y="758418"/>
            <a:ext cx="2365127" cy="2365127"/>
          </a:xfrm>
          <a:prstGeom prst="diamond">
            <a:avLst/>
          </a:prstGeom>
          <a:solidFill>
            <a:schemeClr val="accent6">
              <a:lumMod val="60000"/>
              <a:lumOff val="4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新增功能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線上教學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預約</a:t>
            </a:r>
            <a:r>
              <a:rPr lang="zh-TW" altLang="en-US" dirty="0">
                <a:solidFill>
                  <a:schemeClr val="tx2"/>
                </a:solidFill>
              </a:rPr>
              <a:t>功能</a:t>
            </a:r>
          </a:p>
        </p:txBody>
      </p:sp>
      <p:sp>
        <p:nvSpPr>
          <p:cNvPr id="8" name="菱形 7"/>
          <p:cNvSpPr/>
          <p:nvPr/>
        </p:nvSpPr>
        <p:spPr>
          <a:xfrm>
            <a:off x="4669366" y="2057073"/>
            <a:ext cx="2365127" cy="2365127"/>
          </a:xfrm>
          <a:prstGeom prst="diamond">
            <a:avLst/>
          </a:prstGeom>
          <a:solidFill>
            <a:schemeClr val="accent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優</a:t>
            </a:r>
            <a:r>
              <a:rPr lang="zh-TW" altLang="en-US" dirty="0" smtClean="0"/>
              <a:t>化網站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chemeClr val="tx2"/>
                </a:solidFill>
              </a:rPr>
              <a:t>強化使用流暢度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8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未來展望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長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期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331200" y="4276639"/>
            <a:ext cx="5131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54123" y="1889039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78417" y="1889039"/>
            <a:ext cx="1591733" cy="15917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013413" y="2532424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店家</a:t>
            </a:r>
            <a:r>
              <a:rPr lang="zh-TW" altLang="en-US" b="1" dirty="0">
                <a:solidFill>
                  <a:srgbClr val="E84C22"/>
                </a:solidFill>
              </a:rPr>
              <a:t>合作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353583" y="2477801"/>
            <a:ext cx="11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E84C22"/>
                </a:solidFill>
              </a:rPr>
              <a:t>揪團功能</a:t>
            </a:r>
            <a:endParaRPr lang="zh-TW" altLang="en-US" b="1" dirty="0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7" grpId="3" animBg="1"/>
      <p:bldP spid="7" grpId="4" animBg="1"/>
      <p:bldP spid="8" grpId="0" animBg="1"/>
      <p:bldP spid="8" grpId="2" animBg="1"/>
      <p:bldP spid="8" grpId="3" animBg="1"/>
      <p:bldP spid="8" grpId="4" animBg="1"/>
      <p:bldP spid="8" grpId="5" animBg="1"/>
      <p:bldP spid="10" grpId="0"/>
      <p:bldP spid="10" grpId="2"/>
      <p:bldP spid="10" grpId="3"/>
      <p:bldP spid="10" grpId="4"/>
      <p:bldP spid="11" grpId="0"/>
      <p:bldP spid="11" grpId="2"/>
      <p:bldP spid="11" grpId="3"/>
      <p:bldP spid="11" grpId="4"/>
      <p:bldP spid="11" grpId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16199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時程與組織分工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5373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schedule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TW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work </a:t>
            </a: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distribution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22651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54331" y="316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專案時程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3151" y="358666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3454331" y="352459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en-US" altLang="zh-TW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專案組織與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分工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Oval 100"/>
          <p:cNvSpPr>
            <a:spLocks noChangeArrowheads="1"/>
          </p:cNvSpPr>
          <p:nvPr/>
        </p:nvSpPr>
        <p:spPr bwMode="auto">
          <a:xfrm>
            <a:off x="1405185" y="1941196"/>
            <a:ext cx="1063125" cy="1063125"/>
          </a:xfrm>
          <a:prstGeom prst="ellips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1"/>
          <p:cNvSpPr>
            <a:spLocks noChangeShapeType="1"/>
          </p:cNvSpPr>
          <p:nvPr/>
        </p:nvSpPr>
        <p:spPr bwMode="auto">
          <a:xfrm>
            <a:off x="1936747" y="2220140"/>
            <a:ext cx="2" cy="310169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02"/>
          <p:cNvSpPr>
            <a:spLocks noChangeShapeType="1"/>
          </p:cNvSpPr>
          <p:nvPr/>
        </p:nvSpPr>
        <p:spPr bwMode="auto">
          <a:xfrm flipH="1">
            <a:off x="1925634" y="2519831"/>
            <a:ext cx="318631" cy="2"/>
          </a:xfrm>
          <a:prstGeom prst="line">
            <a:avLst/>
          </a:prstGeom>
          <a:noFill/>
          <a:ln w="444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19332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CN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背景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與動機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962" y="300885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612760" y="2933390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與機會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5579" y="2996348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6466759" y="2934281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309" y="299545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407489" y="2933390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時程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880373" y="2467153"/>
            <a:ext cx="158055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425029" y="2556530"/>
            <a:ext cx="1513725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3724906" y="2466093"/>
            <a:ext cx="150203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5164663" y="2548854"/>
            <a:ext cx="144360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177384" y="2567830"/>
            <a:ext cx="1023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2653806" y="2548854"/>
            <a:ext cx="1026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3976805" y="2548074"/>
            <a:ext cx="1141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5409270" y="2525031"/>
            <a:ext cx="982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37672" y="1797779"/>
            <a:ext cx="192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月主題構想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1955801" y="3015194"/>
            <a:ext cx="2207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月資料庫建置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矩形 2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3451396" y="1793506"/>
            <a:ext cx="204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月前端網頁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6565589" y="2466093"/>
            <a:ext cx="1442508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6782928" y="2548074"/>
            <a:ext cx="91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Step5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5021201" y="3030165"/>
            <a:ext cx="1730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後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端網頁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277568" y="1826188"/>
            <a:ext cx="1888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</a:rPr>
              <a:t>導入</a:t>
            </a:r>
            <a:r>
              <a:rPr lang="en-US" altLang="zh-TW" sz="2400" dirty="0" err="1" smtClean="0">
                <a:solidFill>
                  <a:schemeClr val="bg2">
                    <a:lumMod val="25000"/>
                  </a:schemeClr>
                </a:solidFill>
              </a:rPr>
              <a:t>LINEBot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81680" y="3931783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月文件製作</a:t>
            </a:r>
          </a:p>
        </p:txBody>
      </p:sp>
      <p:cxnSp>
        <p:nvCxnSpPr>
          <p:cNvPr id="8" name="直線接點 7"/>
          <p:cNvCxnSpPr>
            <a:stCxn id="17" idx="4"/>
            <a:endCxn id="6" idx="0"/>
          </p:cNvCxnSpPr>
          <p:nvPr/>
        </p:nvCxnSpPr>
        <p:spPr>
          <a:xfrm flipH="1">
            <a:off x="5021201" y="2985443"/>
            <a:ext cx="179634" cy="9463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18" grpId="0"/>
      <p:bldP spid="27" grpId="0"/>
      <p:bldP spid="29" grpId="0" animBg="1"/>
      <p:bldP spid="30" grpId="0"/>
      <p:bldP spid="31" grpId="0"/>
      <p:bldP spid="3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485307"/>
            <a:ext cx="2486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-2 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專案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組織與分工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348133" y="4276639"/>
            <a:ext cx="496241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024466" y="2650066"/>
            <a:ext cx="6942667" cy="423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394532" y="157757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3785356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151201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517047" y="1549399"/>
            <a:ext cx="21474" cy="25087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54734" y="18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陳采潔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9130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周</a:t>
            </a:r>
            <a:r>
              <a:rPr lang="zh-TW" altLang="en-US" dirty="0"/>
              <a:t>育德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70807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林琪容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48399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葉芝秀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88845" y="19860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關宇辰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61" y="2711710"/>
            <a:ext cx="550678" cy="550678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546348" y="27544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美術</a:t>
            </a:r>
            <a:endParaRPr lang="zh-TW" altLang="en-US" sz="1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014228" y="34046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前端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567942" y="38222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文件</a:t>
            </a:r>
            <a:endParaRPr lang="zh-TW" altLang="en-US" sz="12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936716" y="37169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支</a:t>
            </a:r>
            <a:r>
              <a:rPr lang="zh-TW" altLang="en-US" dirty="0"/>
              <a:t>援</a:t>
            </a:r>
          </a:p>
        </p:txBody>
      </p:sp>
      <p:pic>
        <p:nvPicPr>
          <p:cNvPr id="63" name="圖片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58" y="2755977"/>
            <a:ext cx="948648" cy="948648"/>
          </a:xfrm>
          <a:prstGeom prst="rect">
            <a:avLst/>
          </a:prstGeom>
        </p:spPr>
      </p:pic>
      <p:sp>
        <p:nvSpPr>
          <p:cNvPr id="64" name="文字方塊 63"/>
          <p:cNvSpPr txBox="1"/>
          <p:nvPr/>
        </p:nvSpPr>
        <p:spPr>
          <a:xfrm>
            <a:off x="1459412" y="2225096"/>
            <a:ext cx="6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組長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41" y="3291744"/>
            <a:ext cx="537732" cy="537732"/>
          </a:xfrm>
          <a:prstGeom prst="rect">
            <a:avLst/>
          </a:prstGeom>
        </p:spPr>
      </p:pic>
      <p:grpSp>
        <p:nvGrpSpPr>
          <p:cNvPr id="66" name="组合 246"/>
          <p:cNvGrpSpPr/>
          <p:nvPr/>
        </p:nvGrpSpPr>
        <p:grpSpPr>
          <a:xfrm>
            <a:off x="3157703" y="2768220"/>
            <a:ext cx="504511" cy="523524"/>
            <a:chOff x="6538913" y="2306638"/>
            <a:chExt cx="962025" cy="901701"/>
          </a:xfrm>
        </p:grpSpPr>
        <p:sp>
          <p:nvSpPr>
            <p:cNvPr id="67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6" name="圖片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62" y="3524743"/>
            <a:ext cx="537732" cy="537732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27" y="3270077"/>
            <a:ext cx="537732" cy="537732"/>
          </a:xfrm>
          <a:prstGeom prst="rect">
            <a:avLst/>
          </a:prstGeom>
        </p:spPr>
      </p:pic>
      <p:pic>
        <p:nvPicPr>
          <p:cNvPr id="2050" name="Picture 2" descr="經濟部水利署水利資料整合雲平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1" y="2999554"/>
            <a:ext cx="612775" cy="5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文字方塊 87"/>
          <p:cNvSpPr txBox="1"/>
          <p:nvPr/>
        </p:nvSpPr>
        <p:spPr>
          <a:xfrm>
            <a:off x="1022364" y="348320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資料</a:t>
            </a:r>
            <a:r>
              <a:rPr lang="zh-TW" altLang="en-US" sz="1200" dirty="0"/>
              <a:t>庫</a:t>
            </a:r>
            <a:endParaRPr lang="en-US" altLang="zh-TW" sz="1200" dirty="0" smtClean="0"/>
          </a:p>
        </p:txBody>
      </p:sp>
      <p:sp>
        <p:nvSpPr>
          <p:cNvPr id="90" name="文字方塊 89"/>
          <p:cNvSpPr txBox="1"/>
          <p:nvPr/>
        </p:nvSpPr>
        <p:spPr>
          <a:xfrm>
            <a:off x="4487103" y="38324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文件</a:t>
            </a:r>
            <a:endParaRPr lang="zh-TW" altLang="en-US" sz="12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177917" y="32949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前端</a:t>
            </a:r>
            <a:endParaRPr lang="zh-TW" altLang="en-US" sz="12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79272" y="38251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文件</a:t>
            </a:r>
            <a:endParaRPr lang="zh-TW" altLang="en-US" sz="1200" dirty="0"/>
          </a:p>
        </p:txBody>
      </p:sp>
      <p:grpSp>
        <p:nvGrpSpPr>
          <p:cNvPr id="106" name="组合 204"/>
          <p:cNvGrpSpPr/>
          <p:nvPr/>
        </p:nvGrpSpPr>
        <p:grpSpPr>
          <a:xfrm>
            <a:off x="2593548" y="2790927"/>
            <a:ext cx="428270" cy="460956"/>
            <a:chOff x="6615113" y="833438"/>
            <a:chExt cx="811213" cy="873125"/>
          </a:xfrm>
        </p:grpSpPr>
        <p:sp>
          <p:nvSpPr>
            <p:cNvPr id="107" name="Rectangle 5"/>
            <p:cNvSpPr>
              <a:spLocks noChangeArrowheads="1"/>
            </p:cNvSpPr>
            <p:nvPr/>
          </p:nvSpPr>
          <p:spPr bwMode="auto">
            <a:xfrm>
              <a:off x="6615113" y="954088"/>
              <a:ext cx="811213" cy="692150"/>
            </a:xfrm>
            <a:prstGeom prst="rect">
              <a:avLst/>
            </a:prstGeom>
            <a:solidFill>
              <a:srgbClr val="E1E6E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6"/>
            <p:cNvSpPr>
              <a:spLocks noChangeArrowheads="1"/>
            </p:cNvSpPr>
            <p:nvPr/>
          </p:nvSpPr>
          <p:spPr bwMode="auto">
            <a:xfrm>
              <a:off x="6675438" y="1014413"/>
              <a:ext cx="690563" cy="571500"/>
            </a:xfrm>
            <a:prstGeom prst="rect">
              <a:avLst/>
            </a:prstGeom>
            <a:solidFill>
              <a:srgbClr val="45C4A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auto">
            <a:xfrm>
              <a:off x="6615113" y="833438"/>
              <a:ext cx="811213" cy="120650"/>
            </a:xfrm>
            <a:custGeom>
              <a:avLst/>
              <a:gdLst>
                <a:gd name="T0" fmla="*/ 216 w 216"/>
                <a:gd name="T1" fmla="*/ 8 h 32"/>
                <a:gd name="T2" fmla="*/ 208 w 216"/>
                <a:gd name="T3" fmla="*/ 0 h 32"/>
                <a:gd name="T4" fmla="*/ 8 w 216"/>
                <a:gd name="T5" fmla="*/ 0 h 32"/>
                <a:gd name="T6" fmla="*/ 0 w 216"/>
                <a:gd name="T7" fmla="*/ 8 h 32"/>
                <a:gd name="T8" fmla="*/ 0 w 216"/>
                <a:gd name="T9" fmla="*/ 32 h 32"/>
                <a:gd name="T10" fmla="*/ 216 w 216"/>
                <a:gd name="T11" fmla="*/ 32 h 32"/>
                <a:gd name="T12" fmla="*/ 216 w 216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2">
                  <a:moveTo>
                    <a:pt x="216" y="8"/>
                  </a:moveTo>
                  <a:cubicBezTo>
                    <a:pt x="216" y="4"/>
                    <a:pt x="212" y="0"/>
                    <a:pt x="2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6" y="32"/>
                    <a:pt x="216" y="32"/>
                    <a:pt x="216" y="32"/>
                  </a:cubicBezTo>
                  <a:lnTo>
                    <a:pt x="216" y="8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8"/>
            <p:cNvSpPr>
              <a:spLocks/>
            </p:cNvSpPr>
            <p:nvPr/>
          </p:nvSpPr>
          <p:spPr bwMode="auto">
            <a:xfrm>
              <a:off x="6794501" y="1074738"/>
              <a:ext cx="450850" cy="450850"/>
            </a:xfrm>
            <a:custGeom>
              <a:avLst/>
              <a:gdLst>
                <a:gd name="T0" fmla="*/ 120 w 120"/>
                <a:gd name="T1" fmla="*/ 60 h 120"/>
                <a:gd name="T2" fmla="*/ 120 w 120"/>
                <a:gd name="T3" fmla="*/ 56 h 120"/>
                <a:gd name="T4" fmla="*/ 96 w 120"/>
                <a:gd name="T5" fmla="*/ 50 h 120"/>
                <a:gd name="T6" fmla="*/ 114 w 120"/>
                <a:gd name="T7" fmla="*/ 34 h 120"/>
                <a:gd name="T8" fmla="*/ 110 w 120"/>
                <a:gd name="T9" fmla="*/ 27 h 120"/>
                <a:gd name="T10" fmla="*/ 87 w 120"/>
                <a:gd name="T11" fmla="*/ 33 h 120"/>
                <a:gd name="T12" fmla="*/ 93 w 120"/>
                <a:gd name="T13" fmla="*/ 10 h 120"/>
                <a:gd name="T14" fmla="*/ 86 w 120"/>
                <a:gd name="T15" fmla="*/ 6 h 120"/>
                <a:gd name="T16" fmla="*/ 70 w 120"/>
                <a:gd name="T17" fmla="*/ 24 h 120"/>
                <a:gd name="T18" fmla="*/ 64 w 120"/>
                <a:gd name="T19" fmla="*/ 0 h 120"/>
                <a:gd name="T20" fmla="*/ 60 w 120"/>
                <a:gd name="T21" fmla="*/ 0 h 120"/>
                <a:gd name="T22" fmla="*/ 56 w 120"/>
                <a:gd name="T23" fmla="*/ 0 h 120"/>
                <a:gd name="T24" fmla="*/ 50 w 120"/>
                <a:gd name="T25" fmla="*/ 24 h 120"/>
                <a:gd name="T26" fmla="*/ 34 w 120"/>
                <a:gd name="T27" fmla="*/ 6 h 120"/>
                <a:gd name="T28" fmla="*/ 27 w 120"/>
                <a:gd name="T29" fmla="*/ 10 h 120"/>
                <a:gd name="T30" fmla="*/ 33 w 120"/>
                <a:gd name="T31" fmla="*/ 33 h 120"/>
                <a:gd name="T32" fmla="*/ 10 w 120"/>
                <a:gd name="T33" fmla="*/ 27 h 120"/>
                <a:gd name="T34" fmla="*/ 6 w 120"/>
                <a:gd name="T35" fmla="*/ 34 h 120"/>
                <a:gd name="T36" fmla="*/ 24 w 120"/>
                <a:gd name="T37" fmla="*/ 50 h 120"/>
                <a:gd name="T38" fmla="*/ 0 w 120"/>
                <a:gd name="T39" fmla="*/ 56 h 120"/>
                <a:gd name="T40" fmla="*/ 0 w 120"/>
                <a:gd name="T41" fmla="*/ 60 h 120"/>
                <a:gd name="T42" fmla="*/ 0 w 120"/>
                <a:gd name="T43" fmla="*/ 64 h 120"/>
                <a:gd name="T44" fmla="*/ 24 w 120"/>
                <a:gd name="T45" fmla="*/ 70 h 120"/>
                <a:gd name="T46" fmla="*/ 6 w 120"/>
                <a:gd name="T47" fmla="*/ 86 h 120"/>
                <a:gd name="T48" fmla="*/ 10 w 120"/>
                <a:gd name="T49" fmla="*/ 93 h 120"/>
                <a:gd name="T50" fmla="*/ 33 w 120"/>
                <a:gd name="T51" fmla="*/ 87 h 120"/>
                <a:gd name="T52" fmla="*/ 27 w 120"/>
                <a:gd name="T53" fmla="*/ 110 h 120"/>
                <a:gd name="T54" fmla="*/ 34 w 120"/>
                <a:gd name="T55" fmla="*/ 114 h 120"/>
                <a:gd name="T56" fmla="*/ 50 w 120"/>
                <a:gd name="T57" fmla="*/ 96 h 120"/>
                <a:gd name="T58" fmla="*/ 56 w 120"/>
                <a:gd name="T59" fmla="*/ 120 h 120"/>
                <a:gd name="T60" fmla="*/ 60 w 120"/>
                <a:gd name="T61" fmla="*/ 120 h 120"/>
                <a:gd name="T62" fmla="*/ 64 w 120"/>
                <a:gd name="T63" fmla="*/ 120 h 120"/>
                <a:gd name="T64" fmla="*/ 70 w 120"/>
                <a:gd name="T65" fmla="*/ 96 h 120"/>
                <a:gd name="T66" fmla="*/ 86 w 120"/>
                <a:gd name="T67" fmla="*/ 114 h 120"/>
                <a:gd name="T68" fmla="*/ 93 w 120"/>
                <a:gd name="T69" fmla="*/ 110 h 120"/>
                <a:gd name="T70" fmla="*/ 87 w 120"/>
                <a:gd name="T71" fmla="*/ 87 h 120"/>
                <a:gd name="T72" fmla="*/ 110 w 120"/>
                <a:gd name="T73" fmla="*/ 93 h 120"/>
                <a:gd name="T74" fmla="*/ 114 w 120"/>
                <a:gd name="T75" fmla="*/ 86 h 120"/>
                <a:gd name="T76" fmla="*/ 96 w 120"/>
                <a:gd name="T77" fmla="*/ 70 h 120"/>
                <a:gd name="T78" fmla="*/ 120 w 120"/>
                <a:gd name="T79" fmla="*/ 64 h 120"/>
                <a:gd name="T80" fmla="*/ 120 w 120"/>
                <a:gd name="T8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59"/>
                    <a:pt x="120" y="57"/>
                    <a:pt x="120" y="56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3" y="31"/>
                    <a:pt x="111" y="29"/>
                    <a:pt x="110" y="27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1" y="9"/>
                    <a:pt x="89" y="7"/>
                    <a:pt x="86" y="6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1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1" y="7"/>
                    <a:pt x="29" y="9"/>
                    <a:pt x="27" y="10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9"/>
                    <a:pt x="7" y="31"/>
                    <a:pt x="6" y="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7"/>
                    <a:pt x="0" y="59"/>
                    <a:pt x="0" y="60"/>
                  </a:cubicBezTo>
                  <a:cubicBezTo>
                    <a:pt x="0" y="61"/>
                    <a:pt x="0" y="63"/>
                    <a:pt x="0" y="64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7" y="89"/>
                    <a:pt x="9" y="91"/>
                    <a:pt x="10" y="93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9" y="111"/>
                    <a:pt x="31" y="113"/>
                    <a:pt x="34" y="114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7" y="120"/>
                    <a:pt x="59" y="120"/>
                    <a:pt x="60" y="120"/>
                  </a:cubicBezTo>
                  <a:cubicBezTo>
                    <a:pt x="61" y="120"/>
                    <a:pt x="63" y="120"/>
                    <a:pt x="64" y="120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9" y="113"/>
                    <a:pt x="91" y="111"/>
                    <a:pt x="93" y="110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1" y="91"/>
                    <a:pt x="113" y="89"/>
                    <a:pt x="114" y="86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63"/>
                    <a:pt x="120" y="61"/>
                    <a:pt x="120" y="60"/>
                  </a:cubicBezTo>
                  <a:close/>
                </a:path>
              </a:pathLst>
            </a:custGeom>
            <a:solidFill>
              <a:srgbClr val="3A556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615113" y="1646238"/>
              <a:ext cx="811213" cy="60325"/>
            </a:xfrm>
            <a:custGeom>
              <a:avLst/>
              <a:gdLst>
                <a:gd name="T0" fmla="*/ 0 w 216"/>
                <a:gd name="T1" fmla="*/ 8 h 16"/>
                <a:gd name="T2" fmla="*/ 8 w 216"/>
                <a:gd name="T3" fmla="*/ 16 h 16"/>
                <a:gd name="T4" fmla="*/ 208 w 216"/>
                <a:gd name="T5" fmla="*/ 16 h 16"/>
                <a:gd name="T6" fmla="*/ 216 w 216"/>
                <a:gd name="T7" fmla="*/ 8 h 16"/>
                <a:gd name="T8" fmla="*/ 216 w 216"/>
                <a:gd name="T9" fmla="*/ 0 h 16"/>
                <a:gd name="T10" fmla="*/ 0 w 216"/>
                <a:gd name="T11" fmla="*/ 0 h 16"/>
                <a:gd name="T12" fmla="*/ 0 w 2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12" y="16"/>
                    <a:pt x="216" y="12"/>
                    <a:pt x="216" y="8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Oval 10"/>
            <p:cNvSpPr>
              <a:spLocks noChangeArrowheads="1"/>
            </p:cNvSpPr>
            <p:nvPr/>
          </p:nvSpPr>
          <p:spPr bwMode="auto">
            <a:xfrm>
              <a:off x="6675438" y="863601"/>
              <a:ext cx="58738" cy="60325"/>
            </a:xfrm>
            <a:prstGeom prst="ellipse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11"/>
            <p:cNvSpPr>
              <a:spLocks noChangeArrowheads="1"/>
            </p:cNvSpPr>
            <p:nvPr/>
          </p:nvSpPr>
          <p:spPr bwMode="auto">
            <a:xfrm>
              <a:off x="6764338" y="863601"/>
              <a:ext cx="60325" cy="60325"/>
            </a:xfrm>
            <a:prstGeom prst="ellipse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12"/>
            <p:cNvSpPr>
              <a:spLocks noChangeArrowheads="1"/>
            </p:cNvSpPr>
            <p:nvPr/>
          </p:nvSpPr>
          <p:spPr bwMode="auto">
            <a:xfrm>
              <a:off x="6854826" y="863601"/>
              <a:ext cx="60325" cy="60325"/>
            </a:xfrm>
            <a:prstGeom prst="ellipse">
              <a:avLst/>
            </a:prstGeom>
            <a:solidFill>
              <a:srgbClr val="41C19D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13"/>
            <p:cNvSpPr>
              <a:spLocks noChangeArrowheads="1"/>
            </p:cNvSpPr>
            <p:nvPr/>
          </p:nvSpPr>
          <p:spPr bwMode="auto">
            <a:xfrm>
              <a:off x="6854826" y="1135063"/>
              <a:ext cx="330200" cy="330200"/>
            </a:xfrm>
            <a:prstGeom prst="ellipse">
              <a:avLst/>
            </a:prstGeom>
            <a:solidFill>
              <a:srgbClr val="3A556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14"/>
            <p:cNvSpPr>
              <a:spLocks noChangeArrowheads="1"/>
            </p:cNvSpPr>
            <p:nvPr/>
          </p:nvSpPr>
          <p:spPr bwMode="auto">
            <a:xfrm>
              <a:off x="6929438" y="1209676"/>
              <a:ext cx="180975" cy="180975"/>
            </a:xfrm>
            <a:prstGeom prst="ellipse">
              <a:avLst/>
            </a:pr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15"/>
            <p:cNvSpPr>
              <a:spLocks noChangeArrowheads="1"/>
            </p:cNvSpPr>
            <p:nvPr/>
          </p:nvSpPr>
          <p:spPr bwMode="auto">
            <a:xfrm>
              <a:off x="6989763" y="1270001"/>
              <a:ext cx="60325" cy="60325"/>
            </a:xfrm>
            <a:prstGeom prst="ellipse">
              <a:avLst/>
            </a:prstGeom>
            <a:solidFill>
              <a:srgbClr val="3A556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8" name="文字方塊 117"/>
          <p:cNvSpPr txBox="1"/>
          <p:nvPr/>
        </p:nvSpPr>
        <p:spPr>
          <a:xfrm>
            <a:off x="2559704" y="32566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後</a:t>
            </a:r>
            <a:r>
              <a:rPr lang="zh-TW" altLang="en-US" sz="1200" dirty="0"/>
              <a:t>端</a:t>
            </a:r>
            <a:endParaRPr lang="zh-TW" altLang="en-US" sz="1200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5406773" y="34152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前端</a:t>
            </a:r>
            <a:endParaRPr lang="zh-TW" altLang="en-US" sz="1200" dirty="0"/>
          </a:p>
        </p:txBody>
      </p:sp>
      <p:grpSp>
        <p:nvGrpSpPr>
          <p:cNvPr id="120" name="组合 246"/>
          <p:cNvGrpSpPr/>
          <p:nvPr/>
        </p:nvGrpSpPr>
        <p:grpSpPr>
          <a:xfrm>
            <a:off x="5406773" y="2862393"/>
            <a:ext cx="504511" cy="523524"/>
            <a:chOff x="6538913" y="2306638"/>
            <a:chExt cx="962025" cy="901701"/>
          </a:xfrm>
        </p:grpSpPr>
        <p:sp>
          <p:nvSpPr>
            <p:cNvPr id="121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0" name="圖片 1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72" y="3280676"/>
            <a:ext cx="537732" cy="537732"/>
          </a:xfrm>
          <a:prstGeom prst="rect">
            <a:avLst/>
          </a:prstGeom>
        </p:spPr>
      </p:pic>
      <p:sp>
        <p:nvSpPr>
          <p:cNvPr id="131" name="文字方塊 130"/>
          <p:cNvSpPr txBox="1"/>
          <p:nvPr/>
        </p:nvSpPr>
        <p:spPr>
          <a:xfrm>
            <a:off x="5879648" y="38430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文件</a:t>
            </a:r>
            <a:endParaRPr lang="zh-TW" altLang="en-US" sz="1200" dirty="0"/>
          </a:p>
        </p:txBody>
      </p:sp>
      <p:grpSp>
        <p:nvGrpSpPr>
          <p:cNvPr id="132" name="组合 246"/>
          <p:cNvGrpSpPr/>
          <p:nvPr/>
        </p:nvGrpSpPr>
        <p:grpSpPr>
          <a:xfrm>
            <a:off x="3996603" y="2859225"/>
            <a:ext cx="504511" cy="523524"/>
            <a:chOff x="6538913" y="2306638"/>
            <a:chExt cx="962025" cy="901701"/>
          </a:xfrm>
        </p:grpSpPr>
        <p:sp>
          <p:nvSpPr>
            <p:cNvPr id="133" name="Freeform 87"/>
            <p:cNvSpPr>
              <a:spLocks/>
            </p:cNvSpPr>
            <p:nvPr/>
          </p:nvSpPr>
          <p:spPr bwMode="auto">
            <a:xfrm>
              <a:off x="6870701" y="2998788"/>
              <a:ext cx="300038" cy="179388"/>
            </a:xfrm>
            <a:custGeom>
              <a:avLst/>
              <a:gdLst>
                <a:gd name="T0" fmla="*/ 170 w 189"/>
                <a:gd name="T1" fmla="*/ 0 h 113"/>
                <a:gd name="T2" fmla="*/ 18 w 189"/>
                <a:gd name="T3" fmla="*/ 0 h 113"/>
                <a:gd name="T4" fmla="*/ 0 w 189"/>
                <a:gd name="T5" fmla="*/ 113 h 113"/>
                <a:gd name="T6" fmla="*/ 189 w 189"/>
                <a:gd name="T7" fmla="*/ 113 h 113"/>
                <a:gd name="T8" fmla="*/ 170 w 189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13">
                  <a:moveTo>
                    <a:pt x="170" y="0"/>
                  </a:moveTo>
                  <a:lnTo>
                    <a:pt x="18" y="0"/>
                  </a:lnTo>
                  <a:lnTo>
                    <a:pt x="0" y="113"/>
                  </a:lnTo>
                  <a:lnTo>
                    <a:pt x="189" y="11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BF0F2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8"/>
            <p:cNvSpPr>
              <a:spLocks/>
            </p:cNvSpPr>
            <p:nvPr/>
          </p:nvSpPr>
          <p:spPr bwMode="auto">
            <a:xfrm>
              <a:off x="6538913" y="2878138"/>
              <a:ext cx="962025" cy="120650"/>
            </a:xfrm>
            <a:custGeom>
              <a:avLst/>
              <a:gdLst>
                <a:gd name="T0" fmla="*/ 0 w 256"/>
                <a:gd name="T1" fmla="*/ 0 h 32"/>
                <a:gd name="T2" fmla="*/ 0 w 256"/>
                <a:gd name="T3" fmla="*/ 16 h 32"/>
                <a:gd name="T4" fmla="*/ 16 w 256"/>
                <a:gd name="T5" fmla="*/ 32 h 32"/>
                <a:gd name="T6" fmla="*/ 240 w 256"/>
                <a:gd name="T7" fmla="*/ 32 h 32"/>
                <a:gd name="T8" fmla="*/ 256 w 256"/>
                <a:gd name="T9" fmla="*/ 16 h 32"/>
                <a:gd name="T10" fmla="*/ 256 w 256"/>
                <a:gd name="T11" fmla="*/ 0 h 32"/>
                <a:gd name="T12" fmla="*/ 0 w 25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2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ubicBezTo>
                    <a:pt x="256" y="0"/>
                    <a:pt x="256" y="0"/>
                    <a:pt x="2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9"/>
            <p:cNvSpPr>
              <a:spLocks/>
            </p:cNvSpPr>
            <p:nvPr/>
          </p:nvSpPr>
          <p:spPr bwMode="auto">
            <a:xfrm>
              <a:off x="6538913" y="2306638"/>
              <a:ext cx="962025" cy="571500"/>
            </a:xfrm>
            <a:custGeom>
              <a:avLst/>
              <a:gdLst>
                <a:gd name="T0" fmla="*/ 240 w 256"/>
                <a:gd name="T1" fmla="*/ 0 h 152"/>
                <a:gd name="T2" fmla="*/ 16 w 256"/>
                <a:gd name="T3" fmla="*/ 0 h 152"/>
                <a:gd name="T4" fmla="*/ 0 w 256"/>
                <a:gd name="T5" fmla="*/ 16 h 152"/>
                <a:gd name="T6" fmla="*/ 0 w 256"/>
                <a:gd name="T7" fmla="*/ 152 h 152"/>
                <a:gd name="T8" fmla="*/ 256 w 256"/>
                <a:gd name="T9" fmla="*/ 152 h 152"/>
                <a:gd name="T10" fmla="*/ 256 w 256"/>
                <a:gd name="T11" fmla="*/ 16 h 152"/>
                <a:gd name="T12" fmla="*/ 240 w 256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52"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</a:path>
              </a:pathLst>
            </a:custGeom>
            <a:solidFill>
              <a:srgbClr val="464748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90"/>
            <p:cNvSpPr>
              <a:spLocks noChangeArrowheads="1"/>
            </p:cNvSpPr>
            <p:nvPr/>
          </p:nvSpPr>
          <p:spPr bwMode="auto">
            <a:xfrm>
              <a:off x="6599238" y="2366963"/>
              <a:ext cx="841375" cy="450850"/>
            </a:xfrm>
            <a:prstGeom prst="rect">
              <a:avLst/>
            </a:prstGeom>
            <a:solidFill>
              <a:srgbClr val="EBF0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1"/>
            <p:cNvSpPr>
              <a:spLocks/>
            </p:cNvSpPr>
            <p:nvPr/>
          </p:nvSpPr>
          <p:spPr bwMode="auto">
            <a:xfrm>
              <a:off x="6824663" y="3178176"/>
              <a:ext cx="390525" cy="30163"/>
            </a:xfrm>
            <a:custGeom>
              <a:avLst/>
              <a:gdLst>
                <a:gd name="T0" fmla="*/ 237 w 246"/>
                <a:gd name="T1" fmla="*/ 0 h 19"/>
                <a:gd name="T2" fmla="*/ 10 w 246"/>
                <a:gd name="T3" fmla="*/ 0 h 19"/>
                <a:gd name="T4" fmla="*/ 0 w 246"/>
                <a:gd name="T5" fmla="*/ 19 h 19"/>
                <a:gd name="T6" fmla="*/ 246 w 246"/>
                <a:gd name="T7" fmla="*/ 19 h 19"/>
                <a:gd name="T8" fmla="*/ 237 w 24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">
                  <a:moveTo>
                    <a:pt x="237" y="0"/>
                  </a:moveTo>
                  <a:lnTo>
                    <a:pt x="10" y="0"/>
                  </a:lnTo>
                  <a:lnTo>
                    <a:pt x="0" y="19"/>
                  </a:lnTo>
                  <a:lnTo>
                    <a:pt x="246" y="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3D7D9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92"/>
            <p:cNvSpPr>
              <a:spLocks noChangeArrowheads="1"/>
            </p:cNvSpPr>
            <p:nvPr/>
          </p:nvSpPr>
          <p:spPr bwMode="auto">
            <a:xfrm>
              <a:off x="6629401" y="2397126"/>
              <a:ext cx="376238" cy="390525"/>
            </a:xfrm>
            <a:prstGeom prst="rect">
              <a:avLst/>
            </a:prstGeom>
            <a:solidFill>
              <a:srgbClr val="FFBF5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93"/>
            <p:cNvSpPr>
              <a:spLocks noChangeArrowheads="1"/>
            </p:cNvSpPr>
            <p:nvPr/>
          </p:nvSpPr>
          <p:spPr bwMode="auto">
            <a:xfrm>
              <a:off x="7035801" y="2397126"/>
              <a:ext cx="374650" cy="74613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94"/>
            <p:cNvSpPr>
              <a:spLocks noChangeArrowheads="1"/>
            </p:cNvSpPr>
            <p:nvPr/>
          </p:nvSpPr>
          <p:spPr bwMode="auto">
            <a:xfrm>
              <a:off x="7035801" y="2501901"/>
              <a:ext cx="374650" cy="76200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95"/>
            <p:cNvSpPr>
              <a:spLocks noChangeArrowheads="1"/>
            </p:cNvSpPr>
            <p:nvPr/>
          </p:nvSpPr>
          <p:spPr bwMode="auto">
            <a:xfrm>
              <a:off x="7035801" y="2608263"/>
              <a:ext cx="374650" cy="179388"/>
            </a:xfrm>
            <a:prstGeom prst="rect">
              <a:avLst/>
            </a:prstGeom>
            <a:solidFill>
              <a:srgbClr val="F05F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439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478172" y="23561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 smtClean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感謝各位評審老師</a:t>
            </a:r>
            <a:endParaRPr lang="zh-CN" altLang="en-US" sz="4000" dirty="0">
              <a:solidFill>
                <a:srgbClr val="222B3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WATCHING</a:t>
            </a:r>
          </a:p>
        </p:txBody>
      </p:sp>
      <p:sp>
        <p:nvSpPr>
          <p:cNvPr id="4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248414" y="3986641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組別：</a:t>
            </a:r>
            <a:r>
              <a:rPr lang="en-US" altLang="zh-TW" sz="1400" dirty="0" smtClean="0">
                <a:solidFill>
                  <a:schemeClr val="accent1"/>
                </a:solidFill>
              </a:rPr>
              <a:t>109408</a:t>
            </a:r>
            <a:r>
              <a:rPr lang="zh-TW" altLang="en-US" sz="1400" dirty="0" smtClean="0">
                <a:solidFill>
                  <a:schemeClr val="accent1"/>
                </a:solidFill>
              </a:rPr>
              <a:t>     指導老</a:t>
            </a:r>
            <a:r>
              <a:rPr lang="zh-TW" altLang="en-US" sz="1400" dirty="0">
                <a:solidFill>
                  <a:schemeClr val="accent1"/>
                </a:solidFill>
              </a:rPr>
              <a:t>師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zh-TW" altLang="en-US" sz="1400" dirty="0" smtClean="0">
                <a:solidFill>
                  <a:schemeClr val="accent1"/>
                </a:solidFill>
              </a:rPr>
              <a:t>林宏仁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2963881" y="3659570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國立台北商業大學 資訊管理系 三年甲班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9" y="734709"/>
            <a:ext cx="1566801" cy="17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2058447" y="1738388"/>
            <a:ext cx="1461392" cy="1830737"/>
            <a:chOff x="1023303" y="2035487"/>
            <a:chExt cx="1461392" cy="1830737"/>
          </a:xfrm>
        </p:grpSpPr>
        <p:sp>
          <p:nvSpPr>
            <p:cNvPr id="35" name="文字方塊 34"/>
            <p:cNvSpPr txBox="1"/>
            <p:nvPr/>
          </p:nvSpPr>
          <p:spPr>
            <a:xfrm>
              <a:off x="1438193" y="3457601"/>
              <a:ext cx="683835" cy="40862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2">
                      <a:lumMod val="25000"/>
                    </a:schemeClr>
                  </a:solidFill>
                </a:rPr>
                <a:t>桌遊</a:t>
              </a:r>
              <a:endParaRPr lang="zh-TW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1023303" y="2035487"/>
              <a:ext cx="1461392" cy="1304804"/>
              <a:chOff x="1023303" y="2035487"/>
              <a:chExt cx="1461392" cy="1304804"/>
            </a:xfrm>
          </p:grpSpPr>
          <p:pic>
            <p:nvPicPr>
              <p:cNvPr id="1026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63" t="16325" r="48082" b="64011"/>
              <a:stretch/>
            </p:blipFill>
            <p:spPr bwMode="auto">
              <a:xfrm>
                <a:off x="1200868" y="2160642"/>
                <a:ext cx="474650" cy="404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5" t="36372" r="26053" b="39556"/>
              <a:stretch/>
            </p:blipFill>
            <p:spPr bwMode="auto">
              <a:xfrm>
                <a:off x="1996084" y="2397833"/>
                <a:ext cx="488611" cy="495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05" t="37834" b="38773"/>
              <a:stretch/>
            </p:blipFill>
            <p:spPr bwMode="auto">
              <a:xfrm>
                <a:off x="1743826" y="2833868"/>
                <a:ext cx="557832" cy="4816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26" t="63610" b="12657"/>
              <a:stretch/>
            </p:blipFill>
            <p:spPr bwMode="auto">
              <a:xfrm rot="20822633">
                <a:off x="1023303" y="2506604"/>
                <a:ext cx="1043292" cy="4886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607" r="71882" b="15694"/>
              <a:stretch/>
            </p:blipFill>
            <p:spPr bwMode="auto">
              <a:xfrm>
                <a:off x="1629007" y="2035487"/>
                <a:ext cx="578905" cy="446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Board game icons in hand drawn cartoon style. Dice and play pieces, markers and cards. Vector clip art illustration. Stock Vector - 114514516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556" b="90000" l="2889" r="97556">
                            <a14:foregroundMark x1="18444" y1="33556" x2="10667" y2="22667"/>
                            <a14:foregroundMark x1="43778" y1="28444" x2="40222" y2="20667"/>
                            <a14:foregroundMark x1="64667" y1="31111" x2="69778" y2="23111"/>
                            <a14:foregroundMark x1="90222" y1="30000" x2="85333" y2="21333"/>
                            <a14:foregroundMark x1="85778" y1="48889" x2="85778" y2="55111"/>
                            <a14:foregroundMark x1="61111" y1="47556" x2="62889" y2="50889"/>
                            <a14:foregroundMark x1="38667" y1="55111" x2="39778" y2="47556"/>
                            <a14:foregroundMark x1="15778" y1="53333" x2="15556" y2="45111"/>
                            <a14:foregroundMark x1="18000" y1="77556" x2="18000" y2="71556"/>
                            <a14:foregroundMark x1="38222" y1="75333" x2="42889" y2="71333"/>
                            <a14:foregroundMark x1="85333" y1="73778" x2="86444" y2="69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68" t="16325" r="26851" b="65873"/>
              <a:stretch/>
            </p:blipFill>
            <p:spPr bwMode="auto">
              <a:xfrm>
                <a:off x="1225299" y="2973790"/>
                <a:ext cx="425789" cy="3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" name="群組 43"/>
          <p:cNvGrpSpPr/>
          <p:nvPr/>
        </p:nvGrpSpPr>
        <p:grpSpPr>
          <a:xfrm>
            <a:off x="5555243" y="1169148"/>
            <a:ext cx="1140143" cy="1251109"/>
            <a:chOff x="3319360" y="1113844"/>
            <a:chExt cx="1140143" cy="12511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008" y="1113844"/>
              <a:ext cx="825133" cy="825133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3319360" y="1956330"/>
              <a:ext cx="1140143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計算時間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087017" y="1111861"/>
            <a:ext cx="1225754" cy="1383668"/>
            <a:chOff x="4880297" y="981285"/>
            <a:chExt cx="1225754" cy="1383668"/>
          </a:xfrm>
        </p:grpSpPr>
        <p:sp>
          <p:nvSpPr>
            <p:cNvPr id="43" name="文字方塊 42"/>
            <p:cNvSpPr txBox="1"/>
            <p:nvPr/>
          </p:nvSpPr>
          <p:spPr>
            <a:xfrm>
              <a:off x="5119603" y="195633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點餐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880297" y="981285"/>
              <a:ext cx="1225754" cy="1007871"/>
              <a:chOff x="4880297" y="981285"/>
              <a:chExt cx="1225754" cy="10078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</p:grpSp>
      <p:grpSp>
        <p:nvGrpSpPr>
          <p:cNvPr id="47" name="群組 46"/>
          <p:cNvGrpSpPr/>
          <p:nvPr/>
        </p:nvGrpSpPr>
        <p:grpSpPr>
          <a:xfrm>
            <a:off x="4273358" y="2832176"/>
            <a:ext cx="2327139" cy="1282311"/>
            <a:chOff x="3594033" y="3574192"/>
            <a:chExt cx="2327139" cy="1282311"/>
          </a:xfrm>
        </p:grpSpPr>
        <p:grpSp>
          <p:nvGrpSpPr>
            <p:cNvPr id="33" name="群組 32"/>
            <p:cNvGrpSpPr/>
            <p:nvPr/>
          </p:nvGrpSpPr>
          <p:grpSpPr>
            <a:xfrm>
              <a:off x="3594033" y="3574192"/>
              <a:ext cx="2327139" cy="846348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8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4370101" y="4447880"/>
              <a:ext cx="683835" cy="40862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結帳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5" name="AutoShape 4" descr="娛樂百分百- LIVE版凹嗚狼人殺初登場！！ 就在8/22(三)18:00 打開28 ..."/>
          <p:cNvSpPr>
            <a:spLocks noChangeAspect="1" noChangeArrowheads="1"/>
          </p:cNvSpPr>
          <p:nvPr/>
        </p:nvSpPr>
        <p:spPr bwMode="auto">
          <a:xfrm flipV="1">
            <a:off x="155575" y="160338"/>
            <a:ext cx="2017614" cy="20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1-1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簡介</a:t>
            </a:r>
            <a:endParaRPr lang="zh-TW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042011" y="1213314"/>
            <a:ext cx="2750165" cy="408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喜歡桌遊的人數與日俱增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468790" y="1740896"/>
            <a:ext cx="1896611" cy="2915703"/>
            <a:chOff x="1672729" y="1331918"/>
            <a:chExt cx="1896611" cy="2915703"/>
          </a:xfrm>
        </p:grpSpPr>
        <p:grpSp>
          <p:nvGrpSpPr>
            <p:cNvPr id="11" name="群組 10"/>
            <p:cNvGrpSpPr/>
            <p:nvPr/>
          </p:nvGrpSpPr>
          <p:grpSpPr>
            <a:xfrm>
              <a:off x="1672729" y="1331918"/>
              <a:ext cx="1896611" cy="2915703"/>
              <a:chOff x="1368256" y="1516584"/>
              <a:chExt cx="1896611" cy="291570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505343" y="1693654"/>
                <a:ext cx="1622435" cy="2561564"/>
              </a:xfrm>
              <a:prstGeom prst="rect">
                <a:avLst/>
              </a:prstGeom>
              <a:solidFill>
                <a:srgbClr val="FF977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73D54D65-F68A-4145-AAEA-8CD320E0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256" y="1516584"/>
                <a:ext cx="1896611" cy="2915703"/>
              </a:xfrm>
              <a:prstGeom prst="rect">
                <a:avLst/>
              </a:prstGeom>
            </p:spPr>
          </p:pic>
        </p:grpSp>
        <p:sp>
          <p:nvSpPr>
            <p:cNvPr id="5" name="矩形 4"/>
            <p:cNvSpPr/>
            <p:nvPr/>
          </p:nvSpPr>
          <p:spPr>
            <a:xfrm>
              <a:off x="1935358" y="2386726"/>
              <a:ext cx="137134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愈來愈多</a:t>
              </a:r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的</a:t>
              </a:r>
              <a:endParaRPr lang="en-US" altLang="zh-TW" dirty="0" smtClean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桌</a:t>
              </a:r>
              <a:r>
                <a:rPr lang="zh-TW" alt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遊線上化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21064" y="2934204"/>
            <a:ext cx="48013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我們希望找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回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最初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桌遊所帶給人的目的及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價值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075986" y="3607691"/>
            <a:ext cx="2983230" cy="5107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人與人的互動與接觸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3921064" y="1914960"/>
            <a:ext cx="4572000" cy="715089"/>
          </a:xfrm>
          <a:prstGeom prst="roundRect">
            <a:avLst/>
          </a:prstGeom>
          <a:ln>
            <a:solidFill>
              <a:srgbClr val="FF97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透過「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AO-WU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桌遊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」所帶來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                   ，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吸引更多的桌遊玩家面對面的玩遊戲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7338143" y="1868793"/>
            <a:ext cx="877163" cy="369332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方便性</a:t>
            </a:r>
          </a:p>
        </p:txBody>
      </p:sp>
      <p:cxnSp>
        <p:nvCxnSpPr>
          <p:cNvPr id="35" name="直線接點 34"/>
          <p:cNvCxnSpPr/>
          <p:nvPr/>
        </p:nvCxnSpPr>
        <p:spPr>
          <a:xfrm>
            <a:off x="3997621" y="3303536"/>
            <a:ext cx="4648200" cy="0"/>
          </a:xfrm>
          <a:prstGeom prst="line">
            <a:avLst/>
          </a:prstGeom>
          <a:ln w="28575">
            <a:solidFill>
              <a:schemeClr val="accent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endCxn id="10" idx="1"/>
          </p:cNvCxnSpPr>
          <p:nvPr/>
        </p:nvCxnSpPr>
        <p:spPr>
          <a:xfrm>
            <a:off x="4425950" y="3506662"/>
            <a:ext cx="650036" cy="356418"/>
          </a:xfrm>
          <a:prstGeom prst="curvedConnector3">
            <a:avLst>
              <a:gd name="adj1" fmla="val -8285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等腰三角形 46"/>
          <p:cNvSpPr/>
          <p:nvPr/>
        </p:nvSpPr>
        <p:spPr>
          <a:xfrm rot="5621786">
            <a:off x="4832509" y="3759080"/>
            <a:ext cx="262467" cy="2079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05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5937" y="509865"/>
            <a:ext cx="18966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1-2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問題與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機會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90260" y="1514592"/>
            <a:ext cx="2541210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線上桌遊變多</a:t>
            </a:r>
            <a:r>
              <a:rPr lang="zh-TW" altLang="en-US" dirty="0" smtClean="0">
                <a:solidFill>
                  <a:schemeClr val="bg1"/>
                </a:solidFill>
              </a:rPr>
              <a:t>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導致</a:t>
            </a:r>
            <a:r>
              <a:rPr lang="zh-TW" altLang="en-US" dirty="0">
                <a:solidFill>
                  <a:schemeClr val="bg1"/>
                </a:solidFill>
              </a:rPr>
              <a:t>去桌遊店的人</a:t>
            </a:r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07598" y="1717272"/>
            <a:ext cx="2327791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自動計時遊玩時間，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減少</a:t>
            </a:r>
            <a:r>
              <a:rPr lang="zh-TW" altLang="en-US" dirty="0">
                <a:solidFill>
                  <a:schemeClr val="bg1"/>
                </a:solidFill>
              </a:rPr>
              <a:t>人力成本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334273" y="2558113"/>
            <a:ext cx="1870144" cy="715089"/>
          </a:xfrm>
          <a:prstGeom prst="roundRect">
            <a:avLst/>
          </a:prstGeom>
          <a:solidFill>
            <a:srgbClr val="FF8F71"/>
          </a:solidFill>
          <a:ln>
            <a:solidFill>
              <a:srgbClr val="8D919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用儲值金付款，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不用帶</a:t>
            </a:r>
            <a:r>
              <a:rPr lang="zh-TW" altLang="en-US" dirty="0">
                <a:solidFill>
                  <a:schemeClr val="bg1"/>
                </a:solidFill>
              </a:rPr>
              <a:t>現金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608173" y="2708223"/>
            <a:ext cx="2004456" cy="1056120"/>
            <a:chOff x="1334273" y="3335867"/>
            <a:chExt cx="2004456" cy="105612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73" y="3335868"/>
              <a:ext cx="1056119" cy="105611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610" y="3335867"/>
              <a:ext cx="1056119" cy="1056119"/>
            </a:xfrm>
            <a:prstGeom prst="rect">
              <a:avLst/>
            </a:prstGeom>
          </p:spPr>
        </p:pic>
      </p:grpSp>
      <p:sp>
        <p:nvSpPr>
          <p:cNvPr id="55" name="圓角矩形 54"/>
          <p:cNvSpPr/>
          <p:nvPr/>
        </p:nvSpPr>
        <p:spPr>
          <a:xfrm>
            <a:off x="6248464" y="2581777"/>
            <a:ext cx="1891457" cy="715089"/>
          </a:xfrm>
          <a:prstGeom prst="roundRect">
            <a:avLst/>
          </a:prstGeom>
          <a:solidFill>
            <a:srgbClr val="FFAC6D"/>
          </a:solidFill>
          <a:ln>
            <a:solidFill>
              <a:srgbClr val="8D9196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點餐線上化，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玩桌遊更專心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2" name="投影片編號版面配置區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2" y="491042"/>
            <a:ext cx="21531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1-3</a:t>
            </a:r>
            <a:r>
              <a:rPr lang="zh-TW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相關</a:t>
            </a:r>
            <a:r>
              <a:rPr lang="zh-TW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系統探討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60200"/>
              </p:ext>
            </p:extLst>
          </p:nvPr>
        </p:nvGraphicFramePr>
        <p:xfrm>
          <a:off x="1389199" y="1005417"/>
          <a:ext cx="6434000" cy="3146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500">
                  <a:extLst>
                    <a:ext uri="{9D8B030D-6E8A-4147-A177-3AD203B41FA5}">
                      <a16:colId xmlns:a16="http://schemas.microsoft.com/office/drawing/2014/main" val="3964338510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515215926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2832566074"/>
                    </a:ext>
                  </a:extLst>
                </a:gridCol>
                <a:gridCol w="1608500">
                  <a:extLst>
                    <a:ext uri="{9D8B030D-6E8A-4147-A177-3AD203B41FA5}">
                      <a16:colId xmlns:a16="http://schemas.microsoft.com/office/drawing/2014/main" val="976624459"/>
                    </a:ext>
                  </a:extLst>
                </a:gridCol>
              </a:tblGrid>
              <a:tr h="4112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AO-WU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桌遊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紅橘子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早餐店</a:t>
                      </a:r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漢堡王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66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登入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</a:t>
                      </a:r>
                      <a:r>
                        <a:rPr lang="zh-TW" sz="1400" kern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註冊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帳號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不需註冊帳號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需輸入手機號碼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6953320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87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即時回覆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498304"/>
                  </a:ext>
                </a:extLst>
              </a:tr>
              <a:tr h="6790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透過</a:t>
                      </a:r>
                      <a:r>
                        <a:rPr lang="en-US" sz="1400" kern="0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LINEBot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查詢菜單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35126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線上點餐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87387"/>
                  </a:ext>
                </a:extLst>
              </a:tr>
              <a:tr h="4112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付款方式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儲值點數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現金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信用卡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37790252"/>
                  </a:ext>
                </a:extLst>
              </a:tr>
            </a:tbl>
          </a:graphicData>
        </a:graphic>
      </p:graphicFrame>
      <p:sp>
        <p:nvSpPr>
          <p:cNvPr id="5" name="AutoShape 2" descr="打勾号符号图标,,海图网,发现惊喜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214518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66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32" y="2137054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2695522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98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751685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打勾号符号图标,,海图网,发现惊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66" y="3253990"/>
            <a:ext cx="558467" cy="55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325905"/>
            <a:ext cx="469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TW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章</a:t>
            </a:r>
            <a:endParaRPr lang="en-US" altLang="zh-TW" sz="3600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zh-TW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objectives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 	</a:t>
            </a: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系統目標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系統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System objectives </a:t>
            </a:r>
          </a:p>
        </p:txBody>
      </p:sp>
      <p:sp>
        <p:nvSpPr>
          <p:cNvPr id="2" name="矩形 1"/>
          <p:cNvSpPr/>
          <p:nvPr/>
        </p:nvSpPr>
        <p:spPr>
          <a:xfrm>
            <a:off x="3715416" y="2438258"/>
            <a:ext cx="2338249" cy="70788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減少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店家的負擔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增加消費者的方便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圓角矩形 136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573119" y="1893574"/>
            <a:ext cx="2050972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系統計算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遊戲時間</a:t>
            </a:r>
            <a:endParaRPr lang="en-US" altLang="zh-CN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8" name="圓角矩形 13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715416" y="1601147"/>
            <a:ext cx="114014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點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餐</a:t>
            </a:r>
          </a:p>
        </p:txBody>
      </p:sp>
      <p:sp>
        <p:nvSpPr>
          <p:cNvPr id="139" name="圓角矩形 138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775379" y="1840343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手機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結帳付款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1" name="圓角矩形 140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5396240" y="3482079"/>
            <a:ext cx="1600021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查看店家資訊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2" name="圓角矩形 141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3177862" y="378059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更</a:t>
            </a:r>
            <a:r>
              <a:rPr lang="zh-TW" altLang="en-US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新</a:t>
            </a: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菜單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3" name="圓角矩形 142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2106713" y="3275324"/>
            <a:ext cx="1140143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活動推播</a:t>
            </a:r>
            <a:endParaRPr lang="zh-TW" altLang="en-US" kern="1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4" name="组合 365"/>
          <p:cNvGrpSpPr/>
          <p:nvPr/>
        </p:nvGrpSpPr>
        <p:grpSpPr>
          <a:xfrm>
            <a:off x="4530868" y="3465799"/>
            <a:ext cx="734755" cy="761045"/>
            <a:chOff x="9767888" y="2286000"/>
            <a:chExt cx="842963" cy="873125"/>
          </a:xfrm>
        </p:grpSpPr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9767888" y="2406650"/>
              <a:ext cx="842963" cy="692150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13"/>
            <p:cNvSpPr>
              <a:spLocks noChangeArrowheads="1"/>
            </p:cNvSpPr>
            <p:nvPr/>
          </p:nvSpPr>
          <p:spPr bwMode="auto">
            <a:xfrm>
              <a:off x="9828213" y="2466975"/>
              <a:ext cx="722313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14"/>
            <p:cNvSpPr>
              <a:spLocks/>
            </p:cNvSpPr>
            <p:nvPr/>
          </p:nvSpPr>
          <p:spPr bwMode="auto">
            <a:xfrm>
              <a:off x="9767888" y="2286000"/>
              <a:ext cx="842963" cy="120650"/>
            </a:xfrm>
            <a:custGeom>
              <a:avLst/>
              <a:gdLst>
                <a:gd name="T0" fmla="*/ 224 w 224"/>
                <a:gd name="T1" fmla="*/ 8 h 32"/>
                <a:gd name="T2" fmla="*/ 216 w 224"/>
                <a:gd name="T3" fmla="*/ 0 h 32"/>
                <a:gd name="T4" fmla="*/ 8 w 224"/>
                <a:gd name="T5" fmla="*/ 0 h 32"/>
                <a:gd name="T6" fmla="*/ 0 w 224"/>
                <a:gd name="T7" fmla="*/ 8 h 32"/>
                <a:gd name="T8" fmla="*/ 0 w 224"/>
                <a:gd name="T9" fmla="*/ 32 h 32"/>
                <a:gd name="T10" fmla="*/ 224 w 224"/>
                <a:gd name="T11" fmla="*/ 32 h 32"/>
                <a:gd name="T12" fmla="*/ 224 w 224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2">
                  <a:moveTo>
                    <a:pt x="224" y="8"/>
                  </a:moveTo>
                  <a:cubicBezTo>
                    <a:pt x="224" y="4"/>
                    <a:pt x="220" y="0"/>
                    <a:pt x="2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4" y="32"/>
                    <a:pt x="224" y="32"/>
                    <a:pt x="224" y="32"/>
                  </a:cubicBezTo>
                  <a:lnTo>
                    <a:pt x="224" y="8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15"/>
            <p:cNvSpPr>
              <a:spLocks/>
            </p:cNvSpPr>
            <p:nvPr/>
          </p:nvSpPr>
          <p:spPr bwMode="auto">
            <a:xfrm>
              <a:off x="9767888" y="3098800"/>
              <a:ext cx="842963" cy="60325"/>
            </a:xfrm>
            <a:custGeom>
              <a:avLst/>
              <a:gdLst>
                <a:gd name="T0" fmla="*/ 0 w 224"/>
                <a:gd name="T1" fmla="*/ 8 h 16"/>
                <a:gd name="T2" fmla="*/ 8 w 224"/>
                <a:gd name="T3" fmla="*/ 16 h 16"/>
                <a:gd name="T4" fmla="*/ 216 w 224"/>
                <a:gd name="T5" fmla="*/ 16 h 16"/>
                <a:gd name="T6" fmla="*/ 224 w 224"/>
                <a:gd name="T7" fmla="*/ 8 h 16"/>
                <a:gd name="T8" fmla="*/ 224 w 224"/>
                <a:gd name="T9" fmla="*/ 0 h 16"/>
                <a:gd name="T10" fmla="*/ 0 w 224"/>
                <a:gd name="T11" fmla="*/ 0 h 16"/>
                <a:gd name="T12" fmla="*/ 0 w 2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20" y="16"/>
                    <a:pt x="224" y="12"/>
                    <a:pt x="224" y="8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Oval 116"/>
            <p:cNvSpPr>
              <a:spLocks noChangeArrowheads="1"/>
            </p:cNvSpPr>
            <p:nvPr/>
          </p:nvSpPr>
          <p:spPr bwMode="auto">
            <a:xfrm>
              <a:off x="9828213" y="2316163"/>
              <a:ext cx="60325" cy="603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Oval 117"/>
            <p:cNvSpPr>
              <a:spLocks noChangeArrowheads="1"/>
            </p:cNvSpPr>
            <p:nvPr/>
          </p:nvSpPr>
          <p:spPr bwMode="auto">
            <a:xfrm>
              <a:off x="9918700" y="2316163"/>
              <a:ext cx="60325" cy="60325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Oval 118"/>
            <p:cNvSpPr>
              <a:spLocks noChangeArrowheads="1"/>
            </p:cNvSpPr>
            <p:nvPr/>
          </p:nvSpPr>
          <p:spPr bwMode="auto">
            <a:xfrm>
              <a:off x="10009188" y="2316163"/>
              <a:ext cx="60325" cy="6032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19"/>
            <p:cNvSpPr>
              <a:spLocks noChangeArrowheads="1"/>
            </p:cNvSpPr>
            <p:nvPr/>
          </p:nvSpPr>
          <p:spPr bwMode="auto">
            <a:xfrm>
              <a:off x="9828213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Oval 120"/>
            <p:cNvSpPr>
              <a:spLocks noChangeArrowheads="1"/>
            </p:cNvSpPr>
            <p:nvPr/>
          </p:nvSpPr>
          <p:spPr bwMode="auto">
            <a:xfrm>
              <a:off x="9828213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21"/>
            <p:cNvSpPr>
              <a:spLocks noChangeArrowheads="1"/>
            </p:cNvSpPr>
            <p:nvPr/>
          </p:nvSpPr>
          <p:spPr bwMode="auto">
            <a:xfrm>
              <a:off x="9948863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Oval 122"/>
            <p:cNvSpPr>
              <a:spLocks noChangeArrowheads="1"/>
            </p:cNvSpPr>
            <p:nvPr/>
          </p:nvSpPr>
          <p:spPr bwMode="auto">
            <a:xfrm>
              <a:off x="9948863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23"/>
            <p:cNvSpPr>
              <a:spLocks noChangeArrowheads="1"/>
            </p:cNvSpPr>
            <p:nvPr/>
          </p:nvSpPr>
          <p:spPr bwMode="auto">
            <a:xfrm>
              <a:off x="10069513" y="2466975"/>
              <a:ext cx="119063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Oval 124"/>
            <p:cNvSpPr>
              <a:spLocks noChangeArrowheads="1"/>
            </p:cNvSpPr>
            <p:nvPr/>
          </p:nvSpPr>
          <p:spPr bwMode="auto">
            <a:xfrm>
              <a:off x="10069513" y="2527300"/>
              <a:ext cx="119063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25"/>
            <p:cNvSpPr>
              <a:spLocks noChangeArrowheads="1"/>
            </p:cNvSpPr>
            <p:nvPr/>
          </p:nvSpPr>
          <p:spPr bwMode="auto">
            <a:xfrm>
              <a:off x="101885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26"/>
            <p:cNvSpPr>
              <a:spLocks noChangeArrowheads="1"/>
            </p:cNvSpPr>
            <p:nvPr/>
          </p:nvSpPr>
          <p:spPr bwMode="auto">
            <a:xfrm>
              <a:off x="101885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27"/>
            <p:cNvSpPr>
              <a:spLocks noChangeArrowheads="1"/>
            </p:cNvSpPr>
            <p:nvPr/>
          </p:nvSpPr>
          <p:spPr bwMode="auto">
            <a:xfrm>
              <a:off x="10309225" y="2466975"/>
              <a:ext cx="120650" cy="120650"/>
            </a:xfrm>
            <a:prstGeom prst="rect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Oval 128"/>
            <p:cNvSpPr>
              <a:spLocks noChangeArrowheads="1"/>
            </p:cNvSpPr>
            <p:nvPr/>
          </p:nvSpPr>
          <p:spPr bwMode="auto">
            <a:xfrm>
              <a:off x="10309225" y="2527300"/>
              <a:ext cx="120650" cy="120650"/>
            </a:xfrm>
            <a:prstGeom prst="ellipse">
              <a:avLst/>
            </a:pr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29"/>
            <p:cNvSpPr>
              <a:spLocks noChangeArrowheads="1"/>
            </p:cNvSpPr>
            <p:nvPr/>
          </p:nvSpPr>
          <p:spPr bwMode="auto">
            <a:xfrm>
              <a:off x="10429875" y="2466975"/>
              <a:ext cx="120650" cy="120650"/>
            </a:xfrm>
            <a:prstGeom prst="rect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Oval 130"/>
            <p:cNvSpPr>
              <a:spLocks noChangeArrowheads="1"/>
            </p:cNvSpPr>
            <p:nvPr/>
          </p:nvSpPr>
          <p:spPr bwMode="auto">
            <a:xfrm>
              <a:off x="10429875" y="2527300"/>
              <a:ext cx="120650" cy="1206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31"/>
            <p:cNvSpPr>
              <a:spLocks noChangeArrowheads="1"/>
            </p:cNvSpPr>
            <p:nvPr/>
          </p:nvSpPr>
          <p:spPr bwMode="auto">
            <a:xfrm>
              <a:off x="9874250" y="2706688"/>
              <a:ext cx="269875" cy="2714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10188575" y="2736850"/>
              <a:ext cx="211138" cy="30163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33"/>
            <p:cNvSpPr>
              <a:spLocks noChangeArrowheads="1"/>
            </p:cNvSpPr>
            <p:nvPr/>
          </p:nvSpPr>
          <p:spPr bwMode="auto">
            <a:xfrm>
              <a:off x="10188575" y="2797175"/>
              <a:ext cx="301625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34"/>
            <p:cNvSpPr>
              <a:spLocks noChangeArrowheads="1"/>
            </p:cNvSpPr>
            <p:nvPr/>
          </p:nvSpPr>
          <p:spPr bwMode="auto">
            <a:xfrm>
              <a:off x="10188575" y="2857500"/>
              <a:ext cx="150813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35"/>
            <p:cNvSpPr>
              <a:spLocks noChangeArrowheads="1"/>
            </p:cNvSpPr>
            <p:nvPr/>
          </p:nvSpPr>
          <p:spPr bwMode="auto">
            <a:xfrm>
              <a:off x="10369550" y="2857500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36"/>
            <p:cNvSpPr>
              <a:spLocks noChangeArrowheads="1"/>
            </p:cNvSpPr>
            <p:nvPr/>
          </p:nvSpPr>
          <p:spPr bwMode="auto">
            <a:xfrm>
              <a:off x="1018857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37"/>
            <p:cNvSpPr>
              <a:spLocks noChangeArrowheads="1"/>
            </p:cNvSpPr>
            <p:nvPr/>
          </p:nvSpPr>
          <p:spPr bwMode="auto">
            <a:xfrm>
              <a:off x="10309225" y="2917825"/>
              <a:ext cx="9048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38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123 w 132"/>
                <a:gd name="T1" fmla="*/ 133 h 133"/>
                <a:gd name="T2" fmla="*/ 0 w 132"/>
                <a:gd name="T3" fmla="*/ 10 h 133"/>
                <a:gd name="T4" fmla="*/ 9 w 132"/>
                <a:gd name="T5" fmla="*/ 0 h 133"/>
                <a:gd name="T6" fmla="*/ 132 w 132"/>
                <a:gd name="T7" fmla="*/ 123 h 133"/>
                <a:gd name="T8" fmla="*/ 123 w 132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123" y="133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132" y="123"/>
                  </a:lnTo>
                  <a:lnTo>
                    <a:pt x="123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39"/>
            <p:cNvSpPr>
              <a:spLocks/>
            </p:cNvSpPr>
            <p:nvPr/>
          </p:nvSpPr>
          <p:spPr bwMode="auto">
            <a:xfrm>
              <a:off x="9904413" y="2736850"/>
              <a:ext cx="209550" cy="211138"/>
            </a:xfrm>
            <a:custGeom>
              <a:avLst/>
              <a:gdLst>
                <a:gd name="T0" fmla="*/ 0 w 132"/>
                <a:gd name="T1" fmla="*/ 123 h 133"/>
                <a:gd name="T2" fmla="*/ 123 w 132"/>
                <a:gd name="T3" fmla="*/ 0 h 133"/>
                <a:gd name="T4" fmla="*/ 132 w 132"/>
                <a:gd name="T5" fmla="*/ 10 h 133"/>
                <a:gd name="T6" fmla="*/ 9 w 132"/>
                <a:gd name="T7" fmla="*/ 133 h 133"/>
                <a:gd name="T8" fmla="*/ 0 w 132"/>
                <a:gd name="T9" fmla="*/ 12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3">
                  <a:moveTo>
                    <a:pt x="0" y="123"/>
                  </a:moveTo>
                  <a:lnTo>
                    <a:pt x="123" y="0"/>
                  </a:lnTo>
                  <a:lnTo>
                    <a:pt x="132" y="10"/>
                  </a:lnTo>
                  <a:lnTo>
                    <a:pt x="9" y="133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213"/>
          <p:cNvGrpSpPr/>
          <p:nvPr/>
        </p:nvGrpSpPr>
        <p:grpSpPr>
          <a:xfrm>
            <a:off x="6548083" y="2500456"/>
            <a:ext cx="445557" cy="785952"/>
            <a:chOff x="8255000" y="5218113"/>
            <a:chExt cx="511175" cy="901700"/>
          </a:xfrm>
        </p:grpSpPr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8255000" y="5218113"/>
              <a:ext cx="511175" cy="901700"/>
            </a:xfrm>
            <a:custGeom>
              <a:avLst/>
              <a:gdLst>
                <a:gd name="T0" fmla="*/ 136 w 136"/>
                <a:gd name="T1" fmla="*/ 216 h 240"/>
                <a:gd name="T2" fmla="*/ 112 w 136"/>
                <a:gd name="T3" fmla="*/ 240 h 240"/>
                <a:gd name="T4" fmla="*/ 24 w 136"/>
                <a:gd name="T5" fmla="*/ 240 h 240"/>
                <a:gd name="T6" fmla="*/ 0 w 136"/>
                <a:gd name="T7" fmla="*/ 216 h 240"/>
                <a:gd name="T8" fmla="*/ 0 w 136"/>
                <a:gd name="T9" fmla="*/ 24 h 240"/>
                <a:gd name="T10" fmla="*/ 24 w 136"/>
                <a:gd name="T11" fmla="*/ 0 h 240"/>
                <a:gd name="T12" fmla="*/ 112 w 136"/>
                <a:gd name="T13" fmla="*/ 0 h 240"/>
                <a:gd name="T14" fmla="*/ 136 w 136"/>
                <a:gd name="T15" fmla="*/ 24 h 240"/>
                <a:gd name="T16" fmla="*/ 136 w 136"/>
                <a:gd name="T17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40">
                  <a:moveTo>
                    <a:pt x="136" y="216"/>
                  </a:moveTo>
                  <a:cubicBezTo>
                    <a:pt x="136" y="229"/>
                    <a:pt x="125" y="240"/>
                    <a:pt x="112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5" y="0"/>
                    <a:pt x="136" y="11"/>
                    <a:pt x="136" y="24"/>
                  </a:cubicBezTo>
                  <a:cubicBezTo>
                    <a:pt x="136" y="216"/>
                    <a:pt x="136" y="216"/>
                    <a:pt x="136" y="216"/>
                  </a:cubicBezTo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8255000" y="5307013"/>
              <a:ext cx="5111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8285163" y="5337176"/>
              <a:ext cx="450850" cy="66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8435975" y="5246688"/>
              <a:ext cx="150813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8421688" y="6059488"/>
              <a:ext cx="179388" cy="30163"/>
            </a:xfrm>
            <a:prstGeom prst="rect">
              <a:avLst/>
            </a:pr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8601075" y="6059488"/>
              <a:ext cx="15875" cy="30163"/>
            </a:xfrm>
            <a:custGeom>
              <a:avLst/>
              <a:gdLst>
                <a:gd name="T0" fmla="*/ 0 w 4"/>
                <a:gd name="T1" fmla="*/ 0 h 8"/>
                <a:gd name="T2" fmla="*/ 4 w 4"/>
                <a:gd name="T3" fmla="*/ 4 h 8"/>
                <a:gd name="T4" fmla="*/ 0 w 4"/>
                <a:gd name="T5" fmla="*/ 8 h 8"/>
                <a:gd name="T6" fmla="*/ 0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2" y="0"/>
                    <a:pt x="4" y="2"/>
                    <a:pt x="4" y="4"/>
                  </a:cubicBezTo>
                  <a:cubicBezTo>
                    <a:pt x="4" y="6"/>
                    <a:pt x="2" y="8"/>
                    <a:pt x="0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8405813" y="6059488"/>
              <a:ext cx="15875" cy="30163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4 h 8"/>
                <a:gd name="T4" fmla="*/ 4 w 4"/>
                <a:gd name="T5" fmla="*/ 8 h 8"/>
                <a:gd name="T6" fmla="*/ 4 w 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7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255000" y="5307013"/>
              <a:ext cx="331788" cy="722313"/>
            </a:xfrm>
            <a:custGeom>
              <a:avLst/>
              <a:gdLst>
                <a:gd name="T0" fmla="*/ 209 w 209"/>
                <a:gd name="T1" fmla="*/ 0 h 455"/>
                <a:gd name="T2" fmla="*/ 0 w 209"/>
                <a:gd name="T3" fmla="*/ 0 h 455"/>
                <a:gd name="T4" fmla="*/ 0 w 209"/>
                <a:gd name="T5" fmla="*/ 455 h 455"/>
                <a:gd name="T6" fmla="*/ 105 w 209"/>
                <a:gd name="T7" fmla="*/ 455 h 455"/>
                <a:gd name="T8" fmla="*/ 109 w 209"/>
                <a:gd name="T9" fmla="*/ 436 h 455"/>
                <a:gd name="T10" fmla="*/ 19 w 209"/>
                <a:gd name="T11" fmla="*/ 436 h 455"/>
                <a:gd name="T12" fmla="*/ 19 w 209"/>
                <a:gd name="T13" fmla="*/ 19 h 455"/>
                <a:gd name="T14" fmla="*/ 204 w 209"/>
                <a:gd name="T15" fmla="*/ 19 h 455"/>
                <a:gd name="T16" fmla="*/ 209 w 209"/>
                <a:gd name="T17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" h="455">
                  <a:moveTo>
                    <a:pt x="209" y="0"/>
                  </a:moveTo>
                  <a:lnTo>
                    <a:pt x="0" y="0"/>
                  </a:lnTo>
                  <a:lnTo>
                    <a:pt x="0" y="455"/>
                  </a:lnTo>
                  <a:lnTo>
                    <a:pt x="105" y="455"/>
                  </a:lnTo>
                  <a:lnTo>
                    <a:pt x="109" y="436"/>
                  </a:lnTo>
                  <a:lnTo>
                    <a:pt x="19" y="436"/>
                  </a:lnTo>
                  <a:lnTo>
                    <a:pt x="19" y="19"/>
                  </a:lnTo>
                  <a:lnTo>
                    <a:pt x="204" y="19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B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8285163" y="5337176"/>
              <a:ext cx="293688" cy="661988"/>
            </a:xfrm>
            <a:custGeom>
              <a:avLst/>
              <a:gdLst>
                <a:gd name="T0" fmla="*/ 185 w 185"/>
                <a:gd name="T1" fmla="*/ 0 h 417"/>
                <a:gd name="T2" fmla="*/ 0 w 185"/>
                <a:gd name="T3" fmla="*/ 0 h 417"/>
                <a:gd name="T4" fmla="*/ 0 w 185"/>
                <a:gd name="T5" fmla="*/ 417 h 417"/>
                <a:gd name="T6" fmla="*/ 90 w 185"/>
                <a:gd name="T7" fmla="*/ 417 h 417"/>
                <a:gd name="T8" fmla="*/ 185 w 185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417">
                  <a:moveTo>
                    <a:pt x="185" y="0"/>
                  </a:moveTo>
                  <a:lnTo>
                    <a:pt x="0" y="0"/>
                  </a:lnTo>
                  <a:lnTo>
                    <a:pt x="0" y="417"/>
                  </a:lnTo>
                  <a:lnTo>
                    <a:pt x="90" y="417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auto">
            <a:xfrm>
              <a:off x="8647113" y="5246688"/>
              <a:ext cx="28575" cy="30163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8" name="组合 369"/>
          <p:cNvGrpSpPr/>
          <p:nvPr/>
        </p:nvGrpSpPr>
        <p:grpSpPr>
          <a:xfrm>
            <a:off x="5072620" y="1222434"/>
            <a:ext cx="601917" cy="787336"/>
            <a:chOff x="9844088" y="3759200"/>
            <a:chExt cx="690562" cy="903288"/>
          </a:xfrm>
        </p:grpSpPr>
        <p:sp>
          <p:nvSpPr>
            <p:cNvPr id="189" name="Freeform 140"/>
            <p:cNvSpPr>
              <a:spLocks/>
            </p:cNvSpPr>
            <p:nvPr/>
          </p:nvSpPr>
          <p:spPr bwMode="auto">
            <a:xfrm>
              <a:off x="9844088" y="3759200"/>
              <a:ext cx="481013" cy="903288"/>
            </a:xfrm>
            <a:custGeom>
              <a:avLst/>
              <a:gdLst>
                <a:gd name="T0" fmla="*/ 128 w 128"/>
                <a:gd name="T1" fmla="*/ 16 h 240"/>
                <a:gd name="T2" fmla="*/ 112 w 128"/>
                <a:gd name="T3" fmla="*/ 0 h 240"/>
                <a:gd name="T4" fmla="*/ 16 w 128"/>
                <a:gd name="T5" fmla="*/ 0 h 240"/>
                <a:gd name="T6" fmla="*/ 0 w 128"/>
                <a:gd name="T7" fmla="*/ 16 h 240"/>
                <a:gd name="T8" fmla="*/ 0 w 128"/>
                <a:gd name="T9" fmla="*/ 224 h 240"/>
                <a:gd name="T10" fmla="*/ 16 w 128"/>
                <a:gd name="T11" fmla="*/ 240 h 240"/>
                <a:gd name="T12" fmla="*/ 112 w 128"/>
                <a:gd name="T13" fmla="*/ 240 h 240"/>
                <a:gd name="T14" fmla="*/ 128 w 128"/>
                <a:gd name="T15" fmla="*/ 224 h 240"/>
                <a:gd name="T16" fmla="*/ 128 w 128"/>
                <a:gd name="T17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0">
                  <a:moveTo>
                    <a:pt x="128" y="16"/>
                  </a:moveTo>
                  <a:cubicBezTo>
                    <a:pt x="128" y="7"/>
                    <a:pt x="121" y="0"/>
                    <a:pt x="1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3"/>
                    <a:pt x="7" y="240"/>
                    <a:pt x="16" y="240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1" y="240"/>
                    <a:pt x="128" y="233"/>
                    <a:pt x="128" y="224"/>
                  </a:cubicBezTo>
                  <a:lnTo>
                    <a:pt x="128" y="16"/>
                  </a:ln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41"/>
            <p:cNvSpPr>
              <a:spLocks noChangeArrowheads="1"/>
            </p:cNvSpPr>
            <p:nvPr/>
          </p:nvSpPr>
          <p:spPr bwMode="auto">
            <a:xfrm>
              <a:off x="9874250" y="3910013"/>
              <a:ext cx="420688" cy="6016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Oval 142"/>
            <p:cNvSpPr>
              <a:spLocks noChangeArrowheads="1"/>
            </p:cNvSpPr>
            <p:nvPr/>
          </p:nvSpPr>
          <p:spPr bwMode="auto">
            <a:xfrm>
              <a:off x="10053638" y="4556125"/>
              <a:ext cx="60325" cy="60325"/>
            </a:xfrm>
            <a:prstGeom prst="ellipse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43"/>
            <p:cNvSpPr>
              <a:spLocks noChangeArrowheads="1"/>
            </p:cNvSpPr>
            <p:nvPr/>
          </p:nvSpPr>
          <p:spPr bwMode="auto">
            <a:xfrm>
              <a:off x="10009188" y="3819525"/>
              <a:ext cx="149225" cy="30163"/>
            </a:xfrm>
            <a:prstGeom prst="rect">
              <a:avLst/>
            </a:pr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4"/>
            <p:cNvSpPr>
              <a:spLocks/>
            </p:cNvSpPr>
            <p:nvPr/>
          </p:nvSpPr>
          <p:spPr bwMode="auto">
            <a:xfrm>
              <a:off x="9963150" y="4044950"/>
              <a:ext cx="571500" cy="331788"/>
            </a:xfrm>
            <a:custGeom>
              <a:avLst/>
              <a:gdLst>
                <a:gd name="T0" fmla="*/ 152 w 152"/>
                <a:gd name="T1" fmla="*/ 80 h 88"/>
                <a:gd name="T2" fmla="*/ 144 w 152"/>
                <a:gd name="T3" fmla="*/ 88 h 88"/>
                <a:gd name="T4" fmla="*/ 8 w 152"/>
                <a:gd name="T5" fmla="*/ 88 h 88"/>
                <a:gd name="T6" fmla="*/ 0 w 152"/>
                <a:gd name="T7" fmla="*/ 80 h 88"/>
                <a:gd name="T8" fmla="*/ 0 w 152"/>
                <a:gd name="T9" fmla="*/ 8 h 88"/>
                <a:gd name="T10" fmla="*/ 8 w 152"/>
                <a:gd name="T11" fmla="*/ 0 h 88"/>
                <a:gd name="T12" fmla="*/ 144 w 152"/>
                <a:gd name="T13" fmla="*/ 0 h 88"/>
                <a:gd name="T14" fmla="*/ 152 w 152"/>
                <a:gd name="T15" fmla="*/ 8 h 88"/>
                <a:gd name="T16" fmla="*/ 152 w 152"/>
                <a:gd name="T1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8">
                  <a:moveTo>
                    <a:pt x="152" y="80"/>
                  </a:moveTo>
                  <a:cubicBezTo>
                    <a:pt x="152" y="84"/>
                    <a:pt x="148" y="88"/>
                    <a:pt x="14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84"/>
                    <a:pt x="0" y="8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lnTo>
                    <a:pt x="152" y="80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45"/>
            <p:cNvSpPr>
              <a:spLocks noChangeArrowheads="1"/>
            </p:cNvSpPr>
            <p:nvPr/>
          </p:nvSpPr>
          <p:spPr bwMode="auto">
            <a:xfrm>
              <a:off x="9963150" y="4105275"/>
              <a:ext cx="571500" cy="90488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46"/>
            <p:cNvSpPr>
              <a:spLocks noChangeArrowheads="1"/>
            </p:cNvSpPr>
            <p:nvPr/>
          </p:nvSpPr>
          <p:spPr bwMode="auto">
            <a:xfrm>
              <a:off x="10023475" y="4225925"/>
              <a:ext cx="450850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47"/>
            <p:cNvSpPr>
              <a:spLocks noChangeArrowheads="1"/>
            </p:cNvSpPr>
            <p:nvPr/>
          </p:nvSpPr>
          <p:spPr bwMode="auto">
            <a:xfrm>
              <a:off x="10023475" y="4286250"/>
              <a:ext cx="211138" cy="30163"/>
            </a:xfrm>
            <a:prstGeom prst="rect">
              <a:avLst/>
            </a:pr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7" name="组合 244"/>
          <p:cNvGrpSpPr/>
          <p:nvPr/>
        </p:nvGrpSpPr>
        <p:grpSpPr>
          <a:xfrm>
            <a:off x="2454006" y="2479994"/>
            <a:ext cx="655882" cy="629592"/>
            <a:chOff x="8999538" y="798139"/>
            <a:chExt cx="752475" cy="722313"/>
          </a:xfrm>
        </p:grpSpPr>
        <p:sp>
          <p:nvSpPr>
            <p:cNvPr id="198" name="Freeform 227"/>
            <p:cNvSpPr>
              <a:spLocks/>
            </p:cNvSpPr>
            <p:nvPr/>
          </p:nvSpPr>
          <p:spPr bwMode="auto">
            <a:xfrm>
              <a:off x="9026526" y="1336302"/>
              <a:ext cx="187325" cy="184150"/>
            </a:xfrm>
            <a:custGeom>
              <a:avLst/>
              <a:gdLst>
                <a:gd name="T0" fmla="*/ 9 w 50"/>
                <a:gd name="T1" fmla="*/ 49 h 49"/>
                <a:gd name="T2" fmla="*/ 3 w 50"/>
                <a:gd name="T3" fmla="*/ 47 h 49"/>
                <a:gd name="T4" fmla="*/ 3 w 50"/>
                <a:gd name="T5" fmla="*/ 35 h 49"/>
                <a:gd name="T6" fmla="*/ 35 w 50"/>
                <a:gd name="T7" fmla="*/ 3 h 49"/>
                <a:gd name="T8" fmla="*/ 47 w 50"/>
                <a:gd name="T9" fmla="*/ 3 h 49"/>
                <a:gd name="T10" fmla="*/ 47 w 50"/>
                <a:gd name="T11" fmla="*/ 15 h 49"/>
                <a:gd name="T12" fmla="*/ 15 w 50"/>
                <a:gd name="T13" fmla="*/ 47 h 49"/>
                <a:gd name="T14" fmla="*/ 9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9" y="49"/>
                  </a:moveTo>
                  <a:cubicBezTo>
                    <a:pt x="7" y="49"/>
                    <a:pt x="5" y="48"/>
                    <a:pt x="3" y="47"/>
                  </a:cubicBezTo>
                  <a:cubicBezTo>
                    <a:pt x="0" y="44"/>
                    <a:pt x="0" y="38"/>
                    <a:pt x="3" y="3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8" y="0"/>
                    <a:pt x="44" y="0"/>
                    <a:pt x="47" y="3"/>
                  </a:cubicBezTo>
                  <a:cubicBezTo>
                    <a:pt x="50" y="6"/>
                    <a:pt x="50" y="12"/>
                    <a:pt x="47" y="15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3" y="48"/>
                    <a:pt x="11" y="49"/>
                    <a:pt x="9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28"/>
            <p:cNvSpPr>
              <a:spLocks/>
            </p:cNvSpPr>
            <p:nvPr/>
          </p:nvSpPr>
          <p:spPr bwMode="auto">
            <a:xfrm>
              <a:off x="9537701" y="1336302"/>
              <a:ext cx="187325" cy="184150"/>
            </a:xfrm>
            <a:custGeom>
              <a:avLst/>
              <a:gdLst>
                <a:gd name="T0" fmla="*/ 41 w 50"/>
                <a:gd name="T1" fmla="*/ 49 h 49"/>
                <a:gd name="T2" fmla="*/ 47 w 50"/>
                <a:gd name="T3" fmla="*/ 47 h 49"/>
                <a:gd name="T4" fmla="*/ 47 w 50"/>
                <a:gd name="T5" fmla="*/ 35 h 49"/>
                <a:gd name="T6" fmla="*/ 15 w 50"/>
                <a:gd name="T7" fmla="*/ 3 h 49"/>
                <a:gd name="T8" fmla="*/ 3 w 50"/>
                <a:gd name="T9" fmla="*/ 3 h 49"/>
                <a:gd name="T10" fmla="*/ 3 w 50"/>
                <a:gd name="T11" fmla="*/ 15 h 49"/>
                <a:gd name="T12" fmla="*/ 35 w 50"/>
                <a:gd name="T13" fmla="*/ 47 h 49"/>
                <a:gd name="T14" fmla="*/ 41 w 50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41" y="49"/>
                  </a:moveTo>
                  <a:cubicBezTo>
                    <a:pt x="43" y="49"/>
                    <a:pt x="45" y="48"/>
                    <a:pt x="47" y="47"/>
                  </a:cubicBezTo>
                  <a:cubicBezTo>
                    <a:pt x="50" y="44"/>
                    <a:pt x="50" y="38"/>
                    <a:pt x="47" y="3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6" y="0"/>
                    <a:pt x="3" y="3"/>
                  </a:cubicBezTo>
                  <a:cubicBezTo>
                    <a:pt x="0" y="6"/>
                    <a:pt x="0" y="12"/>
                    <a:pt x="3" y="15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9"/>
                    <a:pt x="41" y="49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Oval 229"/>
            <p:cNvSpPr>
              <a:spLocks noChangeArrowheads="1"/>
            </p:cNvSpPr>
            <p:nvPr/>
          </p:nvSpPr>
          <p:spPr bwMode="auto">
            <a:xfrm>
              <a:off x="9029701" y="828302"/>
              <a:ext cx="692150" cy="692150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30"/>
            <p:cNvSpPr>
              <a:spLocks/>
            </p:cNvSpPr>
            <p:nvPr/>
          </p:nvSpPr>
          <p:spPr bwMode="auto">
            <a:xfrm>
              <a:off x="9526588" y="798139"/>
              <a:ext cx="184150" cy="106363"/>
            </a:xfrm>
            <a:custGeom>
              <a:avLst/>
              <a:gdLst>
                <a:gd name="T0" fmla="*/ 49 w 49"/>
                <a:gd name="T1" fmla="*/ 11 h 28"/>
                <a:gd name="T2" fmla="*/ 24 w 49"/>
                <a:gd name="T3" fmla="*/ 0 h 28"/>
                <a:gd name="T4" fmla="*/ 0 w 49"/>
                <a:gd name="T5" fmla="*/ 8 h 28"/>
                <a:gd name="T6" fmla="*/ 32 w 49"/>
                <a:gd name="T7" fmla="*/ 28 h 28"/>
                <a:gd name="T8" fmla="*/ 49 w 49"/>
                <a:gd name="T9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11"/>
                  </a:moveTo>
                  <a:cubicBezTo>
                    <a:pt x="43" y="4"/>
                    <a:pt x="34" y="0"/>
                    <a:pt x="24" y="0"/>
                  </a:cubicBezTo>
                  <a:cubicBezTo>
                    <a:pt x="15" y="0"/>
                    <a:pt x="6" y="3"/>
                    <a:pt x="0" y="8"/>
                  </a:cubicBezTo>
                  <a:cubicBezTo>
                    <a:pt x="11" y="13"/>
                    <a:pt x="23" y="19"/>
                    <a:pt x="32" y="28"/>
                  </a:cubicBezTo>
                  <a:lnTo>
                    <a:pt x="49" y="11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31"/>
            <p:cNvSpPr>
              <a:spLocks/>
            </p:cNvSpPr>
            <p:nvPr/>
          </p:nvSpPr>
          <p:spPr bwMode="auto">
            <a:xfrm>
              <a:off x="9647238" y="839414"/>
              <a:ext cx="104775" cy="184150"/>
            </a:xfrm>
            <a:custGeom>
              <a:avLst/>
              <a:gdLst>
                <a:gd name="T0" fmla="*/ 20 w 28"/>
                <a:gd name="T1" fmla="*/ 49 h 49"/>
                <a:gd name="T2" fmla="*/ 28 w 28"/>
                <a:gd name="T3" fmla="*/ 25 h 49"/>
                <a:gd name="T4" fmla="*/ 17 w 28"/>
                <a:gd name="T5" fmla="*/ 0 h 49"/>
                <a:gd name="T6" fmla="*/ 0 w 28"/>
                <a:gd name="T7" fmla="*/ 17 h 49"/>
                <a:gd name="T8" fmla="*/ 20 w 2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0" y="49"/>
                  </a:moveTo>
                  <a:cubicBezTo>
                    <a:pt x="25" y="43"/>
                    <a:pt x="28" y="34"/>
                    <a:pt x="28" y="25"/>
                  </a:cubicBezTo>
                  <a:cubicBezTo>
                    <a:pt x="28" y="15"/>
                    <a:pt x="24" y="6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26"/>
                    <a:pt x="15" y="38"/>
                    <a:pt x="20" y="49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32"/>
            <p:cNvSpPr>
              <a:spLocks/>
            </p:cNvSpPr>
            <p:nvPr/>
          </p:nvSpPr>
          <p:spPr bwMode="auto">
            <a:xfrm>
              <a:off x="8999538" y="839414"/>
              <a:ext cx="106363" cy="184150"/>
            </a:xfrm>
            <a:custGeom>
              <a:avLst/>
              <a:gdLst>
                <a:gd name="T0" fmla="*/ 28 w 28"/>
                <a:gd name="T1" fmla="*/ 17 h 49"/>
                <a:gd name="T2" fmla="*/ 11 w 28"/>
                <a:gd name="T3" fmla="*/ 0 h 49"/>
                <a:gd name="T4" fmla="*/ 0 w 28"/>
                <a:gd name="T5" fmla="*/ 25 h 49"/>
                <a:gd name="T6" fmla="*/ 8 w 28"/>
                <a:gd name="T7" fmla="*/ 49 h 49"/>
                <a:gd name="T8" fmla="*/ 28 w 28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9">
                  <a:moveTo>
                    <a:pt x="28" y="1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6"/>
                    <a:pt x="0" y="15"/>
                    <a:pt x="0" y="25"/>
                  </a:cubicBezTo>
                  <a:cubicBezTo>
                    <a:pt x="0" y="34"/>
                    <a:pt x="3" y="43"/>
                    <a:pt x="8" y="49"/>
                  </a:cubicBezTo>
                  <a:cubicBezTo>
                    <a:pt x="13" y="38"/>
                    <a:pt x="19" y="26"/>
                    <a:pt x="28" y="17"/>
                  </a:cubicBez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33"/>
            <p:cNvSpPr>
              <a:spLocks/>
            </p:cNvSpPr>
            <p:nvPr/>
          </p:nvSpPr>
          <p:spPr bwMode="auto">
            <a:xfrm>
              <a:off x="9040813" y="798139"/>
              <a:ext cx="184150" cy="106363"/>
            </a:xfrm>
            <a:custGeom>
              <a:avLst/>
              <a:gdLst>
                <a:gd name="T0" fmla="*/ 49 w 49"/>
                <a:gd name="T1" fmla="*/ 8 h 28"/>
                <a:gd name="T2" fmla="*/ 25 w 49"/>
                <a:gd name="T3" fmla="*/ 0 h 28"/>
                <a:gd name="T4" fmla="*/ 0 w 49"/>
                <a:gd name="T5" fmla="*/ 11 h 28"/>
                <a:gd name="T6" fmla="*/ 17 w 49"/>
                <a:gd name="T7" fmla="*/ 28 h 28"/>
                <a:gd name="T8" fmla="*/ 49 w 49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8">
                  <a:moveTo>
                    <a:pt x="49" y="8"/>
                  </a:moveTo>
                  <a:cubicBezTo>
                    <a:pt x="43" y="3"/>
                    <a:pt x="34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6" y="19"/>
                    <a:pt x="38" y="13"/>
                    <a:pt x="49" y="8"/>
                  </a:cubicBez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Oval 234"/>
            <p:cNvSpPr>
              <a:spLocks noChangeArrowheads="1"/>
            </p:cNvSpPr>
            <p:nvPr/>
          </p:nvSpPr>
          <p:spPr bwMode="auto">
            <a:xfrm>
              <a:off x="9090026" y="888627"/>
              <a:ext cx="571500" cy="57150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35"/>
            <p:cNvSpPr>
              <a:spLocks/>
            </p:cNvSpPr>
            <p:nvPr/>
          </p:nvSpPr>
          <p:spPr bwMode="auto">
            <a:xfrm>
              <a:off x="9361488" y="1160089"/>
              <a:ext cx="149225" cy="30163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36"/>
            <p:cNvSpPr>
              <a:spLocks noChangeArrowheads="1"/>
            </p:cNvSpPr>
            <p:nvPr/>
          </p:nvSpPr>
          <p:spPr bwMode="auto">
            <a:xfrm>
              <a:off x="9361488" y="136963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Rectangle 237"/>
            <p:cNvSpPr>
              <a:spLocks noChangeArrowheads="1"/>
            </p:cNvSpPr>
            <p:nvPr/>
          </p:nvSpPr>
          <p:spPr bwMode="auto">
            <a:xfrm>
              <a:off x="912018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38"/>
            <p:cNvSpPr>
              <a:spLocks noChangeArrowheads="1"/>
            </p:cNvSpPr>
            <p:nvPr/>
          </p:nvSpPr>
          <p:spPr bwMode="auto">
            <a:xfrm>
              <a:off x="9361488" y="918789"/>
              <a:ext cx="30163" cy="60325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39"/>
            <p:cNvSpPr>
              <a:spLocks noChangeArrowheads="1"/>
            </p:cNvSpPr>
            <p:nvPr/>
          </p:nvSpPr>
          <p:spPr bwMode="auto">
            <a:xfrm>
              <a:off x="9571038" y="1160089"/>
              <a:ext cx="60325" cy="30163"/>
            </a:xfrm>
            <a:prstGeom prst="rect">
              <a:avLst/>
            </a:pr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0"/>
            <p:cNvSpPr>
              <a:spLocks/>
            </p:cNvSpPr>
            <p:nvPr/>
          </p:nvSpPr>
          <p:spPr bwMode="auto">
            <a:xfrm>
              <a:off x="9255126" y="1053727"/>
              <a:ext cx="136525" cy="136525"/>
            </a:xfrm>
            <a:custGeom>
              <a:avLst/>
              <a:gdLst>
                <a:gd name="T0" fmla="*/ 32 w 36"/>
                <a:gd name="T1" fmla="*/ 36 h 36"/>
                <a:gd name="T2" fmla="*/ 29 w 36"/>
                <a:gd name="T3" fmla="*/ 35 h 36"/>
                <a:gd name="T4" fmla="*/ 1 w 36"/>
                <a:gd name="T5" fmla="*/ 7 h 36"/>
                <a:gd name="T6" fmla="*/ 1 w 36"/>
                <a:gd name="T7" fmla="*/ 1 h 36"/>
                <a:gd name="T8" fmla="*/ 7 w 36"/>
                <a:gd name="T9" fmla="*/ 1 h 36"/>
                <a:gd name="T10" fmla="*/ 35 w 36"/>
                <a:gd name="T11" fmla="*/ 29 h 36"/>
                <a:gd name="T12" fmla="*/ 35 w 36"/>
                <a:gd name="T13" fmla="*/ 35 h 36"/>
                <a:gd name="T14" fmla="*/ 32 w 3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6">
                  <a:moveTo>
                    <a:pt x="32" y="36"/>
                  </a:moveTo>
                  <a:cubicBezTo>
                    <a:pt x="31" y="36"/>
                    <a:pt x="30" y="36"/>
                    <a:pt x="29" y="3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31"/>
                    <a:pt x="36" y="33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32800" y="4276639"/>
            <a:ext cx="411574" cy="409656"/>
          </a:xfrm>
        </p:spPr>
        <p:txBody>
          <a:bodyPr/>
          <a:lstStyle/>
          <a:p>
            <a:fld id="{C78D03BD-8273-4B2F-9BD5-C1C4F37ADDE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1" grpId="0" animBg="1"/>
      <p:bldP spid="142" grpId="0" animBg="1"/>
      <p:bldP spid="1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30814</TotalTime>
  <Words>1058</Words>
  <Application>Microsoft Office PowerPoint</Application>
  <PresentationFormat>如螢幕大小 (16:9)</PresentationFormat>
  <Paragraphs>482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5" baseType="lpstr">
      <vt:lpstr>Gill Sans</vt:lpstr>
      <vt:lpstr>Microsoft JhengHei UI Light</vt:lpstr>
      <vt:lpstr>Microsoft YaHei</vt:lpstr>
      <vt:lpstr>SimSun</vt:lpstr>
      <vt:lpstr>微軟正黑體</vt:lpstr>
      <vt:lpstr>微軟正黑體 Light</vt:lpstr>
      <vt:lpstr>新細明體</vt:lpstr>
      <vt:lpstr>Arial</vt:lpstr>
      <vt:lpstr>Bahnschrift Light</vt:lpstr>
      <vt:lpstr>Calibri</vt:lpstr>
      <vt:lpstr>Calibri Light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243</cp:revision>
  <dcterms:created xsi:type="dcterms:W3CDTF">2017-10-30T02:36:03Z</dcterms:created>
  <dcterms:modified xsi:type="dcterms:W3CDTF">2020-05-25T06:09:09Z</dcterms:modified>
</cp:coreProperties>
</file>