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E599A0-D3D4-472B-8CBF-6B821C50EA19}" v="2164" dt="2024-03-18T14:45:14.607"/>
    <p1510:client id="{7E95BEF2-7D90-4A89-811D-12AB342AD234}" v="15" dt="2024-03-18T16:32:51.1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72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1955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507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06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80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93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00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25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867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782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552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653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  <p:sldLayoutId id="2147483979" r:id="rId3"/>
    <p:sldLayoutId id="2147483980" r:id="rId4"/>
    <p:sldLayoutId id="2147483981" r:id="rId5"/>
    <p:sldLayoutId id="2147483982" r:id="rId6"/>
    <p:sldLayoutId id="2147483983" r:id="rId7"/>
    <p:sldLayoutId id="2147483984" r:id="rId8"/>
    <p:sldLayoutId id="2147483985" r:id="rId9"/>
    <p:sldLayoutId id="2147483986" r:id="rId10"/>
    <p:sldLayoutId id="2147483987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ikit-learn.org/stable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690927"/>
          </a:xfrm>
        </p:spPr>
        <p:txBody>
          <a:bodyPr/>
          <a:lstStyle/>
          <a:p>
            <a:r>
              <a:rPr lang="en-US" sz="3200" dirty="0"/>
              <a:t>                           </a:t>
            </a:r>
            <a:r>
              <a:rPr lang="en-US" sz="3200" b="1" dirty="0">
                <a:solidFill>
                  <a:srgbClr val="00B0F0"/>
                </a:solidFill>
              </a:rPr>
              <a:t>CAPSTONE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PROJECT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1865967"/>
            <a:ext cx="10993546" cy="1219799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rgbClr val="00B0F0"/>
                </a:solidFill>
              </a:rPr>
              <a:t>                     </a:t>
            </a:r>
            <a:r>
              <a:rPr lang="en-US" sz="3200" b="1" dirty="0">
                <a:solidFill>
                  <a:srgbClr val="00B0F0"/>
                </a:solidFill>
              </a:rPr>
              <a:t>BITCOIN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PRICE</a:t>
            </a:r>
            <a:r>
              <a:rPr lang="en-US" sz="3200" dirty="0">
                <a:solidFill>
                  <a:srgbClr val="00B0F0"/>
                </a:solidFill>
              </a:rPr>
              <a:t> </a:t>
            </a:r>
            <a:r>
              <a:rPr lang="en-US" sz="3200" b="1" dirty="0">
                <a:solidFill>
                  <a:srgbClr val="00B0F0"/>
                </a:solidFill>
              </a:rPr>
              <a:t>PREDICTION</a:t>
            </a:r>
            <a:endParaRPr lang="en-US" sz="3200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4CFFAD-209D-1B6C-FC1F-2EAE18AF8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3C5CAF-F22D-B1DF-F834-0D720F2F04F1}"/>
              </a:ext>
            </a:extLst>
          </p:cNvPr>
          <p:cNvSpPr txBox="1"/>
          <p:nvPr/>
        </p:nvSpPr>
        <p:spPr>
          <a:xfrm>
            <a:off x="1240532" y="4131196"/>
            <a:ext cx="3184939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Presented By : -</a:t>
            </a:r>
          </a:p>
          <a:p>
            <a:r>
              <a:rPr lang="en-US" dirty="0">
                <a:solidFill>
                  <a:srgbClr val="00B0F0"/>
                </a:solidFill>
              </a:rPr>
              <a:t>Nitish Kumar</a:t>
            </a:r>
          </a:p>
          <a:p>
            <a:r>
              <a:rPr lang="en-US">
                <a:solidFill>
                  <a:srgbClr val="00B0F0"/>
                </a:solidFill>
              </a:rPr>
              <a:t>Haldia Institute of Technology</a:t>
            </a:r>
          </a:p>
          <a:p>
            <a:r>
              <a:rPr lang="en-US" dirty="0">
                <a:solidFill>
                  <a:srgbClr val="00B0F0"/>
                </a:solidFill>
              </a:rPr>
              <a:t>CSE - AIML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60CA9-4CDE-E9D9-2D45-DA339B490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1" y="702156"/>
            <a:ext cx="11162137" cy="1102147"/>
          </a:xfrm>
        </p:spPr>
        <p:txBody>
          <a:bodyPr>
            <a:normAutofit/>
          </a:bodyPr>
          <a:lstStyle/>
          <a:p>
            <a:r>
              <a:rPr lang="en-US" sz="32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DD85C-6E38-ABAA-C5E4-D9BB447DC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Smith, J. et al. (2020). "Predicting Bitcoin Prices Using Machine Learning Techniques."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Journal of Cryptocurrency Research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10(2), 145-162.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Johnson, A. (2019). "Bitcoin Price Prediction: A Comprehensive Survey."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International Conference on Blockchain and Cryptocurrency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78-92.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Brown, L. (2021). "Enhancing Bitcoin Price Prediction with Sentiment Analysis."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IEEE Transactions on Big Data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7(3), 321-335.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Gupta, R. et al. (2018). "Deep Learning Models for Cryptocurrency Price Prediction." </a:t>
            </a:r>
            <a:r>
              <a:rPr lang="en-US" i="1" dirty="0">
                <a:solidFill>
                  <a:schemeClr val="tx1"/>
                </a:solidFill>
                <a:ea typeface="+mn-lt"/>
                <a:cs typeface="+mn-lt"/>
              </a:rPr>
              <a:t>International Joint Conference on Neural Networks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115-128.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Official Documentation. (2022). Scikit-learn. Retrieved from 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https://scikit-learn.org/stable/index.html</a:t>
            </a:r>
            <a:endParaRPr lang="en-US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5435" indent="-305435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737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430A-01B6-6A22-BDA5-FCD41DF1A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Course</a:t>
            </a:r>
            <a:r>
              <a:rPr lang="en-US" dirty="0"/>
              <a:t> </a:t>
            </a:r>
            <a:r>
              <a:rPr lang="en-US" sz="3200" dirty="0"/>
              <a:t>certificate 1</a:t>
            </a:r>
          </a:p>
        </p:txBody>
      </p:sp>
      <p:pic>
        <p:nvPicPr>
          <p:cNvPr id="4" name="Content Placeholder 3" descr="A close-up of a certificate&#10;&#10;Description automatically generated">
            <a:extLst>
              <a:ext uri="{FF2B5EF4-FFF2-40B4-BE49-F238E27FC236}">
                <a16:creationId xmlns:a16="http://schemas.microsoft.com/office/drawing/2014/main" id="{2C2A446B-55FA-6D4F-A2D2-EED987D848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7207" y="1844501"/>
            <a:ext cx="11297737" cy="4797105"/>
          </a:xfrm>
        </p:spPr>
      </p:pic>
    </p:spTree>
    <p:extLst>
      <p:ext uri="{BB962C8B-B14F-4D97-AF65-F5344CB8AC3E}">
        <p14:creationId xmlns:p14="http://schemas.microsoft.com/office/powerpoint/2010/main" val="1384923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19A3-2DAC-46AC-0972-B2AD7336D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Course</a:t>
            </a:r>
            <a:r>
              <a:rPr lang="en-US" dirty="0"/>
              <a:t> </a:t>
            </a:r>
            <a:r>
              <a:rPr lang="en-US" sz="3200" dirty="0"/>
              <a:t>certificate</a:t>
            </a:r>
            <a:r>
              <a:rPr lang="en-US" dirty="0"/>
              <a:t> </a:t>
            </a:r>
            <a:r>
              <a:rPr lang="en-US" sz="3200" dirty="0"/>
              <a:t>2</a:t>
            </a:r>
            <a:endParaRPr lang="en-US" dirty="0"/>
          </a:p>
        </p:txBody>
      </p:sp>
      <p:pic>
        <p:nvPicPr>
          <p:cNvPr id="4" name="Content Placeholder 3" descr="A close-up of a certificate&#10;&#10;Description automatically generated">
            <a:extLst>
              <a:ext uri="{FF2B5EF4-FFF2-40B4-BE49-F238E27FC236}">
                <a16:creationId xmlns:a16="http://schemas.microsoft.com/office/drawing/2014/main" id="{1FCC8977-D806-8065-5BAA-EA17EBC9ED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968" y="1838681"/>
            <a:ext cx="11292665" cy="4823671"/>
          </a:xfrm>
        </p:spPr>
      </p:pic>
    </p:spTree>
    <p:extLst>
      <p:ext uri="{BB962C8B-B14F-4D97-AF65-F5344CB8AC3E}">
        <p14:creationId xmlns:p14="http://schemas.microsoft.com/office/powerpoint/2010/main" val="179609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B00E8-062A-3FD6-19D9-ECFEC0E93F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2181225"/>
            <a:ext cx="11029950" cy="3678238"/>
          </a:xfrm>
        </p:spPr>
        <p:txBody>
          <a:bodyPr/>
          <a:lstStyle/>
          <a:p>
            <a:pPr marL="0" indent="0">
              <a:buNone/>
            </a:pPr>
            <a:r>
              <a:rPr lang="en-US" sz="7200" dirty="0"/>
              <a:t>             THANK</a:t>
            </a:r>
            <a:r>
              <a:rPr lang="en-US" dirty="0"/>
              <a:t> </a:t>
            </a:r>
            <a:r>
              <a:rPr lang="en-US" sz="7200" dirty="0"/>
              <a:t>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35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2575E-BE15-E924-5BA5-6C86A20F9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OUTLINE</a:t>
            </a:r>
            <a:endParaRPr lang="en-US" sz="32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8109A-86B8-5449-2032-9B5FEC32D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05435" indent="-305435"/>
            <a:r>
              <a:rPr lang="en-US" sz="2800" dirty="0"/>
              <a:t>Problem</a:t>
            </a:r>
            <a:r>
              <a:rPr lang="en-US" dirty="0"/>
              <a:t> </a:t>
            </a:r>
            <a:r>
              <a:rPr lang="en-US" sz="2800" dirty="0"/>
              <a:t>Statement</a:t>
            </a:r>
          </a:p>
          <a:p>
            <a:pPr marL="305435" indent="-305435"/>
            <a:r>
              <a:rPr lang="en-US" sz="2800" dirty="0"/>
              <a:t>Proposed</a:t>
            </a:r>
            <a:r>
              <a:rPr lang="en-US" b="1" dirty="0"/>
              <a:t> </a:t>
            </a:r>
            <a:r>
              <a:rPr lang="en-US" sz="2800" dirty="0"/>
              <a:t>Solution</a:t>
            </a:r>
          </a:p>
          <a:p>
            <a:pPr marL="305435" indent="-305435"/>
            <a:r>
              <a:rPr lang="en-US" sz="2800" dirty="0"/>
              <a:t>System</a:t>
            </a:r>
            <a:r>
              <a:rPr lang="en-US" b="1" dirty="0"/>
              <a:t> </a:t>
            </a:r>
            <a:r>
              <a:rPr lang="en-US" sz="2800" dirty="0"/>
              <a:t>Development</a:t>
            </a:r>
          </a:p>
          <a:p>
            <a:pPr marL="305435" indent="-305435"/>
            <a:r>
              <a:rPr lang="en-US" sz="2800" dirty="0"/>
              <a:t>Result</a:t>
            </a:r>
          </a:p>
          <a:p>
            <a:pPr marL="305435" indent="-305435"/>
            <a:r>
              <a:rPr lang="en-US" sz="2800" dirty="0"/>
              <a:t>Conclusion</a:t>
            </a:r>
          </a:p>
          <a:p>
            <a:pPr marL="305435" indent="-305435"/>
            <a:r>
              <a:rPr lang="en-US" sz="2800" dirty="0"/>
              <a:t>Future</a:t>
            </a:r>
            <a:r>
              <a:rPr lang="en-US" b="1" dirty="0"/>
              <a:t> </a:t>
            </a:r>
            <a:r>
              <a:rPr lang="en-US" sz="2800" dirty="0"/>
              <a:t>Scope</a:t>
            </a:r>
          </a:p>
          <a:p>
            <a:pPr marL="305435" indent="-305435"/>
            <a:r>
              <a:rPr lang="en-US" sz="2800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24900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8C5FA2-C847-AB1A-10BD-377DCBA3D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671" y="702156"/>
            <a:ext cx="11162137" cy="1080060"/>
          </a:xfrm>
        </p:spPr>
        <p:txBody>
          <a:bodyPr>
            <a:normAutofit/>
          </a:bodyPr>
          <a:lstStyle/>
          <a:p>
            <a:r>
              <a:rPr lang="en-US" sz="3200" dirty="0"/>
              <a:t>Problem statement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2F9CBBCA-2D28-DE14-41BD-2FF5BE8A0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7035689"/>
              </p:ext>
            </p:extLst>
          </p:nvPr>
        </p:nvGraphicFramePr>
        <p:xfrm>
          <a:off x="581025" y="2181225"/>
          <a:ext cx="11029950" cy="304189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029950">
                  <a:extLst>
                    <a:ext uri="{9D8B030D-6E8A-4147-A177-3AD203B41FA5}">
                      <a16:colId xmlns:a16="http://schemas.microsoft.com/office/drawing/2014/main" val="3493245144"/>
                    </a:ext>
                  </a:extLst>
                </a:gridCol>
              </a:tblGrid>
              <a:tr h="853053">
                <a:tc>
                  <a:txBody>
                    <a:bodyPr/>
                    <a:lstStyle/>
                    <a:p>
                      <a:pPr algn="l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Bitcoin uses Blockchain concept which is peer-to-peer technology to operate with no central authority or banks; managing transactions and the issuing of bitcoins is carried out collectively by the network. Bitcoin is open-source; its design is public, nobody owns or controls Bitcoin and everyone can take part.</a:t>
                      </a:r>
                    </a:p>
                  </a:txBody>
                  <a:tcPr marL="9525" marR="9525" marT="9525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4431429"/>
                  </a:ext>
                </a:extLst>
              </a:tr>
              <a:tr h="85305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28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4" marR="9524" marT="9524" anchor="b"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90338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53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E167C-482E-F85A-3554-5DB440B2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Proposed solution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7E2EF-7852-B7B5-643A-01AE63492E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323" y="1848447"/>
            <a:ext cx="11758483" cy="5197824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20102010507070707" pitchFamily="18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AIM</a:t>
            </a:r>
            <a:r>
              <a:rPr lang="en-US" sz="1200" dirty="0">
                <a:solidFill>
                  <a:schemeClr val="tx1"/>
                </a:solidFill>
              </a:rPr>
              <a:t> : </a:t>
            </a: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285750" indent="-285750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To develop a robust and accurate predictive model for Bitcoin price movements, leveraging machine learning techniques and historical data analysis.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 </a:t>
            </a:r>
            <a:r>
              <a:rPr lang="en-US" sz="1200" b="1" dirty="0">
                <a:solidFill>
                  <a:schemeClr val="tx1"/>
                </a:solidFill>
              </a:rPr>
              <a:t>Data Collection </a:t>
            </a:r>
            <a:r>
              <a:rPr lang="en-US" sz="1200" dirty="0">
                <a:solidFill>
                  <a:schemeClr val="tx1"/>
                </a:solidFill>
              </a:rPr>
              <a:t>: </a:t>
            </a: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Cryptocurrency Exchanges: Obtain historical Bitcoin price data from major exchanges such as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Binance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Coinbase, </a:t>
            </a:r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Bitfine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 etc.</a:t>
            </a:r>
            <a:endParaRPr lang="en-US" sz="1200" dirty="0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Data Preprocessing</a:t>
            </a:r>
            <a:r>
              <a:rPr lang="en-US" sz="1200" dirty="0">
                <a:solidFill>
                  <a:schemeClr val="tx1"/>
                </a:solidFill>
              </a:rPr>
              <a:t> : 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</a:rPr>
              <a:t>Cleaning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:  Handle missing values, outliers, and inconsistencies in the raw data to ensure data quality.</a:t>
            </a:r>
            <a:endParaRPr lang="en-US" sz="1200" dirty="0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Feature Engineering: Create additional features or transform existing ones to capture relevant information and improve model performance.</a:t>
            </a:r>
            <a:endParaRPr lang="en-US" sz="1200" dirty="0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Machine Learning Algorithm : </a:t>
            </a:r>
          </a:p>
          <a:p>
            <a:pPr marL="305435" indent="-305435"/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LSTM networks are a type of recurrent neural network (RNN) specifically designed to model sequential data.</a:t>
            </a:r>
            <a:endParaRPr lang="en-US">
              <a:solidFill>
                <a:schemeClr val="tx1"/>
              </a:solidFill>
            </a:endParaRPr>
          </a:p>
          <a:p>
            <a:pPr marL="305435" indent="-305435"/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ARIMA is a statistical method used for time series forecasting.</a:t>
            </a:r>
            <a:endParaRPr lang="en-US">
              <a:solidFill>
                <a:schemeClr val="tx1"/>
              </a:solidFill>
            </a:endParaRPr>
          </a:p>
          <a:p>
            <a:pPr marL="305435" indent="-305435"/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It models the relationship between a series of observations and lagged, differenced observations to make predictions.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Deployment : 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Serialized the trained machine learning model using libraries like  pickle in Python. This prepares the model for deployment.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Created an environment on your chosen platform to host your model. This could be a virtual machine, containerized environment (e.g., Docker), or a serverless function.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sz="1200" b="1" dirty="0">
                <a:solidFill>
                  <a:schemeClr val="tx1"/>
                </a:solidFill>
              </a:rPr>
              <a:t>Evaluation :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pPr marL="305435" indent="-305435"/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Metrics Selection:  Choose appropriate metrics (e.g., MAE, RMSE) to gauge model accuracy.</a:t>
            </a:r>
            <a:endParaRPr lang="en-US" sz="12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Data Splitting: Segregate data into training and testing sets for evaluation.</a:t>
            </a:r>
            <a:endParaRPr lang="en-US">
              <a:solidFill>
                <a:schemeClr val="tx1"/>
              </a:solidFill>
            </a:endParaRPr>
          </a:p>
          <a:p>
            <a:pPr marL="305435" indent="-305435"/>
            <a:endParaRPr lang="en-US" sz="1200" dirty="0">
              <a:solidFill>
                <a:srgbClr val="ECECE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032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B763-CA22-091E-89FC-8D91AA264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58" y="702156"/>
            <a:ext cx="11140050" cy="1080060"/>
          </a:xfrm>
        </p:spPr>
        <p:txBody>
          <a:bodyPr/>
          <a:lstStyle/>
          <a:p>
            <a:r>
              <a:rPr lang="en-US" sz="3200" dirty="0"/>
              <a:t>solution approach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87F67-A212-C64B-909B-3604C261D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789199"/>
            <a:ext cx="11614919" cy="5659860"/>
          </a:xfrm>
        </p:spPr>
        <p:txBody>
          <a:bodyPr>
            <a:normAutofit/>
          </a:bodyPr>
          <a:lstStyle/>
          <a:p>
            <a:pPr marL="305435" indent="-305435"/>
            <a:r>
              <a:rPr lang="en-US" b="1" dirty="0"/>
              <a:t>System requirements :  </a:t>
            </a:r>
          </a:p>
          <a:p>
            <a:pPr marL="305435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Software :  Linux/Windows/macOS, Python 3.x, scikit-learn, TensorFlow, </a:t>
            </a:r>
            <a:r>
              <a:rPr lang="en-US" sz="1400" dirty="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.</a:t>
            </a:r>
            <a:endParaRPr lang="en-US" sz="1400" dirty="0" err="1">
              <a:solidFill>
                <a:schemeClr val="tx1"/>
              </a:solidFill>
            </a:endParaRPr>
          </a:p>
          <a:p>
            <a:pPr marL="305435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Deployment: AWS/Azure/GCP, Docker, Nginx/Apache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Networking &amp; Security: Stable internet, Firewall, Encryption, Authentication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Maintenance: Regular updates, Backup &amp; recovery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200" dirty="0" err="1">
                <a:solidFill>
                  <a:schemeClr val="tx1"/>
                </a:solidFill>
                <a:ea typeface="+mn-lt"/>
                <a:cs typeface="+mn-lt"/>
              </a:rPr>
              <a:t>Jupyter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: Notebook: Interactive development environment</a:t>
            </a:r>
            <a:endParaRPr lang="en-US" sz="1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1600" b="1" dirty="0"/>
              <a:t>Library required for build the model : </a:t>
            </a:r>
          </a:p>
          <a:p>
            <a:pPr marL="305435" indent="-305435"/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Python Libraries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 b="1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scikit-learn: Machine learning algorithms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TensorFlow: Deep learning framework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err="1">
                <a:solidFill>
                  <a:schemeClr val="tx1"/>
                </a:solidFill>
                <a:ea typeface="+mn-lt"/>
                <a:cs typeface="+mn-lt"/>
              </a:rPr>
              <a:t>PyTorch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 Deep learning framework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Pandas: Data manipulation and analysis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NumPy: Numerical computing</a:t>
            </a:r>
            <a:endParaRPr lang="en-US" sz="1400" dirty="0">
              <a:solidFill>
                <a:schemeClr val="tx1"/>
              </a:solidFill>
            </a:endParaRPr>
          </a:p>
          <a:p>
            <a:pPr marL="0" indent="0">
              <a:buNone/>
            </a:pPr>
            <a:br>
              <a:rPr lang="en-US" dirty="0"/>
            </a:b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65670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F3A0A-59C3-E4EC-30E6-D219AC84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Algorithm &amp; deployment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76229-0659-A1AD-B3A1-2C27BD621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59626"/>
            <a:ext cx="11029615" cy="4970389"/>
          </a:xfrm>
        </p:spPr>
        <p:txBody>
          <a:bodyPr>
            <a:normAutofit lnSpcReduction="10000"/>
          </a:bodyPr>
          <a:lstStyle/>
          <a:p>
            <a:pPr marL="305435" indent="-305435"/>
            <a:r>
              <a:rPr lang="en-US" b="1" dirty="0">
                <a:ea typeface="+mn-lt"/>
                <a:cs typeface="+mn-lt"/>
              </a:rPr>
              <a:t>Algorithms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LSTM Networks: Capture long-term dependencies in time-series data.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ARIMA: Model linear dependencies and seasonality in Bitcoin prices.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Logistic Regression: 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Logistic regression is a statistical method for binary classification, estimating the probability of an input belonging to a class using the logistic function.</a:t>
            </a:r>
          </a:p>
          <a:p>
            <a:pPr marL="629920" lvl="1" indent="-305435"/>
            <a:r>
              <a:rPr lang="en-US" b="1" dirty="0">
                <a:ea typeface="+mn-lt"/>
                <a:cs typeface="+mn-lt"/>
              </a:rPr>
              <a:t>Deployment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Model Serialization: Serialize models for easy storage and loading.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API Development: Create RESTful APIs with Flask or </a:t>
            </a:r>
            <a:r>
              <a:rPr lang="en-US" dirty="0" err="1">
                <a:ea typeface="+mn-lt"/>
                <a:cs typeface="+mn-lt"/>
              </a:rPr>
              <a:t>FastAPI</a:t>
            </a:r>
            <a:r>
              <a:rPr lang="en-US" dirty="0">
                <a:ea typeface="+mn-lt"/>
                <a:cs typeface="+mn-lt"/>
              </a:rPr>
              <a:t> for receiving input data and returning predictions.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Scalable Infrastructure: Utilize cloud platforms like AWS, Azure, or GCP for deployment.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Security Measures: Implement authentication and encryption for data privacy.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Monitoring &amp; Logging: Set up monitoring tools and logging mechanisms for performance tracking and error detection.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CI/CD: Automate deployment pipelines for seamless updates and maintenance.</a:t>
            </a:r>
            <a:endParaRPr lang="en-US" dirty="0"/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Documentation &amp; Support: Provide comprehensive documentation and user support for API usage and issue resolution.</a:t>
            </a:r>
            <a:br>
              <a:rPr lang="en-US" dirty="0"/>
            </a:br>
            <a:endParaRPr lang="en-US"/>
          </a:p>
          <a:p>
            <a:pPr marL="305435" indent="-305435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576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D1B18-8A5E-FB29-6A2B-1141A5C71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CA6CA-AB3D-4554-60ED-321135F3B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Logistic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Regression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() : 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Training Accuracy : 0.5375957360094425</a:t>
            </a:r>
            <a:endParaRPr lang="en-US">
              <a:solidFill>
                <a:schemeClr val="tx1"/>
              </a:solidFill>
            </a:endParaRP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 Validation Accuracy : 0.5366581415174766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SVC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(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kernel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=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'poly'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, 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probability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=</a:t>
            </a:r>
            <a:r>
              <a:rPr lang="en-US" b="1" dirty="0">
                <a:solidFill>
                  <a:schemeClr val="tx1"/>
                </a:solidFill>
                <a:ea typeface="+mn-lt"/>
                <a:cs typeface="+mn-lt"/>
              </a:rPr>
              <a:t>True</a:t>
            </a: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) : 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Training Accuracy : 0.533123733003054 </a:t>
            </a:r>
          </a:p>
          <a:p>
            <a:pPr marL="305435" indent="-305435">
              <a:buFont typeface="Wingdings" panose="05020102010507070707" pitchFamily="18" charset="2"/>
              <a:buChar char="q"/>
            </a:pPr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Validation Accuracy : 0.577152600170503</a:t>
            </a:r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Picture 3" descr="A blue and orange pie chart&#10;&#10;Description automatically generated">
            <a:extLst>
              <a:ext uri="{FF2B5EF4-FFF2-40B4-BE49-F238E27FC236}">
                <a16:creationId xmlns:a16="http://schemas.microsoft.com/office/drawing/2014/main" id="{9D378C05-1DA8-EE7A-D9B4-C06445AA6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149" y="2029169"/>
            <a:ext cx="4301571" cy="4180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841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1FF89-8584-2D28-B00C-C90DFB5F3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627" y="702156"/>
            <a:ext cx="11173181" cy="1124234"/>
          </a:xfrm>
        </p:spPr>
        <p:txBody>
          <a:bodyPr>
            <a:normAutofit/>
          </a:bodyPr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CE783-4396-F45D-1E7F-9326147AD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715955"/>
            <a:ext cx="11029615" cy="3937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Leveraging logistic regression, we've built a predictive model for Bitcoin price movement.</a:t>
            </a:r>
            <a:endParaRPr lang="en-US" sz="2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The model accurately classifies price trends, aiding in timely investment decisions.</a:t>
            </a:r>
            <a:endParaRPr lang="en-US" sz="2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Logistic regression's simplicity and efficiency make it an effective tool for cryptocurrency price prediction.</a:t>
            </a:r>
            <a:endParaRPr lang="en-US" sz="2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We can observe that the accuracy achieved by the state-of-the-art ML model is no better than simply guessing with a probability of 50%. Possible reasons for this may be the lack of data or using a very simple model to perform such a complex task as Stock Market prediction.</a:t>
            </a:r>
          </a:p>
          <a:p>
            <a:pPr marL="305435" indent="-305435"/>
            <a:r>
              <a:rPr lang="en-US" sz="2400" dirty="0">
                <a:solidFill>
                  <a:schemeClr val="tx1"/>
                </a:solidFill>
                <a:ea typeface="+mn-lt"/>
                <a:cs typeface="+mn-lt"/>
              </a:rPr>
              <a:t>Our approach empowers investors with actionable insights, driving informed decision-making in the dynamic cryptocurrency market.</a:t>
            </a:r>
            <a:endParaRPr lang="en-US" sz="2400" dirty="0">
              <a:solidFill>
                <a:schemeClr val="tx1"/>
              </a:solidFill>
            </a:endParaRPr>
          </a:p>
          <a:p>
            <a:pPr marL="305435" indent="-305435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562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3465-59F0-1BCC-453D-95EDC0871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758" y="702156"/>
            <a:ext cx="11140050" cy="1069017"/>
          </a:xfrm>
        </p:spPr>
        <p:txBody>
          <a:bodyPr/>
          <a:lstStyle/>
          <a:p>
            <a:r>
              <a:rPr lang="en-US" sz="3200" dirty="0"/>
              <a:t>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AD35B-AF8C-6B11-B5AF-0060644FC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40901"/>
            <a:ext cx="11019318" cy="4079897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Data Enhancement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Incorporate additional data sources like social media sentiment and blockchain analytics for richer insights.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Integrate real-time data feeds to ensure up-to-date analysis.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Algorithm Refinement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Experiment with advanced techniques such as deep learning architectures and ensemble methods for improved accuracy.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Explore dynamic feature engineering to capture evolving market patterns.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Interpretability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Enhance model transparency with explainable AI techniques like SHAP values.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Provide insights into factors driving Bitcoin price predictions.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Risk Management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Develop robust risk management strategies to mitigate potential losses.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Utilize probabilistic forecasting to quantify uncertainty and assess risk levels.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400" b="1" dirty="0">
                <a:solidFill>
                  <a:schemeClr val="tx1"/>
                </a:solidFill>
                <a:ea typeface="+mn-lt"/>
                <a:cs typeface="+mn-lt"/>
              </a:rPr>
              <a:t>Regulatory Compliance</a:t>
            </a:r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: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Stay compliant with evolving regulatory requirements in the cryptocurrency market.</a:t>
            </a:r>
            <a:endParaRPr lang="en-US" sz="1400" dirty="0">
              <a:solidFill>
                <a:schemeClr val="tx1"/>
              </a:solidFill>
            </a:endParaRPr>
          </a:p>
          <a:p>
            <a:pPr marL="629920" lvl="1" indent="-305435"/>
            <a:r>
              <a:rPr lang="en-US" sz="1400" dirty="0">
                <a:solidFill>
                  <a:schemeClr val="tx1"/>
                </a:solidFill>
                <a:ea typeface="+mn-lt"/>
                <a:cs typeface="+mn-lt"/>
              </a:rPr>
              <a:t>Ensure adherence to legal and ethical standards in data handling and model deployment.</a:t>
            </a:r>
            <a:endParaRPr lang="en-US" sz="1400" dirty="0">
              <a:solidFill>
                <a:schemeClr val="tx1"/>
              </a:solidFill>
            </a:endParaRPr>
          </a:p>
          <a:p>
            <a:pPr marL="305435" indent="-305435"/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036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65359"/>
      </a:accent1>
      <a:accent2>
        <a:srgbClr val="ED8428"/>
      </a:accent2>
      <a:accent3>
        <a:srgbClr val="E6C46D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Dividend</vt:lpstr>
      <vt:lpstr>                           CAPSTONE PROJECT</vt:lpstr>
      <vt:lpstr>OUTLINE</vt:lpstr>
      <vt:lpstr>Problem statement</vt:lpstr>
      <vt:lpstr>Proposed solution</vt:lpstr>
      <vt:lpstr>solution approach</vt:lpstr>
      <vt:lpstr>Algorithm &amp; deployment</vt:lpstr>
      <vt:lpstr>result</vt:lpstr>
      <vt:lpstr>Conclusion</vt:lpstr>
      <vt:lpstr>Future scope</vt:lpstr>
      <vt:lpstr>references</vt:lpstr>
      <vt:lpstr>Course certificate 1</vt:lpstr>
      <vt:lpstr>Course certificate 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752</cp:revision>
  <dcterms:created xsi:type="dcterms:W3CDTF">2024-03-18T07:14:23Z</dcterms:created>
  <dcterms:modified xsi:type="dcterms:W3CDTF">2024-03-18T16:35:19Z</dcterms:modified>
</cp:coreProperties>
</file>