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928033-34FC-4C38-B16D-E2734380EF64}">
  <a:tblStyle styleId="{C8928033-34FC-4C38-B16D-E2734380EF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28678aa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28678aa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280a6e402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280a6e402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81f77ea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81f77ea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68e895ca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68e895c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68e895ca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68e895ca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68e895ca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68e895ca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6c5db22bc_4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6c5db22bc_4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68e895ca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68e895ca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68e895ca1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68e895ca1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68e895ca1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68e895ca1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27cc99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27cc99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6c5db22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6c5db22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6c5db22bc_4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6c5db22bc_4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68e895ca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568e895ca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568e895ca1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568e895ca1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6c5db22bc_4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6c5db22bc_4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68e895ca1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68e895ca1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568e895ca1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568e895ca1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68e895ca1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68e895ca1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56c5db22b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56c5db22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6c5db22bc_4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6c5db22bc_4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7cc99f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7cc99f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68e895ca1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568e895ca1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68e895ca1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68e895ca1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56c5db22bc_4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56c5db22bc_4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568e895ca1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568e895ca1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68e895ca1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68e895ca1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568e895ca1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568e895ca1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56c5db22b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56c5db22b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68e895ca1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68e895ca1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6c5db22b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6c5db22b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6c5db22b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6c5db22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27cc99f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27cc99f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6c5db22b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6c5db22b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6c5db22b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6c5db22b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6c5db22b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6c5db22b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6c5db22b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6c5db22b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56c5db22b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56c5db22b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56c5db22b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56c5db22b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80a6e40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80a6e40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27cc99f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27cc99f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280a6e40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280a6e40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280a6e40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280a6e40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280a6e402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280a6e40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arxiv.org/abs/1805.03055" TargetMode="External"/><Relationship Id="rId4" Type="http://schemas.openxmlformats.org/officeDocument/2006/relationships/hyperlink" Target="https://www.youtube.com/watch?v=8_OWKux3iW4" TargetMode="External"/><Relationship Id="rId5" Type="http://schemas.openxmlformats.org/officeDocument/2006/relationships/hyperlink" Target="https://www.youtube.com/watch?v=YYPLqN8buqA&amp;t=2552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        </a:t>
            </a:r>
            <a:r>
              <a:rPr lang="en" sz="4600"/>
              <a:t>Graph Connectivity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	</a:t>
            </a:r>
            <a:r>
              <a:rPr lang="en" sz="1800">
                <a:solidFill>
                  <a:schemeClr val="dk1"/>
                </a:solidFill>
              </a:rPr>
              <a:t>  Miriyala Jeevan Kumar(18111041)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		      Nuka Siva Kumar (18111069)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95750" y="4610375"/>
            <a:ext cx="7340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Parallel Graph Connectivity in Log Diameter Rounds Andoni,Stein,Song,Wang,Zhong 2018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2274775" y="223955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3673800" y="2179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4535700" y="148327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5594800" y="2111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2816275" y="128821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3</a:t>
            </a:r>
            <a:endParaRPr/>
          </a:p>
        </p:txBody>
      </p:sp>
      <p:cxnSp>
        <p:nvCxnSpPr>
          <p:cNvPr id="362" name="Google Shape;362;p22"/>
          <p:cNvCxnSpPr>
            <a:stCxn id="356" idx="7"/>
            <a:endCxn id="360" idx="4"/>
          </p:cNvCxnSpPr>
          <p:nvPr/>
        </p:nvCxnSpPr>
        <p:spPr>
          <a:xfrm flipH="1" rot="10800000">
            <a:off x="2736974" y="1741634"/>
            <a:ext cx="350100" cy="56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63" name="Google Shape;363;p22"/>
          <p:cNvCxnSpPr>
            <a:stCxn id="358" idx="5"/>
            <a:endCxn id="359" idx="2"/>
          </p:cNvCxnSpPr>
          <p:nvPr/>
        </p:nvCxnSpPr>
        <p:spPr>
          <a:xfrm>
            <a:off x="4997899" y="1870191"/>
            <a:ext cx="597000" cy="46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64" name="Google Shape;364;p22"/>
          <p:cNvSpPr txBox="1"/>
          <p:nvPr/>
        </p:nvSpPr>
        <p:spPr>
          <a:xfrm>
            <a:off x="152400" y="3048000"/>
            <a:ext cx="5442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4(stop the procedure)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2427175" y="4296950"/>
            <a:ext cx="541500" cy="4533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3521400" y="4313350"/>
            <a:ext cx="541500" cy="4533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4383300" y="4226475"/>
            <a:ext cx="541500" cy="4533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rounds ?</a:t>
            </a:r>
            <a:endParaRPr/>
          </a:p>
        </p:txBody>
      </p:sp>
      <p:sp>
        <p:nvSpPr>
          <p:cNvPr id="373" name="Google Shape;373;p23"/>
          <p:cNvSpPr txBox="1"/>
          <p:nvPr>
            <p:ph idx="1" type="body"/>
          </p:nvPr>
        </p:nvSpPr>
        <p:spPr>
          <a:xfrm>
            <a:off x="311700" y="1152475"/>
            <a:ext cx="81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# of vertices is </a:t>
            </a:r>
            <a:r>
              <a:rPr lang="en"/>
              <a:t>Gᵢ₊₁ </a:t>
            </a:r>
            <a:r>
              <a:rPr b="1" lang="en"/>
              <a:t>=</a:t>
            </a:r>
            <a:r>
              <a:rPr lang="en"/>
              <a:t> # of leaders in Gᵢ </a:t>
            </a:r>
            <a:r>
              <a:rPr b="1" lang="en"/>
              <a:t>+</a:t>
            </a:r>
            <a:r>
              <a:rPr lang="en"/>
              <a:t> # of non leader which have no leader neighbour.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How to choose leaders 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Choose each vertex with probability 0.5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𝛉(logn) rounds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type="title"/>
          </p:nvPr>
        </p:nvSpPr>
        <p:spPr>
          <a:xfrm>
            <a:off x="311700" y="123725"/>
            <a:ext cx="47571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1603275" y="14718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464100" y="2004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2738175" y="2004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1680250" y="27041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2705125" y="308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>
            <a:off x="391400" y="30057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5" name="Google Shape;385;p24"/>
          <p:cNvSpPr/>
          <p:nvPr/>
        </p:nvSpPr>
        <p:spPr>
          <a:xfrm>
            <a:off x="932900" y="379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>
            <a:off x="2135550" y="379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387" name="Google Shape;387;p24"/>
          <p:cNvCxnSpPr>
            <a:stCxn id="379" idx="3"/>
            <a:endCxn id="380" idx="7"/>
          </p:cNvCxnSpPr>
          <p:nvPr/>
        </p:nvCxnSpPr>
        <p:spPr>
          <a:xfrm flipH="1">
            <a:off x="926276" y="1858791"/>
            <a:ext cx="756300" cy="21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4"/>
          <p:cNvCxnSpPr>
            <a:stCxn id="379" idx="3"/>
            <a:endCxn id="382" idx="0"/>
          </p:cNvCxnSpPr>
          <p:nvPr/>
        </p:nvCxnSpPr>
        <p:spPr>
          <a:xfrm>
            <a:off x="1682576" y="1858791"/>
            <a:ext cx="268500" cy="84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4"/>
          <p:cNvCxnSpPr>
            <a:stCxn id="381" idx="5"/>
            <a:endCxn id="383" idx="7"/>
          </p:cNvCxnSpPr>
          <p:nvPr/>
        </p:nvCxnSpPr>
        <p:spPr>
          <a:xfrm flipH="1">
            <a:off x="3167374" y="2391341"/>
            <a:ext cx="33000" cy="76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4"/>
          <p:cNvCxnSpPr>
            <a:endCxn id="386" idx="6"/>
          </p:cNvCxnSpPr>
          <p:nvPr/>
        </p:nvCxnSpPr>
        <p:spPr>
          <a:xfrm flipH="1">
            <a:off x="2677050" y="3547600"/>
            <a:ext cx="320700" cy="46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4"/>
          <p:cNvCxnSpPr>
            <a:stCxn id="386" idx="4"/>
            <a:endCxn id="385" idx="4"/>
          </p:cNvCxnSpPr>
          <p:nvPr/>
        </p:nvCxnSpPr>
        <p:spPr>
          <a:xfrm rot="10800000">
            <a:off x="1203600" y="4244050"/>
            <a:ext cx="1202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4"/>
          <p:cNvCxnSpPr>
            <a:stCxn id="385" idx="2"/>
            <a:endCxn id="384" idx="4"/>
          </p:cNvCxnSpPr>
          <p:nvPr/>
        </p:nvCxnSpPr>
        <p:spPr>
          <a:xfrm rot="10800000">
            <a:off x="662000" y="3459100"/>
            <a:ext cx="270900" cy="558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4"/>
          <p:cNvCxnSpPr>
            <a:stCxn id="380" idx="5"/>
            <a:endCxn id="382" idx="2"/>
          </p:cNvCxnSpPr>
          <p:nvPr/>
        </p:nvCxnSpPr>
        <p:spPr>
          <a:xfrm>
            <a:off x="926299" y="2391341"/>
            <a:ext cx="753900" cy="5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4"/>
          <p:cNvCxnSpPr>
            <a:stCxn id="382" idx="7"/>
            <a:endCxn id="381" idx="3"/>
          </p:cNvCxnSpPr>
          <p:nvPr/>
        </p:nvCxnSpPr>
        <p:spPr>
          <a:xfrm flipH="1" rot="10800000">
            <a:off x="2142449" y="2391359"/>
            <a:ext cx="675000" cy="3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4"/>
          <p:cNvCxnSpPr>
            <a:endCxn id="384" idx="0"/>
          </p:cNvCxnSpPr>
          <p:nvPr/>
        </p:nvCxnSpPr>
        <p:spPr>
          <a:xfrm flipH="1">
            <a:off x="662150" y="2239225"/>
            <a:ext cx="2099400" cy="76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4"/>
          <p:cNvCxnSpPr>
            <a:stCxn id="383" idx="3"/>
            <a:endCxn id="385" idx="0"/>
          </p:cNvCxnSpPr>
          <p:nvPr/>
        </p:nvCxnSpPr>
        <p:spPr>
          <a:xfrm flipH="1">
            <a:off x="1203726" y="3474541"/>
            <a:ext cx="1580700" cy="31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4"/>
          <p:cNvSpPr/>
          <p:nvPr/>
        </p:nvSpPr>
        <p:spPr>
          <a:xfrm>
            <a:off x="3826200" y="256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6284600" y="13166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5204100" y="176996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7444300" y="20548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4793375" y="256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94400" y="34696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7729300" y="2844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6363900" y="2844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7201950" y="35707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406" name="Google Shape;406;p24"/>
          <p:cNvCxnSpPr>
            <a:stCxn id="398" idx="2"/>
            <a:endCxn id="399" idx="7"/>
          </p:cNvCxnSpPr>
          <p:nvPr/>
        </p:nvCxnSpPr>
        <p:spPr>
          <a:xfrm flipH="1">
            <a:off x="5666300" y="1543325"/>
            <a:ext cx="618300" cy="29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4"/>
          <p:cNvCxnSpPr>
            <a:stCxn id="398" idx="6"/>
            <a:endCxn id="400" idx="0"/>
          </p:cNvCxnSpPr>
          <p:nvPr/>
        </p:nvCxnSpPr>
        <p:spPr>
          <a:xfrm>
            <a:off x="6826100" y="1543325"/>
            <a:ext cx="888900" cy="51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4"/>
          <p:cNvCxnSpPr>
            <a:stCxn id="400" idx="5"/>
            <a:endCxn id="403" idx="7"/>
          </p:cNvCxnSpPr>
          <p:nvPr/>
        </p:nvCxnSpPr>
        <p:spPr>
          <a:xfrm>
            <a:off x="7906499" y="2441766"/>
            <a:ext cx="2850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4"/>
          <p:cNvCxnSpPr>
            <a:stCxn id="403" idx="4"/>
            <a:endCxn id="405" idx="7"/>
          </p:cNvCxnSpPr>
          <p:nvPr/>
        </p:nvCxnSpPr>
        <p:spPr>
          <a:xfrm flipH="1">
            <a:off x="7664050" y="3298225"/>
            <a:ext cx="336000" cy="33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4"/>
          <p:cNvCxnSpPr>
            <a:stCxn id="401" idx="4"/>
            <a:endCxn id="402" idx="1"/>
          </p:cNvCxnSpPr>
          <p:nvPr/>
        </p:nvCxnSpPr>
        <p:spPr>
          <a:xfrm>
            <a:off x="5064125" y="3014050"/>
            <a:ext cx="309600" cy="52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4"/>
          <p:cNvCxnSpPr>
            <a:stCxn id="399" idx="3"/>
            <a:endCxn id="401" idx="0"/>
          </p:cNvCxnSpPr>
          <p:nvPr/>
        </p:nvCxnSpPr>
        <p:spPr>
          <a:xfrm flipH="1">
            <a:off x="5064101" y="2156878"/>
            <a:ext cx="219300" cy="40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4"/>
          <p:cNvCxnSpPr>
            <a:stCxn id="401" idx="7"/>
            <a:endCxn id="400" idx="2"/>
          </p:cNvCxnSpPr>
          <p:nvPr/>
        </p:nvCxnSpPr>
        <p:spPr>
          <a:xfrm flipH="1" rot="10800000">
            <a:off x="5255574" y="2281534"/>
            <a:ext cx="2188800" cy="34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4"/>
          <p:cNvCxnSpPr>
            <a:stCxn id="404" idx="3"/>
            <a:endCxn id="402" idx="7"/>
          </p:cNvCxnSpPr>
          <p:nvPr/>
        </p:nvCxnSpPr>
        <p:spPr>
          <a:xfrm flipH="1">
            <a:off x="5756501" y="3231841"/>
            <a:ext cx="686700" cy="3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4"/>
          <p:cNvCxnSpPr>
            <a:stCxn id="404" idx="4"/>
            <a:endCxn id="405" idx="1"/>
          </p:cNvCxnSpPr>
          <p:nvPr/>
        </p:nvCxnSpPr>
        <p:spPr>
          <a:xfrm>
            <a:off x="6634650" y="3298225"/>
            <a:ext cx="646500" cy="33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4"/>
          <p:cNvCxnSpPr>
            <a:stCxn id="402" idx="4"/>
            <a:endCxn id="405" idx="3"/>
          </p:cNvCxnSpPr>
          <p:nvPr/>
        </p:nvCxnSpPr>
        <p:spPr>
          <a:xfrm>
            <a:off x="5565150" y="3922900"/>
            <a:ext cx="1716000" cy="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4"/>
          <p:cNvCxnSpPr>
            <a:stCxn id="404" idx="6"/>
            <a:endCxn id="403" idx="2"/>
          </p:cNvCxnSpPr>
          <p:nvPr/>
        </p:nvCxnSpPr>
        <p:spPr>
          <a:xfrm>
            <a:off x="6905400" y="3071575"/>
            <a:ext cx="82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4"/>
          <p:cNvCxnSpPr>
            <a:stCxn id="398" idx="4"/>
            <a:endCxn id="404" idx="0"/>
          </p:cNvCxnSpPr>
          <p:nvPr/>
        </p:nvCxnSpPr>
        <p:spPr>
          <a:xfrm>
            <a:off x="6555350" y="1769975"/>
            <a:ext cx="79200" cy="1074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4"/>
          <p:cNvCxnSpPr>
            <a:stCxn id="400" idx="3"/>
            <a:endCxn id="404" idx="7"/>
          </p:cNvCxnSpPr>
          <p:nvPr/>
        </p:nvCxnSpPr>
        <p:spPr>
          <a:xfrm flipH="1">
            <a:off x="6826101" y="2441766"/>
            <a:ext cx="6975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4"/>
          <p:cNvCxnSpPr>
            <a:stCxn id="404" idx="2"/>
            <a:endCxn id="399" idx="5"/>
          </p:cNvCxnSpPr>
          <p:nvPr/>
        </p:nvCxnSpPr>
        <p:spPr>
          <a:xfrm rot="10800000">
            <a:off x="5666400" y="2156875"/>
            <a:ext cx="697500" cy="91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4"/>
          <p:cNvCxnSpPr>
            <a:stCxn id="384" idx="1"/>
            <a:endCxn id="380" idx="4"/>
          </p:cNvCxnSpPr>
          <p:nvPr/>
        </p:nvCxnSpPr>
        <p:spPr>
          <a:xfrm flipH="1" rot="10800000">
            <a:off x="470701" y="2457709"/>
            <a:ext cx="264000" cy="61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4"/>
          <p:cNvCxnSpPr>
            <a:stCxn id="381" idx="1"/>
            <a:endCxn id="379" idx="6"/>
          </p:cNvCxnSpPr>
          <p:nvPr/>
        </p:nvCxnSpPr>
        <p:spPr>
          <a:xfrm rot="10800000">
            <a:off x="2144876" y="1698509"/>
            <a:ext cx="672600" cy="37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 txBox="1"/>
          <p:nvPr>
            <p:ph type="title"/>
          </p:nvPr>
        </p:nvSpPr>
        <p:spPr>
          <a:xfrm>
            <a:off x="6900" y="-28675"/>
            <a:ext cx="8647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Step-1 (Reading Edges  MPI_Parrallel_IO)</a:t>
            </a:r>
            <a:r>
              <a:rPr lang="en"/>
              <a:t>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427" name="Google Shape;427;p25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5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29" name="Google Shape;429;p25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0" name="Google Shape;430;p25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1" name="Google Shape;431;p25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2" name="Google Shape;432;p25"/>
          <p:cNvSpPr txBox="1"/>
          <p:nvPr/>
        </p:nvSpPr>
        <p:spPr>
          <a:xfrm>
            <a:off x="332300" y="2181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702450" y="136925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1 --- 12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14 --- 5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8 --- 3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5" name="Google Shape;435;p25"/>
          <p:cNvSpPr/>
          <p:nvPr/>
        </p:nvSpPr>
        <p:spPr>
          <a:xfrm>
            <a:off x="3363175" y="136925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4 --- 13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13 --- 16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12 --- 3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6592025" y="1212125"/>
            <a:ext cx="1704900" cy="26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/>
          <p:nvPr>
            <p:ph type="title"/>
          </p:nvPr>
        </p:nvSpPr>
        <p:spPr>
          <a:xfrm>
            <a:off x="6900" y="-28675"/>
            <a:ext cx="8647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Step-2 ( Select Leaders  and MPI_Allgatherv() ):-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26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6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44" name="Google Shape;444;p26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5" name="Google Shape;445;p26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Google Shape;446;p26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7" name="Google Shape;447;p26"/>
          <p:cNvSpPr txBox="1"/>
          <p:nvPr/>
        </p:nvSpPr>
        <p:spPr>
          <a:xfrm>
            <a:off x="332300" y="2181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1 --- 12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14 --- 5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4 --- 13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13 --- 16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12 --- 3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452" name="Google Shape;452;p26"/>
          <p:cNvGraphicFramePr/>
          <p:nvPr/>
        </p:nvGraphicFramePr>
        <p:xfrm>
          <a:off x="275426" y="3778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3" name="Google Shape;453;p26"/>
          <p:cNvGraphicFramePr/>
          <p:nvPr/>
        </p:nvGraphicFramePr>
        <p:xfrm>
          <a:off x="3069110" y="3778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7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4" name="Google Shape;454;p26"/>
          <p:cNvGraphicFramePr/>
          <p:nvPr/>
        </p:nvGraphicFramePr>
        <p:xfrm>
          <a:off x="5755138" y="37807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12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15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55" name="Google Shape;455;p26"/>
          <p:cNvCxnSpPr/>
          <p:nvPr/>
        </p:nvCxnSpPr>
        <p:spPr>
          <a:xfrm flipH="1">
            <a:off x="4148038" y="4220294"/>
            <a:ext cx="375600" cy="28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26"/>
          <p:cNvCxnSpPr/>
          <p:nvPr/>
        </p:nvCxnSpPr>
        <p:spPr>
          <a:xfrm flipH="1">
            <a:off x="7499813" y="4220300"/>
            <a:ext cx="231300" cy="245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6"/>
          <p:cNvCxnSpPr/>
          <p:nvPr/>
        </p:nvCxnSpPr>
        <p:spPr>
          <a:xfrm>
            <a:off x="1388413" y="4234742"/>
            <a:ext cx="318000" cy="260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8" name="Google Shape;458;p26"/>
          <p:cNvGraphicFramePr/>
          <p:nvPr/>
        </p:nvGraphicFramePr>
        <p:xfrm>
          <a:off x="275426" y="45545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9" name="Google Shape;459;p26"/>
          <p:cNvGraphicFramePr/>
          <p:nvPr/>
        </p:nvGraphicFramePr>
        <p:xfrm>
          <a:off x="2673860" y="45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558725"/>
                <a:gridCol w="558725"/>
                <a:gridCol w="558725"/>
                <a:gridCol w="558725"/>
                <a:gridCol w="558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7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0" name="Google Shape;460;p26"/>
          <p:cNvGraphicFramePr/>
          <p:nvPr/>
        </p:nvGraphicFramePr>
        <p:xfrm>
          <a:off x="5467438" y="4556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85875"/>
                <a:gridCol w="485875"/>
                <a:gridCol w="485875"/>
                <a:gridCol w="485875"/>
                <a:gridCol w="485875"/>
                <a:gridCol w="485875"/>
                <a:gridCol w="485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12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15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/>
          <p:nvPr>
            <p:ph type="title"/>
          </p:nvPr>
        </p:nvSpPr>
        <p:spPr>
          <a:xfrm>
            <a:off x="6900" y="-28675"/>
            <a:ext cx="8647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Step-3 ( Select Possible contracted Edges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27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7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68" name="Google Shape;468;p27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9" name="Google Shape;469;p27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0" name="Google Shape;470;p27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1" name="Google Shape;471;p27"/>
          <p:cNvSpPr txBox="1"/>
          <p:nvPr/>
        </p:nvSpPr>
        <p:spPr>
          <a:xfrm>
            <a:off x="332300" y="2181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7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1 --- 12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14 --- 5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4 --- 13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13 --- 16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12 --- 3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1661800" y="12101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83025" y="1839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83025" y="2085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4340688" y="2085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4340675" y="238757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4056625" y="31964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7456475" y="28581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3" name="Google Shape;483;p27"/>
          <p:cNvGraphicFramePr/>
          <p:nvPr/>
        </p:nvGraphicFramePr>
        <p:xfrm>
          <a:off x="275426" y="3778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4" name="Google Shape;484;p27"/>
          <p:cNvGraphicFramePr/>
          <p:nvPr/>
        </p:nvGraphicFramePr>
        <p:xfrm>
          <a:off x="3069110" y="3778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7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5" name="Google Shape;485;p27"/>
          <p:cNvGraphicFramePr/>
          <p:nvPr/>
        </p:nvGraphicFramePr>
        <p:xfrm>
          <a:off x="5755138" y="37807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12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15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86" name="Google Shape;486;p27"/>
          <p:cNvCxnSpPr/>
          <p:nvPr/>
        </p:nvCxnSpPr>
        <p:spPr>
          <a:xfrm flipH="1">
            <a:off x="4148038" y="4220294"/>
            <a:ext cx="375600" cy="28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7"/>
          <p:cNvCxnSpPr/>
          <p:nvPr/>
        </p:nvCxnSpPr>
        <p:spPr>
          <a:xfrm flipH="1">
            <a:off x="7499813" y="4220300"/>
            <a:ext cx="231300" cy="245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27"/>
          <p:cNvCxnSpPr/>
          <p:nvPr/>
        </p:nvCxnSpPr>
        <p:spPr>
          <a:xfrm>
            <a:off x="1388413" y="4234742"/>
            <a:ext cx="318000" cy="260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89" name="Google Shape;489;p27"/>
          <p:cNvGraphicFramePr/>
          <p:nvPr/>
        </p:nvGraphicFramePr>
        <p:xfrm>
          <a:off x="275426" y="45545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0" name="Google Shape;490;p27"/>
          <p:cNvGraphicFramePr/>
          <p:nvPr/>
        </p:nvGraphicFramePr>
        <p:xfrm>
          <a:off x="2673860" y="45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558725"/>
                <a:gridCol w="558725"/>
                <a:gridCol w="558725"/>
                <a:gridCol w="558725"/>
                <a:gridCol w="558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7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1" name="Google Shape;491;p27"/>
          <p:cNvGraphicFramePr/>
          <p:nvPr/>
        </p:nvGraphicFramePr>
        <p:xfrm>
          <a:off x="5467438" y="4556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85875"/>
                <a:gridCol w="485875"/>
                <a:gridCol w="485875"/>
                <a:gridCol w="485875"/>
                <a:gridCol w="485875"/>
                <a:gridCol w="485875"/>
                <a:gridCol w="485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12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15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2" name="Google Shape;492;p27"/>
          <p:cNvSpPr/>
          <p:nvPr/>
        </p:nvSpPr>
        <p:spPr>
          <a:xfrm>
            <a:off x="7456475" y="149607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456475" y="3151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353800" y="34662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00" name="Google Shape;500;p28"/>
          <p:cNvSpPr txBox="1"/>
          <p:nvPr/>
        </p:nvSpPr>
        <p:spPr>
          <a:xfrm>
            <a:off x="0" y="8382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Iteration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1603275" y="154807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64100" y="2080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2738175" y="2080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1680250" y="27803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2705125" y="31638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506" name="Google Shape;506;p28"/>
          <p:cNvSpPr/>
          <p:nvPr/>
        </p:nvSpPr>
        <p:spPr>
          <a:xfrm>
            <a:off x="391400" y="3081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932900" y="3866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08" name="Google Shape;508;p28"/>
          <p:cNvSpPr/>
          <p:nvPr/>
        </p:nvSpPr>
        <p:spPr>
          <a:xfrm>
            <a:off x="2135550" y="3866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509" name="Google Shape;509;p28"/>
          <p:cNvCxnSpPr>
            <a:stCxn id="501" idx="3"/>
            <a:endCxn id="502" idx="7"/>
          </p:cNvCxnSpPr>
          <p:nvPr/>
        </p:nvCxnSpPr>
        <p:spPr>
          <a:xfrm flipH="1">
            <a:off x="926276" y="1934991"/>
            <a:ext cx="756300" cy="21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0" name="Google Shape;510;p28"/>
          <p:cNvCxnSpPr>
            <a:stCxn id="501" idx="3"/>
            <a:endCxn id="504" idx="0"/>
          </p:cNvCxnSpPr>
          <p:nvPr/>
        </p:nvCxnSpPr>
        <p:spPr>
          <a:xfrm>
            <a:off x="1682576" y="1934991"/>
            <a:ext cx="268500" cy="84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1" name="Google Shape;511;p28"/>
          <p:cNvCxnSpPr>
            <a:stCxn id="503" idx="5"/>
            <a:endCxn id="505" idx="7"/>
          </p:cNvCxnSpPr>
          <p:nvPr/>
        </p:nvCxnSpPr>
        <p:spPr>
          <a:xfrm flipH="1">
            <a:off x="3167374" y="2467541"/>
            <a:ext cx="33000" cy="76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8"/>
          <p:cNvCxnSpPr>
            <a:endCxn id="508" idx="6"/>
          </p:cNvCxnSpPr>
          <p:nvPr/>
        </p:nvCxnSpPr>
        <p:spPr>
          <a:xfrm flipH="1">
            <a:off x="2677050" y="3623800"/>
            <a:ext cx="320700" cy="46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8"/>
          <p:cNvCxnSpPr>
            <a:stCxn id="508" idx="4"/>
            <a:endCxn id="507" idx="4"/>
          </p:cNvCxnSpPr>
          <p:nvPr/>
        </p:nvCxnSpPr>
        <p:spPr>
          <a:xfrm rot="10800000">
            <a:off x="1203600" y="4320250"/>
            <a:ext cx="1202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8"/>
          <p:cNvCxnSpPr>
            <a:stCxn id="507" idx="2"/>
            <a:endCxn id="506" idx="4"/>
          </p:cNvCxnSpPr>
          <p:nvPr/>
        </p:nvCxnSpPr>
        <p:spPr>
          <a:xfrm rot="10800000">
            <a:off x="662000" y="3535300"/>
            <a:ext cx="270900" cy="558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8"/>
          <p:cNvCxnSpPr>
            <a:stCxn id="502" idx="5"/>
            <a:endCxn id="504" idx="2"/>
          </p:cNvCxnSpPr>
          <p:nvPr/>
        </p:nvCxnSpPr>
        <p:spPr>
          <a:xfrm>
            <a:off x="926299" y="2467541"/>
            <a:ext cx="753900" cy="5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8"/>
          <p:cNvCxnSpPr>
            <a:stCxn id="504" idx="7"/>
            <a:endCxn id="503" idx="3"/>
          </p:cNvCxnSpPr>
          <p:nvPr/>
        </p:nvCxnSpPr>
        <p:spPr>
          <a:xfrm flipH="1" rot="10800000">
            <a:off x="2142449" y="2467559"/>
            <a:ext cx="675000" cy="3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8"/>
          <p:cNvCxnSpPr>
            <a:endCxn id="506" idx="0"/>
          </p:cNvCxnSpPr>
          <p:nvPr/>
        </p:nvCxnSpPr>
        <p:spPr>
          <a:xfrm flipH="1">
            <a:off x="662150" y="2315425"/>
            <a:ext cx="2099400" cy="76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8"/>
          <p:cNvCxnSpPr>
            <a:stCxn id="505" idx="3"/>
            <a:endCxn id="507" idx="0"/>
          </p:cNvCxnSpPr>
          <p:nvPr/>
        </p:nvCxnSpPr>
        <p:spPr>
          <a:xfrm flipH="1">
            <a:off x="1203726" y="3550741"/>
            <a:ext cx="1580700" cy="31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28"/>
          <p:cNvSpPr/>
          <p:nvPr/>
        </p:nvSpPr>
        <p:spPr>
          <a:xfrm>
            <a:off x="3826200" y="2636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6284600" y="139287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5204100" y="1846163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7444300" y="213105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4793375" y="2636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5294400" y="35458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7729300" y="29211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6363900" y="29211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7201950" y="36469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528" name="Google Shape;528;p28"/>
          <p:cNvCxnSpPr>
            <a:stCxn id="520" idx="2"/>
            <a:endCxn id="521" idx="7"/>
          </p:cNvCxnSpPr>
          <p:nvPr/>
        </p:nvCxnSpPr>
        <p:spPr>
          <a:xfrm flipH="1">
            <a:off x="5666300" y="1619525"/>
            <a:ext cx="618300" cy="29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8"/>
          <p:cNvCxnSpPr>
            <a:stCxn id="520" idx="6"/>
            <a:endCxn id="522" idx="0"/>
          </p:cNvCxnSpPr>
          <p:nvPr/>
        </p:nvCxnSpPr>
        <p:spPr>
          <a:xfrm>
            <a:off x="6826100" y="1619525"/>
            <a:ext cx="888900" cy="51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8"/>
          <p:cNvCxnSpPr>
            <a:stCxn id="522" idx="5"/>
            <a:endCxn id="525" idx="7"/>
          </p:cNvCxnSpPr>
          <p:nvPr/>
        </p:nvCxnSpPr>
        <p:spPr>
          <a:xfrm>
            <a:off x="7906499" y="2517966"/>
            <a:ext cx="2850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8"/>
          <p:cNvCxnSpPr>
            <a:stCxn id="525" idx="4"/>
            <a:endCxn id="527" idx="7"/>
          </p:cNvCxnSpPr>
          <p:nvPr/>
        </p:nvCxnSpPr>
        <p:spPr>
          <a:xfrm flipH="1">
            <a:off x="7664050" y="3374425"/>
            <a:ext cx="336000" cy="33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32" name="Google Shape;532;p28"/>
          <p:cNvCxnSpPr>
            <a:stCxn id="523" idx="4"/>
            <a:endCxn id="524" idx="1"/>
          </p:cNvCxnSpPr>
          <p:nvPr/>
        </p:nvCxnSpPr>
        <p:spPr>
          <a:xfrm>
            <a:off x="5064125" y="3090250"/>
            <a:ext cx="309600" cy="52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8"/>
          <p:cNvCxnSpPr>
            <a:stCxn id="521" idx="3"/>
            <a:endCxn id="523" idx="0"/>
          </p:cNvCxnSpPr>
          <p:nvPr/>
        </p:nvCxnSpPr>
        <p:spPr>
          <a:xfrm flipH="1">
            <a:off x="5064101" y="2233078"/>
            <a:ext cx="219300" cy="40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8"/>
          <p:cNvCxnSpPr>
            <a:stCxn id="523" idx="7"/>
            <a:endCxn id="522" idx="2"/>
          </p:cNvCxnSpPr>
          <p:nvPr/>
        </p:nvCxnSpPr>
        <p:spPr>
          <a:xfrm flipH="1" rot="10800000">
            <a:off x="5255574" y="2357734"/>
            <a:ext cx="2188800" cy="34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5" name="Google Shape;535;p28"/>
          <p:cNvCxnSpPr>
            <a:stCxn id="526" idx="3"/>
            <a:endCxn id="524" idx="7"/>
          </p:cNvCxnSpPr>
          <p:nvPr/>
        </p:nvCxnSpPr>
        <p:spPr>
          <a:xfrm flipH="1">
            <a:off x="5756501" y="3308041"/>
            <a:ext cx="686700" cy="3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8"/>
          <p:cNvCxnSpPr>
            <a:stCxn id="526" idx="4"/>
            <a:endCxn id="527" idx="1"/>
          </p:cNvCxnSpPr>
          <p:nvPr/>
        </p:nvCxnSpPr>
        <p:spPr>
          <a:xfrm>
            <a:off x="6634650" y="3374425"/>
            <a:ext cx="646500" cy="33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8"/>
          <p:cNvCxnSpPr>
            <a:stCxn id="524" idx="4"/>
            <a:endCxn id="527" idx="3"/>
          </p:cNvCxnSpPr>
          <p:nvPr/>
        </p:nvCxnSpPr>
        <p:spPr>
          <a:xfrm>
            <a:off x="5565150" y="3999100"/>
            <a:ext cx="1716000" cy="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8"/>
          <p:cNvCxnSpPr>
            <a:stCxn id="526" idx="6"/>
            <a:endCxn id="525" idx="2"/>
          </p:cNvCxnSpPr>
          <p:nvPr/>
        </p:nvCxnSpPr>
        <p:spPr>
          <a:xfrm>
            <a:off x="6905400" y="3147775"/>
            <a:ext cx="82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8"/>
          <p:cNvCxnSpPr>
            <a:stCxn id="520" idx="4"/>
            <a:endCxn id="526" idx="0"/>
          </p:cNvCxnSpPr>
          <p:nvPr/>
        </p:nvCxnSpPr>
        <p:spPr>
          <a:xfrm>
            <a:off x="6555350" y="1846175"/>
            <a:ext cx="79200" cy="1074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8"/>
          <p:cNvCxnSpPr>
            <a:stCxn id="522" idx="3"/>
            <a:endCxn id="526" idx="7"/>
          </p:cNvCxnSpPr>
          <p:nvPr/>
        </p:nvCxnSpPr>
        <p:spPr>
          <a:xfrm flipH="1">
            <a:off x="6826101" y="2517966"/>
            <a:ext cx="6975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8"/>
          <p:cNvCxnSpPr>
            <a:stCxn id="526" idx="2"/>
            <a:endCxn id="521" idx="5"/>
          </p:cNvCxnSpPr>
          <p:nvPr/>
        </p:nvCxnSpPr>
        <p:spPr>
          <a:xfrm rot="10800000">
            <a:off x="5666400" y="2233075"/>
            <a:ext cx="697500" cy="91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2" name="Google Shape;542;p28"/>
          <p:cNvCxnSpPr>
            <a:stCxn id="506" idx="1"/>
            <a:endCxn id="502" idx="4"/>
          </p:cNvCxnSpPr>
          <p:nvPr/>
        </p:nvCxnSpPr>
        <p:spPr>
          <a:xfrm flipH="1" rot="10800000">
            <a:off x="470701" y="2533909"/>
            <a:ext cx="264000" cy="61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28"/>
          <p:cNvCxnSpPr>
            <a:endCxn id="503" idx="1"/>
          </p:cNvCxnSpPr>
          <p:nvPr/>
        </p:nvCxnSpPr>
        <p:spPr>
          <a:xfrm>
            <a:off x="2142476" y="1795709"/>
            <a:ext cx="675000" cy="35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/>
          <p:nvPr>
            <p:ph type="title"/>
          </p:nvPr>
        </p:nvSpPr>
        <p:spPr>
          <a:xfrm>
            <a:off x="0" y="-3125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Step-4 ( Do MPI_Alltoall(), MPI_Alltoallv() , Contract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9" name="Google Shape;549;p29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9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51" name="Google Shape;551;p29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2" name="Google Shape;552;p29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3" name="Google Shape;553;p29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4" name="Google Shape;554;p29"/>
          <p:cNvSpPr txBox="1"/>
          <p:nvPr/>
        </p:nvSpPr>
        <p:spPr>
          <a:xfrm>
            <a:off x="332300" y="2181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1 --- 12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14 --- 5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7" name="Google Shape;557;p29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4 --- 13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13 --- 16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12 --- 3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8" name="Google Shape;558;p29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9" name="Google Shape;559;p29"/>
          <p:cNvSpPr/>
          <p:nvPr/>
        </p:nvSpPr>
        <p:spPr>
          <a:xfrm>
            <a:off x="1661800" y="12101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9"/>
          <p:cNvSpPr/>
          <p:nvPr/>
        </p:nvSpPr>
        <p:spPr>
          <a:xfrm>
            <a:off x="1583025" y="1839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9"/>
          <p:cNvSpPr/>
          <p:nvPr/>
        </p:nvSpPr>
        <p:spPr>
          <a:xfrm>
            <a:off x="1583025" y="2085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9"/>
          <p:cNvSpPr/>
          <p:nvPr/>
        </p:nvSpPr>
        <p:spPr>
          <a:xfrm>
            <a:off x="4340688" y="2085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9"/>
          <p:cNvSpPr/>
          <p:nvPr/>
        </p:nvSpPr>
        <p:spPr>
          <a:xfrm>
            <a:off x="4340675" y="238757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9"/>
          <p:cNvSpPr/>
          <p:nvPr/>
        </p:nvSpPr>
        <p:spPr>
          <a:xfrm>
            <a:off x="4056625" y="31964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"/>
          <p:cNvSpPr/>
          <p:nvPr/>
        </p:nvSpPr>
        <p:spPr>
          <a:xfrm>
            <a:off x="7456475" y="28581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6" name="Google Shape;566;p29"/>
          <p:cNvGraphicFramePr/>
          <p:nvPr/>
        </p:nvGraphicFramePr>
        <p:xfrm>
          <a:off x="203186" y="3861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7" name="Google Shape;567;p29"/>
          <p:cNvGraphicFramePr/>
          <p:nvPr/>
        </p:nvGraphicFramePr>
        <p:xfrm>
          <a:off x="3016485" y="3860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8" name="Google Shape;568;p29"/>
          <p:cNvGraphicFramePr/>
          <p:nvPr/>
        </p:nvGraphicFramePr>
        <p:xfrm>
          <a:off x="5755138" y="3862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9" name="Google Shape;569;p29"/>
          <p:cNvSpPr/>
          <p:nvPr/>
        </p:nvSpPr>
        <p:spPr>
          <a:xfrm>
            <a:off x="7456475" y="149607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"/>
          <p:cNvSpPr/>
          <p:nvPr/>
        </p:nvSpPr>
        <p:spPr>
          <a:xfrm>
            <a:off x="7456475" y="3151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9"/>
          <p:cNvSpPr/>
          <p:nvPr/>
        </p:nvSpPr>
        <p:spPr>
          <a:xfrm>
            <a:off x="7353800" y="34662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29"/>
          <p:cNvCxnSpPr>
            <a:stCxn id="559" idx="3"/>
          </p:cNvCxnSpPr>
          <p:nvPr/>
        </p:nvCxnSpPr>
        <p:spPr>
          <a:xfrm>
            <a:off x="1979800" y="1332977"/>
            <a:ext cx="4030500" cy="11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29"/>
          <p:cNvCxnSpPr>
            <a:stCxn id="561" idx="3"/>
          </p:cNvCxnSpPr>
          <p:nvPr/>
        </p:nvCxnSpPr>
        <p:spPr>
          <a:xfrm flipH="1" rot="10800000">
            <a:off x="1901025" y="1777077"/>
            <a:ext cx="1147500" cy="43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9"/>
          <p:cNvCxnSpPr>
            <a:stCxn id="562" idx="3"/>
          </p:cNvCxnSpPr>
          <p:nvPr/>
        </p:nvCxnSpPr>
        <p:spPr>
          <a:xfrm flipH="1" rot="10800000">
            <a:off x="4658688" y="2080377"/>
            <a:ext cx="1207200" cy="127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9"/>
          <p:cNvCxnSpPr>
            <a:stCxn id="563" idx="1"/>
          </p:cNvCxnSpPr>
          <p:nvPr/>
        </p:nvCxnSpPr>
        <p:spPr>
          <a:xfrm flipH="1">
            <a:off x="2629475" y="2510427"/>
            <a:ext cx="1711200" cy="22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9"/>
          <p:cNvCxnSpPr>
            <a:stCxn id="564" idx="1"/>
          </p:cNvCxnSpPr>
          <p:nvPr/>
        </p:nvCxnSpPr>
        <p:spPr>
          <a:xfrm rot="10800000">
            <a:off x="2730625" y="2976377"/>
            <a:ext cx="1326000" cy="34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9"/>
          <p:cNvCxnSpPr>
            <a:stCxn id="569" idx="3"/>
          </p:cNvCxnSpPr>
          <p:nvPr/>
        </p:nvCxnSpPr>
        <p:spPr>
          <a:xfrm flipH="1">
            <a:off x="2571875" y="1618927"/>
            <a:ext cx="5202600" cy="28200"/>
          </a:xfrm>
          <a:prstGeom prst="curvedConnector5">
            <a:avLst>
              <a:gd fmla="val -4577" name="adj1"/>
              <a:gd fmla="val 1280053" name="adj2"/>
              <a:gd fmla="val 5305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9"/>
          <p:cNvCxnSpPr/>
          <p:nvPr/>
        </p:nvCxnSpPr>
        <p:spPr>
          <a:xfrm rot="10800000">
            <a:off x="5331275" y="2947440"/>
            <a:ext cx="2125200" cy="3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9"/>
          <p:cNvCxnSpPr>
            <a:stCxn id="570" idx="1"/>
          </p:cNvCxnSpPr>
          <p:nvPr/>
        </p:nvCxnSpPr>
        <p:spPr>
          <a:xfrm rot="10800000">
            <a:off x="5360375" y="3063090"/>
            <a:ext cx="2096100" cy="21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9"/>
          <p:cNvCxnSpPr>
            <a:stCxn id="571" idx="1"/>
          </p:cNvCxnSpPr>
          <p:nvPr/>
        </p:nvCxnSpPr>
        <p:spPr>
          <a:xfrm rot="10800000">
            <a:off x="5374700" y="3236290"/>
            <a:ext cx="1979100" cy="352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0"/>
          <p:cNvSpPr txBox="1"/>
          <p:nvPr>
            <p:ph type="title"/>
          </p:nvPr>
        </p:nvSpPr>
        <p:spPr>
          <a:xfrm>
            <a:off x="0" y="-3125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Step-5 ( Do MPI_Allgatherv() Contracted Info...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30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0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88" name="Google Shape;588;p30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9" name="Google Shape;589;p30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0" name="Google Shape;590;p30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1" name="Google Shape;591;p30"/>
          <p:cNvSpPr txBox="1"/>
          <p:nvPr/>
        </p:nvSpPr>
        <p:spPr>
          <a:xfrm>
            <a:off x="332300" y="2181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0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593" name="Google Shape;593;p30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1 --- 12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14 --- 5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94" name="Google Shape;594;p30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4 --- 13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13 --- 16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12 --- 3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95" name="Google Shape;595;p30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9 --- 16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96" name="Google Shape;596;p30"/>
          <p:cNvSpPr/>
          <p:nvPr/>
        </p:nvSpPr>
        <p:spPr>
          <a:xfrm>
            <a:off x="1661800" y="12101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0"/>
          <p:cNvSpPr/>
          <p:nvPr/>
        </p:nvSpPr>
        <p:spPr>
          <a:xfrm>
            <a:off x="1583025" y="1839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0"/>
          <p:cNvSpPr/>
          <p:nvPr/>
        </p:nvSpPr>
        <p:spPr>
          <a:xfrm>
            <a:off x="1583025" y="2085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0"/>
          <p:cNvSpPr/>
          <p:nvPr/>
        </p:nvSpPr>
        <p:spPr>
          <a:xfrm>
            <a:off x="4340688" y="2085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0"/>
          <p:cNvSpPr/>
          <p:nvPr/>
        </p:nvSpPr>
        <p:spPr>
          <a:xfrm>
            <a:off x="4340675" y="238757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0"/>
          <p:cNvSpPr/>
          <p:nvPr/>
        </p:nvSpPr>
        <p:spPr>
          <a:xfrm>
            <a:off x="4056625" y="31964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7456475" y="28581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3" name="Google Shape;603;p30"/>
          <p:cNvGraphicFramePr/>
          <p:nvPr/>
        </p:nvGraphicFramePr>
        <p:xfrm>
          <a:off x="203186" y="3774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4" name="Google Shape;604;p30"/>
          <p:cNvGraphicFramePr/>
          <p:nvPr/>
        </p:nvGraphicFramePr>
        <p:xfrm>
          <a:off x="3016485" y="3774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5" name="Google Shape;605;p30"/>
          <p:cNvGraphicFramePr/>
          <p:nvPr/>
        </p:nvGraphicFramePr>
        <p:xfrm>
          <a:off x="5755138" y="37762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6" name="Google Shape;606;p30"/>
          <p:cNvSpPr/>
          <p:nvPr/>
        </p:nvSpPr>
        <p:spPr>
          <a:xfrm>
            <a:off x="7456475" y="149607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0"/>
          <p:cNvSpPr/>
          <p:nvPr/>
        </p:nvSpPr>
        <p:spPr>
          <a:xfrm>
            <a:off x="7456475" y="3151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0"/>
          <p:cNvSpPr/>
          <p:nvPr/>
        </p:nvSpPr>
        <p:spPr>
          <a:xfrm>
            <a:off x="7353800" y="34662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30"/>
          <p:cNvCxnSpPr>
            <a:stCxn id="596" idx="3"/>
          </p:cNvCxnSpPr>
          <p:nvPr/>
        </p:nvCxnSpPr>
        <p:spPr>
          <a:xfrm>
            <a:off x="1979800" y="1332977"/>
            <a:ext cx="4030500" cy="11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0"/>
          <p:cNvCxnSpPr>
            <a:stCxn id="598" idx="3"/>
          </p:cNvCxnSpPr>
          <p:nvPr/>
        </p:nvCxnSpPr>
        <p:spPr>
          <a:xfrm flipH="1" rot="10800000">
            <a:off x="1901025" y="1777077"/>
            <a:ext cx="1147500" cy="43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30"/>
          <p:cNvCxnSpPr>
            <a:stCxn id="599" idx="3"/>
          </p:cNvCxnSpPr>
          <p:nvPr/>
        </p:nvCxnSpPr>
        <p:spPr>
          <a:xfrm flipH="1" rot="10800000">
            <a:off x="4658688" y="2080377"/>
            <a:ext cx="1207200" cy="127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0"/>
          <p:cNvCxnSpPr>
            <a:stCxn id="600" idx="1"/>
          </p:cNvCxnSpPr>
          <p:nvPr/>
        </p:nvCxnSpPr>
        <p:spPr>
          <a:xfrm flipH="1">
            <a:off x="2629475" y="2510427"/>
            <a:ext cx="1711200" cy="22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30"/>
          <p:cNvCxnSpPr>
            <a:stCxn id="601" idx="1"/>
          </p:cNvCxnSpPr>
          <p:nvPr/>
        </p:nvCxnSpPr>
        <p:spPr>
          <a:xfrm rot="10800000">
            <a:off x="2730625" y="2976377"/>
            <a:ext cx="1326000" cy="34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0"/>
          <p:cNvCxnSpPr>
            <a:stCxn id="606" idx="3"/>
          </p:cNvCxnSpPr>
          <p:nvPr/>
        </p:nvCxnSpPr>
        <p:spPr>
          <a:xfrm flipH="1">
            <a:off x="2571875" y="1618927"/>
            <a:ext cx="5202600" cy="28200"/>
          </a:xfrm>
          <a:prstGeom prst="curvedConnector5">
            <a:avLst>
              <a:gd fmla="val -4577" name="adj1"/>
              <a:gd fmla="val 1280053" name="adj2"/>
              <a:gd fmla="val 5305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0"/>
          <p:cNvCxnSpPr/>
          <p:nvPr/>
        </p:nvCxnSpPr>
        <p:spPr>
          <a:xfrm rot="10800000">
            <a:off x="5331275" y="2947440"/>
            <a:ext cx="2125200" cy="3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30"/>
          <p:cNvCxnSpPr>
            <a:stCxn id="607" idx="1"/>
          </p:cNvCxnSpPr>
          <p:nvPr/>
        </p:nvCxnSpPr>
        <p:spPr>
          <a:xfrm rot="10800000">
            <a:off x="5360375" y="3063090"/>
            <a:ext cx="2096100" cy="21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0"/>
          <p:cNvCxnSpPr>
            <a:stCxn id="608" idx="1"/>
          </p:cNvCxnSpPr>
          <p:nvPr/>
        </p:nvCxnSpPr>
        <p:spPr>
          <a:xfrm rot="10800000">
            <a:off x="5374700" y="3236290"/>
            <a:ext cx="1979100" cy="352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18" name="Google Shape;618;p30"/>
          <p:cNvGraphicFramePr/>
          <p:nvPr/>
        </p:nvGraphicFramePr>
        <p:xfrm>
          <a:off x="239311" y="45433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9" name="Google Shape;619;p30"/>
          <p:cNvGraphicFramePr/>
          <p:nvPr/>
        </p:nvGraphicFramePr>
        <p:xfrm>
          <a:off x="2637735" y="4543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0" name="Google Shape;620;p30"/>
          <p:cNvGraphicFramePr/>
          <p:nvPr/>
        </p:nvGraphicFramePr>
        <p:xfrm>
          <a:off x="5450888" y="4545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93400"/>
                <a:gridCol w="493400"/>
                <a:gridCol w="493400"/>
                <a:gridCol w="493400"/>
                <a:gridCol w="493400"/>
                <a:gridCol w="493400"/>
                <a:gridCol w="493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21" name="Google Shape;621;p30"/>
          <p:cNvCxnSpPr/>
          <p:nvPr/>
        </p:nvCxnSpPr>
        <p:spPr>
          <a:xfrm>
            <a:off x="1141400" y="4247725"/>
            <a:ext cx="491100" cy="245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30"/>
          <p:cNvCxnSpPr/>
          <p:nvPr/>
        </p:nvCxnSpPr>
        <p:spPr>
          <a:xfrm flipH="1">
            <a:off x="4392100" y="4189925"/>
            <a:ext cx="419100" cy="260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30"/>
          <p:cNvCxnSpPr/>
          <p:nvPr/>
        </p:nvCxnSpPr>
        <p:spPr>
          <a:xfrm flipH="1">
            <a:off x="7411900" y="4218825"/>
            <a:ext cx="375600" cy="245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1"/>
          <p:cNvSpPr txBox="1"/>
          <p:nvPr>
            <p:ph type="title"/>
          </p:nvPr>
        </p:nvSpPr>
        <p:spPr>
          <a:xfrm>
            <a:off x="0" y="-3125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Step-6 ( Relink Edges... End of 1 Iteration)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31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1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31" name="Google Shape;631;p31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2" name="Google Shape;632;p31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3" name="Google Shape;633;p31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4" name="Google Shape;634;p31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35" name="Google Shape;635;p31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 --- 12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636" name="Google Shape;636;p31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</a:t>
            </a:r>
            <a:r>
              <a:rPr lang="en" sz="1800">
                <a:solidFill>
                  <a:srgbClr val="00FF00"/>
                </a:solidFill>
              </a:rPr>
              <a:t>16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13 --- 16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12 --- 3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7" name="Google Shape;637;p31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/>
              <a:t>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</a:t>
            </a:r>
            <a:r>
              <a:rPr lang="en" sz="1800">
                <a:solidFill>
                  <a:srgbClr val="00FF00"/>
                </a:solidFill>
              </a:rPr>
              <a:t>7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8" name="Google Shape;638;p31"/>
          <p:cNvSpPr/>
          <p:nvPr/>
        </p:nvSpPr>
        <p:spPr>
          <a:xfrm>
            <a:off x="1661800" y="12101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1"/>
          <p:cNvSpPr/>
          <p:nvPr/>
        </p:nvSpPr>
        <p:spPr>
          <a:xfrm>
            <a:off x="1583025" y="1839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1"/>
          <p:cNvSpPr/>
          <p:nvPr/>
        </p:nvSpPr>
        <p:spPr>
          <a:xfrm>
            <a:off x="4340688" y="2085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1"/>
          <p:cNvSpPr/>
          <p:nvPr/>
        </p:nvSpPr>
        <p:spPr>
          <a:xfrm>
            <a:off x="4340675" y="238757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1"/>
          <p:cNvSpPr/>
          <p:nvPr/>
        </p:nvSpPr>
        <p:spPr>
          <a:xfrm>
            <a:off x="7456475" y="149607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1"/>
          <p:cNvSpPr/>
          <p:nvPr/>
        </p:nvSpPr>
        <p:spPr>
          <a:xfrm>
            <a:off x="7353800" y="34662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4" name="Google Shape;644;p31"/>
          <p:cNvGraphicFramePr/>
          <p:nvPr/>
        </p:nvGraphicFramePr>
        <p:xfrm>
          <a:off x="239311" y="4037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5" name="Google Shape;645;p31"/>
          <p:cNvGraphicFramePr/>
          <p:nvPr/>
        </p:nvGraphicFramePr>
        <p:xfrm>
          <a:off x="2637735" y="403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562650"/>
                <a:gridCol w="562650"/>
                <a:gridCol w="562650"/>
                <a:gridCol w="562650"/>
                <a:gridCol w="5626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6" name="Google Shape;646;p31"/>
          <p:cNvGraphicFramePr/>
          <p:nvPr/>
        </p:nvGraphicFramePr>
        <p:xfrm>
          <a:off x="5450888" y="4039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93400"/>
                <a:gridCol w="493400"/>
                <a:gridCol w="493400"/>
                <a:gridCol w="493400"/>
                <a:gridCol w="493400"/>
                <a:gridCol w="493400"/>
                <a:gridCol w="493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7" name="Google Shape;647;p31"/>
          <p:cNvCxnSpPr>
            <a:endCxn id="638" idx="3"/>
          </p:cNvCxnSpPr>
          <p:nvPr/>
        </p:nvCxnSpPr>
        <p:spPr>
          <a:xfrm flipH="1" rot="10800000">
            <a:off x="722500" y="1332977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1"/>
          <p:cNvCxnSpPr/>
          <p:nvPr/>
        </p:nvCxnSpPr>
        <p:spPr>
          <a:xfrm flipH="1" rot="10800000">
            <a:off x="3376013" y="2454502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1"/>
          <p:cNvCxnSpPr/>
          <p:nvPr/>
        </p:nvCxnSpPr>
        <p:spPr>
          <a:xfrm flipH="1" rot="10800000">
            <a:off x="6549150" y="3559115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31"/>
          <p:cNvCxnSpPr/>
          <p:nvPr/>
        </p:nvCxnSpPr>
        <p:spPr>
          <a:xfrm flipH="1" rot="10800000">
            <a:off x="6549150" y="1671440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1"/>
          <p:cNvCxnSpPr/>
          <p:nvPr/>
        </p:nvCxnSpPr>
        <p:spPr>
          <a:xfrm flipH="1" rot="10800000">
            <a:off x="3376000" y="2195265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1"/>
          <p:cNvCxnSpPr/>
          <p:nvPr/>
        </p:nvCxnSpPr>
        <p:spPr>
          <a:xfrm flipH="1" rot="10800000">
            <a:off x="758400" y="1949577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1"/>
          <p:cNvCxnSpPr/>
          <p:nvPr/>
        </p:nvCxnSpPr>
        <p:spPr>
          <a:xfrm flipH="1" rot="10800000">
            <a:off x="6630538" y="1351215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1"/>
          <p:cNvCxnSpPr/>
          <p:nvPr/>
        </p:nvCxnSpPr>
        <p:spPr>
          <a:xfrm flipH="1" rot="10800000">
            <a:off x="6549150" y="2727965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900" y="-88375"/>
            <a:ext cx="49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 connectivity ?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298475" y="4050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59300" y="93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433375" y="93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375450" y="16373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400325" y="20208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6600" y="1938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28100" y="2723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830750" y="2723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70" name="Google Shape;70;p14"/>
          <p:cNvCxnSpPr>
            <a:stCxn id="62" idx="3"/>
            <a:endCxn id="63" idx="7"/>
          </p:cNvCxnSpPr>
          <p:nvPr/>
        </p:nvCxnSpPr>
        <p:spPr>
          <a:xfrm flipH="1">
            <a:off x="621476" y="791991"/>
            <a:ext cx="756300" cy="21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stCxn id="62" idx="3"/>
            <a:endCxn id="65" idx="0"/>
          </p:cNvCxnSpPr>
          <p:nvPr/>
        </p:nvCxnSpPr>
        <p:spPr>
          <a:xfrm>
            <a:off x="1377776" y="791991"/>
            <a:ext cx="268500" cy="84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4" idx="5"/>
            <a:endCxn id="66" idx="7"/>
          </p:cNvCxnSpPr>
          <p:nvPr/>
        </p:nvCxnSpPr>
        <p:spPr>
          <a:xfrm flipH="1">
            <a:off x="2862574" y="1324541"/>
            <a:ext cx="33000" cy="76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endCxn id="69" idx="6"/>
          </p:cNvCxnSpPr>
          <p:nvPr/>
        </p:nvCxnSpPr>
        <p:spPr>
          <a:xfrm flipH="1">
            <a:off x="2372250" y="2480800"/>
            <a:ext cx="320700" cy="46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9" idx="4"/>
            <a:endCxn id="68" idx="4"/>
          </p:cNvCxnSpPr>
          <p:nvPr/>
        </p:nvCxnSpPr>
        <p:spPr>
          <a:xfrm rot="10800000">
            <a:off x="898800" y="3177250"/>
            <a:ext cx="1202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8" idx="2"/>
            <a:endCxn id="67" idx="4"/>
          </p:cNvCxnSpPr>
          <p:nvPr/>
        </p:nvCxnSpPr>
        <p:spPr>
          <a:xfrm rot="10800000">
            <a:off x="357200" y="2392300"/>
            <a:ext cx="270900" cy="558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3" idx="5"/>
            <a:endCxn id="65" idx="2"/>
          </p:cNvCxnSpPr>
          <p:nvPr/>
        </p:nvCxnSpPr>
        <p:spPr>
          <a:xfrm>
            <a:off x="621499" y="1324541"/>
            <a:ext cx="753900" cy="5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5" idx="7"/>
            <a:endCxn id="64" idx="3"/>
          </p:cNvCxnSpPr>
          <p:nvPr/>
        </p:nvCxnSpPr>
        <p:spPr>
          <a:xfrm flipH="1" rot="10800000">
            <a:off x="1837649" y="1324559"/>
            <a:ext cx="675000" cy="3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endCxn id="67" idx="0"/>
          </p:cNvCxnSpPr>
          <p:nvPr/>
        </p:nvCxnSpPr>
        <p:spPr>
          <a:xfrm flipH="1">
            <a:off x="357350" y="1172425"/>
            <a:ext cx="2099400" cy="76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66" idx="3"/>
            <a:endCxn id="68" idx="0"/>
          </p:cNvCxnSpPr>
          <p:nvPr/>
        </p:nvCxnSpPr>
        <p:spPr>
          <a:xfrm flipH="1">
            <a:off x="898926" y="2407741"/>
            <a:ext cx="1580700" cy="31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/>
          <p:nvPr/>
        </p:nvSpPr>
        <p:spPr>
          <a:xfrm>
            <a:off x="3521400" y="1493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979800" y="2498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899300" y="70316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139500" y="9880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488575" y="1493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989600" y="24028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424500" y="17781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6059100" y="17781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897150" y="25039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89" name="Google Shape;89;p14"/>
          <p:cNvCxnSpPr>
            <a:stCxn id="81" idx="2"/>
            <a:endCxn id="82" idx="7"/>
          </p:cNvCxnSpPr>
          <p:nvPr/>
        </p:nvCxnSpPr>
        <p:spPr>
          <a:xfrm flipH="1">
            <a:off x="5361500" y="476525"/>
            <a:ext cx="618300" cy="29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>
            <a:stCxn id="81" idx="6"/>
            <a:endCxn id="83" idx="0"/>
          </p:cNvCxnSpPr>
          <p:nvPr/>
        </p:nvCxnSpPr>
        <p:spPr>
          <a:xfrm>
            <a:off x="6521300" y="476525"/>
            <a:ext cx="888900" cy="51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>
            <a:stCxn id="83" idx="5"/>
            <a:endCxn id="86" idx="7"/>
          </p:cNvCxnSpPr>
          <p:nvPr/>
        </p:nvCxnSpPr>
        <p:spPr>
          <a:xfrm>
            <a:off x="7601699" y="1374966"/>
            <a:ext cx="2850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>
            <a:stCxn id="86" idx="4"/>
            <a:endCxn id="88" idx="7"/>
          </p:cNvCxnSpPr>
          <p:nvPr/>
        </p:nvCxnSpPr>
        <p:spPr>
          <a:xfrm flipH="1">
            <a:off x="7359250" y="2231425"/>
            <a:ext cx="336000" cy="33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stCxn id="84" idx="4"/>
            <a:endCxn id="85" idx="1"/>
          </p:cNvCxnSpPr>
          <p:nvPr/>
        </p:nvCxnSpPr>
        <p:spPr>
          <a:xfrm>
            <a:off x="4759325" y="1947250"/>
            <a:ext cx="309600" cy="52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82" idx="3"/>
            <a:endCxn id="84" idx="0"/>
          </p:cNvCxnSpPr>
          <p:nvPr/>
        </p:nvCxnSpPr>
        <p:spPr>
          <a:xfrm flipH="1">
            <a:off x="4759301" y="1090078"/>
            <a:ext cx="219300" cy="40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84" idx="7"/>
            <a:endCxn id="83" idx="2"/>
          </p:cNvCxnSpPr>
          <p:nvPr/>
        </p:nvCxnSpPr>
        <p:spPr>
          <a:xfrm flipH="1" rot="10800000">
            <a:off x="4950774" y="1214734"/>
            <a:ext cx="2188800" cy="34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87" idx="3"/>
            <a:endCxn id="85" idx="7"/>
          </p:cNvCxnSpPr>
          <p:nvPr/>
        </p:nvCxnSpPr>
        <p:spPr>
          <a:xfrm flipH="1">
            <a:off x="5451701" y="2165041"/>
            <a:ext cx="686700" cy="3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87" idx="4"/>
            <a:endCxn id="88" idx="1"/>
          </p:cNvCxnSpPr>
          <p:nvPr/>
        </p:nvCxnSpPr>
        <p:spPr>
          <a:xfrm>
            <a:off x="6329850" y="2231425"/>
            <a:ext cx="646500" cy="33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85" idx="4"/>
            <a:endCxn id="88" idx="3"/>
          </p:cNvCxnSpPr>
          <p:nvPr/>
        </p:nvCxnSpPr>
        <p:spPr>
          <a:xfrm>
            <a:off x="5260350" y="2856100"/>
            <a:ext cx="1716000" cy="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87" idx="6"/>
            <a:endCxn id="86" idx="2"/>
          </p:cNvCxnSpPr>
          <p:nvPr/>
        </p:nvCxnSpPr>
        <p:spPr>
          <a:xfrm>
            <a:off x="6600600" y="2004775"/>
            <a:ext cx="82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>
            <a:stCxn id="81" idx="4"/>
            <a:endCxn id="87" idx="0"/>
          </p:cNvCxnSpPr>
          <p:nvPr/>
        </p:nvCxnSpPr>
        <p:spPr>
          <a:xfrm>
            <a:off x="6250550" y="703175"/>
            <a:ext cx="79200" cy="1074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83" idx="3"/>
            <a:endCxn id="87" idx="7"/>
          </p:cNvCxnSpPr>
          <p:nvPr/>
        </p:nvCxnSpPr>
        <p:spPr>
          <a:xfrm flipH="1">
            <a:off x="6521301" y="1374966"/>
            <a:ext cx="6975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/>
          <p:nvPr/>
        </p:nvSpPr>
        <p:spPr>
          <a:xfrm>
            <a:off x="2692950" y="3407800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844925" y="3407800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692950" y="4305375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844925" y="4305375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4"/>
          <p:cNvCxnSpPr>
            <a:stCxn id="102" idx="0"/>
            <a:endCxn id="105" idx="2"/>
          </p:cNvCxnSpPr>
          <p:nvPr/>
        </p:nvCxnSpPr>
        <p:spPr>
          <a:xfrm>
            <a:off x="3290250" y="3774400"/>
            <a:ext cx="5547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endCxn id="104" idx="0"/>
          </p:cNvCxnSpPr>
          <p:nvPr/>
        </p:nvCxnSpPr>
        <p:spPr>
          <a:xfrm flipH="1">
            <a:off x="3290250" y="3801675"/>
            <a:ext cx="584100" cy="8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216475" y="3652813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(14,12) </a:t>
            </a:r>
            <a:r>
              <a:rPr lang="en"/>
              <a:t>(7,11) </a:t>
            </a:r>
            <a:r>
              <a:rPr b="1" lang="en"/>
              <a:t>(9,16)</a:t>
            </a:r>
            <a:r>
              <a:rPr lang="en"/>
              <a:t>.. 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304025" y="4510275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(16,13) (9,4) (2,4)..</a:t>
            </a:r>
            <a:endParaRPr/>
          </a:p>
        </p:txBody>
      </p:sp>
      <p:cxnSp>
        <p:nvCxnSpPr>
          <p:cNvPr id="110" name="Google Shape;110;p14"/>
          <p:cNvCxnSpPr>
            <a:endCxn id="102" idx="2"/>
          </p:cNvCxnSpPr>
          <p:nvPr/>
        </p:nvCxnSpPr>
        <p:spPr>
          <a:xfrm flipH="1" rot="10800000">
            <a:off x="2129550" y="3774400"/>
            <a:ext cx="563400" cy="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>
            <a:endCxn id="104" idx="2"/>
          </p:cNvCxnSpPr>
          <p:nvPr/>
        </p:nvCxnSpPr>
        <p:spPr>
          <a:xfrm flipH="1" rot="10800000">
            <a:off x="2220450" y="4671975"/>
            <a:ext cx="4725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 txBox="1"/>
          <p:nvPr/>
        </p:nvSpPr>
        <p:spPr>
          <a:xfrm>
            <a:off x="5217700" y="3698563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[14,</a:t>
            </a:r>
            <a:r>
              <a:rPr b="1" lang="en">
                <a:solidFill>
                  <a:srgbClr val="FF0000"/>
                </a:solidFill>
              </a:rPr>
              <a:t>0</a:t>
            </a:r>
            <a:r>
              <a:rPr b="1" lang="en"/>
              <a:t>]</a:t>
            </a:r>
            <a:r>
              <a:rPr lang="en"/>
              <a:t> </a:t>
            </a:r>
            <a:r>
              <a:rPr lang="en"/>
              <a:t> [12,0] </a:t>
            </a:r>
            <a:r>
              <a:rPr b="1" lang="en"/>
              <a:t>[9,</a:t>
            </a:r>
            <a:r>
              <a:rPr b="1" lang="en">
                <a:solidFill>
                  <a:srgbClr val="FF0000"/>
                </a:solidFill>
              </a:rPr>
              <a:t>1</a:t>
            </a:r>
            <a:r>
              <a:rPr b="1" lang="en"/>
              <a:t>]</a:t>
            </a:r>
            <a:r>
              <a:rPr lang="en"/>
              <a:t> ..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368950" y="4473063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14,0]  [7,1] .. </a:t>
            </a:r>
            <a:endParaRPr/>
          </a:p>
        </p:txBody>
      </p:sp>
      <p:cxnSp>
        <p:nvCxnSpPr>
          <p:cNvPr id="114" name="Google Shape;114;p14"/>
          <p:cNvCxnSpPr>
            <a:endCxn id="112" idx="1"/>
          </p:cNvCxnSpPr>
          <p:nvPr/>
        </p:nvCxnSpPr>
        <p:spPr>
          <a:xfrm>
            <a:off x="4492300" y="3795613"/>
            <a:ext cx="725400" cy="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>
            <a:endCxn id="113" idx="1"/>
          </p:cNvCxnSpPr>
          <p:nvPr/>
        </p:nvCxnSpPr>
        <p:spPr>
          <a:xfrm flipH="1" rot="10800000">
            <a:off x="4455750" y="4664013"/>
            <a:ext cx="9132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>
            <a:endCxn id="103" idx="2"/>
          </p:cNvCxnSpPr>
          <p:nvPr/>
        </p:nvCxnSpPr>
        <p:spPr>
          <a:xfrm>
            <a:off x="3292625" y="3765100"/>
            <a:ext cx="552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endCxn id="105" idx="2"/>
          </p:cNvCxnSpPr>
          <p:nvPr/>
        </p:nvCxnSpPr>
        <p:spPr>
          <a:xfrm flipH="1" rot="10800000">
            <a:off x="3310925" y="4671975"/>
            <a:ext cx="5340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stCxn id="87" idx="2"/>
            <a:endCxn id="82" idx="5"/>
          </p:cNvCxnSpPr>
          <p:nvPr/>
        </p:nvCxnSpPr>
        <p:spPr>
          <a:xfrm rot="10800000">
            <a:off x="5361600" y="1090075"/>
            <a:ext cx="697500" cy="91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4"/>
          <p:cNvSpPr/>
          <p:nvPr/>
        </p:nvSpPr>
        <p:spPr>
          <a:xfrm>
            <a:off x="2583875" y="3280575"/>
            <a:ext cx="1988100" cy="198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2816650" y="2946425"/>
            <a:ext cx="1635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machines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530100" y="4109625"/>
            <a:ext cx="1202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Edges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4989600" y="4124875"/>
            <a:ext cx="1921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utput [vertex,color]</a:t>
            </a:r>
            <a:endParaRPr/>
          </a:p>
        </p:txBody>
      </p:sp>
      <p:cxnSp>
        <p:nvCxnSpPr>
          <p:cNvPr id="123" name="Google Shape;123;p14"/>
          <p:cNvCxnSpPr>
            <a:stCxn id="67" idx="1"/>
            <a:endCxn id="63" idx="4"/>
          </p:cNvCxnSpPr>
          <p:nvPr/>
        </p:nvCxnSpPr>
        <p:spPr>
          <a:xfrm flipH="1" rot="10800000">
            <a:off x="165901" y="1390909"/>
            <a:ext cx="264000" cy="61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>
            <a:stCxn id="64" idx="1"/>
            <a:endCxn id="62" idx="6"/>
          </p:cNvCxnSpPr>
          <p:nvPr/>
        </p:nvCxnSpPr>
        <p:spPr>
          <a:xfrm rot="10800000">
            <a:off x="1840076" y="631709"/>
            <a:ext cx="672600" cy="37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1298475" y="4051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59300" y="9376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433375" y="9376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1375450" y="16374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2400325" y="20208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6600" y="1938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628100" y="27239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1830750" y="27239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33" name="Google Shape;133;p14"/>
          <p:cNvCxnSpPr>
            <a:stCxn id="125" idx="3"/>
            <a:endCxn id="126" idx="7"/>
          </p:cNvCxnSpPr>
          <p:nvPr/>
        </p:nvCxnSpPr>
        <p:spPr>
          <a:xfrm flipH="1">
            <a:off x="621476" y="792016"/>
            <a:ext cx="756300" cy="21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>
            <a:stCxn id="125" idx="3"/>
            <a:endCxn id="128" idx="0"/>
          </p:cNvCxnSpPr>
          <p:nvPr/>
        </p:nvCxnSpPr>
        <p:spPr>
          <a:xfrm>
            <a:off x="1377776" y="792016"/>
            <a:ext cx="268500" cy="84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>
            <a:stCxn id="127" idx="5"/>
            <a:endCxn id="129" idx="7"/>
          </p:cNvCxnSpPr>
          <p:nvPr/>
        </p:nvCxnSpPr>
        <p:spPr>
          <a:xfrm flipH="1">
            <a:off x="2862574" y="1324566"/>
            <a:ext cx="33000" cy="76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4"/>
          <p:cNvCxnSpPr>
            <a:endCxn id="132" idx="6"/>
          </p:cNvCxnSpPr>
          <p:nvPr/>
        </p:nvCxnSpPr>
        <p:spPr>
          <a:xfrm flipH="1">
            <a:off x="2372250" y="2480825"/>
            <a:ext cx="320700" cy="46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>
            <a:stCxn id="131" idx="2"/>
            <a:endCxn id="130" idx="4"/>
          </p:cNvCxnSpPr>
          <p:nvPr/>
        </p:nvCxnSpPr>
        <p:spPr>
          <a:xfrm rot="10800000">
            <a:off x="357200" y="2392325"/>
            <a:ext cx="270900" cy="558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>
            <a:stCxn id="126" idx="5"/>
            <a:endCxn id="128" idx="2"/>
          </p:cNvCxnSpPr>
          <p:nvPr/>
        </p:nvCxnSpPr>
        <p:spPr>
          <a:xfrm>
            <a:off x="621499" y="1324566"/>
            <a:ext cx="753900" cy="5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>
            <a:stCxn id="128" idx="7"/>
            <a:endCxn id="127" idx="3"/>
          </p:cNvCxnSpPr>
          <p:nvPr/>
        </p:nvCxnSpPr>
        <p:spPr>
          <a:xfrm flipH="1" rot="10800000">
            <a:off x="1837649" y="1324584"/>
            <a:ext cx="675000" cy="3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>
            <a:endCxn id="130" idx="0"/>
          </p:cNvCxnSpPr>
          <p:nvPr/>
        </p:nvCxnSpPr>
        <p:spPr>
          <a:xfrm flipH="1">
            <a:off x="357350" y="1172450"/>
            <a:ext cx="2099400" cy="76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>
            <a:stCxn id="129" idx="3"/>
            <a:endCxn id="131" idx="0"/>
          </p:cNvCxnSpPr>
          <p:nvPr/>
        </p:nvCxnSpPr>
        <p:spPr>
          <a:xfrm flipH="1">
            <a:off x="898926" y="2407766"/>
            <a:ext cx="1580700" cy="31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4"/>
          <p:cNvSpPr/>
          <p:nvPr/>
        </p:nvSpPr>
        <p:spPr>
          <a:xfrm>
            <a:off x="3521400" y="14939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5979800" y="2499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4899300" y="70318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139500" y="9880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4488575" y="14939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4989600" y="24028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7424500" y="17781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6059100" y="17781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6897150" y="2503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151" name="Google Shape;151;p14"/>
          <p:cNvCxnSpPr>
            <a:stCxn id="143" idx="2"/>
            <a:endCxn id="144" idx="7"/>
          </p:cNvCxnSpPr>
          <p:nvPr/>
        </p:nvCxnSpPr>
        <p:spPr>
          <a:xfrm flipH="1">
            <a:off x="5361500" y="476550"/>
            <a:ext cx="618300" cy="29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4"/>
          <p:cNvCxnSpPr>
            <a:stCxn id="143" idx="6"/>
            <a:endCxn id="145" idx="0"/>
          </p:cNvCxnSpPr>
          <p:nvPr/>
        </p:nvCxnSpPr>
        <p:spPr>
          <a:xfrm>
            <a:off x="6521300" y="476550"/>
            <a:ext cx="888900" cy="51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>
            <a:stCxn id="145" idx="5"/>
            <a:endCxn id="148" idx="7"/>
          </p:cNvCxnSpPr>
          <p:nvPr/>
        </p:nvCxnSpPr>
        <p:spPr>
          <a:xfrm>
            <a:off x="7601699" y="1374991"/>
            <a:ext cx="2850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>
            <a:stCxn id="148" idx="4"/>
            <a:endCxn id="150" idx="7"/>
          </p:cNvCxnSpPr>
          <p:nvPr/>
        </p:nvCxnSpPr>
        <p:spPr>
          <a:xfrm flipH="1">
            <a:off x="7359250" y="2231450"/>
            <a:ext cx="336000" cy="33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4"/>
          <p:cNvCxnSpPr>
            <a:stCxn id="146" idx="4"/>
            <a:endCxn id="147" idx="1"/>
          </p:cNvCxnSpPr>
          <p:nvPr/>
        </p:nvCxnSpPr>
        <p:spPr>
          <a:xfrm>
            <a:off x="4759325" y="1947275"/>
            <a:ext cx="309600" cy="52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4"/>
          <p:cNvCxnSpPr>
            <a:stCxn id="144" idx="3"/>
            <a:endCxn id="146" idx="0"/>
          </p:cNvCxnSpPr>
          <p:nvPr/>
        </p:nvCxnSpPr>
        <p:spPr>
          <a:xfrm flipH="1">
            <a:off x="4759301" y="1090103"/>
            <a:ext cx="219300" cy="40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4"/>
          <p:cNvCxnSpPr>
            <a:stCxn id="146" idx="7"/>
            <a:endCxn id="145" idx="2"/>
          </p:cNvCxnSpPr>
          <p:nvPr/>
        </p:nvCxnSpPr>
        <p:spPr>
          <a:xfrm flipH="1" rot="10800000">
            <a:off x="4950774" y="1214759"/>
            <a:ext cx="2188800" cy="34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4"/>
          <p:cNvCxnSpPr>
            <a:stCxn id="149" idx="3"/>
            <a:endCxn id="147" idx="7"/>
          </p:cNvCxnSpPr>
          <p:nvPr/>
        </p:nvCxnSpPr>
        <p:spPr>
          <a:xfrm flipH="1">
            <a:off x="5451701" y="2165066"/>
            <a:ext cx="686700" cy="3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4"/>
          <p:cNvCxnSpPr>
            <a:stCxn id="149" idx="4"/>
            <a:endCxn id="150" idx="1"/>
          </p:cNvCxnSpPr>
          <p:nvPr/>
        </p:nvCxnSpPr>
        <p:spPr>
          <a:xfrm>
            <a:off x="6329850" y="2231450"/>
            <a:ext cx="646500" cy="33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4"/>
          <p:cNvCxnSpPr>
            <a:stCxn id="147" idx="4"/>
            <a:endCxn id="150" idx="3"/>
          </p:cNvCxnSpPr>
          <p:nvPr/>
        </p:nvCxnSpPr>
        <p:spPr>
          <a:xfrm>
            <a:off x="5260350" y="2856125"/>
            <a:ext cx="1716000" cy="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4"/>
          <p:cNvCxnSpPr>
            <a:stCxn id="149" idx="6"/>
            <a:endCxn id="148" idx="2"/>
          </p:cNvCxnSpPr>
          <p:nvPr/>
        </p:nvCxnSpPr>
        <p:spPr>
          <a:xfrm>
            <a:off x="6600600" y="2004800"/>
            <a:ext cx="82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4"/>
          <p:cNvCxnSpPr>
            <a:stCxn id="143" idx="4"/>
            <a:endCxn id="149" idx="0"/>
          </p:cNvCxnSpPr>
          <p:nvPr/>
        </p:nvCxnSpPr>
        <p:spPr>
          <a:xfrm>
            <a:off x="6250550" y="703200"/>
            <a:ext cx="79200" cy="1074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4"/>
          <p:cNvCxnSpPr>
            <a:stCxn id="145" idx="3"/>
            <a:endCxn id="149" idx="7"/>
          </p:cNvCxnSpPr>
          <p:nvPr/>
        </p:nvCxnSpPr>
        <p:spPr>
          <a:xfrm flipH="1">
            <a:off x="6521301" y="1374991"/>
            <a:ext cx="6975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4"/>
          <p:cNvCxnSpPr>
            <a:stCxn id="149" idx="2"/>
            <a:endCxn id="144" idx="5"/>
          </p:cNvCxnSpPr>
          <p:nvPr/>
        </p:nvCxnSpPr>
        <p:spPr>
          <a:xfrm rot="10800000">
            <a:off x="5361600" y="1090100"/>
            <a:ext cx="697500" cy="91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4"/>
          <p:cNvCxnSpPr>
            <a:stCxn id="127" idx="1"/>
            <a:endCxn id="125" idx="6"/>
          </p:cNvCxnSpPr>
          <p:nvPr/>
        </p:nvCxnSpPr>
        <p:spPr>
          <a:xfrm rot="10800000">
            <a:off x="1840076" y="631734"/>
            <a:ext cx="672600" cy="37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"/>
          <p:cNvSpPr txBox="1"/>
          <p:nvPr>
            <p:ph type="title"/>
          </p:nvPr>
        </p:nvSpPr>
        <p:spPr>
          <a:xfrm>
            <a:off x="0" y="-3125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Step-7 (MPI_Allreduce()  next_round ??)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0" name="Google Shape;660;p32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32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62" name="Google Shape;662;p32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3" name="Google Shape;663;p32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4" name="Google Shape;664;p32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5" name="Google Shape;665;p32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14 --- 12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1 --- 12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667" name="Google Shape;667;p32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</a:t>
            </a:r>
            <a:r>
              <a:rPr lang="en" sz="1800">
                <a:solidFill>
                  <a:srgbClr val="00FF00"/>
                </a:solidFill>
              </a:rPr>
              <a:t>16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13 --- 16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12 --- 3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/>
              <a:t>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</a:t>
            </a:r>
            <a:r>
              <a:rPr lang="en" sz="1800">
                <a:solidFill>
                  <a:srgbClr val="00FF00"/>
                </a:solidFill>
              </a:rPr>
              <a:t>7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1661800" y="12101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2"/>
          <p:cNvSpPr/>
          <p:nvPr/>
        </p:nvSpPr>
        <p:spPr>
          <a:xfrm>
            <a:off x="1583025" y="1839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2"/>
          <p:cNvSpPr/>
          <p:nvPr/>
        </p:nvSpPr>
        <p:spPr>
          <a:xfrm>
            <a:off x="4340688" y="2085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2"/>
          <p:cNvSpPr/>
          <p:nvPr/>
        </p:nvSpPr>
        <p:spPr>
          <a:xfrm>
            <a:off x="4340675" y="238757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2"/>
          <p:cNvSpPr/>
          <p:nvPr/>
        </p:nvSpPr>
        <p:spPr>
          <a:xfrm>
            <a:off x="7456475" y="149607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7353800" y="34662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5" name="Google Shape;675;p32"/>
          <p:cNvCxnSpPr>
            <a:endCxn id="669" idx="3"/>
          </p:cNvCxnSpPr>
          <p:nvPr/>
        </p:nvCxnSpPr>
        <p:spPr>
          <a:xfrm flipH="1" rot="10800000">
            <a:off x="722500" y="1332977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2"/>
          <p:cNvCxnSpPr/>
          <p:nvPr/>
        </p:nvCxnSpPr>
        <p:spPr>
          <a:xfrm flipH="1" rot="10800000">
            <a:off x="3376013" y="2454502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2"/>
          <p:cNvCxnSpPr/>
          <p:nvPr/>
        </p:nvCxnSpPr>
        <p:spPr>
          <a:xfrm flipH="1" rot="10800000">
            <a:off x="6549150" y="3559115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32"/>
          <p:cNvCxnSpPr/>
          <p:nvPr/>
        </p:nvCxnSpPr>
        <p:spPr>
          <a:xfrm flipH="1" rot="10800000">
            <a:off x="6549150" y="1671440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2"/>
          <p:cNvCxnSpPr/>
          <p:nvPr/>
        </p:nvCxnSpPr>
        <p:spPr>
          <a:xfrm flipH="1" rot="10800000">
            <a:off x="3376000" y="2195265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32"/>
          <p:cNvCxnSpPr/>
          <p:nvPr/>
        </p:nvCxnSpPr>
        <p:spPr>
          <a:xfrm flipH="1" rot="10800000">
            <a:off x="758400" y="1949577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32"/>
          <p:cNvCxnSpPr/>
          <p:nvPr/>
        </p:nvCxnSpPr>
        <p:spPr>
          <a:xfrm flipH="1" rot="10800000">
            <a:off x="6630538" y="1351215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2"/>
          <p:cNvCxnSpPr/>
          <p:nvPr/>
        </p:nvCxnSpPr>
        <p:spPr>
          <a:xfrm flipH="1" rot="10800000">
            <a:off x="6549150" y="2727965"/>
            <a:ext cx="1257300" cy="2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83" name="Google Shape;683;p32"/>
          <p:cNvGraphicFramePr/>
          <p:nvPr/>
        </p:nvGraphicFramePr>
        <p:xfrm>
          <a:off x="1182113" y="37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4" name="Google Shape;684;p32"/>
          <p:cNvGraphicFramePr/>
          <p:nvPr/>
        </p:nvGraphicFramePr>
        <p:xfrm>
          <a:off x="3941800" y="37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5" name="Google Shape;685;p32"/>
          <p:cNvGraphicFramePr/>
          <p:nvPr/>
        </p:nvGraphicFramePr>
        <p:xfrm>
          <a:off x="7121938" y="38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6" name="Google Shape;686;p32"/>
          <p:cNvGraphicFramePr/>
          <p:nvPr/>
        </p:nvGraphicFramePr>
        <p:xfrm>
          <a:off x="3682100" y="44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87" name="Google Shape;687;p32"/>
          <p:cNvCxnSpPr/>
          <p:nvPr/>
        </p:nvCxnSpPr>
        <p:spPr>
          <a:xfrm rot="10800000">
            <a:off x="2303750" y="3865275"/>
            <a:ext cx="1232400" cy="8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32"/>
          <p:cNvCxnSpPr/>
          <p:nvPr/>
        </p:nvCxnSpPr>
        <p:spPr>
          <a:xfrm flipH="1" rot="10800000">
            <a:off x="4439325" y="3896025"/>
            <a:ext cx="742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32"/>
          <p:cNvCxnSpPr/>
          <p:nvPr/>
        </p:nvCxnSpPr>
        <p:spPr>
          <a:xfrm flipH="1" rot="10800000">
            <a:off x="4569450" y="3949450"/>
            <a:ext cx="1836900" cy="8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2862200" y="32634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96" name="Google Shape;696;p33"/>
          <p:cNvSpPr/>
          <p:nvPr/>
        </p:nvSpPr>
        <p:spPr>
          <a:xfrm>
            <a:off x="699300" y="32192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97" name="Google Shape;697;p33"/>
          <p:cNvSpPr/>
          <p:nvPr/>
        </p:nvSpPr>
        <p:spPr>
          <a:xfrm>
            <a:off x="116150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98" name="Google Shape;698;p33"/>
          <p:cNvSpPr/>
          <p:nvPr/>
        </p:nvSpPr>
        <p:spPr>
          <a:xfrm>
            <a:off x="236415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699" name="Google Shape;699;p33"/>
          <p:cNvCxnSpPr>
            <a:stCxn id="695" idx="4"/>
            <a:endCxn id="698" idx="6"/>
          </p:cNvCxnSpPr>
          <p:nvPr/>
        </p:nvCxnSpPr>
        <p:spPr>
          <a:xfrm flipH="1">
            <a:off x="2905550" y="3716700"/>
            <a:ext cx="227400" cy="60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3"/>
          <p:cNvCxnSpPr>
            <a:stCxn id="698" idx="4"/>
            <a:endCxn id="697" idx="4"/>
          </p:cNvCxnSpPr>
          <p:nvPr/>
        </p:nvCxnSpPr>
        <p:spPr>
          <a:xfrm rot="10800000">
            <a:off x="1432200" y="4548850"/>
            <a:ext cx="1202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3"/>
          <p:cNvCxnSpPr>
            <a:stCxn id="697" idx="1"/>
            <a:endCxn id="696" idx="4"/>
          </p:cNvCxnSpPr>
          <p:nvPr/>
        </p:nvCxnSpPr>
        <p:spPr>
          <a:xfrm rot="10800000">
            <a:off x="969901" y="3672634"/>
            <a:ext cx="270900" cy="48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3"/>
          <p:cNvCxnSpPr>
            <a:stCxn id="695" idx="2"/>
            <a:endCxn id="697" idx="0"/>
          </p:cNvCxnSpPr>
          <p:nvPr/>
        </p:nvCxnSpPr>
        <p:spPr>
          <a:xfrm flipH="1">
            <a:off x="1432400" y="3490050"/>
            <a:ext cx="1429800" cy="60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33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04" name="Google Shape;704;p33"/>
          <p:cNvSpPr/>
          <p:nvPr/>
        </p:nvSpPr>
        <p:spPr>
          <a:xfrm>
            <a:off x="6395875" y="23795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5433000" y="2766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06" name="Google Shape;706;p33"/>
          <p:cNvSpPr/>
          <p:nvPr/>
        </p:nvSpPr>
        <p:spPr>
          <a:xfrm>
            <a:off x="7377775" y="30243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707" name="Google Shape;707;p33"/>
          <p:cNvSpPr/>
          <p:nvPr/>
        </p:nvSpPr>
        <p:spPr>
          <a:xfrm>
            <a:off x="5353700" y="38804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7426475" y="37677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709" name="Google Shape;709;p33"/>
          <p:cNvCxnSpPr>
            <a:stCxn id="704" idx="2"/>
            <a:endCxn id="705" idx="7"/>
          </p:cNvCxnSpPr>
          <p:nvPr/>
        </p:nvCxnSpPr>
        <p:spPr>
          <a:xfrm flipH="1">
            <a:off x="5895175" y="2606150"/>
            <a:ext cx="500700" cy="22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33"/>
          <p:cNvCxnSpPr>
            <a:stCxn id="704" idx="6"/>
            <a:endCxn id="706" idx="0"/>
          </p:cNvCxnSpPr>
          <p:nvPr/>
        </p:nvCxnSpPr>
        <p:spPr>
          <a:xfrm>
            <a:off x="6937375" y="2606150"/>
            <a:ext cx="711300" cy="41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33"/>
          <p:cNvCxnSpPr>
            <a:stCxn id="706" idx="5"/>
            <a:endCxn id="708" idx="7"/>
          </p:cNvCxnSpPr>
          <p:nvPr/>
        </p:nvCxnSpPr>
        <p:spPr>
          <a:xfrm>
            <a:off x="7839974" y="3411216"/>
            <a:ext cx="48600" cy="42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33"/>
          <p:cNvSpPr/>
          <p:nvPr/>
        </p:nvSpPr>
        <p:spPr>
          <a:xfrm>
            <a:off x="1786500" y="218028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713" name="Google Shape;713;p33"/>
          <p:cNvCxnSpPr>
            <a:stCxn id="695" idx="0"/>
            <a:endCxn id="712" idx="5"/>
          </p:cNvCxnSpPr>
          <p:nvPr/>
        </p:nvCxnSpPr>
        <p:spPr>
          <a:xfrm rot="10800000">
            <a:off x="2248550" y="2567100"/>
            <a:ext cx="884400" cy="69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3"/>
          <p:cNvCxnSpPr>
            <a:stCxn id="696" idx="0"/>
            <a:endCxn id="712" idx="3"/>
          </p:cNvCxnSpPr>
          <p:nvPr/>
        </p:nvCxnSpPr>
        <p:spPr>
          <a:xfrm flipH="1" rot="10800000">
            <a:off x="970050" y="2567300"/>
            <a:ext cx="895800" cy="6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3"/>
          <p:cNvCxnSpPr>
            <a:stCxn id="707" idx="7"/>
            <a:endCxn id="706" idx="2"/>
          </p:cNvCxnSpPr>
          <p:nvPr/>
        </p:nvCxnSpPr>
        <p:spPr>
          <a:xfrm flipH="1" rot="10800000">
            <a:off x="5815899" y="3250859"/>
            <a:ext cx="1561800" cy="69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3"/>
          <p:cNvCxnSpPr>
            <a:stCxn id="705" idx="5"/>
            <a:endCxn id="708" idx="1"/>
          </p:cNvCxnSpPr>
          <p:nvPr/>
        </p:nvCxnSpPr>
        <p:spPr>
          <a:xfrm>
            <a:off x="5895199" y="3153341"/>
            <a:ext cx="1610700" cy="68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33"/>
          <p:cNvCxnSpPr>
            <a:stCxn id="707" idx="0"/>
            <a:endCxn id="705" idx="4"/>
          </p:cNvCxnSpPr>
          <p:nvPr/>
        </p:nvCxnSpPr>
        <p:spPr>
          <a:xfrm flipH="1" rot="10800000">
            <a:off x="5624450" y="3219875"/>
            <a:ext cx="79200" cy="66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33"/>
          <p:cNvCxnSpPr>
            <a:stCxn id="707" idx="6"/>
            <a:endCxn id="708" idx="3"/>
          </p:cNvCxnSpPr>
          <p:nvPr/>
        </p:nvCxnSpPr>
        <p:spPr>
          <a:xfrm>
            <a:off x="5895200" y="4107125"/>
            <a:ext cx="1610700" cy="4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3"/>
          <p:cNvCxnSpPr>
            <a:stCxn id="705" idx="6"/>
            <a:endCxn id="706" idx="1"/>
          </p:cNvCxnSpPr>
          <p:nvPr/>
        </p:nvCxnSpPr>
        <p:spPr>
          <a:xfrm>
            <a:off x="5974500" y="2993075"/>
            <a:ext cx="1482600" cy="9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33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Iteration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 txBox="1"/>
          <p:nvPr>
            <p:ph type="title"/>
          </p:nvPr>
        </p:nvSpPr>
        <p:spPr>
          <a:xfrm>
            <a:off x="0" y="-3125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Step-2 ( Select Leaders  and MPI_Allgatherv() ):-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6" name="Google Shape;726;p34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4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28" name="Google Shape;728;p34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9" name="Google Shape;729;p34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0" name="Google Shape;730;p34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1" name="Google Shape;731;p34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732" name="Google Shape;732;p34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733" name="Google Shape;733;p34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</a:t>
            </a:r>
            <a:r>
              <a:rPr lang="en" sz="1800">
                <a:solidFill>
                  <a:srgbClr val="00FF00"/>
                </a:solidFill>
              </a:rPr>
              <a:t>16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</a:t>
            </a:r>
            <a:r>
              <a:rPr lang="en" sz="1800">
                <a:solidFill>
                  <a:srgbClr val="00FF00"/>
                </a:solidFill>
              </a:rPr>
              <a:t>7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735" name="Google Shape;735;p34"/>
          <p:cNvGraphicFramePr/>
          <p:nvPr/>
        </p:nvGraphicFramePr>
        <p:xfrm>
          <a:off x="275426" y="3822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6" name="Google Shape;736;p34"/>
          <p:cNvGraphicFramePr/>
          <p:nvPr/>
        </p:nvGraphicFramePr>
        <p:xfrm>
          <a:off x="3069110" y="3822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7" name="Google Shape;737;p34"/>
          <p:cNvGraphicFramePr/>
          <p:nvPr/>
        </p:nvGraphicFramePr>
        <p:xfrm>
          <a:off x="5755138" y="3824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12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15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8" name="Google Shape;738;p34"/>
          <p:cNvCxnSpPr/>
          <p:nvPr/>
        </p:nvCxnSpPr>
        <p:spPr>
          <a:xfrm flipH="1">
            <a:off x="4148038" y="4263638"/>
            <a:ext cx="375600" cy="28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34"/>
          <p:cNvCxnSpPr/>
          <p:nvPr/>
        </p:nvCxnSpPr>
        <p:spPr>
          <a:xfrm flipH="1">
            <a:off x="7499813" y="4263644"/>
            <a:ext cx="231300" cy="245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34"/>
          <p:cNvCxnSpPr/>
          <p:nvPr/>
        </p:nvCxnSpPr>
        <p:spPr>
          <a:xfrm>
            <a:off x="1388413" y="4278086"/>
            <a:ext cx="318000" cy="260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41" name="Google Shape;741;p34"/>
          <p:cNvGraphicFramePr/>
          <p:nvPr/>
        </p:nvGraphicFramePr>
        <p:xfrm>
          <a:off x="275426" y="45978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2" name="Google Shape;742;p34"/>
          <p:cNvGraphicFramePr/>
          <p:nvPr/>
        </p:nvGraphicFramePr>
        <p:xfrm>
          <a:off x="2673860" y="45978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558725"/>
                <a:gridCol w="558725"/>
                <a:gridCol w="558725"/>
                <a:gridCol w="558725"/>
                <a:gridCol w="558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3" name="Google Shape;743;p34"/>
          <p:cNvGraphicFramePr/>
          <p:nvPr/>
        </p:nvGraphicFramePr>
        <p:xfrm>
          <a:off x="5467438" y="4599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85875"/>
                <a:gridCol w="485875"/>
                <a:gridCol w="485875"/>
                <a:gridCol w="485875"/>
                <a:gridCol w="485875"/>
                <a:gridCol w="485875"/>
                <a:gridCol w="485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12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15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5"/>
          <p:cNvSpPr txBox="1"/>
          <p:nvPr>
            <p:ph type="title"/>
          </p:nvPr>
        </p:nvSpPr>
        <p:spPr>
          <a:xfrm>
            <a:off x="0" y="-3125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Step-3 ( Select Possible contracted Edges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9" name="Google Shape;749;p35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35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51" name="Google Shape;751;p35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2" name="Google Shape;752;p35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3" name="Google Shape;753;p35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4" name="Google Shape;754;p35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755" name="Google Shape;755;p35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756" name="Google Shape;756;p35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</a:t>
            </a:r>
            <a:r>
              <a:rPr lang="en" sz="1800">
                <a:solidFill>
                  <a:srgbClr val="00FF00"/>
                </a:solidFill>
              </a:rPr>
              <a:t>16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7" name="Google Shape;757;p35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</a:t>
            </a:r>
            <a:r>
              <a:rPr lang="en" sz="1800">
                <a:solidFill>
                  <a:srgbClr val="00FF00"/>
                </a:solidFill>
              </a:rPr>
              <a:t>7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758" name="Google Shape;758;p35"/>
          <p:cNvGraphicFramePr/>
          <p:nvPr/>
        </p:nvGraphicFramePr>
        <p:xfrm>
          <a:off x="275426" y="3822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9" name="Google Shape;759;p35"/>
          <p:cNvGraphicFramePr/>
          <p:nvPr/>
        </p:nvGraphicFramePr>
        <p:xfrm>
          <a:off x="3069110" y="3822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0" name="Google Shape;760;p35"/>
          <p:cNvGraphicFramePr/>
          <p:nvPr/>
        </p:nvGraphicFramePr>
        <p:xfrm>
          <a:off x="5755138" y="3824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12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15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1" name="Google Shape;761;p35"/>
          <p:cNvCxnSpPr/>
          <p:nvPr/>
        </p:nvCxnSpPr>
        <p:spPr>
          <a:xfrm flipH="1">
            <a:off x="4148038" y="4263638"/>
            <a:ext cx="375600" cy="28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35"/>
          <p:cNvCxnSpPr/>
          <p:nvPr/>
        </p:nvCxnSpPr>
        <p:spPr>
          <a:xfrm flipH="1">
            <a:off x="7499813" y="4263644"/>
            <a:ext cx="231300" cy="245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35"/>
          <p:cNvCxnSpPr/>
          <p:nvPr/>
        </p:nvCxnSpPr>
        <p:spPr>
          <a:xfrm>
            <a:off x="1388413" y="4278086"/>
            <a:ext cx="318000" cy="260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4" name="Google Shape;764;p35"/>
          <p:cNvGraphicFramePr/>
          <p:nvPr/>
        </p:nvGraphicFramePr>
        <p:xfrm>
          <a:off x="275426" y="45978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5" name="Google Shape;765;p35"/>
          <p:cNvGraphicFramePr/>
          <p:nvPr/>
        </p:nvGraphicFramePr>
        <p:xfrm>
          <a:off x="2673860" y="45978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558725"/>
                <a:gridCol w="558725"/>
                <a:gridCol w="558725"/>
                <a:gridCol w="558725"/>
                <a:gridCol w="558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6" name="Google Shape;766;p35"/>
          <p:cNvGraphicFramePr/>
          <p:nvPr/>
        </p:nvGraphicFramePr>
        <p:xfrm>
          <a:off x="5467438" y="4599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85875"/>
                <a:gridCol w="485875"/>
                <a:gridCol w="485875"/>
                <a:gridCol w="485875"/>
                <a:gridCol w="485875"/>
                <a:gridCol w="485875"/>
                <a:gridCol w="485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12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15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7" name="Google Shape;767;p35"/>
          <p:cNvSpPr/>
          <p:nvPr/>
        </p:nvSpPr>
        <p:spPr>
          <a:xfrm>
            <a:off x="1583025" y="29039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5"/>
          <p:cNvSpPr/>
          <p:nvPr/>
        </p:nvSpPr>
        <p:spPr>
          <a:xfrm>
            <a:off x="1583025" y="2057052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5"/>
          <p:cNvSpPr/>
          <p:nvPr/>
        </p:nvSpPr>
        <p:spPr>
          <a:xfrm>
            <a:off x="1564100" y="15247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5"/>
          <p:cNvSpPr/>
          <p:nvPr/>
        </p:nvSpPr>
        <p:spPr>
          <a:xfrm>
            <a:off x="1661800" y="26734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5"/>
          <p:cNvSpPr/>
          <p:nvPr/>
        </p:nvSpPr>
        <p:spPr>
          <a:xfrm>
            <a:off x="4340688" y="15038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5"/>
          <p:cNvSpPr/>
          <p:nvPr/>
        </p:nvSpPr>
        <p:spPr>
          <a:xfrm>
            <a:off x="4144863" y="17944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5"/>
          <p:cNvSpPr/>
          <p:nvPr/>
        </p:nvSpPr>
        <p:spPr>
          <a:xfrm>
            <a:off x="4248900" y="3174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5"/>
          <p:cNvSpPr/>
          <p:nvPr/>
        </p:nvSpPr>
        <p:spPr>
          <a:xfrm>
            <a:off x="7353800" y="17944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5"/>
          <p:cNvSpPr/>
          <p:nvPr/>
        </p:nvSpPr>
        <p:spPr>
          <a:xfrm>
            <a:off x="7456475" y="29039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5"/>
          <p:cNvSpPr/>
          <p:nvPr/>
        </p:nvSpPr>
        <p:spPr>
          <a:xfrm>
            <a:off x="1583025" y="23652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5"/>
          <p:cNvSpPr/>
          <p:nvPr/>
        </p:nvSpPr>
        <p:spPr>
          <a:xfrm>
            <a:off x="1521225" y="3167552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5"/>
          <p:cNvSpPr/>
          <p:nvPr/>
        </p:nvSpPr>
        <p:spPr>
          <a:xfrm>
            <a:off x="7456475" y="23492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84" name="Google Shape;784;p36"/>
          <p:cNvSpPr txBox="1"/>
          <p:nvPr/>
        </p:nvSpPr>
        <p:spPr>
          <a:xfrm>
            <a:off x="685800" y="9906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Iteration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5" name="Google Shape;785;p36"/>
          <p:cNvSpPr/>
          <p:nvPr/>
        </p:nvSpPr>
        <p:spPr>
          <a:xfrm>
            <a:off x="2862200" y="32634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699300" y="32192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1161500" y="409555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236415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789" name="Google Shape;789;p36"/>
          <p:cNvCxnSpPr>
            <a:stCxn id="785" idx="4"/>
            <a:endCxn id="788" idx="6"/>
          </p:cNvCxnSpPr>
          <p:nvPr/>
        </p:nvCxnSpPr>
        <p:spPr>
          <a:xfrm flipH="1">
            <a:off x="2905550" y="3716700"/>
            <a:ext cx="227400" cy="60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36"/>
          <p:cNvCxnSpPr>
            <a:stCxn id="788" idx="4"/>
            <a:endCxn id="787" idx="4"/>
          </p:cNvCxnSpPr>
          <p:nvPr/>
        </p:nvCxnSpPr>
        <p:spPr>
          <a:xfrm rot="10800000">
            <a:off x="1432200" y="4548850"/>
            <a:ext cx="1202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1" name="Google Shape;791;p36"/>
          <p:cNvCxnSpPr>
            <a:stCxn id="787" idx="1"/>
            <a:endCxn id="786" idx="4"/>
          </p:cNvCxnSpPr>
          <p:nvPr/>
        </p:nvCxnSpPr>
        <p:spPr>
          <a:xfrm rot="10800000">
            <a:off x="969901" y="3672634"/>
            <a:ext cx="270900" cy="48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6"/>
          <p:cNvCxnSpPr>
            <a:stCxn id="785" idx="2"/>
            <a:endCxn id="787" idx="0"/>
          </p:cNvCxnSpPr>
          <p:nvPr/>
        </p:nvCxnSpPr>
        <p:spPr>
          <a:xfrm flipH="1">
            <a:off x="1432400" y="3490050"/>
            <a:ext cx="1429800" cy="60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36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6395875" y="237950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5433000" y="2766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7377775" y="302430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5353700" y="38804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7426475" y="37677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799" name="Google Shape;799;p36"/>
          <p:cNvCxnSpPr>
            <a:stCxn id="794" idx="2"/>
            <a:endCxn id="795" idx="7"/>
          </p:cNvCxnSpPr>
          <p:nvPr/>
        </p:nvCxnSpPr>
        <p:spPr>
          <a:xfrm flipH="1">
            <a:off x="5895175" y="2606150"/>
            <a:ext cx="500700" cy="22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00" name="Google Shape;800;p36"/>
          <p:cNvCxnSpPr>
            <a:stCxn id="794" idx="6"/>
            <a:endCxn id="796" idx="0"/>
          </p:cNvCxnSpPr>
          <p:nvPr/>
        </p:nvCxnSpPr>
        <p:spPr>
          <a:xfrm>
            <a:off x="6937375" y="2606150"/>
            <a:ext cx="711300" cy="41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36"/>
          <p:cNvCxnSpPr>
            <a:stCxn id="796" idx="5"/>
            <a:endCxn id="798" idx="7"/>
          </p:cNvCxnSpPr>
          <p:nvPr/>
        </p:nvCxnSpPr>
        <p:spPr>
          <a:xfrm>
            <a:off x="7839974" y="3411216"/>
            <a:ext cx="48600" cy="42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02" name="Google Shape;802;p36"/>
          <p:cNvSpPr/>
          <p:nvPr/>
        </p:nvSpPr>
        <p:spPr>
          <a:xfrm>
            <a:off x="1786500" y="2180288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803" name="Google Shape;803;p36"/>
          <p:cNvCxnSpPr>
            <a:stCxn id="785" idx="0"/>
            <a:endCxn id="802" idx="5"/>
          </p:cNvCxnSpPr>
          <p:nvPr/>
        </p:nvCxnSpPr>
        <p:spPr>
          <a:xfrm rot="10800000">
            <a:off x="2248550" y="2567100"/>
            <a:ext cx="884400" cy="69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4" name="Google Shape;804;p36"/>
          <p:cNvCxnSpPr>
            <a:stCxn id="786" idx="0"/>
            <a:endCxn id="802" idx="3"/>
          </p:cNvCxnSpPr>
          <p:nvPr/>
        </p:nvCxnSpPr>
        <p:spPr>
          <a:xfrm flipH="1" rot="10800000">
            <a:off x="970050" y="2567300"/>
            <a:ext cx="895800" cy="65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5" name="Google Shape;805;p36"/>
          <p:cNvCxnSpPr>
            <a:stCxn id="797" idx="7"/>
            <a:endCxn id="796" idx="2"/>
          </p:cNvCxnSpPr>
          <p:nvPr/>
        </p:nvCxnSpPr>
        <p:spPr>
          <a:xfrm flipH="1" rot="10800000">
            <a:off x="5815899" y="3250859"/>
            <a:ext cx="1561800" cy="69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6" name="Google Shape;806;p36"/>
          <p:cNvCxnSpPr>
            <a:stCxn id="795" idx="5"/>
            <a:endCxn id="798" idx="1"/>
          </p:cNvCxnSpPr>
          <p:nvPr/>
        </p:nvCxnSpPr>
        <p:spPr>
          <a:xfrm>
            <a:off x="5895199" y="3153341"/>
            <a:ext cx="1610700" cy="68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36"/>
          <p:cNvCxnSpPr>
            <a:stCxn id="797" idx="0"/>
            <a:endCxn id="795" idx="4"/>
          </p:cNvCxnSpPr>
          <p:nvPr/>
        </p:nvCxnSpPr>
        <p:spPr>
          <a:xfrm flipH="1" rot="10800000">
            <a:off x="5624450" y="3219875"/>
            <a:ext cx="79200" cy="66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36"/>
          <p:cNvCxnSpPr>
            <a:stCxn id="797" idx="6"/>
            <a:endCxn id="798" idx="3"/>
          </p:cNvCxnSpPr>
          <p:nvPr/>
        </p:nvCxnSpPr>
        <p:spPr>
          <a:xfrm>
            <a:off x="5895200" y="4107125"/>
            <a:ext cx="1610700" cy="4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6"/>
          <p:cNvCxnSpPr>
            <a:stCxn id="795" idx="6"/>
            <a:endCxn id="796" idx="1"/>
          </p:cNvCxnSpPr>
          <p:nvPr/>
        </p:nvCxnSpPr>
        <p:spPr>
          <a:xfrm>
            <a:off x="5974500" y="2993075"/>
            <a:ext cx="1482600" cy="9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7"/>
          <p:cNvSpPr txBox="1"/>
          <p:nvPr>
            <p:ph type="title"/>
          </p:nvPr>
        </p:nvSpPr>
        <p:spPr>
          <a:xfrm>
            <a:off x="0" y="-3125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Step-4 ( Do MPI_Alltoall(), MPI_Alltoallv() , Contract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5" name="Google Shape;815;p37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37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17" name="Google Shape;817;p37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8" name="Google Shape;818;p37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9" name="Google Shape;819;p37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0" name="Google Shape;820;p37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21" name="Google Shape;821;p37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2" name="Google Shape;822;p37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</a:t>
            </a:r>
            <a:r>
              <a:rPr lang="en" sz="1800">
                <a:solidFill>
                  <a:srgbClr val="00FF00"/>
                </a:solidFill>
              </a:rPr>
              <a:t>16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3" name="Google Shape;823;p37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</a:t>
            </a:r>
            <a:r>
              <a:rPr lang="en" sz="1800">
                <a:solidFill>
                  <a:srgbClr val="00FF00"/>
                </a:solidFill>
              </a:rPr>
              <a:t>7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4" name="Google Shape;824;p37"/>
          <p:cNvSpPr/>
          <p:nvPr/>
        </p:nvSpPr>
        <p:spPr>
          <a:xfrm>
            <a:off x="1583025" y="29039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7"/>
          <p:cNvSpPr/>
          <p:nvPr/>
        </p:nvSpPr>
        <p:spPr>
          <a:xfrm>
            <a:off x="1583025" y="2057052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7"/>
          <p:cNvSpPr/>
          <p:nvPr/>
        </p:nvSpPr>
        <p:spPr>
          <a:xfrm>
            <a:off x="1564100" y="15247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1661800" y="26734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7"/>
          <p:cNvSpPr/>
          <p:nvPr/>
        </p:nvSpPr>
        <p:spPr>
          <a:xfrm>
            <a:off x="4340688" y="15038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4144863" y="17944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4248900" y="3174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7"/>
          <p:cNvSpPr/>
          <p:nvPr/>
        </p:nvSpPr>
        <p:spPr>
          <a:xfrm>
            <a:off x="7353800" y="17944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7"/>
          <p:cNvSpPr/>
          <p:nvPr/>
        </p:nvSpPr>
        <p:spPr>
          <a:xfrm>
            <a:off x="7456475" y="29039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3" name="Google Shape;833;p37"/>
          <p:cNvGraphicFramePr/>
          <p:nvPr/>
        </p:nvGraphicFramePr>
        <p:xfrm>
          <a:off x="203186" y="3861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4" name="Google Shape;834;p37"/>
          <p:cNvGraphicFramePr/>
          <p:nvPr/>
        </p:nvGraphicFramePr>
        <p:xfrm>
          <a:off x="3016485" y="3860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5" name="Google Shape;835;p37"/>
          <p:cNvGraphicFramePr/>
          <p:nvPr/>
        </p:nvGraphicFramePr>
        <p:xfrm>
          <a:off x="5755138" y="3862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36" name="Google Shape;836;p37"/>
          <p:cNvCxnSpPr>
            <a:stCxn id="826" idx="3"/>
          </p:cNvCxnSpPr>
          <p:nvPr/>
        </p:nvCxnSpPr>
        <p:spPr>
          <a:xfrm flipH="1" rot="10800000">
            <a:off x="1882100" y="1618165"/>
            <a:ext cx="1238700" cy="2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7"/>
          <p:cNvCxnSpPr>
            <a:stCxn id="825" idx="3"/>
            <a:endCxn id="822" idx="1"/>
          </p:cNvCxnSpPr>
          <p:nvPr/>
        </p:nvCxnSpPr>
        <p:spPr>
          <a:xfrm>
            <a:off x="1901025" y="2179902"/>
            <a:ext cx="1462200" cy="1758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7"/>
          <p:cNvCxnSpPr>
            <a:stCxn id="824" idx="2"/>
          </p:cNvCxnSpPr>
          <p:nvPr/>
        </p:nvCxnSpPr>
        <p:spPr>
          <a:xfrm rot="-5400000">
            <a:off x="3186225" y="614540"/>
            <a:ext cx="1054800" cy="4015500"/>
          </a:xfrm>
          <a:prstGeom prst="curvedConnector4">
            <a:avLst>
              <a:gd fmla="val -22575" name="adj1"/>
              <a:gd fmla="val 524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7"/>
          <p:cNvCxnSpPr>
            <a:stCxn id="828" idx="3"/>
          </p:cNvCxnSpPr>
          <p:nvPr/>
        </p:nvCxnSpPr>
        <p:spPr>
          <a:xfrm flipH="1" rot="10800000">
            <a:off x="4658688" y="1589177"/>
            <a:ext cx="1423800" cy="37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7"/>
          <p:cNvCxnSpPr>
            <a:stCxn id="829" idx="3"/>
          </p:cNvCxnSpPr>
          <p:nvPr/>
        </p:nvCxnSpPr>
        <p:spPr>
          <a:xfrm flipH="1">
            <a:off x="2643963" y="1917265"/>
            <a:ext cx="1818900" cy="18900"/>
          </a:xfrm>
          <a:prstGeom prst="curvedConnector5">
            <a:avLst>
              <a:gd fmla="val -13092" name="adj1"/>
              <a:gd fmla="val 1909921" name="adj2"/>
              <a:gd fmla="val 5874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7"/>
          <p:cNvCxnSpPr>
            <a:stCxn id="831" idx="1"/>
          </p:cNvCxnSpPr>
          <p:nvPr/>
        </p:nvCxnSpPr>
        <p:spPr>
          <a:xfrm flipH="1">
            <a:off x="5302400" y="1917265"/>
            <a:ext cx="2051400" cy="611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7"/>
          <p:cNvCxnSpPr>
            <a:stCxn id="832" idx="1"/>
          </p:cNvCxnSpPr>
          <p:nvPr/>
        </p:nvCxnSpPr>
        <p:spPr>
          <a:xfrm rot="10800000">
            <a:off x="5374775" y="2701640"/>
            <a:ext cx="2081700" cy="325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37"/>
          <p:cNvSpPr/>
          <p:nvPr/>
        </p:nvSpPr>
        <p:spPr>
          <a:xfrm>
            <a:off x="1583025" y="23652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37"/>
          <p:cNvCxnSpPr>
            <a:stCxn id="843" idx="3"/>
          </p:cNvCxnSpPr>
          <p:nvPr/>
        </p:nvCxnSpPr>
        <p:spPr>
          <a:xfrm>
            <a:off x="1901025" y="2488090"/>
            <a:ext cx="1046400" cy="11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37"/>
          <p:cNvSpPr/>
          <p:nvPr/>
        </p:nvSpPr>
        <p:spPr>
          <a:xfrm>
            <a:off x="7456475" y="23492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7"/>
          <p:cNvSpPr/>
          <p:nvPr/>
        </p:nvSpPr>
        <p:spPr>
          <a:xfrm>
            <a:off x="1521225" y="320576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7" name="Google Shape;847;p37"/>
          <p:cNvCxnSpPr>
            <a:stCxn id="846" idx="3"/>
          </p:cNvCxnSpPr>
          <p:nvPr/>
        </p:nvCxnSpPr>
        <p:spPr>
          <a:xfrm flipH="1" rot="10800000">
            <a:off x="1839225" y="2860615"/>
            <a:ext cx="1267200" cy="46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7"/>
          <p:cNvCxnSpPr>
            <a:stCxn id="845" idx="3"/>
          </p:cNvCxnSpPr>
          <p:nvPr/>
        </p:nvCxnSpPr>
        <p:spPr>
          <a:xfrm rot="10800000">
            <a:off x="5331275" y="2311565"/>
            <a:ext cx="2443200" cy="160500"/>
          </a:xfrm>
          <a:prstGeom prst="curvedConnector5">
            <a:avLst>
              <a:gd fmla="val -9746" name="adj1"/>
              <a:gd fmla="val 224907" name="adj2"/>
              <a:gd fmla="val 56508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8"/>
          <p:cNvSpPr txBox="1"/>
          <p:nvPr>
            <p:ph type="title"/>
          </p:nvPr>
        </p:nvSpPr>
        <p:spPr>
          <a:xfrm>
            <a:off x="0" y="-133157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Step-5 ( Do MPI_Allgatherv() Contracted Info...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4" name="Google Shape;854;p38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38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56" name="Google Shape;856;p38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7" name="Google Shape;857;p38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8" name="Google Shape;858;p38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9" name="Google Shape;859;p38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60" name="Google Shape;860;p38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861" name="Google Shape;861;p38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4 --- </a:t>
            </a:r>
            <a:r>
              <a:rPr lang="en" sz="1800">
                <a:solidFill>
                  <a:srgbClr val="00FF00"/>
                </a:solidFill>
              </a:rPr>
              <a:t>16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2" name="Google Shape;862;p38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4 --- </a:t>
            </a:r>
            <a:r>
              <a:rPr lang="en" sz="1800">
                <a:solidFill>
                  <a:srgbClr val="00FF00"/>
                </a:solidFill>
              </a:rPr>
              <a:t>7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dk1"/>
                </a:solidFill>
              </a:rPr>
              <a:t>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3" name="Google Shape;863;p38"/>
          <p:cNvSpPr/>
          <p:nvPr/>
        </p:nvSpPr>
        <p:spPr>
          <a:xfrm>
            <a:off x="1583025" y="29039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8"/>
          <p:cNvSpPr/>
          <p:nvPr/>
        </p:nvSpPr>
        <p:spPr>
          <a:xfrm>
            <a:off x="1583025" y="2057052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8"/>
          <p:cNvSpPr/>
          <p:nvPr/>
        </p:nvSpPr>
        <p:spPr>
          <a:xfrm>
            <a:off x="1564100" y="15247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8"/>
          <p:cNvSpPr/>
          <p:nvPr/>
        </p:nvSpPr>
        <p:spPr>
          <a:xfrm>
            <a:off x="1661800" y="26734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8"/>
          <p:cNvSpPr/>
          <p:nvPr/>
        </p:nvSpPr>
        <p:spPr>
          <a:xfrm>
            <a:off x="4340688" y="15038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8"/>
          <p:cNvSpPr/>
          <p:nvPr/>
        </p:nvSpPr>
        <p:spPr>
          <a:xfrm>
            <a:off x="4144863" y="17944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8"/>
          <p:cNvSpPr/>
          <p:nvPr/>
        </p:nvSpPr>
        <p:spPr>
          <a:xfrm>
            <a:off x="4248900" y="3174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8"/>
          <p:cNvSpPr/>
          <p:nvPr/>
        </p:nvSpPr>
        <p:spPr>
          <a:xfrm>
            <a:off x="7353800" y="17944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8"/>
          <p:cNvSpPr/>
          <p:nvPr/>
        </p:nvSpPr>
        <p:spPr>
          <a:xfrm>
            <a:off x="7456475" y="29039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2" name="Google Shape;872;p38"/>
          <p:cNvGraphicFramePr/>
          <p:nvPr/>
        </p:nvGraphicFramePr>
        <p:xfrm>
          <a:off x="203186" y="3861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3" name="Google Shape;873;p38"/>
          <p:cNvGraphicFramePr/>
          <p:nvPr/>
        </p:nvGraphicFramePr>
        <p:xfrm>
          <a:off x="3016485" y="3860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4" name="Google Shape;874;p38"/>
          <p:cNvGraphicFramePr/>
          <p:nvPr/>
        </p:nvGraphicFramePr>
        <p:xfrm>
          <a:off x="5755138" y="3862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5" name="Google Shape;875;p38"/>
          <p:cNvCxnSpPr>
            <a:stCxn id="865" idx="3"/>
          </p:cNvCxnSpPr>
          <p:nvPr/>
        </p:nvCxnSpPr>
        <p:spPr>
          <a:xfrm flipH="1" rot="10800000">
            <a:off x="1882100" y="1618165"/>
            <a:ext cx="1238700" cy="2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38"/>
          <p:cNvCxnSpPr>
            <a:stCxn id="864" idx="3"/>
            <a:endCxn id="861" idx="1"/>
          </p:cNvCxnSpPr>
          <p:nvPr/>
        </p:nvCxnSpPr>
        <p:spPr>
          <a:xfrm>
            <a:off x="1901025" y="2179902"/>
            <a:ext cx="1462200" cy="1758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38"/>
          <p:cNvCxnSpPr>
            <a:stCxn id="863" idx="2"/>
          </p:cNvCxnSpPr>
          <p:nvPr/>
        </p:nvCxnSpPr>
        <p:spPr>
          <a:xfrm rot="-5400000">
            <a:off x="3186225" y="614540"/>
            <a:ext cx="1054800" cy="4015500"/>
          </a:xfrm>
          <a:prstGeom prst="curvedConnector4">
            <a:avLst>
              <a:gd fmla="val -22575" name="adj1"/>
              <a:gd fmla="val 524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38"/>
          <p:cNvCxnSpPr>
            <a:stCxn id="867" idx="3"/>
          </p:cNvCxnSpPr>
          <p:nvPr/>
        </p:nvCxnSpPr>
        <p:spPr>
          <a:xfrm flipH="1" rot="10800000">
            <a:off x="4658688" y="1589177"/>
            <a:ext cx="1423800" cy="37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38"/>
          <p:cNvCxnSpPr>
            <a:stCxn id="868" idx="3"/>
          </p:cNvCxnSpPr>
          <p:nvPr/>
        </p:nvCxnSpPr>
        <p:spPr>
          <a:xfrm flipH="1">
            <a:off x="2643963" y="1917265"/>
            <a:ext cx="1818900" cy="18900"/>
          </a:xfrm>
          <a:prstGeom prst="curvedConnector5">
            <a:avLst>
              <a:gd fmla="val -13092" name="adj1"/>
              <a:gd fmla="val 1909921" name="adj2"/>
              <a:gd fmla="val 5874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38"/>
          <p:cNvCxnSpPr>
            <a:stCxn id="870" idx="1"/>
          </p:cNvCxnSpPr>
          <p:nvPr/>
        </p:nvCxnSpPr>
        <p:spPr>
          <a:xfrm flipH="1">
            <a:off x="5302400" y="1917265"/>
            <a:ext cx="2051400" cy="611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38"/>
          <p:cNvCxnSpPr>
            <a:stCxn id="871" idx="1"/>
          </p:cNvCxnSpPr>
          <p:nvPr/>
        </p:nvCxnSpPr>
        <p:spPr>
          <a:xfrm rot="10800000">
            <a:off x="5374775" y="2701640"/>
            <a:ext cx="2081700" cy="325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38"/>
          <p:cNvSpPr/>
          <p:nvPr/>
        </p:nvSpPr>
        <p:spPr>
          <a:xfrm>
            <a:off x="1583025" y="23652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3" name="Google Shape;883;p38"/>
          <p:cNvCxnSpPr>
            <a:stCxn id="882" idx="3"/>
          </p:cNvCxnSpPr>
          <p:nvPr/>
        </p:nvCxnSpPr>
        <p:spPr>
          <a:xfrm>
            <a:off x="1901025" y="2488090"/>
            <a:ext cx="1046400" cy="11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84" name="Google Shape;884;p38"/>
          <p:cNvGraphicFramePr/>
          <p:nvPr/>
        </p:nvGraphicFramePr>
        <p:xfrm>
          <a:off x="668413" y="46020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5" name="Google Shape;885;p38"/>
          <p:cNvGraphicFramePr/>
          <p:nvPr/>
        </p:nvGraphicFramePr>
        <p:xfrm>
          <a:off x="3075572" y="4605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6" name="Google Shape;886;p38"/>
          <p:cNvGraphicFramePr/>
          <p:nvPr/>
        </p:nvGraphicFramePr>
        <p:xfrm>
          <a:off x="5473406" y="46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87" name="Google Shape;887;p38"/>
          <p:cNvCxnSpPr/>
          <p:nvPr/>
        </p:nvCxnSpPr>
        <p:spPr>
          <a:xfrm>
            <a:off x="1444800" y="4291075"/>
            <a:ext cx="476700" cy="303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38"/>
          <p:cNvCxnSpPr/>
          <p:nvPr/>
        </p:nvCxnSpPr>
        <p:spPr>
          <a:xfrm>
            <a:off x="3843175" y="4291075"/>
            <a:ext cx="520200" cy="231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38"/>
          <p:cNvCxnSpPr/>
          <p:nvPr/>
        </p:nvCxnSpPr>
        <p:spPr>
          <a:xfrm flipH="1">
            <a:off x="7195125" y="4247725"/>
            <a:ext cx="361200" cy="28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0" name="Google Shape;890;p38"/>
          <p:cNvSpPr/>
          <p:nvPr/>
        </p:nvSpPr>
        <p:spPr>
          <a:xfrm>
            <a:off x="1521225" y="3174052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1" name="Google Shape;891;p38"/>
          <p:cNvCxnSpPr>
            <a:stCxn id="890" idx="3"/>
          </p:cNvCxnSpPr>
          <p:nvPr/>
        </p:nvCxnSpPr>
        <p:spPr>
          <a:xfrm flipH="1" rot="10800000">
            <a:off x="1839225" y="2802802"/>
            <a:ext cx="1223700" cy="49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38"/>
          <p:cNvSpPr/>
          <p:nvPr/>
        </p:nvSpPr>
        <p:spPr>
          <a:xfrm>
            <a:off x="7456475" y="2349202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3" name="Google Shape;893;p38"/>
          <p:cNvCxnSpPr>
            <a:stCxn id="892" idx="3"/>
          </p:cNvCxnSpPr>
          <p:nvPr/>
        </p:nvCxnSpPr>
        <p:spPr>
          <a:xfrm rot="10800000">
            <a:off x="5389175" y="2369452"/>
            <a:ext cx="2385300" cy="102600"/>
          </a:xfrm>
          <a:prstGeom prst="curvedConnector5">
            <a:avLst>
              <a:gd fmla="val -9983" name="adj1"/>
              <a:gd fmla="val 351827" name="adj2"/>
              <a:gd fmla="val 5666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9"/>
          <p:cNvSpPr txBox="1"/>
          <p:nvPr>
            <p:ph type="title"/>
          </p:nvPr>
        </p:nvSpPr>
        <p:spPr>
          <a:xfrm>
            <a:off x="0" y="-133157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Step-6 ( Relink Edges... End of 2nd Iteration)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9" name="Google Shape;899;p39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39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01" name="Google Shape;901;p39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2" name="Google Shape;902;p39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3" name="Google Shape;903;p39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4" name="Google Shape;904;p39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906" name="Google Shape;906;p39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15</a:t>
            </a:r>
            <a:r>
              <a:rPr lang="en" sz="1800"/>
              <a:t> --- </a:t>
            </a:r>
            <a:r>
              <a:rPr lang="en" sz="1800">
                <a:solidFill>
                  <a:srgbClr val="980000"/>
                </a:solidFill>
              </a:rPr>
              <a:t>15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980000"/>
                </a:solidFill>
              </a:rPr>
              <a:t>6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907" name="Google Shape;907;p39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15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8" name="Google Shape;908;p39"/>
          <p:cNvSpPr/>
          <p:nvPr/>
        </p:nvSpPr>
        <p:spPr>
          <a:xfrm>
            <a:off x="1583025" y="29039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9"/>
          <p:cNvSpPr/>
          <p:nvPr/>
        </p:nvSpPr>
        <p:spPr>
          <a:xfrm>
            <a:off x="1583025" y="2057052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9"/>
          <p:cNvSpPr/>
          <p:nvPr/>
        </p:nvSpPr>
        <p:spPr>
          <a:xfrm>
            <a:off x="1564100" y="15247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9"/>
          <p:cNvSpPr/>
          <p:nvPr/>
        </p:nvSpPr>
        <p:spPr>
          <a:xfrm>
            <a:off x="1661800" y="26734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9"/>
          <p:cNvSpPr/>
          <p:nvPr/>
        </p:nvSpPr>
        <p:spPr>
          <a:xfrm>
            <a:off x="4340688" y="15038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9"/>
          <p:cNvSpPr/>
          <p:nvPr/>
        </p:nvSpPr>
        <p:spPr>
          <a:xfrm>
            <a:off x="1583025" y="23652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4" name="Google Shape;914;p39"/>
          <p:cNvCxnSpPr>
            <a:stCxn id="910" idx="3"/>
          </p:cNvCxnSpPr>
          <p:nvPr/>
        </p:nvCxnSpPr>
        <p:spPr>
          <a:xfrm rot="10800000">
            <a:off x="736700" y="16469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39"/>
          <p:cNvCxnSpPr/>
          <p:nvPr/>
        </p:nvCxnSpPr>
        <p:spPr>
          <a:xfrm rot="10800000">
            <a:off x="668425" y="2221627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39"/>
          <p:cNvCxnSpPr/>
          <p:nvPr/>
        </p:nvCxnSpPr>
        <p:spPr>
          <a:xfrm rot="10800000">
            <a:off x="693825" y="248779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39"/>
          <p:cNvCxnSpPr/>
          <p:nvPr/>
        </p:nvCxnSpPr>
        <p:spPr>
          <a:xfrm rot="10800000">
            <a:off x="693825" y="27571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39"/>
          <p:cNvCxnSpPr/>
          <p:nvPr/>
        </p:nvCxnSpPr>
        <p:spPr>
          <a:xfrm rot="10800000">
            <a:off x="693825" y="3041302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9"/>
          <p:cNvCxnSpPr/>
          <p:nvPr/>
        </p:nvCxnSpPr>
        <p:spPr>
          <a:xfrm rot="10800000">
            <a:off x="3332350" y="16263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39"/>
          <p:cNvCxnSpPr/>
          <p:nvPr/>
        </p:nvCxnSpPr>
        <p:spPr>
          <a:xfrm rot="10800000">
            <a:off x="3431963" y="134194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39"/>
          <p:cNvCxnSpPr/>
          <p:nvPr/>
        </p:nvCxnSpPr>
        <p:spPr>
          <a:xfrm rot="10800000">
            <a:off x="516400" y="3309077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39"/>
          <p:cNvCxnSpPr/>
          <p:nvPr/>
        </p:nvCxnSpPr>
        <p:spPr>
          <a:xfrm rot="10800000">
            <a:off x="6530225" y="2485602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23" name="Google Shape;923;p39"/>
          <p:cNvGraphicFramePr/>
          <p:nvPr/>
        </p:nvGraphicFramePr>
        <p:xfrm>
          <a:off x="612788" y="38314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4" name="Google Shape;924;p39"/>
          <p:cNvGraphicFramePr/>
          <p:nvPr/>
        </p:nvGraphicFramePr>
        <p:xfrm>
          <a:off x="3019947" y="3834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5" name="Google Shape;925;p39"/>
          <p:cNvGraphicFramePr/>
          <p:nvPr/>
        </p:nvGraphicFramePr>
        <p:xfrm>
          <a:off x="5417781" y="383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0"/>
          <p:cNvSpPr txBox="1"/>
          <p:nvPr>
            <p:ph type="title"/>
          </p:nvPr>
        </p:nvSpPr>
        <p:spPr>
          <a:xfrm>
            <a:off x="0" y="-133157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Step-7 (MPI_Allreduce()  next_round ??)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1" name="Google Shape;931;p40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40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33" name="Google Shape;933;p40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34" name="Google Shape;934;p40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35" name="Google Shape;935;p40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6" name="Google Shape;936;p40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37" name="Google Shape;937;p40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7 --- 11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6 --- 10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15</a:t>
            </a:r>
            <a:r>
              <a:rPr lang="en" sz="1800"/>
              <a:t> --- </a:t>
            </a:r>
            <a:r>
              <a:rPr lang="en" sz="1800">
                <a:solidFill>
                  <a:srgbClr val="980000"/>
                </a:solidFill>
              </a:rPr>
              <a:t>15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15 --- 16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980000"/>
                </a:solidFill>
              </a:rPr>
              <a:t>6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00FF00"/>
                </a:solidFill>
              </a:rPr>
              <a:t>12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15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1583025" y="290399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0"/>
          <p:cNvSpPr/>
          <p:nvPr/>
        </p:nvSpPr>
        <p:spPr>
          <a:xfrm>
            <a:off x="1583025" y="2057052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0"/>
          <p:cNvSpPr/>
          <p:nvPr/>
        </p:nvSpPr>
        <p:spPr>
          <a:xfrm>
            <a:off x="1564100" y="15247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0"/>
          <p:cNvSpPr/>
          <p:nvPr/>
        </p:nvSpPr>
        <p:spPr>
          <a:xfrm>
            <a:off x="1661800" y="26734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0"/>
          <p:cNvSpPr/>
          <p:nvPr/>
        </p:nvSpPr>
        <p:spPr>
          <a:xfrm>
            <a:off x="4340688" y="15038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0"/>
          <p:cNvSpPr/>
          <p:nvPr/>
        </p:nvSpPr>
        <p:spPr>
          <a:xfrm>
            <a:off x="1583025" y="23652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6" name="Google Shape;946;p40"/>
          <p:cNvCxnSpPr>
            <a:stCxn id="942" idx="3"/>
          </p:cNvCxnSpPr>
          <p:nvPr/>
        </p:nvCxnSpPr>
        <p:spPr>
          <a:xfrm rot="10800000">
            <a:off x="736700" y="16469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40"/>
          <p:cNvCxnSpPr/>
          <p:nvPr/>
        </p:nvCxnSpPr>
        <p:spPr>
          <a:xfrm rot="10800000">
            <a:off x="668425" y="2221627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40"/>
          <p:cNvCxnSpPr/>
          <p:nvPr/>
        </p:nvCxnSpPr>
        <p:spPr>
          <a:xfrm rot="10800000">
            <a:off x="693825" y="248779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40"/>
          <p:cNvCxnSpPr/>
          <p:nvPr/>
        </p:nvCxnSpPr>
        <p:spPr>
          <a:xfrm rot="10800000">
            <a:off x="693825" y="27571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40"/>
          <p:cNvCxnSpPr/>
          <p:nvPr/>
        </p:nvCxnSpPr>
        <p:spPr>
          <a:xfrm rot="10800000">
            <a:off x="693825" y="3041302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40"/>
          <p:cNvCxnSpPr/>
          <p:nvPr/>
        </p:nvCxnSpPr>
        <p:spPr>
          <a:xfrm rot="10800000">
            <a:off x="3332350" y="16263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40"/>
          <p:cNvCxnSpPr/>
          <p:nvPr/>
        </p:nvCxnSpPr>
        <p:spPr>
          <a:xfrm rot="10800000">
            <a:off x="3431963" y="134194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40"/>
          <p:cNvCxnSpPr/>
          <p:nvPr/>
        </p:nvCxnSpPr>
        <p:spPr>
          <a:xfrm rot="10800000">
            <a:off x="516400" y="3309077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40"/>
          <p:cNvCxnSpPr/>
          <p:nvPr/>
        </p:nvCxnSpPr>
        <p:spPr>
          <a:xfrm rot="10800000">
            <a:off x="6530225" y="2485602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55" name="Google Shape;955;p40"/>
          <p:cNvGraphicFramePr/>
          <p:nvPr/>
        </p:nvGraphicFramePr>
        <p:xfrm>
          <a:off x="1182113" y="37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6" name="Google Shape;956;p40"/>
          <p:cNvGraphicFramePr/>
          <p:nvPr/>
        </p:nvGraphicFramePr>
        <p:xfrm>
          <a:off x="3941800" y="37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7" name="Google Shape;957;p40"/>
          <p:cNvGraphicFramePr/>
          <p:nvPr/>
        </p:nvGraphicFramePr>
        <p:xfrm>
          <a:off x="7121938" y="38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8" name="Google Shape;958;p40"/>
          <p:cNvGraphicFramePr/>
          <p:nvPr/>
        </p:nvGraphicFramePr>
        <p:xfrm>
          <a:off x="3682100" y="44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59" name="Google Shape;959;p40"/>
          <p:cNvCxnSpPr/>
          <p:nvPr/>
        </p:nvCxnSpPr>
        <p:spPr>
          <a:xfrm rot="10800000">
            <a:off x="2303750" y="3865275"/>
            <a:ext cx="1232400" cy="8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40"/>
          <p:cNvCxnSpPr/>
          <p:nvPr/>
        </p:nvCxnSpPr>
        <p:spPr>
          <a:xfrm flipH="1" rot="10800000">
            <a:off x="4439325" y="3896025"/>
            <a:ext cx="742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40"/>
          <p:cNvCxnSpPr/>
          <p:nvPr/>
        </p:nvCxnSpPr>
        <p:spPr>
          <a:xfrm flipH="1" rot="10800000">
            <a:off x="4569450" y="3949450"/>
            <a:ext cx="1836900" cy="8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67" name="Google Shape;967;p41"/>
          <p:cNvSpPr/>
          <p:nvPr/>
        </p:nvSpPr>
        <p:spPr>
          <a:xfrm>
            <a:off x="1893775" y="3077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68" name="Google Shape;968;p41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69" name="Google Shape;969;p41"/>
          <p:cNvSpPr/>
          <p:nvPr/>
        </p:nvSpPr>
        <p:spPr>
          <a:xfrm>
            <a:off x="5145300" y="19404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970" name="Google Shape;970;p41"/>
          <p:cNvSpPr/>
          <p:nvPr/>
        </p:nvSpPr>
        <p:spPr>
          <a:xfrm>
            <a:off x="6204400" y="25688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971" name="Google Shape;971;p41"/>
          <p:cNvCxnSpPr>
            <a:stCxn id="969" idx="5"/>
            <a:endCxn id="970" idx="1"/>
          </p:cNvCxnSpPr>
          <p:nvPr/>
        </p:nvCxnSpPr>
        <p:spPr>
          <a:xfrm>
            <a:off x="5607499" y="2327391"/>
            <a:ext cx="676200" cy="30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41"/>
          <p:cNvSpPr/>
          <p:nvPr/>
        </p:nvSpPr>
        <p:spPr>
          <a:xfrm>
            <a:off x="2435275" y="212641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973" name="Google Shape;973;p41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3</a:t>
            </a:r>
            <a:endParaRPr/>
          </a:p>
        </p:txBody>
      </p:sp>
      <p:cxnSp>
        <p:nvCxnSpPr>
          <p:cNvPr id="974" name="Google Shape;974;p41"/>
          <p:cNvCxnSpPr>
            <a:stCxn id="972" idx="3"/>
            <a:endCxn id="967" idx="0"/>
          </p:cNvCxnSpPr>
          <p:nvPr/>
        </p:nvCxnSpPr>
        <p:spPr>
          <a:xfrm flipH="1">
            <a:off x="2164476" y="2513328"/>
            <a:ext cx="350100" cy="56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Best Known solutions : </a:t>
            </a:r>
            <a:r>
              <a:rPr lang="en" sz="2400">
                <a:solidFill>
                  <a:srgbClr val="000000"/>
                </a:solidFill>
              </a:rPr>
              <a:t>   </a:t>
            </a:r>
            <a:r>
              <a:rPr b="1" lang="en" sz="3000">
                <a:solidFill>
                  <a:srgbClr val="000000"/>
                </a:solidFill>
              </a:rPr>
              <a:t>log(n)  </a:t>
            </a:r>
            <a:r>
              <a:rPr lang="en">
                <a:solidFill>
                  <a:srgbClr val="000000"/>
                </a:solidFill>
              </a:rPr>
              <a:t>rounds</a:t>
            </a:r>
            <a:endParaRPr>
              <a:solidFill>
                <a:srgbClr val="000000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</a:t>
            </a:r>
            <a:r>
              <a:rPr b="1" lang="en">
                <a:solidFill>
                  <a:srgbClr val="000000"/>
                </a:solidFill>
              </a:rPr>
              <a:t>Leader Contraction Frame Work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2"/>
          <p:cNvSpPr txBox="1"/>
          <p:nvPr>
            <p:ph type="title"/>
          </p:nvPr>
        </p:nvSpPr>
        <p:spPr>
          <a:xfrm>
            <a:off x="0" y="-133157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Step-2 ( Select Leaders  and MPI_Allgatherv() ):-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0" name="Google Shape;980;p42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42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82" name="Google Shape;982;p42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3" name="Google Shape;983;p42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4" name="Google Shape;984;p42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5" name="Google Shape;985;p42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86" name="Google Shape;986;p42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987" name="Google Shape;987;p42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980000"/>
                </a:solidFill>
              </a:rPr>
              <a:t>6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988" name="Google Shape;988;p42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15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989" name="Google Shape;989;p42"/>
          <p:cNvGraphicFramePr/>
          <p:nvPr/>
        </p:nvGraphicFramePr>
        <p:xfrm>
          <a:off x="275426" y="3822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0" name="Google Shape;990;p42"/>
          <p:cNvGraphicFramePr/>
          <p:nvPr/>
        </p:nvGraphicFramePr>
        <p:xfrm>
          <a:off x="3069110" y="3822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1" name="Google Shape;991;p42"/>
          <p:cNvGraphicFramePr/>
          <p:nvPr/>
        </p:nvGraphicFramePr>
        <p:xfrm>
          <a:off x="5755138" y="3824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92" name="Google Shape;992;p42"/>
          <p:cNvCxnSpPr/>
          <p:nvPr/>
        </p:nvCxnSpPr>
        <p:spPr>
          <a:xfrm flipH="1">
            <a:off x="4148038" y="4263638"/>
            <a:ext cx="375600" cy="28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42"/>
          <p:cNvCxnSpPr/>
          <p:nvPr/>
        </p:nvCxnSpPr>
        <p:spPr>
          <a:xfrm flipH="1">
            <a:off x="7499813" y="4263644"/>
            <a:ext cx="231300" cy="245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42"/>
          <p:cNvCxnSpPr/>
          <p:nvPr/>
        </p:nvCxnSpPr>
        <p:spPr>
          <a:xfrm>
            <a:off x="1388413" y="4278086"/>
            <a:ext cx="318000" cy="260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95" name="Google Shape;995;p42"/>
          <p:cNvGraphicFramePr/>
          <p:nvPr/>
        </p:nvGraphicFramePr>
        <p:xfrm>
          <a:off x="275426" y="45978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6" name="Google Shape;996;p42"/>
          <p:cNvGraphicFramePr/>
          <p:nvPr/>
        </p:nvGraphicFramePr>
        <p:xfrm>
          <a:off x="2673860" y="45978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558725"/>
                <a:gridCol w="558725"/>
                <a:gridCol w="558725"/>
                <a:gridCol w="558725"/>
                <a:gridCol w="558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7" name="Google Shape;997;p42"/>
          <p:cNvGraphicFramePr/>
          <p:nvPr/>
        </p:nvGraphicFramePr>
        <p:xfrm>
          <a:off x="5467438" y="4599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85875"/>
                <a:gridCol w="485875"/>
                <a:gridCol w="485875"/>
                <a:gridCol w="485875"/>
                <a:gridCol w="485875"/>
                <a:gridCol w="485875"/>
                <a:gridCol w="485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3"/>
          <p:cNvSpPr txBox="1"/>
          <p:nvPr>
            <p:ph type="title"/>
          </p:nvPr>
        </p:nvSpPr>
        <p:spPr>
          <a:xfrm>
            <a:off x="0" y="-133157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Step-3 ( Select Possible contracted Edges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43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43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05" name="Google Shape;1005;p43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6" name="Google Shape;1006;p43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7" name="Google Shape;1007;p43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8" name="Google Shape;1008;p43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09" name="Google Shape;1009;p43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010" name="Google Shape;1010;p43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980000"/>
                </a:solidFill>
              </a:rPr>
              <a:t>6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1011" name="Google Shape;1011;p43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15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012" name="Google Shape;1012;p43"/>
          <p:cNvGraphicFramePr/>
          <p:nvPr/>
        </p:nvGraphicFramePr>
        <p:xfrm>
          <a:off x="275426" y="3822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3" name="Google Shape;1013;p43"/>
          <p:cNvGraphicFramePr/>
          <p:nvPr/>
        </p:nvGraphicFramePr>
        <p:xfrm>
          <a:off x="3069110" y="3822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4" name="Google Shape;1014;p43"/>
          <p:cNvGraphicFramePr/>
          <p:nvPr/>
        </p:nvGraphicFramePr>
        <p:xfrm>
          <a:off x="5755138" y="3824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15" name="Google Shape;1015;p43"/>
          <p:cNvCxnSpPr/>
          <p:nvPr/>
        </p:nvCxnSpPr>
        <p:spPr>
          <a:xfrm flipH="1">
            <a:off x="4148038" y="4263638"/>
            <a:ext cx="375600" cy="28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43"/>
          <p:cNvCxnSpPr/>
          <p:nvPr/>
        </p:nvCxnSpPr>
        <p:spPr>
          <a:xfrm flipH="1">
            <a:off x="7499813" y="4263644"/>
            <a:ext cx="231300" cy="245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43"/>
          <p:cNvCxnSpPr/>
          <p:nvPr/>
        </p:nvCxnSpPr>
        <p:spPr>
          <a:xfrm>
            <a:off x="1388413" y="4278086"/>
            <a:ext cx="318000" cy="260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18" name="Google Shape;1018;p43"/>
          <p:cNvGraphicFramePr/>
          <p:nvPr/>
        </p:nvGraphicFramePr>
        <p:xfrm>
          <a:off x="275426" y="45978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9" name="Google Shape;1019;p43"/>
          <p:cNvGraphicFramePr/>
          <p:nvPr/>
        </p:nvGraphicFramePr>
        <p:xfrm>
          <a:off x="2673860" y="45978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558725"/>
                <a:gridCol w="558725"/>
                <a:gridCol w="558725"/>
                <a:gridCol w="558725"/>
                <a:gridCol w="558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6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0" name="Google Shape;1020;p43"/>
          <p:cNvGraphicFramePr/>
          <p:nvPr/>
        </p:nvGraphicFramePr>
        <p:xfrm>
          <a:off x="5467438" y="4599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85875"/>
                <a:gridCol w="485875"/>
                <a:gridCol w="485875"/>
                <a:gridCol w="485875"/>
                <a:gridCol w="485875"/>
                <a:gridCol w="485875"/>
                <a:gridCol w="485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0000"/>
                          </a:highlight>
                        </a:rPr>
                        <a:t>11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1" name="Google Shape;1021;p43"/>
          <p:cNvSpPr/>
          <p:nvPr/>
        </p:nvSpPr>
        <p:spPr>
          <a:xfrm>
            <a:off x="4230463" y="17362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3"/>
          <p:cNvSpPr/>
          <p:nvPr/>
        </p:nvSpPr>
        <p:spPr>
          <a:xfrm>
            <a:off x="4109288" y="2905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3"/>
          <p:cNvSpPr/>
          <p:nvPr/>
        </p:nvSpPr>
        <p:spPr>
          <a:xfrm>
            <a:off x="4340688" y="26600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3"/>
          <p:cNvSpPr/>
          <p:nvPr/>
        </p:nvSpPr>
        <p:spPr>
          <a:xfrm>
            <a:off x="4300113" y="3167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3"/>
          <p:cNvSpPr/>
          <p:nvPr/>
        </p:nvSpPr>
        <p:spPr>
          <a:xfrm>
            <a:off x="7534250" y="3160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3"/>
          <p:cNvSpPr/>
          <p:nvPr/>
        </p:nvSpPr>
        <p:spPr>
          <a:xfrm>
            <a:off x="7603475" y="2905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3"/>
          <p:cNvSpPr/>
          <p:nvPr/>
        </p:nvSpPr>
        <p:spPr>
          <a:xfrm>
            <a:off x="7534250" y="20570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3"/>
          <p:cNvSpPr/>
          <p:nvPr/>
        </p:nvSpPr>
        <p:spPr>
          <a:xfrm>
            <a:off x="7285475" y="18113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34" name="Google Shape;1034;p44"/>
          <p:cNvSpPr/>
          <p:nvPr/>
        </p:nvSpPr>
        <p:spPr>
          <a:xfrm>
            <a:off x="2274775" y="223955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35" name="Google Shape;1035;p44"/>
          <p:cNvSpPr/>
          <p:nvPr/>
        </p:nvSpPr>
        <p:spPr>
          <a:xfrm>
            <a:off x="3673800" y="2179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36" name="Google Shape;1036;p44"/>
          <p:cNvSpPr/>
          <p:nvPr/>
        </p:nvSpPr>
        <p:spPr>
          <a:xfrm>
            <a:off x="4535700" y="148327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037" name="Google Shape;1037;p44"/>
          <p:cNvSpPr/>
          <p:nvPr/>
        </p:nvSpPr>
        <p:spPr>
          <a:xfrm>
            <a:off x="5594800" y="2111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038" name="Google Shape;1038;p44"/>
          <p:cNvSpPr/>
          <p:nvPr/>
        </p:nvSpPr>
        <p:spPr>
          <a:xfrm>
            <a:off x="2816275" y="128821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039" name="Google Shape;1039;p44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3</a:t>
            </a:r>
            <a:endParaRPr/>
          </a:p>
        </p:txBody>
      </p:sp>
      <p:cxnSp>
        <p:nvCxnSpPr>
          <p:cNvPr id="1040" name="Google Shape;1040;p44"/>
          <p:cNvCxnSpPr>
            <a:stCxn id="1034" idx="7"/>
            <a:endCxn id="1038" idx="4"/>
          </p:cNvCxnSpPr>
          <p:nvPr/>
        </p:nvCxnSpPr>
        <p:spPr>
          <a:xfrm flipH="1" rot="10800000">
            <a:off x="2736974" y="1741634"/>
            <a:ext cx="350100" cy="56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41" name="Google Shape;1041;p44"/>
          <p:cNvCxnSpPr>
            <a:stCxn id="1036" idx="5"/>
            <a:endCxn id="1037" idx="2"/>
          </p:cNvCxnSpPr>
          <p:nvPr/>
        </p:nvCxnSpPr>
        <p:spPr>
          <a:xfrm>
            <a:off x="4997899" y="1870191"/>
            <a:ext cx="597000" cy="46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5"/>
          <p:cNvSpPr txBox="1"/>
          <p:nvPr>
            <p:ph type="title"/>
          </p:nvPr>
        </p:nvSpPr>
        <p:spPr>
          <a:xfrm>
            <a:off x="0" y="-133157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Step-4 ( Do MPI_Alltoall(), MPI_Alltoallv() , Contract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45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45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49" name="Google Shape;1049;p45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0" name="Google Shape;1050;p45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1" name="Google Shape;1051;p45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2" name="Google Shape;1052;p45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53" name="Google Shape;1053;p45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054" name="Google Shape;1054;p45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980000"/>
                </a:solidFill>
              </a:rPr>
              <a:t>6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1055" name="Google Shape;1055;p45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15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6" name="Google Shape;1056;p45"/>
          <p:cNvSpPr/>
          <p:nvPr/>
        </p:nvSpPr>
        <p:spPr>
          <a:xfrm>
            <a:off x="4230463" y="17362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5"/>
          <p:cNvSpPr/>
          <p:nvPr/>
        </p:nvSpPr>
        <p:spPr>
          <a:xfrm>
            <a:off x="4109288" y="2905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5"/>
          <p:cNvSpPr/>
          <p:nvPr/>
        </p:nvSpPr>
        <p:spPr>
          <a:xfrm>
            <a:off x="4340688" y="26600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5"/>
          <p:cNvSpPr/>
          <p:nvPr/>
        </p:nvSpPr>
        <p:spPr>
          <a:xfrm>
            <a:off x="4300113" y="3167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5"/>
          <p:cNvSpPr/>
          <p:nvPr/>
        </p:nvSpPr>
        <p:spPr>
          <a:xfrm>
            <a:off x="7534250" y="3160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5"/>
          <p:cNvSpPr/>
          <p:nvPr/>
        </p:nvSpPr>
        <p:spPr>
          <a:xfrm>
            <a:off x="7603475" y="2905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5"/>
          <p:cNvSpPr/>
          <p:nvPr/>
        </p:nvSpPr>
        <p:spPr>
          <a:xfrm>
            <a:off x="7534250" y="20570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5"/>
          <p:cNvSpPr/>
          <p:nvPr/>
        </p:nvSpPr>
        <p:spPr>
          <a:xfrm>
            <a:off x="7285475" y="18113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4" name="Google Shape;1064;p45"/>
          <p:cNvCxnSpPr>
            <a:stCxn id="1056" idx="3"/>
          </p:cNvCxnSpPr>
          <p:nvPr/>
        </p:nvCxnSpPr>
        <p:spPr>
          <a:xfrm>
            <a:off x="4548463" y="1859065"/>
            <a:ext cx="1620900" cy="207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45"/>
          <p:cNvCxnSpPr>
            <a:stCxn id="1058" idx="3"/>
          </p:cNvCxnSpPr>
          <p:nvPr/>
        </p:nvCxnSpPr>
        <p:spPr>
          <a:xfrm flipH="1" rot="10800000">
            <a:off x="4658688" y="2716290"/>
            <a:ext cx="1510500" cy="6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45"/>
          <p:cNvCxnSpPr>
            <a:stCxn id="1059" idx="3"/>
          </p:cNvCxnSpPr>
          <p:nvPr/>
        </p:nvCxnSpPr>
        <p:spPr>
          <a:xfrm flipH="1" rot="10800000">
            <a:off x="4618113" y="3207377"/>
            <a:ext cx="1406700" cy="8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45"/>
          <p:cNvCxnSpPr/>
          <p:nvPr/>
        </p:nvCxnSpPr>
        <p:spPr>
          <a:xfrm flipH="1">
            <a:off x="5316875" y="1934165"/>
            <a:ext cx="1968600" cy="37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68" name="Google Shape;1068;p45"/>
          <p:cNvGraphicFramePr/>
          <p:nvPr/>
        </p:nvGraphicFramePr>
        <p:xfrm>
          <a:off x="203186" y="3861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9" name="Google Shape;1069;p45"/>
          <p:cNvGraphicFramePr/>
          <p:nvPr/>
        </p:nvGraphicFramePr>
        <p:xfrm>
          <a:off x="3016485" y="3860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0" name="Google Shape;1070;p45"/>
          <p:cNvGraphicFramePr/>
          <p:nvPr/>
        </p:nvGraphicFramePr>
        <p:xfrm>
          <a:off x="5755138" y="3862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6"/>
          <p:cNvSpPr txBox="1"/>
          <p:nvPr>
            <p:ph type="title"/>
          </p:nvPr>
        </p:nvSpPr>
        <p:spPr>
          <a:xfrm>
            <a:off x="0" y="-133157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Step-5 ( Do MPI_Allgatherv() Contracted Info...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6" name="Google Shape;1076;p46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46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78" name="Google Shape;1078;p46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9" name="Google Shape;1079;p46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0" name="Google Shape;1080;p46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1" name="Google Shape;1081;p46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82" name="Google Shape;1082;p46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083" name="Google Shape;1083;p46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980000"/>
                </a:solidFill>
              </a:rPr>
              <a:t>6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1084" name="Google Shape;1084;p46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15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5" name="Google Shape;1085;p46"/>
          <p:cNvSpPr/>
          <p:nvPr/>
        </p:nvSpPr>
        <p:spPr>
          <a:xfrm>
            <a:off x="4230463" y="17362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6"/>
          <p:cNvSpPr/>
          <p:nvPr/>
        </p:nvSpPr>
        <p:spPr>
          <a:xfrm>
            <a:off x="4109288" y="2905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6"/>
          <p:cNvSpPr/>
          <p:nvPr/>
        </p:nvSpPr>
        <p:spPr>
          <a:xfrm>
            <a:off x="4340688" y="26600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6"/>
          <p:cNvSpPr/>
          <p:nvPr/>
        </p:nvSpPr>
        <p:spPr>
          <a:xfrm>
            <a:off x="4300113" y="3167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6"/>
          <p:cNvSpPr/>
          <p:nvPr/>
        </p:nvSpPr>
        <p:spPr>
          <a:xfrm>
            <a:off x="7534250" y="3160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6"/>
          <p:cNvSpPr/>
          <p:nvPr/>
        </p:nvSpPr>
        <p:spPr>
          <a:xfrm>
            <a:off x="7603475" y="2905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6"/>
          <p:cNvSpPr/>
          <p:nvPr/>
        </p:nvSpPr>
        <p:spPr>
          <a:xfrm>
            <a:off x="7534250" y="20570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6"/>
          <p:cNvSpPr/>
          <p:nvPr/>
        </p:nvSpPr>
        <p:spPr>
          <a:xfrm>
            <a:off x="7285475" y="18113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46"/>
          <p:cNvCxnSpPr>
            <a:stCxn id="1085" idx="3"/>
          </p:cNvCxnSpPr>
          <p:nvPr/>
        </p:nvCxnSpPr>
        <p:spPr>
          <a:xfrm>
            <a:off x="4548463" y="1859065"/>
            <a:ext cx="1620900" cy="207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46"/>
          <p:cNvCxnSpPr>
            <a:stCxn id="1087" idx="3"/>
          </p:cNvCxnSpPr>
          <p:nvPr/>
        </p:nvCxnSpPr>
        <p:spPr>
          <a:xfrm flipH="1" rot="10800000">
            <a:off x="4658688" y="2716290"/>
            <a:ext cx="1510500" cy="6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46"/>
          <p:cNvCxnSpPr>
            <a:stCxn id="1088" idx="3"/>
          </p:cNvCxnSpPr>
          <p:nvPr/>
        </p:nvCxnSpPr>
        <p:spPr>
          <a:xfrm flipH="1" rot="10800000">
            <a:off x="4618113" y="3207377"/>
            <a:ext cx="1406700" cy="8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46"/>
          <p:cNvCxnSpPr/>
          <p:nvPr/>
        </p:nvCxnSpPr>
        <p:spPr>
          <a:xfrm flipH="1">
            <a:off x="5316875" y="1934165"/>
            <a:ext cx="1968600" cy="37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97" name="Google Shape;1097;p46"/>
          <p:cNvGraphicFramePr/>
          <p:nvPr/>
        </p:nvGraphicFramePr>
        <p:xfrm>
          <a:off x="203186" y="3861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8" name="Google Shape;1098;p46"/>
          <p:cNvGraphicFramePr/>
          <p:nvPr/>
        </p:nvGraphicFramePr>
        <p:xfrm>
          <a:off x="3016485" y="3860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9" name="Google Shape;1099;p46"/>
          <p:cNvGraphicFramePr/>
          <p:nvPr/>
        </p:nvGraphicFramePr>
        <p:xfrm>
          <a:off x="5755138" y="3862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0" name="Google Shape;1100;p46"/>
          <p:cNvGraphicFramePr/>
          <p:nvPr/>
        </p:nvGraphicFramePr>
        <p:xfrm>
          <a:off x="668413" y="46020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1" name="Google Shape;1101;p46"/>
          <p:cNvGraphicFramePr/>
          <p:nvPr/>
        </p:nvGraphicFramePr>
        <p:xfrm>
          <a:off x="3075538" y="4605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2" name="Google Shape;1102;p46"/>
          <p:cNvGraphicFramePr/>
          <p:nvPr/>
        </p:nvGraphicFramePr>
        <p:xfrm>
          <a:off x="5473406" y="4607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03" name="Google Shape;1103;p46"/>
          <p:cNvCxnSpPr/>
          <p:nvPr/>
        </p:nvCxnSpPr>
        <p:spPr>
          <a:xfrm>
            <a:off x="1444800" y="4291075"/>
            <a:ext cx="476700" cy="303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46"/>
          <p:cNvCxnSpPr/>
          <p:nvPr/>
        </p:nvCxnSpPr>
        <p:spPr>
          <a:xfrm>
            <a:off x="3843175" y="4291075"/>
            <a:ext cx="520200" cy="231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46"/>
          <p:cNvCxnSpPr/>
          <p:nvPr/>
        </p:nvCxnSpPr>
        <p:spPr>
          <a:xfrm flipH="1">
            <a:off x="7195125" y="4247725"/>
            <a:ext cx="361200" cy="28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7"/>
          <p:cNvSpPr txBox="1"/>
          <p:nvPr>
            <p:ph type="title"/>
          </p:nvPr>
        </p:nvSpPr>
        <p:spPr>
          <a:xfrm>
            <a:off x="0" y="-133157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Step-6 ( Relink Edges... End of 2nd Iteration)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1" name="Google Shape;1111;p47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47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13" name="Google Shape;1113;p47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4" name="Google Shape;1114;p47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5" name="Google Shape;1115;p47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6" name="Google Shape;1116;p47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17" name="Google Shape;1117;p47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118" name="Google Shape;1118;p47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980000"/>
                </a:solidFill>
              </a:rPr>
              <a:t>6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1119" name="Google Shape;1119;p47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15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0" name="Google Shape;1120;p47"/>
          <p:cNvSpPr/>
          <p:nvPr/>
        </p:nvSpPr>
        <p:spPr>
          <a:xfrm>
            <a:off x="4230463" y="17362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7"/>
          <p:cNvSpPr/>
          <p:nvPr/>
        </p:nvSpPr>
        <p:spPr>
          <a:xfrm>
            <a:off x="4109288" y="2905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4340688" y="26600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4300113" y="3167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7"/>
          <p:cNvSpPr/>
          <p:nvPr/>
        </p:nvSpPr>
        <p:spPr>
          <a:xfrm>
            <a:off x="7534250" y="3160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7"/>
          <p:cNvSpPr/>
          <p:nvPr/>
        </p:nvSpPr>
        <p:spPr>
          <a:xfrm>
            <a:off x="7603475" y="2905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7"/>
          <p:cNvSpPr/>
          <p:nvPr/>
        </p:nvSpPr>
        <p:spPr>
          <a:xfrm>
            <a:off x="7534250" y="20570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7"/>
          <p:cNvSpPr/>
          <p:nvPr/>
        </p:nvSpPr>
        <p:spPr>
          <a:xfrm>
            <a:off x="7285475" y="18113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8" name="Google Shape;1128;p47"/>
          <p:cNvCxnSpPr>
            <a:stCxn id="1120" idx="3"/>
          </p:cNvCxnSpPr>
          <p:nvPr/>
        </p:nvCxnSpPr>
        <p:spPr>
          <a:xfrm>
            <a:off x="4548463" y="1859065"/>
            <a:ext cx="1620900" cy="207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47"/>
          <p:cNvCxnSpPr>
            <a:stCxn id="1122" idx="3"/>
          </p:cNvCxnSpPr>
          <p:nvPr/>
        </p:nvCxnSpPr>
        <p:spPr>
          <a:xfrm flipH="1" rot="10800000">
            <a:off x="4658688" y="2716290"/>
            <a:ext cx="1510500" cy="6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47"/>
          <p:cNvCxnSpPr>
            <a:stCxn id="1123" idx="3"/>
          </p:cNvCxnSpPr>
          <p:nvPr/>
        </p:nvCxnSpPr>
        <p:spPr>
          <a:xfrm flipH="1" rot="10800000">
            <a:off x="4618113" y="3207377"/>
            <a:ext cx="1406700" cy="8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47"/>
          <p:cNvCxnSpPr/>
          <p:nvPr/>
        </p:nvCxnSpPr>
        <p:spPr>
          <a:xfrm flipH="1">
            <a:off x="5316875" y="1934165"/>
            <a:ext cx="1968600" cy="37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47"/>
          <p:cNvCxnSpPr/>
          <p:nvPr/>
        </p:nvCxnSpPr>
        <p:spPr>
          <a:xfrm rot="10800000">
            <a:off x="3391388" y="18587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47"/>
          <p:cNvCxnSpPr/>
          <p:nvPr/>
        </p:nvCxnSpPr>
        <p:spPr>
          <a:xfrm rot="10800000">
            <a:off x="3431963" y="271814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47"/>
          <p:cNvCxnSpPr/>
          <p:nvPr/>
        </p:nvCxnSpPr>
        <p:spPr>
          <a:xfrm rot="10800000">
            <a:off x="3332350" y="3036077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47"/>
          <p:cNvCxnSpPr/>
          <p:nvPr/>
        </p:nvCxnSpPr>
        <p:spPr>
          <a:xfrm rot="10800000">
            <a:off x="3431963" y="32895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47"/>
          <p:cNvCxnSpPr/>
          <p:nvPr/>
        </p:nvCxnSpPr>
        <p:spPr>
          <a:xfrm rot="10800000">
            <a:off x="6592025" y="19806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47"/>
          <p:cNvCxnSpPr/>
          <p:nvPr/>
        </p:nvCxnSpPr>
        <p:spPr>
          <a:xfrm rot="10800000">
            <a:off x="6592025" y="219369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47"/>
          <p:cNvCxnSpPr/>
          <p:nvPr/>
        </p:nvCxnSpPr>
        <p:spPr>
          <a:xfrm rot="10800000">
            <a:off x="6362950" y="302829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47"/>
          <p:cNvCxnSpPr/>
          <p:nvPr/>
        </p:nvCxnSpPr>
        <p:spPr>
          <a:xfrm rot="10800000">
            <a:off x="6362950" y="327934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40" name="Google Shape;1140;p47"/>
          <p:cNvGraphicFramePr/>
          <p:nvPr/>
        </p:nvGraphicFramePr>
        <p:xfrm>
          <a:off x="612788" y="3861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1" name="Google Shape;1141;p47"/>
          <p:cNvGraphicFramePr/>
          <p:nvPr/>
        </p:nvGraphicFramePr>
        <p:xfrm>
          <a:off x="3019913" y="3864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7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2" name="Google Shape;1142;p47"/>
          <p:cNvGraphicFramePr/>
          <p:nvPr/>
        </p:nvGraphicFramePr>
        <p:xfrm>
          <a:off x="5417781" y="38662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8"/>
          <p:cNvSpPr txBox="1"/>
          <p:nvPr>
            <p:ph type="title"/>
          </p:nvPr>
        </p:nvSpPr>
        <p:spPr>
          <a:xfrm>
            <a:off x="0" y="-133157"/>
            <a:ext cx="8815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Step-7 (MPI_Allreduce()  next_round ??)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  <p:cxnSp>
        <p:nvCxnSpPr>
          <p:cNvPr id="1148" name="Google Shape;1148;p48"/>
          <p:cNvCxnSpPr/>
          <p:nvPr/>
        </p:nvCxnSpPr>
        <p:spPr>
          <a:xfrm>
            <a:off x="2829275" y="90370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48"/>
          <p:cNvCxnSpPr/>
          <p:nvPr/>
        </p:nvCxnSpPr>
        <p:spPr>
          <a:xfrm>
            <a:off x="5601975" y="794650"/>
            <a:ext cx="0" cy="29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50" name="Google Shape;1150;p48"/>
          <p:cNvGraphicFramePr/>
          <p:nvPr/>
        </p:nvGraphicFramePr>
        <p:xfrm>
          <a:off x="222763" y="66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1" name="Google Shape;1151;p48"/>
          <p:cNvGraphicFramePr/>
          <p:nvPr/>
        </p:nvGraphicFramePr>
        <p:xfrm>
          <a:off x="3016448" y="66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2" name="Google Shape;1152;p48"/>
          <p:cNvGraphicFramePr/>
          <p:nvPr/>
        </p:nvGraphicFramePr>
        <p:xfrm>
          <a:off x="5702475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3" name="Google Shape;1153;p48"/>
          <p:cNvSpPr txBox="1"/>
          <p:nvPr/>
        </p:nvSpPr>
        <p:spPr>
          <a:xfrm>
            <a:off x="447900" y="1300325"/>
            <a:ext cx="187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54" name="Google Shape;1154;p48"/>
          <p:cNvSpPr/>
          <p:nvPr/>
        </p:nvSpPr>
        <p:spPr>
          <a:xfrm>
            <a:off x="702450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155" name="Google Shape;1155;p48"/>
          <p:cNvSpPr/>
          <p:nvPr/>
        </p:nvSpPr>
        <p:spPr>
          <a:xfrm>
            <a:off x="3363175" y="1136500"/>
            <a:ext cx="1704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12</a:t>
            </a:r>
            <a:r>
              <a:rPr lang="en" sz="1800">
                <a:solidFill>
                  <a:schemeClr val="dk1"/>
                </a:solidFill>
              </a:rPr>
              <a:t> --- 6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11 --- 15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8 --- </a:t>
            </a:r>
            <a:r>
              <a:rPr lang="en" sz="1800">
                <a:solidFill>
                  <a:srgbClr val="980000"/>
                </a:solidFill>
              </a:rPr>
              <a:t>6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1156" name="Google Shape;1156;p48"/>
          <p:cNvSpPr/>
          <p:nvPr/>
        </p:nvSpPr>
        <p:spPr>
          <a:xfrm>
            <a:off x="6592025" y="1136500"/>
            <a:ext cx="1704900" cy="25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6 --- 8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15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11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--- 15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11</a:t>
            </a:r>
            <a:r>
              <a:rPr lang="en" sz="1800">
                <a:solidFill>
                  <a:schemeClr val="dk1"/>
                </a:solidFill>
              </a:rPr>
              <a:t> --- </a:t>
            </a:r>
            <a:r>
              <a:rPr lang="en" sz="1800">
                <a:solidFill>
                  <a:srgbClr val="980000"/>
                </a:solidFill>
              </a:rPr>
              <a:t>15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7" name="Google Shape;1157;p48"/>
          <p:cNvSpPr/>
          <p:nvPr/>
        </p:nvSpPr>
        <p:spPr>
          <a:xfrm>
            <a:off x="4230463" y="17362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4109288" y="2905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8"/>
          <p:cNvSpPr/>
          <p:nvPr/>
        </p:nvSpPr>
        <p:spPr>
          <a:xfrm>
            <a:off x="4340688" y="26600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8"/>
          <p:cNvSpPr/>
          <p:nvPr/>
        </p:nvSpPr>
        <p:spPr>
          <a:xfrm>
            <a:off x="4300113" y="31670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8"/>
          <p:cNvSpPr/>
          <p:nvPr/>
        </p:nvSpPr>
        <p:spPr>
          <a:xfrm>
            <a:off x="7534250" y="3160327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8"/>
          <p:cNvSpPr/>
          <p:nvPr/>
        </p:nvSpPr>
        <p:spPr>
          <a:xfrm>
            <a:off x="7603475" y="2905740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8"/>
          <p:cNvSpPr/>
          <p:nvPr/>
        </p:nvSpPr>
        <p:spPr>
          <a:xfrm>
            <a:off x="7534250" y="20570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8"/>
          <p:cNvSpPr/>
          <p:nvPr/>
        </p:nvSpPr>
        <p:spPr>
          <a:xfrm>
            <a:off x="7285475" y="1811315"/>
            <a:ext cx="3180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5" name="Google Shape;1165;p48"/>
          <p:cNvCxnSpPr>
            <a:stCxn id="1157" idx="3"/>
          </p:cNvCxnSpPr>
          <p:nvPr/>
        </p:nvCxnSpPr>
        <p:spPr>
          <a:xfrm>
            <a:off x="4548463" y="1859065"/>
            <a:ext cx="1620900" cy="207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48"/>
          <p:cNvCxnSpPr>
            <a:stCxn id="1159" idx="3"/>
          </p:cNvCxnSpPr>
          <p:nvPr/>
        </p:nvCxnSpPr>
        <p:spPr>
          <a:xfrm flipH="1" rot="10800000">
            <a:off x="4658688" y="2716290"/>
            <a:ext cx="1510500" cy="6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48"/>
          <p:cNvCxnSpPr>
            <a:stCxn id="1160" idx="3"/>
          </p:cNvCxnSpPr>
          <p:nvPr/>
        </p:nvCxnSpPr>
        <p:spPr>
          <a:xfrm flipH="1" rot="10800000">
            <a:off x="4618113" y="3207377"/>
            <a:ext cx="1406700" cy="8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48"/>
          <p:cNvCxnSpPr/>
          <p:nvPr/>
        </p:nvCxnSpPr>
        <p:spPr>
          <a:xfrm flipH="1">
            <a:off x="5316875" y="1934165"/>
            <a:ext cx="1968600" cy="37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48"/>
          <p:cNvCxnSpPr/>
          <p:nvPr/>
        </p:nvCxnSpPr>
        <p:spPr>
          <a:xfrm rot="10800000">
            <a:off x="3391388" y="18587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48"/>
          <p:cNvCxnSpPr/>
          <p:nvPr/>
        </p:nvCxnSpPr>
        <p:spPr>
          <a:xfrm rot="10800000">
            <a:off x="3431963" y="271814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48"/>
          <p:cNvCxnSpPr/>
          <p:nvPr/>
        </p:nvCxnSpPr>
        <p:spPr>
          <a:xfrm rot="10800000">
            <a:off x="3332350" y="3036077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48"/>
          <p:cNvCxnSpPr/>
          <p:nvPr/>
        </p:nvCxnSpPr>
        <p:spPr>
          <a:xfrm rot="10800000">
            <a:off x="3431963" y="32895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48"/>
          <p:cNvCxnSpPr/>
          <p:nvPr/>
        </p:nvCxnSpPr>
        <p:spPr>
          <a:xfrm rot="10800000">
            <a:off x="6592025" y="1980665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48"/>
          <p:cNvCxnSpPr/>
          <p:nvPr/>
        </p:nvCxnSpPr>
        <p:spPr>
          <a:xfrm rot="10800000">
            <a:off x="6592025" y="219369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8"/>
          <p:cNvCxnSpPr/>
          <p:nvPr/>
        </p:nvCxnSpPr>
        <p:spPr>
          <a:xfrm rot="10800000">
            <a:off x="6362950" y="302829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48"/>
          <p:cNvCxnSpPr/>
          <p:nvPr/>
        </p:nvCxnSpPr>
        <p:spPr>
          <a:xfrm rot="10800000">
            <a:off x="6362950" y="3279340"/>
            <a:ext cx="1145400" cy="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77" name="Google Shape;1177;p48"/>
          <p:cNvGraphicFramePr/>
          <p:nvPr/>
        </p:nvGraphicFramePr>
        <p:xfrm>
          <a:off x="1182113" y="37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8" name="Google Shape;1178;p48"/>
          <p:cNvGraphicFramePr/>
          <p:nvPr/>
        </p:nvGraphicFramePr>
        <p:xfrm>
          <a:off x="3941800" y="37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9" name="Google Shape;1179;p48"/>
          <p:cNvGraphicFramePr/>
          <p:nvPr/>
        </p:nvGraphicFramePr>
        <p:xfrm>
          <a:off x="7121938" y="38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0" name="Google Shape;1180;p48"/>
          <p:cNvGraphicFramePr/>
          <p:nvPr/>
        </p:nvGraphicFramePr>
        <p:xfrm>
          <a:off x="3682100" y="44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645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81" name="Google Shape;1181;p48"/>
          <p:cNvCxnSpPr/>
          <p:nvPr/>
        </p:nvCxnSpPr>
        <p:spPr>
          <a:xfrm rot="10800000">
            <a:off x="2303750" y="3865275"/>
            <a:ext cx="1232400" cy="8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2" name="Google Shape;1182;p48"/>
          <p:cNvCxnSpPr/>
          <p:nvPr/>
        </p:nvCxnSpPr>
        <p:spPr>
          <a:xfrm flipH="1" rot="10800000">
            <a:off x="4439325" y="3896025"/>
            <a:ext cx="742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48"/>
          <p:cNvCxnSpPr/>
          <p:nvPr/>
        </p:nvCxnSpPr>
        <p:spPr>
          <a:xfrm flipH="1" rot="10800000">
            <a:off x="4569450" y="3949450"/>
            <a:ext cx="1836900" cy="8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4" name="Google Shape;1184;p48"/>
          <p:cNvSpPr/>
          <p:nvPr/>
        </p:nvSpPr>
        <p:spPr>
          <a:xfrm>
            <a:off x="1390500" y="4234025"/>
            <a:ext cx="1406700" cy="733698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90" name="Google Shape;1190;p49"/>
          <p:cNvSpPr txBox="1"/>
          <p:nvPr/>
        </p:nvSpPr>
        <p:spPr>
          <a:xfrm>
            <a:off x="311700" y="1169750"/>
            <a:ext cx="8281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Iteration 4(stop the procedure)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1191" name="Google Shape;1191;p49"/>
          <p:cNvGraphicFramePr/>
          <p:nvPr/>
        </p:nvGraphicFramePr>
        <p:xfrm>
          <a:off x="507013" y="3236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2" name="Google Shape;1192;p49"/>
          <p:cNvGraphicFramePr/>
          <p:nvPr/>
        </p:nvGraphicFramePr>
        <p:xfrm>
          <a:off x="2914138" y="3240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3" name="Google Shape;1193;p49"/>
          <p:cNvGraphicFramePr/>
          <p:nvPr/>
        </p:nvGraphicFramePr>
        <p:xfrm>
          <a:off x="5312006" y="32420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-1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6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4" name="Google Shape;1194;p49"/>
          <p:cNvGraphicFramePr/>
          <p:nvPr/>
        </p:nvGraphicFramePr>
        <p:xfrm>
          <a:off x="454763" y="38721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3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4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5" name="Google Shape;1195;p49"/>
          <p:cNvGraphicFramePr/>
          <p:nvPr/>
        </p:nvGraphicFramePr>
        <p:xfrm>
          <a:off x="2861888" y="3875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79675"/>
                <a:gridCol w="479675"/>
                <a:gridCol w="479675"/>
                <a:gridCol w="479675"/>
                <a:gridCol w="479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5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6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7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8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9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6" name="Google Shape;1196;p49"/>
          <p:cNvGraphicFramePr/>
          <p:nvPr/>
        </p:nvGraphicFramePr>
        <p:xfrm>
          <a:off x="5259756" y="38773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{C8928033-34FC-4C38-B16D-E2734380EF64}</a:tableStyleId>
              </a:tblPr>
              <a:tblGrid>
                <a:gridCol w="444775"/>
                <a:gridCol w="444775"/>
                <a:gridCol w="444775"/>
                <a:gridCol w="444775"/>
                <a:gridCol w="444775"/>
                <a:gridCol w="444775"/>
                <a:gridCol w="444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10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11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12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13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14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15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16</a:t>
                      </a:r>
                      <a:endParaRPr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7" name="Google Shape;1197;p49"/>
          <p:cNvSpPr/>
          <p:nvPr/>
        </p:nvSpPr>
        <p:spPr>
          <a:xfrm>
            <a:off x="2503375" y="2163350"/>
            <a:ext cx="541500" cy="4533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98" name="Google Shape;1198;p49"/>
          <p:cNvSpPr/>
          <p:nvPr/>
        </p:nvSpPr>
        <p:spPr>
          <a:xfrm>
            <a:off x="3597600" y="2179750"/>
            <a:ext cx="541500" cy="4533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99" name="Google Shape;1199;p49"/>
          <p:cNvSpPr/>
          <p:nvPr/>
        </p:nvSpPr>
        <p:spPr>
          <a:xfrm>
            <a:off x="4459500" y="2092875"/>
            <a:ext cx="541500" cy="4533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</a:t>
            </a:r>
            <a:endParaRPr/>
          </a:p>
        </p:txBody>
      </p:sp>
      <p:sp>
        <p:nvSpPr>
          <p:cNvPr id="1205" name="Google Shape;120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0"/>
          <p:cNvSpPr/>
          <p:nvPr/>
        </p:nvSpPr>
        <p:spPr>
          <a:xfrm>
            <a:off x="6230375" y="1683875"/>
            <a:ext cx="2403300" cy="16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Wiki-Talk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Nodes : 2394385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Edges : 5021410</a:t>
            </a:r>
            <a:endParaRPr/>
          </a:p>
        </p:txBody>
      </p:sp>
      <p:pic>
        <p:nvPicPr>
          <p:cNvPr id="1207" name="Google Shape;12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38" y="1397038"/>
            <a:ext cx="58959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</a:t>
            </a:r>
            <a:endParaRPr/>
          </a:p>
        </p:txBody>
      </p:sp>
      <p:sp>
        <p:nvSpPr>
          <p:cNvPr id="1213" name="Google Shape;121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4" name="Google Shape;12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00" y="1437425"/>
            <a:ext cx="7206349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51"/>
          <p:cNvSpPr/>
          <p:nvPr/>
        </p:nvSpPr>
        <p:spPr>
          <a:xfrm>
            <a:off x="6213466" y="191075"/>
            <a:ext cx="2705508" cy="1360368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??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algorithmic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235500" y="712925"/>
            <a:ext cx="85206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Input G = (V,E)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Initialize i  ← 1 , G₁ =  (V₁ , E₁) ← 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In i-th iteration, if Eᵢ  = ɸ ,  stop the procedure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Randomly choose some vertices from Vᵢ as the leaders for Gᵢ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For each non-leader vertex v ∈ Vᵢ , if ∃ a leader u which is a neighbour of v in Gᵢ , then contract v to u.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(If there are multiple choices of u , choose an arbitrary one)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Let Gᵢ₊₁ = (Vᵢ₊₁ , Eᵢ₊₁) be the contracted graph and i ← i + 1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At the end of procedure for each v ∈ V if v is finally contracted to u then assign v  the color of u.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</a:t>
            </a:r>
            <a:endParaRPr/>
          </a:p>
        </p:txBody>
      </p:sp>
      <p:sp>
        <p:nvSpPr>
          <p:cNvPr id="1221" name="Google Shape;122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2" name="Google Shape;12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44688"/>
            <a:ext cx="387667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363" y="1644688"/>
            <a:ext cx="40290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r>
              <a:rPr lang="en"/>
              <a:t> </a:t>
            </a:r>
            <a:endParaRPr/>
          </a:p>
        </p:txBody>
      </p:sp>
      <p:sp>
        <p:nvSpPr>
          <p:cNvPr id="1229" name="Google Shape;122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OPtimization - I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Remove u</a:t>
            </a:r>
            <a:r>
              <a:rPr lang="en">
                <a:solidFill>
                  <a:schemeClr val="dk1"/>
                </a:solidFill>
              </a:rPr>
              <a:t>nnecessary</a:t>
            </a:r>
            <a:r>
              <a:rPr lang="en">
                <a:solidFill>
                  <a:schemeClr val="dk1"/>
                </a:solidFill>
              </a:rPr>
              <a:t> MPI_Barrier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Optimization - II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MPI_Alltoallv() 						MPI_Isend(),MPI_Irecv()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MPI_Allgatherv()    					MPI_IN_PLACE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Optimization - III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Reduce Unnecessary Memory allocations, Deallocations.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1230" name="Google Shape;1230;p53"/>
          <p:cNvSpPr/>
          <p:nvPr/>
        </p:nvSpPr>
        <p:spPr>
          <a:xfrm>
            <a:off x="3515625" y="2705475"/>
            <a:ext cx="18189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53"/>
          <p:cNvSpPr/>
          <p:nvPr/>
        </p:nvSpPr>
        <p:spPr>
          <a:xfrm>
            <a:off x="3515625" y="3232375"/>
            <a:ext cx="18189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1237" name="Google Shape;123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8" name="Google Shape;123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1277647"/>
            <a:ext cx="3985875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721" y="1274763"/>
            <a:ext cx="42006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245" name="Google Shape;124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6" name="Google Shape;12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150" y="882700"/>
            <a:ext cx="4262826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75" y="1324150"/>
            <a:ext cx="4262825" cy="2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253" name="Google Shape;125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4" name="Google Shape;12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263" y="1606488"/>
            <a:ext cx="45053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60" name="Google Shape;126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Z. S. Z. W. P. Z. Alexandr Andoni, Clifford Stein, “Parallel Graph Connectivity in Log Diameter Rounds,”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http://www.cs.uoregon.edu/research/tau/home.php, “tau.”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mpitutorial.com, “MPI collective communication.”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https://arxiv.org/abs/1805.03055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https://www.youtube.com/watch?v=8_OWKux3iW4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https://www.youtube.com/watch?v=YYPLqN8buqA&amp;t=2552s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426100" y="48515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Iteration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603275" y="14718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464100" y="2004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2738175" y="2004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1680250" y="27041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2705125" y="308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391400" y="30057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932900" y="379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2135550" y="379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92" name="Google Shape;192;p17"/>
          <p:cNvCxnSpPr>
            <a:stCxn id="184" idx="3"/>
            <a:endCxn id="185" idx="7"/>
          </p:cNvCxnSpPr>
          <p:nvPr/>
        </p:nvCxnSpPr>
        <p:spPr>
          <a:xfrm flipH="1">
            <a:off x="926276" y="1858791"/>
            <a:ext cx="756300" cy="21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7"/>
          <p:cNvCxnSpPr>
            <a:stCxn id="184" idx="3"/>
            <a:endCxn id="187" idx="0"/>
          </p:cNvCxnSpPr>
          <p:nvPr/>
        </p:nvCxnSpPr>
        <p:spPr>
          <a:xfrm>
            <a:off x="1682576" y="1858791"/>
            <a:ext cx="268500" cy="84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7"/>
          <p:cNvCxnSpPr>
            <a:stCxn id="186" idx="5"/>
            <a:endCxn id="188" idx="7"/>
          </p:cNvCxnSpPr>
          <p:nvPr/>
        </p:nvCxnSpPr>
        <p:spPr>
          <a:xfrm flipH="1">
            <a:off x="3167374" y="2391341"/>
            <a:ext cx="33000" cy="76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7"/>
          <p:cNvCxnSpPr>
            <a:endCxn id="191" idx="6"/>
          </p:cNvCxnSpPr>
          <p:nvPr/>
        </p:nvCxnSpPr>
        <p:spPr>
          <a:xfrm flipH="1">
            <a:off x="2677050" y="3547600"/>
            <a:ext cx="320700" cy="46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7"/>
          <p:cNvCxnSpPr>
            <a:stCxn id="191" idx="4"/>
            <a:endCxn id="190" idx="4"/>
          </p:cNvCxnSpPr>
          <p:nvPr/>
        </p:nvCxnSpPr>
        <p:spPr>
          <a:xfrm rot="10800000">
            <a:off x="1203600" y="4244050"/>
            <a:ext cx="1202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7"/>
          <p:cNvCxnSpPr>
            <a:stCxn id="190" idx="2"/>
            <a:endCxn id="189" idx="4"/>
          </p:cNvCxnSpPr>
          <p:nvPr/>
        </p:nvCxnSpPr>
        <p:spPr>
          <a:xfrm rot="10800000">
            <a:off x="662000" y="3459100"/>
            <a:ext cx="270900" cy="558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7"/>
          <p:cNvCxnSpPr>
            <a:stCxn id="185" idx="5"/>
            <a:endCxn id="187" idx="2"/>
          </p:cNvCxnSpPr>
          <p:nvPr/>
        </p:nvCxnSpPr>
        <p:spPr>
          <a:xfrm>
            <a:off x="926299" y="2391341"/>
            <a:ext cx="753900" cy="5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7"/>
          <p:cNvCxnSpPr>
            <a:stCxn id="187" idx="7"/>
            <a:endCxn id="186" idx="3"/>
          </p:cNvCxnSpPr>
          <p:nvPr/>
        </p:nvCxnSpPr>
        <p:spPr>
          <a:xfrm flipH="1" rot="10800000">
            <a:off x="2142449" y="2391359"/>
            <a:ext cx="675000" cy="3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7"/>
          <p:cNvCxnSpPr>
            <a:endCxn id="189" idx="0"/>
          </p:cNvCxnSpPr>
          <p:nvPr/>
        </p:nvCxnSpPr>
        <p:spPr>
          <a:xfrm flipH="1">
            <a:off x="662150" y="2239225"/>
            <a:ext cx="2099400" cy="76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7"/>
          <p:cNvCxnSpPr>
            <a:stCxn id="188" idx="3"/>
            <a:endCxn id="190" idx="0"/>
          </p:cNvCxnSpPr>
          <p:nvPr/>
        </p:nvCxnSpPr>
        <p:spPr>
          <a:xfrm flipH="1">
            <a:off x="1203726" y="3474541"/>
            <a:ext cx="1580700" cy="31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7"/>
          <p:cNvSpPr/>
          <p:nvPr/>
        </p:nvSpPr>
        <p:spPr>
          <a:xfrm>
            <a:off x="3826200" y="256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6284600" y="13166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5204100" y="176996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7444300" y="20548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793375" y="256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294400" y="34696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7729300" y="2844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6363900" y="2844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201950" y="35707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211" name="Google Shape;211;p17"/>
          <p:cNvCxnSpPr>
            <a:stCxn id="203" idx="2"/>
            <a:endCxn id="204" idx="7"/>
          </p:cNvCxnSpPr>
          <p:nvPr/>
        </p:nvCxnSpPr>
        <p:spPr>
          <a:xfrm flipH="1">
            <a:off x="5666300" y="1543325"/>
            <a:ext cx="618300" cy="29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7"/>
          <p:cNvCxnSpPr>
            <a:stCxn id="203" idx="6"/>
            <a:endCxn id="205" idx="0"/>
          </p:cNvCxnSpPr>
          <p:nvPr/>
        </p:nvCxnSpPr>
        <p:spPr>
          <a:xfrm>
            <a:off x="6826100" y="1543325"/>
            <a:ext cx="888900" cy="51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7"/>
          <p:cNvCxnSpPr>
            <a:stCxn id="205" idx="5"/>
            <a:endCxn id="208" idx="7"/>
          </p:cNvCxnSpPr>
          <p:nvPr/>
        </p:nvCxnSpPr>
        <p:spPr>
          <a:xfrm>
            <a:off x="7906499" y="2441766"/>
            <a:ext cx="2850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7"/>
          <p:cNvCxnSpPr>
            <a:stCxn id="208" idx="4"/>
            <a:endCxn id="210" idx="7"/>
          </p:cNvCxnSpPr>
          <p:nvPr/>
        </p:nvCxnSpPr>
        <p:spPr>
          <a:xfrm flipH="1">
            <a:off x="7664050" y="3298225"/>
            <a:ext cx="336000" cy="33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7"/>
          <p:cNvCxnSpPr>
            <a:stCxn id="206" idx="4"/>
            <a:endCxn id="207" idx="1"/>
          </p:cNvCxnSpPr>
          <p:nvPr/>
        </p:nvCxnSpPr>
        <p:spPr>
          <a:xfrm>
            <a:off x="5064125" y="3014050"/>
            <a:ext cx="309600" cy="52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7"/>
          <p:cNvCxnSpPr>
            <a:stCxn id="204" idx="3"/>
            <a:endCxn id="206" idx="0"/>
          </p:cNvCxnSpPr>
          <p:nvPr/>
        </p:nvCxnSpPr>
        <p:spPr>
          <a:xfrm flipH="1">
            <a:off x="5064101" y="2156878"/>
            <a:ext cx="219300" cy="40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>
            <a:stCxn id="206" idx="7"/>
            <a:endCxn id="205" idx="2"/>
          </p:cNvCxnSpPr>
          <p:nvPr/>
        </p:nvCxnSpPr>
        <p:spPr>
          <a:xfrm flipH="1" rot="10800000">
            <a:off x="5255574" y="2281534"/>
            <a:ext cx="2188800" cy="34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7"/>
          <p:cNvCxnSpPr>
            <a:stCxn id="209" idx="3"/>
            <a:endCxn id="207" idx="7"/>
          </p:cNvCxnSpPr>
          <p:nvPr/>
        </p:nvCxnSpPr>
        <p:spPr>
          <a:xfrm flipH="1">
            <a:off x="5756501" y="3231841"/>
            <a:ext cx="686700" cy="3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7"/>
          <p:cNvCxnSpPr>
            <a:stCxn id="209" idx="4"/>
            <a:endCxn id="210" idx="1"/>
          </p:cNvCxnSpPr>
          <p:nvPr/>
        </p:nvCxnSpPr>
        <p:spPr>
          <a:xfrm>
            <a:off x="6634650" y="3298225"/>
            <a:ext cx="646500" cy="33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7"/>
          <p:cNvCxnSpPr>
            <a:stCxn id="207" idx="4"/>
            <a:endCxn id="210" idx="3"/>
          </p:cNvCxnSpPr>
          <p:nvPr/>
        </p:nvCxnSpPr>
        <p:spPr>
          <a:xfrm>
            <a:off x="5565150" y="3922900"/>
            <a:ext cx="1716000" cy="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7"/>
          <p:cNvCxnSpPr>
            <a:stCxn id="209" idx="6"/>
            <a:endCxn id="208" idx="2"/>
          </p:cNvCxnSpPr>
          <p:nvPr/>
        </p:nvCxnSpPr>
        <p:spPr>
          <a:xfrm>
            <a:off x="6905400" y="3071575"/>
            <a:ext cx="82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7"/>
          <p:cNvCxnSpPr>
            <a:stCxn id="203" idx="4"/>
            <a:endCxn id="209" idx="0"/>
          </p:cNvCxnSpPr>
          <p:nvPr/>
        </p:nvCxnSpPr>
        <p:spPr>
          <a:xfrm>
            <a:off x="6555350" y="1769975"/>
            <a:ext cx="79200" cy="1074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7"/>
          <p:cNvCxnSpPr>
            <a:stCxn id="205" idx="3"/>
            <a:endCxn id="209" idx="7"/>
          </p:cNvCxnSpPr>
          <p:nvPr/>
        </p:nvCxnSpPr>
        <p:spPr>
          <a:xfrm flipH="1">
            <a:off x="6826101" y="2441766"/>
            <a:ext cx="6975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7"/>
          <p:cNvCxnSpPr>
            <a:stCxn id="209" idx="2"/>
            <a:endCxn id="204" idx="5"/>
          </p:cNvCxnSpPr>
          <p:nvPr/>
        </p:nvCxnSpPr>
        <p:spPr>
          <a:xfrm rot="10800000">
            <a:off x="5666400" y="2156875"/>
            <a:ext cx="697500" cy="91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7"/>
          <p:cNvCxnSpPr>
            <a:stCxn id="189" idx="1"/>
            <a:endCxn id="185" idx="4"/>
          </p:cNvCxnSpPr>
          <p:nvPr/>
        </p:nvCxnSpPr>
        <p:spPr>
          <a:xfrm flipH="1" rot="10800000">
            <a:off x="470701" y="2457709"/>
            <a:ext cx="264000" cy="61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7"/>
          <p:cNvCxnSpPr>
            <a:stCxn id="186" idx="1"/>
            <a:endCxn id="184" idx="6"/>
          </p:cNvCxnSpPr>
          <p:nvPr/>
        </p:nvCxnSpPr>
        <p:spPr>
          <a:xfrm rot="10800000">
            <a:off x="2144876" y="1698509"/>
            <a:ext cx="672600" cy="37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0" y="8382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Iteration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1603275" y="154807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464100" y="2080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738175" y="2080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680250" y="27803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705125" y="31638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91400" y="3081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932900" y="3866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135550" y="3866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41" name="Google Shape;241;p18"/>
          <p:cNvCxnSpPr>
            <a:stCxn id="233" idx="3"/>
            <a:endCxn id="234" idx="7"/>
          </p:cNvCxnSpPr>
          <p:nvPr/>
        </p:nvCxnSpPr>
        <p:spPr>
          <a:xfrm flipH="1">
            <a:off x="926276" y="1934991"/>
            <a:ext cx="756300" cy="21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2" name="Google Shape;242;p18"/>
          <p:cNvCxnSpPr>
            <a:stCxn id="233" idx="3"/>
            <a:endCxn id="236" idx="0"/>
          </p:cNvCxnSpPr>
          <p:nvPr/>
        </p:nvCxnSpPr>
        <p:spPr>
          <a:xfrm>
            <a:off x="1682576" y="1934991"/>
            <a:ext cx="268500" cy="84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3" name="Google Shape;243;p18"/>
          <p:cNvCxnSpPr>
            <a:stCxn id="235" idx="5"/>
            <a:endCxn id="237" idx="7"/>
          </p:cNvCxnSpPr>
          <p:nvPr/>
        </p:nvCxnSpPr>
        <p:spPr>
          <a:xfrm flipH="1">
            <a:off x="3167374" y="2467541"/>
            <a:ext cx="33000" cy="76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8"/>
          <p:cNvCxnSpPr>
            <a:endCxn id="240" idx="6"/>
          </p:cNvCxnSpPr>
          <p:nvPr/>
        </p:nvCxnSpPr>
        <p:spPr>
          <a:xfrm flipH="1">
            <a:off x="2677050" y="3623800"/>
            <a:ext cx="320700" cy="46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8"/>
          <p:cNvCxnSpPr>
            <a:stCxn id="240" idx="4"/>
            <a:endCxn id="239" idx="4"/>
          </p:cNvCxnSpPr>
          <p:nvPr/>
        </p:nvCxnSpPr>
        <p:spPr>
          <a:xfrm rot="10800000">
            <a:off x="1203600" y="4320250"/>
            <a:ext cx="1202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8"/>
          <p:cNvCxnSpPr>
            <a:stCxn id="239" idx="2"/>
            <a:endCxn id="238" idx="4"/>
          </p:cNvCxnSpPr>
          <p:nvPr/>
        </p:nvCxnSpPr>
        <p:spPr>
          <a:xfrm rot="10800000">
            <a:off x="662000" y="3535300"/>
            <a:ext cx="270900" cy="558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8"/>
          <p:cNvCxnSpPr>
            <a:stCxn id="234" idx="5"/>
            <a:endCxn id="236" idx="2"/>
          </p:cNvCxnSpPr>
          <p:nvPr/>
        </p:nvCxnSpPr>
        <p:spPr>
          <a:xfrm>
            <a:off x="926299" y="2467541"/>
            <a:ext cx="753900" cy="53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8"/>
          <p:cNvCxnSpPr>
            <a:stCxn id="236" idx="7"/>
            <a:endCxn id="235" idx="3"/>
          </p:cNvCxnSpPr>
          <p:nvPr/>
        </p:nvCxnSpPr>
        <p:spPr>
          <a:xfrm flipH="1" rot="10800000">
            <a:off x="2142449" y="2467559"/>
            <a:ext cx="675000" cy="37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8"/>
          <p:cNvCxnSpPr>
            <a:endCxn id="238" idx="0"/>
          </p:cNvCxnSpPr>
          <p:nvPr/>
        </p:nvCxnSpPr>
        <p:spPr>
          <a:xfrm flipH="1">
            <a:off x="662150" y="2315425"/>
            <a:ext cx="2099400" cy="76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8"/>
          <p:cNvCxnSpPr>
            <a:stCxn id="237" idx="3"/>
            <a:endCxn id="239" idx="0"/>
          </p:cNvCxnSpPr>
          <p:nvPr/>
        </p:nvCxnSpPr>
        <p:spPr>
          <a:xfrm flipH="1">
            <a:off x="1203726" y="3550741"/>
            <a:ext cx="1580700" cy="31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8"/>
          <p:cNvSpPr/>
          <p:nvPr/>
        </p:nvSpPr>
        <p:spPr>
          <a:xfrm>
            <a:off x="3826200" y="2636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6284600" y="139287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5204100" y="1846163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7444300" y="213105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4793375" y="2636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5294400" y="35458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7729300" y="29211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6363900" y="29211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7201950" y="36469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260" name="Google Shape;260;p18"/>
          <p:cNvCxnSpPr>
            <a:stCxn id="252" idx="2"/>
            <a:endCxn id="253" idx="7"/>
          </p:cNvCxnSpPr>
          <p:nvPr/>
        </p:nvCxnSpPr>
        <p:spPr>
          <a:xfrm flipH="1">
            <a:off x="5666300" y="1619525"/>
            <a:ext cx="618300" cy="29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8"/>
          <p:cNvCxnSpPr>
            <a:stCxn id="252" idx="6"/>
            <a:endCxn id="254" idx="0"/>
          </p:cNvCxnSpPr>
          <p:nvPr/>
        </p:nvCxnSpPr>
        <p:spPr>
          <a:xfrm>
            <a:off x="6826100" y="1619525"/>
            <a:ext cx="888900" cy="51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8"/>
          <p:cNvCxnSpPr>
            <a:stCxn id="254" idx="5"/>
            <a:endCxn id="257" idx="7"/>
          </p:cNvCxnSpPr>
          <p:nvPr/>
        </p:nvCxnSpPr>
        <p:spPr>
          <a:xfrm>
            <a:off x="7906499" y="2517966"/>
            <a:ext cx="2850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8"/>
          <p:cNvCxnSpPr>
            <a:stCxn id="257" idx="4"/>
            <a:endCxn id="259" idx="7"/>
          </p:cNvCxnSpPr>
          <p:nvPr/>
        </p:nvCxnSpPr>
        <p:spPr>
          <a:xfrm flipH="1">
            <a:off x="7664050" y="3374425"/>
            <a:ext cx="336000" cy="33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4" name="Google Shape;264;p18"/>
          <p:cNvCxnSpPr>
            <a:stCxn id="255" idx="4"/>
            <a:endCxn id="256" idx="1"/>
          </p:cNvCxnSpPr>
          <p:nvPr/>
        </p:nvCxnSpPr>
        <p:spPr>
          <a:xfrm>
            <a:off x="5064125" y="3090250"/>
            <a:ext cx="309600" cy="522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8"/>
          <p:cNvCxnSpPr>
            <a:stCxn id="253" idx="3"/>
            <a:endCxn id="255" idx="0"/>
          </p:cNvCxnSpPr>
          <p:nvPr/>
        </p:nvCxnSpPr>
        <p:spPr>
          <a:xfrm flipH="1">
            <a:off x="5064101" y="2233078"/>
            <a:ext cx="219300" cy="40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8"/>
          <p:cNvCxnSpPr>
            <a:stCxn id="255" idx="7"/>
            <a:endCxn id="254" idx="2"/>
          </p:cNvCxnSpPr>
          <p:nvPr/>
        </p:nvCxnSpPr>
        <p:spPr>
          <a:xfrm flipH="1" rot="10800000">
            <a:off x="5255574" y="2357734"/>
            <a:ext cx="2188800" cy="34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18"/>
          <p:cNvCxnSpPr>
            <a:stCxn id="258" idx="3"/>
            <a:endCxn id="256" idx="7"/>
          </p:cNvCxnSpPr>
          <p:nvPr/>
        </p:nvCxnSpPr>
        <p:spPr>
          <a:xfrm flipH="1">
            <a:off x="5756501" y="3308041"/>
            <a:ext cx="686700" cy="3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8"/>
          <p:cNvCxnSpPr>
            <a:stCxn id="258" idx="4"/>
            <a:endCxn id="259" idx="1"/>
          </p:cNvCxnSpPr>
          <p:nvPr/>
        </p:nvCxnSpPr>
        <p:spPr>
          <a:xfrm>
            <a:off x="6634650" y="3374425"/>
            <a:ext cx="646500" cy="33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8"/>
          <p:cNvCxnSpPr>
            <a:stCxn id="256" idx="4"/>
            <a:endCxn id="259" idx="3"/>
          </p:cNvCxnSpPr>
          <p:nvPr/>
        </p:nvCxnSpPr>
        <p:spPr>
          <a:xfrm>
            <a:off x="5565150" y="3999100"/>
            <a:ext cx="1716000" cy="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8"/>
          <p:cNvCxnSpPr>
            <a:stCxn id="258" idx="6"/>
            <a:endCxn id="257" idx="2"/>
          </p:cNvCxnSpPr>
          <p:nvPr/>
        </p:nvCxnSpPr>
        <p:spPr>
          <a:xfrm>
            <a:off x="6905400" y="3147775"/>
            <a:ext cx="823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8"/>
          <p:cNvCxnSpPr>
            <a:stCxn id="252" idx="4"/>
            <a:endCxn id="258" idx="0"/>
          </p:cNvCxnSpPr>
          <p:nvPr/>
        </p:nvCxnSpPr>
        <p:spPr>
          <a:xfrm>
            <a:off x="6555350" y="1846175"/>
            <a:ext cx="79200" cy="1074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8"/>
          <p:cNvCxnSpPr>
            <a:stCxn id="254" idx="3"/>
            <a:endCxn id="258" idx="7"/>
          </p:cNvCxnSpPr>
          <p:nvPr/>
        </p:nvCxnSpPr>
        <p:spPr>
          <a:xfrm flipH="1">
            <a:off x="6826101" y="2517966"/>
            <a:ext cx="697500" cy="4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8"/>
          <p:cNvCxnSpPr>
            <a:stCxn id="258" idx="2"/>
            <a:endCxn id="253" idx="5"/>
          </p:cNvCxnSpPr>
          <p:nvPr/>
        </p:nvCxnSpPr>
        <p:spPr>
          <a:xfrm rot="10800000">
            <a:off x="5666400" y="2233075"/>
            <a:ext cx="697500" cy="91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" name="Google Shape;274;p18"/>
          <p:cNvCxnSpPr>
            <a:stCxn id="238" idx="1"/>
            <a:endCxn id="234" idx="4"/>
          </p:cNvCxnSpPr>
          <p:nvPr/>
        </p:nvCxnSpPr>
        <p:spPr>
          <a:xfrm flipH="1" rot="10800000">
            <a:off x="470701" y="2533909"/>
            <a:ext cx="264000" cy="61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8"/>
          <p:cNvCxnSpPr>
            <a:endCxn id="235" idx="1"/>
          </p:cNvCxnSpPr>
          <p:nvPr/>
        </p:nvCxnSpPr>
        <p:spPr>
          <a:xfrm>
            <a:off x="2142476" y="1795709"/>
            <a:ext cx="675000" cy="35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2862200" y="32634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699300" y="32192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116150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236415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85" name="Google Shape;285;p19"/>
          <p:cNvCxnSpPr>
            <a:stCxn id="281" idx="4"/>
            <a:endCxn id="284" idx="6"/>
          </p:cNvCxnSpPr>
          <p:nvPr/>
        </p:nvCxnSpPr>
        <p:spPr>
          <a:xfrm flipH="1">
            <a:off x="2905550" y="3716700"/>
            <a:ext cx="227400" cy="60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19"/>
          <p:cNvCxnSpPr>
            <a:stCxn id="284" idx="4"/>
            <a:endCxn id="283" idx="4"/>
          </p:cNvCxnSpPr>
          <p:nvPr/>
        </p:nvCxnSpPr>
        <p:spPr>
          <a:xfrm rot="10800000">
            <a:off x="1432200" y="4548850"/>
            <a:ext cx="1202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19"/>
          <p:cNvCxnSpPr>
            <a:stCxn id="283" idx="1"/>
            <a:endCxn id="282" idx="4"/>
          </p:cNvCxnSpPr>
          <p:nvPr/>
        </p:nvCxnSpPr>
        <p:spPr>
          <a:xfrm rot="10800000">
            <a:off x="969901" y="3672634"/>
            <a:ext cx="270900" cy="48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19"/>
          <p:cNvCxnSpPr>
            <a:stCxn id="281" idx="2"/>
            <a:endCxn id="283" idx="0"/>
          </p:cNvCxnSpPr>
          <p:nvPr/>
        </p:nvCxnSpPr>
        <p:spPr>
          <a:xfrm flipH="1">
            <a:off x="1432400" y="3490050"/>
            <a:ext cx="1429800" cy="60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19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6395875" y="23795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5433000" y="2766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377775" y="30243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5353700" y="38804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7426475" y="37677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295" name="Google Shape;295;p19"/>
          <p:cNvCxnSpPr>
            <a:stCxn id="290" idx="2"/>
            <a:endCxn id="291" idx="7"/>
          </p:cNvCxnSpPr>
          <p:nvPr/>
        </p:nvCxnSpPr>
        <p:spPr>
          <a:xfrm flipH="1">
            <a:off x="5895175" y="2606150"/>
            <a:ext cx="500700" cy="22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19"/>
          <p:cNvCxnSpPr>
            <a:stCxn id="290" idx="6"/>
            <a:endCxn id="292" idx="0"/>
          </p:cNvCxnSpPr>
          <p:nvPr/>
        </p:nvCxnSpPr>
        <p:spPr>
          <a:xfrm>
            <a:off x="6937375" y="2606150"/>
            <a:ext cx="711300" cy="41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9"/>
          <p:cNvCxnSpPr>
            <a:stCxn id="292" idx="5"/>
            <a:endCxn id="294" idx="7"/>
          </p:cNvCxnSpPr>
          <p:nvPr/>
        </p:nvCxnSpPr>
        <p:spPr>
          <a:xfrm>
            <a:off x="7839974" y="3411216"/>
            <a:ext cx="48600" cy="42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19"/>
          <p:cNvSpPr/>
          <p:nvPr/>
        </p:nvSpPr>
        <p:spPr>
          <a:xfrm>
            <a:off x="1786500" y="218028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99" name="Google Shape;299;p19"/>
          <p:cNvCxnSpPr>
            <a:stCxn id="281" idx="0"/>
            <a:endCxn id="298" idx="5"/>
          </p:cNvCxnSpPr>
          <p:nvPr/>
        </p:nvCxnSpPr>
        <p:spPr>
          <a:xfrm rot="10800000">
            <a:off x="2248550" y="2567100"/>
            <a:ext cx="884400" cy="69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9"/>
          <p:cNvCxnSpPr>
            <a:stCxn id="282" idx="0"/>
            <a:endCxn id="298" idx="3"/>
          </p:cNvCxnSpPr>
          <p:nvPr/>
        </p:nvCxnSpPr>
        <p:spPr>
          <a:xfrm flipH="1" rot="10800000">
            <a:off x="970050" y="2567300"/>
            <a:ext cx="895800" cy="6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9"/>
          <p:cNvCxnSpPr>
            <a:stCxn id="293" idx="7"/>
            <a:endCxn id="292" idx="2"/>
          </p:cNvCxnSpPr>
          <p:nvPr/>
        </p:nvCxnSpPr>
        <p:spPr>
          <a:xfrm flipH="1" rot="10800000">
            <a:off x="5815899" y="3250859"/>
            <a:ext cx="1561800" cy="69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9"/>
          <p:cNvCxnSpPr>
            <a:stCxn id="291" idx="5"/>
            <a:endCxn id="294" idx="1"/>
          </p:cNvCxnSpPr>
          <p:nvPr/>
        </p:nvCxnSpPr>
        <p:spPr>
          <a:xfrm>
            <a:off x="5895199" y="3153341"/>
            <a:ext cx="1610700" cy="68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9"/>
          <p:cNvCxnSpPr>
            <a:stCxn id="293" idx="0"/>
            <a:endCxn id="291" idx="4"/>
          </p:cNvCxnSpPr>
          <p:nvPr/>
        </p:nvCxnSpPr>
        <p:spPr>
          <a:xfrm flipH="1" rot="10800000">
            <a:off x="5624450" y="3219875"/>
            <a:ext cx="79200" cy="66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19"/>
          <p:cNvCxnSpPr>
            <a:stCxn id="293" idx="6"/>
            <a:endCxn id="294" idx="3"/>
          </p:cNvCxnSpPr>
          <p:nvPr/>
        </p:nvCxnSpPr>
        <p:spPr>
          <a:xfrm>
            <a:off x="5895200" y="4107125"/>
            <a:ext cx="1610700" cy="4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9"/>
          <p:cNvCxnSpPr>
            <a:stCxn id="291" idx="6"/>
            <a:endCxn id="292" idx="1"/>
          </p:cNvCxnSpPr>
          <p:nvPr/>
        </p:nvCxnSpPr>
        <p:spPr>
          <a:xfrm>
            <a:off x="5974500" y="2993075"/>
            <a:ext cx="1482600" cy="9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19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Iteration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12" name="Google Shape;312;p20"/>
          <p:cNvSpPr txBox="1"/>
          <p:nvPr/>
        </p:nvSpPr>
        <p:spPr>
          <a:xfrm>
            <a:off x="685800" y="9906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Iteration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2862200" y="32634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99300" y="32192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1161500" y="409555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236415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317" name="Google Shape;317;p20"/>
          <p:cNvCxnSpPr>
            <a:stCxn id="313" idx="4"/>
            <a:endCxn id="316" idx="6"/>
          </p:cNvCxnSpPr>
          <p:nvPr/>
        </p:nvCxnSpPr>
        <p:spPr>
          <a:xfrm flipH="1">
            <a:off x="2905550" y="3716700"/>
            <a:ext cx="227400" cy="60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0"/>
          <p:cNvCxnSpPr>
            <a:stCxn id="316" idx="4"/>
            <a:endCxn id="315" idx="4"/>
          </p:cNvCxnSpPr>
          <p:nvPr/>
        </p:nvCxnSpPr>
        <p:spPr>
          <a:xfrm rot="10800000">
            <a:off x="1432200" y="4548850"/>
            <a:ext cx="1202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9" name="Google Shape;319;p20"/>
          <p:cNvCxnSpPr>
            <a:stCxn id="315" idx="1"/>
            <a:endCxn id="314" idx="4"/>
          </p:cNvCxnSpPr>
          <p:nvPr/>
        </p:nvCxnSpPr>
        <p:spPr>
          <a:xfrm rot="10800000">
            <a:off x="969901" y="3672634"/>
            <a:ext cx="270900" cy="48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0"/>
          <p:cNvCxnSpPr>
            <a:stCxn id="313" idx="2"/>
            <a:endCxn id="315" idx="0"/>
          </p:cNvCxnSpPr>
          <p:nvPr/>
        </p:nvCxnSpPr>
        <p:spPr>
          <a:xfrm flipH="1">
            <a:off x="1432400" y="3490050"/>
            <a:ext cx="1429800" cy="60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0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6395875" y="237950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5433000" y="2766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7377775" y="302430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5353700" y="38804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7426475" y="37677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327" name="Google Shape;327;p20"/>
          <p:cNvCxnSpPr>
            <a:stCxn id="322" idx="2"/>
            <a:endCxn id="323" idx="7"/>
          </p:cNvCxnSpPr>
          <p:nvPr/>
        </p:nvCxnSpPr>
        <p:spPr>
          <a:xfrm flipH="1">
            <a:off x="5895175" y="2606150"/>
            <a:ext cx="500700" cy="22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28" name="Google Shape;328;p20"/>
          <p:cNvCxnSpPr>
            <a:stCxn id="322" idx="6"/>
            <a:endCxn id="324" idx="0"/>
          </p:cNvCxnSpPr>
          <p:nvPr/>
        </p:nvCxnSpPr>
        <p:spPr>
          <a:xfrm>
            <a:off x="6937375" y="2606150"/>
            <a:ext cx="711300" cy="41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0"/>
          <p:cNvCxnSpPr>
            <a:stCxn id="324" idx="5"/>
            <a:endCxn id="326" idx="7"/>
          </p:cNvCxnSpPr>
          <p:nvPr/>
        </p:nvCxnSpPr>
        <p:spPr>
          <a:xfrm>
            <a:off x="7839974" y="3411216"/>
            <a:ext cx="48600" cy="42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0" name="Google Shape;330;p20"/>
          <p:cNvSpPr/>
          <p:nvPr/>
        </p:nvSpPr>
        <p:spPr>
          <a:xfrm>
            <a:off x="1786500" y="2180288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331" name="Google Shape;331;p20"/>
          <p:cNvCxnSpPr>
            <a:stCxn id="313" idx="0"/>
            <a:endCxn id="330" idx="5"/>
          </p:cNvCxnSpPr>
          <p:nvPr/>
        </p:nvCxnSpPr>
        <p:spPr>
          <a:xfrm rot="10800000">
            <a:off x="2248550" y="2567100"/>
            <a:ext cx="884400" cy="69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2" name="Google Shape;332;p20"/>
          <p:cNvCxnSpPr>
            <a:stCxn id="314" idx="0"/>
            <a:endCxn id="330" idx="3"/>
          </p:cNvCxnSpPr>
          <p:nvPr/>
        </p:nvCxnSpPr>
        <p:spPr>
          <a:xfrm flipH="1" rot="10800000">
            <a:off x="970050" y="2567300"/>
            <a:ext cx="895800" cy="65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3" name="Google Shape;333;p20"/>
          <p:cNvCxnSpPr>
            <a:stCxn id="325" idx="7"/>
            <a:endCxn id="324" idx="2"/>
          </p:cNvCxnSpPr>
          <p:nvPr/>
        </p:nvCxnSpPr>
        <p:spPr>
          <a:xfrm flipH="1" rot="10800000">
            <a:off x="5815899" y="3250859"/>
            <a:ext cx="1561800" cy="69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4" name="Google Shape;334;p20"/>
          <p:cNvCxnSpPr>
            <a:stCxn id="323" idx="5"/>
            <a:endCxn id="326" idx="1"/>
          </p:cNvCxnSpPr>
          <p:nvPr/>
        </p:nvCxnSpPr>
        <p:spPr>
          <a:xfrm>
            <a:off x="5895199" y="3153341"/>
            <a:ext cx="1610700" cy="68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0"/>
          <p:cNvCxnSpPr>
            <a:stCxn id="325" idx="0"/>
            <a:endCxn id="323" idx="4"/>
          </p:cNvCxnSpPr>
          <p:nvPr/>
        </p:nvCxnSpPr>
        <p:spPr>
          <a:xfrm flipH="1" rot="10800000">
            <a:off x="5624450" y="3219875"/>
            <a:ext cx="79200" cy="66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0"/>
          <p:cNvCxnSpPr>
            <a:stCxn id="325" idx="6"/>
            <a:endCxn id="326" idx="3"/>
          </p:cNvCxnSpPr>
          <p:nvPr/>
        </p:nvCxnSpPr>
        <p:spPr>
          <a:xfrm>
            <a:off x="5895200" y="4107125"/>
            <a:ext cx="1610700" cy="4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0"/>
          <p:cNvCxnSpPr>
            <a:stCxn id="323" idx="6"/>
            <a:endCxn id="324" idx="1"/>
          </p:cNvCxnSpPr>
          <p:nvPr/>
        </p:nvCxnSpPr>
        <p:spPr>
          <a:xfrm>
            <a:off x="5974500" y="2993075"/>
            <a:ext cx="1482600" cy="9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1893775" y="3077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5145300" y="19404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204400" y="25688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347" name="Google Shape;347;p21"/>
          <p:cNvCxnSpPr>
            <a:stCxn id="345" idx="5"/>
            <a:endCxn id="346" idx="1"/>
          </p:cNvCxnSpPr>
          <p:nvPr/>
        </p:nvCxnSpPr>
        <p:spPr>
          <a:xfrm>
            <a:off x="5607499" y="2327391"/>
            <a:ext cx="676200" cy="30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1"/>
          <p:cNvSpPr/>
          <p:nvPr/>
        </p:nvSpPr>
        <p:spPr>
          <a:xfrm>
            <a:off x="2435275" y="212641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49" name="Google Shape;349;p21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3</a:t>
            </a:r>
            <a:endParaRPr/>
          </a:p>
        </p:txBody>
      </p:sp>
      <p:cxnSp>
        <p:nvCxnSpPr>
          <p:cNvPr id="350" name="Google Shape;350;p21"/>
          <p:cNvCxnSpPr>
            <a:stCxn id="348" idx="3"/>
            <a:endCxn id="343" idx="0"/>
          </p:cNvCxnSpPr>
          <p:nvPr/>
        </p:nvCxnSpPr>
        <p:spPr>
          <a:xfrm flipH="1">
            <a:off x="2164476" y="2513328"/>
            <a:ext cx="350100" cy="56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