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PT Sans Narrow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066D7F-94E0-477B-8198-B019618D5C98}">
  <a:tblStyle styleId="{DB066D7F-94E0-477B-8198-B019618D5C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TSansNarrow-regular.fntdata"/><Relationship Id="rId47" Type="http://schemas.openxmlformats.org/officeDocument/2006/relationships/slide" Target="slides/slide41.xml"/><Relationship Id="rId49" Type="http://schemas.openxmlformats.org/officeDocument/2006/relationships/font" Target="fonts/PTSansNarrow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1a605ea6d_0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1a605ea6d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4634ee05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4634ee05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Move the figure to the top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1d0cea28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1d0cea28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Move the figure to the top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1d0cea28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1d0cea28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Move the figure to the top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4634ee05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4634ee05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Move the figure to the top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1d0cea28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1d0cea28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Move the figure to the top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1a605ea6d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1a605ea6d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Move the figure to the top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1a605ea6d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1a605ea6d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1a605ea6d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1a605ea6d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1a605ea6d_0_1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1a605ea6d_0_1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1ae310bc4_1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1ae310bc4_1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1a605ea6d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1a605ea6d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94634ee05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94634ee05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91a605ea6d_0_1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91a605ea6d_0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1a605ea6d_0_1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1a605ea6d_0_1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4634ee05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4634ee05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91a605ea6d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91a605ea6d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91a605ea6d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91a605ea6d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91ae310bc4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91ae310bc4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91ae310bc4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91ae310bc4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91ae310bc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91ae310bc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10a5fb5b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10a5fb5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1ae310bc4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1ae310bc4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91ae310bc4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91ae310bc4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on top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91d0cea28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91d0cea2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91ae310bc4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91ae310bc4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94634ee05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94634ee05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1ae310bc4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91ae310bc4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91ae310bc4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91ae310bc4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91ae310bc4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91ae310bc4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91ae310bc4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91ae310bc4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94634ee05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94634ee05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this slide to the end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32bb0270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32bb0270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91ae310bc4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91ae310bc4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91d0cea28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91d0cea28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1a605ea6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1a605ea6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1a605ea6d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1a605ea6d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1a605ea6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1a605ea6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4634ee05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4634ee05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4634ee05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4634ee05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lwn.net/Article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1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latin typeface="PT Sans Narrow"/>
                <a:ea typeface="PT Sans Narrow"/>
                <a:cs typeface="PT Sans Narrow"/>
                <a:sym typeface="PT Sans Narrow"/>
              </a:rPr>
              <a:t>Design and Implementation of Database Support in nDiskFS</a:t>
            </a:r>
            <a:endParaRPr sz="35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7275" y="2501850"/>
            <a:ext cx="85206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M.Tech Project defence by</a:t>
            </a:r>
            <a:endParaRPr sz="25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Nuka Siva Kumar</a:t>
            </a:r>
            <a:endParaRPr sz="25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4878" y="3944403"/>
            <a:ext cx="974426" cy="97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72" y="3944403"/>
            <a:ext cx="868474" cy="9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/>
          <p:nvPr/>
        </p:nvSpPr>
        <p:spPr>
          <a:xfrm>
            <a:off x="7040872" y="3930947"/>
            <a:ext cx="1679100" cy="104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036239" y="2755168"/>
            <a:ext cx="14880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Application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process</a:t>
            </a:r>
            <a:endParaRPr sz="1700"/>
          </a:p>
        </p:txBody>
      </p:sp>
      <p:sp>
        <p:nvSpPr>
          <p:cNvPr id="203" name="Google Shape;203;p22"/>
          <p:cNvSpPr txBox="1"/>
          <p:nvPr/>
        </p:nvSpPr>
        <p:spPr>
          <a:xfrm>
            <a:off x="6560909" y="3531659"/>
            <a:ext cx="115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Block I/O</a:t>
            </a:r>
            <a:endParaRPr sz="2000"/>
          </a:p>
        </p:txBody>
      </p:sp>
      <p:sp>
        <p:nvSpPr>
          <p:cNvPr id="204" name="Google Shape;204;p22"/>
          <p:cNvSpPr/>
          <p:nvPr/>
        </p:nvSpPr>
        <p:spPr>
          <a:xfrm>
            <a:off x="5274939" y="1186519"/>
            <a:ext cx="3722400" cy="239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Kernel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05" name="Google Shape;205;p22"/>
          <p:cNvSpPr/>
          <p:nvPr/>
        </p:nvSpPr>
        <p:spPr>
          <a:xfrm>
            <a:off x="5677721" y="1451837"/>
            <a:ext cx="868482" cy="1040418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5470484" y="1697650"/>
            <a:ext cx="868482" cy="1040418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</a:t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7492539" y="1448268"/>
            <a:ext cx="1213800" cy="1984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nDiskFS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7699991" y="2271317"/>
            <a:ext cx="868482" cy="1040418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7492539" y="2521300"/>
            <a:ext cx="868482" cy="1040418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</a:t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4000539" y="3360769"/>
            <a:ext cx="1274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Read/ Write</a:t>
            </a:r>
            <a:endParaRPr sz="1800"/>
          </a:p>
        </p:txBody>
      </p:sp>
      <p:cxnSp>
        <p:nvCxnSpPr>
          <p:cNvPr id="211" name="Google Shape;211;p22"/>
          <p:cNvCxnSpPr>
            <a:stCxn id="202" idx="3"/>
            <a:endCxn id="209" idx="1"/>
          </p:cNvCxnSpPr>
          <p:nvPr/>
        </p:nvCxnSpPr>
        <p:spPr>
          <a:xfrm>
            <a:off x="4524239" y="3041518"/>
            <a:ext cx="2968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12" name="Google Shape;212;p22"/>
          <p:cNvCxnSpPr>
            <a:stCxn id="201" idx="0"/>
            <a:endCxn id="209" idx="2"/>
          </p:cNvCxnSpPr>
          <p:nvPr/>
        </p:nvCxnSpPr>
        <p:spPr>
          <a:xfrm rot="10800000">
            <a:off x="7866322" y="3522347"/>
            <a:ext cx="14100" cy="40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3" name="Google Shape;213;p22"/>
          <p:cNvSpPr txBox="1"/>
          <p:nvPr>
            <p:ph type="title"/>
          </p:nvPr>
        </p:nvSpPr>
        <p:spPr>
          <a:xfrm>
            <a:off x="303250" y="187825"/>
            <a:ext cx="85206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Caching</a:t>
            </a: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 pages in nDiskFS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216725" y="1025800"/>
            <a:ext cx="4926900" cy="17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T Sans Narrow"/>
              <a:buChar char="❏"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nDiskFS bypasses the Linux pagecache and maintains its own pagecache. 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T Sans Narrow"/>
              <a:buChar char="❏"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All the reads and writes directly go the nDisFS.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282075" y="252675"/>
            <a:ext cx="85206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MMap in Linux Kernel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2576575" y="2560734"/>
            <a:ext cx="1040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Mmap</a:t>
            </a:r>
            <a:endParaRPr sz="1700"/>
          </a:p>
        </p:txBody>
      </p:sp>
      <p:sp>
        <p:nvSpPr>
          <p:cNvPr id="221" name="Google Shape;221;p23"/>
          <p:cNvSpPr/>
          <p:nvPr/>
        </p:nvSpPr>
        <p:spPr>
          <a:xfrm>
            <a:off x="3380825" y="1003584"/>
            <a:ext cx="4854600" cy="271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Kernel</a:t>
            </a:r>
            <a:endParaRPr sz="1700"/>
          </a:p>
        </p:txBody>
      </p:sp>
      <p:sp>
        <p:nvSpPr>
          <p:cNvPr id="222" name="Google Shape;222;p23"/>
          <p:cNvSpPr/>
          <p:nvPr/>
        </p:nvSpPr>
        <p:spPr>
          <a:xfrm>
            <a:off x="5008722" y="1462483"/>
            <a:ext cx="868482" cy="750816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4811175" y="1639869"/>
            <a:ext cx="868482" cy="750816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</a:t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3580025" y="2560734"/>
            <a:ext cx="1780200" cy="1101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vm_area_struct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VM_READ | VM_EXEC | VM_WRITE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vm_operations</a:t>
            </a:r>
            <a:endParaRPr sz="1700"/>
          </a:p>
        </p:txBody>
      </p:sp>
      <p:sp>
        <p:nvSpPr>
          <p:cNvPr id="225" name="Google Shape;225;p23"/>
          <p:cNvSpPr/>
          <p:nvPr/>
        </p:nvSpPr>
        <p:spPr>
          <a:xfrm>
            <a:off x="6580400" y="1884909"/>
            <a:ext cx="1488000" cy="1719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Filesystem</a:t>
            </a:r>
            <a:endParaRPr sz="1700"/>
          </a:p>
        </p:txBody>
      </p:sp>
      <p:sp>
        <p:nvSpPr>
          <p:cNvPr id="226" name="Google Shape;226;p23"/>
          <p:cNvSpPr/>
          <p:nvPr/>
        </p:nvSpPr>
        <p:spPr>
          <a:xfrm>
            <a:off x="1088575" y="2170309"/>
            <a:ext cx="1574700" cy="708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Application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process</a:t>
            </a:r>
            <a:endParaRPr sz="1700"/>
          </a:p>
        </p:txBody>
      </p:sp>
      <p:cxnSp>
        <p:nvCxnSpPr>
          <p:cNvPr id="227" name="Google Shape;227;p23"/>
          <p:cNvCxnSpPr/>
          <p:nvPr/>
        </p:nvCxnSpPr>
        <p:spPr>
          <a:xfrm>
            <a:off x="2663275" y="2567653"/>
            <a:ext cx="905400" cy="10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8" name="Google Shape;228;p23"/>
          <p:cNvSpPr/>
          <p:nvPr/>
        </p:nvSpPr>
        <p:spPr>
          <a:xfrm>
            <a:off x="6833900" y="2650659"/>
            <a:ext cx="592500" cy="67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418200" y="4009450"/>
            <a:ext cx="83076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T Sans Narrow"/>
              <a:buChar char="❏"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Mmap maps the file into process address space. 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T Sans Narrow"/>
              <a:buChar char="❏"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Mmap vm_opeerations </a:t>
            </a:r>
            <a:r>
              <a:rPr lang="en" sz="2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handles page faults and transfers dirty pages information to Linux pagecache</a:t>
            </a: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.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282075" y="252675"/>
            <a:ext cx="85206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MMap in Linux Kernel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2576575" y="2560734"/>
            <a:ext cx="1040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Mmap</a:t>
            </a:r>
            <a:endParaRPr sz="1700"/>
          </a:p>
        </p:txBody>
      </p:sp>
      <p:sp>
        <p:nvSpPr>
          <p:cNvPr id="236" name="Google Shape;236;p24"/>
          <p:cNvSpPr/>
          <p:nvPr/>
        </p:nvSpPr>
        <p:spPr>
          <a:xfrm>
            <a:off x="3380825" y="1003584"/>
            <a:ext cx="4854600" cy="271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Kernel</a:t>
            </a:r>
            <a:endParaRPr sz="1700"/>
          </a:p>
        </p:txBody>
      </p:sp>
      <p:sp>
        <p:nvSpPr>
          <p:cNvPr id="237" name="Google Shape;237;p24"/>
          <p:cNvSpPr/>
          <p:nvPr/>
        </p:nvSpPr>
        <p:spPr>
          <a:xfrm>
            <a:off x="5008722" y="1462483"/>
            <a:ext cx="868482" cy="750816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4811175" y="1639869"/>
            <a:ext cx="868482" cy="750816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</a:t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3580025" y="2560734"/>
            <a:ext cx="1780200" cy="1101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vm_area_struct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VM_READ | VM_EXEC | VM_WRITE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vm_operations</a:t>
            </a:r>
            <a:endParaRPr sz="1700"/>
          </a:p>
        </p:txBody>
      </p:sp>
      <p:sp>
        <p:nvSpPr>
          <p:cNvPr id="240" name="Google Shape;240;p24"/>
          <p:cNvSpPr/>
          <p:nvPr/>
        </p:nvSpPr>
        <p:spPr>
          <a:xfrm>
            <a:off x="6580400" y="1884909"/>
            <a:ext cx="1488000" cy="1719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Filesystem</a:t>
            </a:r>
            <a:endParaRPr sz="1700"/>
          </a:p>
        </p:txBody>
      </p:sp>
      <p:sp>
        <p:nvSpPr>
          <p:cNvPr id="241" name="Google Shape;241;p24"/>
          <p:cNvSpPr/>
          <p:nvPr/>
        </p:nvSpPr>
        <p:spPr>
          <a:xfrm>
            <a:off x="1088575" y="2170309"/>
            <a:ext cx="1574700" cy="708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Application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process</a:t>
            </a:r>
            <a:endParaRPr sz="1700"/>
          </a:p>
        </p:txBody>
      </p:sp>
      <p:cxnSp>
        <p:nvCxnSpPr>
          <p:cNvPr id="242" name="Google Shape;242;p24"/>
          <p:cNvCxnSpPr/>
          <p:nvPr/>
        </p:nvCxnSpPr>
        <p:spPr>
          <a:xfrm>
            <a:off x="2663275" y="2567653"/>
            <a:ext cx="905400" cy="10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43" name="Google Shape;243;p24"/>
          <p:cNvSpPr/>
          <p:nvPr/>
        </p:nvSpPr>
        <p:spPr>
          <a:xfrm>
            <a:off x="6833900" y="2650659"/>
            <a:ext cx="592500" cy="67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cxnSp>
        <p:nvCxnSpPr>
          <p:cNvPr id="244" name="Google Shape;244;p24"/>
          <p:cNvCxnSpPr/>
          <p:nvPr/>
        </p:nvCxnSpPr>
        <p:spPr>
          <a:xfrm>
            <a:off x="5360150" y="2563959"/>
            <a:ext cx="1473900" cy="10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4"/>
          <p:cNvCxnSpPr/>
          <p:nvPr/>
        </p:nvCxnSpPr>
        <p:spPr>
          <a:xfrm flipH="1" rot="10800000">
            <a:off x="5360200" y="3329634"/>
            <a:ext cx="1488000" cy="33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4"/>
          <p:cNvSpPr txBox="1"/>
          <p:nvPr/>
        </p:nvSpPr>
        <p:spPr>
          <a:xfrm>
            <a:off x="418200" y="4009450"/>
            <a:ext cx="83076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T Sans Narrow"/>
              <a:buChar char="❏"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Mmap maps the file into process address space. 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T Sans Narrow"/>
              <a:buChar char="❏"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Mmap vm_opeerations </a:t>
            </a:r>
            <a:r>
              <a:rPr lang="en" sz="2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handles page faults and transfers dirty pages information to Linux pagecache</a:t>
            </a: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.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282075" y="252675"/>
            <a:ext cx="85206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MMap in Linux Kernel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2576575" y="2560734"/>
            <a:ext cx="1040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Mmap</a:t>
            </a:r>
            <a:endParaRPr sz="1700"/>
          </a:p>
        </p:txBody>
      </p:sp>
      <p:sp>
        <p:nvSpPr>
          <p:cNvPr id="253" name="Google Shape;253;p25"/>
          <p:cNvSpPr/>
          <p:nvPr/>
        </p:nvSpPr>
        <p:spPr>
          <a:xfrm>
            <a:off x="3380825" y="1003584"/>
            <a:ext cx="4854600" cy="271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Kernel</a:t>
            </a:r>
            <a:endParaRPr sz="1700"/>
          </a:p>
        </p:txBody>
      </p:sp>
      <p:sp>
        <p:nvSpPr>
          <p:cNvPr id="254" name="Google Shape;254;p25"/>
          <p:cNvSpPr/>
          <p:nvPr/>
        </p:nvSpPr>
        <p:spPr>
          <a:xfrm>
            <a:off x="5008722" y="1462483"/>
            <a:ext cx="868482" cy="750816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4811175" y="1639869"/>
            <a:ext cx="868482" cy="750816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</a:t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3580025" y="2560734"/>
            <a:ext cx="1780200" cy="1101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vm_area_struct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VM_READ | VM_EXEC | VM_WRITE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vm_operations</a:t>
            </a:r>
            <a:endParaRPr sz="1700"/>
          </a:p>
        </p:txBody>
      </p:sp>
      <p:sp>
        <p:nvSpPr>
          <p:cNvPr id="257" name="Google Shape;257;p25"/>
          <p:cNvSpPr/>
          <p:nvPr/>
        </p:nvSpPr>
        <p:spPr>
          <a:xfrm>
            <a:off x="6580400" y="1884909"/>
            <a:ext cx="1488000" cy="1719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Filesystem</a:t>
            </a:r>
            <a:endParaRPr sz="1700"/>
          </a:p>
        </p:txBody>
      </p:sp>
      <p:cxnSp>
        <p:nvCxnSpPr>
          <p:cNvPr id="258" name="Google Shape;258;p25"/>
          <p:cNvCxnSpPr>
            <a:endCxn id="255" idx="3"/>
          </p:cNvCxnSpPr>
          <p:nvPr/>
        </p:nvCxnSpPr>
        <p:spPr>
          <a:xfrm flipH="1" rot="10800000">
            <a:off x="5157957" y="2015277"/>
            <a:ext cx="521700" cy="151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5"/>
          <p:cNvSpPr/>
          <p:nvPr/>
        </p:nvSpPr>
        <p:spPr>
          <a:xfrm>
            <a:off x="1088575" y="2170309"/>
            <a:ext cx="1574700" cy="708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Application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process</a:t>
            </a:r>
            <a:endParaRPr sz="1700"/>
          </a:p>
        </p:txBody>
      </p:sp>
      <p:cxnSp>
        <p:nvCxnSpPr>
          <p:cNvPr id="260" name="Google Shape;260;p25"/>
          <p:cNvCxnSpPr/>
          <p:nvPr/>
        </p:nvCxnSpPr>
        <p:spPr>
          <a:xfrm>
            <a:off x="2663275" y="2567653"/>
            <a:ext cx="905400" cy="10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1" name="Google Shape;261;p25"/>
          <p:cNvCxnSpPr>
            <a:stCxn id="255" idx="3"/>
          </p:cNvCxnSpPr>
          <p:nvPr/>
        </p:nvCxnSpPr>
        <p:spPr>
          <a:xfrm>
            <a:off x="5679657" y="2015277"/>
            <a:ext cx="908700" cy="46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62" name="Google Shape;262;p25"/>
          <p:cNvSpPr/>
          <p:nvPr/>
        </p:nvSpPr>
        <p:spPr>
          <a:xfrm>
            <a:off x="6833900" y="2650659"/>
            <a:ext cx="592500" cy="67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cxnSp>
        <p:nvCxnSpPr>
          <p:cNvPr id="263" name="Google Shape;263;p25"/>
          <p:cNvCxnSpPr/>
          <p:nvPr/>
        </p:nvCxnSpPr>
        <p:spPr>
          <a:xfrm>
            <a:off x="5360150" y="2563959"/>
            <a:ext cx="1473900" cy="10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5"/>
          <p:cNvCxnSpPr/>
          <p:nvPr/>
        </p:nvCxnSpPr>
        <p:spPr>
          <a:xfrm flipH="1" rot="10800000">
            <a:off x="5360200" y="3329634"/>
            <a:ext cx="1488000" cy="33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5"/>
          <p:cNvSpPr txBox="1"/>
          <p:nvPr/>
        </p:nvSpPr>
        <p:spPr>
          <a:xfrm>
            <a:off x="418200" y="4009450"/>
            <a:ext cx="83076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T Sans Narrow"/>
              <a:buChar char="❏"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Mmap maps the file into process address space. 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T Sans Narrow"/>
              <a:buChar char="❏"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Mmap vm_opeerations </a:t>
            </a:r>
            <a:r>
              <a:rPr lang="en" sz="2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handles page faults and transfers dirty pages information to Linux pagecache</a:t>
            </a: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.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type="title"/>
          </p:nvPr>
        </p:nvSpPr>
        <p:spPr>
          <a:xfrm>
            <a:off x="311700" y="245700"/>
            <a:ext cx="8520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File Synchronizations in Linux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71" name="Google Shape;2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581" y="3116642"/>
            <a:ext cx="974426" cy="97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575" y="3116642"/>
            <a:ext cx="868474" cy="9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6"/>
          <p:cNvSpPr/>
          <p:nvPr/>
        </p:nvSpPr>
        <p:spPr>
          <a:xfrm>
            <a:off x="5750573" y="3083636"/>
            <a:ext cx="1679100" cy="104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/>
          <p:nvPr/>
        </p:nvSpPr>
        <p:spPr>
          <a:xfrm>
            <a:off x="4065450" y="1143108"/>
            <a:ext cx="3960600" cy="178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Kernel</a:t>
            </a:r>
            <a:endParaRPr sz="1700"/>
          </a:p>
        </p:txBody>
      </p:sp>
      <p:sp>
        <p:nvSpPr>
          <p:cNvPr id="275" name="Google Shape;275;p26"/>
          <p:cNvSpPr/>
          <p:nvPr/>
        </p:nvSpPr>
        <p:spPr>
          <a:xfrm>
            <a:off x="4383353" y="1566358"/>
            <a:ext cx="868482" cy="1040418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4185803" y="1812171"/>
            <a:ext cx="868482" cy="1040418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</a:t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6043175" y="1800221"/>
            <a:ext cx="1488000" cy="5727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Filesystem</a:t>
            </a:r>
            <a:endParaRPr sz="1700"/>
          </a:p>
        </p:txBody>
      </p:sp>
      <p:sp>
        <p:nvSpPr>
          <p:cNvPr id="278" name="Google Shape;278;p26"/>
          <p:cNvSpPr txBox="1"/>
          <p:nvPr/>
        </p:nvSpPr>
        <p:spPr>
          <a:xfrm>
            <a:off x="2695213" y="1450919"/>
            <a:ext cx="14880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fsync,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fdatasync,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O_SYNC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O_DSYNC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79" name="Google Shape;279;p26"/>
          <p:cNvSpPr/>
          <p:nvPr/>
        </p:nvSpPr>
        <p:spPr>
          <a:xfrm>
            <a:off x="1117950" y="1978383"/>
            <a:ext cx="1574700" cy="708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Application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process</a:t>
            </a:r>
            <a:endParaRPr sz="1700"/>
          </a:p>
        </p:txBody>
      </p:sp>
      <p:cxnSp>
        <p:nvCxnSpPr>
          <p:cNvPr id="280" name="Google Shape;280;p26"/>
          <p:cNvCxnSpPr>
            <a:stCxn id="279" idx="3"/>
            <a:endCxn id="276" idx="1"/>
          </p:cNvCxnSpPr>
          <p:nvPr/>
        </p:nvCxnSpPr>
        <p:spPr>
          <a:xfrm>
            <a:off x="2692650" y="2332383"/>
            <a:ext cx="1493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26"/>
          <p:cNvSpPr txBox="1"/>
          <p:nvPr/>
        </p:nvSpPr>
        <p:spPr>
          <a:xfrm>
            <a:off x="447900" y="4313450"/>
            <a:ext cx="8061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T Sans Narrow"/>
              <a:buChar char="❏"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Applications in the userspace force the Linux pagecache to syncs the file data with the on disk data.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type="title"/>
          </p:nvPr>
        </p:nvSpPr>
        <p:spPr>
          <a:xfrm>
            <a:off x="311700" y="245700"/>
            <a:ext cx="8520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File Synchronizations in Linux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87" name="Google Shape;2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581" y="3116642"/>
            <a:ext cx="974426" cy="97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575" y="3116642"/>
            <a:ext cx="868474" cy="9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7"/>
          <p:cNvSpPr/>
          <p:nvPr/>
        </p:nvSpPr>
        <p:spPr>
          <a:xfrm>
            <a:off x="5750573" y="3083636"/>
            <a:ext cx="1679100" cy="104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"/>
          <p:cNvSpPr/>
          <p:nvPr/>
        </p:nvSpPr>
        <p:spPr>
          <a:xfrm>
            <a:off x="4065450" y="1143108"/>
            <a:ext cx="3960600" cy="178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Kernel</a:t>
            </a:r>
            <a:endParaRPr sz="1700"/>
          </a:p>
        </p:txBody>
      </p:sp>
      <p:sp>
        <p:nvSpPr>
          <p:cNvPr id="291" name="Google Shape;291;p27"/>
          <p:cNvSpPr/>
          <p:nvPr/>
        </p:nvSpPr>
        <p:spPr>
          <a:xfrm>
            <a:off x="4383353" y="1566358"/>
            <a:ext cx="868482" cy="1040418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/>
          <p:nvPr/>
        </p:nvSpPr>
        <p:spPr>
          <a:xfrm>
            <a:off x="4185803" y="1812171"/>
            <a:ext cx="868482" cy="1040418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</a:t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6043175" y="1800221"/>
            <a:ext cx="1488000" cy="5727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Filesystem</a:t>
            </a:r>
            <a:endParaRPr sz="1700"/>
          </a:p>
        </p:txBody>
      </p:sp>
      <p:sp>
        <p:nvSpPr>
          <p:cNvPr id="294" name="Google Shape;294;p27"/>
          <p:cNvSpPr txBox="1"/>
          <p:nvPr/>
        </p:nvSpPr>
        <p:spPr>
          <a:xfrm>
            <a:off x="2695213" y="1450919"/>
            <a:ext cx="14880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fsync,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fdatasync,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O_SYNC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O_DSYNC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95" name="Google Shape;295;p27"/>
          <p:cNvSpPr/>
          <p:nvPr/>
        </p:nvSpPr>
        <p:spPr>
          <a:xfrm>
            <a:off x="1117950" y="1978383"/>
            <a:ext cx="1574700" cy="708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Application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process</a:t>
            </a:r>
            <a:endParaRPr sz="1700"/>
          </a:p>
        </p:txBody>
      </p:sp>
      <p:cxnSp>
        <p:nvCxnSpPr>
          <p:cNvPr id="296" name="Google Shape;296;p27"/>
          <p:cNvCxnSpPr>
            <a:stCxn id="295" idx="3"/>
            <a:endCxn id="292" idx="1"/>
          </p:cNvCxnSpPr>
          <p:nvPr/>
        </p:nvCxnSpPr>
        <p:spPr>
          <a:xfrm>
            <a:off x="2692650" y="2332383"/>
            <a:ext cx="1493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7"/>
          <p:cNvCxnSpPr>
            <a:stCxn id="293" idx="1"/>
            <a:endCxn id="291" idx="3"/>
          </p:cNvCxnSpPr>
          <p:nvPr/>
        </p:nvCxnSpPr>
        <p:spPr>
          <a:xfrm rot="10800000">
            <a:off x="5251775" y="2086571"/>
            <a:ext cx="791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8" name="Google Shape;298;p27"/>
          <p:cNvCxnSpPr>
            <a:stCxn id="292" idx="3"/>
          </p:cNvCxnSpPr>
          <p:nvPr/>
        </p:nvCxnSpPr>
        <p:spPr>
          <a:xfrm>
            <a:off x="5054285" y="2332380"/>
            <a:ext cx="1451100" cy="72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27"/>
          <p:cNvSpPr txBox="1"/>
          <p:nvPr/>
        </p:nvSpPr>
        <p:spPr>
          <a:xfrm>
            <a:off x="447900" y="4313450"/>
            <a:ext cx="8061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T Sans Narrow"/>
              <a:buChar char="❏"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Applications in the userspace force the Linux pagecache to syncs the file data with the on disk data.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type="title"/>
          </p:nvPr>
        </p:nvSpPr>
        <p:spPr>
          <a:xfrm>
            <a:off x="274800" y="276175"/>
            <a:ext cx="85206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Direct I/O </a:t>
            </a: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in Linux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05" name="Google Shape;305;p28"/>
          <p:cNvSpPr txBox="1"/>
          <p:nvPr/>
        </p:nvSpPr>
        <p:spPr>
          <a:xfrm>
            <a:off x="4008700" y="2651963"/>
            <a:ext cx="14451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Read/ Write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O_DIRECT </a:t>
            </a:r>
            <a:endParaRPr sz="2000"/>
          </a:p>
        </p:txBody>
      </p:sp>
      <p:sp>
        <p:nvSpPr>
          <p:cNvPr id="306" name="Google Shape;306;p28"/>
          <p:cNvSpPr/>
          <p:nvPr/>
        </p:nvSpPr>
        <p:spPr>
          <a:xfrm>
            <a:off x="5482400" y="1316563"/>
            <a:ext cx="3236400" cy="197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Kernel</a:t>
            </a:r>
            <a:endParaRPr sz="1700"/>
          </a:p>
        </p:txBody>
      </p:sp>
      <p:sp>
        <p:nvSpPr>
          <p:cNvPr id="307" name="Google Shape;307;p28"/>
          <p:cNvSpPr/>
          <p:nvPr/>
        </p:nvSpPr>
        <p:spPr>
          <a:xfrm>
            <a:off x="6147648" y="1773598"/>
            <a:ext cx="868482" cy="788184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5954275" y="2006658"/>
            <a:ext cx="868482" cy="788184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</a:t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7381150" y="2794826"/>
            <a:ext cx="1213800" cy="4479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Filesystem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639701" y="2732438"/>
            <a:ext cx="1340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Applicationprocess</a:t>
            </a:r>
            <a:endParaRPr sz="1700"/>
          </a:p>
        </p:txBody>
      </p:sp>
      <p:cxnSp>
        <p:nvCxnSpPr>
          <p:cNvPr id="311" name="Google Shape;311;p28"/>
          <p:cNvCxnSpPr>
            <a:stCxn id="310" idx="3"/>
            <a:endCxn id="309" idx="1"/>
          </p:cNvCxnSpPr>
          <p:nvPr/>
        </p:nvCxnSpPr>
        <p:spPr>
          <a:xfrm>
            <a:off x="3980101" y="3018788"/>
            <a:ext cx="340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12" name="Google Shape;312;p28"/>
          <p:cNvCxnSpPr/>
          <p:nvPr/>
        </p:nvCxnSpPr>
        <p:spPr>
          <a:xfrm>
            <a:off x="8328650" y="3223713"/>
            <a:ext cx="0" cy="46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3" name="Google Shape;313;p28"/>
          <p:cNvSpPr txBox="1"/>
          <p:nvPr/>
        </p:nvSpPr>
        <p:spPr>
          <a:xfrm>
            <a:off x="765750" y="982475"/>
            <a:ext cx="34242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8"/>
          <p:cNvSpPr txBox="1"/>
          <p:nvPr/>
        </p:nvSpPr>
        <p:spPr>
          <a:xfrm>
            <a:off x="332300" y="1184750"/>
            <a:ext cx="4435500" cy="1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T Sans Narrow"/>
              <a:buChar char="❏"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Direct I/O  in Linux facilitates the applications  to perform read/write directly to the disk.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15" name="Google Shape;3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131" y="3719042"/>
            <a:ext cx="974426" cy="97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125" y="3719042"/>
            <a:ext cx="868474" cy="9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8"/>
          <p:cNvSpPr/>
          <p:nvPr/>
        </p:nvSpPr>
        <p:spPr>
          <a:xfrm>
            <a:off x="7016123" y="3686036"/>
            <a:ext cx="1679100" cy="104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type="title"/>
          </p:nvPr>
        </p:nvSpPr>
        <p:spPr>
          <a:xfrm>
            <a:off x="311700" y="189475"/>
            <a:ext cx="85206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Lack of Modularity </a:t>
            </a: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Accounting</a:t>
            </a: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 in nDiskFS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23" name="Google Shape;323;p29"/>
          <p:cNvSpPr/>
          <p:nvPr/>
        </p:nvSpPr>
        <p:spPr>
          <a:xfrm>
            <a:off x="3323050" y="2518050"/>
            <a:ext cx="5619600" cy="185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</a:t>
            </a:r>
            <a:r>
              <a:rPr lang="en" sz="1700"/>
              <a:t>nDiskFS</a:t>
            </a:r>
            <a:endParaRPr sz="1700"/>
          </a:p>
        </p:txBody>
      </p:sp>
      <p:sp>
        <p:nvSpPr>
          <p:cNvPr id="324" name="Google Shape;324;p29"/>
          <p:cNvSpPr/>
          <p:nvPr/>
        </p:nvSpPr>
        <p:spPr>
          <a:xfrm>
            <a:off x="3445188" y="2889600"/>
            <a:ext cx="1126800" cy="14883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block cache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25" name="Google Shape;325;p29"/>
          <p:cNvSpPr/>
          <p:nvPr/>
        </p:nvSpPr>
        <p:spPr>
          <a:xfrm>
            <a:off x="7541716" y="2889600"/>
            <a:ext cx="1285200" cy="14883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file,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directory operations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26" name="Google Shape;326;p29"/>
          <p:cNvSpPr/>
          <p:nvPr/>
        </p:nvSpPr>
        <p:spPr>
          <a:xfrm>
            <a:off x="6213238" y="2889525"/>
            <a:ext cx="1126800" cy="14883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inode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cache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27" name="Google Shape;327;p29"/>
          <p:cNvSpPr/>
          <p:nvPr/>
        </p:nvSpPr>
        <p:spPr>
          <a:xfrm>
            <a:off x="4804814" y="2889525"/>
            <a:ext cx="1175100" cy="14883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page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cache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28" name="Google Shape;328;p29"/>
          <p:cNvSpPr/>
          <p:nvPr/>
        </p:nvSpPr>
        <p:spPr>
          <a:xfrm>
            <a:off x="3323050" y="1585125"/>
            <a:ext cx="5619600" cy="419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              </a:t>
            </a:r>
            <a:r>
              <a:rPr lang="en" sz="1700"/>
              <a:t> Linux Kernel</a:t>
            </a:r>
            <a:endParaRPr sz="1700"/>
          </a:p>
        </p:txBody>
      </p:sp>
      <p:cxnSp>
        <p:nvCxnSpPr>
          <p:cNvPr id="329" name="Google Shape;329;p29"/>
          <p:cNvCxnSpPr>
            <a:stCxn id="324" idx="0"/>
          </p:cNvCxnSpPr>
          <p:nvPr/>
        </p:nvCxnSpPr>
        <p:spPr>
          <a:xfrm flipH="1" rot="10800000">
            <a:off x="4008588" y="1921800"/>
            <a:ext cx="6000" cy="96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9"/>
          <p:cNvCxnSpPr>
            <a:stCxn id="325" idx="0"/>
          </p:cNvCxnSpPr>
          <p:nvPr/>
        </p:nvCxnSpPr>
        <p:spPr>
          <a:xfrm flipH="1" rot="10800000">
            <a:off x="8184316" y="1921800"/>
            <a:ext cx="6000" cy="96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29"/>
          <p:cNvSpPr txBox="1"/>
          <p:nvPr/>
        </p:nvSpPr>
        <p:spPr>
          <a:xfrm>
            <a:off x="4376038" y="2171250"/>
            <a:ext cx="18372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Memory  API’s</a:t>
            </a:r>
            <a:endParaRPr sz="1700"/>
          </a:p>
        </p:txBody>
      </p:sp>
      <p:sp>
        <p:nvSpPr>
          <p:cNvPr id="332" name="Google Shape;332;p29"/>
          <p:cNvSpPr/>
          <p:nvPr/>
        </p:nvSpPr>
        <p:spPr>
          <a:xfrm>
            <a:off x="3489625" y="3987650"/>
            <a:ext cx="1011300" cy="288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statistics</a:t>
            </a:r>
            <a:endParaRPr sz="1700"/>
          </a:p>
        </p:txBody>
      </p:sp>
      <p:sp>
        <p:nvSpPr>
          <p:cNvPr id="333" name="Google Shape;333;p29"/>
          <p:cNvSpPr/>
          <p:nvPr/>
        </p:nvSpPr>
        <p:spPr>
          <a:xfrm>
            <a:off x="4871353" y="3987650"/>
            <a:ext cx="1011300" cy="288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statistics</a:t>
            </a:r>
            <a:endParaRPr sz="1700"/>
          </a:p>
        </p:txBody>
      </p:sp>
      <p:sp>
        <p:nvSpPr>
          <p:cNvPr id="334" name="Google Shape;334;p29"/>
          <p:cNvSpPr/>
          <p:nvPr/>
        </p:nvSpPr>
        <p:spPr>
          <a:xfrm>
            <a:off x="7645603" y="3987650"/>
            <a:ext cx="1011300" cy="288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statistics</a:t>
            </a:r>
            <a:endParaRPr sz="1700"/>
          </a:p>
        </p:txBody>
      </p:sp>
      <p:sp>
        <p:nvSpPr>
          <p:cNvPr id="335" name="Google Shape;335;p29"/>
          <p:cNvSpPr/>
          <p:nvPr/>
        </p:nvSpPr>
        <p:spPr>
          <a:xfrm>
            <a:off x="6270988" y="3987650"/>
            <a:ext cx="1011300" cy="288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statistics</a:t>
            </a:r>
            <a:endParaRPr sz="1700"/>
          </a:p>
        </p:txBody>
      </p:sp>
      <p:sp>
        <p:nvSpPr>
          <p:cNvPr id="336" name="Google Shape;336;p29"/>
          <p:cNvSpPr/>
          <p:nvPr/>
        </p:nvSpPr>
        <p:spPr>
          <a:xfrm>
            <a:off x="274475" y="1085550"/>
            <a:ext cx="2937900" cy="3292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PT Sans Narrow"/>
              <a:buChar char="❏"/>
            </a:pPr>
            <a:r>
              <a:rPr lang="en" sz="21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Scattered</a:t>
            </a:r>
            <a:endParaRPr sz="21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usage of Memory API’s.</a:t>
            </a:r>
            <a:endParaRPr sz="21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PT Sans Narrow"/>
              <a:buChar char="❏"/>
            </a:pPr>
            <a:r>
              <a:rPr lang="en" sz="21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Lack of memory</a:t>
            </a:r>
            <a:endParaRPr sz="21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usage accounting in nDiskFS.</a:t>
            </a:r>
            <a:endParaRPr sz="21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PT Sans Narrow"/>
              <a:buChar char="❏"/>
            </a:pPr>
            <a:r>
              <a:rPr lang="en" sz="21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Scattered</a:t>
            </a:r>
            <a:endParaRPr sz="21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Accounting in nDiskFS subsystems.</a:t>
            </a:r>
            <a:endParaRPr/>
          </a:p>
        </p:txBody>
      </p:sp>
      <p:cxnSp>
        <p:nvCxnSpPr>
          <p:cNvPr id="337" name="Google Shape;337;p29"/>
          <p:cNvCxnSpPr/>
          <p:nvPr/>
        </p:nvCxnSpPr>
        <p:spPr>
          <a:xfrm flipH="1" rot="10800000">
            <a:off x="5331313" y="1921800"/>
            <a:ext cx="6000" cy="96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29"/>
          <p:cNvCxnSpPr/>
          <p:nvPr/>
        </p:nvCxnSpPr>
        <p:spPr>
          <a:xfrm flipH="1" rot="10800000">
            <a:off x="6757813" y="1921800"/>
            <a:ext cx="6000" cy="96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>
            <p:ph type="title"/>
          </p:nvPr>
        </p:nvSpPr>
        <p:spPr>
          <a:xfrm>
            <a:off x="311700" y="189475"/>
            <a:ext cx="85206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Lack of Pluggable Policy Framework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44" name="Google Shape;344;p30"/>
          <p:cNvSpPr/>
          <p:nvPr/>
        </p:nvSpPr>
        <p:spPr>
          <a:xfrm>
            <a:off x="3543473" y="2585313"/>
            <a:ext cx="723000" cy="448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File 1 </a:t>
            </a: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5781271" y="2585313"/>
            <a:ext cx="723000" cy="448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File 3 </a:t>
            </a:r>
            <a:endParaRPr/>
          </a:p>
        </p:txBody>
      </p:sp>
      <p:sp>
        <p:nvSpPr>
          <p:cNvPr id="346" name="Google Shape;346;p30"/>
          <p:cNvSpPr/>
          <p:nvPr/>
        </p:nvSpPr>
        <p:spPr>
          <a:xfrm>
            <a:off x="6839759" y="2585313"/>
            <a:ext cx="723000" cy="448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File 4</a:t>
            </a:r>
            <a:endParaRPr/>
          </a:p>
        </p:txBody>
      </p:sp>
      <p:sp>
        <p:nvSpPr>
          <p:cNvPr id="347" name="Google Shape;347;p30"/>
          <p:cNvSpPr/>
          <p:nvPr/>
        </p:nvSpPr>
        <p:spPr>
          <a:xfrm>
            <a:off x="8020027" y="2585313"/>
            <a:ext cx="723000" cy="448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File 4 </a:t>
            </a: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4602052" y="2585313"/>
            <a:ext cx="723000" cy="448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File 2 </a:t>
            </a:r>
            <a:endParaRPr/>
          </a:p>
        </p:txBody>
      </p:sp>
      <p:sp>
        <p:nvSpPr>
          <p:cNvPr id="349" name="Google Shape;349;p30"/>
          <p:cNvSpPr/>
          <p:nvPr/>
        </p:nvSpPr>
        <p:spPr>
          <a:xfrm>
            <a:off x="3542516" y="3909380"/>
            <a:ext cx="616500" cy="448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blk </a:t>
            </a:r>
            <a:endParaRPr/>
          </a:p>
        </p:txBody>
      </p:sp>
      <p:sp>
        <p:nvSpPr>
          <p:cNvPr id="350" name="Google Shape;350;p30"/>
          <p:cNvSpPr/>
          <p:nvPr/>
        </p:nvSpPr>
        <p:spPr>
          <a:xfrm>
            <a:off x="4383477" y="3909369"/>
            <a:ext cx="616500" cy="448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blk</a:t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5224439" y="3909380"/>
            <a:ext cx="616500" cy="448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blk</a:t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6031713" y="3909380"/>
            <a:ext cx="616500" cy="448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blk</a:t>
            </a:r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6838986" y="3909380"/>
            <a:ext cx="616500" cy="448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blk</a:t>
            </a:r>
            <a:endParaRPr/>
          </a:p>
        </p:txBody>
      </p:sp>
      <p:sp>
        <p:nvSpPr>
          <p:cNvPr id="354" name="Google Shape;354;p30"/>
          <p:cNvSpPr/>
          <p:nvPr/>
        </p:nvSpPr>
        <p:spPr>
          <a:xfrm>
            <a:off x="7646260" y="3909380"/>
            <a:ext cx="616500" cy="448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blk </a:t>
            </a:r>
            <a:endParaRPr/>
          </a:p>
        </p:txBody>
      </p:sp>
      <p:sp>
        <p:nvSpPr>
          <p:cNvPr id="355" name="Google Shape;355;p30"/>
          <p:cNvSpPr/>
          <p:nvPr/>
        </p:nvSpPr>
        <p:spPr>
          <a:xfrm>
            <a:off x="4825650" y="1545950"/>
            <a:ext cx="2160600" cy="511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nDiskFS pagecache</a:t>
            </a:r>
            <a:endParaRPr sz="1700"/>
          </a:p>
        </p:txBody>
      </p:sp>
      <p:cxnSp>
        <p:nvCxnSpPr>
          <p:cNvPr id="356" name="Google Shape;356;p30"/>
          <p:cNvCxnSpPr>
            <a:stCxn id="344" idx="3"/>
            <a:endCxn id="348" idx="1"/>
          </p:cNvCxnSpPr>
          <p:nvPr/>
        </p:nvCxnSpPr>
        <p:spPr>
          <a:xfrm>
            <a:off x="4266473" y="2809413"/>
            <a:ext cx="335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30"/>
          <p:cNvCxnSpPr>
            <a:stCxn id="348" idx="3"/>
            <a:endCxn id="345" idx="1"/>
          </p:cNvCxnSpPr>
          <p:nvPr/>
        </p:nvCxnSpPr>
        <p:spPr>
          <a:xfrm>
            <a:off x="5325052" y="2809413"/>
            <a:ext cx="456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30"/>
          <p:cNvCxnSpPr>
            <a:stCxn id="345" idx="3"/>
            <a:endCxn id="346" idx="1"/>
          </p:cNvCxnSpPr>
          <p:nvPr/>
        </p:nvCxnSpPr>
        <p:spPr>
          <a:xfrm>
            <a:off x="6504271" y="2809413"/>
            <a:ext cx="335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30"/>
          <p:cNvCxnSpPr>
            <a:stCxn id="346" idx="3"/>
            <a:endCxn id="347" idx="1"/>
          </p:cNvCxnSpPr>
          <p:nvPr/>
        </p:nvCxnSpPr>
        <p:spPr>
          <a:xfrm>
            <a:off x="7562759" y="2809413"/>
            <a:ext cx="457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30"/>
          <p:cNvCxnSpPr>
            <a:stCxn id="349" idx="3"/>
            <a:endCxn id="350" idx="1"/>
          </p:cNvCxnSpPr>
          <p:nvPr/>
        </p:nvCxnSpPr>
        <p:spPr>
          <a:xfrm>
            <a:off x="4159016" y="4133480"/>
            <a:ext cx="224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0"/>
          <p:cNvCxnSpPr>
            <a:stCxn id="350" idx="3"/>
            <a:endCxn id="351" idx="1"/>
          </p:cNvCxnSpPr>
          <p:nvPr/>
        </p:nvCxnSpPr>
        <p:spPr>
          <a:xfrm>
            <a:off x="4999977" y="4133469"/>
            <a:ext cx="224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30"/>
          <p:cNvCxnSpPr>
            <a:endCxn id="352" idx="1"/>
          </p:cNvCxnSpPr>
          <p:nvPr/>
        </p:nvCxnSpPr>
        <p:spPr>
          <a:xfrm>
            <a:off x="5841213" y="4133480"/>
            <a:ext cx="190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30"/>
          <p:cNvCxnSpPr>
            <a:stCxn id="352" idx="3"/>
            <a:endCxn id="353" idx="1"/>
          </p:cNvCxnSpPr>
          <p:nvPr/>
        </p:nvCxnSpPr>
        <p:spPr>
          <a:xfrm>
            <a:off x="6648213" y="4133480"/>
            <a:ext cx="190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30"/>
          <p:cNvCxnSpPr>
            <a:stCxn id="353" idx="3"/>
            <a:endCxn id="354" idx="1"/>
          </p:cNvCxnSpPr>
          <p:nvPr/>
        </p:nvCxnSpPr>
        <p:spPr>
          <a:xfrm>
            <a:off x="7455486" y="4133480"/>
            <a:ext cx="190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30"/>
          <p:cNvSpPr/>
          <p:nvPr/>
        </p:nvSpPr>
        <p:spPr>
          <a:xfrm>
            <a:off x="3319231" y="2350097"/>
            <a:ext cx="5667300" cy="111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cxnSp>
        <p:nvCxnSpPr>
          <p:cNvPr id="366" name="Google Shape;366;p30"/>
          <p:cNvCxnSpPr/>
          <p:nvPr/>
        </p:nvCxnSpPr>
        <p:spPr>
          <a:xfrm flipH="1">
            <a:off x="3322931" y="2051610"/>
            <a:ext cx="1502700" cy="31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30"/>
          <p:cNvCxnSpPr/>
          <p:nvPr/>
        </p:nvCxnSpPr>
        <p:spPr>
          <a:xfrm>
            <a:off x="6978400" y="2066075"/>
            <a:ext cx="2008200" cy="28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30"/>
          <p:cNvSpPr/>
          <p:nvPr/>
        </p:nvSpPr>
        <p:spPr>
          <a:xfrm>
            <a:off x="3308597" y="3787472"/>
            <a:ext cx="5114400" cy="79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" name="Google Shape;369;p30"/>
          <p:cNvCxnSpPr/>
          <p:nvPr/>
        </p:nvCxnSpPr>
        <p:spPr>
          <a:xfrm flipH="1">
            <a:off x="3325060" y="3035871"/>
            <a:ext cx="212700" cy="76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30"/>
          <p:cNvCxnSpPr/>
          <p:nvPr/>
        </p:nvCxnSpPr>
        <p:spPr>
          <a:xfrm>
            <a:off x="4276195" y="3035871"/>
            <a:ext cx="4146600" cy="76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30"/>
          <p:cNvSpPr txBox="1"/>
          <p:nvPr/>
        </p:nvSpPr>
        <p:spPr>
          <a:xfrm>
            <a:off x="5217283" y="2263275"/>
            <a:ext cx="2238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LRU list of files</a:t>
            </a:r>
            <a:endParaRPr sz="1700"/>
          </a:p>
        </p:txBody>
      </p:sp>
      <p:sp>
        <p:nvSpPr>
          <p:cNvPr id="372" name="Google Shape;372;p30"/>
          <p:cNvSpPr txBox="1"/>
          <p:nvPr/>
        </p:nvSpPr>
        <p:spPr>
          <a:xfrm>
            <a:off x="5094923" y="4466375"/>
            <a:ext cx="1891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LRU list of blocks</a:t>
            </a:r>
            <a:endParaRPr sz="1700"/>
          </a:p>
        </p:txBody>
      </p:sp>
      <p:sp>
        <p:nvSpPr>
          <p:cNvPr id="373" name="Google Shape;373;p30"/>
          <p:cNvSpPr/>
          <p:nvPr/>
        </p:nvSpPr>
        <p:spPr>
          <a:xfrm>
            <a:off x="332400" y="1273700"/>
            <a:ext cx="2875500" cy="3267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PT Sans Narrow"/>
              <a:buChar char="❏"/>
            </a:pPr>
            <a:r>
              <a:rPr lang="en" sz="24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Pagecache</a:t>
            </a:r>
            <a:endParaRPr sz="24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design tightly coupled with eviction policy.</a:t>
            </a:r>
            <a:endParaRPr sz="24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PT Sans Narrow"/>
              <a:buChar char="❏"/>
            </a:pPr>
            <a:r>
              <a:rPr lang="en" sz="24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Lack of pluggable </a:t>
            </a:r>
            <a:endParaRPr sz="24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policy framework.</a:t>
            </a:r>
            <a:endParaRPr sz="24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Background</a:t>
            </a:r>
            <a:endParaRPr sz="28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Design and Implementation</a:t>
            </a:r>
            <a:endParaRPr sz="28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Evaluations</a:t>
            </a:r>
            <a:endParaRPr sz="28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Conclusion</a:t>
            </a:r>
            <a:endParaRPr sz="28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79" name="Google Shape;379;p31"/>
          <p:cNvSpPr txBox="1"/>
          <p:nvPr>
            <p:ph type="title"/>
          </p:nvPr>
        </p:nvSpPr>
        <p:spPr>
          <a:xfrm>
            <a:off x="206600" y="26231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Outline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3100" y="16515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Filesystems in the Linux Kernel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5673929" y="737850"/>
            <a:ext cx="2503200" cy="572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Application processes</a:t>
            </a:r>
            <a:endParaRPr sz="1700"/>
          </a:p>
        </p:txBody>
      </p:sp>
      <p:sp>
        <p:nvSpPr>
          <p:cNvPr id="62" name="Google Shape;62;p14"/>
          <p:cNvSpPr/>
          <p:nvPr/>
        </p:nvSpPr>
        <p:spPr>
          <a:xfrm>
            <a:off x="4870800" y="1721676"/>
            <a:ext cx="4146600" cy="172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                        </a:t>
            </a:r>
            <a:endParaRPr sz="17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3736" y="3667305"/>
            <a:ext cx="974426" cy="97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3530" y="3667305"/>
            <a:ext cx="868474" cy="9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5203435" y="2787047"/>
            <a:ext cx="1213800" cy="4956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1700"/>
              <a:t>  </a:t>
            </a:r>
            <a:r>
              <a:rPr lang="en" sz="1700"/>
              <a:t>F</a:t>
            </a:r>
            <a:r>
              <a:rPr lang="en" sz="1700"/>
              <a:t>S1</a:t>
            </a:r>
            <a:endParaRPr sz="1700"/>
          </a:p>
        </p:txBody>
      </p:sp>
      <p:sp>
        <p:nvSpPr>
          <p:cNvPr id="66" name="Google Shape;66;p14"/>
          <p:cNvSpPr/>
          <p:nvPr/>
        </p:nvSpPr>
        <p:spPr>
          <a:xfrm>
            <a:off x="7052460" y="2779822"/>
            <a:ext cx="1213800" cy="495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 sz="1700"/>
              <a:t>FS2</a:t>
            </a:r>
            <a:endParaRPr sz="17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469" y="3667299"/>
            <a:ext cx="868474" cy="9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5359925" y="1869400"/>
            <a:ext cx="3126600" cy="4479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 sz="1700"/>
              <a:t>VFS layer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5359935" y="3623961"/>
            <a:ext cx="868500" cy="111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931810" y="3623947"/>
            <a:ext cx="1671900" cy="111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4"/>
          <p:cNvCxnSpPr>
            <a:stCxn id="61" idx="2"/>
            <a:endCxn id="68" idx="0"/>
          </p:cNvCxnSpPr>
          <p:nvPr/>
        </p:nvCxnSpPr>
        <p:spPr>
          <a:xfrm flipH="1">
            <a:off x="6923129" y="1310550"/>
            <a:ext cx="2400" cy="5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endCxn id="65" idx="0"/>
          </p:cNvCxnSpPr>
          <p:nvPr/>
        </p:nvCxnSpPr>
        <p:spPr>
          <a:xfrm>
            <a:off x="5808235" y="2326247"/>
            <a:ext cx="2100" cy="46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>
            <a:off x="7688178" y="3278311"/>
            <a:ext cx="0" cy="31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/>
          <p:nvPr/>
        </p:nvCxnSpPr>
        <p:spPr>
          <a:xfrm>
            <a:off x="5817853" y="3286231"/>
            <a:ext cx="0" cy="31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5833550" y="1310550"/>
            <a:ext cx="1286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calls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390100" y="1419875"/>
            <a:ext cx="39858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Char char="❏"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Linux kernel support multiple Filesystems.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Char char="❏"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VFS layer acts as a generic interface between the user space and the Filesystems.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7658300" y="2309981"/>
            <a:ext cx="2100" cy="46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/>
          <p:nvPr>
            <p:ph type="title"/>
          </p:nvPr>
        </p:nvSpPr>
        <p:spPr>
          <a:xfrm>
            <a:off x="165350" y="245625"/>
            <a:ext cx="85206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Functionalities</a:t>
            </a: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 Supports in  nDiskFS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85" name="Google Shape;385;p32"/>
          <p:cNvSpPr/>
          <p:nvPr/>
        </p:nvSpPr>
        <p:spPr>
          <a:xfrm>
            <a:off x="425400" y="1184741"/>
            <a:ext cx="5093700" cy="37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T Sans Narrow"/>
                <a:ea typeface="PT Sans Narrow"/>
                <a:cs typeface="PT Sans Narrow"/>
                <a:sym typeface="PT Sans Narrow"/>
              </a:rPr>
              <a:t>Applications in Userspace</a:t>
            </a:r>
            <a:endParaRPr sz="25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Read/Write</a:t>
            </a: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✔️</a:t>
            </a: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  		</a:t>
            </a:r>
            <a:r>
              <a:rPr lang="en" sz="24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Create</a:t>
            </a: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✔️</a:t>
            </a:r>
            <a:endParaRPr sz="28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Open/Close</a:t>
            </a: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✔️</a:t>
            </a: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		</a:t>
            </a:r>
            <a:r>
              <a:rPr lang="en" sz="24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Remove</a:t>
            </a: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✔️</a:t>
            </a:r>
            <a:endParaRPr sz="28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Lseek</a:t>
            </a: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✔️</a:t>
            </a:r>
            <a:r>
              <a:rPr lang="en" sz="24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			</a:t>
            </a:r>
            <a:r>
              <a:rPr lang="en" sz="24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Pagecached I/O</a:t>
            </a: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✔️</a:t>
            </a:r>
            <a:endParaRPr sz="28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Mmap</a:t>
            </a: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❌</a:t>
            </a:r>
            <a:r>
              <a:rPr lang="en" sz="24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			Vectored Read/Write</a:t>
            </a: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❌</a:t>
            </a:r>
            <a:endParaRPr sz="28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File Syncs</a:t>
            </a: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❌</a:t>
            </a: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		</a:t>
            </a:r>
            <a:r>
              <a:rPr lang="en" sz="24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Direct I/O</a:t>
            </a: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❌</a:t>
            </a:r>
            <a:endParaRPr sz="28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86" name="Google Shape;386;p32"/>
          <p:cNvSpPr/>
          <p:nvPr/>
        </p:nvSpPr>
        <p:spPr>
          <a:xfrm>
            <a:off x="5851450" y="1444816"/>
            <a:ext cx="2629500" cy="188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OS</a:t>
            </a:r>
            <a:endParaRPr sz="1700"/>
          </a:p>
        </p:txBody>
      </p:sp>
      <p:pic>
        <p:nvPicPr>
          <p:cNvPr id="387" name="Google Shape;3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7915" y="3503760"/>
            <a:ext cx="974426" cy="97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9" y="3503772"/>
            <a:ext cx="868474" cy="9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2"/>
          <p:cNvSpPr/>
          <p:nvPr/>
        </p:nvSpPr>
        <p:spPr>
          <a:xfrm>
            <a:off x="6516075" y="2253882"/>
            <a:ext cx="1213800" cy="901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700"/>
              <a:t>nDiskFS</a:t>
            </a:r>
            <a:endParaRPr sz="1700"/>
          </a:p>
        </p:txBody>
      </p:sp>
      <p:sp>
        <p:nvSpPr>
          <p:cNvPr id="390" name="Google Shape;390;p32"/>
          <p:cNvSpPr/>
          <p:nvPr/>
        </p:nvSpPr>
        <p:spPr>
          <a:xfrm>
            <a:off x="6270425" y="3478110"/>
            <a:ext cx="1671900" cy="104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1" name="Google Shape;391;p32"/>
          <p:cNvCxnSpPr/>
          <p:nvPr/>
        </p:nvCxnSpPr>
        <p:spPr>
          <a:xfrm>
            <a:off x="7151790" y="3158116"/>
            <a:ext cx="0" cy="31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32"/>
          <p:cNvCxnSpPr/>
          <p:nvPr/>
        </p:nvCxnSpPr>
        <p:spPr>
          <a:xfrm flipH="1" rot="10800000">
            <a:off x="5519150" y="2701834"/>
            <a:ext cx="996900" cy="1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/>
          <p:nvPr>
            <p:ph type="title"/>
          </p:nvPr>
        </p:nvSpPr>
        <p:spPr>
          <a:xfrm>
            <a:off x="311700" y="305050"/>
            <a:ext cx="85206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MMap in nDiskFS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98" name="Google Shape;398;p33"/>
          <p:cNvSpPr/>
          <p:nvPr/>
        </p:nvSpPr>
        <p:spPr>
          <a:xfrm>
            <a:off x="3517350" y="1733775"/>
            <a:ext cx="5436900" cy="262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Kernel</a:t>
            </a:r>
            <a:endParaRPr sz="1700"/>
          </a:p>
        </p:txBody>
      </p:sp>
      <p:sp>
        <p:nvSpPr>
          <p:cNvPr id="399" name="Google Shape;399;p33"/>
          <p:cNvSpPr txBox="1"/>
          <p:nvPr/>
        </p:nvSpPr>
        <p:spPr>
          <a:xfrm>
            <a:off x="6141375" y="2589525"/>
            <a:ext cx="1340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Pagecache</a:t>
            </a:r>
            <a:endParaRPr sz="1700"/>
          </a:p>
        </p:txBody>
      </p:sp>
      <p:sp>
        <p:nvSpPr>
          <p:cNvPr id="400" name="Google Shape;400;p33"/>
          <p:cNvSpPr/>
          <p:nvPr/>
        </p:nvSpPr>
        <p:spPr>
          <a:xfrm>
            <a:off x="3673200" y="2947400"/>
            <a:ext cx="1780200" cy="12858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vm_area_struct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VM_READ | VM_EXEC | VM_WRITE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vm_operations</a:t>
            </a:r>
            <a:endParaRPr sz="1700"/>
          </a:p>
        </p:txBody>
      </p:sp>
      <p:sp>
        <p:nvSpPr>
          <p:cNvPr id="401" name="Google Shape;401;p33"/>
          <p:cNvSpPr/>
          <p:nvPr/>
        </p:nvSpPr>
        <p:spPr>
          <a:xfrm>
            <a:off x="5641200" y="2080525"/>
            <a:ext cx="3164100" cy="2207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nDiskFS</a:t>
            </a:r>
            <a:endParaRPr sz="1700"/>
          </a:p>
        </p:txBody>
      </p:sp>
      <p:sp>
        <p:nvSpPr>
          <p:cNvPr id="402" name="Google Shape;402;p33"/>
          <p:cNvSpPr/>
          <p:nvPr/>
        </p:nvSpPr>
        <p:spPr>
          <a:xfrm>
            <a:off x="6757700" y="3292613"/>
            <a:ext cx="679200" cy="8379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cxnSp>
        <p:nvCxnSpPr>
          <p:cNvPr id="403" name="Google Shape;403;p33"/>
          <p:cNvCxnSpPr/>
          <p:nvPr/>
        </p:nvCxnSpPr>
        <p:spPr>
          <a:xfrm>
            <a:off x="2216850" y="3814349"/>
            <a:ext cx="1459500" cy="1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33"/>
          <p:cNvSpPr txBox="1"/>
          <p:nvPr/>
        </p:nvSpPr>
        <p:spPr>
          <a:xfrm>
            <a:off x="2727525" y="4051098"/>
            <a:ext cx="1040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Mmap</a:t>
            </a:r>
            <a:endParaRPr sz="1700"/>
          </a:p>
        </p:txBody>
      </p:sp>
      <p:cxnSp>
        <p:nvCxnSpPr>
          <p:cNvPr id="405" name="Google Shape;405;p33"/>
          <p:cNvCxnSpPr/>
          <p:nvPr/>
        </p:nvCxnSpPr>
        <p:spPr>
          <a:xfrm>
            <a:off x="5438925" y="2947400"/>
            <a:ext cx="1329300" cy="33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33"/>
          <p:cNvCxnSpPr/>
          <p:nvPr/>
        </p:nvCxnSpPr>
        <p:spPr>
          <a:xfrm flipH="1" rot="10800000">
            <a:off x="5467825" y="4103325"/>
            <a:ext cx="1300200" cy="1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33"/>
          <p:cNvSpPr/>
          <p:nvPr/>
        </p:nvSpPr>
        <p:spPr>
          <a:xfrm>
            <a:off x="7969527" y="2281085"/>
            <a:ext cx="771552" cy="841590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3"/>
          <p:cNvSpPr/>
          <p:nvPr/>
        </p:nvSpPr>
        <p:spPr>
          <a:xfrm>
            <a:off x="7794032" y="2479922"/>
            <a:ext cx="771552" cy="841590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</a:t>
            </a:r>
            <a:endParaRPr/>
          </a:p>
        </p:txBody>
      </p:sp>
      <p:sp>
        <p:nvSpPr>
          <p:cNvPr id="409" name="Google Shape;409;p33"/>
          <p:cNvSpPr/>
          <p:nvPr/>
        </p:nvSpPr>
        <p:spPr>
          <a:xfrm>
            <a:off x="5891238" y="2580075"/>
            <a:ext cx="1488000" cy="4479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ndfs_vm_ops</a:t>
            </a:r>
            <a:endParaRPr sz="1700"/>
          </a:p>
        </p:txBody>
      </p:sp>
      <p:sp>
        <p:nvSpPr>
          <p:cNvPr id="410" name="Google Shape;410;p33"/>
          <p:cNvSpPr/>
          <p:nvPr/>
        </p:nvSpPr>
        <p:spPr>
          <a:xfrm>
            <a:off x="1576750" y="3535198"/>
            <a:ext cx="14880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Application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process</a:t>
            </a:r>
            <a:endParaRPr sz="1700"/>
          </a:p>
        </p:txBody>
      </p:sp>
      <p:sp>
        <p:nvSpPr>
          <p:cNvPr id="411" name="Google Shape;411;p33"/>
          <p:cNvSpPr txBox="1"/>
          <p:nvPr/>
        </p:nvSpPr>
        <p:spPr>
          <a:xfrm>
            <a:off x="260075" y="1444800"/>
            <a:ext cx="30342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Char char="❏"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ndfs_vm_ops handles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page faults and transfers dirty pages information to nDiskFS.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"/>
          <p:cNvSpPr txBox="1"/>
          <p:nvPr>
            <p:ph type="title"/>
          </p:nvPr>
        </p:nvSpPr>
        <p:spPr>
          <a:xfrm>
            <a:off x="311700" y="305050"/>
            <a:ext cx="85206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MMap in nDiskFS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17" name="Google Shape;417;p34"/>
          <p:cNvSpPr/>
          <p:nvPr/>
        </p:nvSpPr>
        <p:spPr>
          <a:xfrm>
            <a:off x="3517350" y="1733775"/>
            <a:ext cx="5436900" cy="262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Kernel</a:t>
            </a:r>
            <a:endParaRPr sz="1700"/>
          </a:p>
        </p:txBody>
      </p:sp>
      <p:sp>
        <p:nvSpPr>
          <p:cNvPr id="418" name="Google Shape;418;p34"/>
          <p:cNvSpPr txBox="1"/>
          <p:nvPr/>
        </p:nvSpPr>
        <p:spPr>
          <a:xfrm>
            <a:off x="6141375" y="2589525"/>
            <a:ext cx="1340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Pagecache</a:t>
            </a:r>
            <a:endParaRPr sz="1700"/>
          </a:p>
        </p:txBody>
      </p:sp>
      <p:sp>
        <p:nvSpPr>
          <p:cNvPr id="419" name="Google Shape;419;p34"/>
          <p:cNvSpPr/>
          <p:nvPr/>
        </p:nvSpPr>
        <p:spPr>
          <a:xfrm>
            <a:off x="3673200" y="2947400"/>
            <a:ext cx="1780200" cy="12858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vm_area_struct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VM_READ | VM_EXEC | VM_WRITE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vm_operations</a:t>
            </a:r>
            <a:endParaRPr sz="1700"/>
          </a:p>
        </p:txBody>
      </p:sp>
      <p:sp>
        <p:nvSpPr>
          <p:cNvPr id="420" name="Google Shape;420;p34"/>
          <p:cNvSpPr/>
          <p:nvPr/>
        </p:nvSpPr>
        <p:spPr>
          <a:xfrm>
            <a:off x="5641200" y="2080525"/>
            <a:ext cx="3164100" cy="2207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nDiskFS</a:t>
            </a:r>
            <a:endParaRPr sz="1700"/>
          </a:p>
        </p:txBody>
      </p:sp>
      <p:sp>
        <p:nvSpPr>
          <p:cNvPr id="421" name="Google Shape;421;p34"/>
          <p:cNvSpPr/>
          <p:nvPr/>
        </p:nvSpPr>
        <p:spPr>
          <a:xfrm>
            <a:off x="6757700" y="3292613"/>
            <a:ext cx="679200" cy="8379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cxnSp>
        <p:nvCxnSpPr>
          <p:cNvPr id="422" name="Google Shape;422;p34"/>
          <p:cNvCxnSpPr/>
          <p:nvPr/>
        </p:nvCxnSpPr>
        <p:spPr>
          <a:xfrm>
            <a:off x="2216850" y="3814349"/>
            <a:ext cx="1459500" cy="1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3" name="Google Shape;423;p34"/>
          <p:cNvSpPr txBox="1"/>
          <p:nvPr/>
        </p:nvSpPr>
        <p:spPr>
          <a:xfrm>
            <a:off x="2727525" y="4051098"/>
            <a:ext cx="1040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Mmap</a:t>
            </a:r>
            <a:endParaRPr sz="1700"/>
          </a:p>
        </p:txBody>
      </p:sp>
      <p:cxnSp>
        <p:nvCxnSpPr>
          <p:cNvPr id="424" name="Google Shape;424;p34"/>
          <p:cNvCxnSpPr/>
          <p:nvPr/>
        </p:nvCxnSpPr>
        <p:spPr>
          <a:xfrm>
            <a:off x="5438925" y="2947400"/>
            <a:ext cx="1329300" cy="33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34"/>
          <p:cNvCxnSpPr/>
          <p:nvPr/>
        </p:nvCxnSpPr>
        <p:spPr>
          <a:xfrm flipH="1" rot="10800000">
            <a:off x="5467825" y="4103325"/>
            <a:ext cx="1300200" cy="1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34"/>
          <p:cNvSpPr/>
          <p:nvPr/>
        </p:nvSpPr>
        <p:spPr>
          <a:xfrm>
            <a:off x="7969527" y="2281085"/>
            <a:ext cx="771552" cy="841590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7794032" y="2479922"/>
            <a:ext cx="771552" cy="841590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</a:t>
            </a:r>
            <a:endParaRPr/>
          </a:p>
        </p:txBody>
      </p:sp>
      <p:sp>
        <p:nvSpPr>
          <p:cNvPr id="428" name="Google Shape;428;p34"/>
          <p:cNvSpPr/>
          <p:nvPr/>
        </p:nvSpPr>
        <p:spPr>
          <a:xfrm>
            <a:off x="5891238" y="2580075"/>
            <a:ext cx="1488000" cy="4479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ndfs_vm_ops</a:t>
            </a:r>
            <a:endParaRPr sz="1700"/>
          </a:p>
        </p:txBody>
      </p:sp>
      <p:cxnSp>
        <p:nvCxnSpPr>
          <p:cNvPr id="429" name="Google Shape;429;p34"/>
          <p:cNvCxnSpPr>
            <a:endCxn id="428" idx="1"/>
          </p:cNvCxnSpPr>
          <p:nvPr/>
        </p:nvCxnSpPr>
        <p:spPr>
          <a:xfrm flipH="1" rot="10800000">
            <a:off x="5280138" y="2804025"/>
            <a:ext cx="611100" cy="116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34"/>
          <p:cNvSpPr/>
          <p:nvPr/>
        </p:nvSpPr>
        <p:spPr>
          <a:xfrm>
            <a:off x="1576750" y="3535198"/>
            <a:ext cx="14880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Application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process</a:t>
            </a:r>
            <a:endParaRPr sz="1700"/>
          </a:p>
        </p:txBody>
      </p:sp>
      <p:cxnSp>
        <p:nvCxnSpPr>
          <p:cNvPr id="431" name="Google Shape;431;p34"/>
          <p:cNvCxnSpPr>
            <a:stCxn id="428" idx="3"/>
            <a:endCxn id="427" idx="1"/>
          </p:cNvCxnSpPr>
          <p:nvPr/>
        </p:nvCxnSpPr>
        <p:spPr>
          <a:xfrm>
            <a:off x="7379238" y="2804025"/>
            <a:ext cx="414900" cy="9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34"/>
          <p:cNvSpPr txBox="1"/>
          <p:nvPr/>
        </p:nvSpPr>
        <p:spPr>
          <a:xfrm>
            <a:off x="260075" y="1444800"/>
            <a:ext cx="30342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Char char="❏"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ndfs_vm_ops handles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p</a:t>
            </a: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age faults and </a:t>
            </a: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transfers</a:t>
            </a: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 dirty pages information to nDiskFS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 txBox="1"/>
          <p:nvPr>
            <p:ph type="title"/>
          </p:nvPr>
        </p:nvSpPr>
        <p:spPr>
          <a:xfrm>
            <a:off x="71400" y="278375"/>
            <a:ext cx="9001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Vectored Read/Write in nDiskFS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38" name="Google Shape;438;p35"/>
          <p:cNvSpPr/>
          <p:nvPr/>
        </p:nvSpPr>
        <p:spPr>
          <a:xfrm>
            <a:off x="2947400" y="1466488"/>
            <a:ext cx="1040400" cy="12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File</a:t>
            </a:r>
            <a:endParaRPr sz="1800"/>
          </a:p>
        </p:txBody>
      </p:sp>
      <p:sp>
        <p:nvSpPr>
          <p:cNvPr id="439" name="Google Shape;439;p35"/>
          <p:cNvSpPr/>
          <p:nvPr/>
        </p:nvSpPr>
        <p:spPr>
          <a:xfrm>
            <a:off x="693500" y="1921588"/>
            <a:ext cx="751200" cy="375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0" name="Google Shape;440;p35"/>
          <p:cNvCxnSpPr>
            <a:stCxn id="439" idx="3"/>
            <a:endCxn id="438" idx="1"/>
          </p:cNvCxnSpPr>
          <p:nvPr/>
        </p:nvCxnSpPr>
        <p:spPr>
          <a:xfrm>
            <a:off x="1444700" y="2109388"/>
            <a:ext cx="1502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1" name="Google Shape;441;p35"/>
          <p:cNvSpPr txBox="1"/>
          <p:nvPr/>
        </p:nvSpPr>
        <p:spPr>
          <a:xfrm>
            <a:off x="1621700" y="1704950"/>
            <a:ext cx="11487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Read/Write</a:t>
            </a:r>
            <a:endParaRPr sz="1500"/>
          </a:p>
        </p:txBody>
      </p:sp>
      <p:sp>
        <p:nvSpPr>
          <p:cNvPr id="442" name="Google Shape;442;p35"/>
          <p:cNvSpPr/>
          <p:nvPr/>
        </p:nvSpPr>
        <p:spPr>
          <a:xfrm>
            <a:off x="7607575" y="1466488"/>
            <a:ext cx="1040400" cy="12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File</a:t>
            </a:r>
            <a:endParaRPr sz="1800"/>
          </a:p>
        </p:txBody>
      </p:sp>
      <p:sp>
        <p:nvSpPr>
          <p:cNvPr id="443" name="Google Shape;443;p35"/>
          <p:cNvSpPr/>
          <p:nvPr/>
        </p:nvSpPr>
        <p:spPr>
          <a:xfrm>
            <a:off x="5035850" y="2333400"/>
            <a:ext cx="751200" cy="375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5"/>
          <p:cNvSpPr/>
          <p:nvPr/>
        </p:nvSpPr>
        <p:spPr>
          <a:xfrm>
            <a:off x="5035725" y="1179788"/>
            <a:ext cx="751200" cy="375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5"/>
          <p:cNvSpPr/>
          <p:nvPr/>
        </p:nvSpPr>
        <p:spPr>
          <a:xfrm>
            <a:off x="5035850" y="1756588"/>
            <a:ext cx="751200" cy="375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5"/>
          <p:cNvSpPr/>
          <p:nvPr/>
        </p:nvSpPr>
        <p:spPr>
          <a:xfrm>
            <a:off x="5035850" y="2860588"/>
            <a:ext cx="751200" cy="375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7" name="Google Shape;447;p35"/>
          <p:cNvCxnSpPr>
            <a:stCxn id="443" idx="3"/>
            <a:endCxn id="442" idx="1"/>
          </p:cNvCxnSpPr>
          <p:nvPr/>
        </p:nvCxnSpPr>
        <p:spPr>
          <a:xfrm flipH="1" rot="10800000">
            <a:off x="5787050" y="2109300"/>
            <a:ext cx="1820400" cy="41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48" name="Google Shape;448;p35"/>
          <p:cNvCxnSpPr>
            <a:endCxn id="442" idx="1"/>
          </p:cNvCxnSpPr>
          <p:nvPr/>
        </p:nvCxnSpPr>
        <p:spPr>
          <a:xfrm>
            <a:off x="5787175" y="1921588"/>
            <a:ext cx="1820400" cy="18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49" name="Google Shape;449;p35"/>
          <p:cNvCxnSpPr>
            <a:stCxn id="444" idx="3"/>
            <a:endCxn id="442" idx="1"/>
          </p:cNvCxnSpPr>
          <p:nvPr/>
        </p:nvCxnSpPr>
        <p:spPr>
          <a:xfrm>
            <a:off x="5786925" y="1367588"/>
            <a:ext cx="1820700" cy="74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0" name="Google Shape;450;p35"/>
          <p:cNvCxnSpPr>
            <a:stCxn id="446" idx="3"/>
            <a:endCxn id="442" idx="1"/>
          </p:cNvCxnSpPr>
          <p:nvPr/>
        </p:nvCxnSpPr>
        <p:spPr>
          <a:xfrm flipH="1" rot="10800000">
            <a:off x="5787050" y="2109388"/>
            <a:ext cx="1820400" cy="9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1" name="Google Shape;451;p35"/>
          <p:cNvSpPr txBox="1"/>
          <p:nvPr/>
        </p:nvSpPr>
        <p:spPr>
          <a:xfrm>
            <a:off x="369500" y="2282788"/>
            <a:ext cx="16182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 buffer</a:t>
            </a:r>
            <a:endParaRPr sz="1800"/>
          </a:p>
        </p:txBody>
      </p:sp>
      <p:sp>
        <p:nvSpPr>
          <p:cNvPr id="452" name="Google Shape;452;p35"/>
          <p:cNvSpPr txBox="1"/>
          <p:nvPr/>
        </p:nvSpPr>
        <p:spPr>
          <a:xfrm>
            <a:off x="4717925" y="3236188"/>
            <a:ext cx="16182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 buffers</a:t>
            </a:r>
            <a:endParaRPr sz="1800"/>
          </a:p>
        </p:txBody>
      </p:sp>
      <p:sp>
        <p:nvSpPr>
          <p:cNvPr id="453" name="Google Shape;453;p35"/>
          <p:cNvSpPr txBox="1"/>
          <p:nvPr/>
        </p:nvSpPr>
        <p:spPr>
          <a:xfrm>
            <a:off x="6076000" y="1018688"/>
            <a:ext cx="1820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read_iter/write_iter</a:t>
            </a:r>
            <a:endParaRPr sz="1500"/>
          </a:p>
        </p:txBody>
      </p:sp>
      <p:sp>
        <p:nvSpPr>
          <p:cNvPr id="454" name="Google Shape;454;p35"/>
          <p:cNvSpPr txBox="1"/>
          <p:nvPr/>
        </p:nvSpPr>
        <p:spPr>
          <a:xfrm>
            <a:off x="973375" y="3727300"/>
            <a:ext cx="73920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 Narrow"/>
              <a:buChar char="❏"/>
            </a:pPr>
            <a:r>
              <a:rPr lang="en" sz="24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Readv / Writev system calls, vfs_iter_read , vfs_iter_write kernel exported functions uses Vectored read/writes.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 txBox="1"/>
          <p:nvPr>
            <p:ph type="title"/>
          </p:nvPr>
        </p:nvSpPr>
        <p:spPr>
          <a:xfrm>
            <a:off x="311700" y="290600"/>
            <a:ext cx="85206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nDiskFS Pagecache Extensions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60" name="Google Shape;460;p36"/>
          <p:cNvSpPr/>
          <p:nvPr/>
        </p:nvSpPr>
        <p:spPr>
          <a:xfrm>
            <a:off x="3684225" y="1257180"/>
            <a:ext cx="4811400" cy="244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nDiskFS</a:t>
            </a:r>
            <a:endParaRPr sz="1800"/>
          </a:p>
        </p:txBody>
      </p:sp>
      <p:sp>
        <p:nvSpPr>
          <p:cNvPr id="461" name="Google Shape;461;p36"/>
          <p:cNvSpPr/>
          <p:nvPr/>
        </p:nvSpPr>
        <p:spPr>
          <a:xfrm>
            <a:off x="7225738" y="1719530"/>
            <a:ext cx="995166" cy="1028538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6"/>
          <p:cNvSpPr/>
          <p:nvPr/>
        </p:nvSpPr>
        <p:spPr>
          <a:xfrm>
            <a:off x="6999375" y="1962538"/>
            <a:ext cx="995166" cy="1028538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</a:t>
            </a: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4103225" y="2008480"/>
            <a:ext cx="2124000" cy="390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File Data sync</a:t>
            </a:r>
            <a:endParaRPr sz="1800"/>
          </a:p>
        </p:txBody>
      </p:sp>
      <p:sp>
        <p:nvSpPr>
          <p:cNvPr id="464" name="Google Shape;464;p36"/>
          <p:cNvSpPr/>
          <p:nvPr/>
        </p:nvSpPr>
        <p:spPr>
          <a:xfrm>
            <a:off x="4103225" y="2601080"/>
            <a:ext cx="2124000" cy="390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File Metadata sync</a:t>
            </a:r>
            <a:endParaRPr sz="1800"/>
          </a:p>
        </p:txBody>
      </p:sp>
      <p:sp>
        <p:nvSpPr>
          <p:cNvPr id="465" name="Google Shape;465;p36"/>
          <p:cNvSpPr/>
          <p:nvPr/>
        </p:nvSpPr>
        <p:spPr>
          <a:xfrm>
            <a:off x="4103225" y="3207580"/>
            <a:ext cx="2124000" cy="390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File data eviction</a:t>
            </a:r>
            <a:endParaRPr sz="1800"/>
          </a:p>
        </p:txBody>
      </p:sp>
      <p:cxnSp>
        <p:nvCxnSpPr>
          <p:cNvPr id="466" name="Google Shape;466;p36"/>
          <p:cNvCxnSpPr>
            <a:stCxn id="463" idx="3"/>
            <a:endCxn id="462" idx="1"/>
          </p:cNvCxnSpPr>
          <p:nvPr/>
        </p:nvCxnSpPr>
        <p:spPr>
          <a:xfrm>
            <a:off x="6227225" y="2203480"/>
            <a:ext cx="772200" cy="27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36"/>
          <p:cNvCxnSpPr>
            <a:stCxn id="464" idx="3"/>
            <a:endCxn id="462" idx="1"/>
          </p:cNvCxnSpPr>
          <p:nvPr/>
        </p:nvCxnSpPr>
        <p:spPr>
          <a:xfrm flipH="1" rot="10800000">
            <a:off x="6227225" y="2476880"/>
            <a:ext cx="772200" cy="31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36"/>
          <p:cNvCxnSpPr>
            <a:stCxn id="465" idx="3"/>
            <a:endCxn id="462" idx="1"/>
          </p:cNvCxnSpPr>
          <p:nvPr/>
        </p:nvCxnSpPr>
        <p:spPr>
          <a:xfrm flipH="1" rot="10800000">
            <a:off x="6227225" y="2476780"/>
            <a:ext cx="772200" cy="92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36"/>
          <p:cNvSpPr/>
          <p:nvPr/>
        </p:nvSpPr>
        <p:spPr>
          <a:xfrm>
            <a:off x="837975" y="1661730"/>
            <a:ext cx="2493000" cy="7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File Synchronizations</a:t>
            </a:r>
            <a:endParaRPr sz="1800"/>
          </a:p>
        </p:txBody>
      </p:sp>
      <p:sp>
        <p:nvSpPr>
          <p:cNvPr id="470" name="Google Shape;470;p36"/>
          <p:cNvSpPr/>
          <p:nvPr/>
        </p:nvSpPr>
        <p:spPr>
          <a:xfrm>
            <a:off x="838075" y="2748080"/>
            <a:ext cx="2493000" cy="7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Direct I/O</a:t>
            </a:r>
            <a:endParaRPr sz="1800"/>
          </a:p>
        </p:txBody>
      </p:sp>
      <p:cxnSp>
        <p:nvCxnSpPr>
          <p:cNvPr id="471" name="Google Shape;471;p36"/>
          <p:cNvCxnSpPr>
            <a:stCxn id="469" idx="3"/>
            <a:endCxn id="463" idx="1"/>
          </p:cNvCxnSpPr>
          <p:nvPr/>
        </p:nvCxnSpPr>
        <p:spPr>
          <a:xfrm>
            <a:off x="3330975" y="2030130"/>
            <a:ext cx="772200" cy="17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36"/>
          <p:cNvCxnSpPr>
            <a:stCxn id="469" idx="3"/>
            <a:endCxn id="464" idx="1"/>
          </p:cNvCxnSpPr>
          <p:nvPr/>
        </p:nvCxnSpPr>
        <p:spPr>
          <a:xfrm>
            <a:off x="3330975" y="2030130"/>
            <a:ext cx="772200" cy="76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36"/>
          <p:cNvCxnSpPr>
            <a:stCxn id="470" idx="3"/>
            <a:endCxn id="463" idx="1"/>
          </p:cNvCxnSpPr>
          <p:nvPr/>
        </p:nvCxnSpPr>
        <p:spPr>
          <a:xfrm flipH="1" rot="10800000">
            <a:off x="3331075" y="2203580"/>
            <a:ext cx="772200" cy="91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36"/>
          <p:cNvCxnSpPr>
            <a:stCxn id="470" idx="3"/>
            <a:endCxn id="465" idx="1"/>
          </p:cNvCxnSpPr>
          <p:nvPr/>
        </p:nvCxnSpPr>
        <p:spPr>
          <a:xfrm>
            <a:off x="3331075" y="3116480"/>
            <a:ext cx="772200" cy="28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36"/>
          <p:cNvCxnSpPr>
            <a:stCxn id="470" idx="3"/>
            <a:endCxn id="464" idx="1"/>
          </p:cNvCxnSpPr>
          <p:nvPr/>
        </p:nvCxnSpPr>
        <p:spPr>
          <a:xfrm flipH="1" rot="10800000">
            <a:off x="3331075" y="2796080"/>
            <a:ext cx="772200" cy="32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36"/>
          <p:cNvSpPr txBox="1"/>
          <p:nvPr/>
        </p:nvSpPr>
        <p:spPr>
          <a:xfrm>
            <a:off x="375825" y="4029425"/>
            <a:ext cx="81198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PT Sans Narrow"/>
              <a:buChar char="❏"/>
            </a:pPr>
            <a:r>
              <a:rPr lang="en" sz="2500">
                <a:latin typeface="PT Sans Narrow"/>
                <a:ea typeface="PT Sans Narrow"/>
                <a:cs typeface="PT Sans Narrow"/>
                <a:sym typeface="PT Sans Narrow"/>
              </a:rPr>
              <a:t>nDiskFS  File Sychronizations, Direct I/O uses pagecache extensions to sync, evict file blocks.</a:t>
            </a:r>
            <a:endParaRPr sz="25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/>
          <p:nvPr>
            <p:ph type="title"/>
          </p:nvPr>
        </p:nvSpPr>
        <p:spPr>
          <a:xfrm>
            <a:off x="311700" y="-34975"/>
            <a:ext cx="85206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File Synchronization in nDiskFS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482" name="Google Shape;482;p37"/>
          <p:cNvCxnSpPr>
            <a:stCxn id="483" idx="1"/>
            <a:endCxn id="484" idx="3"/>
          </p:cNvCxnSpPr>
          <p:nvPr/>
        </p:nvCxnSpPr>
        <p:spPr>
          <a:xfrm rot="10800000">
            <a:off x="5522425" y="2264563"/>
            <a:ext cx="791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85" name="Google Shape;485;p37"/>
          <p:cNvSpPr/>
          <p:nvPr/>
        </p:nvSpPr>
        <p:spPr>
          <a:xfrm>
            <a:off x="4249275" y="1229875"/>
            <a:ext cx="3764400" cy="240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Kernel</a:t>
            </a:r>
            <a:endParaRPr sz="1700"/>
          </a:p>
        </p:txBody>
      </p:sp>
      <p:sp>
        <p:nvSpPr>
          <p:cNvPr id="486" name="Google Shape;486;p37"/>
          <p:cNvSpPr/>
          <p:nvPr/>
        </p:nvSpPr>
        <p:spPr>
          <a:xfrm>
            <a:off x="4988450" y="1654650"/>
            <a:ext cx="2895300" cy="1820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	nDiskFS</a:t>
            </a:r>
            <a:endParaRPr sz="1700"/>
          </a:p>
        </p:txBody>
      </p:sp>
      <p:sp>
        <p:nvSpPr>
          <p:cNvPr id="487" name="Google Shape;487;p37"/>
          <p:cNvSpPr/>
          <p:nvPr/>
        </p:nvSpPr>
        <p:spPr>
          <a:xfrm>
            <a:off x="6700329" y="2067793"/>
            <a:ext cx="813942" cy="804168"/>
          </a:xfrm>
          <a:prstGeom prst="flowChartMultidocumen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7"/>
          <p:cNvSpPr/>
          <p:nvPr/>
        </p:nvSpPr>
        <p:spPr>
          <a:xfrm>
            <a:off x="6515192" y="2257784"/>
            <a:ext cx="813942" cy="804168"/>
          </a:xfrm>
          <a:prstGeom prst="flowChartMultidocumen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</a:t>
            </a:r>
            <a:endParaRPr/>
          </a:p>
        </p:txBody>
      </p:sp>
      <p:sp>
        <p:nvSpPr>
          <p:cNvPr id="489" name="Google Shape;489;p37"/>
          <p:cNvSpPr/>
          <p:nvPr/>
        </p:nvSpPr>
        <p:spPr>
          <a:xfrm>
            <a:off x="4988450" y="2871951"/>
            <a:ext cx="975000" cy="345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file_ops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cxnSp>
        <p:nvCxnSpPr>
          <p:cNvPr id="490" name="Google Shape;490;p37"/>
          <p:cNvCxnSpPr>
            <a:stCxn id="489" idx="3"/>
            <a:endCxn id="488" idx="1"/>
          </p:cNvCxnSpPr>
          <p:nvPr/>
        </p:nvCxnSpPr>
        <p:spPr>
          <a:xfrm flipH="1" rot="10800000">
            <a:off x="5963450" y="2659851"/>
            <a:ext cx="551700" cy="38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91" name="Google Shape;4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612" y="3967334"/>
            <a:ext cx="974426" cy="97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9606" y="3967334"/>
            <a:ext cx="868474" cy="9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7"/>
          <p:cNvSpPr/>
          <p:nvPr/>
        </p:nvSpPr>
        <p:spPr>
          <a:xfrm>
            <a:off x="6029604" y="3934328"/>
            <a:ext cx="1679100" cy="104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7"/>
          <p:cNvSpPr txBox="1"/>
          <p:nvPr/>
        </p:nvSpPr>
        <p:spPr>
          <a:xfrm>
            <a:off x="2951438" y="2148732"/>
            <a:ext cx="14880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fsync,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fdatasync,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O_SYNC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O_DSYNC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95" name="Google Shape;495;p37"/>
          <p:cNvSpPr/>
          <p:nvPr/>
        </p:nvSpPr>
        <p:spPr>
          <a:xfrm>
            <a:off x="1374175" y="2690450"/>
            <a:ext cx="1574700" cy="708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Application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process</a:t>
            </a:r>
            <a:endParaRPr sz="1700"/>
          </a:p>
        </p:txBody>
      </p:sp>
      <p:cxnSp>
        <p:nvCxnSpPr>
          <p:cNvPr id="496" name="Google Shape;496;p37"/>
          <p:cNvCxnSpPr>
            <a:stCxn id="495" idx="3"/>
            <a:endCxn id="489" idx="1"/>
          </p:cNvCxnSpPr>
          <p:nvPr/>
        </p:nvCxnSpPr>
        <p:spPr>
          <a:xfrm>
            <a:off x="2948875" y="3044450"/>
            <a:ext cx="2039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37"/>
          <p:cNvCxnSpPr>
            <a:stCxn id="488" idx="2"/>
            <a:endCxn id="493" idx="0"/>
          </p:cNvCxnSpPr>
          <p:nvPr/>
        </p:nvCxnSpPr>
        <p:spPr>
          <a:xfrm>
            <a:off x="6865564" y="3031498"/>
            <a:ext cx="3600" cy="90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37"/>
          <p:cNvSpPr txBox="1"/>
          <p:nvPr/>
        </p:nvSpPr>
        <p:spPr>
          <a:xfrm>
            <a:off x="319375" y="1262788"/>
            <a:ext cx="36843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T Sans Narrow"/>
              <a:buChar char="❏"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nDiskFS syncs the File data, metadata to the persistent device and flushes diskcache.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8"/>
          <p:cNvSpPr txBox="1"/>
          <p:nvPr>
            <p:ph type="title"/>
          </p:nvPr>
        </p:nvSpPr>
        <p:spPr>
          <a:xfrm>
            <a:off x="311700" y="-110800"/>
            <a:ext cx="85206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Direct I/O in nDiskFS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04" name="Google Shape;504;p38"/>
          <p:cNvSpPr/>
          <p:nvPr/>
        </p:nvSpPr>
        <p:spPr>
          <a:xfrm>
            <a:off x="4127352" y="1229885"/>
            <a:ext cx="3764400" cy="240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Kernel</a:t>
            </a:r>
            <a:endParaRPr sz="1700"/>
          </a:p>
        </p:txBody>
      </p:sp>
      <p:sp>
        <p:nvSpPr>
          <p:cNvPr id="505" name="Google Shape;505;p38"/>
          <p:cNvSpPr/>
          <p:nvPr/>
        </p:nvSpPr>
        <p:spPr>
          <a:xfrm>
            <a:off x="4866527" y="1654660"/>
            <a:ext cx="2895300" cy="1820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	nDiskFS</a:t>
            </a:r>
            <a:endParaRPr sz="1700"/>
          </a:p>
        </p:txBody>
      </p:sp>
      <p:sp>
        <p:nvSpPr>
          <p:cNvPr id="506" name="Google Shape;506;p38"/>
          <p:cNvSpPr/>
          <p:nvPr/>
        </p:nvSpPr>
        <p:spPr>
          <a:xfrm>
            <a:off x="6578406" y="2067803"/>
            <a:ext cx="813942" cy="804168"/>
          </a:xfrm>
          <a:prstGeom prst="flowChartMultidocumen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8"/>
          <p:cNvSpPr/>
          <p:nvPr/>
        </p:nvSpPr>
        <p:spPr>
          <a:xfrm>
            <a:off x="6393269" y="2257794"/>
            <a:ext cx="813942" cy="804168"/>
          </a:xfrm>
          <a:prstGeom prst="flowChartMultidocumen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</a:t>
            </a:r>
            <a:endParaRPr/>
          </a:p>
        </p:txBody>
      </p:sp>
      <p:sp>
        <p:nvSpPr>
          <p:cNvPr id="508" name="Google Shape;508;p38"/>
          <p:cNvSpPr/>
          <p:nvPr/>
        </p:nvSpPr>
        <p:spPr>
          <a:xfrm>
            <a:off x="4866527" y="2871961"/>
            <a:ext cx="975000" cy="345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file_ops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509" name="Google Shape;5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033" y="3967344"/>
            <a:ext cx="974426" cy="97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027" y="3967344"/>
            <a:ext cx="868474" cy="9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8"/>
          <p:cNvSpPr/>
          <p:nvPr/>
        </p:nvSpPr>
        <p:spPr>
          <a:xfrm>
            <a:off x="5951025" y="3934338"/>
            <a:ext cx="1679100" cy="104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8"/>
          <p:cNvSpPr txBox="1"/>
          <p:nvPr/>
        </p:nvSpPr>
        <p:spPr>
          <a:xfrm>
            <a:off x="2829527" y="2790285"/>
            <a:ext cx="148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Read/Write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O_DIRECT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13" name="Google Shape;513;p38"/>
          <p:cNvSpPr/>
          <p:nvPr/>
        </p:nvSpPr>
        <p:spPr>
          <a:xfrm>
            <a:off x="1252252" y="2690460"/>
            <a:ext cx="1574700" cy="708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Application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process</a:t>
            </a:r>
            <a:endParaRPr sz="1700"/>
          </a:p>
        </p:txBody>
      </p:sp>
      <p:cxnSp>
        <p:nvCxnSpPr>
          <p:cNvPr id="514" name="Google Shape;514;p38"/>
          <p:cNvCxnSpPr>
            <a:stCxn id="513" idx="3"/>
            <a:endCxn id="508" idx="1"/>
          </p:cNvCxnSpPr>
          <p:nvPr/>
        </p:nvCxnSpPr>
        <p:spPr>
          <a:xfrm>
            <a:off x="2826952" y="3044460"/>
            <a:ext cx="2039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5" name="Google Shape;515;p38"/>
          <p:cNvCxnSpPr>
            <a:stCxn id="508" idx="2"/>
            <a:endCxn id="511" idx="0"/>
          </p:cNvCxnSpPr>
          <p:nvPr/>
        </p:nvCxnSpPr>
        <p:spPr>
          <a:xfrm>
            <a:off x="5354027" y="3216961"/>
            <a:ext cx="1436400" cy="71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16" name="Google Shape;516;p38"/>
          <p:cNvSpPr txBox="1"/>
          <p:nvPr/>
        </p:nvSpPr>
        <p:spPr>
          <a:xfrm>
            <a:off x="419000" y="1415900"/>
            <a:ext cx="34530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PT Sans Narrow"/>
              <a:buChar char="❏"/>
            </a:pPr>
            <a:r>
              <a:rPr lang="en" sz="2300">
                <a:latin typeface="PT Sans Narrow"/>
                <a:ea typeface="PT Sans Narrow"/>
                <a:cs typeface="PT Sans Narrow"/>
                <a:sym typeface="PT Sans Narrow"/>
              </a:rPr>
              <a:t> Added O_FSDIRECT flag</a:t>
            </a:r>
            <a:endParaRPr sz="23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PT Sans Narrow"/>
                <a:ea typeface="PT Sans Narrow"/>
                <a:cs typeface="PT Sans Narrow"/>
                <a:sym typeface="PT Sans Narrow"/>
              </a:rPr>
              <a:t>to the linux kernel 4.19.13.</a:t>
            </a:r>
            <a:endParaRPr sz="23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"/>
          <p:cNvSpPr txBox="1"/>
          <p:nvPr>
            <p:ph type="title"/>
          </p:nvPr>
        </p:nvSpPr>
        <p:spPr>
          <a:xfrm>
            <a:off x="250175" y="377300"/>
            <a:ext cx="85206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Modular Resource Accounting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22" name="Google Shape;522;p39"/>
          <p:cNvSpPr/>
          <p:nvPr/>
        </p:nvSpPr>
        <p:spPr>
          <a:xfrm>
            <a:off x="4262175" y="2297225"/>
            <a:ext cx="4570200" cy="202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nDiskFS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23" name="Google Shape;523;p39"/>
          <p:cNvSpPr/>
          <p:nvPr/>
        </p:nvSpPr>
        <p:spPr>
          <a:xfrm>
            <a:off x="4402500" y="2739385"/>
            <a:ext cx="1126800" cy="505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block cache</a:t>
            </a:r>
            <a:endParaRPr sz="1700"/>
          </a:p>
        </p:txBody>
      </p:sp>
      <p:sp>
        <p:nvSpPr>
          <p:cNvPr id="524" name="Google Shape;524;p39"/>
          <p:cNvSpPr/>
          <p:nvPr/>
        </p:nvSpPr>
        <p:spPr>
          <a:xfrm>
            <a:off x="5610300" y="3659468"/>
            <a:ext cx="1306800" cy="505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Filesystem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operations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25" name="Google Shape;525;p39"/>
          <p:cNvSpPr/>
          <p:nvPr/>
        </p:nvSpPr>
        <p:spPr>
          <a:xfrm>
            <a:off x="4402500" y="3659468"/>
            <a:ext cx="1126800" cy="505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inode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cache</a:t>
            </a:r>
            <a:endParaRPr sz="1500"/>
          </a:p>
        </p:txBody>
      </p:sp>
      <p:sp>
        <p:nvSpPr>
          <p:cNvPr id="526" name="Google Shape;526;p39"/>
          <p:cNvSpPr/>
          <p:nvPr/>
        </p:nvSpPr>
        <p:spPr>
          <a:xfrm>
            <a:off x="5610300" y="2739385"/>
            <a:ext cx="1306800" cy="505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page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cache</a:t>
            </a:r>
            <a:endParaRPr sz="1500"/>
          </a:p>
        </p:txBody>
      </p:sp>
      <p:sp>
        <p:nvSpPr>
          <p:cNvPr id="527" name="Google Shape;527;p39"/>
          <p:cNvSpPr/>
          <p:nvPr/>
        </p:nvSpPr>
        <p:spPr>
          <a:xfrm>
            <a:off x="6911977" y="1476816"/>
            <a:ext cx="1858800" cy="5727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r>
              <a:rPr lang="en" sz="1700"/>
              <a:t>Linux Kernel</a:t>
            </a:r>
            <a:r>
              <a:rPr lang="en"/>
              <a:t>			         </a:t>
            </a:r>
            <a:endParaRPr sz="1700"/>
          </a:p>
        </p:txBody>
      </p:sp>
      <p:sp>
        <p:nvSpPr>
          <p:cNvPr id="528" name="Google Shape;528;p39"/>
          <p:cNvSpPr/>
          <p:nvPr/>
        </p:nvSpPr>
        <p:spPr>
          <a:xfrm>
            <a:off x="7234925" y="3110418"/>
            <a:ext cx="1212900" cy="9537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Resource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accounting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support</a:t>
            </a:r>
            <a:endParaRPr sz="1500"/>
          </a:p>
        </p:txBody>
      </p:sp>
      <p:cxnSp>
        <p:nvCxnSpPr>
          <p:cNvPr id="529" name="Google Shape;529;p39"/>
          <p:cNvCxnSpPr/>
          <p:nvPr/>
        </p:nvCxnSpPr>
        <p:spPr>
          <a:xfrm>
            <a:off x="4613398" y="3457249"/>
            <a:ext cx="26358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39"/>
          <p:cNvCxnSpPr/>
          <p:nvPr/>
        </p:nvCxnSpPr>
        <p:spPr>
          <a:xfrm>
            <a:off x="4627850" y="3240518"/>
            <a:ext cx="0" cy="404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39"/>
          <p:cNvCxnSpPr/>
          <p:nvPr/>
        </p:nvCxnSpPr>
        <p:spPr>
          <a:xfrm>
            <a:off x="5960200" y="3255043"/>
            <a:ext cx="0" cy="404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39"/>
          <p:cNvCxnSpPr>
            <a:stCxn id="528" idx="0"/>
            <a:endCxn id="527" idx="2"/>
          </p:cNvCxnSpPr>
          <p:nvPr/>
        </p:nvCxnSpPr>
        <p:spPr>
          <a:xfrm rot="10800000">
            <a:off x="7841375" y="2049618"/>
            <a:ext cx="0" cy="10608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3" name="Google Shape;533;p39"/>
          <p:cNvSpPr txBox="1"/>
          <p:nvPr/>
        </p:nvSpPr>
        <p:spPr>
          <a:xfrm>
            <a:off x="433425" y="1372325"/>
            <a:ext cx="3019800" cy="29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Char char="❏"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All the memory allocation requests go through the resource accounting module.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Char char="❏"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Central module for both memory usage and statistics.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0"/>
          <p:cNvSpPr txBox="1"/>
          <p:nvPr>
            <p:ph type="title"/>
          </p:nvPr>
        </p:nvSpPr>
        <p:spPr>
          <a:xfrm>
            <a:off x="311700" y="0"/>
            <a:ext cx="85206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Pluggable Policy Framework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39" name="Google Shape;539;p40"/>
          <p:cNvSpPr/>
          <p:nvPr/>
        </p:nvSpPr>
        <p:spPr>
          <a:xfrm>
            <a:off x="563475" y="1993850"/>
            <a:ext cx="2253900" cy="22539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nDiskFS </a:t>
            </a:r>
            <a:r>
              <a:rPr lang="en" sz="1700"/>
              <a:t>Pagecache</a:t>
            </a:r>
            <a:endParaRPr sz="1700"/>
          </a:p>
        </p:txBody>
      </p:sp>
      <p:sp>
        <p:nvSpPr>
          <p:cNvPr id="540" name="Google Shape;540;p40"/>
          <p:cNvSpPr/>
          <p:nvPr/>
        </p:nvSpPr>
        <p:spPr>
          <a:xfrm>
            <a:off x="881300" y="2441750"/>
            <a:ext cx="1545900" cy="572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Access pattern policy</a:t>
            </a:r>
            <a:endParaRPr sz="1500"/>
          </a:p>
        </p:txBody>
      </p:sp>
      <p:sp>
        <p:nvSpPr>
          <p:cNvPr id="541" name="Google Shape;541;p40"/>
          <p:cNvSpPr/>
          <p:nvPr/>
        </p:nvSpPr>
        <p:spPr>
          <a:xfrm>
            <a:off x="881300" y="3489900"/>
            <a:ext cx="15459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Eviction policy</a:t>
            </a:r>
            <a:endParaRPr/>
          </a:p>
        </p:txBody>
      </p:sp>
      <p:sp>
        <p:nvSpPr>
          <p:cNvPr id="542" name="Google Shape;542;p40"/>
          <p:cNvSpPr/>
          <p:nvPr/>
        </p:nvSpPr>
        <p:spPr>
          <a:xfrm>
            <a:off x="3330950" y="2441750"/>
            <a:ext cx="1545900" cy="572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Access pattern policy interface</a:t>
            </a:r>
            <a:endParaRPr sz="1500"/>
          </a:p>
        </p:txBody>
      </p:sp>
      <p:sp>
        <p:nvSpPr>
          <p:cNvPr id="543" name="Google Shape;543;p40"/>
          <p:cNvSpPr/>
          <p:nvPr/>
        </p:nvSpPr>
        <p:spPr>
          <a:xfrm>
            <a:off x="3330950" y="3489900"/>
            <a:ext cx="15459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Eviction policy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544" name="Google Shape;544;p40"/>
          <p:cNvSpPr/>
          <p:nvPr/>
        </p:nvSpPr>
        <p:spPr>
          <a:xfrm>
            <a:off x="5780600" y="2179275"/>
            <a:ext cx="908700" cy="363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Policy 1</a:t>
            </a:r>
            <a:endParaRPr sz="1500"/>
          </a:p>
        </p:txBody>
      </p:sp>
      <p:sp>
        <p:nvSpPr>
          <p:cNvPr id="545" name="Google Shape;545;p40"/>
          <p:cNvSpPr/>
          <p:nvPr/>
        </p:nvSpPr>
        <p:spPr>
          <a:xfrm>
            <a:off x="5780600" y="2723388"/>
            <a:ext cx="908700" cy="363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Policy 2</a:t>
            </a:r>
            <a:endParaRPr sz="1500"/>
          </a:p>
        </p:txBody>
      </p:sp>
      <p:sp>
        <p:nvSpPr>
          <p:cNvPr id="546" name="Google Shape;546;p40"/>
          <p:cNvSpPr/>
          <p:nvPr/>
        </p:nvSpPr>
        <p:spPr>
          <a:xfrm>
            <a:off x="5780600" y="3267500"/>
            <a:ext cx="908700" cy="363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Policy 1</a:t>
            </a:r>
            <a:endParaRPr sz="1500"/>
          </a:p>
        </p:txBody>
      </p:sp>
      <p:sp>
        <p:nvSpPr>
          <p:cNvPr id="547" name="Google Shape;547;p40"/>
          <p:cNvSpPr/>
          <p:nvPr/>
        </p:nvSpPr>
        <p:spPr>
          <a:xfrm>
            <a:off x="5780600" y="3811900"/>
            <a:ext cx="908700" cy="363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Policy 2</a:t>
            </a:r>
            <a:endParaRPr sz="1500"/>
          </a:p>
        </p:txBody>
      </p:sp>
      <p:cxnSp>
        <p:nvCxnSpPr>
          <p:cNvPr id="548" name="Google Shape;548;p40"/>
          <p:cNvCxnSpPr>
            <a:stCxn id="540" idx="3"/>
            <a:endCxn id="542" idx="1"/>
          </p:cNvCxnSpPr>
          <p:nvPr/>
        </p:nvCxnSpPr>
        <p:spPr>
          <a:xfrm>
            <a:off x="2427200" y="2728100"/>
            <a:ext cx="9039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40"/>
          <p:cNvCxnSpPr>
            <a:stCxn id="542" idx="3"/>
            <a:endCxn id="544" idx="1"/>
          </p:cNvCxnSpPr>
          <p:nvPr/>
        </p:nvCxnSpPr>
        <p:spPr>
          <a:xfrm flipH="1" rot="10800000">
            <a:off x="4876850" y="2361200"/>
            <a:ext cx="903900" cy="36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40"/>
          <p:cNvCxnSpPr>
            <a:stCxn id="542" idx="3"/>
            <a:endCxn id="545" idx="1"/>
          </p:cNvCxnSpPr>
          <p:nvPr/>
        </p:nvCxnSpPr>
        <p:spPr>
          <a:xfrm>
            <a:off x="4876850" y="2728100"/>
            <a:ext cx="903900" cy="17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40"/>
          <p:cNvCxnSpPr>
            <a:stCxn id="541" idx="3"/>
            <a:endCxn id="543" idx="1"/>
          </p:cNvCxnSpPr>
          <p:nvPr/>
        </p:nvCxnSpPr>
        <p:spPr>
          <a:xfrm>
            <a:off x="2427200" y="3776250"/>
            <a:ext cx="903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40"/>
          <p:cNvCxnSpPr>
            <a:stCxn id="543" idx="3"/>
            <a:endCxn id="546" idx="1"/>
          </p:cNvCxnSpPr>
          <p:nvPr/>
        </p:nvCxnSpPr>
        <p:spPr>
          <a:xfrm flipH="1" rot="10800000">
            <a:off x="4876850" y="3449250"/>
            <a:ext cx="903900" cy="327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40"/>
          <p:cNvCxnSpPr>
            <a:stCxn id="543" idx="3"/>
            <a:endCxn id="547" idx="1"/>
          </p:cNvCxnSpPr>
          <p:nvPr/>
        </p:nvCxnSpPr>
        <p:spPr>
          <a:xfrm>
            <a:off x="4876850" y="3776250"/>
            <a:ext cx="903900" cy="217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554" name="Google Shape;554;p40"/>
          <p:cNvSpPr/>
          <p:nvPr/>
        </p:nvSpPr>
        <p:spPr>
          <a:xfrm>
            <a:off x="7008200" y="2578200"/>
            <a:ext cx="1212900" cy="953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Resource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accounting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support</a:t>
            </a:r>
            <a:endParaRPr sz="1500"/>
          </a:p>
        </p:txBody>
      </p:sp>
      <p:cxnSp>
        <p:nvCxnSpPr>
          <p:cNvPr id="555" name="Google Shape;555;p40"/>
          <p:cNvCxnSpPr>
            <a:stCxn id="544" idx="3"/>
            <a:endCxn id="554" idx="1"/>
          </p:cNvCxnSpPr>
          <p:nvPr/>
        </p:nvCxnSpPr>
        <p:spPr>
          <a:xfrm>
            <a:off x="6689300" y="2361075"/>
            <a:ext cx="318900" cy="6939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6" name="Google Shape;556;p40"/>
          <p:cNvCxnSpPr>
            <a:stCxn id="545" idx="3"/>
            <a:endCxn id="554" idx="1"/>
          </p:cNvCxnSpPr>
          <p:nvPr/>
        </p:nvCxnSpPr>
        <p:spPr>
          <a:xfrm>
            <a:off x="6689300" y="2905188"/>
            <a:ext cx="318900" cy="1500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40"/>
          <p:cNvCxnSpPr>
            <a:stCxn id="546" idx="3"/>
            <a:endCxn id="554" idx="1"/>
          </p:cNvCxnSpPr>
          <p:nvPr/>
        </p:nvCxnSpPr>
        <p:spPr>
          <a:xfrm flipH="1" rot="10800000">
            <a:off x="6689300" y="3055100"/>
            <a:ext cx="318900" cy="3942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p40"/>
          <p:cNvCxnSpPr>
            <a:stCxn id="547" idx="3"/>
            <a:endCxn id="554" idx="1"/>
          </p:cNvCxnSpPr>
          <p:nvPr/>
        </p:nvCxnSpPr>
        <p:spPr>
          <a:xfrm flipH="1" rot="10800000">
            <a:off x="6689300" y="3055000"/>
            <a:ext cx="318900" cy="9387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Background</a:t>
            </a:r>
            <a:endParaRPr sz="28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Design and Implementation</a:t>
            </a:r>
            <a:endParaRPr sz="28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Evaluation</a:t>
            </a:r>
            <a:endParaRPr sz="28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Conclusion</a:t>
            </a:r>
            <a:endParaRPr sz="28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64" name="Google Shape;564;p41"/>
          <p:cNvSpPr txBox="1"/>
          <p:nvPr>
            <p:ph type="title"/>
          </p:nvPr>
        </p:nvSpPr>
        <p:spPr>
          <a:xfrm>
            <a:off x="249950" y="24786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Outline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264250" y="11292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nDiskFS: A hybrid storage file system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5384185" y="748325"/>
            <a:ext cx="3404700" cy="572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Applications in userspace</a:t>
            </a:r>
            <a:endParaRPr sz="1700"/>
          </a:p>
        </p:txBody>
      </p:sp>
      <p:sp>
        <p:nvSpPr>
          <p:cNvPr id="84" name="Google Shape;84;p15"/>
          <p:cNvSpPr/>
          <p:nvPr/>
        </p:nvSpPr>
        <p:spPr>
          <a:xfrm>
            <a:off x="5380150" y="1575500"/>
            <a:ext cx="3404700" cy="188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Kernel</a:t>
            </a:r>
            <a:endParaRPr sz="17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1765" y="3634444"/>
            <a:ext cx="974426" cy="97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559" y="3634456"/>
            <a:ext cx="868474" cy="9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6533722" y="2790310"/>
            <a:ext cx="1213800" cy="495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700"/>
              <a:t>nDiskFS</a:t>
            </a:r>
            <a:endParaRPr sz="1700"/>
          </a:p>
        </p:txBody>
      </p:sp>
      <p:sp>
        <p:nvSpPr>
          <p:cNvPr id="88" name="Google Shape;88;p15"/>
          <p:cNvSpPr/>
          <p:nvPr/>
        </p:nvSpPr>
        <p:spPr>
          <a:xfrm>
            <a:off x="5912450" y="2050549"/>
            <a:ext cx="2542800" cy="4479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 sz="1700"/>
              <a:t>VFS layer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440486" y="3565460"/>
            <a:ext cx="1671900" cy="111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7169149" y="2499785"/>
            <a:ext cx="600" cy="28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/>
          <p:nvPr/>
        </p:nvCxnSpPr>
        <p:spPr>
          <a:xfrm>
            <a:off x="7169440" y="3288799"/>
            <a:ext cx="0" cy="31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 txBox="1"/>
          <p:nvPr/>
        </p:nvSpPr>
        <p:spPr>
          <a:xfrm>
            <a:off x="390100" y="1267475"/>
            <a:ext cx="39858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Char char="❏"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nDiskFS is a Filesystem under development.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Char char="❏"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Design Moto: support for hybrid storage.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Char char="❏"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Current features: FS managed page cache, migration at file and block granularity.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93" name="Google Shape;93;p15"/>
          <p:cNvCxnSpPr/>
          <p:nvPr/>
        </p:nvCxnSpPr>
        <p:spPr>
          <a:xfrm>
            <a:off x="7180675" y="1314775"/>
            <a:ext cx="3600" cy="73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2"/>
          <p:cNvSpPr txBox="1"/>
          <p:nvPr>
            <p:ph type="title"/>
          </p:nvPr>
        </p:nvSpPr>
        <p:spPr>
          <a:xfrm>
            <a:off x="332300" y="230625"/>
            <a:ext cx="8188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Experimental Setup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70" name="Google Shape;570;p42"/>
          <p:cNvSpPr/>
          <p:nvPr/>
        </p:nvSpPr>
        <p:spPr>
          <a:xfrm>
            <a:off x="4702068" y="2125325"/>
            <a:ext cx="3178500" cy="1040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Kernel</a:t>
            </a:r>
            <a:endParaRPr sz="1700"/>
          </a:p>
        </p:txBody>
      </p:sp>
      <p:sp>
        <p:nvSpPr>
          <p:cNvPr id="571" name="Google Shape;571;p42"/>
          <p:cNvSpPr/>
          <p:nvPr/>
        </p:nvSpPr>
        <p:spPr>
          <a:xfrm>
            <a:off x="4716518" y="1359575"/>
            <a:ext cx="3178500" cy="44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TPC-C</a:t>
            </a:r>
            <a:endParaRPr sz="1700"/>
          </a:p>
        </p:txBody>
      </p:sp>
      <p:sp>
        <p:nvSpPr>
          <p:cNvPr id="572" name="Google Shape;572;p42"/>
          <p:cNvSpPr/>
          <p:nvPr/>
        </p:nvSpPr>
        <p:spPr>
          <a:xfrm>
            <a:off x="5077718" y="2515425"/>
            <a:ext cx="1141500" cy="447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nDiskFS</a:t>
            </a:r>
            <a:endParaRPr sz="1700"/>
          </a:p>
        </p:txBody>
      </p:sp>
      <p:sp>
        <p:nvSpPr>
          <p:cNvPr id="573" name="Google Shape;573;p42"/>
          <p:cNvSpPr/>
          <p:nvPr/>
        </p:nvSpPr>
        <p:spPr>
          <a:xfrm>
            <a:off x="6543393" y="2515425"/>
            <a:ext cx="1141500" cy="4479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Ext4</a:t>
            </a:r>
            <a:endParaRPr sz="1700"/>
          </a:p>
        </p:txBody>
      </p:sp>
      <p:cxnSp>
        <p:nvCxnSpPr>
          <p:cNvPr id="574" name="Google Shape;574;p42"/>
          <p:cNvCxnSpPr>
            <a:stCxn id="572" idx="0"/>
          </p:cNvCxnSpPr>
          <p:nvPr/>
        </p:nvCxnSpPr>
        <p:spPr>
          <a:xfrm rot="10800000">
            <a:off x="5641268" y="1821825"/>
            <a:ext cx="7200" cy="69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5" name="Google Shape;575;p42"/>
          <p:cNvCxnSpPr/>
          <p:nvPr/>
        </p:nvCxnSpPr>
        <p:spPr>
          <a:xfrm rot="10800000">
            <a:off x="7110543" y="1821825"/>
            <a:ext cx="7200" cy="69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6" name="Google Shape;576;p42"/>
          <p:cNvCxnSpPr/>
          <p:nvPr/>
        </p:nvCxnSpPr>
        <p:spPr>
          <a:xfrm>
            <a:off x="7114143" y="2963325"/>
            <a:ext cx="0" cy="39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7" name="Google Shape;577;p42"/>
          <p:cNvSpPr/>
          <p:nvPr/>
        </p:nvSpPr>
        <p:spPr>
          <a:xfrm>
            <a:off x="4434668" y="874575"/>
            <a:ext cx="3742200" cy="235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Virtual Machine</a:t>
            </a:r>
            <a:endParaRPr sz="1700"/>
          </a:p>
        </p:txBody>
      </p:sp>
      <p:cxnSp>
        <p:nvCxnSpPr>
          <p:cNvPr id="578" name="Google Shape;578;p42"/>
          <p:cNvCxnSpPr/>
          <p:nvPr/>
        </p:nvCxnSpPr>
        <p:spPr>
          <a:xfrm>
            <a:off x="5363281" y="2963325"/>
            <a:ext cx="0" cy="39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42"/>
          <p:cNvSpPr/>
          <p:nvPr/>
        </p:nvSpPr>
        <p:spPr>
          <a:xfrm>
            <a:off x="4434668" y="3353325"/>
            <a:ext cx="3742200" cy="84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Hypervisior</a:t>
            </a:r>
            <a:endParaRPr sz="1700"/>
          </a:p>
        </p:txBody>
      </p:sp>
      <p:cxnSp>
        <p:nvCxnSpPr>
          <p:cNvPr id="580" name="Google Shape;580;p42"/>
          <p:cNvCxnSpPr/>
          <p:nvPr/>
        </p:nvCxnSpPr>
        <p:spPr>
          <a:xfrm>
            <a:off x="5953331" y="2963325"/>
            <a:ext cx="0" cy="39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42"/>
          <p:cNvSpPr/>
          <p:nvPr/>
        </p:nvSpPr>
        <p:spPr>
          <a:xfrm>
            <a:off x="5077743" y="3353325"/>
            <a:ext cx="641400" cy="520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vda</a:t>
            </a:r>
            <a:endParaRPr sz="1700"/>
          </a:p>
        </p:txBody>
      </p:sp>
      <p:sp>
        <p:nvSpPr>
          <p:cNvPr id="582" name="Google Shape;582;p42"/>
          <p:cNvSpPr/>
          <p:nvPr/>
        </p:nvSpPr>
        <p:spPr>
          <a:xfrm>
            <a:off x="5719143" y="3353325"/>
            <a:ext cx="641400" cy="52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vdb</a:t>
            </a:r>
            <a:endParaRPr sz="1700"/>
          </a:p>
        </p:txBody>
      </p:sp>
      <p:sp>
        <p:nvSpPr>
          <p:cNvPr id="583" name="Google Shape;583;p42"/>
          <p:cNvSpPr/>
          <p:nvPr/>
        </p:nvSpPr>
        <p:spPr>
          <a:xfrm>
            <a:off x="6793443" y="3353325"/>
            <a:ext cx="641400" cy="520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vdc</a:t>
            </a:r>
            <a:endParaRPr sz="1700"/>
          </a:p>
        </p:txBody>
      </p:sp>
      <p:sp>
        <p:nvSpPr>
          <p:cNvPr id="584" name="Google Shape;584;p42"/>
          <p:cNvSpPr txBox="1"/>
          <p:nvPr/>
        </p:nvSpPr>
        <p:spPr>
          <a:xfrm>
            <a:off x="504250" y="1171725"/>
            <a:ext cx="31785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T Sans Narrow"/>
              <a:buChar char="❏"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Tested nDiskFS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correctness with TPC-C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benchmark (with MySQL DB)  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T Sans Narrow"/>
              <a:buChar char="❏"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Demonstrate resource 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accounting statistics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3"/>
          <p:cNvSpPr txBox="1"/>
          <p:nvPr>
            <p:ph type="title"/>
          </p:nvPr>
        </p:nvSpPr>
        <p:spPr>
          <a:xfrm>
            <a:off x="311700" y="433450"/>
            <a:ext cx="85206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Correctness of the nDiskFS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590" name="Google Shape;5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063" y="15395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138" y="15395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"/>
          <p:cNvSpPr txBox="1"/>
          <p:nvPr>
            <p:ph type="title"/>
          </p:nvPr>
        </p:nvSpPr>
        <p:spPr>
          <a:xfrm>
            <a:off x="311700" y="433450"/>
            <a:ext cx="85206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Correctness of the nDiskFS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597" name="Google Shape;5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00" y="15395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75" y="153950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44"/>
          <p:cNvSpPr/>
          <p:nvPr/>
        </p:nvSpPr>
        <p:spPr>
          <a:xfrm>
            <a:off x="388575" y="1706550"/>
            <a:ext cx="8520600" cy="2019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PT Sans Narrow"/>
              <a:buChar char="❏"/>
            </a:pPr>
            <a:r>
              <a:rPr lang="en" sz="24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Shows the correctness of the nDiskFS with various scale factors, different VM memory configurations.</a:t>
            </a:r>
            <a:endParaRPr sz="24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PT Sans Narrow"/>
              <a:buChar char="❏"/>
            </a:pPr>
            <a:r>
              <a:rPr lang="en" sz="2400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Poor performance with memory pressure</a:t>
            </a:r>
            <a:r>
              <a:rPr lang="en" sz="24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.</a:t>
            </a:r>
            <a:endParaRPr sz="24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5"/>
          <p:cNvSpPr txBox="1"/>
          <p:nvPr>
            <p:ph type="title"/>
          </p:nvPr>
        </p:nvSpPr>
        <p:spPr>
          <a:xfrm>
            <a:off x="311700" y="362850"/>
            <a:ext cx="85206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Application Forced File synchronizations Statistics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605" name="Google Shape;605;p45"/>
          <p:cNvGraphicFramePr/>
          <p:nvPr/>
        </p:nvGraphicFramePr>
        <p:xfrm>
          <a:off x="227025" y="115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{DB066D7F-94E0-477B-8198-B019618D5C98}</a:tableStyleId>
              </a:tblPr>
              <a:tblGrid>
                <a:gridCol w="2896650"/>
                <a:gridCol w="2896650"/>
                <a:gridCol w="2896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Operation Count</a:t>
                      </a:r>
                      <a:endParaRPr b="1"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VM Memory size = 2GB</a:t>
                      </a:r>
                      <a:endParaRPr b="1" sz="2100">
                        <a:solidFill>
                          <a:schemeClr val="dk1"/>
                        </a:solidFill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VM Memory size = 4GB</a:t>
                      </a:r>
                      <a:endParaRPr sz="1700">
                        <a:solidFill>
                          <a:schemeClr val="dk1"/>
                        </a:solidFill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#fsync calls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151467</a:t>
                      </a:r>
                      <a:endParaRPr sz="2100">
                        <a:solidFill>
                          <a:schemeClr val="dk1"/>
                        </a:solidFill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145964</a:t>
                      </a:r>
                      <a:endParaRPr sz="2100">
                        <a:solidFill>
                          <a:schemeClr val="dk1"/>
                        </a:solidFill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#data blocks synced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12050667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12244537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#meta-data blocks synced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6849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6209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#inodes synced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1456964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1449898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#bitmap blocks synced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1955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1959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#file blocks synced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12057516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12250746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6"/>
          <p:cNvSpPr txBox="1"/>
          <p:nvPr>
            <p:ph type="title"/>
          </p:nvPr>
        </p:nvSpPr>
        <p:spPr>
          <a:xfrm>
            <a:off x="311700" y="362850"/>
            <a:ext cx="85206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Application Forced File synchronizations Statistics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611" name="Google Shape;611;p46"/>
          <p:cNvGraphicFramePr/>
          <p:nvPr/>
        </p:nvGraphicFramePr>
        <p:xfrm>
          <a:off x="227025" y="115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{DB066D7F-94E0-477B-8198-B019618D5C98}</a:tableStyleId>
              </a:tblPr>
              <a:tblGrid>
                <a:gridCol w="2896650"/>
                <a:gridCol w="2896650"/>
                <a:gridCol w="2896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Operation Count</a:t>
                      </a:r>
                      <a:endParaRPr b="1"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VM Memory size = 2GB</a:t>
                      </a:r>
                      <a:endParaRPr b="1" sz="2100">
                        <a:solidFill>
                          <a:schemeClr val="dk1"/>
                        </a:solidFill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VM Memory size = 4GB</a:t>
                      </a:r>
                      <a:endParaRPr sz="1700">
                        <a:solidFill>
                          <a:schemeClr val="dk1"/>
                        </a:solidFill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#fsync calls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151467</a:t>
                      </a:r>
                      <a:endParaRPr sz="2100">
                        <a:solidFill>
                          <a:schemeClr val="dk1"/>
                        </a:solidFill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145964</a:t>
                      </a:r>
                      <a:endParaRPr sz="2100">
                        <a:solidFill>
                          <a:schemeClr val="dk1"/>
                        </a:solidFill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#data blocks synced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12050667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12244537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#meta-data blocks synced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6849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6209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#inodes synced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1456964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1449898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#bitmap blocks synced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1955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1959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#file blocks synced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12057516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12250746</a:t>
                      </a:r>
                      <a:endParaRPr sz="2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2" name="Google Shape;612;p46"/>
          <p:cNvSpPr/>
          <p:nvPr/>
        </p:nvSpPr>
        <p:spPr>
          <a:xfrm>
            <a:off x="227100" y="2022725"/>
            <a:ext cx="8689800" cy="1777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PT Sans Narrow"/>
              <a:buChar char="❏"/>
            </a:pPr>
            <a:r>
              <a:rPr lang="en" sz="24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nDiskFS shows similar statistics invariant of the memory configuration.</a:t>
            </a:r>
            <a:endParaRPr sz="24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7"/>
          <p:cNvSpPr txBox="1"/>
          <p:nvPr>
            <p:ph type="title"/>
          </p:nvPr>
        </p:nvSpPr>
        <p:spPr>
          <a:xfrm>
            <a:off x="239475" y="364550"/>
            <a:ext cx="8520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Demonstrating resource accounting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18" name="Google Shape;618;p47"/>
          <p:cNvSpPr txBox="1"/>
          <p:nvPr/>
        </p:nvSpPr>
        <p:spPr>
          <a:xfrm>
            <a:off x="2044350" y="1229875"/>
            <a:ext cx="5244600" cy="18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Number of allocations in nDiskFS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# pages				125895     ~ 491MB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# &lt;32B allocations		</a:t>
            </a:r>
            <a:r>
              <a:rPr lang="en" sz="2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126197</a:t>
            </a:r>
            <a:endParaRPr sz="22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# &lt;64B allocations		</a:t>
            </a:r>
            <a:r>
              <a:rPr lang="en" sz="2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126196</a:t>
            </a:r>
            <a:endParaRPr sz="22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# &gt;64B allocations		</a:t>
            </a:r>
            <a:r>
              <a:rPr lang="en" sz="2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126527</a:t>
            </a:r>
            <a:endParaRPr sz="22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7"/>
          <p:cNvSpPr/>
          <p:nvPr/>
        </p:nvSpPr>
        <p:spPr>
          <a:xfrm>
            <a:off x="2037150" y="3250800"/>
            <a:ext cx="5259000" cy="167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Memory usage in Bytes for internal structures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view_cache_page_used 		13093080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view_cache_block_used 	12085920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view_inode_cache_used 	266976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view_kmalloc_size_used 	15319656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Background</a:t>
            </a:r>
            <a:endParaRPr sz="28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Design and Implementation</a:t>
            </a:r>
            <a:endParaRPr sz="28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Evaluations</a:t>
            </a:r>
            <a:endParaRPr sz="28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Conclusion</a:t>
            </a:r>
            <a:endParaRPr sz="28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25" name="Google Shape;625;p48"/>
          <p:cNvSpPr txBox="1"/>
          <p:nvPr>
            <p:ph type="title"/>
          </p:nvPr>
        </p:nvSpPr>
        <p:spPr>
          <a:xfrm>
            <a:off x="249950" y="24786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Outline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9"/>
          <p:cNvSpPr txBox="1"/>
          <p:nvPr>
            <p:ph type="title"/>
          </p:nvPr>
        </p:nvSpPr>
        <p:spPr>
          <a:xfrm>
            <a:off x="311700" y="463975"/>
            <a:ext cx="85206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Conclusion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Char char="❏"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This project enables the database support in nDiskFS.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Char char="❏"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Added modularity in accounting memory usage, filesystem statistics.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Char char="❏"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Added pluggable policy framework for block placement, pagecache management policies.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Char char="❏"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Tested the correctness of the nDiskFS with MySQL DB on Linux.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Char char="❏"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Pluggable policy framework is not tested yet/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0"/>
          <p:cNvSpPr txBox="1"/>
          <p:nvPr>
            <p:ph type="title"/>
          </p:nvPr>
        </p:nvSpPr>
        <p:spPr>
          <a:xfrm>
            <a:off x="311700" y="189475"/>
            <a:ext cx="85206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Future Work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Char char="❏"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Proper block placement policies, eviction policies need to be designed in nDiskFS.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Char char="❏"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Make nDiskFS to be fully POSIX standard compliant.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Char char="❏"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Proper file system consistency support needed in nDiskFS.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1"/>
          <p:cNvSpPr txBox="1"/>
          <p:nvPr>
            <p:ph type="title"/>
          </p:nvPr>
        </p:nvSpPr>
        <p:spPr>
          <a:xfrm>
            <a:off x="311700" y="43452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Acknowledgements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41" name="Google Shape;641;p51"/>
          <p:cNvSpPr txBox="1"/>
          <p:nvPr/>
        </p:nvSpPr>
        <p:spPr>
          <a:xfrm>
            <a:off x="390100" y="1343675"/>
            <a:ext cx="85206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Char char="❏"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I Wish to acknowledge Dr. Debadatta Mishra for his dedicated support and motivating me in the right direction.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Char char="❏"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I wish to acknowledge Mr. S V Shanmuga Sundar, Mr. Pallav Agarwal for their contributions to the nDiskFS.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264250" y="8402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nDiskFS: Current state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5380150" y="738038"/>
            <a:ext cx="3404700" cy="572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Applications in userspace</a:t>
            </a:r>
            <a:endParaRPr sz="1700"/>
          </a:p>
        </p:txBody>
      </p:sp>
      <p:sp>
        <p:nvSpPr>
          <p:cNvPr id="100" name="Google Shape;100;p16"/>
          <p:cNvSpPr/>
          <p:nvPr/>
        </p:nvSpPr>
        <p:spPr>
          <a:xfrm>
            <a:off x="5380150" y="1575500"/>
            <a:ext cx="3404700" cy="188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Kernel</a:t>
            </a:r>
            <a:endParaRPr sz="1700"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1765" y="3677788"/>
            <a:ext cx="974426" cy="97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559" y="3677800"/>
            <a:ext cx="868474" cy="9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6533722" y="2790310"/>
            <a:ext cx="1213800" cy="495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700"/>
              <a:t>nDiskFS</a:t>
            </a:r>
            <a:endParaRPr sz="1700"/>
          </a:p>
        </p:txBody>
      </p:sp>
      <p:sp>
        <p:nvSpPr>
          <p:cNvPr id="104" name="Google Shape;104;p16"/>
          <p:cNvSpPr/>
          <p:nvPr/>
        </p:nvSpPr>
        <p:spPr>
          <a:xfrm>
            <a:off x="5912450" y="2050549"/>
            <a:ext cx="2542800" cy="4479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 sz="1700"/>
              <a:t>VFS layer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6440486" y="3608804"/>
            <a:ext cx="1671900" cy="111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>
            <a:off x="7140322" y="2508485"/>
            <a:ext cx="600" cy="28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7140615" y="3265057"/>
            <a:ext cx="0" cy="31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6"/>
          <p:cNvSpPr txBox="1"/>
          <p:nvPr/>
        </p:nvSpPr>
        <p:spPr>
          <a:xfrm>
            <a:off x="390100" y="1267475"/>
            <a:ext cx="39858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ans Narrow"/>
              <a:buChar char="❏"/>
            </a:pPr>
            <a:r>
              <a:rPr lang="en" sz="2400">
                <a:solidFill>
                  <a:srgbClr val="EFEFE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nDiskFS is a Filesystem under development</a:t>
            </a:r>
            <a:endParaRPr sz="2400">
              <a:solidFill>
                <a:srgbClr val="EFEFE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ans Narrow"/>
              <a:buChar char="❏"/>
            </a:pPr>
            <a:r>
              <a:rPr lang="en" sz="2400">
                <a:solidFill>
                  <a:srgbClr val="EFEFE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Design Moto: support for hybrid storage</a:t>
            </a:r>
            <a:endParaRPr sz="2400">
              <a:solidFill>
                <a:srgbClr val="EFEFE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ans Narrow"/>
              <a:buChar char="❏"/>
            </a:pPr>
            <a:r>
              <a:rPr lang="en" sz="2400">
                <a:solidFill>
                  <a:srgbClr val="EFEFE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Current features: FS managed page cache, migration at file and block granularity</a:t>
            </a:r>
            <a:endParaRPr sz="2400">
              <a:solidFill>
                <a:srgbClr val="EFEFE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437600" y="1255375"/>
            <a:ext cx="4311300" cy="26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PT Sans Narrow"/>
              <a:buChar char="❏"/>
            </a:pPr>
            <a:r>
              <a:rPr lang="en" sz="24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Current nDiskFS support</a:t>
            </a:r>
            <a:endParaRPr sz="24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PT Sans Narrow"/>
              <a:buChar char="-"/>
            </a:pPr>
            <a:r>
              <a:rPr lang="en" sz="24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File system creation (mkfs), mount and unmount</a:t>
            </a:r>
            <a:endParaRPr sz="24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PT Sans Narrow"/>
              <a:buChar char="-"/>
            </a:pPr>
            <a:r>
              <a:rPr lang="en" sz="24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Basic file system calls: open, read, write, lseek etc.</a:t>
            </a:r>
            <a:endParaRPr sz="24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PT Sans Narrow"/>
              <a:buChar char="-"/>
            </a:pPr>
            <a:r>
              <a:rPr lang="en" sz="24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Directory operation system calls</a:t>
            </a:r>
            <a:endParaRPr sz="24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>
            <a:off x="7134937" y="1296359"/>
            <a:ext cx="11400" cy="75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2"/>
          <p:cNvSpPr txBox="1"/>
          <p:nvPr>
            <p:ph type="title"/>
          </p:nvPr>
        </p:nvSpPr>
        <p:spPr>
          <a:xfrm>
            <a:off x="311700" y="319500"/>
            <a:ext cx="8520600" cy="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References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AutoNum type="arabicPeriod"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S V shunmuga Sundar, (2019). nDiskFS: A Filesystem for hybrid storage. In IITKanpur, M.Tech Thesis.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AutoNum type="arabicPeriod"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Operating Systems: Three Easy Pieces. In ArpaciDusseau18-Book.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AutoNum type="arabicPeriod"/>
            </a:pPr>
            <a:r>
              <a:rPr lang="en" sz="2400" u="sng">
                <a:solidFill>
                  <a:schemeClr val="hlink"/>
                </a:solidFill>
                <a:latin typeface="PT Sans Narrow"/>
                <a:ea typeface="PT Sans Narrow"/>
                <a:cs typeface="PT Sans Narrow"/>
                <a:sym typeface="PT Sans Narrow"/>
                <a:hlinkClick r:id="rId3"/>
              </a:rPr>
              <a:t>https://lwn.net/Articles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AutoNum type="arabicPeriod"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Kernel Version 4.19.13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5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Thank You</a:t>
            </a:r>
            <a:endParaRPr sz="55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237825" y="19106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Project overview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679075" y="1892700"/>
            <a:ext cx="2485200" cy="21237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nDiskFS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4218825" y="1161775"/>
            <a:ext cx="3091800" cy="924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Database Support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7252900" y="1161775"/>
            <a:ext cx="765600" cy="924600"/>
          </a:xfrm>
          <a:prstGeom prst="homePlate">
            <a:avLst>
              <a:gd fmla="val 60367" name="adj"/>
            </a:avLst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 rot="10800000">
            <a:off x="3164275" y="1161769"/>
            <a:ext cx="1040100" cy="924600"/>
          </a:xfrm>
          <a:prstGeom prst="homePlat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0" name="Google Shape;120;p17"/>
          <p:cNvSpPr txBox="1"/>
          <p:nvPr/>
        </p:nvSpPr>
        <p:spPr>
          <a:xfrm>
            <a:off x="3655350" y="1371175"/>
            <a:ext cx="4479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121" name="Google Shape;121;p17"/>
          <p:cNvSpPr/>
          <p:nvPr/>
        </p:nvSpPr>
        <p:spPr>
          <a:xfrm>
            <a:off x="5032625" y="2484388"/>
            <a:ext cx="3091800" cy="9246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Modular Resource Accounting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8066700" y="2484388"/>
            <a:ext cx="765600" cy="924600"/>
          </a:xfrm>
          <a:prstGeom prst="homePlate">
            <a:avLst>
              <a:gd fmla="val 60367" name="adj"/>
            </a:avLst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 rot="10800000">
            <a:off x="3978075" y="2484382"/>
            <a:ext cx="1040100" cy="924600"/>
          </a:xfrm>
          <a:prstGeom prst="homePlat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4" name="Google Shape;124;p17"/>
          <p:cNvSpPr txBox="1"/>
          <p:nvPr/>
        </p:nvSpPr>
        <p:spPr>
          <a:xfrm>
            <a:off x="4469150" y="2693788"/>
            <a:ext cx="4479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125" name="Google Shape;125;p17"/>
          <p:cNvSpPr/>
          <p:nvPr/>
        </p:nvSpPr>
        <p:spPr>
          <a:xfrm>
            <a:off x="4218825" y="3807025"/>
            <a:ext cx="3091800" cy="924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Pluggable Policy framework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7252900" y="3807025"/>
            <a:ext cx="765600" cy="924600"/>
          </a:xfrm>
          <a:prstGeom prst="homePlate">
            <a:avLst>
              <a:gd fmla="val 60367" name="adj"/>
            </a:avLst>
          </a:prstGeom>
          <a:solidFill>
            <a:srgbClr val="F6B26B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 rot="10800000">
            <a:off x="3164275" y="3807019"/>
            <a:ext cx="1040100" cy="924600"/>
          </a:xfrm>
          <a:prstGeom prst="homePlat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8" name="Google Shape;128;p17"/>
          <p:cNvSpPr txBox="1"/>
          <p:nvPr/>
        </p:nvSpPr>
        <p:spPr>
          <a:xfrm>
            <a:off x="3655350" y="4016425"/>
            <a:ext cx="4479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endParaRPr sz="2400"/>
          </a:p>
        </p:txBody>
      </p:sp>
      <p:cxnSp>
        <p:nvCxnSpPr>
          <p:cNvPr id="129" name="Google Shape;129;p17"/>
          <p:cNvCxnSpPr>
            <a:stCxn id="116" idx="7"/>
            <a:endCxn id="119" idx="3"/>
          </p:cNvCxnSpPr>
          <p:nvPr/>
        </p:nvCxnSpPr>
        <p:spPr>
          <a:xfrm flipH="1" rot="10800000">
            <a:off x="2800326" y="1624109"/>
            <a:ext cx="363900" cy="57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7"/>
          <p:cNvCxnSpPr>
            <a:stCxn id="116" idx="6"/>
            <a:endCxn id="123" idx="3"/>
          </p:cNvCxnSpPr>
          <p:nvPr/>
        </p:nvCxnSpPr>
        <p:spPr>
          <a:xfrm flipH="1" rot="10800000">
            <a:off x="3164275" y="2946750"/>
            <a:ext cx="813900" cy="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7"/>
          <p:cNvCxnSpPr>
            <a:stCxn id="116" idx="5"/>
            <a:endCxn id="127" idx="3"/>
          </p:cNvCxnSpPr>
          <p:nvPr/>
        </p:nvCxnSpPr>
        <p:spPr>
          <a:xfrm>
            <a:off x="2800326" y="3705391"/>
            <a:ext cx="363900" cy="56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729450" y="1545475"/>
            <a:ext cx="7688700" cy="26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Background</a:t>
            </a:r>
            <a:endParaRPr sz="28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Design and Implementation</a:t>
            </a:r>
            <a:endParaRPr sz="28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Evaluations</a:t>
            </a:r>
            <a:endParaRPr sz="28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Conclusion</a:t>
            </a:r>
            <a:endParaRPr sz="28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206600" y="26231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Outline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213100" y="30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Working of Linux </a:t>
            </a: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Pagecache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732" y="3988529"/>
            <a:ext cx="974426" cy="97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5133" y="3988541"/>
            <a:ext cx="868474" cy="9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/>
          <p:nvPr/>
        </p:nvSpPr>
        <p:spPr>
          <a:xfrm>
            <a:off x="7125133" y="3952898"/>
            <a:ext cx="1789800" cy="104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2191283" y="2950001"/>
            <a:ext cx="1340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Process</a:t>
            </a:r>
            <a:endParaRPr sz="1700"/>
          </a:p>
        </p:txBody>
      </p:sp>
      <p:sp>
        <p:nvSpPr>
          <p:cNvPr id="147" name="Google Shape;147;p19"/>
          <p:cNvSpPr txBox="1"/>
          <p:nvPr/>
        </p:nvSpPr>
        <p:spPr>
          <a:xfrm>
            <a:off x="3508233" y="2836901"/>
            <a:ext cx="12138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Read/ Write</a:t>
            </a:r>
            <a:endParaRPr sz="1700"/>
          </a:p>
        </p:txBody>
      </p:sp>
      <p:sp>
        <p:nvSpPr>
          <p:cNvPr id="148" name="Google Shape;148;p19"/>
          <p:cNvSpPr/>
          <p:nvPr/>
        </p:nvSpPr>
        <p:spPr>
          <a:xfrm>
            <a:off x="4349008" y="1505373"/>
            <a:ext cx="4493400" cy="211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</a:rPr>
              <a:t>Kernel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7248333" y="2237851"/>
            <a:ext cx="1340400" cy="46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Filesystem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5058535" y="2103548"/>
            <a:ext cx="868482" cy="1073466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4860986" y="2357173"/>
            <a:ext cx="868482" cy="1073466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Page</a:t>
            </a:r>
            <a:endParaRPr sz="1700"/>
          </a:p>
        </p:txBody>
      </p:sp>
      <p:cxnSp>
        <p:nvCxnSpPr>
          <p:cNvPr id="152" name="Google Shape;152;p19"/>
          <p:cNvCxnSpPr>
            <a:stCxn id="146" idx="3"/>
          </p:cNvCxnSpPr>
          <p:nvPr/>
        </p:nvCxnSpPr>
        <p:spPr>
          <a:xfrm flipH="1" rot="10800000">
            <a:off x="3531683" y="3221951"/>
            <a:ext cx="1337400" cy="1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3" name="Google Shape;153;p19"/>
          <p:cNvSpPr txBox="1"/>
          <p:nvPr/>
        </p:nvSpPr>
        <p:spPr>
          <a:xfrm>
            <a:off x="317850" y="1184750"/>
            <a:ext cx="39300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T Sans Narrow"/>
              <a:buChar char="❏"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Linux pagecache caches the disk blocks in memory pages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T Sans Narrow"/>
              <a:buChar char="❏"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Modified pages synced to the underlying disks asynchronously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213100" y="30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Working of Linux Pagecache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732" y="3988529"/>
            <a:ext cx="974426" cy="97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5133" y="3988541"/>
            <a:ext cx="868474" cy="9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/>
          <p:nvPr/>
        </p:nvSpPr>
        <p:spPr>
          <a:xfrm>
            <a:off x="7125133" y="3952898"/>
            <a:ext cx="1789800" cy="104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2191283" y="2950001"/>
            <a:ext cx="1340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Process</a:t>
            </a:r>
            <a:endParaRPr sz="1700"/>
          </a:p>
        </p:txBody>
      </p:sp>
      <p:sp>
        <p:nvSpPr>
          <p:cNvPr id="163" name="Google Shape;163;p20"/>
          <p:cNvSpPr txBox="1"/>
          <p:nvPr/>
        </p:nvSpPr>
        <p:spPr>
          <a:xfrm>
            <a:off x="3508233" y="2836901"/>
            <a:ext cx="12138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Read/ Write</a:t>
            </a:r>
            <a:endParaRPr sz="1700"/>
          </a:p>
        </p:txBody>
      </p:sp>
      <p:sp>
        <p:nvSpPr>
          <p:cNvPr id="164" name="Google Shape;164;p20"/>
          <p:cNvSpPr/>
          <p:nvPr/>
        </p:nvSpPr>
        <p:spPr>
          <a:xfrm>
            <a:off x="4349008" y="1505373"/>
            <a:ext cx="4493400" cy="211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</a:rPr>
              <a:t>Kernel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7248333" y="2237851"/>
            <a:ext cx="1340400" cy="46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Filesystem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5058535" y="2103548"/>
            <a:ext cx="868482" cy="1073466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4860986" y="2357173"/>
            <a:ext cx="868482" cy="1073466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Page</a:t>
            </a:r>
            <a:endParaRPr sz="1700"/>
          </a:p>
        </p:txBody>
      </p:sp>
      <p:sp>
        <p:nvSpPr>
          <p:cNvPr id="168" name="Google Shape;168;p20"/>
          <p:cNvSpPr/>
          <p:nvPr/>
        </p:nvSpPr>
        <p:spPr>
          <a:xfrm>
            <a:off x="6303233" y="1838048"/>
            <a:ext cx="718632" cy="462132"/>
          </a:xfrm>
          <a:prstGeom prst="flowChart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Page</a:t>
            </a:r>
            <a:endParaRPr sz="1700"/>
          </a:p>
        </p:txBody>
      </p:sp>
      <p:cxnSp>
        <p:nvCxnSpPr>
          <p:cNvPr id="169" name="Google Shape;169;p20"/>
          <p:cNvCxnSpPr>
            <a:stCxn id="162" idx="3"/>
          </p:cNvCxnSpPr>
          <p:nvPr/>
        </p:nvCxnSpPr>
        <p:spPr>
          <a:xfrm flipH="1" rot="10800000">
            <a:off x="3531683" y="3221951"/>
            <a:ext cx="1337400" cy="1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0" name="Google Shape;170;p20"/>
          <p:cNvCxnSpPr/>
          <p:nvPr/>
        </p:nvCxnSpPr>
        <p:spPr>
          <a:xfrm flipH="1" rot="10800000">
            <a:off x="5927008" y="2433026"/>
            <a:ext cx="1337400" cy="1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1" name="Google Shape;171;p20"/>
          <p:cNvCxnSpPr>
            <a:stCxn id="165" idx="2"/>
          </p:cNvCxnSpPr>
          <p:nvPr/>
        </p:nvCxnSpPr>
        <p:spPr>
          <a:xfrm flipH="1">
            <a:off x="7917633" y="2699851"/>
            <a:ext cx="900" cy="125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2" name="Google Shape;172;p20"/>
          <p:cNvSpPr txBox="1"/>
          <p:nvPr/>
        </p:nvSpPr>
        <p:spPr>
          <a:xfrm>
            <a:off x="6843103" y="3522707"/>
            <a:ext cx="115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Block I/O</a:t>
            </a:r>
            <a:endParaRPr sz="2000"/>
          </a:p>
        </p:txBody>
      </p:sp>
      <p:sp>
        <p:nvSpPr>
          <p:cNvPr id="173" name="Google Shape;173;p20"/>
          <p:cNvSpPr txBox="1"/>
          <p:nvPr/>
        </p:nvSpPr>
        <p:spPr>
          <a:xfrm>
            <a:off x="317850" y="1184750"/>
            <a:ext cx="39300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T Sans Narrow"/>
              <a:buChar char="❏"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Linux pagecache caches the disk blocks in memory pages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T Sans Narrow"/>
              <a:buChar char="❏"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Modified pages synced to the underlying disks asynchronously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213100" y="30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Working of Linux Pagecache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732" y="3988529"/>
            <a:ext cx="974426" cy="97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5133" y="3988541"/>
            <a:ext cx="868474" cy="9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/>
          <p:nvPr/>
        </p:nvSpPr>
        <p:spPr>
          <a:xfrm>
            <a:off x="7125133" y="3952898"/>
            <a:ext cx="1789800" cy="104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2191283" y="2950001"/>
            <a:ext cx="13404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Process</a:t>
            </a:r>
            <a:endParaRPr sz="1700"/>
          </a:p>
        </p:txBody>
      </p:sp>
      <p:sp>
        <p:nvSpPr>
          <p:cNvPr id="183" name="Google Shape;183;p21"/>
          <p:cNvSpPr txBox="1"/>
          <p:nvPr/>
        </p:nvSpPr>
        <p:spPr>
          <a:xfrm>
            <a:off x="3508233" y="2836901"/>
            <a:ext cx="12138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Read/ Write</a:t>
            </a:r>
            <a:endParaRPr sz="1700"/>
          </a:p>
        </p:txBody>
      </p:sp>
      <p:sp>
        <p:nvSpPr>
          <p:cNvPr id="184" name="Google Shape;184;p21"/>
          <p:cNvSpPr/>
          <p:nvPr/>
        </p:nvSpPr>
        <p:spPr>
          <a:xfrm>
            <a:off x="4349008" y="1505373"/>
            <a:ext cx="4493400" cy="211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</a:rPr>
              <a:t>Kernel</a:t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7248333" y="2237851"/>
            <a:ext cx="1340400" cy="46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Filesystem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5058535" y="2103548"/>
            <a:ext cx="868482" cy="1073466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4860986" y="2357173"/>
            <a:ext cx="868482" cy="1073466"/>
          </a:xfrm>
          <a:prstGeom prst="flowChartMulti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Page</a:t>
            </a:r>
            <a:endParaRPr sz="1700"/>
          </a:p>
        </p:txBody>
      </p:sp>
      <p:sp>
        <p:nvSpPr>
          <p:cNvPr id="188" name="Google Shape;188;p21"/>
          <p:cNvSpPr/>
          <p:nvPr/>
        </p:nvSpPr>
        <p:spPr>
          <a:xfrm>
            <a:off x="6303233" y="1838048"/>
            <a:ext cx="718632" cy="462132"/>
          </a:xfrm>
          <a:prstGeom prst="flowChartDocumen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Page</a:t>
            </a:r>
            <a:endParaRPr sz="1700"/>
          </a:p>
        </p:txBody>
      </p:sp>
      <p:cxnSp>
        <p:nvCxnSpPr>
          <p:cNvPr id="189" name="Google Shape;189;p21"/>
          <p:cNvCxnSpPr>
            <a:stCxn id="182" idx="3"/>
          </p:cNvCxnSpPr>
          <p:nvPr/>
        </p:nvCxnSpPr>
        <p:spPr>
          <a:xfrm flipH="1" rot="10800000">
            <a:off x="3531683" y="3221951"/>
            <a:ext cx="1337400" cy="1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0" name="Google Shape;190;p21"/>
          <p:cNvCxnSpPr/>
          <p:nvPr/>
        </p:nvCxnSpPr>
        <p:spPr>
          <a:xfrm flipH="1" rot="10800000">
            <a:off x="5927008" y="2433026"/>
            <a:ext cx="1337400" cy="1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1" name="Google Shape;191;p21"/>
          <p:cNvCxnSpPr>
            <a:stCxn id="187" idx="3"/>
          </p:cNvCxnSpPr>
          <p:nvPr/>
        </p:nvCxnSpPr>
        <p:spPr>
          <a:xfrm>
            <a:off x="5729468" y="2893906"/>
            <a:ext cx="1379100" cy="112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2" name="Google Shape;192;p21"/>
          <p:cNvCxnSpPr>
            <a:stCxn id="185" idx="2"/>
          </p:cNvCxnSpPr>
          <p:nvPr/>
        </p:nvCxnSpPr>
        <p:spPr>
          <a:xfrm flipH="1">
            <a:off x="7917633" y="2699851"/>
            <a:ext cx="900" cy="125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93" name="Google Shape;193;p21"/>
          <p:cNvSpPr txBox="1"/>
          <p:nvPr/>
        </p:nvSpPr>
        <p:spPr>
          <a:xfrm>
            <a:off x="6843103" y="3522707"/>
            <a:ext cx="115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Block I/O</a:t>
            </a:r>
            <a:endParaRPr sz="2000"/>
          </a:p>
        </p:txBody>
      </p:sp>
      <p:sp>
        <p:nvSpPr>
          <p:cNvPr id="194" name="Google Shape;194;p21"/>
          <p:cNvSpPr txBox="1"/>
          <p:nvPr/>
        </p:nvSpPr>
        <p:spPr>
          <a:xfrm>
            <a:off x="317850" y="1184750"/>
            <a:ext cx="39300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T Sans Narrow"/>
              <a:buChar char="❏"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Linux pagecache caches the disk blocks in memory pages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T Sans Narrow"/>
              <a:buChar char="❏"/>
            </a:pPr>
            <a:r>
              <a:rPr lang="en" sz="2200">
                <a:latin typeface="PT Sans Narrow"/>
                <a:ea typeface="PT Sans Narrow"/>
                <a:cs typeface="PT Sans Narrow"/>
                <a:sym typeface="PT Sans Narrow"/>
              </a:rPr>
              <a:t>Modified pages synced to the underlying disks asynchronously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