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5"/>
  </p:notesMasterIdLst>
  <p:handoutMasterIdLst>
    <p:handoutMasterId r:id="rId26"/>
  </p:handoutMasterIdLst>
  <p:sldIdLst>
    <p:sldId id="829" r:id="rId2"/>
    <p:sldId id="795" r:id="rId3"/>
    <p:sldId id="836" r:id="rId4"/>
    <p:sldId id="899" r:id="rId5"/>
    <p:sldId id="901" r:id="rId6"/>
    <p:sldId id="900" r:id="rId7"/>
    <p:sldId id="902" r:id="rId8"/>
    <p:sldId id="893" r:id="rId9"/>
    <p:sldId id="903" r:id="rId10"/>
    <p:sldId id="894" r:id="rId11"/>
    <p:sldId id="895" r:id="rId12"/>
    <p:sldId id="887" r:id="rId13"/>
    <p:sldId id="888" r:id="rId14"/>
    <p:sldId id="891" r:id="rId15"/>
    <p:sldId id="892" r:id="rId16"/>
    <p:sldId id="898" r:id="rId17"/>
    <p:sldId id="904" r:id="rId18"/>
    <p:sldId id="896" r:id="rId19"/>
    <p:sldId id="905" r:id="rId20"/>
    <p:sldId id="897" r:id="rId21"/>
    <p:sldId id="864" r:id="rId22"/>
    <p:sldId id="837" r:id="rId23"/>
    <p:sldId id="85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76" autoAdjust="0"/>
  </p:normalViewPr>
  <p:slideViewPr>
    <p:cSldViewPr>
      <p:cViewPr varScale="1">
        <p:scale>
          <a:sx n="69" d="100"/>
          <a:sy n="69" d="100"/>
        </p:scale>
        <p:origin x="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A8A11-9F4B-4D5D-925E-79A57A31595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A48A-AC1F-468A-9D27-7612BD43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792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194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596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393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584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885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49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592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751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577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55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4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2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71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7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73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Χειμώνας 2011</a:t>
            </a:r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1E2C7-2A34-4ABE-AA34-1BE0296DB4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62471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9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2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7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799" y="1371600"/>
            <a:ext cx="7561481" cy="237833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Data </a:t>
            </a:r>
            <a:r>
              <a:rPr lang="en-US" sz="4400" dirty="0" smtClean="0"/>
              <a:t>Integration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539" y="4572000"/>
            <a:ext cx="6858000" cy="1241822"/>
          </a:xfrm>
        </p:spPr>
        <p:txBody>
          <a:bodyPr/>
          <a:lstStyle/>
          <a:p>
            <a:pPr algn="ctr"/>
            <a:r>
              <a:rPr lang="en-US" b="1" dirty="0" smtClean="0"/>
              <a:t>Lecture </a:t>
            </a:r>
            <a:r>
              <a:rPr lang="en-US" b="1" dirty="0" smtClean="0"/>
              <a:t>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17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5" y="685800"/>
            <a:ext cx="6683375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Handling Redundancy in Data Integration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70" y="1804004"/>
            <a:ext cx="7254875" cy="459679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2400" dirty="0"/>
              <a:t>Redundant data occur often when integration of multiple databases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i="1" dirty="0"/>
              <a:t>Object identification</a:t>
            </a:r>
            <a:r>
              <a:rPr lang="en-US" altLang="en-US" sz="2400" dirty="0"/>
              <a:t>:  The same attribute or object may have different names in different databases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i="1" dirty="0"/>
              <a:t>Derivable data:</a:t>
            </a:r>
            <a:r>
              <a:rPr lang="en-US" altLang="en-US" sz="2400" dirty="0"/>
              <a:t> One attribute may be a “derived” attribute in another table, e.g., annual revenue</a:t>
            </a:r>
          </a:p>
          <a:p>
            <a:pPr algn="just">
              <a:lnSpc>
                <a:spcPct val="12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Redundant attributes may be able to be detected by </a:t>
            </a:r>
            <a:r>
              <a:rPr lang="en-US" altLang="en-US" sz="2400" i="1" dirty="0">
                <a:solidFill>
                  <a:srgbClr val="00B050"/>
                </a:solidFill>
              </a:rPr>
              <a:t>correlation analysis </a:t>
            </a:r>
            <a:r>
              <a:rPr lang="en-US" altLang="en-US" sz="2400" dirty="0">
                <a:solidFill>
                  <a:schemeClr val="tx1"/>
                </a:solidFill>
              </a:rPr>
              <a:t>and</a:t>
            </a:r>
            <a:r>
              <a:rPr lang="en-US" altLang="en-US" sz="2400" i="1" dirty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rgbClr val="00B050"/>
                </a:solidFill>
              </a:rPr>
              <a:t>covariance </a:t>
            </a:r>
            <a:r>
              <a:rPr lang="en-US" altLang="en-US" sz="2400" i="1" dirty="0" smtClean="0">
                <a:solidFill>
                  <a:srgbClr val="00B050"/>
                </a:solidFill>
              </a:rPr>
              <a:t>analysis</a:t>
            </a:r>
            <a:endParaRPr lang="en-US" altLang="en-US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5" y="685800"/>
            <a:ext cx="724102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Correlation Analysis (Nominal Data)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25" y="1447800"/>
            <a:ext cx="7254875" cy="51816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l-GR" altLang="en-US" sz="2400" b="1" dirty="0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 dirty="0">
                <a:solidFill>
                  <a:schemeClr val="folHlink"/>
                </a:solidFill>
              </a:rPr>
              <a:t>2</a:t>
            </a:r>
            <a:r>
              <a:rPr lang="en-US" altLang="en-US" sz="2400" b="1" dirty="0">
                <a:solidFill>
                  <a:schemeClr val="folHlink"/>
                </a:solidFill>
              </a:rPr>
              <a:t> (chi-square) test</a:t>
            </a:r>
            <a:endParaRPr lang="el-GR" altLang="en-US" sz="2400" b="1" dirty="0">
              <a:solidFill>
                <a:schemeClr val="folHlink"/>
              </a:solidFill>
            </a:endParaRPr>
          </a:p>
          <a:p>
            <a:pPr algn="just">
              <a:lnSpc>
                <a:spcPct val="110000"/>
              </a:lnSpc>
            </a:pPr>
            <a:endParaRPr lang="en-US" altLang="en-US" sz="2400" dirty="0"/>
          </a:p>
          <a:p>
            <a:pPr algn="just">
              <a:lnSpc>
                <a:spcPct val="110000"/>
              </a:lnSpc>
            </a:pPr>
            <a:endParaRPr lang="en-US" altLang="en-US" sz="2400" dirty="0"/>
          </a:p>
          <a:p>
            <a:pPr algn="just">
              <a:lnSpc>
                <a:spcPct val="110000"/>
              </a:lnSpc>
            </a:pPr>
            <a:r>
              <a:rPr lang="en-US" altLang="en-US" sz="2400" dirty="0"/>
              <a:t>The larger the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value, the more likely the variables are </a:t>
            </a:r>
            <a:r>
              <a:rPr lang="en-US" altLang="en-US" sz="2400" dirty="0" smtClean="0"/>
              <a:t>related</a:t>
            </a:r>
            <a:endParaRPr lang="en-US" alt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75023"/>
              </p:ext>
            </p:extLst>
          </p:nvPr>
        </p:nvGraphicFramePr>
        <p:xfrm>
          <a:off x="3048000" y="1828800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4" imgW="2057400" imgH="444240" progId="Equation.3">
                  <p:embed/>
                </p:oleObj>
              </mc:Choice>
              <mc:Fallback>
                <p:oleObj name="Equation" r:id="rId4" imgW="2057400" imgH="444240" progId="Equation.3">
                  <p:embed/>
                  <p:pic>
                    <p:nvPicPr>
                      <p:cNvPr id="19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28800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8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0338"/>
            <a:ext cx="7793038" cy="609600"/>
          </a:xfrm>
        </p:spPr>
        <p:txBody>
          <a:bodyPr/>
          <a:lstStyle/>
          <a:p>
            <a:r>
              <a:rPr lang="en-US" altLang="en-US" sz="3200" dirty="0" smtClean="0"/>
              <a:t>Chi-Square Calculation: An Example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769938"/>
            <a:ext cx="8153400" cy="58594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endParaRPr lang="en-US" altLang="en-US" sz="2400" dirty="0" smtClean="0"/>
          </a:p>
          <a:p>
            <a:pPr algn="just">
              <a:lnSpc>
                <a:spcPct val="110000"/>
              </a:lnSpc>
            </a:pPr>
            <a:endParaRPr lang="en-US" altLang="en-US" sz="2400" dirty="0" smtClean="0"/>
          </a:p>
          <a:p>
            <a:pPr algn="just">
              <a:lnSpc>
                <a:spcPct val="110000"/>
              </a:lnSpc>
            </a:pPr>
            <a:endParaRPr lang="en-US" altLang="en-US" sz="2400" dirty="0" smtClean="0"/>
          </a:p>
          <a:p>
            <a:pPr algn="just">
              <a:lnSpc>
                <a:spcPct val="110000"/>
              </a:lnSpc>
            </a:pPr>
            <a:endParaRPr lang="en-US" altLang="en-US" sz="2400" dirty="0" smtClean="0"/>
          </a:p>
          <a:p>
            <a:pPr algn="just">
              <a:lnSpc>
                <a:spcPct val="110000"/>
              </a:lnSpc>
            </a:pPr>
            <a:endParaRPr lang="en-US" altLang="en-US" sz="2400" dirty="0" smtClean="0"/>
          </a:p>
          <a:p>
            <a:pPr algn="just">
              <a:lnSpc>
                <a:spcPct val="110000"/>
              </a:lnSpc>
            </a:pPr>
            <a:r>
              <a:rPr lang="en-US" altLang="en-US" sz="2400" dirty="0" smtClean="0"/>
              <a:t>Are gender and </a:t>
            </a:r>
            <a:r>
              <a:rPr lang="en-US" altLang="en-US" sz="2400" dirty="0" err="1" smtClean="0"/>
              <a:t>preferred_reading</a:t>
            </a:r>
            <a:r>
              <a:rPr lang="en-US" altLang="en-US" sz="2400" dirty="0" smtClean="0"/>
              <a:t> correlated?</a:t>
            </a:r>
          </a:p>
          <a:p>
            <a:pPr algn="just">
              <a:lnSpc>
                <a:spcPct val="110000"/>
              </a:lnSpc>
            </a:pPr>
            <a:r>
              <a:rPr lang="el-GR" altLang="en-US" sz="2400" dirty="0" smtClean="0"/>
              <a:t>Χ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(chi-square) calculation (numbers in parenthesis are expected counts calculated based on the data distribution in the two categories)</a:t>
            </a:r>
            <a:endParaRPr lang="el-GR" altLang="en-US" sz="2400" dirty="0" smtClean="0"/>
          </a:p>
          <a:p>
            <a:pPr algn="just">
              <a:lnSpc>
                <a:spcPct val="110000"/>
              </a:lnSpc>
            </a:pPr>
            <a:endParaRPr lang="en-US" altLang="en-US" sz="2400" dirty="0" smtClean="0"/>
          </a:p>
          <a:p>
            <a:pPr algn="just">
              <a:lnSpc>
                <a:spcPct val="110000"/>
              </a:lnSpc>
            </a:pPr>
            <a:endParaRPr lang="en-US" altLang="en-US" sz="2400" dirty="0" smtClean="0"/>
          </a:p>
          <a:p>
            <a:pPr algn="just">
              <a:lnSpc>
                <a:spcPct val="110000"/>
              </a:lnSpc>
            </a:pPr>
            <a:r>
              <a:rPr lang="en-US" altLang="en-US" sz="2400" dirty="0" smtClean="0"/>
              <a:t>It shows that </a:t>
            </a:r>
            <a:r>
              <a:rPr lang="en-US" altLang="en-US" sz="2400" dirty="0" smtClean="0"/>
              <a:t>fiction </a:t>
            </a:r>
            <a:r>
              <a:rPr lang="en-US" altLang="en-US" sz="2400" dirty="0" smtClean="0"/>
              <a:t>and </a:t>
            </a:r>
            <a:r>
              <a:rPr lang="en-US" altLang="en-US" sz="2400" dirty="0" err="1"/>
              <a:t>preferred_reading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are correlated in the group</a:t>
            </a:r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41600205"/>
              </p:ext>
            </p:extLst>
          </p:nvPr>
        </p:nvGraphicFramePr>
        <p:xfrm>
          <a:off x="1108364" y="48006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364" y="48006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0611"/>
              </p:ext>
            </p:extLst>
          </p:nvPr>
        </p:nvGraphicFramePr>
        <p:xfrm>
          <a:off x="1600200" y="9144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fiction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non_fiction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122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21143" y="467519"/>
            <a:ext cx="7504202" cy="609600"/>
          </a:xfrm>
        </p:spPr>
        <p:txBody>
          <a:bodyPr/>
          <a:lstStyle/>
          <a:p>
            <a:r>
              <a:rPr lang="en-US" altLang="en-US" sz="3200" smtClean="0"/>
              <a:t>Correlation Analysis (Numeric Data)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447800"/>
            <a:ext cx="7391400" cy="4724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altLang="en-US" sz="2400" dirty="0" smtClean="0"/>
              <a:t>Correlation coefficient (also called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Pearson’s product moment coefficient</a:t>
            </a:r>
            <a:r>
              <a:rPr lang="en-US" altLang="en-US" sz="2400" dirty="0" smtClean="0"/>
              <a:t>)</a:t>
            </a:r>
          </a:p>
          <a:p>
            <a:pPr algn="just">
              <a:lnSpc>
                <a:spcPct val="110000"/>
              </a:lnSpc>
            </a:pPr>
            <a:endParaRPr lang="en-US" altLang="en-US" sz="2400" dirty="0" smtClean="0"/>
          </a:p>
          <a:p>
            <a:pPr algn="just">
              <a:lnSpc>
                <a:spcPct val="110000"/>
              </a:lnSpc>
            </a:pPr>
            <a:endParaRPr lang="en-US" altLang="en-US" sz="2400" dirty="0" smtClean="0"/>
          </a:p>
          <a:p>
            <a:pPr algn="just">
              <a:lnSpc>
                <a:spcPct val="110000"/>
              </a:lnSpc>
            </a:pPr>
            <a:endParaRPr lang="en-US" altLang="en-US" sz="2400" dirty="0" smtClean="0"/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where </a:t>
            </a:r>
            <a:r>
              <a:rPr lang="en-US" altLang="en-US" sz="2000" dirty="0" smtClean="0"/>
              <a:t>n is the number of tuples,       and      are the </a:t>
            </a:r>
            <a:r>
              <a:rPr lang="en-US" altLang="en-US" sz="2000" dirty="0" smtClean="0"/>
              <a:t>respective means </a:t>
            </a:r>
            <a:r>
              <a:rPr lang="en-US" altLang="en-US" sz="2000" dirty="0" smtClean="0"/>
              <a:t>of A and B, </a:t>
            </a:r>
            <a:r>
              <a:rPr lang="el-GR" altLang="en-US" sz="2000" dirty="0" smtClean="0"/>
              <a:t>σ</a:t>
            </a:r>
            <a:r>
              <a:rPr lang="en-US" altLang="en-US" sz="2000" baseline="-25000" dirty="0" smtClean="0"/>
              <a:t>A </a:t>
            </a:r>
            <a:r>
              <a:rPr lang="en-US" altLang="en-US" sz="2000" dirty="0" smtClean="0"/>
              <a:t>and </a:t>
            </a:r>
            <a:r>
              <a:rPr lang="el-GR" altLang="en-US" sz="2000" dirty="0" smtClean="0"/>
              <a:t>σ</a:t>
            </a:r>
            <a:r>
              <a:rPr lang="en-US" altLang="en-US" sz="2000" baseline="-25000" dirty="0" smtClean="0"/>
              <a:t>B </a:t>
            </a:r>
            <a:r>
              <a:rPr lang="en-US" altLang="en-US" sz="2000" dirty="0" smtClean="0"/>
              <a:t>are the respective standard deviation of A and B, and </a:t>
            </a:r>
            <a:r>
              <a:rPr lang="el-GR" altLang="en-US" sz="2000" dirty="0" smtClean="0"/>
              <a:t>Σ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a</a:t>
            </a:r>
            <a:r>
              <a:rPr lang="en-US" altLang="en-US" sz="2000" baseline="-25000" dirty="0" err="1" smtClean="0"/>
              <a:t>i</a:t>
            </a:r>
            <a:r>
              <a:rPr lang="en-US" altLang="en-US" sz="2000" dirty="0" err="1" smtClean="0"/>
              <a:t>b</a:t>
            </a:r>
            <a:r>
              <a:rPr lang="en-US" altLang="en-US" sz="2000" baseline="-25000" dirty="0" err="1" smtClean="0"/>
              <a:t>i</a:t>
            </a:r>
            <a:r>
              <a:rPr lang="en-US" altLang="en-US" sz="2000" dirty="0" smtClean="0"/>
              <a:t>) is the sum of the AB cross-product.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dirty="0" smtClean="0"/>
              <a:t>If </a:t>
            </a:r>
            <a:r>
              <a:rPr lang="en-US" altLang="en-US" sz="2400" dirty="0" err="1" smtClean="0"/>
              <a:t>r</a:t>
            </a:r>
            <a:r>
              <a:rPr lang="en-US" altLang="en-US" sz="2400" baseline="-25000" dirty="0" err="1" smtClean="0"/>
              <a:t>A,B</a:t>
            </a:r>
            <a:r>
              <a:rPr lang="en-US" altLang="en-US" sz="2400" dirty="0" smtClean="0"/>
              <a:t> &gt; 0, A and B are positively correlated (A’s values increase as B’s).  The higher, the stronger correlation.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dirty="0" err="1" smtClean="0"/>
              <a:t>r</a:t>
            </a:r>
            <a:r>
              <a:rPr lang="en-US" altLang="en-US" sz="2400" baseline="-25000" dirty="0" err="1" smtClean="0"/>
              <a:t>A,B</a:t>
            </a:r>
            <a:r>
              <a:rPr lang="en-US" altLang="en-US" sz="2400" dirty="0" smtClean="0"/>
              <a:t> = 0: independent;  </a:t>
            </a:r>
            <a:r>
              <a:rPr lang="en-US" altLang="en-US" sz="2400" dirty="0" err="1" smtClean="0"/>
              <a:t>r</a:t>
            </a:r>
            <a:r>
              <a:rPr lang="en-US" altLang="en-US" sz="2400" baseline="-25000" dirty="0" err="1" smtClean="0"/>
              <a:t>AB</a:t>
            </a:r>
            <a:r>
              <a:rPr lang="en-US" altLang="en-US" sz="2400" dirty="0" smtClean="0"/>
              <a:t> &lt; 0: negatively correlated</a:t>
            </a:r>
          </a:p>
        </p:txBody>
      </p:sp>
      <p:graphicFrame>
        <p:nvGraphicFramePr>
          <p:cNvPr id="21509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49932084"/>
              </p:ext>
            </p:extLst>
          </p:nvPr>
        </p:nvGraphicFramePr>
        <p:xfrm>
          <a:off x="1905000" y="2473325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2869920" imgH="507960" progId="Equation.3">
                  <p:embed/>
                </p:oleObj>
              </mc:Choice>
              <mc:Fallback>
                <p:oleObj name="Equation" r:id="rId4" imgW="2869920" imgH="507960" progId="Equation.3">
                  <p:embed/>
                  <p:pic>
                    <p:nvPicPr>
                      <p:cNvPr id="215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73325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53921054"/>
              </p:ext>
            </p:extLst>
          </p:nvPr>
        </p:nvGraphicFramePr>
        <p:xfrm>
          <a:off x="5602198" y="3505200"/>
          <a:ext cx="49380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215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198" y="3505200"/>
                        <a:ext cx="49380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837608"/>
              </p:ext>
            </p:extLst>
          </p:nvPr>
        </p:nvGraphicFramePr>
        <p:xfrm>
          <a:off x="6478515" y="3505200"/>
          <a:ext cx="381000" cy="31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215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15" y="3505200"/>
                        <a:ext cx="381000" cy="318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5092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303140"/>
            <a:ext cx="8305800" cy="609600"/>
          </a:xfrm>
        </p:spPr>
        <p:txBody>
          <a:bodyPr/>
          <a:lstStyle/>
          <a:p>
            <a:r>
              <a:rPr lang="en-US" altLang="en-US" sz="3200" dirty="0" smtClean="0"/>
              <a:t>Covariance (Numeric Data)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839200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smtClean="0"/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dirty="0" smtClean="0"/>
          </a:p>
          <a:p>
            <a:pPr>
              <a:lnSpc>
                <a:spcPct val="110000"/>
              </a:lnSpc>
            </a:pPr>
            <a:endParaRPr lang="en-US" altLang="en-US" sz="1800" dirty="0" smtClean="0"/>
          </a:p>
          <a:p>
            <a:pPr>
              <a:lnSpc>
                <a:spcPct val="110000"/>
              </a:lnSpc>
            </a:pPr>
            <a:endParaRPr lang="en-US" altLang="en-US" sz="1800" dirty="0" smtClean="0"/>
          </a:p>
          <a:p>
            <a:pPr>
              <a:lnSpc>
                <a:spcPct val="110000"/>
              </a:lnSpc>
            </a:pPr>
            <a:endParaRPr lang="en-US" altLang="en-US" sz="1800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where n is the number of tuples,      and      are the respective mean or </a:t>
            </a:r>
            <a:r>
              <a:rPr lang="en-US" altLang="en-US" sz="2000" b="1" dirty="0" smtClean="0"/>
              <a:t>expected values</a:t>
            </a:r>
            <a:r>
              <a:rPr lang="en-US" altLang="en-US" sz="2000" dirty="0" smtClean="0"/>
              <a:t> of A and B, </a:t>
            </a:r>
            <a:r>
              <a:rPr lang="el-GR" altLang="en-US" sz="2000" dirty="0" smtClean="0"/>
              <a:t>σ</a:t>
            </a:r>
            <a:r>
              <a:rPr lang="en-US" altLang="en-US" sz="2000" baseline="-25000" dirty="0" smtClean="0"/>
              <a:t>A </a:t>
            </a:r>
            <a:r>
              <a:rPr lang="en-US" altLang="en-US" sz="2000" dirty="0" smtClean="0"/>
              <a:t>and </a:t>
            </a:r>
            <a:r>
              <a:rPr lang="el-GR" altLang="en-US" sz="2000" dirty="0" smtClean="0"/>
              <a:t>σ</a:t>
            </a:r>
            <a:r>
              <a:rPr lang="en-US" altLang="en-US" sz="2000" baseline="-25000" dirty="0" smtClean="0"/>
              <a:t>B </a:t>
            </a:r>
            <a:r>
              <a:rPr lang="en-US" altLang="en-US" sz="2000" dirty="0" smtClean="0"/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/>
              <a:t>Positive covariance</a:t>
            </a:r>
            <a:r>
              <a:rPr lang="en-US" altLang="en-US" sz="2000" dirty="0" smtClean="0"/>
              <a:t>: If </a:t>
            </a:r>
            <a:r>
              <a:rPr lang="en-US" altLang="en-US" sz="2000" dirty="0" err="1" smtClean="0"/>
              <a:t>Cov</a:t>
            </a:r>
            <a:r>
              <a:rPr lang="en-US" altLang="en-US" sz="2000" baseline="-25000" dirty="0" err="1" smtClean="0"/>
              <a:t>A,B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smtClean="0"/>
              <a:t>Negative covariance</a:t>
            </a:r>
            <a:r>
              <a:rPr lang="en-US" altLang="en-US" sz="2000" dirty="0" smtClean="0"/>
              <a:t>: If </a:t>
            </a:r>
            <a:r>
              <a:rPr lang="en-US" altLang="en-US" sz="2000" dirty="0" err="1" smtClean="0"/>
              <a:t>Cov</a:t>
            </a:r>
            <a:r>
              <a:rPr lang="en-US" altLang="en-US" sz="2000" baseline="-25000" dirty="0" err="1" smtClean="0"/>
              <a:t>A,B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&lt; 0 then if A is larger than its expected value, B is likely to be smaller than its expected value.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 smtClean="0"/>
              <a:t>Independence</a:t>
            </a:r>
            <a:r>
              <a:rPr lang="en-US" altLang="en-US" sz="2000" dirty="0" smtClean="0"/>
              <a:t>: </a:t>
            </a:r>
            <a:r>
              <a:rPr lang="en-US" altLang="en-US" sz="2000" dirty="0" err="1" smtClean="0"/>
              <a:t>Cov</a:t>
            </a:r>
            <a:r>
              <a:rPr lang="en-US" altLang="en-US" sz="2000" baseline="-25000" dirty="0" err="1" smtClean="0"/>
              <a:t>A,B</a:t>
            </a:r>
            <a:r>
              <a:rPr lang="en-US" altLang="en-US" sz="2000" dirty="0" smtClean="0"/>
              <a:t> = 0 but the converse is not true:</a:t>
            </a:r>
          </a:p>
          <a:p>
            <a:pPr lvl="1"/>
            <a:r>
              <a:rPr lang="en-US" altLang="en-US" sz="1800" dirty="0" smtClean="0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2458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524856"/>
              </p:ext>
            </p:extLst>
          </p:nvPr>
        </p:nvGraphicFramePr>
        <p:xfrm>
          <a:off x="4657725" y="3036888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2458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036888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32017"/>
              </p:ext>
            </p:extLst>
          </p:nvPr>
        </p:nvGraphicFramePr>
        <p:xfrm>
          <a:off x="5486400" y="3036888"/>
          <a:ext cx="255826" cy="33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2458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36888"/>
                        <a:ext cx="255826" cy="339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Box 2"/>
          <p:cNvSpPr txBox="1">
            <a:spLocks noChangeArrowheads="1"/>
          </p:cNvSpPr>
          <p:nvPr/>
        </p:nvSpPr>
        <p:spPr bwMode="auto">
          <a:xfrm>
            <a:off x="569913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20017290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5863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5964" y="1213572"/>
            <a:ext cx="7959436" cy="54158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endParaRPr lang="en-US" sz="2000" dirty="0" smtClean="0"/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 smtClean="0"/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E(A) = (2 + 3 + 5 + 4 + 6)</a:t>
            </a:r>
            <a:r>
              <a:rPr lang="en-US" sz="2000" dirty="0" smtClean="0"/>
              <a:t>/ </a:t>
            </a:r>
            <a:r>
              <a:rPr lang="en-US" sz="2000" dirty="0" smtClean="0">
                <a:ea typeface="+mn-ea"/>
                <a:cs typeface="+mn-cs"/>
              </a:rPr>
              <a:t>5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20</a:t>
            </a:r>
            <a:r>
              <a:rPr lang="en-US" sz="2000" dirty="0" smtClean="0"/>
              <a:t>/</a:t>
            </a:r>
            <a:r>
              <a:rPr lang="en-US" sz="2000" dirty="0" smtClean="0">
                <a:ea typeface="+mn-ea"/>
                <a:cs typeface="+mn-cs"/>
              </a:rPr>
              <a:t>5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E(B) = (5 + 8 + 10 + 11 + 14) /5 =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48/5 =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 smtClean="0">
                <a:ea typeface="+mn-ea"/>
                <a:cs typeface="+mn-cs"/>
              </a:rPr>
              <a:t>Cov</a:t>
            </a:r>
            <a:r>
              <a:rPr lang="en-US" sz="2000" dirty="0" smtClean="0">
                <a:ea typeface="+mn-ea"/>
                <a:cs typeface="+mn-cs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Thus, A and B rise together since </a:t>
            </a:r>
            <a:r>
              <a:rPr lang="en-US" sz="2000" dirty="0" err="1" smtClean="0"/>
              <a:t>Cov</a:t>
            </a:r>
            <a:r>
              <a:rPr lang="en-US" sz="2000" dirty="0" smtClean="0"/>
              <a:t>(A, B) &gt; 0.</a:t>
            </a:r>
            <a:endParaRPr lang="en-US" sz="2000" dirty="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97518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990600"/>
            <a:ext cx="7959436" cy="54158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/>
              <a:t>E(A) = (2 + 3 + 5 + 4 + 6)/ 5 = 20/5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E(B) = (5 + 8 + 10 + 11 + 14) /5 = 48/5 = 9.6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err="1"/>
              <a:t>Cov</a:t>
            </a:r>
            <a:r>
              <a:rPr lang="en-US" sz="2000" dirty="0"/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Thus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and B rise together since </a:t>
            </a:r>
            <a:r>
              <a:rPr lang="en-US" sz="2000" dirty="0" err="1" smtClean="0">
                <a:solidFill>
                  <a:srgbClr val="FF0000"/>
                </a:solidFill>
              </a:rPr>
              <a:t>Cov</a:t>
            </a:r>
            <a:r>
              <a:rPr lang="en-US" sz="2000" dirty="0" smtClean="0">
                <a:solidFill>
                  <a:srgbClr val="FF0000"/>
                </a:solidFill>
              </a:rPr>
              <a:t>(A, B) &gt; </a:t>
            </a:r>
            <a:r>
              <a:rPr lang="en-US" sz="2000" dirty="0" smtClean="0">
                <a:solidFill>
                  <a:srgbClr val="FF0000"/>
                </a:solidFill>
              </a:rPr>
              <a:t>0.</a:t>
            </a:r>
          </a:p>
          <a:p>
            <a:pPr>
              <a:lnSpc>
                <a:spcPct val="150000"/>
              </a:lnSpc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194516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Data Integration</a:t>
            </a:r>
            <a:endParaRPr lang="en-US" sz="2000" dirty="0"/>
          </a:p>
          <a:p>
            <a:pPr algn="just"/>
            <a:r>
              <a:rPr lang="en-US" sz="2000" dirty="0" smtClean="0"/>
              <a:t>Major </a:t>
            </a:r>
            <a:r>
              <a:rPr lang="en-US" sz="2000" dirty="0" smtClean="0"/>
              <a:t>challenges in Data Integration</a:t>
            </a:r>
            <a:endParaRPr lang="en-US" sz="2000" dirty="0" smtClean="0"/>
          </a:p>
          <a:p>
            <a:pPr algn="just">
              <a:lnSpc>
                <a:spcPct val="130000"/>
              </a:lnSpc>
            </a:pPr>
            <a:r>
              <a:rPr lang="en-US" sz="2100" dirty="0"/>
              <a:t>Entity Identification Problems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Redundancy and Correlation Analysis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Tuple Duplication</a:t>
            </a:r>
          </a:p>
          <a:p>
            <a:pPr algn="just">
              <a:lnSpc>
                <a:spcPct val="130000"/>
              </a:lnSpc>
            </a:pPr>
            <a:r>
              <a:rPr lang="en-US" sz="2000" dirty="0"/>
              <a:t>Data Value Conflict Detection and Resolution</a:t>
            </a:r>
            <a:endParaRPr lang="en-US" altLang="en-US" sz="2000" dirty="0"/>
          </a:p>
          <a:p>
            <a:pPr algn="just">
              <a:lnSpc>
                <a:spcPct val="130000"/>
              </a:lnSpc>
            </a:pPr>
            <a:endParaRPr lang="en-US" alt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57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Duplication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35488" y="1447800"/>
            <a:ext cx="6591985" cy="4800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addition to detecting redundancies between attributes, duplication should also </a:t>
            </a:r>
            <a:r>
              <a:rPr lang="en-US" sz="2000" dirty="0" smtClean="0"/>
              <a:t>be detected </a:t>
            </a:r>
            <a:r>
              <a:rPr lang="en-US" sz="2000" dirty="0"/>
              <a:t>at the tuple level (e.g., where there are two or more identical tuples for a </a:t>
            </a:r>
            <a:r>
              <a:rPr lang="en-US" sz="2000" dirty="0" smtClean="0"/>
              <a:t>given unique </a:t>
            </a:r>
            <a:r>
              <a:rPr lang="en-US" sz="2000" dirty="0"/>
              <a:t>data entry case).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use of </a:t>
            </a:r>
            <a:r>
              <a:rPr lang="en-US" sz="2000" dirty="0" err="1"/>
              <a:t>denormalized</a:t>
            </a:r>
            <a:r>
              <a:rPr lang="en-US" sz="2000" dirty="0"/>
              <a:t> tables (often done to improve </a:t>
            </a:r>
            <a:r>
              <a:rPr lang="en-US" sz="2000" dirty="0" smtClean="0"/>
              <a:t>performance by </a:t>
            </a:r>
            <a:r>
              <a:rPr lang="en-US" sz="2000" dirty="0"/>
              <a:t>avoiding joins) is another source of data redundancy. </a:t>
            </a:r>
            <a:endParaRPr lang="en-US" sz="2000" dirty="0" smtClean="0"/>
          </a:p>
          <a:p>
            <a:pPr algn="just"/>
            <a:r>
              <a:rPr lang="en-US" sz="2000" dirty="0" smtClean="0"/>
              <a:t>Inconsistencies often arise </a:t>
            </a:r>
            <a:r>
              <a:rPr lang="en-US" sz="2000" dirty="0"/>
              <a:t>between various duplicates, due to inaccurate data entry or updating some but </a:t>
            </a:r>
            <a:r>
              <a:rPr lang="en-US" sz="2000" dirty="0" smtClean="0"/>
              <a:t>not all </a:t>
            </a:r>
            <a:r>
              <a:rPr lang="en-US" sz="2000" dirty="0"/>
              <a:t>data occurrences.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889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Data Integration</a:t>
            </a:r>
            <a:endParaRPr lang="en-US" sz="2000" dirty="0"/>
          </a:p>
          <a:p>
            <a:pPr algn="just"/>
            <a:r>
              <a:rPr lang="en-US" sz="2000" dirty="0" smtClean="0"/>
              <a:t>Major </a:t>
            </a:r>
            <a:r>
              <a:rPr lang="en-US" sz="2000" dirty="0" smtClean="0"/>
              <a:t>challenges in Data Integration</a:t>
            </a:r>
            <a:endParaRPr lang="en-US" sz="2000" dirty="0" smtClean="0"/>
          </a:p>
          <a:p>
            <a:pPr algn="just">
              <a:lnSpc>
                <a:spcPct val="130000"/>
              </a:lnSpc>
            </a:pPr>
            <a:r>
              <a:rPr lang="en-US" sz="2100" dirty="0"/>
              <a:t>Entity Identification Problems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Redundancy and Correlation Analysis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Tuple Duplication</a:t>
            </a:r>
          </a:p>
          <a:p>
            <a:pPr algn="just">
              <a:lnSpc>
                <a:spcPct val="13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Data Value Conflict Detection and Resolution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161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877290"/>
            <a:ext cx="6591985" cy="43711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After the completion of today’s lesson students will be able to:</a:t>
            </a:r>
          </a:p>
          <a:p>
            <a:pPr algn="just"/>
            <a:r>
              <a:rPr lang="en-US" sz="2000" dirty="0" smtClean="0"/>
              <a:t>Explain</a:t>
            </a:r>
            <a:r>
              <a:rPr lang="en-US" sz="2000" dirty="0" smtClean="0"/>
              <a:t> </a:t>
            </a:r>
            <a:r>
              <a:rPr lang="en-US" sz="2000" dirty="0" smtClean="0"/>
              <a:t>the importance of Data </a:t>
            </a:r>
            <a:r>
              <a:rPr lang="en-US" sz="2000" dirty="0" smtClean="0"/>
              <a:t>Integration.</a:t>
            </a:r>
            <a:endParaRPr lang="en-US" sz="2000" dirty="0" smtClean="0"/>
          </a:p>
          <a:p>
            <a:pPr algn="just"/>
            <a:r>
              <a:rPr lang="en-US" sz="2000" dirty="0" smtClean="0"/>
              <a:t>Discuss all the challenges in Data Integration.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91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value Conflict </a:t>
            </a:r>
            <a:r>
              <a:rPr lang="en-US" dirty="0"/>
              <a:t>D</a:t>
            </a:r>
            <a:r>
              <a:rPr lang="en-US" dirty="0" smtClean="0"/>
              <a:t>etection and Resolution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integration also involves the </a:t>
            </a:r>
            <a:r>
              <a:rPr lang="en-US" i="1" dirty="0"/>
              <a:t>detection and resolution of data value conflicts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example</a:t>
            </a:r>
            <a:r>
              <a:rPr lang="en-US" dirty="0"/>
              <a:t>, for the same real-world entity, attribute values from different sources may differ.</a:t>
            </a:r>
          </a:p>
          <a:p>
            <a:pPr algn="just"/>
            <a:r>
              <a:rPr lang="en-US" dirty="0"/>
              <a:t>This may be due to differences in representation, scaling, or encoding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Attributes may also differ on the abstraction level, where an attribute in one </a:t>
            </a:r>
            <a:r>
              <a:rPr lang="en-US" dirty="0" smtClean="0"/>
              <a:t>system is </a:t>
            </a:r>
            <a:r>
              <a:rPr lang="en-US" dirty="0"/>
              <a:t>recorded at, say, a lower abstraction level than the “same” attribute in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3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877290"/>
            <a:ext cx="7049185" cy="482831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Careful analysis is required to remove the inconsistencies and redundancy of the data collected from various sources.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Redundant attributes may be able to be detected by </a:t>
            </a:r>
            <a:r>
              <a:rPr lang="en-US" altLang="en-US" dirty="0">
                <a:solidFill>
                  <a:schemeClr val="tx1"/>
                </a:solidFill>
              </a:rPr>
              <a:t>correlation analysis and covariance </a:t>
            </a:r>
            <a:r>
              <a:rPr lang="en-US" altLang="en-US" dirty="0" smtClean="0">
                <a:solidFill>
                  <a:schemeClr val="tx1"/>
                </a:solidFill>
              </a:rPr>
              <a:t>analysis.</a:t>
            </a:r>
          </a:p>
          <a:p>
            <a:pPr algn="just"/>
            <a:r>
              <a:rPr lang="en-US" dirty="0"/>
              <a:t>Chi-square method can be used to calculate correlation between the attributes either nominal or numerical.</a:t>
            </a:r>
          </a:p>
          <a:p>
            <a:pPr algn="just"/>
            <a:r>
              <a:rPr lang="en-US" altLang="en-US" dirty="0" smtClean="0">
                <a:solidFill>
                  <a:schemeClr val="tx1"/>
                </a:solidFill>
              </a:rPr>
              <a:t>Covariance can be calculated by the following formula:</a:t>
            </a:r>
          </a:p>
          <a:p>
            <a:pPr algn="just"/>
            <a:endParaRPr lang="en-US" altLang="en-US" dirty="0">
              <a:solidFill>
                <a:schemeClr val="tx1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200" y="46482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3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24419" y="1413164"/>
            <a:ext cx="6838581" cy="43711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[1] </a:t>
            </a:r>
            <a:r>
              <a:rPr lang="en-US" sz="2000" dirty="0" err="1">
                <a:solidFill>
                  <a:srgbClr val="0070C0"/>
                </a:solidFill>
              </a:rPr>
              <a:t>Hiawei</a:t>
            </a:r>
            <a:r>
              <a:rPr lang="en-US" sz="2000" dirty="0">
                <a:solidFill>
                  <a:srgbClr val="0070C0"/>
                </a:solidFill>
              </a:rPr>
              <a:t> Han, </a:t>
            </a:r>
            <a:r>
              <a:rPr lang="en-US" sz="2000" dirty="0" err="1">
                <a:solidFill>
                  <a:srgbClr val="0070C0"/>
                </a:solidFill>
              </a:rPr>
              <a:t>MichelineKamber</a:t>
            </a:r>
            <a:r>
              <a:rPr lang="en-US" sz="2000" dirty="0">
                <a:solidFill>
                  <a:srgbClr val="0070C0"/>
                </a:solidFill>
              </a:rPr>
              <a:t>,“Data Mining: Concepts and Techniques”, Morgan Kaufmann Publishers editor, 2006.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049185" cy="4828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773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Data Integration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/>
              <a:t>Major </a:t>
            </a:r>
            <a:r>
              <a:rPr lang="en-US" sz="2000" dirty="0" smtClean="0"/>
              <a:t>challenges in Data Integration</a:t>
            </a:r>
            <a:endParaRPr lang="en-US" sz="2000" dirty="0" smtClean="0"/>
          </a:p>
          <a:p>
            <a:pPr algn="just">
              <a:lnSpc>
                <a:spcPct val="130000"/>
              </a:lnSpc>
            </a:pPr>
            <a:r>
              <a:rPr lang="en-US" sz="2100" dirty="0"/>
              <a:t>Entity Identification Problems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Redundancy and Correlation Analysis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Tuple Duplication</a:t>
            </a:r>
          </a:p>
          <a:p>
            <a:pPr algn="just">
              <a:lnSpc>
                <a:spcPct val="130000"/>
              </a:lnSpc>
            </a:pPr>
            <a:r>
              <a:rPr lang="en-US" sz="2000" dirty="0"/>
              <a:t>Data Value Conflict Detection and Resolution</a:t>
            </a:r>
            <a:endParaRPr lang="en-US" altLang="en-US" sz="2000" dirty="0"/>
          </a:p>
          <a:p>
            <a:pPr algn="just">
              <a:lnSpc>
                <a:spcPct val="130000"/>
              </a:lnSpc>
            </a:pPr>
            <a:endParaRPr lang="en-US" alt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634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7E7F1E1-A40E-4A58-B263-A6D38FB2D8C6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5" y="685800"/>
            <a:ext cx="66833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Data Integration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25" y="1451264"/>
            <a:ext cx="7254875" cy="5053996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100" dirty="0" smtClean="0"/>
              <a:t>The </a:t>
            </a:r>
            <a:r>
              <a:rPr lang="en-US" sz="2100" dirty="0"/>
              <a:t>merging of data from multiple data stores. </a:t>
            </a:r>
            <a:endParaRPr lang="en-US" sz="2100" dirty="0" smtClean="0"/>
          </a:p>
          <a:p>
            <a:pPr algn="just">
              <a:lnSpc>
                <a:spcPct val="130000"/>
              </a:lnSpc>
            </a:pPr>
            <a:r>
              <a:rPr lang="en-US" sz="2100" dirty="0" smtClean="0"/>
              <a:t>Careful </a:t>
            </a:r>
            <a:r>
              <a:rPr lang="en-US" sz="2100" dirty="0"/>
              <a:t>integration can help reduce and avoid redundancies and inconsistencies in the resulting data set. </a:t>
            </a:r>
            <a:endParaRPr lang="en-US" sz="2100" dirty="0" smtClean="0"/>
          </a:p>
          <a:p>
            <a:pPr algn="just">
              <a:lnSpc>
                <a:spcPct val="130000"/>
              </a:lnSpc>
            </a:pPr>
            <a:r>
              <a:rPr lang="en-US" sz="2100" dirty="0" smtClean="0"/>
              <a:t>This </a:t>
            </a:r>
            <a:r>
              <a:rPr lang="en-US" sz="2100" dirty="0"/>
              <a:t>can help improve the accuracy and speed of the  subsequent data mining process.</a:t>
            </a:r>
          </a:p>
          <a:p>
            <a:pPr algn="just">
              <a:lnSpc>
                <a:spcPct val="13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04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Data Integration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Major </a:t>
            </a:r>
            <a:r>
              <a:rPr lang="en-US" sz="2000" b="1" dirty="0" smtClean="0">
                <a:solidFill>
                  <a:srgbClr val="FF0000"/>
                </a:solidFill>
              </a:rPr>
              <a:t>challenges in Data Integration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sz="2100" dirty="0"/>
              <a:t>Entity Identification Problems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Redundancy and Correlation Analysis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Tuple Duplication</a:t>
            </a:r>
          </a:p>
          <a:p>
            <a:pPr algn="just">
              <a:lnSpc>
                <a:spcPct val="130000"/>
              </a:lnSpc>
            </a:pPr>
            <a:r>
              <a:rPr lang="en-US" sz="2000" dirty="0"/>
              <a:t>Data Value Conflict Detection and Resolution</a:t>
            </a:r>
            <a:endParaRPr lang="en-US" altLang="en-US" sz="2000" dirty="0"/>
          </a:p>
          <a:p>
            <a:pPr algn="just">
              <a:lnSpc>
                <a:spcPct val="130000"/>
              </a:lnSpc>
            </a:pPr>
            <a:endParaRPr lang="en-US" alt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779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7E7F1E1-A40E-4A58-B263-A6D38FB2D8C6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5" y="685800"/>
            <a:ext cx="66833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Data </a:t>
            </a:r>
            <a:r>
              <a:rPr lang="en-US" altLang="en-US" dirty="0" smtClean="0">
                <a:solidFill>
                  <a:schemeClr val="tx1"/>
                </a:solidFill>
              </a:rPr>
              <a:t>Integration - Challenges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25" y="1451264"/>
            <a:ext cx="7254875" cy="5053996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100" dirty="0" smtClean="0"/>
              <a:t>Entity Identification Problems</a:t>
            </a:r>
            <a:endParaRPr lang="en-US" sz="2100" dirty="0"/>
          </a:p>
          <a:p>
            <a:pPr algn="just">
              <a:lnSpc>
                <a:spcPct val="130000"/>
              </a:lnSpc>
            </a:pPr>
            <a:r>
              <a:rPr lang="en-US" altLang="en-US" sz="2000" dirty="0" smtClean="0"/>
              <a:t>Redundancy and Correlation Analysis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Tuple Duplication</a:t>
            </a:r>
          </a:p>
          <a:p>
            <a:pPr algn="just">
              <a:lnSpc>
                <a:spcPct val="130000"/>
              </a:lnSpc>
            </a:pPr>
            <a:r>
              <a:rPr lang="en-US" sz="2000" dirty="0"/>
              <a:t>Data Value Conflict Detection and Resolution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80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Data Integration</a:t>
            </a:r>
            <a:endParaRPr lang="en-US" sz="2000" dirty="0"/>
          </a:p>
          <a:p>
            <a:pPr algn="just"/>
            <a:r>
              <a:rPr lang="en-US" sz="2000" dirty="0" smtClean="0"/>
              <a:t>Major </a:t>
            </a:r>
            <a:r>
              <a:rPr lang="en-US" sz="2000" dirty="0" smtClean="0"/>
              <a:t>challenges in Data Integration</a:t>
            </a:r>
            <a:endParaRPr lang="en-US" sz="2000" dirty="0" smtClean="0"/>
          </a:p>
          <a:p>
            <a:pPr algn="just">
              <a:lnSpc>
                <a:spcPct val="13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Entity Identification Problems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Redundancy and Correlation Analysis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Tuple Duplication</a:t>
            </a:r>
          </a:p>
          <a:p>
            <a:pPr algn="just">
              <a:lnSpc>
                <a:spcPct val="130000"/>
              </a:lnSpc>
            </a:pPr>
            <a:r>
              <a:rPr lang="en-US" sz="2000" dirty="0"/>
              <a:t>Data Value Conflict Detection and Resolution</a:t>
            </a:r>
            <a:endParaRPr lang="en-US" altLang="en-US" sz="2000" dirty="0"/>
          </a:p>
          <a:p>
            <a:pPr algn="just">
              <a:lnSpc>
                <a:spcPct val="130000"/>
              </a:lnSpc>
            </a:pPr>
            <a:endParaRPr lang="en-US" alt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685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7E7F1E1-A40E-4A58-B263-A6D38FB2D8C6}" type="slidenum">
              <a:rPr lang="en-US" altLang="en-US" sz="1200"/>
              <a:pPr algn="r" eaLnBrk="1" hangingPunct="1"/>
              <a:t>8</a:t>
            </a:fld>
            <a:endParaRPr lang="en-US" altLang="en-US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5" y="685800"/>
            <a:ext cx="66833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Entity Identification Problem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25" y="1451264"/>
            <a:ext cx="7254875" cy="505399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are a number of issues to consider during data integration. </a:t>
            </a:r>
            <a:endParaRPr lang="en-US" dirty="0" smtClean="0"/>
          </a:p>
          <a:p>
            <a:pPr algn="just"/>
            <a:r>
              <a:rPr lang="en-US" i="1" dirty="0" smtClean="0">
                <a:solidFill>
                  <a:srgbClr val="0070C0"/>
                </a:solidFill>
              </a:rPr>
              <a:t>Schema integration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>
                <a:solidFill>
                  <a:srgbClr val="0070C0"/>
                </a:solidFill>
              </a:rPr>
              <a:t>object matching </a:t>
            </a:r>
            <a:r>
              <a:rPr lang="en-US" dirty="0"/>
              <a:t>can be tricky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How can equivalent real-world entities from </a:t>
            </a:r>
            <a:r>
              <a:rPr lang="en-US" dirty="0" smtClean="0"/>
              <a:t>multiple data </a:t>
            </a:r>
            <a:r>
              <a:rPr lang="en-US" dirty="0"/>
              <a:t>sources be matched up? This is referred to as the </a:t>
            </a:r>
            <a:r>
              <a:rPr lang="en-US" b="1" dirty="0"/>
              <a:t>entity identification problem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matching attributes from one database to another during integration, </a:t>
            </a:r>
            <a:r>
              <a:rPr lang="en-US" dirty="0" smtClean="0"/>
              <a:t>special attention </a:t>
            </a:r>
            <a:r>
              <a:rPr lang="en-US" dirty="0"/>
              <a:t>must be paid to the </a:t>
            </a:r>
            <a:r>
              <a:rPr lang="en-US" i="1" dirty="0"/>
              <a:t>structure </a:t>
            </a:r>
            <a:r>
              <a:rPr lang="en-US" dirty="0"/>
              <a:t>of the data.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to ensure that any </a:t>
            </a:r>
            <a:r>
              <a:rPr lang="en-US" dirty="0" smtClean="0"/>
              <a:t>attribute functional </a:t>
            </a:r>
            <a:r>
              <a:rPr lang="en-US" dirty="0"/>
              <a:t>dependencies and referential constraints in the source system match those </a:t>
            </a:r>
            <a:r>
              <a:rPr lang="en-US" dirty="0" smtClean="0"/>
              <a:t>in the </a:t>
            </a:r>
            <a:r>
              <a:rPr lang="en-US" dirty="0"/>
              <a:t>target system.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6729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Data Integration</a:t>
            </a:r>
            <a:endParaRPr lang="en-US" sz="2000" dirty="0"/>
          </a:p>
          <a:p>
            <a:pPr algn="just"/>
            <a:r>
              <a:rPr lang="en-US" sz="2000" dirty="0" smtClean="0"/>
              <a:t>Major </a:t>
            </a:r>
            <a:r>
              <a:rPr lang="en-US" sz="2000" dirty="0" smtClean="0"/>
              <a:t>challenges in Data Integration</a:t>
            </a:r>
            <a:endParaRPr lang="en-US" sz="2000" dirty="0" smtClean="0"/>
          </a:p>
          <a:p>
            <a:pPr algn="just">
              <a:lnSpc>
                <a:spcPct val="130000"/>
              </a:lnSpc>
            </a:pPr>
            <a:r>
              <a:rPr lang="en-US" sz="2100" dirty="0"/>
              <a:t>Entity Identification Problems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Redundancy and Correlation Analysis</a:t>
            </a:r>
          </a:p>
          <a:p>
            <a:pPr algn="just">
              <a:lnSpc>
                <a:spcPct val="130000"/>
              </a:lnSpc>
            </a:pPr>
            <a:r>
              <a:rPr lang="en-US" altLang="en-US" sz="2000" dirty="0"/>
              <a:t>Tuple Duplication</a:t>
            </a:r>
          </a:p>
          <a:p>
            <a:pPr algn="just">
              <a:lnSpc>
                <a:spcPct val="130000"/>
              </a:lnSpc>
            </a:pPr>
            <a:r>
              <a:rPr lang="en-US" sz="2000" dirty="0"/>
              <a:t>Data Value Conflict Detection and Resolution</a:t>
            </a:r>
            <a:endParaRPr lang="en-US" altLang="en-US" sz="2000" dirty="0"/>
          </a:p>
          <a:p>
            <a:pPr algn="just">
              <a:lnSpc>
                <a:spcPct val="130000"/>
              </a:lnSpc>
            </a:pPr>
            <a:endParaRPr lang="en-US" alt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534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15298</TotalTime>
  <Words>1188</Words>
  <Application>Microsoft Office PowerPoint</Application>
  <PresentationFormat>On-screen Show (4:3)</PresentationFormat>
  <Paragraphs>196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Century Gothic</vt:lpstr>
      <vt:lpstr>Tahoma</vt:lpstr>
      <vt:lpstr>Wingdings</vt:lpstr>
      <vt:lpstr>Wingdings 3</vt:lpstr>
      <vt:lpstr>Wisp</vt:lpstr>
      <vt:lpstr>Equation</vt:lpstr>
      <vt:lpstr>Microsoft Equation 3.0</vt:lpstr>
      <vt:lpstr>Data Integration</vt:lpstr>
      <vt:lpstr>Learning Objectives</vt:lpstr>
      <vt:lpstr>Agenda</vt:lpstr>
      <vt:lpstr>Data Integration</vt:lpstr>
      <vt:lpstr>Agenda</vt:lpstr>
      <vt:lpstr>Data Integration - Challenges</vt:lpstr>
      <vt:lpstr>Agenda</vt:lpstr>
      <vt:lpstr>Entity Identification Problem</vt:lpstr>
      <vt:lpstr>Agenda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Covariance (Numeric Data)</vt:lpstr>
      <vt:lpstr>Co-Variance: An Example</vt:lpstr>
      <vt:lpstr>Co-Variance: An Example</vt:lpstr>
      <vt:lpstr>Agenda</vt:lpstr>
      <vt:lpstr>Tuple Duplication</vt:lpstr>
      <vt:lpstr>Agenda</vt:lpstr>
      <vt:lpstr>Data value Conflict Detection and Resolution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Windows User</cp:lastModifiedBy>
  <cp:revision>568</cp:revision>
  <dcterms:created xsi:type="dcterms:W3CDTF">2011-10-17T19:46:53Z</dcterms:created>
  <dcterms:modified xsi:type="dcterms:W3CDTF">2019-01-27T11:15:46Z</dcterms:modified>
</cp:coreProperties>
</file>