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4" r:id="rId1"/>
  </p:sldMasterIdLst>
  <p:notesMasterIdLst>
    <p:notesMasterId r:id="rId25"/>
  </p:notesMasterIdLst>
  <p:handoutMasterIdLst>
    <p:handoutMasterId r:id="rId26"/>
  </p:handoutMasterIdLst>
  <p:sldIdLst>
    <p:sldId id="829" r:id="rId2"/>
    <p:sldId id="795" r:id="rId3"/>
    <p:sldId id="933" r:id="rId4"/>
    <p:sldId id="916" r:id="rId5"/>
    <p:sldId id="918" r:id="rId6"/>
    <p:sldId id="920" r:id="rId7"/>
    <p:sldId id="934" r:id="rId8"/>
    <p:sldId id="921" r:id="rId9"/>
    <p:sldId id="923" r:id="rId10"/>
    <p:sldId id="922" r:id="rId11"/>
    <p:sldId id="926" r:id="rId12"/>
    <p:sldId id="924" r:id="rId13"/>
    <p:sldId id="925" r:id="rId14"/>
    <p:sldId id="935" r:id="rId15"/>
    <p:sldId id="928" r:id="rId16"/>
    <p:sldId id="929" r:id="rId17"/>
    <p:sldId id="930" r:id="rId18"/>
    <p:sldId id="931" r:id="rId19"/>
    <p:sldId id="927" r:id="rId20"/>
    <p:sldId id="932" r:id="rId21"/>
    <p:sldId id="864" r:id="rId22"/>
    <p:sldId id="837" r:id="rId23"/>
    <p:sldId id="85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76" autoAdjust="0"/>
    <p:restoredTop sz="94676" autoAdjust="0"/>
  </p:normalViewPr>
  <p:slideViewPr>
    <p:cSldViewPr>
      <p:cViewPr varScale="1">
        <p:scale>
          <a:sx n="69" d="100"/>
          <a:sy n="69" d="100"/>
        </p:scale>
        <p:origin x="129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A8A11-9F4B-4D5D-925E-79A57A315950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AA48A-AC1F-468A-9D27-7612BD439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2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EA21D-F609-4883-9BF2-C2257D2F3E11}" type="datetimeFigureOut">
              <a:rPr lang="en-US" smtClean="0"/>
              <a:t>2/5/2019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2ABF5E-119C-40D0-9F75-E2458688F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565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9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98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1557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45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526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71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4753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27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75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99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52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176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27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Χειμώνας 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CS-409: </a:t>
            </a:r>
            <a:r>
              <a:rPr lang="el-GR" smtClean="0"/>
              <a:t>Αντικειμενοστρεφής Προγραμματισμος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9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1A9E46F-7BA3-46CF-8DB8-B01995389C8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52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799" y="1371600"/>
            <a:ext cx="7561481" cy="2378338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Association Rule Mining - I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539" y="4572000"/>
            <a:ext cx="6858000" cy="1241822"/>
          </a:xfrm>
        </p:spPr>
        <p:txBody>
          <a:bodyPr/>
          <a:lstStyle/>
          <a:p>
            <a:pPr algn="ctr"/>
            <a:r>
              <a:rPr lang="en-US" b="1" dirty="0" smtClean="0"/>
              <a:t>Lecture 14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175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confidence calculation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267200" y="1905000"/>
            <a:ext cx="4763185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 dirty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b="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smtClean="0"/>
              <a:t>{</a:t>
            </a:r>
            <a:r>
              <a:rPr lang="en-US" altLang="en-US" sz="2000" b="0" dirty="0" err="1"/>
              <a:t>Milk,Beer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/>
              <a:t>{</a:t>
            </a:r>
            <a:r>
              <a:rPr lang="en-US" altLang="en-US" sz="2000" b="0" dirty="0" err="1"/>
              <a:t>Diaper,Beer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sym typeface="Symbol" pitchFamily="18" charset="2"/>
              </a:rPr>
              <a:t>{Beer}  {</a:t>
            </a:r>
            <a:r>
              <a:rPr lang="en-US" altLang="en-US" sz="2000" b="0" dirty="0" err="1">
                <a:sym typeface="Symbol" pitchFamily="18" charset="2"/>
              </a:rPr>
              <a:t>Milk,Diaper</a:t>
            </a:r>
            <a:r>
              <a:rPr lang="en-US" altLang="en-US" sz="2000" b="0" dirty="0">
                <a:sym typeface="Symbol" pitchFamily="18" charset="2"/>
              </a:rPr>
              <a:t>} (s=0.4, c=0.67) </a:t>
            </a:r>
            <a:endParaRPr lang="en-US" altLang="en-US" sz="2000" b="0" dirty="0" smtClean="0"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smtClean="0">
                <a:sym typeface="Symbol" pitchFamily="18" charset="2"/>
              </a:rPr>
              <a:t>{</a:t>
            </a:r>
            <a:r>
              <a:rPr lang="en-US" altLang="en-US" sz="2000" b="0" dirty="0">
                <a:sym typeface="Symbol" pitchFamily="18" charset="2"/>
              </a:rPr>
              <a:t>Diaper}  {</a:t>
            </a:r>
            <a:r>
              <a:rPr lang="en-US" altLang="en-US" sz="2000" b="0" dirty="0" err="1">
                <a:sym typeface="Symbol" pitchFamily="18" charset="2"/>
              </a:rPr>
              <a:t>Milk,Beer</a:t>
            </a:r>
            <a:r>
              <a:rPr lang="en-US" altLang="en-US" sz="2000" b="0" dirty="0">
                <a:sym typeface="Symbol" pitchFamily="18" charset="2"/>
              </a:rPr>
              <a:t>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sym typeface="Symbol" pitchFamily="18" charset="2"/>
              </a:rPr>
              <a:t>{Milk}  {</a:t>
            </a:r>
            <a:r>
              <a:rPr lang="en-US" altLang="en-US" sz="2000" b="0" dirty="0" err="1">
                <a:sym typeface="Symbol" pitchFamily="18" charset="2"/>
              </a:rPr>
              <a:t>Diaper,Beer</a:t>
            </a:r>
            <a:r>
              <a:rPr lang="en-US" altLang="en-US" sz="2000" b="0" dirty="0">
                <a:sym typeface="Symbol" pitchFamily="18" charset="2"/>
              </a:rPr>
              <a:t>} (s=0.4, c=0.5)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607903"/>
              </p:ext>
            </p:extLst>
          </p:nvPr>
        </p:nvGraphicFramePr>
        <p:xfrm>
          <a:off x="505114" y="2125663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14" y="2125663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4145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confidence calculation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267200" y="1905000"/>
            <a:ext cx="4763185" cy="2154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 dirty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b="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smtClean="0"/>
              <a:t>{</a:t>
            </a:r>
            <a:r>
              <a:rPr lang="en-US" altLang="en-US" sz="2000" b="0" dirty="0" err="1"/>
              <a:t>Milk,Beer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itchFamily="18" charset="2"/>
              </a:rPr>
              <a:t> {Diaper} (</a:t>
            </a:r>
            <a:r>
              <a:rPr lang="en-US" altLang="en-US" sz="2000" b="0" dirty="0" smtClean="0">
                <a:sym typeface="Symbol" pitchFamily="18" charset="2"/>
              </a:rPr>
              <a:t>s=?, c=?)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smtClean="0"/>
              <a:t>{</a:t>
            </a:r>
            <a:r>
              <a:rPr lang="en-US" altLang="en-US" sz="2000" b="0" dirty="0" err="1" smtClean="0"/>
              <a:t>Diaper,Beer</a:t>
            </a:r>
            <a:r>
              <a:rPr lang="en-US" altLang="en-US" sz="2000" b="0" dirty="0" smtClean="0"/>
              <a:t>} </a:t>
            </a:r>
            <a:r>
              <a:rPr lang="en-US" altLang="en-US" sz="2000" b="0" dirty="0" smtClean="0">
                <a:sym typeface="Symbol" pitchFamily="18" charset="2"/>
              </a:rPr>
              <a:t> {Milk} (s=?, c=?)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smtClean="0">
                <a:sym typeface="Symbol" pitchFamily="18" charset="2"/>
              </a:rPr>
              <a:t>{</a:t>
            </a:r>
            <a:r>
              <a:rPr lang="en-US" altLang="en-US" sz="2000" b="0" dirty="0">
                <a:sym typeface="Symbol" pitchFamily="18" charset="2"/>
              </a:rPr>
              <a:t>Beer}  {</a:t>
            </a:r>
            <a:r>
              <a:rPr lang="en-US" altLang="en-US" sz="2000" b="0" dirty="0" err="1">
                <a:sym typeface="Symbol" pitchFamily="18" charset="2"/>
              </a:rPr>
              <a:t>Milk,Diaper</a:t>
            </a:r>
            <a:r>
              <a:rPr lang="en-US" altLang="en-US" sz="2000" b="0" dirty="0">
                <a:sym typeface="Symbol" pitchFamily="18" charset="2"/>
              </a:rPr>
              <a:t>} (</a:t>
            </a:r>
            <a:r>
              <a:rPr lang="en-US" altLang="en-US" sz="2000" b="0" dirty="0" smtClean="0">
                <a:sym typeface="Symbol" pitchFamily="18" charset="2"/>
              </a:rPr>
              <a:t>s=?, c=?)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 smtClean="0">
                <a:sym typeface="Symbol" pitchFamily="18" charset="2"/>
              </a:rPr>
              <a:t>{</a:t>
            </a:r>
            <a:r>
              <a:rPr lang="en-US" altLang="en-US" sz="2000" b="0" dirty="0">
                <a:sym typeface="Symbol" pitchFamily="18" charset="2"/>
              </a:rPr>
              <a:t>Diaper}  {</a:t>
            </a:r>
            <a:r>
              <a:rPr lang="en-US" altLang="en-US" sz="2000" b="0" dirty="0" err="1">
                <a:sym typeface="Symbol" pitchFamily="18" charset="2"/>
              </a:rPr>
              <a:t>Milk,Beer</a:t>
            </a:r>
            <a:r>
              <a:rPr lang="en-US" altLang="en-US" sz="2000" b="0" dirty="0">
                <a:sym typeface="Symbol" pitchFamily="18" charset="2"/>
              </a:rPr>
              <a:t>} (</a:t>
            </a:r>
            <a:r>
              <a:rPr lang="en-US" altLang="en-US" sz="2000" b="0" dirty="0" smtClean="0">
                <a:sym typeface="Symbol" pitchFamily="18" charset="2"/>
              </a:rPr>
              <a:t>s=?, c=?) </a:t>
            </a:r>
            <a:endParaRPr lang="en-US" altLang="en-US" sz="2000" b="0" dirty="0"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>
                <a:sym typeface="Symbol" pitchFamily="18" charset="2"/>
              </a:rPr>
              <a:t>{Milk}  {</a:t>
            </a:r>
            <a:r>
              <a:rPr lang="en-US" altLang="en-US" sz="2000" b="0" dirty="0" err="1">
                <a:sym typeface="Symbol" pitchFamily="18" charset="2"/>
              </a:rPr>
              <a:t>Diaper,Beer</a:t>
            </a:r>
            <a:r>
              <a:rPr lang="en-US" altLang="en-US" sz="2000" b="0" dirty="0">
                <a:sym typeface="Symbol" pitchFamily="18" charset="2"/>
              </a:rPr>
              <a:t>} (</a:t>
            </a:r>
            <a:r>
              <a:rPr lang="en-US" altLang="en-US" sz="2000" b="0" dirty="0" smtClean="0">
                <a:sym typeface="Symbol" pitchFamily="18" charset="2"/>
              </a:rPr>
              <a:t>s=?, c=?)</a:t>
            </a:r>
            <a:endParaRPr lang="en-US" altLang="en-US" sz="2000" b="0" dirty="0">
              <a:sym typeface="Symbol" pitchFamily="18" charset="2"/>
            </a:endParaRP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607903"/>
              </p:ext>
            </p:extLst>
          </p:nvPr>
        </p:nvGraphicFramePr>
        <p:xfrm>
          <a:off x="505114" y="2125663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14" y="2125663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628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1600200"/>
            <a:ext cx="6591985" cy="3777622"/>
          </a:xfrm>
        </p:spPr>
        <p:txBody>
          <a:bodyPr>
            <a:normAutofit/>
          </a:bodyPr>
          <a:lstStyle/>
          <a:p>
            <a:r>
              <a:rPr lang="en-US" altLang="en-US" sz="2000" dirty="0"/>
              <a:t>Given a set of transactions T, the goal of association rule mining is to find all rules having </a:t>
            </a:r>
          </a:p>
          <a:p>
            <a:pPr lvl="1"/>
            <a:r>
              <a:rPr lang="en-US" altLang="en-US" sz="2000" dirty="0"/>
              <a:t>support </a:t>
            </a:r>
            <a:r>
              <a:rPr lang="en-US" altLang="en-US" sz="2000" dirty="0">
                <a:cs typeface="Arial" charset="0"/>
              </a:rPr>
              <a:t>≥ </a:t>
            </a:r>
            <a:r>
              <a:rPr lang="en-US" altLang="en-US" sz="2000" i="1" dirty="0" err="1">
                <a:cs typeface="Arial" charset="0"/>
              </a:rPr>
              <a:t>minsup</a:t>
            </a:r>
            <a:r>
              <a:rPr lang="en-US" altLang="en-US" sz="2000" i="1" dirty="0">
                <a:cs typeface="Arial" charset="0"/>
              </a:rPr>
              <a:t> </a:t>
            </a:r>
            <a:r>
              <a:rPr lang="en-US" altLang="en-US" sz="2000" dirty="0">
                <a:cs typeface="Arial" charset="0"/>
              </a:rPr>
              <a:t>threshold</a:t>
            </a:r>
          </a:p>
          <a:p>
            <a:pPr lvl="1"/>
            <a:r>
              <a:rPr lang="en-US" altLang="en-US" sz="2000" dirty="0">
                <a:cs typeface="Arial" charset="0"/>
              </a:rPr>
              <a:t>confidence ≥ </a:t>
            </a:r>
            <a:r>
              <a:rPr lang="en-US" altLang="en-US" sz="2000" i="1" dirty="0" err="1">
                <a:cs typeface="Arial" charset="0"/>
              </a:rPr>
              <a:t>minconf</a:t>
            </a:r>
            <a:r>
              <a:rPr lang="en-US" altLang="en-US" sz="2000" i="1" dirty="0">
                <a:cs typeface="Arial" charset="0"/>
              </a:rPr>
              <a:t> </a:t>
            </a:r>
            <a:r>
              <a:rPr lang="en-US" altLang="en-US" sz="2000" dirty="0">
                <a:cs typeface="Arial" charset="0"/>
              </a:rPr>
              <a:t>threshold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65489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Rules mining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/>
            <a:r>
              <a:rPr lang="en-US" altLang="en-US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1800" dirty="0">
                <a:solidFill>
                  <a:srgbClr val="FF0000"/>
                </a:solidFill>
              </a:rPr>
              <a:t>Frequent </a:t>
            </a:r>
            <a:r>
              <a:rPr lang="en-US" altLang="en-US" sz="1800" dirty="0" err="1">
                <a:solidFill>
                  <a:srgbClr val="FF0000"/>
                </a:solidFill>
              </a:rPr>
              <a:t>Itemset</a:t>
            </a:r>
            <a:r>
              <a:rPr lang="en-US" altLang="en-US" sz="1800" dirty="0">
                <a:solidFill>
                  <a:srgbClr val="FF0000"/>
                </a:solidFill>
              </a:rPr>
              <a:t> Generation</a:t>
            </a:r>
            <a:endParaRPr lang="en-US" altLang="en-US" sz="18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1800" dirty="0"/>
              <a:t>Generate all itemsets whose support </a:t>
            </a:r>
            <a:r>
              <a:rPr lang="en-US" altLang="en-US" sz="1800" dirty="0">
                <a:sym typeface="Symbol" pitchFamily="18" charset="2"/>
              </a:rPr>
              <a:t> </a:t>
            </a:r>
            <a:r>
              <a:rPr lang="en-US" altLang="en-US" sz="1800" dirty="0" smtClean="0"/>
              <a:t>min_sup</a:t>
            </a:r>
            <a:endParaRPr lang="en-US" altLang="en-US" sz="1800" dirty="0"/>
          </a:p>
          <a:p>
            <a:pPr marL="1295400" lvl="2" indent="-381000">
              <a:buFont typeface="Arial" charset="0"/>
              <a:buNone/>
            </a:pPr>
            <a:endParaRPr lang="en-US" altLang="en-US" sz="1800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1800" dirty="0" smtClean="0">
                <a:solidFill>
                  <a:srgbClr val="FF0000"/>
                </a:solidFill>
              </a:rPr>
              <a:t>Generate strong association rules from the frequent itemsets:</a:t>
            </a:r>
            <a:endParaRPr lang="en-US" altLang="en-US" sz="18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1800" dirty="0" smtClean="0"/>
              <a:t>Rules must satisfy min_sup and min_conf</a:t>
            </a:r>
            <a:endParaRPr lang="en-US" altLang="en-US" sz="1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520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r>
              <a:rPr lang="en-US" sz="2000" dirty="0"/>
              <a:t>Association rule </a:t>
            </a:r>
            <a:r>
              <a:rPr lang="en-US" sz="2000" dirty="0"/>
              <a:t>m</a:t>
            </a:r>
            <a:r>
              <a:rPr lang="en-US" sz="2000" dirty="0"/>
              <a:t>ining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Interestingness measure in association rule mining</a:t>
            </a:r>
            <a:endParaRPr lang="en-US" altLang="en-US" sz="2000" dirty="0" smtClean="0"/>
          </a:p>
          <a:p>
            <a:pPr>
              <a:lnSpc>
                <a:spcPct val="13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Mining single dimensional association rules from transactional database</a:t>
            </a:r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7588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589345"/>
            <a:ext cx="4876800" cy="762000"/>
          </a:xfrm>
        </p:spPr>
        <p:txBody>
          <a:bodyPr/>
          <a:lstStyle/>
          <a:p>
            <a:pPr>
              <a:tabLst>
                <a:tab pos="2570163" algn="l"/>
              </a:tabLst>
            </a:pPr>
            <a:r>
              <a:rPr lang="en-US" altLang="zh-TW" sz="3200" dirty="0">
                <a:ea typeface="新細明體" pitchFamily="18" charset="-120"/>
              </a:rPr>
              <a:t>The </a:t>
            </a:r>
            <a:r>
              <a:rPr lang="en-US" altLang="zh-TW" sz="3200" dirty="0" err="1">
                <a:ea typeface="新細明體" pitchFamily="18" charset="-120"/>
              </a:rPr>
              <a:t>Apriori</a:t>
            </a:r>
            <a:r>
              <a:rPr lang="en-US" altLang="zh-TW" sz="3200" dirty="0">
                <a:ea typeface="新細明體" pitchFamily="18" charset="-120"/>
              </a:rPr>
              <a:t> Algorithm</a:t>
            </a:r>
          </a:p>
        </p:txBody>
      </p:sp>
      <p:sp>
        <p:nvSpPr>
          <p:cNvPr id="136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1447800"/>
            <a:ext cx="75438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400" dirty="0">
                <a:ea typeface="新細明體" pitchFamily="18" charset="-120"/>
              </a:rPr>
              <a:t>The name, </a:t>
            </a:r>
            <a:r>
              <a:rPr lang="en-US" altLang="zh-TW" sz="2400" dirty="0" err="1">
                <a:ea typeface="新細明體" pitchFamily="18" charset="-120"/>
              </a:rPr>
              <a:t>Apriori</a:t>
            </a:r>
            <a:r>
              <a:rPr lang="en-US" altLang="zh-TW" sz="2400" dirty="0">
                <a:ea typeface="新細明體" pitchFamily="18" charset="-120"/>
              </a:rPr>
              <a:t>, is based on the fact that the algorithm uses prior knowledge of frequent </a:t>
            </a:r>
            <a:r>
              <a:rPr lang="en-US" altLang="zh-TW" sz="2400" dirty="0" err="1">
                <a:ea typeface="新細明體" pitchFamily="18" charset="-120"/>
              </a:rPr>
              <a:t>itemset</a:t>
            </a:r>
            <a:r>
              <a:rPr lang="en-US" altLang="zh-TW" sz="2400" dirty="0">
                <a:ea typeface="新細明體" pitchFamily="18" charset="-120"/>
              </a:rPr>
              <a:t> properties</a:t>
            </a:r>
          </a:p>
          <a:p>
            <a:r>
              <a:rPr lang="en-US" altLang="zh-TW" sz="2400" dirty="0" err="1">
                <a:ea typeface="新細明體" pitchFamily="18" charset="-120"/>
              </a:rPr>
              <a:t>Apriori</a:t>
            </a:r>
            <a:r>
              <a:rPr lang="en-US" altLang="zh-TW" sz="2400" dirty="0">
                <a:ea typeface="新細明體" pitchFamily="18" charset="-120"/>
              </a:rPr>
              <a:t> employs an iterative approach known as a level-wise search, where k-</a:t>
            </a:r>
            <a:r>
              <a:rPr lang="en-US" altLang="zh-TW" sz="2400" dirty="0" err="1">
                <a:ea typeface="新細明體" pitchFamily="18" charset="-120"/>
              </a:rPr>
              <a:t>itemsets</a:t>
            </a:r>
            <a:r>
              <a:rPr lang="en-US" altLang="zh-TW" sz="2400" dirty="0">
                <a:ea typeface="新細明體" pitchFamily="18" charset="-120"/>
              </a:rPr>
              <a:t> are used to explore (k+1)-</a:t>
            </a:r>
            <a:r>
              <a:rPr lang="en-US" altLang="zh-TW" sz="2400" dirty="0" err="1">
                <a:ea typeface="新細明體" pitchFamily="18" charset="-120"/>
              </a:rPr>
              <a:t>itemsets</a:t>
            </a:r>
            <a:endParaRPr lang="en-US" altLang="zh-TW" sz="2400" dirty="0">
              <a:ea typeface="新細明體" pitchFamily="18" charset="-120"/>
            </a:endParaRPr>
          </a:p>
          <a:p>
            <a:pPr lvl="1"/>
            <a:r>
              <a:rPr lang="en-US" altLang="zh-TW" sz="2400" dirty="0">
                <a:ea typeface="新細明體" pitchFamily="18" charset="-120"/>
                <a:sym typeface="Symbol" panose="05050102010706020507" pitchFamily="18" charset="2"/>
              </a:rPr>
              <a:t>The first pass determines the </a:t>
            </a:r>
            <a:r>
              <a:rPr lang="en-US" altLang="zh-TW" sz="2400" dirty="0">
                <a:ea typeface="新細明體" pitchFamily="18" charset="-120"/>
              </a:rPr>
              <a:t>frequent </a:t>
            </a:r>
            <a:r>
              <a:rPr lang="en-US" altLang="zh-TW" sz="2400" dirty="0">
                <a:ea typeface="新細明體" pitchFamily="18" charset="-120"/>
                <a:sym typeface="Symbol" panose="05050102010706020507" pitchFamily="18" charset="2"/>
              </a:rPr>
              <a:t>1-itemsets </a:t>
            </a:r>
            <a:r>
              <a:rPr lang="en-US" altLang="zh-TW" sz="2400" dirty="0">
                <a:ea typeface="新細明體" pitchFamily="18" charset="-120"/>
              </a:rPr>
              <a:t>denoted L1</a:t>
            </a:r>
            <a:endParaRPr lang="en-US" altLang="zh-TW" sz="2400" dirty="0">
              <a:ea typeface="新細明體" pitchFamily="18" charset="-120"/>
              <a:sym typeface="Symbol" panose="05050102010706020507" pitchFamily="18" charset="2"/>
            </a:endParaRPr>
          </a:p>
          <a:p>
            <a:pPr lvl="1"/>
            <a:r>
              <a:rPr lang="en-US" altLang="zh-TW" sz="2400" dirty="0">
                <a:ea typeface="新細明體" pitchFamily="18" charset="-120"/>
                <a:sym typeface="Symbol" panose="05050102010706020507" pitchFamily="18" charset="2"/>
              </a:rPr>
              <a:t>A subsequence pass </a:t>
            </a:r>
            <a:r>
              <a:rPr lang="en-US" altLang="zh-TW" sz="2400" i="1" dirty="0">
                <a:ea typeface="新細明體" pitchFamily="18" charset="-120"/>
                <a:sym typeface="Symbol" panose="05050102010706020507" pitchFamily="18" charset="2"/>
              </a:rPr>
              <a:t>k</a:t>
            </a:r>
            <a:r>
              <a:rPr lang="en-US" altLang="zh-TW" sz="2400" dirty="0">
                <a:ea typeface="新細明體" pitchFamily="18" charset="-120"/>
                <a:sym typeface="Symbol" panose="05050102010706020507" pitchFamily="18" charset="2"/>
              </a:rPr>
              <a:t> consists of two phases</a:t>
            </a:r>
          </a:p>
          <a:p>
            <a:pPr lvl="2"/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First, the </a:t>
            </a:r>
            <a:r>
              <a:rPr lang="en-US" altLang="zh-TW" sz="2400" dirty="0">
                <a:ea typeface="新細明體" pitchFamily="18" charset="-120"/>
              </a:rPr>
              <a:t>frequent </a:t>
            </a:r>
            <a:r>
              <a:rPr lang="en-US" altLang="zh-TW" sz="2000" dirty="0" err="1">
                <a:ea typeface="新細明體" pitchFamily="18" charset="-120"/>
                <a:sym typeface="Symbol" panose="05050102010706020507" pitchFamily="18" charset="2"/>
              </a:rPr>
              <a:t>itemsets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dirty="0">
                <a:ea typeface="新細明體" pitchFamily="18" charset="-120"/>
                <a:sym typeface="Symbol" panose="05050102010706020507" pitchFamily="18" charset="2"/>
              </a:rPr>
              <a:t>L</a:t>
            </a:r>
            <a:r>
              <a:rPr lang="en-US" altLang="zh-TW" sz="2000" i="1" baseline="-25000" dirty="0">
                <a:ea typeface="新細明體" pitchFamily="18" charset="-120"/>
                <a:sym typeface="Symbol" panose="05050102010706020507" pitchFamily="18" charset="2"/>
              </a:rPr>
              <a:t>k-1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 are used to generate the candidate </a:t>
            </a:r>
            <a:r>
              <a:rPr lang="en-US" altLang="zh-TW" sz="2000" dirty="0" err="1">
                <a:ea typeface="新細明體" pitchFamily="18" charset="-120"/>
                <a:sym typeface="Symbol" panose="05050102010706020507" pitchFamily="18" charset="2"/>
              </a:rPr>
              <a:t>itemsets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dirty="0" err="1">
                <a:ea typeface="新細明體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000" i="1" baseline="-25000" dirty="0" err="1">
                <a:ea typeface="新細明體" pitchFamily="18" charset="-120"/>
                <a:sym typeface="Symbol" panose="05050102010706020507" pitchFamily="18" charset="2"/>
              </a:rPr>
              <a:t>k</a:t>
            </a:r>
            <a:endParaRPr lang="en-US" altLang="zh-TW" sz="2000" dirty="0">
              <a:ea typeface="新細明體" pitchFamily="18" charset="-120"/>
              <a:sym typeface="Symbol" panose="05050102010706020507" pitchFamily="18" charset="2"/>
            </a:endParaRPr>
          </a:p>
          <a:p>
            <a:pPr lvl="2"/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Next, the database is scanned and the support of candidates in </a:t>
            </a:r>
            <a:r>
              <a:rPr lang="en-US" altLang="zh-TW" sz="2000" i="1" dirty="0" err="1">
                <a:ea typeface="新細明體" pitchFamily="18" charset="-120"/>
                <a:sym typeface="Symbol" panose="05050102010706020507" pitchFamily="18" charset="2"/>
              </a:rPr>
              <a:t>C</a:t>
            </a:r>
            <a:r>
              <a:rPr lang="en-US" altLang="zh-TW" sz="2000" i="1" baseline="-25000" dirty="0" err="1">
                <a:ea typeface="新細明體" pitchFamily="18" charset="-120"/>
                <a:sym typeface="Symbol" panose="05050102010706020507" pitchFamily="18" charset="2"/>
              </a:rPr>
              <a:t>k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 is counted</a:t>
            </a:r>
          </a:p>
          <a:p>
            <a:pPr lvl="2"/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The</a:t>
            </a:r>
            <a:r>
              <a:rPr lang="en-US" altLang="zh-TW" sz="2100" dirty="0">
                <a:ea typeface="新細明體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100" dirty="0">
                <a:ea typeface="新細明體" pitchFamily="18" charset="-120"/>
              </a:rPr>
              <a:t>frequent </a:t>
            </a:r>
            <a:r>
              <a:rPr lang="en-US" altLang="zh-TW" sz="2000" dirty="0" err="1">
                <a:ea typeface="新細明體" pitchFamily="18" charset="-120"/>
                <a:sym typeface="Symbol" panose="05050102010706020507" pitchFamily="18" charset="2"/>
              </a:rPr>
              <a:t>itemsets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 </a:t>
            </a:r>
            <a:r>
              <a:rPr lang="en-US" altLang="zh-TW" sz="2000" i="1" dirty="0">
                <a:ea typeface="新細明體" pitchFamily="18" charset="-120"/>
                <a:sym typeface="Symbol" panose="05050102010706020507" pitchFamily="18" charset="2"/>
              </a:rPr>
              <a:t>L</a:t>
            </a:r>
            <a:r>
              <a:rPr lang="en-US" altLang="zh-TW" sz="2000" i="1" baseline="-25000" dirty="0">
                <a:ea typeface="新細明體" pitchFamily="18" charset="-120"/>
                <a:sym typeface="Symbol" panose="05050102010706020507" pitchFamily="18" charset="2"/>
              </a:rPr>
              <a:t>k</a:t>
            </a:r>
            <a:r>
              <a:rPr lang="en-US" altLang="zh-TW" sz="2000" dirty="0">
                <a:ea typeface="新細明體" pitchFamily="18" charset="-120"/>
                <a:sym typeface="Symbol" panose="05050102010706020507" pitchFamily="18" charset="2"/>
              </a:rPr>
              <a:t> are determined</a:t>
            </a:r>
          </a:p>
        </p:txBody>
      </p:sp>
    </p:spTree>
    <p:extLst>
      <p:ext uri="{BB962C8B-B14F-4D97-AF65-F5344CB8AC3E}">
        <p14:creationId xmlns:p14="http://schemas.microsoft.com/office/powerpoint/2010/main" val="3385375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89345"/>
            <a:ext cx="5562600" cy="762000"/>
          </a:xfrm>
        </p:spPr>
        <p:txBody>
          <a:bodyPr/>
          <a:lstStyle/>
          <a:p>
            <a:pPr>
              <a:tabLst>
                <a:tab pos="2570163" algn="l"/>
              </a:tabLst>
            </a:pPr>
            <a:r>
              <a:rPr lang="en-US" altLang="zh-TW" sz="3200" dirty="0" err="1">
                <a:ea typeface="新細明體" pitchFamily="18" charset="-120"/>
              </a:rPr>
              <a:t>Apriori</a:t>
            </a:r>
            <a:r>
              <a:rPr lang="en-US" altLang="zh-TW" sz="3200" dirty="0">
                <a:ea typeface="新細明體" pitchFamily="18" charset="-120"/>
              </a:rPr>
              <a:t> Property</a:t>
            </a:r>
          </a:p>
        </p:txBody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447800"/>
            <a:ext cx="7467600" cy="5181600"/>
          </a:xfrm>
        </p:spPr>
        <p:txBody>
          <a:bodyPr/>
          <a:lstStyle/>
          <a:p>
            <a:r>
              <a:rPr lang="en-US" altLang="zh-TW" i="1" dirty="0" err="1">
                <a:solidFill>
                  <a:schemeClr val="hlink"/>
                </a:solidFill>
                <a:ea typeface="新細明體" pitchFamily="18" charset="-120"/>
              </a:rPr>
              <a:t>Apriori</a:t>
            </a:r>
            <a:r>
              <a:rPr lang="en-US" altLang="zh-TW" i="1" dirty="0">
                <a:solidFill>
                  <a:schemeClr val="hlink"/>
                </a:solidFill>
                <a:ea typeface="新細明體" pitchFamily="18" charset="-120"/>
              </a:rPr>
              <a:t> property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: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  <a:sym typeface="Symbol" panose="05050102010706020507" pitchFamily="18" charset="2"/>
              </a:rPr>
              <a:t>any subset of a large </a:t>
            </a:r>
            <a:r>
              <a:rPr lang="en-US" altLang="zh-TW" dirty="0" err="1">
                <a:solidFill>
                  <a:schemeClr val="hlink"/>
                </a:solidFill>
                <a:ea typeface="新細明體" pitchFamily="18" charset="-120"/>
                <a:sym typeface="Symbol" panose="05050102010706020507" pitchFamily="18" charset="2"/>
              </a:rPr>
              <a:t>itemset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  <a:sym typeface="Symbol" panose="05050102010706020507" pitchFamily="18" charset="2"/>
              </a:rPr>
              <a:t> must be large</a:t>
            </a:r>
            <a:endParaRPr lang="en-US" altLang="zh-TW" dirty="0">
              <a:solidFill>
                <a:schemeClr val="hlink"/>
              </a:solidFill>
              <a:ea typeface="新細明體" pitchFamily="18" charset="-120"/>
            </a:endParaRPr>
          </a:p>
          <a:p>
            <a:pPr lvl="1"/>
            <a:r>
              <a:rPr lang="en-US" altLang="zh-TW" sz="2200" dirty="0">
                <a:ea typeface="新細明體" pitchFamily="18" charset="-120"/>
              </a:rPr>
              <a:t>If {beer, diaper, nuts} is frequent, so is {beer, diaper}</a:t>
            </a:r>
          </a:p>
          <a:p>
            <a:pPr lvl="1"/>
            <a:r>
              <a:rPr lang="en-US" altLang="zh-TW" sz="2200" dirty="0">
                <a:ea typeface="新細明體" pitchFamily="18" charset="-120"/>
              </a:rPr>
              <a:t>Every transaction having {beer, diaper, nuts} also contains {beer, diaper}</a:t>
            </a:r>
          </a:p>
          <a:p>
            <a:r>
              <a:rPr lang="en-US" altLang="zh-TW" i="1" dirty="0">
                <a:solidFill>
                  <a:schemeClr val="hlink"/>
                </a:solidFill>
                <a:ea typeface="新細明體" pitchFamily="18" charset="-120"/>
              </a:rPr>
              <a:t>Anti-monotone</a:t>
            </a:r>
            <a:r>
              <a:rPr lang="en-US" altLang="zh-TW" dirty="0">
                <a:solidFill>
                  <a:schemeClr val="bg2"/>
                </a:solidFill>
                <a:ea typeface="新細明體" pitchFamily="18" charset="-120"/>
              </a:rPr>
              <a:t>: </a:t>
            </a:r>
            <a:r>
              <a:rPr lang="en-US" altLang="zh-TW" sz="2200" dirty="0">
                <a:ea typeface="新細明體" pitchFamily="18" charset="-120"/>
              </a:rPr>
              <a:t>if a set cannot pass a test, all of its supersets will fail the same test as well</a:t>
            </a:r>
          </a:p>
        </p:txBody>
      </p:sp>
    </p:spTree>
    <p:extLst>
      <p:ext uri="{BB962C8B-B14F-4D97-AF65-F5344CB8AC3E}">
        <p14:creationId xmlns:p14="http://schemas.microsoft.com/office/powerpoint/2010/main" val="34264559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65018"/>
            <a:ext cx="7620000" cy="762000"/>
          </a:xfrm>
        </p:spPr>
        <p:txBody>
          <a:bodyPr>
            <a:normAutofit fontScale="90000"/>
          </a:bodyPr>
          <a:lstStyle/>
          <a:p>
            <a:pPr>
              <a:tabLst>
                <a:tab pos="2570163" algn="l"/>
              </a:tabLst>
            </a:pPr>
            <a:r>
              <a:rPr lang="en-US" altLang="zh-TW" sz="2800" dirty="0" err="1">
                <a:ea typeface="新細明體" pitchFamily="18" charset="-120"/>
              </a:rPr>
              <a:t>Apriori</a:t>
            </a:r>
            <a:r>
              <a:rPr lang="en-US" altLang="zh-TW" sz="2800" dirty="0">
                <a:ea typeface="新細明體" pitchFamily="18" charset="-120"/>
              </a:rPr>
              <a:t>: A Candidate Generation-and-test Approach</a:t>
            </a:r>
          </a:p>
        </p:txBody>
      </p:sp>
      <p:sp>
        <p:nvSpPr>
          <p:cNvPr id="151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99309" y="1600200"/>
            <a:ext cx="7516091" cy="5008418"/>
          </a:xfrm>
        </p:spPr>
        <p:txBody>
          <a:bodyPr/>
          <a:lstStyle/>
          <a:p>
            <a:r>
              <a:rPr lang="en-US" altLang="zh-TW" u="sng" dirty="0" err="1">
                <a:solidFill>
                  <a:schemeClr val="hlink"/>
                </a:solidFill>
                <a:ea typeface="新細明體" pitchFamily="18" charset="-120"/>
              </a:rPr>
              <a:t>Apriori</a:t>
            </a:r>
            <a:r>
              <a:rPr lang="en-US" altLang="zh-TW" u="sng" dirty="0">
                <a:solidFill>
                  <a:schemeClr val="hlink"/>
                </a:solidFill>
                <a:ea typeface="新細明體" pitchFamily="18" charset="-120"/>
              </a:rPr>
              <a:t> pruning principle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: 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If there is any </a:t>
            </a:r>
            <a:r>
              <a:rPr lang="en-US" altLang="zh-TW" dirty="0" err="1">
                <a:solidFill>
                  <a:schemeClr val="tx2"/>
                </a:solidFill>
                <a:ea typeface="新細明體" pitchFamily="18" charset="-120"/>
              </a:rPr>
              <a:t>itemset</a:t>
            </a:r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 which is infrequent, its superset should not be generated/tested!</a:t>
            </a:r>
          </a:p>
          <a:p>
            <a:r>
              <a:rPr lang="en-US" altLang="zh-TW" dirty="0">
                <a:solidFill>
                  <a:schemeClr val="tx2"/>
                </a:solidFill>
                <a:ea typeface="新細明體" pitchFamily="18" charset="-120"/>
              </a:rPr>
              <a:t>Method: join and prune steps</a:t>
            </a:r>
          </a:p>
          <a:p>
            <a:pPr lvl="1"/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</a:rPr>
              <a:t>Generate candidate (k+1)-</a:t>
            </a:r>
            <a:r>
              <a:rPr lang="en-US" altLang="zh-TW" sz="1800" dirty="0" err="1">
                <a:solidFill>
                  <a:schemeClr val="tx2"/>
                </a:solidFill>
                <a:ea typeface="新細明體" pitchFamily="18" charset="-120"/>
              </a:rPr>
              <a:t>itemsets</a:t>
            </a:r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</a:rPr>
              <a:t> C</a:t>
            </a:r>
            <a:r>
              <a:rPr lang="en-US" altLang="zh-TW" sz="1800" baseline="-25000" dirty="0">
                <a:solidFill>
                  <a:schemeClr val="tx2"/>
                </a:solidFill>
                <a:ea typeface="新細明體" pitchFamily="18" charset="-120"/>
              </a:rPr>
              <a:t>k+1</a:t>
            </a:r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</a:rPr>
              <a:t> from frequent k-</a:t>
            </a:r>
            <a:r>
              <a:rPr lang="en-US" altLang="zh-TW" sz="1800" dirty="0" err="1">
                <a:solidFill>
                  <a:schemeClr val="tx2"/>
                </a:solidFill>
                <a:ea typeface="新細明體" pitchFamily="18" charset="-120"/>
              </a:rPr>
              <a:t>itemsets</a:t>
            </a:r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</a:rPr>
              <a:t> L</a:t>
            </a:r>
            <a:r>
              <a:rPr lang="en-US" altLang="zh-TW" sz="1800" baseline="-25000" dirty="0">
                <a:solidFill>
                  <a:schemeClr val="tx2"/>
                </a:solidFill>
                <a:ea typeface="新細明體" pitchFamily="18" charset="-120"/>
              </a:rPr>
              <a:t>k</a:t>
            </a:r>
          </a:p>
          <a:p>
            <a:pPr lvl="1"/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</a:rPr>
              <a:t>If any k-subset of a candidate (k+1)-</a:t>
            </a:r>
            <a:r>
              <a:rPr lang="en-US" altLang="zh-TW" sz="1800" dirty="0" err="1">
                <a:solidFill>
                  <a:schemeClr val="tx2"/>
                </a:solidFill>
                <a:ea typeface="新細明體" pitchFamily="18" charset="-120"/>
              </a:rPr>
              <a:t>itemset</a:t>
            </a:r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</a:rPr>
              <a:t> is not in L</a:t>
            </a:r>
            <a:r>
              <a:rPr lang="en-US" altLang="zh-TW" sz="1800" baseline="-25000" dirty="0">
                <a:solidFill>
                  <a:schemeClr val="tx2"/>
                </a:solidFill>
                <a:ea typeface="新細明體" pitchFamily="18" charset="-120"/>
              </a:rPr>
              <a:t>k</a:t>
            </a:r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</a:rPr>
              <a:t>, then the candidate cannot be frequent either and so can be removed from </a:t>
            </a:r>
            <a:r>
              <a:rPr lang="en-US" altLang="zh-TW" sz="1800" dirty="0" err="1">
                <a:solidFill>
                  <a:schemeClr val="tx2"/>
                </a:solidFill>
                <a:ea typeface="新細明體" pitchFamily="18" charset="-120"/>
              </a:rPr>
              <a:t>C</a:t>
            </a:r>
            <a:r>
              <a:rPr lang="en-US" altLang="zh-TW" sz="1800" baseline="-25000" dirty="0" err="1">
                <a:solidFill>
                  <a:schemeClr val="tx2"/>
                </a:solidFill>
                <a:ea typeface="新細明體" pitchFamily="18" charset="-120"/>
              </a:rPr>
              <a:t>k</a:t>
            </a:r>
            <a:endParaRPr lang="en-US" altLang="zh-TW" sz="1800" baseline="-25000" dirty="0">
              <a:solidFill>
                <a:schemeClr val="tx2"/>
              </a:solidFill>
              <a:ea typeface="新細明體" pitchFamily="18" charset="-120"/>
            </a:endParaRPr>
          </a:p>
          <a:p>
            <a:pPr lvl="1"/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</a:rPr>
              <a:t>Test the candidates against DB to obtain L</a:t>
            </a:r>
            <a:r>
              <a:rPr lang="en-US" altLang="zh-TW" sz="1800" baseline="-25000" dirty="0">
                <a:solidFill>
                  <a:schemeClr val="tx2"/>
                </a:solidFill>
                <a:ea typeface="新細明體" pitchFamily="18" charset="-120"/>
              </a:rPr>
              <a:t>k+1</a:t>
            </a:r>
          </a:p>
        </p:txBody>
      </p:sp>
    </p:spTree>
    <p:extLst>
      <p:ext uri="{BB962C8B-B14F-4D97-AF65-F5344CB8AC3E}">
        <p14:creationId xmlns:p14="http://schemas.microsoft.com/office/powerpoint/2010/main" val="32636407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651164"/>
            <a:ext cx="6324600" cy="762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dirty="0" err="1">
                <a:ea typeface="新細明體" pitchFamily="18" charset="-120"/>
              </a:rPr>
              <a:t>Apriori</a:t>
            </a:r>
            <a:r>
              <a:rPr lang="en-US" altLang="zh-TW" dirty="0">
                <a:ea typeface="新細明體" pitchFamily="18" charset="-120"/>
              </a:rPr>
              <a:t> Algorithm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1447801" y="1413164"/>
            <a:ext cx="7086600" cy="449805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en-US" sz="2400" i="1" dirty="0" err="1" smtClean="0"/>
              <a:t>C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: Candidate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k</a:t>
            </a:r>
            <a:r>
              <a:rPr lang="en-US" altLang="en-US" sz="2400" dirty="0" smtClean="0"/>
              <a:t> : frequent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1</a:t>
            </a:r>
            <a:r>
              <a:rPr lang="en-US" altLang="en-US" sz="2400" dirty="0" smtClean="0"/>
              <a:t> = {frequent items};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83F24"/>
                </a:solidFill>
              </a:rPr>
              <a:t>for</a:t>
            </a:r>
            <a:r>
              <a:rPr lang="en-US" altLang="en-US" sz="2400" b="1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 = 1; </a:t>
            </a: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k</a:t>
            </a:r>
            <a:r>
              <a:rPr lang="en-US" altLang="en-US" sz="2400" dirty="0" smtClean="0"/>
              <a:t> !=</a:t>
            </a:r>
            <a:r>
              <a:rPr lang="en-US" altLang="en-US" sz="2400" dirty="0" smtClean="0">
                <a:sym typeface="Symbol" panose="05050102010706020507" pitchFamily="18" charset="2"/>
              </a:rPr>
              <a:t></a:t>
            </a:r>
            <a:r>
              <a:rPr lang="en-US" altLang="en-US" sz="2400" dirty="0" smtClean="0"/>
              <a:t>;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++)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do begin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= candidates generated from </a:t>
            </a: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k</a:t>
            </a:r>
            <a:r>
              <a:rPr lang="en-US" altLang="en-US" sz="24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for each</a:t>
            </a:r>
            <a:r>
              <a:rPr lang="en-US" altLang="en-US" sz="2400" dirty="0" smtClean="0"/>
              <a:t> transaction </a:t>
            </a:r>
            <a:r>
              <a:rPr lang="en-US" altLang="en-US" sz="2400" i="1" dirty="0" smtClean="0"/>
              <a:t>t</a:t>
            </a:r>
            <a:r>
              <a:rPr lang="en-US" altLang="en-US" sz="2400" dirty="0" smtClean="0"/>
              <a:t> in database do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increment the count of all candidates in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that are contained in </a:t>
            </a:r>
            <a:r>
              <a:rPr lang="en-US" altLang="en-US" sz="2400" i="1" dirty="0" smtClean="0"/>
              <a:t>t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 = candidates in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with </a:t>
            </a:r>
            <a:r>
              <a:rPr lang="en-US" altLang="en-US" sz="2400" dirty="0" err="1" smtClean="0"/>
              <a:t>min_support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dirty="0" smtClean="0"/>
              <a:t>  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 end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 sz="2400" b="1" dirty="0" smtClean="0">
                <a:solidFill>
                  <a:srgbClr val="F83F24"/>
                </a:solidFill>
              </a:rPr>
              <a:t>return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U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L</a:t>
            </a:r>
            <a:r>
              <a:rPr lang="en-US" altLang="en-US" sz="2400" i="1" baseline="-25000" dirty="0" smtClean="0"/>
              <a:t>k </a:t>
            </a:r>
            <a:r>
              <a:rPr lang="en-US" altLang="en-US" sz="2400" dirty="0" smtClean="0"/>
              <a:t>;</a:t>
            </a: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725380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1447800"/>
            <a:ext cx="6591985" cy="685800"/>
          </a:xfrm>
        </p:spPr>
        <p:txBody>
          <a:bodyPr/>
          <a:lstStyle/>
          <a:p>
            <a:r>
              <a:rPr lang="en-US" dirty="0" smtClean="0"/>
              <a:t>Find the frequent </a:t>
            </a:r>
            <a:r>
              <a:rPr lang="en-US" dirty="0" err="1" smtClean="0"/>
              <a:t>itemsets</a:t>
            </a:r>
            <a:r>
              <a:rPr lang="en-US" dirty="0" smtClean="0"/>
              <a:t> in the following database D with </a:t>
            </a:r>
            <a:r>
              <a:rPr lang="en-US" dirty="0" err="1" smtClean="0"/>
              <a:t>min_sup</a:t>
            </a:r>
            <a:r>
              <a:rPr lang="en-US" dirty="0" smtClean="0"/>
              <a:t> count  = 2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659248"/>
              </p:ext>
            </p:extLst>
          </p:nvPr>
        </p:nvGraphicFramePr>
        <p:xfrm>
          <a:off x="2057400" y="25146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129914877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3479538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List of item IDs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084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9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4908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16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837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596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5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4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A,B,C,E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30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A,B,C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5689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27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877290"/>
            <a:ext cx="6591985" cy="437110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 smtClean="0"/>
              <a:t>After the completion of today’s lesson students will be able to:</a:t>
            </a:r>
          </a:p>
          <a:p>
            <a:pPr algn="just"/>
            <a:r>
              <a:rPr lang="en-US" sz="2000" dirty="0" smtClean="0"/>
              <a:t>Discuss the importance of association rule mining.</a:t>
            </a:r>
          </a:p>
          <a:p>
            <a:pPr algn="just"/>
            <a:r>
              <a:rPr lang="en-US" sz="2000" dirty="0" smtClean="0"/>
              <a:t>Calculate the interestingness of association rules.</a:t>
            </a:r>
          </a:p>
          <a:p>
            <a:pPr algn="just"/>
            <a:r>
              <a:rPr lang="en-US" sz="2000" dirty="0" smtClean="0"/>
              <a:t>Analyze the transactions in a database to find out the frequent </a:t>
            </a:r>
            <a:r>
              <a:rPr lang="en-US" sz="2000" dirty="0" err="1" smtClean="0"/>
              <a:t>itemsets</a:t>
            </a:r>
            <a:r>
              <a:rPr lang="en-US" sz="2000" dirty="0" smtClean="0"/>
              <a:t>.</a:t>
            </a:r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63916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of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820585" cy="4343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Challenges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Multiple scans of transaction database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Huge number of candidates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Tedious workload of support counting for candidates</a:t>
            </a:r>
          </a:p>
          <a:p>
            <a:pPr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Improving </a:t>
            </a:r>
            <a:r>
              <a:rPr lang="en-US" altLang="zh-TW" sz="2000" dirty="0" err="1">
                <a:ea typeface="新細明體" pitchFamily="18" charset="-120"/>
              </a:rPr>
              <a:t>Apriori</a:t>
            </a:r>
            <a:r>
              <a:rPr lang="en-US" altLang="zh-TW" sz="2000" dirty="0">
                <a:ea typeface="新細明體" pitchFamily="18" charset="-120"/>
              </a:rPr>
              <a:t>: general ideas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Reduce passes of transaction database scans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Shrink number of candidates</a:t>
            </a:r>
          </a:p>
          <a:p>
            <a:pPr lvl="1">
              <a:lnSpc>
                <a:spcPct val="110000"/>
              </a:lnSpc>
            </a:pPr>
            <a:r>
              <a:rPr lang="en-US" altLang="zh-TW" sz="2000" dirty="0">
                <a:ea typeface="新細明體" pitchFamily="18" charset="-120"/>
              </a:rPr>
              <a:t>Facilitate support counting of candidates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78287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877290"/>
            <a:ext cx="7049185" cy="482831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dirty="0"/>
              <a:t>Given a set of transactions, find rules that will predict the occurrence of an item based on the occurrences of other items in the transaction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Support and confidence are the two main interestingness </a:t>
            </a:r>
            <a:r>
              <a:rPr lang="en-US" altLang="en-US" dirty="0"/>
              <a:t>measure of association rules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err="1"/>
              <a:t>Apriori</a:t>
            </a:r>
            <a:r>
              <a:rPr lang="en-US" altLang="en-US" dirty="0"/>
              <a:t> algorithm is used for mining frequent </a:t>
            </a:r>
            <a:r>
              <a:rPr lang="en-US" altLang="en-US" dirty="0" err="1"/>
              <a:t>itemsets</a:t>
            </a:r>
            <a:r>
              <a:rPr lang="en-US" altLang="en-US" dirty="0"/>
              <a:t> for Boolean association rules.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altLang="en-US" dirty="0" smtClean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endParaRPr lang="en-US" altLang="en-US" dirty="0"/>
          </a:p>
          <a:p>
            <a:pPr algn="just"/>
            <a:endParaRPr lang="en-US" altLang="en-US" dirty="0">
              <a:solidFill>
                <a:schemeClr val="tx1"/>
              </a:solidFill>
            </a:endParaRPr>
          </a:p>
          <a:p>
            <a:pPr algn="just"/>
            <a:endParaRPr lang="en-US" dirty="0" smtClean="0"/>
          </a:p>
          <a:p>
            <a:pPr algn="just"/>
            <a:endParaRPr lang="en-US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8631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24419" y="1413164"/>
            <a:ext cx="6838581" cy="4371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0070C0"/>
                </a:solidFill>
              </a:rPr>
              <a:t>[1] </a:t>
            </a:r>
            <a:r>
              <a:rPr lang="en-US" sz="2000" dirty="0" err="1" smtClean="0">
                <a:solidFill>
                  <a:srgbClr val="0070C0"/>
                </a:solidFill>
              </a:rPr>
              <a:t>Hiawei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Han, </a:t>
            </a:r>
            <a:r>
              <a:rPr lang="en-US" sz="2000" dirty="0" err="1">
                <a:solidFill>
                  <a:srgbClr val="0070C0"/>
                </a:solidFill>
              </a:rPr>
              <a:t>MichelineKamber</a:t>
            </a:r>
            <a:r>
              <a:rPr lang="en-US" sz="2000" dirty="0">
                <a:solidFill>
                  <a:srgbClr val="0070C0"/>
                </a:solidFill>
              </a:rPr>
              <a:t>,“Data Mining: Concepts and Techniques”, Morgan Kaufmann Publishers editor, 2006.</a:t>
            </a:r>
          </a:p>
          <a:p>
            <a:pPr marL="0" lvl="0" indent="0">
              <a:buNone/>
            </a:pPr>
            <a:endParaRPr lang="en-US" sz="20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80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049185" cy="4828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 smtClean="0"/>
          </a:p>
          <a:p>
            <a:pPr marL="0" indent="0" algn="ctr">
              <a:buNone/>
            </a:pPr>
            <a:r>
              <a:rPr lang="en-US" sz="3200" b="1" dirty="0" smtClean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77731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Association rule </a:t>
            </a:r>
            <a:r>
              <a:rPr lang="en-US" sz="2000" b="1" dirty="0">
                <a:solidFill>
                  <a:srgbClr val="FF0000"/>
                </a:solidFill>
              </a:rPr>
              <a:t>m</a:t>
            </a:r>
            <a:r>
              <a:rPr lang="en-US" sz="2000" b="1" dirty="0" smtClean="0">
                <a:solidFill>
                  <a:srgbClr val="FF0000"/>
                </a:solidFill>
              </a:rPr>
              <a:t>ining</a:t>
            </a:r>
            <a:endParaRPr lang="en-US" sz="2000" b="1" dirty="0">
              <a:solidFill>
                <a:srgbClr val="FF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Interestingness measure in association rule mining</a:t>
            </a:r>
            <a:endParaRPr lang="en-US" altLang="en-US" sz="2000" dirty="0" smtClean="0"/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Mining single dimensional association rules from transactional database</a:t>
            </a:r>
            <a:endParaRPr lang="en-US" altLang="en-US" sz="2000" dirty="0" smtClean="0"/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38148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70830"/>
            <a:ext cx="6589199" cy="51889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7550" y="1398220"/>
            <a:ext cx="8318500" cy="11430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altLang="en-US" sz="2400" dirty="0" smtClean="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304800" y="28194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>
                <a:solidFill>
                  <a:srgbClr val="0C6D9C"/>
                </a:solidFill>
              </a:rPr>
              <a:t>Market-Basket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228600" y="34290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4290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4876800" y="3048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5334000" y="3657600"/>
            <a:ext cx="32766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0"/>
              <a:t>{Diaper} </a:t>
            </a:r>
            <a:r>
              <a:rPr lang="en-US" altLang="en-US" sz="1800" b="0">
                <a:sym typeface="Symbol" pitchFamily="18" charset="2"/>
              </a:rPr>
              <a:t> {Beer},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{Milk, Bread}  {Eggs,Coke},</a:t>
            </a:r>
            <a:br>
              <a:rPr lang="en-US" altLang="en-US" sz="1800" b="0">
                <a:sym typeface="Symbol" pitchFamily="18" charset="2"/>
              </a:rPr>
            </a:br>
            <a:r>
              <a:rPr lang="en-US" altLang="en-US" sz="1800" b="0">
                <a:sym typeface="Symbol" pitchFamily="18" charset="2"/>
              </a:rPr>
              <a:t>{Beer, Bread}  {Milk},</a:t>
            </a:r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876800" y="4953000"/>
            <a:ext cx="4038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/>
              <a:t>Implication means co-occurrence, not causality!</a:t>
            </a:r>
          </a:p>
        </p:txBody>
      </p:sp>
    </p:spTree>
    <p:extLst>
      <p:ext uri="{BB962C8B-B14F-4D97-AF65-F5344CB8AC3E}">
        <p14:creationId xmlns:p14="http://schemas.microsoft.com/office/powerpoint/2010/main" val="2017147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490125" y="690320"/>
            <a:ext cx="6589199" cy="506732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Definitions:</a:t>
            </a:r>
          </a:p>
        </p:txBody>
      </p: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304800" y="1066800"/>
            <a:ext cx="48768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n-US" altLang="en-US" sz="1600" b="0" dirty="0"/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</p:nvPr>
        </p:nvGraphicFramePr>
        <p:xfrm>
          <a:off x="5413375" y="135255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135255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857727" y="1429425"/>
            <a:ext cx="4876800" cy="5334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b="1" dirty="0" err="1" smtClean="0"/>
              <a:t>Itemset</a:t>
            </a:r>
            <a:endParaRPr lang="en-US" altLang="en-US" sz="2000" b="1" dirty="0" smtClean="0"/>
          </a:p>
          <a:p>
            <a:pPr lvl="1"/>
            <a:r>
              <a:rPr lang="en-US" altLang="en-US" sz="1800" dirty="0" smtClean="0"/>
              <a:t>A collection of one or more items</a:t>
            </a:r>
          </a:p>
          <a:p>
            <a:pPr lvl="2"/>
            <a:r>
              <a:rPr lang="en-US" altLang="en-US" sz="1600" dirty="0" smtClean="0"/>
              <a:t>Example: {Milk, Bread, Diaper}</a:t>
            </a:r>
          </a:p>
          <a:p>
            <a:pPr lvl="1"/>
            <a:r>
              <a:rPr lang="en-US" altLang="en-US" sz="1800" dirty="0" smtClean="0"/>
              <a:t>k-</a:t>
            </a:r>
            <a:r>
              <a:rPr lang="en-US" altLang="en-US" sz="1800" dirty="0" err="1" smtClean="0"/>
              <a:t>itemset</a:t>
            </a:r>
            <a:endParaRPr lang="en-US" altLang="en-US" sz="1800" dirty="0" smtClean="0"/>
          </a:p>
          <a:p>
            <a:pPr lvl="2"/>
            <a:r>
              <a:rPr lang="en-US" altLang="en-US" sz="1600" dirty="0" smtClean="0"/>
              <a:t>An </a:t>
            </a:r>
            <a:r>
              <a:rPr lang="en-US" altLang="en-US" sz="1600" dirty="0" err="1" smtClean="0"/>
              <a:t>itemset</a:t>
            </a:r>
            <a:r>
              <a:rPr lang="en-US" altLang="en-US" sz="1600" dirty="0" smtClean="0"/>
              <a:t> that contains k items</a:t>
            </a:r>
            <a:endParaRPr lang="en-US" altLang="en-US" sz="1600" b="1" dirty="0" smtClean="0"/>
          </a:p>
          <a:p>
            <a:r>
              <a:rPr lang="en-US" altLang="en-US" sz="2000" b="1" dirty="0" smtClean="0"/>
              <a:t>Frequency/Support Count/Count/Absolute Support</a:t>
            </a:r>
            <a:endParaRPr lang="en-US" altLang="en-US" sz="2000" b="1" dirty="0" smtClean="0">
              <a:sym typeface="Symbol" pitchFamily="18" charset="2"/>
            </a:endParaRPr>
          </a:p>
          <a:p>
            <a:pPr lvl="1"/>
            <a:r>
              <a:rPr lang="en-US" altLang="en-US" sz="1800" dirty="0" smtClean="0"/>
              <a:t>Frequency of occurrence of an </a:t>
            </a:r>
            <a:r>
              <a:rPr lang="en-US" altLang="en-US" sz="1800" dirty="0" err="1" smtClean="0"/>
              <a:t>itemset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E.g. </a:t>
            </a:r>
            <a:r>
              <a:rPr lang="en-US" altLang="en-US" sz="1800" dirty="0">
                <a:sym typeface="Symbol" pitchFamily="18" charset="2"/>
              </a:rPr>
              <a:t>{</a:t>
            </a:r>
            <a:r>
              <a:rPr lang="en-US" altLang="en-US" sz="1800" dirty="0" smtClean="0">
                <a:sym typeface="Symbol" pitchFamily="18" charset="2"/>
              </a:rPr>
              <a:t>Milk, </a:t>
            </a:r>
            <a:r>
              <a:rPr lang="en-US" altLang="en-US" sz="1800" dirty="0" err="1" smtClean="0">
                <a:sym typeface="Symbol" pitchFamily="18" charset="2"/>
              </a:rPr>
              <a:t>Bread,Diaper</a:t>
            </a:r>
            <a:r>
              <a:rPr lang="en-US" altLang="en-US" sz="1800" dirty="0" smtClean="0">
                <a:sym typeface="Symbol" pitchFamily="18" charset="2"/>
              </a:rPr>
              <a:t>} = 2 </a:t>
            </a:r>
          </a:p>
          <a:p>
            <a:r>
              <a:rPr lang="en-US" altLang="en-US" sz="2000" b="1" dirty="0" smtClean="0"/>
              <a:t>Support</a:t>
            </a:r>
          </a:p>
          <a:p>
            <a:pPr lvl="1"/>
            <a:r>
              <a:rPr lang="en-US" altLang="en-US" sz="1800" dirty="0" smtClean="0"/>
              <a:t>Fraction of transactions that contain an </a:t>
            </a:r>
            <a:r>
              <a:rPr lang="en-US" altLang="en-US" sz="1800" dirty="0" err="1" smtClean="0"/>
              <a:t>itemset</a:t>
            </a:r>
            <a:endParaRPr lang="en-US" altLang="en-US" sz="1800" dirty="0" smtClean="0"/>
          </a:p>
          <a:p>
            <a:pPr lvl="1"/>
            <a:r>
              <a:rPr lang="en-US" altLang="en-US" sz="1800" dirty="0" smtClean="0"/>
              <a:t>E.g.   s({Milk, Bread, Diaper}) = 2/5</a:t>
            </a:r>
          </a:p>
          <a:p>
            <a:r>
              <a:rPr lang="en-US" altLang="en-US" sz="2000" b="1" dirty="0" smtClean="0"/>
              <a:t>Frequent </a:t>
            </a:r>
            <a:r>
              <a:rPr lang="en-US" altLang="en-US" sz="2000" b="1" dirty="0" err="1" smtClean="0"/>
              <a:t>Itemset</a:t>
            </a:r>
            <a:endParaRPr lang="en-US" altLang="en-US" sz="2000" b="1" dirty="0" smtClean="0"/>
          </a:p>
          <a:p>
            <a:pPr lvl="1"/>
            <a:r>
              <a:rPr lang="en-US" altLang="en-US" sz="1800" dirty="0" smtClean="0"/>
              <a:t>An </a:t>
            </a:r>
            <a:r>
              <a:rPr lang="en-US" altLang="en-US" sz="1800" dirty="0" err="1" smtClean="0"/>
              <a:t>itemset</a:t>
            </a:r>
            <a:r>
              <a:rPr lang="en-US" altLang="en-US" sz="1800" dirty="0" smtClean="0"/>
              <a:t> whose support is greater than or equal to a </a:t>
            </a:r>
            <a:r>
              <a:rPr lang="en-US" altLang="en-US" sz="1800" i="1" dirty="0" smtClean="0"/>
              <a:t>min_sup</a:t>
            </a:r>
            <a:r>
              <a:rPr lang="en-US" altLang="en-US" sz="1800" dirty="0" smtClean="0"/>
              <a:t> threshold</a:t>
            </a:r>
          </a:p>
        </p:txBody>
      </p:sp>
    </p:spTree>
    <p:extLst>
      <p:ext uri="{BB962C8B-B14F-4D97-AF65-F5344CB8AC3E}">
        <p14:creationId xmlns:p14="http://schemas.microsoft.com/office/powerpoint/2010/main" val="96935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15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52128" y="1475509"/>
                <a:ext cx="6591985" cy="4371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 smtClean="0"/>
                  <a:t>Let,</a:t>
                </a:r>
              </a:p>
              <a:p>
                <a:r>
                  <a:rPr lang="en-US" sz="2000" dirty="0" err="1" smtClean="0"/>
                  <a:t>Itemset</a:t>
                </a:r>
                <a:r>
                  <a:rPr lang="en-US" sz="2000" dirty="0" smtClean="0"/>
                  <a:t>, I = {i</a:t>
                </a:r>
                <a:r>
                  <a:rPr lang="en-US" sz="2000" baseline="-25000" dirty="0" smtClean="0"/>
                  <a:t>1</a:t>
                </a:r>
                <a:r>
                  <a:rPr lang="en-US" sz="2000" dirty="0" smtClean="0"/>
                  <a:t>, i</a:t>
                </a:r>
                <a:r>
                  <a:rPr lang="en-US" sz="2000" baseline="-25000" dirty="0"/>
                  <a:t>2</a:t>
                </a:r>
                <a:r>
                  <a:rPr lang="en-US" sz="2000" dirty="0" smtClean="0"/>
                  <a:t>,….., </a:t>
                </a:r>
                <a:r>
                  <a:rPr lang="en-US" sz="2000" dirty="0" err="1" smtClean="0"/>
                  <a:t>i</a:t>
                </a:r>
                <a:r>
                  <a:rPr lang="en-US" sz="2000" baseline="-25000" dirty="0" err="1" smtClean="0"/>
                  <a:t>m</a:t>
                </a:r>
                <a:r>
                  <a:rPr lang="en-US" sz="2000" dirty="0" smtClean="0"/>
                  <a:t>}</a:t>
                </a:r>
              </a:p>
              <a:p>
                <a:r>
                  <a:rPr lang="en-US" sz="2000" dirty="0" smtClean="0"/>
                  <a:t>Set of Transactions: D = {d</a:t>
                </a:r>
                <a:r>
                  <a:rPr lang="en-US" sz="2000" baseline="-25000" dirty="0" smtClean="0"/>
                  <a:t>1</a:t>
                </a:r>
                <a:r>
                  <a:rPr lang="en-US" sz="2000" dirty="0"/>
                  <a:t>, </a:t>
                </a:r>
                <a:r>
                  <a:rPr lang="en-US" sz="2000" dirty="0" smtClean="0"/>
                  <a:t>d</a:t>
                </a:r>
                <a:r>
                  <a:rPr lang="en-US" sz="2000" baseline="-25000" dirty="0" smtClean="0"/>
                  <a:t>2</a:t>
                </a:r>
                <a:r>
                  <a:rPr lang="en-US" sz="2000" dirty="0"/>
                  <a:t>,….., </a:t>
                </a:r>
                <a:r>
                  <a:rPr lang="en-US" sz="2000" dirty="0" err="1" smtClean="0"/>
                  <a:t>d</a:t>
                </a:r>
                <a:r>
                  <a:rPr lang="en-US" sz="2000" baseline="-25000" dirty="0" err="1"/>
                  <a:t>n</a:t>
                </a:r>
                <a:r>
                  <a:rPr lang="en-US" sz="2000" dirty="0" smtClean="0"/>
                  <a:t>}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20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endParaRPr lang="en-US" sz="2000" baseline="-25000" dirty="0" smtClean="0"/>
              </a:p>
              <a:p>
                <a:r>
                  <a:rPr lang="en-US" sz="2000" dirty="0" smtClean="0"/>
                  <a:t>An association rule is an implication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2000" i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 smtClean="0"/>
                  <a:t>	Where, A and B are subsets of I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0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=∅</m:t>
                    </m:r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</p:txBody>
          </p:sp>
        </mc:Choice>
        <mc:Fallback xmlns="">
          <p:sp>
            <p:nvSpPr>
              <p:cNvPr id="961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2128" y="1475509"/>
                <a:ext cx="6591985" cy="4371109"/>
              </a:xfrm>
              <a:blipFill>
                <a:blip r:embed="rId2"/>
                <a:stretch>
                  <a:fillRect l="-924" t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29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201" y="624110"/>
            <a:ext cx="6589199" cy="823690"/>
          </a:xfrm>
        </p:spPr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idx="1"/>
          </p:nvPr>
        </p:nvSpPr>
        <p:spPr>
          <a:xfrm>
            <a:off x="1942415" y="1482436"/>
            <a:ext cx="6591985" cy="4371109"/>
          </a:xfrm>
        </p:spPr>
        <p:txBody>
          <a:bodyPr>
            <a:normAutofit/>
          </a:bodyPr>
          <a:lstStyle/>
          <a:p>
            <a:r>
              <a:rPr lang="en-US" sz="2000" dirty="0"/>
              <a:t>Association rule </a:t>
            </a:r>
            <a:r>
              <a:rPr lang="en-US" sz="2000" dirty="0"/>
              <a:t>m</a:t>
            </a:r>
            <a:r>
              <a:rPr lang="en-US" sz="2000" dirty="0"/>
              <a:t>ining</a:t>
            </a:r>
            <a:endParaRPr lang="en-US" sz="2000" dirty="0"/>
          </a:p>
          <a:p>
            <a:pPr>
              <a:lnSpc>
                <a:spcPct val="130000"/>
              </a:lnSpc>
            </a:pPr>
            <a:r>
              <a:rPr lang="en-US" altLang="en-US" sz="2000" b="1" dirty="0">
                <a:solidFill>
                  <a:srgbClr val="FF0000"/>
                </a:solidFill>
              </a:rPr>
              <a:t>Interestingness measure in association rule mining</a:t>
            </a:r>
          </a:p>
          <a:p>
            <a:pPr>
              <a:lnSpc>
                <a:spcPct val="130000"/>
              </a:lnSpc>
            </a:pPr>
            <a:r>
              <a:rPr lang="en-US" altLang="en-US" sz="2000" dirty="0" smtClean="0"/>
              <a:t>Mining single dimensional association rules from transactional database</a:t>
            </a:r>
            <a:endParaRPr lang="en-US" altLang="en-US" sz="2000" dirty="0" smtClean="0"/>
          </a:p>
          <a:p>
            <a:pPr algn="just">
              <a:lnSpc>
                <a:spcPct val="130000"/>
              </a:lnSpc>
            </a:pPr>
            <a:endParaRPr lang="en-US" altLang="en-US" sz="2000" dirty="0" smtClean="0"/>
          </a:p>
          <a:p>
            <a:pPr algn="just"/>
            <a:endParaRPr lang="en-US" sz="20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  <a:p>
            <a:pPr algn="just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16297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Measure of interestingness of Association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7125385" cy="44958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zh-TW" dirty="0">
                <a:ea typeface="新細明體" pitchFamily="18" charset="-120"/>
              </a:rPr>
              <a:t>The measurement of interestingness for association rules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1800" dirty="0" smtClean="0">
                <a:solidFill>
                  <a:schemeClr val="hlink"/>
                </a:solidFill>
                <a:ea typeface="新細明體" pitchFamily="18" charset="-120"/>
                <a:sym typeface="Symbol" panose="05050102010706020507" pitchFamily="18" charset="2"/>
              </a:rPr>
              <a:t>Support(relative support)</a:t>
            </a:r>
            <a:r>
              <a:rPr lang="en-US" altLang="zh-TW" sz="1800" dirty="0" smtClean="0">
                <a:ea typeface="新細明體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1800" i="1" dirty="0">
                <a:ea typeface="新細明體" pitchFamily="18" charset="-120"/>
                <a:sym typeface="Symbol" panose="05050102010706020507" pitchFamily="18" charset="2"/>
              </a:rPr>
              <a:t>s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  <a:sym typeface="Symbol" panose="05050102010706020507" pitchFamily="18" charset="2"/>
              </a:rPr>
              <a:t>probability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 that a transaction contains </a:t>
            </a:r>
            <a:r>
              <a:rPr lang="en-US" altLang="zh-TW" sz="1800" i="1" dirty="0">
                <a:ea typeface="新細明體" pitchFamily="18" charset="-120"/>
                <a:sym typeface="Symbol" panose="05050102010706020507" pitchFamily="18" charset="2"/>
              </a:rPr>
              <a:t>A</a:t>
            </a:r>
            <a:r>
              <a:rPr lang="en-US" altLang="zh-TW" sz="1800" dirty="0">
                <a:ea typeface="新細明體" pitchFamily="18" charset="-120"/>
              </a:rPr>
              <a:t>∪</a:t>
            </a:r>
            <a:r>
              <a:rPr lang="en-US" altLang="zh-TW" sz="1800" i="1" dirty="0">
                <a:ea typeface="新細明體" pitchFamily="18" charset="-120"/>
                <a:sym typeface="Symbol" panose="05050102010706020507" pitchFamily="18" charset="2"/>
              </a:rPr>
              <a:t>B</a:t>
            </a:r>
          </a:p>
          <a:p>
            <a:pPr lvl="2" algn="just">
              <a:lnSpc>
                <a:spcPct val="90000"/>
              </a:lnSpc>
            </a:pPr>
            <a:r>
              <a:rPr lang="en-US" altLang="zh-TW" sz="1800" i="1" dirty="0">
                <a:ea typeface="新細明體" pitchFamily="18" charset="-120"/>
                <a:sym typeface="Symbol" panose="05050102010706020507" pitchFamily="18" charset="2"/>
              </a:rPr>
              <a:t>s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 = </a:t>
            </a:r>
            <a:r>
              <a:rPr lang="en-US" altLang="zh-TW" sz="1800" i="1" dirty="0">
                <a:ea typeface="新細明體" pitchFamily="18" charset="-120"/>
              </a:rPr>
              <a:t>support</a:t>
            </a:r>
            <a:r>
              <a:rPr lang="en-US" altLang="zh-TW" sz="1800" dirty="0">
                <a:ea typeface="新細明體" pitchFamily="18" charset="-120"/>
              </a:rPr>
              <a:t>(“</a:t>
            </a:r>
            <a:r>
              <a:rPr lang="en-US" altLang="zh-TW" sz="1800" i="1" dirty="0">
                <a:ea typeface="新細明體" pitchFamily="18" charset="-120"/>
              </a:rPr>
              <a:t>A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</a:t>
            </a:r>
            <a:r>
              <a:rPr lang="en-US" altLang="zh-TW" sz="1800" i="1" dirty="0">
                <a:ea typeface="新細明體" pitchFamily="18" charset="-120"/>
              </a:rPr>
              <a:t>B”</a:t>
            </a:r>
            <a:r>
              <a:rPr lang="en-US" altLang="zh-TW" sz="1800" dirty="0">
                <a:ea typeface="新細明體" pitchFamily="18" charset="-120"/>
              </a:rPr>
              <a:t>) = </a:t>
            </a:r>
            <a:r>
              <a:rPr lang="en-US" altLang="zh-TW" sz="1800" i="1" dirty="0">
                <a:ea typeface="新細明體" pitchFamily="18" charset="-120"/>
              </a:rPr>
              <a:t>P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i="1" dirty="0">
                <a:ea typeface="新細明體" pitchFamily="18" charset="-120"/>
              </a:rPr>
              <a:t>A</a:t>
            </a:r>
            <a:r>
              <a:rPr lang="en-US" altLang="zh-TW" sz="1800" dirty="0">
                <a:ea typeface="新細明體" pitchFamily="18" charset="-120"/>
              </a:rPr>
              <a:t>∪</a:t>
            </a:r>
            <a:r>
              <a:rPr lang="en-US" altLang="zh-TW" sz="1800" i="1" dirty="0">
                <a:ea typeface="新細明體" pitchFamily="18" charset="-120"/>
              </a:rPr>
              <a:t>B</a:t>
            </a:r>
            <a:r>
              <a:rPr lang="en-US" altLang="zh-TW" sz="1800" dirty="0">
                <a:ea typeface="新細明體" pitchFamily="18" charset="-120"/>
              </a:rPr>
              <a:t>)</a:t>
            </a:r>
          </a:p>
          <a:p>
            <a:pPr lvl="1" algn="just">
              <a:lnSpc>
                <a:spcPct val="90000"/>
              </a:lnSpc>
            </a:pPr>
            <a:r>
              <a:rPr lang="en-US" altLang="zh-TW" sz="1800" dirty="0">
                <a:solidFill>
                  <a:schemeClr val="hlink"/>
                </a:solidFill>
                <a:ea typeface="新細明體" pitchFamily="18" charset="-120"/>
                <a:sym typeface="Symbol" panose="05050102010706020507" pitchFamily="18" charset="2"/>
              </a:rPr>
              <a:t>confidence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, </a:t>
            </a:r>
            <a:r>
              <a:rPr lang="en-US" altLang="zh-TW" sz="1800" i="1" dirty="0">
                <a:ea typeface="新細明體" pitchFamily="18" charset="-120"/>
                <a:sym typeface="Symbol" panose="05050102010706020507" pitchFamily="18" charset="2"/>
              </a:rPr>
              <a:t>c,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 </a:t>
            </a:r>
            <a:r>
              <a:rPr lang="en-US" altLang="zh-TW" sz="1800" dirty="0">
                <a:solidFill>
                  <a:schemeClr val="tx2"/>
                </a:solidFill>
                <a:ea typeface="新細明體" pitchFamily="18" charset="-120"/>
                <a:sym typeface="Symbol" panose="05050102010706020507" pitchFamily="18" charset="2"/>
              </a:rPr>
              <a:t>conditional probability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 that a transaction having </a:t>
            </a:r>
            <a:r>
              <a:rPr lang="en-US" altLang="zh-TW" sz="1800" i="1" dirty="0">
                <a:ea typeface="新細明體" pitchFamily="18" charset="-120"/>
                <a:sym typeface="Symbol" panose="05050102010706020507" pitchFamily="18" charset="2"/>
              </a:rPr>
              <a:t>A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 also contains </a:t>
            </a:r>
            <a:r>
              <a:rPr lang="en-US" altLang="zh-TW" sz="1800" i="1" dirty="0">
                <a:ea typeface="新細明體" pitchFamily="18" charset="-120"/>
                <a:sym typeface="Symbol" panose="05050102010706020507" pitchFamily="18" charset="2"/>
              </a:rPr>
              <a:t>B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.</a:t>
            </a:r>
          </a:p>
          <a:p>
            <a:pPr lvl="2" algn="just">
              <a:lnSpc>
                <a:spcPct val="90000"/>
              </a:lnSpc>
            </a:pPr>
            <a:r>
              <a:rPr lang="en-US" altLang="zh-TW" sz="1800" i="1" dirty="0">
                <a:ea typeface="新細明體" pitchFamily="18" charset="-120"/>
                <a:sym typeface="Symbol" panose="05050102010706020507" pitchFamily="18" charset="2"/>
              </a:rPr>
              <a:t>c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 = </a:t>
            </a:r>
            <a:r>
              <a:rPr lang="en-US" altLang="zh-TW" sz="1800" i="1" dirty="0">
                <a:ea typeface="新細明體" pitchFamily="18" charset="-120"/>
              </a:rPr>
              <a:t>confidence</a:t>
            </a:r>
            <a:r>
              <a:rPr lang="en-US" altLang="zh-TW" sz="1800" dirty="0">
                <a:ea typeface="新細明體" pitchFamily="18" charset="-120"/>
              </a:rPr>
              <a:t>(“</a:t>
            </a:r>
            <a:r>
              <a:rPr lang="en-US" altLang="zh-TW" sz="1800" i="1" dirty="0">
                <a:ea typeface="新細明體" pitchFamily="18" charset="-120"/>
              </a:rPr>
              <a:t>A</a:t>
            </a:r>
            <a:r>
              <a:rPr lang="en-US" altLang="zh-TW" sz="1800" dirty="0">
                <a:ea typeface="新細明體" pitchFamily="18" charset="-120"/>
                <a:sym typeface="Symbol" panose="05050102010706020507" pitchFamily="18" charset="2"/>
              </a:rPr>
              <a:t></a:t>
            </a:r>
            <a:r>
              <a:rPr lang="en-US" altLang="zh-TW" sz="1800" i="1" dirty="0">
                <a:ea typeface="新細明體" pitchFamily="18" charset="-120"/>
              </a:rPr>
              <a:t>B”</a:t>
            </a:r>
            <a:r>
              <a:rPr lang="en-US" altLang="zh-TW" sz="1800" dirty="0">
                <a:ea typeface="新細明體" pitchFamily="18" charset="-120"/>
              </a:rPr>
              <a:t>) </a:t>
            </a:r>
            <a:endParaRPr lang="en-US" altLang="zh-TW" sz="1800" dirty="0" smtClean="0">
              <a:ea typeface="新細明體" pitchFamily="18" charset="-120"/>
            </a:endParaRP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zh-TW" sz="1800" dirty="0" smtClean="0">
                <a:ea typeface="新細明體" pitchFamily="18" charset="-120"/>
              </a:rPr>
              <a:t>       = </a:t>
            </a:r>
            <a:r>
              <a:rPr lang="en-US" altLang="zh-TW" sz="1800" i="1" dirty="0">
                <a:ea typeface="新細明體" pitchFamily="18" charset="-120"/>
              </a:rPr>
              <a:t>P</a:t>
            </a:r>
            <a:r>
              <a:rPr lang="en-US" altLang="zh-TW" sz="1800" dirty="0">
                <a:ea typeface="新細明體" pitchFamily="18" charset="-120"/>
              </a:rPr>
              <a:t>(</a:t>
            </a:r>
            <a:r>
              <a:rPr lang="en-US" altLang="zh-TW" sz="1800" i="1" dirty="0">
                <a:ea typeface="新細明體" pitchFamily="18" charset="-120"/>
              </a:rPr>
              <a:t>B</a:t>
            </a:r>
            <a:r>
              <a:rPr lang="en-US" altLang="zh-TW" sz="1800" dirty="0">
                <a:ea typeface="新細明體" pitchFamily="18" charset="-120"/>
              </a:rPr>
              <a:t>|</a:t>
            </a:r>
            <a:r>
              <a:rPr lang="en-US" altLang="zh-TW" sz="1800" i="1" dirty="0">
                <a:ea typeface="新細明體" pitchFamily="18" charset="-120"/>
              </a:rPr>
              <a:t>A</a:t>
            </a:r>
            <a:r>
              <a:rPr lang="en-US" altLang="zh-TW" sz="1800" dirty="0" smtClean="0">
                <a:ea typeface="新細明體" pitchFamily="18" charset="-120"/>
              </a:rPr>
              <a:t>)</a:t>
            </a:r>
          </a:p>
          <a:p>
            <a:pPr marL="914400" lvl="2" indent="0" algn="just">
              <a:lnSpc>
                <a:spcPct val="90000"/>
              </a:lnSpc>
              <a:buNone/>
            </a:pPr>
            <a:r>
              <a:rPr lang="en-US" altLang="zh-TW" sz="1800" dirty="0">
                <a:ea typeface="新細明體" pitchFamily="18" charset="-120"/>
              </a:rPr>
              <a:t> </a:t>
            </a:r>
            <a:r>
              <a:rPr lang="en-US" altLang="zh-TW" sz="1800" dirty="0" smtClean="0">
                <a:ea typeface="新細明體" pitchFamily="18" charset="-120"/>
              </a:rPr>
              <a:t>      = support(</a:t>
            </a:r>
            <a:r>
              <a:rPr lang="en-US" altLang="zh-TW" sz="1800" i="1" dirty="0">
                <a:ea typeface="新細明體" pitchFamily="18" charset="-120"/>
              </a:rPr>
              <a:t>A</a:t>
            </a:r>
            <a:r>
              <a:rPr lang="en-US" altLang="zh-TW" sz="1800" dirty="0">
                <a:ea typeface="新細明體" pitchFamily="18" charset="-120"/>
              </a:rPr>
              <a:t>∪</a:t>
            </a:r>
            <a:r>
              <a:rPr lang="en-US" altLang="zh-TW" sz="1800" i="1" dirty="0">
                <a:ea typeface="新細明體" pitchFamily="18" charset="-120"/>
              </a:rPr>
              <a:t>B</a:t>
            </a:r>
            <a:r>
              <a:rPr lang="en-US" altLang="zh-TW" sz="1800" dirty="0" smtClean="0">
                <a:ea typeface="新細明體" pitchFamily="18" charset="-120"/>
              </a:rPr>
              <a:t>)/support(A)</a:t>
            </a:r>
            <a:endParaRPr lang="zh-TW" altLang="en-US" sz="1800" dirty="0">
              <a:ea typeface="新細明體" pitchFamily="18" charset="-120"/>
            </a:endParaRPr>
          </a:p>
          <a:p>
            <a:pPr algn="just"/>
            <a:r>
              <a:rPr lang="en-US" dirty="0" smtClean="0"/>
              <a:t>Note: Rules </a:t>
            </a:r>
            <a:r>
              <a:rPr lang="en-US" dirty="0"/>
              <a:t>that satisfy both a minimum support threshold (</a:t>
            </a:r>
            <a:r>
              <a:rPr lang="en-US" i="1" dirty="0" smtClean="0"/>
              <a:t>min_sup</a:t>
            </a:r>
            <a:r>
              <a:rPr lang="en-US" dirty="0"/>
              <a:t>) and a minimum </a:t>
            </a:r>
            <a:r>
              <a:rPr lang="en-US" dirty="0" smtClean="0"/>
              <a:t>confidence threshold </a:t>
            </a:r>
            <a:r>
              <a:rPr lang="en-US" dirty="0"/>
              <a:t>(</a:t>
            </a:r>
            <a:r>
              <a:rPr lang="en-US" i="1" dirty="0" smtClean="0"/>
              <a:t>min_conf </a:t>
            </a:r>
            <a:r>
              <a:rPr lang="en-US" dirty="0"/>
              <a:t>) are called </a:t>
            </a:r>
            <a:r>
              <a:rPr lang="en-US" b="1" dirty="0"/>
              <a:t>strong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9264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 and confidence calculation</a:t>
            </a:r>
            <a:endParaRPr lang="en-US" dirty="0"/>
          </a:p>
        </p:txBody>
      </p:sp>
      <p:sp>
        <p:nvSpPr>
          <p:cNvPr id="4" name="Text Box 4"/>
          <p:cNvSpPr txBox="1">
            <a:spLocks noGrp="1" noChangeArrowheads="1"/>
          </p:cNvSpPr>
          <p:nvPr>
            <p:ph idx="1"/>
          </p:nvPr>
        </p:nvSpPr>
        <p:spPr bwMode="auto">
          <a:xfrm>
            <a:off x="4267200" y="1905000"/>
            <a:ext cx="476318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b="0" dirty="0">
                <a:solidFill>
                  <a:srgbClr val="CC3300"/>
                </a:solidFill>
                <a:sym typeface="Symbol" pitchFamily="18" charset="2"/>
              </a:rPr>
              <a:t>Example of </a:t>
            </a:r>
            <a:r>
              <a:rPr lang="en-US" altLang="en-US" sz="2400" b="0" dirty="0" smtClean="0">
                <a:solidFill>
                  <a:srgbClr val="CC3300"/>
                </a:solidFill>
                <a:sym typeface="Symbol" pitchFamily="18" charset="2"/>
              </a:rPr>
              <a:t>Rule:</a:t>
            </a:r>
            <a:r>
              <a:rPr lang="en-US" altLang="en-US" sz="2400" b="0" dirty="0">
                <a:solidFill>
                  <a:srgbClr val="CC3300"/>
                </a:solidFill>
                <a:sym typeface="Symbol" pitchFamily="18" charset="2"/>
              </a:rPr>
              <a:t/>
            </a:r>
            <a:br>
              <a:rPr lang="en-US" altLang="en-US" sz="2400" b="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b="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dirty="0"/>
              <a:t>{</a:t>
            </a:r>
            <a:r>
              <a:rPr lang="en-US" altLang="en-US" sz="2000" b="0" dirty="0" err="1"/>
              <a:t>Milk,Diaper</a:t>
            </a:r>
            <a:r>
              <a:rPr lang="en-US" altLang="en-US" sz="2000" b="0" dirty="0"/>
              <a:t>} </a:t>
            </a:r>
            <a:r>
              <a:rPr lang="en-US" altLang="en-US" sz="2000" b="0" dirty="0">
                <a:sym typeface="Symbol" pitchFamily="18" charset="2"/>
              </a:rPr>
              <a:t> {Beer} (s=0.4, c=0.67</a:t>
            </a:r>
            <a:r>
              <a:rPr lang="en-US" altLang="en-US" sz="2000" b="0" dirty="0" smtClean="0">
                <a:sym typeface="Symbol" pitchFamily="18" charset="2"/>
              </a:rPr>
              <a:t>)</a:t>
            </a:r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607903"/>
              </p:ext>
            </p:extLst>
          </p:nvPr>
        </p:nvGraphicFramePr>
        <p:xfrm>
          <a:off x="505114" y="2125663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14" y="2125663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4274127" y="3274147"/>
            <a:ext cx="3873177" cy="1970734"/>
            <a:chOff x="3014" y="2616"/>
            <a:chExt cx="2506" cy="1280"/>
          </a:xfrm>
        </p:grpSpPr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3014" y="2616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 dirty="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 b="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9" name="Object 13"/>
            <p:cNvGraphicFramePr>
              <a:graphicFrameLocks noChangeAspect="1"/>
            </p:cNvGraphicFramePr>
            <p:nvPr/>
          </p:nvGraphicFramePr>
          <p:xfrm>
            <a:off x="3060" y="2928"/>
            <a:ext cx="2460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60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74913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16078</TotalTime>
  <Words>931</Words>
  <Application>Microsoft Office PowerPoint</Application>
  <PresentationFormat>On-screen Show (4:3)</PresentationFormat>
  <Paragraphs>182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新細明體</vt:lpstr>
      <vt:lpstr>Arial</vt:lpstr>
      <vt:lpstr>Calibri</vt:lpstr>
      <vt:lpstr>Cambria Math</vt:lpstr>
      <vt:lpstr>Century Gothic</vt:lpstr>
      <vt:lpstr>Monotype Sorts</vt:lpstr>
      <vt:lpstr>Symbol</vt:lpstr>
      <vt:lpstr>Times New Roman</vt:lpstr>
      <vt:lpstr>Wingdings</vt:lpstr>
      <vt:lpstr>Wingdings 3</vt:lpstr>
      <vt:lpstr>Wisp</vt:lpstr>
      <vt:lpstr>Document</vt:lpstr>
      <vt:lpstr>Equation</vt:lpstr>
      <vt:lpstr>Association Rule Mining - I</vt:lpstr>
      <vt:lpstr>Learning Objectives</vt:lpstr>
      <vt:lpstr>Agenda</vt:lpstr>
      <vt:lpstr>Association Rule Mining</vt:lpstr>
      <vt:lpstr>Definitions:</vt:lpstr>
      <vt:lpstr>Association Rules</vt:lpstr>
      <vt:lpstr>Agenda</vt:lpstr>
      <vt:lpstr>Measure of interestingness of Association Rule</vt:lpstr>
      <vt:lpstr>Support and confidence calculation</vt:lpstr>
      <vt:lpstr>Support and confidence calculation</vt:lpstr>
      <vt:lpstr>Support and confidence calculation</vt:lpstr>
      <vt:lpstr>Association Rule mining task</vt:lpstr>
      <vt:lpstr>Association Rules mining process</vt:lpstr>
      <vt:lpstr>Agenda</vt:lpstr>
      <vt:lpstr>The Apriori Algorithm</vt:lpstr>
      <vt:lpstr>Apriori Property</vt:lpstr>
      <vt:lpstr>Apriori: A Candidate Generation-and-test Approach</vt:lpstr>
      <vt:lpstr>The Apriori Algorithm</vt:lpstr>
      <vt:lpstr>Example</vt:lpstr>
      <vt:lpstr>Challenges of frequent pattern mining</vt:lpstr>
      <vt:lpstr>Summary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tsap</dc:creator>
  <cp:lastModifiedBy>Windows User</cp:lastModifiedBy>
  <cp:revision>619</cp:revision>
  <dcterms:created xsi:type="dcterms:W3CDTF">2011-10-17T19:46:53Z</dcterms:created>
  <dcterms:modified xsi:type="dcterms:W3CDTF">2019-02-05T16:04:41Z</dcterms:modified>
</cp:coreProperties>
</file>