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5143500" cx="9144000"/>
  <p:notesSz cx="6858000" cy="9144000"/>
  <p:embeddedFontLst>
    <p:embeddedFont>
      <p:font typeface="Roboto"/>
      <p:regular r:id="rId33"/>
      <p:bold r:id="rId34"/>
      <p:italic r:id="rId35"/>
      <p:boldItalic r:id="rId36"/>
    </p:embeddedFont>
    <p:embeddedFont>
      <p:font typeface="EB Garamond"/>
      <p:regular r:id="rId37"/>
      <p:bold r:id="rId38"/>
      <p:italic r:id="rId39"/>
      <p:boldItalic r:id="rId40"/>
    </p:embeddedFont>
    <p:embeddedFont>
      <p:font typeface="Montserrat Light"/>
      <p:regular r:id="rId41"/>
      <p:bold r:id="rId42"/>
      <p:italic r:id="rId43"/>
      <p:boldItalic r:id="rId44"/>
    </p:embeddedFont>
    <p:embeddedFont>
      <p:font typeface="Squada One"/>
      <p:regular r:id="rId45"/>
    </p:embeddedFont>
    <p:embeddedFont>
      <p:font typeface="Helvetica Neue"/>
      <p:regular r:id="rId46"/>
      <p:bold r:id="rId47"/>
      <p:italic r:id="rId48"/>
      <p:boldItalic r:id="rId49"/>
    </p:embeddedFont>
    <p:embeddedFont>
      <p:font typeface="Montserrat ExtraBold"/>
      <p:bold r:id="rId50"/>
      <p:boldItalic r:id="rId51"/>
    </p:embeddedFont>
    <p:embeddedFont>
      <p:font typeface="Barlow Light"/>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6" roundtripDataSignature="AMtx7mgeCd/ZLjofY0vpAdsTRGddicJoi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EBGaramond-boldItalic.fntdata"/><Relationship Id="rId42" Type="http://schemas.openxmlformats.org/officeDocument/2006/relationships/font" Target="fonts/MontserratLight-bold.fntdata"/><Relationship Id="rId41" Type="http://schemas.openxmlformats.org/officeDocument/2006/relationships/font" Target="fonts/MontserratLight-regular.fntdata"/><Relationship Id="rId44" Type="http://schemas.openxmlformats.org/officeDocument/2006/relationships/font" Target="fonts/MontserratLight-boldItalic.fntdata"/><Relationship Id="rId43" Type="http://schemas.openxmlformats.org/officeDocument/2006/relationships/font" Target="fonts/MontserratLight-italic.fntdata"/><Relationship Id="rId46" Type="http://schemas.openxmlformats.org/officeDocument/2006/relationships/font" Target="fonts/HelveticaNeue-regular.fntdata"/><Relationship Id="rId45" Type="http://schemas.openxmlformats.org/officeDocument/2006/relationships/font" Target="fonts/SquadaOne-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HelveticaNeue-italic.fntdata"/><Relationship Id="rId47" Type="http://schemas.openxmlformats.org/officeDocument/2006/relationships/font" Target="fonts/HelveticaNeue-bold.fntdata"/><Relationship Id="rId49" Type="http://schemas.openxmlformats.org/officeDocument/2006/relationships/font" Target="fonts/HelveticaNeue-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font" Target="fonts/Roboto-regular.fntdata"/><Relationship Id="rId32" Type="http://schemas.openxmlformats.org/officeDocument/2006/relationships/slide" Target="slides/slide28.xml"/><Relationship Id="rId35" Type="http://schemas.openxmlformats.org/officeDocument/2006/relationships/font" Target="fonts/Roboto-italic.fntdata"/><Relationship Id="rId34" Type="http://schemas.openxmlformats.org/officeDocument/2006/relationships/font" Target="fonts/Roboto-bold.fntdata"/><Relationship Id="rId37" Type="http://schemas.openxmlformats.org/officeDocument/2006/relationships/font" Target="fonts/EBGaramond-regular.fntdata"/><Relationship Id="rId36" Type="http://schemas.openxmlformats.org/officeDocument/2006/relationships/font" Target="fonts/Roboto-boldItalic.fntdata"/><Relationship Id="rId39" Type="http://schemas.openxmlformats.org/officeDocument/2006/relationships/font" Target="fonts/EBGaramond-italic.fntdata"/><Relationship Id="rId38" Type="http://schemas.openxmlformats.org/officeDocument/2006/relationships/font" Target="fonts/EBGaramond-bold.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MontserratExtraBold-boldItalic.fntdata"/><Relationship Id="rId50" Type="http://schemas.openxmlformats.org/officeDocument/2006/relationships/font" Target="fonts/MontserratExtraBold-bold.fntdata"/><Relationship Id="rId53" Type="http://schemas.openxmlformats.org/officeDocument/2006/relationships/font" Target="fonts/BarlowLight-bold.fntdata"/><Relationship Id="rId52" Type="http://schemas.openxmlformats.org/officeDocument/2006/relationships/font" Target="fonts/BarlowLight-regular.fntdata"/><Relationship Id="rId11" Type="http://schemas.openxmlformats.org/officeDocument/2006/relationships/slide" Target="slides/slide7.xml"/><Relationship Id="rId55" Type="http://schemas.openxmlformats.org/officeDocument/2006/relationships/font" Target="fonts/BarlowLight-boldItalic.fntdata"/><Relationship Id="rId10" Type="http://schemas.openxmlformats.org/officeDocument/2006/relationships/slide" Target="slides/slide6.xml"/><Relationship Id="rId54" Type="http://schemas.openxmlformats.org/officeDocument/2006/relationships/font" Target="fonts/BarlowLight-italic.fntdata"/><Relationship Id="rId13" Type="http://schemas.openxmlformats.org/officeDocument/2006/relationships/slide" Target="slides/slide9.xml"/><Relationship Id="rId12" Type="http://schemas.openxmlformats.org/officeDocument/2006/relationships/slide" Target="slides/slide8.xml"/><Relationship Id="rId56" Type="http://customschemas.google.com/relationships/presentationmetadata" Target="meta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 name="Shape 34"/>
        <p:cNvGrpSpPr/>
        <p:nvPr/>
      </p:nvGrpSpPr>
      <p:grpSpPr>
        <a:xfrm>
          <a:off x="0" y="0"/>
          <a:ext cx="0" cy="0"/>
          <a:chOff x="0" y="0"/>
          <a:chExt cx="0" cy="0"/>
        </a:xfrm>
      </p:grpSpPr>
      <p:sp>
        <p:nvSpPr>
          <p:cNvPr id="35" name="Google Shape;3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 name="Google Shape;3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SAI</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Naresh</a:t>
            </a:r>
            <a:endParaRPr/>
          </a:p>
        </p:txBody>
      </p:sp>
      <p:sp>
        <p:nvSpPr>
          <p:cNvPr id="280" name="Google Shape;28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Naresh</a:t>
            </a:r>
            <a:endParaRPr/>
          </a:p>
        </p:txBody>
      </p:sp>
      <p:sp>
        <p:nvSpPr>
          <p:cNvPr id="287" name="Google Shape;28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This</a:t>
            </a:r>
            <a:r>
              <a:rPr lang="en"/>
              <a:t> line plot gives us the insights about how the price are varying among different cities in the bay area.We can see that Pleasanton city has the expensive properties and also the price range varies from starting 1.8 million to 2.5 million.Also even though SF is the fastest growing city we can see that price varies from 1.7million to 2.1 million .There might be factors like property square feet ,school rating and etc which we will be </a:t>
            </a:r>
            <a:r>
              <a:rPr lang="en"/>
              <a:t>influencing the prices.</a:t>
            </a:r>
            <a:endParaRPr/>
          </a:p>
        </p:txBody>
      </p:sp>
      <p:sp>
        <p:nvSpPr>
          <p:cNvPr id="294" name="Google Shape;294;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4d9c0bb918_0_1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g24d9c0bb918_0_1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200">
                <a:solidFill>
                  <a:schemeClr val="dk1"/>
                </a:solidFill>
              </a:rPr>
              <a:t>-</a:t>
            </a:r>
            <a:r>
              <a:rPr lang="en" sz="1200">
                <a:solidFill>
                  <a:schemeClr val="dk1"/>
                </a:solidFill>
              </a:rPr>
              <a:t>When looking at the average price per square foot, however, San Francisco properties, as expected, have the highest average price,at around $1000 per sq/ft. San Francisco properties also has the largest range of prices</a:t>
            </a:r>
            <a:endParaRPr sz="1200">
              <a:solidFill>
                <a:schemeClr val="dk1"/>
              </a:solidFill>
            </a:endParaRPr>
          </a:p>
          <a:p>
            <a:pPr indent="0" lvl="0" marL="0" rtl="0" algn="l">
              <a:lnSpc>
                <a:spcPct val="100000"/>
              </a:lnSpc>
              <a:spcBef>
                <a:spcPts val="0"/>
              </a:spcBef>
              <a:spcAft>
                <a:spcPts val="0"/>
              </a:spcAft>
              <a:buSzPts val="1100"/>
              <a:buNone/>
            </a:pPr>
            <a:r>
              <a:rPr lang="en" sz="1200">
                <a:solidFill>
                  <a:schemeClr val="dk1"/>
                </a:solidFill>
              </a:rPr>
              <a:t>-Dublin properties, on the other hand, have the lowest </a:t>
            </a:r>
            <a:r>
              <a:rPr lang="en" sz="1200">
                <a:solidFill>
                  <a:schemeClr val="dk1"/>
                </a:solidFill>
              </a:rPr>
              <a:t>average price per square foot at around $700 per sqft</a:t>
            </a:r>
            <a:r>
              <a:rPr lang="en" sz="1200">
                <a:solidFill>
                  <a:schemeClr val="dk1"/>
                </a:solidFill>
              </a:rPr>
              <a:t>. </a:t>
            </a:r>
            <a:endParaRPr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4d9c0bb918_0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200">
                <a:solidFill>
                  <a:schemeClr val="dk1"/>
                </a:solidFill>
              </a:rPr>
              <a:t>Christina</a:t>
            </a:r>
            <a:endParaRPr sz="1200">
              <a:solidFill>
                <a:schemeClr val="dk1"/>
              </a:solidFill>
            </a:endParaRPr>
          </a:p>
          <a:p>
            <a:pPr indent="0" lvl="0" marL="0" rtl="0" algn="l">
              <a:lnSpc>
                <a:spcPct val="100000"/>
              </a:lnSpc>
              <a:spcBef>
                <a:spcPts val="0"/>
              </a:spcBef>
              <a:spcAft>
                <a:spcPts val="0"/>
              </a:spcAft>
              <a:buSzPts val="1100"/>
              <a:buNone/>
            </a:pPr>
            <a:r>
              <a:rPr lang="en" sz="1200">
                <a:solidFill>
                  <a:schemeClr val="dk1"/>
                </a:solidFill>
              </a:rPr>
              <a:t>-Next we wanted to look at</a:t>
            </a:r>
            <a:r>
              <a:rPr lang="en" sz="1200">
                <a:solidFill>
                  <a:schemeClr val="dk1"/>
                </a:solidFill>
              </a:rPr>
              <a:t> the Return on investment(ROI) for properties by locations, using the average </a:t>
            </a:r>
            <a:r>
              <a:rPr lang="en" sz="1200">
                <a:solidFill>
                  <a:schemeClr val="dk1"/>
                </a:solidFill>
              </a:rPr>
              <a:t>property</a:t>
            </a:r>
            <a:r>
              <a:rPr lang="en" sz="1200">
                <a:solidFill>
                  <a:schemeClr val="dk1"/>
                </a:solidFill>
              </a:rPr>
              <a:t> prices</a:t>
            </a:r>
            <a:endParaRPr sz="1200">
              <a:solidFill>
                <a:schemeClr val="dk1"/>
              </a:solidFill>
            </a:endParaRPr>
          </a:p>
          <a:p>
            <a:pPr indent="0" lvl="0" marL="0" rtl="0" algn="l">
              <a:lnSpc>
                <a:spcPct val="100000"/>
              </a:lnSpc>
              <a:spcBef>
                <a:spcPts val="0"/>
              </a:spcBef>
              <a:spcAft>
                <a:spcPts val="0"/>
              </a:spcAft>
              <a:buSzPts val="1100"/>
              <a:buNone/>
            </a:pPr>
            <a:r>
              <a:rPr lang="en" sz="1200">
                <a:solidFill>
                  <a:schemeClr val="dk1"/>
                </a:solidFill>
              </a:rPr>
              <a:t>-So we </a:t>
            </a:r>
            <a:r>
              <a:rPr lang="en" sz="1200">
                <a:solidFill>
                  <a:schemeClr val="dk1"/>
                </a:solidFill>
              </a:rPr>
              <a:t>created a bar chart that shows each city on the y-axis and the average property price which we converted into dollars on the x-axis</a:t>
            </a:r>
            <a:endParaRPr sz="1200">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endParaRPr>
          </a:p>
          <a:p>
            <a:pPr indent="0" lvl="0" marL="0" rtl="0" algn="l">
              <a:lnSpc>
                <a:spcPct val="100000"/>
              </a:lnSpc>
              <a:spcBef>
                <a:spcPts val="0"/>
              </a:spcBef>
              <a:spcAft>
                <a:spcPts val="0"/>
              </a:spcAft>
              <a:buSzPts val="1100"/>
              <a:buNone/>
            </a:pPr>
            <a:r>
              <a:rPr lang="en" sz="1200">
                <a:solidFill>
                  <a:schemeClr val="dk1"/>
                </a:solidFill>
              </a:rPr>
              <a:t>-We found that Pleasanton had the highest average property price of over $2 million followed by San Francisco which is just under that. </a:t>
            </a:r>
            <a:endParaRPr sz="1200">
              <a:solidFill>
                <a:schemeClr val="dk1"/>
              </a:solidFill>
            </a:endParaRPr>
          </a:p>
          <a:p>
            <a:pPr indent="0" lvl="0" marL="0" rtl="0" algn="l">
              <a:lnSpc>
                <a:spcPct val="100000"/>
              </a:lnSpc>
              <a:spcBef>
                <a:spcPts val="0"/>
              </a:spcBef>
              <a:spcAft>
                <a:spcPts val="0"/>
              </a:spcAft>
              <a:buSzPts val="1100"/>
              <a:buNone/>
            </a:pPr>
            <a:r>
              <a:rPr lang="en" sz="1200">
                <a:solidFill>
                  <a:schemeClr val="dk1"/>
                </a:solidFill>
              </a:rPr>
              <a:t>-We also found that Pleasanton properties had the highest average square footage as well as the lowest crime rate, which could account for this result. </a:t>
            </a:r>
            <a:endParaRPr sz="1200">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
        <p:nvSpPr>
          <p:cNvPr id="311" name="Google Shape;311;g24d9c0bb918_0_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4d9c0bb918_0_3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en" sz="1200">
                <a:solidFill>
                  <a:srgbClr val="374151"/>
                </a:solidFill>
              </a:rPr>
              <a:t>-Next </a:t>
            </a:r>
            <a:r>
              <a:rPr lang="en" sz="1200">
                <a:solidFill>
                  <a:schemeClr val="dk1"/>
                </a:solidFill>
              </a:rPr>
              <a:t>w</a:t>
            </a:r>
            <a:r>
              <a:rPr lang="en" sz="1200">
                <a:solidFill>
                  <a:schemeClr val="dk1"/>
                </a:solidFill>
              </a:rPr>
              <a:t>e created a line plot to calculate the average property price by year of construction. </a:t>
            </a:r>
            <a:endParaRPr sz="1200">
              <a:solidFill>
                <a:schemeClr val="dk1"/>
              </a:solidFill>
            </a:endParaRPr>
          </a:p>
          <a:p>
            <a:pPr indent="0" lvl="0" marL="0" rtl="0" algn="l">
              <a:lnSpc>
                <a:spcPct val="100000"/>
              </a:lnSpc>
              <a:spcBef>
                <a:spcPts val="0"/>
              </a:spcBef>
              <a:spcAft>
                <a:spcPts val="0"/>
              </a:spcAft>
              <a:buSzPts val="1100"/>
              <a:buNone/>
            </a:pPr>
            <a:r>
              <a:rPr lang="en" sz="1200">
                <a:solidFill>
                  <a:schemeClr val="dk1"/>
                </a:solidFill>
              </a:rPr>
              <a:t>-We noticed that properties that were older than around 1930, seemed to have higher property prices on average. </a:t>
            </a:r>
            <a:endParaRPr sz="1200">
              <a:solidFill>
                <a:schemeClr val="dk1"/>
              </a:solidFill>
            </a:endParaRPr>
          </a:p>
          <a:p>
            <a:pPr indent="0" lvl="0" marL="0" rtl="0" algn="l">
              <a:lnSpc>
                <a:spcPct val="100000"/>
              </a:lnSpc>
              <a:spcBef>
                <a:spcPts val="0"/>
              </a:spcBef>
              <a:spcAft>
                <a:spcPts val="0"/>
              </a:spcAft>
              <a:buSzPts val="1100"/>
              <a:buNone/>
            </a:pPr>
            <a:r>
              <a:rPr lang="en" sz="1200">
                <a:solidFill>
                  <a:schemeClr val="dk1"/>
                </a:solidFill>
              </a:rPr>
              <a:t>-We thought this could potentially be due to the location of these properties, since more recent properties are likely not being built in San Francisco but rather on the east bay. </a:t>
            </a:r>
            <a:endParaRPr sz="1200">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endParaRPr>
          </a:p>
          <a:p>
            <a:pPr indent="0" lvl="0" marL="0" rtl="0" algn="l">
              <a:lnSpc>
                <a:spcPct val="100000"/>
              </a:lnSpc>
              <a:spcBef>
                <a:spcPts val="0"/>
              </a:spcBef>
              <a:spcAft>
                <a:spcPts val="0"/>
              </a:spcAft>
              <a:buSzPts val="1100"/>
              <a:buNone/>
            </a:pPr>
            <a:r>
              <a:rPr lang="en" sz="1200">
                <a:solidFill>
                  <a:schemeClr val="dk1"/>
                </a:solidFill>
              </a:rPr>
              <a:t>-So we created a bar plot to look at the average year built by city, where we found that San Francisco did have the lowest avg year built of 1948 while dublin had the highest of 1999.</a:t>
            </a:r>
            <a:endParaRPr sz="1200">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endParaRPr>
          </a:p>
          <a:p>
            <a:pPr indent="0" lvl="0" marL="0" rtl="0" algn="l">
              <a:lnSpc>
                <a:spcPct val="100000"/>
              </a:lnSpc>
              <a:spcBef>
                <a:spcPts val="0"/>
              </a:spcBef>
              <a:spcAft>
                <a:spcPts val="0"/>
              </a:spcAft>
              <a:buSzPts val="1100"/>
              <a:buNone/>
            </a:pPr>
            <a:r>
              <a:rPr lang="en" sz="1200">
                <a:solidFill>
                  <a:schemeClr val="dk1"/>
                </a:solidFill>
              </a:rPr>
              <a:t>-Since San Francisco properties have such a high price/sqft, it makes since that the average property price is higher for older properties, as many of these are likely in San Francisco. </a:t>
            </a:r>
            <a:endParaRPr sz="1200">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endParaRPr>
          </a:p>
          <a:p>
            <a:pPr indent="0" lvl="0" marL="457200" rtl="0" algn="l">
              <a:lnSpc>
                <a:spcPct val="115000"/>
              </a:lnSpc>
              <a:spcBef>
                <a:spcPts val="0"/>
              </a:spcBef>
              <a:spcAft>
                <a:spcPts val="0"/>
              </a:spcAft>
              <a:buNone/>
            </a:pPr>
            <a:r>
              <a:t/>
            </a:r>
            <a:endParaRPr/>
          </a:p>
        </p:txBody>
      </p:sp>
      <p:sp>
        <p:nvSpPr>
          <p:cNvPr id="318" name="Google Shape;318;g24d9c0bb918_0_3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This scatter plot gives the information about how long the properties were listed on the website for sale and we can observe that most of the properties listed on red fin are sold under 3 months. and the houses built between 2000-2020 there are some house where the duration listing on redfin is  more than 100 days.From this we can say that if any customer is willing to sell their property there might be a high chance that it can be sol</a:t>
            </a:r>
            <a:endParaRPr/>
          </a:p>
        </p:txBody>
      </p:sp>
      <p:sp>
        <p:nvSpPr>
          <p:cNvPr id="326" name="Google Shape;326;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4d9c0bb91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Aditya</a:t>
            </a:r>
            <a:endParaRPr/>
          </a:p>
        </p:txBody>
      </p:sp>
      <p:sp>
        <p:nvSpPr>
          <p:cNvPr id="333" name="Google Shape;333;g24d9c0bb918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There are more than 30 plus </a:t>
            </a:r>
            <a:r>
              <a:rPr lang="en"/>
              <a:t>properties</a:t>
            </a:r>
            <a:r>
              <a:rPr lang="en"/>
              <a:t> with schools whose rating is 7 and price is distributed from below 2 </a:t>
            </a:r>
            <a:r>
              <a:rPr lang="en"/>
              <a:t>million</a:t>
            </a:r>
            <a:r>
              <a:rPr lang="en"/>
              <a:t>  to 14 million. We can say that if there are schools with highest rating then the property price is being influenced.</a:t>
            </a:r>
            <a:endParaRPr/>
          </a:p>
        </p:txBody>
      </p:sp>
      <p:sp>
        <p:nvSpPr>
          <p:cNvPr id="340" name="Google Shape;340;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4d9c0bb918_0_4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g24d9c0bb918_0_4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solidFill>
                  <a:schemeClr val="dk1"/>
                </a:solidFill>
              </a:rPr>
              <a:t>We also wanted to look at Garage availability by city. In the first bar chart, we have number of properties on the y axis and cities on the x-axis. The graph shows us that most </a:t>
            </a:r>
            <a:r>
              <a:rPr lang="en">
                <a:solidFill>
                  <a:schemeClr val="dk1"/>
                </a:solidFill>
                <a:extLst>
                  <a:ext uri="http://customooxmlschemas.google.com/">
                    <go:slidesCustomData xmlns:go="http://customooxmlschemas.google.com/" textRoundtripDataId="0"/>
                  </a:ext>
                </a:extLst>
              </a:rPr>
              <a:t>properties</a:t>
            </a:r>
            <a:r>
              <a:rPr lang="en">
                <a:solidFill>
                  <a:schemeClr val="dk1"/>
                </a:solidFill>
              </a:rPr>
              <a:t> do have garage access, with san jose and san francisco having the most properties with garages. However, this chart doesn’t really account for the disproportionate total amount of properties for each city. In the second bar chart, we can see the percentage of properties with garages by each city. We see that actually san francisco and san jose have the lowest rate of garage availability, while dublin properties are most likely to have a garage.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SAI</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Preetham</a:t>
            </a:r>
            <a:endParaRPr/>
          </a:p>
        </p:txBody>
      </p:sp>
      <p:sp>
        <p:nvSpPr>
          <p:cNvPr id="355" name="Google Shape;355;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4d9c0bb918_0_2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200"/>
              <a:t>-Next, we created a box plot to look at price differentials by </a:t>
            </a:r>
            <a:r>
              <a:rPr lang="en" sz="1200"/>
              <a:t>property</a:t>
            </a:r>
            <a:r>
              <a:rPr lang="en" sz="1200"/>
              <a:t> type. </a:t>
            </a:r>
            <a:endParaRPr sz="1200"/>
          </a:p>
          <a:p>
            <a:pPr indent="0" lvl="0" marL="0" rtl="0" algn="l">
              <a:lnSpc>
                <a:spcPct val="100000"/>
              </a:lnSpc>
              <a:spcBef>
                <a:spcPts val="0"/>
              </a:spcBef>
              <a:spcAft>
                <a:spcPts val="0"/>
              </a:spcAft>
              <a:buSzPts val="1100"/>
              <a:buNone/>
            </a:pPr>
            <a:r>
              <a:rPr lang="en" sz="1200"/>
              <a:t>-This plot shows the range of property prices for different property types, which can demonstrate to investors how property type is influencing pricing</a:t>
            </a:r>
            <a:endParaRPr sz="1200"/>
          </a:p>
          <a:p>
            <a:pPr indent="0" lvl="0" marL="0" rtl="0" algn="l">
              <a:lnSpc>
                <a:spcPct val="100000"/>
              </a:lnSpc>
              <a:spcBef>
                <a:spcPts val="0"/>
              </a:spcBef>
              <a:spcAft>
                <a:spcPts val="0"/>
              </a:spcAft>
              <a:buSzPts val="1100"/>
              <a:buNone/>
            </a:pPr>
            <a:r>
              <a:t/>
            </a:r>
            <a:endParaRPr sz="1200"/>
          </a:p>
          <a:p>
            <a:pPr indent="0" lvl="0" marL="0" rtl="0" algn="l">
              <a:lnSpc>
                <a:spcPct val="100000"/>
              </a:lnSpc>
              <a:spcBef>
                <a:spcPts val="0"/>
              </a:spcBef>
              <a:spcAft>
                <a:spcPts val="0"/>
              </a:spcAft>
              <a:buSzPts val="1100"/>
              <a:buNone/>
            </a:pPr>
            <a:r>
              <a:rPr lang="en" sz="1200"/>
              <a:t>-We can see that Multi Family or 5+ unit homes have the highest mean property prices, (around $5 million) which is likely due to the fact that these properties have a higher square footage</a:t>
            </a:r>
            <a:endParaRPr sz="1200"/>
          </a:p>
          <a:p>
            <a:pPr indent="0" lvl="0" marL="0" rtl="0" algn="l">
              <a:lnSpc>
                <a:spcPct val="115000"/>
              </a:lnSpc>
              <a:spcBef>
                <a:spcPts val="0"/>
              </a:spcBef>
              <a:spcAft>
                <a:spcPts val="0"/>
              </a:spcAft>
              <a:buNone/>
            </a:pPr>
            <a:r>
              <a:rPr lang="en" sz="1300">
                <a:solidFill>
                  <a:schemeClr val="dk1"/>
                </a:solidFill>
              </a:rPr>
              <a:t>-</a:t>
            </a:r>
            <a:r>
              <a:rPr lang="en" sz="1200">
                <a:solidFill>
                  <a:schemeClr val="dk1"/>
                </a:solidFill>
              </a:rPr>
              <a:t>We can also see that </a:t>
            </a:r>
            <a:r>
              <a:rPr lang="en" sz="1300">
                <a:solidFill>
                  <a:schemeClr val="dk1"/>
                </a:solidFill>
              </a:rPr>
              <a:t>Co-op condos and single family residential homes have the biggest ranges in price; and this could potentially be due to us having more data for these types of properties</a:t>
            </a:r>
            <a:endParaRPr sz="1300">
              <a:solidFill>
                <a:schemeClr val="dk1"/>
              </a:solidFill>
            </a:endParaRPr>
          </a:p>
          <a:p>
            <a:pPr indent="0" lvl="0" marL="0" rtl="0" algn="l">
              <a:lnSpc>
                <a:spcPct val="100000"/>
              </a:lnSpc>
              <a:spcBef>
                <a:spcPts val="0"/>
              </a:spcBef>
              <a:spcAft>
                <a:spcPts val="0"/>
              </a:spcAft>
              <a:buSzPts val="1100"/>
              <a:buNone/>
            </a:pPr>
            <a:r>
              <a:t/>
            </a:r>
            <a:endParaRPr sz="1200"/>
          </a:p>
        </p:txBody>
      </p:sp>
      <p:sp>
        <p:nvSpPr>
          <p:cNvPr id="363" name="Google Shape;363;g24d9c0bb918_0_2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Preetham</a:t>
            </a:r>
            <a:endParaRPr/>
          </a:p>
        </p:txBody>
      </p:sp>
      <p:sp>
        <p:nvSpPr>
          <p:cNvPr id="370" name="Google Shape;370;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Venkat comparing variou types of properties the avg price of coop is pretty </a:t>
            </a:r>
            <a:endParaRPr/>
          </a:p>
        </p:txBody>
      </p:sp>
      <p:sp>
        <p:nvSpPr>
          <p:cNvPr id="378" name="Google Shape;378;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Venkat</a:t>
            </a:r>
            <a:endParaRPr/>
          </a:p>
        </p:txBody>
      </p:sp>
      <p:sp>
        <p:nvSpPr>
          <p:cNvPr id="385" name="Google Shape;385;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Preetham</a:t>
            </a:r>
            <a:endParaRPr/>
          </a:p>
        </p:txBody>
      </p:sp>
      <p:sp>
        <p:nvSpPr>
          <p:cNvPr id="392" name="Google Shape;392;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24d9c0bb918_0_5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5" name="Google Shape;405;g24d9c0bb918_0_5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8c09a914af_1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1" name="Google Shape;411;g28c09a914af_1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SAI</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SAI</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Pavan. We made sure that we get sufficient </a:t>
            </a:r>
            <a:r>
              <a:rPr lang="en"/>
              <a:t>variables</a:t>
            </a:r>
            <a:r>
              <a:rPr lang="en"/>
              <a:t> to cover the </a:t>
            </a:r>
            <a:r>
              <a:rPr lang="en"/>
              <a:t>analysis</a:t>
            </a:r>
            <a:r>
              <a:rPr lang="en"/>
              <a:t>. Columns like garage, year built nad the listing time actually plays a key role in sales</a:t>
            </a:r>
            <a:endParaRPr/>
          </a:p>
        </p:txBody>
      </p:sp>
      <p:sp>
        <p:nvSpPr>
          <p:cNvPr id="154" name="Google Shape;15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Pavan. The data contained NUll values as you can see. The property style has the most </a:t>
            </a:r>
            <a:r>
              <a:rPr lang="en"/>
              <a:t>missing</a:t>
            </a:r>
            <a:r>
              <a:rPr lang="en"/>
              <a:t>. Imputed with most acoouring. And the rest of the variblaes if changed might skew the data so we left them unchanged. We changed the data types. For example the sqft when scraped is string but we split the data and extracted values. We also calculated price/sqft. From sqft and price</a:t>
            </a:r>
            <a:endParaRPr/>
          </a:p>
        </p:txBody>
      </p:sp>
      <p:sp>
        <p:nvSpPr>
          <p:cNvPr id="163" name="Google Shape;16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Pavan. 1.6M, 18 days , 1879sqft , 875$persqft</a:t>
            </a:r>
            <a:endParaRPr/>
          </a:p>
        </p:txBody>
      </p:sp>
      <p:sp>
        <p:nvSpPr>
          <p:cNvPr id="172" name="Google Shape;17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Naresh</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Naresh</a:t>
            </a:r>
            <a:endParaRPr/>
          </a:p>
        </p:txBody>
      </p:sp>
      <p:sp>
        <p:nvSpPr>
          <p:cNvPr id="266" name="Google Shape;26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200">
                <a:solidFill>
                  <a:srgbClr val="D1D5DB"/>
                </a:solidFill>
                <a:highlight>
                  <a:srgbClr val="444654"/>
                </a:highlight>
                <a:latin typeface="Roboto"/>
                <a:ea typeface="Roboto"/>
                <a:cs typeface="Roboto"/>
                <a:sym typeface="Roboto"/>
              </a:rPr>
              <a:t>Variables with the darkest shades, especially in relation to property price, signify high importance and strong influence on property values. From this heatmap we can see that  property </a:t>
            </a:r>
            <a:r>
              <a:rPr lang="en" sz="1200">
                <a:solidFill>
                  <a:srgbClr val="D1D5DB"/>
                </a:solidFill>
                <a:highlight>
                  <a:srgbClr val="444654"/>
                </a:highlight>
                <a:latin typeface="Roboto"/>
                <a:ea typeface="Roboto"/>
                <a:cs typeface="Roboto"/>
                <a:sym typeface="Roboto"/>
              </a:rPr>
              <a:t>square feet is associated with number of bedroom and number of bathrooms.Also the number of bedrooms is correlated with number of bathrooms.Also the property price is correlated with property sq ft #of bedrooms,#of bathrooms</a:t>
            </a:r>
            <a:endParaRPr sz="1200">
              <a:solidFill>
                <a:srgbClr val="D1D5DB"/>
              </a:solidFill>
              <a:highlight>
                <a:srgbClr val="444654"/>
              </a:highlight>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rgbClr val="D1D5DB"/>
              </a:solidFill>
              <a:highlight>
                <a:srgbClr val="444654"/>
              </a:highlight>
              <a:latin typeface="Roboto"/>
              <a:ea typeface="Roboto"/>
              <a:cs typeface="Roboto"/>
              <a:sym typeface="Roboto"/>
            </a:endParaRPr>
          </a:p>
        </p:txBody>
      </p:sp>
      <p:sp>
        <p:nvSpPr>
          <p:cNvPr id="273" name="Google Shape;273;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solidFill>
          <a:schemeClr val="lt1"/>
        </a:solidFill>
      </p:bgPr>
    </p:bg>
    <p:spTree>
      <p:nvGrpSpPr>
        <p:cNvPr id="8" name="Shape 8"/>
        <p:cNvGrpSpPr/>
        <p:nvPr/>
      </p:nvGrpSpPr>
      <p:grpSpPr>
        <a:xfrm>
          <a:off x="0" y="0"/>
          <a:ext cx="0" cy="0"/>
          <a:chOff x="0" y="0"/>
          <a:chExt cx="0" cy="0"/>
        </a:xfrm>
      </p:grpSpPr>
      <p:sp>
        <p:nvSpPr>
          <p:cNvPr id="9" name="Google Shape;9;p46"/>
          <p:cNvSpPr/>
          <p:nvPr/>
        </p:nvSpPr>
        <p:spPr>
          <a:xfrm>
            <a:off x="18639" y="1507984"/>
            <a:ext cx="176" cy="172"/>
          </a:xfrm>
          <a:custGeom>
            <a:rect b="b" l="l" r="r" t="t"/>
            <a:pathLst>
              <a:path extrusionOk="0" h="1" w="1">
                <a:moveTo>
                  <a:pt x="0" y="0"/>
                </a:moveTo>
                <a:lnTo>
                  <a:pt x="0" y="0"/>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46"/>
          <p:cNvSpPr/>
          <p:nvPr/>
        </p:nvSpPr>
        <p:spPr>
          <a:xfrm>
            <a:off x="18639" y="2419108"/>
            <a:ext cx="176" cy="172"/>
          </a:xfrm>
          <a:custGeom>
            <a:rect b="b" l="l" r="r" t="t"/>
            <a:pathLst>
              <a:path extrusionOk="0" h="1" w="1">
                <a:moveTo>
                  <a:pt x="0" y="0"/>
                </a:move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46"/>
          <p:cNvSpPr/>
          <p:nvPr/>
        </p:nvSpPr>
        <p:spPr>
          <a:xfrm flipH="1">
            <a:off x="1144517" y="9122"/>
            <a:ext cx="176" cy="172"/>
          </a:xfrm>
          <a:custGeom>
            <a:rect b="b" l="l" r="r" t="t"/>
            <a:pathLst>
              <a:path extrusionOk="0" h="1" w="1">
                <a:moveTo>
                  <a:pt x="0" y="1"/>
                </a:moveTo>
                <a:lnTo>
                  <a:pt x="0" y="1"/>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12" name="Google Shape;12;p46"/>
          <p:cNvSpPr/>
          <p:nvPr/>
        </p:nvSpPr>
        <p:spPr>
          <a:xfrm flipH="1">
            <a:off x="1144517" y="9122"/>
            <a:ext cx="176" cy="172"/>
          </a:xfrm>
          <a:custGeom>
            <a:rect b="b" l="l" r="r" t="t"/>
            <a:pathLst>
              <a:path extrusionOk="0" h="1" w="1">
                <a:moveTo>
                  <a:pt x="0" y="1"/>
                </a:moveTo>
                <a:lnTo>
                  <a:pt x="0" y="1"/>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13" name="Google Shape;13;p46"/>
          <p:cNvSpPr txBox="1"/>
          <p:nvPr>
            <p:ph type="ctrTitle"/>
          </p:nvPr>
        </p:nvSpPr>
        <p:spPr>
          <a:xfrm flipH="1">
            <a:off x="623625" y="2236500"/>
            <a:ext cx="3576900" cy="670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4" name="Google Shape;14;p46"/>
          <p:cNvSpPr txBox="1"/>
          <p:nvPr>
            <p:ph idx="1" type="subTitle"/>
          </p:nvPr>
        </p:nvSpPr>
        <p:spPr>
          <a:xfrm flipH="1">
            <a:off x="623500" y="3116767"/>
            <a:ext cx="3629100" cy="67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EB Garamond"/>
              <a:buNone/>
              <a:defRPr sz="1400">
                <a:latin typeface="EB Garamond"/>
                <a:ea typeface="EB Garamond"/>
                <a:cs typeface="EB Garamond"/>
                <a:sym typeface="EB Garamond"/>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5" name="Google Shape;15;p46"/>
          <p:cNvSpPr/>
          <p:nvPr/>
        </p:nvSpPr>
        <p:spPr>
          <a:xfrm>
            <a:off x="4099510" y="-103020"/>
            <a:ext cx="5995571" cy="6199231"/>
          </a:xfrm>
          <a:custGeom>
            <a:rect b="b" l="l" r="r" t="t"/>
            <a:pathLst>
              <a:path extrusionOk="0" h="208325" w="201481">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F8E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CUSTOM_6">
    <p:bg>
      <p:bgPr>
        <a:solidFill>
          <a:schemeClr val="lt1"/>
        </a:solidFill>
      </p:bgPr>
    </p:bg>
    <p:spTree>
      <p:nvGrpSpPr>
        <p:cNvPr id="16" name="Shape 16"/>
        <p:cNvGrpSpPr/>
        <p:nvPr/>
      </p:nvGrpSpPr>
      <p:grpSpPr>
        <a:xfrm>
          <a:off x="0" y="0"/>
          <a:ext cx="0" cy="0"/>
          <a:chOff x="0" y="0"/>
          <a:chExt cx="0" cy="0"/>
        </a:xfrm>
      </p:grpSpPr>
      <p:sp>
        <p:nvSpPr>
          <p:cNvPr id="17" name="Google Shape;17;p47"/>
          <p:cNvSpPr/>
          <p:nvPr/>
        </p:nvSpPr>
        <p:spPr>
          <a:xfrm>
            <a:off x="742950" y="710350"/>
            <a:ext cx="8686800" cy="2796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47"/>
          <p:cNvSpPr txBox="1"/>
          <p:nvPr>
            <p:ph type="ctrTitle"/>
          </p:nvPr>
        </p:nvSpPr>
        <p:spPr>
          <a:xfrm>
            <a:off x="790975" y="720000"/>
            <a:ext cx="5012400" cy="314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200"/>
              <a:buNone/>
              <a:defRPr sz="1200">
                <a:solidFill>
                  <a:schemeClr val="lt1"/>
                </a:solidFill>
              </a:defRPr>
            </a:lvl1pPr>
            <a:lvl2pPr lvl="1" algn="ctr">
              <a:lnSpc>
                <a:spcPct val="100000"/>
              </a:lnSpc>
              <a:spcBef>
                <a:spcPts val="0"/>
              </a:spcBef>
              <a:spcAft>
                <a:spcPts val="0"/>
              </a:spcAft>
              <a:buClr>
                <a:schemeClr val="dk1"/>
              </a:buClr>
              <a:buSzPts val="1100"/>
              <a:buNone/>
              <a:defRPr sz="1100">
                <a:solidFill>
                  <a:schemeClr val="dk1"/>
                </a:solidFill>
              </a:defRPr>
            </a:lvl2pPr>
            <a:lvl3pPr lvl="2" algn="ctr">
              <a:lnSpc>
                <a:spcPct val="100000"/>
              </a:lnSpc>
              <a:spcBef>
                <a:spcPts val="0"/>
              </a:spcBef>
              <a:spcAft>
                <a:spcPts val="0"/>
              </a:spcAft>
              <a:buClr>
                <a:schemeClr val="dk1"/>
              </a:buClr>
              <a:buSzPts val="1100"/>
              <a:buNone/>
              <a:defRPr sz="1100">
                <a:solidFill>
                  <a:schemeClr val="dk1"/>
                </a:solidFill>
              </a:defRPr>
            </a:lvl3pPr>
            <a:lvl4pPr lvl="3" algn="ctr">
              <a:lnSpc>
                <a:spcPct val="100000"/>
              </a:lnSpc>
              <a:spcBef>
                <a:spcPts val="0"/>
              </a:spcBef>
              <a:spcAft>
                <a:spcPts val="0"/>
              </a:spcAft>
              <a:buClr>
                <a:schemeClr val="dk1"/>
              </a:buClr>
              <a:buSzPts val="1100"/>
              <a:buNone/>
              <a:defRPr sz="1100">
                <a:solidFill>
                  <a:schemeClr val="dk1"/>
                </a:solidFill>
              </a:defRPr>
            </a:lvl4pPr>
            <a:lvl5pPr lvl="4" algn="ctr">
              <a:lnSpc>
                <a:spcPct val="100000"/>
              </a:lnSpc>
              <a:spcBef>
                <a:spcPts val="0"/>
              </a:spcBef>
              <a:spcAft>
                <a:spcPts val="0"/>
              </a:spcAft>
              <a:buClr>
                <a:schemeClr val="dk1"/>
              </a:buClr>
              <a:buSzPts val="1100"/>
              <a:buNone/>
              <a:defRPr sz="1100">
                <a:solidFill>
                  <a:schemeClr val="dk1"/>
                </a:solidFill>
              </a:defRPr>
            </a:lvl5pPr>
            <a:lvl6pPr lvl="5" algn="ctr">
              <a:lnSpc>
                <a:spcPct val="100000"/>
              </a:lnSpc>
              <a:spcBef>
                <a:spcPts val="0"/>
              </a:spcBef>
              <a:spcAft>
                <a:spcPts val="0"/>
              </a:spcAft>
              <a:buClr>
                <a:schemeClr val="dk1"/>
              </a:buClr>
              <a:buSzPts val="1100"/>
              <a:buNone/>
              <a:defRPr sz="1100">
                <a:solidFill>
                  <a:schemeClr val="dk1"/>
                </a:solidFill>
              </a:defRPr>
            </a:lvl6pPr>
            <a:lvl7pPr lvl="6" algn="ctr">
              <a:lnSpc>
                <a:spcPct val="100000"/>
              </a:lnSpc>
              <a:spcBef>
                <a:spcPts val="0"/>
              </a:spcBef>
              <a:spcAft>
                <a:spcPts val="0"/>
              </a:spcAft>
              <a:buClr>
                <a:schemeClr val="dk1"/>
              </a:buClr>
              <a:buSzPts val="1100"/>
              <a:buNone/>
              <a:defRPr sz="1100">
                <a:solidFill>
                  <a:schemeClr val="dk1"/>
                </a:solidFill>
              </a:defRPr>
            </a:lvl7pPr>
            <a:lvl8pPr lvl="7" algn="ctr">
              <a:lnSpc>
                <a:spcPct val="100000"/>
              </a:lnSpc>
              <a:spcBef>
                <a:spcPts val="0"/>
              </a:spcBef>
              <a:spcAft>
                <a:spcPts val="0"/>
              </a:spcAft>
              <a:buClr>
                <a:schemeClr val="dk1"/>
              </a:buClr>
              <a:buSzPts val="1100"/>
              <a:buNone/>
              <a:defRPr sz="1100">
                <a:solidFill>
                  <a:schemeClr val="dk1"/>
                </a:solidFill>
              </a:defRPr>
            </a:lvl8pPr>
            <a:lvl9pPr lvl="8" algn="ctr">
              <a:lnSpc>
                <a:spcPct val="100000"/>
              </a:lnSpc>
              <a:spcBef>
                <a:spcPts val="0"/>
              </a:spcBef>
              <a:spcAft>
                <a:spcPts val="0"/>
              </a:spcAft>
              <a:buClr>
                <a:schemeClr val="dk1"/>
              </a:buClr>
              <a:buSzPts val="1100"/>
              <a:buNone/>
              <a:defRPr sz="1100">
                <a:solidFill>
                  <a:schemeClr val="dk1"/>
                </a:solidFill>
              </a:defRPr>
            </a:lvl9pPr>
          </a:lstStyle>
          <a:p/>
        </p:txBody>
      </p:sp>
      <p:sp>
        <p:nvSpPr>
          <p:cNvPr id="19" name="Google Shape;19;p47"/>
          <p:cNvSpPr/>
          <p:nvPr/>
        </p:nvSpPr>
        <p:spPr>
          <a:xfrm>
            <a:off x="419100" y="732400"/>
            <a:ext cx="235500" cy="235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47"/>
          <p:cNvSpPr/>
          <p:nvPr/>
        </p:nvSpPr>
        <p:spPr>
          <a:xfrm>
            <a:off x="95250" y="732400"/>
            <a:ext cx="235500" cy="235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CUSTOM_7">
    <p:spTree>
      <p:nvGrpSpPr>
        <p:cNvPr id="21" name="Shape 21"/>
        <p:cNvGrpSpPr/>
        <p:nvPr/>
      </p:nvGrpSpPr>
      <p:grpSpPr>
        <a:xfrm>
          <a:off x="0" y="0"/>
          <a:ext cx="0" cy="0"/>
          <a:chOff x="0" y="0"/>
          <a:chExt cx="0" cy="0"/>
        </a:xfrm>
      </p:grpSpPr>
      <p:sp>
        <p:nvSpPr>
          <p:cNvPr id="22" name="Google Shape;22;p48"/>
          <p:cNvSpPr/>
          <p:nvPr/>
        </p:nvSpPr>
        <p:spPr>
          <a:xfrm rot="-5400000">
            <a:off x="-101015" y="-226845"/>
            <a:ext cx="5995571" cy="6199231"/>
          </a:xfrm>
          <a:custGeom>
            <a:rect b="b" l="l" r="r" t="t"/>
            <a:pathLst>
              <a:path extrusionOk="0" h="208325" w="201481">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chemeClr val="accent5">
              <a:alpha val="1137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48"/>
          <p:cNvSpPr txBox="1"/>
          <p:nvPr>
            <p:ph type="ctrTitle"/>
          </p:nvPr>
        </p:nvSpPr>
        <p:spPr>
          <a:xfrm>
            <a:off x="831200" y="376498"/>
            <a:ext cx="3867300" cy="2054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24" name="Google Shape;24;p48"/>
          <p:cNvSpPr txBox="1"/>
          <p:nvPr>
            <p:ph idx="1" type="subTitle"/>
          </p:nvPr>
        </p:nvSpPr>
        <p:spPr>
          <a:xfrm>
            <a:off x="831200" y="2314225"/>
            <a:ext cx="4224900" cy="1784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3">
    <p:spTree>
      <p:nvGrpSpPr>
        <p:cNvPr id="25" name="Shape 25"/>
        <p:cNvGrpSpPr/>
        <p:nvPr/>
      </p:nvGrpSpPr>
      <p:grpSpPr>
        <a:xfrm>
          <a:off x="0" y="0"/>
          <a:ext cx="0" cy="0"/>
          <a:chOff x="0" y="0"/>
          <a:chExt cx="0" cy="0"/>
        </a:xfrm>
      </p:grpSpPr>
      <p:sp>
        <p:nvSpPr>
          <p:cNvPr id="26" name="Google Shape;26;p49"/>
          <p:cNvSpPr/>
          <p:nvPr/>
        </p:nvSpPr>
        <p:spPr>
          <a:xfrm>
            <a:off x="3356560" y="-236370"/>
            <a:ext cx="5995571" cy="6199231"/>
          </a:xfrm>
          <a:custGeom>
            <a:rect b="b" l="l" r="r" t="t"/>
            <a:pathLst>
              <a:path extrusionOk="0" h="208325" w="201481">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F2CC">
              <a:alpha val="3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49"/>
          <p:cNvSpPr txBox="1"/>
          <p:nvPr>
            <p:ph idx="1" type="subTitle"/>
          </p:nvPr>
        </p:nvSpPr>
        <p:spPr>
          <a:xfrm>
            <a:off x="2286775" y="1780575"/>
            <a:ext cx="4717500" cy="6318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400"/>
            </a:lvl1pPr>
            <a:lvl2pPr lvl="1" algn="l">
              <a:lnSpc>
                <a:spcPct val="115000"/>
              </a:lnSpc>
              <a:spcBef>
                <a:spcPts val="1600"/>
              </a:spcBef>
              <a:spcAft>
                <a:spcPts val="0"/>
              </a:spcAft>
              <a:buSzPts val="1200"/>
              <a:buNone/>
              <a:defRPr/>
            </a:lvl2pPr>
            <a:lvl3pPr lvl="2" algn="l">
              <a:lnSpc>
                <a:spcPct val="115000"/>
              </a:lnSpc>
              <a:spcBef>
                <a:spcPts val="1600"/>
              </a:spcBef>
              <a:spcAft>
                <a:spcPts val="0"/>
              </a:spcAft>
              <a:buSzPts val="1200"/>
              <a:buNone/>
              <a:defRPr/>
            </a:lvl3pPr>
            <a:lvl4pPr lvl="3" algn="l">
              <a:lnSpc>
                <a:spcPct val="115000"/>
              </a:lnSpc>
              <a:spcBef>
                <a:spcPts val="1600"/>
              </a:spcBef>
              <a:spcAft>
                <a:spcPts val="0"/>
              </a:spcAft>
              <a:buSzPts val="1200"/>
              <a:buNone/>
              <a:defRPr/>
            </a:lvl4pPr>
            <a:lvl5pPr lvl="4" algn="l">
              <a:lnSpc>
                <a:spcPct val="115000"/>
              </a:lnSpc>
              <a:spcBef>
                <a:spcPts val="1600"/>
              </a:spcBef>
              <a:spcAft>
                <a:spcPts val="0"/>
              </a:spcAft>
              <a:buSzPts val="1200"/>
              <a:buNone/>
              <a:defRPr/>
            </a:lvl5pPr>
            <a:lvl6pPr lvl="5" algn="l">
              <a:lnSpc>
                <a:spcPct val="115000"/>
              </a:lnSpc>
              <a:spcBef>
                <a:spcPts val="1600"/>
              </a:spcBef>
              <a:spcAft>
                <a:spcPts val="0"/>
              </a:spcAft>
              <a:buSzPts val="1200"/>
              <a:buNone/>
              <a:defRPr/>
            </a:lvl6pPr>
            <a:lvl7pPr lvl="6" algn="l">
              <a:lnSpc>
                <a:spcPct val="115000"/>
              </a:lnSpc>
              <a:spcBef>
                <a:spcPts val="1600"/>
              </a:spcBef>
              <a:spcAft>
                <a:spcPts val="0"/>
              </a:spcAft>
              <a:buSzPts val="1200"/>
              <a:buNone/>
              <a:defRPr/>
            </a:lvl7pPr>
            <a:lvl8pPr lvl="7" algn="l">
              <a:lnSpc>
                <a:spcPct val="115000"/>
              </a:lnSpc>
              <a:spcBef>
                <a:spcPts val="1600"/>
              </a:spcBef>
              <a:spcAft>
                <a:spcPts val="0"/>
              </a:spcAft>
              <a:buSzPts val="1200"/>
              <a:buNone/>
              <a:defRPr/>
            </a:lvl8pPr>
            <a:lvl9pPr lvl="8" algn="l">
              <a:lnSpc>
                <a:spcPct val="115000"/>
              </a:lnSpc>
              <a:spcBef>
                <a:spcPts val="1600"/>
              </a:spcBef>
              <a:spcAft>
                <a:spcPts val="1600"/>
              </a:spcAft>
              <a:buSzPts val="1200"/>
              <a:buNone/>
              <a:defRPr/>
            </a:lvl9pPr>
          </a:lstStyle>
          <a:p/>
        </p:txBody>
      </p:sp>
      <p:sp>
        <p:nvSpPr>
          <p:cNvPr id="28" name="Google Shape;28;p49"/>
          <p:cNvSpPr txBox="1"/>
          <p:nvPr>
            <p:ph type="ctrTitle"/>
          </p:nvPr>
        </p:nvSpPr>
        <p:spPr>
          <a:xfrm>
            <a:off x="3099175" y="2412374"/>
            <a:ext cx="3092700" cy="540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None/>
              <a:defRPr sz="12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6_1">
    <p:bg>
      <p:bgPr>
        <a:solidFill>
          <a:schemeClr val="lt1"/>
        </a:solidFill>
      </p:bgPr>
    </p:bg>
    <p:spTree>
      <p:nvGrpSpPr>
        <p:cNvPr id="29" name="Shape 29"/>
        <p:cNvGrpSpPr/>
        <p:nvPr/>
      </p:nvGrpSpPr>
      <p:grpSpPr>
        <a:xfrm>
          <a:off x="0" y="0"/>
          <a:ext cx="0" cy="0"/>
          <a:chOff x="0" y="0"/>
          <a:chExt cx="0" cy="0"/>
        </a:xfrm>
      </p:grpSpPr>
      <p:sp>
        <p:nvSpPr>
          <p:cNvPr id="30" name="Google Shape;30;p54"/>
          <p:cNvSpPr/>
          <p:nvPr/>
        </p:nvSpPr>
        <p:spPr>
          <a:xfrm rot="-5400000">
            <a:off x="126769" y="-375501"/>
            <a:ext cx="6811569" cy="7337207"/>
          </a:xfrm>
          <a:custGeom>
            <a:rect b="b" l="l" r="r" t="t"/>
            <a:pathLst>
              <a:path extrusionOk="0" h="208325" w="201481">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ADDBD7">
              <a:alpha val="2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54"/>
          <p:cNvSpPr txBox="1"/>
          <p:nvPr>
            <p:ph type="ctrTitle"/>
          </p:nvPr>
        </p:nvSpPr>
        <p:spPr>
          <a:xfrm>
            <a:off x="477026" y="1557850"/>
            <a:ext cx="4209300" cy="851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4800"/>
              <a:buNone/>
              <a:defRPr sz="4800">
                <a:solidFill>
                  <a:schemeClr val="accent1"/>
                </a:solidFill>
              </a:defRPr>
            </a:lvl1pPr>
            <a:lvl2pPr lvl="1" algn="ctr">
              <a:lnSpc>
                <a:spcPct val="100000"/>
              </a:lnSpc>
              <a:spcBef>
                <a:spcPts val="0"/>
              </a:spcBef>
              <a:spcAft>
                <a:spcPts val="0"/>
              </a:spcAft>
              <a:buClr>
                <a:schemeClr val="dk1"/>
              </a:buClr>
              <a:buSzPts val="4800"/>
              <a:buNone/>
              <a:defRPr sz="4800">
                <a:solidFill>
                  <a:schemeClr val="dk1"/>
                </a:solidFill>
              </a:defRPr>
            </a:lvl2pPr>
            <a:lvl3pPr lvl="2" algn="ctr">
              <a:lnSpc>
                <a:spcPct val="100000"/>
              </a:lnSpc>
              <a:spcBef>
                <a:spcPts val="0"/>
              </a:spcBef>
              <a:spcAft>
                <a:spcPts val="0"/>
              </a:spcAft>
              <a:buClr>
                <a:schemeClr val="dk1"/>
              </a:buClr>
              <a:buSzPts val="4800"/>
              <a:buNone/>
              <a:defRPr sz="4800">
                <a:solidFill>
                  <a:schemeClr val="dk1"/>
                </a:solidFill>
              </a:defRPr>
            </a:lvl3pPr>
            <a:lvl4pPr lvl="3" algn="ctr">
              <a:lnSpc>
                <a:spcPct val="100000"/>
              </a:lnSpc>
              <a:spcBef>
                <a:spcPts val="0"/>
              </a:spcBef>
              <a:spcAft>
                <a:spcPts val="0"/>
              </a:spcAft>
              <a:buClr>
                <a:schemeClr val="dk1"/>
              </a:buClr>
              <a:buSzPts val="4800"/>
              <a:buNone/>
              <a:defRPr sz="4800">
                <a:solidFill>
                  <a:schemeClr val="dk1"/>
                </a:solidFill>
              </a:defRPr>
            </a:lvl4pPr>
            <a:lvl5pPr lvl="4" algn="ctr">
              <a:lnSpc>
                <a:spcPct val="100000"/>
              </a:lnSpc>
              <a:spcBef>
                <a:spcPts val="0"/>
              </a:spcBef>
              <a:spcAft>
                <a:spcPts val="0"/>
              </a:spcAft>
              <a:buClr>
                <a:schemeClr val="dk1"/>
              </a:buClr>
              <a:buSzPts val="4800"/>
              <a:buNone/>
              <a:defRPr sz="4800">
                <a:solidFill>
                  <a:schemeClr val="dk1"/>
                </a:solidFill>
              </a:defRPr>
            </a:lvl5pPr>
            <a:lvl6pPr lvl="5" algn="ctr">
              <a:lnSpc>
                <a:spcPct val="100000"/>
              </a:lnSpc>
              <a:spcBef>
                <a:spcPts val="0"/>
              </a:spcBef>
              <a:spcAft>
                <a:spcPts val="0"/>
              </a:spcAft>
              <a:buClr>
                <a:schemeClr val="dk1"/>
              </a:buClr>
              <a:buSzPts val="4800"/>
              <a:buNone/>
              <a:defRPr sz="4800">
                <a:solidFill>
                  <a:schemeClr val="dk1"/>
                </a:solidFill>
              </a:defRPr>
            </a:lvl6pPr>
            <a:lvl7pPr lvl="6" algn="ctr">
              <a:lnSpc>
                <a:spcPct val="100000"/>
              </a:lnSpc>
              <a:spcBef>
                <a:spcPts val="0"/>
              </a:spcBef>
              <a:spcAft>
                <a:spcPts val="0"/>
              </a:spcAft>
              <a:buClr>
                <a:schemeClr val="dk1"/>
              </a:buClr>
              <a:buSzPts val="4800"/>
              <a:buNone/>
              <a:defRPr sz="4800">
                <a:solidFill>
                  <a:schemeClr val="dk1"/>
                </a:solidFill>
              </a:defRPr>
            </a:lvl7pPr>
            <a:lvl8pPr lvl="7" algn="ctr">
              <a:lnSpc>
                <a:spcPct val="100000"/>
              </a:lnSpc>
              <a:spcBef>
                <a:spcPts val="0"/>
              </a:spcBef>
              <a:spcAft>
                <a:spcPts val="0"/>
              </a:spcAft>
              <a:buClr>
                <a:schemeClr val="dk1"/>
              </a:buClr>
              <a:buSzPts val="4800"/>
              <a:buNone/>
              <a:defRPr sz="4800">
                <a:solidFill>
                  <a:schemeClr val="dk1"/>
                </a:solidFill>
              </a:defRPr>
            </a:lvl8pPr>
            <a:lvl9pPr lvl="8" algn="ctr">
              <a:lnSpc>
                <a:spcPct val="100000"/>
              </a:lnSpc>
              <a:spcBef>
                <a:spcPts val="0"/>
              </a:spcBef>
              <a:spcAft>
                <a:spcPts val="0"/>
              </a:spcAft>
              <a:buClr>
                <a:schemeClr val="dk1"/>
              </a:buClr>
              <a:buSzPts val="4800"/>
              <a:buNone/>
              <a:defRPr sz="4800">
                <a:solidFill>
                  <a:schemeClr val="dk1"/>
                </a:solidFill>
              </a:defRPr>
            </a:lvl9pPr>
          </a:lstStyle>
          <a:p/>
        </p:txBody>
      </p:sp>
      <p:sp>
        <p:nvSpPr>
          <p:cNvPr id="32" name="Google Shape;32;p54"/>
          <p:cNvSpPr txBox="1"/>
          <p:nvPr>
            <p:ph idx="1" type="subTitle"/>
          </p:nvPr>
        </p:nvSpPr>
        <p:spPr>
          <a:xfrm flipH="1">
            <a:off x="1674026" y="2409550"/>
            <a:ext cx="3012300" cy="16710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a:lvl1pPr>
            <a:lvl2pPr lvl="1" algn="r">
              <a:lnSpc>
                <a:spcPct val="100000"/>
              </a:lnSpc>
              <a:spcBef>
                <a:spcPts val="0"/>
              </a:spcBef>
              <a:spcAft>
                <a:spcPts val="0"/>
              </a:spcAft>
              <a:buClr>
                <a:schemeClr val="dk1"/>
              </a:buClr>
              <a:buSzPts val="1200"/>
              <a:buNone/>
              <a:defRPr>
                <a:solidFill>
                  <a:schemeClr val="dk1"/>
                </a:solidFill>
              </a:defRPr>
            </a:lvl2pPr>
            <a:lvl3pPr lvl="2" algn="r">
              <a:lnSpc>
                <a:spcPct val="100000"/>
              </a:lnSpc>
              <a:spcBef>
                <a:spcPts val="0"/>
              </a:spcBef>
              <a:spcAft>
                <a:spcPts val="0"/>
              </a:spcAft>
              <a:buClr>
                <a:schemeClr val="dk1"/>
              </a:buClr>
              <a:buSzPts val="1200"/>
              <a:buNone/>
              <a:defRPr>
                <a:solidFill>
                  <a:schemeClr val="dk1"/>
                </a:solidFill>
              </a:defRPr>
            </a:lvl3pPr>
            <a:lvl4pPr lvl="3" algn="r">
              <a:lnSpc>
                <a:spcPct val="100000"/>
              </a:lnSpc>
              <a:spcBef>
                <a:spcPts val="0"/>
              </a:spcBef>
              <a:spcAft>
                <a:spcPts val="0"/>
              </a:spcAft>
              <a:buClr>
                <a:schemeClr val="dk1"/>
              </a:buClr>
              <a:buSzPts val="1200"/>
              <a:buNone/>
              <a:defRPr>
                <a:solidFill>
                  <a:schemeClr val="dk1"/>
                </a:solidFill>
              </a:defRPr>
            </a:lvl4pPr>
            <a:lvl5pPr lvl="4" algn="r">
              <a:lnSpc>
                <a:spcPct val="100000"/>
              </a:lnSpc>
              <a:spcBef>
                <a:spcPts val="0"/>
              </a:spcBef>
              <a:spcAft>
                <a:spcPts val="0"/>
              </a:spcAft>
              <a:buClr>
                <a:schemeClr val="dk1"/>
              </a:buClr>
              <a:buSzPts val="1200"/>
              <a:buNone/>
              <a:defRPr>
                <a:solidFill>
                  <a:schemeClr val="dk1"/>
                </a:solidFill>
              </a:defRPr>
            </a:lvl5pPr>
            <a:lvl6pPr lvl="5" algn="r">
              <a:lnSpc>
                <a:spcPct val="100000"/>
              </a:lnSpc>
              <a:spcBef>
                <a:spcPts val="0"/>
              </a:spcBef>
              <a:spcAft>
                <a:spcPts val="0"/>
              </a:spcAft>
              <a:buClr>
                <a:schemeClr val="dk1"/>
              </a:buClr>
              <a:buSzPts val="1200"/>
              <a:buNone/>
              <a:defRPr>
                <a:solidFill>
                  <a:schemeClr val="dk1"/>
                </a:solidFill>
              </a:defRPr>
            </a:lvl6pPr>
            <a:lvl7pPr lvl="6" algn="r">
              <a:lnSpc>
                <a:spcPct val="100000"/>
              </a:lnSpc>
              <a:spcBef>
                <a:spcPts val="0"/>
              </a:spcBef>
              <a:spcAft>
                <a:spcPts val="0"/>
              </a:spcAft>
              <a:buClr>
                <a:schemeClr val="dk1"/>
              </a:buClr>
              <a:buSzPts val="1200"/>
              <a:buNone/>
              <a:defRPr>
                <a:solidFill>
                  <a:schemeClr val="dk1"/>
                </a:solidFill>
              </a:defRPr>
            </a:lvl7pPr>
            <a:lvl8pPr lvl="7" algn="r">
              <a:lnSpc>
                <a:spcPct val="100000"/>
              </a:lnSpc>
              <a:spcBef>
                <a:spcPts val="0"/>
              </a:spcBef>
              <a:spcAft>
                <a:spcPts val="0"/>
              </a:spcAft>
              <a:buClr>
                <a:schemeClr val="dk1"/>
              </a:buClr>
              <a:buSzPts val="1200"/>
              <a:buNone/>
              <a:defRPr>
                <a:solidFill>
                  <a:schemeClr val="dk1"/>
                </a:solidFill>
              </a:defRPr>
            </a:lvl8pPr>
            <a:lvl9pPr lvl="8" algn="r">
              <a:lnSpc>
                <a:spcPct val="100000"/>
              </a:lnSpc>
              <a:spcBef>
                <a:spcPts val="0"/>
              </a:spcBef>
              <a:spcAft>
                <a:spcPts val="0"/>
              </a:spcAft>
              <a:buClr>
                <a:schemeClr val="dk1"/>
              </a:buClr>
              <a:buSzPts val="1200"/>
              <a:buNone/>
              <a:defRPr>
                <a:solidFill>
                  <a:schemeClr val="dk1"/>
                </a:solidFill>
              </a:defRPr>
            </a:lvl9pPr>
          </a:lstStyle>
          <a:p/>
        </p:txBody>
      </p:sp>
      <p:sp>
        <p:nvSpPr>
          <p:cNvPr id="33" name="Google Shape;33;p54"/>
          <p:cNvSpPr txBox="1"/>
          <p:nvPr/>
        </p:nvSpPr>
        <p:spPr>
          <a:xfrm>
            <a:off x="1263550" y="3683250"/>
            <a:ext cx="3398100" cy="17844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300"/>
              </a:spcBef>
              <a:spcAft>
                <a:spcPts val="0"/>
              </a:spcAft>
              <a:buClr>
                <a:srgbClr val="000000"/>
              </a:buClr>
              <a:buSzPts val="900"/>
              <a:buFont typeface="Arial"/>
              <a:buNone/>
            </a:pPr>
            <a:r>
              <a:rPr b="0" i="0" lang="en" sz="900" u="none" cap="none" strike="noStrike">
                <a:solidFill>
                  <a:srgbClr val="434343"/>
                </a:solidFill>
                <a:latin typeface="EB Garamond"/>
                <a:ea typeface="EB Garamond"/>
                <a:cs typeface="EB Garamond"/>
                <a:sym typeface="EB Garamond"/>
              </a:rPr>
              <a:t>CREDITS: This presentation template was created by </a:t>
            </a:r>
            <a:r>
              <a:rPr b="1" i="0" lang="en" sz="900" u="none" cap="none" strike="noStrike">
                <a:solidFill>
                  <a:srgbClr val="434343"/>
                </a:solidFill>
                <a:uFill>
                  <a:noFill/>
                </a:uFill>
                <a:latin typeface="EB Garamond"/>
                <a:ea typeface="EB Garamond"/>
                <a:cs typeface="EB Garamond"/>
                <a:sym typeface="EB Garamond"/>
                <a:hlinkClick r:id="rId2">
                  <a:extLst>
                    <a:ext uri="{A12FA001-AC4F-418D-AE19-62706E023703}">
                      <ahyp:hlinkClr val="tx"/>
                    </a:ext>
                  </a:extLst>
                </a:hlinkClick>
              </a:rPr>
              <a:t>Slidesgo</a:t>
            </a:r>
            <a:r>
              <a:rPr b="0" i="0" lang="en" sz="900" u="none" cap="none" strike="noStrike">
                <a:solidFill>
                  <a:srgbClr val="434343"/>
                </a:solidFill>
                <a:latin typeface="EB Garamond"/>
                <a:ea typeface="EB Garamond"/>
                <a:cs typeface="EB Garamond"/>
                <a:sym typeface="EB Garamond"/>
              </a:rPr>
              <a:t>, including icons by </a:t>
            </a:r>
            <a:r>
              <a:rPr b="1" i="0" lang="en" sz="900" u="none" cap="none" strike="noStrike">
                <a:solidFill>
                  <a:srgbClr val="434343"/>
                </a:solidFill>
                <a:uFill>
                  <a:noFill/>
                </a:uFill>
                <a:latin typeface="EB Garamond"/>
                <a:ea typeface="EB Garamond"/>
                <a:cs typeface="EB Garamond"/>
                <a:sym typeface="EB Garamond"/>
                <a:hlinkClick r:id="rId3">
                  <a:extLst>
                    <a:ext uri="{A12FA001-AC4F-418D-AE19-62706E023703}">
                      <ahyp:hlinkClr val="tx"/>
                    </a:ext>
                  </a:extLst>
                </a:hlinkClick>
              </a:rPr>
              <a:t>Flaticon</a:t>
            </a:r>
            <a:r>
              <a:rPr b="0" i="0" lang="en" sz="900" u="none" cap="none" strike="noStrike">
                <a:solidFill>
                  <a:srgbClr val="434343"/>
                </a:solidFill>
                <a:latin typeface="EB Garamond"/>
                <a:ea typeface="EB Garamond"/>
                <a:cs typeface="EB Garamond"/>
                <a:sym typeface="EB Garamond"/>
              </a:rPr>
              <a:t>, and infographics &amp; images by </a:t>
            </a:r>
            <a:r>
              <a:rPr b="1" i="0" lang="en" sz="900" u="none" cap="none" strike="noStrike">
                <a:solidFill>
                  <a:srgbClr val="434343"/>
                </a:solidFill>
                <a:uFill>
                  <a:noFill/>
                </a:uFill>
                <a:latin typeface="EB Garamond"/>
                <a:ea typeface="EB Garamond"/>
                <a:cs typeface="EB Garamond"/>
                <a:sym typeface="EB Garamond"/>
                <a:hlinkClick r:id="rId4">
                  <a:extLst>
                    <a:ext uri="{A12FA001-AC4F-418D-AE19-62706E023703}">
                      <ahyp:hlinkClr val="tx"/>
                    </a:ext>
                  </a:extLst>
                </a:hlinkClick>
              </a:rPr>
              <a:t>Freepik</a:t>
            </a:r>
            <a:r>
              <a:rPr b="0" i="0" lang="en" sz="900" u="none" cap="none" strike="noStrike">
                <a:solidFill>
                  <a:srgbClr val="434343"/>
                </a:solidFill>
                <a:latin typeface="EB Garamond"/>
                <a:ea typeface="EB Garamond"/>
                <a:cs typeface="EB Garamond"/>
                <a:sym typeface="EB Garamond"/>
              </a:rPr>
              <a:t>. </a:t>
            </a:r>
            <a:endParaRPr b="0" i="0" sz="900" u="none" cap="none" strike="noStrike">
              <a:solidFill>
                <a:srgbClr val="434343"/>
              </a:solidFill>
              <a:latin typeface="EB Garamond"/>
              <a:ea typeface="EB Garamond"/>
              <a:cs typeface="EB Garamond"/>
              <a:sym typeface="EB Garamond"/>
            </a:endParaRPr>
          </a:p>
          <a:p>
            <a:pPr indent="0" lvl="0" marL="0" marR="0" rtl="0" algn="r">
              <a:lnSpc>
                <a:spcPct val="100000"/>
              </a:lnSpc>
              <a:spcBef>
                <a:spcPts val="300"/>
              </a:spcBef>
              <a:spcAft>
                <a:spcPts val="0"/>
              </a:spcAft>
              <a:buClr>
                <a:srgbClr val="000000"/>
              </a:buClr>
              <a:buSzPts val="900"/>
              <a:buFont typeface="Arial"/>
              <a:buNone/>
            </a:pPr>
            <a:r>
              <a:rPr b="1" i="0" lang="en" sz="900" u="none" cap="none" strike="noStrike">
                <a:solidFill>
                  <a:srgbClr val="434343"/>
                </a:solidFill>
                <a:latin typeface="EB Garamond"/>
                <a:ea typeface="EB Garamond"/>
                <a:cs typeface="EB Garamond"/>
                <a:sym typeface="EB Garamond"/>
              </a:rPr>
              <a:t>Please keep this slide for attribution.</a:t>
            </a:r>
            <a:endParaRPr b="1" i="0" sz="900" u="none" cap="none" strike="noStrike">
              <a:solidFill>
                <a:srgbClr val="434343"/>
              </a:solidFill>
              <a:latin typeface="EB Garamond"/>
              <a:ea typeface="EB Garamond"/>
              <a:cs typeface="EB Garamond"/>
              <a:sym typeface="EB Garamond"/>
            </a:endParaRPr>
          </a:p>
          <a:p>
            <a:pPr indent="0" lvl="0" marL="0" marR="0" rtl="0" algn="r">
              <a:lnSpc>
                <a:spcPct val="115000"/>
              </a:lnSpc>
              <a:spcBef>
                <a:spcPts val="300"/>
              </a:spcBef>
              <a:spcAft>
                <a:spcPts val="0"/>
              </a:spcAft>
              <a:buClr>
                <a:srgbClr val="000000"/>
              </a:buClr>
              <a:buSzPts val="1400"/>
              <a:buFont typeface="Arial"/>
              <a:buNone/>
            </a:pPr>
            <a:r>
              <a:t/>
            </a:r>
            <a:endParaRPr b="0" i="0" sz="1400" u="none" cap="none" strike="noStrike">
              <a:solidFill>
                <a:schemeClr val="dk1"/>
              </a:solidFill>
              <a:latin typeface="Barlow Light"/>
              <a:ea typeface="Barlow Light"/>
              <a:cs typeface="Barlow Light"/>
              <a:sym typeface="Barlow Light"/>
            </a:endParaRPr>
          </a:p>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Barlow Light"/>
              <a:ea typeface="Barlow Light"/>
              <a:cs typeface="Barlow Light"/>
              <a:sym typeface="Barlow Light"/>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434343"/>
              </a:buClr>
              <a:buSzPts val="2800"/>
              <a:buFont typeface="Montserrat ExtraBold"/>
              <a:buNone/>
              <a:defRPr b="0" i="0" sz="2800" u="none" cap="none" strike="noStrike">
                <a:solidFill>
                  <a:srgbClr val="434343"/>
                </a:solidFill>
                <a:latin typeface="Montserrat ExtraBold"/>
                <a:ea typeface="Montserrat ExtraBold"/>
                <a:cs typeface="Montserrat ExtraBold"/>
                <a:sym typeface="Montserrat ExtraBold"/>
              </a:defRPr>
            </a:lvl1pPr>
            <a:lvl2pPr lvl="1" marR="0" rtl="0" algn="l">
              <a:lnSpc>
                <a:spcPct val="100000"/>
              </a:lnSpc>
              <a:spcBef>
                <a:spcPts val="0"/>
              </a:spcBef>
              <a:spcAft>
                <a:spcPts val="0"/>
              </a:spcAft>
              <a:buClr>
                <a:srgbClr val="434343"/>
              </a:buClr>
              <a:buSzPts val="2800"/>
              <a:buFont typeface="Squada One"/>
              <a:buNone/>
              <a:defRPr b="0" i="0" sz="2800" u="none" cap="none" strike="noStrike">
                <a:solidFill>
                  <a:srgbClr val="434343"/>
                </a:solidFill>
                <a:latin typeface="Squada One"/>
                <a:ea typeface="Squada One"/>
                <a:cs typeface="Squada One"/>
                <a:sym typeface="Squada One"/>
              </a:defRPr>
            </a:lvl2pPr>
            <a:lvl3pPr lvl="2" marR="0" rtl="0" algn="l">
              <a:lnSpc>
                <a:spcPct val="100000"/>
              </a:lnSpc>
              <a:spcBef>
                <a:spcPts val="0"/>
              </a:spcBef>
              <a:spcAft>
                <a:spcPts val="0"/>
              </a:spcAft>
              <a:buClr>
                <a:srgbClr val="434343"/>
              </a:buClr>
              <a:buSzPts val="2800"/>
              <a:buFont typeface="Squada One"/>
              <a:buNone/>
              <a:defRPr b="0" i="0" sz="2800" u="none" cap="none" strike="noStrike">
                <a:solidFill>
                  <a:srgbClr val="434343"/>
                </a:solidFill>
                <a:latin typeface="Squada One"/>
                <a:ea typeface="Squada One"/>
                <a:cs typeface="Squada One"/>
                <a:sym typeface="Squada One"/>
              </a:defRPr>
            </a:lvl3pPr>
            <a:lvl4pPr lvl="3" marR="0" rtl="0" algn="l">
              <a:lnSpc>
                <a:spcPct val="100000"/>
              </a:lnSpc>
              <a:spcBef>
                <a:spcPts val="0"/>
              </a:spcBef>
              <a:spcAft>
                <a:spcPts val="0"/>
              </a:spcAft>
              <a:buClr>
                <a:srgbClr val="434343"/>
              </a:buClr>
              <a:buSzPts val="2800"/>
              <a:buFont typeface="Squada One"/>
              <a:buNone/>
              <a:defRPr b="0" i="0" sz="2800" u="none" cap="none" strike="noStrike">
                <a:solidFill>
                  <a:srgbClr val="434343"/>
                </a:solidFill>
                <a:latin typeface="Squada One"/>
                <a:ea typeface="Squada One"/>
                <a:cs typeface="Squada One"/>
                <a:sym typeface="Squada One"/>
              </a:defRPr>
            </a:lvl4pPr>
            <a:lvl5pPr lvl="4" marR="0" rtl="0" algn="l">
              <a:lnSpc>
                <a:spcPct val="100000"/>
              </a:lnSpc>
              <a:spcBef>
                <a:spcPts val="0"/>
              </a:spcBef>
              <a:spcAft>
                <a:spcPts val="0"/>
              </a:spcAft>
              <a:buClr>
                <a:srgbClr val="434343"/>
              </a:buClr>
              <a:buSzPts val="2800"/>
              <a:buFont typeface="Squada One"/>
              <a:buNone/>
              <a:defRPr b="0" i="0" sz="2800" u="none" cap="none" strike="noStrike">
                <a:solidFill>
                  <a:srgbClr val="434343"/>
                </a:solidFill>
                <a:latin typeface="Squada One"/>
                <a:ea typeface="Squada One"/>
                <a:cs typeface="Squada One"/>
                <a:sym typeface="Squada One"/>
              </a:defRPr>
            </a:lvl5pPr>
            <a:lvl6pPr lvl="5" marR="0" rtl="0" algn="l">
              <a:lnSpc>
                <a:spcPct val="100000"/>
              </a:lnSpc>
              <a:spcBef>
                <a:spcPts val="0"/>
              </a:spcBef>
              <a:spcAft>
                <a:spcPts val="0"/>
              </a:spcAft>
              <a:buClr>
                <a:srgbClr val="434343"/>
              </a:buClr>
              <a:buSzPts val="2800"/>
              <a:buFont typeface="Squada One"/>
              <a:buNone/>
              <a:defRPr b="0" i="0" sz="2800" u="none" cap="none" strike="noStrike">
                <a:solidFill>
                  <a:srgbClr val="434343"/>
                </a:solidFill>
                <a:latin typeface="Squada One"/>
                <a:ea typeface="Squada One"/>
                <a:cs typeface="Squada One"/>
                <a:sym typeface="Squada One"/>
              </a:defRPr>
            </a:lvl6pPr>
            <a:lvl7pPr lvl="6" marR="0" rtl="0" algn="l">
              <a:lnSpc>
                <a:spcPct val="100000"/>
              </a:lnSpc>
              <a:spcBef>
                <a:spcPts val="0"/>
              </a:spcBef>
              <a:spcAft>
                <a:spcPts val="0"/>
              </a:spcAft>
              <a:buClr>
                <a:srgbClr val="434343"/>
              </a:buClr>
              <a:buSzPts val="2800"/>
              <a:buFont typeface="Squada One"/>
              <a:buNone/>
              <a:defRPr b="0" i="0" sz="2800" u="none" cap="none" strike="noStrike">
                <a:solidFill>
                  <a:srgbClr val="434343"/>
                </a:solidFill>
                <a:latin typeface="Squada One"/>
                <a:ea typeface="Squada One"/>
                <a:cs typeface="Squada One"/>
                <a:sym typeface="Squada One"/>
              </a:defRPr>
            </a:lvl7pPr>
            <a:lvl8pPr lvl="7" marR="0" rtl="0" algn="l">
              <a:lnSpc>
                <a:spcPct val="100000"/>
              </a:lnSpc>
              <a:spcBef>
                <a:spcPts val="0"/>
              </a:spcBef>
              <a:spcAft>
                <a:spcPts val="0"/>
              </a:spcAft>
              <a:buClr>
                <a:srgbClr val="434343"/>
              </a:buClr>
              <a:buSzPts val="2800"/>
              <a:buFont typeface="Squada One"/>
              <a:buNone/>
              <a:defRPr b="0" i="0" sz="2800" u="none" cap="none" strike="noStrike">
                <a:solidFill>
                  <a:srgbClr val="434343"/>
                </a:solidFill>
                <a:latin typeface="Squada One"/>
                <a:ea typeface="Squada One"/>
                <a:cs typeface="Squada One"/>
                <a:sym typeface="Squada One"/>
              </a:defRPr>
            </a:lvl8pPr>
            <a:lvl9pPr lvl="8" marR="0" rtl="0" algn="l">
              <a:lnSpc>
                <a:spcPct val="100000"/>
              </a:lnSpc>
              <a:spcBef>
                <a:spcPts val="0"/>
              </a:spcBef>
              <a:spcAft>
                <a:spcPts val="0"/>
              </a:spcAft>
              <a:buClr>
                <a:srgbClr val="434343"/>
              </a:buClr>
              <a:buSzPts val="2800"/>
              <a:buFont typeface="Squada One"/>
              <a:buNone/>
              <a:defRPr b="0" i="0" sz="2800" u="none" cap="none" strike="noStrike">
                <a:solidFill>
                  <a:srgbClr val="434343"/>
                </a:solidFill>
                <a:latin typeface="Squada One"/>
                <a:ea typeface="Squada One"/>
                <a:cs typeface="Squada One"/>
                <a:sym typeface="Squada One"/>
              </a:defRPr>
            </a:lvl9pPr>
          </a:lstStyle>
          <a:p/>
        </p:txBody>
      </p:sp>
      <p:sp>
        <p:nvSpPr>
          <p:cNvPr id="7" name="Google Shape;7;p4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434343"/>
              </a:buClr>
              <a:buSzPts val="1200"/>
              <a:buFont typeface="EB Garamond"/>
              <a:buChar char="●"/>
              <a:defRPr b="0" i="0" sz="1200" u="none" cap="none" strike="noStrike">
                <a:solidFill>
                  <a:srgbClr val="434343"/>
                </a:solidFill>
                <a:latin typeface="EB Garamond"/>
                <a:ea typeface="EB Garamond"/>
                <a:cs typeface="EB Garamond"/>
                <a:sym typeface="EB Garamond"/>
              </a:defRPr>
            </a:lvl1pPr>
            <a:lvl2pPr indent="-304800" lvl="1" marL="914400" marR="0" rtl="0" algn="l">
              <a:lnSpc>
                <a:spcPct val="115000"/>
              </a:lnSpc>
              <a:spcBef>
                <a:spcPts val="1600"/>
              </a:spcBef>
              <a:spcAft>
                <a:spcPts val="0"/>
              </a:spcAft>
              <a:buClr>
                <a:srgbClr val="434343"/>
              </a:buClr>
              <a:buSzPts val="1200"/>
              <a:buFont typeface="EB Garamond"/>
              <a:buChar char="○"/>
              <a:defRPr b="0" i="0" sz="1200" u="none" cap="none" strike="noStrike">
                <a:solidFill>
                  <a:srgbClr val="434343"/>
                </a:solidFill>
                <a:latin typeface="EB Garamond"/>
                <a:ea typeface="EB Garamond"/>
                <a:cs typeface="EB Garamond"/>
                <a:sym typeface="EB Garamond"/>
              </a:defRPr>
            </a:lvl2pPr>
            <a:lvl3pPr indent="-304800" lvl="2" marL="1371600" marR="0" rtl="0" algn="l">
              <a:lnSpc>
                <a:spcPct val="115000"/>
              </a:lnSpc>
              <a:spcBef>
                <a:spcPts val="1600"/>
              </a:spcBef>
              <a:spcAft>
                <a:spcPts val="0"/>
              </a:spcAft>
              <a:buClr>
                <a:srgbClr val="434343"/>
              </a:buClr>
              <a:buSzPts val="1200"/>
              <a:buFont typeface="EB Garamond"/>
              <a:buChar char="■"/>
              <a:defRPr b="0" i="0" sz="1200" u="none" cap="none" strike="noStrike">
                <a:solidFill>
                  <a:srgbClr val="434343"/>
                </a:solidFill>
                <a:latin typeface="EB Garamond"/>
                <a:ea typeface="EB Garamond"/>
                <a:cs typeface="EB Garamond"/>
                <a:sym typeface="EB Garamond"/>
              </a:defRPr>
            </a:lvl3pPr>
            <a:lvl4pPr indent="-304800" lvl="3" marL="1828800" marR="0" rtl="0" algn="l">
              <a:lnSpc>
                <a:spcPct val="115000"/>
              </a:lnSpc>
              <a:spcBef>
                <a:spcPts val="1600"/>
              </a:spcBef>
              <a:spcAft>
                <a:spcPts val="0"/>
              </a:spcAft>
              <a:buClr>
                <a:srgbClr val="434343"/>
              </a:buClr>
              <a:buSzPts val="1200"/>
              <a:buFont typeface="EB Garamond"/>
              <a:buChar char="●"/>
              <a:defRPr b="0" i="0" sz="1200" u="none" cap="none" strike="noStrike">
                <a:solidFill>
                  <a:srgbClr val="434343"/>
                </a:solidFill>
                <a:latin typeface="EB Garamond"/>
                <a:ea typeface="EB Garamond"/>
                <a:cs typeface="EB Garamond"/>
                <a:sym typeface="EB Garamond"/>
              </a:defRPr>
            </a:lvl4pPr>
            <a:lvl5pPr indent="-304800" lvl="4" marL="2286000" marR="0" rtl="0" algn="l">
              <a:lnSpc>
                <a:spcPct val="115000"/>
              </a:lnSpc>
              <a:spcBef>
                <a:spcPts val="1600"/>
              </a:spcBef>
              <a:spcAft>
                <a:spcPts val="0"/>
              </a:spcAft>
              <a:buClr>
                <a:srgbClr val="434343"/>
              </a:buClr>
              <a:buSzPts val="1200"/>
              <a:buFont typeface="EB Garamond"/>
              <a:buChar char="○"/>
              <a:defRPr b="0" i="0" sz="1200" u="none" cap="none" strike="noStrike">
                <a:solidFill>
                  <a:srgbClr val="434343"/>
                </a:solidFill>
                <a:latin typeface="EB Garamond"/>
                <a:ea typeface="EB Garamond"/>
                <a:cs typeface="EB Garamond"/>
                <a:sym typeface="EB Garamond"/>
              </a:defRPr>
            </a:lvl5pPr>
            <a:lvl6pPr indent="-304800" lvl="5" marL="2743200" marR="0" rtl="0" algn="l">
              <a:lnSpc>
                <a:spcPct val="115000"/>
              </a:lnSpc>
              <a:spcBef>
                <a:spcPts val="1600"/>
              </a:spcBef>
              <a:spcAft>
                <a:spcPts val="0"/>
              </a:spcAft>
              <a:buClr>
                <a:srgbClr val="434343"/>
              </a:buClr>
              <a:buSzPts val="1200"/>
              <a:buFont typeface="EB Garamond"/>
              <a:buChar char="■"/>
              <a:defRPr b="0" i="0" sz="1200" u="none" cap="none" strike="noStrike">
                <a:solidFill>
                  <a:srgbClr val="434343"/>
                </a:solidFill>
                <a:latin typeface="EB Garamond"/>
                <a:ea typeface="EB Garamond"/>
                <a:cs typeface="EB Garamond"/>
                <a:sym typeface="EB Garamond"/>
              </a:defRPr>
            </a:lvl6pPr>
            <a:lvl7pPr indent="-304800" lvl="6" marL="3200400" marR="0" rtl="0" algn="l">
              <a:lnSpc>
                <a:spcPct val="115000"/>
              </a:lnSpc>
              <a:spcBef>
                <a:spcPts val="1600"/>
              </a:spcBef>
              <a:spcAft>
                <a:spcPts val="0"/>
              </a:spcAft>
              <a:buClr>
                <a:srgbClr val="434343"/>
              </a:buClr>
              <a:buSzPts val="1200"/>
              <a:buFont typeface="EB Garamond"/>
              <a:buChar char="●"/>
              <a:defRPr b="0" i="0" sz="1200" u="none" cap="none" strike="noStrike">
                <a:solidFill>
                  <a:srgbClr val="434343"/>
                </a:solidFill>
                <a:latin typeface="EB Garamond"/>
                <a:ea typeface="EB Garamond"/>
                <a:cs typeface="EB Garamond"/>
                <a:sym typeface="EB Garamond"/>
              </a:defRPr>
            </a:lvl7pPr>
            <a:lvl8pPr indent="-304800" lvl="7" marL="3657600" marR="0" rtl="0" algn="l">
              <a:lnSpc>
                <a:spcPct val="115000"/>
              </a:lnSpc>
              <a:spcBef>
                <a:spcPts val="1600"/>
              </a:spcBef>
              <a:spcAft>
                <a:spcPts val="0"/>
              </a:spcAft>
              <a:buClr>
                <a:srgbClr val="434343"/>
              </a:buClr>
              <a:buSzPts val="1200"/>
              <a:buFont typeface="EB Garamond"/>
              <a:buChar char="○"/>
              <a:defRPr b="0" i="0" sz="1200" u="none" cap="none" strike="noStrike">
                <a:solidFill>
                  <a:srgbClr val="434343"/>
                </a:solidFill>
                <a:latin typeface="EB Garamond"/>
                <a:ea typeface="EB Garamond"/>
                <a:cs typeface="EB Garamond"/>
                <a:sym typeface="EB Garamond"/>
              </a:defRPr>
            </a:lvl8pPr>
            <a:lvl9pPr indent="-304800" lvl="8" marL="4114800" marR="0" rtl="0" algn="l">
              <a:lnSpc>
                <a:spcPct val="115000"/>
              </a:lnSpc>
              <a:spcBef>
                <a:spcPts val="1600"/>
              </a:spcBef>
              <a:spcAft>
                <a:spcPts val="1600"/>
              </a:spcAft>
              <a:buClr>
                <a:srgbClr val="434343"/>
              </a:buClr>
              <a:buSzPts val="1200"/>
              <a:buFont typeface="EB Garamond"/>
              <a:buChar char="■"/>
              <a:defRPr b="0" i="0" sz="1200" u="none" cap="none" strike="noStrike">
                <a:solidFill>
                  <a:srgbClr val="434343"/>
                </a:solidFill>
                <a:latin typeface="EB Garamond"/>
                <a:ea typeface="EB Garamond"/>
                <a:cs typeface="EB Garamond"/>
                <a:sym typeface="EB Garamond"/>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7.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24.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redfin.com/"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 name="Shape 37"/>
        <p:cNvGrpSpPr/>
        <p:nvPr/>
      </p:nvGrpSpPr>
      <p:grpSpPr>
        <a:xfrm>
          <a:off x="0" y="0"/>
          <a:ext cx="0" cy="0"/>
          <a:chOff x="0" y="0"/>
          <a:chExt cx="0" cy="0"/>
        </a:xfrm>
      </p:grpSpPr>
      <p:sp>
        <p:nvSpPr>
          <p:cNvPr id="38" name="Google Shape;38;p1"/>
          <p:cNvSpPr txBox="1"/>
          <p:nvPr>
            <p:ph idx="1" type="subTitle"/>
          </p:nvPr>
        </p:nvSpPr>
        <p:spPr>
          <a:xfrm flipH="1">
            <a:off x="334649" y="2004645"/>
            <a:ext cx="4212474" cy="2784051"/>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b="1" lang="en" sz="1800">
                <a:latin typeface="Arial"/>
                <a:ea typeface="Arial"/>
                <a:cs typeface="Arial"/>
                <a:sym typeface="Arial"/>
              </a:rPr>
              <a:t>Group 5: </a:t>
            </a:r>
            <a:endParaRPr/>
          </a:p>
          <a:p>
            <a:pPr indent="-285750" lvl="0" marL="285750" rtl="0" algn="l">
              <a:lnSpc>
                <a:spcPct val="100000"/>
              </a:lnSpc>
              <a:spcBef>
                <a:spcPts val="0"/>
              </a:spcBef>
              <a:spcAft>
                <a:spcPts val="0"/>
              </a:spcAft>
              <a:buSzPts val="1400"/>
              <a:buFont typeface="Arial"/>
              <a:buChar char="•"/>
            </a:pPr>
            <a:r>
              <a:rPr lang="en" sz="1800">
                <a:solidFill>
                  <a:srgbClr val="434343"/>
                </a:solidFill>
                <a:latin typeface="Arial"/>
                <a:ea typeface="Arial"/>
                <a:cs typeface="Arial"/>
                <a:sym typeface="Arial"/>
              </a:rPr>
              <a:t>Aditya</a:t>
            </a:r>
            <a:r>
              <a:rPr lang="en" sz="1800">
                <a:latin typeface="Arial"/>
                <a:ea typeface="Arial"/>
                <a:cs typeface="Arial"/>
                <a:sym typeface="Arial"/>
              </a:rPr>
              <a:t> Mane</a:t>
            </a:r>
            <a:endParaRPr sz="1800">
              <a:solidFill>
                <a:srgbClr val="434343"/>
              </a:solidFill>
              <a:latin typeface="Arial"/>
              <a:ea typeface="Arial"/>
              <a:cs typeface="Arial"/>
              <a:sym typeface="Arial"/>
            </a:endParaRPr>
          </a:p>
          <a:p>
            <a:pPr indent="-285750" lvl="0" marL="285750" rtl="0" algn="l">
              <a:lnSpc>
                <a:spcPct val="100000"/>
              </a:lnSpc>
              <a:spcBef>
                <a:spcPts val="0"/>
              </a:spcBef>
              <a:spcAft>
                <a:spcPts val="0"/>
              </a:spcAft>
              <a:buSzPts val="1400"/>
              <a:buFont typeface="Arial"/>
              <a:buChar char="•"/>
            </a:pPr>
            <a:r>
              <a:rPr lang="en" sz="1800">
                <a:latin typeface="Arial"/>
                <a:ea typeface="Arial"/>
                <a:cs typeface="Arial"/>
                <a:sym typeface="Arial"/>
              </a:rPr>
              <a:t>C</a:t>
            </a:r>
            <a:r>
              <a:rPr lang="en" sz="1800">
                <a:latin typeface="Arial"/>
                <a:ea typeface="Arial"/>
                <a:cs typeface="Arial"/>
                <a:sym typeface="Arial"/>
              </a:rPr>
              <a:t>hristina Fox</a:t>
            </a:r>
            <a:endParaRPr/>
          </a:p>
          <a:p>
            <a:pPr indent="-285750" lvl="0" marL="285750" rtl="0" algn="l">
              <a:lnSpc>
                <a:spcPct val="100000"/>
              </a:lnSpc>
              <a:spcBef>
                <a:spcPts val="0"/>
              </a:spcBef>
              <a:spcAft>
                <a:spcPts val="0"/>
              </a:spcAft>
              <a:buSzPts val="1400"/>
              <a:buFont typeface="Arial"/>
              <a:buChar char="•"/>
            </a:pPr>
            <a:r>
              <a:rPr lang="en" sz="1800">
                <a:solidFill>
                  <a:srgbClr val="434343"/>
                </a:solidFill>
                <a:latin typeface="Arial"/>
                <a:ea typeface="Arial"/>
                <a:cs typeface="Arial"/>
                <a:sym typeface="Arial"/>
              </a:rPr>
              <a:t>Praneetha Ku</a:t>
            </a:r>
            <a:r>
              <a:rPr lang="en" sz="1800">
                <a:latin typeface="Arial"/>
                <a:ea typeface="Arial"/>
                <a:cs typeface="Arial"/>
                <a:sym typeface="Arial"/>
              </a:rPr>
              <a:t>na</a:t>
            </a:r>
            <a:endParaRPr/>
          </a:p>
          <a:p>
            <a:pPr indent="-285750" lvl="0" marL="285750" rtl="0" algn="l">
              <a:lnSpc>
                <a:spcPct val="100000"/>
              </a:lnSpc>
              <a:spcBef>
                <a:spcPts val="0"/>
              </a:spcBef>
              <a:spcAft>
                <a:spcPts val="0"/>
              </a:spcAft>
              <a:buSzPts val="1400"/>
              <a:buFont typeface="Arial"/>
              <a:buChar char="•"/>
            </a:pPr>
            <a:r>
              <a:rPr lang="en" sz="1800">
                <a:solidFill>
                  <a:srgbClr val="434343"/>
                </a:solidFill>
                <a:latin typeface="Arial"/>
                <a:ea typeface="Arial"/>
                <a:cs typeface="Arial"/>
                <a:sym typeface="Arial"/>
              </a:rPr>
              <a:t>P</a:t>
            </a:r>
            <a:r>
              <a:rPr lang="en" sz="1800">
                <a:latin typeface="Arial"/>
                <a:ea typeface="Arial"/>
                <a:cs typeface="Arial"/>
                <a:sym typeface="Arial"/>
              </a:rPr>
              <a:t>avan Lokireddy</a:t>
            </a:r>
            <a:r>
              <a:rPr lang="en" sz="1800">
                <a:solidFill>
                  <a:srgbClr val="434343"/>
                </a:solidFill>
                <a:latin typeface="Arial"/>
                <a:ea typeface="Arial"/>
                <a:cs typeface="Arial"/>
                <a:sym typeface="Arial"/>
              </a:rPr>
              <a:t> </a:t>
            </a:r>
            <a:endParaRPr/>
          </a:p>
          <a:p>
            <a:pPr indent="-285750" lvl="0" marL="285750" rtl="0" algn="l">
              <a:lnSpc>
                <a:spcPct val="100000"/>
              </a:lnSpc>
              <a:spcBef>
                <a:spcPts val="0"/>
              </a:spcBef>
              <a:spcAft>
                <a:spcPts val="0"/>
              </a:spcAft>
              <a:buSzPts val="1400"/>
              <a:buFont typeface="Arial"/>
              <a:buChar char="•"/>
            </a:pPr>
            <a:r>
              <a:rPr lang="en" sz="1800">
                <a:solidFill>
                  <a:srgbClr val="434343"/>
                </a:solidFill>
                <a:latin typeface="Arial"/>
                <a:ea typeface="Arial"/>
                <a:cs typeface="Arial"/>
                <a:sym typeface="Arial"/>
              </a:rPr>
              <a:t>Naresh Kumar</a:t>
            </a:r>
            <a:endParaRPr/>
          </a:p>
          <a:p>
            <a:pPr indent="-285750" lvl="0" marL="285750" rtl="0" algn="l">
              <a:lnSpc>
                <a:spcPct val="100000"/>
              </a:lnSpc>
              <a:spcBef>
                <a:spcPts val="0"/>
              </a:spcBef>
              <a:spcAft>
                <a:spcPts val="0"/>
              </a:spcAft>
              <a:buSzPts val="1400"/>
              <a:buFont typeface="Arial"/>
              <a:buChar char="•"/>
            </a:pPr>
            <a:r>
              <a:rPr lang="en" sz="1800">
                <a:solidFill>
                  <a:srgbClr val="434343"/>
                </a:solidFill>
                <a:latin typeface="Arial"/>
                <a:ea typeface="Arial"/>
                <a:cs typeface="Arial"/>
                <a:sym typeface="Arial"/>
              </a:rPr>
              <a:t>Shashi Preetham</a:t>
            </a:r>
            <a:endParaRPr sz="1800">
              <a:latin typeface="Arial"/>
              <a:ea typeface="Arial"/>
              <a:cs typeface="Arial"/>
              <a:sym typeface="Arial"/>
            </a:endParaRPr>
          </a:p>
          <a:p>
            <a:pPr indent="-285750" lvl="0" marL="285750" rtl="0" algn="l">
              <a:lnSpc>
                <a:spcPct val="100000"/>
              </a:lnSpc>
              <a:spcBef>
                <a:spcPts val="0"/>
              </a:spcBef>
              <a:spcAft>
                <a:spcPts val="0"/>
              </a:spcAft>
              <a:buSzPts val="1400"/>
              <a:buFont typeface="Arial"/>
              <a:buChar char="•"/>
            </a:pPr>
            <a:r>
              <a:rPr lang="en" sz="1800">
                <a:latin typeface="Arial"/>
                <a:ea typeface="Arial"/>
                <a:cs typeface="Arial"/>
                <a:sym typeface="Arial"/>
              </a:rPr>
              <a:t>Sai Kumar</a:t>
            </a:r>
            <a:endParaRPr sz="1800">
              <a:latin typeface="Arial"/>
              <a:ea typeface="Arial"/>
              <a:cs typeface="Arial"/>
              <a:sym typeface="Arial"/>
            </a:endParaRPr>
          </a:p>
          <a:p>
            <a:pPr indent="-285750" lvl="0" marL="285750" rtl="0" algn="l">
              <a:lnSpc>
                <a:spcPct val="100000"/>
              </a:lnSpc>
              <a:spcBef>
                <a:spcPts val="0"/>
              </a:spcBef>
              <a:spcAft>
                <a:spcPts val="0"/>
              </a:spcAft>
              <a:buSzPts val="1400"/>
              <a:buFont typeface="Arial"/>
              <a:buChar char="•"/>
            </a:pPr>
            <a:r>
              <a:rPr lang="en" sz="1800">
                <a:solidFill>
                  <a:srgbClr val="434343"/>
                </a:solidFill>
                <a:latin typeface="Arial"/>
                <a:ea typeface="Arial"/>
                <a:cs typeface="Arial"/>
                <a:sym typeface="Arial"/>
              </a:rPr>
              <a:t>Venkat Ram Reddy</a:t>
            </a:r>
            <a:endParaRPr sz="1800">
              <a:latin typeface="Arial"/>
              <a:ea typeface="Arial"/>
              <a:cs typeface="Arial"/>
              <a:sym typeface="Arial"/>
            </a:endParaRPr>
          </a:p>
        </p:txBody>
      </p:sp>
      <p:sp>
        <p:nvSpPr>
          <p:cNvPr id="39" name="Google Shape;39;p1"/>
          <p:cNvSpPr txBox="1"/>
          <p:nvPr>
            <p:ph type="ctrTitle"/>
          </p:nvPr>
        </p:nvSpPr>
        <p:spPr>
          <a:xfrm flipH="1">
            <a:off x="206238" y="-247304"/>
            <a:ext cx="9047771" cy="2358961"/>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 </a:t>
            </a:r>
            <a:br>
              <a:rPr lang="en"/>
            </a:br>
            <a:r>
              <a:rPr b="1" i="1" lang="en">
                <a:latin typeface="Calibri"/>
                <a:ea typeface="Calibri"/>
                <a:cs typeface="Calibri"/>
                <a:sym typeface="Calibri"/>
              </a:rPr>
              <a:t>Analyzing the San Francisco Bay Area Real Estate Market:</a:t>
            </a:r>
            <a:endParaRPr b="1" i="1">
              <a:latin typeface="Calibri"/>
              <a:ea typeface="Calibri"/>
              <a:cs typeface="Calibri"/>
              <a:sym typeface="Calibri"/>
            </a:endParaRPr>
          </a:p>
          <a:p>
            <a:pPr indent="0" lvl="0" marL="0" rtl="0" algn="l">
              <a:lnSpc>
                <a:spcPct val="100000"/>
              </a:lnSpc>
              <a:spcBef>
                <a:spcPts val="0"/>
              </a:spcBef>
              <a:spcAft>
                <a:spcPts val="0"/>
              </a:spcAft>
              <a:buSzPts val="3600"/>
              <a:buNone/>
            </a:pPr>
            <a:r>
              <a:t/>
            </a:r>
            <a:endParaRPr sz="2800">
              <a:solidFill>
                <a:srgbClr val="434343"/>
              </a:solidFill>
              <a:latin typeface="Montserrat Light"/>
              <a:ea typeface="Montserrat Light"/>
              <a:cs typeface="Montserrat Light"/>
              <a:sym typeface="Montserrat Light"/>
            </a:endParaRPr>
          </a:p>
        </p:txBody>
      </p:sp>
      <p:sp>
        <p:nvSpPr>
          <p:cNvPr id="40" name="Google Shape;40;p1"/>
          <p:cNvSpPr/>
          <p:nvPr/>
        </p:nvSpPr>
        <p:spPr>
          <a:xfrm>
            <a:off x="6234204" y="1073736"/>
            <a:ext cx="1067402" cy="636186"/>
          </a:xfrm>
          <a:custGeom>
            <a:rect b="b" l="l" r="r" t="t"/>
            <a:pathLst>
              <a:path extrusionOk="0" h="21379" w="3587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
          <p:cNvSpPr/>
          <p:nvPr/>
        </p:nvSpPr>
        <p:spPr>
          <a:xfrm>
            <a:off x="7549238" y="1582862"/>
            <a:ext cx="1933583" cy="1150365"/>
          </a:xfrm>
          <a:custGeom>
            <a:rect b="b" l="l" r="r" t="t"/>
            <a:pathLst>
              <a:path extrusionOk="0" h="38658" w="64978">
                <a:moveTo>
                  <a:pt x="36630" y="1"/>
                </a:moveTo>
                <a:cubicBezTo>
                  <a:pt x="26870" y="1"/>
                  <a:pt x="18928" y="7732"/>
                  <a:pt x="18590" y="17449"/>
                </a:cubicBezTo>
                <a:lnTo>
                  <a:pt x="10605" y="17449"/>
                </a:lnTo>
                <a:cubicBezTo>
                  <a:pt x="4775" y="17449"/>
                  <a:pt x="1" y="22181"/>
                  <a:pt x="1" y="28053"/>
                </a:cubicBezTo>
                <a:cubicBezTo>
                  <a:pt x="1" y="33883"/>
                  <a:pt x="4775" y="38615"/>
                  <a:pt x="10605" y="38657"/>
                </a:cubicBezTo>
                <a:lnTo>
                  <a:pt x="54374" y="38657"/>
                </a:lnTo>
                <a:cubicBezTo>
                  <a:pt x="60204" y="38615"/>
                  <a:pt x="64936" y="33883"/>
                  <a:pt x="64978" y="28053"/>
                </a:cubicBezTo>
                <a:cubicBezTo>
                  <a:pt x="64936" y="22307"/>
                  <a:pt x="60373" y="17618"/>
                  <a:pt x="54627" y="17449"/>
                </a:cubicBezTo>
                <a:cubicBezTo>
                  <a:pt x="54289" y="7732"/>
                  <a:pt x="46347" y="1"/>
                  <a:pt x="3663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
          <p:cNvSpPr/>
          <p:nvPr/>
        </p:nvSpPr>
        <p:spPr>
          <a:xfrm>
            <a:off x="4105800" y="1878775"/>
            <a:ext cx="5253835" cy="2215912"/>
          </a:xfrm>
          <a:custGeom>
            <a:rect b="b" l="l" r="r" t="t"/>
            <a:pathLst>
              <a:path extrusionOk="0" h="70244" w="176555">
                <a:moveTo>
                  <a:pt x="120155" y="0"/>
                </a:moveTo>
                <a:cubicBezTo>
                  <a:pt x="118869" y="0"/>
                  <a:pt x="117584" y="529"/>
                  <a:pt x="116647" y="1590"/>
                </a:cubicBezTo>
                <a:lnTo>
                  <a:pt x="100846" y="18616"/>
                </a:lnTo>
                <a:cubicBezTo>
                  <a:pt x="100662" y="18823"/>
                  <a:pt x="100404" y="18930"/>
                  <a:pt x="100145" y="18930"/>
                </a:cubicBezTo>
                <a:cubicBezTo>
                  <a:pt x="99927" y="18930"/>
                  <a:pt x="99710" y="18855"/>
                  <a:pt x="99537" y="18701"/>
                </a:cubicBezTo>
                <a:lnTo>
                  <a:pt x="87369" y="6702"/>
                </a:lnTo>
                <a:cubicBezTo>
                  <a:pt x="86486" y="5819"/>
                  <a:pt x="85322" y="5371"/>
                  <a:pt x="84158" y="5371"/>
                </a:cubicBezTo>
                <a:cubicBezTo>
                  <a:pt x="83206" y="5371"/>
                  <a:pt x="82253" y="5671"/>
                  <a:pt x="81455" y="6280"/>
                </a:cubicBezTo>
                <a:lnTo>
                  <a:pt x="71653" y="13546"/>
                </a:lnTo>
                <a:cubicBezTo>
                  <a:pt x="71526" y="13715"/>
                  <a:pt x="71315" y="13842"/>
                  <a:pt x="71104" y="13884"/>
                </a:cubicBezTo>
                <a:lnTo>
                  <a:pt x="59908" y="1801"/>
                </a:lnTo>
                <a:cubicBezTo>
                  <a:pt x="58971" y="740"/>
                  <a:pt x="57686" y="212"/>
                  <a:pt x="56400" y="212"/>
                </a:cubicBezTo>
                <a:cubicBezTo>
                  <a:pt x="55077" y="212"/>
                  <a:pt x="53753" y="772"/>
                  <a:pt x="52811" y="1886"/>
                </a:cubicBezTo>
                <a:lnTo>
                  <a:pt x="44826" y="10885"/>
                </a:lnTo>
                <a:cubicBezTo>
                  <a:pt x="44125" y="11663"/>
                  <a:pt x="42994" y="11904"/>
                  <a:pt x="41862" y="11904"/>
                </a:cubicBezTo>
                <a:cubicBezTo>
                  <a:pt x="41766" y="11904"/>
                  <a:pt x="41669" y="11902"/>
                  <a:pt x="41573" y="11899"/>
                </a:cubicBezTo>
                <a:cubicBezTo>
                  <a:pt x="41417" y="11888"/>
                  <a:pt x="41262" y="11883"/>
                  <a:pt x="41108" y="11883"/>
                </a:cubicBezTo>
                <a:cubicBezTo>
                  <a:pt x="38741" y="11883"/>
                  <a:pt x="36502" y="13084"/>
                  <a:pt x="35193" y="15067"/>
                </a:cubicBezTo>
                <a:cubicBezTo>
                  <a:pt x="26448" y="28164"/>
                  <a:pt x="1" y="69947"/>
                  <a:pt x="677" y="69947"/>
                </a:cubicBezTo>
                <a:lnTo>
                  <a:pt x="6127" y="69947"/>
                </a:lnTo>
                <a:cubicBezTo>
                  <a:pt x="6084" y="69990"/>
                  <a:pt x="6042" y="70032"/>
                  <a:pt x="6084" y="70032"/>
                </a:cubicBezTo>
                <a:lnTo>
                  <a:pt x="35235" y="69990"/>
                </a:lnTo>
                <a:lnTo>
                  <a:pt x="170471" y="70243"/>
                </a:lnTo>
                <a:cubicBezTo>
                  <a:pt x="170217" y="70032"/>
                  <a:pt x="169922" y="69863"/>
                  <a:pt x="169626" y="69736"/>
                </a:cubicBezTo>
                <a:lnTo>
                  <a:pt x="175836" y="69736"/>
                </a:lnTo>
                <a:cubicBezTo>
                  <a:pt x="176555" y="69736"/>
                  <a:pt x="150065" y="27953"/>
                  <a:pt x="141362" y="14856"/>
                </a:cubicBezTo>
                <a:cubicBezTo>
                  <a:pt x="139996" y="12847"/>
                  <a:pt x="137712" y="11678"/>
                  <a:pt x="135310" y="11678"/>
                </a:cubicBezTo>
                <a:cubicBezTo>
                  <a:pt x="135187" y="11678"/>
                  <a:pt x="135064" y="11681"/>
                  <a:pt x="134940" y="11688"/>
                </a:cubicBezTo>
                <a:cubicBezTo>
                  <a:pt x="134843" y="11691"/>
                  <a:pt x="134746" y="11693"/>
                  <a:pt x="134649" y="11693"/>
                </a:cubicBezTo>
                <a:cubicBezTo>
                  <a:pt x="133518" y="11693"/>
                  <a:pt x="132391" y="11455"/>
                  <a:pt x="131730" y="10716"/>
                </a:cubicBezTo>
                <a:lnTo>
                  <a:pt x="123745" y="1675"/>
                </a:lnTo>
                <a:cubicBezTo>
                  <a:pt x="122802" y="560"/>
                  <a:pt x="121478" y="0"/>
                  <a:pt x="12015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
          <p:cNvSpPr/>
          <p:nvPr/>
        </p:nvSpPr>
        <p:spPr>
          <a:xfrm>
            <a:off x="7323230" y="1878175"/>
            <a:ext cx="687696" cy="405505"/>
          </a:xfrm>
          <a:custGeom>
            <a:rect b="b" l="l" r="r" t="t"/>
            <a:pathLst>
              <a:path extrusionOk="0" h="13627" w="23110">
                <a:moveTo>
                  <a:pt x="12284" y="1"/>
                </a:moveTo>
                <a:cubicBezTo>
                  <a:pt x="10726" y="1"/>
                  <a:pt x="9155" y="919"/>
                  <a:pt x="7722" y="2582"/>
                </a:cubicBezTo>
                <a:lnTo>
                  <a:pt x="456" y="10187"/>
                </a:lnTo>
                <a:cubicBezTo>
                  <a:pt x="1" y="10717"/>
                  <a:pt x="396" y="11486"/>
                  <a:pt x="1031" y="11486"/>
                </a:cubicBezTo>
                <a:cubicBezTo>
                  <a:pt x="1104" y="11486"/>
                  <a:pt x="1180" y="11476"/>
                  <a:pt x="1258" y="11454"/>
                </a:cubicBezTo>
                <a:lnTo>
                  <a:pt x="6835" y="9891"/>
                </a:lnTo>
                <a:cubicBezTo>
                  <a:pt x="6912" y="9869"/>
                  <a:pt x="6988" y="9858"/>
                  <a:pt x="7063" y="9858"/>
                </a:cubicBezTo>
                <a:cubicBezTo>
                  <a:pt x="7278" y="9858"/>
                  <a:pt x="7481" y="9945"/>
                  <a:pt x="7638" y="10102"/>
                </a:cubicBezTo>
                <a:lnTo>
                  <a:pt x="10933" y="13397"/>
                </a:lnTo>
                <a:cubicBezTo>
                  <a:pt x="11087" y="13552"/>
                  <a:pt x="11294" y="13627"/>
                  <a:pt x="11502" y="13627"/>
                </a:cubicBezTo>
                <a:cubicBezTo>
                  <a:pt x="11749" y="13627"/>
                  <a:pt x="11997" y="13520"/>
                  <a:pt x="12158" y="13313"/>
                </a:cubicBezTo>
                <a:lnTo>
                  <a:pt x="14355" y="10187"/>
                </a:lnTo>
                <a:cubicBezTo>
                  <a:pt x="14533" y="9938"/>
                  <a:pt x="14771" y="9838"/>
                  <a:pt x="15018" y="9838"/>
                </a:cubicBezTo>
                <a:cubicBezTo>
                  <a:pt x="15064" y="9838"/>
                  <a:pt x="15111" y="9842"/>
                  <a:pt x="15158" y="9849"/>
                </a:cubicBezTo>
                <a:lnTo>
                  <a:pt x="21918" y="11158"/>
                </a:lnTo>
                <a:cubicBezTo>
                  <a:pt x="21965" y="11167"/>
                  <a:pt x="22011" y="11171"/>
                  <a:pt x="22056" y="11171"/>
                </a:cubicBezTo>
                <a:cubicBezTo>
                  <a:pt x="22698" y="11171"/>
                  <a:pt x="23110" y="10362"/>
                  <a:pt x="22636" y="9849"/>
                </a:cubicBezTo>
                <a:lnTo>
                  <a:pt x="16045" y="1990"/>
                </a:lnTo>
                <a:cubicBezTo>
                  <a:pt x="14858" y="631"/>
                  <a:pt x="13576" y="1"/>
                  <a:pt x="1228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
          <p:cNvSpPr/>
          <p:nvPr/>
        </p:nvSpPr>
        <p:spPr>
          <a:xfrm>
            <a:off x="5457613" y="1877074"/>
            <a:ext cx="701087" cy="421961"/>
          </a:xfrm>
          <a:custGeom>
            <a:rect b="b" l="l" r="r" t="t"/>
            <a:pathLst>
              <a:path extrusionOk="0" h="14180" w="23560">
                <a:moveTo>
                  <a:pt x="10667" y="1"/>
                </a:moveTo>
                <a:cubicBezTo>
                  <a:pt x="9609" y="1"/>
                  <a:pt x="8540" y="436"/>
                  <a:pt x="7509" y="1436"/>
                </a:cubicBezTo>
                <a:lnTo>
                  <a:pt x="496" y="9632"/>
                </a:lnTo>
                <a:cubicBezTo>
                  <a:pt x="1" y="10127"/>
                  <a:pt x="393" y="10986"/>
                  <a:pt x="1120" y="10986"/>
                </a:cubicBezTo>
                <a:cubicBezTo>
                  <a:pt x="1137" y="10986"/>
                  <a:pt x="1154" y="10985"/>
                  <a:pt x="1172" y="10984"/>
                </a:cubicBezTo>
                <a:lnTo>
                  <a:pt x="7974" y="10139"/>
                </a:lnTo>
                <a:cubicBezTo>
                  <a:pt x="8004" y="10135"/>
                  <a:pt x="8035" y="10133"/>
                  <a:pt x="8065" y="10133"/>
                </a:cubicBezTo>
                <a:cubicBezTo>
                  <a:pt x="8329" y="10133"/>
                  <a:pt x="8583" y="10292"/>
                  <a:pt x="8734" y="10519"/>
                </a:cubicBezTo>
                <a:lnTo>
                  <a:pt x="10762" y="13815"/>
                </a:lnTo>
                <a:cubicBezTo>
                  <a:pt x="10914" y="14043"/>
                  <a:pt x="11173" y="14180"/>
                  <a:pt x="11438" y="14180"/>
                </a:cubicBezTo>
                <a:cubicBezTo>
                  <a:pt x="11614" y="14180"/>
                  <a:pt x="11793" y="14119"/>
                  <a:pt x="11945" y="13984"/>
                </a:cubicBezTo>
                <a:lnTo>
                  <a:pt x="15494" y="10900"/>
                </a:lnTo>
                <a:cubicBezTo>
                  <a:pt x="15635" y="10787"/>
                  <a:pt x="15813" y="10731"/>
                  <a:pt x="16004" y="10731"/>
                </a:cubicBezTo>
                <a:cubicBezTo>
                  <a:pt x="16100" y="10731"/>
                  <a:pt x="16198" y="10745"/>
                  <a:pt x="16297" y="10773"/>
                </a:cubicBezTo>
                <a:lnTo>
                  <a:pt x="21789" y="12758"/>
                </a:lnTo>
                <a:cubicBezTo>
                  <a:pt x="21860" y="12788"/>
                  <a:pt x="21935" y="12801"/>
                  <a:pt x="22012" y="12801"/>
                </a:cubicBezTo>
                <a:cubicBezTo>
                  <a:pt x="22710" y="12801"/>
                  <a:pt x="23560" y="11682"/>
                  <a:pt x="23141" y="11111"/>
                </a:cubicBezTo>
                <a:lnTo>
                  <a:pt x="15959" y="3422"/>
                </a:lnTo>
                <a:cubicBezTo>
                  <a:pt x="14415" y="1390"/>
                  <a:pt x="12558" y="1"/>
                  <a:pt x="1066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
          <p:cNvSpPr/>
          <p:nvPr/>
        </p:nvSpPr>
        <p:spPr>
          <a:xfrm>
            <a:off x="3600418" y="3969026"/>
            <a:ext cx="6231905" cy="731707"/>
          </a:xfrm>
          <a:custGeom>
            <a:rect b="b" l="l" r="r" t="t"/>
            <a:pathLst>
              <a:path extrusionOk="0" h="24589" w="209423">
                <a:moveTo>
                  <a:pt x="24588" y="0"/>
                </a:moveTo>
                <a:cubicBezTo>
                  <a:pt x="11027" y="42"/>
                  <a:pt x="42" y="11027"/>
                  <a:pt x="0" y="24589"/>
                </a:cubicBezTo>
                <a:lnTo>
                  <a:pt x="209423" y="24589"/>
                </a:lnTo>
                <a:cubicBezTo>
                  <a:pt x="209381" y="11027"/>
                  <a:pt x="198396" y="42"/>
                  <a:pt x="18483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1"/>
          <p:cNvSpPr/>
          <p:nvPr/>
        </p:nvSpPr>
        <p:spPr>
          <a:xfrm>
            <a:off x="7762956" y="3001580"/>
            <a:ext cx="958013" cy="1241572"/>
          </a:xfrm>
          <a:custGeom>
            <a:rect b="b" l="l" r="r" t="t"/>
            <a:pathLst>
              <a:path extrusionOk="0" h="41723" w="32194">
                <a:moveTo>
                  <a:pt x="16306" y="0"/>
                </a:moveTo>
                <a:cubicBezTo>
                  <a:pt x="15667" y="0"/>
                  <a:pt x="15019" y="35"/>
                  <a:pt x="14365" y="107"/>
                </a:cubicBezTo>
                <a:cubicBezTo>
                  <a:pt x="7098" y="867"/>
                  <a:pt x="1268" y="6275"/>
                  <a:pt x="465" y="13035"/>
                </a:cubicBezTo>
                <a:cubicBezTo>
                  <a:pt x="1" y="16879"/>
                  <a:pt x="1099" y="20682"/>
                  <a:pt x="3550" y="23639"/>
                </a:cubicBezTo>
                <a:cubicBezTo>
                  <a:pt x="5366" y="25878"/>
                  <a:pt x="6296" y="28709"/>
                  <a:pt x="6127" y="31582"/>
                </a:cubicBezTo>
                <a:cubicBezTo>
                  <a:pt x="6084" y="31793"/>
                  <a:pt x="6084" y="32004"/>
                  <a:pt x="6127" y="32215"/>
                </a:cubicBezTo>
                <a:cubicBezTo>
                  <a:pt x="6127" y="37454"/>
                  <a:pt x="10647" y="41637"/>
                  <a:pt x="16266" y="41721"/>
                </a:cubicBezTo>
                <a:cubicBezTo>
                  <a:pt x="16322" y="41722"/>
                  <a:pt x="16377" y="41723"/>
                  <a:pt x="16432" y="41723"/>
                </a:cubicBezTo>
                <a:cubicBezTo>
                  <a:pt x="21936" y="41723"/>
                  <a:pt x="26534" y="37571"/>
                  <a:pt x="26659" y="32384"/>
                </a:cubicBezTo>
                <a:cubicBezTo>
                  <a:pt x="26659" y="31920"/>
                  <a:pt x="26659" y="31455"/>
                  <a:pt x="26575" y="30990"/>
                </a:cubicBezTo>
                <a:cubicBezTo>
                  <a:pt x="26279" y="28413"/>
                  <a:pt x="27082" y="25878"/>
                  <a:pt x="28772" y="23935"/>
                </a:cubicBezTo>
                <a:cubicBezTo>
                  <a:pt x="30968" y="21358"/>
                  <a:pt x="32194" y="18105"/>
                  <a:pt x="32194" y="14683"/>
                </a:cubicBezTo>
                <a:cubicBezTo>
                  <a:pt x="32154" y="6571"/>
                  <a:pt x="25068" y="0"/>
                  <a:pt x="1630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1"/>
          <p:cNvSpPr/>
          <p:nvPr/>
        </p:nvSpPr>
        <p:spPr>
          <a:xfrm>
            <a:off x="8058418" y="3481539"/>
            <a:ext cx="384705" cy="1168904"/>
          </a:xfrm>
          <a:custGeom>
            <a:rect b="b" l="l" r="r" t="t"/>
            <a:pathLst>
              <a:path extrusionOk="0" h="39281" w="12928">
                <a:moveTo>
                  <a:pt x="6295" y="1"/>
                </a:moveTo>
                <a:cubicBezTo>
                  <a:pt x="5894" y="1"/>
                  <a:pt x="5492" y="265"/>
                  <a:pt x="5450" y="793"/>
                </a:cubicBezTo>
                <a:lnTo>
                  <a:pt x="5492" y="8524"/>
                </a:lnTo>
                <a:lnTo>
                  <a:pt x="1690" y="3328"/>
                </a:lnTo>
                <a:cubicBezTo>
                  <a:pt x="1515" y="3102"/>
                  <a:pt x="1250" y="2981"/>
                  <a:pt x="994" y="2981"/>
                </a:cubicBezTo>
                <a:cubicBezTo>
                  <a:pt x="817" y="2981"/>
                  <a:pt x="645" y="3038"/>
                  <a:pt x="507" y="3159"/>
                </a:cubicBezTo>
                <a:cubicBezTo>
                  <a:pt x="84" y="3412"/>
                  <a:pt x="0" y="3961"/>
                  <a:pt x="296" y="4342"/>
                </a:cubicBezTo>
                <a:lnTo>
                  <a:pt x="5196" y="11017"/>
                </a:lnTo>
                <a:cubicBezTo>
                  <a:pt x="5281" y="11143"/>
                  <a:pt x="5365" y="11228"/>
                  <a:pt x="5492" y="11270"/>
                </a:cubicBezTo>
                <a:lnTo>
                  <a:pt x="5619" y="38436"/>
                </a:lnTo>
                <a:cubicBezTo>
                  <a:pt x="5619" y="38900"/>
                  <a:pt x="5999" y="39281"/>
                  <a:pt x="6464" y="39281"/>
                </a:cubicBezTo>
                <a:cubicBezTo>
                  <a:pt x="6971" y="39281"/>
                  <a:pt x="7351" y="38900"/>
                  <a:pt x="7309" y="38436"/>
                </a:cubicBezTo>
                <a:lnTo>
                  <a:pt x="7224" y="17861"/>
                </a:lnTo>
                <a:lnTo>
                  <a:pt x="12632" y="11355"/>
                </a:lnTo>
                <a:cubicBezTo>
                  <a:pt x="12928" y="10974"/>
                  <a:pt x="12886" y="10468"/>
                  <a:pt x="12548" y="10172"/>
                </a:cubicBezTo>
                <a:cubicBezTo>
                  <a:pt x="12381" y="10024"/>
                  <a:pt x="12182" y="9957"/>
                  <a:pt x="11986" y="9957"/>
                </a:cubicBezTo>
                <a:cubicBezTo>
                  <a:pt x="11735" y="9957"/>
                  <a:pt x="11489" y="10066"/>
                  <a:pt x="11322" y="10256"/>
                </a:cubicBezTo>
                <a:lnTo>
                  <a:pt x="7224" y="15199"/>
                </a:lnTo>
                <a:lnTo>
                  <a:pt x="7140" y="793"/>
                </a:lnTo>
                <a:cubicBezTo>
                  <a:pt x="7098" y="265"/>
                  <a:pt x="6696" y="1"/>
                  <a:pt x="6295" y="1"/>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
          <p:cNvSpPr/>
          <p:nvPr/>
        </p:nvSpPr>
        <p:spPr>
          <a:xfrm>
            <a:off x="8340014" y="2352718"/>
            <a:ext cx="1157894" cy="1500730"/>
          </a:xfrm>
          <a:custGeom>
            <a:rect b="b" l="l" r="r" t="t"/>
            <a:pathLst>
              <a:path extrusionOk="0" h="50432" w="38911">
                <a:moveTo>
                  <a:pt x="19282" y="1"/>
                </a:moveTo>
                <a:cubicBezTo>
                  <a:pt x="8639" y="1"/>
                  <a:pt x="1" y="8002"/>
                  <a:pt x="1" y="17856"/>
                </a:cubicBezTo>
                <a:cubicBezTo>
                  <a:pt x="1" y="21954"/>
                  <a:pt x="1521" y="25926"/>
                  <a:pt x="4225" y="29010"/>
                </a:cubicBezTo>
                <a:cubicBezTo>
                  <a:pt x="6253" y="31333"/>
                  <a:pt x="7225" y="34417"/>
                  <a:pt x="6845" y="37502"/>
                </a:cubicBezTo>
                <a:cubicBezTo>
                  <a:pt x="6760" y="38093"/>
                  <a:pt x="6760" y="38642"/>
                  <a:pt x="6760" y="39234"/>
                </a:cubicBezTo>
                <a:cubicBezTo>
                  <a:pt x="6969" y="45451"/>
                  <a:pt x="12494" y="50432"/>
                  <a:pt x="19142" y="50432"/>
                </a:cubicBezTo>
                <a:cubicBezTo>
                  <a:pt x="19225" y="50432"/>
                  <a:pt x="19309" y="50431"/>
                  <a:pt x="19392" y="50429"/>
                </a:cubicBezTo>
                <a:cubicBezTo>
                  <a:pt x="26194" y="50303"/>
                  <a:pt x="31602" y="45191"/>
                  <a:pt x="31602" y="38896"/>
                </a:cubicBezTo>
                <a:lnTo>
                  <a:pt x="31602" y="38177"/>
                </a:lnTo>
                <a:cubicBezTo>
                  <a:pt x="31391" y="34671"/>
                  <a:pt x="32447" y="31249"/>
                  <a:pt x="34644" y="28545"/>
                </a:cubicBezTo>
                <a:cubicBezTo>
                  <a:pt x="37601" y="24954"/>
                  <a:pt x="38911" y="20307"/>
                  <a:pt x="38362" y="15702"/>
                </a:cubicBezTo>
                <a:cubicBezTo>
                  <a:pt x="37305" y="7548"/>
                  <a:pt x="30292" y="1042"/>
                  <a:pt x="21462" y="112"/>
                </a:cubicBezTo>
                <a:cubicBezTo>
                  <a:pt x="20728" y="37"/>
                  <a:pt x="20000" y="1"/>
                  <a:pt x="1928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
          <p:cNvSpPr/>
          <p:nvPr/>
        </p:nvSpPr>
        <p:spPr>
          <a:xfrm>
            <a:off x="8685290" y="2926800"/>
            <a:ext cx="455587" cy="1724893"/>
          </a:xfrm>
          <a:custGeom>
            <a:rect b="b" l="l" r="r" t="t"/>
            <a:pathLst>
              <a:path extrusionOk="0" h="57965" w="15310">
                <a:moveTo>
                  <a:pt x="7705" y="1"/>
                </a:moveTo>
                <a:cubicBezTo>
                  <a:pt x="7325" y="1"/>
                  <a:pt x="6987" y="339"/>
                  <a:pt x="6987" y="719"/>
                </a:cubicBezTo>
                <a:lnTo>
                  <a:pt x="6987" y="11070"/>
                </a:lnTo>
                <a:lnTo>
                  <a:pt x="1832" y="3972"/>
                </a:lnTo>
                <a:cubicBezTo>
                  <a:pt x="1676" y="3743"/>
                  <a:pt x="1464" y="3648"/>
                  <a:pt x="1256" y="3648"/>
                </a:cubicBezTo>
                <a:cubicBezTo>
                  <a:pt x="735" y="3648"/>
                  <a:pt x="239" y="4243"/>
                  <a:pt x="692" y="4817"/>
                </a:cubicBezTo>
                <a:lnTo>
                  <a:pt x="6564" y="12886"/>
                </a:lnTo>
                <a:cubicBezTo>
                  <a:pt x="6649" y="13055"/>
                  <a:pt x="6818" y="13140"/>
                  <a:pt x="6944" y="13182"/>
                </a:cubicBezTo>
                <a:lnTo>
                  <a:pt x="6944" y="19012"/>
                </a:lnTo>
                <a:lnTo>
                  <a:pt x="1410" y="12422"/>
                </a:lnTo>
                <a:cubicBezTo>
                  <a:pt x="1257" y="12289"/>
                  <a:pt x="1090" y="12233"/>
                  <a:pt x="931" y="12233"/>
                </a:cubicBezTo>
                <a:cubicBezTo>
                  <a:pt x="428" y="12233"/>
                  <a:pt x="1" y="12795"/>
                  <a:pt x="354" y="13309"/>
                </a:cubicBezTo>
                <a:lnTo>
                  <a:pt x="6987" y="21251"/>
                </a:lnTo>
                <a:lnTo>
                  <a:pt x="6987" y="57247"/>
                </a:lnTo>
                <a:cubicBezTo>
                  <a:pt x="6987" y="57627"/>
                  <a:pt x="7282" y="57923"/>
                  <a:pt x="7663" y="57965"/>
                </a:cubicBezTo>
                <a:cubicBezTo>
                  <a:pt x="8085" y="57923"/>
                  <a:pt x="8381" y="57627"/>
                  <a:pt x="8381" y="57247"/>
                </a:cubicBezTo>
                <a:lnTo>
                  <a:pt x="8381" y="21251"/>
                </a:lnTo>
                <a:lnTo>
                  <a:pt x="15014" y="13309"/>
                </a:lnTo>
                <a:cubicBezTo>
                  <a:pt x="15309" y="13013"/>
                  <a:pt x="15267" y="12591"/>
                  <a:pt x="14971" y="12337"/>
                </a:cubicBezTo>
                <a:cubicBezTo>
                  <a:pt x="14834" y="12219"/>
                  <a:pt x="14661" y="12156"/>
                  <a:pt x="14489" y="12156"/>
                </a:cubicBezTo>
                <a:cubicBezTo>
                  <a:pt x="14290" y="12156"/>
                  <a:pt x="14093" y="12240"/>
                  <a:pt x="13957" y="12422"/>
                </a:cubicBezTo>
                <a:lnTo>
                  <a:pt x="8381" y="19012"/>
                </a:lnTo>
                <a:lnTo>
                  <a:pt x="8381" y="13182"/>
                </a:lnTo>
                <a:cubicBezTo>
                  <a:pt x="8550" y="13140"/>
                  <a:pt x="8719" y="13055"/>
                  <a:pt x="8803" y="12886"/>
                </a:cubicBezTo>
                <a:lnTo>
                  <a:pt x="14676" y="4817"/>
                </a:lnTo>
                <a:cubicBezTo>
                  <a:pt x="15129" y="4243"/>
                  <a:pt x="14632" y="3648"/>
                  <a:pt x="14111" y="3648"/>
                </a:cubicBezTo>
                <a:cubicBezTo>
                  <a:pt x="13903" y="3648"/>
                  <a:pt x="13692" y="3743"/>
                  <a:pt x="13535" y="3972"/>
                </a:cubicBezTo>
                <a:lnTo>
                  <a:pt x="8381" y="11070"/>
                </a:lnTo>
                <a:lnTo>
                  <a:pt x="8381" y="719"/>
                </a:lnTo>
                <a:cubicBezTo>
                  <a:pt x="8381" y="339"/>
                  <a:pt x="8085" y="1"/>
                  <a:pt x="7705" y="1"/>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1"/>
          <p:cNvSpPr/>
          <p:nvPr/>
        </p:nvSpPr>
        <p:spPr>
          <a:xfrm>
            <a:off x="9008843" y="3349386"/>
            <a:ext cx="755602" cy="979230"/>
          </a:xfrm>
          <a:custGeom>
            <a:rect b="b" l="l" r="r" t="t"/>
            <a:pathLst>
              <a:path extrusionOk="0" h="32907" w="25392">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1"/>
          <p:cNvSpPr/>
          <p:nvPr/>
        </p:nvSpPr>
        <p:spPr>
          <a:xfrm>
            <a:off x="9243927" y="3724807"/>
            <a:ext cx="308466" cy="924387"/>
          </a:xfrm>
          <a:custGeom>
            <a:rect b="b" l="l" r="r" t="t"/>
            <a:pathLst>
              <a:path extrusionOk="0" h="31064" w="10366">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
          <p:cNvSpPr/>
          <p:nvPr/>
        </p:nvSpPr>
        <p:spPr>
          <a:xfrm>
            <a:off x="4232764" y="3146589"/>
            <a:ext cx="859962" cy="1112901"/>
          </a:xfrm>
          <a:custGeom>
            <a:rect b="b" l="l" r="r" t="t"/>
            <a:pathLst>
              <a:path extrusionOk="0" h="37399" w="28899">
                <a:moveTo>
                  <a:pt x="14304" y="0"/>
                </a:moveTo>
                <a:cubicBezTo>
                  <a:pt x="6444" y="0"/>
                  <a:pt x="40" y="5896"/>
                  <a:pt x="1" y="13189"/>
                </a:cubicBezTo>
                <a:cubicBezTo>
                  <a:pt x="1" y="16231"/>
                  <a:pt x="1099" y="19189"/>
                  <a:pt x="3085" y="21470"/>
                </a:cubicBezTo>
                <a:cubicBezTo>
                  <a:pt x="4606" y="23202"/>
                  <a:pt x="5324" y="25484"/>
                  <a:pt x="5028" y="27765"/>
                </a:cubicBezTo>
                <a:cubicBezTo>
                  <a:pt x="4986" y="28187"/>
                  <a:pt x="4944" y="28610"/>
                  <a:pt x="4986" y="29032"/>
                </a:cubicBezTo>
                <a:cubicBezTo>
                  <a:pt x="5070" y="33670"/>
                  <a:pt x="9202" y="37399"/>
                  <a:pt x="14157" y="37399"/>
                </a:cubicBezTo>
                <a:cubicBezTo>
                  <a:pt x="14212" y="37399"/>
                  <a:pt x="14267" y="37398"/>
                  <a:pt x="14323" y="37398"/>
                </a:cubicBezTo>
                <a:cubicBezTo>
                  <a:pt x="19350" y="37313"/>
                  <a:pt x="23406" y="33553"/>
                  <a:pt x="23406" y="28863"/>
                </a:cubicBezTo>
                <a:lnTo>
                  <a:pt x="23406" y="28356"/>
                </a:lnTo>
                <a:cubicBezTo>
                  <a:pt x="23237" y="25779"/>
                  <a:pt x="24082" y="23202"/>
                  <a:pt x="25687" y="21217"/>
                </a:cubicBezTo>
                <a:cubicBezTo>
                  <a:pt x="27884" y="18555"/>
                  <a:pt x="28898" y="15133"/>
                  <a:pt x="28476" y="11711"/>
                </a:cubicBezTo>
                <a:cubicBezTo>
                  <a:pt x="27758" y="5627"/>
                  <a:pt x="22519" y="769"/>
                  <a:pt x="16013" y="93"/>
                </a:cubicBezTo>
                <a:cubicBezTo>
                  <a:pt x="15437" y="30"/>
                  <a:pt x="14867" y="0"/>
                  <a:pt x="1430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
          <p:cNvSpPr/>
          <p:nvPr/>
        </p:nvSpPr>
        <p:spPr>
          <a:xfrm>
            <a:off x="4473443" y="3572359"/>
            <a:ext cx="352745" cy="1054517"/>
          </a:xfrm>
          <a:custGeom>
            <a:rect b="b" l="l" r="r" t="t"/>
            <a:pathLst>
              <a:path extrusionOk="0" h="35437" w="11854">
                <a:moveTo>
                  <a:pt x="6251" y="1"/>
                </a:moveTo>
                <a:cubicBezTo>
                  <a:pt x="5844" y="1"/>
                  <a:pt x="5432" y="276"/>
                  <a:pt x="5474" y="825"/>
                </a:cubicBezTo>
                <a:lnTo>
                  <a:pt x="5432" y="13753"/>
                </a:lnTo>
                <a:lnTo>
                  <a:pt x="1714" y="9317"/>
                </a:lnTo>
                <a:cubicBezTo>
                  <a:pt x="1549" y="9096"/>
                  <a:pt x="1341" y="9005"/>
                  <a:pt x="1136" y="9005"/>
                </a:cubicBezTo>
                <a:cubicBezTo>
                  <a:pt x="555" y="9005"/>
                  <a:pt x="0" y="9737"/>
                  <a:pt x="531" y="10331"/>
                </a:cubicBezTo>
                <a:lnTo>
                  <a:pt x="5390" y="16119"/>
                </a:lnTo>
                <a:lnTo>
                  <a:pt x="5305" y="34581"/>
                </a:lnTo>
                <a:cubicBezTo>
                  <a:pt x="5263" y="35151"/>
                  <a:pt x="5664" y="35436"/>
                  <a:pt x="6066" y="35436"/>
                </a:cubicBezTo>
                <a:cubicBezTo>
                  <a:pt x="6467" y="35436"/>
                  <a:pt x="6868" y="35151"/>
                  <a:pt x="6826" y="34581"/>
                </a:cubicBezTo>
                <a:lnTo>
                  <a:pt x="6953" y="10246"/>
                </a:lnTo>
                <a:cubicBezTo>
                  <a:pt x="7037" y="10162"/>
                  <a:pt x="7164" y="10119"/>
                  <a:pt x="7206" y="9993"/>
                </a:cubicBezTo>
                <a:lnTo>
                  <a:pt x="11600" y="4036"/>
                </a:lnTo>
                <a:cubicBezTo>
                  <a:pt x="11854" y="3698"/>
                  <a:pt x="11811" y="3191"/>
                  <a:pt x="11473" y="2979"/>
                </a:cubicBezTo>
                <a:cubicBezTo>
                  <a:pt x="11336" y="2877"/>
                  <a:pt x="11178" y="2829"/>
                  <a:pt x="11022" y="2829"/>
                </a:cubicBezTo>
                <a:cubicBezTo>
                  <a:pt x="10793" y="2829"/>
                  <a:pt x="10568" y="2931"/>
                  <a:pt x="10417" y="3106"/>
                </a:cubicBezTo>
                <a:lnTo>
                  <a:pt x="6995" y="7796"/>
                </a:lnTo>
                <a:lnTo>
                  <a:pt x="6995" y="825"/>
                </a:lnTo>
                <a:cubicBezTo>
                  <a:pt x="7059" y="276"/>
                  <a:pt x="6657" y="1"/>
                  <a:pt x="6251" y="1"/>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
          <p:cNvSpPr/>
          <p:nvPr/>
        </p:nvSpPr>
        <p:spPr>
          <a:xfrm>
            <a:off x="4838746" y="2563044"/>
            <a:ext cx="1038447" cy="1346943"/>
          </a:xfrm>
          <a:custGeom>
            <a:rect b="b" l="l" r="r" t="t"/>
            <a:pathLst>
              <a:path extrusionOk="0" h="45264" w="34897">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
          <p:cNvSpPr/>
          <p:nvPr/>
        </p:nvSpPr>
        <p:spPr>
          <a:xfrm>
            <a:off x="5148522" y="3078920"/>
            <a:ext cx="409344" cy="1546378"/>
          </a:xfrm>
          <a:custGeom>
            <a:rect b="b" l="l" r="r" t="t"/>
            <a:pathLst>
              <a:path extrusionOk="0" h="51966" w="13756">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
          <p:cNvSpPr/>
          <p:nvPr/>
        </p:nvSpPr>
        <p:spPr>
          <a:xfrm>
            <a:off x="5360484" y="2865202"/>
            <a:ext cx="1982593" cy="667610"/>
          </a:xfrm>
          <a:custGeom>
            <a:rect b="b" l="l" r="r" t="t"/>
            <a:pathLst>
              <a:path extrusionOk="0" h="22435" w="66625">
                <a:moveTo>
                  <a:pt x="21462" y="0"/>
                </a:moveTo>
                <a:lnTo>
                  <a:pt x="0" y="22434"/>
                </a:lnTo>
                <a:lnTo>
                  <a:pt x="44825" y="22434"/>
                </a:lnTo>
                <a:lnTo>
                  <a:pt x="6662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
          <p:cNvSpPr/>
          <p:nvPr/>
        </p:nvSpPr>
        <p:spPr>
          <a:xfrm>
            <a:off x="6694364" y="2862672"/>
            <a:ext cx="1361554" cy="784527"/>
          </a:xfrm>
          <a:custGeom>
            <a:rect b="b" l="l" r="r" t="t"/>
            <a:pathLst>
              <a:path extrusionOk="0" h="26364" w="45755">
                <a:moveTo>
                  <a:pt x="21927" y="1"/>
                </a:moveTo>
                <a:lnTo>
                  <a:pt x="21800" y="85"/>
                </a:lnTo>
                <a:lnTo>
                  <a:pt x="0" y="22519"/>
                </a:lnTo>
                <a:lnTo>
                  <a:pt x="3845" y="26364"/>
                </a:lnTo>
                <a:lnTo>
                  <a:pt x="23617" y="7437"/>
                </a:lnTo>
                <a:lnTo>
                  <a:pt x="42501" y="26364"/>
                </a:lnTo>
                <a:lnTo>
                  <a:pt x="45755" y="23111"/>
                </a:lnTo>
                <a:lnTo>
                  <a:pt x="21927"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
          <p:cNvSpPr/>
          <p:nvPr/>
        </p:nvSpPr>
        <p:spPr>
          <a:xfrm>
            <a:off x="5345397" y="3532782"/>
            <a:ext cx="1463385" cy="114418"/>
          </a:xfrm>
          <a:custGeom>
            <a:rect b="b" l="l" r="r" t="t"/>
            <a:pathLst>
              <a:path extrusionOk="0" h="3845" w="49177">
                <a:moveTo>
                  <a:pt x="0" y="0"/>
                </a:moveTo>
                <a:lnTo>
                  <a:pt x="3338" y="3845"/>
                </a:lnTo>
                <a:lnTo>
                  <a:pt x="49177" y="3845"/>
                </a:lnTo>
                <a:lnTo>
                  <a:pt x="4533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
          <p:cNvSpPr/>
          <p:nvPr/>
        </p:nvSpPr>
        <p:spPr>
          <a:xfrm>
            <a:off x="6801224" y="3078920"/>
            <a:ext cx="1142807" cy="1469693"/>
          </a:xfrm>
          <a:custGeom>
            <a:rect b="b" l="l" r="r" t="t"/>
            <a:pathLst>
              <a:path extrusionOk="0" h="49389" w="38404">
                <a:moveTo>
                  <a:pt x="19857" y="1"/>
                </a:moveTo>
                <a:lnTo>
                  <a:pt x="254" y="18590"/>
                </a:lnTo>
                <a:lnTo>
                  <a:pt x="0" y="19054"/>
                </a:lnTo>
                <a:lnTo>
                  <a:pt x="0" y="49389"/>
                </a:lnTo>
                <a:lnTo>
                  <a:pt x="38403" y="49135"/>
                </a:lnTo>
                <a:lnTo>
                  <a:pt x="38403" y="18843"/>
                </a:lnTo>
                <a:lnTo>
                  <a:pt x="38403" y="18590"/>
                </a:lnTo>
                <a:lnTo>
                  <a:pt x="1985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
          <p:cNvSpPr/>
          <p:nvPr/>
        </p:nvSpPr>
        <p:spPr>
          <a:xfrm>
            <a:off x="7145696" y="3824435"/>
            <a:ext cx="261509" cy="163458"/>
          </a:xfrm>
          <a:custGeom>
            <a:rect b="b" l="l" r="r" t="t"/>
            <a:pathLst>
              <a:path extrusionOk="0" h="5493" w="8788">
                <a:moveTo>
                  <a:pt x="803" y="1"/>
                </a:moveTo>
                <a:cubicBezTo>
                  <a:pt x="338" y="1"/>
                  <a:pt x="0" y="339"/>
                  <a:pt x="0" y="803"/>
                </a:cubicBezTo>
                <a:lnTo>
                  <a:pt x="0" y="5493"/>
                </a:lnTo>
                <a:lnTo>
                  <a:pt x="8788" y="5493"/>
                </a:lnTo>
                <a:lnTo>
                  <a:pt x="8788" y="1"/>
                </a:ln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
          <p:cNvSpPr/>
          <p:nvPr/>
        </p:nvSpPr>
        <p:spPr>
          <a:xfrm>
            <a:off x="7145696" y="4053240"/>
            <a:ext cx="261509" cy="174796"/>
          </a:xfrm>
          <a:custGeom>
            <a:rect b="b" l="l" r="r" t="t"/>
            <a:pathLst>
              <a:path extrusionOk="0" h="5874" w="8788">
                <a:moveTo>
                  <a:pt x="0" y="1"/>
                </a:moveTo>
                <a:lnTo>
                  <a:pt x="0" y="5028"/>
                </a:lnTo>
                <a:cubicBezTo>
                  <a:pt x="0" y="5493"/>
                  <a:pt x="338" y="5831"/>
                  <a:pt x="803" y="5873"/>
                </a:cubicBezTo>
                <a:lnTo>
                  <a:pt x="8788" y="5873"/>
                </a:lnTo>
                <a:lnTo>
                  <a:pt x="8788" y="1"/>
                </a:ln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
          <p:cNvSpPr/>
          <p:nvPr/>
        </p:nvSpPr>
        <p:spPr>
          <a:xfrm>
            <a:off x="7472553" y="3824435"/>
            <a:ext cx="241423" cy="163458"/>
          </a:xfrm>
          <a:custGeom>
            <a:rect b="b" l="l" r="r" t="t"/>
            <a:pathLst>
              <a:path extrusionOk="0" h="5493" w="8113">
                <a:moveTo>
                  <a:pt x="0" y="1"/>
                </a:moveTo>
                <a:lnTo>
                  <a:pt x="0" y="5493"/>
                </a:lnTo>
                <a:lnTo>
                  <a:pt x="8112" y="5493"/>
                </a:lnTo>
                <a:lnTo>
                  <a:pt x="8112" y="803"/>
                </a:lnTo>
                <a:cubicBezTo>
                  <a:pt x="8112" y="339"/>
                  <a:pt x="7732" y="1"/>
                  <a:pt x="7267" y="1"/>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
          <p:cNvSpPr/>
          <p:nvPr/>
        </p:nvSpPr>
        <p:spPr>
          <a:xfrm>
            <a:off x="7472553" y="4053240"/>
            <a:ext cx="241423" cy="173546"/>
          </a:xfrm>
          <a:custGeom>
            <a:rect b="b" l="l" r="r" t="t"/>
            <a:pathLst>
              <a:path extrusionOk="0" h="5832" w="8113">
                <a:moveTo>
                  <a:pt x="0" y="1"/>
                </a:moveTo>
                <a:lnTo>
                  <a:pt x="0" y="5831"/>
                </a:lnTo>
                <a:lnTo>
                  <a:pt x="7267" y="5831"/>
                </a:lnTo>
                <a:cubicBezTo>
                  <a:pt x="7732" y="5831"/>
                  <a:pt x="8112" y="5493"/>
                  <a:pt x="8112" y="5028"/>
                </a:cubicBezTo>
                <a:lnTo>
                  <a:pt x="8112" y="1"/>
                </a:ln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
          <p:cNvSpPr/>
          <p:nvPr/>
        </p:nvSpPr>
        <p:spPr>
          <a:xfrm>
            <a:off x="5452257" y="3639641"/>
            <a:ext cx="1348997" cy="908973"/>
          </a:xfrm>
          <a:custGeom>
            <a:rect b="b" l="l" r="r" t="t"/>
            <a:pathLst>
              <a:path extrusionOk="0" h="30546" w="45333">
                <a:moveTo>
                  <a:pt x="0" y="0"/>
                </a:moveTo>
                <a:lnTo>
                  <a:pt x="0" y="30546"/>
                </a:lnTo>
                <a:lnTo>
                  <a:pt x="45332" y="30546"/>
                </a:lnTo>
                <a:lnTo>
                  <a:pt x="4533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
          <p:cNvSpPr/>
          <p:nvPr/>
        </p:nvSpPr>
        <p:spPr>
          <a:xfrm>
            <a:off x="5978994" y="3972776"/>
            <a:ext cx="270347" cy="568309"/>
          </a:xfrm>
          <a:custGeom>
            <a:rect b="b" l="l" r="r" t="t"/>
            <a:pathLst>
              <a:path extrusionOk="0" h="19098" w="9085">
                <a:moveTo>
                  <a:pt x="1015" y="1"/>
                </a:moveTo>
                <a:cubicBezTo>
                  <a:pt x="466" y="1"/>
                  <a:pt x="1" y="466"/>
                  <a:pt x="1" y="1015"/>
                </a:cubicBezTo>
                <a:lnTo>
                  <a:pt x="1" y="19097"/>
                </a:lnTo>
                <a:lnTo>
                  <a:pt x="9084" y="19097"/>
                </a:lnTo>
                <a:lnTo>
                  <a:pt x="9084" y="1015"/>
                </a:lnTo>
                <a:cubicBezTo>
                  <a:pt x="9084" y="466"/>
                  <a:pt x="8620" y="1"/>
                  <a:pt x="8070" y="1"/>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
          <p:cNvSpPr/>
          <p:nvPr/>
        </p:nvSpPr>
        <p:spPr>
          <a:xfrm>
            <a:off x="6519599" y="3976555"/>
            <a:ext cx="114447" cy="94331"/>
          </a:xfrm>
          <a:custGeom>
            <a:rect b="b" l="l" r="r" t="t"/>
            <a:pathLst>
              <a:path extrusionOk="0" h="3170" w="3846">
                <a:moveTo>
                  <a:pt x="1" y="1"/>
                </a:moveTo>
                <a:lnTo>
                  <a:pt x="1" y="3169"/>
                </a:lnTo>
                <a:lnTo>
                  <a:pt x="3845" y="3127"/>
                </a:lnTo>
                <a:lnTo>
                  <a:pt x="3845" y="381"/>
                </a:lnTo>
                <a:cubicBezTo>
                  <a:pt x="3845" y="170"/>
                  <a:pt x="3718" y="1"/>
                  <a:pt x="3507" y="1"/>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
          <p:cNvSpPr/>
          <p:nvPr/>
        </p:nvSpPr>
        <p:spPr>
          <a:xfrm>
            <a:off x="6378786" y="3976555"/>
            <a:ext cx="115697" cy="93081"/>
          </a:xfrm>
          <a:custGeom>
            <a:rect b="b" l="l" r="r" t="t"/>
            <a:pathLst>
              <a:path extrusionOk="0" h="3128" w="3888">
                <a:moveTo>
                  <a:pt x="381" y="1"/>
                </a:moveTo>
                <a:cubicBezTo>
                  <a:pt x="170" y="1"/>
                  <a:pt x="1" y="170"/>
                  <a:pt x="1" y="339"/>
                </a:cubicBezTo>
                <a:lnTo>
                  <a:pt x="1" y="3127"/>
                </a:lnTo>
                <a:lnTo>
                  <a:pt x="3888" y="3127"/>
                </a:lnTo>
                <a:lnTo>
                  <a:pt x="3888" y="1"/>
                </a:ln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
          <p:cNvSpPr/>
          <p:nvPr/>
        </p:nvSpPr>
        <p:spPr>
          <a:xfrm>
            <a:off x="6378786" y="4094752"/>
            <a:ext cx="115697" cy="94302"/>
          </a:xfrm>
          <a:custGeom>
            <a:rect b="b" l="l" r="r" t="t"/>
            <a:pathLst>
              <a:path extrusionOk="0" h="3169" w="3888">
                <a:moveTo>
                  <a:pt x="3888" y="0"/>
                </a:moveTo>
                <a:lnTo>
                  <a:pt x="1" y="42"/>
                </a:lnTo>
                <a:lnTo>
                  <a:pt x="1" y="2831"/>
                </a:lnTo>
                <a:cubicBezTo>
                  <a:pt x="1" y="3000"/>
                  <a:pt x="170" y="3169"/>
                  <a:pt x="381" y="3169"/>
                </a:cubicBezTo>
                <a:lnTo>
                  <a:pt x="3888" y="3169"/>
                </a:lnTo>
                <a:lnTo>
                  <a:pt x="3888" y="0"/>
                </a:ln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
          <p:cNvSpPr/>
          <p:nvPr/>
        </p:nvSpPr>
        <p:spPr>
          <a:xfrm>
            <a:off x="6519599" y="4096002"/>
            <a:ext cx="114447" cy="93052"/>
          </a:xfrm>
          <a:custGeom>
            <a:rect b="b" l="l" r="r" t="t"/>
            <a:pathLst>
              <a:path extrusionOk="0" h="3127" w="3846">
                <a:moveTo>
                  <a:pt x="1" y="0"/>
                </a:moveTo>
                <a:lnTo>
                  <a:pt x="1" y="3127"/>
                </a:lnTo>
                <a:lnTo>
                  <a:pt x="3507" y="3127"/>
                </a:lnTo>
                <a:cubicBezTo>
                  <a:pt x="3718" y="3127"/>
                  <a:pt x="3845" y="2958"/>
                  <a:pt x="3845" y="2789"/>
                </a:cubicBezTo>
                <a:lnTo>
                  <a:pt x="3845" y="0"/>
                </a:ln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
          <p:cNvSpPr/>
          <p:nvPr/>
        </p:nvSpPr>
        <p:spPr>
          <a:xfrm>
            <a:off x="5732602" y="3976555"/>
            <a:ext cx="115697" cy="94331"/>
          </a:xfrm>
          <a:custGeom>
            <a:rect b="b" l="l" r="r" t="t"/>
            <a:pathLst>
              <a:path extrusionOk="0" h="3170" w="3888">
                <a:moveTo>
                  <a:pt x="0" y="1"/>
                </a:moveTo>
                <a:lnTo>
                  <a:pt x="0" y="3169"/>
                </a:lnTo>
                <a:lnTo>
                  <a:pt x="3887" y="3127"/>
                </a:lnTo>
                <a:lnTo>
                  <a:pt x="3887" y="381"/>
                </a:lnTo>
                <a:cubicBezTo>
                  <a:pt x="3845" y="170"/>
                  <a:pt x="3718" y="1"/>
                  <a:pt x="3507" y="1"/>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
          <p:cNvSpPr/>
          <p:nvPr/>
        </p:nvSpPr>
        <p:spPr>
          <a:xfrm>
            <a:off x="5732602" y="4096002"/>
            <a:ext cx="114418" cy="93052"/>
          </a:xfrm>
          <a:custGeom>
            <a:rect b="b" l="l" r="r" t="t"/>
            <a:pathLst>
              <a:path extrusionOk="0" h="3127" w="3845">
                <a:moveTo>
                  <a:pt x="0" y="0"/>
                </a:moveTo>
                <a:lnTo>
                  <a:pt x="0" y="3127"/>
                </a:lnTo>
                <a:lnTo>
                  <a:pt x="3507" y="3127"/>
                </a:lnTo>
                <a:cubicBezTo>
                  <a:pt x="3676" y="3127"/>
                  <a:pt x="3845" y="2958"/>
                  <a:pt x="3845" y="2789"/>
                </a:cubicBezTo>
                <a:lnTo>
                  <a:pt x="3845" y="0"/>
                </a:ln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
          <p:cNvSpPr/>
          <p:nvPr/>
        </p:nvSpPr>
        <p:spPr>
          <a:xfrm>
            <a:off x="5591790" y="3976555"/>
            <a:ext cx="114447" cy="93081"/>
          </a:xfrm>
          <a:custGeom>
            <a:rect b="b" l="l" r="r" t="t"/>
            <a:pathLst>
              <a:path extrusionOk="0" h="3128" w="3846">
                <a:moveTo>
                  <a:pt x="381" y="1"/>
                </a:moveTo>
                <a:cubicBezTo>
                  <a:pt x="170" y="1"/>
                  <a:pt x="1" y="170"/>
                  <a:pt x="1" y="339"/>
                </a:cubicBezTo>
                <a:lnTo>
                  <a:pt x="1" y="3127"/>
                </a:lnTo>
                <a:lnTo>
                  <a:pt x="3845" y="3127"/>
                </a:lnTo>
                <a:lnTo>
                  <a:pt x="3845" y="1"/>
                </a:ln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
          <p:cNvSpPr/>
          <p:nvPr/>
        </p:nvSpPr>
        <p:spPr>
          <a:xfrm>
            <a:off x="5591790" y="4094752"/>
            <a:ext cx="114447" cy="94302"/>
          </a:xfrm>
          <a:custGeom>
            <a:rect b="b" l="l" r="r" t="t"/>
            <a:pathLst>
              <a:path extrusionOk="0" h="3169" w="3846">
                <a:moveTo>
                  <a:pt x="3845" y="0"/>
                </a:moveTo>
                <a:lnTo>
                  <a:pt x="1" y="42"/>
                </a:lnTo>
                <a:lnTo>
                  <a:pt x="1" y="2831"/>
                </a:lnTo>
                <a:cubicBezTo>
                  <a:pt x="1" y="3000"/>
                  <a:pt x="170" y="3169"/>
                  <a:pt x="381" y="3169"/>
                </a:cubicBezTo>
                <a:lnTo>
                  <a:pt x="3845" y="3169"/>
                </a:lnTo>
                <a:lnTo>
                  <a:pt x="3845" y="0"/>
                </a:ln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
          <p:cNvSpPr/>
          <p:nvPr/>
        </p:nvSpPr>
        <p:spPr>
          <a:xfrm>
            <a:off x="4281800" y="4546074"/>
            <a:ext cx="4972210" cy="667574"/>
          </a:xfrm>
          <a:custGeom>
            <a:rect b="b" l="l" r="r" t="t"/>
            <a:pathLst>
              <a:path extrusionOk="0" h="20111" w="167091">
                <a:moveTo>
                  <a:pt x="18547" y="0"/>
                </a:moveTo>
                <a:cubicBezTo>
                  <a:pt x="8323" y="0"/>
                  <a:pt x="0" y="8323"/>
                  <a:pt x="0" y="18589"/>
                </a:cubicBezTo>
                <a:lnTo>
                  <a:pt x="0" y="20110"/>
                </a:lnTo>
                <a:lnTo>
                  <a:pt x="167091" y="20110"/>
                </a:lnTo>
                <a:lnTo>
                  <a:pt x="167091" y="18589"/>
                </a:lnTo>
                <a:cubicBezTo>
                  <a:pt x="167091" y="8323"/>
                  <a:pt x="158768" y="0"/>
                  <a:pt x="148502"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
          <p:cNvSpPr/>
          <p:nvPr/>
        </p:nvSpPr>
        <p:spPr>
          <a:xfrm>
            <a:off x="4945605" y="4939567"/>
            <a:ext cx="3542779" cy="426217"/>
          </a:xfrm>
          <a:custGeom>
            <a:rect b="b" l="l" r="r" t="t"/>
            <a:pathLst>
              <a:path extrusionOk="0" h="14323" w="119055">
                <a:moveTo>
                  <a:pt x="13224" y="1"/>
                </a:moveTo>
                <a:cubicBezTo>
                  <a:pt x="5915" y="1"/>
                  <a:pt x="0" y="5915"/>
                  <a:pt x="0" y="13224"/>
                </a:cubicBezTo>
                <a:lnTo>
                  <a:pt x="0" y="14323"/>
                </a:lnTo>
                <a:lnTo>
                  <a:pt x="119055" y="14323"/>
                </a:lnTo>
                <a:lnTo>
                  <a:pt x="119055" y="13224"/>
                </a:lnTo>
                <a:cubicBezTo>
                  <a:pt x="119055" y="5915"/>
                  <a:pt x="113098" y="1"/>
                  <a:pt x="10578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
          <p:cNvSpPr/>
          <p:nvPr/>
        </p:nvSpPr>
        <p:spPr>
          <a:xfrm>
            <a:off x="7706387" y="4205539"/>
            <a:ext cx="668859" cy="867342"/>
          </a:xfrm>
          <a:custGeom>
            <a:rect b="b" l="l" r="r" t="t"/>
            <a:pathLst>
              <a:path extrusionOk="0" h="29147" w="22477">
                <a:moveTo>
                  <a:pt x="11078" y="1"/>
                </a:moveTo>
                <a:cubicBezTo>
                  <a:pt x="4980" y="1"/>
                  <a:pt x="40" y="4601"/>
                  <a:pt x="1" y="10261"/>
                </a:cubicBezTo>
                <a:cubicBezTo>
                  <a:pt x="1" y="12627"/>
                  <a:pt x="846" y="14908"/>
                  <a:pt x="2409" y="16725"/>
                </a:cubicBezTo>
                <a:cubicBezTo>
                  <a:pt x="3592" y="18077"/>
                  <a:pt x="4141" y="19851"/>
                  <a:pt x="3930" y="21626"/>
                </a:cubicBezTo>
                <a:cubicBezTo>
                  <a:pt x="3887" y="21964"/>
                  <a:pt x="3845" y="22302"/>
                  <a:pt x="3887" y="22640"/>
                </a:cubicBezTo>
                <a:cubicBezTo>
                  <a:pt x="3971" y="26247"/>
                  <a:pt x="7179" y="29146"/>
                  <a:pt x="11070" y="29146"/>
                </a:cubicBezTo>
                <a:cubicBezTo>
                  <a:pt x="11098" y="29146"/>
                  <a:pt x="11126" y="29146"/>
                  <a:pt x="11154" y="29146"/>
                </a:cubicBezTo>
                <a:cubicBezTo>
                  <a:pt x="15041" y="29104"/>
                  <a:pt x="18209" y="26146"/>
                  <a:pt x="18252" y="22513"/>
                </a:cubicBezTo>
                <a:lnTo>
                  <a:pt x="18252" y="22048"/>
                </a:lnTo>
                <a:cubicBezTo>
                  <a:pt x="18125" y="20063"/>
                  <a:pt x="18759" y="18077"/>
                  <a:pt x="20026" y="16514"/>
                </a:cubicBezTo>
                <a:cubicBezTo>
                  <a:pt x="21716" y="14444"/>
                  <a:pt x="22476" y="11782"/>
                  <a:pt x="22181" y="9120"/>
                </a:cubicBezTo>
                <a:cubicBezTo>
                  <a:pt x="21589" y="4346"/>
                  <a:pt x="17533" y="629"/>
                  <a:pt x="12464" y="79"/>
                </a:cubicBezTo>
                <a:cubicBezTo>
                  <a:pt x="11996" y="26"/>
                  <a:pt x="11534" y="1"/>
                  <a:pt x="1107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
          <p:cNvSpPr/>
          <p:nvPr/>
        </p:nvSpPr>
        <p:spPr>
          <a:xfrm>
            <a:off x="7896091" y="4537276"/>
            <a:ext cx="272966" cy="820027"/>
          </a:xfrm>
          <a:custGeom>
            <a:rect b="b" l="l" r="r" t="t"/>
            <a:pathLst>
              <a:path extrusionOk="0" h="27557" w="9173">
                <a:moveTo>
                  <a:pt x="4779" y="0"/>
                </a:moveTo>
                <a:cubicBezTo>
                  <a:pt x="4462" y="0"/>
                  <a:pt x="4145" y="212"/>
                  <a:pt x="4188" y="634"/>
                </a:cubicBezTo>
                <a:lnTo>
                  <a:pt x="4145" y="10731"/>
                </a:lnTo>
                <a:lnTo>
                  <a:pt x="1272" y="7267"/>
                </a:lnTo>
                <a:cubicBezTo>
                  <a:pt x="1139" y="7112"/>
                  <a:pt x="980" y="7047"/>
                  <a:pt x="826" y="7047"/>
                </a:cubicBezTo>
                <a:cubicBezTo>
                  <a:pt x="393" y="7047"/>
                  <a:pt x="0" y="7560"/>
                  <a:pt x="343" y="8027"/>
                </a:cubicBezTo>
                <a:lnTo>
                  <a:pt x="4145" y="12548"/>
                </a:lnTo>
                <a:lnTo>
                  <a:pt x="4061" y="26955"/>
                </a:lnTo>
                <a:cubicBezTo>
                  <a:pt x="4040" y="27356"/>
                  <a:pt x="4335" y="27557"/>
                  <a:pt x="4636" y="27557"/>
                </a:cubicBezTo>
                <a:cubicBezTo>
                  <a:pt x="4937" y="27557"/>
                  <a:pt x="5244" y="27356"/>
                  <a:pt x="5244" y="26955"/>
                </a:cubicBezTo>
                <a:lnTo>
                  <a:pt x="5328" y="7985"/>
                </a:lnTo>
                <a:cubicBezTo>
                  <a:pt x="5413" y="7943"/>
                  <a:pt x="5455" y="7858"/>
                  <a:pt x="5539" y="7816"/>
                </a:cubicBezTo>
                <a:lnTo>
                  <a:pt x="8962" y="3127"/>
                </a:lnTo>
                <a:cubicBezTo>
                  <a:pt x="9173" y="2873"/>
                  <a:pt x="9088" y="2493"/>
                  <a:pt x="8835" y="2324"/>
                </a:cubicBezTo>
                <a:cubicBezTo>
                  <a:pt x="8729" y="2236"/>
                  <a:pt x="8602" y="2192"/>
                  <a:pt x="8476" y="2192"/>
                </a:cubicBezTo>
                <a:cubicBezTo>
                  <a:pt x="8301" y="2192"/>
                  <a:pt x="8131" y="2278"/>
                  <a:pt x="8032" y="2451"/>
                </a:cubicBezTo>
                <a:lnTo>
                  <a:pt x="5371" y="6042"/>
                </a:lnTo>
                <a:lnTo>
                  <a:pt x="5371" y="634"/>
                </a:lnTo>
                <a:cubicBezTo>
                  <a:pt x="5413" y="212"/>
                  <a:pt x="5096" y="0"/>
                  <a:pt x="4779" y="0"/>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
          <p:cNvSpPr/>
          <p:nvPr/>
        </p:nvSpPr>
        <p:spPr>
          <a:xfrm>
            <a:off x="7290258" y="4556886"/>
            <a:ext cx="465199" cy="602738"/>
          </a:xfrm>
          <a:custGeom>
            <a:rect b="b" l="l" r="r" t="t"/>
            <a:pathLst>
              <a:path extrusionOk="0" h="20255" w="15633">
                <a:moveTo>
                  <a:pt x="7962" y="1"/>
                </a:moveTo>
                <a:cubicBezTo>
                  <a:pt x="7636" y="1"/>
                  <a:pt x="7306" y="20"/>
                  <a:pt x="6971" y="60"/>
                </a:cubicBezTo>
                <a:cubicBezTo>
                  <a:pt x="3423" y="440"/>
                  <a:pt x="592" y="3059"/>
                  <a:pt x="212" y="6354"/>
                </a:cubicBezTo>
                <a:cubicBezTo>
                  <a:pt x="1" y="8171"/>
                  <a:pt x="550" y="10030"/>
                  <a:pt x="1690" y="11466"/>
                </a:cubicBezTo>
                <a:cubicBezTo>
                  <a:pt x="2578" y="12565"/>
                  <a:pt x="3042" y="13959"/>
                  <a:pt x="2958" y="15353"/>
                </a:cubicBezTo>
                <a:lnTo>
                  <a:pt x="2958" y="15649"/>
                </a:lnTo>
                <a:cubicBezTo>
                  <a:pt x="2958" y="18184"/>
                  <a:pt x="5155" y="20212"/>
                  <a:pt x="7859" y="20254"/>
                </a:cubicBezTo>
                <a:cubicBezTo>
                  <a:pt x="7887" y="20255"/>
                  <a:pt x="7915" y="20255"/>
                  <a:pt x="7943" y="20255"/>
                </a:cubicBezTo>
                <a:cubicBezTo>
                  <a:pt x="10650" y="20255"/>
                  <a:pt x="12845" y="18242"/>
                  <a:pt x="12928" y="15734"/>
                </a:cubicBezTo>
                <a:cubicBezTo>
                  <a:pt x="12928" y="15480"/>
                  <a:pt x="12928" y="15269"/>
                  <a:pt x="12886" y="15058"/>
                </a:cubicBezTo>
                <a:cubicBezTo>
                  <a:pt x="12717" y="13790"/>
                  <a:pt x="13140" y="12565"/>
                  <a:pt x="13942" y="11635"/>
                </a:cubicBezTo>
                <a:cubicBezTo>
                  <a:pt x="15041" y="10368"/>
                  <a:pt x="15632" y="8763"/>
                  <a:pt x="15590" y="7115"/>
                </a:cubicBezTo>
                <a:cubicBezTo>
                  <a:pt x="15590" y="3194"/>
                  <a:pt x="12169" y="1"/>
                  <a:pt x="796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
          <p:cNvSpPr/>
          <p:nvPr/>
        </p:nvSpPr>
        <p:spPr>
          <a:xfrm>
            <a:off x="7433570" y="4788697"/>
            <a:ext cx="190627" cy="569559"/>
          </a:xfrm>
          <a:custGeom>
            <a:rect b="b" l="l" r="r" t="t"/>
            <a:pathLst>
              <a:path extrusionOk="0" h="19140" w="6406">
                <a:moveTo>
                  <a:pt x="3085" y="1"/>
                </a:moveTo>
                <a:cubicBezTo>
                  <a:pt x="2831" y="1"/>
                  <a:pt x="2662" y="170"/>
                  <a:pt x="2662" y="423"/>
                </a:cubicBezTo>
                <a:lnTo>
                  <a:pt x="2662" y="4183"/>
                </a:lnTo>
                <a:lnTo>
                  <a:pt x="804" y="1649"/>
                </a:lnTo>
                <a:cubicBezTo>
                  <a:pt x="727" y="1546"/>
                  <a:pt x="604" y="1490"/>
                  <a:pt x="471" y="1490"/>
                </a:cubicBezTo>
                <a:cubicBezTo>
                  <a:pt x="385" y="1490"/>
                  <a:pt x="295" y="1514"/>
                  <a:pt x="212" y="1564"/>
                </a:cubicBezTo>
                <a:cubicBezTo>
                  <a:pt x="43" y="1691"/>
                  <a:pt x="1" y="1987"/>
                  <a:pt x="128" y="2156"/>
                </a:cubicBezTo>
                <a:lnTo>
                  <a:pt x="2536" y="5409"/>
                </a:lnTo>
                <a:cubicBezTo>
                  <a:pt x="2578" y="5451"/>
                  <a:pt x="2620" y="5493"/>
                  <a:pt x="2662" y="5493"/>
                </a:cubicBezTo>
                <a:lnTo>
                  <a:pt x="2747" y="18717"/>
                </a:lnTo>
                <a:cubicBezTo>
                  <a:pt x="2747" y="18928"/>
                  <a:pt x="2916" y="19139"/>
                  <a:pt x="3127" y="19139"/>
                </a:cubicBezTo>
                <a:cubicBezTo>
                  <a:pt x="3381" y="19139"/>
                  <a:pt x="3550" y="18928"/>
                  <a:pt x="3550" y="18717"/>
                </a:cubicBezTo>
                <a:lnTo>
                  <a:pt x="3507" y="8704"/>
                </a:lnTo>
                <a:lnTo>
                  <a:pt x="6127" y="5535"/>
                </a:lnTo>
                <a:cubicBezTo>
                  <a:pt x="6406" y="5225"/>
                  <a:pt x="6139" y="4869"/>
                  <a:pt x="5843" y="4869"/>
                </a:cubicBezTo>
                <a:cubicBezTo>
                  <a:pt x="5736" y="4869"/>
                  <a:pt x="5625" y="4916"/>
                  <a:pt x="5535" y="5028"/>
                </a:cubicBezTo>
                <a:lnTo>
                  <a:pt x="3507" y="7394"/>
                </a:lnTo>
                <a:lnTo>
                  <a:pt x="3507" y="423"/>
                </a:lnTo>
                <a:cubicBezTo>
                  <a:pt x="3507" y="170"/>
                  <a:pt x="3296" y="1"/>
                  <a:pt x="3085" y="1"/>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9"/>
          <p:cNvSpPr txBox="1"/>
          <p:nvPr>
            <p:ph type="ctrTitle"/>
          </p:nvPr>
        </p:nvSpPr>
        <p:spPr>
          <a:xfrm>
            <a:off x="313765" y="116523"/>
            <a:ext cx="7297270" cy="546866"/>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800"/>
              <a:buNone/>
            </a:pPr>
            <a:r>
              <a:rPr b="1" i="0" lang="en" sz="2000" u="sng">
                <a:latin typeface="Arial"/>
                <a:ea typeface="Arial"/>
                <a:cs typeface="Arial"/>
                <a:sym typeface="Arial"/>
              </a:rPr>
              <a:t>Data Visualization - Property Price Distribution(Box Plot)</a:t>
            </a:r>
            <a:endParaRPr sz="2000" u="sng">
              <a:latin typeface="Arial"/>
              <a:ea typeface="Arial"/>
              <a:cs typeface="Arial"/>
              <a:sym typeface="Arial"/>
            </a:endParaRPr>
          </a:p>
        </p:txBody>
      </p:sp>
      <p:sp>
        <p:nvSpPr>
          <p:cNvPr id="283" name="Google Shape;283;p9"/>
          <p:cNvSpPr txBox="1"/>
          <p:nvPr>
            <p:ph idx="1" type="subTitle"/>
          </p:nvPr>
        </p:nvSpPr>
        <p:spPr>
          <a:xfrm>
            <a:off x="313765" y="1416424"/>
            <a:ext cx="3316941" cy="3227293"/>
          </a:xfrm>
          <a:prstGeom prst="rect">
            <a:avLst/>
          </a:prstGeom>
          <a:noFill/>
          <a:ln>
            <a:noFill/>
          </a:ln>
        </p:spPr>
        <p:txBody>
          <a:bodyPr anchorCtr="0" anchor="t" bIns="91425" lIns="91425" spcFirstLastPara="1" rIns="91425" wrap="square" tIns="91425">
            <a:noAutofit/>
          </a:bodyPr>
          <a:lstStyle/>
          <a:p>
            <a:pPr indent="-171450" lvl="0" marL="323850" rtl="0" algn="l">
              <a:lnSpc>
                <a:spcPct val="100000"/>
              </a:lnSpc>
              <a:spcBef>
                <a:spcPts val="0"/>
              </a:spcBef>
              <a:spcAft>
                <a:spcPts val="0"/>
              </a:spcAft>
              <a:buSzPts val="1200"/>
              <a:buFont typeface="Noto Sans Symbols"/>
              <a:buChar char="❑"/>
            </a:pPr>
            <a:r>
              <a:rPr b="0" i="0" lang="en">
                <a:solidFill>
                  <a:srgbClr val="374151"/>
                </a:solidFill>
                <a:latin typeface="Arial"/>
                <a:ea typeface="Arial"/>
                <a:cs typeface="Arial"/>
                <a:sym typeface="Arial"/>
              </a:rPr>
              <a:t>We employed data visualization techniques to gain a deeper understanding of property prices within the San Francisco Bay Area.</a:t>
            </a:r>
            <a:endParaRPr/>
          </a:p>
          <a:p>
            <a:pPr indent="0" lvl="0" marL="152400" rtl="0" algn="l">
              <a:lnSpc>
                <a:spcPct val="100000"/>
              </a:lnSpc>
              <a:spcBef>
                <a:spcPts val="0"/>
              </a:spcBef>
              <a:spcAft>
                <a:spcPts val="0"/>
              </a:spcAft>
              <a:buSzPts val="1200"/>
              <a:buNone/>
            </a:pPr>
            <a:r>
              <a:t/>
            </a:r>
            <a:endParaRPr b="0" i="0">
              <a:solidFill>
                <a:srgbClr val="374151"/>
              </a:solidFill>
              <a:latin typeface="Arial"/>
              <a:ea typeface="Arial"/>
              <a:cs typeface="Arial"/>
              <a:sym typeface="Arial"/>
            </a:endParaRPr>
          </a:p>
          <a:p>
            <a:pPr indent="-171450" lvl="0" marL="323850" rtl="0" algn="l">
              <a:lnSpc>
                <a:spcPct val="100000"/>
              </a:lnSpc>
              <a:spcBef>
                <a:spcPts val="0"/>
              </a:spcBef>
              <a:spcAft>
                <a:spcPts val="0"/>
              </a:spcAft>
              <a:buSzPts val="1200"/>
              <a:buFont typeface="Noto Sans Symbols"/>
              <a:buChar char="❑"/>
            </a:pPr>
            <a:r>
              <a:rPr b="0" i="0" lang="en">
                <a:solidFill>
                  <a:srgbClr val="374151"/>
                </a:solidFill>
                <a:latin typeface="Arial"/>
                <a:ea typeface="Arial"/>
                <a:cs typeface="Arial"/>
                <a:sym typeface="Arial"/>
              </a:rPr>
              <a:t>The box plot (also known as a box-and-whisker plot) visualizes the distribution of property prices in our dataset.</a:t>
            </a:r>
            <a:endParaRPr/>
          </a:p>
          <a:p>
            <a:pPr indent="0" lvl="0" marL="152400" rtl="0" algn="l">
              <a:lnSpc>
                <a:spcPct val="100000"/>
              </a:lnSpc>
              <a:spcBef>
                <a:spcPts val="0"/>
              </a:spcBef>
              <a:spcAft>
                <a:spcPts val="0"/>
              </a:spcAft>
              <a:buSzPts val="1200"/>
              <a:buNone/>
            </a:pPr>
            <a:r>
              <a:t/>
            </a:r>
            <a:endParaRPr b="0" i="0">
              <a:solidFill>
                <a:srgbClr val="374151"/>
              </a:solidFill>
              <a:latin typeface="Arial"/>
              <a:ea typeface="Arial"/>
              <a:cs typeface="Arial"/>
              <a:sym typeface="Arial"/>
            </a:endParaRPr>
          </a:p>
          <a:p>
            <a:pPr indent="-171450" lvl="0" marL="323850" rtl="0" algn="l">
              <a:lnSpc>
                <a:spcPct val="100000"/>
              </a:lnSpc>
              <a:spcBef>
                <a:spcPts val="0"/>
              </a:spcBef>
              <a:spcAft>
                <a:spcPts val="0"/>
              </a:spcAft>
              <a:buSzPts val="1200"/>
              <a:buFont typeface="Noto Sans Symbols"/>
              <a:buChar char="❑"/>
            </a:pPr>
            <a:r>
              <a:rPr lang="en">
                <a:solidFill>
                  <a:srgbClr val="374151"/>
                </a:solidFill>
                <a:latin typeface="Arial"/>
                <a:ea typeface="Arial"/>
                <a:cs typeface="Arial"/>
                <a:sym typeface="Arial"/>
              </a:rPr>
              <a:t>Outliers, depicted as individual points, highlight extreme property price values.</a:t>
            </a:r>
            <a:endParaRPr/>
          </a:p>
          <a:p>
            <a:pPr indent="-304800" lvl="0" marL="457200" rtl="0" algn="l">
              <a:lnSpc>
                <a:spcPct val="100000"/>
              </a:lnSpc>
              <a:spcBef>
                <a:spcPts val="0"/>
              </a:spcBef>
              <a:spcAft>
                <a:spcPts val="0"/>
              </a:spcAft>
              <a:buSzPts val="1200"/>
              <a:buNone/>
            </a:pPr>
            <a:r>
              <a:t/>
            </a:r>
            <a:endParaRPr>
              <a:latin typeface="Arial"/>
              <a:ea typeface="Arial"/>
              <a:cs typeface="Arial"/>
              <a:sym typeface="Arial"/>
            </a:endParaRPr>
          </a:p>
        </p:txBody>
      </p:sp>
      <p:pic>
        <p:nvPicPr>
          <p:cNvPr id="284" name="Google Shape;284;p9"/>
          <p:cNvPicPr preferRelativeResize="0"/>
          <p:nvPr/>
        </p:nvPicPr>
        <p:blipFill>
          <a:blip r:embed="rId3">
            <a:alphaModFix/>
          </a:blip>
          <a:stretch>
            <a:fillRect/>
          </a:stretch>
        </p:blipFill>
        <p:spPr>
          <a:xfrm>
            <a:off x="4442200" y="567013"/>
            <a:ext cx="4701800" cy="4009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0"/>
          <p:cNvSpPr txBox="1"/>
          <p:nvPr>
            <p:ph type="ctrTitle"/>
          </p:nvPr>
        </p:nvSpPr>
        <p:spPr>
          <a:xfrm>
            <a:off x="289090" y="0"/>
            <a:ext cx="6896376" cy="670981"/>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800"/>
              <a:buNone/>
            </a:pPr>
            <a:r>
              <a:rPr b="1" i="0" lang="en" sz="2000" u="sng">
                <a:latin typeface="Arial"/>
                <a:ea typeface="Arial"/>
                <a:cs typeface="Arial"/>
                <a:sym typeface="Arial"/>
              </a:rPr>
              <a:t>Property Price Distribution (Kernel Density Estimation)</a:t>
            </a:r>
            <a:endParaRPr sz="2000" u="sng">
              <a:latin typeface="Arial"/>
              <a:ea typeface="Arial"/>
              <a:cs typeface="Arial"/>
              <a:sym typeface="Arial"/>
            </a:endParaRPr>
          </a:p>
        </p:txBody>
      </p:sp>
      <p:sp>
        <p:nvSpPr>
          <p:cNvPr id="290" name="Google Shape;290;p10"/>
          <p:cNvSpPr txBox="1"/>
          <p:nvPr>
            <p:ph idx="1" type="subTitle"/>
          </p:nvPr>
        </p:nvSpPr>
        <p:spPr>
          <a:xfrm>
            <a:off x="230444" y="528705"/>
            <a:ext cx="8683111" cy="851861"/>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Font typeface="Noto Sans Symbols"/>
              <a:buChar char="⮚"/>
            </a:pPr>
            <a:r>
              <a:rPr b="0" i="0" lang="en">
                <a:solidFill>
                  <a:srgbClr val="374151"/>
                </a:solidFill>
                <a:latin typeface="Arial"/>
                <a:ea typeface="Arial"/>
                <a:cs typeface="Arial"/>
                <a:sym typeface="Arial"/>
              </a:rPr>
              <a:t>In this visualization, we utilized Kernel Density Estimation (KDE) </a:t>
            </a:r>
            <a:endParaRPr/>
          </a:p>
          <a:p>
            <a:pPr indent="0" lvl="0" marL="152400" rtl="0" algn="l">
              <a:lnSpc>
                <a:spcPct val="100000"/>
              </a:lnSpc>
              <a:spcBef>
                <a:spcPts val="0"/>
              </a:spcBef>
              <a:spcAft>
                <a:spcPts val="0"/>
              </a:spcAft>
              <a:buSzPts val="1200"/>
              <a:buNone/>
            </a:pPr>
            <a:r>
              <a:t/>
            </a:r>
            <a:endParaRPr b="0" i="0">
              <a:solidFill>
                <a:srgbClr val="374151"/>
              </a:solidFill>
              <a:latin typeface="Arial"/>
              <a:ea typeface="Arial"/>
              <a:cs typeface="Arial"/>
              <a:sym typeface="Arial"/>
            </a:endParaRPr>
          </a:p>
          <a:p>
            <a:pPr indent="-304800" lvl="0" marL="457200" rtl="0" algn="l">
              <a:lnSpc>
                <a:spcPct val="100000"/>
              </a:lnSpc>
              <a:spcBef>
                <a:spcPts val="0"/>
              </a:spcBef>
              <a:spcAft>
                <a:spcPts val="0"/>
              </a:spcAft>
              <a:buSzPts val="1200"/>
              <a:buFont typeface="Noto Sans Symbols"/>
              <a:buChar char="⮚"/>
            </a:pPr>
            <a:r>
              <a:rPr b="0" i="0" lang="en">
                <a:solidFill>
                  <a:srgbClr val="374151"/>
                </a:solidFill>
                <a:latin typeface="Arial"/>
                <a:ea typeface="Arial"/>
                <a:cs typeface="Arial"/>
                <a:sym typeface="Arial"/>
              </a:rPr>
              <a:t>By examining this KDE plot, we can gain a more detailed understanding of how property prices are distributed within the dataset. Property prices are expressed in US dollars ($), and the x-axis is formatted for clarity.</a:t>
            </a:r>
            <a:endParaRPr/>
          </a:p>
        </p:txBody>
      </p:sp>
      <p:pic>
        <p:nvPicPr>
          <p:cNvPr id="291" name="Google Shape;291;p10"/>
          <p:cNvPicPr preferRelativeResize="0"/>
          <p:nvPr/>
        </p:nvPicPr>
        <p:blipFill rotWithShape="1">
          <a:blip r:embed="rId3">
            <a:alphaModFix/>
          </a:blip>
          <a:srcRect b="0" l="0" r="0" t="0"/>
          <a:stretch/>
        </p:blipFill>
        <p:spPr>
          <a:xfrm>
            <a:off x="1098183" y="1480542"/>
            <a:ext cx="6947647" cy="343953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ctrTitle"/>
          </p:nvPr>
        </p:nvSpPr>
        <p:spPr>
          <a:xfrm>
            <a:off x="0" y="153988"/>
            <a:ext cx="7700682" cy="448235"/>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800"/>
              <a:buNone/>
            </a:pPr>
            <a:r>
              <a:rPr b="1" i="0" lang="en" sz="2000" u="sng">
                <a:latin typeface="Arial"/>
                <a:ea typeface="Arial"/>
                <a:cs typeface="Arial"/>
                <a:sym typeface="Arial"/>
              </a:rPr>
              <a:t>Property Price Variations by City</a:t>
            </a:r>
            <a:r>
              <a:rPr b="1" lang="en" sz="2000" u="sng">
                <a:latin typeface="Arial"/>
                <a:ea typeface="Arial"/>
                <a:cs typeface="Arial"/>
                <a:sym typeface="Arial"/>
              </a:rPr>
              <a:t>(Line Plot):</a:t>
            </a:r>
            <a:endParaRPr sz="2000" u="sng">
              <a:latin typeface="Arial"/>
              <a:ea typeface="Arial"/>
              <a:cs typeface="Arial"/>
              <a:sym typeface="Arial"/>
            </a:endParaRPr>
          </a:p>
        </p:txBody>
      </p:sp>
      <p:sp>
        <p:nvSpPr>
          <p:cNvPr id="297" name="Google Shape;297;p16"/>
          <p:cNvSpPr txBox="1"/>
          <p:nvPr>
            <p:ph idx="1" type="subTitle"/>
          </p:nvPr>
        </p:nvSpPr>
        <p:spPr>
          <a:xfrm>
            <a:off x="221598" y="4043082"/>
            <a:ext cx="8922402" cy="851647"/>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Font typeface="Noto Sans Symbols"/>
              <a:buChar char="⮚"/>
            </a:pPr>
            <a:r>
              <a:rPr b="0" i="0" lang="en">
                <a:solidFill>
                  <a:srgbClr val="374151"/>
                </a:solidFill>
                <a:latin typeface="Arial"/>
                <a:ea typeface="Arial"/>
                <a:cs typeface="Arial"/>
                <a:sym typeface="Arial"/>
              </a:rPr>
              <a:t>This visualization allows us to compare property price trends among different cities in the San Francisco Bay Area.</a:t>
            </a:r>
            <a:endParaRPr/>
          </a:p>
          <a:p>
            <a:pPr indent="-228600" lvl="0" marL="457200" rtl="0" algn="l">
              <a:lnSpc>
                <a:spcPct val="100000"/>
              </a:lnSpc>
              <a:spcBef>
                <a:spcPts val="0"/>
              </a:spcBef>
              <a:spcAft>
                <a:spcPts val="0"/>
              </a:spcAft>
              <a:buSzPts val="1200"/>
              <a:buFont typeface="Noto Sans Symbols"/>
              <a:buNone/>
            </a:pPr>
            <a:r>
              <a:t/>
            </a:r>
            <a:endParaRPr b="0" i="0">
              <a:solidFill>
                <a:srgbClr val="374151"/>
              </a:solidFill>
              <a:latin typeface="Arial"/>
              <a:ea typeface="Arial"/>
              <a:cs typeface="Arial"/>
              <a:sym typeface="Arial"/>
            </a:endParaRPr>
          </a:p>
          <a:p>
            <a:pPr indent="-304800" lvl="0" marL="457200" rtl="0" algn="l">
              <a:lnSpc>
                <a:spcPct val="100000"/>
              </a:lnSpc>
              <a:spcBef>
                <a:spcPts val="0"/>
              </a:spcBef>
              <a:spcAft>
                <a:spcPts val="0"/>
              </a:spcAft>
              <a:buSzPts val="1200"/>
              <a:buFont typeface="Noto Sans Symbols"/>
              <a:buChar char="⮚"/>
            </a:pPr>
            <a:r>
              <a:rPr b="0" i="0" lang="en">
                <a:solidFill>
                  <a:srgbClr val="374151"/>
                </a:solidFill>
                <a:latin typeface="Arial"/>
                <a:ea typeface="Arial"/>
                <a:cs typeface="Arial"/>
                <a:sym typeface="Arial"/>
              </a:rPr>
              <a:t>The varying slopes and patterns in the line plot indicate the diversity of property prices in different locations, providing valuable insights for potential homebuyers and investors.</a:t>
            </a:r>
            <a:endParaRPr>
              <a:latin typeface="Arial"/>
              <a:ea typeface="Arial"/>
              <a:cs typeface="Arial"/>
              <a:sym typeface="Arial"/>
            </a:endParaRPr>
          </a:p>
        </p:txBody>
      </p:sp>
      <p:pic>
        <p:nvPicPr>
          <p:cNvPr id="298" name="Google Shape;298;p16"/>
          <p:cNvPicPr preferRelativeResize="0"/>
          <p:nvPr/>
        </p:nvPicPr>
        <p:blipFill rotWithShape="1">
          <a:blip r:embed="rId3">
            <a:alphaModFix/>
          </a:blip>
          <a:srcRect b="0" l="0" r="0" t="0"/>
          <a:stretch/>
        </p:blipFill>
        <p:spPr>
          <a:xfrm>
            <a:off x="221600" y="602225"/>
            <a:ext cx="4194976" cy="3440850"/>
          </a:xfrm>
          <a:prstGeom prst="rect">
            <a:avLst/>
          </a:prstGeom>
          <a:noFill/>
          <a:ln>
            <a:noFill/>
          </a:ln>
        </p:spPr>
      </p:pic>
      <p:pic>
        <p:nvPicPr>
          <p:cNvPr id="299" name="Google Shape;299;p16"/>
          <p:cNvPicPr preferRelativeResize="0"/>
          <p:nvPr/>
        </p:nvPicPr>
        <p:blipFill rotWithShape="1">
          <a:blip r:embed="rId4">
            <a:alphaModFix/>
          </a:blip>
          <a:srcRect b="0" l="0" r="0" t="0"/>
          <a:stretch/>
        </p:blipFill>
        <p:spPr>
          <a:xfrm>
            <a:off x="4647875" y="602225"/>
            <a:ext cx="4275851" cy="33815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g24d9c0bb918_0_187"/>
          <p:cNvSpPr txBox="1"/>
          <p:nvPr>
            <p:ph idx="1" type="subTitle"/>
          </p:nvPr>
        </p:nvSpPr>
        <p:spPr>
          <a:xfrm>
            <a:off x="2286775" y="1780575"/>
            <a:ext cx="4717500" cy="631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200"/>
              <a:buNone/>
            </a:pPr>
            <a:r>
              <a:t/>
            </a:r>
            <a:endParaRPr/>
          </a:p>
        </p:txBody>
      </p:sp>
      <p:sp>
        <p:nvSpPr>
          <p:cNvPr id="305" name="Google Shape;305;g24d9c0bb918_0_187"/>
          <p:cNvSpPr txBox="1"/>
          <p:nvPr>
            <p:ph type="ctrTitle"/>
          </p:nvPr>
        </p:nvSpPr>
        <p:spPr>
          <a:xfrm>
            <a:off x="3099175" y="2412374"/>
            <a:ext cx="3092700" cy="540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200"/>
              <a:buNone/>
            </a:pPr>
            <a:r>
              <a:t/>
            </a:r>
            <a:endParaRPr/>
          </a:p>
        </p:txBody>
      </p:sp>
      <p:pic>
        <p:nvPicPr>
          <p:cNvPr id="306" name="Google Shape;306;g24d9c0bb918_0_187"/>
          <p:cNvPicPr preferRelativeResize="0"/>
          <p:nvPr/>
        </p:nvPicPr>
        <p:blipFill rotWithShape="1">
          <a:blip r:embed="rId3">
            <a:alphaModFix/>
          </a:blip>
          <a:srcRect b="5461" l="0" r="0" t="5452"/>
          <a:stretch/>
        </p:blipFill>
        <p:spPr>
          <a:xfrm>
            <a:off x="1202150" y="1545325"/>
            <a:ext cx="7117724" cy="3381576"/>
          </a:xfrm>
          <a:prstGeom prst="rect">
            <a:avLst/>
          </a:prstGeom>
          <a:noFill/>
          <a:ln>
            <a:noFill/>
          </a:ln>
        </p:spPr>
      </p:pic>
      <p:sp>
        <p:nvSpPr>
          <p:cNvPr id="307" name="Google Shape;307;g24d9c0bb918_0_187"/>
          <p:cNvSpPr txBox="1"/>
          <p:nvPr/>
        </p:nvSpPr>
        <p:spPr>
          <a:xfrm>
            <a:off x="601063" y="203525"/>
            <a:ext cx="83199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 sz="2000" u="sng" cap="none" strike="noStrike">
                <a:solidFill>
                  <a:srgbClr val="434343"/>
                </a:solidFill>
                <a:latin typeface="Arial"/>
                <a:ea typeface="Arial"/>
                <a:cs typeface="Arial"/>
                <a:sym typeface="Arial"/>
              </a:rPr>
              <a:t>Average Property Price/SqFt By City:</a:t>
            </a:r>
            <a:endParaRPr b="0" i="0" sz="2000" u="sng" cap="none" strike="noStrike">
              <a:solidFill>
                <a:srgbClr val="434343"/>
              </a:solidFill>
              <a:latin typeface="Arial"/>
              <a:ea typeface="Arial"/>
              <a:cs typeface="Arial"/>
              <a:sym typeface="Arial"/>
            </a:endParaRPr>
          </a:p>
        </p:txBody>
      </p:sp>
      <p:sp>
        <p:nvSpPr>
          <p:cNvPr id="308" name="Google Shape;308;g24d9c0bb918_0_187"/>
          <p:cNvSpPr txBox="1"/>
          <p:nvPr/>
        </p:nvSpPr>
        <p:spPr>
          <a:xfrm>
            <a:off x="879800" y="785050"/>
            <a:ext cx="7440000" cy="492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EB Garamond"/>
              <a:buChar char="●"/>
            </a:pPr>
            <a:r>
              <a:rPr lang="en">
                <a:latin typeface="EB Garamond"/>
                <a:ea typeface="EB Garamond"/>
                <a:cs typeface="EB Garamond"/>
                <a:sym typeface="EB Garamond"/>
              </a:rPr>
              <a:t>San Francisco properties have highest average property price/sqft and largest price range</a:t>
            </a:r>
            <a:endParaRPr>
              <a:latin typeface="EB Garamond"/>
              <a:ea typeface="EB Garamond"/>
              <a:cs typeface="EB Garamond"/>
              <a:sym typeface="EB Garamond"/>
            </a:endParaRPr>
          </a:p>
          <a:p>
            <a:pPr indent="-317500" lvl="0" marL="457200" rtl="0" algn="l">
              <a:spcBef>
                <a:spcPts val="0"/>
              </a:spcBef>
              <a:spcAft>
                <a:spcPts val="0"/>
              </a:spcAft>
              <a:buSzPts val="1400"/>
              <a:buFont typeface="EB Garamond"/>
              <a:buChar char="●"/>
            </a:pPr>
            <a:r>
              <a:rPr lang="en">
                <a:latin typeface="EB Garamond"/>
                <a:ea typeface="EB Garamond"/>
                <a:cs typeface="EB Garamond"/>
                <a:sym typeface="EB Garamond"/>
              </a:rPr>
              <a:t>Dublin properties have lowest avg. price/sqft</a:t>
            </a:r>
            <a:endParaRPr>
              <a:latin typeface="EB Garamond"/>
              <a:ea typeface="EB Garamond"/>
              <a:cs typeface="EB Garamond"/>
              <a:sym typeface="EB Garamon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g24d9c0bb918_0_91"/>
          <p:cNvSpPr txBox="1"/>
          <p:nvPr>
            <p:ph idx="1" type="subTitle"/>
          </p:nvPr>
        </p:nvSpPr>
        <p:spPr>
          <a:xfrm>
            <a:off x="160571" y="525516"/>
            <a:ext cx="8821200" cy="9000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Noto Sans Symbols"/>
              <a:buChar char="⮚"/>
            </a:pPr>
            <a:r>
              <a:rPr lang="en">
                <a:solidFill>
                  <a:srgbClr val="374151"/>
                </a:solidFill>
                <a:latin typeface="Arial"/>
                <a:ea typeface="Arial"/>
                <a:cs typeface="Arial"/>
                <a:sym typeface="Arial"/>
              </a:rPr>
              <a:t>Investors can v</a:t>
            </a:r>
            <a:r>
              <a:rPr b="0" i="0" lang="en">
                <a:solidFill>
                  <a:srgbClr val="374151"/>
                </a:solidFill>
                <a:latin typeface="Arial"/>
                <a:ea typeface="Arial"/>
                <a:cs typeface="Arial"/>
                <a:sym typeface="Arial"/>
              </a:rPr>
              <a:t>isualize potential R</a:t>
            </a:r>
            <a:r>
              <a:rPr lang="en">
                <a:solidFill>
                  <a:srgbClr val="374151"/>
                </a:solidFill>
                <a:latin typeface="Arial"/>
                <a:ea typeface="Arial"/>
                <a:cs typeface="Arial"/>
                <a:sym typeface="Arial"/>
              </a:rPr>
              <a:t>OI</a:t>
            </a:r>
            <a:r>
              <a:rPr b="0" i="0" lang="en">
                <a:solidFill>
                  <a:srgbClr val="374151"/>
                </a:solidFill>
                <a:latin typeface="Arial"/>
                <a:ea typeface="Arial"/>
                <a:cs typeface="Arial"/>
                <a:sym typeface="Arial"/>
              </a:rPr>
              <a:t> for properties in different locations within the Bay Area</a:t>
            </a:r>
            <a:endParaRPr>
              <a:solidFill>
                <a:srgbClr val="374151"/>
              </a:solidFill>
              <a:latin typeface="Arial"/>
              <a:ea typeface="Arial"/>
              <a:cs typeface="Arial"/>
              <a:sym typeface="Arial"/>
            </a:endParaRPr>
          </a:p>
          <a:p>
            <a:pPr indent="-304800" lvl="0" marL="457200" rtl="0" algn="l">
              <a:lnSpc>
                <a:spcPct val="115000"/>
              </a:lnSpc>
              <a:spcBef>
                <a:spcPts val="0"/>
              </a:spcBef>
              <a:spcAft>
                <a:spcPts val="0"/>
              </a:spcAft>
              <a:buClr>
                <a:srgbClr val="374151"/>
              </a:buClr>
              <a:buSzPts val="1200"/>
              <a:buFont typeface="Arial"/>
              <a:buChar char="⮚"/>
            </a:pPr>
            <a:r>
              <a:rPr lang="en">
                <a:solidFill>
                  <a:srgbClr val="374151"/>
                </a:solidFill>
                <a:latin typeface="Arial"/>
                <a:ea typeface="Arial"/>
                <a:cs typeface="Arial"/>
                <a:sym typeface="Arial"/>
              </a:rPr>
              <a:t>Pleasanton has highest avg. property price, followed by San Francisco</a:t>
            </a:r>
            <a:endParaRPr>
              <a:solidFill>
                <a:srgbClr val="374151"/>
              </a:solidFill>
              <a:latin typeface="Arial"/>
              <a:ea typeface="Arial"/>
              <a:cs typeface="Arial"/>
              <a:sym typeface="Arial"/>
            </a:endParaRPr>
          </a:p>
          <a:p>
            <a:pPr indent="-304800" lvl="1" marL="914400" rtl="0" algn="l">
              <a:lnSpc>
                <a:spcPct val="115000"/>
              </a:lnSpc>
              <a:spcBef>
                <a:spcPts val="0"/>
              </a:spcBef>
              <a:spcAft>
                <a:spcPts val="0"/>
              </a:spcAft>
              <a:buClr>
                <a:srgbClr val="374151"/>
              </a:buClr>
              <a:buSzPts val="1200"/>
              <a:buFont typeface="Arial"/>
              <a:buNone/>
            </a:pPr>
            <a:r>
              <a:rPr lang="en">
                <a:solidFill>
                  <a:srgbClr val="374151"/>
                </a:solidFill>
                <a:latin typeface="Arial"/>
                <a:ea typeface="Arial"/>
                <a:cs typeface="Arial"/>
                <a:sym typeface="Arial"/>
              </a:rPr>
              <a:t>Pleasanton properties also have highest avg. square footage and lowest crime rate, which could account for this</a:t>
            </a:r>
            <a:endParaRPr>
              <a:solidFill>
                <a:srgbClr val="374151"/>
              </a:solidFill>
              <a:latin typeface="Arial"/>
              <a:ea typeface="Arial"/>
              <a:cs typeface="Arial"/>
              <a:sym typeface="Arial"/>
            </a:endParaRPr>
          </a:p>
        </p:txBody>
      </p:sp>
      <p:sp>
        <p:nvSpPr>
          <p:cNvPr id="314" name="Google Shape;314;g24d9c0bb918_0_91"/>
          <p:cNvSpPr txBox="1"/>
          <p:nvPr>
            <p:ph type="ctrTitle"/>
          </p:nvPr>
        </p:nvSpPr>
        <p:spPr>
          <a:xfrm>
            <a:off x="78069" y="868"/>
            <a:ext cx="8528100" cy="631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200"/>
              <a:buNone/>
            </a:pPr>
            <a:r>
              <a:rPr b="1" i="0" lang="en" sz="2000" u="sng">
                <a:latin typeface="Arial"/>
                <a:ea typeface="Arial"/>
                <a:cs typeface="Arial"/>
                <a:sym typeface="Arial"/>
              </a:rPr>
              <a:t>Return on Investment (ROI) by Location - Average Property Prices:</a:t>
            </a:r>
            <a:endParaRPr sz="2000" u="sng">
              <a:latin typeface="Arial"/>
              <a:ea typeface="Arial"/>
              <a:cs typeface="Arial"/>
              <a:sym typeface="Arial"/>
            </a:endParaRPr>
          </a:p>
        </p:txBody>
      </p:sp>
      <p:pic>
        <p:nvPicPr>
          <p:cNvPr id="315" name="Google Shape;315;g24d9c0bb918_0_91"/>
          <p:cNvPicPr preferRelativeResize="0"/>
          <p:nvPr/>
        </p:nvPicPr>
        <p:blipFill rotWithShape="1">
          <a:blip r:embed="rId3">
            <a:alphaModFix/>
          </a:blip>
          <a:srcRect b="0" l="0" r="0" t="0"/>
          <a:stretch/>
        </p:blipFill>
        <p:spPr>
          <a:xfrm>
            <a:off x="436563" y="1667434"/>
            <a:ext cx="8269287" cy="319143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g24d9c0bb918_0_375"/>
          <p:cNvSpPr txBox="1"/>
          <p:nvPr>
            <p:ph type="ctrTitle"/>
          </p:nvPr>
        </p:nvSpPr>
        <p:spPr>
          <a:xfrm>
            <a:off x="0" y="63621"/>
            <a:ext cx="7772400" cy="564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b="1" i="0" lang="en" sz="2000" u="sng">
                <a:latin typeface="Arial"/>
                <a:ea typeface="Arial"/>
                <a:cs typeface="Arial"/>
                <a:sym typeface="Arial"/>
              </a:rPr>
              <a:t>Average Property Price by Year of Construction</a:t>
            </a:r>
            <a:r>
              <a:rPr b="1" lang="en" sz="2000" u="sng">
                <a:latin typeface="Arial"/>
                <a:ea typeface="Arial"/>
                <a:cs typeface="Arial"/>
                <a:sym typeface="Arial"/>
              </a:rPr>
              <a:t>:(Line Plot)</a:t>
            </a:r>
            <a:endParaRPr sz="2000" u="sng">
              <a:latin typeface="Arial"/>
              <a:ea typeface="Arial"/>
              <a:cs typeface="Arial"/>
              <a:sym typeface="Arial"/>
            </a:endParaRPr>
          </a:p>
        </p:txBody>
      </p:sp>
      <p:pic>
        <p:nvPicPr>
          <p:cNvPr id="321" name="Google Shape;321;g24d9c0bb918_0_375"/>
          <p:cNvPicPr preferRelativeResize="0"/>
          <p:nvPr/>
        </p:nvPicPr>
        <p:blipFill rotWithShape="1">
          <a:blip r:embed="rId3">
            <a:alphaModFix/>
          </a:blip>
          <a:srcRect b="0" l="0" r="0" t="0"/>
          <a:stretch/>
        </p:blipFill>
        <p:spPr>
          <a:xfrm>
            <a:off x="159925" y="627525"/>
            <a:ext cx="5602399" cy="4009900"/>
          </a:xfrm>
          <a:prstGeom prst="rect">
            <a:avLst/>
          </a:prstGeom>
          <a:noFill/>
          <a:ln>
            <a:noFill/>
          </a:ln>
        </p:spPr>
      </p:pic>
      <p:pic>
        <p:nvPicPr>
          <p:cNvPr id="322" name="Google Shape;322;g24d9c0bb918_0_375"/>
          <p:cNvPicPr preferRelativeResize="0"/>
          <p:nvPr/>
        </p:nvPicPr>
        <p:blipFill rotWithShape="1">
          <a:blip r:embed="rId4">
            <a:alphaModFix/>
          </a:blip>
          <a:srcRect b="0" l="3617" r="3617" t="0"/>
          <a:stretch/>
        </p:blipFill>
        <p:spPr>
          <a:xfrm>
            <a:off x="5880650" y="838325"/>
            <a:ext cx="3188801" cy="1910775"/>
          </a:xfrm>
          <a:prstGeom prst="rect">
            <a:avLst/>
          </a:prstGeom>
          <a:noFill/>
          <a:ln>
            <a:noFill/>
          </a:ln>
        </p:spPr>
      </p:pic>
      <p:sp>
        <p:nvSpPr>
          <p:cNvPr id="323" name="Google Shape;323;g24d9c0bb918_0_375"/>
          <p:cNvSpPr txBox="1"/>
          <p:nvPr/>
        </p:nvSpPr>
        <p:spPr>
          <a:xfrm>
            <a:off x="6117475" y="2754225"/>
            <a:ext cx="2886900" cy="20373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EB Garamond"/>
              <a:buChar char="●"/>
            </a:pPr>
            <a:r>
              <a:rPr b="0" i="0" lang="en" sz="1400" u="none" cap="none" strike="noStrike">
                <a:solidFill>
                  <a:srgbClr val="000000"/>
                </a:solidFill>
                <a:latin typeface="EB Garamond"/>
                <a:ea typeface="EB Garamond"/>
                <a:cs typeface="EB Garamond"/>
                <a:sym typeface="EB Garamond"/>
              </a:rPr>
              <a:t>Properties older than 1930 seem to have higher property prices</a:t>
            </a:r>
            <a:endParaRPr b="0" i="0" sz="1400" u="none" cap="none" strike="noStrike">
              <a:solidFill>
                <a:srgbClr val="000000"/>
              </a:solidFill>
              <a:latin typeface="EB Garamond"/>
              <a:ea typeface="EB Garamond"/>
              <a:cs typeface="EB Garamond"/>
              <a:sym typeface="EB Garamond"/>
            </a:endParaRPr>
          </a:p>
          <a:p>
            <a:pPr indent="-317500" lvl="1" marL="914400" marR="0" rtl="0" algn="l">
              <a:lnSpc>
                <a:spcPct val="100000"/>
              </a:lnSpc>
              <a:spcBef>
                <a:spcPts val="0"/>
              </a:spcBef>
              <a:spcAft>
                <a:spcPts val="0"/>
              </a:spcAft>
              <a:buClr>
                <a:srgbClr val="000000"/>
              </a:buClr>
              <a:buSzPts val="1400"/>
              <a:buFont typeface="EB Garamond"/>
              <a:buChar char="○"/>
            </a:pPr>
            <a:r>
              <a:rPr b="0" i="0" lang="en" sz="1400" u="none" cap="none" strike="noStrike">
                <a:solidFill>
                  <a:srgbClr val="000000"/>
                </a:solidFill>
                <a:latin typeface="EB Garamond"/>
                <a:ea typeface="EB Garamond"/>
                <a:cs typeface="EB Garamond"/>
                <a:sym typeface="EB Garamond"/>
              </a:rPr>
              <a:t>Due to location? Recent properties </a:t>
            </a:r>
            <a:r>
              <a:rPr lang="en">
                <a:latin typeface="EB Garamond"/>
                <a:ea typeface="EB Garamond"/>
                <a:cs typeface="EB Garamond"/>
                <a:sym typeface="EB Garamond"/>
              </a:rPr>
              <a:t>likely</a:t>
            </a:r>
            <a:r>
              <a:rPr b="0" i="0" lang="en" sz="1400" u="none" cap="none" strike="noStrike">
                <a:solidFill>
                  <a:srgbClr val="000000"/>
                </a:solidFill>
                <a:latin typeface="EB Garamond"/>
                <a:ea typeface="EB Garamond"/>
                <a:cs typeface="EB Garamond"/>
                <a:sym typeface="EB Garamond"/>
              </a:rPr>
              <a:t> built in East Bay not SF</a:t>
            </a:r>
            <a:endParaRPr b="0" i="0" sz="1400" u="none" cap="none" strike="noStrike">
              <a:solidFill>
                <a:srgbClr val="000000"/>
              </a:solidFill>
              <a:latin typeface="EB Garamond"/>
              <a:ea typeface="EB Garamond"/>
              <a:cs typeface="EB Garamond"/>
              <a:sym typeface="EB Garamond"/>
            </a:endParaRPr>
          </a:p>
          <a:p>
            <a:pPr indent="-317500" lvl="0" marL="457200" marR="0" rtl="0" algn="l">
              <a:lnSpc>
                <a:spcPct val="100000"/>
              </a:lnSpc>
              <a:spcBef>
                <a:spcPts val="0"/>
              </a:spcBef>
              <a:spcAft>
                <a:spcPts val="0"/>
              </a:spcAft>
              <a:buClr>
                <a:srgbClr val="000000"/>
              </a:buClr>
              <a:buSzPts val="1400"/>
              <a:buFont typeface="EB Garamond"/>
              <a:buChar char="●"/>
            </a:pPr>
            <a:r>
              <a:rPr b="0" i="0" lang="en" sz="1400" u="none" cap="none" strike="noStrike">
                <a:solidFill>
                  <a:srgbClr val="000000"/>
                </a:solidFill>
                <a:latin typeface="EB Garamond"/>
                <a:ea typeface="EB Garamond"/>
                <a:cs typeface="EB Garamond"/>
                <a:sym typeface="EB Garamond"/>
              </a:rPr>
              <a:t>Avg. year built (SF) - 1948</a:t>
            </a:r>
            <a:endParaRPr b="0" i="0" sz="1400" u="none" cap="none" strike="noStrike">
              <a:solidFill>
                <a:srgbClr val="000000"/>
              </a:solidFill>
              <a:latin typeface="EB Garamond"/>
              <a:ea typeface="EB Garamond"/>
              <a:cs typeface="EB Garamond"/>
              <a:sym typeface="EB Garamond"/>
            </a:endParaRPr>
          </a:p>
          <a:p>
            <a:pPr indent="-317500" lvl="0" marL="457200" marR="0" rtl="0" algn="l">
              <a:lnSpc>
                <a:spcPct val="100000"/>
              </a:lnSpc>
              <a:spcBef>
                <a:spcPts val="0"/>
              </a:spcBef>
              <a:spcAft>
                <a:spcPts val="0"/>
              </a:spcAft>
              <a:buClr>
                <a:srgbClr val="000000"/>
              </a:buClr>
              <a:buSzPts val="1400"/>
              <a:buFont typeface="EB Garamond"/>
              <a:buChar char="●"/>
            </a:pPr>
            <a:r>
              <a:rPr b="0" i="0" lang="en" sz="1400" u="none" cap="none" strike="noStrike">
                <a:solidFill>
                  <a:schemeClr val="dk1"/>
                </a:solidFill>
                <a:latin typeface="EB Garamond"/>
                <a:ea typeface="EB Garamond"/>
                <a:cs typeface="EB Garamond"/>
                <a:sym typeface="EB Garamond"/>
              </a:rPr>
              <a:t>Avg. year built (Dublin) - 1999</a:t>
            </a:r>
            <a:endParaRPr b="0" i="0" sz="1400" u="none" cap="none" strike="noStrike">
              <a:solidFill>
                <a:schemeClr val="dk1"/>
              </a:solidFill>
              <a:latin typeface="EB Garamond"/>
              <a:ea typeface="EB Garamond"/>
              <a:cs typeface="EB Garamond"/>
              <a:sym typeface="EB Garamond"/>
            </a:endParaRPr>
          </a:p>
          <a:p>
            <a:pPr indent="-317500" lvl="0" marL="457200" marR="0" rtl="0" algn="l">
              <a:lnSpc>
                <a:spcPct val="100000"/>
              </a:lnSpc>
              <a:spcBef>
                <a:spcPts val="0"/>
              </a:spcBef>
              <a:spcAft>
                <a:spcPts val="0"/>
              </a:spcAft>
              <a:buClr>
                <a:schemeClr val="dk1"/>
              </a:buClr>
              <a:buSzPts val="1400"/>
              <a:buFont typeface="EB Garamond"/>
              <a:buChar char="●"/>
            </a:pPr>
            <a:r>
              <a:rPr lang="en">
                <a:solidFill>
                  <a:schemeClr val="dk1"/>
                </a:solidFill>
                <a:latin typeface="EB Garamond"/>
                <a:ea typeface="EB Garamond"/>
                <a:cs typeface="EB Garamond"/>
                <a:sym typeface="EB Garamond"/>
              </a:rPr>
              <a:t>SF has high price/sqft</a:t>
            </a:r>
            <a:endParaRPr>
              <a:solidFill>
                <a:schemeClr val="dk1"/>
              </a:solidFill>
              <a:latin typeface="EB Garamond"/>
              <a:ea typeface="EB Garamond"/>
              <a:cs typeface="EB Garamond"/>
              <a:sym typeface="EB Garamon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14"/>
          <p:cNvSpPr txBox="1"/>
          <p:nvPr>
            <p:ph idx="1" type="subTitle"/>
          </p:nvPr>
        </p:nvSpPr>
        <p:spPr>
          <a:xfrm>
            <a:off x="685800" y="798250"/>
            <a:ext cx="7772400" cy="5640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Noto Sans Symbols"/>
              <a:buChar char="⮚"/>
            </a:pPr>
            <a:r>
              <a:rPr b="0" i="0" lang="en" sz="1200">
                <a:solidFill>
                  <a:srgbClr val="374151"/>
                </a:solidFill>
                <a:latin typeface="Arial"/>
                <a:ea typeface="Arial"/>
                <a:cs typeface="Arial"/>
                <a:sym typeface="Arial"/>
              </a:rPr>
              <a:t>This </a:t>
            </a:r>
            <a:r>
              <a:rPr lang="en" sz="1200">
                <a:solidFill>
                  <a:srgbClr val="374151"/>
                </a:solidFill>
                <a:latin typeface="Arial"/>
                <a:ea typeface="Arial"/>
                <a:cs typeface="Arial"/>
                <a:sym typeface="Arial"/>
              </a:rPr>
              <a:t>scatter</a:t>
            </a:r>
            <a:r>
              <a:rPr b="0" i="0" lang="en" sz="1200">
                <a:solidFill>
                  <a:srgbClr val="374151"/>
                </a:solidFill>
                <a:latin typeface="Arial"/>
                <a:ea typeface="Arial"/>
                <a:cs typeface="Arial"/>
                <a:sym typeface="Arial"/>
              </a:rPr>
              <a:t> plot enables us to understand how the age and historical context of a property's construction contribute to its </a:t>
            </a:r>
            <a:r>
              <a:rPr lang="en" sz="1200">
                <a:solidFill>
                  <a:srgbClr val="374151"/>
                </a:solidFill>
                <a:latin typeface="Arial"/>
                <a:ea typeface="Arial"/>
                <a:cs typeface="Arial"/>
                <a:sym typeface="Arial"/>
              </a:rPr>
              <a:t>sale on Redfin</a:t>
            </a:r>
            <a:r>
              <a:rPr b="0" i="0" lang="en" sz="1200">
                <a:solidFill>
                  <a:srgbClr val="374151"/>
                </a:solidFill>
                <a:latin typeface="Arial"/>
                <a:ea typeface="Arial"/>
                <a:cs typeface="Arial"/>
                <a:sym typeface="Arial"/>
              </a:rPr>
              <a:t>.</a:t>
            </a:r>
            <a:endParaRPr b="0" i="0" sz="1200">
              <a:solidFill>
                <a:srgbClr val="374151"/>
              </a:solidFill>
              <a:latin typeface="Arial"/>
              <a:ea typeface="Arial"/>
              <a:cs typeface="Arial"/>
              <a:sym typeface="Arial"/>
            </a:endParaRPr>
          </a:p>
          <a:p>
            <a:pPr indent="0" lvl="0" marL="152400" rtl="0" algn="ctr">
              <a:lnSpc>
                <a:spcPct val="115000"/>
              </a:lnSpc>
              <a:spcBef>
                <a:spcPts val="0"/>
              </a:spcBef>
              <a:spcAft>
                <a:spcPts val="0"/>
              </a:spcAft>
              <a:buSzPts val="1200"/>
              <a:buNone/>
            </a:pPr>
            <a:br>
              <a:rPr lang="en" sz="1200">
                <a:latin typeface="Arial"/>
                <a:ea typeface="Arial"/>
                <a:cs typeface="Arial"/>
                <a:sym typeface="Arial"/>
              </a:rPr>
            </a:br>
            <a:endParaRPr sz="1200">
              <a:latin typeface="Arial"/>
              <a:ea typeface="Arial"/>
              <a:cs typeface="Arial"/>
              <a:sym typeface="Arial"/>
            </a:endParaRPr>
          </a:p>
        </p:txBody>
      </p:sp>
      <p:sp>
        <p:nvSpPr>
          <p:cNvPr id="329" name="Google Shape;329;p14"/>
          <p:cNvSpPr txBox="1"/>
          <p:nvPr>
            <p:ph type="ctrTitle"/>
          </p:nvPr>
        </p:nvSpPr>
        <p:spPr>
          <a:xfrm>
            <a:off x="0" y="63621"/>
            <a:ext cx="7772400" cy="563908"/>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b="1" lang="en" sz="2000" u="sng">
                <a:latin typeface="Arial"/>
                <a:ea typeface="Arial"/>
                <a:cs typeface="Arial"/>
                <a:sym typeface="Arial"/>
              </a:rPr>
              <a:t>Duration on RedFin</a:t>
            </a:r>
            <a:r>
              <a:rPr b="1" i="0" lang="en" sz="2000" u="sng">
                <a:latin typeface="Arial"/>
                <a:ea typeface="Arial"/>
                <a:cs typeface="Arial"/>
                <a:sym typeface="Arial"/>
              </a:rPr>
              <a:t> by Year of Construction</a:t>
            </a:r>
            <a:r>
              <a:rPr b="1" lang="en" sz="2000" u="sng">
                <a:latin typeface="Arial"/>
                <a:ea typeface="Arial"/>
                <a:cs typeface="Arial"/>
                <a:sym typeface="Arial"/>
              </a:rPr>
              <a:t>:(Scatter Plot)</a:t>
            </a:r>
            <a:endParaRPr sz="2000" u="sng">
              <a:latin typeface="Arial"/>
              <a:ea typeface="Arial"/>
              <a:cs typeface="Arial"/>
              <a:sym typeface="Arial"/>
            </a:endParaRPr>
          </a:p>
        </p:txBody>
      </p:sp>
      <p:pic>
        <p:nvPicPr>
          <p:cNvPr id="330" name="Google Shape;330;p14"/>
          <p:cNvPicPr preferRelativeResize="0"/>
          <p:nvPr/>
        </p:nvPicPr>
        <p:blipFill>
          <a:blip r:embed="rId3">
            <a:alphaModFix/>
          </a:blip>
          <a:stretch>
            <a:fillRect/>
          </a:stretch>
        </p:blipFill>
        <p:spPr>
          <a:xfrm>
            <a:off x="2276237" y="1362248"/>
            <a:ext cx="4591525" cy="36587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g24d9c0bb918_0_0"/>
          <p:cNvSpPr txBox="1"/>
          <p:nvPr>
            <p:ph idx="1" type="subTitle"/>
          </p:nvPr>
        </p:nvSpPr>
        <p:spPr>
          <a:xfrm>
            <a:off x="100852" y="439272"/>
            <a:ext cx="8942400" cy="11868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Noto Sans Symbols"/>
              <a:buChar char="⮚"/>
            </a:pPr>
            <a:r>
              <a:rPr lang="en" sz="1200">
                <a:solidFill>
                  <a:srgbClr val="374151"/>
                </a:solidFill>
                <a:latin typeface="Arial"/>
                <a:ea typeface="Arial"/>
                <a:cs typeface="Arial"/>
                <a:sym typeface="Arial"/>
              </a:rPr>
              <a:t>Properties with higher school ratings tend to have higher property prices, with each city peaking at 7,8, or 9</a:t>
            </a:r>
            <a:endParaRPr/>
          </a:p>
          <a:p>
            <a:pPr indent="-304800" lvl="0" marL="457200" rtl="0" algn="l">
              <a:lnSpc>
                <a:spcPct val="115000"/>
              </a:lnSpc>
              <a:spcBef>
                <a:spcPts val="0"/>
              </a:spcBef>
              <a:spcAft>
                <a:spcPts val="0"/>
              </a:spcAft>
              <a:buSzPts val="1200"/>
              <a:buFont typeface="Noto Sans Symbols"/>
              <a:buChar char="⮚"/>
            </a:pPr>
            <a:r>
              <a:rPr lang="en" sz="1200">
                <a:latin typeface="Arial"/>
                <a:ea typeface="Arial"/>
                <a:cs typeface="Arial"/>
                <a:sym typeface="Arial"/>
              </a:rPr>
              <a:t>San Francisco has a wider range of school ratings, while Dublin, San Ramon, and Pleasanton only returned properties with proximity to higher rated schools</a:t>
            </a:r>
            <a:endParaRPr sz="1200">
              <a:latin typeface="Arial"/>
              <a:ea typeface="Arial"/>
              <a:cs typeface="Arial"/>
              <a:sym typeface="Arial"/>
            </a:endParaRPr>
          </a:p>
        </p:txBody>
      </p:sp>
      <p:sp>
        <p:nvSpPr>
          <p:cNvPr id="336" name="Google Shape;336;g24d9c0bb918_0_0"/>
          <p:cNvSpPr txBox="1"/>
          <p:nvPr>
            <p:ph type="ctrTitle"/>
          </p:nvPr>
        </p:nvSpPr>
        <p:spPr>
          <a:xfrm>
            <a:off x="0" y="9834"/>
            <a:ext cx="8615100" cy="555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200"/>
              <a:buNone/>
            </a:pPr>
            <a:r>
              <a:rPr b="1" i="0" lang="en" sz="2000" u="sng">
                <a:latin typeface="Arial"/>
                <a:ea typeface="Arial"/>
                <a:cs typeface="Arial"/>
                <a:sym typeface="Arial"/>
              </a:rPr>
              <a:t>Impact of Proximity to Amenities - School Ratings vs. Property Prices</a:t>
            </a:r>
            <a:endParaRPr sz="2000" u="sng">
              <a:latin typeface="Arial"/>
              <a:ea typeface="Arial"/>
              <a:cs typeface="Arial"/>
              <a:sym typeface="Arial"/>
            </a:endParaRPr>
          </a:p>
        </p:txBody>
      </p:sp>
      <p:pic>
        <p:nvPicPr>
          <p:cNvPr id="337" name="Google Shape;337;g24d9c0bb918_0_0"/>
          <p:cNvPicPr preferRelativeResize="0"/>
          <p:nvPr/>
        </p:nvPicPr>
        <p:blipFill rotWithShape="1">
          <a:blip r:embed="rId3">
            <a:alphaModFix/>
          </a:blip>
          <a:srcRect b="0" l="0" r="0" t="0"/>
          <a:stretch/>
        </p:blipFill>
        <p:spPr>
          <a:xfrm>
            <a:off x="528917" y="1434352"/>
            <a:ext cx="8514230" cy="342339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17"/>
          <p:cNvSpPr txBox="1"/>
          <p:nvPr>
            <p:ph type="ctrTitle"/>
          </p:nvPr>
        </p:nvSpPr>
        <p:spPr>
          <a:xfrm>
            <a:off x="64712" y="107576"/>
            <a:ext cx="7886982" cy="609601"/>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800"/>
              <a:buNone/>
            </a:pPr>
            <a:r>
              <a:rPr b="1" i="0" lang="en" sz="2000" u="sng">
                <a:latin typeface="Arial"/>
                <a:ea typeface="Arial"/>
                <a:cs typeface="Arial"/>
                <a:sym typeface="Arial"/>
              </a:rPr>
              <a:t>School Rating vs. Property Price: Density Plot</a:t>
            </a:r>
            <a:endParaRPr sz="2000" u="sng">
              <a:latin typeface="Arial"/>
              <a:ea typeface="Arial"/>
              <a:cs typeface="Arial"/>
              <a:sym typeface="Arial"/>
            </a:endParaRPr>
          </a:p>
        </p:txBody>
      </p:sp>
      <p:sp>
        <p:nvSpPr>
          <p:cNvPr id="343" name="Google Shape;343;p17"/>
          <p:cNvSpPr txBox="1"/>
          <p:nvPr>
            <p:ph idx="1" type="subTitle"/>
          </p:nvPr>
        </p:nvSpPr>
        <p:spPr>
          <a:xfrm>
            <a:off x="167812" y="1249302"/>
            <a:ext cx="3081055" cy="3786621"/>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Font typeface="Noto Sans Symbols"/>
              <a:buChar char="⮚"/>
            </a:pPr>
            <a:r>
              <a:rPr b="0" i="0" lang="en">
                <a:solidFill>
                  <a:srgbClr val="374151"/>
                </a:solidFill>
                <a:latin typeface="Arial"/>
                <a:ea typeface="Arial"/>
                <a:cs typeface="Arial"/>
                <a:sym typeface="Arial"/>
              </a:rPr>
              <a:t>The color-coded density curves illustrate how property prices are distributed based on school rating.</a:t>
            </a:r>
            <a:endParaRPr/>
          </a:p>
          <a:p>
            <a:pPr indent="0" lvl="0" marL="152400" rtl="0" algn="l">
              <a:lnSpc>
                <a:spcPct val="100000"/>
              </a:lnSpc>
              <a:spcBef>
                <a:spcPts val="0"/>
              </a:spcBef>
              <a:spcAft>
                <a:spcPts val="0"/>
              </a:spcAft>
              <a:buSzPts val="1200"/>
              <a:buNone/>
            </a:pPr>
            <a:r>
              <a:t/>
            </a:r>
            <a:endParaRPr b="0" i="0">
              <a:solidFill>
                <a:srgbClr val="374151"/>
              </a:solidFill>
              <a:latin typeface="Arial"/>
              <a:ea typeface="Arial"/>
              <a:cs typeface="Arial"/>
              <a:sym typeface="Arial"/>
            </a:endParaRPr>
          </a:p>
          <a:p>
            <a:pPr indent="-304800" lvl="0" marL="457200" rtl="0" algn="l">
              <a:lnSpc>
                <a:spcPct val="100000"/>
              </a:lnSpc>
              <a:spcBef>
                <a:spcPts val="0"/>
              </a:spcBef>
              <a:spcAft>
                <a:spcPts val="0"/>
              </a:spcAft>
              <a:buSzPts val="1200"/>
              <a:buFont typeface="Noto Sans Symbols"/>
              <a:buChar char="⮚"/>
            </a:pPr>
            <a:r>
              <a:rPr b="0" i="0" lang="en">
                <a:solidFill>
                  <a:srgbClr val="374151"/>
                </a:solidFill>
                <a:latin typeface="Arial"/>
                <a:ea typeface="Arial"/>
                <a:cs typeface="Arial"/>
                <a:sym typeface="Arial"/>
              </a:rPr>
              <a:t>This density plot provides an in-depth understanding of how school ratings impact property prices, enabling potential homebuyers to make informed decisions based on school quality.</a:t>
            </a:r>
            <a:endParaRPr/>
          </a:p>
          <a:p>
            <a:pPr indent="0" lvl="0" marL="152400" rtl="0" algn="l">
              <a:lnSpc>
                <a:spcPct val="100000"/>
              </a:lnSpc>
              <a:spcBef>
                <a:spcPts val="0"/>
              </a:spcBef>
              <a:spcAft>
                <a:spcPts val="0"/>
              </a:spcAft>
              <a:buSzPts val="1200"/>
              <a:buNone/>
            </a:pPr>
            <a:br>
              <a:rPr lang="en">
                <a:latin typeface="Arial"/>
                <a:ea typeface="Arial"/>
                <a:cs typeface="Arial"/>
                <a:sym typeface="Arial"/>
              </a:rPr>
            </a:br>
            <a:endParaRPr>
              <a:latin typeface="Arial"/>
              <a:ea typeface="Arial"/>
              <a:cs typeface="Arial"/>
              <a:sym typeface="Arial"/>
            </a:endParaRPr>
          </a:p>
        </p:txBody>
      </p:sp>
      <p:pic>
        <p:nvPicPr>
          <p:cNvPr id="344" name="Google Shape;344;p17"/>
          <p:cNvPicPr preferRelativeResize="0"/>
          <p:nvPr/>
        </p:nvPicPr>
        <p:blipFill rotWithShape="1">
          <a:blip r:embed="rId3">
            <a:alphaModFix/>
          </a:blip>
          <a:srcRect b="0" l="1018" r="1009" t="0"/>
          <a:stretch/>
        </p:blipFill>
        <p:spPr>
          <a:xfrm>
            <a:off x="3435500" y="848075"/>
            <a:ext cx="5309424" cy="40861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pic>
        <p:nvPicPr>
          <p:cNvPr id="349" name="Google Shape;349;g24d9c0bb918_0_468"/>
          <p:cNvPicPr preferRelativeResize="0"/>
          <p:nvPr/>
        </p:nvPicPr>
        <p:blipFill rotWithShape="1">
          <a:blip r:embed="rId3">
            <a:alphaModFix/>
          </a:blip>
          <a:srcRect b="922" l="0" r="0" t="932"/>
          <a:stretch/>
        </p:blipFill>
        <p:spPr>
          <a:xfrm>
            <a:off x="265800" y="1108350"/>
            <a:ext cx="4333000" cy="2720312"/>
          </a:xfrm>
          <a:prstGeom prst="rect">
            <a:avLst/>
          </a:prstGeom>
          <a:noFill/>
          <a:ln>
            <a:noFill/>
          </a:ln>
        </p:spPr>
      </p:pic>
      <p:pic>
        <p:nvPicPr>
          <p:cNvPr id="350" name="Google Shape;350;g24d9c0bb918_0_468"/>
          <p:cNvPicPr preferRelativeResize="0"/>
          <p:nvPr/>
        </p:nvPicPr>
        <p:blipFill>
          <a:blip r:embed="rId4">
            <a:alphaModFix/>
          </a:blip>
          <a:stretch>
            <a:fillRect/>
          </a:stretch>
        </p:blipFill>
        <p:spPr>
          <a:xfrm>
            <a:off x="4754950" y="1179387"/>
            <a:ext cx="3972624" cy="2394450"/>
          </a:xfrm>
          <a:prstGeom prst="rect">
            <a:avLst/>
          </a:prstGeom>
          <a:noFill/>
          <a:ln>
            <a:noFill/>
          </a:ln>
        </p:spPr>
      </p:pic>
      <p:sp>
        <p:nvSpPr>
          <p:cNvPr id="351" name="Google Shape;351;g24d9c0bb918_0_468"/>
          <p:cNvSpPr txBox="1"/>
          <p:nvPr/>
        </p:nvSpPr>
        <p:spPr>
          <a:xfrm>
            <a:off x="265800" y="252525"/>
            <a:ext cx="74427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sng" cap="none" strike="noStrike">
                <a:solidFill>
                  <a:srgbClr val="434343"/>
                </a:solidFill>
                <a:latin typeface="Arial"/>
                <a:ea typeface="Arial"/>
                <a:cs typeface="Arial"/>
                <a:sym typeface="Arial"/>
              </a:rPr>
              <a:t>Garage Availability By City:</a:t>
            </a:r>
            <a:endParaRPr b="0" i="0" sz="1400" u="none" cap="none" strike="noStrike">
              <a:solidFill>
                <a:srgbClr val="000000"/>
              </a:solidFill>
              <a:latin typeface="Arial"/>
              <a:ea typeface="Arial"/>
              <a:cs typeface="Arial"/>
              <a:sym typeface="Arial"/>
            </a:endParaRPr>
          </a:p>
        </p:txBody>
      </p:sp>
      <p:sp>
        <p:nvSpPr>
          <p:cNvPr id="352" name="Google Shape;352;g24d9c0bb918_0_468"/>
          <p:cNvSpPr txBox="1"/>
          <p:nvPr/>
        </p:nvSpPr>
        <p:spPr>
          <a:xfrm>
            <a:off x="355950" y="4008100"/>
            <a:ext cx="7551900" cy="10767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EB Garamond"/>
              <a:buChar char="●"/>
            </a:pPr>
            <a:r>
              <a:rPr b="0" i="0" lang="en" sz="1400" u="none" cap="none" strike="noStrike">
                <a:solidFill>
                  <a:srgbClr val="000000"/>
                </a:solidFill>
                <a:latin typeface="EB Garamond"/>
                <a:ea typeface="EB Garamond"/>
                <a:cs typeface="EB Garamond"/>
                <a:sym typeface="EB Garamond"/>
              </a:rPr>
              <a:t>Most properties have </a:t>
            </a:r>
            <a:r>
              <a:rPr lang="en">
                <a:latin typeface="EB Garamond"/>
                <a:ea typeface="EB Garamond"/>
                <a:cs typeface="EB Garamond"/>
                <a:sym typeface="EB Garamond"/>
              </a:rPr>
              <a:t>garages</a:t>
            </a:r>
            <a:r>
              <a:rPr b="0" i="0" lang="en" sz="1400" u="none" cap="none" strike="noStrike">
                <a:solidFill>
                  <a:srgbClr val="000000"/>
                </a:solidFill>
                <a:latin typeface="EB Garamond"/>
                <a:ea typeface="EB Garamond"/>
                <a:cs typeface="EB Garamond"/>
                <a:sym typeface="EB Garamond"/>
              </a:rPr>
              <a:t>; SJ and SF have the most properties with garages</a:t>
            </a:r>
            <a:endParaRPr b="0" i="0" sz="1400" u="none" cap="none" strike="noStrike">
              <a:solidFill>
                <a:srgbClr val="000000"/>
              </a:solidFill>
              <a:latin typeface="EB Garamond"/>
              <a:ea typeface="EB Garamond"/>
              <a:cs typeface="EB Garamond"/>
              <a:sym typeface="EB Garamond"/>
            </a:endParaRPr>
          </a:p>
          <a:p>
            <a:pPr indent="-317500" lvl="0" marL="457200" marR="0" rtl="0" algn="l">
              <a:lnSpc>
                <a:spcPct val="100000"/>
              </a:lnSpc>
              <a:spcBef>
                <a:spcPts val="0"/>
              </a:spcBef>
              <a:spcAft>
                <a:spcPts val="0"/>
              </a:spcAft>
              <a:buClr>
                <a:srgbClr val="000000"/>
              </a:buClr>
              <a:buSzPts val="1400"/>
              <a:buFont typeface="EB Garamond"/>
              <a:buChar char="●"/>
            </a:pPr>
            <a:r>
              <a:rPr b="0" i="0" lang="en" sz="1400" u="none" cap="none" strike="noStrike">
                <a:solidFill>
                  <a:srgbClr val="000000"/>
                </a:solidFill>
                <a:latin typeface="EB Garamond"/>
                <a:ea typeface="EB Garamond"/>
                <a:cs typeface="EB Garamond"/>
                <a:sym typeface="EB Garamond"/>
              </a:rPr>
              <a:t>However, i</a:t>
            </a:r>
            <a:r>
              <a:rPr lang="en">
                <a:latin typeface="EB Garamond"/>
                <a:ea typeface="EB Garamond"/>
                <a:cs typeface="EB Garamond"/>
                <a:sym typeface="EB Garamond"/>
              </a:rPr>
              <a:t>f</a:t>
            </a:r>
            <a:r>
              <a:rPr b="0" i="0" lang="en" sz="1400" u="none" cap="none" strike="noStrike">
                <a:solidFill>
                  <a:srgbClr val="000000"/>
                </a:solidFill>
                <a:latin typeface="EB Garamond"/>
                <a:ea typeface="EB Garamond"/>
                <a:cs typeface="EB Garamond"/>
                <a:sym typeface="EB Garamond"/>
              </a:rPr>
              <a:t> w</a:t>
            </a:r>
            <a:r>
              <a:rPr lang="en">
                <a:latin typeface="EB Garamond"/>
                <a:ea typeface="EB Garamond"/>
                <a:cs typeface="EB Garamond"/>
                <a:sym typeface="EB Garamond"/>
              </a:rPr>
              <a:t>e take total count of properties per each city and plot the percentage of garage </a:t>
            </a:r>
            <a:r>
              <a:rPr lang="en">
                <a:latin typeface="EB Garamond"/>
                <a:ea typeface="EB Garamond"/>
                <a:cs typeface="EB Garamond"/>
                <a:sym typeface="EB Garamond"/>
              </a:rPr>
              <a:t>availability</a:t>
            </a:r>
            <a:r>
              <a:rPr lang="en">
                <a:latin typeface="EB Garamond"/>
                <a:ea typeface="EB Garamond"/>
                <a:cs typeface="EB Garamond"/>
                <a:sym typeface="EB Garamond"/>
              </a:rPr>
              <a:t> , </a:t>
            </a:r>
            <a:r>
              <a:rPr b="0" i="0" lang="en" sz="1400" u="none" cap="none" strike="noStrike">
                <a:solidFill>
                  <a:srgbClr val="000000"/>
                </a:solidFill>
                <a:latin typeface="EB Garamond"/>
                <a:ea typeface="EB Garamond"/>
                <a:cs typeface="EB Garamond"/>
                <a:sym typeface="EB Garamond"/>
              </a:rPr>
              <a:t>SF and SJ have lowest rate of garage availability; Dublin has the highest due to the </a:t>
            </a:r>
            <a:r>
              <a:rPr lang="en">
                <a:latin typeface="EB Garamond"/>
                <a:ea typeface="EB Garamond"/>
                <a:cs typeface="EB Garamond"/>
                <a:sym typeface="EB Garamond"/>
              </a:rPr>
              <a:t>more listings.</a:t>
            </a:r>
            <a:endParaRPr b="0" i="0" sz="1400" u="none" cap="none" strike="noStrike">
              <a:solidFill>
                <a:srgbClr val="000000"/>
              </a:solidFill>
              <a:latin typeface="EB Garamond"/>
              <a:ea typeface="EB Garamond"/>
              <a:cs typeface="EB Garamond"/>
              <a:sym typeface="EB Garamo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2"/>
          <p:cNvSpPr txBox="1"/>
          <p:nvPr/>
        </p:nvSpPr>
        <p:spPr>
          <a:xfrm flipH="1">
            <a:off x="732896" y="960465"/>
            <a:ext cx="8411103" cy="2492638"/>
          </a:xfrm>
          <a:prstGeom prst="rect">
            <a:avLst/>
          </a:prstGeom>
          <a:noFill/>
          <a:ln>
            <a:noFill/>
          </a:ln>
        </p:spPr>
        <p:txBody>
          <a:bodyPr anchorCtr="0" anchor="t" bIns="91425" lIns="91425" spcFirstLastPara="1" rIns="91425" wrap="square" tIns="91425">
            <a:noAutofit/>
          </a:bodyPr>
          <a:lstStyle/>
          <a:p>
            <a:pPr indent="-285750" lvl="0" marL="444500" marR="0" rtl="0" algn="l">
              <a:lnSpc>
                <a:spcPct val="115000"/>
              </a:lnSpc>
              <a:spcBef>
                <a:spcPts val="0"/>
              </a:spcBef>
              <a:spcAft>
                <a:spcPts val="0"/>
              </a:spcAft>
              <a:buClr>
                <a:srgbClr val="434343"/>
              </a:buClr>
              <a:buSzPts val="1100"/>
              <a:buFont typeface="Arial"/>
              <a:buChar char="•"/>
            </a:pPr>
            <a:r>
              <a:rPr b="0" i="0" lang="en" sz="1800" u="none" cap="none" strike="noStrike">
                <a:solidFill>
                  <a:srgbClr val="434343"/>
                </a:solidFill>
                <a:latin typeface="Arial"/>
                <a:ea typeface="Arial"/>
                <a:cs typeface="Arial"/>
                <a:sym typeface="Arial"/>
              </a:rPr>
              <a:t>The San Francisco Bay Area's real estate market has witnessed astounding price surges over the years, making it a compelling focus for data analytics. </a:t>
            </a:r>
            <a:endParaRPr b="0" i="0" sz="1400" u="none" cap="none" strike="noStrike">
              <a:solidFill>
                <a:srgbClr val="000000"/>
              </a:solidFill>
              <a:latin typeface="Arial"/>
              <a:ea typeface="Arial"/>
              <a:cs typeface="Arial"/>
              <a:sym typeface="Arial"/>
            </a:endParaRPr>
          </a:p>
          <a:p>
            <a:pPr indent="0" lvl="0" marL="15875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434343"/>
              </a:solidFill>
              <a:latin typeface="Arial"/>
              <a:ea typeface="Arial"/>
              <a:cs typeface="Arial"/>
              <a:sym typeface="Arial"/>
            </a:endParaRPr>
          </a:p>
          <a:p>
            <a:pPr indent="-285750" lvl="0" marL="444500" marR="0" rtl="0" algn="l">
              <a:lnSpc>
                <a:spcPct val="115000"/>
              </a:lnSpc>
              <a:spcBef>
                <a:spcPts val="0"/>
              </a:spcBef>
              <a:spcAft>
                <a:spcPts val="0"/>
              </a:spcAft>
              <a:buClr>
                <a:srgbClr val="434343"/>
              </a:buClr>
              <a:buSzPts val="1100"/>
              <a:buFont typeface="Arial"/>
              <a:buChar char="•"/>
            </a:pPr>
            <a:r>
              <a:rPr b="0" i="0" lang="en" sz="1800" u="none" cap="none" strike="noStrike">
                <a:solidFill>
                  <a:srgbClr val="434343"/>
                </a:solidFill>
                <a:latin typeface="Arial"/>
                <a:ea typeface="Arial"/>
                <a:cs typeface="Arial"/>
                <a:sym typeface="Arial"/>
              </a:rPr>
              <a:t>Amidst the recent challenges posed by the pandemic and economic shifts, our newly collected data could unveil intriguing trends in this dynamic landscape.</a:t>
            </a:r>
            <a:endParaRPr b="0" i="0" sz="1800" u="none" cap="none" strike="noStrike">
              <a:solidFill>
                <a:srgbClr val="434343"/>
              </a:solidFill>
              <a:latin typeface="Arial"/>
              <a:ea typeface="Arial"/>
              <a:cs typeface="Arial"/>
              <a:sym typeface="Arial"/>
            </a:endParaRPr>
          </a:p>
        </p:txBody>
      </p:sp>
      <p:grpSp>
        <p:nvGrpSpPr>
          <p:cNvPr id="85" name="Google Shape;85;p2"/>
          <p:cNvGrpSpPr/>
          <p:nvPr/>
        </p:nvGrpSpPr>
        <p:grpSpPr>
          <a:xfrm>
            <a:off x="732897" y="3217904"/>
            <a:ext cx="927302" cy="2083859"/>
            <a:chOff x="2449930" y="2556776"/>
            <a:chExt cx="1339065" cy="3009184"/>
          </a:xfrm>
        </p:grpSpPr>
        <p:sp>
          <p:nvSpPr>
            <p:cNvPr id="86" name="Google Shape;86;p2"/>
            <p:cNvSpPr/>
            <p:nvPr/>
          </p:nvSpPr>
          <p:spPr>
            <a:xfrm>
              <a:off x="2449930" y="2556776"/>
              <a:ext cx="1339065" cy="2243750"/>
            </a:xfrm>
            <a:custGeom>
              <a:rect b="b" l="l" r="r" t="t"/>
              <a:pathLst>
                <a:path extrusionOk="0" h="105106" w="62727">
                  <a:moveTo>
                    <a:pt x="31083" y="0"/>
                  </a:moveTo>
                  <a:cubicBezTo>
                    <a:pt x="30660" y="0"/>
                    <a:pt x="30078" y="77"/>
                    <a:pt x="29410" y="366"/>
                  </a:cubicBezTo>
                  <a:cubicBezTo>
                    <a:pt x="23250" y="2407"/>
                    <a:pt x="21611" y="16772"/>
                    <a:pt x="21172" y="24241"/>
                  </a:cubicBezTo>
                  <a:cubicBezTo>
                    <a:pt x="21082" y="25817"/>
                    <a:pt x="20271" y="27035"/>
                    <a:pt x="19296" y="27035"/>
                  </a:cubicBezTo>
                  <a:cubicBezTo>
                    <a:pt x="19260" y="27035"/>
                    <a:pt x="19224" y="27033"/>
                    <a:pt x="19188" y="27030"/>
                  </a:cubicBezTo>
                  <a:cubicBezTo>
                    <a:pt x="19071" y="27019"/>
                    <a:pt x="18950" y="27014"/>
                    <a:pt x="18825" y="27014"/>
                  </a:cubicBezTo>
                  <a:cubicBezTo>
                    <a:pt x="16566" y="27014"/>
                    <a:pt x="13102" y="28718"/>
                    <a:pt x="11108" y="31917"/>
                  </a:cubicBezTo>
                  <a:cubicBezTo>
                    <a:pt x="8196" y="36601"/>
                    <a:pt x="8495" y="49895"/>
                    <a:pt x="8858" y="56599"/>
                  </a:cubicBezTo>
                  <a:cubicBezTo>
                    <a:pt x="8957" y="58430"/>
                    <a:pt x="8037" y="59917"/>
                    <a:pt x="6895" y="59917"/>
                  </a:cubicBezTo>
                  <a:cubicBezTo>
                    <a:pt x="6888" y="59917"/>
                    <a:pt x="6881" y="59917"/>
                    <a:pt x="6874" y="59917"/>
                  </a:cubicBezTo>
                  <a:cubicBezTo>
                    <a:pt x="6854" y="59917"/>
                    <a:pt x="6835" y="59916"/>
                    <a:pt x="6815" y="59916"/>
                  </a:cubicBezTo>
                  <a:cubicBezTo>
                    <a:pt x="2657" y="59916"/>
                    <a:pt x="1204" y="66933"/>
                    <a:pt x="1204" y="66933"/>
                  </a:cubicBezTo>
                  <a:cubicBezTo>
                    <a:pt x="170" y="70668"/>
                    <a:pt x="0" y="74469"/>
                    <a:pt x="472" y="78249"/>
                  </a:cubicBezTo>
                  <a:cubicBezTo>
                    <a:pt x="2716" y="96150"/>
                    <a:pt x="17018" y="105106"/>
                    <a:pt x="31329" y="105106"/>
                  </a:cubicBezTo>
                  <a:cubicBezTo>
                    <a:pt x="45614" y="105106"/>
                    <a:pt x="59909" y="96183"/>
                    <a:pt x="62231" y="78325"/>
                  </a:cubicBezTo>
                  <a:cubicBezTo>
                    <a:pt x="62727" y="74520"/>
                    <a:pt x="62566" y="70692"/>
                    <a:pt x="61526" y="66933"/>
                  </a:cubicBezTo>
                  <a:cubicBezTo>
                    <a:pt x="61526" y="66933"/>
                    <a:pt x="60070" y="59916"/>
                    <a:pt x="55912" y="59916"/>
                  </a:cubicBezTo>
                  <a:cubicBezTo>
                    <a:pt x="55892" y="59916"/>
                    <a:pt x="55872" y="59917"/>
                    <a:pt x="55853" y="59917"/>
                  </a:cubicBezTo>
                  <a:cubicBezTo>
                    <a:pt x="55846" y="59917"/>
                    <a:pt x="55839" y="59917"/>
                    <a:pt x="55832" y="59917"/>
                  </a:cubicBezTo>
                  <a:cubicBezTo>
                    <a:pt x="54689" y="59917"/>
                    <a:pt x="53770" y="58430"/>
                    <a:pt x="53869" y="56599"/>
                  </a:cubicBezTo>
                  <a:cubicBezTo>
                    <a:pt x="54232" y="49895"/>
                    <a:pt x="54534" y="36601"/>
                    <a:pt x="51619" y="31917"/>
                  </a:cubicBezTo>
                  <a:cubicBezTo>
                    <a:pt x="49627" y="28718"/>
                    <a:pt x="46161" y="27014"/>
                    <a:pt x="43904" y="27014"/>
                  </a:cubicBezTo>
                  <a:cubicBezTo>
                    <a:pt x="43780" y="27014"/>
                    <a:pt x="43659" y="27019"/>
                    <a:pt x="43542" y="27030"/>
                  </a:cubicBezTo>
                  <a:cubicBezTo>
                    <a:pt x="43505" y="27033"/>
                    <a:pt x="43470" y="27035"/>
                    <a:pt x="43434" y="27035"/>
                  </a:cubicBezTo>
                  <a:cubicBezTo>
                    <a:pt x="42459" y="27035"/>
                    <a:pt x="41648" y="25817"/>
                    <a:pt x="41555" y="24241"/>
                  </a:cubicBezTo>
                  <a:cubicBezTo>
                    <a:pt x="41119" y="16772"/>
                    <a:pt x="39480" y="2407"/>
                    <a:pt x="33317" y="366"/>
                  </a:cubicBezTo>
                  <a:cubicBezTo>
                    <a:pt x="32649" y="77"/>
                    <a:pt x="32066" y="0"/>
                    <a:pt x="31644" y="0"/>
                  </a:cubicBezTo>
                  <a:cubicBezTo>
                    <a:pt x="31540" y="0"/>
                    <a:pt x="31447" y="5"/>
                    <a:pt x="31363" y="12"/>
                  </a:cubicBezTo>
                  <a:cubicBezTo>
                    <a:pt x="31280" y="5"/>
                    <a:pt x="31186" y="0"/>
                    <a:pt x="31083"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
            <p:cNvSpPr/>
            <p:nvPr/>
          </p:nvSpPr>
          <p:spPr>
            <a:xfrm>
              <a:off x="2876464" y="3265233"/>
              <a:ext cx="475943" cy="2300727"/>
            </a:xfrm>
            <a:custGeom>
              <a:rect b="b" l="l" r="r" t="t"/>
              <a:pathLst>
                <a:path extrusionOk="0" h="107775" w="22295">
                  <a:moveTo>
                    <a:pt x="11420" y="1"/>
                  </a:moveTo>
                  <a:cubicBezTo>
                    <a:pt x="10633" y="1"/>
                    <a:pt x="9998" y="639"/>
                    <a:pt x="9998" y="1425"/>
                  </a:cubicBezTo>
                  <a:lnTo>
                    <a:pt x="9998" y="44649"/>
                  </a:lnTo>
                  <a:lnTo>
                    <a:pt x="1966" y="35011"/>
                  </a:lnTo>
                  <a:cubicBezTo>
                    <a:pt x="1760" y="34764"/>
                    <a:pt x="1464" y="34636"/>
                    <a:pt x="1167" y="34636"/>
                  </a:cubicBezTo>
                  <a:cubicBezTo>
                    <a:pt x="933" y="34636"/>
                    <a:pt x="697" y="34715"/>
                    <a:pt x="503" y="34878"/>
                  </a:cubicBezTo>
                  <a:cubicBezTo>
                    <a:pt x="61" y="35244"/>
                    <a:pt x="1" y="35900"/>
                    <a:pt x="370" y="36342"/>
                  </a:cubicBezTo>
                  <a:lnTo>
                    <a:pt x="9998" y="47894"/>
                  </a:lnTo>
                  <a:lnTo>
                    <a:pt x="9998" y="106350"/>
                  </a:lnTo>
                  <a:cubicBezTo>
                    <a:pt x="9998" y="107136"/>
                    <a:pt x="10633" y="107774"/>
                    <a:pt x="11420" y="107774"/>
                  </a:cubicBezTo>
                  <a:cubicBezTo>
                    <a:pt x="12206" y="107774"/>
                    <a:pt x="12844" y="107136"/>
                    <a:pt x="12844" y="106350"/>
                  </a:cubicBezTo>
                  <a:lnTo>
                    <a:pt x="12844" y="34905"/>
                  </a:lnTo>
                  <a:lnTo>
                    <a:pt x="21944" y="24414"/>
                  </a:lnTo>
                  <a:cubicBezTo>
                    <a:pt x="22294" y="23997"/>
                    <a:pt x="22246" y="23377"/>
                    <a:pt x="21835" y="23020"/>
                  </a:cubicBezTo>
                  <a:cubicBezTo>
                    <a:pt x="21646" y="22857"/>
                    <a:pt x="21414" y="22776"/>
                    <a:pt x="21183" y="22776"/>
                  </a:cubicBezTo>
                  <a:cubicBezTo>
                    <a:pt x="20909" y="22776"/>
                    <a:pt x="20637" y="22889"/>
                    <a:pt x="20441" y="23108"/>
                  </a:cubicBezTo>
                  <a:lnTo>
                    <a:pt x="20441" y="23111"/>
                  </a:lnTo>
                  <a:lnTo>
                    <a:pt x="12844" y="31866"/>
                  </a:lnTo>
                  <a:lnTo>
                    <a:pt x="12844" y="19413"/>
                  </a:lnTo>
                  <a:lnTo>
                    <a:pt x="21944" y="8922"/>
                  </a:lnTo>
                  <a:cubicBezTo>
                    <a:pt x="22294" y="8505"/>
                    <a:pt x="22246" y="7885"/>
                    <a:pt x="21835" y="7528"/>
                  </a:cubicBezTo>
                  <a:cubicBezTo>
                    <a:pt x="21646" y="7364"/>
                    <a:pt x="21414" y="7284"/>
                    <a:pt x="21183" y="7284"/>
                  </a:cubicBezTo>
                  <a:cubicBezTo>
                    <a:pt x="20909" y="7284"/>
                    <a:pt x="20637" y="7396"/>
                    <a:pt x="20441" y="7615"/>
                  </a:cubicBezTo>
                  <a:lnTo>
                    <a:pt x="12844" y="16373"/>
                  </a:lnTo>
                  <a:lnTo>
                    <a:pt x="12844" y="1425"/>
                  </a:lnTo>
                  <a:cubicBezTo>
                    <a:pt x="12844" y="639"/>
                    <a:pt x="12206" y="1"/>
                    <a:pt x="11420" y="1"/>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8" name="Google Shape;88;p2"/>
          <p:cNvGrpSpPr/>
          <p:nvPr/>
        </p:nvGrpSpPr>
        <p:grpSpPr>
          <a:xfrm>
            <a:off x="-2" y="3587707"/>
            <a:ext cx="1282408" cy="1701863"/>
            <a:chOff x="1231043" y="3326737"/>
            <a:chExt cx="1851853" cy="2457564"/>
          </a:xfrm>
        </p:grpSpPr>
        <p:sp>
          <p:nvSpPr>
            <p:cNvPr id="89" name="Google Shape;89;p2"/>
            <p:cNvSpPr/>
            <p:nvPr/>
          </p:nvSpPr>
          <p:spPr>
            <a:xfrm>
              <a:off x="1231043" y="3326737"/>
              <a:ext cx="1851853" cy="1904112"/>
            </a:xfrm>
            <a:custGeom>
              <a:rect b="b" l="l" r="r" t="t"/>
              <a:pathLst>
                <a:path extrusionOk="0" h="89196" w="86748">
                  <a:moveTo>
                    <a:pt x="43054" y="1"/>
                  </a:moveTo>
                  <a:cubicBezTo>
                    <a:pt x="42402" y="1"/>
                    <a:pt x="41751" y="88"/>
                    <a:pt x="41123" y="262"/>
                  </a:cubicBezTo>
                  <a:cubicBezTo>
                    <a:pt x="34016" y="1728"/>
                    <a:pt x="32123" y="12041"/>
                    <a:pt x="31621" y="17405"/>
                  </a:cubicBezTo>
                  <a:cubicBezTo>
                    <a:pt x="31513" y="18538"/>
                    <a:pt x="30574" y="19411"/>
                    <a:pt x="29452" y="19411"/>
                  </a:cubicBezTo>
                  <a:cubicBezTo>
                    <a:pt x="29411" y="19411"/>
                    <a:pt x="29370" y="19410"/>
                    <a:pt x="29329" y="19407"/>
                  </a:cubicBezTo>
                  <a:cubicBezTo>
                    <a:pt x="29192" y="19400"/>
                    <a:pt x="29051" y="19396"/>
                    <a:pt x="28905" y="19396"/>
                  </a:cubicBezTo>
                  <a:cubicBezTo>
                    <a:pt x="26301" y="19396"/>
                    <a:pt x="22308" y="20621"/>
                    <a:pt x="20011" y="22918"/>
                  </a:cubicBezTo>
                  <a:cubicBezTo>
                    <a:pt x="16648" y="26278"/>
                    <a:pt x="16996" y="35825"/>
                    <a:pt x="17414" y="40637"/>
                  </a:cubicBezTo>
                  <a:cubicBezTo>
                    <a:pt x="17531" y="41954"/>
                    <a:pt x="16467" y="43020"/>
                    <a:pt x="15150" y="43020"/>
                  </a:cubicBezTo>
                  <a:cubicBezTo>
                    <a:pt x="15142" y="43020"/>
                    <a:pt x="15135" y="43020"/>
                    <a:pt x="15127" y="43020"/>
                  </a:cubicBezTo>
                  <a:cubicBezTo>
                    <a:pt x="15104" y="43020"/>
                    <a:pt x="15081" y="43019"/>
                    <a:pt x="15059" y="43019"/>
                  </a:cubicBezTo>
                  <a:cubicBezTo>
                    <a:pt x="10264" y="43019"/>
                    <a:pt x="8583" y="48058"/>
                    <a:pt x="8583" y="48058"/>
                  </a:cubicBezTo>
                  <a:cubicBezTo>
                    <a:pt x="1" y="67367"/>
                    <a:pt x="37751" y="86679"/>
                    <a:pt x="42399" y="88968"/>
                  </a:cubicBezTo>
                  <a:cubicBezTo>
                    <a:pt x="42704" y="89116"/>
                    <a:pt x="43037" y="89195"/>
                    <a:pt x="43376" y="89195"/>
                  </a:cubicBezTo>
                  <a:cubicBezTo>
                    <a:pt x="43714" y="89195"/>
                    <a:pt x="44047" y="89116"/>
                    <a:pt x="44349" y="88968"/>
                  </a:cubicBezTo>
                  <a:cubicBezTo>
                    <a:pt x="48998" y="86679"/>
                    <a:pt x="86748" y="67367"/>
                    <a:pt x="78165" y="48058"/>
                  </a:cubicBezTo>
                  <a:cubicBezTo>
                    <a:pt x="78165" y="48058"/>
                    <a:pt x="76488" y="43019"/>
                    <a:pt x="71693" y="43019"/>
                  </a:cubicBezTo>
                  <a:cubicBezTo>
                    <a:pt x="71670" y="43019"/>
                    <a:pt x="71647" y="43020"/>
                    <a:pt x="71624" y="43020"/>
                  </a:cubicBezTo>
                  <a:cubicBezTo>
                    <a:pt x="71617" y="43020"/>
                    <a:pt x="71609" y="43020"/>
                    <a:pt x="71602" y="43020"/>
                  </a:cubicBezTo>
                  <a:cubicBezTo>
                    <a:pt x="70282" y="43020"/>
                    <a:pt x="69224" y="41954"/>
                    <a:pt x="69335" y="40637"/>
                  </a:cubicBezTo>
                  <a:cubicBezTo>
                    <a:pt x="69755" y="35825"/>
                    <a:pt x="70103" y="26278"/>
                    <a:pt x="66740" y="22918"/>
                  </a:cubicBezTo>
                  <a:cubicBezTo>
                    <a:pt x="64443" y="20621"/>
                    <a:pt x="60448" y="19396"/>
                    <a:pt x="57843" y="19396"/>
                  </a:cubicBezTo>
                  <a:cubicBezTo>
                    <a:pt x="57697" y="19396"/>
                    <a:pt x="57556" y="19400"/>
                    <a:pt x="57420" y="19407"/>
                  </a:cubicBezTo>
                  <a:cubicBezTo>
                    <a:pt x="57379" y="19410"/>
                    <a:pt x="57338" y="19411"/>
                    <a:pt x="57297" y="19411"/>
                  </a:cubicBezTo>
                  <a:cubicBezTo>
                    <a:pt x="56174" y="19411"/>
                    <a:pt x="55236" y="18535"/>
                    <a:pt x="55130" y="17405"/>
                  </a:cubicBezTo>
                  <a:cubicBezTo>
                    <a:pt x="54625" y="12041"/>
                    <a:pt x="52735" y="1728"/>
                    <a:pt x="45629" y="262"/>
                  </a:cubicBezTo>
                  <a:cubicBezTo>
                    <a:pt x="44997" y="88"/>
                    <a:pt x="44348" y="1"/>
                    <a:pt x="43697" y="1"/>
                  </a:cubicBezTo>
                  <a:cubicBezTo>
                    <a:pt x="43590" y="1"/>
                    <a:pt x="43483" y="3"/>
                    <a:pt x="43376" y="8"/>
                  </a:cubicBezTo>
                  <a:cubicBezTo>
                    <a:pt x="43269" y="3"/>
                    <a:pt x="43162" y="1"/>
                    <a:pt x="4305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2"/>
            <p:cNvSpPr/>
            <p:nvPr/>
          </p:nvSpPr>
          <p:spPr>
            <a:xfrm>
              <a:off x="1899813" y="3980288"/>
              <a:ext cx="541266" cy="1804013"/>
            </a:xfrm>
            <a:custGeom>
              <a:rect b="b" l="l" r="r" t="t"/>
              <a:pathLst>
                <a:path extrusionOk="0" h="84507" w="25355">
                  <a:moveTo>
                    <a:pt x="12681" y="1"/>
                  </a:moveTo>
                  <a:cubicBezTo>
                    <a:pt x="12064" y="1"/>
                    <a:pt x="11565" y="500"/>
                    <a:pt x="11565" y="1117"/>
                  </a:cubicBezTo>
                  <a:lnTo>
                    <a:pt x="11565" y="34600"/>
                  </a:lnTo>
                  <a:lnTo>
                    <a:pt x="2111" y="23256"/>
                  </a:lnTo>
                  <a:cubicBezTo>
                    <a:pt x="1890" y="22990"/>
                    <a:pt x="1571" y="22854"/>
                    <a:pt x="1251" y="22854"/>
                  </a:cubicBezTo>
                  <a:cubicBezTo>
                    <a:pt x="999" y="22854"/>
                    <a:pt x="746" y="22938"/>
                    <a:pt x="539" y="23111"/>
                  </a:cubicBezTo>
                  <a:cubicBezTo>
                    <a:pt x="64" y="23507"/>
                    <a:pt x="1" y="24212"/>
                    <a:pt x="397" y="24687"/>
                  </a:cubicBezTo>
                  <a:lnTo>
                    <a:pt x="11565" y="38087"/>
                  </a:lnTo>
                  <a:lnTo>
                    <a:pt x="11565" y="83391"/>
                  </a:lnTo>
                  <a:cubicBezTo>
                    <a:pt x="11565" y="84008"/>
                    <a:pt x="12064" y="84507"/>
                    <a:pt x="12681" y="84507"/>
                  </a:cubicBezTo>
                  <a:cubicBezTo>
                    <a:pt x="13295" y="84507"/>
                    <a:pt x="13797" y="84008"/>
                    <a:pt x="13797" y="83391"/>
                  </a:cubicBezTo>
                  <a:lnTo>
                    <a:pt x="13797" y="28419"/>
                  </a:lnTo>
                  <a:lnTo>
                    <a:pt x="24950" y="15560"/>
                  </a:lnTo>
                  <a:cubicBezTo>
                    <a:pt x="25355" y="15094"/>
                    <a:pt x="25303" y="14390"/>
                    <a:pt x="24838" y="13984"/>
                  </a:cubicBezTo>
                  <a:cubicBezTo>
                    <a:pt x="24627" y="13801"/>
                    <a:pt x="24367" y="13711"/>
                    <a:pt x="24109" y="13711"/>
                  </a:cubicBezTo>
                  <a:cubicBezTo>
                    <a:pt x="23796" y="13711"/>
                    <a:pt x="23485" y="13843"/>
                    <a:pt x="23265" y="14099"/>
                  </a:cubicBezTo>
                  <a:lnTo>
                    <a:pt x="13797" y="25013"/>
                  </a:lnTo>
                  <a:lnTo>
                    <a:pt x="13797" y="1117"/>
                  </a:lnTo>
                  <a:cubicBezTo>
                    <a:pt x="13797" y="500"/>
                    <a:pt x="13298" y="1"/>
                    <a:pt x="12681" y="1"/>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1" name="Google Shape;91;p2"/>
          <p:cNvSpPr txBox="1"/>
          <p:nvPr/>
        </p:nvSpPr>
        <p:spPr>
          <a:xfrm>
            <a:off x="732895" y="705058"/>
            <a:ext cx="2198564" cy="318998"/>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1400"/>
              <a:buFont typeface="Arial"/>
              <a:buNone/>
            </a:pPr>
            <a:r>
              <a:rPr b="1" i="0" lang="en" sz="1400" u="none" cap="none" strike="noStrike">
                <a:solidFill>
                  <a:srgbClr val="434343"/>
                </a:solidFill>
                <a:latin typeface="Arial"/>
                <a:ea typeface="Arial"/>
                <a:cs typeface="Arial"/>
                <a:sym typeface="Arial"/>
              </a:rPr>
              <a:t>Introduction: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2"/>
          <p:cNvSpPr txBox="1"/>
          <p:nvPr>
            <p:ph type="ctrTitle"/>
          </p:nvPr>
        </p:nvSpPr>
        <p:spPr>
          <a:xfrm>
            <a:off x="107577" y="188239"/>
            <a:ext cx="8175811" cy="528937"/>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800"/>
              <a:buNone/>
            </a:pPr>
            <a:r>
              <a:rPr b="1" i="0" lang="en" sz="2000" u="sng">
                <a:latin typeface="Arial"/>
                <a:ea typeface="Arial"/>
                <a:cs typeface="Arial"/>
                <a:sym typeface="Arial"/>
              </a:rPr>
              <a:t>Count of Properties with/without Garage by Year Built</a:t>
            </a:r>
            <a:endParaRPr sz="2000" u="sng">
              <a:latin typeface="Arial"/>
              <a:ea typeface="Arial"/>
              <a:cs typeface="Arial"/>
              <a:sym typeface="Arial"/>
            </a:endParaRPr>
          </a:p>
        </p:txBody>
      </p:sp>
      <p:sp>
        <p:nvSpPr>
          <p:cNvPr id="358" name="Google Shape;358;p22"/>
          <p:cNvSpPr txBox="1"/>
          <p:nvPr>
            <p:ph idx="1" type="subTitle"/>
          </p:nvPr>
        </p:nvSpPr>
        <p:spPr>
          <a:xfrm>
            <a:off x="239529" y="787350"/>
            <a:ext cx="4224900" cy="862156"/>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Font typeface="Noto Sans Symbols"/>
              <a:buChar char="⮚"/>
            </a:pPr>
            <a:r>
              <a:rPr b="0" i="0" lang="en">
                <a:solidFill>
                  <a:srgbClr val="374151"/>
                </a:solidFill>
                <a:latin typeface="Arial"/>
                <a:ea typeface="Arial"/>
                <a:cs typeface="Arial"/>
                <a:sym typeface="Arial"/>
              </a:rPr>
              <a:t>The chart displays two bars for each year, representing the count of properties with 'Garage: Yes' (in blue) and 'Garage: No' (in red). </a:t>
            </a:r>
            <a:endParaRPr/>
          </a:p>
          <a:p>
            <a:pPr indent="0" lvl="0" marL="152400" rtl="0" algn="l">
              <a:lnSpc>
                <a:spcPct val="100000"/>
              </a:lnSpc>
              <a:spcBef>
                <a:spcPts val="0"/>
              </a:spcBef>
              <a:spcAft>
                <a:spcPts val="0"/>
              </a:spcAft>
              <a:buSzPts val="1200"/>
              <a:buNone/>
            </a:pPr>
            <a:r>
              <a:t/>
            </a:r>
            <a:endParaRPr b="0" i="0">
              <a:solidFill>
                <a:srgbClr val="374151"/>
              </a:solidFill>
              <a:latin typeface="Arial"/>
              <a:ea typeface="Arial"/>
              <a:cs typeface="Arial"/>
              <a:sym typeface="Arial"/>
            </a:endParaRPr>
          </a:p>
        </p:txBody>
      </p:sp>
      <p:pic>
        <p:nvPicPr>
          <p:cNvPr id="359" name="Google Shape;359;p22"/>
          <p:cNvPicPr preferRelativeResize="0"/>
          <p:nvPr/>
        </p:nvPicPr>
        <p:blipFill rotWithShape="1">
          <a:blip r:embed="rId3">
            <a:alphaModFix/>
          </a:blip>
          <a:srcRect b="0" l="0" r="0" t="0"/>
          <a:stretch/>
        </p:blipFill>
        <p:spPr>
          <a:xfrm>
            <a:off x="239528" y="1568824"/>
            <a:ext cx="8693787" cy="3105863"/>
          </a:xfrm>
          <a:prstGeom prst="rect">
            <a:avLst/>
          </a:prstGeom>
          <a:noFill/>
          <a:ln>
            <a:noFill/>
          </a:ln>
        </p:spPr>
      </p:pic>
      <p:sp>
        <p:nvSpPr>
          <p:cNvPr id="360" name="Google Shape;360;p22"/>
          <p:cNvSpPr txBox="1"/>
          <p:nvPr/>
        </p:nvSpPr>
        <p:spPr>
          <a:xfrm>
            <a:off x="4572000" y="590126"/>
            <a:ext cx="4224900" cy="978697"/>
          </a:xfrm>
          <a:prstGeom prst="rect">
            <a:avLst/>
          </a:prstGeom>
          <a:noFill/>
          <a:ln>
            <a:noFill/>
          </a:ln>
        </p:spPr>
        <p:txBody>
          <a:bodyPr anchorCtr="0" anchor="t" bIns="91425" lIns="91425" spcFirstLastPara="1" rIns="91425" wrap="square" tIns="91425">
            <a:noAutofit/>
          </a:bodyPr>
          <a:lstStyle/>
          <a:p>
            <a:pPr indent="0" lvl="0" marL="152400" marR="0" rtl="0" algn="l">
              <a:lnSpc>
                <a:spcPct val="100000"/>
              </a:lnSpc>
              <a:spcBef>
                <a:spcPts val="0"/>
              </a:spcBef>
              <a:spcAft>
                <a:spcPts val="0"/>
              </a:spcAft>
              <a:buClr>
                <a:srgbClr val="434343"/>
              </a:buClr>
              <a:buSzPts val="1200"/>
              <a:buFont typeface="EB Garamond"/>
              <a:buNone/>
            </a:pPr>
            <a:r>
              <a:t/>
            </a:r>
            <a:endParaRPr b="0" i="0" sz="1200" u="none" cap="none" strike="noStrike">
              <a:solidFill>
                <a:srgbClr val="374151"/>
              </a:solidFill>
              <a:latin typeface="Arial"/>
              <a:ea typeface="Arial"/>
              <a:cs typeface="Arial"/>
              <a:sym typeface="Arial"/>
            </a:endParaRPr>
          </a:p>
          <a:p>
            <a:pPr indent="-304800" lvl="0" marL="457200" marR="0" rtl="0" algn="l">
              <a:lnSpc>
                <a:spcPct val="100000"/>
              </a:lnSpc>
              <a:spcBef>
                <a:spcPts val="0"/>
              </a:spcBef>
              <a:spcAft>
                <a:spcPts val="0"/>
              </a:spcAft>
              <a:buClr>
                <a:srgbClr val="434343"/>
              </a:buClr>
              <a:buSzPts val="1200"/>
              <a:buFont typeface="Noto Sans Symbols"/>
              <a:buChar char="⮚"/>
            </a:pPr>
            <a:r>
              <a:rPr b="0" i="0" lang="en" sz="1200" u="none" cap="none" strike="noStrike">
                <a:solidFill>
                  <a:srgbClr val="374151"/>
                </a:solidFill>
                <a:latin typeface="Arial"/>
                <a:ea typeface="Arial"/>
                <a:cs typeface="Arial"/>
                <a:sym typeface="Arial"/>
              </a:rPr>
              <a:t>It provides insights into historical trends and preferences for garage availability in the San Francisco Bay Area real estate market.</a:t>
            </a:r>
            <a:endParaRPr b="0" i="0" sz="1200" u="none" cap="none" strike="noStrike">
              <a:solidFill>
                <a:srgbClr val="434343"/>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g24d9c0bb918_0_279"/>
          <p:cNvSpPr txBox="1"/>
          <p:nvPr>
            <p:ph idx="1" type="subTitle"/>
          </p:nvPr>
        </p:nvSpPr>
        <p:spPr>
          <a:xfrm>
            <a:off x="31376" y="466164"/>
            <a:ext cx="9081300" cy="995100"/>
          </a:xfrm>
          <a:prstGeom prst="rect">
            <a:avLst/>
          </a:prstGeom>
          <a:noFill/>
          <a:ln>
            <a:noFill/>
          </a:ln>
        </p:spPr>
        <p:txBody>
          <a:bodyPr anchorCtr="0" anchor="t" bIns="91425" lIns="91425" spcFirstLastPara="1" rIns="91425" wrap="square" tIns="91425">
            <a:noAutofit/>
          </a:bodyPr>
          <a:lstStyle/>
          <a:p>
            <a:pPr indent="-177800" lvl="0" marL="323850" rtl="0" algn="l">
              <a:lnSpc>
                <a:spcPct val="115000"/>
              </a:lnSpc>
              <a:spcBef>
                <a:spcPts val="0"/>
              </a:spcBef>
              <a:spcAft>
                <a:spcPts val="0"/>
              </a:spcAft>
              <a:buClr>
                <a:schemeClr val="dk1"/>
              </a:buClr>
              <a:buSzPts val="1300"/>
              <a:buFont typeface="Arial"/>
              <a:buChar char="⮚"/>
            </a:pPr>
            <a:r>
              <a:rPr lang="en" sz="1300">
                <a:solidFill>
                  <a:schemeClr val="dk1"/>
                </a:solidFill>
                <a:latin typeface="Arial"/>
                <a:ea typeface="Arial"/>
                <a:cs typeface="Arial"/>
                <a:sym typeface="Arial"/>
              </a:rPr>
              <a:t>S</a:t>
            </a:r>
            <a:r>
              <a:rPr lang="en" sz="1300">
                <a:solidFill>
                  <a:schemeClr val="dk1"/>
                </a:solidFill>
                <a:latin typeface="Arial"/>
                <a:ea typeface="Arial"/>
                <a:cs typeface="Arial"/>
                <a:sym typeface="Arial"/>
              </a:rPr>
              <a:t>hows r</a:t>
            </a:r>
            <a:r>
              <a:rPr i="0" lang="en" sz="1300">
                <a:solidFill>
                  <a:schemeClr val="dk1"/>
                </a:solidFill>
                <a:latin typeface="Arial"/>
                <a:ea typeface="Arial"/>
                <a:cs typeface="Arial"/>
                <a:sym typeface="Arial"/>
              </a:rPr>
              <a:t>ange of property prices for different property types</a:t>
            </a:r>
            <a:r>
              <a:rPr lang="en" sz="1300">
                <a:solidFill>
                  <a:schemeClr val="dk1"/>
                </a:solidFill>
                <a:latin typeface="Arial"/>
                <a:ea typeface="Arial"/>
                <a:cs typeface="Arial"/>
                <a:sym typeface="Arial"/>
              </a:rPr>
              <a:t>; can </a:t>
            </a:r>
            <a:r>
              <a:rPr lang="en" sz="1300">
                <a:solidFill>
                  <a:schemeClr val="dk1"/>
                </a:solidFill>
                <a:latin typeface="Arial"/>
                <a:ea typeface="Arial"/>
                <a:cs typeface="Arial"/>
                <a:sym typeface="Arial"/>
              </a:rPr>
              <a:t>demonstrate </a:t>
            </a:r>
            <a:r>
              <a:rPr i="0" lang="en" sz="1300">
                <a:solidFill>
                  <a:schemeClr val="dk1"/>
                </a:solidFill>
                <a:latin typeface="Arial"/>
                <a:ea typeface="Arial"/>
                <a:cs typeface="Arial"/>
                <a:sym typeface="Arial"/>
              </a:rPr>
              <a:t>how </a:t>
            </a:r>
            <a:r>
              <a:rPr lang="en" sz="1300">
                <a:solidFill>
                  <a:schemeClr val="dk1"/>
                </a:solidFill>
                <a:latin typeface="Arial"/>
                <a:ea typeface="Arial"/>
                <a:cs typeface="Arial"/>
                <a:sym typeface="Arial"/>
              </a:rPr>
              <a:t>property</a:t>
            </a:r>
            <a:r>
              <a:rPr i="0" lang="en" sz="1300">
                <a:solidFill>
                  <a:schemeClr val="dk1"/>
                </a:solidFill>
                <a:latin typeface="Arial"/>
                <a:ea typeface="Arial"/>
                <a:cs typeface="Arial"/>
                <a:sym typeface="Arial"/>
              </a:rPr>
              <a:t> type influences pricing</a:t>
            </a:r>
            <a:endParaRPr sz="1300">
              <a:solidFill>
                <a:schemeClr val="dk1"/>
              </a:solidFill>
              <a:latin typeface="Arial"/>
              <a:ea typeface="Arial"/>
              <a:cs typeface="Arial"/>
              <a:sym typeface="Arial"/>
            </a:endParaRPr>
          </a:p>
          <a:p>
            <a:pPr indent="-177800" lvl="0" marL="323850" rtl="0" algn="l">
              <a:lnSpc>
                <a:spcPct val="115000"/>
              </a:lnSpc>
              <a:spcBef>
                <a:spcPts val="0"/>
              </a:spcBef>
              <a:spcAft>
                <a:spcPts val="0"/>
              </a:spcAft>
              <a:buClr>
                <a:schemeClr val="dk1"/>
              </a:buClr>
              <a:buSzPts val="1300"/>
              <a:buFont typeface="Arial"/>
              <a:buChar char="⮚"/>
            </a:pPr>
            <a:r>
              <a:rPr lang="en" sz="1300">
                <a:solidFill>
                  <a:schemeClr val="dk1"/>
                </a:solidFill>
                <a:latin typeface="Arial"/>
                <a:ea typeface="Arial"/>
                <a:cs typeface="Arial"/>
                <a:sym typeface="Arial"/>
              </a:rPr>
              <a:t>Multi Family or 5+ unit homes have the highest mean property prices; likely have higher square footage</a:t>
            </a:r>
            <a:endParaRPr sz="1300">
              <a:solidFill>
                <a:schemeClr val="dk1"/>
              </a:solidFill>
              <a:latin typeface="Arial"/>
              <a:ea typeface="Arial"/>
              <a:cs typeface="Arial"/>
              <a:sym typeface="Arial"/>
            </a:endParaRPr>
          </a:p>
          <a:p>
            <a:pPr indent="-177800" lvl="0" marL="323850" rtl="0" algn="l">
              <a:lnSpc>
                <a:spcPct val="115000"/>
              </a:lnSpc>
              <a:spcBef>
                <a:spcPts val="0"/>
              </a:spcBef>
              <a:spcAft>
                <a:spcPts val="0"/>
              </a:spcAft>
              <a:buClr>
                <a:schemeClr val="dk1"/>
              </a:buClr>
              <a:buSzPts val="1300"/>
              <a:buFont typeface="Arial"/>
              <a:buChar char="⮚"/>
            </a:pPr>
            <a:r>
              <a:rPr lang="en" sz="1300">
                <a:solidFill>
                  <a:schemeClr val="dk1"/>
                </a:solidFill>
                <a:latin typeface="Arial"/>
                <a:ea typeface="Arial"/>
                <a:cs typeface="Arial"/>
                <a:sym typeface="Arial"/>
              </a:rPr>
              <a:t>Co-op condos and single family residential homes have the biggest ranges in price; more data for these types</a:t>
            </a:r>
            <a:endParaRPr sz="1300">
              <a:solidFill>
                <a:schemeClr val="dk1"/>
              </a:solidFill>
              <a:latin typeface="Arial"/>
              <a:ea typeface="Arial"/>
              <a:cs typeface="Arial"/>
              <a:sym typeface="Arial"/>
            </a:endParaRPr>
          </a:p>
          <a:p>
            <a:pPr indent="-304800" lvl="0" marL="457200" rtl="0" algn="ctr">
              <a:lnSpc>
                <a:spcPct val="115000"/>
              </a:lnSpc>
              <a:spcBef>
                <a:spcPts val="0"/>
              </a:spcBef>
              <a:spcAft>
                <a:spcPts val="0"/>
              </a:spcAft>
              <a:buSzPts val="1200"/>
              <a:buNone/>
            </a:pPr>
            <a:r>
              <a:t/>
            </a:r>
            <a:endParaRPr sz="1200">
              <a:latin typeface="Arial"/>
              <a:ea typeface="Arial"/>
              <a:cs typeface="Arial"/>
              <a:sym typeface="Arial"/>
            </a:endParaRPr>
          </a:p>
        </p:txBody>
      </p:sp>
      <p:sp>
        <p:nvSpPr>
          <p:cNvPr id="366" name="Google Shape;366;g24d9c0bb918_0_279"/>
          <p:cNvSpPr txBox="1"/>
          <p:nvPr>
            <p:ph type="ctrTitle"/>
          </p:nvPr>
        </p:nvSpPr>
        <p:spPr>
          <a:xfrm>
            <a:off x="0" y="81552"/>
            <a:ext cx="6078000" cy="50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b="1" i="0" lang="en" sz="2000" u="sng">
                <a:latin typeface="Arial"/>
                <a:ea typeface="Arial"/>
                <a:cs typeface="Arial"/>
                <a:sym typeface="Arial"/>
              </a:rPr>
              <a:t>Price Differentials by Property Type: (Box Plot) </a:t>
            </a:r>
            <a:endParaRPr sz="2000" u="sng">
              <a:latin typeface="Arial"/>
              <a:ea typeface="Arial"/>
              <a:cs typeface="Arial"/>
              <a:sym typeface="Arial"/>
            </a:endParaRPr>
          </a:p>
        </p:txBody>
      </p:sp>
      <p:pic>
        <p:nvPicPr>
          <p:cNvPr id="367" name="Google Shape;367;g24d9c0bb918_0_279"/>
          <p:cNvPicPr preferRelativeResize="0"/>
          <p:nvPr/>
        </p:nvPicPr>
        <p:blipFill rotWithShape="1">
          <a:blip r:embed="rId3">
            <a:alphaModFix/>
          </a:blip>
          <a:srcRect b="0" l="0" r="0" t="0"/>
          <a:stretch/>
        </p:blipFill>
        <p:spPr>
          <a:xfrm>
            <a:off x="233275" y="1461275"/>
            <a:ext cx="8565651" cy="36755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1"/>
          <p:cNvSpPr txBox="1"/>
          <p:nvPr>
            <p:ph type="ctrTitle"/>
          </p:nvPr>
        </p:nvSpPr>
        <p:spPr>
          <a:xfrm>
            <a:off x="0" y="197205"/>
            <a:ext cx="7075671" cy="537902"/>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800"/>
              <a:buNone/>
            </a:pPr>
            <a:r>
              <a:rPr b="1" i="0" lang="en" sz="2000" u="sng">
                <a:latin typeface="Arial"/>
                <a:ea typeface="Arial"/>
                <a:cs typeface="Arial"/>
                <a:sym typeface="Arial"/>
              </a:rPr>
              <a:t>Property Type vs. Garage Availability</a:t>
            </a:r>
            <a:endParaRPr sz="2000" u="sng">
              <a:latin typeface="Arial"/>
              <a:ea typeface="Arial"/>
              <a:cs typeface="Arial"/>
              <a:sym typeface="Arial"/>
            </a:endParaRPr>
          </a:p>
        </p:txBody>
      </p:sp>
      <p:sp>
        <p:nvSpPr>
          <p:cNvPr id="373" name="Google Shape;373;p21"/>
          <p:cNvSpPr txBox="1"/>
          <p:nvPr>
            <p:ph idx="1" type="subTitle"/>
          </p:nvPr>
        </p:nvSpPr>
        <p:spPr>
          <a:xfrm>
            <a:off x="347100" y="978484"/>
            <a:ext cx="3238782" cy="316321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Font typeface="Noto Sans Symbols"/>
              <a:buChar char="⮚"/>
            </a:pPr>
            <a:r>
              <a:rPr b="0" i="0" lang="en">
                <a:solidFill>
                  <a:srgbClr val="374151"/>
                </a:solidFill>
                <a:latin typeface="Arial"/>
                <a:ea typeface="Arial"/>
                <a:cs typeface="Arial"/>
                <a:sym typeface="Arial"/>
              </a:rPr>
              <a:t>It is clear that property types like 'Condo,' 'Single Family Home,' 'Single Family Residential,' and 'Townhouse' typically have 'Yes' for garage availability, while others vary.</a:t>
            </a:r>
            <a:endParaRPr/>
          </a:p>
          <a:p>
            <a:pPr indent="-228600" lvl="0" marL="457200" rtl="0" algn="l">
              <a:lnSpc>
                <a:spcPct val="100000"/>
              </a:lnSpc>
              <a:spcBef>
                <a:spcPts val="0"/>
              </a:spcBef>
              <a:spcAft>
                <a:spcPts val="0"/>
              </a:spcAft>
              <a:buSzPts val="1200"/>
              <a:buFont typeface="Noto Sans Symbols"/>
              <a:buNone/>
            </a:pPr>
            <a:r>
              <a:t/>
            </a:r>
            <a:endParaRPr b="0" i="0">
              <a:solidFill>
                <a:srgbClr val="374151"/>
              </a:solidFill>
              <a:latin typeface="Arial"/>
              <a:ea typeface="Arial"/>
              <a:cs typeface="Arial"/>
              <a:sym typeface="Arial"/>
            </a:endParaRPr>
          </a:p>
          <a:p>
            <a:pPr indent="-304800" lvl="0" marL="457200" rtl="0" algn="l">
              <a:lnSpc>
                <a:spcPct val="100000"/>
              </a:lnSpc>
              <a:spcBef>
                <a:spcPts val="0"/>
              </a:spcBef>
              <a:spcAft>
                <a:spcPts val="0"/>
              </a:spcAft>
              <a:buSzPts val="1200"/>
              <a:buFont typeface="Noto Sans Symbols"/>
              <a:buChar char="⮚"/>
            </a:pPr>
            <a:r>
              <a:rPr b="0" i="0" lang="en">
                <a:solidFill>
                  <a:srgbClr val="374151"/>
                </a:solidFill>
                <a:latin typeface="Arial"/>
                <a:ea typeface="Arial"/>
                <a:cs typeface="Arial"/>
                <a:sym typeface="Arial"/>
              </a:rPr>
              <a:t>This information can be valuable for potential buyers who have specific preferences for garage availability based on property type.</a:t>
            </a:r>
            <a:endParaRPr/>
          </a:p>
          <a:p>
            <a:pPr indent="-228600" lvl="0" marL="457200" rtl="0" algn="l">
              <a:lnSpc>
                <a:spcPct val="100000"/>
              </a:lnSpc>
              <a:spcBef>
                <a:spcPts val="0"/>
              </a:spcBef>
              <a:spcAft>
                <a:spcPts val="0"/>
              </a:spcAft>
              <a:buSzPts val="1200"/>
              <a:buFont typeface="Noto Sans Symbols"/>
              <a:buNone/>
            </a:pPr>
            <a:r>
              <a:t/>
            </a:r>
            <a:endParaRPr>
              <a:latin typeface="Arial"/>
              <a:ea typeface="Arial"/>
              <a:cs typeface="Arial"/>
              <a:sym typeface="Arial"/>
            </a:endParaRPr>
          </a:p>
        </p:txBody>
      </p:sp>
      <p:pic>
        <p:nvPicPr>
          <p:cNvPr id="374" name="Google Shape;374;p21"/>
          <p:cNvPicPr preferRelativeResize="0"/>
          <p:nvPr/>
        </p:nvPicPr>
        <p:blipFill rotWithShape="1">
          <a:blip r:embed="rId3">
            <a:alphaModFix/>
          </a:blip>
          <a:srcRect b="0" l="0" r="0" t="0"/>
          <a:stretch/>
        </p:blipFill>
        <p:spPr>
          <a:xfrm>
            <a:off x="3675530" y="806824"/>
            <a:ext cx="4981762" cy="3854823"/>
          </a:xfrm>
          <a:prstGeom prst="rect">
            <a:avLst/>
          </a:prstGeom>
          <a:noFill/>
          <a:ln>
            <a:noFill/>
          </a:ln>
        </p:spPr>
      </p:pic>
      <p:pic>
        <p:nvPicPr>
          <p:cNvPr id="375" name="Google Shape;375;p21"/>
          <p:cNvPicPr preferRelativeResize="0"/>
          <p:nvPr/>
        </p:nvPicPr>
        <p:blipFill>
          <a:blip r:embed="rId4">
            <a:alphaModFix/>
          </a:blip>
          <a:stretch>
            <a:fillRect/>
          </a:stretch>
        </p:blipFill>
        <p:spPr>
          <a:xfrm>
            <a:off x="1068350" y="3017875"/>
            <a:ext cx="2345950" cy="21256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0"/>
          <p:cNvSpPr txBox="1"/>
          <p:nvPr>
            <p:ph type="ctrTitle"/>
          </p:nvPr>
        </p:nvSpPr>
        <p:spPr>
          <a:xfrm>
            <a:off x="0" y="215134"/>
            <a:ext cx="8928847" cy="430326"/>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800"/>
              <a:buNone/>
            </a:pPr>
            <a:r>
              <a:rPr b="1" i="0" lang="en" sz="2000" u="sng">
                <a:latin typeface="Arial"/>
                <a:ea typeface="Arial"/>
                <a:cs typeface="Arial"/>
                <a:sym typeface="Arial"/>
              </a:rPr>
              <a:t>Return on Investment (ROI) by Property Type - Average Property Prices</a:t>
            </a:r>
            <a:endParaRPr sz="2000" u="sng">
              <a:latin typeface="Arial"/>
              <a:ea typeface="Arial"/>
              <a:cs typeface="Arial"/>
              <a:sym typeface="Arial"/>
            </a:endParaRPr>
          </a:p>
        </p:txBody>
      </p:sp>
      <p:sp>
        <p:nvSpPr>
          <p:cNvPr id="381" name="Google Shape;381;p20"/>
          <p:cNvSpPr txBox="1"/>
          <p:nvPr>
            <p:ph idx="1" type="subTitle"/>
          </p:nvPr>
        </p:nvSpPr>
        <p:spPr>
          <a:xfrm>
            <a:off x="78164" y="4078940"/>
            <a:ext cx="8752069" cy="833697"/>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Font typeface="Noto Sans Symbols"/>
              <a:buChar char="⮚"/>
            </a:pPr>
            <a:r>
              <a:rPr b="0" i="0" lang="en">
                <a:solidFill>
                  <a:srgbClr val="374151"/>
                </a:solidFill>
                <a:latin typeface="Arial"/>
                <a:ea typeface="Arial"/>
                <a:cs typeface="Arial"/>
                <a:sym typeface="Arial"/>
              </a:rPr>
              <a:t>To visualize the potential Return on Investment (ROI) for properties based on their type, we created a bar chart.</a:t>
            </a:r>
            <a:endParaRPr/>
          </a:p>
          <a:p>
            <a:pPr indent="-228600" lvl="0" marL="457200" rtl="0" algn="l">
              <a:lnSpc>
                <a:spcPct val="100000"/>
              </a:lnSpc>
              <a:spcBef>
                <a:spcPts val="0"/>
              </a:spcBef>
              <a:spcAft>
                <a:spcPts val="0"/>
              </a:spcAft>
              <a:buSzPts val="1200"/>
              <a:buFont typeface="Noto Sans Symbols"/>
              <a:buNone/>
            </a:pPr>
            <a:r>
              <a:t/>
            </a:r>
            <a:endParaRPr b="0" i="0">
              <a:solidFill>
                <a:srgbClr val="374151"/>
              </a:solidFill>
              <a:latin typeface="Arial"/>
              <a:ea typeface="Arial"/>
              <a:cs typeface="Arial"/>
              <a:sym typeface="Arial"/>
            </a:endParaRPr>
          </a:p>
          <a:p>
            <a:pPr indent="-304800" lvl="0" marL="457200" rtl="0" algn="l">
              <a:lnSpc>
                <a:spcPct val="100000"/>
              </a:lnSpc>
              <a:spcBef>
                <a:spcPts val="0"/>
              </a:spcBef>
              <a:spcAft>
                <a:spcPts val="0"/>
              </a:spcAft>
              <a:buSzPts val="1200"/>
              <a:buFont typeface="Noto Sans Symbols"/>
              <a:buChar char="⮚"/>
            </a:pPr>
            <a:r>
              <a:rPr b="0" i="0" lang="en">
                <a:solidFill>
                  <a:srgbClr val="374151"/>
                </a:solidFill>
                <a:latin typeface="Arial"/>
                <a:ea typeface="Arial"/>
                <a:cs typeface="Arial"/>
                <a:sym typeface="Arial"/>
              </a:rPr>
              <a:t>This chart offers a quick and informative overview of average property prices by property type, aiding potential investors in assessing ROI opportunities based on property characteristics.</a:t>
            </a:r>
            <a:endParaRPr>
              <a:latin typeface="Arial"/>
              <a:ea typeface="Arial"/>
              <a:cs typeface="Arial"/>
              <a:sym typeface="Arial"/>
            </a:endParaRPr>
          </a:p>
        </p:txBody>
      </p:sp>
      <p:pic>
        <p:nvPicPr>
          <p:cNvPr id="382" name="Google Shape;382;p20"/>
          <p:cNvPicPr preferRelativeResize="0"/>
          <p:nvPr/>
        </p:nvPicPr>
        <p:blipFill rotWithShape="1">
          <a:blip r:embed="rId3">
            <a:alphaModFix/>
          </a:blip>
          <a:srcRect b="0" l="0" r="0" t="0"/>
          <a:stretch/>
        </p:blipFill>
        <p:spPr>
          <a:xfrm>
            <a:off x="313766" y="645459"/>
            <a:ext cx="8346139" cy="339288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19"/>
          <p:cNvSpPr txBox="1"/>
          <p:nvPr>
            <p:ph idx="1" type="subTitle"/>
          </p:nvPr>
        </p:nvSpPr>
        <p:spPr>
          <a:xfrm>
            <a:off x="-140252" y="3962400"/>
            <a:ext cx="9221499" cy="11811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Noto Sans Symbols"/>
              <a:buChar char="⮚"/>
            </a:pPr>
            <a:r>
              <a:rPr b="0" i="0" lang="en">
                <a:solidFill>
                  <a:srgbClr val="374151"/>
                </a:solidFill>
                <a:latin typeface="Arial"/>
                <a:ea typeface="Arial"/>
                <a:cs typeface="Arial"/>
                <a:sym typeface="Arial"/>
              </a:rPr>
              <a:t>The bar plot displays the average property price for different crime rate categories, categorized as 'Low,' 'Medium,' and 'High.</a:t>
            </a:r>
            <a:endParaRPr/>
          </a:p>
          <a:p>
            <a:pPr indent="-304800" lvl="0" marL="457200" rtl="0" algn="l">
              <a:lnSpc>
                <a:spcPct val="115000"/>
              </a:lnSpc>
              <a:spcBef>
                <a:spcPts val="0"/>
              </a:spcBef>
              <a:spcAft>
                <a:spcPts val="0"/>
              </a:spcAft>
              <a:buSzPts val="1200"/>
              <a:buFont typeface="Noto Sans Symbols"/>
              <a:buChar char="⮚"/>
            </a:pPr>
            <a:r>
              <a:rPr b="0" i="0" lang="en">
                <a:solidFill>
                  <a:srgbClr val="374151"/>
                </a:solidFill>
                <a:latin typeface="Arial"/>
                <a:ea typeface="Arial"/>
                <a:cs typeface="Arial"/>
                <a:sym typeface="Arial"/>
              </a:rPr>
              <a:t>This grouped bar plot allows us to assess the relationship between crime rates and property prices while considering variations across different cities.</a:t>
            </a:r>
            <a:endParaRPr/>
          </a:p>
          <a:p>
            <a:pPr indent="-228600" lvl="0" marL="457200" rtl="0" algn="ctr">
              <a:lnSpc>
                <a:spcPct val="115000"/>
              </a:lnSpc>
              <a:spcBef>
                <a:spcPts val="0"/>
              </a:spcBef>
              <a:spcAft>
                <a:spcPts val="0"/>
              </a:spcAft>
              <a:buSzPts val="1200"/>
              <a:buFont typeface="Noto Sans Symbols"/>
              <a:buNone/>
            </a:pPr>
            <a:r>
              <a:t/>
            </a:r>
            <a:endParaRPr>
              <a:latin typeface="Arial"/>
              <a:ea typeface="Arial"/>
              <a:cs typeface="Arial"/>
              <a:sym typeface="Arial"/>
            </a:endParaRPr>
          </a:p>
        </p:txBody>
      </p:sp>
      <p:sp>
        <p:nvSpPr>
          <p:cNvPr id="388" name="Google Shape;388;p19"/>
          <p:cNvSpPr txBox="1"/>
          <p:nvPr>
            <p:ph type="ctrTitle"/>
          </p:nvPr>
        </p:nvSpPr>
        <p:spPr>
          <a:xfrm>
            <a:off x="-107576" y="108444"/>
            <a:ext cx="8713694" cy="519085"/>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200"/>
              <a:buNone/>
            </a:pPr>
            <a:r>
              <a:rPr b="1" i="0" lang="en" sz="2000" u="sng">
                <a:latin typeface="Arial"/>
                <a:ea typeface="Arial"/>
                <a:cs typeface="Arial"/>
                <a:sym typeface="Arial"/>
              </a:rPr>
              <a:t>Average Property Price by Crime Rate Category (Colored by City)</a:t>
            </a:r>
            <a:endParaRPr sz="2000" u="sng">
              <a:latin typeface="Arial"/>
              <a:ea typeface="Arial"/>
              <a:cs typeface="Arial"/>
              <a:sym typeface="Arial"/>
            </a:endParaRPr>
          </a:p>
        </p:txBody>
      </p:sp>
      <p:pic>
        <p:nvPicPr>
          <p:cNvPr id="389" name="Google Shape;389;p19"/>
          <p:cNvPicPr preferRelativeResize="0"/>
          <p:nvPr/>
        </p:nvPicPr>
        <p:blipFill rotWithShape="1">
          <a:blip r:embed="rId3">
            <a:alphaModFix/>
          </a:blip>
          <a:srcRect b="0" l="3383" r="3393" t="0"/>
          <a:stretch/>
        </p:blipFill>
        <p:spPr>
          <a:xfrm>
            <a:off x="920191" y="627535"/>
            <a:ext cx="6658170" cy="339986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23"/>
          <p:cNvSpPr txBox="1"/>
          <p:nvPr>
            <p:ph idx="1" type="subTitle"/>
          </p:nvPr>
        </p:nvSpPr>
        <p:spPr>
          <a:xfrm>
            <a:off x="87034" y="573742"/>
            <a:ext cx="8641976" cy="10668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Noto Sans Symbols"/>
              <a:buChar char="⮚"/>
            </a:pPr>
            <a:r>
              <a:rPr b="0" i="0" lang="en" sz="1200">
                <a:solidFill>
                  <a:srgbClr val="374151"/>
                </a:solidFill>
                <a:latin typeface="Arial"/>
                <a:ea typeface="Arial"/>
                <a:cs typeface="Arial"/>
                <a:sym typeface="Arial"/>
              </a:rPr>
              <a:t>The Dependent Variable in the analysis is 'PropertyPrice,' which is the target variable being predicted.</a:t>
            </a:r>
            <a:endParaRPr/>
          </a:p>
          <a:p>
            <a:pPr indent="-304800" lvl="0" marL="457200" rtl="0" algn="l">
              <a:lnSpc>
                <a:spcPct val="115000"/>
              </a:lnSpc>
              <a:spcBef>
                <a:spcPts val="0"/>
              </a:spcBef>
              <a:spcAft>
                <a:spcPts val="0"/>
              </a:spcAft>
              <a:buSzPts val="1200"/>
              <a:buFont typeface="Noto Sans Symbols"/>
              <a:buChar char="⮚"/>
            </a:pPr>
            <a:r>
              <a:rPr b="0" i="0" lang="en" sz="1200">
                <a:solidFill>
                  <a:srgbClr val="374151"/>
                </a:solidFill>
                <a:latin typeface="Arial"/>
                <a:ea typeface="Arial"/>
                <a:cs typeface="Arial"/>
                <a:sym typeface="Arial"/>
              </a:rPr>
              <a:t>The R-squared value of 0.918 indicates that the model explains 91.8% of the variance in 'PropertyPrice.'</a:t>
            </a:r>
            <a:endParaRPr/>
          </a:p>
          <a:p>
            <a:pPr indent="-304800" lvl="0" marL="457200" rtl="0" algn="l">
              <a:lnSpc>
                <a:spcPct val="115000"/>
              </a:lnSpc>
              <a:spcBef>
                <a:spcPts val="0"/>
              </a:spcBef>
              <a:spcAft>
                <a:spcPts val="0"/>
              </a:spcAft>
              <a:buSzPts val="1200"/>
              <a:buFont typeface="Noto Sans Symbols"/>
              <a:buChar char="⮚"/>
            </a:pPr>
            <a:r>
              <a:rPr b="0" i="0" lang="en" sz="1200">
                <a:solidFill>
                  <a:srgbClr val="374151"/>
                </a:solidFill>
                <a:latin typeface="Arial"/>
                <a:ea typeface="Arial"/>
                <a:cs typeface="Arial"/>
                <a:sym typeface="Arial"/>
              </a:rPr>
              <a:t>The Adjusted R-squared value of 0.915 takes into account the number of predictors in the model, offering a more accurate measure of model fit.</a:t>
            </a:r>
            <a:endParaRPr/>
          </a:p>
          <a:p>
            <a:pPr indent="-228600" lvl="0" marL="457200" rtl="0" algn="ctr">
              <a:lnSpc>
                <a:spcPct val="115000"/>
              </a:lnSpc>
              <a:spcBef>
                <a:spcPts val="0"/>
              </a:spcBef>
              <a:spcAft>
                <a:spcPts val="0"/>
              </a:spcAft>
              <a:buSzPts val="1200"/>
              <a:buFont typeface="Noto Sans Symbols"/>
              <a:buNone/>
            </a:pPr>
            <a:r>
              <a:t/>
            </a:r>
            <a:endParaRPr sz="1200">
              <a:latin typeface="Arial"/>
              <a:ea typeface="Arial"/>
              <a:cs typeface="Arial"/>
              <a:sym typeface="Arial"/>
            </a:endParaRPr>
          </a:p>
        </p:txBody>
      </p:sp>
      <p:sp>
        <p:nvSpPr>
          <p:cNvPr id="395" name="Google Shape;395;p23"/>
          <p:cNvSpPr txBox="1"/>
          <p:nvPr>
            <p:ph type="ctrTitle"/>
          </p:nvPr>
        </p:nvSpPr>
        <p:spPr>
          <a:xfrm>
            <a:off x="87034" y="224986"/>
            <a:ext cx="6564778" cy="348755"/>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b="1" i="0" lang="en" sz="2000" u="sng">
                <a:latin typeface="Arial"/>
                <a:ea typeface="Arial"/>
                <a:cs typeface="Arial"/>
                <a:sym typeface="Arial"/>
              </a:rPr>
              <a:t>Linear Regression Analysis</a:t>
            </a:r>
            <a:r>
              <a:rPr b="1" lang="en" sz="2000" u="sng">
                <a:latin typeface="Arial"/>
                <a:ea typeface="Arial"/>
                <a:cs typeface="Arial"/>
                <a:sym typeface="Arial"/>
              </a:rPr>
              <a:t> </a:t>
            </a:r>
            <a:endParaRPr/>
          </a:p>
        </p:txBody>
      </p:sp>
      <p:pic>
        <p:nvPicPr>
          <p:cNvPr id="396" name="Google Shape;396;p23"/>
          <p:cNvPicPr preferRelativeResize="0"/>
          <p:nvPr/>
        </p:nvPicPr>
        <p:blipFill rotWithShape="1">
          <a:blip r:embed="rId3">
            <a:alphaModFix/>
          </a:blip>
          <a:srcRect b="0" l="0" r="0" t="0"/>
          <a:stretch/>
        </p:blipFill>
        <p:spPr>
          <a:xfrm>
            <a:off x="192964" y="1469091"/>
            <a:ext cx="8864001" cy="344942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24"/>
          <p:cNvSpPr txBox="1"/>
          <p:nvPr>
            <p:ph type="ctrTitle"/>
          </p:nvPr>
        </p:nvSpPr>
        <p:spPr>
          <a:xfrm>
            <a:off x="831199" y="376498"/>
            <a:ext cx="5285515" cy="564535"/>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800"/>
              <a:buNone/>
            </a:pPr>
            <a:r>
              <a:rPr b="1" lang="en" sz="2000" u="sng">
                <a:latin typeface="Arial"/>
                <a:ea typeface="Arial"/>
                <a:cs typeface="Arial"/>
                <a:sym typeface="Arial"/>
              </a:rPr>
              <a:t>Best Variables: </a:t>
            </a:r>
            <a:endParaRPr/>
          </a:p>
        </p:txBody>
      </p:sp>
      <p:pic>
        <p:nvPicPr>
          <p:cNvPr id="402" name="Google Shape;402;p24"/>
          <p:cNvPicPr preferRelativeResize="0"/>
          <p:nvPr/>
        </p:nvPicPr>
        <p:blipFill rotWithShape="1">
          <a:blip r:embed="rId3">
            <a:alphaModFix/>
          </a:blip>
          <a:srcRect b="0" l="0" r="0" t="0"/>
          <a:stretch/>
        </p:blipFill>
        <p:spPr>
          <a:xfrm>
            <a:off x="603683" y="941032"/>
            <a:ext cx="7772400" cy="325810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g24d9c0bb918_0_562"/>
          <p:cNvSpPr txBox="1"/>
          <p:nvPr>
            <p:ph type="ctrTitle"/>
          </p:nvPr>
        </p:nvSpPr>
        <p:spPr>
          <a:xfrm>
            <a:off x="369059" y="292136"/>
            <a:ext cx="6564900" cy="348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b="1" lang="en" sz="2000" u="sng">
                <a:latin typeface="Arial"/>
                <a:ea typeface="Arial"/>
                <a:cs typeface="Arial"/>
                <a:sym typeface="Arial"/>
              </a:rPr>
              <a:t>Insights from analysis:</a:t>
            </a:r>
            <a:endParaRPr/>
          </a:p>
        </p:txBody>
      </p:sp>
      <p:sp>
        <p:nvSpPr>
          <p:cNvPr id="408" name="Google Shape;408;g24d9c0bb918_0_562"/>
          <p:cNvSpPr txBox="1"/>
          <p:nvPr/>
        </p:nvSpPr>
        <p:spPr>
          <a:xfrm>
            <a:off x="1045350" y="876600"/>
            <a:ext cx="7053300" cy="33903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EB Garamond"/>
              <a:buChar char="●"/>
            </a:pPr>
            <a:r>
              <a:rPr lang="en">
                <a:latin typeface="EB Garamond"/>
                <a:ea typeface="EB Garamond"/>
                <a:cs typeface="EB Garamond"/>
                <a:sym typeface="EB Garamond"/>
              </a:rPr>
              <a:t>he linear regression model shows an R-squared value of 0.918, indicating that the model explains approximately 91.8% of the variance in property prices.</a:t>
            </a:r>
            <a:endParaRPr>
              <a:latin typeface="EB Garamond"/>
              <a:ea typeface="EB Garamond"/>
              <a:cs typeface="EB Garamond"/>
              <a:sym typeface="EB Garamond"/>
            </a:endParaRPr>
          </a:p>
          <a:p>
            <a:pPr indent="-317500" lvl="0" marL="457200" marR="0" rtl="0" algn="l">
              <a:lnSpc>
                <a:spcPct val="100000"/>
              </a:lnSpc>
              <a:spcBef>
                <a:spcPts val="0"/>
              </a:spcBef>
              <a:spcAft>
                <a:spcPts val="0"/>
              </a:spcAft>
              <a:buSzPts val="1400"/>
              <a:buFont typeface="EB Garamond"/>
              <a:buChar char="●"/>
            </a:pPr>
            <a:r>
              <a:rPr lang="en">
                <a:latin typeface="EB Garamond"/>
                <a:ea typeface="EB Garamond"/>
                <a:cs typeface="EB Garamond"/>
                <a:sym typeface="EB Garamond"/>
              </a:rPr>
              <a:t>Location Matters: Location is a critical factor in property pricing. The data indicates that cities, such as Pleasanton are a good </a:t>
            </a:r>
            <a:r>
              <a:rPr lang="en">
                <a:latin typeface="EB Garamond"/>
                <a:ea typeface="EB Garamond"/>
                <a:cs typeface="EB Garamond"/>
                <a:sym typeface="EB Garamond"/>
              </a:rPr>
              <a:t>location</a:t>
            </a:r>
            <a:r>
              <a:rPr lang="en">
                <a:latin typeface="EB Garamond"/>
                <a:ea typeface="EB Garamond"/>
                <a:cs typeface="EB Garamond"/>
                <a:sym typeface="EB Garamond"/>
              </a:rPr>
              <a:t> to own a property.</a:t>
            </a:r>
            <a:endParaRPr>
              <a:latin typeface="EB Garamond"/>
              <a:ea typeface="EB Garamond"/>
              <a:cs typeface="EB Garamond"/>
              <a:sym typeface="EB Garamond"/>
            </a:endParaRPr>
          </a:p>
          <a:p>
            <a:pPr indent="-317500" lvl="0" marL="457200" marR="0" rtl="0" algn="l">
              <a:lnSpc>
                <a:spcPct val="100000"/>
              </a:lnSpc>
              <a:spcBef>
                <a:spcPts val="0"/>
              </a:spcBef>
              <a:spcAft>
                <a:spcPts val="0"/>
              </a:spcAft>
              <a:buSzPts val="1400"/>
              <a:buFont typeface="EB Garamond"/>
              <a:buChar char="●"/>
            </a:pPr>
            <a:r>
              <a:rPr lang="en">
                <a:latin typeface="EB Garamond"/>
                <a:ea typeface="EB Garamond"/>
                <a:cs typeface="EB Garamond"/>
                <a:sym typeface="EB Garamond"/>
              </a:rPr>
              <a:t>Property Size: Property size, measured in square footage (Property_Sqft), has a substantial impact on property prices. </a:t>
            </a:r>
            <a:endParaRPr>
              <a:latin typeface="EB Garamond"/>
              <a:ea typeface="EB Garamond"/>
              <a:cs typeface="EB Garamond"/>
              <a:sym typeface="EB Garamond"/>
            </a:endParaRPr>
          </a:p>
          <a:p>
            <a:pPr indent="-317500" lvl="0" marL="457200" marR="0" rtl="0" algn="l">
              <a:lnSpc>
                <a:spcPct val="100000"/>
              </a:lnSpc>
              <a:spcBef>
                <a:spcPts val="0"/>
              </a:spcBef>
              <a:spcAft>
                <a:spcPts val="0"/>
              </a:spcAft>
              <a:buSzPts val="1400"/>
              <a:buFont typeface="EB Garamond"/>
              <a:buChar char="●"/>
            </a:pPr>
            <a:r>
              <a:rPr lang="en">
                <a:latin typeface="EB Garamond"/>
                <a:ea typeface="EB Garamond"/>
                <a:cs typeface="EB Garamond"/>
                <a:sym typeface="EB Garamond"/>
              </a:rPr>
              <a:t>The number of bedrooms and bathrooms is positively correlated with property prices. More bedrooms and bathrooms often result in higher property prices.</a:t>
            </a:r>
            <a:endParaRPr>
              <a:latin typeface="EB Garamond"/>
              <a:ea typeface="EB Garamond"/>
              <a:cs typeface="EB Garamond"/>
              <a:sym typeface="EB Garamond"/>
            </a:endParaRPr>
          </a:p>
          <a:p>
            <a:pPr indent="-317500" lvl="0" marL="457200" marR="0" rtl="0" algn="l">
              <a:lnSpc>
                <a:spcPct val="100000"/>
              </a:lnSpc>
              <a:spcBef>
                <a:spcPts val="0"/>
              </a:spcBef>
              <a:spcAft>
                <a:spcPts val="0"/>
              </a:spcAft>
              <a:buSzPts val="1400"/>
              <a:buFont typeface="EB Garamond"/>
              <a:buChar char="●"/>
            </a:pPr>
            <a:r>
              <a:rPr lang="en">
                <a:latin typeface="EB Garamond"/>
                <a:ea typeface="EB Garamond"/>
                <a:cs typeface="EB Garamond"/>
                <a:sym typeface="EB Garamond"/>
              </a:rPr>
              <a:t>The analysis indicates that areas with higher property crime rates generally have lower property prices. However, this relationship is more complex and influenced by other factors.</a:t>
            </a:r>
            <a:endParaRPr>
              <a:latin typeface="EB Garamond"/>
              <a:ea typeface="EB Garamond"/>
              <a:cs typeface="EB Garamond"/>
              <a:sym typeface="EB Garamond"/>
            </a:endParaRPr>
          </a:p>
          <a:p>
            <a:pPr indent="-317500" lvl="0" marL="457200" marR="0" rtl="0" algn="l">
              <a:lnSpc>
                <a:spcPct val="100000"/>
              </a:lnSpc>
              <a:spcBef>
                <a:spcPts val="0"/>
              </a:spcBef>
              <a:spcAft>
                <a:spcPts val="0"/>
              </a:spcAft>
              <a:buSzPts val="1400"/>
              <a:buFont typeface="EB Garamond"/>
              <a:buChar char="●"/>
            </a:pPr>
            <a:r>
              <a:rPr lang="en">
                <a:latin typeface="EB Garamond"/>
                <a:ea typeface="EB Garamond"/>
                <a:cs typeface="EB Garamond"/>
                <a:sym typeface="EB Garamond"/>
              </a:rPr>
              <a:t>School Quality: School Rating is another significant factor. Properties located in areas with higher-rated schools tend to command higher prices</a:t>
            </a:r>
            <a:endParaRPr>
              <a:latin typeface="EB Garamond"/>
              <a:ea typeface="EB Garamond"/>
              <a:cs typeface="EB Garamond"/>
              <a:sym typeface="EB Garamond"/>
            </a:endParaRPr>
          </a:p>
          <a:p>
            <a:pPr indent="-317500" lvl="0" marL="457200" rtl="0" algn="l">
              <a:spcBef>
                <a:spcPts val="0"/>
              </a:spcBef>
              <a:spcAft>
                <a:spcPts val="0"/>
              </a:spcAft>
              <a:buSzPts val="1400"/>
              <a:buFont typeface="EB Garamond"/>
              <a:buChar char="●"/>
            </a:pPr>
            <a:r>
              <a:rPr lang="en">
                <a:solidFill>
                  <a:schemeClr val="dk1"/>
                </a:solidFill>
                <a:latin typeface="EB Garamond"/>
                <a:ea typeface="EB Garamond"/>
                <a:cs typeface="EB Garamond"/>
                <a:sym typeface="EB Garamond"/>
              </a:rPr>
              <a:t>G</a:t>
            </a:r>
            <a:r>
              <a:rPr lang="en">
                <a:solidFill>
                  <a:schemeClr val="dk1"/>
                </a:solidFill>
                <a:latin typeface="EB Garamond"/>
                <a:ea typeface="EB Garamond"/>
                <a:cs typeface="EB Garamond"/>
                <a:sym typeface="EB Garamond"/>
              </a:rPr>
              <a:t>arage Availability: Whether a property has a garage can impact its price. Garages are a desirable feature for many buyers as they provide parking and storage space.</a:t>
            </a:r>
            <a:endParaRPr>
              <a:latin typeface="EB Garamond"/>
              <a:ea typeface="EB Garamond"/>
              <a:cs typeface="EB Garamond"/>
              <a:sym typeface="EB Garamon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2" name="Shape 412"/>
        <p:cNvGrpSpPr/>
        <p:nvPr/>
      </p:nvGrpSpPr>
      <p:grpSpPr>
        <a:xfrm>
          <a:off x="0" y="0"/>
          <a:ext cx="0" cy="0"/>
          <a:chOff x="0" y="0"/>
          <a:chExt cx="0" cy="0"/>
        </a:xfrm>
      </p:grpSpPr>
      <p:sp>
        <p:nvSpPr>
          <p:cNvPr id="413" name="Google Shape;413;g28c09a914af_1_1"/>
          <p:cNvSpPr/>
          <p:nvPr/>
        </p:nvSpPr>
        <p:spPr>
          <a:xfrm>
            <a:off x="719200" y="2352722"/>
            <a:ext cx="6704235" cy="1623866"/>
          </a:xfrm>
          <a:custGeom>
            <a:rect b="b" l="l" r="r" t="t"/>
            <a:pathLst>
              <a:path extrusionOk="0" h="70244" w="176555">
                <a:moveTo>
                  <a:pt x="120155" y="0"/>
                </a:moveTo>
                <a:cubicBezTo>
                  <a:pt x="118869" y="0"/>
                  <a:pt x="117584" y="529"/>
                  <a:pt x="116647" y="1590"/>
                </a:cubicBezTo>
                <a:lnTo>
                  <a:pt x="100846" y="18616"/>
                </a:lnTo>
                <a:cubicBezTo>
                  <a:pt x="100662" y="18823"/>
                  <a:pt x="100404" y="18930"/>
                  <a:pt x="100145" y="18930"/>
                </a:cubicBezTo>
                <a:cubicBezTo>
                  <a:pt x="99927" y="18930"/>
                  <a:pt x="99710" y="18855"/>
                  <a:pt x="99537" y="18701"/>
                </a:cubicBezTo>
                <a:lnTo>
                  <a:pt x="87369" y="6702"/>
                </a:lnTo>
                <a:cubicBezTo>
                  <a:pt x="86486" y="5819"/>
                  <a:pt x="85322" y="5371"/>
                  <a:pt x="84158" y="5371"/>
                </a:cubicBezTo>
                <a:cubicBezTo>
                  <a:pt x="83206" y="5371"/>
                  <a:pt x="82253" y="5671"/>
                  <a:pt x="81455" y="6280"/>
                </a:cubicBezTo>
                <a:lnTo>
                  <a:pt x="71653" y="13546"/>
                </a:lnTo>
                <a:cubicBezTo>
                  <a:pt x="71526" y="13715"/>
                  <a:pt x="71315" y="13842"/>
                  <a:pt x="71104" y="13884"/>
                </a:cubicBezTo>
                <a:lnTo>
                  <a:pt x="59908" y="1801"/>
                </a:lnTo>
                <a:cubicBezTo>
                  <a:pt x="58971" y="740"/>
                  <a:pt x="57686" y="212"/>
                  <a:pt x="56400" y="212"/>
                </a:cubicBezTo>
                <a:cubicBezTo>
                  <a:pt x="55077" y="212"/>
                  <a:pt x="53753" y="772"/>
                  <a:pt x="52811" y="1886"/>
                </a:cubicBezTo>
                <a:lnTo>
                  <a:pt x="44826" y="10885"/>
                </a:lnTo>
                <a:cubicBezTo>
                  <a:pt x="44125" y="11663"/>
                  <a:pt x="42994" y="11904"/>
                  <a:pt x="41862" y="11904"/>
                </a:cubicBezTo>
                <a:cubicBezTo>
                  <a:pt x="41766" y="11904"/>
                  <a:pt x="41669" y="11902"/>
                  <a:pt x="41573" y="11899"/>
                </a:cubicBezTo>
                <a:cubicBezTo>
                  <a:pt x="41417" y="11888"/>
                  <a:pt x="41262" y="11883"/>
                  <a:pt x="41108" y="11883"/>
                </a:cubicBezTo>
                <a:cubicBezTo>
                  <a:pt x="38741" y="11883"/>
                  <a:pt x="36502" y="13084"/>
                  <a:pt x="35193" y="15067"/>
                </a:cubicBezTo>
                <a:cubicBezTo>
                  <a:pt x="26448" y="28164"/>
                  <a:pt x="1" y="69947"/>
                  <a:pt x="677" y="69947"/>
                </a:cubicBezTo>
                <a:lnTo>
                  <a:pt x="6127" y="69947"/>
                </a:lnTo>
                <a:cubicBezTo>
                  <a:pt x="6084" y="69990"/>
                  <a:pt x="6042" y="70032"/>
                  <a:pt x="6084" y="70032"/>
                </a:cubicBezTo>
                <a:lnTo>
                  <a:pt x="35235" y="69990"/>
                </a:lnTo>
                <a:lnTo>
                  <a:pt x="170471" y="70243"/>
                </a:lnTo>
                <a:cubicBezTo>
                  <a:pt x="170217" y="70032"/>
                  <a:pt x="169922" y="69863"/>
                  <a:pt x="169626" y="69736"/>
                </a:cubicBezTo>
                <a:lnTo>
                  <a:pt x="175836" y="69736"/>
                </a:lnTo>
                <a:cubicBezTo>
                  <a:pt x="176555" y="69736"/>
                  <a:pt x="150065" y="27953"/>
                  <a:pt x="141362" y="14856"/>
                </a:cubicBezTo>
                <a:cubicBezTo>
                  <a:pt x="139996" y="12847"/>
                  <a:pt x="137712" y="11678"/>
                  <a:pt x="135310" y="11678"/>
                </a:cubicBezTo>
                <a:cubicBezTo>
                  <a:pt x="135187" y="11678"/>
                  <a:pt x="135064" y="11681"/>
                  <a:pt x="134940" y="11688"/>
                </a:cubicBezTo>
                <a:cubicBezTo>
                  <a:pt x="134843" y="11691"/>
                  <a:pt x="134746" y="11693"/>
                  <a:pt x="134649" y="11693"/>
                </a:cubicBezTo>
                <a:cubicBezTo>
                  <a:pt x="133518" y="11693"/>
                  <a:pt x="132391" y="11455"/>
                  <a:pt x="131730" y="10716"/>
                </a:cubicBezTo>
                <a:lnTo>
                  <a:pt x="123745" y="1675"/>
                </a:lnTo>
                <a:cubicBezTo>
                  <a:pt x="122802" y="560"/>
                  <a:pt x="121478" y="0"/>
                  <a:pt x="12015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g28c09a914af_1_1"/>
          <p:cNvSpPr/>
          <p:nvPr/>
        </p:nvSpPr>
        <p:spPr>
          <a:xfrm>
            <a:off x="6234204" y="1073736"/>
            <a:ext cx="1067402" cy="636186"/>
          </a:xfrm>
          <a:custGeom>
            <a:rect b="b" l="l" r="r" t="t"/>
            <a:pathLst>
              <a:path extrusionOk="0" h="21379" w="3587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g28c09a914af_1_1"/>
          <p:cNvSpPr/>
          <p:nvPr/>
        </p:nvSpPr>
        <p:spPr>
          <a:xfrm>
            <a:off x="7549238" y="1582862"/>
            <a:ext cx="1933583" cy="1150365"/>
          </a:xfrm>
          <a:custGeom>
            <a:rect b="b" l="l" r="r" t="t"/>
            <a:pathLst>
              <a:path extrusionOk="0" h="38658" w="64978">
                <a:moveTo>
                  <a:pt x="36630" y="1"/>
                </a:moveTo>
                <a:cubicBezTo>
                  <a:pt x="26870" y="1"/>
                  <a:pt x="18928" y="7732"/>
                  <a:pt x="18590" y="17449"/>
                </a:cubicBezTo>
                <a:lnTo>
                  <a:pt x="10605" y="17449"/>
                </a:lnTo>
                <a:cubicBezTo>
                  <a:pt x="4775" y="17449"/>
                  <a:pt x="1" y="22181"/>
                  <a:pt x="1" y="28053"/>
                </a:cubicBezTo>
                <a:cubicBezTo>
                  <a:pt x="1" y="33883"/>
                  <a:pt x="4775" y="38615"/>
                  <a:pt x="10605" y="38657"/>
                </a:cubicBezTo>
                <a:lnTo>
                  <a:pt x="54374" y="38657"/>
                </a:lnTo>
                <a:cubicBezTo>
                  <a:pt x="60204" y="38615"/>
                  <a:pt x="64936" y="33883"/>
                  <a:pt x="64978" y="28053"/>
                </a:cubicBezTo>
                <a:cubicBezTo>
                  <a:pt x="64936" y="22307"/>
                  <a:pt x="60373" y="17618"/>
                  <a:pt x="54627" y="17449"/>
                </a:cubicBezTo>
                <a:cubicBezTo>
                  <a:pt x="54289" y="7732"/>
                  <a:pt x="46347" y="1"/>
                  <a:pt x="3663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g28c09a914af_1_1"/>
          <p:cNvSpPr/>
          <p:nvPr/>
        </p:nvSpPr>
        <p:spPr>
          <a:xfrm>
            <a:off x="536651" y="3401469"/>
            <a:ext cx="9295763" cy="1299221"/>
          </a:xfrm>
          <a:custGeom>
            <a:rect b="b" l="l" r="r" t="t"/>
            <a:pathLst>
              <a:path extrusionOk="0" h="24589" w="209423">
                <a:moveTo>
                  <a:pt x="24588" y="0"/>
                </a:moveTo>
                <a:cubicBezTo>
                  <a:pt x="11027" y="42"/>
                  <a:pt x="42" y="11027"/>
                  <a:pt x="0" y="24589"/>
                </a:cubicBezTo>
                <a:lnTo>
                  <a:pt x="209423" y="24589"/>
                </a:lnTo>
                <a:cubicBezTo>
                  <a:pt x="209381" y="11027"/>
                  <a:pt x="198396" y="42"/>
                  <a:pt x="18483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g28c09a914af_1_1"/>
          <p:cNvSpPr/>
          <p:nvPr/>
        </p:nvSpPr>
        <p:spPr>
          <a:xfrm>
            <a:off x="7762956" y="3001580"/>
            <a:ext cx="958013" cy="1241572"/>
          </a:xfrm>
          <a:custGeom>
            <a:rect b="b" l="l" r="r" t="t"/>
            <a:pathLst>
              <a:path extrusionOk="0" h="41723" w="32194">
                <a:moveTo>
                  <a:pt x="16306" y="0"/>
                </a:moveTo>
                <a:cubicBezTo>
                  <a:pt x="15667" y="0"/>
                  <a:pt x="15019" y="35"/>
                  <a:pt x="14365" y="107"/>
                </a:cubicBezTo>
                <a:cubicBezTo>
                  <a:pt x="7098" y="867"/>
                  <a:pt x="1268" y="6275"/>
                  <a:pt x="465" y="13035"/>
                </a:cubicBezTo>
                <a:cubicBezTo>
                  <a:pt x="1" y="16879"/>
                  <a:pt x="1099" y="20682"/>
                  <a:pt x="3550" y="23639"/>
                </a:cubicBezTo>
                <a:cubicBezTo>
                  <a:pt x="5366" y="25878"/>
                  <a:pt x="6296" y="28709"/>
                  <a:pt x="6127" y="31582"/>
                </a:cubicBezTo>
                <a:cubicBezTo>
                  <a:pt x="6084" y="31793"/>
                  <a:pt x="6084" y="32004"/>
                  <a:pt x="6127" y="32215"/>
                </a:cubicBezTo>
                <a:cubicBezTo>
                  <a:pt x="6127" y="37454"/>
                  <a:pt x="10647" y="41637"/>
                  <a:pt x="16266" y="41721"/>
                </a:cubicBezTo>
                <a:cubicBezTo>
                  <a:pt x="16322" y="41722"/>
                  <a:pt x="16377" y="41723"/>
                  <a:pt x="16432" y="41723"/>
                </a:cubicBezTo>
                <a:cubicBezTo>
                  <a:pt x="21936" y="41723"/>
                  <a:pt x="26534" y="37571"/>
                  <a:pt x="26659" y="32384"/>
                </a:cubicBezTo>
                <a:cubicBezTo>
                  <a:pt x="26659" y="31920"/>
                  <a:pt x="26659" y="31455"/>
                  <a:pt x="26575" y="30990"/>
                </a:cubicBezTo>
                <a:cubicBezTo>
                  <a:pt x="26279" y="28413"/>
                  <a:pt x="27082" y="25878"/>
                  <a:pt x="28772" y="23935"/>
                </a:cubicBezTo>
                <a:cubicBezTo>
                  <a:pt x="30968" y="21358"/>
                  <a:pt x="32194" y="18105"/>
                  <a:pt x="32194" y="14683"/>
                </a:cubicBezTo>
                <a:cubicBezTo>
                  <a:pt x="32154" y="6571"/>
                  <a:pt x="25068" y="0"/>
                  <a:pt x="1630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g28c09a914af_1_1"/>
          <p:cNvSpPr/>
          <p:nvPr/>
        </p:nvSpPr>
        <p:spPr>
          <a:xfrm>
            <a:off x="8058418" y="3481539"/>
            <a:ext cx="384705" cy="1168904"/>
          </a:xfrm>
          <a:custGeom>
            <a:rect b="b" l="l" r="r" t="t"/>
            <a:pathLst>
              <a:path extrusionOk="0" h="39281" w="12928">
                <a:moveTo>
                  <a:pt x="6295" y="1"/>
                </a:moveTo>
                <a:cubicBezTo>
                  <a:pt x="5894" y="1"/>
                  <a:pt x="5492" y="265"/>
                  <a:pt x="5450" y="793"/>
                </a:cubicBezTo>
                <a:lnTo>
                  <a:pt x="5492" y="8524"/>
                </a:lnTo>
                <a:lnTo>
                  <a:pt x="1690" y="3328"/>
                </a:lnTo>
                <a:cubicBezTo>
                  <a:pt x="1515" y="3102"/>
                  <a:pt x="1250" y="2981"/>
                  <a:pt x="994" y="2981"/>
                </a:cubicBezTo>
                <a:cubicBezTo>
                  <a:pt x="817" y="2981"/>
                  <a:pt x="645" y="3038"/>
                  <a:pt x="507" y="3159"/>
                </a:cubicBezTo>
                <a:cubicBezTo>
                  <a:pt x="84" y="3412"/>
                  <a:pt x="0" y="3961"/>
                  <a:pt x="296" y="4342"/>
                </a:cubicBezTo>
                <a:lnTo>
                  <a:pt x="5196" y="11017"/>
                </a:lnTo>
                <a:cubicBezTo>
                  <a:pt x="5281" y="11143"/>
                  <a:pt x="5365" y="11228"/>
                  <a:pt x="5492" y="11270"/>
                </a:cubicBezTo>
                <a:lnTo>
                  <a:pt x="5619" y="38436"/>
                </a:lnTo>
                <a:cubicBezTo>
                  <a:pt x="5619" y="38900"/>
                  <a:pt x="5999" y="39281"/>
                  <a:pt x="6464" y="39281"/>
                </a:cubicBezTo>
                <a:cubicBezTo>
                  <a:pt x="6971" y="39281"/>
                  <a:pt x="7351" y="38900"/>
                  <a:pt x="7309" y="38436"/>
                </a:cubicBezTo>
                <a:lnTo>
                  <a:pt x="7224" y="17861"/>
                </a:lnTo>
                <a:lnTo>
                  <a:pt x="12632" y="11355"/>
                </a:lnTo>
                <a:cubicBezTo>
                  <a:pt x="12928" y="10974"/>
                  <a:pt x="12886" y="10468"/>
                  <a:pt x="12548" y="10172"/>
                </a:cubicBezTo>
                <a:cubicBezTo>
                  <a:pt x="12381" y="10024"/>
                  <a:pt x="12182" y="9957"/>
                  <a:pt x="11986" y="9957"/>
                </a:cubicBezTo>
                <a:cubicBezTo>
                  <a:pt x="11735" y="9957"/>
                  <a:pt x="11489" y="10066"/>
                  <a:pt x="11322" y="10256"/>
                </a:cubicBezTo>
                <a:lnTo>
                  <a:pt x="7224" y="15199"/>
                </a:lnTo>
                <a:lnTo>
                  <a:pt x="7140" y="793"/>
                </a:lnTo>
                <a:cubicBezTo>
                  <a:pt x="7098" y="265"/>
                  <a:pt x="6696" y="1"/>
                  <a:pt x="6295" y="1"/>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g28c09a914af_1_1"/>
          <p:cNvSpPr/>
          <p:nvPr/>
        </p:nvSpPr>
        <p:spPr>
          <a:xfrm>
            <a:off x="8340014" y="2352718"/>
            <a:ext cx="1157894" cy="1500730"/>
          </a:xfrm>
          <a:custGeom>
            <a:rect b="b" l="l" r="r" t="t"/>
            <a:pathLst>
              <a:path extrusionOk="0" h="50432" w="38911">
                <a:moveTo>
                  <a:pt x="19282" y="1"/>
                </a:moveTo>
                <a:cubicBezTo>
                  <a:pt x="8639" y="1"/>
                  <a:pt x="1" y="8002"/>
                  <a:pt x="1" y="17856"/>
                </a:cubicBezTo>
                <a:cubicBezTo>
                  <a:pt x="1" y="21954"/>
                  <a:pt x="1521" y="25926"/>
                  <a:pt x="4225" y="29010"/>
                </a:cubicBezTo>
                <a:cubicBezTo>
                  <a:pt x="6253" y="31333"/>
                  <a:pt x="7225" y="34417"/>
                  <a:pt x="6845" y="37502"/>
                </a:cubicBezTo>
                <a:cubicBezTo>
                  <a:pt x="6760" y="38093"/>
                  <a:pt x="6760" y="38642"/>
                  <a:pt x="6760" y="39234"/>
                </a:cubicBezTo>
                <a:cubicBezTo>
                  <a:pt x="6969" y="45451"/>
                  <a:pt x="12494" y="50432"/>
                  <a:pt x="19142" y="50432"/>
                </a:cubicBezTo>
                <a:cubicBezTo>
                  <a:pt x="19225" y="50432"/>
                  <a:pt x="19309" y="50431"/>
                  <a:pt x="19392" y="50429"/>
                </a:cubicBezTo>
                <a:cubicBezTo>
                  <a:pt x="26194" y="50303"/>
                  <a:pt x="31602" y="45191"/>
                  <a:pt x="31602" y="38896"/>
                </a:cubicBezTo>
                <a:lnTo>
                  <a:pt x="31602" y="38177"/>
                </a:lnTo>
                <a:cubicBezTo>
                  <a:pt x="31391" y="34671"/>
                  <a:pt x="32447" y="31249"/>
                  <a:pt x="34644" y="28545"/>
                </a:cubicBezTo>
                <a:cubicBezTo>
                  <a:pt x="37601" y="24954"/>
                  <a:pt x="38911" y="20307"/>
                  <a:pt x="38362" y="15702"/>
                </a:cubicBezTo>
                <a:cubicBezTo>
                  <a:pt x="37305" y="7548"/>
                  <a:pt x="30292" y="1042"/>
                  <a:pt x="21462" y="112"/>
                </a:cubicBezTo>
                <a:cubicBezTo>
                  <a:pt x="20728" y="37"/>
                  <a:pt x="20000" y="1"/>
                  <a:pt x="1928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g28c09a914af_1_1"/>
          <p:cNvSpPr/>
          <p:nvPr/>
        </p:nvSpPr>
        <p:spPr>
          <a:xfrm>
            <a:off x="8685290" y="2926800"/>
            <a:ext cx="455587" cy="1724893"/>
          </a:xfrm>
          <a:custGeom>
            <a:rect b="b" l="l" r="r" t="t"/>
            <a:pathLst>
              <a:path extrusionOk="0" h="57965" w="15310">
                <a:moveTo>
                  <a:pt x="7705" y="1"/>
                </a:moveTo>
                <a:cubicBezTo>
                  <a:pt x="7325" y="1"/>
                  <a:pt x="6987" y="339"/>
                  <a:pt x="6987" y="719"/>
                </a:cubicBezTo>
                <a:lnTo>
                  <a:pt x="6987" y="11070"/>
                </a:lnTo>
                <a:lnTo>
                  <a:pt x="1832" y="3972"/>
                </a:lnTo>
                <a:cubicBezTo>
                  <a:pt x="1676" y="3743"/>
                  <a:pt x="1464" y="3648"/>
                  <a:pt x="1256" y="3648"/>
                </a:cubicBezTo>
                <a:cubicBezTo>
                  <a:pt x="735" y="3648"/>
                  <a:pt x="239" y="4243"/>
                  <a:pt x="692" y="4817"/>
                </a:cubicBezTo>
                <a:lnTo>
                  <a:pt x="6564" y="12886"/>
                </a:lnTo>
                <a:cubicBezTo>
                  <a:pt x="6649" y="13055"/>
                  <a:pt x="6818" y="13140"/>
                  <a:pt x="6944" y="13182"/>
                </a:cubicBezTo>
                <a:lnTo>
                  <a:pt x="6944" y="19012"/>
                </a:lnTo>
                <a:lnTo>
                  <a:pt x="1410" y="12422"/>
                </a:lnTo>
                <a:cubicBezTo>
                  <a:pt x="1257" y="12289"/>
                  <a:pt x="1090" y="12233"/>
                  <a:pt x="931" y="12233"/>
                </a:cubicBezTo>
                <a:cubicBezTo>
                  <a:pt x="428" y="12233"/>
                  <a:pt x="1" y="12795"/>
                  <a:pt x="354" y="13309"/>
                </a:cubicBezTo>
                <a:lnTo>
                  <a:pt x="6987" y="21251"/>
                </a:lnTo>
                <a:lnTo>
                  <a:pt x="6987" y="57247"/>
                </a:lnTo>
                <a:cubicBezTo>
                  <a:pt x="6987" y="57627"/>
                  <a:pt x="7282" y="57923"/>
                  <a:pt x="7663" y="57965"/>
                </a:cubicBezTo>
                <a:cubicBezTo>
                  <a:pt x="8085" y="57923"/>
                  <a:pt x="8381" y="57627"/>
                  <a:pt x="8381" y="57247"/>
                </a:cubicBezTo>
                <a:lnTo>
                  <a:pt x="8381" y="21251"/>
                </a:lnTo>
                <a:lnTo>
                  <a:pt x="15014" y="13309"/>
                </a:lnTo>
                <a:cubicBezTo>
                  <a:pt x="15309" y="13013"/>
                  <a:pt x="15267" y="12591"/>
                  <a:pt x="14971" y="12337"/>
                </a:cubicBezTo>
                <a:cubicBezTo>
                  <a:pt x="14834" y="12219"/>
                  <a:pt x="14661" y="12156"/>
                  <a:pt x="14489" y="12156"/>
                </a:cubicBezTo>
                <a:cubicBezTo>
                  <a:pt x="14290" y="12156"/>
                  <a:pt x="14093" y="12240"/>
                  <a:pt x="13957" y="12422"/>
                </a:cubicBezTo>
                <a:lnTo>
                  <a:pt x="8381" y="19012"/>
                </a:lnTo>
                <a:lnTo>
                  <a:pt x="8381" y="13182"/>
                </a:lnTo>
                <a:cubicBezTo>
                  <a:pt x="8550" y="13140"/>
                  <a:pt x="8719" y="13055"/>
                  <a:pt x="8803" y="12886"/>
                </a:cubicBezTo>
                <a:lnTo>
                  <a:pt x="14676" y="4817"/>
                </a:lnTo>
                <a:cubicBezTo>
                  <a:pt x="15129" y="4243"/>
                  <a:pt x="14632" y="3648"/>
                  <a:pt x="14111" y="3648"/>
                </a:cubicBezTo>
                <a:cubicBezTo>
                  <a:pt x="13903" y="3648"/>
                  <a:pt x="13692" y="3743"/>
                  <a:pt x="13535" y="3972"/>
                </a:cubicBezTo>
                <a:lnTo>
                  <a:pt x="8381" y="11070"/>
                </a:lnTo>
                <a:lnTo>
                  <a:pt x="8381" y="719"/>
                </a:lnTo>
                <a:cubicBezTo>
                  <a:pt x="8381" y="339"/>
                  <a:pt x="8085" y="1"/>
                  <a:pt x="7705" y="1"/>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g28c09a914af_1_1"/>
          <p:cNvSpPr/>
          <p:nvPr/>
        </p:nvSpPr>
        <p:spPr>
          <a:xfrm>
            <a:off x="9008843" y="3349386"/>
            <a:ext cx="755602" cy="979230"/>
          </a:xfrm>
          <a:custGeom>
            <a:rect b="b" l="l" r="r" t="t"/>
            <a:pathLst>
              <a:path extrusionOk="0" h="32907" w="25392">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g28c09a914af_1_1"/>
          <p:cNvSpPr/>
          <p:nvPr/>
        </p:nvSpPr>
        <p:spPr>
          <a:xfrm>
            <a:off x="9243927" y="3724807"/>
            <a:ext cx="308466" cy="924387"/>
          </a:xfrm>
          <a:custGeom>
            <a:rect b="b" l="l" r="r" t="t"/>
            <a:pathLst>
              <a:path extrusionOk="0" h="31064" w="10366">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g28c09a914af_1_1"/>
          <p:cNvSpPr/>
          <p:nvPr/>
        </p:nvSpPr>
        <p:spPr>
          <a:xfrm>
            <a:off x="4232764" y="3146589"/>
            <a:ext cx="859962" cy="1112901"/>
          </a:xfrm>
          <a:custGeom>
            <a:rect b="b" l="l" r="r" t="t"/>
            <a:pathLst>
              <a:path extrusionOk="0" h="37399" w="28899">
                <a:moveTo>
                  <a:pt x="14304" y="0"/>
                </a:moveTo>
                <a:cubicBezTo>
                  <a:pt x="6444" y="0"/>
                  <a:pt x="40" y="5896"/>
                  <a:pt x="1" y="13189"/>
                </a:cubicBezTo>
                <a:cubicBezTo>
                  <a:pt x="1" y="16231"/>
                  <a:pt x="1099" y="19189"/>
                  <a:pt x="3085" y="21470"/>
                </a:cubicBezTo>
                <a:cubicBezTo>
                  <a:pt x="4606" y="23202"/>
                  <a:pt x="5324" y="25484"/>
                  <a:pt x="5028" y="27765"/>
                </a:cubicBezTo>
                <a:cubicBezTo>
                  <a:pt x="4986" y="28187"/>
                  <a:pt x="4944" y="28610"/>
                  <a:pt x="4986" y="29032"/>
                </a:cubicBezTo>
                <a:cubicBezTo>
                  <a:pt x="5070" y="33670"/>
                  <a:pt x="9202" y="37399"/>
                  <a:pt x="14157" y="37399"/>
                </a:cubicBezTo>
                <a:cubicBezTo>
                  <a:pt x="14212" y="37399"/>
                  <a:pt x="14267" y="37398"/>
                  <a:pt x="14323" y="37398"/>
                </a:cubicBezTo>
                <a:cubicBezTo>
                  <a:pt x="19350" y="37313"/>
                  <a:pt x="23406" y="33553"/>
                  <a:pt x="23406" y="28863"/>
                </a:cubicBezTo>
                <a:lnTo>
                  <a:pt x="23406" y="28356"/>
                </a:lnTo>
                <a:cubicBezTo>
                  <a:pt x="23237" y="25779"/>
                  <a:pt x="24082" y="23202"/>
                  <a:pt x="25687" y="21217"/>
                </a:cubicBezTo>
                <a:cubicBezTo>
                  <a:pt x="27884" y="18555"/>
                  <a:pt x="28898" y="15133"/>
                  <a:pt x="28476" y="11711"/>
                </a:cubicBezTo>
                <a:cubicBezTo>
                  <a:pt x="27758" y="5627"/>
                  <a:pt x="22519" y="769"/>
                  <a:pt x="16013" y="93"/>
                </a:cubicBezTo>
                <a:cubicBezTo>
                  <a:pt x="15437" y="30"/>
                  <a:pt x="14867" y="0"/>
                  <a:pt x="1430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g28c09a914af_1_1"/>
          <p:cNvSpPr/>
          <p:nvPr/>
        </p:nvSpPr>
        <p:spPr>
          <a:xfrm>
            <a:off x="4473443" y="3572359"/>
            <a:ext cx="352745" cy="1054517"/>
          </a:xfrm>
          <a:custGeom>
            <a:rect b="b" l="l" r="r" t="t"/>
            <a:pathLst>
              <a:path extrusionOk="0" h="35437" w="11854">
                <a:moveTo>
                  <a:pt x="6251" y="1"/>
                </a:moveTo>
                <a:cubicBezTo>
                  <a:pt x="5844" y="1"/>
                  <a:pt x="5432" y="276"/>
                  <a:pt x="5474" y="825"/>
                </a:cubicBezTo>
                <a:lnTo>
                  <a:pt x="5432" y="13753"/>
                </a:lnTo>
                <a:lnTo>
                  <a:pt x="1714" y="9317"/>
                </a:lnTo>
                <a:cubicBezTo>
                  <a:pt x="1549" y="9096"/>
                  <a:pt x="1341" y="9005"/>
                  <a:pt x="1136" y="9005"/>
                </a:cubicBezTo>
                <a:cubicBezTo>
                  <a:pt x="555" y="9005"/>
                  <a:pt x="0" y="9737"/>
                  <a:pt x="531" y="10331"/>
                </a:cubicBezTo>
                <a:lnTo>
                  <a:pt x="5390" y="16119"/>
                </a:lnTo>
                <a:lnTo>
                  <a:pt x="5305" y="34581"/>
                </a:lnTo>
                <a:cubicBezTo>
                  <a:pt x="5263" y="35151"/>
                  <a:pt x="5664" y="35436"/>
                  <a:pt x="6066" y="35436"/>
                </a:cubicBezTo>
                <a:cubicBezTo>
                  <a:pt x="6467" y="35436"/>
                  <a:pt x="6868" y="35151"/>
                  <a:pt x="6826" y="34581"/>
                </a:cubicBezTo>
                <a:lnTo>
                  <a:pt x="6953" y="10246"/>
                </a:lnTo>
                <a:cubicBezTo>
                  <a:pt x="7037" y="10162"/>
                  <a:pt x="7164" y="10119"/>
                  <a:pt x="7206" y="9993"/>
                </a:cubicBezTo>
                <a:lnTo>
                  <a:pt x="11600" y="4036"/>
                </a:lnTo>
                <a:cubicBezTo>
                  <a:pt x="11854" y="3698"/>
                  <a:pt x="11811" y="3191"/>
                  <a:pt x="11473" y="2979"/>
                </a:cubicBezTo>
                <a:cubicBezTo>
                  <a:pt x="11336" y="2877"/>
                  <a:pt x="11178" y="2829"/>
                  <a:pt x="11022" y="2829"/>
                </a:cubicBezTo>
                <a:cubicBezTo>
                  <a:pt x="10793" y="2829"/>
                  <a:pt x="10568" y="2931"/>
                  <a:pt x="10417" y="3106"/>
                </a:cubicBezTo>
                <a:lnTo>
                  <a:pt x="6995" y="7796"/>
                </a:lnTo>
                <a:lnTo>
                  <a:pt x="6995" y="825"/>
                </a:lnTo>
                <a:cubicBezTo>
                  <a:pt x="7059" y="276"/>
                  <a:pt x="6657" y="1"/>
                  <a:pt x="6251" y="1"/>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g28c09a914af_1_1"/>
          <p:cNvSpPr/>
          <p:nvPr/>
        </p:nvSpPr>
        <p:spPr>
          <a:xfrm>
            <a:off x="4838746" y="2563044"/>
            <a:ext cx="1038447" cy="1346943"/>
          </a:xfrm>
          <a:custGeom>
            <a:rect b="b" l="l" r="r" t="t"/>
            <a:pathLst>
              <a:path extrusionOk="0" h="45264" w="34897">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g28c09a914af_1_1"/>
          <p:cNvSpPr/>
          <p:nvPr/>
        </p:nvSpPr>
        <p:spPr>
          <a:xfrm>
            <a:off x="5148522" y="3078920"/>
            <a:ext cx="409344" cy="1546378"/>
          </a:xfrm>
          <a:custGeom>
            <a:rect b="b" l="l" r="r" t="t"/>
            <a:pathLst>
              <a:path extrusionOk="0" h="51966" w="13756">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g28c09a914af_1_1"/>
          <p:cNvSpPr/>
          <p:nvPr/>
        </p:nvSpPr>
        <p:spPr>
          <a:xfrm>
            <a:off x="5360484" y="2865202"/>
            <a:ext cx="1982593" cy="667610"/>
          </a:xfrm>
          <a:custGeom>
            <a:rect b="b" l="l" r="r" t="t"/>
            <a:pathLst>
              <a:path extrusionOk="0" h="22435" w="66625">
                <a:moveTo>
                  <a:pt x="21462" y="0"/>
                </a:moveTo>
                <a:lnTo>
                  <a:pt x="0" y="22434"/>
                </a:lnTo>
                <a:lnTo>
                  <a:pt x="44825" y="22434"/>
                </a:lnTo>
                <a:lnTo>
                  <a:pt x="6662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g28c09a914af_1_1"/>
          <p:cNvSpPr/>
          <p:nvPr/>
        </p:nvSpPr>
        <p:spPr>
          <a:xfrm>
            <a:off x="6694364" y="2862672"/>
            <a:ext cx="1361554" cy="784527"/>
          </a:xfrm>
          <a:custGeom>
            <a:rect b="b" l="l" r="r" t="t"/>
            <a:pathLst>
              <a:path extrusionOk="0" h="26364" w="45755">
                <a:moveTo>
                  <a:pt x="21927" y="1"/>
                </a:moveTo>
                <a:lnTo>
                  <a:pt x="21800" y="85"/>
                </a:lnTo>
                <a:lnTo>
                  <a:pt x="0" y="22519"/>
                </a:lnTo>
                <a:lnTo>
                  <a:pt x="3845" y="26364"/>
                </a:lnTo>
                <a:lnTo>
                  <a:pt x="23617" y="7437"/>
                </a:lnTo>
                <a:lnTo>
                  <a:pt x="42501" y="26364"/>
                </a:lnTo>
                <a:lnTo>
                  <a:pt x="45755" y="23111"/>
                </a:lnTo>
                <a:lnTo>
                  <a:pt x="21927"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g28c09a914af_1_1"/>
          <p:cNvSpPr/>
          <p:nvPr/>
        </p:nvSpPr>
        <p:spPr>
          <a:xfrm>
            <a:off x="5345397" y="3532782"/>
            <a:ext cx="1463385" cy="114418"/>
          </a:xfrm>
          <a:custGeom>
            <a:rect b="b" l="l" r="r" t="t"/>
            <a:pathLst>
              <a:path extrusionOk="0" h="3845" w="49177">
                <a:moveTo>
                  <a:pt x="0" y="0"/>
                </a:moveTo>
                <a:lnTo>
                  <a:pt x="3338" y="3845"/>
                </a:lnTo>
                <a:lnTo>
                  <a:pt x="49177" y="3845"/>
                </a:lnTo>
                <a:lnTo>
                  <a:pt x="4533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g28c09a914af_1_1"/>
          <p:cNvSpPr/>
          <p:nvPr/>
        </p:nvSpPr>
        <p:spPr>
          <a:xfrm>
            <a:off x="6801224" y="3078920"/>
            <a:ext cx="1142807" cy="1469693"/>
          </a:xfrm>
          <a:custGeom>
            <a:rect b="b" l="l" r="r" t="t"/>
            <a:pathLst>
              <a:path extrusionOk="0" h="49389" w="38404">
                <a:moveTo>
                  <a:pt x="19857" y="1"/>
                </a:moveTo>
                <a:lnTo>
                  <a:pt x="254" y="18590"/>
                </a:lnTo>
                <a:lnTo>
                  <a:pt x="0" y="19054"/>
                </a:lnTo>
                <a:lnTo>
                  <a:pt x="0" y="49389"/>
                </a:lnTo>
                <a:lnTo>
                  <a:pt x="38403" y="49135"/>
                </a:lnTo>
                <a:lnTo>
                  <a:pt x="38403" y="18843"/>
                </a:lnTo>
                <a:lnTo>
                  <a:pt x="38403" y="18590"/>
                </a:lnTo>
                <a:lnTo>
                  <a:pt x="1985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g28c09a914af_1_1"/>
          <p:cNvSpPr/>
          <p:nvPr/>
        </p:nvSpPr>
        <p:spPr>
          <a:xfrm>
            <a:off x="7145696" y="3824435"/>
            <a:ext cx="261509" cy="163458"/>
          </a:xfrm>
          <a:custGeom>
            <a:rect b="b" l="l" r="r" t="t"/>
            <a:pathLst>
              <a:path extrusionOk="0" h="5493" w="8788">
                <a:moveTo>
                  <a:pt x="803" y="1"/>
                </a:moveTo>
                <a:cubicBezTo>
                  <a:pt x="338" y="1"/>
                  <a:pt x="0" y="339"/>
                  <a:pt x="0" y="803"/>
                </a:cubicBezTo>
                <a:lnTo>
                  <a:pt x="0" y="5493"/>
                </a:lnTo>
                <a:lnTo>
                  <a:pt x="8788" y="5493"/>
                </a:lnTo>
                <a:lnTo>
                  <a:pt x="8788" y="1"/>
                </a:ln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g28c09a914af_1_1"/>
          <p:cNvSpPr/>
          <p:nvPr/>
        </p:nvSpPr>
        <p:spPr>
          <a:xfrm>
            <a:off x="7145696" y="4053240"/>
            <a:ext cx="261509" cy="174796"/>
          </a:xfrm>
          <a:custGeom>
            <a:rect b="b" l="l" r="r" t="t"/>
            <a:pathLst>
              <a:path extrusionOk="0" h="5874" w="8788">
                <a:moveTo>
                  <a:pt x="0" y="1"/>
                </a:moveTo>
                <a:lnTo>
                  <a:pt x="0" y="5028"/>
                </a:lnTo>
                <a:cubicBezTo>
                  <a:pt x="0" y="5493"/>
                  <a:pt x="338" y="5831"/>
                  <a:pt x="803" y="5873"/>
                </a:cubicBezTo>
                <a:lnTo>
                  <a:pt x="8788" y="5873"/>
                </a:lnTo>
                <a:lnTo>
                  <a:pt x="8788" y="1"/>
                </a:ln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g28c09a914af_1_1"/>
          <p:cNvSpPr/>
          <p:nvPr/>
        </p:nvSpPr>
        <p:spPr>
          <a:xfrm>
            <a:off x="7472553" y="3824435"/>
            <a:ext cx="241423" cy="163458"/>
          </a:xfrm>
          <a:custGeom>
            <a:rect b="b" l="l" r="r" t="t"/>
            <a:pathLst>
              <a:path extrusionOk="0" h="5493" w="8113">
                <a:moveTo>
                  <a:pt x="0" y="1"/>
                </a:moveTo>
                <a:lnTo>
                  <a:pt x="0" y="5493"/>
                </a:lnTo>
                <a:lnTo>
                  <a:pt x="8112" y="5493"/>
                </a:lnTo>
                <a:lnTo>
                  <a:pt x="8112" y="803"/>
                </a:lnTo>
                <a:cubicBezTo>
                  <a:pt x="8112" y="339"/>
                  <a:pt x="7732" y="1"/>
                  <a:pt x="7267" y="1"/>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g28c09a914af_1_1"/>
          <p:cNvSpPr/>
          <p:nvPr/>
        </p:nvSpPr>
        <p:spPr>
          <a:xfrm>
            <a:off x="7472553" y="4053240"/>
            <a:ext cx="241423" cy="173546"/>
          </a:xfrm>
          <a:custGeom>
            <a:rect b="b" l="l" r="r" t="t"/>
            <a:pathLst>
              <a:path extrusionOk="0" h="5832" w="8113">
                <a:moveTo>
                  <a:pt x="0" y="1"/>
                </a:moveTo>
                <a:lnTo>
                  <a:pt x="0" y="5831"/>
                </a:lnTo>
                <a:lnTo>
                  <a:pt x="7267" y="5831"/>
                </a:lnTo>
                <a:cubicBezTo>
                  <a:pt x="7732" y="5831"/>
                  <a:pt x="8112" y="5493"/>
                  <a:pt x="8112" y="5028"/>
                </a:cubicBezTo>
                <a:lnTo>
                  <a:pt x="8112" y="1"/>
                </a:ln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g28c09a914af_1_1"/>
          <p:cNvSpPr/>
          <p:nvPr/>
        </p:nvSpPr>
        <p:spPr>
          <a:xfrm>
            <a:off x="5452257" y="3639641"/>
            <a:ext cx="1348997" cy="908973"/>
          </a:xfrm>
          <a:custGeom>
            <a:rect b="b" l="l" r="r" t="t"/>
            <a:pathLst>
              <a:path extrusionOk="0" h="30546" w="45333">
                <a:moveTo>
                  <a:pt x="0" y="0"/>
                </a:moveTo>
                <a:lnTo>
                  <a:pt x="0" y="30546"/>
                </a:lnTo>
                <a:lnTo>
                  <a:pt x="45332" y="30546"/>
                </a:lnTo>
                <a:lnTo>
                  <a:pt x="4533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g28c09a914af_1_1"/>
          <p:cNvSpPr/>
          <p:nvPr/>
        </p:nvSpPr>
        <p:spPr>
          <a:xfrm>
            <a:off x="5978994" y="3972776"/>
            <a:ext cx="270347" cy="568309"/>
          </a:xfrm>
          <a:custGeom>
            <a:rect b="b" l="l" r="r" t="t"/>
            <a:pathLst>
              <a:path extrusionOk="0" h="19098" w="9085">
                <a:moveTo>
                  <a:pt x="1015" y="1"/>
                </a:moveTo>
                <a:cubicBezTo>
                  <a:pt x="466" y="1"/>
                  <a:pt x="1" y="466"/>
                  <a:pt x="1" y="1015"/>
                </a:cubicBezTo>
                <a:lnTo>
                  <a:pt x="1" y="19097"/>
                </a:lnTo>
                <a:lnTo>
                  <a:pt x="9084" y="19097"/>
                </a:lnTo>
                <a:lnTo>
                  <a:pt x="9084" y="1015"/>
                </a:lnTo>
                <a:cubicBezTo>
                  <a:pt x="9084" y="466"/>
                  <a:pt x="8620" y="1"/>
                  <a:pt x="8070" y="1"/>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g28c09a914af_1_1"/>
          <p:cNvSpPr/>
          <p:nvPr/>
        </p:nvSpPr>
        <p:spPr>
          <a:xfrm>
            <a:off x="6519599" y="3976555"/>
            <a:ext cx="114447" cy="94331"/>
          </a:xfrm>
          <a:custGeom>
            <a:rect b="b" l="l" r="r" t="t"/>
            <a:pathLst>
              <a:path extrusionOk="0" h="3170" w="3846">
                <a:moveTo>
                  <a:pt x="1" y="1"/>
                </a:moveTo>
                <a:lnTo>
                  <a:pt x="1" y="3169"/>
                </a:lnTo>
                <a:lnTo>
                  <a:pt x="3845" y="3127"/>
                </a:lnTo>
                <a:lnTo>
                  <a:pt x="3845" y="381"/>
                </a:lnTo>
                <a:cubicBezTo>
                  <a:pt x="3845" y="170"/>
                  <a:pt x="3718" y="1"/>
                  <a:pt x="3507" y="1"/>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g28c09a914af_1_1"/>
          <p:cNvSpPr/>
          <p:nvPr/>
        </p:nvSpPr>
        <p:spPr>
          <a:xfrm>
            <a:off x="6378786" y="3976555"/>
            <a:ext cx="115697" cy="93081"/>
          </a:xfrm>
          <a:custGeom>
            <a:rect b="b" l="l" r="r" t="t"/>
            <a:pathLst>
              <a:path extrusionOk="0" h="3128" w="3888">
                <a:moveTo>
                  <a:pt x="381" y="1"/>
                </a:moveTo>
                <a:cubicBezTo>
                  <a:pt x="170" y="1"/>
                  <a:pt x="1" y="170"/>
                  <a:pt x="1" y="339"/>
                </a:cubicBezTo>
                <a:lnTo>
                  <a:pt x="1" y="3127"/>
                </a:lnTo>
                <a:lnTo>
                  <a:pt x="3888" y="3127"/>
                </a:lnTo>
                <a:lnTo>
                  <a:pt x="3888" y="1"/>
                </a:ln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g28c09a914af_1_1"/>
          <p:cNvSpPr/>
          <p:nvPr/>
        </p:nvSpPr>
        <p:spPr>
          <a:xfrm>
            <a:off x="6378786" y="4094752"/>
            <a:ext cx="115697" cy="94302"/>
          </a:xfrm>
          <a:custGeom>
            <a:rect b="b" l="l" r="r" t="t"/>
            <a:pathLst>
              <a:path extrusionOk="0" h="3169" w="3888">
                <a:moveTo>
                  <a:pt x="3888" y="0"/>
                </a:moveTo>
                <a:lnTo>
                  <a:pt x="1" y="42"/>
                </a:lnTo>
                <a:lnTo>
                  <a:pt x="1" y="2831"/>
                </a:lnTo>
                <a:cubicBezTo>
                  <a:pt x="1" y="3000"/>
                  <a:pt x="170" y="3169"/>
                  <a:pt x="381" y="3169"/>
                </a:cubicBezTo>
                <a:lnTo>
                  <a:pt x="3888" y="3169"/>
                </a:lnTo>
                <a:lnTo>
                  <a:pt x="3888" y="0"/>
                </a:ln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g28c09a914af_1_1"/>
          <p:cNvSpPr/>
          <p:nvPr/>
        </p:nvSpPr>
        <p:spPr>
          <a:xfrm>
            <a:off x="6519599" y="4096002"/>
            <a:ext cx="114447" cy="93052"/>
          </a:xfrm>
          <a:custGeom>
            <a:rect b="b" l="l" r="r" t="t"/>
            <a:pathLst>
              <a:path extrusionOk="0" h="3127" w="3846">
                <a:moveTo>
                  <a:pt x="1" y="0"/>
                </a:moveTo>
                <a:lnTo>
                  <a:pt x="1" y="3127"/>
                </a:lnTo>
                <a:lnTo>
                  <a:pt x="3507" y="3127"/>
                </a:lnTo>
                <a:cubicBezTo>
                  <a:pt x="3718" y="3127"/>
                  <a:pt x="3845" y="2958"/>
                  <a:pt x="3845" y="2789"/>
                </a:cubicBezTo>
                <a:lnTo>
                  <a:pt x="3845" y="0"/>
                </a:ln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g28c09a914af_1_1"/>
          <p:cNvSpPr/>
          <p:nvPr/>
        </p:nvSpPr>
        <p:spPr>
          <a:xfrm>
            <a:off x="5732602" y="3976555"/>
            <a:ext cx="115697" cy="94331"/>
          </a:xfrm>
          <a:custGeom>
            <a:rect b="b" l="l" r="r" t="t"/>
            <a:pathLst>
              <a:path extrusionOk="0" h="3170" w="3888">
                <a:moveTo>
                  <a:pt x="0" y="1"/>
                </a:moveTo>
                <a:lnTo>
                  <a:pt x="0" y="3169"/>
                </a:lnTo>
                <a:lnTo>
                  <a:pt x="3887" y="3127"/>
                </a:lnTo>
                <a:lnTo>
                  <a:pt x="3887" y="381"/>
                </a:lnTo>
                <a:cubicBezTo>
                  <a:pt x="3845" y="170"/>
                  <a:pt x="3718" y="1"/>
                  <a:pt x="3507" y="1"/>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g28c09a914af_1_1"/>
          <p:cNvSpPr/>
          <p:nvPr/>
        </p:nvSpPr>
        <p:spPr>
          <a:xfrm>
            <a:off x="5732602" y="4096002"/>
            <a:ext cx="114418" cy="93052"/>
          </a:xfrm>
          <a:custGeom>
            <a:rect b="b" l="l" r="r" t="t"/>
            <a:pathLst>
              <a:path extrusionOk="0" h="3127" w="3845">
                <a:moveTo>
                  <a:pt x="0" y="0"/>
                </a:moveTo>
                <a:lnTo>
                  <a:pt x="0" y="3127"/>
                </a:lnTo>
                <a:lnTo>
                  <a:pt x="3507" y="3127"/>
                </a:lnTo>
                <a:cubicBezTo>
                  <a:pt x="3676" y="3127"/>
                  <a:pt x="3845" y="2958"/>
                  <a:pt x="3845" y="2789"/>
                </a:cubicBezTo>
                <a:lnTo>
                  <a:pt x="3845" y="0"/>
                </a:ln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g28c09a914af_1_1"/>
          <p:cNvSpPr/>
          <p:nvPr/>
        </p:nvSpPr>
        <p:spPr>
          <a:xfrm>
            <a:off x="5591790" y="3976555"/>
            <a:ext cx="114447" cy="93081"/>
          </a:xfrm>
          <a:custGeom>
            <a:rect b="b" l="l" r="r" t="t"/>
            <a:pathLst>
              <a:path extrusionOk="0" h="3128" w="3846">
                <a:moveTo>
                  <a:pt x="381" y="1"/>
                </a:moveTo>
                <a:cubicBezTo>
                  <a:pt x="170" y="1"/>
                  <a:pt x="1" y="170"/>
                  <a:pt x="1" y="339"/>
                </a:cubicBezTo>
                <a:lnTo>
                  <a:pt x="1" y="3127"/>
                </a:lnTo>
                <a:lnTo>
                  <a:pt x="3845" y="3127"/>
                </a:lnTo>
                <a:lnTo>
                  <a:pt x="3845" y="1"/>
                </a:ln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g28c09a914af_1_1"/>
          <p:cNvSpPr/>
          <p:nvPr/>
        </p:nvSpPr>
        <p:spPr>
          <a:xfrm>
            <a:off x="5591790" y="4094752"/>
            <a:ext cx="114447" cy="94302"/>
          </a:xfrm>
          <a:custGeom>
            <a:rect b="b" l="l" r="r" t="t"/>
            <a:pathLst>
              <a:path extrusionOk="0" h="3169" w="3846">
                <a:moveTo>
                  <a:pt x="3845" y="0"/>
                </a:moveTo>
                <a:lnTo>
                  <a:pt x="1" y="42"/>
                </a:lnTo>
                <a:lnTo>
                  <a:pt x="1" y="2831"/>
                </a:lnTo>
                <a:cubicBezTo>
                  <a:pt x="1" y="3000"/>
                  <a:pt x="170" y="3169"/>
                  <a:pt x="381" y="3169"/>
                </a:cubicBezTo>
                <a:lnTo>
                  <a:pt x="3845" y="3169"/>
                </a:lnTo>
                <a:lnTo>
                  <a:pt x="3845" y="0"/>
                </a:ln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g28c09a914af_1_1"/>
          <p:cNvSpPr/>
          <p:nvPr/>
        </p:nvSpPr>
        <p:spPr>
          <a:xfrm>
            <a:off x="4281800" y="4546074"/>
            <a:ext cx="4972210" cy="667585"/>
          </a:xfrm>
          <a:custGeom>
            <a:rect b="b" l="l" r="r" t="t"/>
            <a:pathLst>
              <a:path extrusionOk="0" h="20111" w="167091">
                <a:moveTo>
                  <a:pt x="18547" y="0"/>
                </a:moveTo>
                <a:cubicBezTo>
                  <a:pt x="8323" y="0"/>
                  <a:pt x="0" y="8323"/>
                  <a:pt x="0" y="18589"/>
                </a:cubicBezTo>
                <a:lnTo>
                  <a:pt x="0" y="20110"/>
                </a:lnTo>
                <a:lnTo>
                  <a:pt x="167091" y="20110"/>
                </a:lnTo>
                <a:lnTo>
                  <a:pt x="167091" y="18589"/>
                </a:lnTo>
                <a:cubicBezTo>
                  <a:pt x="167091" y="8323"/>
                  <a:pt x="158768" y="0"/>
                  <a:pt x="148502"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g28c09a914af_1_1"/>
          <p:cNvSpPr/>
          <p:nvPr/>
        </p:nvSpPr>
        <p:spPr>
          <a:xfrm>
            <a:off x="4945605" y="4939567"/>
            <a:ext cx="3542779" cy="426217"/>
          </a:xfrm>
          <a:custGeom>
            <a:rect b="b" l="l" r="r" t="t"/>
            <a:pathLst>
              <a:path extrusionOk="0" h="14323" w="119055">
                <a:moveTo>
                  <a:pt x="13224" y="1"/>
                </a:moveTo>
                <a:cubicBezTo>
                  <a:pt x="5915" y="1"/>
                  <a:pt x="0" y="5915"/>
                  <a:pt x="0" y="13224"/>
                </a:cubicBezTo>
                <a:lnTo>
                  <a:pt x="0" y="14323"/>
                </a:lnTo>
                <a:lnTo>
                  <a:pt x="119055" y="14323"/>
                </a:lnTo>
                <a:lnTo>
                  <a:pt x="119055" y="13224"/>
                </a:lnTo>
                <a:cubicBezTo>
                  <a:pt x="119055" y="5915"/>
                  <a:pt x="113098" y="1"/>
                  <a:pt x="10578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g28c09a914af_1_1"/>
          <p:cNvSpPr/>
          <p:nvPr/>
        </p:nvSpPr>
        <p:spPr>
          <a:xfrm>
            <a:off x="7706387" y="4205539"/>
            <a:ext cx="668859" cy="867342"/>
          </a:xfrm>
          <a:custGeom>
            <a:rect b="b" l="l" r="r" t="t"/>
            <a:pathLst>
              <a:path extrusionOk="0" h="29147" w="22477">
                <a:moveTo>
                  <a:pt x="11078" y="1"/>
                </a:moveTo>
                <a:cubicBezTo>
                  <a:pt x="4980" y="1"/>
                  <a:pt x="40" y="4601"/>
                  <a:pt x="1" y="10261"/>
                </a:cubicBezTo>
                <a:cubicBezTo>
                  <a:pt x="1" y="12627"/>
                  <a:pt x="846" y="14908"/>
                  <a:pt x="2409" y="16725"/>
                </a:cubicBezTo>
                <a:cubicBezTo>
                  <a:pt x="3592" y="18077"/>
                  <a:pt x="4141" y="19851"/>
                  <a:pt x="3930" y="21626"/>
                </a:cubicBezTo>
                <a:cubicBezTo>
                  <a:pt x="3887" y="21964"/>
                  <a:pt x="3845" y="22302"/>
                  <a:pt x="3887" y="22640"/>
                </a:cubicBezTo>
                <a:cubicBezTo>
                  <a:pt x="3971" y="26247"/>
                  <a:pt x="7179" y="29146"/>
                  <a:pt x="11070" y="29146"/>
                </a:cubicBezTo>
                <a:cubicBezTo>
                  <a:pt x="11098" y="29146"/>
                  <a:pt x="11126" y="29146"/>
                  <a:pt x="11154" y="29146"/>
                </a:cubicBezTo>
                <a:cubicBezTo>
                  <a:pt x="15041" y="29104"/>
                  <a:pt x="18209" y="26146"/>
                  <a:pt x="18252" y="22513"/>
                </a:cubicBezTo>
                <a:lnTo>
                  <a:pt x="18252" y="22048"/>
                </a:lnTo>
                <a:cubicBezTo>
                  <a:pt x="18125" y="20063"/>
                  <a:pt x="18759" y="18077"/>
                  <a:pt x="20026" y="16514"/>
                </a:cubicBezTo>
                <a:cubicBezTo>
                  <a:pt x="21716" y="14444"/>
                  <a:pt x="22476" y="11782"/>
                  <a:pt x="22181" y="9120"/>
                </a:cubicBezTo>
                <a:cubicBezTo>
                  <a:pt x="21589" y="4346"/>
                  <a:pt x="17533" y="629"/>
                  <a:pt x="12464" y="79"/>
                </a:cubicBezTo>
                <a:cubicBezTo>
                  <a:pt x="11996" y="26"/>
                  <a:pt x="11534" y="1"/>
                  <a:pt x="1107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g28c09a914af_1_1"/>
          <p:cNvSpPr/>
          <p:nvPr/>
        </p:nvSpPr>
        <p:spPr>
          <a:xfrm>
            <a:off x="7896091" y="4537276"/>
            <a:ext cx="272966" cy="820027"/>
          </a:xfrm>
          <a:custGeom>
            <a:rect b="b" l="l" r="r" t="t"/>
            <a:pathLst>
              <a:path extrusionOk="0" h="27557" w="9173">
                <a:moveTo>
                  <a:pt x="4779" y="0"/>
                </a:moveTo>
                <a:cubicBezTo>
                  <a:pt x="4462" y="0"/>
                  <a:pt x="4145" y="212"/>
                  <a:pt x="4188" y="634"/>
                </a:cubicBezTo>
                <a:lnTo>
                  <a:pt x="4145" y="10731"/>
                </a:lnTo>
                <a:lnTo>
                  <a:pt x="1272" y="7267"/>
                </a:lnTo>
                <a:cubicBezTo>
                  <a:pt x="1139" y="7112"/>
                  <a:pt x="980" y="7047"/>
                  <a:pt x="826" y="7047"/>
                </a:cubicBezTo>
                <a:cubicBezTo>
                  <a:pt x="393" y="7047"/>
                  <a:pt x="0" y="7560"/>
                  <a:pt x="343" y="8027"/>
                </a:cubicBezTo>
                <a:lnTo>
                  <a:pt x="4145" y="12548"/>
                </a:lnTo>
                <a:lnTo>
                  <a:pt x="4061" y="26955"/>
                </a:lnTo>
                <a:cubicBezTo>
                  <a:pt x="4040" y="27356"/>
                  <a:pt x="4335" y="27557"/>
                  <a:pt x="4636" y="27557"/>
                </a:cubicBezTo>
                <a:cubicBezTo>
                  <a:pt x="4937" y="27557"/>
                  <a:pt x="5244" y="27356"/>
                  <a:pt x="5244" y="26955"/>
                </a:cubicBezTo>
                <a:lnTo>
                  <a:pt x="5328" y="7985"/>
                </a:lnTo>
                <a:cubicBezTo>
                  <a:pt x="5413" y="7943"/>
                  <a:pt x="5455" y="7858"/>
                  <a:pt x="5539" y="7816"/>
                </a:cubicBezTo>
                <a:lnTo>
                  <a:pt x="8962" y="3127"/>
                </a:lnTo>
                <a:cubicBezTo>
                  <a:pt x="9173" y="2873"/>
                  <a:pt x="9088" y="2493"/>
                  <a:pt x="8835" y="2324"/>
                </a:cubicBezTo>
                <a:cubicBezTo>
                  <a:pt x="8729" y="2236"/>
                  <a:pt x="8602" y="2192"/>
                  <a:pt x="8476" y="2192"/>
                </a:cubicBezTo>
                <a:cubicBezTo>
                  <a:pt x="8301" y="2192"/>
                  <a:pt x="8131" y="2278"/>
                  <a:pt x="8032" y="2451"/>
                </a:cubicBezTo>
                <a:lnTo>
                  <a:pt x="5371" y="6042"/>
                </a:lnTo>
                <a:lnTo>
                  <a:pt x="5371" y="634"/>
                </a:lnTo>
                <a:cubicBezTo>
                  <a:pt x="5413" y="212"/>
                  <a:pt x="5096" y="0"/>
                  <a:pt x="4779" y="0"/>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g28c09a914af_1_1"/>
          <p:cNvSpPr/>
          <p:nvPr/>
        </p:nvSpPr>
        <p:spPr>
          <a:xfrm>
            <a:off x="7290258" y="4556886"/>
            <a:ext cx="465199" cy="602738"/>
          </a:xfrm>
          <a:custGeom>
            <a:rect b="b" l="l" r="r" t="t"/>
            <a:pathLst>
              <a:path extrusionOk="0" h="20255" w="15633">
                <a:moveTo>
                  <a:pt x="7962" y="1"/>
                </a:moveTo>
                <a:cubicBezTo>
                  <a:pt x="7636" y="1"/>
                  <a:pt x="7306" y="20"/>
                  <a:pt x="6971" y="60"/>
                </a:cubicBezTo>
                <a:cubicBezTo>
                  <a:pt x="3423" y="440"/>
                  <a:pt x="592" y="3059"/>
                  <a:pt x="212" y="6354"/>
                </a:cubicBezTo>
                <a:cubicBezTo>
                  <a:pt x="1" y="8171"/>
                  <a:pt x="550" y="10030"/>
                  <a:pt x="1690" y="11466"/>
                </a:cubicBezTo>
                <a:cubicBezTo>
                  <a:pt x="2578" y="12565"/>
                  <a:pt x="3042" y="13959"/>
                  <a:pt x="2958" y="15353"/>
                </a:cubicBezTo>
                <a:lnTo>
                  <a:pt x="2958" y="15649"/>
                </a:lnTo>
                <a:cubicBezTo>
                  <a:pt x="2958" y="18184"/>
                  <a:pt x="5155" y="20212"/>
                  <a:pt x="7859" y="20254"/>
                </a:cubicBezTo>
                <a:cubicBezTo>
                  <a:pt x="7887" y="20255"/>
                  <a:pt x="7915" y="20255"/>
                  <a:pt x="7943" y="20255"/>
                </a:cubicBezTo>
                <a:cubicBezTo>
                  <a:pt x="10650" y="20255"/>
                  <a:pt x="12845" y="18242"/>
                  <a:pt x="12928" y="15734"/>
                </a:cubicBezTo>
                <a:cubicBezTo>
                  <a:pt x="12928" y="15480"/>
                  <a:pt x="12928" y="15269"/>
                  <a:pt x="12886" y="15058"/>
                </a:cubicBezTo>
                <a:cubicBezTo>
                  <a:pt x="12717" y="13790"/>
                  <a:pt x="13140" y="12565"/>
                  <a:pt x="13942" y="11635"/>
                </a:cubicBezTo>
                <a:cubicBezTo>
                  <a:pt x="15041" y="10368"/>
                  <a:pt x="15632" y="8763"/>
                  <a:pt x="15590" y="7115"/>
                </a:cubicBezTo>
                <a:cubicBezTo>
                  <a:pt x="15590" y="3194"/>
                  <a:pt x="12169" y="1"/>
                  <a:pt x="796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g28c09a914af_1_1"/>
          <p:cNvSpPr/>
          <p:nvPr/>
        </p:nvSpPr>
        <p:spPr>
          <a:xfrm>
            <a:off x="7433570" y="4788697"/>
            <a:ext cx="190627" cy="569559"/>
          </a:xfrm>
          <a:custGeom>
            <a:rect b="b" l="l" r="r" t="t"/>
            <a:pathLst>
              <a:path extrusionOk="0" h="19140" w="6406">
                <a:moveTo>
                  <a:pt x="3085" y="1"/>
                </a:moveTo>
                <a:cubicBezTo>
                  <a:pt x="2831" y="1"/>
                  <a:pt x="2662" y="170"/>
                  <a:pt x="2662" y="423"/>
                </a:cubicBezTo>
                <a:lnTo>
                  <a:pt x="2662" y="4183"/>
                </a:lnTo>
                <a:lnTo>
                  <a:pt x="804" y="1649"/>
                </a:lnTo>
                <a:cubicBezTo>
                  <a:pt x="727" y="1546"/>
                  <a:pt x="604" y="1490"/>
                  <a:pt x="471" y="1490"/>
                </a:cubicBezTo>
                <a:cubicBezTo>
                  <a:pt x="385" y="1490"/>
                  <a:pt x="295" y="1514"/>
                  <a:pt x="212" y="1564"/>
                </a:cubicBezTo>
                <a:cubicBezTo>
                  <a:pt x="43" y="1691"/>
                  <a:pt x="1" y="1987"/>
                  <a:pt x="128" y="2156"/>
                </a:cubicBezTo>
                <a:lnTo>
                  <a:pt x="2536" y="5409"/>
                </a:lnTo>
                <a:cubicBezTo>
                  <a:pt x="2578" y="5451"/>
                  <a:pt x="2620" y="5493"/>
                  <a:pt x="2662" y="5493"/>
                </a:cubicBezTo>
                <a:lnTo>
                  <a:pt x="2747" y="18717"/>
                </a:lnTo>
                <a:cubicBezTo>
                  <a:pt x="2747" y="18928"/>
                  <a:pt x="2916" y="19139"/>
                  <a:pt x="3127" y="19139"/>
                </a:cubicBezTo>
                <a:cubicBezTo>
                  <a:pt x="3381" y="19139"/>
                  <a:pt x="3550" y="18928"/>
                  <a:pt x="3550" y="18717"/>
                </a:cubicBezTo>
                <a:lnTo>
                  <a:pt x="3507" y="8704"/>
                </a:lnTo>
                <a:lnTo>
                  <a:pt x="6127" y="5535"/>
                </a:lnTo>
                <a:cubicBezTo>
                  <a:pt x="6406" y="5225"/>
                  <a:pt x="6139" y="4869"/>
                  <a:pt x="5843" y="4869"/>
                </a:cubicBezTo>
                <a:cubicBezTo>
                  <a:pt x="5736" y="4869"/>
                  <a:pt x="5625" y="4916"/>
                  <a:pt x="5535" y="5028"/>
                </a:cubicBezTo>
                <a:lnTo>
                  <a:pt x="3507" y="7394"/>
                </a:lnTo>
                <a:lnTo>
                  <a:pt x="3507" y="423"/>
                </a:lnTo>
                <a:cubicBezTo>
                  <a:pt x="3507" y="170"/>
                  <a:pt x="3296" y="1"/>
                  <a:pt x="3085" y="1"/>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g28c09a914af_1_1"/>
          <p:cNvSpPr txBox="1"/>
          <p:nvPr/>
        </p:nvSpPr>
        <p:spPr>
          <a:xfrm>
            <a:off x="2503225" y="1073725"/>
            <a:ext cx="3592800" cy="923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4800">
                <a:solidFill>
                  <a:schemeClr val="lt2"/>
                </a:solidFill>
                <a:latin typeface="Montserrat ExtraBold"/>
                <a:ea typeface="Montserrat ExtraBold"/>
                <a:cs typeface="Montserrat ExtraBold"/>
                <a:sym typeface="Montserrat ExtraBold"/>
              </a:rPr>
              <a:t>THANKS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ctrTitle"/>
          </p:nvPr>
        </p:nvSpPr>
        <p:spPr>
          <a:xfrm>
            <a:off x="790975" y="720000"/>
            <a:ext cx="5012400" cy="314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b="1" lang="en" sz="1600">
                <a:solidFill>
                  <a:schemeClr val="dk1"/>
                </a:solidFill>
                <a:latin typeface="Arial"/>
                <a:ea typeface="Arial"/>
                <a:cs typeface="Arial"/>
                <a:sym typeface="Arial"/>
              </a:rPr>
              <a:t>Initial Steps: </a:t>
            </a:r>
            <a:endParaRPr b="1" sz="1600">
              <a:solidFill>
                <a:schemeClr val="dk1"/>
              </a:solidFill>
              <a:latin typeface="Arial"/>
              <a:ea typeface="Arial"/>
              <a:cs typeface="Arial"/>
              <a:sym typeface="Arial"/>
            </a:endParaRPr>
          </a:p>
        </p:txBody>
      </p:sp>
      <p:sp>
        <p:nvSpPr>
          <p:cNvPr id="97" name="Google Shape;97;p3"/>
          <p:cNvSpPr txBox="1"/>
          <p:nvPr/>
        </p:nvSpPr>
        <p:spPr>
          <a:xfrm>
            <a:off x="696724" y="2115175"/>
            <a:ext cx="2372567" cy="79939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rgbClr val="000000"/>
              </a:buClr>
              <a:buSzPts val="1600"/>
              <a:buFont typeface="Arial"/>
              <a:buNone/>
            </a:pPr>
            <a:r>
              <a:rPr b="1" i="0" lang="en" sz="1600" u="none" cap="none" strike="noStrike">
                <a:solidFill>
                  <a:srgbClr val="000000"/>
                </a:solidFill>
                <a:latin typeface="Arial"/>
                <a:ea typeface="Arial"/>
                <a:cs typeface="Arial"/>
                <a:sym typeface="Arial"/>
              </a:rPr>
              <a:t>1) Data Collection - Scraping Redfin URLs</a:t>
            </a:r>
            <a:endParaRPr b="0" i="0" sz="1600" u="none" cap="none" strike="noStrike">
              <a:solidFill>
                <a:srgbClr val="434343"/>
              </a:solidFill>
              <a:latin typeface="Arial"/>
              <a:ea typeface="Arial"/>
              <a:cs typeface="Arial"/>
              <a:sym typeface="Arial"/>
            </a:endParaRPr>
          </a:p>
        </p:txBody>
      </p:sp>
      <p:sp>
        <p:nvSpPr>
          <p:cNvPr id="98" name="Google Shape;98;p3"/>
          <p:cNvSpPr/>
          <p:nvPr/>
        </p:nvSpPr>
        <p:spPr>
          <a:xfrm>
            <a:off x="1054172" y="3475424"/>
            <a:ext cx="229759" cy="137087"/>
          </a:xfrm>
          <a:custGeom>
            <a:rect b="b" l="l" r="r" t="t"/>
            <a:pathLst>
              <a:path extrusionOk="0" h="8491" w="14231">
                <a:moveTo>
                  <a:pt x="7316" y="1"/>
                </a:moveTo>
                <a:cubicBezTo>
                  <a:pt x="7155" y="1"/>
                  <a:pt x="6992" y="7"/>
                  <a:pt x="6828" y="19"/>
                </a:cubicBezTo>
                <a:cubicBezTo>
                  <a:pt x="2658" y="339"/>
                  <a:pt x="0" y="4603"/>
                  <a:pt x="1541" y="8491"/>
                </a:cubicBezTo>
                <a:lnTo>
                  <a:pt x="12201" y="8491"/>
                </a:lnTo>
                <a:cubicBezTo>
                  <a:pt x="12745" y="8482"/>
                  <a:pt x="13215" y="8106"/>
                  <a:pt x="13346" y="7580"/>
                </a:cubicBezTo>
                <a:cubicBezTo>
                  <a:pt x="14230" y="3665"/>
                  <a:pt x="11241" y="1"/>
                  <a:pt x="7316" y="1"/>
                </a:cubicBezTo>
                <a:close/>
              </a:path>
            </a:pathLst>
          </a:custGeom>
          <a:solidFill>
            <a:srgbClr val="66AA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3"/>
          <p:cNvSpPr txBox="1"/>
          <p:nvPr/>
        </p:nvSpPr>
        <p:spPr>
          <a:xfrm>
            <a:off x="3483500" y="2115173"/>
            <a:ext cx="2298592" cy="567808"/>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 sz="1600" u="none" cap="none" strike="noStrike">
                <a:solidFill>
                  <a:srgbClr val="000000"/>
                </a:solidFill>
                <a:latin typeface="Arial"/>
                <a:ea typeface="Arial"/>
                <a:cs typeface="Arial"/>
                <a:sym typeface="Arial"/>
              </a:rPr>
              <a:t>2.) DATA CLEANING</a:t>
            </a:r>
            <a:endParaRPr b="0" i="0" sz="1600" u="none" cap="none" strike="noStrike">
              <a:solidFill>
                <a:srgbClr val="434343"/>
              </a:solidFill>
              <a:latin typeface="Arial"/>
              <a:ea typeface="Arial"/>
              <a:cs typeface="Arial"/>
              <a:sym typeface="Arial"/>
            </a:endParaRPr>
          </a:p>
          <a:p>
            <a:pPr indent="0" lvl="0" marL="0" marR="0" rtl="0" algn="ctr">
              <a:lnSpc>
                <a:spcPct val="100000"/>
              </a:lnSpc>
              <a:spcBef>
                <a:spcPts val="1600"/>
              </a:spcBef>
              <a:spcAft>
                <a:spcPts val="1600"/>
              </a:spcAft>
              <a:buClr>
                <a:srgbClr val="000000"/>
              </a:buClr>
              <a:buSzPts val="1600"/>
              <a:buFont typeface="Arial"/>
              <a:buNone/>
            </a:pPr>
            <a:r>
              <a:t/>
            </a:r>
            <a:endParaRPr b="0" i="0" sz="1600" u="none" cap="none" strike="noStrike">
              <a:solidFill>
                <a:srgbClr val="434343"/>
              </a:solidFill>
              <a:latin typeface="Arial"/>
              <a:ea typeface="Arial"/>
              <a:cs typeface="Arial"/>
              <a:sym typeface="Arial"/>
            </a:endParaRPr>
          </a:p>
        </p:txBody>
      </p:sp>
      <p:sp>
        <p:nvSpPr>
          <p:cNvPr id="100" name="Google Shape;100;p3"/>
          <p:cNvSpPr txBox="1"/>
          <p:nvPr/>
        </p:nvSpPr>
        <p:spPr>
          <a:xfrm>
            <a:off x="6307524" y="2115175"/>
            <a:ext cx="2298593" cy="544992"/>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rgbClr val="000000"/>
              </a:buClr>
              <a:buSzPts val="1600"/>
              <a:buFont typeface="Arial"/>
              <a:buNone/>
            </a:pPr>
            <a:r>
              <a:rPr b="1" i="0" lang="en" sz="1600" u="none" cap="none" strike="noStrike">
                <a:solidFill>
                  <a:srgbClr val="000000"/>
                </a:solidFill>
                <a:latin typeface="Arial"/>
                <a:ea typeface="Arial"/>
                <a:cs typeface="Arial"/>
                <a:sym typeface="Arial"/>
              </a:rPr>
              <a:t>3.)PREPROCESSING</a:t>
            </a:r>
            <a:endParaRPr b="0" i="0" sz="1600" u="none" cap="none" strike="noStrike">
              <a:solidFill>
                <a:srgbClr val="434343"/>
              </a:solidFill>
              <a:latin typeface="Arial"/>
              <a:ea typeface="Arial"/>
              <a:cs typeface="Arial"/>
              <a:sym typeface="Arial"/>
            </a:endParaRPr>
          </a:p>
        </p:txBody>
      </p:sp>
      <p:sp>
        <p:nvSpPr>
          <p:cNvPr id="101" name="Google Shape;101;p3"/>
          <p:cNvSpPr/>
          <p:nvPr/>
        </p:nvSpPr>
        <p:spPr>
          <a:xfrm>
            <a:off x="895475" y="3332175"/>
            <a:ext cx="8362659" cy="26126"/>
          </a:xfrm>
          <a:custGeom>
            <a:rect b="b" l="l" r="r" t="t"/>
            <a:pathLst>
              <a:path extrusionOk="0" h="2706" w="143713">
                <a:moveTo>
                  <a:pt x="0" y="0"/>
                </a:moveTo>
                <a:lnTo>
                  <a:pt x="0" y="2705"/>
                </a:lnTo>
                <a:lnTo>
                  <a:pt x="143712" y="2705"/>
                </a:lnTo>
                <a:lnTo>
                  <a:pt x="143712"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2" name="Google Shape;102;p3"/>
          <p:cNvGrpSpPr/>
          <p:nvPr/>
        </p:nvGrpSpPr>
        <p:grpSpPr>
          <a:xfrm>
            <a:off x="1135116" y="2932717"/>
            <a:ext cx="1028570" cy="677894"/>
            <a:chOff x="1928200" y="3132125"/>
            <a:chExt cx="1512825" cy="997050"/>
          </a:xfrm>
        </p:grpSpPr>
        <p:sp>
          <p:nvSpPr>
            <p:cNvPr id="103" name="Google Shape;103;p3"/>
            <p:cNvSpPr/>
            <p:nvPr/>
          </p:nvSpPr>
          <p:spPr>
            <a:xfrm>
              <a:off x="2718300" y="3132125"/>
              <a:ext cx="416325" cy="261200"/>
            </a:xfrm>
            <a:custGeom>
              <a:rect b="b" l="l" r="r" t="t"/>
              <a:pathLst>
                <a:path extrusionOk="0" h="10448" w="16653">
                  <a:moveTo>
                    <a:pt x="8336" y="1"/>
                  </a:moveTo>
                  <a:cubicBezTo>
                    <a:pt x="6313" y="1"/>
                    <a:pt x="4597" y="1526"/>
                    <a:pt x="4396" y="3554"/>
                  </a:cubicBezTo>
                  <a:cubicBezTo>
                    <a:pt x="4104" y="3469"/>
                    <a:pt x="3804" y="3432"/>
                    <a:pt x="3503" y="3432"/>
                  </a:cubicBezTo>
                  <a:cubicBezTo>
                    <a:pt x="1569" y="3432"/>
                    <a:pt x="0" y="5000"/>
                    <a:pt x="0" y="6935"/>
                  </a:cubicBezTo>
                  <a:cubicBezTo>
                    <a:pt x="0" y="8869"/>
                    <a:pt x="1569" y="10447"/>
                    <a:pt x="3503" y="10447"/>
                  </a:cubicBezTo>
                  <a:lnTo>
                    <a:pt x="13581" y="10447"/>
                  </a:lnTo>
                  <a:cubicBezTo>
                    <a:pt x="15271" y="10447"/>
                    <a:pt x="16652" y="9067"/>
                    <a:pt x="16652" y="7376"/>
                  </a:cubicBezTo>
                  <a:cubicBezTo>
                    <a:pt x="16652" y="5682"/>
                    <a:pt x="15281" y="4305"/>
                    <a:pt x="13598" y="4305"/>
                  </a:cubicBezTo>
                  <a:cubicBezTo>
                    <a:pt x="13592" y="4305"/>
                    <a:pt x="13587" y="4305"/>
                    <a:pt x="13581" y="4305"/>
                  </a:cubicBezTo>
                  <a:cubicBezTo>
                    <a:pt x="13093" y="4305"/>
                    <a:pt x="12614" y="4418"/>
                    <a:pt x="12182" y="4643"/>
                  </a:cubicBezTo>
                  <a:cubicBezTo>
                    <a:pt x="12238" y="4389"/>
                    <a:pt x="12266" y="4127"/>
                    <a:pt x="12266" y="3864"/>
                  </a:cubicBezTo>
                  <a:cubicBezTo>
                    <a:pt x="12219" y="1779"/>
                    <a:pt x="10557" y="88"/>
                    <a:pt x="8481" y="3"/>
                  </a:cubicBezTo>
                  <a:cubicBezTo>
                    <a:pt x="8432" y="2"/>
                    <a:pt x="8384" y="1"/>
                    <a:pt x="8336" y="1"/>
                  </a:cubicBezTo>
                  <a:close/>
                </a:path>
              </a:pathLst>
            </a:custGeom>
            <a:solidFill>
              <a:srgbClr val="FFF8E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3"/>
            <p:cNvSpPr/>
            <p:nvPr/>
          </p:nvSpPr>
          <p:spPr>
            <a:xfrm>
              <a:off x="2850725" y="3580650"/>
              <a:ext cx="512350" cy="548525"/>
            </a:xfrm>
            <a:custGeom>
              <a:rect b="b" l="l" r="r" t="t"/>
              <a:pathLst>
                <a:path extrusionOk="0" h="21941" w="20494">
                  <a:moveTo>
                    <a:pt x="10242" y="1"/>
                  </a:moveTo>
                  <a:cubicBezTo>
                    <a:pt x="9942" y="1"/>
                    <a:pt x="9641" y="76"/>
                    <a:pt x="9373" y="226"/>
                  </a:cubicBezTo>
                  <a:lnTo>
                    <a:pt x="892" y="5054"/>
                  </a:lnTo>
                  <a:cubicBezTo>
                    <a:pt x="338" y="5364"/>
                    <a:pt x="0" y="5946"/>
                    <a:pt x="0" y="6585"/>
                  </a:cubicBezTo>
                  <a:lnTo>
                    <a:pt x="0" y="20184"/>
                  </a:lnTo>
                  <a:cubicBezTo>
                    <a:pt x="0" y="21151"/>
                    <a:pt x="789" y="21940"/>
                    <a:pt x="1756" y="21940"/>
                  </a:cubicBezTo>
                  <a:lnTo>
                    <a:pt x="18728" y="21940"/>
                  </a:lnTo>
                  <a:cubicBezTo>
                    <a:pt x="19705" y="21940"/>
                    <a:pt x="20493" y="21151"/>
                    <a:pt x="20493" y="20175"/>
                  </a:cubicBezTo>
                  <a:lnTo>
                    <a:pt x="20493" y="6585"/>
                  </a:lnTo>
                  <a:cubicBezTo>
                    <a:pt x="20493" y="5946"/>
                    <a:pt x="20155" y="5364"/>
                    <a:pt x="19601" y="5054"/>
                  </a:cubicBezTo>
                  <a:lnTo>
                    <a:pt x="11111" y="226"/>
                  </a:lnTo>
                  <a:cubicBezTo>
                    <a:pt x="10843" y="76"/>
                    <a:pt x="10543" y="1"/>
                    <a:pt x="1024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3"/>
            <p:cNvSpPr/>
            <p:nvPr/>
          </p:nvSpPr>
          <p:spPr>
            <a:xfrm>
              <a:off x="2993700" y="3850450"/>
              <a:ext cx="226375" cy="278725"/>
            </a:xfrm>
            <a:custGeom>
              <a:rect b="b" l="l" r="r" t="t"/>
              <a:pathLst>
                <a:path extrusionOk="0" h="11149" w="9055">
                  <a:moveTo>
                    <a:pt x="1757" y="0"/>
                  </a:moveTo>
                  <a:cubicBezTo>
                    <a:pt x="780" y="0"/>
                    <a:pt x="1" y="780"/>
                    <a:pt x="1" y="1756"/>
                  </a:cubicBezTo>
                  <a:lnTo>
                    <a:pt x="1" y="11148"/>
                  </a:lnTo>
                  <a:lnTo>
                    <a:pt x="9055" y="11148"/>
                  </a:lnTo>
                  <a:lnTo>
                    <a:pt x="9055" y="1756"/>
                  </a:lnTo>
                  <a:cubicBezTo>
                    <a:pt x="9055" y="780"/>
                    <a:pt x="8266" y="0"/>
                    <a:pt x="7298" y="0"/>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3"/>
            <p:cNvSpPr/>
            <p:nvPr/>
          </p:nvSpPr>
          <p:spPr>
            <a:xfrm>
              <a:off x="2844375" y="3580650"/>
              <a:ext cx="596650" cy="250800"/>
            </a:xfrm>
            <a:custGeom>
              <a:rect b="b" l="l" r="r" t="t"/>
              <a:pathLst>
                <a:path extrusionOk="0" h="10032" w="23866">
                  <a:moveTo>
                    <a:pt x="10496" y="1"/>
                  </a:moveTo>
                  <a:cubicBezTo>
                    <a:pt x="10196" y="1"/>
                    <a:pt x="9895" y="76"/>
                    <a:pt x="9627" y="226"/>
                  </a:cubicBezTo>
                  <a:lnTo>
                    <a:pt x="1137" y="5054"/>
                  </a:lnTo>
                  <a:cubicBezTo>
                    <a:pt x="292" y="5533"/>
                    <a:pt x="1" y="6613"/>
                    <a:pt x="480" y="7458"/>
                  </a:cubicBezTo>
                  <a:cubicBezTo>
                    <a:pt x="803" y="8028"/>
                    <a:pt x="1399" y="8346"/>
                    <a:pt x="2012" y="8346"/>
                  </a:cubicBezTo>
                  <a:cubicBezTo>
                    <a:pt x="2308" y="8346"/>
                    <a:pt x="2608" y="8272"/>
                    <a:pt x="2884" y="8116"/>
                  </a:cubicBezTo>
                  <a:lnTo>
                    <a:pt x="10501" y="3786"/>
                  </a:lnTo>
                  <a:lnTo>
                    <a:pt x="21086" y="9797"/>
                  </a:lnTo>
                  <a:cubicBezTo>
                    <a:pt x="21347" y="9946"/>
                    <a:pt x="21646" y="10031"/>
                    <a:pt x="21954" y="10031"/>
                  </a:cubicBezTo>
                  <a:lnTo>
                    <a:pt x="21954" y="10031"/>
                  </a:lnTo>
                  <a:cubicBezTo>
                    <a:pt x="22751" y="10029"/>
                    <a:pt x="23453" y="9495"/>
                    <a:pt x="23659" y="8726"/>
                  </a:cubicBezTo>
                  <a:cubicBezTo>
                    <a:pt x="23866" y="7946"/>
                    <a:pt x="23518" y="7129"/>
                    <a:pt x="22823" y="6735"/>
                  </a:cubicBezTo>
                  <a:lnTo>
                    <a:pt x="11365" y="226"/>
                  </a:lnTo>
                  <a:cubicBezTo>
                    <a:pt x="11097" y="76"/>
                    <a:pt x="10797" y="1"/>
                    <a:pt x="10496" y="1"/>
                  </a:cubicBezTo>
                  <a:close/>
                  <a:moveTo>
                    <a:pt x="21954" y="10031"/>
                  </a:moveTo>
                  <a:lnTo>
                    <a:pt x="21954" y="10031"/>
                  </a:lnTo>
                  <a:cubicBezTo>
                    <a:pt x="21953" y="10031"/>
                    <a:pt x="21951" y="10031"/>
                    <a:pt x="21950" y="10031"/>
                  </a:cubicBezTo>
                  <a:lnTo>
                    <a:pt x="21959" y="10031"/>
                  </a:lnTo>
                  <a:cubicBezTo>
                    <a:pt x="21957" y="10031"/>
                    <a:pt x="21956" y="10031"/>
                    <a:pt x="21954" y="1003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3"/>
            <p:cNvSpPr/>
            <p:nvPr/>
          </p:nvSpPr>
          <p:spPr>
            <a:xfrm>
              <a:off x="2015075" y="3146825"/>
              <a:ext cx="912200" cy="982350"/>
            </a:xfrm>
            <a:custGeom>
              <a:rect b="b" l="l" r="r" t="t"/>
              <a:pathLst>
                <a:path extrusionOk="0" h="39294" w="36488">
                  <a:moveTo>
                    <a:pt x="18241" y="0"/>
                  </a:moveTo>
                  <a:cubicBezTo>
                    <a:pt x="17941" y="0"/>
                    <a:pt x="17643" y="78"/>
                    <a:pt x="17375" y="233"/>
                  </a:cubicBezTo>
                  <a:lnTo>
                    <a:pt x="892" y="9596"/>
                  </a:lnTo>
                  <a:cubicBezTo>
                    <a:pt x="338" y="9906"/>
                    <a:pt x="0" y="10488"/>
                    <a:pt x="0" y="11118"/>
                  </a:cubicBezTo>
                  <a:lnTo>
                    <a:pt x="0" y="37537"/>
                  </a:lnTo>
                  <a:cubicBezTo>
                    <a:pt x="0" y="38504"/>
                    <a:pt x="789" y="39293"/>
                    <a:pt x="1757" y="39293"/>
                  </a:cubicBezTo>
                  <a:lnTo>
                    <a:pt x="36488" y="39293"/>
                  </a:lnTo>
                  <a:lnTo>
                    <a:pt x="36488" y="11118"/>
                  </a:lnTo>
                  <a:cubicBezTo>
                    <a:pt x="36488" y="10488"/>
                    <a:pt x="36140" y="9906"/>
                    <a:pt x="35596" y="9596"/>
                  </a:cubicBezTo>
                  <a:lnTo>
                    <a:pt x="19113" y="233"/>
                  </a:lnTo>
                  <a:cubicBezTo>
                    <a:pt x="18841" y="78"/>
                    <a:pt x="18540" y="0"/>
                    <a:pt x="1824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3"/>
            <p:cNvSpPr/>
            <p:nvPr/>
          </p:nvSpPr>
          <p:spPr>
            <a:xfrm>
              <a:off x="2282025" y="3668700"/>
              <a:ext cx="378300" cy="460475"/>
            </a:xfrm>
            <a:custGeom>
              <a:rect b="b" l="l" r="r" t="t"/>
              <a:pathLst>
                <a:path extrusionOk="0" h="18419" w="15132">
                  <a:moveTo>
                    <a:pt x="1757" y="1"/>
                  </a:moveTo>
                  <a:cubicBezTo>
                    <a:pt x="780" y="1"/>
                    <a:pt x="1" y="790"/>
                    <a:pt x="1" y="1757"/>
                  </a:cubicBezTo>
                  <a:lnTo>
                    <a:pt x="1" y="18418"/>
                  </a:lnTo>
                  <a:lnTo>
                    <a:pt x="15131" y="18418"/>
                  </a:lnTo>
                  <a:lnTo>
                    <a:pt x="15131" y="1757"/>
                  </a:lnTo>
                  <a:cubicBezTo>
                    <a:pt x="15131" y="790"/>
                    <a:pt x="14342" y="1"/>
                    <a:pt x="13375" y="1"/>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3"/>
            <p:cNvSpPr/>
            <p:nvPr/>
          </p:nvSpPr>
          <p:spPr>
            <a:xfrm>
              <a:off x="1928200" y="3146825"/>
              <a:ext cx="1083150" cy="367875"/>
            </a:xfrm>
            <a:custGeom>
              <a:rect b="b" l="l" r="r" t="t"/>
              <a:pathLst>
                <a:path extrusionOk="0" h="14715" w="43326">
                  <a:moveTo>
                    <a:pt x="21716" y="0"/>
                  </a:moveTo>
                  <a:cubicBezTo>
                    <a:pt x="21416" y="0"/>
                    <a:pt x="21118" y="78"/>
                    <a:pt x="20850" y="233"/>
                  </a:cubicBezTo>
                  <a:lnTo>
                    <a:pt x="1146" y="11418"/>
                  </a:lnTo>
                  <a:cubicBezTo>
                    <a:pt x="301" y="11897"/>
                    <a:pt x="0" y="12977"/>
                    <a:pt x="489" y="13823"/>
                  </a:cubicBezTo>
                  <a:cubicBezTo>
                    <a:pt x="812" y="14392"/>
                    <a:pt x="1403" y="14710"/>
                    <a:pt x="2014" y="14710"/>
                  </a:cubicBezTo>
                  <a:cubicBezTo>
                    <a:pt x="2309" y="14710"/>
                    <a:pt x="2608" y="14636"/>
                    <a:pt x="2884" y="14480"/>
                  </a:cubicBezTo>
                  <a:lnTo>
                    <a:pt x="21714" y="3783"/>
                  </a:lnTo>
                  <a:lnTo>
                    <a:pt x="40545" y="14480"/>
                  </a:lnTo>
                  <a:cubicBezTo>
                    <a:pt x="40808" y="14630"/>
                    <a:pt x="41109" y="14705"/>
                    <a:pt x="41419" y="14715"/>
                  </a:cubicBezTo>
                  <a:cubicBezTo>
                    <a:pt x="42217" y="14715"/>
                    <a:pt x="42921" y="14179"/>
                    <a:pt x="43119" y="13409"/>
                  </a:cubicBezTo>
                  <a:cubicBezTo>
                    <a:pt x="43325" y="12630"/>
                    <a:pt x="42987" y="11813"/>
                    <a:pt x="42292" y="11418"/>
                  </a:cubicBezTo>
                  <a:lnTo>
                    <a:pt x="22588" y="233"/>
                  </a:lnTo>
                  <a:cubicBezTo>
                    <a:pt x="22316" y="78"/>
                    <a:pt x="22015" y="0"/>
                    <a:pt x="2171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0" name="Google Shape;110;p3"/>
          <p:cNvGrpSpPr/>
          <p:nvPr/>
        </p:nvGrpSpPr>
        <p:grpSpPr>
          <a:xfrm>
            <a:off x="3940473" y="2787168"/>
            <a:ext cx="993176" cy="823443"/>
            <a:chOff x="202950" y="1579375"/>
            <a:chExt cx="1537900" cy="1275075"/>
          </a:xfrm>
        </p:grpSpPr>
        <p:sp>
          <p:nvSpPr>
            <p:cNvPr id="111" name="Google Shape;111;p3"/>
            <p:cNvSpPr/>
            <p:nvPr/>
          </p:nvSpPr>
          <p:spPr>
            <a:xfrm>
              <a:off x="1221225" y="2527600"/>
              <a:ext cx="519625" cy="326850"/>
            </a:xfrm>
            <a:custGeom>
              <a:rect b="b" l="l" r="r" t="t"/>
              <a:pathLst>
                <a:path extrusionOk="0" h="13074" w="20785">
                  <a:moveTo>
                    <a:pt x="11242" y="0"/>
                  </a:moveTo>
                  <a:cubicBezTo>
                    <a:pt x="10960" y="0"/>
                    <a:pt x="10698" y="19"/>
                    <a:pt x="10425" y="38"/>
                  </a:cubicBezTo>
                  <a:cubicBezTo>
                    <a:pt x="4048" y="583"/>
                    <a:pt x="0" y="7119"/>
                    <a:pt x="2357" y="13074"/>
                  </a:cubicBezTo>
                  <a:lnTo>
                    <a:pt x="19282" y="13074"/>
                  </a:lnTo>
                  <a:cubicBezTo>
                    <a:pt x="19798" y="13074"/>
                    <a:pt x="20259" y="12726"/>
                    <a:pt x="20409" y="12229"/>
                  </a:cubicBezTo>
                  <a:cubicBezTo>
                    <a:pt x="20662" y="11355"/>
                    <a:pt x="20784" y="10463"/>
                    <a:pt x="20784" y="9561"/>
                  </a:cubicBezTo>
                  <a:cubicBezTo>
                    <a:pt x="20784" y="4283"/>
                    <a:pt x="16511" y="10"/>
                    <a:pt x="1124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3"/>
            <p:cNvSpPr/>
            <p:nvPr/>
          </p:nvSpPr>
          <p:spPr>
            <a:xfrm>
              <a:off x="1221225" y="2528550"/>
              <a:ext cx="388125" cy="325900"/>
            </a:xfrm>
            <a:custGeom>
              <a:rect b="b" l="l" r="r" t="t"/>
              <a:pathLst>
                <a:path extrusionOk="0" h="13036" w="15525">
                  <a:moveTo>
                    <a:pt x="10425" y="0"/>
                  </a:moveTo>
                  <a:cubicBezTo>
                    <a:pt x="4048" y="545"/>
                    <a:pt x="0" y="7081"/>
                    <a:pt x="2357" y="13036"/>
                  </a:cubicBezTo>
                  <a:lnTo>
                    <a:pt x="15177" y="13036"/>
                  </a:lnTo>
                  <a:cubicBezTo>
                    <a:pt x="15412" y="12294"/>
                    <a:pt x="15525" y="11524"/>
                    <a:pt x="15525" y="10754"/>
                  </a:cubicBezTo>
                  <a:cubicBezTo>
                    <a:pt x="15525" y="7513"/>
                    <a:pt x="13478" y="4630"/>
                    <a:pt x="10425" y="3541"/>
                  </a:cubicBezTo>
                  <a:lnTo>
                    <a:pt x="10425" y="0"/>
                  </a:lnTo>
                  <a:close/>
                </a:path>
              </a:pathLst>
            </a:custGeom>
            <a:solidFill>
              <a:srgbClr val="66AA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3"/>
            <p:cNvSpPr/>
            <p:nvPr/>
          </p:nvSpPr>
          <p:spPr>
            <a:xfrm>
              <a:off x="202950" y="2527725"/>
              <a:ext cx="513475" cy="326725"/>
            </a:xfrm>
            <a:custGeom>
              <a:rect b="b" l="l" r="r" t="t"/>
              <a:pathLst>
                <a:path extrusionOk="0" h="13069" w="20539">
                  <a:moveTo>
                    <a:pt x="10943" y="0"/>
                  </a:moveTo>
                  <a:cubicBezTo>
                    <a:pt x="4641" y="0"/>
                    <a:pt x="0" y="6072"/>
                    <a:pt x="1783" y="12224"/>
                  </a:cubicBezTo>
                  <a:cubicBezTo>
                    <a:pt x="1933" y="12721"/>
                    <a:pt x="2393" y="13069"/>
                    <a:pt x="2910" y="13069"/>
                  </a:cubicBezTo>
                  <a:lnTo>
                    <a:pt x="19843" y="13069"/>
                  </a:lnTo>
                  <a:cubicBezTo>
                    <a:pt x="20313" y="11886"/>
                    <a:pt x="20538" y="10627"/>
                    <a:pt x="20510" y="9359"/>
                  </a:cubicBezTo>
                  <a:cubicBezTo>
                    <a:pt x="20416" y="4381"/>
                    <a:pt x="16444" y="268"/>
                    <a:pt x="11466" y="14"/>
                  </a:cubicBezTo>
                  <a:cubicBezTo>
                    <a:pt x="11290" y="5"/>
                    <a:pt x="11116" y="0"/>
                    <a:pt x="10943"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3"/>
            <p:cNvSpPr/>
            <p:nvPr/>
          </p:nvSpPr>
          <p:spPr>
            <a:xfrm>
              <a:off x="476900" y="1599450"/>
              <a:ext cx="968575" cy="1254775"/>
            </a:xfrm>
            <a:custGeom>
              <a:rect b="b" l="l" r="r" t="t"/>
              <a:pathLst>
                <a:path extrusionOk="0" h="50191" w="38743">
                  <a:moveTo>
                    <a:pt x="19376" y="0"/>
                  </a:moveTo>
                  <a:lnTo>
                    <a:pt x="1" y="17394"/>
                  </a:lnTo>
                  <a:lnTo>
                    <a:pt x="1" y="49017"/>
                  </a:lnTo>
                  <a:cubicBezTo>
                    <a:pt x="1" y="49665"/>
                    <a:pt x="527" y="50191"/>
                    <a:pt x="1175" y="50191"/>
                  </a:cubicBezTo>
                  <a:lnTo>
                    <a:pt x="38742" y="50191"/>
                  </a:lnTo>
                  <a:lnTo>
                    <a:pt x="38742" y="17394"/>
                  </a:lnTo>
                  <a:lnTo>
                    <a:pt x="1937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3"/>
            <p:cNvSpPr/>
            <p:nvPr/>
          </p:nvSpPr>
          <p:spPr>
            <a:xfrm>
              <a:off x="715225" y="2123975"/>
              <a:ext cx="730250" cy="730475"/>
            </a:xfrm>
            <a:custGeom>
              <a:rect b="b" l="l" r="r" t="t"/>
              <a:pathLst>
                <a:path extrusionOk="0" h="29219" w="29210">
                  <a:moveTo>
                    <a:pt x="29209" y="1"/>
                  </a:moveTo>
                  <a:lnTo>
                    <a:pt x="0" y="29219"/>
                  </a:lnTo>
                  <a:lnTo>
                    <a:pt x="29209" y="29219"/>
                  </a:lnTo>
                  <a:lnTo>
                    <a:pt x="2920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3"/>
            <p:cNvSpPr/>
            <p:nvPr/>
          </p:nvSpPr>
          <p:spPr>
            <a:xfrm>
              <a:off x="1227800" y="2380150"/>
              <a:ext cx="118125" cy="295150"/>
            </a:xfrm>
            <a:custGeom>
              <a:rect b="b" l="l" r="r" t="t"/>
              <a:pathLst>
                <a:path extrusionOk="0" h="11806" w="4725">
                  <a:moveTo>
                    <a:pt x="1249" y="0"/>
                  </a:moveTo>
                  <a:cubicBezTo>
                    <a:pt x="564" y="0"/>
                    <a:pt x="0" y="554"/>
                    <a:pt x="0" y="1240"/>
                  </a:cubicBezTo>
                  <a:lnTo>
                    <a:pt x="0" y="11806"/>
                  </a:lnTo>
                  <a:lnTo>
                    <a:pt x="4724" y="11806"/>
                  </a:lnTo>
                  <a:lnTo>
                    <a:pt x="4724" y="1240"/>
                  </a:lnTo>
                  <a:cubicBezTo>
                    <a:pt x="4724" y="554"/>
                    <a:pt x="4170" y="0"/>
                    <a:pt x="3484" y="0"/>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3"/>
            <p:cNvSpPr/>
            <p:nvPr/>
          </p:nvSpPr>
          <p:spPr>
            <a:xfrm>
              <a:off x="576700" y="2380150"/>
              <a:ext cx="117875" cy="295150"/>
            </a:xfrm>
            <a:custGeom>
              <a:rect b="b" l="l" r="r" t="t"/>
              <a:pathLst>
                <a:path extrusionOk="0" h="11806" w="4715">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3"/>
            <p:cNvSpPr/>
            <p:nvPr/>
          </p:nvSpPr>
          <p:spPr>
            <a:xfrm>
              <a:off x="476900" y="2675275"/>
              <a:ext cx="968800" cy="179175"/>
            </a:xfrm>
            <a:custGeom>
              <a:rect b="b" l="l" r="r" t="t"/>
              <a:pathLst>
                <a:path extrusionOk="0" h="7167" w="38752">
                  <a:moveTo>
                    <a:pt x="1" y="1"/>
                  </a:moveTo>
                  <a:lnTo>
                    <a:pt x="1" y="5993"/>
                  </a:lnTo>
                  <a:cubicBezTo>
                    <a:pt x="1" y="6641"/>
                    <a:pt x="527" y="7167"/>
                    <a:pt x="1175" y="7167"/>
                  </a:cubicBezTo>
                  <a:lnTo>
                    <a:pt x="38752" y="7167"/>
                  </a:lnTo>
                  <a:lnTo>
                    <a:pt x="38752" y="1"/>
                  </a:lnTo>
                  <a:close/>
                </a:path>
              </a:pathLst>
            </a:custGeom>
            <a:solidFill>
              <a:srgbClr val="5F9E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3"/>
            <p:cNvSpPr/>
            <p:nvPr/>
          </p:nvSpPr>
          <p:spPr>
            <a:xfrm>
              <a:off x="476900" y="2675275"/>
              <a:ext cx="968575" cy="178950"/>
            </a:xfrm>
            <a:custGeom>
              <a:rect b="b" l="l" r="r" t="t"/>
              <a:pathLst>
                <a:path extrusionOk="0" h="7158" w="38743">
                  <a:moveTo>
                    <a:pt x="1" y="1"/>
                  </a:moveTo>
                  <a:lnTo>
                    <a:pt x="1" y="5984"/>
                  </a:lnTo>
                  <a:cubicBezTo>
                    <a:pt x="1" y="6632"/>
                    <a:pt x="527" y="7158"/>
                    <a:pt x="1175" y="7158"/>
                  </a:cubicBezTo>
                  <a:lnTo>
                    <a:pt x="38742" y="7158"/>
                  </a:lnTo>
                  <a:lnTo>
                    <a:pt x="3874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3"/>
            <p:cNvSpPr/>
            <p:nvPr/>
          </p:nvSpPr>
          <p:spPr>
            <a:xfrm>
              <a:off x="715225" y="2675275"/>
              <a:ext cx="730250" cy="178950"/>
            </a:xfrm>
            <a:custGeom>
              <a:rect b="b" l="l" r="r" t="t"/>
              <a:pathLst>
                <a:path extrusionOk="0" h="7158" w="29210">
                  <a:moveTo>
                    <a:pt x="7157" y="1"/>
                  </a:moveTo>
                  <a:lnTo>
                    <a:pt x="0" y="7158"/>
                  </a:lnTo>
                  <a:lnTo>
                    <a:pt x="29209" y="7158"/>
                  </a:lnTo>
                  <a:lnTo>
                    <a:pt x="29209"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3"/>
            <p:cNvSpPr/>
            <p:nvPr/>
          </p:nvSpPr>
          <p:spPr>
            <a:xfrm>
              <a:off x="809375" y="2380150"/>
              <a:ext cx="303625" cy="474300"/>
            </a:xfrm>
            <a:custGeom>
              <a:rect b="b" l="l" r="r" t="t"/>
              <a:pathLst>
                <a:path extrusionOk="0" h="18972" w="12145">
                  <a:moveTo>
                    <a:pt x="1250" y="0"/>
                  </a:moveTo>
                  <a:cubicBezTo>
                    <a:pt x="564" y="0"/>
                    <a:pt x="1" y="554"/>
                    <a:pt x="1" y="1240"/>
                  </a:cubicBezTo>
                  <a:lnTo>
                    <a:pt x="1" y="18972"/>
                  </a:lnTo>
                  <a:lnTo>
                    <a:pt x="12144" y="18972"/>
                  </a:lnTo>
                  <a:lnTo>
                    <a:pt x="12144" y="1240"/>
                  </a:lnTo>
                  <a:cubicBezTo>
                    <a:pt x="12144" y="554"/>
                    <a:pt x="11590" y="0"/>
                    <a:pt x="10905" y="0"/>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3"/>
            <p:cNvSpPr/>
            <p:nvPr/>
          </p:nvSpPr>
          <p:spPr>
            <a:xfrm>
              <a:off x="476900" y="1599450"/>
              <a:ext cx="968575" cy="627175"/>
            </a:xfrm>
            <a:custGeom>
              <a:rect b="b" l="l" r="r" t="t"/>
              <a:pathLst>
                <a:path extrusionOk="0" h="25087" w="38743">
                  <a:moveTo>
                    <a:pt x="19376" y="0"/>
                  </a:moveTo>
                  <a:lnTo>
                    <a:pt x="1" y="17394"/>
                  </a:lnTo>
                  <a:lnTo>
                    <a:pt x="1" y="25086"/>
                  </a:lnTo>
                  <a:lnTo>
                    <a:pt x="19376" y="7692"/>
                  </a:lnTo>
                  <a:lnTo>
                    <a:pt x="38742" y="25086"/>
                  </a:lnTo>
                  <a:lnTo>
                    <a:pt x="38742" y="17394"/>
                  </a:lnTo>
                  <a:lnTo>
                    <a:pt x="1937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3"/>
            <p:cNvSpPr/>
            <p:nvPr/>
          </p:nvSpPr>
          <p:spPr>
            <a:xfrm>
              <a:off x="323575" y="1579375"/>
              <a:ext cx="1275450" cy="648050"/>
            </a:xfrm>
            <a:custGeom>
              <a:rect b="b" l="l" r="r" t="t"/>
              <a:pathLst>
                <a:path extrusionOk="0" h="25922" w="51018">
                  <a:moveTo>
                    <a:pt x="25506" y="0"/>
                  </a:moveTo>
                  <a:cubicBezTo>
                    <a:pt x="24838" y="0"/>
                    <a:pt x="24171" y="240"/>
                    <a:pt x="23640" y="719"/>
                  </a:cubicBezTo>
                  <a:lnTo>
                    <a:pt x="555" y="21447"/>
                  </a:lnTo>
                  <a:cubicBezTo>
                    <a:pt x="38" y="21907"/>
                    <a:pt x="1" y="22686"/>
                    <a:pt x="461" y="23203"/>
                  </a:cubicBezTo>
                  <a:lnTo>
                    <a:pt x="2536" y="25513"/>
                  </a:lnTo>
                  <a:cubicBezTo>
                    <a:pt x="2777" y="25784"/>
                    <a:pt x="3115" y="25921"/>
                    <a:pt x="3454" y="25921"/>
                  </a:cubicBezTo>
                  <a:cubicBezTo>
                    <a:pt x="3750" y="25921"/>
                    <a:pt x="4047" y="25817"/>
                    <a:pt x="4283" y="25607"/>
                  </a:cubicBezTo>
                  <a:lnTo>
                    <a:pt x="25509" y="6551"/>
                  </a:lnTo>
                  <a:lnTo>
                    <a:pt x="46726" y="25607"/>
                  </a:lnTo>
                  <a:cubicBezTo>
                    <a:pt x="46962" y="25817"/>
                    <a:pt x="47259" y="25921"/>
                    <a:pt x="47556" y="25921"/>
                  </a:cubicBezTo>
                  <a:cubicBezTo>
                    <a:pt x="47896" y="25921"/>
                    <a:pt x="48236" y="25784"/>
                    <a:pt x="48482" y="25513"/>
                  </a:cubicBezTo>
                  <a:lnTo>
                    <a:pt x="50558" y="23203"/>
                  </a:lnTo>
                  <a:cubicBezTo>
                    <a:pt x="51018" y="22686"/>
                    <a:pt x="50971" y="21907"/>
                    <a:pt x="50464" y="21447"/>
                  </a:cubicBezTo>
                  <a:lnTo>
                    <a:pt x="27378" y="719"/>
                  </a:lnTo>
                  <a:cubicBezTo>
                    <a:pt x="26843" y="240"/>
                    <a:pt x="26174" y="0"/>
                    <a:pt x="2550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3"/>
            <p:cNvSpPr/>
            <p:nvPr/>
          </p:nvSpPr>
          <p:spPr>
            <a:xfrm>
              <a:off x="1015775" y="2593800"/>
              <a:ext cx="46275" cy="71875"/>
            </a:xfrm>
            <a:custGeom>
              <a:rect b="b" l="l" r="r" t="t"/>
              <a:pathLst>
                <a:path extrusionOk="0" h="2875" w="1851">
                  <a:moveTo>
                    <a:pt x="921" y="1"/>
                  </a:moveTo>
                  <a:cubicBezTo>
                    <a:pt x="413" y="1"/>
                    <a:pt x="0" y="424"/>
                    <a:pt x="19" y="940"/>
                  </a:cubicBezTo>
                  <a:lnTo>
                    <a:pt x="19" y="1964"/>
                  </a:lnTo>
                  <a:cubicBezTo>
                    <a:pt x="19" y="2471"/>
                    <a:pt x="423" y="2875"/>
                    <a:pt x="921" y="2875"/>
                  </a:cubicBezTo>
                  <a:cubicBezTo>
                    <a:pt x="1428" y="2875"/>
                    <a:pt x="1832" y="2471"/>
                    <a:pt x="1832" y="1964"/>
                  </a:cubicBezTo>
                  <a:lnTo>
                    <a:pt x="1832" y="940"/>
                  </a:lnTo>
                  <a:cubicBezTo>
                    <a:pt x="1850" y="424"/>
                    <a:pt x="1437" y="1"/>
                    <a:pt x="921" y="1"/>
                  </a:cubicBezTo>
                  <a:close/>
                </a:path>
              </a:pathLst>
            </a:custGeom>
            <a:solidFill>
              <a:srgbClr val="66AA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3"/>
            <p:cNvSpPr/>
            <p:nvPr/>
          </p:nvSpPr>
          <p:spPr>
            <a:xfrm>
              <a:off x="827225" y="2009625"/>
              <a:ext cx="258075" cy="248250"/>
            </a:xfrm>
            <a:custGeom>
              <a:rect b="b" l="l" r="r" t="t"/>
              <a:pathLst>
                <a:path extrusionOk="0" h="9930" w="10323">
                  <a:moveTo>
                    <a:pt x="5363" y="1"/>
                  </a:moveTo>
                  <a:cubicBezTo>
                    <a:pt x="3353" y="1"/>
                    <a:pt x="1541" y="1203"/>
                    <a:pt x="771" y="3063"/>
                  </a:cubicBezTo>
                  <a:cubicBezTo>
                    <a:pt x="0" y="4922"/>
                    <a:pt x="432" y="7054"/>
                    <a:pt x="1851" y="8472"/>
                  </a:cubicBezTo>
                  <a:cubicBezTo>
                    <a:pt x="2801" y="9422"/>
                    <a:pt x="4071" y="9930"/>
                    <a:pt x="5365" y="9930"/>
                  </a:cubicBezTo>
                  <a:cubicBezTo>
                    <a:pt x="6003" y="9930"/>
                    <a:pt x="6647" y="9807"/>
                    <a:pt x="7260" y="9553"/>
                  </a:cubicBezTo>
                  <a:cubicBezTo>
                    <a:pt x="9120" y="8782"/>
                    <a:pt x="10322" y="6970"/>
                    <a:pt x="10322" y="4960"/>
                  </a:cubicBezTo>
                  <a:cubicBezTo>
                    <a:pt x="10322" y="2217"/>
                    <a:pt x="8106" y="1"/>
                    <a:pt x="5363" y="1"/>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3"/>
            <p:cNvSpPr/>
            <p:nvPr/>
          </p:nvSpPr>
          <p:spPr>
            <a:xfrm>
              <a:off x="1235775" y="2642175"/>
              <a:ext cx="355775" cy="212275"/>
            </a:xfrm>
            <a:custGeom>
              <a:rect b="b" l="l" r="r" t="t"/>
              <a:pathLst>
                <a:path extrusionOk="0" h="8491" w="14231">
                  <a:moveTo>
                    <a:pt x="7316" y="1"/>
                  </a:moveTo>
                  <a:cubicBezTo>
                    <a:pt x="7155" y="1"/>
                    <a:pt x="6992" y="7"/>
                    <a:pt x="6828" y="19"/>
                  </a:cubicBezTo>
                  <a:cubicBezTo>
                    <a:pt x="2658" y="339"/>
                    <a:pt x="0" y="4603"/>
                    <a:pt x="1541" y="8491"/>
                  </a:cubicBezTo>
                  <a:lnTo>
                    <a:pt x="12201" y="8491"/>
                  </a:lnTo>
                  <a:cubicBezTo>
                    <a:pt x="12745" y="8482"/>
                    <a:pt x="13215" y="8106"/>
                    <a:pt x="13346" y="7580"/>
                  </a:cubicBezTo>
                  <a:cubicBezTo>
                    <a:pt x="14230" y="3665"/>
                    <a:pt x="11241" y="1"/>
                    <a:pt x="731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7" name="Google Shape;127;p3"/>
          <p:cNvSpPr/>
          <p:nvPr/>
        </p:nvSpPr>
        <p:spPr>
          <a:xfrm>
            <a:off x="6869580" y="3506554"/>
            <a:ext cx="41659" cy="104057"/>
          </a:xfrm>
          <a:custGeom>
            <a:rect b="b" l="l" r="r" t="t"/>
            <a:pathLst>
              <a:path extrusionOk="0" h="6829" w="2734">
                <a:moveTo>
                  <a:pt x="1363" y="0"/>
                </a:moveTo>
                <a:cubicBezTo>
                  <a:pt x="545" y="0"/>
                  <a:pt x="1" y="545"/>
                  <a:pt x="1" y="1362"/>
                </a:cubicBezTo>
                <a:lnTo>
                  <a:pt x="1" y="6828"/>
                </a:lnTo>
                <a:lnTo>
                  <a:pt x="2734" y="6828"/>
                </a:lnTo>
                <a:lnTo>
                  <a:pt x="2734" y="1362"/>
                </a:lnTo>
                <a:cubicBezTo>
                  <a:pt x="2734" y="545"/>
                  <a:pt x="2189" y="0"/>
                  <a:pt x="136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8" name="Google Shape;128;p3"/>
          <p:cNvGrpSpPr/>
          <p:nvPr/>
        </p:nvGrpSpPr>
        <p:grpSpPr>
          <a:xfrm>
            <a:off x="6755293" y="2623922"/>
            <a:ext cx="1069946" cy="986689"/>
            <a:chOff x="5747675" y="2580200"/>
            <a:chExt cx="1629525" cy="1502725"/>
          </a:xfrm>
        </p:grpSpPr>
        <p:sp>
          <p:nvSpPr>
            <p:cNvPr id="129" name="Google Shape;129;p3"/>
            <p:cNvSpPr/>
            <p:nvPr/>
          </p:nvSpPr>
          <p:spPr>
            <a:xfrm>
              <a:off x="7149400" y="3843875"/>
              <a:ext cx="68375" cy="170725"/>
            </a:xfrm>
            <a:custGeom>
              <a:rect b="b" l="l" r="r" t="t"/>
              <a:pathLst>
                <a:path extrusionOk="0" h="6829" w="2735">
                  <a:moveTo>
                    <a:pt x="1372" y="0"/>
                  </a:moveTo>
                  <a:cubicBezTo>
                    <a:pt x="555" y="0"/>
                    <a:pt x="1" y="545"/>
                    <a:pt x="1" y="1362"/>
                  </a:cubicBezTo>
                  <a:lnTo>
                    <a:pt x="1" y="6828"/>
                  </a:lnTo>
                  <a:lnTo>
                    <a:pt x="2734" y="6828"/>
                  </a:lnTo>
                  <a:lnTo>
                    <a:pt x="2734" y="1362"/>
                  </a:lnTo>
                  <a:cubicBezTo>
                    <a:pt x="2734" y="545"/>
                    <a:pt x="2189" y="0"/>
                    <a:pt x="137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3"/>
            <p:cNvSpPr/>
            <p:nvPr/>
          </p:nvSpPr>
          <p:spPr>
            <a:xfrm>
              <a:off x="6534700" y="2580200"/>
              <a:ext cx="68350" cy="205000"/>
            </a:xfrm>
            <a:custGeom>
              <a:rect b="b" l="l" r="r" t="t"/>
              <a:pathLst>
                <a:path extrusionOk="0" h="8200" w="2734">
                  <a:moveTo>
                    <a:pt x="1372" y="0"/>
                  </a:moveTo>
                  <a:cubicBezTo>
                    <a:pt x="546" y="0"/>
                    <a:pt x="1" y="545"/>
                    <a:pt x="1" y="1371"/>
                  </a:cubicBezTo>
                  <a:lnTo>
                    <a:pt x="1" y="6828"/>
                  </a:lnTo>
                  <a:cubicBezTo>
                    <a:pt x="1" y="7655"/>
                    <a:pt x="546" y="8199"/>
                    <a:pt x="1372" y="8199"/>
                  </a:cubicBezTo>
                  <a:cubicBezTo>
                    <a:pt x="2189" y="8199"/>
                    <a:pt x="2734" y="7655"/>
                    <a:pt x="2734" y="6828"/>
                  </a:cubicBezTo>
                  <a:lnTo>
                    <a:pt x="2734" y="1371"/>
                  </a:lnTo>
                  <a:cubicBezTo>
                    <a:pt x="2734" y="545"/>
                    <a:pt x="2189" y="0"/>
                    <a:pt x="137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3"/>
            <p:cNvSpPr/>
            <p:nvPr/>
          </p:nvSpPr>
          <p:spPr>
            <a:xfrm>
              <a:off x="6159025" y="2750900"/>
              <a:ext cx="819725" cy="1263700"/>
            </a:xfrm>
            <a:custGeom>
              <a:rect b="b" l="l" r="r" t="t"/>
              <a:pathLst>
                <a:path extrusionOk="0" h="50548" w="32789">
                  <a:moveTo>
                    <a:pt x="10933" y="0"/>
                  </a:moveTo>
                  <a:cubicBezTo>
                    <a:pt x="10106" y="0"/>
                    <a:pt x="9562" y="545"/>
                    <a:pt x="9562" y="1371"/>
                  </a:cubicBezTo>
                  <a:lnTo>
                    <a:pt x="9562" y="4104"/>
                  </a:lnTo>
                  <a:cubicBezTo>
                    <a:pt x="9562" y="4921"/>
                    <a:pt x="9017" y="5466"/>
                    <a:pt x="8200" y="5466"/>
                  </a:cubicBezTo>
                  <a:lnTo>
                    <a:pt x="1372" y="5466"/>
                  </a:lnTo>
                  <a:cubicBezTo>
                    <a:pt x="545" y="5466"/>
                    <a:pt x="1" y="6011"/>
                    <a:pt x="1" y="6837"/>
                  </a:cubicBezTo>
                  <a:lnTo>
                    <a:pt x="1" y="50547"/>
                  </a:lnTo>
                  <a:lnTo>
                    <a:pt x="32788" y="50547"/>
                  </a:lnTo>
                  <a:lnTo>
                    <a:pt x="32788" y="6828"/>
                  </a:lnTo>
                  <a:cubicBezTo>
                    <a:pt x="32788" y="6011"/>
                    <a:pt x="32243" y="5466"/>
                    <a:pt x="31426" y="5466"/>
                  </a:cubicBezTo>
                  <a:lnTo>
                    <a:pt x="24589" y="5466"/>
                  </a:lnTo>
                  <a:cubicBezTo>
                    <a:pt x="23772" y="5466"/>
                    <a:pt x="23227" y="4921"/>
                    <a:pt x="23227" y="4104"/>
                  </a:cubicBezTo>
                  <a:lnTo>
                    <a:pt x="23227" y="1371"/>
                  </a:lnTo>
                  <a:cubicBezTo>
                    <a:pt x="23227" y="554"/>
                    <a:pt x="22682" y="0"/>
                    <a:pt x="2185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3"/>
            <p:cNvSpPr/>
            <p:nvPr/>
          </p:nvSpPr>
          <p:spPr>
            <a:xfrm>
              <a:off x="6261400" y="2990150"/>
              <a:ext cx="614975" cy="136450"/>
            </a:xfrm>
            <a:custGeom>
              <a:rect b="b" l="l" r="r" t="t"/>
              <a:pathLst>
                <a:path extrusionOk="0" h="5458" w="24599">
                  <a:moveTo>
                    <a:pt x="1372" y="0"/>
                  </a:moveTo>
                  <a:cubicBezTo>
                    <a:pt x="555" y="0"/>
                    <a:pt x="1" y="536"/>
                    <a:pt x="1" y="1362"/>
                  </a:cubicBezTo>
                  <a:lnTo>
                    <a:pt x="1" y="4095"/>
                  </a:lnTo>
                  <a:cubicBezTo>
                    <a:pt x="1" y="4912"/>
                    <a:pt x="545" y="5457"/>
                    <a:pt x="1372" y="5457"/>
                  </a:cubicBezTo>
                  <a:lnTo>
                    <a:pt x="23227" y="5457"/>
                  </a:lnTo>
                  <a:cubicBezTo>
                    <a:pt x="24044" y="5457"/>
                    <a:pt x="24598" y="4912"/>
                    <a:pt x="24598" y="4095"/>
                  </a:cubicBezTo>
                  <a:lnTo>
                    <a:pt x="24598" y="1362"/>
                  </a:lnTo>
                  <a:cubicBezTo>
                    <a:pt x="24598" y="545"/>
                    <a:pt x="24053" y="0"/>
                    <a:pt x="23227" y="0"/>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3"/>
            <p:cNvSpPr/>
            <p:nvPr/>
          </p:nvSpPr>
          <p:spPr>
            <a:xfrm>
              <a:off x="6261400" y="3194900"/>
              <a:ext cx="614975" cy="136675"/>
            </a:xfrm>
            <a:custGeom>
              <a:rect b="b" l="l" r="r" t="t"/>
              <a:pathLst>
                <a:path extrusionOk="0" h="5467" w="24599">
                  <a:moveTo>
                    <a:pt x="1372" y="0"/>
                  </a:moveTo>
                  <a:cubicBezTo>
                    <a:pt x="555" y="0"/>
                    <a:pt x="1" y="545"/>
                    <a:pt x="1" y="1371"/>
                  </a:cubicBezTo>
                  <a:lnTo>
                    <a:pt x="1" y="4104"/>
                  </a:lnTo>
                  <a:cubicBezTo>
                    <a:pt x="1" y="4921"/>
                    <a:pt x="545" y="5466"/>
                    <a:pt x="1372" y="5466"/>
                  </a:cubicBezTo>
                  <a:lnTo>
                    <a:pt x="23227" y="5466"/>
                  </a:lnTo>
                  <a:cubicBezTo>
                    <a:pt x="24044" y="5466"/>
                    <a:pt x="24598" y="4921"/>
                    <a:pt x="24598" y="4104"/>
                  </a:cubicBezTo>
                  <a:lnTo>
                    <a:pt x="24598" y="1371"/>
                  </a:lnTo>
                  <a:cubicBezTo>
                    <a:pt x="24598" y="545"/>
                    <a:pt x="24053" y="0"/>
                    <a:pt x="23227" y="0"/>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3"/>
            <p:cNvSpPr/>
            <p:nvPr/>
          </p:nvSpPr>
          <p:spPr>
            <a:xfrm>
              <a:off x="6261400" y="3399875"/>
              <a:ext cx="614975" cy="136675"/>
            </a:xfrm>
            <a:custGeom>
              <a:rect b="b" l="l" r="r" t="t"/>
              <a:pathLst>
                <a:path extrusionOk="0" h="5467" w="24599">
                  <a:moveTo>
                    <a:pt x="1372" y="0"/>
                  </a:moveTo>
                  <a:cubicBezTo>
                    <a:pt x="555" y="0"/>
                    <a:pt x="1" y="545"/>
                    <a:pt x="1" y="1362"/>
                  </a:cubicBezTo>
                  <a:lnTo>
                    <a:pt x="1" y="4095"/>
                  </a:lnTo>
                  <a:cubicBezTo>
                    <a:pt x="1" y="4922"/>
                    <a:pt x="545" y="5466"/>
                    <a:pt x="1372" y="5466"/>
                  </a:cubicBezTo>
                  <a:lnTo>
                    <a:pt x="23227" y="5466"/>
                  </a:lnTo>
                  <a:cubicBezTo>
                    <a:pt x="24044" y="5466"/>
                    <a:pt x="24598" y="4922"/>
                    <a:pt x="24598" y="4095"/>
                  </a:cubicBezTo>
                  <a:lnTo>
                    <a:pt x="24598" y="1362"/>
                  </a:lnTo>
                  <a:cubicBezTo>
                    <a:pt x="24598" y="545"/>
                    <a:pt x="24053" y="0"/>
                    <a:pt x="23227" y="0"/>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3"/>
            <p:cNvSpPr/>
            <p:nvPr/>
          </p:nvSpPr>
          <p:spPr>
            <a:xfrm>
              <a:off x="6261400" y="3604850"/>
              <a:ext cx="614975" cy="136675"/>
            </a:xfrm>
            <a:custGeom>
              <a:rect b="b" l="l" r="r" t="t"/>
              <a:pathLst>
                <a:path extrusionOk="0" h="5467" w="24599">
                  <a:moveTo>
                    <a:pt x="1372" y="0"/>
                  </a:moveTo>
                  <a:cubicBezTo>
                    <a:pt x="555" y="0"/>
                    <a:pt x="1" y="545"/>
                    <a:pt x="1" y="1362"/>
                  </a:cubicBezTo>
                  <a:lnTo>
                    <a:pt x="1" y="4095"/>
                  </a:lnTo>
                  <a:cubicBezTo>
                    <a:pt x="1" y="4912"/>
                    <a:pt x="545" y="5466"/>
                    <a:pt x="1372" y="5466"/>
                  </a:cubicBezTo>
                  <a:lnTo>
                    <a:pt x="23227" y="5466"/>
                  </a:lnTo>
                  <a:cubicBezTo>
                    <a:pt x="24044" y="5466"/>
                    <a:pt x="24598" y="4922"/>
                    <a:pt x="24598" y="4095"/>
                  </a:cubicBezTo>
                  <a:lnTo>
                    <a:pt x="24598" y="1362"/>
                  </a:lnTo>
                  <a:cubicBezTo>
                    <a:pt x="24598" y="545"/>
                    <a:pt x="24053" y="0"/>
                    <a:pt x="23227" y="0"/>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3"/>
            <p:cNvSpPr/>
            <p:nvPr/>
          </p:nvSpPr>
          <p:spPr>
            <a:xfrm>
              <a:off x="5817625" y="4014575"/>
              <a:ext cx="1502750" cy="68350"/>
            </a:xfrm>
            <a:custGeom>
              <a:rect b="b" l="l" r="r" t="t"/>
              <a:pathLst>
                <a:path extrusionOk="0" h="2734" w="60110">
                  <a:moveTo>
                    <a:pt x="1363" y="0"/>
                  </a:moveTo>
                  <a:cubicBezTo>
                    <a:pt x="546" y="0"/>
                    <a:pt x="1" y="545"/>
                    <a:pt x="1" y="1371"/>
                  </a:cubicBezTo>
                  <a:cubicBezTo>
                    <a:pt x="1" y="2188"/>
                    <a:pt x="546" y="2733"/>
                    <a:pt x="1363" y="2733"/>
                  </a:cubicBezTo>
                  <a:lnTo>
                    <a:pt x="58738" y="2733"/>
                  </a:lnTo>
                  <a:cubicBezTo>
                    <a:pt x="59555" y="2733"/>
                    <a:pt x="60109" y="2188"/>
                    <a:pt x="60109" y="1371"/>
                  </a:cubicBezTo>
                  <a:cubicBezTo>
                    <a:pt x="60109" y="545"/>
                    <a:pt x="59565" y="0"/>
                    <a:pt x="5873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3"/>
            <p:cNvSpPr/>
            <p:nvPr/>
          </p:nvSpPr>
          <p:spPr>
            <a:xfrm>
              <a:off x="6466375" y="3809600"/>
              <a:ext cx="205000" cy="205000"/>
            </a:xfrm>
            <a:custGeom>
              <a:rect b="b" l="l" r="r" t="t"/>
              <a:pathLst>
                <a:path extrusionOk="0" h="8200" w="8200">
                  <a:moveTo>
                    <a:pt x="1" y="0"/>
                  </a:moveTo>
                  <a:lnTo>
                    <a:pt x="1" y="8199"/>
                  </a:lnTo>
                  <a:lnTo>
                    <a:pt x="8200" y="8199"/>
                  </a:lnTo>
                  <a:lnTo>
                    <a:pt x="8200" y="0"/>
                  </a:ln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3"/>
            <p:cNvSpPr/>
            <p:nvPr/>
          </p:nvSpPr>
          <p:spPr>
            <a:xfrm>
              <a:off x="6739700" y="3809600"/>
              <a:ext cx="136675" cy="136675"/>
            </a:xfrm>
            <a:custGeom>
              <a:rect b="b" l="l" r="r" t="t"/>
              <a:pathLst>
                <a:path extrusionOk="0" h="5467" w="5467">
                  <a:moveTo>
                    <a:pt x="1362" y="0"/>
                  </a:moveTo>
                  <a:cubicBezTo>
                    <a:pt x="545" y="0"/>
                    <a:pt x="0" y="545"/>
                    <a:pt x="0" y="1371"/>
                  </a:cubicBezTo>
                  <a:lnTo>
                    <a:pt x="0" y="4104"/>
                  </a:lnTo>
                  <a:cubicBezTo>
                    <a:pt x="0" y="4921"/>
                    <a:pt x="545" y="5466"/>
                    <a:pt x="1362" y="5466"/>
                  </a:cubicBezTo>
                  <a:lnTo>
                    <a:pt x="4095" y="5466"/>
                  </a:lnTo>
                  <a:cubicBezTo>
                    <a:pt x="4912" y="5466"/>
                    <a:pt x="5466" y="4921"/>
                    <a:pt x="5466" y="4104"/>
                  </a:cubicBezTo>
                  <a:lnTo>
                    <a:pt x="5466" y="1371"/>
                  </a:lnTo>
                  <a:cubicBezTo>
                    <a:pt x="5466" y="554"/>
                    <a:pt x="4921" y="0"/>
                    <a:pt x="4095" y="0"/>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3"/>
            <p:cNvSpPr/>
            <p:nvPr/>
          </p:nvSpPr>
          <p:spPr>
            <a:xfrm>
              <a:off x="6261400" y="3809600"/>
              <a:ext cx="136675" cy="136675"/>
            </a:xfrm>
            <a:custGeom>
              <a:rect b="b" l="l" r="r" t="t"/>
              <a:pathLst>
                <a:path extrusionOk="0" h="5467" w="5467">
                  <a:moveTo>
                    <a:pt x="1372" y="0"/>
                  </a:moveTo>
                  <a:cubicBezTo>
                    <a:pt x="555" y="0"/>
                    <a:pt x="1" y="545"/>
                    <a:pt x="1" y="1371"/>
                  </a:cubicBezTo>
                  <a:lnTo>
                    <a:pt x="1" y="4104"/>
                  </a:lnTo>
                  <a:cubicBezTo>
                    <a:pt x="1" y="4921"/>
                    <a:pt x="545" y="5466"/>
                    <a:pt x="1372" y="5466"/>
                  </a:cubicBezTo>
                  <a:lnTo>
                    <a:pt x="4105" y="5466"/>
                  </a:lnTo>
                  <a:cubicBezTo>
                    <a:pt x="4922" y="5466"/>
                    <a:pt x="5467" y="4921"/>
                    <a:pt x="5467" y="4104"/>
                  </a:cubicBezTo>
                  <a:lnTo>
                    <a:pt x="5467" y="1371"/>
                  </a:lnTo>
                  <a:cubicBezTo>
                    <a:pt x="5467" y="554"/>
                    <a:pt x="4922" y="0"/>
                    <a:pt x="4105" y="0"/>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3"/>
            <p:cNvSpPr/>
            <p:nvPr/>
          </p:nvSpPr>
          <p:spPr>
            <a:xfrm>
              <a:off x="6364000" y="2750900"/>
              <a:ext cx="409750" cy="136675"/>
            </a:xfrm>
            <a:custGeom>
              <a:rect b="b" l="l" r="r" t="t"/>
              <a:pathLst>
                <a:path extrusionOk="0" h="5467" w="16390">
                  <a:moveTo>
                    <a:pt x="2734" y="0"/>
                  </a:moveTo>
                  <a:cubicBezTo>
                    <a:pt x="1907" y="0"/>
                    <a:pt x="1363" y="554"/>
                    <a:pt x="1363" y="1371"/>
                  </a:cubicBezTo>
                  <a:lnTo>
                    <a:pt x="1363" y="4104"/>
                  </a:lnTo>
                  <a:cubicBezTo>
                    <a:pt x="1363" y="4921"/>
                    <a:pt x="818" y="5466"/>
                    <a:pt x="1" y="5466"/>
                  </a:cubicBezTo>
                  <a:lnTo>
                    <a:pt x="16390" y="5466"/>
                  </a:lnTo>
                  <a:cubicBezTo>
                    <a:pt x="15573" y="5466"/>
                    <a:pt x="15028" y="4921"/>
                    <a:pt x="15028" y="4104"/>
                  </a:cubicBezTo>
                  <a:lnTo>
                    <a:pt x="15028" y="1371"/>
                  </a:lnTo>
                  <a:cubicBezTo>
                    <a:pt x="15028" y="554"/>
                    <a:pt x="14483" y="0"/>
                    <a:pt x="1365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3"/>
            <p:cNvSpPr/>
            <p:nvPr/>
          </p:nvSpPr>
          <p:spPr>
            <a:xfrm>
              <a:off x="6569000" y="3912200"/>
              <a:ext cx="34050" cy="34075"/>
            </a:xfrm>
            <a:custGeom>
              <a:rect b="b" l="l" r="r" t="t"/>
              <a:pathLst>
                <a:path extrusionOk="0" h="1363" w="1362">
                  <a:moveTo>
                    <a:pt x="676" y="0"/>
                  </a:moveTo>
                  <a:cubicBezTo>
                    <a:pt x="301" y="0"/>
                    <a:pt x="0" y="301"/>
                    <a:pt x="0" y="686"/>
                  </a:cubicBezTo>
                  <a:cubicBezTo>
                    <a:pt x="0" y="1062"/>
                    <a:pt x="301" y="1362"/>
                    <a:pt x="676" y="1362"/>
                  </a:cubicBezTo>
                  <a:cubicBezTo>
                    <a:pt x="1052" y="1362"/>
                    <a:pt x="1362" y="1062"/>
                    <a:pt x="1362" y="686"/>
                  </a:cubicBezTo>
                  <a:cubicBezTo>
                    <a:pt x="1362" y="301"/>
                    <a:pt x="1052" y="0"/>
                    <a:pt x="67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3"/>
            <p:cNvSpPr/>
            <p:nvPr/>
          </p:nvSpPr>
          <p:spPr>
            <a:xfrm>
              <a:off x="6534700" y="3912200"/>
              <a:ext cx="34075" cy="34075"/>
            </a:xfrm>
            <a:custGeom>
              <a:rect b="b" l="l" r="r" t="t"/>
              <a:pathLst>
                <a:path extrusionOk="0" h="1363" w="1363">
                  <a:moveTo>
                    <a:pt x="686" y="0"/>
                  </a:moveTo>
                  <a:cubicBezTo>
                    <a:pt x="311" y="0"/>
                    <a:pt x="1" y="301"/>
                    <a:pt x="1" y="686"/>
                  </a:cubicBezTo>
                  <a:cubicBezTo>
                    <a:pt x="1" y="1062"/>
                    <a:pt x="311" y="1362"/>
                    <a:pt x="686" y="1362"/>
                  </a:cubicBezTo>
                  <a:cubicBezTo>
                    <a:pt x="1062" y="1362"/>
                    <a:pt x="1363" y="1062"/>
                    <a:pt x="1363" y="686"/>
                  </a:cubicBezTo>
                  <a:cubicBezTo>
                    <a:pt x="1363" y="301"/>
                    <a:pt x="1062" y="0"/>
                    <a:pt x="68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3"/>
            <p:cNvSpPr/>
            <p:nvPr/>
          </p:nvSpPr>
          <p:spPr>
            <a:xfrm>
              <a:off x="5747675" y="3537800"/>
              <a:ext cx="399875" cy="384750"/>
            </a:xfrm>
            <a:custGeom>
              <a:rect b="b" l="l" r="r" t="t"/>
              <a:pathLst>
                <a:path extrusionOk="0" h="15390" w="15995">
                  <a:moveTo>
                    <a:pt x="8295" y="0"/>
                  </a:moveTo>
                  <a:cubicBezTo>
                    <a:pt x="6293" y="0"/>
                    <a:pt x="4324" y="781"/>
                    <a:pt x="2855" y="2250"/>
                  </a:cubicBezTo>
                  <a:cubicBezTo>
                    <a:pt x="657" y="4457"/>
                    <a:pt x="0" y="7763"/>
                    <a:pt x="1193" y="10637"/>
                  </a:cubicBezTo>
                  <a:cubicBezTo>
                    <a:pt x="2376" y="13511"/>
                    <a:pt x="5184" y="15389"/>
                    <a:pt x="8303" y="15389"/>
                  </a:cubicBezTo>
                  <a:cubicBezTo>
                    <a:pt x="12548" y="15380"/>
                    <a:pt x="15985" y="11943"/>
                    <a:pt x="15995" y="7688"/>
                  </a:cubicBezTo>
                  <a:cubicBezTo>
                    <a:pt x="15985" y="4579"/>
                    <a:pt x="14116" y="1771"/>
                    <a:pt x="11242" y="588"/>
                  </a:cubicBezTo>
                  <a:cubicBezTo>
                    <a:pt x="10289" y="192"/>
                    <a:pt x="9288" y="0"/>
                    <a:pt x="829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3"/>
            <p:cNvSpPr/>
            <p:nvPr/>
          </p:nvSpPr>
          <p:spPr>
            <a:xfrm>
              <a:off x="5747675" y="3314750"/>
              <a:ext cx="399875" cy="384750"/>
            </a:xfrm>
            <a:custGeom>
              <a:rect b="b" l="l" r="r" t="t"/>
              <a:pathLst>
                <a:path extrusionOk="0" h="15390" w="15995">
                  <a:moveTo>
                    <a:pt x="8295" y="0"/>
                  </a:moveTo>
                  <a:cubicBezTo>
                    <a:pt x="6293" y="0"/>
                    <a:pt x="4324" y="781"/>
                    <a:pt x="2855" y="2250"/>
                  </a:cubicBezTo>
                  <a:cubicBezTo>
                    <a:pt x="657" y="4457"/>
                    <a:pt x="0" y="7763"/>
                    <a:pt x="1193" y="10637"/>
                  </a:cubicBezTo>
                  <a:cubicBezTo>
                    <a:pt x="2376" y="13511"/>
                    <a:pt x="5184" y="15389"/>
                    <a:pt x="8303" y="15389"/>
                  </a:cubicBezTo>
                  <a:cubicBezTo>
                    <a:pt x="12548" y="15380"/>
                    <a:pt x="15985" y="11942"/>
                    <a:pt x="15995" y="7688"/>
                  </a:cubicBezTo>
                  <a:cubicBezTo>
                    <a:pt x="15985" y="4579"/>
                    <a:pt x="14116" y="1771"/>
                    <a:pt x="11242" y="588"/>
                  </a:cubicBezTo>
                  <a:cubicBezTo>
                    <a:pt x="10289" y="192"/>
                    <a:pt x="9288" y="0"/>
                    <a:pt x="829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3"/>
            <p:cNvSpPr/>
            <p:nvPr/>
          </p:nvSpPr>
          <p:spPr>
            <a:xfrm>
              <a:off x="6977300" y="3514325"/>
              <a:ext cx="399900" cy="384750"/>
            </a:xfrm>
            <a:custGeom>
              <a:rect b="b" l="l" r="r" t="t"/>
              <a:pathLst>
                <a:path extrusionOk="0" h="15390" w="15996">
                  <a:moveTo>
                    <a:pt x="8298" y="0"/>
                  </a:moveTo>
                  <a:cubicBezTo>
                    <a:pt x="6299" y="0"/>
                    <a:pt x="4334" y="781"/>
                    <a:pt x="2865" y="2250"/>
                  </a:cubicBezTo>
                  <a:cubicBezTo>
                    <a:pt x="658" y="4457"/>
                    <a:pt x="1" y="7763"/>
                    <a:pt x="1193" y="10637"/>
                  </a:cubicBezTo>
                  <a:cubicBezTo>
                    <a:pt x="2386" y="13511"/>
                    <a:pt x="5194" y="15389"/>
                    <a:pt x="8303" y="15389"/>
                  </a:cubicBezTo>
                  <a:cubicBezTo>
                    <a:pt x="12548" y="15380"/>
                    <a:pt x="15995" y="11942"/>
                    <a:pt x="15995" y="7688"/>
                  </a:cubicBezTo>
                  <a:cubicBezTo>
                    <a:pt x="15995" y="4579"/>
                    <a:pt x="14117" y="1771"/>
                    <a:pt x="11243" y="588"/>
                  </a:cubicBezTo>
                  <a:cubicBezTo>
                    <a:pt x="10290" y="192"/>
                    <a:pt x="9290" y="0"/>
                    <a:pt x="829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6" name="Google Shape;146;p3"/>
          <p:cNvSpPr/>
          <p:nvPr/>
        </p:nvSpPr>
        <p:spPr>
          <a:xfrm rot="-8100000">
            <a:off x="773185" y="3253173"/>
            <a:ext cx="184131" cy="184131"/>
          </a:xfrm>
          <a:prstGeom prst="rtTriangl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3"/>
          <p:cNvSpPr/>
          <p:nvPr/>
        </p:nvSpPr>
        <p:spPr>
          <a:xfrm rot="-8100000">
            <a:off x="3634310" y="3253186"/>
            <a:ext cx="184131" cy="184131"/>
          </a:xfrm>
          <a:prstGeom prst="rtTriangl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3"/>
          <p:cNvSpPr/>
          <p:nvPr/>
        </p:nvSpPr>
        <p:spPr>
          <a:xfrm rot="-8100000">
            <a:off x="6272635" y="3253173"/>
            <a:ext cx="184131" cy="184131"/>
          </a:xfrm>
          <a:prstGeom prst="rtTriangl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3"/>
          <p:cNvSpPr/>
          <p:nvPr/>
        </p:nvSpPr>
        <p:spPr>
          <a:xfrm rot="-8100000">
            <a:off x="8814085" y="3253173"/>
            <a:ext cx="184131" cy="184131"/>
          </a:xfrm>
          <a:prstGeom prst="rtTriangl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3"/>
          <p:cNvSpPr/>
          <p:nvPr/>
        </p:nvSpPr>
        <p:spPr>
          <a:xfrm>
            <a:off x="1435726" y="3111000"/>
            <a:ext cx="108159" cy="104042"/>
          </a:xfrm>
          <a:custGeom>
            <a:rect b="b" l="l" r="r" t="t"/>
            <a:pathLst>
              <a:path extrusionOk="0" h="9930" w="10323">
                <a:moveTo>
                  <a:pt x="5363" y="1"/>
                </a:moveTo>
                <a:cubicBezTo>
                  <a:pt x="3353" y="1"/>
                  <a:pt x="1541" y="1203"/>
                  <a:pt x="771" y="3063"/>
                </a:cubicBezTo>
                <a:cubicBezTo>
                  <a:pt x="0" y="4922"/>
                  <a:pt x="432" y="7054"/>
                  <a:pt x="1851" y="8472"/>
                </a:cubicBezTo>
                <a:cubicBezTo>
                  <a:pt x="2801" y="9422"/>
                  <a:pt x="4071" y="9930"/>
                  <a:pt x="5365" y="9930"/>
                </a:cubicBezTo>
                <a:cubicBezTo>
                  <a:pt x="6003" y="9930"/>
                  <a:pt x="6647" y="9807"/>
                  <a:pt x="7260" y="9553"/>
                </a:cubicBezTo>
                <a:cubicBezTo>
                  <a:pt x="9120" y="8782"/>
                  <a:pt x="10322" y="6970"/>
                  <a:pt x="10322" y="4960"/>
                </a:cubicBezTo>
                <a:cubicBezTo>
                  <a:pt x="10322" y="2217"/>
                  <a:pt x="8106" y="1"/>
                  <a:pt x="5363" y="1"/>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3"/>
          <p:cNvSpPr/>
          <p:nvPr/>
        </p:nvSpPr>
        <p:spPr>
          <a:xfrm>
            <a:off x="1135122" y="3475424"/>
            <a:ext cx="229759" cy="137087"/>
          </a:xfrm>
          <a:custGeom>
            <a:rect b="b" l="l" r="r" t="t"/>
            <a:pathLst>
              <a:path extrusionOk="0" h="8491" w="14231">
                <a:moveTo>
                  <a:pt x="7316" y="1"/>
                </a:moveTo>
                <a:cubicBezTo>
                  <a:pt x="7155" y="1"/>
                  <a:pt x="6992" y="7"/>
                  <a:pt x="6828" y="19"/>
                </a:cubicBezTo>
                <a:cubicBezTo>
                  <a:pt x="2658" y="339"/>
                  <a:pt x="0" y="4603"/>
                  <a:pt x="1541" y="8491"/>
                </a:cubicBezTo>
                <a:lnTo>
                  <a:pt x="12201" y="8491"/>
                </a:lnTo>
                <a:cubicBezTo>
                  <a:pt x="12745" y="8482"/>
                  <a:pt x="13215" y="8106"/>
                  <a:pt x="13346" y="7580"/>
                </a:cubicBezTo>
                <a:cubicBezTo>
                  <a:pt x="14230" y="3665"/>
                  <a:pt x="11241" y="1"/>
                  <a:pt x="731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4"/>
          <p:cNvSpPr txBox="1"/>
          <p:nvPr>
            <p:ph type="ctrTitle"/>
          </p:nvPr>
        </p:nvSpPr>
        <p:spPr>
          <a:xfrm>
            <a:off x="300258" y="376498"/>
            <a:ext cx="8862088" cy="878561"/>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800"/>
              <a:buNone/>
            </a:pPr>
            <a:r>
              <a:rPr b="1" lang="en" sz="2000" u="sng">
                <a:latin typeface="Arial"/>
                <a:ea typeface="Arial"/>
                <a:cs typeface="Arial"/>
                <a:sym typeface="Arial"/>
              </a:rPr>
              <a:t>DATA COLLECTION: SCRAPING REDFIN URL’S</a:t>
            </a:r>
            <a:br>
              <a:rPr b="1" i="0" lang="en">
                <a:solidFill>
                  <a:srgbClr val="000000"/>
                </a:solidFill>
                <a:latin typeface="Helvetica Neue"/>
                <a:ea typeface="Helvetica Neue"/>
                <a:cs typeface="Helvetica Neue"/>
                <a:sym typeface="Helvetica Neue"/>
              </a:rPr>
            </a:br>
            <a:endParaRPr/>
          </a:p>
        </p:txBody>
      </p:sp>
      <p:sp>
        <p:nvSpPr>
          <p:cNvPr id="157" name="Google Shape;157;p4"/>
          <p:cNvSpPr txBox="1"/>
          <p:nvPr>
            <p:ph idx="1" type="subTitle"/>
          </p:nvPr>
        </p:nvSpPr>
        <p:spPr>
          <a:xfrm>
            <a:off x="138519" y="815779"/>
            <a:ext cx="8862088" cy="1856202"/>
          </a:xfrm>
          <a:prstGeom prst="rect">
            <a:avLst/>
          </a:prstGeom>
          <a:noFill/>
          <a:ln>
            <a:noFill/>
          </a:ln>
        </p:spPr>
        <p:txBody>
          <a:bodyPr anchorCtr="0" anchor="t" bIns="91425" lIns="91425" spcFirstLastPara="1" rIns="91425" wrap="square" tIns="91425">
            <a:noAutofit/>
          </a:bodyPr>
          <a:lstStyle/>
          <a:p>
            <a:pPr indent="-285750" lvl="0" marL="438150" rtl="0" algn="l">
              <a:lnSpc>
                <a:spcPct val="100000"/>
              </a:lnSpc>
              <a:spcBef>
                <a:spcPts val="0"/>
              </a:spcBef>
              <a:spcAft>
                <a:spcPts val="0"/>
              </a:spcAft>
              <a:buSzPts val="1200"/>
              <a:buFont typeface="Noto Sans Symbols"/>
              <a:buChar char="❑"/>
            </a:pPr>
            <a:r>
              <a:rPr lang="en" sz="1600">
                <a:solidFill>
                  <a:srgbClr val="374151"/>
                </a:solidFill>
                <a:latin typeface="Arial"/>
                <a:ea typeface="Arial"/>
                <a:cs typeface="Arial"/>
                <a:sym typeface="Arial"/>
              </a:rPr>
              <a:t>For each URL, we concatenated it with "</a:t>
            </a:r>
            <a:r>
              <a:rPr lang="en" sz="1600" u="sng">
                <a:solidFill>
                  <a:srgbClr val="374151"/>
                </a:solidFill>
                <a:latin typeface="Arial"/>
                <a:ea typeface="Arial"/>
                <a:cs typeface="Arial"/>
                <a:sym typeface="Arial"/>
                <a:hlinkClick r:id="rId3">
                  <a:extLst>
                    <a:ext uri="{A12FA001-AC4F-418D-AE19-62706E023703}">
                      <ahyp:hlinkClr val="tx"/>
                    </a:ext>
                  </a:extLst>
                </a:hlinkClick>
              </a:rPr>
              <a:t>https://www.redfin.com</a:t>
            </a:r>
            <a:r>
              <a:rPr lang="en" sz="1600">
                <a:solidFill>
                  <a:srgbClr val="374151"/>
                </a:solidFill>
                <a:latin typeface="Arial"/>
                <a:ea typeface="Arial"/>
                <a:cs typeface="Arial"/>
                <a:sym typeface="Arial"/>
              </a:rPr>
              <a:t>" to create the complete Redfin URL for that city.</a:t>
            </a:r>
            <a:endParaRPr/>
          </a:p>
          <a:p>
            <a:pPr indent="-209550" lvl="0" marL="438150" rtl="0" algn="l">
              <a:lnSpc>
                <a:spcPct val="100000"/>
              </a:lnSpc>
              <a:spcBef>
                <a:spcPts val="0"/>
              </a:spcBef>
              <a:spcAft>
                <a:spcPts val="0"/>
              </a:spcAft>
              <a:buSzPts val="1200"/>
              <a:buFont typeface="Noto Sans Symbols"/>
              <a:buNone/>
            </a:pPr>
            <a:r>
              <a:t/>
            </a:r>
            <a:endParaRPr sz="1800">
              <a:solidFill>
                <a:srgbClr val="374151"/>
              </a:solidFill>
              <a:latin typeface="Arial"/>
              <a:ea typeface="Arial"/>
              <a:cs typeface="Arial"/>
              <a:sym typeface="Arial"/>
            </a:endParaRPr>
          </a:p>
          <a:p>
            <a:pPr indent="-285750" lvl="0" marL="438150" rtl="0" algn="l">
              <a:lnSpc>
                <a:spcPct val="100000"/>
              </a:lnSpc>
              <a:spcBef>
                <a:spcPts val="0"/>
              </a:spcBef>
              <a:spcAft>
                <a:spcPts val="0"/>
              </a:spcAft>
              <a:buSzPts val="1200"/>
              <a:buFont typeface="Noto Sans Symbols"/>
              <a:buChar char="❑"/>
            </a:pPr>
            <a:r>
              <a:rPr lang="en" sz="1600">
                <a:solidFill>
                  <a:srgbClr val="374151"/>
                </a:solidFill>
                <a:latin typeface="Arial"/>
                <a:ea typeface="Arial"/>
                <a:cs typeface="Arial"/>
                <a:sym typeface="Arial"/>
              </a:rPr>
              <a:t>This compilation of URLs represents the foundation from which we will be extracting valuable real estate data.</a:t>
            </a:r>
            <a:endParaRPr/>
          </a:p>
          <a:p>
            <a:pPr indent="0" lvl="0" marL="152400" rtl="0" algn="l">
              <a:lnSpc>
                <a:spcPct val="100000"/>
              </a:lnSpc>
              <a:spcBef>
                <a:spcPts val="0"/>
              </a:spcBef>
              <a:spcAft>
                <a:spcPts val="0"/>
              </a:spcAft>
              <a:buSzPts val="1200"/>
              <a:buNone/>
            </a:pPr>
            <a:r>
              <a:t/>
            </a:r>
            <a:endParaRPr sz="1600">
              <a:solidFill>
                <a:srgbClr val="374151"/>
              </a:solidFill>
              <a:latin typeface="Arial"/>
              <a:ea typeface="Arial"/>
              <a:cs typeface="Arial"/>
              <a:sym typeface="Arial"/>
            </a:endParaRPr>
          </a:p>
          <a:p>
            <a:pPr indent="-285750" lvl="0" marL="438150" rtl="0" algn="l">
              <a:lnSpc>
                <a:spcPct val="100000"/>
              </a:lnSpc>
              <a:spcBef>
                <a:spcPts val="0"/>
              </a:spcBef>
              <a:spcAft>
                <a:spcPts val="0"/>
              </a:spcAft>
              <a:buSzPts val="1200"/>
              <a:buFont typeface="Noto Sans Symbols"/>
              <a:buChar char="❑"/>
            </a:pPr>
            <a:r>
              <a:rPr lang="en" sz="1600">
                <a:solidFill>
                  <a:srgbClr val="374151"/>
                </a:solidFill>
                <a:latin typeface="Arial"/>
                <a:ea typeface="Arial"/>
                <a:cs typeface="Arial"/>
                <a:sym typeface="Arial"/>
              </a:rPr>
              <a:t>Loading Scraped Data into Data Frame, it consists of several columns: </a:t>
            </a:r>
            <a:endParaRPr/>
          </a:p>
          <a:p>
            <a:pPr indent="-228600" lvl="0" marL="457200" rtl="0" algn="l">
              <a:lnSpc>
                <a:spcPct val="100000"/>
              </a:lnSpc>
              <a:spcBef>
                <a:spcPts val="0"/>
              </a:spcBef>
              <a:spcAft>
                <a:spcPts val="0"/>
              </a:spcAft>
              <a:buSzPts val="1200"/>
              <a:buFont typeface="Arial"/>
              <a:buNone/>
            </a:pPr>
            <a:r>
              <a:t/>
            </a:r>
            <a:endParaRPr sz="1800">
              <a:latin typeface="Arial"/>
              <a:ea typeface="Arial"/>
              <a:cs typeface="Arial"/>
              <a:sym typeface="Arial"/>
            </a:endParaRPr>
          </a:p>
        </p:txBody>
      </p:sp>
      <p:pic>
        <p:nvPicPr>
          <p:cNvPr descr="A red lettered logo&#10;&#10;Description automatically generated" id="158" name="Google Shape;158;p4"/>
          <p:cNvPicPr preferRelativeResize="0"/>
          <p:nvPr/>
        </p:nvPicPr>
        <p:blipFill rotWithShape="1">
          <a:blip r:embed="rId4">
            <a:alphaModFix/>
          </a:blip>
          <a:srcRect b="0" l="0" r="0" t="0"/>
          <a:stretch/>
        </p:blipFill>
        <p:spPr>
          <a:xfrm>
            <a:off x="5089006" y="4358973"/>
            <a:ext cx="3797300" cy="533400"/>
          </a:xfrm>
          <a:prstGeom prst="rect">
            <a:avLst/>
          </a:prstGeom>
          <a:noFill/>
          <a:ln>
            <a:noFill/>
          </a:ln>
        </p:spPr>
      </p:pic>
      <p:sp>
        <p:nvSpPr>
          <p:cNvPr id="159" name="Google Shape;159;p4"/>
          <p:cNvSpPr txBox="1"/>
          <p:nvPr/>
        </p:nvSpPr>
        <p:spPr>
          <a:xfrm>
            <a:off x="-46287" y="2671981"/>
            <a:ext cx="4840941" cy="1922306"/>
          </a:xfrm>
          <a:prstGeom prst="rect">
            <a:avLst/>
          </a:prstGeom>
          <a:noFill/>
          <a:ln>
            <a:noFill/>
          </a:ln>
        </p:spPr>
        <p:txBody>
          <a:bodyPr anchorCtr="0" anchor="t" bIns="91425" lIns="91425" spcFirstLastPara="1" rIns="91425" wrap="square" tIns="91425">
            <a:noAutofit/>
          </a:bodyPr>
          <a:lstStyle/>
          <a:p>
            <a:pPr indent="-285750" lvl="1" marL="742950" marR="0" rtl="0" algn="l">
              <a:lnSpc>
                <a:spcPct val="100000"/>
              </a:lnSpc>
              <a:spcBef>
                <a:spcPts val="0"/>
              </a:spcBef>
              <a:spcAft>
                <a:spcPts val="0"/>
              </a:spcAft>
              <a:buClr>
                <a:srgbClr val="434343"/>
              </a:buClr>
              <a:buSzPts val="1200"/>
              <a:buFont typeface="Arial"/>
              <a:buAutoNum type="arabicParenR"/>
            </a:pPr>
            <a:r>
              <a:rPr b="0" i="0" lang="en" sz="1200" u="none" cap="none" strike="noStrike">
                <a:solidFill>
                  <a:srgbClr val="374151"/>
                </a:solidFill>
                <a:latin typeface="Arial"/>
                <a:ea typeface="Arial"/>
                <a:cs typeface="Arial"/>
                <a:sym typeface="Arial"/>
              </a:rPr>
              <a:t>'AddressLine': The address of the property.</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434343"/>
              </a:buClr>
              <a:buSzPts val="1200"/>
              <a:buFont typeface="Arial"/>
              <a:buAutoNum type="arabicParenR"/>
            </a:pPr>
            <a:r>
              <a:rPr b="0" i="0" lang="en" sz="1200" u="none" cap="none" strike="noStrike">
                <a:solidFill>
                  <a:srgbClr val="374151"/>
                </a:solidFill>
                <a:latin typeface="Arial"/>
                <a:ea typeface="Arial"/>
                <a:cs typeface="Arial"/>
                <a:sym typeface="Arial"/>
              </a:rPr>
              <a:t>'StateCode': The state code (California in our case).</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434343"/>
              </a:buClr>
              <a:buSzPts val="1200"/>
              <a:buFont typeface="Arial"/>
              <a:buAutoNum type="arabicParenR"/>
            </a:pPr>
            <a:r>
              <a:rPr b="0" i="0" lang="en" sz="1200" u="none" cap="none" strike="noStrike">
                <a:solidFill>
                  <a:srgbClr val="374151"/>
                </a:solidFill>
                <a:latin typeface="Arial"/>
                <a:ea typeface="Arial"/>
                <a:cs typeface="Arial"/>
                <a:sym typeface="Arial"/>
              </a:rPr>
              <a:t>'City': The city in California where the property is located.</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434343"/>
              </a:buClr>
              <a:buSzPts val="1200"/>
              <a:buFont typeface="Arial"/>
              <a:buAutoNum type="arabicParenR"/>
            </a:pPr>
            <a:r>
              <a:rPr b="0" i="0" lang="en" sz="1200" u="none" cap="none" strike="noStrike">
                <a:solidFill>
                  <a:srgbClr val="374151"/>
                </a:solidFill>
                <a:latin typeface="Arial"/>
                <a:ea typeface="Arial"/>
                <a:cs typeface="Arial"/>
                <a:sym typeface="Arial"/>
              </a:rPr>
              <a:t>'Zipcode': The property's ZIP code.</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434343"/>
              </a:buClr>
              <a:buSzPts val="1200"/>
              <a:buFont typeface="Arial"/>
              <a:buAutoNum type="arabicParenR"/>
            </a:pPr>
            <a:r>
              <a:rPr b="0" i="0" lang="en" sz="1200" u="none" cap="none" strike="noStrike">
                <a:solidFill>
                  <a:srgbClr val="374151"/>
                </a:solidFill>
                <a:latin typeface="Arial"/>
                <a:ea typeface="Arial"/>
                <a:cs typeface="Arial"/>
                <a:sym typeface="Arial"/>
              </a:rPr>
              <a:t>'PropertyPrice': The price of the property.</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434343"/>
              </a:buClr>
              <a:buSzPts val="1200"/>
              <a:buFont typeface="Arial"/>
              <a:buAutoNum type="arabicParenR"/>
            </a:pPr>
            <a:r>
              <a:rPr b="0" i="0" lang="en" sz="1200" u="none" cap="none" strike="noStrike">
                <a:solidFill>
                  <a:srgbClr val="374151"/>
                </a:solidFill>
                <a:latin typeface="Arial"/>
                <a:ea typeface="Arial"/>
                <a:cs typeface="Arial"/>
                <a:sym typeface="Arial"/>
              </a:rPr>
              <a:t>'BedRooms': The number of bedrooms in the property.</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434343"/>
              </a:buClr>
              <a:buSzPts val="1200"/>
              <a:buFont typeface="Arial"/>
              <a:buAutoNum type="arabicParenR"/>
            </a:pPr>
            <a:r>
              <a:rPr b="0" i="0" lang="en" sz="1200" u="none" cap="none" strike="noStrike">
                <a:solidFill>
                  <a:srgbClr val="374151"/>
                </a:solidFill>
                <a:latin typeface="Arial"/>
                <a:ea typeface="Arial"/>
                <a:cs typeface="Arial"/>
                <a:sym typeface="Arial"/>
              </a:rPr>
              <a:t>'BathRooms': Number of bathrooms.</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434343"/>
              </a:buClr>
              <a:buSzPts val="1200"/>
              <a:buFont typeface="Arial"/>
              <a:buAutoNum type="arabicParenR"/>
            </a:pPr>
            <a:r>
              <a:rPr b="0" i="0" lang="en" sz="1200" u="none" cap="none" strike="noStrike">
                <a:solidFill>
                  <a:srgbClr val="374151"/>
                </a:solidFill>
                <a:latin typeface="Arial"/>
                <a:ea typeface="Arial"/>
                <a:cs typeface="Arial"/>
                <a:sym typeface="Arial"/>
              </a:rPr>
              <a:t>'Property_Sqft': Property size in square feet.</a:t>
            </a:r>
            <a:endParaRPr b="0" i="0" sz="1400" u="none" cap="none" strike="noStrike">
              <a:solidFill>
                <a:srgbClr val="000000"/>
              </a:solidFill>
              <a:latin typeface="Arial"/>
              <a:ea typeface="Arial"/>
              <a:cs typeface="Arial"/>
              <a:sym typeface="Arial"/>
            </a:endParaRPr>
          </a:p>
          <a:p>
            <a:pPr indent="-209550" lvl="1" marL="742950" marR="0" rtl="0" algn="l">
              <a:lnSpc>
                <a:spcPct val="100000"/>
              </a:lnSpc>
              <a:spcBef>
                <a:spcPts val="0"/>
              </a:spcBef>
              <a:spcAft>
                <a:spcPts val="0"/>
              </a:spcAft>
              <a:buClr>
                <a:srgbClr val="434343"/>
              </a:buClr>
              <a:buSzPts val="1200"/>
              <a:buFont typeface="Arial"/>
              <a:buNone/>
            </a:pPr>
            <a:r>
              <a:t/>
            </a:r>
            <a:endParaRPr b="0" i="0" sz="1200" u="none" cap="none" strike="noStrike">
              <a:solidFill>
                <a:srgbClr val="374151"/>
              </a:solidFill>
              <a:latin typeface="Arial"/>
              <a:ea typeface="Arial"/>
              <a:cs typeface="Arial"/>
              <a:sym typeface="Arial"/>
            </a:endParaRPr>
          </a:p>
        </p:txBody>
      </p:sp>
      <p:sp>
        <p:nvSpPr>
          <p:cNvPr id="160" name="Google Shape;160;p4"/>
          <p:cNvSpPr txBox="1"/>
          <p:nvPr/>
        </p:nvSpPr>
        <p:spPr>
          <a:xfrm>
            <a:off x="4500303" y="2671981"/>
            <a:ext cx="4974706" cy="1856203"/>
          </a:xfrm>
          <a:prstGeom prst="rect">
            <a:avLst/>
          </a:prstGeom>
          <a:noFill/>
          <a:ln>
            <a:noFill/>
          </a:ln>
        </p:spPr>
        <p:txBody>
          <a:bodyPr anchorCtr="0" anchor="t" bIns="91425" lIns="91425" spcFirstLastPara="1" rIns="91425" wrap="square" tIns="91425">
            <a:noAutofit/>
          </a:bodyPr>
          <a:lstStyle/>
          <a:p>
            <a:pPr indent="-228600" lvl="0" marL="381000" marR="0" rtl="0" algn="l">
              <a:lnSpc>
                <a:spcPct val="100000"/>
              </a:lnSpc>
              <a:spcBef>
                <a:spcPts val="0"/>
              </a:spcBef>
              <a:spcAft>
                <a:spcPts val="0"/>
              </a:spcAft>
              <a:buClr>
                <a:srgbClr val="434343"/>
              </a:buClr>
              <a:buSzPts val="1200"/>
              <a:buFont typeface="EB Garamond"/>
              <a:buAutoNum type="arabicParenR" startAt="9"/>
            </a:pPr>
            <a:r>
              <a:rPr b="0" i="0" lang="en" sz="1200" u="none" cap="none" strike="noStrike">
                <a:solidFill>
                  <a:srgbClr val="374151"/>
                </a:solidFill>
                <a:latin typeface="Arial"/>
                <a:ea typeface="Arial"/>
                <a:cs typeface="Arial"/>
                <a:sym typeface="Arial"/>
              </a:rPr>
              <a:t>'School_rating': Nearby school ratings.</a:t>
            </a:r>
            <a:endParaRPr b="0" i="0" sz="1400" u="none" cap="none" strike="noStrike">
              <a:solidFill>
                <a:srgbClr val="000000"/>
              </a:solidFill>
              <a:latin typeface="Arial"/>
              <a:ea typeface="Arial"/>
              <a:cs typeface="Arial"/>
              <a:sym typeface="Arial"/>
            </a:endParaRPr>
          </a:p>
          <a:p>
            <a:pPr indent="-228600" lvl="0" marL="381000" marR="0" rtl="0" algn="l">
              <a:lnSpc>
                <a:spcPct val="100000"/>
              </a:lnSpc>
              <a:spcBef>
                <a:spcPts val="0"/>
              </a:spcBef>
              <a:spcAft>
                <a:spcPts val="0"/>
              </a:spcAft>
              <a:buClr>
                <a:srgbClr val="434343"/>
              </a:buClr>
              <a:buSzPts val="1200"/>
              <a:buFont typeface="EB Garamond"/>
              <a:buAutoNum type="arabicParenR" startAt="9"/>
            </a:pPr>
            <a:r>
              <a:rPr b="0" i="0" lang="en" sz="1200" u="none" cap="none" strike="noStrike">
                <a:solidFill>
                  <a:srgbClr val="374151"/>
                </a:solidFill>
                <a:latin typeface="Arial"/>
                <a:ea typeface="Arial"/>
                <a:cs typeface="Arial"/>
                <a:sym typeface="Arial"/>
              </a:rPr>
              <a:t> 'Garage': Information on the presence of a garage.</a:t>
            </a:r>
            <a:endParaRPr b="0" i="0" sz="1400" u="none" cap="none" strike="noStrike">
              <a:solidFill>
                <a:srgbClr val="000000"/>
              </a:solidFill>
              <a:latin typeface="Arial"/>
              <a:ea typeface="Arial"/>
              <a:cs typeface="Arial"/>
              <a:sym typeface="Arial"/>
            </a:endParaRPr>
          </a:p>
          <a:p>
            <a:pPr indent="-228600" lvl="0" marL="381000" marR="0" rtl="0" algn="l">
              <a:lnSpc>
                <a:spcPct val="100000"/>
              </a:lnSpc>
              <a:spcBef>
                <a:spcPts val="0"/>
              </a:spcBef>
              <a:spcAft>
                <a:spcPts val="0"/>
              </a:spcAft>
              <a:buClr>
                <a:srgbClr val="434343"/>
              </a:buClr>
              <a:buSzPts val="1200"/>
              <a:buFont typeface="EB Garamond"/>
              <a:buAutoNum type="arabicParenR" startAt="9"/>
            </a:pPr>
            <a:r>
              <a:rPr b="0" i="0" lang="en" sz="1200" u="none" cap="none" strike="noStrike">
                <a:solidFill>
                  <a:srgbClr val="374151"/>
                </a:solidFill>
                <a:latin typeface="Arial"/>
                <a:ea typeface="Arial"/>
                <a:cs typeface="Arial"/>
                <a:sym typeface="Arial"/>
              </a:rPr>
              <a:t> 'YearBuilt': Year the property was constructed.</a:t>
            </a:r>
            <a:endParaRPr b="0" i="0" sz="1400" u="none" cap="none" strike="noStrike">
              <a:solidFill>
                <a:srgbClr val="000000"/>
              </a:solidFill>
              <a:latin typeface="Arial"/>
              <a:ea typeface="Arial"/>
              <a:cs typeface="Arial"/>
              <a:sym typeface="Arial"/>
            </a:endParaRPr>
          </a:p>
          <a:p>
            <a:pPr indent="-228600" lvl="0" marL="381000" marR="0" rtl="0" algn="l">
              <a:lnSpc>
                <a:spcPct val="100000"/>
              </a:lnSpc>
              <a:spcBef>
                <a:spcPts val="0"/>
              </a:spcBef>
              <a:spcAft>
                <a:spcPts val="0"/>
              </a:spcAft>
              <a:buClr>
                <a:srgbClr val="434343"/>
              </a:buClr>
              <a:buSzPts val="1200"/>
              <a:buFont typeface="EB Garamond"/>
              <a:buAutoNum type="arabicParenR" startAt="9"/>
            </a:pPr>
            <a:r>
              <a:rPr b="0" i="0" lang="en" sz="1200" u="none" cap="none" strike="noStrike">
                <a:solidFill>
                  <a:srgbClr val="374151"/>
                </a:solidFill>
                <a:latin typeface="Arial"/>
                <a:ea typeface="Arial"/>
                <a:cs typeface="Arial"/>
                <a:sym typeface="Arial"/>
              </a:rPr>
              <a:t> ‘TimeOnRedfin': Time the property has been listed on Redfin.</a:t>
            </a:r>
            <a:endParaRPr b="0" i="0" sz="1400" u="none" cap="none" strike="noStrike">
              <a:solidFill>
                <a:srgbClr val="000000"/>
              </a:solidFill>
              <a:latin typeface="Arial"/>
              <a:ea typeface="Arial"/>
              <a:cs typeface="Arial"/>
              <a:sym typeface="Arial"/>
            </a:endParaRPr>
          </a:p>
          <a:p>
            <a:pPr indent="-228600" lvl="0" marL="381000" marR="0" rtl="0" algn="l">
              <a:lnSpc>
                <a:spcPct val="100000"/>
              </a:lnSpc>
              <a:spcBef>
                <a:spcPts val="0"/>
              </a:spcBef>
              <a:spcAft>
                <a:spcPts val="0"/>
              </a:spcAft>
              <a:buClr>
                <a:srgbClr val="434343"/>
              </a:buClr>
              <a:buSzPts val="1200"/>
              <a:buFont typeface="EB Garamond"/>
              <a:buAutoNum type="arabicParenR" startAt="9"/>
            </a:pPr>
            <a:r>
              <a:rPr b="0" i="0" lang="en" sz="1200" u="none" cap="none" strike="noStrike">
                <a:solidFill>
                  <a:srgbClr val="374151"/>
                </a:solidFill>
                <a:latin typeface="Arial"/>
                <a:ea typeface="Arial"/>
                <a:cs typeface="Arial"/>
                <a:sym typeface="Arial"/>
              </a:rPr>
              <a:t> 'PropertyType': Type of property (e.g., single-family, condo).</a:t>
            </a:r>
            <a:endParaRPr b="0" i="0" sz="1400" u="none" cap="none" strike="noStrike">
              <a:solidFill>
                <a:srgbClr val="000000"/>
              </a:solidFill>
              <a:latin typeface="Arial"/>
              <a:ea typeface="Arial"/>
              <a:cs typeface="Arial"/>
              <a:sym typeface="Arial"/>
            </a:endParaRPr>
          </a:p>
          <a:p>
            <a:pPr indent="-228600" lvl="0" marL="381000" marR="0" rtl="0" algn="l">
              <a:lnSpc>
                <a:spcPct val="100000"/>
              </a:lnSpc>
              <a:spcBef>
                <a:spcPts val="0"/>
              </a:spcBef>
              <a:spcAft>
                <a:spcPts val="0"/>
              </a:spcAft>
              <a:buClr>
                <a:srgbClr val="434343"/>
              </a:buClr>
              <a:buSzPts val="1200"/>
              <a:buFont typeface="EB Garamond"/>
              <a:buAutoNum type="arabicParenR" startAt="9"/>
            </a:pPr>
            <a:r>
              <a:rPr b="0" i="0" lang="en" sz="1200" u="none" cap="none" strike="noStrike">
                <a:solidFill>
                  <a:srgbClr val="374151"/>
                </a:solidFill>
                <a:latin typeface="Arial"/>
                <a:ea typeface="Arial"/>
                <a:cs typeface="Arial"/>
                <a:sym typeface="Arial"/>
              </a:rPr>
              <a:t> 'PropertyStyle': Property style (e.g., colonial, modern).</a:t>
            </a:r>
            <a:endParaRPr b="0" i="0" sz="1400" u="none" cap="none" strike="noStrike">
              <a:solidFill>
                <a:srgbClr val="000000"/>
              </a:solidFill>
              <a:latin typeface="Arial"/>
              <a:ea typeface="Arial"/>
              <a:cs typeface="Arial"/>
              <a:sym typeface="Arial"/>
            </a:endParaRPr>
          </a:p>
          <a:p>
            <a:pPr indent="-228600" lvl="0" marL="381000" marR="0" rtl="0" algn="l">
              <a:lnSpc>
                <a:spcPct val="100000"/>
              </a:lnSpc>
              <a:spcBef>
                <a:spcPts val="0"/>
              </a:spcBef>
              <a:spcAft>
                <a:spcPts val="0"/>
              </a:spcAft>
              <a:buClr>
                <a:srgbClr val="434343"/>
              </a:buClr>
              <a:buSzPts val="1200"/>
              <a:buFont typeface="EB Garamond"/>
              <a:buAutoNum type="arabicParenR" startAt="9"/>
            </a:pPr>
            <a:r>
              <a:rPr b="0" i="0" lang="en" sz="1200" u="none" cap="none" strike="noStrike">
                <a:solidFill>
                  <a:srgbClr val="374151"/>
                </a:solidFill>
                <a:latin typeface="Arial"/>
                <a:ea typeface="Arial"/>
                <a:cs typeface="Arial"/>
                <a:sym typeface="Arial"/>
              </a:rPr>
              <a:t> 'PropertyCommunity': Information about the property’s  community.</a:t>
            </a:r>
            <a:endParaRPr b="0" i="0" sz="1400" u="none" cap="none" strike="noStrike">
              <a:solidFill>
                <a:srgbClr val="000000"/>
              </a:solidFill>
              <a:latin typeface="Arial"/>
              <a:ea typeface="Arial"/>
              <a:cs typeface="Arial"/>
              <a:sym typeface="Arial"/>
            </a:endParaRPr>
          </a:p>
          <a:p>
            <a:pPr indent="-304800" lvl="0" marL="457200" marR="0" rtl="0" algn="l">
              <a:lnSpc>
                <a:spcPct val="100000"/>
              </a:lnSpc>
              <a:spcBef>
                <a:spcPts val="0"/>
              </a:spcBef>
              <a:spcAft>
                <a:spcPts val="0"/>
              </a:spcAft>
              <a:buClr>
                <a:srgbClr val="434343"/>
              </a:buClr>
              <a:buSzPts val="1200"/>
              <a:buFont typeface="EB Garamond"/>
              <a:buNone/>
            </a:pPr>
            <a:r>
              <a:t/>
            </a:r>
            <a:endParaRPr b="0" i="0" sz="1200" u="none" cap="none" strike="noStrike">
              <a:solidFill>
                <a:srgbClr val="434343"/>
              </a:solidFill>
              <a:latin typeface="EB Garamond"/>
              <a:ea typeface="EB Garamond"/>
              <a:cs typeface="EB Garamond"/>
              <a:sym typeface="EB Garamo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5"/>
          <p:cNvSpPr txBox="1"/>
          <p:nvPr>
            <p:ph type="ctrTitle"/>
          </p:nvPr>
        </p:nvSpPr>
        <p:spPr>
          <a:xfrm>
            <a:off x="230563" y="83867"/>
            <a:ext cx="7792847" cy="668378"/>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800"/>
              <a:buNone/>
            </a:pPr>
            <a:r>
              <a:rPr b="1" lang="en" sz="2000" u="sng">
                <a:latin typeface="Arial"/>
                <a:ea typeface="Arial"/>
                <a:cs typeface="Arial"/>
                <a:sym typeface="Arial"/>
              </a:rPr>
              <a:t>DATA CLEANING:</a:t>
            </a:r>
            <a:endParaRPr sz="2000" u="sng"/>
          </a:p>
        </p:txBody>
      </p:sp>
      <p:sp>
        <p:nvSpPr>
          <p:cNvPr id="166" name="Google Shape;166;p5"/>
          <p:cNvSpPr txBox="1"/>
          <p:nvPr>
            <p:ph idx="1" type="subTitle"/>
          </p:nvPr>
        </p:nvSpPr>
        <p:spPr>
          <a:xfrm>
            <a:off x="230563" y="706631"/>
            <a:ext cx="4670611" cy="1519387"/>
          </a:xfrm>
          <a:prstGeom prst="rect">
            <a:avLst/>
          </a:prstGeom>
          <a:noFill/>
          <a:ln>
            <a:noFill/>
          </a:ln>
        </p:spPr>
        <p:txBody>
          <a:bodyPr anchorCtr="0" anchor="t" bIns="91425" lIns="91425" spcFirstLastPara="1" rIns="91425" wrap="square" tIns="91425">
            <a:noAutofit/>
          </a:bodyPr>
          <a:lstStyle/>
          <a:p>
            <a:pPr indent="-285750" lvl="0" marL="285750" rtl="0" algn="l">
              <a:lnSpc>
                <a:spcPct val="100000"/>
              </a:lnSpc>
              <a:spcBef>
                <a:spcPts val="0"/>
              </a:spcBef>
              <a:spcAft>
                <a:spcPts val="0"/>
              </a:spcAft>
              <a:buSzPts val="1200"/>
              <a:buFont typeface="Noto Sans Symbols"/>
              <a:buChar char="❑"/>
            </a:pPr>
            <a:r>
              <a:rPr lang="en" sz="1200">
                <a:solidFill>
                  <a:srgbClr val="374151"/>
                </a:solidFill>
                <a:latin typeface="Arial"/>
                <a:ea typeface="Arial"/>
                <a:cs typeface="Arial"/>
                <a:sym typeface="Arial"/>
              </a:rPr>
              <a:t>Handling the missing values through imputation or removal.</a:t>
            </a:r>
            <a:endParaRPr/>
          </a:p>
          <a:p>
            <a:pPr indent="0" lvl="0" marL="0" rtl="0" algn="l">
              <a:lnSpc>
                <a:spcPct val="100000"/>
              </a:lnSpc>
              <a:spcBef>
                <a:spcPts val="0"/>
              </a:spcBef>
              <a:spcAft>
                <a:spcPts val="0"/>
              </a:spcAft>
              <a:buSzPts val="1200"/>
              <a:buNone/>
            </a:pPr>
            <a:r>
              <a:t/>
            </a:r>
            <a:endParaRPr sz="1200">
              <a:solidFill>
                <a:srgbClr val="374151"/>
              </a:solidFill>
              <a:latin typeface="Arial"/>
              <a:ea typeface="Arial"/>
              <a:cs typeface="Arial"/>
              <a:sym typeface="Arial"/>
            </a:endParaRPr>
          </a:p>
          <a:p>
            <a:pPr indent="-285750" lvl="0" marL="285750" rtl="0" algn="l">
              <a:lnSpc>
                <a:spcPct val="100000"/>
              </a:lnSpc>
              <a:spcBef>
                <a:spcPts val="0"/>
              </a:spcBef>
              <a:spcAft>
                <a:spcPts val="0"/>
              </a:spcAft>
              <a:buSzPts val="1200"/>
              <a:buFont typeface="Noto Sans Symbols"/>
              <a:buChar char="❑"/>
            </a:pPr>
            <a:r>
              <a:rPr lang="en" sz="1200">
                <a:solidFill>
                  <a:srgbClr val="374151"/>
                </a:solidFill>
                <a:latin typeface="Arial"/>
                <a:ea typeface="Arial"/>
                <a:cs typeface="Arial"/>
                <a:sym typeface="Arial"/>
              </a:rPr>
              <a:t>Standardizing and formatting the cleaned data.</a:t>
            </a:r>
            <a:endParaRPr/>
          </a:p>
          <a:p>
            <a:pPr indent="-209550" lvl="0" marL="285750" rtl="0" algn="l">
              <a:lnSpc>
                <a:spcPct val="100000"/>
              </a:lnSpc>
              <a:spcBef>
                <a:spcPts val="0"/>
              </a:spcBef>
              <a:spcAft>
                <a:spcPts val="0"/>
              </a:spcAft>
              <a:buSzPts val="1200"/>
              <a:buFont typeface="Noto Sans Symbols"/>
              <a:buNone/>
            </a:pPr>
            <a:r>
              <a:t/>
            </a:r>
            <a:endParaRPr sz="1200">
              <a:solidFill>
                <a:srgbClr val="374151"/>
              </a:solidFill>
              <a:latin typeface="Arial"/>
              <a:ea typeface="Arial"/>
              <a:cs typeface="Arial"/>
              <a:sym typeface="Arial"/>
            </a:endParaRPr>
          </a:p>
          <a:p>
            <a:pPr indent="-304800" lvl="0" marL="457200" rtl="0" algn="l">
              <a:lnSpc>
                <a:spcPct val="100000"/>
              </a:lnSpc>
              <a:spcBef>
                <a:spcPts val="0"/>
              </a:spcBef>
              <a:spcAft>
                <a:spcPts val="0"/>
              </a:spcAft>
              <a:buSzPts val="1200"/>
              <a:buNone/>
            </a:pPr>
            <a:r>
              <a:t/>
            </a:r>
            <a:endParaRPr/>
          </a:p>
        </p:txBody>
      </p:sp>
      <p:pic>
        <p:nvPicPr>
          <p:cNvPr id="167" name="Google Shape;167;p5"/>
          <p:cNvPicPr preferRelativeResize="0"/>
          <p:nvPr/>
        </p:nvPicPr>
        <p:blipFill rotWithShape="1">
          <a:blip r:embed="rId3">
            <a:alphaModFix/>
          </a:blip>
          <a:srcRect b="0" l="0" r="0" t="0"/>
          <a:stretch/>
        </p:blipFill>
        <p:spPr>
          <a:xfrm>
            <a:off x="196842" y="1529346"/>
            <a:ext cx="3985544" cy="3365383"/>
          </a:xfrm>
          <a:prstGeom prst="rect">
            <a:avLst/>
          </a:prstGeom>
          <a:noFill/>
          <a:ln>
            <a:noFill/>
          </a:ln>
        </p:spPr>
      </p:pic>
      <p:sp>
        <p:nvSpPr>
          <p:cNvPr id="168" name="Google Shape;168;p5"/>
          <p:cNvSpPr txBox="1"/>
          <p:nvPr/>
        </p:nvSpPr>
        <p:spPr>
          <a:xfrm>
            <a:off x="4723075" y="706631"/>
            <a:ext cx="4310827" cy="980366"/>
          </a:xfrm>
          <a:prstGeom prst="rect">
            <a:avLst/>
          </a:prstGeom>
          <a:noFill/>
          <a:ln>
            <a:noFill/>
          </a:ln>
        </p:spPr>
        <p:txBody>
          <a:bodyPr anchorCtr="0" anchor="t" bIns="91425" lIns="91425" spcFirstLastPara="1" rIns="91425" wrap="square" tIns="91425">
            <a:noAutofit/>
          </a:bodyPr>
          <a:lstStyle/>
          <a:p>
            <a:pPr indent="-171450" lvl="0" marL="171450" marR="0" rtl="0" algn="l">
              <a:lnSpc>
                <a:spcPct val="100000"/>
              </a:lnSpc>
              <a:spcBef>
                <a:spcPts val="0"/>
              </a:spcBef>
              <a:spcAft>
                <a:spcPts val="0"/>
              </a:spcAft>
              <a:buClr>
                <a:srgbClr val="434343"/>
              </a:buClr>
              <a:buSzPts val="1200"/>
              <a:buFont typeface="Noto Sans Symbols"/>
              <a:buChar char="❑"/>
            </a:pPr>
            <a:r>
              <a:rPr b="0" i="0" lang="en" sz="1200" u="none" cap="none" strike="noStrike">
                <a:solidFill>
                  <a:srgbClr val="374151"/>
                </a:solidFill>
                <a:latin typeface="Arial"/>
                <a:ea typeface="Arial"/>
                <a:cs typeface="Arial"/>
                <a:sym typeface="Arial"/>
              </a:rPr>
              <a:t>Transform variables as needed. Deal with duplicates.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434343"/>
              </a:buClr>
              <a:buSzPts val="1200"/>
              <a:buFont typeface="EB Garamond"/>
              <a:buNone/>
            </a:pPr>
            <a:r>
              <a:t/>
            </a:r>
            <a:endParaRPr b="0" i="0" sz="1200" u="none" cap="none" strike="noStrike">
              <a:solidFill>
                <a:srgbClr val="374151"/>
              </a:solidFill>
              <a:latin typeface="Arial"/>
              <a:ea typeface="Arial"/>
              <a:cs typeface="Arial"/>
              <a:sym typeface="Arial"/>
            </a:endParaRPr>
          </a:p>
          <a:p>
            <a:pPr indent="-171450" lvl="0" marL="171450" marR="0" rtl="0" algn="l">
              <a:lnSpc>
                <a:spcPct val="100000"/>
              </a:lnSpc>
              <a:spcBef>
                <a:spcPts val="0"/>
              </a:spcBef>
              <a:spcAft>
                <a:spcPts val="0"/>
              </a:spcAft>
              <a:buClr>
                <a:srgbClr val="434343"/>
              </a:buClr>
              <a:buSzPts val="1200"/>
              <a:buFont typeface="Noto Sans Symbols"/>
              <a:buChar char="❑"/>
            </a:pPr>
            <a:r>
              <a:rPr b="0" i="0" lang="en" sz="1200" u="none" cap="none" strike="noStrike">
                <a:solidFill>
                  <a:srgbClr val="374151"/>
                </a:solidFill>
                <a:latin typeface="Arial"/>
                <a:ea typeface="Arial"/>
                <a:cs typeface="Arial"/>
                <a:sym typeface="Arial"/>
              </a:rPr>
              <a:t>Replacing the NULL values in </a:t>
            </a:r>
            <a:r>
              <a:rPr b="1" i="0" lang="en" sz="1200" u="none" cap="none" strike="noStrike">
                <a:solidFill>
                  <a:srgbClr val="374151"/>
                </a:solidFill>
                <a:latin typeface="Arial"/>
                <a:ea typeface="Arial"/>
                <a:cs typeface="Arial"/>
                <a:sym typeface="Arial"/>
              </a:rPr>
              <a:t>Property Style column </a:t>
            </a:r>
            <a:r>
              <a:rPr b="0" i="0" lang="en" sz="1200" u="none" cap="none" strike="noStrike">
                <a:solidFill>
                  <a:srgbClr val="374151"/>
                </a:solidFill>
                <a:latin typeface="Arial"/>
                <a:ea typeface="Arial"/>
                <a:cs typeface="Arial"/>
                <a:sym typeface="Arial"/>
              </a:rPr>
              <a:t>with the most occurring style.</a:t>
            </a:r>
            <a:endParaRPr b="0" i="0" sz="1400" u="none" cap="none" strike="noStrike">
              <a:solidFill>
                <a:srgbClr val="000000"/>
              </a:solidFill>
              <a:latin typeface="Arial"/>
              <a:ea typeface="Arial"/>
              <a:cs typeface="Arial"/>
              <a:sym typeface="Arial"/>
            </a:endParaRPr>
          </a:p>
          <a:p>
            <a:pPr indent="-304800" lvl="0" marL="457200" marR="0" rtl="0" algn="l">
              <a:lnSpc>
                <a:spcPct val="100000"/>
              </a:lnSpc>
              <a:spcBef>
                <a:spcPts val="0"/>
              </a:spcBef>
              <a:spcAft>
                <a:spcPts val="0"/>
              </a:spcAft>
              <a:buClr>
                <a:srgbClr val="434343"/>
              </a:buClr>
              <a:buSzPts val="1200"/>
              <a:buFont typeface="EB Garamond"/>
              <a:buNone/>
            </a:pPr>
            <a:r>
              <a:t/>
            </a:r>
            <a:endParaRPr b="0" i="0" sz="1200" u="none" cap="none" strike="noStrike">
              <a:solidFill>
                <a:srgbClr val="434343"/>
              </a:solidFill>
              <a:latin typeface="EB Garamond"/>
              <a:ea typeface="EB Garamond"/>
              <a:cs typeface="EB Garamond"/>
              <a:sym typeface="EB Garamond"/>
            </a:endParaRPr>
          </a:p>
        </p:txBody>
      </p:sp>
      <p:pic>
        <p:nvPicPr>
          <p:cNvPr id="169" name="Google Shape;169;p5"/>
          <p:cNvPicPr preferRelativeResize="0"/>
          <p:nvPr/>
        </p:nvPicPr>
        <p:blipFill rotWithShape="1">
          <a:blip r:embed="rId4">
            <a:alphaModFix/>
          </a:blip>
          <a:srcRect b="0" l="0" r="0" t="0"/>
          <a:stretch/>
        </p:blipFill>
        <p:spPr>
          <a:xfrm>
            <a:off x="4723075" y="1529346"/>
            <a:ext cx="4147836" cy="342840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6"/>
          <p:cNvSpPr txBox="1"/>
          <p:nvPr>
            <p:ph type="ctrTitle"/>
          </p:nvPr>
        </p:nvSpPr>
        <p:spPr>
          <a:xfrm>
            <a:off x="347100" y="151075"/>
            <a:ext cx="6554632" cy="48503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800"/>
              <a:buNone/>
            </a:pPr>
            <a:r>
              <a:rPr b="1" lang="en" sz="2000" u="sng">
                <a:latin typeface="Arial"/>
                <a:ea typeface="Arial"/>
                <a:cs typeface="Arial"/>
                <a:sym typeface="Arial"/>
              </a:rPr>
              <a:t>PREPROCESSING</a:t>
            </a:r>
            <a:r>
              <a:rPr b="1" lang="en" sz="2800" u="sng">
                <a:latin typeface="Arial"/>
                <a:ea typeface="Arial"/>
                <a:cs typeface="Arial"/>
                <a:sym typeface="Arial"/>
              </a:rPr>
              <a:t>:</a:t>
            </a:r>
            <a:endParaRPr/>
          </a:p>
        </p:txBody>
      </p:sp>
      <p:sp>
        <p:nvSpPr>
          <p:cNvPr id="175" name="Google Shape;175;p6"/>
          <p:cNvSpPr txBox="1"/>
          <p:nvPr>
            <p:ph idx="1" type="subTitle"/>
          </p:nvPr>
        </p:nvSpPr>
        <p:spPr>
          <a:xfrm>
            <a:off x="4572000" y="506302"/>
            <a:ext cx="4511148" cy="129606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Font typeface="Noto Sans Symbols"/>
              <a:buChar char="❑"/>
            </a:pPr>
            <a:r>
              <a:rPr b="0" i="0" lang="en">
                <a:solidFill>
                  <a:srgbClr val="374151"/>
                </a:solidFill>
                <a:latin typeface="Arial"/>
                <a:ea typeface="Arial"/>
                <a:cs typeface="Arial"/>
                <a:sym typeface="Arial"/>
              </a:rPr>
              <a:t>Minimum Property Price: $260,000, Maximum Property Price: $14,995,000, Average Property Price: $1,655,532, Standard Deviation: $1,437,957.</a:t>
            </a:r>
            <a:endParaRPr/>
          </a:p>
          <a:p>
            <a:pPr indent="-304800" lvl="0" marL="457200" rtl="0" algn="l">
              <a:lnSpc>
                <a:spcPct val="100000"/>
              </a:lnSpc>
              <a:spcBef>
                <a:spcPts val="0"/>
              </a:spcBef>
              <a:spcAft>
                <a:spcPts val="0"/>
              </a:spcAft>
              <a:buSzPts val="1200"/>
              <a:buFont typeface="Noto Sans Symbols"/>
              <a:buChar char="❑"/>
            </a:pPr>
            <a:r>
              <a:rPr b="1" i="0" lang="en">
                <a:solidFill>
                  <a:srgbClr val="374151"/>
                </a:solidFill>
                <a:latin typeface="Arial"/>
                <a:ea typeface="Arial"/>
                <a:cs typeface="Arial"/>
                <a:sym typeface="Arial"/>
              </a:rPr>
              <a:t>Property_Sqft:</a:t>
            </a:r>
            <a:r>
              <a:rPr lang="en">
                <a:solidFill>
                  <a:srgbClr val="374151"/>
                </a:solidFill>
                <a:latin typeface="Arial"/>
                <a:ea typeface="Arial"/>
                <a:cs typeface="Arial"/>
                <a:sym typeface="Arial"/>
              </a:rPr>
              <a:t> </a:t>
            </a:r>
            <a:r>
              <a:rPr b="0" i="0" lang="en">
                <a:solidFill>
                  <a:srgbClr val="374151"/>
                </a:solidFill>
                <a:latin typeface="Arial"/>
                <a:ea typeface="Arial"/>
                <a:cs typeface="Arial"/>
                <a:sym typeface="Arial"/>
              </a:rPr>
              <a:t>Minimum Property Size: 475 sqft</a:t>
            </a:r>
            <a:r>
              <a:rPr lang="en">
                <a:solidFill>
                  <a:srgbClr val="374151"/>
                </a:solidFill>
                <a:latin typeface="Arial"/>
                <a:ea typeface="Arial"/>
                <a:cs typeface="Arial"/>
                <a:sym typeface="Arial"/>
              </a:rPr>
              <a:t>, </a:t>
            </a:r>
            <a:r>
              <a:rPr b="0" i="0" lang="en">
                <a:solidFill>
                  <a:srgbClr val="374151"/>
                </a:solidFill>
                <a:latin typeface="Arial"/>
                <a:ea typeface="Arial"/>
                <a:cs typeface="Arial"/>
                <a:sym typeface="Arial"/>
              </a:rPr>
              <a:t>Maximum Property Size: 14,042 sqft</a:t>
            </a:r>
            <a:r>
              <a:rPr lang="en">
                <a:solidFill>
                  <a:srgbClr val="374151"/>
                </a:solidFill>
                <a:latin typeface="Arial"/>
                <a:ea typeface="Arial"/>
                <a:cs typeface="Arial"/>
                <a:sym typeface="Arial"/>
              </a:rPr>
              <a:t>, </a:t>
            </a:r>
            <a:r>
              <a:rPr b="0" i="0" lang="en">
                <a:solidFill>
                  <a:srgbClr val="374151"/>
                </a:solidFill>
                <a:latin typeface="Arial"/>
                <a:ea typeface="Arial"/>
                <a:cs typeface="Arial"/>
                <a:sym typeface="Arial"/>
              </a:rPr>
              <a:t>Average Property Size: 1,874 sqft</a:t>
            </a:r>
            <a:r>
              <a:rPr lang="en">
                <a:solidFill>
                  <a:srgbClr val="374151"/>
                </a:solidFill>
                <a:latin typeface="Arial"/>
                <a:ea typeface="Arial"/>
                <a:cs typeface="Arial"/>
                <a:sym typeface="Arial"/>
              </a:rPr>
              <a:t>, </a:t>
            </a:r>
            <a:r>
              <a:rPr b="0" i="0" lang="en">
                <a:solidFill>
                  <a:srgbClr val="374151"/>
                </a:solidFill>
                <a:latin typeface="Arial"/>
                <a:ea typeface="Arial"/>
                <a:cs typeface="Arial"/>
                <a:sym typeface="Arial"/>
              </a:rPr>
              <a:t>Standard Deviation: 1,169 sqft</a:t>
            </a:r>
            <a:endParaRPr b="0" i="0">
              <a:solidFill>
                <a:srgbClr val="374151"/>
              </a:solidFill>
              <a:latin typeface="Arial"/>
              <a:ea typeface="Arial"/>
              <a:cs typeface="Arial"/>
              <a:sym typeface="Arial"/>
            </a:endParaRPr>
          </a:p>
          <a:p>
            <a:pPr indent="-228600" lvl="0" marL="457200" rtl="0" algn="l">
              <a:lnSpc>
                <a:spcPct val="100000"/>
              </a:lnSpc>
              <a:spcBef>
                <a:spcPts val="0"/>
              </a:spcBef>
              <a:spcAft>
                <a:spcPts val="0"/>
              </a:spcAft>
              <a:buSzPts val="1200"/>
              <a:buFont typeface="Noto Sans Symbols"/>
              <a:buNone/>
            </a:pPr>
            <a:r>
              <a:t/>
            </a:r>
            <a:endParaRPr b="0" i="0">
              <a:solidFill>
                <a:srgbClr val="374151"/>
              </a:solidFill>
              <a:latin typeface="Arial"/>
              <a:ea typeface="Arial"/>
              <a:cs typeface="Arial"/>
              <a:sym typeface="Arial"/>
            </a:endParaRPr>
          </a:p>
          <a:p>
            <a:pPr indent="-228600" lvl="0" marL="457200" rtl="0" algn="l">
              <a:lnSpc>
                <a:spcPct val="100000"/>
              </a:lnSpc>
              <a:spcBef>
                <a:spcPts val="0"/>
              </a:spcBef>
              <a:spcAft>
                <a:spcPts val="0"/>
              </a:spcAft>
              <a:buSzPts val="1200"/>
              <a:buFont typeface="Noto Sans Symbols"/>
              <a:buNone/>
            </a:pPr>
            <a:r>
              <a:t/>
            </a:r>
            <a:endParaRPr>
              <a:solidFill>
                <a:srgbClr val="374151"/>
              </a:solidFill>
              <a:latin typeface="Arial"/>
              <a:ea typeface="Arial"/>
              <a:cs typeface="Arial"/>
              <a:sym typeface="Arial"/>
            </a:endParaRPr>
          </a:p>
        </p:txBody>
      </p:sp>
      <p:sp>
        <p:nvSpPr>
          <p:cNvPr id="176" name="Google Shape;176;p6"/>
          <p:cNvSpPr txBox="1"/>
          <p:nvPr/>
        </p:nvSpPr>
        <p:spPr>
          <a:xfrm>
            <a:off x="347100" y="567126"/>
            <a:ext cx="4312364" cy="1235236"/>
          </a:xfrm>
          <a:prstGeom prst="rect">
            <a:avLst/>
          </a:prstGeom>
          <a:noFill/>
          <a:ln>
            <a:noFill/>
          </a:ln>
        </p:spPr>
        <p:txBody>
          <a:bodyPr anchorCtr="0" anchor="t" bIns="91425" lIns="91425" spcFirstLastPara="1" rIns="91425" wrap="square" tIns="91425">
            <a:noAutofit/>
          </a:bodyPr>
          <a:lstStyle/>
          <a:p>
            <a:pPr indent="-304800" lvl="0" marL="457200" marR="0" rtl="0" algn="l">
              <a:lnSpc>
                <a:spcPct val="100000"/>
              </a:lnSpc>
              <a:spcBef>
                <a:spcPts val="0"/>
              </a:spcBef>
              <a:spcAft>
                <a:spcPts val="0"/>
              </a:spcAft>
              <a:buClr>
                <a:srgbClr val="434343"/>
              </a:buClr>
              <a:buSzPts val="1200"/>
              <a:buFont typeface="Noto Sans Symbols"/>
              <a:buChar char="❑"/>
            </a:pPr>
            <a:r>
              <a:rPr b="0" i="0" lang="en" sz="1200" u="none" cap="none" strike="noStrike">
                <a:solidFill>
                  <a:srgbClr val="374151"/>
                </a:solidFill>
                <a:latin typeface="Arial"/>
                <a:ea typeface="Arial"/>
                <a:cs typeface="Arial"/>
                <a:sym typeface="Arial"/>
              </a:rPr>
              <a:t>Replacing the special characters like + and , in the Property Price column. </a:t>
            </a:r>
            <a:endParaRPr b="0" i="0" sz="1400" u="none" cap="none" strike="noStrike">
              <a:solidFill>
                <a:srgbClr val="000000"/>
              </a:solidFill>
              <a:latin typeface="Arial"/>
              <a:ea typeface="Arial"/>
              <a:cs typeface="Arial"/>
              <a:sym typeface="Arial"/>
            </a:endParaRPr>
          </a:p>
          <a:p>
            <a:pPr indent="0" lvl="0" marL="152400" marR="0" rtl="0" algn="l">
              <a:lnSpc>
                <a:spcPct val="100000"/>
              </a:lnSpc>
              <a:spcBef>
                <a:spcPts val="0"/>
              </a:spcBef>
              <a:spcAft>
                <a:spcPts val="0"/>
              </a:spcAft>
              <a:buClr>
                <a:srgbClr val="434343"/>
              </a:buClr>
              <a:buSzPts val="1200"/>
              <a:buFont typeface="EB Garamond"/>
              <a:buNone/>
            </a:pPr>
            <a:r>
              <a:t/>
            </a:r>
            <a:endParaRPr b="0" i="0" sz="1200" u="none" cap="none" strike="noStrike">
              <a:solidFill>
                <a:srgbClr val="374151"/>
              </a:solidFill>
              <a:latin typeface="Arial"/>
              <a:ea typeface="Arial"/>
              <a:cs typeface="Arial"/>
              <a:sym typeface="Arial"/>
            </a:endParaRPr>
          </a:p>
          <a:p>
            <a:pPr indent="-304800" lvl="0" marL="457200" marR="0" rtl="0" algn="l">
              <a:lnSpc>
                <a:spcPct val="100000"/>
              </a:lnSpc>
              <a:spcBef>
                <a:spcPts val="0"/>
              </a:spcBef>
              <a:spcAft>
                <a:spcPts val="0"/>
              </a:spcAft>
              <a:buClr>
                <a:srgbClr val="434343"/>
              </a:buClr>
              <a:buSzPts val="1200"/>
              <a:buFont typeface="Noto Sans Symbols"/>
              <a:buChar char="❑"/>
            </a:pPr>
            <a:r>
              <a:rPr b="0" i="0" lang="en" sz="1200" u="none" cap="none" strike="noStrike">
                <a:solidFill>
                  <a:srgbClr val="374151"/>
                </a:solidFill>
                <a:latin typeface="Arial"/>
                <a:ea typeface="Arial"/>
                <a:cs typeface="Arial"/>
                <a:sym typeface="Arial"/>
              </a:rPr>
              <a:t>We conducted a summary statistics analysis on the 'ba_house_listings' Data Frame to gain key insights into the real estate data. </a:t>
            </a:r>
            <a:endParaRPr b="0" i="0" sz="1400" u="none" cap="none" strike="noStrike">
              <a:solidFill>
                <a:srgbClr val="000000"/>
              </a:solidFill>
              <a:latin typeface="Arial"/>
              <a:ea typeface="Arial"/>
              <a:cs typeface="Arial"/>
              <a:sym typeface="Arial"/>
            </a:endParaRPr>
          </a:p>
          <a:p>
            <a:pPr indent="-228600" lvl="0" marL="457200" marR="0" rtl="0" algn="l">
              <a:lnSpc>
                <a:spcPct val="100000"/>
              </a:lnSpc>
              <a:spcBef>
                <a:spcPts val="0"/>
              </a:spcBef>
              <a:spcAft>
                <a:spcPts val="0"/>
              </a:spcAft>
              <a:buClr>
                <a:srgbClr val="434343"/>
              </a:buClr>
              <a:buSzPts val="1200"/>
              <a:buFont typeface="Noto Sans Symbols"/>
              <a:buNone/>
            </a:pPr>
            <a:r>
              <a:t/>
            </a:r>
            <a:endParaRPr b="0" i="0" sz="1200" u="none" cap="none" strike="noStrike">
              <a:solidFill>
                <a:srgbClr val="374151"/>
              </a:solidFill>
              <a:latin typeface="Arial"/>
              <a:ea typeface="Arial"/>
              <a:cs typeface="Arial"/>
              <a:sym typeface="Arial"/>
            </a:endParaRPr>
          </a:p>
        </p:txBody>
      </p:sp>
      <p:pic>
        <p:nvPicPr>
          <p:cNvPr id="177" name="Google Shape;177;p6"/>
          <p:cNvPicPr preferRelativeResize="0"/>
          <p:nvPr/>
        </p:nvPicPr>
        <p:blipFill rotWithShape="1">
          <a:blip r:embed="rId3">
            <a:alphaModFix/>
          </a:blip>
          <a:srcRect b="0" l="0" r="0" t="0"/>
          <a:stretch/>
        </p:blipFill>
        <p:spPr>
          <a:xfrm>
            <a:off x="347100" y="1738155"/>
            <a:ext cx="3770816" cy="2538520"/>
          </a:xfrm>
          <a:prstGeom prst="rect">
            <a:avLst/>
          </a:prstGeom>
          <a:noFill/>
          <a:ln>
            <a:noFill/>
          </a:ln>
        </p:spPr>
      </p:pic>
      <p:pic>
        <p:nvPicPr>
          <p:cNvPr id="178" name="Google Shape;178;p6"/>
          <p:cNvPicPr preferRelativeResize="0"/>
          <p:nvPr/>
        </p:nvPicPr>
        <p:blipFill rotWithShape="1">
          <a:blip r:embed="rId4">
            <a:alphaModFix/>
          </a:blip>
          <a:srcRect b="0" l="0" r="0" t="0"/>
          <a:stretch/>
        </p:blipFill>
        <p:spPr>
          <a:xfrm>
            <a:off x="4313503" y="1802151"/>
            <a:ext cx="4769645" cy="247473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7"/>
          <p:cNvSpPr txBox="1"/>
          <p:nvPr>
            <p:ph type="ctrTitle"/>
          </p:nvPr>
        </p:nvSpPr>
        <p:spPr>
          <a:xfrm>
            <a:off x="790975" y="720000"/>
            <a:ext cx="5012400" cy="314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b="1" lang="en">
                <a:solidFill>
                  <a:schemeClr val="dk1"/>
                </a:solidFill>
                <a:latin typeface="Arial"/>
                <a:ea typeface="Arial"/>
                <a:cs typeface="Arial"/>
                <a:sym typeface="Arial"/>
              </a:rPr>
              <a:t>Modeling steps</a:t>
            </a:r>
            <a:endParaRPr b="1">
              <a:solidFill>
                <a:schemeClr val="dk1"/>
              </a:solidFill>
              <a:latin typeface="Arial"/>
              <a:ea typeface="Arial"/>
              <a:cs typeface="Arial"/>
              <a:sym typeface="Arial"/>
            </a:endParaRPr>
          </a:p>
        </p:txBody>
      </p:sp>
      <p:sp>
        <p:nvSpPr>
          <p:cNvPr id="184" name="Google Shape;184;p7"/>
          <p:cNvSpPr/>
          <p:nvPr/>
        </p:nvSpPr>
        <p:spPr>
          <a:xfrm>
            <a:off x="7159275" y="3016575"/>
            <a:ext cx="657300" cy="6573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7"/>
          <p:cNvSpPr txBox="1"/>
          <p:nvPr/>
        </p:nvSpPr>
        <p:spPr>
          <a:xfrm>
            <a:off x="791375" y="2097975"/>
            <a:ext cx="1907100" cy="608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 sz="1600" u="none" cap="none" strike="noStrike">
                <a:solidFill>
                  <a:srgbClr val="000000"/>
                </a:solidFill>
                <a:latin typeface="Arial"/>
                <a:ea typeface="Arial"/>
                <a:cs typeface="Arial"/>
                <a:sym typeface="Arial"/>
              </a:rPr>
              <a:t>4) Data Analysis and Modeling</a:t>
            </a:r>
            <a:endParaRPr b="0" i="0" sz="1600" u="none" cap="none" strike="noStrike">
              <a:solidFill>
                <a:srgbClr val="434343"/>
              </a:solidFill>
              <a:latin typeface="Arial"/>
              <a:ea typeface="Arial"/>
              <a:cs typeface="Arial"/>
              <a:sym typeface="Arial"/>
            </a:endParaRPr>
          </a:p>
        </p:txBody>
      </p:sp>
      <p:sp>
        <p:nvSpPr>
          <p:cNvPr id="186" name="Google Shape;186;p7"/>
          <p:cNvSpPr txBox="1"/>
          <p:nvPr/>
        </p:nvSpPr>
        <p:spPr>
          <a:xfrm>
            <a:off x="3481025" y="2097975"/>
            <a:ext cx="2322350" cy="574572"/>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rgbClr val="000000"/>
              </a:buClr>
              <a:buSzPts val="1600"/>
              <a:buFont typeface="Arial"/>
              <a:buNone/>
            </a:pPr>
            <a:r>
              <a:rPr b="1" i="0" lang="en" sz="1600" u="none" cap="none" strike="noStrike">
                <a:solidFill>
                  <a:srgbClr val="000000"/>
                </a:solidFill>
                <a:latin typeface="Arial"/>
                <a:ea typeface="Arial"/>
                <a:cs typeface="Arial"/>
                <a:sym typeface="Arial"/>
              </a:rPr>
              <a:t>5.) Data Visualization</a:t>
            </a:r>
            <a:endParaRPr b="0" i="0" sz="1200" u="none" cap="none" strike="noStrike">
              <a:solidFill>
                <a:srgbClr val="434343"/>
              </a:solidFill>
              <a:latin typeface="Arial"/>
              <a:ea typeface="Arial"/>
              <a:cs typeface="Arial"/>
              <a:sym typeface="Arial"/>
            </a:endParaRPr>
          </a:p>
        </p:txBody>
      </p:sp>
      <p:sp>
        <p:nvSpPr>
          <p:cNvPr id="187" name="Google Shape;187;p7"/>
          <p:cNvSpPr txBox="1"/>
          <p:nvPr/>
        </p:nvSpPr>
        <p:spPr>
          <a:xfrm>
            <a:off x="6856125" y="3116010"/>
            <a:ext cx="1687011" cy="407922"/>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rgbClr val="000000"/>
              </a:buClr>
              <a:buSzPts val="1600"/>
              <a:buFont typeface="Arial"/>
              <a:buNone/>
            </a:pPr>
            <a:r>
              <a:rPr b="1" i="0" lang="en" sz="1600" u="none" cap="none" strike="noStrike">
                <a:solidFill>
                  <a:srgbClr val="000000"/>
                </a:solidFill>
                <a:latin typeface="Arial"/>
                <a:ea typeface="Arial"/>
                <a:cs typeface="Arial"/>
                <a:sym typeface="Arial"/>
              </a:rPr>
              <a:t>6.) Conclusion</a:t>
            </a:r>
            <a:endParaRPr b="0" i="0" sz="1200" u="none" cap="none" strike="noStrike">
              <a:solidFill>
                <a:srgbClr val="434343"/>
              </a:solidFill>
              <a:latin typeface="Arial"/>
              <a:ea typeface="Arial"/>
              <a:cs typeface="Arial"/>
              <a:sym typeface="Arial"/>
            </a:endParaRPr>
          </a:p>
        </p:txBody>
      </p:sp>
      <p:sp>
        <p:nvSpPr>
          <p:cNvPr id="188" name="Google Shape;188;p7"/>
          <p:cNvSpPr/>
          <p:nvPr/>
        </p:nvSpPr>
        <p:spPr>
          <a:xfrm>
            <a:off x="-1819150" y="3332162"/>
            <a:ext cx="8362659" cy="26126"/>
          </a:xfrm>
          <a:custGeom>
            <a:rect b="b" l="l" r="r" t="t"/>
            <a:pathLst>
              <a:path extrusionOk="0" h="2706" w="143713">
                <a:moveTo>
                  <a:pt x="0" y="0"/>
                </a:moveTo>
                <a:lnTo>
                  <a:pt x="0" y="2705"/>
                </a:lnTo>
                <a:lnTo>
                  <a:pt x="143712" y="2705"/>
                </a:lnTo>
                <a:lnTo>
                  <a:pt x="143712"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7"/>
          <p:cNvSpPr/>
          <p:nvPr/>
        </p:nvSpPr>
        <p:spPr>
          <a:xfrm rot="-8100000">
            <a:off x="937260" y="3253173"/>
            <a:ext cx="184131" cy="184131"/>
          </a:xfrm>
          <a:prstGeom prst="rtTriangl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7"/>
          <p:cNvSpPr/>
          <p:nvPr/>
        </p:nvSpPr>
        <p:spPr>
          <a:xfrm rot="-8100000">
            <a:off x="3586685" y="3253186"/>
            <a:ext cx="184131" cy="184131"/>
          </a:xfrm>
          <a:prstGeom prst="rtTriangl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7"/>
          <p:cNvSpPr/>
          <p:nvPr/>
        </p:nvSpPr>
        <p:spPr>
          <a:xfrm rot="-8100000">
            <a:off x="6385210" y="3253173"/>
            <a:ext cx="184131" cy="184131"/>
          </a:xfrm>
          <a:prstGeom prst="rtTriangl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2" name="Google Shape;192;p7"/>
          <p:cNvGrpSpPr/>
          <p:nvPr/>
        </p:nvGrpSpPr>
        <p:grpSpPr>
          <a:xfrm>
            <a:off x="1420134" y="2858774"/>
            <a:ext cx="649580" cy="751783"/>
            <a:chOff x="1578425" y="2787175"/>
            <a:chExt cx="711479" cy="823421"/>
          </a:xfrm>
        </p:grpSpPr>
        <p:sp>
          <p:nvSpPr>
            <p:cNvPr id="193" name="Google Shape;193;p7"/>
            <p:cNvSpPr/>
            <p:nvPr/>
          </p:nvSpPr>
          <p:spPr>
            <a:xfrm>
              <a:off x="1945753" y="2951603"/>
              <a:ext cx="262841" cy="624579"/>
            </a:xfrm>
            <a:custGeom>
              <a:rect b="b" l="l" r="r" t="t"/>
              <a:pathLst>
                <a:path extrusionOk="0" h="45598" w="19189">
                  <a:moveTo>
                    <a:pt x="0" y="0"/>
                  </a:moveTo>
                  <a:lnTo>
                    <a:pt x="0" y="45598"/>
                  </a:lnTo>
                  <a:lnTo>
                    <a:pt x="17535" y="45598"/>
                  </a:lnTo>
                  <a:lnTo>
                    <a:pt x="17545" y="40610"/>
                  </a:lnTo>
                  <a:lnTo>
                    <a:pt x="19188" y="38103"/>
                  </a:lnTo>
                  <a:lnTo>
                    <a:pt x="19188" y="1756"/>
                  </a:lnTo>
                  <a:cubicBezTo>
                    <a:pt x="19188" y="780"/>
                    <a:pt x="18399" y="0"/>
                    <a:pt x="1742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7"/>
            <p:cNvSpPr/>
            <p:nvPr/>
          </p:nvSpPr>
          <p:spPr>
            <a:xfrm>
              <a:off x="1911395" y="2855875"/>
              <a:ext cx="75912" cy="712188"/>
            </a:xfrm>
            <a:custGeom>
              <a:rect b="b" l="l" r="r" t="t"/>
              <a:pathLst>
                <a:path extrusionOk="0" h="51994" w="5542">
                  <a:moveTo>
                    <a:pt x="2508" y="0"/>
                  </a:moveTo>
                  <a:lnTo>
                    <a:pt x="1" y="20024"/>
                  </a:lnTo>
                  <a:lnTo>
                    <a:pt x="2508" y="51994"/>
                  </a:lnTo>
                  <a:lnTo>
                    <a:pt x="5542" y="51571"/>
                  </a:lnTo>
                  <a:lnTo>
                    <a:pt x="5542" y="1165"/>
                  </a:lnTo>
                  <a:cubicBezTo>
                    <a:pt x="5542" y="517"/>
                    <a:pt x="5025" y="0"/>
                    <a:pt x="437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7"/>
            <p:cNvSpPr/>
            <p:nvPr/>
          </p:nvSpPr>
          <p:spPr>
            <a:xfrm>
              <a:off x="1578425" y="2787175"/>
              <a:ext cx="367298" cy="801345"/>
            </a:xfrm>
            <a:custGeom>
              <a:rect b="b" l="l" r="r" t="t"/>
              <a:pathLst>
                <a:path extrusionOk="0" h="58503" w="26815">
                  <a:moveTo>
                    <a:pt x="3729" y="0"/>
                  </a:moveTo>
                  <a:cubicBezTo>
                    <a:pt x="3250" y="0"/>
                    <a:pt x="2856" y="395"/>
                    <a:pt x="2856" y="874"/>
                  </a:cubicBezTo>
                  <a:lnTo>
                    <a:pt x="2856" y="5015"/>
                  </a:lnTo>
                  <a:lnTo>
                    <a:pt x="874" y="5015"/>
                  </a:lnTo>
                  <a:cubicBezTo>
                    <a:pt x="395" y="5015"/>
                    <a:pt x="0" y="5401"/>
                    <a:pt x="0" y="5889"/>
                  </a:cubicBezTo>
                  <a:lnTo>
                    <a:pt x="0" y="56586"/>
                  </a:lnTo>
                  <a:lnTo>
                    <a:pt x="16164" y="58502"/>
                  </a:lnTo>
                  <a:lnTo>
                    <a:pt x="26814" y="57009"/>
                  </a:lnTo>
                  <a:lnTo>
                    <a:pt x="26814" y="874"/>
                  </a:lnTo>
                  <a:cubicBezTo>
                    <a:pt x="26814" y="395"/>
                    <a:pt x="26429" y="0"/>
                    <a:pt x="2595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7"/>
            <p:cNvSpPr/>
            <p:nvPr/>
          </p:nvSpPr>
          <p:spPr>
            <a:xfrm>
              <a:off x="1698594" y="2952109"/>
              <a:ext cx="48256" cy="68583"/>
            </a:xfrm>
            <a:custGeom>
              <a:rect b="b" l="l" r="r" t="t"/>
              <a:pathLst>
                <a:path extrusionOk="0" h="5007" w="3523">
                  <a:moveTo>
                    <a:pt x="1757" y="1"/>
                  </a:moveTo>
                  <a:cubicBezTo>
                    <a:pt x="789" y="1"/>
                    <a:pt x="0" y="789"/>
                    <a:pt x="0" y="1757"/>
                  </a:cubicBezTo>
                  <a:lnTo>
                    <a:pt x="0" y="3250"/>
                  </a:lnTo>
                  <a:cubicBezTo>
                    <a:pt x="0" y="4218"/>
                    <a:pt x="789" y="5006"/>
                    <a:pt x="1757" y="5006"/>
                  </a:cubicBezTo>
                  <a:cubicBezTo>
                    <a:pt x="2734" y="5006"/>
                    <a:pt x="3522" y="4218"/>
                    <a:pt x="3522" y="3250"/>
                  </a:cubicBezTo>
                  <a:lnTo>
                    <a:pt x="3522" y="1757"/>
                  </a:lnTo>
                  <a:cubicBezTo>
                    <a:pt x="3522" y="789"/>
                    <a:pt x="2734" y="1"/>
                    <a:pt x="1757" y="1"/>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7"/>
            <p:cNvSpPr/>
            <p:nvPr/>
          </p:nvSpPr>
          <p:spPr>
            <a:xfrm>
              <a:off x="1818639" y="2952109"/>
              <a:ext cx="48256" cy="68583"/>
            </a:xfrm>
            <a:custGeom>
              <a:rect b="b" l="l" r="r" t="t"/>
              <a:pathLst>
                <a:path extrusionOk="0" h="5007" w="3523">
                  <a:moveTo>
                    <a:pt x="1766" y="1"/>
                  </a:moveTo>
                  <a:cubicBezTo>
                    <a:pt x="789" y="1"/>
                    <a:pt x="0" y="789"/>
                    <a:pt x="0" y="1757"/>
                  </a:cubicBezTo>
                  <a:lnTo>
                    <a:pt x="0" y="3250"/>
                  </a:lnTo>
                  <a:cubicBezTo>
                    <a:pt x="0" y="4218"/>
                    <a:pt x="789" y="5006"/>
                    <a:pt x="1766" y="5006"/>
                  </a:cubicBezTo>
                  <a:cubicBezTo>
                    <a:pt x="2733" y="5006"/>
                    <a:pt x="3522" y="4218"/>
                    <a:pt x="3522" y="3250"/>
                  </a:cubicBezTo>
                  <a:lnTo>
                    <a:pt x="3522" y="1757"/>
                  </a:lnTo>
                  <a:cubicBezTo>
                    <a:pt x="3522" y="789"/>
                    <a:pt x="2733" y="1"/>
                    <a:pt x="1766" y="1"/>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7"/>
            <p:cNvSpPr/>
            <p:nvPr/>
          </p:nvSpPr>
          <p:spPr>
            <a:xfrm>
              <a:off x="1698594" y="3089386"/>
              <a:ext cx="48256" cy="68583"/>
            </a:xfrm>
            <a:custGeom>
              <a:rect b="b" l="l" r="r" t="t"/>
              <a:pathLst>
                <a:path extrusionOk="0" h="5007" w="3523">
                  <a:moveTo>
                    <a:pt x="1757" y="1"/>
                  </a:moveTo>
                  <a:cubicBezTo>
                    <a:pt x="789" y="1"/>
                    <a:pt x="0" y="790"/>
                    <a:pt x="0" y="1757"/>
                  </a:cubicBezTo>
                  <a:lnTo>
                    <a:pt x="0" y="3241"/>
                  </a:lnTo>
                  <a:cubicBezTo>
                    <a:pt x="0" y="4218"/>
                    <a:pt x="789" y="5007"/>
                    <a:pt x="1757" y="5007"/>
                  </a:cubicBezTo>
                  <a:cubicBezTo>
                    <a:pt x="2734" y="5007"/>
                    <a:pt x="3522" y="4218"/>
                    <a:pt x="3522" y="3241"/>
                  </a:cubicBezTo>
                  <a:lnTo>
                    <a:pt x="3522" y="1757"/>
                  </a:lnTo>
                  <a:cubicBezTo>
                    <a:pt x="3522" y="790"/>
                    <a:pt x="2734" y="1"/>
                    <a:pt x="1757" y="1"/>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7"/>
            <p:cNvSpPr/>
            <p:nvPr/>
          </p:nvSpPr>
          <p:spPr>
            <a:xfrm>
              <a:off x="1818639" y="3089386"/>
              <a:ext cx="48256" cy="68583"/>
            </a:xfrm>
            <a:custGeom>
              <a:rect b="b" l="l" r="r" t="t"/>
              <a:pathLst>
                <a:path extrusionOk="0" h="5007" w="3523">
                  <a:moveTo>
                    <a:pt x="1766" y="1"/>
                  </a:moveTo>
                  <a:cubicBezTo>
                    <a:pt x="789" y="1"/>
                    <a:pt x="0" y="790"/>
                    <a:pt x="0" y="1757"/>
                  </a:cubicBezTo>
                  <a:lnTo>
                    <a:pt x="0" y="3241"/>
                  </a:lnTo>
                  <a:cubicBezTo>
                    <a:pt x="0" y="4218"/>
                    <a:pt x="789" y="5007"/>
                    <a:pt x="1766" y="5007"/>
                  </a:cubicBezTo>
                  <a:cubicBezTo>
                    <a:pt x="2733" y="5007"/>
                    <a:pt x="3522" y="4218"/>
                    <a:pt x="3522" y="3241"/>
                  </a:cubicBezTo>
                  <a:lnTo>
                    <a:pt x="3522" y="1757"/>
                  </a:lnTo>
                  <a:cubicBezTo>
                    <a:pt x="3522" y="790"/>
                    <a:pt x="2733" y="1"/>
                    <a:pt x="1766" y="1"/>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7"/>
            <p:cNvSpPr/>
            <p:nvPr/>
          </p:nvSpPr>
          <p:spPr>
            <a:xfrm>
              <a:off x="1698594" y="3226663"/>
              <a:ext cx="48256" cy="68583"/>
            </a:xfrm>
            <a:custGeom>
              <a:rect b="b" l="l" r="r" t="t"/>
              <a:pathLst>
                <a:path extrusionOk="0" h="5007" w="3523">
                  <a:moveTo>
                    <a:pt x="1757" y="1"/>
                  </a:moveTo>
                  <a:cubicBezTo>
                    <a:pt x="789" y="1"/>
                    <a:pt x="0" y="790"/>
                    <a:pt x="0" y="1757"/>
                  </a:cubicBezTo>
                  <a:lnTo>
                    <a:pt x="0" y="3250"/>
                  </a:lnTo>
                  <a:cubicBezTo>
                    <a:pt x="0" y="4218"/>
                    <a:pt x="789" y="5007"/>
                    <a:pt x="1757" y="5007"/>
                  </a:cubicBezTo>
                  <a:cubicBezTo>
                    <a:pt x="2734" y="5007"/>
                    <a:pt x="3522" y="4218"/>
                    <a:pt x="3522" y="3250"/>
                  </a:cubicBezTo>
                  <a:lnTo>
                    <a:pt x="3522" y="1757"/>
                  </a:lnTo>
                  <a:cubicBezTo>
                    <a:pt x="3522" y="790"/>
                    <a:pt x="2734" y="1"/>
                    <a:pt x="1757" y="1"/>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7"/>
            <p:cNvSpPr/>
            <p:nvPr/>
          </p:nvSpPr>
          <p:spPr>
            <a:xfrm>
              <a:off x="1818639" y="3226663"/>
              <a:ext cx="48256" cy="68583"/>
            </a:xfrm>
            <a:custGeom>
              <a:rect b="b" l="l" r="r" t="t"/>
              <a:pathLst>
                <a:path extrusionOk="0" h="5007" w="3523">
                  <a:moveTo>
                    <a:pt x="1766" y="1"/>
                  </a:moveTo>
                  <a:cubicBezTo>
                    <a:pt x="789" y="1"/>
                    <a:pt x="0" y="790"/>
                    <a:pt x="0" y="1757"/>
                  </a:cubicBezTo>
                  <a:lnTo>
                    <a:pt x="0" y="3250"/>
                  </a:lnTo>
                  <a:cubicBezTo>
                    <a:pt x="0" y="4218"/>
                    <a:pt x="789" y="5007"/>
                    <a:pt x="1766" y="5007"/>
                  </a:cubicBezTo>
                  <a:cubicBezTo>
                    <a:pt x="2733" y="5007"/>
                    <a:pt x="3522" y="4218"/>
                    <a:pt x="3522" y="3250"/>
                  </a:cubicBezTo>
                  <a:lnTo>
                    <a:pt x="3522" y="1757"/>
                  </a:lnTo>
                  <a:cubicBezTo>
                    <a:pt x="3522" y="790"/>
                    <a:pt x="2733" y="1"/>
                    <a:pt x="1766" y="1"/>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7"/>
            <p:cNvSpPr/>
            <p:nvPr/>
          </p:nvSpPr>
          <p:spPr>
            <a:xfrm>
              <a:off x="1698594" y="3363939"/>
              <a:ext cx="48256" cy="68583"/>
            </a:xfrm>
            <a:custGeom>
              <a:rect b="b" l="l" r="r" t="t"/>
              <a:pathLst>
                <a:path extrusionOk="0" h="5007" w="3523">
                  <a:moveTo>
                    <a:pt x="1757" y="1"/>
                  </a:moveTo>
                  <a:cubicBezTo>
                    <a:pt x="789" y="1"/>
                    <a:pt x="0" y="790"/>
                    <a:pt x="0" y="1757"/>
                  </a:cubicBezTo>
                  <a:lnTo>
                    <a:pt x="0" y="3251"/>
                  </a:lnTo>
                  <a:cubicBezTo>
                    <a:pt x="0" y="4218"/>
                    <a:pt x="789" y="5007"/>
                    <a:pt x="1757" y="5007"/>
                  </a:cubicBezTo>
                  <a:cubicBezTo>
                    <a:pt x="2734" y="5007"/>
                    <a:pt x="3522" y="4218"/>
                    <a:pt x="3522" y="3251"/>
                  </a:cubicBezTo>
                  <a:lnTo>
                    <a:pt x="3522" y="1757"/>
                  </a:lnTo>
                  <a:cubicBezTo>
                    <a:pt x="3522" y="790"/>
                    <a:pt x="2734" y="1"/>
                    <a:pt x="1757" y="1"/>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7"/>
            <p:cNvSpPr/>
            <p:nvPr/>
          </p:nvSpPr>
          <p:spPr>
            <a:xfrm>
              <a:off x="1818639" y="3363939"/>
              <a:ext cx="48256" cy="68583"/>
            </a:xfrm>
            <a:custGeom>
              <a:rect b="b" l="l" r="r" t="t"/>
              <a:pathLst>
                <a:path extrusionOk="0" h="5007" w="3523">
                  <a:moveTo>
                    <a:pt x="1766" y="1"/>
                  </a:moveTo>
                  <a:cubicBezTo>
                    <a:pt x="789" y="1"/>
                    <a:pt x="0" y="790"/>
                    <a:pt x="0" y="1757"/>
                  </a:cubicBezTo>
                  <a:lnTo>
                    <a:pt x="0" y="3251"/>
                  </a:lnTo>
                  <a:cubicBezTo>
                    <a:pt x="0" y="4218"/>
                    <a:pt x="789" y="5007"/>
                    <a:pt x="1766" y="5007"/>
                  </a:cubicBezTo>
                  <a:cubicBezTo>
                    <a:pt x="2733" y="5007"/>
                    <a:pt x="3522" y="4218"/>
                    <a:pt x="3522" y="3251"/>
                  </a:cubicBezTo>
                  <a:lnTo>
                    <a:pt x="3522" y="1757"/>
                  </a:lnTo>
                  <a:cubicBezTo>
                    <a:pt x="3522" y="790"/>
                    <a:pt x="2733" y="1"/>
                    <a:pt x="1766" y="1"/>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7"/>
            <p:cNvSpPr/>
            <p:nvPr/>
          </p:nvSpPr>
          <p:spPr>
            <a:xfrm>
              <a:off x="2049318" y="3089386"/>
              <a:ext cx="48256" cy="68583"/>
            </a:xfrm>
            <a:custGeom>
              <a:rect b="b" l="l" r="r" t="t"/>
              <a:pathLst>
                <a:path extrusionOk="0" h="5007" w="3523">
                  <a:moveTo>
                    <a:pt x="1757" y="1"/>
                  </a:moveTo>
                  <a:cubicBezTo>
                    <a:pt x="790" y="1"/>
                    <a:pt x="1" y="790"/>
                    <a:pt x="1" y="1757"/>
                  </a:cubicBezTo>
                  <a:lnTo>
                    <a:pt x="1" y="3241"/>
                  </a:lnTo>
                  <a:cubicBezTo>
                    <a:pt x="1" y="4218"/>
                    <a:pt x="790" y="5007"/>
                    <a:pt x="1757" y="5007"/>
                  </a:cubicBezTo>
                  <a:cubicBezTo>
                    <a:pt x="2734" y="5007"/>
                    <a:pt x="3523" y="4218"/>
                    <a:pt x="3523" y="3241"/>
                  </a:cubicBezTo>
                  <a:lnTo>
                    <a:pt x="3523" y="1757"/>
                  </a:lnTo>
                  <a:cubicBezTo>
                    <a:pt x="3523" y="790"/>
                    <a:pt x="2734" y="1"/>
                    <a:pt x="1757" y="1"/>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7"/>
            <p:cNvSpPr/>
            <p:nvPr/>
          </p:nvSpPr>
          <p:spPr>
            <a:xfrm>
              <a:off x="2049318" y="3226663"/>
              <a:ext cx="48256" cy="68583"/>
            </a:xfrm>
            <a:custGeom>
              <a:rect b="b" l="l" r="r" t="t"/>
              <a:pathLst>
                <a:path extrusionOk="0" h="5007" w="3523">
                  <a:moveTo>
                    <a:pt x="1757" y="1"/>
                  </a:moveTo>
                  <a:cubicBezTo>
                    <a:pt x="790" y="1"/>
                    <a:pt x="1" y="790"/>
                    <a:pt x="1" y="1757"/>
                  </a:cubicBezTo>
                  <a:lnTo>
                    <a:pt x="1" y="3250"/>
                  </a:lnTo>
                  <a:cubicBezTo>
                    <a:pt x="1" y="4218"/>
                    <a:pt x="790" y="5007"/>
                    <a:pt x="1757" y="5007"/>
                  </a:cubicBezTo>
                  <a:cubicBezTo>
                    <a:pt x="2734" y="5007"/>
                    <a:pt x="3523" y="4218"/>
                    <a:pt x="3523" y="3250"/>
                  </a:cubicBezTo>
                  <a:lnTo>
                    <a:pt x="3523" y="1757"/>
                  </a:lnTo>
                  <a:cubicBezTo>
                    <a:pt x="3523" y="790"/>
                    <a:pt x="2734" y="1"/>
                    <a:pt x="1757" y="1"/>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7"/>
            <p:cNvSpPr/>
            <p:nvPr/>
          </p:nvSpPr>
          <p:spPr>
            <a:xfrm>
              <a:off x="2160363" y="3465325"/>
              <a:ext cx="48256" cy="120045"/>
            </a:xfrm>
            <a:custGeom>
              <a:rect b="b" l="l" r="r" t="t"/>
              <a:pathLst>
                <a:path extrusionOk="0" h="8764" w="3523">
                  <a:moveTo>
                    <a:pt x="0" y="1"/>
                  </a:moveTo>
                  <a:lnTo>
                    <a:pt x="0" y="8763"/>
                  </a:lnTo>
                  <a:lnTo>
                    <a:pt x="3522" y="8763"/>
                  </a:lnTo>
                  <a:lnTo>
                    <a:pt x="3522" y="1"/>
                  </a:lnTo>
                  <a:close/>
                </a:path>
              </a:pathLst>
            </a:custGeom>
            <a:solidFill>
              <a:srgbClr val="66AA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7"/>
            <p:cNvSpPr/>
            <p:nvPr/>
          </p:nvSpPr>
          <p:spPr>
            <a:xfrm>
              <a:off x="2070812" y="3311897"/>
              <a:ext cx="219092" cy="210805"/>
            </a:xfrm>
            <a:custGeom>
              <a:rect b="b" l="l" r="r" t="t"/>
              <a:pathLst>
                <a:path extrusionOk="0" h="15390" w="15995">
                  <a:moveTo>
                    <a:pt x="8298" y="0"/>
                  </a:moveTo>
                  <a:cubicBezTo>
                    <a:pt x="6298" y="0"/>
                    <a:pt x="4334" y="781"/>
                    <a:pt x="2865" y="2250"/>
                  </a:cubicBezTo>
                  <a:cubicBezTo>
                    <a:pt x="658" y="4457"/>
                    <a:pt x="0" y="7763"/>
                    <a:pt x="1193" y="10637"/>
                  </a:cubicBezTo>
                  <a:cubicBezTo>
                    <a:pt x="2386" y="13511"/>
                    <a:pt x="5194" y="15389"/>
                    <a:pt x="8303" y="15389"/>
                  </a:cubicBezTo>
                  <a:cubicBezTo>
                    <a:pt x="12548" y="15380"/>
                    <a:pt x="15995" y="11943"/>
                    <a:pt x="15995" y="7688"/>
                  </a:cubicBezTo>
                  <a:cubicBezTo>
                    <a:pt x="15995" y="4579"/>
                    <a:pt x="14116" y="1771"/>
                    <a:pt x="11243" y="588"/>
                  </a:cubicBezTo>
                  <a:cubicBezTo>
                    <a:pt x="10290" y="192"/>
                    <a:pt x="9289" y="0"/>
                    <a:pt x="829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7"/>
            <p:cNvSpPr/>
            <p:nvPr/>
          </p:nvSpPr>
          <p:spPr>
            <a:xfrm>
              <a:off x="1928643" y="3562340"/>
              <a:ext cx="360354" cy="48256"/>
            </a:xfrm>
            <a:custGeom>
              <a:rect b="b" l="l" r="r" t="t"/>
              <a:pathLst>
                <a:path extrusionOk="0" h="3523" w="26308">
                  <a:moveTo>
                    <a:pt x="1249" y="0"/>
                  </a:moveTo>
                  <a:lnTo>
                    <a:pt x="0" y="2292"/>
                  </a:lnTo>
                  <a:lnTo>
                    <a:pt x="1249" y="3522"/>
                  </a:lnTo>
                  <a:lnTo>
                    <a:pt x="26035" y="3522"/>
                  </a:lnTo>
                  <a:cubicBezTo>
                    <a:pt x="26185" y="3522"/>
                    <a:pt x="26307" y="3400"/>
                    <a:pt x="26307" y="3259"/>
                  </a:cubicBezTo>
                  <a:lnTo>
                    <a:pt x="26307" y="263"/>
                  </a:lnTo>
                  <a:cubicBezTo>
                    <a:pt x="26307" y="122"/>
                    <a:pt x="26185" y="0"/>
                    <a:pt x="26035" y="0"/>
                  </a:cubicBezTo>
                  <a:close/>
                </a:path>
              </a:pathLst>
            </a:custGeom>
            <a:solidFill>
              <a:srgbClr val="66AA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7"/>
            <p:cNvSpPr/>
            <p:nvPr/>
          </p:nvSpPr>
          <p:spPr>
            <a:xfrm>
              <a:off x="1578425" y="3562340"/>
              <a:ext cx="367298" cy="48256"/>
            </a:xfrm>
            <a:custGeom>
              <a:rect b="b" l="l" r="r" t="t"/>
              <a:pathLst>
                <a:path extrusionOk="0" h="3523" w="26815">
                  <a:moveTo>
                    <a:pt x="273" y="0"/>
                  </a:moveTo>
                  <a:cubicBezTo>
                    <a:pt x="122" y="0"/>
                    <a:pt x="0" y="122"/>
                    <a:pt x="0" y="263"/>
                  </a:cubicBezTo>
                  <a:lnTo>
                    <a:pt x="0" y="3259"/>
                  </a:lnTo>
                  <a:cubicBezTo>
                    <a:pt x="0" y="3400"/>
                    <a:pt x="122" y="3522"/>
                    <a:pt x="273" y="3522"/>
                  </a:cubicBezTo>
                  <a:lnTo>
                    <a:pt x="26814" y="3522"/>
                  </a:lnTo>
                  <a:lnTo>
                    <a:pt x="2681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0" name="Google Shape;210;p7"/>
          <p:cNvGrpSpPr/>
          <p:nvPr/>
        </p:nvGrpSpPr>
        <p:grpSpPr>
          <a:xfrm>
            <a:off x="4069341" y="2767012"/>
            <a:ext cx="787148" cy="843546"/>
            <a:chOff x="2025400" y="1576450"/>
            <a:chExt cx="1186000" cy="1270975"/>
          </a:xfrm>
        </p:grpSpPr>
        <p:sp>
          <p:nvSpPr>
            <p:cNvPr id="211" name="Google Shape;211;p7"/>
            <p:cNvSpPr/>
            <p:nvPr/>
          </p:nvSpPr>
          <p:spPr>
            <a:xfrm>
              <a:off x="2882650" y="2387200"/>
              <a:ext cx="328750" cy="460225"/>
            </a:xfrm>
            <a:custGeom>
              <a:rect b="b" l="l" r="r" t="t"/>
              <a:pathLst>
                <a:path extrusionOk="0" h="18409" w="13150">
                  <a:moveTo>
                    <a:pt x="1" y="0"/>
                  </a:moveTo>
                  <a:lnTo>
                    <a:pt x="1" y="18408"/>
                  </a:lnTo>
                  <a:lnTo>
                    <a:pt x="12266" y="18408"/>
                  </a:lnTo>
                  <a:cubicBezTo>
                    <a:pt x="12755" y="18408"/>
                    <a:pt x="13149" y="18014"/>
                    <a:pt x="13149" y="17525"/>
                  </a:cubicBezTo>
                  <a:lnTo>
                    <a:pt x="13149" y="442"/>
                  </a:lnTo>
                  <a:lnTo>
                    <a:pt x="12745" y="0"/>
                  </a:lnTo>
                  <a:lnTo>
                    <a:pt x="2161" y="0"/>
                  </a:lnTo>
                  <a:lnTo>
                    <a:pt x="1757" y="442"/>
                  </a:lnTo>
                  <a:lnTo>
                    <a:pt x="175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7"/>
            <p:cNvSpPr/>
            <p:nvPr/>
          </p:nvSpPr>
          <p:spPr>
            <a:xfrm>
              <a:off x="2463775" y="1850925"/>
              <a:ext cx="43700" cy="174700"/>
            </a:xfrm>
            <a:custGeom>
              <a:rect b="b" l="l" r="r" t="t"/>
              <a:pathLst>
                <a:path extrusionOk="0" h="6988" w="1748">
                  <a:moveTo>
                    <a:pt x="874" y="0"/>
                  </a:moveTo>
                  <a:cubicBezTo>
                    <a:pt x="404" y="0"/>
                    <a:pt x="19" y="376"/>
                    <a:pt x="0" y="845"/>
                  </a:cubicBezTo>
                  <a:lnTo>
                    <a:pt x="0" y="6105"/>
                  </a:lnTo>
                  <a:cubicBezTo>
                    <a:pt x="0" y="6593"/>
                    <a:pt x="395" y="6988"/>
                    <a:pt x="874" y="6988"/>
                  </a:cubicBezTo>
                  <a:cubicBezTo>
                    <a:pt x="1362" y="6978"/>
                    <a:pt x="1747" y="6593"/>
                    <a:pt x="1747" y="6105"/>
                  </a:cubicBezTo>
                  <a:lnTo>
                    <a:pt x="1747" y="845"/>
                  </a:lnTo>
                  <a:cubicBezTo>
                    <a:pt x="1738" y="376"/>
                    <a:pt x="1343" y="0"/>
                    <a:pt x="87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7"/>
            <p:cNvSpPr/>
            <p:nvPr/>
          </p:nvSpPr>
          <p:spPr>
            <a:xfrm>
              <a:off x="2375025" y="2002600"/>
              <a:ext cx="221200" cy="110600"/>
            </a:xfrm>
            <a:custGeom>
              <a:rect b="b" l="l" r="r" t="t"/>
              <a:pathLst>
                <a:path extrusionOk="0" h="4424" w="8848">
                  <a:moveTo>
                    <a:pt x="4424" y="0"/>
                  </a:moveTo>
                  <a:cubicBezTo>
                    <a:pt x="1982" y="0"/>
                    <a:pt x="0" y="1982"/>
                    <a:pt x="0" y="4424"/>
                  </a:cubicBezTo>
                  <a:lnTo>
                    <a:pt x="8847" y="4424"/>
                  </a:lnTo>
                  <a:cubicBezTo>
                    <a:pt x="8847" y="1982"/>
                    <a:pt x="6866" y="0"/>
                    <a:pt x="442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7"/>
            <p:cNvSpPr/>
            <p:nvPr/>
          </p:nvSpPr>
          <p:spPr>
            <a:xfrm>
              <a:off x="2113225" y="2146050"/>
              <a:ext cx="153350" cy="131525"/>
            </a:xfrm>
            <a:custGeom>
              <a:rect b="b" l="l" r="r" t="t"/>
              <a:pathLst>
                <a:path extrusionOk="0" h="5261" w="6134">
                  <a:moveTo>
                    <a:pt x="874" y="1"/>
                  </a:moveTo>
                  <a:cubicBezTo>
                    <a:pt x="395" y="1"/>
                    <a:pt x="0" y="395"/>
                    <a:pt x="0" y="883"/>
                  </a:cubicBezTo>
                  <a:lnTo>
                    <a:pt x="0" y="5260"/>
                  </a:lnTo>
                  <a:lnTo>
                    <a:pt x="6133" y="5260"/>
                  </a:lnTo>
                  <a:lnTo>
                    <a:pt x="6133" y="883"/>
                  </a:lnTo>
                  <a:cubicBezTo>
                    <a:pt x="6133" y="395"/>
                    <a:pt x="5739" y="1"/>
                    <a:pt x="526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7"/>
            <p:cNvSpPr/>
            <p:nvPr/>
          </p:nvSpPr>
          <p:spPr>
            <a:xfrm>
              <a:off x="2685425" y="1707925"/>
              <a:ext cx="175175" cy="240925"/>
            </a:xfrm>
            <a:custGeom>
              <a:rect b="b" l="l" r="r" t="t"/>
              <a:pathLst>
                <a:path extrusionOk="0" h="9637" w="7007">
                  <a:moveTo>
                    <a:pt x="874" y="0"/>
                  </a:moveTo>
                  <a:cubicBezTo>
                    <a:pt x="395" y="0"/>
                    <a:pt x="0" y="395"/>
                    <a:pt x="0" y="874"/>
                  </a:cubicBezTo>
                  <a:lnTo>
                    <a:pt x="0" y="8763"/>
                  </a:lnTo>
                  <a:cubicBezTo>
                    <a:pt x="0" y="9251"/>
                    <a:pt x="395" y="9636"/>
                    <a:pt x="874" y="9636"/>
                  </a:cubicBezTo>
                  <a:lnTo>
                    <a:pt x="6133" y="9636"/>
                  </a:lnTo>
                  <a:cubicBezTo>
                    <a:pt x="6622" y="9636"/>
                    <a:pt x="7007" y="9251"/>
                    <a:pt x="7007" y="8763"/>
                  </a:cubicBezTo>
                  <a:lnTo>
                    <a:pt x="7007" y="874"/>
                  </a:lnTo>
                  <a:cubicBezTo>
                    <a:pt x="7007" y="395"/>
                    <a:pt x="6622" y="0"/>
                    <a:pt x="613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7"/>
            <p:cNvSpPr/>
            <p:nvPr/>
          </p:nvSpPr>
          <p:spPr>
            <a:xfrm>
              <a:off x="2663350" y="1927000"/>
              <a:ext cx="219325" cy="350575"/>
            </a:xfrm>
            <a:custGeom>
              <a:rect b="b" l="l" r="r" t="t"/>
              <a:pathLst>
                <a:path extrusionOk="0" h="14023" w="8773">
                  <a:moveTo>
                    <a:pt x="883" y="0"/>
                  </a:moveTo>
                  <a:cubicBezTo>
                    <a:pt x="395" y="0"/>
                    <a:pt x="0" y="395"/>
                    <a:pt x="10" y="873"/>
                  </a:cubicBezTo>
                  <a:lnTo>
                    <a:pt x="10" y="13149"/>
                  </a:lnTo>
                  <a:cubicBezTo>
                    <a:pt x="10" y="13628"/>
                    <a:pt x="395" y="14022"/>
                    <a:pt x="883" y="14022"/>
                  </a:cubicBezTo>
                  <a:lnTo>
                    <a:pt x="7890" y="14022"/>
                  </a:lnTo>
                  <a:cubicBezTo>
                    <a:pt x="8378" y="14022"/>
                    <a:pt x="8773" y="13628"/>
                    <a:pt x="8773" y="13149"/>
                  </a:cubicBezTo>
                  <a:lnTo>
                    <a:pt x="8773" y="873"/>
                  </a:lnTo>
                  <a:cubicBezTo>
                    <a:pt x="8773" y="395"/>
                    <a:pt x="8378" y="0"/>
                    <a:pt x="789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7"/>
            <p:cNvSpPr/>
            <p:nvPr/>
          </p:nvSpPr>
          <p:spPr>
            <a:xfrm>
              <a:off x="2025400" y="2233875"/>
              <a:ext cx="416550" cy="613550"/>
            </a:xfrm>
            <a:custGeom>
              <a:rect b="b" l="l" r="r" t="t"/>
              <a:pathLst>
                <a:path extrusionOk="0" h="24542" w="16662">
                  <a:moveTo>
                    <a:pt x="883" y="0"/>
                  </a:moveTo>
                  <a:cubicBezTo>
                    <a:pt x="395" y="0"/>
                    <a:pt x="10" y="385"/>
                    <a:pt x="10" y="874"/>
                  </a:cubicBezTo>
                  <a:lnTo>
                    <a:pt x="10" y="23658"/>
                  </a:lnTo>
                  <a:cubicBezTo>
                    <a:pt x="1" y="24147"/>
                    <a:pt x="395" y="24541"/>
                    <a:pt x="883" y="24541"/>
                  </a:cubicBezTo>
                  <a:lnTo>
                    <a:pt x="16662" y="24541"/>
                  </a:lnTo>
                  <a:lnTo>
                    <a:pt x="1666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7"/>
            <p:cNvSpPr/>
            <p:nvPr/>
          </p:nvSpPr>
          <p:spPr>
            <a:xfrm>
              <a:off x="2354125" y="2102375"/>
              <a:ext cx="263450" cy="745050"/>
            </a:xfrm>
            <a:custGeom>
              <a:rect b="b" l="l" r="r" t="t"/>
              <a:pathLst>
                <a:path extrusionOk="0" h="29802" w="10538">
                  <a:moveTo>
                    <a:pt x="883" y="1"/>
                  </a:moveTo>
                  <a:cubicBezTo>
                    <a:pt x="395" y="1"/>
                    <a:pt x="0" y="386"/>
                    <a:pt x="0" y="874"/>
                  </a:cubicBezTo>
                  <a:lnTo>
                    <a:pt x="0" y="29801"/>
                  </a:lnTo>
                  <a:lnTo>
                    <a:pt x="9712" y="29801"/>
                  </a:lnTo>
                  <a:cubicBezTo>
                    <a:pt x="10172" y="29773"/>
                    <a:pt x="10538" y="29388"/>
                    <a:pt x="10519" y="28918"/>
                  </a:cubicBezTo>
                  <a:lnTo>
                    <a:pt x="10519" y="874"/>
                  </a:lnTo>
                  <a:cubicBezTo>
                    <a:pt x="10519" y="386"/>
                    <a:pt x="10125" y="1"/>
                    <a:pt x="964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7"/>
            <p:cNvSpPr/>
            <p:nvPr/>
          </p:nvSpPr>
          <p:spPr>
            <a:xfrm>
              <a:off x="2619675" y="2233875"/>
              <a:ext cx="306900" cy="613550"/>
            </a:xfrm>
            <a:custGeom>
              <a:rect b="b" l="l" r="r" t="t"/>
              <a:pathLst>
                <a:path extrusionOk="0" h="24542" w="12276">
                  <a:moveTo>
                    <a:pt x="874" y="0"/>
                  </a:moveTo>
                  <a:cubicBezTo>
                    <a:pt x="395" y="0"/>
                    <a:pt x="1" y="385"/>
                    <a:pt x="1" y="874"/>
                  </a:cubicBezTo>
                  <a:lnTo>
                    <a:pt x="1" y="23658"/>
                  </a:lnTo>
                  <a:cubicBezTo>
                    <a:pt x="1" y="24147"/>
                    <a:pt x="395" y="24541"/>
                    <a:pt x="874" y="24541"/>
                  </a:cubicBezTo>
                  <a:lnTo>
                    <a:pt x="12276" y="24541"/>
                  </a:lnTo>
                  <a:lnTo>
                    <a:pt x="12276" y="874"/>
                  </a:lnTo>
                  <a:cubicBezTo>
                    <a:pt x="12276" y="385"/>
                    <a:pt x="11881" y="0"/>
                    <a:pt x="1139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7"/>
            <p:cNvSpPr/>
            <p:nvPr/>
          </p:nvSpPr>
          <p:spPr>
            <a:xfrm>
              <a:off x="2672975" y="1610650"/>
              <a:ext cx="201000" cy="119125"/>
            </a:xfrm>
            <a:custGeom>
              <a:rect b="b" l="l" r="r" t="t"/>
              <a:pathLst>
                <a:path extrusionOk="0" h="4765" w="8040">
                  <a:moveTo>
                    <a:pt x="4125" y="1"/>
                  </a:moveTo>
                  <a:cubicBezTo>
                    <a:pt x="3882" y="1"/>
                    <a:pt x="3641" y="102"/>
                    <a:pt x="3466" y="304"/>
                  </a:cubicBezTo>
                  <a:lnTo>
                    <a:pt x="245" y="4042"/>
                  </a:lnTo>
                  <a:cubicBezTo>
                    <a:pt x="0" y="4323"/>
                    <a:pt x="198" y="4765"/>
                    <a:pt x="573" y="4765"/>
                  </a:cubicBezTo>
                  <a:lnTo>
                    <a:pt x="7467" y="4765"/>
                  </a:lnTo>
                  <a:cubicBezTo>
                    <a:pt x="7833" y="4765"/>
                    <a:pt x="8040" y="4342"/>
                    <a:pt x="7815" y="4051"/>
                  </a:cubicBezTo>
                  <a:lnTo>
                    <a:pt x="4809" y="332"/>
                  </a:lnTo>
                  <a:cubicBezTo>
                    <a:pt x="4632" y="111"/>
                    <a:pt x="4378" y="1"/>
                    <a:pt x="412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7"/>
            <p:cNvSpPr/>
            <p:nvPr/>
          </p:nvSpPr>
          <p:spPr>
            <a:xfrm>
              <a:off x="2027050" y="1578475"/>
              <a:ext cx="414900" cy="260950"/>
            </a:xfrm>
            <a:custGeom>
              <a:rect b="b" l="l" r="r" t="t"/>
              <a:pathLst>
                <a:path extrusionOk="0" h="10438" w="16596">
                  <a:moveTo>
                    <a:pt x="8263" y="0"/>
                  </a:moveTo>
                  <a:cubicBezTo>
                    <a:pt x="6248" y="0"/>
                    <a:pt x="4541" y="1532"/>
                    <a:pt x="4339" y="3544"/>
                  </a:cubicBezTo>
                  <a:cubicBezTo>
                    <a:pt x="4048" y="3469"/>
                    <a:pt x="3748" y="3422"/>
                    <a:pt x="3447" y="3422"/>
                  </a:cubicBezTo>
                  <a:cubicBezTo>
                    <a:pt x="1531" y="3460"/>
                    <a:pt x="0" y="5019"/>
                    <a:pt x="0" y="6935"/>
                  </a:cubicBezTo>
                  <a:cubicBezTo>
                    <a:pt x="0" y="8841"/>
                    <a:pt x="1531" y="10400"/>
                    <a:pt x="3447" y="10438"/>
                  </a:cubicBezTo>
                  <a:lnTo>
                    <a:pt x="13525" y="10438"/>
                  </a:lnTo>
                  <a:cubicBezTo>
                    <a:pt x="15215" y="10438"/>
                    <a:pt x="16596" y="9067"/>
                    <a:pt x="16596" y="7367"/>
                  </a:cubicBezTo>
                  <a:cubicBezTo>
                    <a:pt x="16596" y="5682"/>
                    <a:pt x="15225" y="4305"/>
                    <a:pt x="13542" y="4305"/>
                  </a:cubicBezTo>
                  <a:cubicBezTo>
                    <a:pt x="13536" y="4305"/>
                    <a:pt x="13530" y="4305"/>
                    <a:pt x="13525" y="4305"/>
                  </a:cubicBezTo>
                  <a:cubicBezTo>
                    <a:pt x="13507" y="4305"/>
                    <a:pt x="13490" y="4304"/>
                    <a:pt x="13472" y="4304"/>
                  </a:cubicBezTo>
                  <a:cubicBezTo>
                    <a:pt x="13002" y="4304"/>
                    <a:pt x="12542" y="4426"/>
                    <a:pt x="12125" y="4643"/>
                  </a:cubicBezTo>
                  <a:cubicBezTo>
                    <a:pt x="12182" y="4390"/>
                    <a:pt x="12210" y="4127"/>
                    <a:pt x="12210" y="3864"/>
                  </a:cubicBezTo>
                  <a:cubicBezTo>
                    <a:pt x="12163" y="1779"/>
                    <a:pt x="10500" y="88"/>
                    <a:pt x="8425" y="4"/>
                  </a:cubicBezTo>
                  <a:cubicBezTo>
                    <a:pt x="8371" y="1"/>
                    <a:pt x="8317" y="0"/>
                    <a:pt x="8263" y="0"/>
                  </a:cubicBezTo>
                  <a:close/>
                </a:path>
              </a:pathLst>
            </a:custGeom>
            <a:solidFill>
              <a:srgbClr val="FFF8E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7"/>
            <p:cNvSpPr/>
            <p:nvPr/>
          </p:nvSpPr>
          <p:spPr>
            <a:xfrm>
              <a:off x="3006150" y="1576450"/>
              <a:ext cx="205250" cy="197225"/>
            </a:xfrm>
            <a:custGeom>
              <a:rect b="b" l="l" r="r" t="t"/>
              <a:pathLst>
                <a:path extrusionOk="0" h="7889" w="8210">
                  <a:moveTo>
                    <a:pt x="4265" y="0"/>
                  </a:moveTo>
                  <a:cubicBezTo>
                    <a:pt x="2668" y="0"/>
                    <a:pt x="1231" y="958"/>
                    <a:pt x="611" y="2432"/>
                  </a:cubicBezTo>
                  <a:cubicBezTo>
                    <a:pt x="1" y="3907"/>
                    <a:pt x="339" y="5607"/>
                    <a:pt x="1475" y="6734"/>
                  </a:cubicBezTo>
                  <a:cubicBezTo>
                    <a:pt x="2229" y="7488"/>
                    <a:pt x="3235" y="7889"/>
                    <a:pt x="4260" y="7889"/>
                  </a:cubicBezTo>
                  <a:cubicBezTo>
                    <a:pt x="4768" y="7889"/>
                    <a:pt x="5279" y="7791"/>
                    <a:pt x="5767" y="7589"/>
                  </a:cubicBezTo>
                  <a:cubicBezTo>
                    <a:pt x="7242" y="6978"/>
                    <a:pt x="8209" y="5541"/>
                    <a:pt x="8209" y="3945"/>
                  </a:cubicBezTo>
                  <a:cubicBezTo>
                    <a:pt x="8209" y="1766"/>
                    <a:pt x="6444" y="0"/>
                    <a:pt x="426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7"/>
            <p:cNvSpPr/>
            <p:nvPr/>
          </p:nvSpPr>
          <p:spPr>
            <a:xfrm>
              <a:off x="2419850" y="2168825"/>
              <a:ext cx="43950" cy="86900"/>
            </a:xfrm>
            <a:custGeom>
              <a:rect b="b" l="l" r="r" t="t"/>
              <a:pathLst>
                <a:path extrusionOk="0" h="3476" w="1758">
                  <a:moveTo>
                    <a:pt x="884" y="1"/>
                  </a:moveTo>
                  <a:cubicBezTo>
                    <a:pt x="405" y="1"/>
                    <a:pt x="20" y="367"/>
                    <a:pt x="1" y="846"/>
                  </a:cubicBezTo>
                  <a:lnTo>
                    <a:pt x="1" y="2602"/>
                  </a:lnTo>
                  <a:cubicBezTo>
                    <a:pt x="1" y="3081"/>
                    <a:pt x="395" y="3476"/>
                    <a:pt x="884" y="3476"/>
                  </a:cubicBezTo>
                  <a:cubicBezTo>
                    <a:pt x="1363" y="3476"/>
                    <a:pt x="1757" y="3081"/>
                    <a:pt x="1757" y="2602"/>
                  </a:cubicBezTo>
                  <a:lnTo>
                    <a:pt x="1757" y="846"/>
                  </a:lnTo>
                  <a:cubicBezTo>
                    <a:pt x="1738" y="367"/>
                    <a:pt x="1353" y="1"/>
                    <a:pt x="884" y="1"/>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7"/>
            <p:cNvSpPr/>
            <p:nvPr/>
          </p:nvSpPr>
          <p:spPr>
            <a:xfrm>
              <a:off x="2507450" y="2168825"/>
              <a:ext cx="43925" cy="86900"/>
            </a:xfrm>
            <a:custGeom>
              <a:rect b="b" l="l" r="r" t="t"/>
              <a:pathLst>
                <a:path extrusionOk="0" h="3476" w="1757">
                  <a:moveTo>
                    <a:pt x="883" y="1"/>
                  </a:moveTo>
                  <a:cubicBezTo>
                    <a:pt x="413" y="1"/>
                    <a:pt x="19" y="367"/>
                    <a:pt x="10" y="846"/>
                  </a:cubicBezTo>
                  <a:lnTo>
                    <a:pt x="10" y="2602"/>
                  </a:lnTo>
                  <a:cubicBezTo>
                    <a:pt x="0" y="3081"/>
                    <a:pt x="395" y="3476"/>
                    <a:pt x="883" y="3476"/>
                  </a:cubicBezTo>
                  <a:cubicBezTo>
                    <a:pt x="1362" y="3476"/>
                    <a:pt x="1756" y="3081"/>
                    <a:pt x="1756" y="2602"/>
                  </a:cubicBezTo>
                  <a:lnTo>
                    <a:pt x="1756" y="846"/>
                  </a:lnTo>
                  <a:cubicBezTo>
                    <a:pt x="1738" y="367"/>
                    <a:pt x="1353" y="1"/>
                    <a:pt x="883" y="1"/>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7"/>
            <p:cNvSpPr/>
            <p:nvPr/>
          </p:nvSpPr>
          <p:spPr>
            <a:xfrm>
              <a:off x="2419400" y="2298675"/>
              <a:ext cx="44875" cy="88550"/>
            </a:xfrm>
            <a:custGeom>
              <a:rect b="b" l="l" r="r" t="t"/>
              <a:pathLst>
                <a:path extrusionOk="0" h="3542" w="1795">
                  <a:moveTo>
                    <a:pt x="902" y="0"/>
                  </a:moveTo>
                  <a:cubicBezTo>
                    <a:pt x="404" y="0"/>
                    <a:pt x="0" y="414"/>
                    <a:pt x="19" y="911"/>
                  </a:cubicBezTo>
                  <a:lnTo>
                    <a:pt x="19" y="2668"/>
                  </a:lnTo>
                  <a:cubicBezTo>
                    <a:pt x="19" y="3147"/>
                    <a:pt x="413" y="3541"/>
                    <a:pt x="902" y="3541"/>
                  </a:cubicBezTo>
                  <a:cubicBezTo>
                    <a:pt x="1381" y="3541"/>
                    <a:pt x="1775" y="3147"/>
                    <a:pt x="1775" y="2668"/>
                  </a:cubicBezTo>
                  <a:lnTo>
                    <a:pt x="1775" y="911"/>
                  </a:lnTo>
                  <a:cubicBezTo>
                    <a:pt x="1794" y="414"/>
                    <a:pt x="1390" y="0"/>
                    <a:pt x="902" y="0"/>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7"/>
            <p:cNvSpPr/>
            <p:nvPr/>
          </p:nvSpPr>
          <p:spPr>
            <a:xfrm>
              <a:off x="2507200" y="2298675"/>
              <a:ext cx="44650" cy="88550"/>
            </a:xfrm>
            <a:custGeom>
              <a:rect b="b" l="l" r="r" t="t"/>
              <a:pathLst>
                <a:path extrusionOk="0" h="3542" w="1786">
                  <a:moveTo>
                    <a:pt x="893" y="0"/>
                  </a:moveTo>
                  <a:cubicBezTo>
                    <a:pt x="395" y="0"/>
                    <a:pt x="1" y="414"/>
                    <a:pt x="20" y="911"/>
                  </a:cubicBezTo>
                  <a:lnTo>
                    <a:pt x="20" y="2668"/>
                  </a:lnTo>
                  <a:cubicBezTo>
                    <a:pt x="10" y="3147"/>
                    <a:pt x="405" y="3541"/>
                    <a:pt x="893" y="3541"/>
                  </a:cubicBezTo>
                  <a:cubicBezTo>
                    <a:pt x="1372" y="3541"/>
                    <a:pt x="1766" y="3147"/>
                    <a:pt x="1766" y="2668"/>
                  </a:cubicBezTo>
                  <a:lnTo>
                    <a:pt x="1766" y="911"/>
                  </a:lnTo>
                  <a:cubicBezTo>
                    <a:pt x="1785" y="414"/>
                    <a:pt x="1391" y="0"/>
                    <a:pt x="893" y="0"/>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7"/>
            <p:cNvSpPr/>
            <p:nvPr/>
          </p:nvSpPr>
          <p:spPr>
            <a:xfrm>
              <a:off x="2419850" y="2431800"/>
              <a:ext cx="43950" cy="86900"/>
            </a:xfrm>
            <a:custGeom>
              <a:rect b="b" l="l" r="r" t="t"/>
              <a:pathLst>
                <a:path extrusionOk="0" h="3476" w="1758">
                  <a:moveTo>
                    <a:pt x="884" y="1"/>
                  </a:moveTo>
                  <a:cubicBezTo>
                    <a:pt x="405" y="1"/>
                    <a:pt x="20" y="376"/>
                    <a:pt x="1" y="846"/>
                  </a:cubicBezTo>
                  <a:lnTo>
                    <a:pt x="1" y="2593"/>
                  </a:lnTo>
                  <a:cubicBezTo>
                    <a:pt x="1" y="3081"/>
                    <a:pt x="395" y="3466"/>
                    <a:pt x="884" y="3476"/>
                  </a:cubicBezTo>
                  <a:cubicBezTo>
                    <a:pt x="1363" y="3476"/>
                    <a:pt x="1757" y="3081"/>
                    <a:pt x="1757" y="2593"/>
                  </a:cubicBezTo>
                  <a:lnTo>
                    <a:pt x="1757" y="846"/>
                  </a:lnTo>
                  <a:cubicBezTo>
                    <a:pt x="1738" y="376"/>
                    <a:pt x="1353" y="1"/>
                    <a:pt x="884" y="1"/>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7"/>
            <p:cNvSpPr/>
            <p:nvPr/>
          </p:nvSpPr>
          <p:spPr>
            <a:xfrm>
              <a:off x="2507675" y="2431800"/>
              <a:ext cx="43700" cy="86900"/>
            </a:xfrm>
            <a:custGeom>
              <a:rect b="b" l="l" r="r" t="t"/>
              <a:pathLst>
                <a:path extrusionOk="0" h="3476" w="1748">
                  <a:moveTo>
                    <a:pt x="874" y="1"/>
                  </a:moveTo>
                  <a:cubicBezTo>
                    <a:pt x="404" y="1"/>
                    <a:pt x="10" y="376"/>
                    <a:pt x="1" y="846"/>
                  </a:cubicBezTo>
                  <a:lnTo>
                    <a:pt x="1" y="2593"/>
                  </a:lnTo>
                  <a:cubicBezTo>
                    <a:pt x="1" y="3081"/>
                    <a:pt x="386" y="3476"/>
                    <a:pt x="874" y="3476"/>
                  </a:cubicBezTo>
                  <a:cubicBezTo>
                    <a:pt x="1353" y="3466"/>
                    <a:pt x="1747" y="3081"/>
                    <a:pt x="1747" y="2593"/>
                  </a:cubicBezTo>
                  <a:lnTo>
                    <a:pt x="1747" y="846"/>
                  </a:lnTo>
                  <a:cubicBezTo>
                    <a:pt x="1729" y="376"/>
                    <a:pt x="1344" y="1"/>
                    <a:pt x="874" y="1"/>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7"/>
            <p:cNvSpPr/>
            <p:nvPr/>
          </p:nvSpPr>
          <p:spPr>
            <a:xfrm>
              <a:off x="2419850" y="2563300"/>
              <a:ext cx="43950" cy="86875"/>
            </a:xfrm>
            <a:custGeom>
              <a:rect b="b" l="l" r="r" t="t"/>
              <a:pathLst>
                <a:path extrusionOk="0" h="3475" w="1758">
                  <a:moveTo>
                    <a:pt x="884" y="0"/>
                  </a:moveTo>
                  <a:cubicBezTo>
                    <a:pt x="405" y="0"/>
                    <a:pt x="20" y="366"/>
                    <a:pt x="1" y="845"/>
                  </a:cubicBezTo>
                  <a:lnTo>
                    <a:pt x="1" y="2592"/>
                  </a:lnTo>
                  <a:cubicBezTo>
                    <a:pt x="1" y="3081"/>
                    <a:pt x="395" y="3475"/>
                    <a:pt x="884" y="3475"/>
                  </a:cubicBezTo>
                  <a:cubicBezTo>
                    <a:pt x="1363" y="3475"/>
                    <a:pt x="1757" y="3081"/>
                    <a:pt x="1757" y="2592"/>
                  </a:cubicBezTo>
                  <a:lnTo>
                    <a:pt x="1757" y="845"/>
                  </a:lnTo>
                  <a:cubicBezTo>
                    <a:pt x="1738" y="366"/>
                    <a:pt x="1353" y="0"/>
                    <a:pt x="884" y="0"/>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7"/>
            <p:cNvSpPr/>
            <p:nvPr/>
          </p:nvSpPr>
          <p:spPr>
            <a:xfrm>
              <a:off x="2507450" y="2563300"/>
              <a:ext cx="43925" cy="86875"/>
            </a:xfrm>
            <a:custGeom>
              <a:rect b="b" l="l" r="r" t="t"/>
              <a:pathLst>
                <a:path extrusionOk="0" h="3475" w="1757">
                  <a:moveTo>
                    <a:pt x="883" y="0"/>
                  </a:moveTo>
                  <a:cubicBezTo>
                    <a:pt x="413" y="0"/>
                    <a:pt x="19" y="366"/>
                    <a:pt x="10" y="845"/>
                  </a:cubicBezTo>
                  <a:lnTo>
                    <a:pt x="10" y="2592"/>
                  </a:lnTo>
                  <a:cubicBezTo>
                    <a:pt x="0" y="3081"/>
                    <a:pt x="395" y="3475"/>
                    <a:pt x="883" y="3475"/>
                  </a:cubicBezTo>
                  <a:cubicBezTo>
                    <a:pt x="1362" y="3475"/>
                    <a:pt x="1756" y="3081"/>
                    <a:pt x="1756" y="2592"/>
                  </a:cubicBezTo>
                  <a:lnTo>
                    <a:pt x="1756" y="845"/>
                  </a:lnTo>
                  <a:cubicBezTo>
                    <a:pt x="1738" y="366"/>
                    <a:pt x="1353" y="0"/>
                    <a:pt x="883" y="0"/>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7"/>
            <p:cNvSpPr/>
            <p:nvPr/>
          </p:nvSpPr>
          <p:spPr>
            <a:xfrm>
              <a:off x="2419400" y="2693125"/>
              <a:ext cx="44875" cy="88550"/>
            </a:xfrm>
            <a:custGeom>
              <a:rect b="b" l="l" r="r" t="t"/>
              <a:pathLst>
                <a:path extrusionOk="0" h="3542" w="1795">
                  <a:moveTo>
                    <a:pt x="902" y="1"/>
                  </a:moveTo>
                  <a:cubicBezTo>
                    <a:pt x="404" y="1"/>
                    <a:pt x="0" y="414"/>
                    <a:pt x="19" y="912"/>
                  </a:cubicBezTo>
                  <a:lnTo>
                    <a:pt x="19" y="2659"/>
                  </a:lnTo>
                  <a:cubicBezTo>
                    <a:pt x="19" y="3147"/>
                    <a:pt x="413" y="3541"/>
                    <a:pt x="902" y="3541"/>
                  </a:cubicBezTo>
                  <a:cubicBezTo>
                    <a:pt x="1381" y="3541"/>
                    <a:pt x="1775" y="3147"/>
                    <a:pt x="1775" y="2659"/>
                  </a:cubicBezTo>
                  <a:lnTo>
                    <a:pt x="1775" y="912"/>
                  </a:lnTo>
                  <a:cubicBezTo>
                    <a:pt x="1794" y="414"/>
                    <a:pt x="1390" y="1"/>
                    <a:pt x="902" y="1"/>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7"/>
            <p:cNvSpPr/>
            <p:nvPr/>
          </p:nvSpPr>
          <p:spPr>
            <a:xfrm>
              <a:off x="2507200" y="2693125"/>
              <a:ext cx="44650" cy="88550"/>
            </a:xfrm>
            <a:custGeom>
              <a:rect b="b" l="l" r="r" t="t"/>
              <a:pathLst>
                <a:path extrusionOk="0" h="3542" w="1786">
                  <a:moveTo>
                    <a:pt x="893" y="1"/>
                  </a:moveTo>
                  <a:cubicBezTo>
                    <a:pt x="395" y="1"/>
                    <a:pt x="1" y="414"/>
                    <a:pt x="20" y="912"/>
                  </a:cubicBezTo>
                  <a:lnTo>
                    <a:pt x="20" y="2659"/>
                  </a:lnTo>
                  <a:cubicBezTo>
                    <a:pt x="10" y="3147"/>
                    <a:pt x="405" y="3541"/>
                    <a:pt x="893" y="3541"/>
                  </a:cubicBezTo>
                  <a:cubicBezTo>
                    <a:pt x="1372" y="3541"/>
                    <a:pt x="1766" y="3147"/>
                    <a:pt x="1766" y="2659"/>
                  </a:cubicBezTo>
                  <a:lnTo>
                    <a:pt x="1766" y="912"/>
                  </a:lnTo>
                  <a:cubicBezTo>
                    <a:pt x="1785" y="414"/>
                    <a:pt x="1391" y="1"/>
                    <a:pt x="893" y="1"/>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7"/>
            <p:cNvSpPr/>
            <p:nvPr/>
          </p:nvSpPr>
          <p:spPr>
            <a:xfrm>
              <a:off x="2684950" y="2298675"/>
              <a:ext cx="44625" cy="88550"/>
            </a:xfrm>
            <a:custGeom>
              <a:rect b="b" l="l" r="r" t="t"/>
              <a:pathLst>
                <a:path extrusionOk="0" h="3542" w="1785">
                  <a:moveTo>
                    <a:pt x="893" y="0"/>
                  </a:moveTo>
                  <a:cubicBezTo>
                    <a:pt x="395" y="0"/>
                    <a:pt x="0" y="414"/>
                    <a:pt x="19" y="911"/>
                  </a:cubicBezTo>
                  <a:lnTo>
                    <a:pt x="19" y="2668"/>
                  </a:lnTo>
                  <a:cubicBezTo>
                    <a:pt x="19" y="3147"/>
                    <a:pt x="414" y="3541"/>
                    <a:pt x="893" y="3541"/>
                  </a:cubicBezTo>
                  <a:cubicBezTo>
                    <a:pt x="1381" y="3541"/>
                    <a:pt x="1776" y="3147"/>
                    <a:pt x="1766" y="2668"/>
                  </a:cubicBezTo>
                  <a:lnTo>
                    <a:pt x="1766" y="911"/>
                  </a:lnTo>
                  <a:cubicBezTo>
                    <a:pt x="1785" y="414"/>
                    <a:pt x="1390" y="0"/>
                    <a:pt x="893" y="0"/>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7"/>
            <p:cNvSpPr/>
            <p:nvPr/>
          </p:nvSpPr>
          <p:spPr>
            <a:xfrm>
              <a:off x="2751175" y="2080300"/>
              <a:ext cx="43925" cy="87850"/>
            </a:xfrm>
            <a:custGeom>
              <a:rect b="b" l="l" r="r" t="t"/>
              <a:pathLst>
                <a:path extrusionOk="0" h="3514" w="1757">
                  <a:moveTo>
                    <a:pt x="873" y="1"/>
                  </a:moveTo>
                  <a:cubicBezTo>
                    <a:pt x="394" y="1"/>
                    <a:pt x="0" y="395"/>
                    <a:pt x="0" y="884"/>
                  </a:cubicBezTo>
                  <a:lnTo>
                    <a:pt x="0" y="2631"/>
                  </a:lnTo>
                  <a:cubicBezTo>
                    <a:pt x="0" y="3119"/>
                    <a:pt x="394" y="3513"/>
                    <a:pt x="873" y="3513"/>
                  </a:cubicBezTo>
                  <a:cubicBezTo>
                    <a:pt x="1362" y="3513"/>
                    <a:pt x="1756" y="3119"/>
                    <a:pt x="1756" y="2631"/>
                  </a:cubicBezTo>
                  <a:lnTo>
                    <a:pt x="1756" y="884"/>
                  </a:lnTo>
                  <a:cubicBezTo>
                    <a:pt x="1747" y="395"/>
                    <a:pt x="1362" y="1"/>
                    <a:pt x="873" y="1"/>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7"/>
            <p:cNvSpPr/>
            <p:nvPr/>
          </p:nvSpPr>
          <p:spPr>
            <a:xfrm>
              <a:off x="2751175" y="1773675"/>
              <a:ext cx="43925" cy="87600"/>
            </a:xfrm>
            <a:custGeom>
              <a:rect b="b" l="l" r="r" t="t"/>
              <a:pathLst>
                <a:path extrusionOk="0" h="3504" w="1757">
                  <a:moveTo>
                    <a:pt x="873" y="0"/>
                  </a:moveTo>
                  <a:cubicBezTo>
                    <a:pt x="394" y="0"/>
                    <a:pt x="0" y="395"/>
                    <a:pt x="0" y="874"/>
                  </a:cubicBezTo>
                  <a:lnTo>
                    <a:pt x="0" y="2630"/>
                  </a:lnTo>
                  <a:cubicBezTo>
                    <a:pt x="0" y="3109"/>
                    <a:pt x="394" y="3503"/>
                    <a:pt x="873" y="3503"/>
                  </a:cubicBezTo>
                  <a:cubicBezTo>
                    <a:pt x="1362" y="3503"/>
                    <a:pt x="1747" y="3109"/>
                    <a:pt x="1756" y="2630"/>
                  </a:cubicBezTo>
                  <a:lnTo>
                    <a:pt x="1756" y="874"/>
                  </a:lnTo>
                  <a:cubicBezTo>
                    <a:pt x="1756" y="395"/>
                    <a:pt x="1362" y="0"/>
                    <a:pt x="873" y="0"/>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7"/>
            <p:cNvSpPr/>
            <p:nvPr/>
          </p:nvSpPr>
          <p:spPr>
            <a:xfrm>
              <a:off x="2816425" y="2298675"/>
              <a:ext cx="44650" cy="88550"/>
            </a:xfrm>
            <a:custGeom>
              <a:rect b="b" l="l" r="r" t="t"/>
              <a:pathLst>
                <a:path extrusionOk="0" h="3542" w="1786">
                  <a:moveTo>
                    <a:pt x="893" y="0"/>
                  </a:moveTo>
                  <a:cubicBezTo>
                    <a:pt x="395" y="0"/>
                    <a:pt x="1" y="414"/>
                    <a:pt x="20" y="911"/>
                  </a:cubicBezTo>
                  <a:lnTo>
                    <a:pt x="20" y="2668"/>
                  </a:lnTo>
                  <a:cubicBezTo>
                    <a:pt x="20" y="3147"/>
                    <a:pt x="414" y="3541"/>
                    <a:pt x="893" y="3541"/>
                  </a:cubicBezTo>
                  <a:cubicBezTo>
                    <a:pt x="1382" y="3541"/>
                    <a:pt x="1767" y="3147"/>
                    <a:pt x="1767" y="2668"/>
                  </a:cubicBezTo>
                  <a:lnTo>
                    <a:pt x="1767" y="911"/>
                  </a:lnTo>
                  <a:cubicBezTo>
                    <a:pt x="1785" y="414"/>
                    <a:pt x="1391" y="0"/>
                    <a:pt x="893" y="0"/>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7"/>
            <p:cNvSpPr/>
            <p:nvPr/>
          </p:nvSpPr>
          <p:spPr>
            <a:xfrm>
              <a:off x="2685425" y="2431800"/>
              <a:ext cx="43700" cy="86900"/>
            </a:xfrm>
            <a:custGeom>
              <a:rect b="b" l="l" r="r" t="t"/>
              <a:pathLst>
                <a:path extrusionOk="0" h="3476" w="1748">
                  <a:moveTo>
                    <a:pt x="874" y="1"/>
                  </a:moveTo>
                  <a:cubicBezTo>
                    <a:pt x="404" y="1"/>
                    <a:pt x="19" y="376"/>
                    <a:pt x="0" y="846"/>
                  </a:cubicBezTo>
                  <a:lnTo>
                    <a:pt x="0" y="2593"/>
                  </a:lnTo>
                  <a:cubicBezTo>
                    <a:pt x="0" y="3081"/>
                    <a:pt x="395" y="3466"/>
                    <a:pt x="874" y="3476"/>
                  </a:cubicBezTo>
                  <a:cubicBezTo>
                    <a:pt x="1362" y="3476"/>
                    <a:pt x="1747" y="3081"/>
                    <a:pt x="1747" y="2593"/>
                  </a:cubicBezTo>
                  <a:lnTo>
                    <a:pt x="1747" y="846"/>
                  </a:lnTo>
                  <a:cubicBezTo>
                    <a:pt x="1738" y="376"/>
                    <a:pt x="1343" y="1"/>
                    <a:pt x="874" y="1"/>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7"/>
            <p:cNvSpPr/>
            <p:nvPr/>
          </p:nvSpPr>
          <p:spPr>
            <a:xfrm>
              <a:off x="2816900" y="2431800"/>
              <a:ext cx="43700" cy="86900"/>
            </a:xfrm>
            <a:custGeom>
              <a:rect b="b" l="l" r="r" t="t"/>
              <a:pathLst>
                <a:path extrusionOk="0" h="3476" w="1748">
                  <a:moveTo>
                    <a:pt x="874" y="1"/>
                  </a:moveTo>
                  <a:cubicBezTo>
                    <a:pt x="405" y="1"/>
                    <a:pt x="20" y="376"/>
                    <a:pt x="1" y="846"/>
                  </a:cubicBezTo>
                  <a:lnTo>
                    <a:pt x="1" y="2593"/>
                  </a:lnTo>
                  <a:cubicBezTo>
                    <a:pt x="1" y="3081"/>
                    <a:pt x="395" y="3476"/>
                    <a:pt x="874" y="3476"/>
                  </a:cubicBezTo>
                  <a:cubicBezTo>
                    <a:pt x="1363" y="3466"/>
                    <a:pt x="1748" y="3081"/>
                    <a:pt x="1748" y="2593"/>
                  </a:cubicBezTo>
                  <a:lnTo>
                    <a:pt x="1748" y="846"/>
                  </a:lnTo>
                  <a:cubicBezTo>
                    <a:pt x="1738" y="376"/>
                    <a:pt x="1344" y="1"/>
                    <a:pt x="874" y="1"/>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7"/>
            <p:cNvSpPr/>
            <p:nvPr/>
          </p:nvSpPr>
          <p:spPr>
            <a:xfrm>
              <a:off x="2685425" y="2563300"/>
              <a:ext cx="43925" cy="86875"/>
            </a:xfrm>
            <a:custGeom>
              <a:rect b="b" l="l" r="r" t="t"/>
              <a:pathLst>
                <a:path extrusionOk="0" h="3475" w="1757">
                  <a:moveTo>
                    <a:pt x="874" y="0"/>
                  </a:moveTo>
                  <a:cubicBezTo>
                    <a:pt x="404" y="0"/>
                    <a:pt x="19" y="366"/>
                    <a:pt x="0" y="845"/>
                  </a:cubicBezTo>
                  <a:lnTo>
                    <a:pt x="0" y="2592"/>
                  </a:lnTo>
                  <a:cubicBezTo>
                    <a:pt x="0" y="3081"/>
                    <a:pt x="395" y="3475"/>
                    <a:pt x="874" y="3475"/>
                  </a:cubicBezTo>
                  <a:cubicBezTo>
                    <a:pt x="1362" y="3475"/>
                    <a:pt x="1757" y="3081"/>
                    <a:pt x="1747" y="2592"/>
                  </a:cubicBezTo>
                  <a:lnTo>
                    <a:pt x="1747" y="845"/>
                  </a:lnTo>
                  <a:cubicBezTo>
                    <a:pt x="1738" y="366"/>
                    <a:pt x="1343" y="0"/>
                    <a:pt x="874" y="0"/>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7"/>
            <p:cNvSpPr/>
            <p:nvPr/>
          </p:nvSpPr>
          <p:spPr>
            <a:xfrm>
              <a:off x="2816900" y="2563300"/>
              <a:ext cx="43700" cy="86875"/>
            </a:xfrm>
            <a:custGeom>
              <a:rect b="b" l="l" r="r" t="t"/>
              <a:pathLst>
                <a:path extrusionOk="0" h="3475" w="1748">
                  <a:moveTo>
                    <a:pt x="874" y="0"/>
                  </a:moveTo>
                  <a:cubicBezTo>
                    <a:pt x="405" y="0"/>
                    <a:pt x="20" y="366"/>
                    <a:pt x="1" y="845"/>
                  </a:cubicBezTo>
                  <a:lnTo>
                    <a:pt x="1" y="2592"/>
                  </a:lnTo>
                  <a:cubicBezTo>
                    <a:pt x="1" y="3081"/>
                    <a:pt x="395" y="3475"/>
                    <a:pt x="874" y="3475"/>
                  </a:cubicBezTo>
                  <a:cubicBezTo>
                    <a:pt x="1363" y="3475"/>
                    <a:pt x="1748" y="3081"/>
                    <a:pt x="1748" y="2592"/>
                  </a:cubicBezTo>
                  <a:lnTo>
                    <a:pt x="1748" y="845"/>
                  </a:lnTo>
                  <a:cubicBezTo>
                    <a:pt x="1738" y="366"/>
                    <a:pt x="1344" y="0"/>
                    <a:pt x="874" y="0"/>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7"/>
            <p:cNvSpPr/>
            <p:nvPr/>
          </p:nvSpPr>
          <p:spPr>
            <a:xfrm>
              <a:off x="2729325" y="2715900"/>
              <a:ext cx="87600" cy="131525"/>
            </a:xfrm>
            <a:custGeom>
              <a:rect b="b" l="l" r="r" t="t"/>
              <a:pathLst>
                <a:path extrusionOk="0" h="5261" w="3504">
                  <a:moveTo>
                    <a:pt x="874" y="1"/>
                  </a:moveTo>
                  <a:cubicBezTo>
                    <a:pt x="386" y="1"/>
                    <a:pt x="1" y="386"/>
                    <a:pt x="1" y="874"/>
                  </a:cubicBezTo>
                  <a:lnTo>
                    <a:pt x="1" y="5260"/>
                  </a:lnTo>
                  <a:lnTo>
                    <a:pt x="3504" y="5260"/>
                  </a:lnTo>
                  <a:lnTo>
                    <a:pt x="3504" y="874"/>
                  </a:lnTo>
                  <a:cubicBezTo>
                    <a:pt x="3504" y="386"/>
                    <a:pt x="3109" y="1"/>
                    <a:pt x="2630" y="1"/>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7"/>
            <p:cNvSpPr/>
            <p:nvPr/>
          </p:nvSpPr>
          <p:spPr>
            <a:xfrm>
              <a:off x="2991350" y="2452925"/>
              <a:ext cx="65775" cy="43725"/>
            </a:xfrm>
            <a:custGeom>
              <a:rect b="b" l="l" r="r" t="t"/>
              <a:pathLst>
                <a:path extrusionOk="0" h="1749" w="2631">
                  <a:moveTo>
                    <a:pt x="878" y="0"/>
                  </a:moveTo>
                  <a:cubicBezTo>
                    <a:pt x="395" y="0"/>
                    <a:pt x="1" y="388"/>
                    <a:pt x="1" y="874"/>
                  </a:cubicBezTo>
                  <a:cubicBezTo>
                    <a:pt x="1" y="1361"/>
                    <a:pt x="395" y="1748"/>
                    <a:pt x="878" y="1748"/>
                  </a:cubicBezTo>
                  <a:cubicBezTo>
                    <a:pt x="889" y="1748"/>
                    <a:pt x="901" y="1748"/>
                    <a:pt x="912" y="1748"/>
                  </a:cubicBezTo>
                  <a:lnTo>
                    <a:pt x="1785" y="1748"/>
                  </a:lnTo>
                  <a:cubicBezTo>
                    <a:pt x="2255" y="1738"/>
                    <a:pt x="2631" y="1344"/>
                    <a:pt x="2631" y="874"/>
                  </a:cubicBezTo>
                  <a:cubicBezTo>
                    <a:pt x="2631" y="405"/>
                    <a:pt x="2255" y="20"/>
                    <a:pt x="1785" y="1"/>
                  </a:cubicBezTo>
                  <a:lnTo>
                    <a:pt x="912" y="1"/>
                  </a:lnTo>
                  <a:cubicBezTo>
                    <a:pt x="901" y="0"/>
                    <a:pt x="889" y="0"/>
                    <a:pt x="878" y="0"/>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7"/>
            <p:cNvSpPr/>
            <p:nvPr/>
          </p:nvSpPr>
          <p:spPr>
            <a:xfrm>
              <a:off x="2991350" y="2540500"/>
              <a:ext cx="65775" cy="43950"/>
            </a:xfrm>
            <a:custGeom>
              <a:rect b="b" l="l" r="r" t="t"/>
              <a:pathLst>
                <a:path extrusionOk="0" h="1758" w="2631">
                  <a:moveTo>
                    <a:pt x="878" y="0"/>
                  </a:moveTo>
                  <a:cubicBezTo>
                    <a:pt x="395" y="0"/>
                    <a:pt x="1" y="388"/>
                    <a:pt x="1" y="874"/>
                  </a:cubicBezTo>
                  <a:cubicBezTo>
                    <a:pt x="1" y="1361"/>
                    <a:pt x="396" y="1758"/>
                    <a:pt x="879" y="1758"/>
                  </a:cubicBezTo>
                  <a:cubicBezTo>
                    <a:pt x="890" y="1758"/>
                    <a:pt x="901" y="1758"/>
                    <a:pt x="912" y="1757"/>
                  </a:cubicBezTo>
                  <a:lnTo>
                    <a:pt x="1785" y="1757"/>
                  </a:lnTo>
                  <a:cubicBezTo>
                    <a:pt x="2255" y="1738"/>
                    <a:pt x="2631" y="1353"/>
                    <a:pt x="2631" y="874"/>
                  </a:cubicBezTo>
                  <a:cubicBezTo>
                    <a:pt x="2631" y="405"/>
                    <a:pt x="2255" y="20"/>
                    <a:pt x="1785" y="1"/>
                  </a:cubicBezTo>
                  <a:lnTo>
                    <a:pt x="912" y="1"/>
                  </a:lnTo>
                  <a:cubicBezTo>
                    <a:pt x="901" y="1"/>
                    <a:pt x="889" y="0"/>
                    <a:pt x="878" y="0"/>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7"/>
            <p:cNvSpPr/>
            <p:nvPr/>
          </p:nvSpPr>
          <p:spPr>
            <a:xfrm>
              <a:off x="2992075" y="2628100"/>
              <a:ext cx="65750" cy="43925"/>
            </a:xfrm>
            <a:custGeom>
              <a:rect b="b" l="l" r="r" t="t"/>
              <a:pathLst>
                <a:path extrusionOk="0" h="1757" w="2630">
                  <a:moveTo>
                    <a:pt x="883" y="0"/>
                  </a:moveTo>
                  <a:cubicBezTo>
                    <a:pt x="395" y="0"/>
                    <a:pt x="0" y="395"/>
                    <a:pt x="0" y="883"/>
                  </a:cubicBezTo>
                  <a:cubicBezTo>
                    <a:pt x="0" y="1362"/>
                    <a:pt x="395" y="1756"/>
                    <a:pt x="883" y="1756"/>
                  </a:cubicBezTo>
                  <a:lnTo>
                    <a:pt x="1756" y="1756"/>
                  </a:lnTo>
                  <a:cubicBezTo>
                    <a:pt x="2245" y="1756"/>
                    <a:pt x="2630" y="1362"/>
                    <a:pt x="2630" y="883"/>
                  </a:cubicBezTo>
                  <a:cubicBezTo>
                    <a:pt x="2630" y="395"/>
                    <a:pt x="2245" y="0"/>
                    <a:pt x="1756" y="0"/>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7"/>
            <p:cNvSpPr/>
            <p:nvPr/>
          </p:nvSpPr>
          <p:spPr>
            <a:xfrm>
              <a:off x="2991350" y="2715900"/>
              <a:ext cx="65775" cy="43725"/>
            </a:xfrm>
            <a:custGeom>
              <a:rect b="b" l="l" r="r" t="t"/>
              <a:pathLst>
                <a:path extrusionOk="0" h="1749" w="2631">
                  <a:moveTo>
                    <a:pt x="878" y="0"/>
                  </a:moveTo>
                  <a:cubicBezTo>
                    <a:pt x="395" y="0"/>
                    <a:pt x="1" y="388"/>
                    <a:pt x="1" y="874"/>
                  </a:cubicBezTo>
                  <a:cubicBezTo>
                    <a:pt x="1" y="1361"/>
                    <a:pt x="395" y="1748"/>
                    <a:pt x="878" y="1748"/>
                  </a:cubicBezTo>
                  <a:cubicBezTo>
                    <a:pt x="889" y="1748"/>
                    <a:pt x="901" y="1748"/>
                    <a:pt x="912" y="1748"/>
                  </a:cubicBezTo>
                  <a:lnTo>
                    <a:pt x="1785" y="1748"/>
                  </a:lnTo>
                  <a:cubicBezTo>
                    <a:pt x="2255" y="1729"/>
                    <a:pt x="2631" y="1344"/>
                    <a:pt x="2631" y="874"/>
                  </a:cubicBezTo>
                  <a:cubicBezTo>
                    <a:pt x="2631" y="405"/>
                    <a:pt x="2255" y="10"/>
                    <a:pt x="1785" y="1"/>
                  </a:cubicBezTo>
                  <a:lnTo>
                    <a:pt x="912" y="1"/>
                  </a:lnTo>
                  <a:cubicBezTo>
                    <a:pt x="901" y="0"/>
                    <a:pt x="889" y="0"/>
                    <a:pt x="878" y="0"/>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7"/>
            <p:cNvSpPr/>
            <p:nvPr/>
          </p:nvSpPr>
          <p:spPr>
            <a:xfrm>
              <a:off x="2092550" y="2474750"/>
              <a:ext cx="107575" cy="43950"/>
            </a:xfrm>
            <a:custGeom>
              <a:rect b="b" l="l" r="r" t="t"/>
              <a:pathLst>
                <a:path extrusionOk="0" h="1758" w="4303">
                  <a:moveTo>
                    <a:pt x="878" y="1"/>
                  </a:moveTo>
                  <a:cubicBezTo>
                    <a:pt x="395" y="1"/>
                    <a:pt x="1" y="388"/>
                    <a:pt x="1" y="875"/>
                  </a:cubicBezTo>
                  <a:cubicBezTo>
                    <a:pt x="1" y="1367"/>
                    <a:pt x="404" y="1758"/>
                    <a:pt x="894" y="1758"/>
                  </a:cubicBezTo>
                  <a:cubicBezTo>
                    <a:pt x="900" y="1758"/>
                    <a:pt x="906" y="1758"/>
                    <a:pt x="912" y="1758"/>
                  </a:cubicBezTo>
                  <a:lnTo>
                    <a:pt x="3457" y="1758"/>
                  </a:lnTo>
                  <a:cubicBezTo>
                    <a:pt x="3926" y="1739"/>
                    <a:pt x="4302" y="1344"/>
                    <a:pt x="4302" y="875"/>
                  </a:cubicBezTo>
                  <a:cubicBezTo>
                    <a:pt x="4302" y="405"/>
                    <a:pt x="3926" y="20"/>
                    <a:pt x="3457" y="1"/>
                  </a:cubicBezTo>
                  <a:lnTo>
                    <a:pt x="912" y="1"/>
                  </a:lnTo>
                  <a:cubicBezTo>
                    <a:pt x="900" y="1"/>
                    <a:pt x="889" y="1"/>
                    <a:pt x="878" y="1"/>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7"/>
            <p:cNvSpPr/>
            <p:nvPr/>
          </p:nvSpPr>
          <p:spPr>
            <a:xfrm>
              <a:off x="2093500" y="2387200"/>
              <a:ext cx="107325" cy="43925"/>
            </a:xfrm>
            <a:custGeom>
              <a:rect b="b" l="l" r="r" t="t"/>
              <a:pathLst>
                <a:path extrusionOk="0" h="1757" w="4293">
                  <a:moveTo>
                    <a:pt x="874" y="0"/>
                  </a:moveTo>
                  <a:cubicBezTo>
                    <a:pt x="395" y="0"/>
                    <a:pt x="0" y="395"/>
                    <a:pt x="0" y="874"/>
                  </a:cubicBezTo>
                  <a:cubicBezTo>
                    <a:pt x="0" y="1362"/>
                    <a:pt x="395" y="1747"/>
                    <a:pt x="874" y="1756"/>
                  </a:cubicBezTo>
                  <a:lnTo>
                    <a:pt x="3419" y="1756"/>
                  </a:lnTo>
                  <a:cubicBezTo>
                    <a:pt x="3898" y="1747"/>
                    <a:pt x="4292" y="1362"/>
                    <a:pt x="4292" y="874"/>
                  </a:cubicBezTo>
                  <a:cubicBezTo>
                    <a:pt x="4292" y="395"/>
                    <a:pt x="3898" y="0"/>
                    <a:pt x="3419" y="0"/>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7"/>
            <p:cNvSpPr/>
            <p:nvPr/>
          </p:nvSpPr>
          <p:spPr>
            <a:xfrm>
              <a:off x="2092550" y="2299600"/>
              <a:ext cx="107575" cy="43725"/>
            </a:xfrm>
            <a:custGeom>
              <a:rect b="b" l="l" r="r" t="t"/>
              <a:pathLst>
                <a:path extrusionOk="0" h="1749" w="4303">
                  <a:moveTo>
                    <a:pt x="878" y="0"/>
                  </a:moveTo>
                  <a:cubicBezTo>
                    <a:pt x="395" y="0"/>
                    <a:pt x="1" y="388"/>
                    <a:pt x="1" y="874"/>
                  </a:cubicBezTo>
                  <a:cubicBezTo>
                    <a:pt x="1" y="1361"/>
                    <a:pt x="395" y="1748"/>
                    <a:pt x="878" y="1748"/>
                  </a:cubicBezTo>
                  <a:cubicBezTo>
                    <a:pt x="889" y="1748"/>
                    <a:pt x="900" y="1748"/>
                    <a:pt x="912" y="1748"/>
                  </a:cubicBezTo>
                  <a:lnTo>
                    <a:pt x="3457" y="1748"/>
                  </a:lnTo>
                  <a:cubicBezTo>
                    <a:pt x="3926" y="1729"/>
                    <a:pt x="4302" y="1344"/>
                    <a:pt x="4302" y="874"/>
                  </a:cubicBezTo>
                  <a:cubicBezTo>
                    <a:pt x="4302" y="405"/>
                    <a:pt x="3926" y="10"/>
                    <a:pt x="3457" y="1"/>
                  </a:cubicBezTo>
                  <a:lnTo>
                    <a:pt x="912" y="1"/>
                  </a:lnTo>
                  <a:cubicBezTo>
                    <a:pt x="900" y="1"/>
                    <a:pt x="889" y="0"/>
                    <a:pt x="878" y="0"/>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7"/>
            <p:cNvSpPr/>
            <p:nvPr/>
          </p:nvSpPr>
          <p:spPr>
            <a:xfrm>
              <a:off x="2092550" y="2562325"/>
              <a:ext cx="107575" cy="43975"/>
            </a:xfrm>
            <a:custGeom>
              <a:rect b="b" l="l" r="r" t="t"/>
              <a:pathLst>
                <a:path extrusionOk="0" h="1759" w="4303">
                  <a:moveTo>
                    <a:pt x="878" y="1"/>
                  </a:moveTo>
                  <a:cubicBezTo>
                    <a:pt x="396" y="1"/>
                    <a:pt x="1" y="398"/>
                    <a:pt x="1" y="884"/>
                  </a:cubicBezTo>
                  <a:cubicBezTo>
                    <a:pt x="1" y="1371"/>
                    <a:pt x="395" y="1758"/>
                    <a:pt x="878" y="1758"/>
                  </a:cubicBezTo>
                  <a:cubicBezTo>
                    <a:pt x="889" y="1758"/>
                    <a:pt x="900" y="1758"/>
                    <a:pt x="912" y="1758"/>
                  </a:cubicBezTo>
                  <a:lnTo>
                    <a:pt x="3457" y="1758"/>
                  </a:lnTo>
                  <a:cubicBezTo>
                    <a:pt x="3926" y="1739"/>
                    <a:pt x="4302" y="1354"/>
                    <a:pt x="4302" y="884"/>
                  </a:cubicBezTo>
                  <a:cubicBezTo>
                    <a:pt x="4302" y="405"/>
                    <a:pt x="3926" y="20"/>
                    <a:pt x="3457" y="1"/>
                  </a:cubicBezTo>
                  <a:lnTo>
                    <a:pt x="912" y="1"/>
                  </a:lnTo>
                  <a:cubicBezTo>
                    <a:pt x="900" y="1"/>
                    <a:pt x="889" y="1"/>
                    <a:pt x="878" y="1"/>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7"/>
            <p:cNvSpPr/>
            <p:nvPr/>
          </p:nvSpPr>
          <p:spPr>
            <a:xfrm>
              <a:off x="2092550" y="2650150"/>
              <a:ext cx="107575" cy="43725"/>
            </a:xfrm>
            <a:custGeom>
              <a:rect b="b" l="l" r="r" t="t"/>
              <a:pathLst>
                <a:path extrusionOk="0" h="1749" w="4303">
                  <a:moveTo>
                    <a:pt x="878" y="0"/>
                  </a:moveTo>
                  <a:cubicBezTo>
                    <a:pt x="395" y="0"/>
                    <a:pt x="1" y="388"/>
                    <a:pt x="1" y="874"/>
                  </a:cubicBezTo>
                  <a:cubicBezTo>
                    <a:pt x="1" y="1361"/>
                    <a:pt x="395" y="1749"/>
                    <a:pt x="878" y="1749"/>
                  </a:cubicBezTo>
                  <a:cubicBezTo>
                    <a:pt x="889" y="1749"/>
                    <a:pt x="900" y="1748"/>
                    <a:pt x="912" y="1748"/>
                  </a:cubicBezTo>
                  <a:lnTo>
                    <a:pt x="3457" y="1748"/>
                  </a:lnTo>
                  <a:cubicBezTo>
                    <a:pt x="3926" y="1729"/>
                    <a:pt x="4302" y="1344"/>
                    <a:pt x="4302" y="874"/>
                  </a:cubicBezTo>
                  <a:cubicBezTo>
                    <a:pt x="4302" y="405"/>
                    <a:pt x="3926" y="10"/>
                    <a:pt x="3457" y="1"/>
                  </a:cubicBezTo>
                  <a:lnTo>
                    <a:pt x="912" y="1"/>
                  </a:lnTo>
                  <a:cubicBezTo>
                    <a:pt x="900" y="1"/>
                    <a:pt x="889" y="0"/>
                    <a:pt x="878" y="0"/>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7"/>
            <p:cNvSpPr/>
            <p:nvPr/>
          </p:nvSpPr>
          <p:spPr>
            <a:xfrm>
              <a:off x="2092550" y="2737725"/>
              <a:ext cx="107575" cy="43950"/>
            </a:xfrm>
            <a:custGeom>
              <a:rect b="b" l="l" r="r" t="t"/>
              <a:pathLst>
                <a:path extrusionOk="0" h="1758" w="4303">
                  <a:moveTo>
                    <a:pt x="878" y="1"/>
                  </a:moveTo>
                  <a:cubicBezTo>
                    <a:pt x="395" y="1"/>
                    <a:pt x="1" y="388"/>
                    <a:pt x="1" y="875"/>
                  </a:cubicBezTo>
                  <a:cubicBezTo>
                    <a:pt x="1" y="1367"/>
                    <a:pt x="404" y="1758"/>
                    <a:pt x="894" y="1758"/>
                  </a:cubicBezTo>
                  <a:cubicBezTo>
                    <a:pt x="900" y="1758"/>
                    <a:pt x="906" y="1758"/>
                    <a:pt x="912" y="1757"/>
                  </a:cubicBezTo>
                  <a:lnTo>
                    <a:pt x="3457" y="1757"/>
                  </a:lnTo>
                  <a:cubicBezTo>
                    <a:pt x="3926" y="1739"/>
                    <a:pt x="4302" y="1344"/>
                    <a:pt x="4302" y="875"/>
                  </a:cubicBezTo>
                  <a:cubicBezTo>
                    <a:pt x="4302" y="405"/>
                    <a:pt x="3926" y="20"/>
                    <a:pt x="3457" y="1"/>
                  </a:cubicBezTo>
                  <a:lnTo>
                    <a:pt x="912" y="1"/>
                  </a:lnTo>
                  <a:cubicBezTo>
                    <a:pt x="900" y="1"/>
                    <a:pt x="889" y="1"/>
                    <a:pt x="878" y="1"/>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7"/>
            <p:cNvSpPr/>
            <p:nvPr/>
          </p:nvSpPr>
          <p:spPr>
            <a:xfrm>
              <a:off x="3101725" y="2453100"/>
              <a:ext cx="45325" cy="43525"/>
            </a:xfrm>
            <a:custGeom>
              <a:rect b="b" l="l" r="r" t="t"/>
              <a:pathLst>
                <a:path extrusionOk="0" h="1741" w="1813">
                  <a:moveTo>
                    <a:pt x="875" y="1"/>
                  </a:moveTo>
                  <a:cubicBezTo>
                    <a:pt x="651" y="1"/>
                    <a:pt x="428" y="83"/>
                    <a:pt x="254" y="247"/>
                  </a:cubicBezTo>
                  <a:cubicBezTo>
                    <a:pt x="169" y="332"/>
                    <a:pt x="113" y="426"/>
                    <a:pt x="66" y="539"/>
                  </a:cubicBezTo>
                  <a:cubicBezTo>
                    <a:pt x="28" y="642"/>
                    <a:pt x="0" y="755"/>
                    <a:pt x="0" y="867"/>
                  </a:cubicBezTo>
                  <a:cubicBezTo>
                    <a:pt x="0" y="1102"/>
                    <a:pt x="94" y="1327"/>
                    <a:pt x="254" y="1487"/>
                  </a:cubicBezTo>
                  <a:cubicBezTo>
                    <a:pt x="338" y="1572"/>
                    <a:pt x="432" y="1628"/>
                    <a:pt x="545" y="1675"/>
                  </a:cubicBezTo>
                  <a:cubicBezTo>
                    <a:pt x="648" y="1722"/>
                    <a:pt x="761" y="1741"/>
                    <a:pt x="874" y="1741"/>
                  </a:cubicBezTo>
                  <a:cubicBezTo>
                    <a:pt x="1108" y="1741"/>
                    <a:pt x="1334" y="1647"/>
                    <a:pt x="1503" y="1487"/>
                  </a:cubicBezTo>
                  <a:cubicBezTo>
                    <a:pt x="1578" y="1403"/>
                    <a:pt x="1634" y="1309"/>
                    <a:pt x="1681" y="1205"/>
                  </a:cubicBezTo>
                  <a:cubicBezTo>
                    <a:pt x="1813" y="877"/>
                    <a:pt x="1738" y="501"/>
                    <a:pt x="1503" y="247"/>
                  </a:cubicBezTo>
                  <a:cubicBezTo>
                    <a:pt x="1324" y="83"/>
                    <a:pt x="1099" y="1"/>
                    <a:pt x="875" y="1"/>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7"/>
            <p:cNvSpPr/>
            <p:nvPr/>
          </p:nvSpPr>
          <p:spPr>
            <a:xfrm>
              <a:off x="3101725" y="2540450"/>
              <a:ext cx="43925" cy="44000"/>
            </a:xfrm>
            <a:custGeom>
              <a:rect b="b" l="l" r="r" t="t"/>
              <a:pathLst>
                <a:path extrusionOk="0" h="1760" w="1757">
                  <a:moveTo>
                    <a:pt x="863" y="1"/>
                  </a:moveTo>
                  <a:cubicBezTo>
                    <a:pt x="516" y="1"/>
                    <a:pt x="193" y="213"/>
                    <a:pt x="66" y="548"/>
                  </a:cubicBezTo>
                  <a:cubicBezTo>
                    <a:pt x="28" y="651"/>
                    <a:pt x="0" y="764"/>
                    <a:pt x="0" y="876"/>
                  </a:cubicBezTo>
                  <a:cubicBezTo>
                    <a:pt x="0" y="942"/>
                    <a:pt x="10" y="999"/>
                    <a:pt x="19" y="1055"/>
                  </a:cubicBezTo>
                  <a:cubicBezTo>
                    <a:pt x="28" y="1111"/>
                    <a:pt x="47" y="1168"/>
                    <a:pt x="66" y="1215"/>
                  </a:cubicBezTo>
                  <a:cubicBezTo>
                    <a:pt x="85" y="1271"/>
                    <a:pt x="113" y="1318"/>
                    <a:pt x="150" y="1374"/>
                  </a:cubicBezTo>
                  <a:lnTo>
                    <a:pt x="254" y="1506"/>
                  </a:lnTo>
                  <a:cubicBezTo>
                    <a:pt x="423" y="1665"/>
                    <a:pt x="648" y="1750"/>
                    <a:pt x="874" y="1759"/>
                  </a:cubicBezTo>
                  <a:cubicBezTo>
                    <a:pt x="930" y="1759"/>
                    <a:pt x="996" y="1750"/>
                    <a:pt x="1052" y="1740"/>
                  </a:cubicBezTo>
                  <a:cubicBezTo>
                    <a:pt x="1108" y="1731"/>
                    <a:pt x="1155" y="1712"/>
                    <a:pt x="1212" y="1684"/>
                  </a:cubicBezTo>
                  <a:cubicBezTo>
                    <a:pt x="1268" y="1665"/>
                    <a:pt x="1315" y="1637"/>
                    <a:pt x="1371" y="1609"/>
                  </a:cubicBezTo>
                  <a:lnTo>
                    <a:pt x="1503" y="1506"/>
                  </a:lnTo>
                  <a:lnTo>
                    <a:pt x="1606" y="1374"/>
                  </a:lnTo>
                  <a:cubicBezTo>
                    <a:pt x="1634" y="1318"/>
                    <a:pt x="1663" y="1271"/>
                    <a:pt x="1681" y="1215"/>
                  </a:cubicBezTo>
                  <a:cubicBezTo>
                    <a:pt x="1710" y="1168"/>
                    <a:pt x="1728" y="1111"/>
                    <a:pt x="1738" y="1055"/>
                  </a:cubicBezTo>
                  <a:cubicBezTo>
                    <a:pt x="1747" y="999"/>
                    <a:pt x="1747" y="942"/>
                    <a:pt x="1756" y="876"/>
                  </a:cubicBezTo>
                  <a:cubicBezTo>
                    <a:pt x="1747" y="651"/>
                    <a:pt x="1663" y="426"/>
                    <a:pt x="1503" y="257"/>
                  </a:cubicBezTo>
                  <a:cubicBezTo>
                    <a:pt x="1456" y="219"/>
                    <a:pt x="1409" y="181"/>
                    <a:pt x="1371" y="153"/>
                  </a:cubicBezTo>
                  <a:cubicBezTo>
                    <a:pt x="1315" y="116"/>
                    <a:pt x="1268" y="97"/>
                    <a:pt x="1212" y="78"/>
                  </a:cubicBezTo>
                  <a:cubicBezTo>
                    <a:pt x="1155" y="50"/>
                    <a:pt x="1108" y="31"/>
                    <a:pt x="1052" y="22"/>
                  </a:cubicBezTo>
                  <a:cubicBezTo>
                    <a:pt x="989" y="7"/>
                    <a:pt x="926" y="1"/>
                    <a:pt x="863" y="1"/>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7"/>
            <p:cNvSpPr/>
            <p:nvPr/>
          </p:nvSpPr>
          <p:spPr>
            <a:xfrm>
              <a:off x="3094200" y="2628125"/>
              <a:ext cx="58900" cy="43900"/>
            </a:xfrm>
            <a:custGeom>
              <a:rect b="b" l="l" r="r" t="t"/>
              <a:pathLst>
                <a:path extrusionOk="0" h="1756" w="2356">
                  <a:moveTo>
                    <a:pt x="1176" y="1"/>
                  </a:moveTo>
                  <a:cubicBezTo>
                    <a:pt x="944" y="1"/>
                    <a:pt x="720" y="88"/>
                    <a:pt x="555" y="253"/>
                  </a:cubicBezTo>
                  <a:cubicBezTo>
                    <a:pt x="1" y="807"/>
                    <a:pt x="395" y="1755"/>
                    <a:pt x="1175" y="1755"/>
                  </a:cubicBezTo>
                  <a:cubicBezTo>
                    <a:pt x="1178" y="1755"/>
                    <a:pt x="1182" y="1756"/>
                    <a:pt x="1186" y="1756"/>
                  </a:cubicBezTo>
                  <a:cubicBezTo>
                    <a:pt x="1967" y="1756"/>
                    <a:pt x="2355" y="804"/>
                    <a:pt x="1804" y="262"/>
                  </a:cubicBezTo>
                  <a:cubicBezTo>
                    <a:pt x="1757" y="225"/>
                    <a:pt x="1710" y="187"/>
                    <a:pt x="1672" y="149"/>
                  </a:cubicBezTo>
                  <a:cubicBezTo>
                    <a:pt x="1616" y="121"/>
                    <a:pt x="1569" y="93"/>
                    <a:pt x="1513" y="74"/>
                  </a:cubicBezTo>
                  <a:cubicBezTo>
                    <a:pt x="1456" y="46"/>
                    <a:pt x="1409" y="27"/>
                    <a:pt x="1353" y="18"/>
                  </a:cubicBezTo>
                  <a:cubicBezTo>
                    <a:pt x="1294" y="7"/>
                    <a:pt x="1235" y="1"/>
                    <a:pt x="1176" y="1"/>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7"/>
            <p:cNvSpPr/>
            <p:nvPr/>
          </p:nvSpPr>
          <p:spPr>
            <a:xfrm>
              <a:off x="3093725" y="2716050"/>
              <a:ext cx="60025" cy="43550"/>
            </a:xfrm>
            <a:custGeom>
              <a:rect b="b" l="l" r="r" t="t"/>
              <a:pathLst>
                <a:path extrusionOk="0" h="1742" w="2401">
                  <a:moveTo>
                    <a:pt x="1214" y="1"/>
                  </a:moveTo>
                  <a:cubicBezTo>
                    <a:pt x="1105" y="1"/>
                    <a:pt x="991" y="22"/>
                    <a:pt x="874" y="70"/>
                  </a:cubicBezTo>
                  <a:cubicBezTo>
                    <a:pt x="1" y="436"/>
                    <a:pt x="245" y="1732"/>
                    <a:pt x="1194" y="1742"/>
                  </a:cubicBezTo>
                  <a:cubicBezTo>
                    <a:pt x="1428" y="1742"/>
                    <a:pt x="1654" y="1648"/>
                    <a:pt x="1823" y="1488"/>
                  </a:cubicBezTo>
                  <a:cubicBezTo>
                    <a:pt x="2401" y="910"/>
                    <a:pt x="1921" y="1"/>
                    <a:pt x="1214" y="1"/>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7"/>
            <p:cNvSpPr/>
            <p:nvPr/>
          </p:nvSpPr>
          <p:spPr>
            <a:xfrm>
              <a:off x="2237200" y="2299600"/>
              <a:ext cx="51200" cy="43850"/>
            </a:xfrm>
            <a:custGeom>
              <a:rect b="b" l="l" r="r" t="t"/>
              <a:pathLst>
                <a:path extrusionOk="0" h="1754" w="2048">
                  <a:moveTo>
                    <a:pt x="1191" y="1"/>
                  </a:moveTo>
                  <a:cubicBezTo>
                    <a:pt x="1185" y="1"/>
                    <a:pt x="1180" y="1"/>
                    <a:pt x="1174" y="1"/>
                  </a:cubicBezTo>
                  <a:cubicBezTo>
                    <a:pt x="395" y="1"/>
                    <a:pt x="0" y="940"/>
                    <a:pt x="554" y="1494"/>
                  </a:cubicBezTo>
                  <a:cubicBezTo>
                    <a:pt x="733" y="1673"/>
                    <a:pt x="952" y="1753"/>
                    <a:pt x="1167" y="1753"/>
                  </a:cubicBezTo>
                  <a:cubicBezTo>
                    <a:pt x="1617" y="1753"/>
                    <a:pt x="2047" y="1402"/>
                    <a:pt x="2047" y="874"/>
                  </a:cubicBezTo>
                  <a:cubicBezTo>
                    <a:pt x="2047" y="392"/>
                    <a:pt x="1671" y="1"/>
                    <a:pt x="1191" y="1"/>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7"/>
            <p:cNvSpPr/>
            <p:nvPr/>
          </p:nvSpPr>
          <p:spPr>
            <a:xfrm>
              <a:off x="2743650" y="1992725"/>
              <a:ext cx="51450" cy="43900"/>
            </a:xfrm>
            <a:custGeom>
              <a:rect b="b" l="l" r="r" t="t"/>
              <a:pathLst>
                <a:path extrusionOk="0" h="1756" w="2058">
                  <a:moveTo>
                    <a:pt x="1174" y="1"/>
                  </a:moveTo>
                  <a:cubicBezTo>
                    <a:pt x="395" y="1"/>
                    <a:pt x="0" y="949"/>
                    <a:pt x="555" y="1494"/>
                  </a:cubicBezTo>
                  <a:cubicBezTo>
                    <a:pt x="735" y="1674"/>
                    <a:pt x="957" y="1755"/>
                    <a:pt x="1174" y="1755"/>
                  </a:cubicBezTo>
                  <a:cubicBezTo>
                    <a:pt x="1625" y="1755"/>
                    <a:pt x="2057" y="1407"/>
                    <a:pt x="2057" y="874"/>
                  </a:cubicBezTo>
                  <a:cubicBezTo>
                    <a:pt x="2048" y="395"/>
                    <a:pt x="1663" y="1"/>
                    <a:pt x="1174" y="1"/>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7"/>
            <p:cNvSpPr/>
            <p:nvPr/>
          </p:nvSpPr>
          <p:spPr>
            <a:xfrm>
              <a:off x="2237200" y="2387200"/>
              <a:ext cx="51200" cy="43825"/>
            </a:xfrm>
            <a:custGeom>
              <a:rect b="b" l="l" r="r" t="t"/>
              <a:pathLst>
                <a:path extrusionOk="0" h="1753" w="2048">
                  <a:moveTo>
                    <a:pt x="1174" y="0"/>
                  </a:moveTo>
                  <a:cubicBezTo>
                    <a:pt x="395" y="0"/>
                    <a:pt x="0" y="939"/>
                    <a:pt x="554" y="1493"/>
                  </a:cubicBezTo>
                  <a:cubicBezTo>
                    <a:pt x="733" y="1672"/>
                    <a:pt x="952" y="1752"/>
                    <a:pt x="1167" y="1752"/>
                  </a:cubicBezTo>
                  <a:cubicBezTo>
                    <a:pt x="1617" y="1752"/>
                    <a:pt x="2047" y="1401"/>
                    <a:pt x="2047" y="874"/>
                  </a:cubicBezTo>
                  <a:cubicBezTo>
                    <a:pt x="2047" y="395"/>
                    <a:pt x="1662" y="0"/>
                    <a:pt x="1174" y="0"/>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7"/>
            <p:cNvSpPr/>
            <p:nvPr/>
          </p:nvSpPr>
          <p:spPr>
            <a:xfrm>
              <a:off x="2237200" y="2474775"/>
              <a:ext cx="51200" cy="43950"/>
            </a:xfrm>
            <a:custGeom>
              <a:rect b="b" l="l" r="r" t="t"/>
              <a:pathLst>
                <a:path extrusionOk="0" h="1758" w="2048">
                  <a:moveTo>
                    <a:pt x="1174" y="0"/>
                  </a:moveTo>
                  <a:cubicBezTo>
                    <a:pt x="395" y="0"/>
                    <a:pt x="0" y="949"/>
                    <a:pt x="554" y="1503"/>
                  </a:cubicBezTo>
                  <a:cubicBezTo>
                    <a:pt x="733" y="1679"/>
                    <a:pt x="951" y="1758"/>
                    <a:pt x="1166" y="1758"/>
                  </a:cubicBezTo>
                  <a:cubicBezTo>
                    <a:pt x="1616" y="1758"/>
                    <a:pt x="2047" y="1408"/>
                    <a:pt x="2047" y="874"/>
                  </a:cubicBezTo>
                  <a:cubicBezTo>
                    <a:pt x="2047" y="395"/>
                    <a:pt x="1662" y="0"/>
                    <a:pt x="1174" y="0"/>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7"/>
            <p:cNvSpPr/>
            <p:nvPr/>
          </p:nvSpPr>
          <p:spPr>
            <a:xfrm>
              <a:off x="2237200" y="2562350"/>
              <a:ext cx="51200" cy="44075"/>
            </a:xfrm>
            <a:custGeom>
              <a:rect b="b" l="l" r="r" t="t"/>
              <a:pathLst>
                <a:path extrusionOk="0" h="1763" w="2048">
                  <a:moveTo>
                    <a:pt x="1174" y="0"/>
                  </a:moveTo>
                  <a:cubicBezTo>
                    <a:pt x="395" y="0"/>
                    <a:pt x="0" y="949"/>
                    <a:pt x="554" y="1503"/>
                  </a:cubicBezTo>
                  <a:cubicBezTo>
                    <a:pt x="733" y="1682"/>
                    <a:pt x="952" y="1762"/>
                    <a:pt x="1167" y="1762"/>
                  </a:cubicBezTo>
                  <a:cubicBezTo>
                    <a:pt x="1617" y="1762"/>
                    <a:pt x="2047" y="1411"/>
                    <a:pt x="2047" y="883"/>
                  </a:cubicBezTo>
                  <a:cubicBezTo>
                    <a:pt x="2047" y="395"/>
                    <a:pt x="1662" y="0"/>
                    <a:pt x="1174" y="0"/>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7"/>
            <p:cNvSpPr/>
            <p:nvPr/>
          </p:nvSpPr>
          <p:spPr>
            <a:xfrm>
              <a:off x="2237200" y="2650150"/>
              <a:ext cx="51200" cy="43850"/>
            </a:xfrm>
            <a:custGeom>
              <a:rect b="b" l="l" r="r" t="t"/>
              <a:pathLst>
                <a:path extrusionOk="0" h="1754" w="2048">
                  <a:moveTo>
                    <a:pt x="1174" y="1"/>
                  </a:moveTo>
                  <a:cubicBezTo>
                    <a:pt x="395" y="1"/>
                    <a:pt x="0" y="940"/>
                    <a:pt x="554" y="1494"/>
                  </a:cubicBezTo>
                  <a:cubicBezTo>
                    <a:pt x="733" y="1673"/>
                    <a:pt x="952" y="1753"/>
                    <a:pt x="1167" y="1753"/>
                  </a:cubicBezTo>
                  <a:cubicBezTo>
                    <a:pt x="1617" y="1753"/>
                    <a:pt x="2047" y="1402"/>
                    <a:pt x="2047" y="874"/>
                  </a:cubicBezTo>
                  <a:cubicBezTo>
                    <a:pt x="2047" y="386"/>
                    <a:pt x="1662" y="1"/>
                    <a:pt x="1174" y="1"/>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7"/>
            <p:cNvSpPr/>
            <p:nvPr/>
          </p:nvSpPr>
          <p:spPr>
            <a:xfrm>
              <a:off x="2237200" y="2737750"/>
              <a:ext cx="51200" cy="43825"/>
            </a:xfrm>
            <a:custGeom>
              <a:rect b="b" l="l" r="r" t="t"/>
              <a:pathLst>
                <a:path extrusionOk="0" h="1753" w="2048">
                  <a:moveTo>
                    <a:pt x="1174" y="0"/>
                  </a:moveTo>
                  <a:cubicBezTo>
                    <a:pt x="395" y="0"/>
                    <a:pt x="0" y="939"/>
                    <a:pt x="554" y="1493"/>
                  </a:cubicBezTo>
                  <a:cubicBezTo>
                    <a:pt x="733" y="1672"/>
                    <a:pt x="952" y="1752"/>
                    <a:pt x="1167" y="1752"/>
                  </a:cubicBezTo>
                  <a:cubicBezTo>
                    <a:pt x="1617" y="1752"/>
                    <a:pt x="2047" y="1401"/>
                    <a:pt x="2047" y="874"/>
                  </a:cubicBezTo>
                  <a:cubicBezTo>
                    <a:pt x="2047" y="395"/>
                    <a:pt x="1662" y="0"/>
                    <a:pt x="1174" y="0"/>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7"/>
            <p:cNvSpPr/>
            <p:nvPr/>
          </p:nvSpPr>
          <p:spPr>
            <a:xfrm>
              <a:off x="2926550" y="2310650"/>
              <a:ext cx="284850" cy="87600"/>
            </a:xfrm>
            <a:custGeom>
              <a:rect b="b" l="l" r="r" t="t"/>
              <a:pathLst>
                <a:path extrusionOk="0" h="3504" w="11394">
                  <a:moveTo>
                    <a:pt x="3927" y="0"/>
                  </a:moveTo>
                  <a:cubicBezTo>
                    <a:pt x="3495" y="0"/>
                    <a:pt x="3081" y="179"/>
                    <a:pt x="2781" y="498"/>
                  </a:cubicBezTo>
                  <a:lnTo>
                    <a:pt x="405" y="3062"/>
                  </a:lnTo>
                  <a:lnTo>
                    <a:pt x="1" y="3504"/>
                  </a:lnTo>
                  <a:lnTo>
                    <a:pt x="11393" y="3504"/>
                  </a:lnTo>
                  <a:lnTo>
                    <a:pt x="10989" y="3062"/>
                  </a:lnTo>
                  <a:lnTo>
                    <a:pt x="8613" y="517"/>
                  </a:lnTo>
                  <a:cubicBezTo>
                    <a:pt x="8322" y="188"/>
                    <a:pt x="7899" y="0"/>
                    <a:pt x="745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8"/>
          <p:cNvSpPr txBox="1"/>
          <p:nvPr>
            <p:ph type="ctrTitle"/>
          </p:nvPr>
        </p:nvSpPr>
        <p:spPr>
          <a:xfrm>
            <a:off x="502023" y="376498"/>
            <a:ext cx="8480611" cy="1174396"/>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800"/>
              <a:buNone/>
            </a:pPr>
            <a:r>
              <a:rPr b="1" i="0" lang="en" sz="2000" u="sng">
                <a:solidFill>
                  <a:srgbClr val="374151"/>
                </a:solidFill>
                <a:latin typeface="Arial"/>
                <a:ea typeface="Arial"/>
                <a:cs typeface="Arial"/>
                <a:sym typeface="Arial"/>
              </a:rPr>
              <a:t>Data Analysis and Modeling:</a:t>
            </a:r>
            <a:br>
              <a:rPr b="1" i="0" lang="en" sz="2000" u="sng">
                <a:solidFill>
                  <a:srgbClr val="374151"/>
                </a:solidFill>
                <a:latin typeface="Arial"/>
                <a:ea typeface="Arial"/>
                <a:cs typeface="Arial"/>
                <a:sym typeface="Arial"/>
              </a:rPr>
            </a:br>
            <a:br>
              <a:rPr b="1" i="0" lang="en" sz="2000" u="sng">
                <a:solidFill>
                  <a:srgbClr val="374151"/>
                </a:solidFill>
                <a:latin typeface="Arial"/>
                <a:ea typeface="Arial"/>
                <a:cs typeface="Arial"/>
                <a:sym typeface="Arial"/>
              </a:rPr>
            </a:br>
            <a:br>
              <a:rPr b="1" i="0" lang="en" sz="2000" u="sng">
                <a:solidFill>
                  <a:srgbClr val="374151"/>
                </a:solidFill>
                <a:latin typeface="Arial"/>
                <a:ea typeface="Arial"/>
                <a:cs typeface="Arial"/>
                <a:sym typeface="Arial"/>
              </a:rPr>
            </a:br>
            <a:endParaRPr b="1" sz="2000" u="sng">
              <a:latin typeface="Arial"/>
              <a:ea typeface="Arial"/>
              <a:cs typeface="Arial"/>
              <a:sym typeface="Arial"/>
            </a:endParaRPr>
          </a:p>
        </p:txBody>
      </p:sp>
      <p:sp>
        <p:nvSpPr>
          <p:cNvPr id="269" name="Google Shape;269;p8"/>
          <p:cNvSpPr txBox="1"/>
          <p:nvPr>
            <p:ph idx="1" type="subTitle"/>
          </p:nvPr>
        </p:nvSpPr>
        <p:spPr>
          <a:xfrm>
            <a:off x="376525" y="787350"/>
            <a:ext cx="8480700" cy="1174500"/>
          </a:xfrm>
          <a:prstGeom prst="rect">
            <a:avLst/>
          </a:prstGeom>
          <a:noFill/>
          <a:ln>
            <a:noFill/>
          </a:ln>
        </p:spPr>
        <p:txBody>
          <a:bodyPr anchorCtr="0" anchor="t" bIns="91425" lIns="91425" spcFirstLastPara="1" rIns="91425" wrap="square" tIns="91425">
            <a:normAutofit lnSpcReduction="10000"/>
          </a:bodyPr>
          <a:lstStyle/>
          <a:p>
            <a:pPr indent="-304800" lvl="0" marL="457200" rtl="0" algn="l">
              <a:lnSpc>
                <a:spcPct val="100000"/>
              </a:lnSpc>
              <a:spcBef>
                <a:spcPts val="0"/>
              </a:spcBef>
              <a:spcAft>
                <a:spcPts val="0"/>
              </a:spcAft>
              <a:buSzPts val="1200"/>
              <a:buFont typeface="Noto Sans Symbols"/>
              <a:buChar char="⮚"/>
            </a:pPr>
            <a:r>
              <a:rPr lang="en">
                <a:latin typeface="Arial"/>
                <a:ea typeface="Arial"/>
                <a:cs typeface="Arial"/>
                <a:sym typeface="Arial"/>
              </a:rPr>
              <a:t>After removal of duplicates values and dropping </a:t>
            </a:r>
            <a:r>
              <a:rPr lang="en">
                <a:latin typeface="Arial"/>
                <a:ea typeface="Arial"/>
                <a:cs typeface="Arial"/>
                <a:sym typeface="Arial"/>
              </a:rPr>
              <a:t>index</a:t>
            </a:r>
            <a:r>
              <a:rPr lang="en">
                <a:latin typeface="Arial"/>
                <a:ea typeface="Arial"/>
                <a:cs typeface="Arial"/>
                <a:sym typeface="Arial"/>
              </a:rPr>
              <a:t> from data set, Data Frame consists the data values across </a:t>
            </a:r>
            <a:r>
              <a:rPr b="0" i="0" lang="en">
                <a:solidFill>
                  <a:srgbClr val="000000"/>
                </a:solidFill>
                <a:latin typeface="Arial"/>
                <a:ea typeface="Arial"/>
                <a:cs typeface="Arial"/>
                <a:sym typeface="Arial"/>
              </a:rPr>
              <a:t>819 rows and 16 columns.</a:t>
            </a:r>
            <a:endParaRPr b="0" i="0">
              <a:solidFill>
                <a:srgbClr val="000000"/>
              </a:solidFill>
              <a:latin typeface="Arial"/>
              <a:ea typeface="Arial"/>
              <a:cs typeface="Arial"/>
              <a:sym typeface="Arial"/>
            </a:endParaRPr>
          </a:p>
          <a:p>
            <a:pPr indent="0" lvl="0" marL="457200" rtl="0" algn="l">
              <a:lnSpc>
                <a:spcPct val="100000"/>
              </a:lnSpc>
              <a:spcBef>
                <a:spcPts val="0"/>
              </a:spcBef>
              <a:spcAft>
                <a:spcPts val="0"/>
              </a:spcAft>
              <a:buNone/>
            </a:pPr>
            <a:r>
              <a:t/>
            </a:r>
            <a:endParaRPr>
              <a:solidFill>
                <a:srgbClr val="000000"/>
              </a:solidFill>
              <a:latin typeface="Arial"/>
              <a:ea typeface="Arial"/>
              <a:cs typeface="Arial"/>
              <a:sym typeface="Arial"/>
            </a:endParaRPr>
          </a:p>
          <a:p>
            <a:pPr indent="-304800" lvl="0" marL="457200" rtl="0" algn="l">
              <a:lnSpc>
                <a:spcPct val="100000"/>
              </a:lnSpc>
              <a:spcBef>
                <a:spcPts val="0"/>
              </a:spcBef>
              <a:spcAft>
                <a:spcPts val="0"/>
              </a:spcAft>
              <a:buClr>
                <a:srgbClr val="000000"/>
              </a:buClr>
              <a:buSzPts val="1200"/>
              <a:buFont typeface="Arial"/>
              <a:buChar char="⮚"/>
            </a:pPr>
            <a:r>
              <a:rPr lang="en">
                <a:solidFill>
                  <a:srgbClr val="374151"/>
                </a:solidFill>
                <a:highlight>
                  <a:srgbClr val="F7F7F8"/>
                </a:highlight>
                <a:latin typeface="Roboto"/>
                <a:ea typeface="Roboto"/>
                <a:cs typeface="Roboto"/>
                <a:sym typeface="Roboto"/>
              </a:rPr>
              <a:t>We defined a list of target cities, including "San-Francisco," "San-Jose," "Pleasanton," "Fremont," "San-Ramon," and "Dublin."</a:t>
            </a:r>
            <a:endParaRPr>
              <a:solidFill>
                <a:srgbClr val="374151"/>
              </a:solidFill>
              <a:highlight>
                <a:srgbClr val="F7F7F8"/>
              </a:highlight>
              <a:latin typeface="Roboto"/>
              <a:ea typeface="Roboto"/>
              <a:cs typeface="Roboto"/>
              <a:sym typeface="Roboto"/>
            </a:endParaRPr>
          </a:p>
          <a:p>
            <a:pPr indent="-304800" lvl="0" marL="457200" rtl="0" algn="l">
              <a:lnSpc>
                <a:spcPct val="100000"/>
              </a:lnSpc>
              <a:spcBef>
                <a:spcPts val="0"/>
              </a:spcBef>
              <a:spcAft>
                <a:spcPts val="0"/>
              </a:spcAft>
              <a:buSzPts val="1200"/>
              <a:buNone/>
            </a:pPr>
            <a:r>
              <a:t/>
            </a:r>
            <a:endParaRPr>
              <a:latin typeface="Arial"/>
              <a:ea typeface="Arial"/>
              <a:cs typeface="Arial"/>
              <a:sym typeface="Arial"/>
            </a:endParaRPr>
          </a:p>
        </p:txBody>
      </p:sp>
      <p:pic>
        <p:nvPicPr>
          <p:cNvPr id="270" name="Google Shape;270;p8"/>
          <p:cNvPicPr preferRelativeResize="0"/>
          <p:nvPr/>
        </p:nvPicPr>
        <p:blipFill rotWithShape="1">
          <a:blip r:embed="rId3">
            <a:alphaModFix/>
          </a:blip>
          <a:srcRect b="0" l="0" r="0" t="0"/>
          <a:stretch/>
        </p:blipFill>
        <p:spPr>
          <a:xfrm>
            <a:off x="439267" y="1819200"/>
            <a:ext cx="8606118" cy="266168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15"/>
          <p:cNvSpPr txBox="1"/>
          <p:nvPr>
            <p:ph type="ctrTitle"/>
          </p:nvPr>
        </p:nvSpPr>
        <p:spPr>
          <a:xfrm>
            <a:off x="0" y="161345"/>
            <a:ext cx="6484000" cy="394467"/>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800"/>
              <a:buNone/>
            </a:pPr>
            <a:r>
              <a:rPr b="1" i="0" lang="en" sz="2000" u="sng">
                <a:latin typeface="Arial"/>
                <a:ea typeface="Arial"/>
                <a:cs typeface="Arial"/>
                <a:sym typeface="Arial"/>
              </a:rPr>
              <a:t>Data Analysis - Correlation Heatmap: </a:t>
            </a:r>
            <a:endParaRPr sz="2000" u="sng">
              <a:latin typeface="Arial"/>
              <a:ea typeface="Arial"/>
              <a:cs typeface="Arial"/>
              <a:sym typeface="Arial"/>
            </a:endParaRPr>
          </a:p>
        </p:txBody>
      </p:sp>
      <p:sp>
        <p:nvSpPr>
          <p:cNvPr id="276" name="Google Shape;276;p15"/>
          <p:cNvSpPr txBox="1"/>
          <p:nvPr>
            <p:ph idx="1" type="subTitle"/>
          </p:nvPr>
        </p:nvSpPr>
        <p:spPr>
          <a:xfrm>
            <a:off x="194706" y="1014342"/>
            <a:ext cx="3597365" cy="2903234"/>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Font typeface="Noto Sans Symbols"/>
              <a:buChar char="⮚"/>
            </a:pPr>
            <a:r>
              <a:rPr b="0" i="0" lang="en">
                <a:solidFill>
                  <a:srgbClr val="374151"/>
                </a:solidFill>
                <a:latin typeface="Arial"/>
                <a:ea typeface="Arial"/>
                <a:cs typeface="Arial"/>
                <a:sym typeface="Arial"/>
              </a:rPr>
              <a:t>Correlation coefficients range from -1 (strong negative correlation) to 1 (strong positive correlation), with 0 indicating no correlation. </a:t>
            </a:r>
            <a:endParaRPr/>
          </a:p>
          <a:p>
            <a:pPr indent="0" lvl="0" marL="152400" rtl="0" algn="l">
              <a:lnSpc>
                <a:spcPct val="100000"/>
              </a:lnSpc>
              <a:spcBef>
                <a:spcPts val="0"/>
              </a:spcBef>
              <a:spcAft>
                <a:spcPts val="0"/>
              </a:spcAft>
              <a:buSzPts val="1200"/>
              <a:buNone/>
            </a:pPr>
            <a:r>
              <a:t/>
            </a:r>
            <a:endParaRPr b="0" i="0">
              <a:solidFill>
                <a:srgbClr val="374151"/>
              </a:solidFill>
              <a:latin typeface="Arial"/>
              <a:ea typeface="Arial"/>
              <a:cs typeface="Arial"/>
              <a:sym typeface="Arial"/>
            </a:endParaRPr>
          </a:p>
          <a:p>
            <a:pPr indent="-304800" lvl="0" marL="457200" rtl="0" algn="l">
              <a:lnSpc>
                <a:spcPct val="100000"/>
              </a:lnSpc>
              <a:spcBef>
                <a:spcPts val="0"/>
              </a:spcBef>
              <a:spcAft>
                <a:spcPts val="0"/>
              </a:spcAft>
              <a:buSzPts val="1200"/>
              <a:buFont typeface="Noto Sans Symbols"/>
              <a:buChar char="⮚"/>
            </a:pPr>
            <a:r>
              <a:rPr b="0" i="0" lang="en">
                <a:solidFill>
                  <a:srgbClr val="374151"/>
                </a:solidFill>
                <a:latin typeface="Arial"/>
                <a:ea typeface="Arial"/>
                <a:cs typeface="Arial"/>
                <a:sym typeface="Arial"/>
              </a:rPr>
              <a:t>Positive values suggest attributes that tend to increase together, while negative values indicate attributes that tend to move in opposite directions. </a:t>
            </a:r>
            <a:endParaRPr/>
          </a:p>
          <a:p>
            <a:pPr indent="0" lvl="0" marL="152400" rtl="0" algn="l">
              <a:lnSpc>
                <a:spcPct val="100000"/>
              </a:lnSpc>
              <a:spcBef>
                <a:spcPts val="0"/>
              </a:spcBef>
              <a:spcAft>
                <a:spcPts val="0"/>
              </a:spcAft>
              <a:buSzPts val="1200"/>
              <a:buNone/>
            </a:pPr>
            <a:r>
              <a:t/>
            </a:r>
            <a:endParaRPr b="0" i="0">
              <a:solidFill>
                <a:srgbClr val="374151"/>
              </a:solidFill>
              <a:latin typeface="Arial"/>
              <a:ea typeface="Arial"/>
              <a:cs typeface="Arial"/>
              <a:sym typeface="Arial"/>
            </a:endParaRPr>
          </a:p>
          <a:p>
            <a:pPr indent="-304800" lvl="0" marL="457200" rtl="0" algn="l">
              <a:lnSpc>
                <a:spcPct val="100000"/>
              </a:lnSpc>
              <a:spcBef>
                <a:spcPts val="0"/>
              </a:spcBef>
              <a:spcAft>
                <a:spcPts val="0"/>
              </a:spcAft>
              <a:buSzPts val="1200"/>
              <a:buFont typeface="Noto Sans Symbols"/>
              <a:buChar char="⮚"/>
            </a:pPr>
            <a:r>
              <a:rPr b="0" i="0" lang="en">
                <a:solidFill>
                  <a:srgbClr val="374151"/>
                </a:solidFill>
                <a:latin typeface="Arial"/>
                <a:ea typeface="Arial"/>
                <a:cs typeface="Arial"/>
                <a:sym typeface="Arial"/>
              </a:rPr>
              <a:t>By examining the correlation heatmap, we can identify relationships and dependencies between real estate attributes, aiding in data-driven insights and decision-making.</a:t>
            </a:r>
            <a:endParaRPr>
              <a:latin typeface="Arial"/>
              <a:ea typeface="Arial"/>
              <a:cs typeface="Arial"/>
              <a:sym typeface="Arial"/>
            </a:endParaRPr>
          </a:p>
        </p:txBody>
      </p:sp>
      <p:pic>
        <p:nvPicPr>
          <p:cNvPr id="277" name="Google Shape;277;p15"/>
          <p:cNvPicPr preferRelativeResize="0"/>
          <p:nvPr/>
        </p:nvPicPr>
        <p:blipFill rotWithShape="1">
          <a:blip r:embed="rId3">
            <a:alphaModFix/>
          </a:blip>
          <a:srcRect b="0" l="0" r="0" t="0"/>
          <a:stretch/>
        </p:blipFill>
        <p:spPr>
          <a:xfrm>
            <a:off x="3702424" y="555812"/>
            <a:ext cx="5146021" cy="38794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al Estate Marketing Plan ">
  <a:themeElements>
    <a:clrScheme name="Simple Light">
      <a:dk1>
        <a:srgbClr val="000000"/>
      </a:dk1>
      <a:lt1>
        <a:srgbClr val="FFFFFF"/>
      </a:lt1>
      <a:dk2>
        <a:srgbClr val="095D7A"/>
      </a:dk2>
      <a:lt2>
        <a:srgbClr val="93D5BE"/>
      </a:lt2>
      <a:accent1>
        <a:srgbClr val="65BBA5"/>
      </a:accent1>
      <a:accent2>
        <a:srgbClr val="74CEB7"/>
      </a:accent2>
      <a:accent3>
        <a:srgbClr val="C9FFD5"/>
      </a:accent3>
      <a:accent4>
        <a:srgbClr val="D3C169"/>
      </a:accent4>
      <a:accent5>
        <a:srgbClr val="E6D68C"/>
      </a:accent5>
      <a:accent6>
        <a:srgbClr val="004056"/>
      </a:accent6>
      <a:hlink>
        <a:srgbClr val="00405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