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Balsamiq Sans Bold" panose="020B0604020202020204" charset="0"/>
      <p:regular r:id="rId20"/>
    </p:embeddedFont>
    <p:embeddedFont>
      <p:font typeface="Balsamiq Sans" panose="020B0604020202020204" charset="0"/>
      <p:regular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7.pn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image" Target="../media/image11.sv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5.png"/><Relationship Id="rId9" Type="http://schemas.openxmlformats.org/officeDocument/2006/relationships/image" Target="../media/image7.sv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5.png"/><Relationship Id="rId9" Type="http://schemas.openxmlformats.org/officeDocument/2006/relationships/image" Target="../media/image7.sv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5.png"/><Relationship Id="rId9" Type="http://schemas.openxmlformats.org/officeDocument/2006/relationships/image" Target="../media/image7.sv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svg"/><Relationship Id="rId5" Type="http://schemas.openxmlformats.org/officeDocument/2006/relationships/image" Target="../media/image29.svg"/><Relationship Id="rId10"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7.sv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12" Type="http://schemas.openxmlformats.org/officeDocument/2006/relationships/hyperlink" Target="https://www.kaggle.com/code/ronaldopangarego/analisis-kesejahteraan-pekerja-indonesia/"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svg"/><Relationship Id="rId5" Type="http://schemas.openxmlformats.org/officeDocument/2006/relationships/image" Target="../media/image29.svg"/><Relationship Id="rId10"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7.sv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5.png"/><Relationship Id="rId9" Type="http://schemas.openxmlformats.org/officeDocument/2006/relationships/image" Target="../media/image7.sv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svg"/><Relationship Id="rId5" Type="http://schemas.openxmlformats.org/officeDocument/2006/relationships/image" Target="../media/image29.svg"/><Relationship Id="rId10"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7.sv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3.svg"/><Relationship Id="rId4" Type="http://schemas.openxmlformats.org/officeDocument/2006/relationships/image" Target="../media/image17.png"/><Relationship Id="rId9" Type="http://schemas.openxmlformats.org/officeDocument/2006/relationships/image" Target="../media/image17.svg"/></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image" Target="../media/image3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37.svg"/><Relationship Id="rId4" Type="http://schemas.openxmlformats.org/officeDocument/2006/relationships/image" Target="../media/image2.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5.svg"/><Relationship Id="rId18" Type="http://schemas.openxmlformats.org/officeDocument/2006/relationships/image" Target="../media/image14.png"/><Relationship Id="rId3" Type="http://schemas.openxmlformats.org/officeDocument/2006/relationships/image" Target="../media/image19.svg"/><Relationship Id="rId21" Type="http://schemas.openxmlformats.org/officeDocument/2006/relationships/image" Target="../media/image17.svg"/><Relationship Id="rId7" Type="http://schemas.openxmlformats.org/officeDocument/2006/relationships/image" Target="../media/image23.svg"/><Relationship Id="rId12" Type="http://schemas.openxmlformats.org/officeDocument/2006/relationships/image" Target="../media/image13.png"/><Relationship Id="rId17" Type="http://schemas.openxmlformats.org/officeDocument/2006/relationships/image" Target="../media/image15.svg"/><Relationship Id="rId2" Type="http://schemas.openxmlformats.org/officeDocument/2006/relationships/image" Target="../media/image10.png"/><Relationship Id="rId16" Type="http://schemas.openxmlformats.org/officeDocument/2006/relationships/image" Target="../media/image8.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9.svg"/><Relationship Id="rId5" Type="http://schemas.openxmlformats.org/officeDocument/2006/relationships/image" Target="../media/image21.svg"/><Relationship Id="rId15" Type="http://schemas.openxmlformats.org/officeDocument/2006/relationships/image" Target="../media/image13.svg"/><Relationship Id="rId10" Type="http://schemas.openxmlformats.org/officeDocument/2006/relationships/image" Target="../media/image5.png"/><Relationship Id="rId19" Type="http://schemas.openxmlformats.org/officeDocument/2006/relationships/image" Target="../media/image27.svg"/><Relationship Id="rId4" Type="http://schemas.openxmlformats.org/officeDocument/2006/relationships/image" Target="../media/image11.png"/><Relationship Id="rId9" Type="http://schemas.openxmlformats.org/officeDocument/2006/relationships/image" Target="../media/image7.sv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svg"/><Relationship Id="rId5" Type="http://schemas.openxmlformats.org/officeDocument/2006/relationships/image" Target="../media/image29.svg"/><Relationship Id="rId10"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svg"/><Relationship Id="rId5" Type="http://schemas.openxmlformats.org/officeDocument/2006/relationships/image" Target="../media/image29.svg"/><Relationship Id="rId10"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svg"/><Relationship Id="rId5" Type="http://schemas.openxmlformats.org/officeDocument/2006/relationships/image" Target="../media/image29.svg"/><Relationship Id="rId10"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svg"/><Relationship Id="rId5" Type="http://schemas.openxmlformats.org/officeDocument/2006/relationships/image" Target="../media/image29.svg"/><Relationship Id="rId10"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5.svg"/><Relationship Id="rId18" Type="http://schemas.openxmlformats.org/officeDocument/2006/relationships/image" Target="../media/image14.png"/><Relationship Id="rId3" Type="http://schemas.openxmlformats.org/officeDocument/2006/relationships/image" Target="../media/image19.svg"/><Relationship Id="rId21" Type="http://schemas.openxmlformats.org/officeDocument/2006/relationships/image" Target="../media/image17.svg"/><Relationship Id="rId7" Type="http://schemas.openxmlformats.org/officeDocument/2006/relationships/image" Target="../media/image23.svg"/><Relationship Id="rId12" Type="http://schemas.openxmlformats.org/officeDocument/2006/relationships/image" Target="../media/image13.png"/><Relationship Id="rId17" Type="http://schemas.openxmlformats.org/officeDocument/2006/relationships/image" Target="../media/image15.svg"/><Relationship Id="rId2" Type="http://schemas.openxmlformats.org/officeDocument/2006/relationships/image" Target="../media/image10.png"/><Relationship Id="rId16" Type="http://schemas.openxmlformats.org/officeDocument/2006/relationships/image" Target="../media/image8.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9.svg"/><Relationship Id="rId5" Type="http://schemas.openxmlformats.org/officeDocument/2006/relationships/image" Target="../media/image21.svg"/><Relationship Id="rId15" Type="http://schemas.openxmlformats.org/officeDocument/2006/relationships/image" Target="../media/image13.svg"/><Relationship Id="rId10" Type="http://schemas.openxmlformats.org/officeDocument/2006/relationships/image" Target="../media/image5.png"/><Relationship Id="rId19" Type="http://schemas.openxmlformats.org/officeDocument/2006/relationships/image" Target="../media/image27.svg"/><Relationship Id="rId4" Type="http://schemas.openxmlformats.org/officeDocument/2006/relationships/image" Target="../media/image11.png"/><Relationship Id="rId9" Type="http://schemas.openxmlformats.org/officeDocument/2006/relationships/image" Target="../media/image7.svg"/><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svg"/><Relationship Id="rId5" Type="http://schemas.openxmlformats.org/officeDocument/2006/relationships/image" Target="../media/image29.svg"/><Relationship Id="rId10"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9.svg"/><Relationship Id="rId4" Type="http://schemas.openxmlformats.org/officeDocument/2006/relationships/image" Target="../media/image15.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grpSp>
        <p:nvGrpSpPr>
          <p:cNvPr id="2" name="Group 2"/>
          <p:cNvGrpSpPr/>
          <p:nvPr/>
        </p:nvGrpSpPr>
        <p:grpSpPr>
          <a:xfrm>
            <a:off x="-731723" y="-1717585"/>
            <a:ext cx="19425112" cy="13426720"/>
            <a:chOff x="0" y="0"/>
            <a:chExt cx="25900150" cy="17902293"/>
          </a:xfrm>
        </p:grpSpPr>
        <p:sp>
          <p:nvSpPr>
            <p:cNvPr id="3" name="Freeform 3"/>
            <p:cNvSpPr/>
            <p:nvPr/>
          </p:nvSpPr>
          <p:spPr>
            <a:xfrm>
              <a:off x="0" y="0"/>
              <a:ext cx="9988920" cy="9988920"/>
            </a:xfrm>
            <a:custGeom>
              <a:avLst/>
              <a:gdLst/>
              <a:ahLst/>
              <a:cxnLst/>
              <a:rect l="l" t="t" r="r" b="b"/>
              <a:pathLst>
                <a:path w="9988920" h="9988920">
                  <a:moveTo>
                    <a:pt x="0" y="0"/>
                  </a:moveTo>
                  <a:lnTo>
                    <a:pt x="9988920" y="0"/>
                  </a:lnTo>
                  <a:lnTo>
                    <a:pt x="9988920" y="9988920"/>
                  </a:lnTo>
                  <a:lnTo>
                    <a:pt x="0" y="99889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5911230" y="7913373"/>
              <a:ext cx="9988920" cy="9988920"/>
            </a:xfrm>
            <a:custGeom>
              <a:avLst/>
              <a:gdLst/>
              <a:ahLst/>
              <a:cxnLst/>
              <a:rect l="l" t="t" r="r" b="b"/>
              <a:pathLst>
                <a:path w="9988920" h="9988920">
                  <a:moveTo>
                    <a:pt x="0" y="0"/>
                  </a:moveTo>
                  <a:lnTo>
                    <a:pt x="9988920" y="0"/>
                  </a:lnTo>
                  <a:lnTo>
                    <a:pt x="9988920" y="9988920"/>
                  </a:lnTo>
                  <a:lnTo>
                    <a:pt x="0" y="998892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a:off x="3671367" y="9466989"/>
              <a:ext cx="18992526" cy="4985538"/>
            </a:xfrm>
            <a:custGeom>
              <a:avLst/>
              <a:gdLst/>
              <a:ahLst/>
              <a:cxnLst/>
              <a:rect l="l" t="t" r="r" b="b"/>
              <a:pathLst>
                <a:path w="18992526" h="4985538">
                  <a:moveTo>
                    <a:pt x="0" y="0"/>
                  </a:moveTo>
                  <a:lnTo>
                    <a:pt x="18992526" y="0"/>
                  </a:lnTo>
                  <a:lnTo>
                    <a:pt x="18992526" y="4985538"/>
                  </a:lnTo>
                  <a:lnTo>
                    <a:pt x="0" y="4985538"/>
                  </a:lnTo>
                  <a:lnTo>
                    <a:pt x="0" y="0"/>
                  </a:lnTo>
                  <a:close/>
                </a:path>
              </a:pathLst>
            </a:custGeom>
            <a:blipFill>
              <a:blip r:embed="rId4"/>
              <a:stretch>
                <a:fillRect/>
              </a:stretch>
            </a:blipFill>
          </p:spPr>
        </p:sp>
        <p:sp>
          <p:nvSpPr>
            <p:cNvPr id="6" name="Freeform 6"/>
            <p:cNvSpPr/>
            <p:nvPr/>
          </p:nvSpPr>
          <p:spPr>
            <a:xfrm>
              <a:off x="3671367" y="4900693"/>
              <a:ext cx="18992526" cy="8494839"/>
            </a:xfrm>
            <a:custGeom>
              <a:avLst/>
              <a:gdLst/>
              <a:ahLst/>
              <a:cxnLst/>
              <a:rect l="l" t="t" r="r" b="b"/>
              <a:pathLst>
                <a:path w="18992526" h="8494839">
                  <a:moveTo>
                    <a:pt x="0" y="0"/>
                  </a:moveTo>
                  <a:lnTo>
                    <a:pt x="18992526" y="0"/>
                  </a:lnTo>
                  <a:lnTo>
                    <a:pt x="18992526" y="8494839"/>
                  </a:lnTo>
                  <a:lnTo>
                    <a:pt x="0" y="849483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7" name="Freeform 7"/>
            <p:cNvSpPr/>
            <p:nvPr/>
          </p:nvSpPr>
          <p:spPr>
            <a:xfrm rot="-541492">
              <a:off x="2200567" y="3111466"/>
              <a:ext cx="1745142" cy="1662644"/>
            </a:xfrm>
            <a:custGeom>
              <a:avLst/>
              <a:gdLst/>
              <a:ahLst/>
              <a:cxnLst/>
              <a:rect l="l" t="t" r="r" b="b"/>
              <a:pathLst>
                <a:path w="1745142" h="1662644">
                  <a:moveTo>
                    <a:pt x="0" y="0"/>
                  </a:moveTo>
                  <a:lnTo>
                    <a:pt x="1745141" y="0"/>
                  </a:lnTo>
                  <a:lnTo>
                    <a:pt x="1745141" y="1662645"/>
                  </a:lnTo>
                  <a:lnTo>
                    <a:pt x="0" y="1662645"/>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8" name="Freeform 8"/>
            <p:cNvSpPr/>
            <p:nvPr/>
          </p:nvSpPr>
          <p:spPr>
            <a:xfrm>
              <a:off x="21285138" y="2760482"/>
              <a:ext cx="4615012" cy="2140212"/>
            </a:xfrm>
            <a:custGeom>
              <a:avLst/>
              <a:gdLst/>
              <a:ahLst/>
              <a:cxnLst/>
              <a:rect l="l" t="t" r="r" b="b"/>
              <a:pathLst>
                <a:path w="4615012" h="2140212">
                  <a:moveTo>
                    <a:pt x="0" y="0"/>
                  </a:moveTo>
                  <a:lnTo>
                    <a:pt x="4615012" y="0"/>
                  </a:lnTo>
                  <a:lnTo>
                    <a:pt x="4615012" y="2140211"/>
                  </a:lnTo>
                  <a:lnTo>
                    <a:pt x="0" y="2140211"/>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9" name="Freeform 9"/>
            <p:cNvSpPr/>
            <p:nvPr/>
          </p:nvSpPr>
          <p:spPr>
            <a:xfrm flipV="1">
              <a:off x="257442" y="13564407"/>
              <a:ext cx="4615012" cy="2140212"/>
            </a:xfrm>
            <a:custGeom>
              <a:avLst/>
              <a:gdLst/>
              <a:ahLst/>
              <a:cxnLst/>
              <a:rect l="l" t="t" r="r" b="b"/>
              <a:pathLst>
                <a:path w="4615012" h="2140212">
                  <a:moveTo>
                    <a:pt x="0" y="2140212"/>
                  </a:moveTo>
                  <a:lnTo>
                    <a:pt x="4615011" y="2140212"/>
                  </a:lnTo>
                  <a:lnTo>
                    <a:pt x="4615011" y="0"/>
                  </a:lnTo>
                  <a:lnTo>
                    <a:pt x="0" y="0"/>
                  </a:lnTo>
                  <a:lnTo>
                    <a:pt x="0" y="2140212"/>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0" name="Freeform 10"/>
            <p:cNvSpPr/>
            <p:nvPr/>
          </p:nvSpPr>
          <p:spPr>
            <a:xfrm>
              <a:off x="11144620" y="4652435"/>
              <a:ext cx="4046020" cy="1066678"/>
            </a:xfrm>
            <a:custGeom>
              <a:avLst/>
              <a:gdLst/>
              <a:ahLst/>
              <a:cxnLst/>
              <a:rect l="l" t="t" r="r" b="b"/>
              <a:pathLst>
                <a:path w="4046020" h="1066678">
                  <a:moveTo>
                    <a:pt x="0" y="0"/>
                  </a:moveTo>
                  <a:lnTo>
                    <a:pt x="4046020" y="0"/>
                  </a:lnTo>
                  <a:lnTo>
                    <a:pt x="4046020" y="1066678"/>
                  </a:lnTo>
                  <a:lnTo>
                    <a:pt x="0" y="1066678"/>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p:spPr>
        </p:sp>
        <p:sp>
          <p:nvSpPr>
            <p:cNvPr id="11" name="TextBox 11"/>
            <p:cNvSpPr txBox="1"/>
            <p:nvPr/>
          </p:nvSpPr>
          <p:spPr>
            <a:xfrm>
              <a:off x="4449299" y="6704999"/>
              <a:ext cx="17436662" cy="3519227"/>
            </a:xfrm>
            <a:prstGeom prst="rect">
              <a:avLst/>
            </a:prstGeom>
          </p:spPr>
          <p:txBody>
            <a:bodyPr lIns="0" tIns="0" rIns="0" bIns="0" rtlCol="0" anchor="t">
              <a:spAutoFit/>
            </a:bodyPr>
            <a:lstStyle/>
            <a:p>
              <a:pPr algn="ctr">
                <a:lnSpc>
                  <a:spcPts val="6661"/>
                </a:lnSpc>
              </a:pPr>
              <a:r>
                <a:rPr lang="en-US" sz="7401">
                  <a:solidFill>
                    <a:srgbClr val="FFFFFF"/>
                  </a:solidFill>
                  <a:latin typeface="Balsamiq Sans Bold"/>
                </a:rPr>
                <a:t>Analisis Data Kesejahteraan Pekerja Indonesia Dengan pendekatan algoritma</a:t>
              </a:r>
            </a:p>
          </p:txBody>
        </p:sp>
        <p:sp>
          <p:nvSpPr>
            <p:cNvPr id="12" name="Freeform 12"/>
            <p:cNvSpPr/>
            <p:nvPr/>
          </p:nvSpPr>
          <p:spPr>
            <a:xfrm rot="582438">
              <a:off x="20439669" y="10309672"/>
              <a:ext cx="2892585" cy="4161992"/>
            </a:xfrm>
            <a:custGeom>
              <a:avLst/>
              <a:gdLst/>
              <a:ahLst/>
              <a:cxnLst/>
              <a:rect l="l" t="t" r="r" b="b"/>
              <a:pathLst>
                <a:path w="2892585" h="4161992">
                  <a:moveTo>
                    <a:pt x="0" y="0"/>
                  </a:moveTo>
                  <a:lnTo>
                    <a:pt x="2892584" y="0"/>
                  </a:lnTo>
                  <a:lnTo>
                    <a:pt x="2892584" y="4161993"/>
                  </a:lnTo>
                  <a:lnTo>
                    <a:pt x="0" y="4161993"/>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p:spPr>
        </p:sp>
        <p:sp>
          <p:nvSpPr>
            <p:cNvPr id="13" name="Freeform 13"/>
            <p:cNvSpPr/>
            <p:nvPr/>
          </p:nvSpPr>
          <p:spPr>
            <a:xfrm rot="732052">
              <a:off x="1720578" y="8864631"/>
              <a:ext cx="3914426" cy="2248578"/>
            </a:xfrm>
            <a:custGeom>
              <a:avLst/>
              <a:gdLst/>
              <a:ahLst/>
              <a:cxnLst/>
              <a:rect l="l" t="t" r="r" b="b"/>
              <a:pathLst>
                <a:path w="3914426" h="2248578">
                  <a:moveTo>
                    <a:pt x="0" y="0"/>
                  </a:moveTo>
                  <a:lnTo>
                    <a:pt x="3914426" y="0"/>
                  </a:lnTo>
                  <a:lnTo>
                    <a:pt x="3914426" y="2248578"/>
                  </a:lnTo>
                  <a:lnTo>
                    <a:pt x="0" y="2248578"/>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p:spPr>
        </p:sp>
        <p:sp>
          <p:nvSpPr>
            <p:cNvPr id="14" name="Freeform 14"/>
            <p:cNvSpPr/>
            <p:nvPr/>
          </p:nvSpPr>
          <p:spPr>
            <a:xfrm rot="278887">
              <a:off x="16912893" y="13635685"/>
              <a:ext cx="1828356" cy="1704942"/>
            </a:xfrm>
            <a:custGeom>
              <a:avLst/>
              <a:gdLst/>
              <a:ahLst/>
              <a:cxnLst/>
              <a:rect l="l" t="t" r="r" b="b"/>
              <a:pathLst>
                <a:path w="1828356" h="1704942">
                  <a:moveTo>
                    <a:pt x="0" y="0"/>
                  </a:moveTo>
                  <a:lnTo>
                    <a:pt x="1828356" y="0"/>
                  </a:lnTo>
                  <a:lnTo>
                    <a:pt x="1828356" y="1704942"/>
                  </a:lnTo>
                  <a:lnTo>
                    <a:pt x="0" y="1704942"/>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p:spPr>
        </p:sp>
        <p:sp>
          <p:nvSpPr>
            <p:cNvPr id="15" name="Freeform 15"/>
            <p:cNvSpPr/>
            <p:nvPr/>
          </p:nvSpPr>
          <p:spPr>
            <a:xfrm rot="1077083">
              <a:off x="23405289" y="7471729"/>
              <a:ext cx="927115" cy="883288"/>
            </a:xfrm>
            <a:custGeom>
              <a:avLst/>
              <a:gdLst/>
              <a:ahLst/>
              <a:cxnLst/>
              <a:rect l="l" t="t" r="r" b="b"/>
              <a:pathLst>
                <a:path w="927115" h="883288">
                  <a:moveTo>
                    <a:pt x="0" y="0"/>
                  </a:moveTo>
                  <a:lnTo>
                    <a:pt x="927115" y="0"/>
                  </a:lnTo>
                  <a:lnTo>
                    <a:pt x="927115" y="883287"/>
                  </a:lnTo>
                  <a:lnTo>
                    <a:pt x="0" y="883287"/>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16" name="Freeform 16"/>
            <p:cNvSpPr/>
            <p:nvPr/>
          </p:nvSpPr>
          <p:spPr>
            <a:xfrm rot="-1816903">
              <a:off x="8271728" y="3305190"/>
              <a:ext cx="1367504" cy="1275197"/>
            </a:xfrm>
            <a:custGeom>
              <a:avLst/>
              <a:gdLst/>
              <a:ahLst/>
              <a:cxnLst/>
              <a:rect l="l" t="t" r="r" b="b"/>
              <a:pathLst>
                <a:path w="1367504" h="1275197">
                  <a:moveTo>
                    <a:pt x="0" y="0"/>
                  </a:moveTo>
                  <a:lnTo>
                    <a:pt x="1367504" y="0"/>
                  </a:lnTo>
                  <a:lnTo>
                    <a:pt x="1367504" y="1275197"/>
                  </a:lnTo>
                  <a:lnTo>
                    <a:pt x="0" y="1275197"/>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p:spPr>
        </p:sp>
        <p:sp>
          <p:nvSpPr>
            <p:cNvPr id="17" name="Freeform 17"/>
            <p:cNvSpPr/>
            <p:nvPr/>
          </p:nvSpPr>
          <p:spPr>
            <a:xfrm rot="-510247">
              <a:off x="12704073" y="13925197"/>
              <a:ext cx="927115" cy="883288"/>
            </a:xfrm>
            <a:custGeom>
              <a:avLst/>
              <a:gdLst/>
              <a:ahLst/>
              <a:cxnLst/>
              <a:rect l="l" t="t" r="r" b="b"/>
              <a:pathLst>
                <a:path w="927115" h="883288">
                  <a:moveTo>
                    <a:pt x="0" y="0"/>
                  </a:moveTo>
                  <a:lnTo>
                    <a:pt x="927114" y="0"/>
                  </a:lnTo>
                  <a:lnTo>
                    <a:pt x="927114" y="883287"/>
                  </a:lnTo>
                  <a:lnTo>
                    <a:pt x="0" y="883287"/>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18" name="Freeform 18"/>
            <p:cNvSpPr/>
            <p:nvPr/>
          </p:nvSpPr>
          <p:spPr>
            <a:xfrm rot="1077083">
              <a:off x="18645134" y="4426144"/>
              <a:ext cx="1594642" cy="1519259"/>
            </a:xfrm>
            <a:custGeom>
              <a:avLst/>
              <a:gdLst/>
              <a:ahLst/>
              <a:cxnLst/>
              <a:rect l="l" t="t" r="r" b="b"/>
              <a:pathLst>
                <a:path w="1594642" h="1519259">
                  <a:moveTo>
                    <a:pt x="0" y="0"/>
                  </a:moveTo>
                  <a:lnTo>
                    <a:pt x="1594643" y="0"/>
                  </a:lnTo>
                  <a:lnTo>
                    <a:pt x="1594643" y="1519260"/>
                  </a:lnTo>
                  <a:lnTo>
                    <a:pt x="0" y="1519260"/>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19" name="Freeform 19"/>
            <p:cNvSpPr/>
            <p:nvPr/>
          </p:nvSpPr>
          <p:spPr>
            <a:xfrm rot="-286205">
              <a:off x="6525562" y="12449066"/>
              <a:ext cx="1462546" cy="1393407"/>
            </a:xfrm>
            <a:custGeom>
              <a:avLst/>
              <a:gdLst/>
              <a:ahLst/>
              <a:cxnLst/>
              <a:rect l="l" t="t" r="r" b="b"/>
              <a:pathLst>
                <a:path w="1462546" h="1393407">
                  <a:moveTo>
                    <a:pt x="0" y="0"/>
                  </a:moveTo>
                  <a:lnTo>
                    <a:pt x="1462546" y="0"/>
                  </a:lnTo>
                  <a:lnTo>
                    <a:pt x="1462546" y="1393407"/>
                  </a:lnTo>
                  <a:lnTo>
                    <a:pt x="0" y="1393407"/>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grpSp>
          <p:nvGrpSpPr>
            <p:cNvPr id="20" name="Group 20"/>
            <p:cNvGrpSpPr/>
            <p:nvPr/>
          </p:nvGrpSpPr>
          <p:grpSpPr>
            <a:xfrm>
              <a:off x="2207092" y="11621103"/>
              <a:ext cx="280276" cy="28027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5353189" y="3802650"/>
              <a:ext cx="280276" cy="28027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23988030" y="14226703"/>
              <a:ext cx="280276" cy="280276"/>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24305818" y="5873890"/>
              <a:ext cx="280276" cy="280276"/>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8815342" y="15046532"/>
              <a:ext cx="280276" cy="280276"/>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6340749" y="4077244"/>
              <a:ext cx="280276" cy="280276"/>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9162179" y="3162406"/>
              <a:ext cx="280276" cy="280276"/>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13411125" y="3381437"/>
              <a:ext cx="280276" cy="280276"/>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527179" y="5873890"/>
              <a:ext cx="280276" cy="280276"/>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TextBox 47"/>
            <p:cNvSpPr txBox="1"/>
            <p:nvPr/>
          </p:nvSpPr>
          <p:spPr>
            <a:xfrm>
              <a:off x="4449299" y="10536696"/>
              <a:ext cx="17436662" cy="1567816"/>
            </a:xfrm>
            <a:prstGeom prst="rect">
              <a:avLst/>
            </a:prstGeom>
          </p:spPr>
          <p:txBody>
            <a:bodyPr lIns="0" tIns="0" rIns="0" bIns="0" rtlCol="0" anchor="t">
              <a:spAutoFit/>
            </a:bodyPr>
            <a:lstStyle/>
            <a:p>
              <a:pPr algn="ctr">
                <a:lnSpc>
                  <a:spcPts val="2970"/>
                </a:lnSpc>
              </a:pPr>
              <a:endParaRPr lang="en-US" sz="3300" dirty="0">
                <a:solidFill>
                  <a:srgbClr val="FFFFFF"/>
                </a:solidFill>
                <a:latin typeface="Balsamiq Sans"/>
              </a:endParaRPr>
            </a:p>
            <a:p>
              <a:pPr algn="ctr">
                <a:lnSpc>
                  <a:spcPts val="2970"/>
                </a:lnSpc>
              </a:pPr>
              <a:r>
                <a:rPr lang="en-US" sz="3300" dirty="0">
                  <a:solidFill>
                    <a:srgbClr val="FFFFFF"/>
                  </a:solidFill>
                  <a:latin typeface="Balsamiq Sans"/>
                </a:rPr>
                <a:t>Ibrahim Akbar </a:t>
              </a:r>
              <a:r>
                <a:rPr lang="en-US" sz="3300" dirty="0" err="1">
                  <a:solidFill>
                    <a:srgbClr val="FFFFFF"/>
                  </a:solidFill>
                  <a:latin typeface="Balsamiq Sans"/>
                </a:rPr>
                <a:t>Arga</a:t>
              </a:r>
              <a:r>
                <a:rPr lang="en-US" sz="3300" dirty="0">
                  <a:solidFill>
                    <a:srgbClr val="FFFFFF"/>
                  </a:solidFill>
                  <a:latin typeface="Balsamiq Sans"/>
                </a:rPr>
                <a:t> </a:t>
              </a:r>
              <a:r>
                <a:rPr lang="en-US" sz="3300" dirty="0" err="1">
                  <a:solidFill>
                    <a:srgbClr val="FFFFFF"/>
                  </a:solidFill>
                  <a:latin typeface="Balsamiq Sans"/>
                </a:rPr>
                <a:t>Dewangga</a:t>
              </a:r>
              <a:endParaRPr lang="en-US" sz="3300" dirty="0">
                <a:solidFill>
                  <a:srgbClr val="FFFFFF"/>
                </a:solidFill>
                <a:latin typeface="Balsamiq Sans"/>
              </a:endParaRPr>
            </a:p>
            <a:p>
              <a:pPr algn="ctr">
                <a:lnSpc>
                  <a:spcPts val="2970"/>
                </a:lnSpc>
              </a:pPr>
              <a:r>
                <a:rPr lang="en-US" sz="3300" dirty="0" smtClean="0">
                  <a:solidFill>
                    <a:srgbClr val="FFFFFF"/>
                  </a:solidFill>
                  <a:latin typeface="Balsamiq Sans"/>
                </a:rPr>
                <a:t>A11.2022.14417</a:t>
              </a:r>
              <a:endParaRPr lang="en-US" sz="3300" dirty="0">
                <a:solidFill>
                  <a:srgbClr val="FFFFFF"/>
                </a:solidFill>
                <a:latin typeface="Balsamiq Sans"/>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48" name="TextBox 48"/>
          <p:cNvSpPr txBox="1"/>
          <p:nvPr/>
        </p:nvSpPr>
        <p:spPr>
          <a:xfrm>
            <a:off x="3770549" y="2847975"/>
            <a:ext cx="11894415" cy="4381500"/>
          </a:xfrm>
          <a:prstGeom prst="rect">
            <a:avLst/>
          </a:prstGeom>
        </p:spPr>
        <p:txBody>
          <a:bodyPr lIns="0" tIns="0" rIns="0" bIns="0" rtlCol="0" anchor="t">
            <a:spAutoFit/>
          </a:bodyPr>
          <a:lstStyle/>
          <a:p>
            <a:pPr algn="l">
              <a:lnSpc>
                <a:spcPts val="3839"/>
              </a:lnSpc>
            </a:pPr>
            <a:r>
              <a:rPr lang="en-US" sz="3199">
                <a:solidFill>
                  <a:srgbClr val="535353"/>
                </a:solidFill>
                <a:latin typeface="Balsamiq Sans"/>
              </a:rPr>
              <a:t>Kerangka Teoritis:</a:t>
            </a:r>
          </a:p>
          <a:p>
            <a:pPr marL="1381758" lvl="2" indent="-460586" algn="l">
              <a:lnSpc>
                <a:spcPts val="3839"/>
              </a:lnSpc>
              <a:buFont typeface="Arial"/>
              <a:buChar char="⚬"/>
            </a:pPr>
            <a:r>
              <a:rPr lang="en-US" sz="3199">
                <a:solidFill>
                  <a:srgbClr val="535353"/>
                </a:solidFill>
                <a:latin typeface="Balsamiq Sans"/>
              </a:rPr>
              <a:t>Merumuskan kerangka teoritis yang akan menjadi dasar analisis dalam proyek ini, berdasarkan temuan dari literatur yang telah ditinjau.</a:t>
            </a:r>
          </a:p>
          <a:p>
            <a:pPr marL="1381758" lvl="2" indent="-460586" algn="l">
              <a:lnSpc>
                <a:spcPts val="3839"/>
              </a:lnSpc>
              <a:buFont typeface="Arial"/>
              <a:buChar char="⚬"/>
            </a:pPr>
            <a:r>
              <a:rPr lang="en-US" sz="3199">
                <a:solidFill>
                  <a:srgbClr val="535353"/>
                </a:solidFill>
                <a:latin typeface="Balsamiq Sans"/>
              </a:rPr>
              <a:t>Memperjelas konsep-konsep kunci yang akan diteliti, termasuk definisi kesejahteraan pekerja, faktor-faktor yang memengaruhi, dan metode-metode yang relevan untuk analisis.</a:t>
            </a:r>
          </a:p>
          <a:p>
            <a:pPr algn="l">
              <a:lnSpc>
                <a:spcPts val="3839"/>
              </a:lnSpc>
            </a:pPr>
            <a:endParaRPr lang="en-US" sz="3199">
              <a:solidFill>
                <a:srgbClr val="535353"/>
              </a:solidFill>
              <a:latin typeface="Balsamiq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48" name="TextBox 48"/>
          <p:cNvSpPr txBox="1"/>
          <p:nvPr/>
        </p:nvSpPr>
        <p:spPr>
          <a:xfrm>
            <a:off x="3770549" y="2847975"/>
            <a:ext cx="11894415" cy="3895725"/>
          </a:xfrm>
          <a:prstGeom prst="rect">
            <a:avLst/>
          </a:prstGeom>
        </p:spPr>
        <p:txBody>
          <a:bodyPr lIns="0" tIns="0" rIns="0" bIns="0" rtlCol="0" anchor="t">
            <a:spAutoFit/>
          </a:bodyPr>
          <a:lstStyle/>
          <a:p>
            <a:pPr algn="l">
              <a:lnSpc>
                <a:spcPts val="3839"/>
              </a:lnSpc>
            </a:pPr>
            <a:r>
              <a:rPr lang="en-US" sz="3199">
                <a:solidFill>
                  <a:srgbClr val="535353"/>
                </a:solidFill>
                <a:latin typeface="Balsamiq Sans"/>
              </a:rPr>
              <a:t>Identifikasi Gap dalam Literatur:</a:t>
            </a:r>
          </a:p>
          <a:p>
            <a:pPr marL="1381758" lvl="2" indent="-460586" algn="l">
              <a:lnSpc>
                <a:spcPts val="3839"/>
              </a:lnSpc>
              <a:buFont typeface="Arial"/>
              <a:buChar char="⚬"/>
            </a:pPr>
            <a:r>
              <a:rPr lang="en-US" sz="3199">
                <a:solidFill>
                  <a:srgbClr val="535353"/>
                </a:solidFill>
                <a:latin typeface="Balsamiq Sans"/>
              </a:rPr>
              <a:t>Mengidentifikasi area-area di mana pengetahuan tentang kesejahteraan pekerja di Indonesia masih kurang atau belum lengkap.</a:t>
            </a:r>
          </a:p>
          <a:p>
            <a:pPr marL="1381758" lvl="2" indent="-460586" algn="l">
              <a:lnSpc>
                <a:spcPts val="3839"/>
              </a:lnSpc>
              <a:buFont typeface="Arial"/>
              <a:buChar char="⚬"/>
            </a:pPr>
            <a:r>
              <a:rPr lang="en-US" sz="3199">
                <a:solidFill>
                  <a:srgbClr val="535353"/>
                </a:solidFill>
                <a:latin typeface="Balsamiq Sans"/>
              </a:rPr>
              <a:t>Menentukan bagaimana proyek ini dapat mengisi gap tersebut dan memberikan kontribusi yang berarti dalam pemahaman kesejahteraan pekerja.</a:t>
            </a:r>
          </a:p>
          <a:p>
            <a:pPr algn="l">
              <a:lnSpc>
                <a:spcPts val="3839"/>
              </a:lnSpc>
            </a:pPr>
            <a:endParaRPr lang="en-US" sz="3199">
              <a:solidFill>
                <a:srgbClr val="535353"/>
              </a:solidFill>
              <a:latin typeface="Balsamiq San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48" name="TextBox 48"/>
          <p:cNvSpPr txBox="1"/>
          <p:nvPr/>
        </p:nvSpPr>
        <p:spPr>
          <a:xfrm>
            <a:off x="3770549" y="2847975"/>
            <a:ext cx="11894415" cy="5353050"/>
          </a:xfrm>
          <a:prstGeom prst="rect">
            <a:avLst/>
          </a:prstGeom>
        </p:spPr>
        <p:txBody>
          <a:bodyPr lIns="0" tIns="0" rIns="0" bIns="0" rtlCol="0" anchor="t">
            <a:spAutoFit/>
          </a:bodyPr>
          <a:lstStyle/>
          <a:p>
            <a:pPr algn="l">
              <a:lnSpc>
                <a:spcPts val="3839"/>
              </a:lnSpc>
            </a:pPr>
            <a:r>
              <a:rPr lang="en-US" sz="3199">
                <a:solidFill>
                  <a:srgbClr val="535353"/>
                </a:solidFill>
                <a:latin typeface="Balsamiq Sans"/>
              </a:rPr>
              <a:t>Penulisan Laporan Studi Pustaka:</a:t>
            </a:r>
          </a:p>
          <a:p>
            <a:pPr marL="1381758" lvl="2" indent="-460586" algn="l">
              <a:lnSpc>
                <a:spcPts val="3839"/>
              </a:lnSpc>
              <a:buFont typeface="Arial"/>
              <a:buChar char="⚬"/>
            </a:pPr>
            <a:r>
              <a:rPr lang="en-US" sz="3199">
                <a:solidFill>
                  <a:srgbClr val="535353"/>
                </a:solidFill>
                <a:latin typeface="Balsamiq Sans"/>
              </a:rPr>
              <a:t>Menyusun laporan studi pustaka yang mencakup ringkasan temuan-temuan penting, kerangka teoritis yang diusulkan, dan kesimpulan tentang gap pengetahuan yang perlu diisi oleh proyek ini.</a:t>
            </a:r>
          </a:p>
          <a:p>
            <a:pPr algn="l">
              <a:lnSpc>
                <a:spcPts val="3839"/>
              </a:lnSpc>
            </a:pPr>
            <a:endParaRPr lang="en-US" sz="3199">
              <a:solidFill>
                <a:srgbClr val="535353"/>
              </a:solidFill>
              <a:latin typeface="Balsamiq Sans"/>
            </a:endParaRPr>
          </a:p>
          <a:p>
            <a:pPr algn="l">
              <a:lnSpc>
                <a:spcPts val="3839"/>
              </a:lnSpc>
            </a:pPr>
            <a:r>
              <a:rPr lang="en-US" sz="3199">
                <a:solidFill>
                  <a:srgbClr val="535353"/>
                </a:solidFill>
                <a:latin typeface="Balsamiq Sans"/>
              </a:rPr>
              <a:t>Dengan melakukan studi pustaka ini, diharapkan proyek ini dapat berdiri pada dasar yang kuat dari pemahaman yang mendalam tentang kesejahteraan pekerja di Indonesia dan kerangka teoritis yang relevan untuk analisis yang akan dilakukan selanjutnya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a:off x="623869" y="465373"/>
            <a:ext cx="6293360" cy="2002433"/>
          </a:xfrm>
          <a:custGeom>
            <a:avLst/>
            <a:gdLst/>
            <a:ahLst/>
            <a:cxnLst/>
            <a:rect l="l" t="t" r="r" b="b"/>
            <a:pathLst>
              <a:path w="6293360" h="2002433">
                <a:moveTo>
                  <a:pt x="0" y="0"/>
                </a:moveTo>
                <a:lnTo>
                  <a:pt x="6293359" y="0"/>
                </a:lnTo>
                <a:lnTo>
                  <a:pt x="6293359" y="2002432"/>
                </a:lnTo>
                <a:lnTo>
                  <a:pt x="0" y="200243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8" name="TextBox 48"/>
          <p:cNvSpPr txBox="1"/>
          <p:nvPr/>
        </p:nvSpPr>
        <p:spPr>
          <a:xfrm>
            <a:off x="1191988" y="778045"/>
            <a:ext cx="7299681" cy="1590676"/>
          </a:xfrm>
          <a:prstGeom prst="rect">
            <a:avLst/>
          </a:prstGeom>
        </p:spPr>
        <p:txBody>
          <a:bodyPr lIns="0" tIns="0" rIns="0" bIns="0" rtlCol="0" anchor="t">
            <a:spAutoFit/>
          </a:bodyPr>
          <a:lstStyle/>
          <a:p>
            <a:pPr algn="l">
              <a:lnSpc>
                <a:spcPts val="4050"/>
              </a:lnSpc>
            </a:pPr>
            <a:r>
              <a:rPr lang="en-US" sz="4500">
                <a:solidFill>
                  <a:srgbClr val="FFFFFF"/>
                </a:solidFill>
                <a:latin typeface="Balsamiq Sans Bold"/>
              </a:rPr>
              <a:t>Analisa </a:t>
            </a:r>
          </a:p>
          <a:p>
            <a:pPr algn="l">
              <a:lnSpc>
                <a:spcPts val="4050"/>
              </a:lnSpc>
            </a:pPr>
            <a:r>
              <a:rPr lang="en-US" sz="4500">
                <a:solidFill>
                  <a:srgbClr val="FFFFFF"/>
                </a:solidFill>
                <a:latin typeface="Balsamiq Sans Bold"/>
              </a:rPr>
              <a:t>masalah </a:t>
            </a:r>
          </a:p>
          <a:p>
            <a:pPr algn="l">
              <a:lnSpc>
                <a:spcPts val="4050"/>
              </a:lnSpc>
            </a:pPr>
            <a:r>
              <a:rPr lang="en-US" sz="4500">
                <a:solidFill>
                  <a:srgbClr val="FFFFFF"/>
                </a:solidFill>
                <a:latin typeface="Balsamiq Sans Bold"/>
              </a:rPr>
              <a:t>penelitian</a:t>
            </a:r>
          </a:p>
        </p:txBody>
      </p:sp>
      <p:sp>
        <p:nvSpPr>
          <p:cNvPr id="49" name="Freeform 49"/>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50" name="TextBox 50"/>
          <p:cNvSpPr txBox="1"/>
          <p:nvPr/>
        </p:nvSpPr>
        <p:spPr>
          <a:xfrm>
            <a:off x="3770549" y="3207621"/>
            <a:ext cx="11894415" cy="3895725"/>
          </a:xfrm>
          <a:prstGeom prst="rect">
            <a:avLst/>
          </a:prstGeom>
        </p:spPr>
        <p:txBody>
          <a:bodyPr lIns="0" tIns="0" rIns="0" bIns="0" rtlCol="0" anchor="t">
            <a:spAutoFit/>
          </a:bodyPr>
          <a:lstStyle/>
          <a:p>
            <a:pPr algn="l">
              <a:lnSpc>
                <a:spcPts val="3839"/>
              </a:lnSpc>
            </a:pPr>
            <a:r>
              <a:rPr lang="en-US" sz="3199">
                <a:solidFill>
                  <a:srgbClr val="535353"/>
                </a:solidFill>
                <a:latin typeface="Balsamiq Sans"/>
              </a:rPr>
              <a:t>Masalah penelitian dalam kesejahteraan pekerja di Indonesia meliputi kondisi kerja yang buruk, ketidaksetaraan gender, kesehatan dan keselamatan kerja yang kurang, ketidakpastian pekerjaan, tingkat pengangguran yang tinggi, ketidakseimbangan kesejahteraan antar wilayah, tantangan teknologi dan globalisasi, serta ketidaksetaraan akses terhadap pendidikan dan pelatihan.</a:t>
            </a:r>
          </a:p>
          <a:p>
            <a:pPr algn="l">
              <a:lnSpc>
                <a:spcPts val="3839"/>
              </a:lnSpc>
            </a:pPr>
            <a:endParaRPr lang="en-US" sz="3199">
              <a:solidFill>
                <a:srgbClr val="535353"/>
              </a:solidFill>
              <a:latin typeface="Balsamiq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a:off x="623869" y="465373"/>
            <a:ext cx="6293360" cy="2002433"/>
          </a:xfrm>
          <a:custGeom>
            <a:avLst/>
            <a:gdLst/>
            <a:ahLst/>
            <a:cxnLst/>
            <a:rect l="l" t="t" r="r" b="b"/>
            <a:pathLst>
              <a:path w="6293360" h="2002433">
                <a:moveTo>
                  <a:pt x="0" y="0"/>
                </a:moveTo>
                <a:lnTo>
                  <a:pt x="6293359" y="0"/>
                </a:lnTo>
                <a:lnTo>
                  <a:pt x="6293359" y="2002432"/>
                </a:lnTo>
                <a:lnTo>
                  <a:pt x="0" y="200243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8" name="TextBox 48"/>
          <p:cNvSpPr txBox="1"/>
          <p:nvPr/>
        </p:nvSpPr>
        <p:spPr>
          <a:xfrm>
            <a:off x="1498684" y="1075997"/>
            <a:ext cx="7299681" cy="762000"/>
          </a:xfrm>
          <a:prstGeom prst="rect">
            <a:avLst/>
          </a:prstGeom>
        </p:spPr>
        <p:txBody>
          <a:bodyPr lIns="0" tIns="0" rIns="0" bIns="0" rtlCol="0" anchor="t">
            <a:spAutoFit/>
          </a:bodyPr>
          <a:lstStyle/>
          <a:p>
            <a:pPr algn="l">
              <a:lnSpc>
                <a:spcPts val="5400"/>
              </a:lnSpc>
            </a:pPr>
            <a:r>
              <a:rPr lang="en-US" sz="6000">
                <a:solidFill>
                  <a:srgbClr val="FFFFFF"/>
                </a:solidFill>
                <a:latin typeface="Balsamiq Sans Bold"/>
              </a:rPr>
              <a:t>Dataset</a:t>
            </a:r>
          </a:p>
        </p:txBody>
      </p:sp>
      <p:sp>
        <p:nvSpPr>
          <p:cNvPr id="49" name="Freeform 49"/>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50" name="TextBox 50"/>
          <p:cNvSpPr txBox="1"/>
          <p:nvPr/>
        </p:nvSpPr>
        <p:spPr>
          <a:xfrm>
            <a:off x="3770549" y="2857500"/>
            <a:ext cx="11894415" cy="6105525"/>
          </a:xfrm>
          <a:prstGeom prst="rect">
            <a:avLst/>
          </a:prstGeom>
        </p:spPr>
        <p:txBody>
          <a:bodyPr lIns="0" tIns="0" rIns="0" bIns="0" rtlCol="0" anchor="t">
            <a:spAutoFit/>
          </a:bodyPr>
          <a:lstStyle/>
          <a:p>
            <a:pPr algn="l">
              <a:lnSpc>
                <a:spcPts val="3480"/>
              </a:lnSpc>
            </a:pPr>
            <a:r>
              <a:rPr lang="en-US" sz="2900">
                <a:solidFill>
                  <a:srgbClr val="535353"/>
                </a:solidFill>
                <a:latin typeface="Balsamiq Sans"/>
              </a:rPr>
              <a:t>Dataset Publik</a:t>
            </a:r>
          </a:p>
          <a:p>
            <a:pPr algn="l">
              <a:lnSpc>
                <a:spcPts val="3480"/>
              </a:lnSpc>
            </a:pPr>
            <a:endParaRPr lang="en-US" sz="2900">
              <a:solidFill>
                <a:srgbClr val="535353"/>
              </a:solidFill>
              <a:latin typeface="Balsamiq Sans"/>
            </a:endParaRPr>
          </a:p>
          <a:p>
            <a:pPr algn="l">
              <a:lnSpc>
                <a:spcPts val="3480"/>
              </a:lnSpc>
            </a:pPr>
            <a:r>
              <a:rPr lang="en-US" sz="2900">
                <a:solidFill>
                  <a:srgbClr val="535353"/>
                </a:solidFill>
                <a:latin typeface="Balsamiq Sans"/>
              </a:rPr>
              <a:t> Dataset yang digunakan dalam analisis kesejahteraan pekerja di Indonesia dapat berasal dari berbagai sumber, termasuk Badan Pusat Statistik (BPS), lembaga survei, organisasi non-pemerintah, atau platform online seperti Kaggle (</a:t>
            </a:r>
            <a:r>
              <a:rPr lang="en-US" sz="2900" u="sng">
                <a:solidFill>
                  <a:srgbClr val="535353"/>
                </a:solidFill>
                <a:latin typeface="Balsamiq Sans"/>
                <a:hlinkClick r:id="rId12" tooltip="https://www.kaggle.com/code/ronaldopangarego/analisis-kesejahteraan-pekerja-indonesia/"/>
              </a:rPr>
              <a:t>https://www.kaggle.com/code/ronaldopangarego/analisis-kesejahteraan-pekerja-indonesia/</a:t>
            </a:r>
            <a:r>
              <a:rPr lang="en-US" sz="2900">
                <a:solidFill>
                  <a:srgbClr val="535353"/>
                </a:solidFill>
                <a:latin typeface="Balsamiq Sans"/>
              </a:rPr>
              <a:t>) . Dataset ini mungkin mencakup berbagai variabel yang relevan dengan kesejahteraan pekerja, seperti data demografis, kondisi kerja, pendapatan, akses kesehatan, dan faktor-faktor lain yang memengaruhi kesejahteraan. Dataset tersebut akan digunakan sebagai dasar untuk analisis yang akan dilakukan dalam proyek ini.</a:t>
            </a:r>
          </a:p>
          <a:p>
            <a:pPr algn="l">
              <a:lnSpc>
                <a:spcPts val="3240"/>
              </a:lnSpc>
            </a:pPr>
            <a:endParaRPr lang="en-US" sz="2900">
              <a:solidFill>
                <a:srgbClr val="535353"/>
              </a:solidFill>
              <a:latin typeface="Balsamiq San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48" name="TextBox 48"/>
          <p:cNvSpPr txBox="1"/>
          <p:nvPr/>
        </p:nvSpPr>
        <p:spPr>
          <a:xfrm>
            <a:off x="4203381" y="1656292"/>
            <a:ext cx="11894415" cy="7296150"/>
          </a:xfrm>
          <a:prstGeom prst="rect">
            <a:avLst/>
          </a:prstGeom>
        </p:spPr>
        <p:txBody>
          <a:bodyPr lIns="0" tIns="0" rIns="0" bIns="0" rtlCol="0" anchor="t">
            <a:spAutoFit/>
          </a:bodyPr>
          <a:lstStyle/>
          <a:p>
            <a:pPr algn="l">
              <a:lnSpc>
                <a:spcPts val="3839"/>
              </a:lnSpc>
            </a:pPr>
            <a:endParaRPr/>
          </a:p>
          <a:p>
            <a:pPr algn="l">
              <a:lnSpc>
                <a:spcPts val="3839"/>
              </a:lnSpc>
            </a:pPr>
            <a:r>
              <a:rPr lang="en-US" sz="3199">
                <a:solidFill>
                  <a:srgbClr val="535353"/>
                </a:solidFill>
                <a:latin typeface="Balsamiq Sans"/>
              </a:rPr>
              <a:t> Dataset private</a:t>
            </a:r>
          </a:p>
          <a:p>
            <a:pPr algn="l">
              <a:lnSpc>
                <a:spcPts val="3839"/>
              </a:lnSpc>
            </a:pPr>
            <a:r>
              <a:rPr lang="en-US" sz="3199">
                <a:solidFill>
                  <a:srgbClr val="535353"/>
                </a:solidFill>
                <a:latin typeface="Balsamiq Sans"/>
              </a:rPr>
              <a:t> yang dapat digunakan untuk studi ini dapat diperoleh melalui survei langsung atau pengumpulan data langsung dari responden. Misalnya, survei karyawan di berbagai perusahaan untuk mendapatkan pemahaman yang lebih mendalam tentang kondisi kerja, persepsi terhadap kesejahteraan, tingkat kepuasan, dan kebutuhan pekerja. Data ini dapat mencakup informasi seperti pendapatan, tingkat pendidikan, kondisi kerja, akses layanan kesehatan, dan faktor-faktor lain yang memengaruhi kesejahteraan pekerja. Survei ini juga dapat mencakup pertanyaan terbuka untuk mendapatkan pemahaman yang lebih mendalam tentang masalah-masalah yang dihadapi oleh pekerja dalam lingkungan kerja mereka.</a:t>
            </a:r>
          </a:p>
          <a:p>
            <a:pPr algn="l">
              <a:lnSpc>
                <a:spcPts val="3839"/>
              </a:lnSpc>
            </a:pPr>
            <a:endParaRPr lang="en-US" sz="3199">
              <a:solidFill>
                <a:srgbClr val="535353"/>
              </a:solidFill>
              <a:latin typeface="Balsamiq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a:off x="623869" y="465373"/>
            <a:ext cx="6293360" cy="2002433"/>
          </a:xfrm>
          <a:custGeom>
            <a:avLst/>
            <a:gdLst/>
            <a:ahLst/>
            <a:cxnLst/>
            <a:rect l="l" t="t" r="r" b="b"/>
            <a:pathLst>
              <a:path w="6293360" h="2002433">
                <a:moveTo>
                  <a:pt x="0" y="0"/>
                </a:moveTo>
                <a:lnTo>
                  <a:pt x="6293359" y="0"/>
                </a:lnTo>
                <a:lnTo>
                  <a:pt x="6293359" y="2002432"/>
                </a:lnTo>
                <a:lnTo>
                  <a:pt x="0" y="200243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8" name="TextBox 48"/>
          <p:cNvSpPr txBox="1"/>
          <p:nvPr/>
        </p:nvSpPr>
        <p:spPr>
          <a:xfrm>
            <a:off x="1191988" y="787570"/>
            <a:ext cx="7299681" cy="1068706"/>
          </a:xfrm>
          <a:prstGeom prst="rect">
            <a:avLst/>
          </a:prstGeom>
        </p:spPr>
        <p:txBody>
          <a:bodyPr lIns="0" tIns="0" rIns="0" bIns="0" rtlCol="0" anchor="t">
            <a:spAutoFit/>
          </a:bodyPr>
          <a:lstStyle/>
          <a:p>
            <a:pPr algn="l">
              <a:lnSpc>
                <a:spcPts val="4230"/>
              </a:lnSpc>
            </a:pPr>
            <a:r>
              <a:rPr lang="en-US" sz="4700">
                <a:solidFill>
                  <a:srgbClr val="FFFFFF"/>
                </a:solidFill>
                <a:latin typeface="Balsamiq Sans Bold"/>
              </a:rPr>
              <a:t>Pengembangan</a:t>
            </a:r>
          </a:p>
          <a:p>
            <a:pPr algn="l">
              <a:lnSpc>
                <a:spcPts val="3960"/>
              </a:lnSpc>
            </a:pPr>
            <a:r>
              <a:rPr lang="en-US" sz="4400">
                <a:solidFill>
                  <a:srgbClr val="FFFFFF"/>
                </a:solidFill>
                <a:latin typeface="Balsamiq Sans Bold"/>
              </a:rPr>
              <a:t>model</a:t>
            </a:r>
          </a:p>
        </p:txBody>
      </p:sp>
      <p:sp>
        <p:nvSpPr>
          <p:cNvPr id="49" name="Freeform 49"/>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50" name="TextBox 50"/>
          <p:cNvSpPr txBox="1"/>
          <p:nvPr/>
        </p:nvSpPr>
        <p:spPr>
          <a:xfrm>
            <a:off x="3770549" y="2857500"/>
            <a:ext cx="11894415" cy="6705600"/>
          </a:xfrm>
          <a:prstGeom prst="rect">
            <a:avLst/>
          </a:prstGeom>
        </p:spPr>
        <p:txBody>
          <a:bodyPr lIns="0" tIns="0" rIns="0" bIns="0" rtlCol="0" anchor="t">
            <a:spAutoFit/>
          </a:bodyPr>
          <a:lstStyle/>
          <a:p>
            <a:pPr algn="l">
              <a:lnSpc>
                <a:spcPts val="3360"/>
              </a:lnSpc>
            </a:pPr>
            <a:r>
              <a:rPr lang="en-US" sz="2800">
                <a:solidFill>
                  <a:srgbClr val="535353"/>
                </a:solidFill>
                <a:latin typeface="Balsamiq Sans"/>
              </a:rPr>
              <a:t>Dalam proyek ini, pengembangan model untuk menganalisis kesejahteraan pekerja di Indonesia dilakukan melalui serangkaian langkah. Pertama, tujuan model ditetapkan untuk mengidentifikasi faktor-faktor yang memengaruhi kesejahteraan pekerja atau bahkan memprediksi tingkat kesejahteraan. Metode yang digunakan dapat bervariasi, mulai dari analisis regresi hingga teknik-teknik machine learning seperti decision tree atau neural networks. Data kemudian diproses untuk pembersihan dan normalisasi sebelum digunakan untuk melatih model. Validasi model dilakukan untuk memastikan keandalannya, dengan evaluasi performa menggunakan metrik yang relevan. Selanjutnya, model dapat diiterasi berdasarkan hasil evaluasi dan umpan balik stakeholders. Melalui proses ini, diharapkan model dapat memberikan pemahaman yang lebih mendalam tentang kesejahteraan pekerja di Indonesia dan memberikan kontribusi dalam merumuskan strategi untuk meningkatkan kondisi kerja mereka.</a:t>
            </a:r>
          </a:p>
          <a:p>
            <a:pPr algn="l">
              <a:lnSpc>
                <a:spcPts val="3360"/>
              </a:lnSpc>
            </a:pPr>
            <a:endParaRPr lang="en-US" sz="2800">
              <a:solidFill>
                <a:srgbClr val="535353"/>
              </a:solidFill>
              <a:latin typeface="Balsamiq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028700" y="894034"/>
            <a:ext cx="16230600" cy="8498932"/>
          </a:xfrm>
          <a:custGeom>
            <a:avLst/>
            <a:gdLst/>
            <a:ahLst/>
            <a:cxnLst/>
            <a:rect l="l" t="t" r="r" b="b"/>
            <a:pathLst>
              <a:path w="16230600" h="8498932">
                <a:moveTo>
                  <a:pt x="0" y="0"/>
                </a:moveTo>
                <a:lnTo>
                  <a:pt x="16230600" y="0"/>
                </a:lnTo>
                <a:lnTo>
                  <a:pt x="16230600" y="8498932"/>
                </a:lnTo>
                <a:lnTo>
                  <a:pt x="0" y="8498932"/>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grpSp>
        <p:nvGrpSpPr>
          <p:cNvPr id="7" name="Group 7"/>
          <p:cNvGrpSpPr/>
          <p:nvPr/>
        </p:nvGrpSpPr>
        <p:grpSpPr>
          <a:xfrm>
            <a:off x="923597" y="6998243"/>
            <a:ext cx="210207" cy="2102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3283169" y="113440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7259300" y="8952442"/>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7497641" y="2687833"/>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5879784" y="9567315"/>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1523839" y="1340348"/>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3639912" y="654220"/>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9326622" y="818493"/>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413662" y="268783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1096596" y="9355259"/>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4129076" y="9777521"/>
            <a:ext cx="210207" cy="210207"/>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713390" y="5669002"/>
            <a:ext cx="210207" cy="210207"/>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3" name="Group 43"/>
          <p:cNvGrpSpPr/>
          <p:nvPr/>
        </p:nvGrpSpPr>
        <p:grpSpPr>
          <a:xfrm>
            <a:off x="17392538" y="5563899"/>
            <a:ext cx="210207" cy="210207"/>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6" name="TextBox 46"/>
          <p:cNvSpPr txBox="1"/>
          <p:nvPr/>
        </p:nvSpPr>
        <p:spPr>
          <a:xfrm>
            <a:off x="2248478" y="3880372"/>
            <a:ext cx="13791044" cy="5048250"/>
          </a:xfrm>
          <a:prstGeom prst="rect">
            <a:avLst/>
          </a:prstGeom>
        </p:spPr>
        <p:txBody>
          <a:bodyPr lIns="0" tIns="0" rIns="0" bIns="0" rtlCol="0" anchor="t">
            <a:spAutoFit/>
          </a:bodyPr>
          <a:lstStyle/>
          <a:p>
            <a:pPr marL="647700" lvl="1" indent="-323850" algn="l">
              <a:lnSpc>
                <a:spcPts val="3600"/>
              </a:lnSpc>
              <a:buFont typeface="Arial"/>
              <a:buChar char="•"/>
            </a:pPr>
            <a:r>
              <a:rPr lang="en-US" sz="3000">
                <a:solidFill>
                  <a:srgbClr val="535353"/>
                </a:solidFill>
                <a:latin typeface="Balsamiq Sans Bold"/>
              </a:rPr>
              <a:t>Sebagai seseorang yang baru saja memasuki dunia kerja, mungkin kita semua akan mengalami kebingungan dimulai dari di daerah mana kita akan bekerja, berapa upah yang akan didapatkan, serta apakah pendapatan tersebut akan mencukupi untuk kebutuhan sehari-hari. Melalui beberapa data yang bersumber dari Badan Pusat Statistik (BPS), analisis ini mencoba membantu pekerja dalam memilih tempat bekerja berdasarkan beberapa variabel seperti pendapatan dan pengeluaran. Beberapa hal tersebut menjadikan analisis ini penting dan relevan sebab kondisi persaingan dunia kerja yang sangat ketat sehingga bagi pekerja tentu dibutuhkan perencanaan yang matang termasuk memikirkan kesejahteraannya berdasarkan pilihan-pilihan yang telah dibuat.</a:t>
            </a:r>
          </a:p>
        </p:txBody>
      </p:sp>
      <p:sp>
        <p:nvSpPr>
          <p:cNvPr id="47" name="TextBox 47"/>
          <p:cNvSpPr txBox="1"/>
          <p:nvPr/>
        </p:nvSpPr>
        <p:spPr>
          <a:xfrm>
            <a:off x="4987068" y="2318272"/>
            <a:ext cx="8313865" cy="762000"/>
          </a:xfrm>
          <a:prstGeom prst="rect">
            <a:avLst/>
          </a:prstGeom>
        </p:spPr>
        <p:txBody>
          <a:bodyPr lIns="0" tIns="0" rIns="0" bIns="0" rtlCol="0" anchor="t">
            <a:spAutoFit/>
          </a:bodyPr>
          <a:lstStyle/>
          <a:p>
            <a:pPr algn="ctr">
              <a:lnSpc>
                <a:spcPts val="5400"/>
              </a:lnSpc>
            </a:pPr>
            <a:r>
              <a:rPr lang="en-US" sz="6000">
                <a:solidFill>
                  <a:srgbClr val="FFFFFF"/>
                </a:solidFill>
                <a:latin typeface="Balsamiq Sans Bold"/>
              </a:rPr>
              <a:t>kesimpulan</a:t>
            </a:r>
          </a:p>
        </p:txBody>
      </p:sp>
      <p:sp>
        <p:nvSpPr>
          <p:cNvPr id="48" name="Freeform 48"/>
          <p:cNvSpPr/>
          <p:nvPr/>
        </p:nvSpPr>
        <p:spPr>
          <a:xfrm rot="278887">
            <a:off x="1229298" y="989164"/>
            <a:ext cx="1681868" cy="1568342"/>
          </a:xfrm>
          <a:custGeom>
            <a:avLst/>
            <a:gdLst/>
            <a:ahLst/>
            <a:cxnLst/>
            <a:rect l="l" t="t" r="r" b="b"/>
            <a:pathLst>
              <a:path w="1681868" h="1568342">
                <a:moveTo>
                  <a:pt x="0" y="0"/>
                </a:moveTo>
                <a:lnTo>
                  <a:pt x="1681867" y="0"/>
                </a:lnTo>
                <a:lnTo>
                  <a:pt x="1681867" y="1568341"/>
                </a:lnTo>
                <a:lnTo>
                  <a:pt x="0" y="1568341"/>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49" name="Freeform 49"/>
          <p:cNvSpPr/>
          <p:nvPr/>
        </p:nvSpPr>
        <p:spPr>
          <a:xfrm rot="-998660">
            <a:off x="15978288" y="7746117"/>
            <a:ext cx="1349923" cy="1258803"/>
          </a:xfrm>
          <a:custGeom>
            <a:avLst/>
            <a:gdLst/>
            <a:ahLst/>
            <a:cxnLst/>
            <a:rect l="l" t="t" r="r" b="b"/>
            <a:pathLst>
              <a:path w="1349923" h="1258803">
                <a:moveTo>
                  <a:pt x="0" y="0"/>
                </a:moveTo>
                <a:lnTo>
                  <a:pt x="1349922" y="0"/>
                </a:lnTo>
                <a:lnTo>
                  <a:pt x="1349922" y="1258803"/>
                </a:lnTo>
                <a:lnTo>
                  <a:pt x="0" y="125880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800684" y="5066805"/>
            <a:ext cx="12686632" cy="3330241"/>
          </a:xfrm>
          <a:custGeom>
            <a:avLst/>
            <a:gdLst/>
            <a:ahLst/>
            <a:cxnLst/>
            <a:rect l="l" t="t" r="r" b="b"/>
            <a:pathLst>
              <a:path w="12686632" h="3330241">
                <a:moveTo>
                  <a:pt x="0" y="0"/>
                </a:moveTo>
                <a:lnTo>
                  <a:pt x="12686632" y="0"/>
                </a:lnTo>
                <a:lnTo>
                  <a:pt x="12686632" y="3330241"/>
                </a:lnTo>
                <a:lnTo>
                  <a:pt x="0" y="3330241"/>
                </a:lnTo>
                <a:lnTo>
                  <a:pt x="0" y="0"/>
                </a:lnTo>
                <a:close/>
              </a:path>
            </a:pathLst>
          </a:custGeom>
          <a:blipFill>
            <a:blip r:embed="rId4"/>
            <a:stretch>
              <a:fillRect/>
            </a:stretch>
          </a:blipFill>
        </p:spPr>
      </p:sp>
      <p:sp>
        <p:nvSpPr>
          <p:cNvPr id="5" name="Freeform 5"/>
          <p:cNvSpPr/>
          <p:nvPr/>
        </p:nvSpPr>
        <p:spPr>
          <a:xfrm>
            <a:off x="2800684" y="2016610"/>
            <a:ext cx="12686632" cy="5674384"/>
          </a:xfrm>
          <a:custGeom>
            <a:avLst/>
            <a:gdLst/>
            <a:ahLst/>
            <a:cxnLst/>
            <a:rect l="l" t="t" r="r" b="b"/>
            <a:pathLst>
              <a:path w="12686632" h="5674384">
                <a:moveTo>
                  <a:pt x="0" y="0"/>
                </a:moveTo>
                <a:lnTo>
                  <a:pt x="12686632" y="0"/>
                </a:lnTo>
                <a:lnTo>
                  <a:pt x="12686632" y="5674384"/>
                </a:lnTo>
                <a:lnTo>
                  <a:pt x="0" y="56743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Freeform 7"/>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8" name="Freeform 8"/>
          <p:cNvSpPr/>
          <p:nvPr/>
        </p:nvSpPr>
        <p:spPr>
          <a:xfrm>
            <a:off x="7626743" y="1771742"/>
            <a:ext cx="3034515" cy="800008"/>
          </a:xfrm>
          <a:custGeom>
            <a:avLst/>
            <a:gdLst/>
            <a:ahLst/>
            <a:cxnLst/>
            <a:rect l="l" t="t" r="r" b="b"/>
            <a:pathLst>
              <a:path w="3034515" h="800008">
                <a:moveTo>
                  <a:pt x="0" y="0"/>
                </a:moveTo>
                <a:lnTo>
                  <a:pt x="3034514" y="0"/>
                </a:lnTo>
                <a:lnTo>
                  <a:pt x="3034514" y="800008"/>
                </a:lnTo>
                <a:lnTo>
                  <a:pt x="0" y="800008"/>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grpSp>
        <p:nvGrpSpPr>
          <p:cNvPr id="9" name="Group 9"/>
          <p:cNvGrpSpPr/>
          <p:nvPr/>
        </p:nvGrpSpPr>
        <p:grpSpPr>
          <a:xfrm>
            <a:off x="923597" y="6998243"/>
            <a:ext cx="210207" cy="21020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3283169" y="1134403"/>
            <a:ext cx="210207" cy="21020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7259300" y="8952442"/>
            <a:ext cx="210207" cy="210207"/>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497641" y="2687833"/>
            <a:ext cx="210207" cy="210207"/>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5879784" y="9567315"/>
            <a:ext cx="210207" cy="21020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1523839" y="1340348"/>
            <a:ext cx="210207" cy="210207"/>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3639912" y="654220"/>
            <a:ext cx="210207" cy="210207"/>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9326622" y="818493"/>
            <a:ext cx="210207" cy="210207"/>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a:off x="413662" y="2687833"/>
            <a:ext cx="210207" cy="210207"/>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5" name="TextBox 3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2605252" y="3953903"/>
            <a:ext cx="13077497" cy="1428755"/>
          </a:xfrm>
          <a:prstGeom prst="rect">
            <a:avLst/>
          </a:prstGeom>
        </p:spPr>
        <p:txBody>
          <a:bodyPr lIns="0" tIns="0" rIns="0" bIns="0" rtlCol="0" anchor="t">
            <a:spAutoFit/>
          </a:bodyPr>
          <a:lstStyle/>
          <a:p>
            <a:pPr algn="ctr">
              <a:lnSpc>
                <a:spcPts val="10350"/>
              </a:lnSpc>
            </a:pPr>
            <a:r>
              <a:rPr lang="en-US" sz="11500">
                <a:solidFill>
                  <a:srgbClr val="FFFFFF"/>
                </a:solidFill>
                <a:latin typeface="Balsamiq Sans Bold"/>
              </a:rPr>
              <a:t>Terima Kasih</a:t>
            </a:r>
          </a:p>
        </p:txBody>
      </p:sp>
      <p:sp>
        <p:nvSpPr>
          <p:cNvPr id="37" name="Freeform 37"/>
          <p:cNvSpPr/>
          <p:nvPr/>
        </p:nvSpPr>
        <p:spPr>
          <a:xfrm>
            <a:off x="2033432" y="1867551"/>
            <a:ext cx="2499475" cy="1640564"/>
          </a:xfrm>
          <a:custGeom>
            <a:avLst/>
            <a:gdLst/>
            <a:ahLst/>
            <a:cxnLst/>
            <a:rect l="l" t="t" r="r" b="b"/>
            <a:pathLst>
              <a:path w="2499475" h="1640564">
                <a:moveTo>
                  <a:pt x="0" y="0"/>
                </a:moveTo>
                <a:lnTo>
                  <a:pt x="2499474" y="0"/>
                </a:lnTo>
                <a:lnTo>
                  <a:pt x="2499474" y="1640564"/>
                </a:lnTo>
                <a:lnTo>
                  <a:pt x="0" y="1640564"/>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p:spPr>
      </p:sp>
      <p:sp>
        <p:nvSpPr>
          <p:cNvPr id="38" name="Freeform 38"/>
          <p:cNvSpPr/>
          <p:nvPr/>
        </p:nvSpPr>
        <p:spPr>
          <a:xfrm flipH="1">
            <a:off x="13639912" y="6388168"/>
            <a:ext cx="2499475" cy="1640564"/>
          </a:xfrm>
          <a:custGeom>
            <a:avLst/>
            <a:gdLst/>
            <a:ahLst/>
            <a:cxnLst/>
            <a:rect l="l" t="t" r="r" b="b"/>
            <a:pathLst>
              <a:path w="2499475" h="1640564">
                <a:moveTo>
                  <a:pt x="2499475" y="0"/>
                </a:moveTo>
                <a:lnTo>
                  <a:pt x="0" y="0"/>
                </a:lnTo>
                <a:lnTo>
                  <a:pt x="0" y="1640564"/>
                </a:lnTo>
                <a:lnTo>
                  <a:pt x="2499475" y="1640564"/>
                </a:lnTo>
                <a:lnTo>
                  <a:pt x="2499475" y="0"/>
                </a:lnTo>
                <a:close/>
              </a:path>
            </a:pathLst>
          </a:custGeom>
          <a:blipFill>
            <a:blip r:embed="rId11">
              <a:extLst>
                <a:ext uri="{96DAC541-7B7A-43D3-8B79-37D633B846F1}">
                  <asvg:svgBlip xmlns="" xmlns:asvg="http://schemas.microsoft.com/office/drawing/2016/SVG/main" r:embed="rId12"/>
                </a:ext>
              </a:extLst>
            </a:blip>
            <a:stretch>
              <a:fillRect/>
            </a:stretch>
          </a:blip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328143" y="6642656"/>
            <a:ext cx="6434078" cy="6481215"/>
          </a:xfrm>
          <a:custGeom>
            <a:avLst/>
            <a:gdLst/>
            <a:ahLst/>
            <a:cxnLst/>
            <a:rect l="l" t="t" r="r" b="b"/>
            <a:pathLst>
              <a:path w="6434078" h="6481215">
                <a:moveTo>
                  <a:pt x="0" y="0"/>
                </a:moveTo>
                <a:lnTo>
                  <a:pt x="6434078" y="0"/>
                </a:lnTo>
                <a:lnTo>
                  <a:pt x="6434078" y="6481215"/>
                </a:lnTo>
                <a:lnTo>
                  <a:pt x="0" y="648121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474221" y="-2836871"/>
            <a:ext cx="6434078" cy="6481215"/>
          </a:xfrm>
          <a:custGeom>
            <a:avLst/>
            <a:gdLst/>
            <a:ahLst/>
            <a:cxnLst/>
            <a:rect l="l" t="t" r="r" b="b"/>
            <a:pathLst>
              <a:path w="6434078" h="6481215">
                <a:moveTo>
                  <a:pt x="0" y="0"/>
                </a:moveTo>
                <a:lnTo>
                  <a:pt x="6434078" y="0"/>
                </a:lnTo>
                <a:lnTo>
                  <a:pt x="6434078" y="6481215"/>
                </a:lnTo>
                <a:lnTo>
                  <a:pt x="0" y="648121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315639" y="654220"/>
            <a:ext cx="5367738" cy="4382026"/>
          </a:xfrm>
          <a:custGeom>
            <a:avLst/>
            <a:gdLst/>
            <a:ahLst/>
            <a:cxnLst/>
            <a:rect l="l" t="t" r="r" b="b"/>
            <a:pathLst>
              <a:path w="5367738" h="4382026">
                <a:moveTo>
                  <a:pt x="0" y="0"/>
                </a:moveTo>
                <a:lnTo>
                  <a:pt x="5367738" y="0"/>
                </a:lnTo>
                <a:lnTo>
                  <a:pt x="5367738" y="4382026"/>
                </a:lnTo>
                <a:lnTo>
                  <a:pt x="0" y="438202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541492">
            <a:off x="918702" y="616015"/>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8" name="Freeform 8"/>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9" name="Freeform 9"/>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10">
              <a:extLst>
                <a:ext uri="{96DAC541-7B7A-43D3-8B79-37D633B846F1}">
                  <asvg:svgBlip xmlns="" xmlns:asvg="http://schemas.microsoft.com/office/drawing/2016/SVG/main" r:embed="rId11"/>
                </a:ext>
              </a:extLst>
            </a:blip>
            <a:stretch>
              <a:fillRect/>
            </a:stretch>
          </a:blipFill>
        </p:spPr>
      </p:sp>
      <p:grpSp>
        <p:nvGrpSpPr>
          <p:cNvPr id="10" name="Group 10"/>
          <p:cNvGrpSpPr/>
          <p:nvPr/>
        </p:nvGrpSpPr>
        <p:grpSpPr>
          <a:xfrm>
            <a:off x="923597" y="699824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283169" y="1134403"/>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7259300" y="8952442"/>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7497641" y="2687833"/>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5879784" y="9567315"/>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1523839" y="1340348"/>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3639912" y="654220"/>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9326622" y="81849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413662" y="2687833"/>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7" name="Freeform 37"/>
          <p:cNvSpPr/>
          <p:nvPr/>
        </p:nvSpPr>
        <p:spPr>
          <a:xfrm rot="187852">
            <a:off x="5349713" y="541406"/>
            <a:ext cx="2018299" cy="2018299"/>
          </a:xfrm>
          <a:custGeom>
            <a:avLst/>
            <a:gdLst/>
            <a:ahLst/>
            <a:cxnLst/>
            <a:rect l="l" t="t" r="r" b="b"/>
            <a:pathLst>
              <a:path w="2018299" h="2018299">
                <a:moveTo>
                  <a:pt x="0" y="0"/>
                </a:moveTo>
                <a:lnTo>
                  <a:pt x="2018298" y="0"/>
                </a:lnTo>
                <a:lnTo>
                  <a:pt x="2018298" y="2018298"/>
                </a:lnTo>
                <a:lnTo>
                  <a:pt x="0" y="2018298"/>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38" name="TextBox 38"/>
          <p:cNvSpPr txBox="1"/>
          <p:nvPr/>
        </p:nvSpPr>
        <p:spPr>
          <a:xfrm>
            <a:off x="6089991" y="4931318"/>
            <a:ext cx="8484631" cy="3438525"/>
          </a:xfrm>
          <a:prstGeom prst="rect">
            <a:avLst/>
          </a:prstGeom>
        </p:spPr>
        <p:txBody>
          <a:bodyPr lIns="0" tIns="0" rIns="0" bIns="0" rtlCol="0" anchor="t">
            <a:spAutoFit/>
          </a:bodyPr>
          <a:lstStyle/>
          <a:p>
            <a:pPr marL="971550" lvl="1" indent="-485775" algn="l">
              <a:lnSpc>
                <a:spcPts val="5400"/>
              </a:lnSpc>
              <a:buFont typeface="Arial"/>
              <a:buChar char="•"/>
            </a:pPr>
            <a:r>
              <a:rPr lang="en-US" sz="4500">
                <a:solidFill>
                  <a:srgbClr val="535353"/>
                </a:solidFill>
                <a:latin typeface="Balsamiq Sans"/>
              </a:rPr>
              <a:t>Latar Belakang</a:t>
            </a:r>
          </a:p>
          <a:p>
            <a:pPr marL="971550" lvl="1" indent="-485775" algn="l">
              <a:lnSpc>
                <a:spcPts val="5400"/>
              </a:lnSpc>
              <a:buFont typeface="Arial"/>
              <a:buChar char="•"/>
            </a:pPr>
            <a:r>
              <a:rPr lang="en-US" sz="4500">
                <a:solidFill>
                  <a:srgbClr val="535353"/>
                </a:solidFill>
                <a:latin typeface="Balsamiq Sans"/>
              </a:rPr>
              <a:t>Rumusan Masalah</a:t>
            </a:r>
          </a:p>
          <a:p>
            <a:pPr marL="971550" lvl="1" indent="-485775" algn="l">
              <a:lnSpc>
                <a:spcPts val="5400"/>
              </a:lnSpc>
              <a:buFont typeface="Arial"/>
              <a:buChar char="•"/>
            </a:pPr>
            <a:r>
              <a:rPr lang="en-US" sz="4500">
                <a:solidFill>
                  <a:srgbClr val="535353"/>
                </a:solidFill>
                <a:latin typeface="Balsamiq Sans"/>
              </a:rPr>
              <a:t>Pemecahan Masalah</a:t>
            </a:r>
          </a:p>
          <a:p>
            <a:pPr marL="971550" lvl="1" indent="-485775" algn="l">
              <a:lnSpc>
                <a:spcPts val="5400"/>
              </a:lnSpc>
              <a:buFont typeface="Arial"/>
              <a:buChar char="•"/>
            </a:pPr>
            <a:r>
              <a:rPr lang="en-US" sz="4500">
                <a:solidFill>
                  <a:srgbClr val="535353"/>
                </a:solidFill>
                <a:latin typeface="Balsamiq Sans"/>
              </a:rPr>
              <a:t>State of the Art dan Kebaruan</a:t>
            </a:r>
          </a:p>
        </p:txBody>
      </p:sp>
      <p:sp>
        <p:nvSpPr>
          <p:cNvPr id="39" name="Freeform 39"/>
          <p:cNvSpPr/>
          <p:nvPr/>
        </p:nvSpPr>
        <p:spPr>
          <a:xfrm rot="582438">
            <a:off x="15290775" y="5934659"/>
            <a:ext cx="2169438" cy="3121494"/>
          </a:xfrm>
          <a:custGeom>
            <a:avLst/>
            <a:gdLst/>
            <a:ahLst/>
            <a:cxnLst/>
            <a:rect l="l" t="t" r="r" b="b"/>
            <a:pathLst>
              <a:path w="2169438" h="3121494">
                <a:moveTo>
                  <a:pt x="0" y="0"/>
                </a:moveTo>
                <a:lnTo>
                  <a:pt x="2169439" y="0"/>
                </a:lnTo>
                <a:lnTo>
                  <a:pt x="2169439" y="3121494"/>
                </a:lnTo>
                <a:lnTo>
                  <a:pt x="0" y="3121494"/>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p:spPr>
      </p:sp>
      <p:sp>
        <p:nvSpPr>
          <p:cNvPr id="40" name="Freeform 40"/>
          <p:cNvSpPr/>
          <p:nvPr/>
        </p:nvSpPr>
        <p:spPr>
          <a:xfrm rot="732052">
            <a:off x="12601880" y="7120073"/>
            <a:ext cx="2935819" cy="1686433"/>
          </a:xfrm>
          <a:custGeom>
            <a:avLst/>
            <a:gdLst/>
            <a:ahLst/>
            <a:cxnLst/>
            <a:rect l="l" t="t" r="r" b="b"/>
            <a:pathLst>
              <a:path w="2935819" h="1686433">
                <a:moveTo>
                  <a:pt x="0" y="0"/>
                </a:moveTo>
                <a:lnTo>
                  <a:pt x="2935819" y="0"/>
                </a:lnTo>
                <a:lnTo>
                  <a:pt x="2935819" y="1686434"/>
                </a:lnTo>
                <a:lnTo>
                  <a:pt x="0" y="1686434"/>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p:spPr>
      </p:sp>
      <p:sp>
        <p:nvSpPr>
          <p:cNvPr id="41" name="Freeform 41"/>
          <p:cNvSpPr/>
          <p:nvPr/>
        </p:nvSpPr>
        <p:spPr>
          <a:xfrm>
            <a:off x="13850119" y="5143500"/>
            <a:ext cx="1713253" cy="2057400"/>
          </a:xfrm>
          <a:custGeom>
            <a:avLst/>
            <a:gdLst/>
            <a:ahLst/>
            <a:cxnLst/>
            <a:rect l="l" t="t" r="r" b="b"/>
            <a:pathLst>
              <a:path w="1713253" h="2057400">
                <a:moveTo>
                  <a:pt x="0" y="0"/>
                </a:moveTo>
                <a:lnTo>
                  <a:pt x="1713253" y="0"/>
                </a:lnTo>
                <a:lnTo>
                  <a:pt x="1713253" y="2057400"/>
                </a:lnTo>
                <a:lnTo>
                  <a:pt x="0" y="2057400"/>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p:spPr>
      </p:sp>
      <p:sp>
        <p:nvSpPr>
          <p:cNvPr id="42" name="TextBox 42"/>
          <p:cNvSpPr txBox="1"/>
          <p:nvPr/>
        </p:nvSpPr>
        <p:spPr>
          <a:xfrm>
            <a:off x="1661837" y="2371603"/>
            <a:ext cx="4675341" cy="727710"/>
          </a:xfrm>
          <a:prstGeom prst="rect">
            <a:avLst/>
          </a:prstGeom>
        </p:spPr>
        <p:txBody>
          <a:bodyPr lIns="0" tIns="0" rIns="0" bIns="0" rtlCol="0" anchor="t">
            <a:spAutoFit/>
          </a:bodyPr>
          <a:lstStyle/>
          <a:p>
            <a:pPr algn="l">
              <a:lnSpc>
                <a:spcPts val="5400"/>
              </a:lnSpc>
            </a:pPr>
            <a:r>
              <a:rPr lang="en-US" sz="5400">
                <a:solidFill>
                  <a:srgbClr val="FFFFFF"/>
                </a:solidFill>
                <a:latin typeface="Balsamiq Sans Bold"/>
              </a:rPr>
              <a:t>Pendahuluan</a:t>
            </a:r>
          </a:p>
        </p:txBody>
      </p:sp>
      <p:sp>
        <p:nvSpPr>
          <p:cNvPr id="43" name="Freeform 43"/>
          <p:cNvSpPr/>
          <p:nvPr/>
        </p:nvSpPr>
        <p:spPr>
          <a:xfrm rot="278887">
            <a:off x="4564064" y="7123556"/>
            <a:ext cx="1371267" cy="1278707"/>
          </a:xfrm>
          <a:custGeom>
            <a:avLst/>
            <a:gdLst/>
            <a:ahLst/>
            <a:cxnLst/>
            <a:rect l="l" t="t" r="r" b="b"/>
            <a:pathLst>
              <a:path w="1371267" h="1278707">
                <a:moveTo>
                  <a:pt x="0" y="0"/>
                </a:moveTo>
                <a:lnTo>
                  <a:pt x="1371268" y="0"/>
                </a:lnTo>
                <a:lnTo>
                  <a:pt x="1371268" y="1278706"/>
                </a:lnTo>
                <a:lnTo>
                  <a:pt x="0" y="1278706"/>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p:spPr>
      </p:sp>
      <p:sp>
        <p:nvSpPr>
          <p:cNvPr id="44" name="Freeform 44"/>
          <p:cNvSpPr/>
          <p:nvPr/>
        </p:nvSpPr>
        <p:spPr>
          <a:xfrm rot="-1816903">
            <a:off x="13232202" y="2209634"/>
            <a:ext cx="1025628" cy="956398"/>
          </a:xfrm>
          <a:custGeom>
            <a:avLst/>
            <a:gdLst/>
            <a:ahLst/>
            <a:cxnLst/>
            <a:rect l="l" t="t" r="r" b="b"/>
            <a:pathLst>
              <a:path w="1025628" h="956398">
                <a:moveTo>
                  <a:pt x="0" y="0"/>
                </a:moveTo>
                <a:lnTo>
                  <a:pt x="1025627" y="0"/>
                </a:lnTo>
                <a:lnTo>
                  <a:pt x="1025627" y="956398"/>
                </a:lnTo>
                <a:lnTo>
                  <a:pt x="0" y="956398"/>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p:spPr>
      </p:sp>
      <p:sp>
        <p:nvSpPr>
          <p:cNvPr id="45" name="Freeform 45"/>
          <p:cNvSpPr/>
          <p:nvPr/>
        </p:nvSpPr>
        <p:spPr>
          <a:xfrm rot="-510247">
            <a:off x="8796332" y="8726313"/>
            <a:ext cx="695336" cy="662466"/>
          </a:xfrm>
          <a:custGeom>
            <a:avLst/>
            <a:gdLst/>
            <a:ahLst/>
            <a:cxnLst/>
            <a:rect l="l" t="t" r="r" b="b"/>
            <a:pathLst>
              <a:path w="695336" h="662466">
                <a:moveTo>
                  <a:pt x="0" y="0"/>
                </a:moveTo>
                <a:lnTo>
                  <a:pt x="695336" y="0"/>
                </a:lnTo>
                <a:lnTo>
                  <a:pt x="695336"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sp>
        <p:nvSpPr>
          <p:cNvPr id="46" name="Freeform 46"/>
          <p:cNvSpPr/>
          <p:nvPr/>
        </p:nvSpPr>
        <p:spPr>
          <a:xfrm rot="1077083">
            <a:off x="1719614" y="5192818"/>
            <a:ext cx="1195982" cy="1139445"/>
          </a:xfrm>
          <a:custGeom>
            <a:avLst/>
            <a:gdLst/>
            <a:ahLst/>
            <a:cxnLst/>
            <a:rect l="l" t="t" r="r" b="b"/>
            <a:pathLst>
              <a:path w="1195982" h="1139445">
                <a:moveTo>
                  <a:pt x="0" y="0"/>
                </a:moveTo>
                <a:lnTo>
                  <a:pt x="1195981" y="0"/>
                </a:lnTo>
                <a:lnTo>
                  <a:pt x="1195981" y="1139444"/>
                </a:lnTo>
                <a:lnTo>
                  <a:pt x="0" y="113944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a:off x="623869" y="465373"/>
            <a:ext cx="6293360" cy="2002433"/>
          </a:xfrm>
          <a:custGeom>
            <a:avLst/>
            <a:gdLst/>
            <a:ahLst/>
            <a:cxnLst/>
            <a:rect l="l" t="t" r="r" b="b"/>
            <a:pathLst>
              <a:path w="6293360" h="2002433">
                <a:moveTo>
                  <a:pt x="0" y="0"/>
                </a:moveTo>
                <a:lnTo>
                  <a:pt x="6293359" y="0"/>
                </a:lnTo>
                <a:lnTo>
                  <a:pt x="6293359" y="2002432"/>
                </a:lnTo>
                <a:lnTo>
                  <a:pt x="0" y="200243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8" name="TextBox 48"/>
          <p:cNvSpPr txBox="1"/>
          <p:nvPr/>
        </p:nvSpPr>
        <p:spPr>
          <a:xfrm>
            <a:off x="1191988" y="806620"/>
            <a:ext cx="7299681" cy="1447800"/>
          </a:xfrm>
          <a:prstGeom prst="rect">
            <a:avLst/>
          </a:prstGeom>
        </p:spPr>
        <p:txBody>
          <a:bodyPr lIns="0" tIns="0" rIns="0" bIns="0" rtlCol="0" anchor="t">
            <a:spAutoFit/>
          </a:bodyPr>
          <a:lstStyle/>
          <a:p>
            <a:pPr algn="l">
              <a:lnSpc>
                <a:spcPts val="5400"/>
              </a:lnSpc>
            </a:pPr>
            <a:r>
              <a:rPr lang="en-US" sz="6000">
                <a:solidFill>
                  <a:srgbClr val="FFFFFF"/>
                </a:solidFill>
                <a:latin typeface="Balsamiq Sans Bold"/>
              </a:rPr>
              <a:t>Latar</a:t>
            </a:r>
          </a:p>
          <a:p>
            <a:pPr algn="l">
              <a:lnSpc>
                <a:spcPts val="5400"/>
              </a:lnSpc>
            </a:pPr>
            <a:r>
              <a:rPr lang="en-US" sz="6000">
                <a:solidFill>
                  <a:srgbClr val="FFFFFF"/>
                </a:solidFill>
                <a:latin typeface="Balsamiq Sans Bold"/>
              </a:rPr>
              <a:t>Belakang</a:t>
            </a:r>
          </a:p>
        </p:txBody>
      </p:sp>
      <p:sp>
        <p:nvSpPr>
          <p:cNvPr id="49" name="Freeform 49"/>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50" name="TextBox 50"/>
          <p:cNvSpPr txBox="1"/>
          <p:nvPr/>
        </p:nvSpPr>
        <p:spPr>
          <a:xfrm>
            <a:off x="3493376" y="3349386"/>
            <a:ext cx="12673489" cy="4140743"/>
          </a:xfrm>
          <a:prstGeom prst="rect">
            <a:avLst/>
          </a:prstGeom>
        </p:spPr>
        <p:txBody>
          <a:bodyPr lIns="0" tIns="0" rIns="0" bIns="0" rtlCol="0" anchor="t">
            <a:spAutoFit/>
          </a:bodyPr>
          <a:lstStyle/>
          <a:p>
            <a:pPr algn="l">
              <a:lnSpc>
                <a:spcPts val="4091"/>
              </a:lnSpc>
            </a:pPr>
            <a:r>
              <a:rPr lang="en-US" sz="3409">
                <a:solidFill>
                  <a:srgbClr val="535353"/>
                </a:solidFill>
                <a:latin typeface="Balsamiq Sans"/>
              </a:rPr>
              <a:t>Dalam beberapa dekade terakhir, Indonesia telah mengalami pertumbuhan ekonomi yang signifikan, namun tantangan dalam hal kesenjangan ekonomi dan ketidaksetaraan tetap ada. Peningkatan kesejahteraan pekerja menjadi kunci untuk menjaga pertumbuhan ekonomi yang inklusif dan berkelanjutan. Melalui analisis data yang cermat, kita dapat memahami faktor-faktor apa yang memengaruhi kesejahteraan pekerja di Indonesia dan merancang strategi untuk meningkatkannya.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a:off x="623869" y="465373"/>
            <a:ext cx="6293360" cy="2002433"/>
          </a:xfrm>
          <a:custGeom>
            <a:avLst/>
            <a:gdLst/>
            <a:ahLst/>
            <a:cxnLst/>
            <a:rect l="l" t="t" r="r" b="b"/>
            <a:pathLst>
              <a:path w="6293360" h="2002433">
                <a:moveTo>
                  <a:pt x="0" y="0"/>
                </a:moveTo>
                <a:lnTo>
                  <a:pt x="6293359" y="0"/>
                </a:lnTo>
                <a:lnTo>
                  <a:pt x="6293359" y="2002432"/>
                </a:lnTo>
                <a:lnTo>
                  <a:pt x="0" y="200243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8" name="TextBox 48"/>
          <p:cNvSpPr txBox="1"/>
          <p:nvPr/>
        </p:nvSpPr>
        <p:spPr>
          <a:xfrm>
            <a:off x="1191988" y="806620"/>
            <a:ext cx="7299681" cy="1447800"/>
          </a:xfrm>
          <a:prstGeom prst="rect">
            <a:avLst/>
          </a:prstGeom>
        </p:spPr>
        <p:txBody>
          <a:bodyPr lIns="0" tIns="0" rIns="0" bIns="0" rtlCol="0" anchor="t">
            <a:spAutoFit/>
          </a:bodyPr>
          <a:lstStyle/>
          <a:p>
            <a:pPr algn="l">
              <a:lnSpc>
                <a:spcPts val="5400"/>
              </a:lnSpc>
            </a:pPr>
            <a:r>
              <a:rPr lang="en-US" sz="6000">
                <a:solidFill>
                  <a:srgbClr val="FFFFFF"/>
                </a:solidFill>
                <a:latin typeface="Balsamiq Sans Bold"/>
              </a:rPr>
              <a:t>Rumusan</a:t>
            </a:r>
          </a:p>
          <a:p>
            <a:pPr algn="l">
              <a:lnSpc>
                <a:spcPts val="5400"/>
              </a:lnSpc>
            </a:pPr>
            <a:r>
              <a:rPr lang="en-US" sz="6000">
                <a:solidFill>
                  <a:srgbClr val="FFFFFF"/>
                </a:solidFill>
                <a:latin typeface="Balsamiq Sans Bold"/>
              </a:rPr>
              <a:t>Masalah</a:t>
            </a:r>
          </a:p>
        </p:txBody>
      </p:sp>
      <p:sp>
        <p:nvSpPr>
          <p:cNvPr id="49" name="Freeform 49"/>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50" name="TextBox 50"/>
          <p:cNvSpPr txBox="1"/>
          <p:nvPr/>
        </p:nvSpPr>
        <p:spPr>
          <a:xfrm>
            <a:off x="3770549" y="4094788"/>
            <a:ext cx="12722473" cy="2087899"/>
          </a:xfrm>
          <a:prstGeom prst="rect">
            <a:avLst/>
          </a:prstGeom>
        </p:spPr>
        <p:txBody>
          <a:bodyPr lIns="0" tIns="0" rIns="0" bIns="0" rtlCol="0" anchor="t">
            <a:spAutoFit/>
          </a:bodyPr>
          <a:lstStyle/>
          <a:p>
            <a:pPr algn="l">
              <a:lnSpc>
                <a:spcPts val="4107"/>
              </a:lnSpc>
            </a:pPr>
            <a:r>
              <a:rPr lang="en-US" sz="3422">
                <a:solidFill>
                  <a:srgbClr val="535353"/>
                </a:solidFill>
                <a:latin typeface="Balsamiq Sans"/>
              </a:rPr>
              <a:t>Dalam konteks ini, rumusan masalah yang akan dikaji adalah: Apa faktor-faktor yang memengaruhi kesejahteraan pekerja di Indonesia? Bagaimana penggunaan data dan analisis statistik dapat membantu memahami dan mengatasi masalah tersebut?.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a:off x="623869" y="465373"/>
            <a:ext cx="6293360" cy="2002433"/>
          </a:xfrm>
          <a:custGeom>
            <a:avLst/>
            <a:gdLst/>
            <a:ahLst/>
            <a:cxnLst/>
            <a:rect l="l" t="t" r="r" b="b"/>
            <a:pathLst>
              <a:path w="6293360" h="2002433">
                <a:moveTo>
                  <a:pt x="0" y="0"/>
                </a:moveTo>
                <a:lnTo>
                  <a:pt x="6293359" y="0"/>
                </a:lnTo>
                <a:lnTo>
                  <a:pt x="6293359" y="2002432"/>
                </a:lnTo>
                <a:lnTo>
                  <a:pt x="0" y="200243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8" name="TextBox 48"/>
          <p:cNvSpPr txBox="1"/>
          <p:nvPr/>
        </p:nvSpPr>
        <p:spPr>
          <a:xfrm>
            <a:off x="1191988" y="806620"/>
            <a:ext cx="7299681" cy="1447800"/>
          </a:xfrm>
          <a:prstGeom prst="rect">
            <a:avLst/>
          </a:prstGeom>
        </p:spPr>
        <p:txBody>
          <a:bodyPr lIns="0" tIns="0" rIns="0" bIns="0" rtlCol="0" anchor="t">
            <a:spAutoFit/>
          </a:bodyPr>
          <a:lstStyle/>
          <a:p>
            <a:pPr algn="l">
              <a:lnSpc>
                <a:spcPts val="5400"/>
              </a:lnSpc>
            </a:pPr>
            <a:r>
              <a:rPr lang="en-US" sz="6000">
                <a:solidFill>
                  <a:srgbClr val="FFFFFF"/>
                </a:solidFill>
                <a:latin typeface="Balsamiq Sans Bold"/>
              </a:rPr>
              <a:t>Pemecahan</a:t>
            </a:r>
          </a:p>
          <a:p>
            <a:pPr algn="l">
              <a:lnSpc>
                <a:spcPts val="5400"/>
              </a:lnSpc>
            </a:pPr>
            <a:r>
              <a:rPr lang="en-US" sz="6000">
                <a:solidFill>
                  <a:srgbClr val="FFFFFF"/>
                </a:solidFill>
                <a:latin typeface="Balsamiq Sans Bold"/>
              </a:rPr>
              <a:t>Masalah</a:t>
            </a:r>
          </a:p>
        </p:txBody>
      </p:sp>
      <p:sp>
        <p:nvSpPr>
          <p:cNvPr id="49" name="Freeform 49"/>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50" name="TextBox 50"/>
          <p:cNvSpPr txBox="1"/>
          <p:nvPr/>
        </p:nvSpPr>
        <p:spPr>
          <a:xfrm>
            <a:off x="3940394" y="3693396"/>
            <a:ext cx="11894415" cy="3409950"/>
          </a:xfrm>
          <a:prstGeom prst="rect">
            <a:avLst/>
          </a:prstGeom>
        </p:spPr>
        <p:txBody>
          <a:bodyPr lIns="0" tIns="0" rIns="0" bIns="0" rtlCol="0" anchor="t">
            <a:spAutoFit/>
          </a:bodyPr>
          <a:lstStyle/>
          <a:p>
            <a:pPr algn="l">
              <a:lnSpc>
                <a:spcPts val="3839"/>
              </a:lnSpc>
            </a:pPr>
            <a:r>
              <a:rPr lang="en-US" sz="3199">
                <a:solidFill>
                  <a:srgbClr val="535353"/>
                </a:solidFill>
                <a:latin typeface="Balsamiq Sans"/>
              </a:rPr>
              <a:t>Untuk menjawab pertanyaan tersebut, pendekatan analisis data akan digunakan. Data yang relevan akan dikumpulkan, dieksplorasi, dan dianalisis untuk mengidentifikasi pola-pola yang berkaitan dengan kesejahteraan pekerja. Pendekatan ini akan memungkinkan kita untuk mengidentifikasi faktor-faktor kunci yang memengaruhi kesejahteraan pekerja dan merumuskan rekomendasi kebijakan yang tepat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a:off x="623869" y="465373"/>
            <a:ext cx="6293360" cy="2002433"/>
          </a:xfrm>
          <a:custGeom>
            <a:avLst/>
            <a:gdLst/>
            <a:ahLst/>
            <a:cxnLst/>
            <a:rect l="l" t="t" r="r" b="b"/>
            <a:pathLst>
              <a:path w="6293360" h="2002433">
                <a:moveTo>
                  <a:pt x="0" y="0"/>
                </a:moveTo>
                <a:lnTo>
                  <a:pt x="6293359" y="0"/>
                </a:lnTo>
                <a:lnTo>
                  <a:pt x="6293359" y="2002432"/>
                </a:lnTo>
                <a:lnTo>
                  <a:pt x="0" y="200243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8" name="TextBox 48"/>
          <p:cNvSpPr txBox="1"/>
          <p:nvPr/>
        </p:nvSpPr>
        <p:spPr>
          <a:xfrm>
            <a:off x="1133803" y="1028372"/>
            <a:ext cx="7299681" cy="897257"/>
          </a:xfrm>
          <a:prstGeom prst="rect">
            <a:avLst/>
          </a:prstGeom>
        </p:spPr>
        <p:txBody>
          <a:bodyPr lIns="0" tIns="0" rIns="0" bIns="0" rtlCol="0" anchor="t">
            <a:spAutoFit/>
          </a:bodyPr>
          <a:lstStyle/>
          <a:p>
            <a:pPr algn="l">
              <a:lnSpc>
                <a:spcPts val="3420"/>
              </a:lnSpc>
            </a:pPr>
            <a:r>
              <a:rPr lang="en-US" sz="3800">
                <a:solidFill>
                  <a:srgbClr val="FFFFFF"/>
                </a:solidFill>
                <a:latin typeface="Balsamiq Sans Bold"/>
              </a:rPr>
              <a:t>State of the Art dan</a:t>
            </a:r>
          </a:p>
          <a:p>
            <a:pPr algn="l">
              <a:lnSpc>
                <a:spcPts val="3420"/>
              </a:lnSpc>
            </a:pPr>
            <a:r>
              <a:rPr lang="en-US" sz="3800">
                <a:solidFill>
                  <a:srgbClr val="FFFFFF"/>
                </a:solidFill>
                <a:latin typeface="Balsamiq Sans Bold"/>
              </a:rPr>
              <a:t> Kebaruan</a:t>
            </a:r>
          </a:p>
        </p:txBody>
      </p:sp>
      <p:sp>
        <p:nvSpPr>
          <p:cNvPr id="49" name="Freeform 49"/>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50" name="TextBox 50"/>
          <p:cNvSpPr txBox="1"/>
          <p:nvPr/>
        </p:nvSpPr>
        <p:spPr>
          <a:xfrm>
            <a:off x="3940394" y="3504888"/>
            <a:ext cx="11894415" cy="4381500"/>
          </a:xfrm>
          <a:prstGeom prst="rect">
            <a:avLst/>
          </a:prstGeom>
        </p:spPr>
        <p:txBody>
          <a:bodyPr lIns="0" tIns="0" rIns="0" bIns="0" rtlCol="0" anchor="t">
            <a:spAutoFit/>
          </a:bodyPr>
          <a:lstStyle/>
          <a:p>
            <a:pPr algn="l">
              <a:lnSpc>
                <a:spcPts val="3839"/>
              </a:lnSpc>
            </a:pPr>
            <a:r>
              <a:rPr lang="en-US" sz="3199">
                <a:solidFill>
                  <a:srgbClr val="535353"/>
                </a:solidFill>
                <a:latin typeface="Balsamiq Sans"/>
              </a:rPr>
              <a:t>Pendekatan analisis data untuk memahami kesejahteraan pekerja bukanlah konsep baru. Namun, penggunaan data-data baru yang tersedia, termasuk data dari platform seperti Kaggle, memberikan kesempatan untuk mendapatkan wawasan yang lebih mendalam tentang kondisi kesejahteraan pekerja. Kebaruan dari proyek ini terletak pada penggunaan data-data baru ini dan fokus pada konteks Indonesia.</a:t>
            </a:r>
          </a:p>
          <a:p>
            <a:pPr algn="l">
              <a:lnSpc>
                <a:spcPts val="3839"/>
              </a:lnSpc>
            </a:pPr>
            <a:endParaRPr lang="en-US" sz="3199">
              <a:solidFill>
                <a:srgbClr val="535353"/>
              </a:solidFill>
              <a:latin typeface="Balsamiq Sans"/>
            </a:endParaRPr>
          </a:p>
          <a:p>
            <a:pPr algn="l">
              <a:lnSpc>
                <a:spcPts val="3839"/>
              </a:lnSpc>
            </a:pPr>
            <a:endParaRPr lang="en-US" sz="3199">
              <a:solidFill>
                <a:srgbClr val="535353"/>
              </a:solidFill>
              <a:latin typeface="Balsamiq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328143" y="6642656"/>
            <a:ext cx="6434078" cy="6481215"/>
          </a:xfrm>
          <a:custGeom>
            <a:avLst/>
            <a:gdLst/>
            <a:ahLst/>
            <a:cxnLst/>
            <a:rect l="l" t="t" r="r" b="b"/>
            <a:pathLst>
              <a:path w="6434078" h="6481215">
                <a:moveTo>
                  <a:pt x="0" y="0"/>
                </a:moveTo>
                <a:lnTo>
                  <a:pt x="6434078" y="0"/>
                </a:lnTo>
                <a:lnTo>
                  <a:pt x="6434078" y="6481215"/>
                </a:lnTo>
                <a:lnTo>
                  <a:pt x="0" y="648121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474221" y="-2836871"/>
            <a:ext cx="6434078" cy="6481215"/>
          </a:xfrm>
          <a:custGeom>
            <a:avLst/>
            <a:gdLst/>
            <a:ahLst/>
            <a:cxnLst/>
            <a:rect l="l" t="t" r="r" b="b"/>
            <a:pathLst>
              <a:path w="6434078" h="6481215">
                <a:moveTo>
                  <a:pt x="0" y="0"/>
                </a:moveTo>
                <a:lnTo>
                  <a:pt x="6434078" y="0"/>
                </a:lnTo>
                <a:lnTo>
                  <a:pt x="6434078" y="6481215"/>
                </a:lnTo>
                <a:lnTo>
                  <a:pt x="0" y="648121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a:off x="1573131" y="864427"/>
            <a:ext cx="5110246" cy="4171819"/>
          </a:xfrm>
          <a:custGeom>
            <a:avLst/>
            <a:gdLst/>
            <a:ahLst/>
            <a:cxnLst/>
            <a:rect l="l" t="t" r="r" b="b"/>
            <a:pathLst>
              <a:path w="5110246" h="4171819">
                <a:moveTo>
                  <a:pt x="0" y="0"/>
                </a:moveTo>
                <a:lnTo>
                  <a:pt x="5110246" y="0"/>
                </a:lnTo>
                <a:lnTo>
                  <a:pt x="5110246" y="4171819"/>
                </a:lnTo>
                <a:lnTo>
                  <a:pt x="0" y="417181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541492">
            <a:off x="918702" y="616015"/>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8" name="Freeform 8"/>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9" name="Freeform 9"/>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10">
              <a:extLst>
                <a:ext uri="{96DAC541-7B7A-43D3-8B79-37D633B846F1}">
                  <asvg:svgBlip xmlns="" xmlns:asvg="http://schemas.microsoft.com/office/drawing/2016/SVG/main" r:embed="rId11"/>
                </a:ext>
              </a:extLst>
            </a:blip>
            <a:stretch>
              <a:fillRect/>
            </a:stretch>
          </a:blipFill>
        </p:spPr>
      </p:sp>
      <p:grpSp>
        <p:nvGrpSpPr>
          <p:cNvPr id="10" name="Group 10"/>
          <p:cNvGrpSpPr/>
          <p:nvPr/>
        </p:nvGrpSpPr>
        <p:grpSpPr>
          <a:xfrm>
            <a:off x="923597" y="6998243"/>
            <a:ext cx="210207" cy="2102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283169" y="1134403"/>
            <a:ext cx="210207" cy="2102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7259300" y="8952442"/>
            <a:ext cx="210207" cy="2102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7497641" y="2687833"/>
            <a:ext cx="210207" cy="2102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5879784" y="9567315"/>
            <a:ext cx="210207" cy="2102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1523839" y="1340348"/>
            <a:ext cx="210207" cy="2102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3639912" y="654220"/>
            <a:ext cx="210207" cy="21020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9326622" y="818493"/>
            <a:ext cx="210207" cy="21020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413662" y="2687833"/>
            <a:ext cx="210207" cy="210207"/>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7" name="Freeform 37"/>
          <p:cNvSpPr/>
          <p:nvPr/>
        </p:nvSpPr>
        <p:spPr>
          <a:xfrm rot="187852">
            <a:off x="5349713" y="541406"/>
            <a:ext cx="2018299" cy="2018299"/>
          </a:xfrm>
          <a:custGeom>
            <a:avLst/>
            <a:gdLst/>
            <a:ahLst/>
            <a:cxnLst/>
            <a:rect l="l" t="t" r="r" b="b"/>
            <a:pathLst>
              <a:path w="2018299" h="2018299">
                <a:moveTo>
                  <a:pt x="0" y="0"/>
                </a:moveTo>
                <a:lnTo>
                  <a:pt x="2018298" y="0"/>
                </a:lnTo>
                <a:lnTo>
                  <a:pt x="2018298" y="2018298"/>
                </a:lnTo>
                <a:lnTo>
                  <a:pt x="0" y="2018298"/>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38" name="TextBox 38"/>
          <p:cNvSpPr txBox="1"/>
          <p:nvPr/>
        </p:nvSpPr>
        <p:spPr>
          <a:xfrm>
            <a:off x="5984887" y="4931318"/>
            <a:ext cx="8484631" cy="2752725"/>
          </a:xfrm>
          <a:prstGeom prst="rect">
            <a:avLst/>
          </a:prstGeom>
        </p:spPr>
        <p:txBody>
          <a:bodyPr lIns="0" tIns="0" rIns="0" bIns="0" rtlCol="0" anchor="t">
            <a:spAutoFit/>
          </a:bodyPr>
          <a:lstStyle/>
          <a:p>
            <a:pPr marL="971550" lvl="1" indent="-485775" algn="l">
              <a:lnSpc>
                <a:spcPts val="5400"/>
              </a:lnSpc>
              <a:buFont typeface="Arial"/>
              <a:buChar char="•"/>
            </a:pPr>
            <a:r>
              <a:rPr lang="en-US" sz="4500">
                <a:solidFill>
                  <a:srgbClr val="535353"/>
                </a:solidFill>
                <a:latin typeface="Balsamiq Sans Bold"/>
              </a:rPr>
              <a:t>Studi Pustaka</a:t>
            </a:r>
          </a:p>
          <a:p>
            <a:pPr marL="971550" lvl="1" indent="-485775" algn="l">
              <a:lnSpc>
                <a:spcPts val="5400"/>
              </a:lnSpc>
              <a:buFont typeface="Arial"/>
              <a:buChar char="•"/>
            </a:pPr>
            <a:r>
              <a:rPr lang="en-US" sz="4500">
                <a:solidFill>
                  <a:srgbClr val="535353"/>
                </a:solidFill>
                <a:latin typeface="Balsamiq Sans Bold"/>
              </a:rPr>
              <a:t>Analisa Masalah Penelitian</a:t>
            </a:r>
          </a:p>
          <a:p>
            <a:pPr marL="971550" lvl="1" indent="-485775" algn="l">
              <a:lnSpc>
                <a:spcPts val="5400"/>
              </a:lnSpc>
              <a:buFont typeface="Arial"/>
              <a:buChar char="•"/>
            </a:pPr>
            <a:r>
              <a:rPr lang="en-US" sz="4500">
                <a:solidFill>
                  <a:srgbClr val="535353"/>
                </a:solidFill>
                <a:latin typeface="Balsamiq Sans Bold"/>
              </a:rPr>
              <a:t>Dataset yang di gunakan</a:t>
            </a:r>
          </a:p>
          <a:p>
            <a:pPr marL="971550" lvl="1" indent="-485775" algn="l">
              <a:lnSpc>
                <a:spcPts val="5400"/>
              </a:lnSpc>
              <a:buFont typeface="Arial"/>
              <a:buChar char="•"/>
            </a:pPr>
            <a:r>
              <a:rPr lang="en-US" sz="4500">
                <a:solidFill>
                  <a:srgbClr val="535353"/>
                </a:solidFill>
                <a:latin typeface="Balsamiq Sans Bold"/>
              </a:rPr>
              <a:t>Pengembangan Model </a:t>
            </a:r>
          </a:p>
        </p:txBody>
      </p:sp>
      <p:sp>
        <p:nvSpPr>
          <p:cNvPr id="39" name="Freeform 39"/>
          <p:cNvSpPr/>
          <p:nvPr/>
        </p:nvSpPr>
        <p:spPr>
          <a:xfrm rot="582438">
            <a:off x="15290775" y="5934659"/>
            <a:ext cx="2169438" cy="3121494"/>
          </a:xfrm>
          <a:custGeom>
            <a:avLst/>
            <a:gdLst/>
            <a:ahLst/>
            <a:cxnLst/>
            <a:rect l="l" t="t" r="r" b="b"/>
            <a:pathLst>
              <a:path w="2169438" h="3121494">
                <a:moveTo>
                  <a:pt x="0" y="0"/>
                </a:moveTo>
                <a:lnTo>
                  <a:pt x="2169439" y="0"/>
                </a:lnTo>
                <a:lnTo>
                  <a:pt x="2169439" y="3121494"/>
                </a:lnTo>
                <a:lnTo>
                  <a:pt x="0" y="3121494"/>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p:spPr>
      </p:sp>
      <p:sp>
        <p:nvSpPr>
          <p:cNvPr id="40" name="Freeform 40"/>
          <p:cNvSpPr/>
          <p:nvPr/>
        </p:nvSpPr>
        <p:spPr>
          <a:xfrm rot="732052">
            <a:off x="12601880" y="7120073"/>
            <a:ext cx="2935819" cy="1686433"/>
          </a:xfrm>
          <a:custGeom>
            <a:avLst/>
            <a:gdLst/>
            <a:ahLst/>
            <a:cxnLst/>
            <a:rect l="l" t="t" r="r" b="b"/>
            <a:pathLst>
              <a:path w="2935819" h="1686433">
                <a:moveTo>
                  <a:pt x="0" y="0"/>
                </a:moveTo>
                <a:lnTo>
                  <a:pt x="2935819" y="0"/>
                </a:lnTo>
                <a:lnTo>
                  <a:pt x="2935819" y="1686434"/>
                </a:lnTo>
                <a:lnTo>
                  <a:pt x="0" y="1686434"/>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p:spPr>
      </p:sp>
      <p:sp>
        <p:nvSpPr>
          <p:cNvPr id="41" name="Freeform 41"/>
          <p:cNvSpPr/>
          <p:nvPr/>
        </p:nvSpPr>
        <p:spPr>
          <a:xfrm>
            <a:off x="13850119" y="5143500"/>
            <a:ext cx="1713253" cy="2057400"/>
          </a:xfrm>
          <a:custGeom>
            <a:avLst/>
            <a:gdLst/>
            <a:ahLst/>
            <a:cxnLst/>
            <a:rect l="l" t="t" r="r" b="b"/>
            <a:pathLst>
              <a:path w="1713253" h="2057400">
                <a:moveTo>
                  <a:pt x="0" y="0"/>
                </a:moveTo>
                <a:lnTo>
                  <a:pt x="1713253" y="0"/>
                </a:lnTo>
                <a:lnTo>
                  <a:pt x="1713253" y="2057400"/>
                </a:lnTo>
                <a:lnTo>
                  <a:pt x="0" y="2057400"/>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p:spPr>
      </p:sp>
      <p:sp>
        <p:nvSpPr>
          <p:cNvPr id="42" name="TextBox 42"/>
          <p:cNvSpPr txBox="1"/>
          <p:nvPr/>
        </p:nvSpPr>
        <p:spPr>
          <a:xfrm>
            <a:off x="2008036" y="1944883"/>
            <a:ext cx="4675341" cy="819150"/>
          </a:xfrm>
          <a:prstGeom prst="rect">
            <a:avLst/>
          </a:prstGeom>
        </p:spPr>
        <p:txBody>
          <a:bodyPr lIns="0" tIns="0" rIns="0" bIns="0" rtlCol="0" anchor="t">
            <a:spAutoFit/>
          </a:bodyPr>
          <a:lstStyle/>
          <a:p>
            <a:pPr algn="l">
              <a:lnSpc>
                <a:spcPts val="6000"/>
              </a:lnSpc>
            </a:pPr>
            <a:r>
              <a:rPr lang="en-US" sz="6000">
                <a:solidFill>
                  <a:srgbClr val="FFFFFF"/>
                </a:solidFill>
                <a:latin typeface="Balsamiq Sans Bold"/>
              </a:rPr>
              <a:t>Metode</a:t>
            </a:r>
          </a:p>
        </p:txBody>
      </p:sp>
      <p:sp>
        <p:nvSpPr>
          <p:cNvPr id="43" name="Freeform 43"/>
          <p:cNvSpPr/>
          <p:nvPr/>
        </p:nvSpPr>
        <p:spPr>
          <a:xfrm rot="278887">
            <a:off x="4564064" y="7123556"/>
            <a:ext cx="1371267" cy="1278707"/>
          </a:xfrm>
          <a:custGeom>
            <a:avLst/>
            <a:gdLst/>
            <a:ahLst/>
            <a:cxnLst/>
            <a:rect l="l" t="t" r="r" b="b"/>
            <a:pathLst>
              <a:path w="1371267" h="1278707">
                <a:moveTo>
                  <a:pt x="0" y="0"/>
                </a:moveTo>
                <a:lnTo>
                  <a:pt x="1371268" y="0"/>
                </a:lnTo>
                <a:lnTo>
                  <a:pt x="1371268" y="1278706"/>
                </a:lnTo>
                <a:lnTo>
                  <a:pt x="0" y="1278706"/>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p:spPr>
      </p:sp>
      <p:sp>
        <p:nvSpPr>
          <p:cNvPr id="44" name="Freeform 44"/>
          <p:cNvSpPr/>
          <p:nvPr/>
        </p:nvSpPr>
        <p:spPr>
          <a:xfrm rot="-1816903">
            <a:off x="13232202" y="2209634"/>
            <a:ext cx="1025628" cy="956398"/>
          </a:xfrm>
          <a:custGeom>
            <a:avLst/>
            <a:gdLst/>
            <a:ahLst/>
            <a:cxnLst/>
            <a:rect l="l" t="t" r="r" b="b"/>
            <a:pathLst>
              <a:path w="1025628" h="956398">
                <a:moveTo>
                  <a:pt x="0" y="0"/>
                </a:moveTo>
                <a:lnTo>
                  <a:pt x="1025627" y="0"/>
                </a:lnTo>
                <a:lnTo>
                  <a:pt x="1025627" y="956398"/>
                </a:lnTo>
                <a:lnTo>
                  <a:pt x="0" y="956398"/>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p:spPr>
      </p:sp>
      <p:sp>
        <p:nvSpPr>
          <p:cNvPr id="45" name="Freeform 45"/>
          <p:cNvSpPr/>
          <p:nvPr/>
        </p:nvSpPr>
        <p:spPr>
          <a:xfrm rot="-510247">
            <a:off x="8796332" y="8726313"/>
            <a:ext cx="695336" cy="662466"/>
          </a:xfrm>
          <a:custGeom>
            <a:avLst/>
            <a:gdLst/>
            <a:ahLst/>
            <a:cxnLst/>
            <a:rect l="l" t="t" r="r" b="b"/>
            <a:pathLst>
              <a:path w="695336" h="662466">
                <a:moveTo>
                  <a:pt x="0" y="0"/>
                </a:moveTo>
                <a:lnTo>
                  <a:pt x="695336" y="0"/>
                </a:lnTo>
                <a:lnTo>
                  <a:pt x="695336"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sp>
        <p:nvSpPr>
          <p:cNvPr id="46" name="Freeform 46"/>
          <p:cNvSpPr/>
          <p:nvPr/>
        </p:nvSpPr>
        <p:spPr>
          <a:xfrm rot="1077083">
            <a:off x="1719614" y="5192818"/>
            <a:ext cx="1195982" cy="1139445"/>
          </a:xfrm>
          <a:custGeom>
            <a:avLst/>
            <a:gdLst/>
            <a:ahLst/>
            <a:cxnLst/>
            <a:rect l="l" t="t" r="r" b="b"/>
            <a:pathLst>
              <a:path w="1195982" h="1139445">
                <a:moveTo>
                  <a:pt x="0" y="0"/>
                </a:moveTo>
                <a:lnTo>
                  <a:pt x="1195981" y="0"/>
                </a:lnTo>
                <a:lnTo>
                  <a:pt x="1195981" y="1139444"/>
                </a:lnTo>
                <a:lnTo>
                  <a:pt x="0" y="1139444"/>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a:off x="623869" y="465373"/>
            <a:ext cx="6293360" cy="2002433"/>
          </a:xfrm>
          <a:custGeom>
            <a:avLst/>
            <a:gdLst/>
            <a:ahLst/>
            <a:cxnLst/>
            <a:rect l="l" t="t" r="r" b="b"/>
            <a:pathLst>
              <a:path w="6293360" h="2002433">
                <a:moveTo>
                  <a:pt x="0" y="0"/>
                </a:moveTo>
                <a:lnTo>
                  <a:pt x="6293359" y="0"/>
                </a:lnTo>
                <a:lnTo>
                  <a:pt x="6293359" y="2002432"/>
                </a:lnTo>
                <a:lnTo>
                  <a:pt x="0" y="200243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8" name="TextBox 48"/>
          <p:cNvSpPr txBox="1"/>
          <p:nvPr/>
        </p:nvSpPr>
        <p:spPr>
          <a:xfrm>
            <a:off x="713390" y="1161789"/>
            <a:ext cx="7299681" cy="762000"/>
          </a:xfrm>
          <a:prstGeom prst="rect">
            <a:avLst/>
          </a:prstGeom>
        </p:spPr>
        <p:txBody>
          <a:bodyPr lIns="0" tIns="0" rIns="0" bIns="0" rtlCol="0" anchor="t">
            <a:spAutoFit/>
          </a:bodyPr>
          <a:lstStyle/>
          <a:p>
            <a:pPr algn="l">
              <a:lnSpc>
                <a:spcPts val="5400"/>
              </a:lnSpc>
            </a:pPr>
            <a:r>
              <a:rPr lang="en-US" sz="6000">
                <a:solidFill>
                  <a:srgbClr val="FFFFFF"/>
                </a:solidFill>
                <a:latin typeface="Balsamiq Sans Bold"/>
              </a:rPr>
              <a:t>Studi Pustaka</a:t>
            </a:r>
          </a:p>
        </p:txBody>
      </p:sp>
      <p:sp>
        <p:nvSpPr>
          <p:cNvPr id="49" name="Freeform 49"/>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50" name="TextBox 50"/>
          <p:cNvSpPr txBox="1"/>
          <p:nvPr/>
        </p:nvSpPr>
        <p:spPr>
          <a:xfrm>
            <a:off x="3770549" y="2847975"/>
            <a:ext cx="11894415" cy="6324600"/>
          </a:xfrm>
          <a:prstGeom prst="rect">
            <a:avLst/>
          </a:prstGeom>
        </p:spPr>
        <p:txBody>
          <a:bodyPr lIns="0" tIns="0" rIns="0" bIns="0" rtlCol="0" anchor="t">
            <a:spAutoFit/>
          </a:bodyPr>
          <a:lstStyle/>
          <a:p>
            <a:pPr algn="l">
              <a:lnSpc>
                <a:spcPts val="3839"/>
              </a:lnSpc>
            </a:pPr>
            <a:r>
              <a:rPr lang="en-US" sz="3199">
                <a:solidFill>
                  <a:srgbClr val="535353"/>
                </a:solidFill>
                <a:latin typeface="Balsamiq Sans"/>
              </a:rPr>
              <a:t>Studi pustaka merupakan langkah awal yang penting dalam memahami konteks, isu-isu, dan kerangka teoritis terkait kesejahteraan pekerja di Indonesia. Langkah-langkah dalam studi pustaka ini mencakup:</a:t>
            </a:r>
          </a:p>
          <a:p>
            <a:pPr algn="l">
              <a:lnSpc>
                <a:spcPts val="3839"/>
              </a:lnSpc>
            </a:pPr>
            <a:r>
              <a:rPr lang="en-US" sz="3199">
                <a:solidFill>
                  <a:srgbClr val="535353"/>
                </a:solidFill>
                <a:latin typeface="Balsamiq Sans"/>
              </a:rPr>
              <a:t>     Pencarian Literatur:</a:t>
            </a:r>
          </a:p>
          <a:p>
            <a:pPr marL="1381758" lvl="2" indent="-460586" algn="l">
              <a:lnSpc>
                <a:spcPts val="3839"/>
              </a:lnSpc>
              <a:buFont typeface="Arial"/>
              <a:buChar char="⚬"/>
            </a:pPr>
            <a:r>
              <a:rPr lang="en-US" sz="3199">
                <a:solidFill>
                  <a:srgbClr val="535353"/>
                </a:solidFill>
                <a:latin typeface="Balsamiq Sans"/>
              </a:rPr>
              <a:t>Mencari literatur terkait kesejahteraan pekerja di Indonesia melalui berbagai sumber seperti jurnal ilmiah, buku, laporan pemerintah, dan publikasi terkait.</a:t>
            </a:r>
          </a:p>
          <a:p>
            <a:pPr marL="1381758" lvl="2" indent="-460586" algn="l">
              <a:lnSpc>
                <a:spcPts val="3839"/>
              </a:lnSpc>
              <a:buFont typeface="Arial"/>
              <a:buChar char="⚬"/>
            </a:pPr>
            <a:r>
              <a:rPr lang="en-US" sz="3199">
                <a:solidFill>
                  <a:srgbClr val="535353"/>
                </a:solidFill>
                <a:latin typeface="Balsamiq Sans"/>
              </a:rPr>
              <a:t>Menggunakan kata kunci yang relevan seperti "kesejahteraan pekerja Indonesia", "faktor-faktor kesejahteraan pekerja", "tren kesejahteraan kerja di Indonesia", dan sebagainya.</a:t>
            </a:r>
          </a:p>
          <a:p>
            <a:pPr algn="l">
              <a:lnSpc>
                <a:spcPts val="3839"/>
              </a:lnSpc>
            </a:pPr>
            <a:endParaRPr lang="en-US" sz="3199">
              <a:solidFill>
                <a:srgbClr val="535353"/>
              </a:solidFill>
              <a:latin typeface="Balsamiq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DFA"/>
        </a:solidFill>
        <a:effectLst/>
      </p:bgPr>
    </p:bg>
    <p:spTree>
      <p:nvGrpSpPr>
        <p:cNvPr id="1" name=""/>
        <p:cNvGrpSpPr/>
        <p:nvPr/>
      </p:nvGrpSpPr>
      <p:grpSpPr>
        <a:xfrm>
          <a:off x="0" y="0"/>
          <a:ext cx="0" cy="0"/>
          <a:chOff x="0" y="0"/>
          <a:chExt cx="0" cy="0"/>
        </a:xfrm>
      </p:grpSpPr>
      <p:sp>
        <p:nvSpPr>
          <p:cNvPr id="2" name="Freeform 2"/>
          <p:cNvSpPr/>
          <p:nvPr/>
        </p:nvSpPr>
        <p:spPr>
          <a:xfrm>
            <a:off x="-731723" y="-1717585"/>
            <a:ext cx="7491690" cy="7491690"/>
          </a:xfrm>
          <a:custGeom>
            <a:avLst/>
            <a:gdLst/>
            <a:ahLst/>
            <a:cxnLst/>
            <a:rect l="l" t="t" r="r" b="b"/>
            <a:pathLst>
              <a:path w="7491690" h="7491690">
                <a:moveTo>
                  <a:pt x="0" y="0"/>
                </a:moveTo>
                <a:lnTo>
                  <a:pt x="7491691" y="0"/>
                </a:lnTo>
                <a:lnTo>
                  <a:pt x="7491691" y="7491691"/>
                </a:lnTo>
                <a:lnTo>
                  <a:pt x="0" y="749169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01700" y="4217445"/>
            <a:ext cx="7491690" cy="7491690"/>
          </a:xfrm>
          <a:custGeom>
            <a:avLst/>
            <a:gdLst/>
            <a:ahLst/>
            <a:cxnLst/>
            <a:rect l="l" t="t" r="r" b="b"/>
            <a:pathLst>
              <a:path w="7491690" h="7491690">
                <a:moveTo>
                  <a:pt x="0" y="0"/>
                </a:moveTo>
                <a:lnTo>
                  <a:pt x="7491690" y="0"/>
                </a:lnTo>
                <a:lnTo>
                  <a:pt x="7491690" y="7491690"/>
                </a:lnTo>
                <a:lnTo>
                  <a:pt x="0" y="749169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341570" y="1445452"/>
            <a:ext cx="14621190" cy="7948611"/>
          </a:xfrm>
          <a:custGeom>
            <a:avLst/>
            <a:gdLst/>
            <a:ahLst/>
            <a:cxnLst/>
            <a:rect l="l" t="t" r="r" b="b"/>
            <a:pathLst>
              <a:path w="14621190" h="7948611">
                <a:moveTo>
                  <a:pt x="0" y="0"/>
                </a:moveTo>
                <a:lnTo>
                  <a:pt x="14621191" y="0"/>
                </a:lnTo>
                <a:lnTo>
                  <a:pt x="14621191" y="7948611"/>
                </a:lnTo>
                <a:lnTo>
                  <a:pt x="0" y="79486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5232131" y="352777"/>
            <a:ext cx="3461259" cy="1605159"/>
          </a:xfrm>
          <a:custGeom>
            <a:avLst/>
            <a:gdLst/>
            <a:ahLst/>
            <a:cxnLst/>
            <a:rect l="l" t="t" r="r" b="b"/>
            <a:pathLst>
              <a:path w="3461259" h="1605159">
                <a:moveTo>
                  <a:pt x="0" y="0"/>
                </a:moveTo>
                <a:lnTo>
                  <a:pt x="3461259" y="0"/>
                </a:lnTo>
                <a:lnTo>
                  <a:pt x="3461259" y="1605158"/>
                </a:lnTo>
                <a:lnTo>
                  <a:pt x="0" y="160515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flipV="1">
            <a:off x="-538641" y="8455721"/>
            <a:ext cx="3461259" cy="1605159"/>
          </a:xfrm>
          <a:custGeom>
            <a:avLst/>
            <a:gdLst/>
            <a:ahLst/>
            <a:cxnLst/>
            <a:rect l="l" t="t" r="r" b="b"/>
            <a:pathLst>
              <a:path w="3461259" h="1605159">
                <a:moveTo>
                  <a:pt x="0" y="1605158"/>
                </a:moveTo>
                <a:lnTo>
                  <a:pt x="3461259" y="1605158"/>
                </a:lnTo>
                <a:lnTo>
                  <a:pt x="3461259" y="0"/>
                </a:lnTo>
                <a:lnTo>
                  <a:pt x="0" y="0"/>
                </a:lnTo>
                <a:lnTo>
                  <a:pt x="0" y="1605158"/>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77083">
            <a:off x="15317295" y="9024026"/>
            <a:ext cx="695336" cy="662466"/>
          </a:xfrm>
          <a:custGeom>
            <a:avLst/>
            <a:gdLst/>
            <a:ahLst/>
            <a:cxnLst/>
            <a:rect l="l" t="t" r="r" b="b"/>
            <a:pathLst>
              <a:path w="695336" h="662466">
                <a:moveTo>
                  <a:pt x="0" y="0"/>
                </a:moveTo>
                <a:lnTo>
                  <a:pt x="695337" y="0"/>
                </a:lnTo>
                <a:lnTo>
                  <a:pt x="695337" y="662466"/>
                </a:lnTo>
                <a:lnTo>
                  <a:pt x="0" y="66246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grpSp>
        <p:nvGrpSpPr>
          <p:cNvPr id="8" name="Group 8"/>
          <p:cNvGrpSpPr/>
          <p:nvPr/>
        </p:nvGrpSpPr>
        <p:grpSpPr>
          <a:xfrm>
            <a:off x="923597" y="6998243"/>
            <a:ext cx="210207" cy="2102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283169" y="1134403"/>
            <a:ext cx="210207" cy="2102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259300" y="8952442"/>
            <a:ext cx="210207" cy="21020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97641" y="2687833"/>
            <a:ext cx="210207" cy="2102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79784" y="9567315"/>
            <a:ext cx="210207" cy="2102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523839" y="1340348"/>
            <a:ext cx="210207" cy="2102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639912" y="654220"/>
            <a:ext cx="210207" cy="2102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9326622" y="818493"/>
            <a:ext cx="210207" cy="210207"/>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413662" y="2687833"/>
            <a:ext cx="210207" cy="210207"/>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11096596" y="9355259"/>
            <a:ext cx="210207" cy="21020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14129076" y="9777521"/>
            <a:ext cx="210207" cy="2102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A7AF"/>
            </a:soli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713390" y="5669002"/>
            <a:ext cx="210207" cy="21020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EDF7"/>
            </a:solidFill>
          </p:spPr>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7392538" y="5563899"/>
            <a:ext cx="210207" cy="210207"/>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BC8"/>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7" name="Freeform 47"/>
          <p:cNvSpPr/>
          <p:nvPr/>
        </p:nvSpPr>
        <p:spPr>
          <a:xfrm rot="-541492">
            <a:off x="1884611" y="3593953"/>
            <a:ext cx="1308856" cy="1246983"/>
          </a:xfrm>
          <a:custGeom>
            <a:avLst/>
            <a:gdLst/>
            <a:ahLst/>
            <a:cxnLst/>
            <a:rect l="l" t="t" r="r" b="b"/>
            <a:pathLst>
              <a:path w="1308856" h="1246983">
                <a:moveTo>
                  <a:pt x="0" y="0"/>
                </a:moveTo>
                <a:lnTo>
                  <a:pt x="1308857" y="0"/>
                </a:lnTo>
                <a:lnTo>
                  <a:pt x="1308857" y="1246983"/>
                </a:lnTo>
                <a:lnTo>
                  <a:pt x="0" y="12469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48" name="TextBox 48"/>
          <p:cNvSpPr txBox="1"/>
          <p:nvPr/>
        </p:nvSpPr>
        <p:spPr>
          <a:xfrm>
            <a:off x="3770549" y="2847975"/>
            <a:ext cx="11894415" cy="4381500"/>
          </a:xfrm>
          <a:prstGeom prst="rect">
            <a:avLst/>
          </a:prstGeom>
        </p:spPr>
        <p:txBody>
          <a:bodyPr lIns="0" tIns="0" rIns="0" bIns="0" rtlCol="0" anchor="t">
            <a:spAutoFit/>
          </a:bodyPr>
          <a:lstStyle/>
          <a:p>
            <a:pPr algn="l">
              <a:lnSpc>
                <a:spcPts val="3839"/>
              </a:lnSpc>
            </a:pPr>
            <a:r>
              <a:rPr lang="en-US" sz="3199">
                <a:solidFill>
                  <a:srgbClr val="535353"/>
                </a:solidFill>
                <a:latin typeface="Balsamiq Sans"/>
              </a:rPr>
              <a:t>Analisis Literatur:</a:t>
            </a:r>
          </a:p>
          <a:p>
            <a:pPr marL="1381758" lvl="2" indent="-460586" algn="l">
              <a:lnSpc>
                <a:spcPts val="3839"/>
              </a:lnSpc>
              <a:buFont typeface="Arial"/>
              <a:buChar char="⚬"/>
            </a:pPr>
            <a:r>
              <a:rPr lang="en-US" sz="3199">
                <a:solidFill>
                  <a:srgbClr val="535353"/>
                </a:solidFill>
                <a:latin typeface="Balsamiq Sans"/>
              </a:rPr>
              <a:t>Meninjau artikel-artikel dan publikasi terkait untuk memahami kondisi kesejahteraan pekerja di Indonesia, termasuk faktor-faktor yang memengaruhi kesejahteraan mereka seperti pendapatan, kondisi kerja, akses layanan kesehatan, dan aspek-aspek lainnya.</a:t>
            </a:r>
          </a:p>
          <a:p>
            <a:pPr marL="1381758" lvl="2" indent="-460586" algn="l">
              <a:lnSpc>
                <a:spcPts val="3839"/>
              </a:lnSpc>
              <a:buFont typeface="Arial"/>
              <a:buChar char="⚬"/>
            </a:pPr>
            <a:r>
              <a:rPr lang="en-US" sz="3199">
                <a:solidFill>
                  <a:srgbClr val="535353"/>
                </a:solidFill>
                <a:latin typeface="Balsamiq Sans"/>
              </a:rPr>
              <a:t>Mengidentifikasi tren kesejahteraan kerja yang mungkin telah berkembang dari waktu ke waktu.</a:t>
            </a:r>
          </a:p>
          <a:p>
            <a:pPr algn="l">
              <a:lnSpc>
                <a:spcPts val="3839"/>
              </a:lnSpc>
            </a:pPr>
            <a:endParaRPr lang="en-US" sz="3199">
              <a:solidFill>
                <a:srgbClr val="535353"/>
              </a:solidFill>
              <a:latin typeface="Balsamiq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1010</Words>
  <Application>Microsoft Office PowerPoint</Application>
  <PresentationFormat>Custom</PresentationFormat>
  <Paragraphs>61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Balsamiq Sans Bold</vt:lpstr>
      <vt:lpstr>Balsamiq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Penuh Warna Ceria Lucu Presentasi Tugas Kelompok</dc:title>
  <cp:lastModifiedBy>IBRAHIM AKBAR ARGA DEWANGGA</cp:lastModifiedBy>
  <cp:revision>4</cp:revision>
  <dcterms:created xsi:type="dcterms:W3CDTF">2006-08-16T00:00:00Z</dcterms:created>
  <dcterms:modified xsi:type="dcterms:W3CDTF">2025-01-05T17:33:50Z</dcterms:modified>
  <dc:identifier>DAGEkEoSzGw</dc:identifier>
</cp:coreProperties>
</file>