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493" r:id="rId2"/>
    <p:sldId id="494" r:id="rId3"/>
    <p:sldId id="491" r:id="rId4"/>
    <p:sldId id="492" r:id="rId5"/>
    <p:sldId id="488" r:id="rId6"/>
    <p:sldId id="48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F6BE00"/>
    <a:srgbClr val="F8990F"/>
    <a:srgbClr val="B64D3E"/>
    <a:srgbClr val="9DB958"/>
    <a:srgbClr val="1B9D81"/>
    <a:srgbClr val="2780B8"/>
    <a:srgbClr val="FFFFFF"/>
    <a:srgbClr val="004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1" autoAdjust="0"/>
    <p:restoredTop sz="93447" autoAdjust="0"/>
  </p:normalViewPr>
  <p:slideViewPr>
    <p:cSldViewPr snapToGrid="0">
      <p:cViewPr varScale="1">
        <p:scale>
          <a:sx n="77" d="100"/>
          <a:sy n="77" d="100"/>
        </p:scale>
        <p:origin x="1018" y="72"/>
      </p:cViewPr>
      <p:guideLst/>
    </p:cSldViewPr>
  </p:slideViewPr>
  <p:notesTextViewPr>
    <p:cViewPr>
      <p:scale>
        <a:sx n="1" d="1"/>
        <a:sy n="1" d="1"/>
      </p:scale>
      <p:origin x="0" y="0"/>
    </p:cViewPr>
  </p:notesTextViewPr>
  <p:notesViewPr>
    <p:cSldViewPr snapToGrid="0">
      <p:cViewPr varScale="1">
        <p:scale>
          <a:sx n="59" d="100"/>
          <a:sy n="59" d="100"/>
        </p:scale>
        <p:origin x="1805"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8357E36-2C50-4767-9822-F1C3C0BB6C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EC26AB08-8C25-43A9-B162-525AD7BB9C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89E90D-3810-46D7-9A51-D775ED1BAE7F}" type="datetimeFigureOut">
              <a:rPr lang="en-US" smtClean="0"/>
              <a:t>10/10/2024</a:t>
            </a:fld>
            <a:endParaRPr lang="en-US"/>
          </a:p>
        </p:txBody>
      </p:sp>
      <p:sp>
        <p:nvSpPr>
          <p:cNvPr id="4" name="页脚占位符 3">
            <a:extLst>
              <a:ext uri="{FF2B5EF4-FFF2-40B4-BE49-F238E27FC236}">
                <a16:creationId xmlns:a16="http://schemas.microsoft.com/office/drawing/2014/main" id="{0974285E-632F-485B-90B7-95ED264E36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755C95A8-290F-4E13-AE45-8D60E249F7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032C2E-0A55-458D-907D-019DB82F6ABF}" type="slidenum">
              <a:rPr lang="en-US" smtClean="0"/>
              <a:t>‹#›</a:t>
            </a:fld>
            <a:endParaRPr lang="en-US"/>
          </a:p>
        </p:txBody>
      </p:sp>
    </p:spTree>
    <p:extLst>
      <p:ext uri="{BB962C8B-B14F-4D97-AF65-F5344CB8AC3E}">
        <p14:creationId xmlns:p14="http://schemas.microsoft.com/office/powerpoint/2010/main" val="198565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A93DBE-E4D6-475B-BA3A-D56985357AAF}"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15593-C427-46EE-A2D3-2B0670C60FD7}" type="slidenum">
              <a:rPr lang="en-US" smtClean="0"/>
              <a:t>‹#›</a:t>
            </a:fld>
            <a:endParaRPr lang="en-US"/>
          </a:p>
        </p:txBody>
      </p:sp>
    </p:spTree>
    <p:extLst>
      <p:ext uri="{BB962C8B-B14F-4D97-AF65-F5344CB8AC3E}">
        <p14:creationId xmlns:p14="http://schemas.microsoft.com/office/powerpoint/2010/main" val="122037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D5715593-C427-46EE-A2D3-2B0670C60FD7}" type="slidenum">
              <a:rPr lang="en-US" smtClean="0"/>
              <a:t>1</a:t>
            </a:fld>
            <a:endParaRPr lang="en-US"/>
          </a:p>
        </p:txBody>
      </p:sp>
    </p:spTree>
    <p:extLst>
      <p:ext uri="{BB962C8B-B14F-4D97-AF65-F5344CB8AC3E}">
        <p14:creationId xmlns:p14="http://schemas.microsoft.com/office/powerpoint/2010/main" val="215332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715593-C427-46EE-A2D3-2B0670C60FD7}" type="slidenum">
              <a:rPr lang="en-US" smtClean="0"/>
              <a:t>2</a:t>
            </a:fld>
            <a:endParaRPr lang="en-US"/>
          </a:p>
        </p:txBody>
      </p:sp>
    </p:spTree>
    <p:extLst>
      <p:ext uri="{BB962C8B-B14F-4D97-AF65-F5344CB8AC3E}">
        <p14:creationId xmlns:p14="http://schemas.microsoft.com/office/powerpoint/2010/main" val="2099439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DC2FE-2579-4E6B-8223-7A33E28231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5AA094-FB40-4AD2-BC96-49DCDD110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7D8765-B67D-4B0C-971B-B7838DEB60E5}"/>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5EB79A3C-7A33-414B-92AB-AB80F4044AE6}"/>
              </a:ext>
            </a:extLst>
          </p:cNvPr>
          <p:cNvSpPr>
            <a:spLocks noGrp="1"/>
          </p:cNvSpPr>
          <p:nvPr>
            <p:ph type="ftr" sz="quarter" idx="11"/>
          </p:nvPr>
        </p:nvSpPr>
        <p:spPr/>
        <p:txBody>
          <a:bodyPr/>
          <a:lstStyle/>
          <a:p>
            <a:endParaRPr lang="en-US"/>
          </a:p>
        </p:txBody>
      </p:sp>
      <p:pic>
        <p:nvPicPr>
          <p:cNvPr id="10" name="Picture 9" descr="A close up of a logo&#10;&#10;Description automatically generated">
            <a:extLst>
              <a:ext uri="{FF2B5EF4-FFF2-40B4-BE49-F238E27FC236}">
                <a16:creationId xmlns:a16="http://schemas.microsoft.com/office/drawing/2014/main" id="{D8A53273-B42C-4C8B-A09C-617DA3CAAF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7714" y="0"/>
            <a:ext cx="2514286" cy="580952"/>
          </a:xfrm>
          <a:prstGeom prst="rect">
            <a:avLst/>
          </a:prstGeom>
        </p:spPr>
      </p:pic>
      <p:sp>
        <p:nvSpPr>
          <p:cNvPr id="7" name="Rectangle 6">
            <a:extLst>
              <a:ext uri="{FF2B5EF4-FFF2-40B4-BE49-F238E27FC236}">
                <a16:creationId xmlns:a16="http://schemas.microsoft.com/office/drawing/2014/main" id="{0842075F-1866-4316-816E-26D4F3F4C903}"/>
              </a:ext>
            </a:extLst>
          </p:cNvPr>
          <p:cNvSpPr/>
          <p:nvPr userDrawn="1"/>
        </p:nvSpPr>
        <p:spPr>
          <a:xfrm>
            <a:off x="10459995" y="6356350"/>
            <a:ext cx="1732006" cy="461665"/>
          </a:xfrm>
          <a:prstGeom prst="rect">
            <a:avLst/>
          </a:prstGeom>
        </p:spPr>
        <p:txBody>
          <a:bodyPr wrap="square">
            <a:spAutoFit/>
          </a:bodyPr>
          <a:lstStyle/>
          <a:p>
            <a:pPr marL="0" marR="0" algn="ctr">
              <a:lnSpc>
                <a:spcPct val="200000"/>
              </a:lnSpc>
              <a:spcBef>
                <a:spcPts val="0"/>
              </a:spcBef>
              <a:spcAft>
                <a:spcPts val="0"/>
              </a:spcAft>
              <a:tabLst>
                <a:tab pos="114300" algn="l"/>
              </a:tabLst>
            </a:pPr>
            <a:r>
              <a:rPr lang="en-US" sz="800" dirty="0">
                <a:effectLst/>
                <a:latin typeface="Times New Roman" panose="02020603050405020304" pitchFamily="18" charset="0"/>
                <a:ea typeface="Times New Roman" panose="02020603050405020304" pitchFamily="18" charset="0"/>
              </a:rPr>
              <a:t>Copyright © 2023 by Zhaogui Wang</a:t>
            </a:r>
            <a:endParaRPr lang="en-US" sz="800" dirty="0">
              <a:effectLst/>
              <a:latin typeface="Times New Roman" panose="02020603050405020304" pitchFamily="18" charset="0"/>
              <a:ea typeface="宋体" panose="02010600030101010101" pitchFamily="2" charset="-122"/>
            </a:endParaRPr>
          </a:p>
          <a:p>
            <a:pPr algn="ctr"/>
            <a:r>
              <a:rPr lang="en-US" sz="800" dirty="0">
                <a:effectLst/>
                <a:latin typeface="Times New Roman" panose="02020603050405020304" pitchFamily="18" charset="0"/>
                <a:ea typeface="Times New Roman" panose="02020603050405020304" pitchFamily="18" charset="0"/>
              </a:rPr>
              <a:t>All rights reserved</a:t>
            </a:r>
            <a:endParaRPr lang="en-US" sz="800" dirty="0"/>
          </a:p>
        </p:txBody>
      </p:sp>
      <p:sp>
        <p:nvSpPr>
          <p:cNvPr id="11" name="Rectangle 5">
            <a:extLst>
              <a:ext uri="{FF2B5EF4-FFF2-40B4-BE49-F238E27FC236}">
                <a16:creationId xmlns:a16="http://schemas.microsoft.com/office/drawing/2014/main" id="{8D5349A7-880D-49A2-BF1C-1157366E75CB}"/>
              </a:ext>
            </a:extLst>
          </p:cNvPr>
          <p:cNvSpPr/>
          <p:nvPr userDrawn="1"/>
        </p:nvSpPr>
        <p:spPr>
          <a:xfrm>
            <a:off x="0" y="0"/>
            <a:ext cx="538620" cy="6858000"/>
          </a:xfrm>
          <a:prstGeom prst="rect">
            <a:avLst/>
          </a:prstGeom>
          <a:solidFill>
            <a:srgbClr val="0042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华文行楷" panose="02010800040101010101" pitchFamily="2" charset="-122"/>
                <a:ea typeface="华文行楷" panose="02010800040101010101" pitchFamily="2" charset="-122"/>
              </a:rPr>
              <a:t>学</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汇</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百</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川</a:t>
            </a:r>
            <a:endParaRPr lang="en-US" altLang="zh-CN" sz="2400" dirty="0">
              <a:latin typeface="华文行楷" panose="02010800040101010101" pitchFamily="2" charset="-122"/>
              <a:ea typeface="华文行楷" panose="02010800040101010101" pitchFamily="2" charset="-122"/>
            </a:endParaRPr>
          </a:p>
          <a:p>
            <a:pPr algn="ctr"/>
            <a:endParaRPr lang="en-US" altLang="zh-CN" sz="2400" dirty="0">
              <a:latin typeface="华文行楷" panose="02010800040101010101" pitchFamily="2" charset="-122"/>
              <a:ea typeface="华文行楷" panose="02010800040101010101" pitchFamily="2" charset="-122"/>
            </a:endParaRPr>
          </a:p>
          <a:p>
            <a:pPr algn="ct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德</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济</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四</a:t>
            </a:r>
            <a:endParaRPr lang="en-US" altLang="zh-CN" sz="2400" dirty="0">
              <a:latin typeface="华文行楷" panose="02010800040101010101" pitchFamily="2" charset="-122"/>
              <a:ea typeface="华文行楷" panose="02010800040101010101" pitchFamily="2" charset="-122"/>
            </a:endParaRPr>
          </a:p>
          <a:p>
            <a:pPr algn="ctr"/>
            <a:r>
              <a:rPr lang="zh-CN" altLang="en-US" sz="2400" dirty="0">
                <a:latin typeface="华文行楷" panose="02010800040101010101" pitchFamily="2" charset="-122"/>
                <a:ea typeface="华文行楷" panose="02010800040101010101" pitchFamily="2" charset="-122"/>
              </a:rPr>
              <a:t>海</a:t>
            </a:r>
            <a:endParaRPr lang="en-US" dirty="0">
              <a:latin typeface="华文行楷" panose="02010800040101010101" pitchFamily="2" charset="-122"/>
              <a:ea typeface="华文行楷" panose="02010800040101010101" pitchFamily="2" charset="-122"/>
            </a:endParaRPr>
          </a:p>
        </p:txBody>
      </p:sp>
      <p:sp>
        <p:nvSpPr>
          <p:cNvPr id="6" name="矩形 5">
            <a:extLst>
              <a:ext uri="{FF2B5EF4-FFF2-40B4-BE49-F238E27FC236}">
                <a16:creationId xmlns:a16="http://schemas.microsoft.com/office/drawing/2014/main" id="{E2089CB7-396C-4489-9C31-42BF6F8EFB2B}"/>
              </a:ext>
            </a:extLst>
          </p:cNvPr>
          <p:cNvSpPr/>
          <p:nvPr userDrawn="1"/>
        </p:nvSpPr>
        <p:spPr>
          <a:xfrm>
            <a:off x="538620" y="0"/>
            <a:ext cx="5772970" cy="490654"/>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4">
                    <a:lumMod val="60000"/>
                    <a:lumOff val="40000"/>
                  </a:schemeClr>
                </a:solidFill>
                <a:latin typeface="Times New Roman" panose="02020603050405020304" pitchFamily="18" charset="0"/>
                <a:cs typeface="Times New Roman" panose="02020603050405020304" pitchFamily="18" charset="0"/>
              </a:rPr>
              <a:t>Strat Here, Go Anywhere</a:t>
            </a:r>
          </a:p>
        </p:txBody>
      </p:sp>
    </p:spTree>
    <p:extLst>
      <p:ext uri="{BB962C8B-B14F-4D97-AF65-F5344CB8AC3E}">
        <p14:creationId xmlns:p14="http://schemas.microsoft.com/office/powerpoint/2010/main" val="2500132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0C22-C105-44A0-BE39-C9DD407300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FE5409-EAAD-4939-B131-421C6F0FEB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364D7F-3CAF-4CF1-8B9C-B3A879222F84}"/>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DEEE4042-E70E-4D82-AE2C-E2A73149E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1FE84-AA55-4D8F-A991-C2DBD293B1E0}"/>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7432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733EAA-B967-4DEB-8F3E-97E9D41AC4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ED4FE-4A09-4F5E-A4A6-8EE1BDD307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412EF4-CFB7-4F72-9EE6-E7BB98C19FBD}"/>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3FDB5D15-35C6-4C94-BAAF-BC0AE91A5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F32D7-B3FB-4562-B673-1144B491F9C3}"/>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70189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1CE2-FD91-4BD7-A6AD-F6A56734AF15}"/>
              </a:ext>
            </a:extLst>
          </p:cNvPr>
          <p:cNvSpPr>
            <a:spLocks noGrp="1"/>
          </p:cNvSpPr>
          <p:nvPr>
            <p:ph type="title"/>
          </p:nvPr>
        </p:nvSpPr>
        <p:spPr>
          <a:xfrm>
            <a:off x="838200" y="571597"/>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DF9F930-A6FF-4BF0-8A40-9D6A36A3B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F59B-7D11-456A-812C-8D6645D260BD}"/>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04A82081-6936-4DFB-A3D4-9F19DAB36B38}"/>
              </a:ext>
            </a:extLst>
          </p:cNvPr>
          <p:cNvSpPr>
            <a:spLocks noGrp="1"/>
          </p:cNvSpPr>
          <p:nvPr>
            <p:ph type="ftr" sz="quarter" idx="11"/>
          </p:nvPr>
        </p:nvSpPr>
        <p:spPr/>
        <p:txBody>
          <a:bodyPr/>
          <a:lstStyle/>
          <a:p>
            <a:endParaRPr lang="en-US"/>
          </a:p>
        </p:txBody>
      </p:sp>
      <p:sp>
        <p:nvSpPr>
          <p:cNvPr id="11" name="Rectangle 6">
            <a:extLst>
              <a:ext uri="{FF2B5EF4-FFF2-40B4-BE49-F238E27FC236}">
                <a16:creationId xmlns:a16="http://schemas.microsoft.com/office/drawing/2014/main" id="{0842075F-1866-4316-816E-26D4F3F4C903}"/>
              </a:ext>
            </a:extLst>
          </p:cNvPr>
          <p:cNvSpPr/>
          <p:nvPr userDrawn="1"/>
        </p:nvSpPr>
        <p:spPr>
          <a:xfrm>
            <a:off x="10459995" y="6356350"/>
            <a:ext cx="1732006" cy="461665"/>
          </a:xfrm>
          <a:prstGeom prst="rect">
            <a:avLst/>
          </a:prstGeom>
        </p:spPr>
        <p:txBody>
          <a:bodyPr wrap="square">
            <a:spAutoFit/>
          </a:bodyPr>
          <a:lstStyle/>
          <a:p>
            <a:pPr marL="0" marR="0" algn="ctr">
              <a:lnSpc>
                <a:spcPct val="200000"/>
              </a:lnSpc>
              <a:spcBef>
                <a:spcPts val="0"/>
              </a:spcBef>
              <a:spcAft>
                <a:spcPts val="0"/>
              </a:spcAft>
              <a:tabLst>
                <a:tab pos="114300" algn="l"/>
              </a:tabLst>
            </a:pPr>
            <a:r>
              <a:rPr lang="en-US" sz="800" dirty="0">
                <a:effectLst/>
                <a:latin typeface="Times New Roman" panose="02020603050405020304" pitchFamily="18" charset="0"/>
                <a:ea typeface="Times New Roman" panose="02020603050405020304" pitchFamily="18" charset="0"/>
              </a:rPr>
              <a:t>Copyright © 2023 by Zhaogui Wang</a:t>
            </a:r>
            <a:endParaRPr lang="en-US" sz="800" dirty="0">
              <a:effectLst/>
              <a:latin typeface="Times New Roman" panose="02020603050405020304" pitchFamily="18" charset="0"/>
              <a:ea typeface="宋体" panose="02010600030101010101" pitchFamily="2" charset="-122"/>
            </a:endParaRPr>
          </a:p>
          <a:p>
            <a:pPr algn="ctr"/>
            <a:r>
              <a:rPr lang="en-US" sz="800" dirty="0">
                <a:effectLst/>
                <a:latin typeface="Times New Roman" panose="02020603050405020304" pitchFamily="18" charset="0"/>
                <a:ea typeface="Times New Roman" panose="02020603050405020304" pitchFamily="18" charset="0"/>
              </a:rPr>
              <a:t>All rights reserved</a:t>
            </a:r>
            <a:endParaRPr lang="en-US" sz="800" dirty="0"/>
          </a:p>
        </p:txBody>
      </p:sp>
      <p:sp>
        <p:nvSpPr>
          <p:cNvPr id="13" name="Rectangle 5">
            <a:extLst>
              <a:ext uri="{FF2B5EF4-FFF2-40B4-BE49-F238E27FC236}">
                <a16:creationId xmlns:a16="http://schemas.microsoft.com/office/drawing/2014/main" id="{34E1C943-EEF3-412F-B523-6519B1DB4698}"/>
              </a:ext>
            </a:extLst>
          </p:cNvPr>
          <p:cNvSpPr/>
          <p:nvPr userDrawn="1"/>
        </p:nvSpPr>
        <p:spPr>
          <a:xfrm rot="5400000">
            <a:off x="-3237979" y="3237977"/>
            <a:ext cx="6858000" cy="382046"/>
          </a:xfrm>
          <a:prstGeom prst="rect">
            <a:avLst/>
          </a:prstGeom>
          <a:solidFill>
            <a:srgbClr val="0042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9" descr="A close up of a logo&#10;&#10;Description automatically generated">
            <a:extLst>
              <a:ext uri="{FF2B5EF4-FFF2-40B4-BE49-F238E27FC236}">
                <a16:creationId xmlns:a16="http://schemas.microsoft.com/office/drawing/2014/main" id="{DE543713-ADD3-4F66-865B-46250411EA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77714" y="0"/>
            <a:ext cx="2514286" cy="580952"/>
          </a:xfrm>
          <a:prstGeom prst="rect">
            <a:avLst/>
          </a:prstGeom>
        </p:spPr>
      </p:pic>
      <p:sp>
        <p:nvSpPr>
          <p:cNvPr id="10" name="矩形 9">
            <a:extLst>
              <a:ext uri="{FF2B5EF4-FFF2-40B4-BE49-F238E27FC236}">
                <a16:creationId xmlns:a16="http://schemas.microsoft.com/office/drawing/2014/main" id="{35CD3277-6DBC-4678-8248-B714BC702BA8}"/>
              </a:ext>
            </a:extLst>
          </p:cNvPr>
          <p:cNvSpPr/>
          <p:nvPr userDrawn="1"/>
        </p:nvSpPr>
        <p:spPr>
          <a:xfrm>
            <a:off x="382044" y="0"/>
            <a:ext cx="5772970" cy="365125"/>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3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0DD4-94BE-42FD-81D8-D69133DA8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28603-A946-4030-AE2D-041AAE1241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95851F-3A07-4687-B7B1-157CE75581A6}"/>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CBA07C90-482F-4209-B6B8-6381F3639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B380-282C-441B-8F44-1D7DFC9D22BB}"/>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702326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D962-DFCC-4603-84FA-F9F5BA546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75801-394B-4A93-B5BC-397BCB3A2B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0700D-5D38-4D70-B4FA-E1F69E1ED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B72E7-7FF4-4627-9EB3-DD3D31C88052}"/>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6" name="Footer Placeholder 5">
            <a:extLst>
              <a:ext uri="{FF2B5EF4-FFF2-40B4-BE49-F238E27FC236}">
                <a16:creationId xmlns:a16="http://schemas.microsoft.com/office/drawing/2014/main" id="{5FDE305A-003A-4BC5-9E7A-7C69BC974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1EEA2-5FE3-4049-8F82-80951538834A}"/>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28035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090B-AFDB-4D27-ADF4-3561081CCE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5C547A-323B-4D40-8CF4-323DECAB8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05F36-5BB8-402D-B041-015E2A074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BA6757-145E-4663-B74B-8687DBB23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E5A20-BC7E-4CA1-904F-778F0185F7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112D6-CEC1-4311-BD6F-D8EC7330EA1E}"/>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8" name="Footer Placeholder 7">
            <a:extLst>
              <a:ext uri="{FF2B5EF4-FFF2-40B4-BE49-F238E27FC236}">
                <a16:creationId xmlns:a16="http://schemas.microsoft.com/office/drawing/2014/main" id="{C972B526-8B66-4857-9D83-CD292DDC9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B7868-9990-49B9-9468-180DC56A5386}"/>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133983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E011-8A15-4F9B-B005-A6425BC9B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96D39F-EB59-442E-8433-5CDBFF85C53A}"/>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4" name="Footer Placeholder 3">
            <a:extLst>
              <a:ext uri="{FF2B5EF4-FFF2-40B4-BE49-F238E27FC236}">
                <a16:creationId xmlns:a16="http://schemas.microsoft.com/office/drawing/2014/main" id="{64E3A980-D359-424A-9F39-E2F1AB6B7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5B822-1E9E-4F6E-A7F2-C00C91F5C1F1}"/>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9239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E6669-77CA-4061-9052-153081BC4328}"/>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3" name="Footer Placeholder 2">
            <a:extLst>
              <a:ext uri="{FF2B5EF4-FFF2-40B4-BE49-F238E27FC236}">
                <a16:creationId xmlns:a16="http://schemas.microsoft.com/office/drawing/2014/main" id="{BFB93BED-E366-40E6-AAE7-90E2357CD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D87A65-A8FF-4C2B-9CB0-9118646C3420}"/>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98915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450E-2238-4356-87B4-DFECA0713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75EBD9-1D6B-48DC-B8D0-80EE3ECE3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E6C91-B059-42FB-9F23-5281B0688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1CFEE-6449-4EA6-B331-E9BD31DD7981}"/>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6" name="Footer Placeholder 5">
            <a:extLst>
              <a:ext uri="{FF2B5EF4-FFF2-40B4-BE49-F238E27FC236}">
                <a16:creationId xmlns:a16="http://schemas.microsoft.com/office/drawing/2014/main" id="{60C5D6B2-D9DE-4AFF-B40D-BCB6B2386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1E75B-3C50-4E1E-89CA-E97053A3302B}"/>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3202629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9191-C610-4B36-8AC0-CC00EFA04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D87B74-45D2-4D49-8A60-A349C3CDB9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22B300-FD3C-4347-9AE4-23CED09C7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3228B-1444-406C-AFDE-D9E85C51815A}"/>
              </a:ext>
            </a:extLst>
          </p:cNvPr>
          <p:cNvSpPr>
            <a:spLocks noGrp="1"/>
          </p:cNvSpPr>
          <p:nvPr>
            <p:ph type="dt" sz="half" idx="10"/>
          </p:nvPr>
        </p:nvSpPr>
        <p:spPr/>
        <p:txBody>
          <a:bodyPr/>
          <a:lstStyle/>
          <a:p>
            <a:fld id="{342A0AF9-278F-4D70-83C5-EBAD7F833546}" type="datetimeFigureOut">
              <a:rPr lang="en-US" smtClean="0"/>
              <a:t>10/10/2024</a:t>
            </a:fld>
            <a:endParaRPr lang="en-US"/>
          </a:p>
        </p:txBody>
      </p:sp>
      <p:sp>
        <p:nvSpPr>
          <p:cNvPr id="6" name="Footer Placeholder 5">
            <a:extLst>
              <a:ext uri="{FF2B5EF4-FFF2-40B4-BE49-F238E27FC236}">
                <a16:creationId xmlns:a16="http://schemas.microsoft.com/office/drawing/2014/main" id="{4AFF9004-AFDD-4819-A5E3-6C039AE7C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587CA-B837-4124-BCC8-C74C61083259}"/>
              </a:ext>
            </a:extLst>
          </p:cNvPr>
          <p:cNvSpPr>
            <a:spLocks noGrp="1"/>
          </p:cNvSpPr>
          <p:nvPr>
            <p:ph type="sldNum" sz="quarter" idx="12"/>
          </p:nvPr>
        </p:nvSpPr>
        <p:spPr/>
        <p:txBody>
          <a:bodyPr/>
          <a:lstStyle/>
          <a:p>
            <a:fld id="{590EDC20-BDBC-4BC5-B50A-F66B814480D0}" type="slidenum">
              <a:rPr lang="en-US" smtClean="0"/>
              <a:t>‹#›</a:t>
            </a:fld>
            <a:endParaRPr lang="en-US"/>
          </a:p>
        </p:txBody>
      </p:sp>
    </p:spTree>
    <p:extLst>
      <p:ext uri="{BB962C8B-B14F-4D97-AF65-F5344CB8AC3E}">
        <p14:creationId xmlns:p14="http://schemas.microsoft.com/office/powerpoint/2010/main" val="235152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50AC7-5B5F-4565-A535-FF0EA32827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B59D1-0483-4C7E-BC11-F039774D40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12690-A2B0-43D5-9134-C9C11877F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A0AF9-278F-4D70-83C5-EBAD7F833546}" type="datetimeFigureOut">
              <a:rPr lang="en-US" smtClean="0"/>
              <a:t>10/10/2024</a:t>
            </a:fld>
            <a:endParaRPr lang="en-US"/>
          </a:p>
        </p:txBody>
      </p:sp>
      <p:sp>
        <p:nvSpPr>
          <p:cNvPr id="5" name="Footer Placeholder 4">
            <a:extLst>
              <a:ext uri="{FF2B5EF4-FFF2-40B4-BE49-F238E27FC236}">
                <a16:creationId xmlns:a16="http://schemas.microsoft.com/office/drawing/2014/main" id="{9701D3F3-A4D1-48F1-A2B1-59B45298D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93260-70FB-4C0B-8CE9-FCED13B96C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EDC20-BDBC-4BC5-B50A-F66B814480D0}" type="slidenum">
              <a:rPr lang="en-US" smtClean="0"/>
              <a:t>‹#›</a:t>
            </a:fld>
            <a:endParaRPr lang="en-US"/>
          </a:p>
        </p:txBody>
      </p:sp>
    </p:spTree>
    <p:extLst>
      <p:ext uri="{BB962C8B-B14F-4D97-AF65-F5344CB8AC3E}">
        <p14:creationId xmlns:p14="http://schemas.microsoft.com/office/powerpoint/2010/main" val="326378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B32E537-6F0A-4C82-8683-29D784C73481}"/>
              </a:ext>
            </a:extLst>
          </p:cNvPr>
          <p:cNvSpPr/>
          <p:nvPr/>
        </p:nvSpPr>
        <p:spPr>
          <a:xfrm>
            <a:off x="3497355" y="2588559"/>
            <a:ext cx="519728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kern="100" dirty="0">
                <a:latin typeface="Times New Roman" panose="02020603050405020304" pitchFamily="18" charset="0"/>
                <a:ea typeface="MS Gothic" panose="020B0609070205080204" pitchFamily="49" charset="-128"/>
              </a:rPr>
              <a:t>Team name: </a:t>
            </a:r>
            <a:r>
              <a:rPr lang="en-US" altLang="zh-CN" b="1" kern="100" dirty="0" err="1">
                <a:latin typeface="Times New Roman" panose="02020603050405020304" pitchFamily="18" charset="0"/>
                <a:ea typeface="MS Gothic" panose="020B0609070205080204" pitchFamily="49" charset="-128"/>
              </a:rPr>
              <a:t>Zhuge</a:t>
            </a:r>
            <a:r>
              <a:rPr lang="en-US" altLang="zh-CN" b="1" kern="100" dirty="0">
                <a:latin typeface="Times New Roman" panose="02020603050405020304" pitchFamily="18" charset="0"/>
                <a:ea typeface="MS Gothic" panose="020B0609070205080204" pitchFamily="49" charset="-128"/>
              </a:rPr>
              <a:t> Liang</a:t>
            </a:r>
            <a:endParaRPr lang="en-US" b="1" kern="100" dirty="0">
              <a:latin typeface="Times New Roman" panose="02020603050405020304" pitchFamily="18" charset="0"/>
              <a:ea typeface="MS Gothic" panose="020B0609070205080204" pitchFamily="49" charset="-128"/>
            </a:endParaRPr>
          </a:p>
        </p:txBody>
      </p:sp>
      <p:sp>
        <p:nvSpPr>
          <p:cNvPr id="5" name="矩形: 圆角 4">
            <a:extLst>
              <a:ext uri="{FF2B5EF4-FFF2-40B4-BE49-F238E27FC236}">
                <a16:creationId xmlns:a16="http://schemas.microsoft.com/office/drawing/2014/main" id="{794AA729-D4FD-40F1-88D6-B780C4672B1C}"/>
              </a:ext>
            </a:extLst>
          </p:cNvPr>
          <p:cNvSpPr/>
          <p:nvPr/>
        </p:nvSpPr>
        <p:spPr>
          <a:xfrm>
            <a:off x="3497355" y="3861594"/>
            <a:ext cx="5197289" cy="10850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kern="100" dirty="0">
                <a:latin typeface="Times New Roman" panose="02020603050405020304" pitchFamily="18" charset="0"/>
                <a:ea typeface="MS Gothic" panose="020B0609070205080204" pitchFamily="49" charset="-128"/>
              </a:rPr>
              <a:t>Advisers: Qi Li</a:t>
            </a:r>
          </a:p>
          <a:p>
            <a:pPr algn="ctr"/>
            <a:r>
              <a:rPr lang="en-US" b="1" kern="100" dirty="0">
                <a:latin typeface="Times New Roman" panose="02020603050405020304" pitchFamily="18" charset="0"/>
                <a:ea typeface="MS Gothic" panose="020B0609070205080204" pitchFamily="49" charset="-128"/>
              </a:rPr>
              <a:t>Team members: Yuming Zhou</a:t>
            </a:r>
          </a:p>
          <a:p>
            <a:pPr algn="ctr"/>
            <a:r>
              <a:rPr lang="en-US" b="1" kern="100" dirty="0">
                <a:latin typeface="Times New Roman" panose="02020603050405020304" pitchFamily="18" charset="0"/>
                <a:ea typeface="MS Gothic" panose="020B0609070205080204" pitchFamily="49" charset="-128"/>
              </a:rPr>
              <a:t>Tong </a:t>
            </a:r>
            <a:r>
              <a:rPr lang="en-US" altLang="zh-CN" b="1" kern="100" dirty="0">
                <a:latin typeface="Times New Roman" panose="02020603050405020304" pitchFamily="18" charset="0"/>
                <a:ea typeface="MS Gothic" panose="020B0609070205080204" pitchFamily="49" charset="-128"/>
              </a:rPr>
              <a:t>Wu</a:t>
            </a:r>
          </a:p>
          <a:p>
            <a:pPr algn="ctr"/>
            <a:r>
              <a:rPr lang="en-US" b="1" kern="100" dirty="0" err="1">
                <a:latin typeface="Times New Roman" panose="02020603050405020304" pitchFamily="18" charset="0"/>
                <a:ea typeface="MS Gothic" panose="020B0609070205080204" pitchFamily="49" charset="-128"/>
              </a:rPr>
              <a:t>Xiaoqi</a:t>
            </a:r>
            <a:r>
              <a:rPr lang="en-US" b="1" kern="100" dirty="0">
                <a:latin typeface="Times New Roman" panose="02020603050405020304" pitchFamily="18" charset="0"/>
                <a:ea typeface="MS Gothic" panose="020B0609070205080204" pitchFamily="49" charset="-128"/>
              </a:rPr>
              <a:t> Wang</a:t>
            </a:r>
          </a:p>
        </p:txBody>
      </p:sp>
      <p:sp>
        <p:nvSpPr>
          <p:cNvPr id="6" name="矩形: 圆角 5">
            <a:extLst>
              <a:ext uri="{FF2B5EF4-FFF2-40B4-BE49-F238E27FC236}">
                <a16:creationId xmlns:a16="http://schemas.microsoft.com/office/drawing/2014/main" id="{400E84EC-1E14-4C3A-B867-8F289551BBDB}"/>
              </a:ext>
            </a:extLst>
          </p:cNvPr>
          <p:cNvSpPr/>
          <p:nvPr/>
        </p:nvSpPr>
        <p:spPr>
          <a:xfrm>
            <a:off x="3497355" y="5305328"/>
            <a:ext cx="519728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kern="100" dirty="0">
                <a:effectLst/>
                <a:latin typeface="Times New Roman" panose="02020603050405020304" pitchFamily="18" charset="0"/>
                <a:ea typeface="MS Gothic" panose="020B0609070205080204" pitchFamily="49" charset="-128"/>
              </a:rPr>
              <a:t>Soundproof Wall Design for Specific Frequencies</a:t>
            </a:r>
            <a:endParaRPr lang="en-US" dirty="0"/>
          </a:p>
        </p:txBody>
      </p:sp>
    </p:spTree>
    <p:extLst>
      <p:ext uri="{BB962C8B-B14F-4D97-AF65-F5344CB8AC3E}">
        <p14:creationId xmlns:p14="http://schemas.microsoft.com/office/powerpoint/2010/main" val="227173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文本&#10;&#10;描述已自动生成">
            <a:extLst>
              <a:ext uri="{FF2B5EF4-FFF2-40B4-BE49-F238E27FC236}">
                <a16:creationId xmlns:a16="http://schemas.microsoft.com/office/drawing/2014/main" id="{31016E7A-90CC-45D6-EAA1-D1A23993EF50}"/>
              </a:ext>
            </a:extLst>
          </p:cNvPr>
          <p:cNvPicPr>
            <a:picLocks noChangeAspect="1"/>
          </p:cNvPicPr>
          <p:nvPr/>
        </p:nvPicPr>
        <p:blipFill>
          <a:blip r:embed="rId3">
            <a:extLst>
              <a:ext uri="{28A0092B-C50C-407E-A947-70E740481C1C}">
                <a14:useLocalDpi xmlns:a14="http://schemas.microsoft.com/office/drawing/2010/main" val="0"/>
              </a:ext>
            </a:extLst>
          </a:blip>
          <a:srcRect l="19039" t="9460" r="10414"/>
          <a:stretch/>
        </p:blipFill>
        <p:spPr>
          <a:xfrm>
            <a:off x="9731613" y="1897158"/>
            <a:ext cx="2460387" cy="3041742"/>
          </a:xfrm>
          <a:prstGeom prst="rect">
            <a:avLst/>
          </a:prstGeom>
        </p:spPr>
      </p:pic>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lstStyle/>
          <a:p>
            <a:r>
              <a:rPr lang="en-US" dirty="0"/>
              <a:t> </a:t>
            </a:r>
            <a:r>
              <a:rPr lang="en-US" altLang="zh-CN" dirty="0"/>
              <a:t>Background &amp; Motivation</a:t>
            </a:r>
            <a:endParaRPr lang="en-US" dirty="0"/>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838200" y="1897159"/>
            <a:ext cx="4681332" cy="4279803"/>
          </a:xfrm>
        </p:spPr>
        <p:txBody>
          <a:bodyPr>
            <a:normAutofit fontScale="92500" lnSpcReduction="20000"/>
          </a:bodyPr>
          <a:lstStyle/>
          <a:p>
            <a:r>
              <a:rPr lang="en-US" dirty="0"/>
              <a:t>Background: Noise reduction materials can be divided into three categories according to their working principle: sound absorption materials, sound insulation materials and damping vibration reduction materials. Sound absorbing materials reduce noise by absorbing sound wave energy, sound insulating materials reduce noise by blocking sound wave propagation, and damping materials control noise by reducing vibration.</a:t>
            </a:r>
          </a:p>
        </p:txBody>
      </p:sp>
      <p:sp>
        <p:nvSpPr>
          <p:cNvPr id="4" name="内容占位符 2">
            <a:extLst>
              <a:ext uri="{FF2B5EF4-FFF2-40B4-BE49-F238E27FC236}">
                <a16:creationId xmlns:a16="http://schemas.microsoft.com/office/drawing/2014/main" id="{F00429E0-FC21-4C3A-9F07-5298E0B2BD7A}"/>
              </a:ext>
            </a:extLst>
          </p:cNvPr>
          <p:cNvSpPr txBox="1">
            <a:spLocks/>
          </p:cNvSpPr>
          <p:nvPr/>
        </p:nvSpPr>
        <p:spPr>
          <a:xfrm>
            <a:off x="5100976" y="1897158"/>
            <a:ext cx="4848093" cy="437734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Motivation: </a:t>
            </a:r>
            <a:r>
              <a:rPr lang="en-US" dirty="0"/>
              <a:t>The motivation mainly stems from the increasingly serious problem of noise pollution in modern society. Noise pollution not only affects people's hearing, sleep and communication, but also accelerates the aging of mechanical structures and buildings. Therefore, the research and development of effective noise reduction materials is of great significance to ensure the sustainable development of economic society.</a:t>
            </a:r>
          </a:p>
        </p:txBody>
      </p:sp>
    </p:spTree>
    <p:extLst>
      <p:ext uri="{BB962C8B-B14F-4D97-AF65-F5344CB8AC3E}">
        <p14:creationId xmlns:p14="http://schemas.microsoft.com/office/powerpoint/2010/main" val="267459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  CONSTRAINTS </a:t>
            </a:r>
            <a:r>
              <a:rPr lang="en-US" altLang="zh-CN" dirty="0"/>
              <a:t>&amp; GOALS</a:t>
            </a:r>
            <a:endParaRPr lang="en-US" dirty="0"/>
          </a:p>
        </p:txBody>
      </p:sp>
      <p:sp>
        <p:nvSpPr>
          <p:cNvPr id="3" name="内容占位符 2"/>
          <p:cNvSpPr>
            <a:spLocks noGrp="1"/>
          </p:cNvSpPr>
          <p:nvPr>
            <p:ph idx="1"/>
          </p:nvPr>
        </p:nvSpPr>
        <p:spPr>
          <a:xfrm>
            <a:off x="838200" y="1825625"/>
            <a:ext cx="6766112" cy="4351338"/>
          </a:xfrm>
        </p:spPr>
        <p:txBody>
          <a:bodyPr/>
          <a:lstStyle/>
          <a:p>
            <a:r>
              <a:rPr lang="en-US" dirty="0"/>
              <a:t>Constraints: Cost, time-consumption, technical requirements, applicability…</a:t>
            </a:r>
          </a:p>
          <a:p>
            <a:endParaRPr lang="en-US" dirty="0"/>
          </a:p>
          <a:p>
            <a:r>
              <a:rPr lang="en-US" dirty="0"/>
              <a:t>Goals: </a:t>
            </a:r>
          </a:p>
          <a:p>
            <a:r>
              <a:rPr lang="en-US" dirty="0"/>
              <a:t>Reduce the impact of noise on the environment</a:t>
            </a:r>
          </a:p>
          <a:p>
            <a:r>
              <a:rPr lang="en-US" dirty="0"/>
              <a:t> Provide more cost-effective solutions for projects with high construction noise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Overview of technical project plan</a:t>
            </a:r>
          </a:p>
        </p:txBody>
      </p:sp>
      <p:sp>
        <p:nvSpPr>
          <p:cNvPr id="3" name="内容占位符 2"/>
          <p:cNvSpPr>
            <a:spLocks noGrp="1"/>
          </p:cNvSpPr>
          <p:nvPr>
            <p:ph idx="1"/>
          </p:nvPr>
        </p:nvSpPr>
        <p:spPr>
          <a:xfrm>
            <a:off x="838200" y="1825625"/>
            <a:ext cx="10066655" cy="4351655"/>
          </a:xfrm>
        </p:spPr>
        <p:txBody>
          <a:bodyPr>
            <a:normAutofit fontScale="92500" lnSpcReduction="10000"/>
          </a:bodyPr>
          <a:lstStyle/>
          <a:p>
            <a:r>
              <a:rPr lang="en-US" dirty="0"/>
              <a:t>Step 1:Material Selection</a:t>
            </a:r>
          </a:p>
          <a:p>
            <a:pPr marL="0" indent="0">
              <a:buNone/>
            </a:pPr>
            <a:r>
              <a:rPr lang="en-US" dirty="0"/>
              <a:t>1</a:t>
            </a:r>
            <a:r>
              <a:rPr lang="zh-CN" altLang="en-US" dirty="0"/>
              <a:t>）</a:t>
            </a:r>
            <a:r>
              <a:rPr lang="en-US" dirty="0"/>
              <a:t>Mechanical metamaterials, artificial composite materials/structures with periodicity, constructed through artificial microstructural units</a:t>
            </a:r>
          </a:p>
          <a:p>
            <a:pPr marL="0" indent="0">
              <a:buNone/>
            </a:pPr>
            <a:r>
              <a:rPr lang="en-US" dirty="0"/>
              <a:t>2</a:t>
            </a:r>
            <a:r>
              <a:rPr lang="zh-CN" altLang="en-US" dirty="0"/>
              <a:t>）Advantages: High degree of freedom, multiple applicability</a:t>
            </a:r>
          </a:p>
          <a:p>
            <a:r>
              <a:rPr lang="en-US" dirty="0"/>
              <a:t>Step 2:Model construction</a:t>
            </a:r>
          </a:p>
          <a:p>
            <a:pPr marL="0" indent="0">
              <a:buNone/>
            </a:pPr>
            <a:r>
              <a:rPr lang="en-US" dirty="0"/>
              <a:t>For example: thin film acoustic metamaterial structure, honeycomb structure, lattice structure, ultra lightweight porous structure</a:t>
            </a:r>
          </a:p>
          <a:p>
            <a:r>
              <a:rPr lang="en-US" dirty="0"/>
              <a:t>Step 3:Fabrication</a:t>
            </a:r>
          </a:p>
          <a:p>
            <a:pPr marL="0" indent="0">
              <a:buNone/>
            </a:pPr>
            <a:r>
              <a:rPr lang="en-US" dirty="0"/>
              <a:t>Determination and purchase of materials - Model construction - Experimental testing - Model modification - Submission of results</a:t>
            </a: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normAutofit/>
          </a:bodyPr>
          <a:lstStyle/>
          <a:p>
            <a:r>
              <a:rPr lang="en-US" dirty="0"/>
              <a:t>Validation</a:t>
            </a:r>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749940" y="1578820"/>
            <a:ext cx="7356955" cy="5111429"/>
          </a:xfrm>
        </p:spPr>
        <p:txBody>
          <a:bodyPr>
            <a:normAutofit fontScale="77500" lnSpcReduction="20000"/>
          </a:bodyPr>
          <a:lstStyle/>
          <a:p>
            <a:r>
              <a:rPr lang="en-US" dirty="0"/>
              <a:t>Step 1:measurements</a:t>
            </a:r>
          </a:p>
          <a:p>
            <a:r>
              <a:rPr lang="en-US" altLang="zh-CN" sz="1800" b="0" i="0" dirty="0">
                <a:solidFill>
                  <a:srgbClr val="111111"/>
                </a:solidFill>
                <a:effectLst/>
                <a:latin typeface="新宋体" panose="02010609030101010101" pitchFamily="49" charset="-122"/>
                <a:ea typeface="新宋体" panose="02010609030101010101" pitchFamily="49" charset="-122"/>
              </a:rPr>
              <a:t>Before the installation of the soundproof wall, the sound level meter is used to measure the noise level of the target area, record the noise data of different time periods and different frequencies, and carry out laboratory tests on the selected soundproof material to measure its sound absorption coefficient and sound insulation effect at different frequencies, and record the environmental conditions of the soundproof wall installation area, such as temperature, humidity, wind speed, etc. To assess its impact on sound insulation.</a:t>
            </a:r>
          </a:p>
          <a:p>
            <a:r>
              <a:rPr lang="en-US" dirty="0"/>
              <a:t>Step 2:analysis</a:t>
            </a:r>
          </a:p>
          <a:p>
            <a:r>
              <a:rPr lang="en-US" sz="1800" dirty="0">
                <a:solidFill>
                  <a:srgbClr val="111111"/>
                </a:solidFill>
                <a:latin typeface="新宋体" panose="02010609030101010101" pitchFamily="49" charset="-122"/>
                <a:ea typeface="新宋体" panose="02010609030101010101" pitchFamily="49" charset="-122"/>
              </a:rPr>
              <a:t>The measured noise data are analyzed to determine the main noise source and frequency range. According to the laboratory test results, the sound insulation effects of different materials at different frequencies are analyzed, the optimal material combination is selected, and the impact of environmental conditions on the performance of the sound insulation wall is evaluated, and the design is adjusted to adapt to the actual environment.</a:t>
            </a:r>
          </a:p>
          <a:p>
            <a:r>
              <a:rPr lang="en-US" dirty="0"/>
              <a:t>Step 3:validation</a:t>
            </a:r>
          </a:p>
          <a:p>
            <a:r>
              <a:rPr lang="en-US" sz="1800" dirty="0">
                <a:solidFill>
                  <a:srgbClr val="111111"/>
                </a:solidFill>
                <a:latin typeface="新宋体" panose="02010609030101010101" pitchFamily="49" charset="-122"/>
                <a:ea typeface="新宋体" panose="02010609030101010101" pitchFamily="49" charset="-122"/>
              </a:rPr>
              <a:t>Acoustic simulation software is used to establish the calculation model of the sound insulation wall, simulate its sound insulation effect in the actual environment, and compare it with the measurement data for verification. After the installation of the sound insulation wall, field noise measurement is carried out to evaluate its actual sound insulation effect, and comparison is made with the design target. Finally, the overall performance of the sound insulation wall is evaluated according to the field test results. Determine whether the expected goals were achieved and record all data and analysis results.</a:t>
            </a:r>
          </a:p>
        </p:txBody>
      </p:sp>
      <p:pic>
        <p:nvPicPr>
          <p:cNvPr id="6" name="图片 5">
            <a:extLst>
              <a:ext uri="{FF2B5EF4-FFF2-40B4-BE49-F238E27FC236}">
                <a16:creationId xmlns:a16="http://schemas.microsoft.com/office/drawing/2014/main" id="{F4B19A2F-BFFC-4993-BC7A-65A5965343DA}"/>
              </a:ext>
            </a:extLst>
          </p:cNvPr>
          <p:cNvPicPr>
            <a:picLocks noChangeAspect="1"/>
          </p:cNvPicPr>
          <p:nvPr/>
        </p:nvPicPr>
        <p:blipFill>
          <a:blip r:embed="rId2"/>
          <a:stretch>
            <a:fillRect/>
          </a:stretch>
        </p:blipFill>
        <p:spPr>
          <a:xfrm>
            <a:off x="8106895" y="2467675"/>
            <a:ext cx="2526911" cy="1922650"/>
          </a:xfrm>
          <a:prstGeom prst="rect">
            <a:avLst/>
          </a:prstGeom>
        </p:spPr>
      </p:pic>
    </p:spTree>
    <p:extLst>
      <p:ext uri="{BB962C8B-B14F-4D97-AF65-F5344CB8AC3E}">
        <p14:creationId xmlns:p14="http://schemas.microsoft.com/office/powerpoint/2010/main" val="402129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8E0F9-3AC9-4C59-B50A-4D043B8E6E8A}"/>
              </a:ext>
            </a:extLst>
          </p:cNvPr>
          <p:cNvSpPr>
            <a:spLocks noGrp="1"/>
          </p:cNvSpPr>
          <p:nvPr>
            <p:ph type="title"/>
          </p:nvPr>
        </p:nvSpPr>
        <p:spPr/>
        <p:txBody>
          <a:bodyPr>
            <a:normAutofit/>
          </a:bodyPr>
          <a:lstStyle/>
          <a:p>
            <a:r>
              <a:rPr lang="en-US" dirty="0"/>
              <a:t>References</a:t>
            </a:r>
          </a:p>
        </p:txBody>
      </p:sp>
      <p:sp>
        <p:nvSpPr>
          <p:cNvPr id="3" name="内容占位符 2">
            <a:extLst>
              <a:ext uri="{FF2B5EF4-FFF2-40B4-BE49-F238E27FC236}">
                <a16:creationId xmlns:a16="http://schemas.microsoft.com/office/drawing/2014/main" id="{F9ED8121-67D5-40F7-B9AE-607406C3A3E6}"/>
              </a:ext>
            </a:extLst>
          </p:cNvPr>
          <p:cNvSpPr>
            <a:spLocks noGrp="1"/>
          </p:cNvSpPr>
          <p:nvPr>
            <p:ph idx="1"/>
          </p:nvPr>
        </p:nvSpPr>
        <p:spPr>
          <a:xfrm>
            <a:off x="838200" y="1825625"/>
            <a:ext cx="8055820" cy="4305460"/>
          </a:xfrm>
        </p:spPr>
        <p:txBody>
          <a:bodyPr>
            <a:normAutofit fontScale="70000" lnSpcReduction="20000"/>
          </a:bodyPr>
          <a:lstStyle/>
          <a:p>
            <a:pPr marL="514350" lvl="0" indent="-514350">
              <a:buFont typeface="+mj-lt"/>
              <a:buAutoNum type="arabicPeriod"/>
            </a:pPr>
            <a:r>
              <a:rPr lang="en-US" altLang="zh-CN" dirty="0"/>
              <a:t>XIE Dong, XIE </a:t>
            </a:r>
            <a:r>
              <a:rPr lang="en-US" altLang="zh-CN" dirty="0" err="1"/>
              <a:t>Xiaoli</a:t>
            </a:r>
            <a:r>
              <a:rPr lang="en-US" altLang="zh-CN" dirty="0"/>
              <a:t>, YANG </a:t>
            </a:r>
            <a:r>
              <a:rPr lang="en-US" altLang="zh-CN" dirty="0" err="1"/>
              <a:t>Yang</a:t>
            </a:r>
            <a:r>
              <a:rPr lang="en-US" altLang="zh-CN" dirty="0"/>
              <a:t>, et al. Influence factors of sound insulation performance of common wall and improvement measures[J]. Technical Acoustics, 2023, 42(4): 515-523.</a:t>
            </a:r>
            <a:r>
              <a:rPr lang="de-DE" dirty="0"/>
              <a:t>Chacón J M, Caminero M A, García-Plaza E, et al. Additive manufacturing of PLA structures using fused deposition modelling: Effect of process parameters on mechanical properties and their optimal selection[J]. Materials &amp; Design, 2017, 124: 143-157.</a:t>
            </a:r>
          </a:p>
          <a:p>
            <a:pPr marL="514350" lvl="0" indent="-514350">
              <a:buFont typeface="+mj-lt"/>
              <a:buAutoNum type="arabicPeriod"/>
            </a:pPr>
            <a:r>
              <a:rPr lang="de-DE" dirty="0"/>
              <a:t>Yin J F, Cai L, Fang X, Xiao Y, Yang H B, Zhang H J, Zhong J, Zhao H G, Yu D L, Wen J H. Review on research progress of mechanical metamaterials and their applications in vibration and noise control . Advances in Mechanics, 2022, 52(3): 508-586. doi: 10.6052/1000-0992-22-005</a:t>
            </a:r>
          </a:p>
          <a:p>
            <a:pPr marL="514350" lvl="0" indent="-514350">
              <a:buFont typeface="+mj-lt"/>
              <a:buAutoNum type="arabicPeriod"/>
            </a:pPr>
            <a:r>
              <a:rPr lang="en-US" dirty="0"/>
              <a:t>Li </a:t>
            </a:r>
            <a:r>
              <a:rPr lang="en-US" dirty="0" err="1"/>
              <a:t>Siyuan</a:t>
            </a:r>
            <a:r>
              <a:rPr lang="en-US" dirty="0"/>
              <a:t>, Yang Wei, and Yang </a:t>
            </a:r>
            <a:r>
              <a:rPr lang="en-US" dirty="0" err="1"/>
              <a:t>Mingbo</a:t>
            </a:r>
            <a:r>
              <a:rPr lang="en-US" dirty="0"/>
              <a:t> Noise reducing polymer materials and their applications. "Application of engineering plastics 32.5 (2004): 4</a:t>
            </a:r>
          </a:p>
          <a:p>
            <a:pPr marL="514350" lvl="0" indent="-514350">
              <a:buFont typeface="+mj-lt"/>
              <a:buAutoNum type="arabicPeriod"/>
            </a:pPr>
            <a:r>
              <a:rPr lang="en-US" dirty="0"/>
              <a:t>Continued in Xi'an Design methods for low-frequency noise reduction structures using acoustic metamaterials Dis. Dalian University of Technology, 2020</a:t>
            </a:r>
            <a:endParaRPr lang="de-DE" dirty="0"/>
          </a:p>
        </p:txBody>
      </p:sp>
    </p:spTree>
    <p:extLst>
      <p:ext uri="{BB962C8B-B14F-4D97-AF65-F5344CB8AC3E}">
        <p14:creationId xmlns:p14="http://schemas.microsoft.com/office/powerpoint/2010/main" val="3711434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宽屏</PresentationFormat>
  <Paragraphs>37</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华文行楷</vt:lpstr>
      <vt:lpstr>新宋体</vt:lpstr>
      <vt:lpstr>Arial</vt:lpstr>
      <vt:lpstr>Calibri</vt:lpstr>
      <vt:lpstr>Calibri Light</vt:lpstr>
      <vt:lpstr>Times New Roman</vt:lpstr>
      <vt:lpstr>Office Theme</vt:lpstr>
      <vt:lpstr>PowerPoint 演示文稿</vt:lpstr>
      <vt:lpstr> Background &amp; Motivation</vt:lpstr>
      <vt:lpstr>  CONSTRAINTS &amp; GOALS</vt:lpstr>
      <vt:lpstr>Overview of technical project plan</vt:lpstr>
      <vt:lpstr>Validation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2023-08-16T00:46:07Z</dcterms:created>
  <dcterms:modified xsi:type="dcterms:W3CDTF">2024-10-10T04:46:16Z</dcterms:modified>
</cp:coreProperties>
</file>