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C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C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C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C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C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C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C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C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C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C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3F3F3"/>
          </a:solidFill>
        </a:fill>
      </a:tcStyle>
    </a:wholeTbl>
    <a:band2H>
      <a:tcTxStyle/>
      <a:tcStyle>
        <a:tcBdr/>
        <a:fill>
          <a:solidFill>
            <a:schemeClr val="accent1">
              <a:lumOff val="1002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>
              <a:lumOff val="14414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>
              <a:lumOff val="14414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>
              <a:lumOff val="1441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C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C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E8CF"/>
          </a:solidFill>
        </a:fill>
      </a:tcStyle>
    </a:wholeTbl>
    <a:band2H>
      <a:tcTxStyle/>
      <a:tcStyle>
        <a:tcBdr/>
        <a:fill>
          <a:solidFill>
            <a:srgbClr val="FDF4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C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lumOff val="14414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C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C00000"/>
              </a:solidFill>
              <a:prstDash val="solid"/>
              <a:round/>
            </a:ln>
          </a:top>
          <a:bottom>
            <a:ln w="25400" cap="flat">
              <a:solidFill>
                <a:srgbClr val="C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00000"/>
              </a:solidFill>
              <a:prstDash val="solid"/>
              <a:round/>
            </a:ln>
          </a:top>
          <a:bottom>
            <a:ln w="25400" cap="flat">
              <a:solidFill>
                <a:srgbClr val="C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lumOff val="14414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C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8CACA"/>
          </a:solidFill>
        </a:fill>
      </a:tcStyle>
    </a:wholeTbl>
    <a:band2H>
      <a:tcTxStyle/>
      <a:tcStyle>
        <a:tcBdr/>
        <a:fill>
          <a:solidFill>
            <a:srgbClr val="F4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C00000"/>
      </a:tcTxStyle>
      <a:tcStyle>
        <a:tcBdr>
          <a:left>
            <a:ln w="12700" cap="flat">
              <a:solidFill>
                <a:srgbClr val="C00000"/>
              </a:solidFill>
              <a:prstDash val="solid"/>
              <a:round/>
            </a:ln>
          </a:left>
          <a:right>
            <a:ln w="12700" cap="flat">
              <a:solidFill>
                <a:srgbClr val="C00000"/>
              </a:solidFill>
              <a:prstDash val="solid"/>
              <a:round/>
            </a:ln>
          </a:right>
          <a:top>
            <a:ln w="12700" cap="flat">
              <a:solidFill>
                <a:srgbClr val="C00000"/>
              </a:solidFill>
              <a:prstDash val="solid"/>
              <a:round/>
            </a:ln>
          </a:top>
          <a:bottom>
            <a:ln w="12700" cap="flat">
              <a:solidFill>
                <a:srgbClr val="C00000"/>
              </a:solidFill>
              <a:prstDash val="solid"/>
              <a:round/>
            </a:ln>
          </a:bottom>
          <a:insideH>
            <a:ln w="12700" cap="flat">
              <a:solidFill>
                <a:srgbClr val="C00000"/>
              </a:solidFill>
              <a:prstDash val="solid"/>
              <a:round/>
            </a:ln>
          </a:insideH>
          <a:insideV>
            <a:ln w="12700" cap="flat">
              <a:solidFill>
                <a:srgbClr val="C00000"/>
              </a:solidFill>
              <a:prstDash val="solid"/>
              <a:round/>
            </a:ln>
          </a:insideV>
        </a:tcBdr>
        <a:fill>
          <a:solidFill>
            <a:srgbClr val="C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C00000"/>
      </a:tcTxStyle>
      <a:tcStyle>
        <a:tcBdr>
          <a:left>
            <a:ln w="12700" cap="flat">
              <a:solidFill>
                <a:srgbClr val="C00000"/>
              </a:solidFill>
              <a:prstDash val="solid"/>
              <a:round/>
            </a:ln>
          </a:left>
          <a:right>
            <a:ln w="12700" cap="flat">
              <a:solidFill>
                <a:srgbClr val="C00000"/>
              </a:solidFill>
              <a:prstDash val="solid"/>
              <a:round/>
            </a:ln>
          </a:right>
          <a:top>
            <a:ln w="12700" cap="flat">
              <a:solidFill>
                <a:srgbClr val="C00000"/>
              </a:solidFill>
              <a:prstDash val="solid"/>
              <a:round/>
            </a:ln>
          </a:top>
          <a:bottom>
            <a:ln w="12700" cap="flat">
              <a:solidFill>
                <a:srgbClr val="C00000"/>
              </a:solidFill>
              <a:prstDash val="solid"/>
              <a:round/>
            </a:ln>
          </a:bottom>
          <a:insideH>
            <a:ln w="12700" cap="flat">
              <a:solidFill>
                <a:srgbClr val="C00000"/>
              </a:solidFill>
              <a:prstDash val="solid"/>
              <a:round/>
            </a:ln>
          </a:insideH>
          <a:insideV>
            <a:ln w="12700" cap="flat">
              <a:solidFill>
                <a:srgbClr val="C00000"/>
              </a:solidFill>
              <a:prstDash val="solid"/>
              <a:round/>
            </a:ln>
          </a:insideV>
        </a:tcBdr>
        <a:fill>
          <a:solidFill>
            <a:srgbClr val="C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C00000"/>
      </a:tcTxStyle>
      <a:tcStyle>
        <a:tcBdr>
          <a:left>
            <a:ln w="12700" cap="flat">
              <a:solidFill>
                <a:srgbClr val="C00000"/>
              </a:solidFill>
              <a:prstDash val="solid"/>
              <a:round/>
            </a:ln>
          </a:left>
          <a:right>
            <a:ln w="12700" cap="flat">
              <a:solidFill>
                <a:srgbClr val="C00000"/>
              </a:solidFill>
              <a:prstDash val="solid"/>
              <a:round/>
            </a:ln>
          </a:right>
          <a:top>
            <a:ln w="50800" cap="flat">
              <a:solidFill>
                <a:srgbClr val="C00000"/>
              </a:solidFill>
              <a:prstDash val="solid"/>
              <a:round/>
            </a:ln>
          </a:top>
          <a:bottom>
            <a:ln w="12700" cap="flat">
              <a:solidFill>
                <a:srgbClr val="C00000"/>
              </a:solidFill>
              <a:prstDash val="solid"/>
              <a:round/>
            </a:ln>
          </a:bottom>
          <a:insideH>
            <a:ln w="12700" cap="flat">
              <a:solidFill>
                <a:srgbClr val="C00000"/>
              </a:solidFill>
              <a:prstDash val="solid"/>
              <a:round/>
            </a:ln>
          </a:insideH>
          <a:insideV>
            <a:ln w="12700" cap="flat">
              <a:solidFill>
                <a:srgbClr val="C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C00000"/>
      </a:tcTxStyle>
      <a:tcStyle>
        <a:tcBdr>
          <a:left>
            <a:ln w="12700" cap="flat">
              <a:solidFill>
                <a:srgbClr val="C00000"/>
              </a:solidFill>
              <a:prstDash val="solid"/>
              <a:round/>
            </a:ln>
          </a:left>
          <a:right>
            <a:ln w="12700" cap="flat">
              <a:solidFill>
                <a:srgbClr val="C00000"/>
              </a:solidFill>
              <a:prstDash val="solid"/>
              <a:round/>
            </a:ln>
          </a:right>
          <a:top>
            <a:ln w="12700" cap="flat">
              <a:solidFill>
                <a:srgbClr val="C00000"/>
              </a:solidFill>
              <a:prstDash val="solid"/>
              <a:round/>
            </a:ln>
          </a:top>
          <a:bottom>
            <a:ln w="25400" cap="flat">
              <a:solidFill>
                <a:srgbClr val="C00000"/>
              </a:solidFill>
              <a:prstDash val="solid"/>
              <a:round/>
            </a:ln>
          </a:bottom>
          <a:insideH>
            <a:ln w="12700" cap="flat">
              <a:solidFill>
                <a:srgbClr val="C00000"/>
              </a:solidFill>
              <a:prstDash val="solid"/>
              <a:round/>
            </a:ln>
          </a:insideH>
          <a:insideV>
            <a:ln w="12700" cap="flat">
              <a:solidFill>
                <a:srgbClr val="C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11" autoAdjust="0"/>
  </p:normalViewPr>
  <p:slideViewPr>
    <p:cSldViewPr snapToGrid="0">
      <p:cViewPr varScale="1">
        <p:scale>
          <a:sx n="74" d="100"/>
          <a:sy n="74" d="100"/>
        </p:scale>
        <p:origin x="8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4" name="Shape 20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Let’s talk about why this is important to me…</a:t>
            </a:r>
          </a:p>
          <a:p>
            <a:r>
              <a:rPr dirty="0"/>
              <a:t> </a:t>
            </a:r>
          </a:p>
          <a:p>
            <a:r>
              <a:rPr dirty="0"/>
              <a:t>After several years as a developer and architect in the financial sector, I decided that since I got the most enjoyment from security-related projects that I’d worked on that a career in a more security-</a:t>
            </a:r>
            <a:r>
              <a:rPr dirty="0" err="1"/>
              <a:t>focussed</a:t>
            </a:r>
            <a:r>
              <a:rPr dirty="0"/>
              <a:t> role would make sense. I moved on to the online gambling sector, where my role as a penetration tester and code reviewer resulted in close work with developers to resolve security issues. It was during this period that I discovered threat modelling and the benefits it can bring, particular when dealing with an unfamiliar system.</a:t>
            </a:r>
          </a:p>
          <a:p>
            <a:r>
              <a:rPr dirty="0"/>
              <a:t> </a:t>
            </a:r>
          </a:p>
          <a:p>
            <a:r>
              <a:rPr dirty="0"/>
              <a:t>As a consultant, the previous software development work was immensely helpful in </a:t>
            </a:r>
            <a:r>
              <a:rPr dirty="0" err="1"/>
              <a:t>recognising</a:t>
            </a:r>
            <a:r>
              <a:rPr dirty="0"/>
              <a:t> the pressures that developers face, the nature of the work that they do, while allowing me to bring in the perspective of a security specialist in order to help with discussions upon secure design and code review.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6" name="Shape 2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reason I’m showing this page as a demo of good suggestions is because it’s the only one I can find.</a:t>
            </a:r>
          </a:p>
          <a:p>
            <a:r>
              <a:rPr dirty="0"/>
              <a:t>If you’re planning to write a script like the one on the previous page, read this page first to get some stuff to use.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5" name="Shape 2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It’s important to note that using $varname1 and $varname2 in a query does not enforce that $varname1 and $varbname2 refer to different variables – it’s any variable at all including each other, unless we use the --unique parameter.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If we use the --</a:t>
            </a:r>
            <a:r>
              <a:rPr dirty="0" err="1"/>
              <a:t>cpp</a:t>
            </a:r>
            <a:r>
              <a:rPr dirty="0"/>
              <a:t> parameter, then the query will search .</a:t>
            </a:r>
            <a:r>
              <a:rPr dirty="0" err="1"/>
              <a:t>cpp</a:t>
            </a:r>
            <a:r>
              <a:rPr dirty="0"/>
              <a:t> files and Objective-C files, otherwise it searches C files, with an extension of .c.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0" name="Shape 2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Moving on from this we can use </a:t>
            </a:r>
            <a:r>
              <a:rPr dirty="0" err="1"/>
              <a:t>Weggli</a:t>
            </a:r>
            <a:r>
              <a:rPr dirty="0"/>
              <a:t> to run Felix’s queries in a scripted way to get similar results to a regular code security (very quickly), and also to find more interesting results.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Moving on from this we can use </a:t>
            </a:r>
            <a:r>
              <a:rPr dirty="0" err="1"/>
              <a:t>Weggli</a:t>
            </a:r>
            <a:r>
              <a:rPr dirty="0"/>
              <a:t> to run Felix’s queries in a scripted way to get similar results to a regular code security (very quickly), and also to find more interesting results.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2" name="Shape 3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Moving on from this we can use </a:t>
            </a:r>
            <a:r>
              <a:rPr dirty="0" err="1"/>
              <a:t>Weggli</a:t>
            </a:r>
            <a:r>
              <a:rPr dirty="0"/>
              <a:t> to run Felix’s queries in a scripted way to get similar results to a regular code security (very quickly), and also to find more interesting results.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0" name="Shape 3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Moving on from this we can use Weggli to run Felix’s queries in a scripted way to get similar results to a regular code security (very quickly), and also to find more interesting results.</a:t>
            </a:r>
          </a:p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I actually promised was finding new bugs, based on similarity to existing bugs…</a:t>
            </a:r>
          </a:p>
          <a:p>
            <a:endParaRPr dirty="0"/>
          </a:p>
          <a:p>
            <a:r>
              <a:rPr dirty="0"/>
              <a:t>To explain the debug only check:	This was in a piece of code used to replay media files. The debug checks throughout the code would allow better tracking of issues during development. For a production build developers were working under an assumption that occasional missed/dropped packets are fine in a media player, speed is more important to avoid jumpy video/stalled playback.</a:t>
            </a:r>
          </a:p>
          <a:p>
            <a:r>
              <a:rPr dirty="0"/>
              <a:t>The check would happen if NDEBUG wasn’t defined.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2" name="Shape 3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To explain the production check:	This was the fix. The production check ensured that the greater than or equal to took place in both debug and production.</a:t>
            </a:r>
          </a:p>
          <a:p>
            <a:r>
              <a:rPr dirty="0"/>
              <a:t>The principle thing to notice is the </a:t>
            </a:r>
            <a:r>
              <a:rPr dirty="0" err="1"/>
              <a:t>recognisable</a:t>
            </a:r>
            <a:r>
              <a:rPr dirty="0"/>
              <a:t>, searchable pattern for the bug, and the fact it would be missed by regular code scanners.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7" name="Shape 3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To break down the </a:t>
            </a:r>
            <a:r>
              <a:rPr dirty="0" err="1"/>
              <a:t>weggli</a:t>
            </a:r>
            <a:r>
              <a:rPr dirty="0"/>
              <a:t> query: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weggli</a:t>
            </a:r>
            <a:r>
              <a:rPr dirty="0"/>
              <a:t> 		- application executable name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--</a:t>
            </a:r>
            <a:r>
              <a:rPr dirty="0" err="1"/>
              <a:t>cpp</a:t>
            </a:r>
            <a:r>
              <a:rPr dirty="0"/>
              <a:t>		- the input parameter ensures all </a:t>
            </a:r>
            <a:r>
              <a:rPr dirty="0" err="1"/>
              <a:t>cpp</a:t>
            </a:r>
            <a:r>
              <a:rPr dirty="0"/>
              <a:t> file types are checked, including Objective-C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‘{		- the start of the query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D_CHECK_GE		- the debug check that must be present for the issue to happen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$param1		- first code param (checked for being smaller)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$param2		- second param being checked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for (_; $</a:t>
            </a:r>
            <a:r>
              <a:rPr dirty="0" err="1"/>
              <a:t>i</a:t>
            </a:r>
            <a:r>
              <a:rPr dirty="0"/>
              <a:t>&lt;$param2; _) {	- the for loop running against the second (unchecked) parameter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		- the close of the for loop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}'../code/directory	- the directory containing the codebase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3" name="Shape 3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This is easily translatable into other situations 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8" name="Shape 2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I’m sure this doesn’t actually need saying but I’m saying it anyway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9" name="Shape 3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This function is not vulnerable. </a:t>
            </a:r>
          </a:p>
          <a:p>
            <a:r>
              <a:rPr dirty="0" err="1"/>
              <a:t>hci_le_adv_report_evt</a:t>
            </a:r>
            <a:r>
              <a:rPr dirty="0"/>
              <a:t> called the </a:t>
            </a:r>
            <a:r>
              <a:rPr dirty="0" err="1"/>
              <a:t>process_adv_report</a:t>
            </a:r>
            <a:r>
              <a:rPr dirty="0"/>
              <a:t> method after checking that </a:t>
            </a:r>
            <a:r>
              <a:rPr dirty="0" err="1"/>
              <a:t>ev</a:t>
            </a:r>
            <a:r>
              <a:rPr dirty="0"/>
              <a:t>-&gt;length was greater than or equal to HCI_MAX_AD_LENGTH.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5" name="Shape 3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This is vulnerable (no if statement).</a:t>
            </a:r>
          </a:p>
          <a:p>
            <a:r>
              <a:rPr dirty="0" err="1"/>
              <a:t>hci_le_ext_adv_report_evt</a:t>
            </a:r>
            <a:r>
              <a:rPr dirty="0"/>
              <a:t> failed to check the length of </a:t>
            </a:r>
            <a:r>
              <a:rPr dirty="0" err="1"/>
              <a:t>ev</a:t>
            </a:r>
            <a:r>
              <a:rPr dirty="0"/>
              <a:t>-&gt;length before the call.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0" name="Shape 36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This is easily translatable into other situations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8" name="Shape 3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Could try this:</a:t>
            </a:r>
          </a:p>
          <a:p>
            <a:r>
              <a:rPr dirty="0" err="1"/>
              <a:t>weggli</a:t>
            </a:r>
            <a:r>
              <a:rPr dirty="0"/>
              <a:t> --unique ‘{</a:t>
            </a:r>
          </a:p>
          <a:p>
            <a:r>
              <a:rPr dirty="0"/>
              <a:t>	NOT: if ($param1 &lt; _){}</a:t>
            </a:r>
          </a:p>
          <a:p>
            <a:r>
              <a:rPr dirty="0"/>
              <a:t>	</a:t>
            </a:r>
            <a:r>
              <a:rPr dirty="0" err="1"/>
              <a:t>process_adv_report</a:t>
            </a:r>
            <a:r>
              <a:rPr dirty="0"/>
              <a:t>(_,_,_,_,_,_,_,_,$param1,_);</a:t>
            </a:r>
          </a:p>
          <a:p>
            <a:r>
              <a:rPr dirty="0"/>
              <a:t>}' ./</a:t>
            </a:r>
            <a:r>
              <a:rPr dirty="0" err="1"/>
              <a:t>bluetooth</a:t>
            </a: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9" name="Shape 3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There are use-after-free vulnerabilities in the Linux kernel's net/</a:t>
            </a:r>
            <a:r>
              <a:rPr dirty="0" err="1"/>
              <a:t>bluetooth</a:t>
            </a:r>
            <a:r>
              <a:rPr dirty="0"/>
              <a:t>/l2cap_core.c's l2cap_connect and l2cap_le_connect_req functions which may allow code execution and leaking kernel memory (respectively) remotely via Bluetooth.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4" name="Shape 40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Hopefully you’re familiar with how to build a query by now….</a:t>
            </a:r>
          </a:p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1" name="Shape 4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first criterion is the important one, the next three are not absolutely necessary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4" name="Shape 22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workshop techniques are being given to make your (and your client’s) code safer, not to randomly hack stuff, etc. etc.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 explain the process of installing and using </a:t>
            </a:r>
            <a:r>
              <a:rPr dirty="0" err="1"/>
              <a:t>weggli</a:t>
            </a:r>
            <a:r>
              <a:rPr dirty="0"/>
              <a:t> for code security reviews. </a:t>
            </a:r>
          </a:p>
          <a:p>
            <a:r>
              <a:rPr dirty="0"/>
              <a:t>Then we’ll look at some more creative uses for it and some interesting use cases. </a:t>
            </a:r>
          </a:p>
          <a:p>
            <a:r>
              <a:rPr dirty="0"/>
              <a:t>Finally, you’ll do it yourself and we’ll have a quick review and recap.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8" name="Shape 2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Weggli</a:t>
            </a:r>
            <a:r>
              <a:rPr dirty="0"/>
              <a:t> is a free tool, written by Felix </a:t>
            </a:r>
            <a:r>
              <a:rPr dirty="0" err="1"/>
              <a:t>Willhelm</a:t>
            </a:r>
            <a:endParaRPr dirty="0"/>
          </a:p>
          <a:p>
            <a:endParaRPr dirty="0"/>
          </a:p>
          <a:p>
            <a:r>
              <a:rPr dirty="0"/>
              <a:t>The associated bread is sweet, and milk-based – popular snack for children (I think). If you attempt to google ‘</a:t>
            </a:r>
            <a:r>
              <a:rPr dirty="0" err="1"/>
              <a:t>weggli</a:t>
            </a:r>
            <a:r>
              <a:rPr dirty="0"/>
              <a:t>’, give some additional context to reduce the bread-based aspect of the results.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4" name="Shape 2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There is basic documentation online.</a:t>
            </a:r>
          </a:p>
          <a:p>
            <a:r>
              <a:rPr dirty="0"/>
              <a:t>Felix’s examples show what is possible and give an outline of how to use it.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9" name="Shape 2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Stepping through this:</a:t>
            </a:r>
          </a:p>
          <a:p>
            <a:endParaRPr dirty="0"/>
          </a:p>
          <a:p>
            <a:r>
              <a:rPr dirty="0" err="1"/>
              <a:t>weggli</a:t>
            </a:r>
            <a:r>
              <a:rPr dirty="0"/>
              <a:t> -	fairly obviously the name of the application</a:t>
            </a:r>
          </a:p>
          <a:p>
            <a:r>
              <a:rPr dirty="0"/>
              <a:t>‘ -	the quote mark denotes the start of the query string</a:t>
            </a:r>
          </a:p>
          <a:p>
            <a:r>
              <a:rPr dirty="0"/>
              <a:t>{ -	the opening curly brace is the start of the query proper</a:t>
            </a:r>
          </a:p>
          <a:p>
            <a:r>
              <a:rPr dirty="0"/>
              <a:t>_ -	the underscore marks an arbitrary block of code</a:t>
            </a:r>
          </a:p>
          <a:p>
            <a:r>
              <a:rPr dirty="0"/>
              <a:t>$</a:t>
            </a:r>
            <a:r>
              <a:rPr dirty="0" err="1"/>
              <a:t>buf</a:t>
            </a:r>
            <a:r>
              <a:rPr dirty="0"/>
              <a:t> - 	any variables are denoted with a $ sign, so that we can search for it within associated code blocks</a:t>
            </a:r>
          </a:p>
          <a:p>
            <a:r>
              <a:rPr dirty="0" err="1"/>
              <a:t>memcpy</a:t>
            </a:r>
            <a:r>
              <a:rPr dirty="0"/>
              <a:t> -	the surrounding code is written literally</a:t>
            </a:r>
          </a:p>
          <a:p>
            <a:r>
              <a:rPr dirty="0"/>
              <a:t>} -	the closing curly brace is the end of the query proper</a:t>
            </a:r>
          </a:p>
          <a:p>
            <a:r>
              <a:rPr dirty="0"/>
              <a:t>‘ -	the quote mark denotes the end of the query string</a:t>
            </a:r>
          </a:p>
          <a:p>
            <a:r>
              <a:rPr dirty="0"/>
              <a:t>./target/</a:t>
            </a:r>
            <a:r>
              <a:rPr dirty="0" err="1"/>
              <a:t>src</a:t>
            </a:r>
            <a:r>
              <a:rPr dirty="0"/>
              <a:t> -	the directory holding the target code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5" name="Shape 2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examples on the website will find some standard bugs in a similar way to other scanners but more importantly give examples that can act as a template for finding bugs and patterns in a more general way.</a:t>
            </a:r>
          </a:p>
          <a:p>
            <a:r>
              <a:rPr dirty="0"/>
              <a:t>The basic examples as they are, can be scripted together but the ones shown on the previous slide will give similar results to a regular scanner.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1" name="Shape 2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Moving on from this we can use </a:t>
            </a:r>
            <a:r>
              <a:rPr dirty="0" err="1"/>
              <a:t>Weggli</a:t>
            </a:r>
            <a:r>
              <a:rPr dirty="0"/>
              <a:t> to run Felix’s queries in a scripted way to get similar results to a regular code security scanner (very quickly), and also to find more interesting results.</a:t>
            </a:r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FontTx/>
              <a:buNone/>
              <a:defRPr sz="2400">
                <a:solidFill>
                  <a:srgbClr val="191919"/>
                </a:solidFill>
              </a:defRPr>
            </a:lvl1pPr>
            <a:lvl2pPr marL="0" indent="457200" algn="ctr">
              <a:buSzTx/>
              <a:buFontTx/>
              <a:buNone/>
              <a:defRPr sz="2400">
                <a:solidFill>
                  <a:srgbClr val="191919"/>
                </a:solidFill>
              </a:defRPr>
            </a:lvl2pPr>
            <a:lvl3pPr marL="0" indent="914400" algn="ctr">
              <a:buSzTx/>
              <a:buFontTx/>
              <a:buNone/>
              <a:defRPr sz="2400">
                <a:solidFill>
                  <a:srgbClr val="191919"/>
                </a:solidFill>
              </a:defRPr>
            </a:lvl3pPr>
            <a:lvl4pPr marL="0" indent="1371600" algn="ctr">
              <a:buSzTx/>
              <a:buFontTx/>
              <a:buNone/>
              <a:defRPr sz="2400">
                <a:solidFill>
                  <a:srgbClr val="191919"/>
                </a:solidFill>
              </a:defRPr>
            </a:lvl4pPr>
            <a:lvl5pPr marL="0" indent="1828800" algn="ctr">
              <a:buSzTx/>
              <a:buFontTx/>
              <a:buNone/>
              <a:defRPr sz="2400">
                <a:solidFill>
                  <a:srgbClr val="19191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traight Connector 6"/>
          <p:cNvSpPr/>
          <p:nvPr/>
        </p:nvSpPr>
        <p:spPr>
          <a:xfrm>
            <a:off x="539999" y="807973"/>
            <a:ext cx="11124002" cy="1"/>
          </a:xfrm>
          <a:prstGeom prst="line">
            <a:avLst/>
          </a:prstGeom>
          <a:ln w="12700">
            <a:solidFill>
              <a:schemeClr val="accent2">
                <a:lumOff val="14414"/>
              </a:scheme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Straight Connector 7"/>
          <p:cNvSpPr/>
          <p:nvPr/>
        </p:nvSpPr>
        <p:spPr>
          <a:xfrm>
            <a:off x="539999" y="5803798"/>
            <a:ext cx="11124002" cy="1"/>
          </a:xfrm>
          <a:prstGeom prst="line">
            <a:avLst/>
          </a:prstGeom>
          <a:ln w="12700">
            <a:solidFill>
              <a:schemeClr val="accent2">
                <a:lumOff val="14414"/>
              </a:scheme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 -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icture Placeholder 2"/>
          <p:cNvSpPr>
            <a:spLocks noGrp="1"/>
          </p:cNvSpPr>
          <p:nvPr>
            <p:ph type="pic" idx="21"/>
          </p:nvPr>
        </p:nvSpPr>
        <p:spPr>
          <a:xfrm>
            <a:off x="520700" y="301557"/>
            <a:ext cx="11133139" cy="5330759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White back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[Title]"/>
          <p:cNvSpPr txBox="1">
            <a:spLocks noGrp="1"/>
          </p:cNvSpPr>
          <p:nvPr>
            <p:ph type="title" hasCustomPrompt="1"/>
          </p:nvPr>
        </p:nvSpPr>
        <p:spPr>
          <a:xfrm>
            <a:off x="324363" y="2295942"/>
            <a:ext cx="5639115" cy="9150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rgbClr val="191919"/>
                </a:solidFill>
              </a:defRPr>
            </a:lvl1pPr>
          </a:lstStyle>
          <a:p>
            <a:r>
              <a:t>[Title]</a:t>
            </a:r>
          </a:p>
        </p:txBody>
      </p:sp>
      <p:sp>
        <p:nvSpPr>
          <p:cNvPr id="14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24363" y="3475452"/>
            <a:ext cx="5639115" cy="6492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Tx/>
              <a:buNone/>
              <a:defRPr sz="1800">
                <a:solidFill>
                  <a:srgbClr val="191919"/>
                </a:solidFill>
              </a:defRPr>
            </a:lvl1pPr>
            <a:lvl2pPr marL="0" indent="342900">
              <a:buSzTx/>
              <a:buFontTx/>
              <a:buNone/>
              <a:defRPr sz="1800">
                <a:solidFill>
                  <a:srgbClr val="191919"/>
                </a:solidFill>
              </a:defRPr>
            </a:lvl2pPr>
            <a:lvl3pPr marL="0" indent="685800">
              <a:buSzTx/>
              <a:buFontTx/>
              <a:buNone/>
              <a:defRPr sz="1800">
                <a:solidFill>
                  <a:srgbClr val="191919"/>
                </a:solidFill>
              </a:defRPr>
            </a:lvl3pPr>
            <a:lvl4pPr marL="0" indent="1028700">
              <a:buSzTx/>
              <a:buFontTx/>
              <a:buNone/>
              <a:defRPr sz="1800">
                <a:solidFill>
                  <a:srgbClr val="191919"/>
                </a:solidFill>
              </a:defRPr>
            </a:lvl4pPr>
            <a:lvl5pPr marL="0" indent="1371600">
              <a:buSzTx/>
              <a:buFontTx/>
              <a:buNone/>
              <a:defRPr sz="1800">
                <a:solidFill>
                  <a:srgbClr val="191919"/>
                </a:solidFill>
              </a:defRPr>
            </a:lvl5pPr>
          </a:lstStyle>
          <a:p>
            <a:r>
              <a:t>[SUBTITLE]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2" name="Straight Connector 4"/>
          <p:cNvSpPr/>
          <p:nvPr/>
        </p:nvSpPr>
        <p:spPr>
          <a:xfrm>
            <a:off x="539999" y="807973"/>
            <a:ext cx="11124002" cy="1"/>
          </a:xfrm>
          <a:prstGeom prst="line">
            <a:avLst/>
          </a:prstGeom>
          <a:ln w="12700">
            <a:solidFill>
              <a:schemeClr val="accent2">
                <a:lumOff val="14414"/>
              </a:scheme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Straight Connector 8"/>
          <p:cNvSpPr/>
          <p:nvPr/>
        </p:nvSpPr>
        <p:spPr>
          <a:xfrm>
            <a:off x="539999" y="5803798"/>
            <a:ext cx="11124002" cy="1"/>
          </a:xfrm>
          <a:prstGeom prst="line">
            <a:avLst/>
          </a:prstGeom>
          <a:ln w="12700">
            <a:solidFill>
              <a:schemeClr val="accent2">
                <a:lumOff val="14414"/>
              </a:scheme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Custom whit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Text"/>
          <p:cNvSpPr txBox="1">
            <a:spLocks noGrp="1"/>
          </p:cNvSpPr>
          <p:nvPr>
            <p:ph type="title"/>
          </p:nvPr>
        </p:nvSpPr>
        <p:spPr>
          <a:xfrm>
            <a:off x="539999" y="232786"/>
            <a:ext cx="9740198" cy="57518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52" name="Straight Connector 8"/>
          <p:cNvSpPr/>
          <p:nvPr/>
        </p:nvSpPr>
        <p:spPr>
          <a:xfrm>
            <a:off x="539999" y="807973"/>
            <a:ext cx="11124002" cy="1"/>
          </a:xfrm>
          <a:prstGeom prst="line">
            <a:avLst/>
          </a:prstGeom>
          <a:ln w="12700">
            <a:solidFill>
              <a:schemeClr val="accent2">
                <a:lumOff val="14414"/>
              </a:scheme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Straight Connector 5"/>
          <p:cNvSpPr/>
          <p:nvPr/>
        </p:nvSpPr>
        <p:spPr>
          <a:xfrm>
            <a:off x="539999" y="5803798"/>
            <a:ext cx="11124002" cy="1"/>
          </a:xfrm>
          <a:prstGeom prst="line">
            <a:avLst/>
          </a:prstGeom>
          <a:ln w="12700">
            <a:solidFill>
              <a:schemeClr val="accent2">
                <a:lumOff val="14414"/>
              </a:scheme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Title 1"/>
          <p:cNvSpPr txBox="1"/>
          <p:nvPr/>
        </p:nvSpPr>
        <p:spPr>
          <a:xfrm>
            <a:off x="585718" y="897788"/>
            <a:ext cx="5198415" cy="999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15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08913" y="935437"/>
            <a:ext cx="5944189" cy="4740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Tx/>
              <a:buNone/>
              <a:defRPr b="1">
                <a:solidFill>
                  <a:srgbClr val="B01C32"/>
                </a:solidFill>
              </a:defRPr>
            </a:lvl1pPr>
            <a:lvl2pPr marL="685800" indent="-228600">
              <a:buFontTx/>
              <a:defRPr b="1">
                <a:solidFill>
                  <a:srgbClr val="B01C32"/>
                </a:solidFill>
              </a:defRPr>
            </a:lvl2pPr>
            <a:lvl3pPr marL="1143000" indent="-228600">
              <a:buFontTx/>
              <a:defRPr b="1">
                <a:solidFill>
                  <a:srgbClr val="B01C32"/>
                </a:solidFill>
              </a:defRPr>
            </a:lvl3pPr>
            <a:lvl4pPr marL="1600200" indent="-228600">
              <a:buFontTx/>
              <a:defRPr b="1">
                <a:solidFill>
                  <a:srgbClr val="B01C32"/>
                </a:solidFill>
              </a:defRPr>
            </a:lvl4pPr>
            <a:lvl5pPr marL="2057400" indent="-228600">
              <a:buFontTx/>
              <a:defRPr b="1">
                <a:solidFill>
                  <a:srgbClr val="B01C32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6" name="Text Placeholder 3"/>
          <p:cNvSpPr>
            <a:spLocks noGrp="1"/>
          </p:cNvSpPr>
          <p:nvPr>
            <p:ph type="body" sz="half" idx="21"/>
          </p:nvPr>
        </p:nvSpPr>
        <p:spPr>
          <a:xfrm>
            <a:off x="539999" y="2132708"/>
            <a:ext cx="5289856" cy="354362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Text"/>
          <p:cNvSpPr txBox="1">
            <a:spLocks noGrp="1"/>
          </p:cNvSpPr>
          <p:nvPr>
            <p:ph type="title"/>
          </p:nvPr>
        </p:nvSpPr>
        <p:spPr>
          <a:xfrm>
            <a:off x="539999" y="234000"/>
            <a:ext cx="10409905" cy="530943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6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39999" y="1173156"/>
            <a:ext cx="5220001" cy="4488342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rgbClr val="C00000"/>
              </a:buClr>
              <a:defRPr sz="1800">
                <a:solidFill>
                  <a:srgbClr val="191919"/>
                </a:solidFill>
              </a:defRPr>
            </a:lvl1pPr>
            <a:lvl2pPr marL="714375" indent="-257175">
              <a:buClr>
                <a:srgbClr val="C00000"/>
              </a:buClr>
              <a:defRPr sz="1800">
                <a:solidFill>
                  <a:srgbClr val="191919"/>
                </a:solidFill>
              </a:defRPr>
            </a:lvl2pPr>
            <a:lvl3pPr marL="1171575" indent="-257175">
              <a:buClr>
                <a:srgbClr val="C00000"/>
              </a:buClr>
              <a:defRPr sz="1800">
                <a:solidFill>
                  <a:srgbClr val="191919"/>
                </a:solidFill>
              </a:defRPr>
            </a:lvl3pPr>
            <a:lvl4pPr marL="1628775" indent="-257175">
              <a:buClr>
                <a:srgbClr val="C00000"/>
              </a:buClr>
              <a:defRPr sz="1800">
                <a:solidFill>
                  <a:srgbClr val="191919"/>
                </a:solidFill>
              </a:defRPr>
            </a:lvl4pPr>
            <a:lvl5pPr marL="2085975" indent="-257175">
              <a:buClr>
                <a:srgbClr val="C00000"/>
              </a:buClr>
              <a:defRPr sz="1800">
                <a:solidFill>
                  <a:srgbClr val="19191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traight Connector 11"/>
          <p:cNvSpPr/>
          <p:nvPr/>
        </p:nvSpPr>
        <p:spPr>
          <a:xfrm>
            <a:off x="539999" y="234000"/>
            <a:ext cx="10980001" cy="8603"/>
          </a:xfrm>
          <a:prstGeom prst="line">
            <a:avLst/>
          </a:prstGeom>
          <a:ln w="12700">
            <a:solidFill>
              <a:schemeClr val="accent2">
                <a:lumOff val="14414"/>
              </a:scheme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Text"/>
          <p:cNvSpPr txBox="1">
            <a:spLocks noGrp="1"/>
          </p:cNvSpPr>
          <p:nvPr>
            <p:ph type="title"/>
          </p:nvPr>
        </p:nvSpPr>
        <p:spPr>
          <a:xfrm>
            <a:off x="539999" y="234000"/>
            <a:ext cx="10515601" cy="54569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7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39999" y="1136415"/>
            <a:ext cx="5760001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6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539999" y="1136415"/>
            <a:ext cx="5760001" cy="82391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177" name="Straight Connector 13"/>
          <p:cNvSpPr/>
          <p:nvPr/>
        </p:nvSpPr>
        <p:spPr>
          <a:xfrm>
            <a:off x="539999" y="234000"/>
            <a:ext cx="10980002" cy="1"/>
          </a:xfrm>
          <a:prstGeom prst="line">
            <a:avLst/>
          </a:prstGeom>
          <a:ln w="12700">
            <a:solidFill>
              <a:schemeClr val="accent2">
                <a:lumOff val="14414"/>
              </a:scheme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mage whit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icture Placeholder 2"/>
          <p:cNvSpPr>
            <a:spLocks noGrp="1"/>
          </p:cNvSpPr>
          <p:nvPr>
            <p:ph type="pic" idx="21"/>
          </p:nvPr>
        </p:nvSpPr>
        <p:spPr>
          <a:xfrm>
            <a:off x="384175" y="239713"/>
            <a:ext cx="11399839" cy="5665788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Text"/>
          <p:cNvSpPr txBox="1">
            <a:spLocks noGrp="1"/>
          </p:cNvSpPr>
          <p:nvPr>
            <p:ph type="title"/>
          </p:nvPr>
        </p:nvSpPr>
        <p:spPr>
          <a:xfrm>
            <a:off x="539999" y="215999"/>
            <a:ext cx="5289855" cy="99907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9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08913" y="253649"/>
            <a:ext cx="5944189" cy="54273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Tx/>
              <a:buNone/>
              <a:defRPr b="1">
                <a:solidFill>
                  <a:srgbClr val="B01C32"/>
                </a:solidFill>
              </a:defRPr>
            </a:lvl1pPr>
            <a:lvl2pPr marL="685800" indent="-228600">
              <a:buFontTx/>
              <a:defRPr b="1">
                <a:solidFill>
                  <a:srgbClr val="B01C32"/>
                </a:solidFill>
              </a:defRPr>
            </a:lvl2pPr>
            <a:lvl3pPr marL="1143000" indent="-228600">
              <a:buFontTx/>
              <a:defRPr b="1">
                <a:solidFill>
                  <a:srgbClr val="B01C32"/>
                </a:solidFill>
              </a:defRPr>
            </a:lvl3pPr>
            <a:lvl4pPr marL="1600200" indent="-228600">
              <a:buFontTx/>
              <a:defRPr b="1">
                <a:solidFill>
                  <a:srgbClr val="B01C32"/>
                </a:solidFill>
              </a:defRPr>
            </a:lvl4pPr>
            <a:lvl5pPr marL="2057400" indent="-228600">
              <a:buFontTx/>
              <a:defRPr b="1">
                <a:solidFill>
                  <a:srgbClr val="B01C32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5" name="Text Placeholder 3"/>
          <p:cNvSpPr>
            <a:spLocks noGrp="1"/>
          </p:cNvSpPr>
          <p:nvPr>
            <p:ph type="body" sz="half" idx="21"/>
          </p:nvPr>
        </p:nvSpPr>
        <p:spPr>
          <a:xfrm>
            <a:off x="539999" y="1450918"/>
            <a:ext cx="5289857" cy="42300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  <a:defRPr sz="1600">
                <a:solidFill>
                  <a:srgbClr val="191919"/>
                </a:solidFill>
              </a:defRPr>
            </a:pPr>
            <a:endParaRPr/>
          </a:p>
        </p:txBody>
      </p:sp>
      <p:sp>
        <p:nvSpPr>
          <p:cNvPr id="196" name="Straight Connector 12"/>
          <p:cNvSpPr/>
          <p:nvPr/>
        </p:nvSpPr>
        <p:spPr>
          <a:xfrm flipV="1">
            <a:off x="539999" y="193024"/>
            <a:ext cx="5289856" cy="1150"/>
          </a:xfrm>
          <a:prstGeom prst="line">
            <a:avLst/>
          </a:prstGeom>
          <a:ln w="12700">
            <a:solidFill>
              <a:schemeClr val="accent2">
                <a:lumOff val="14414"/>
              </a:scheme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/>
          <p:nvPr/>
        </p:nvSpPr>
        <p:spPr>
          <a:xfrm>
            <a:off x="-1" y="2591511"/>
            <a:ext cx="6178609" cy="16749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2389" y="2982481"/>
            <a:ext cx="5332575" cy="8624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Tx/>
              <a:buNone/>
              <a:defRPr sz="3200">
                <a:solidFill>
                  <a:srgbClr val="191919"/>
                </a:solidFill>
              </a:defRPr>
            </a:lvl1pPr>
            <a:lvl2pPr marL="863600" indent="-406400">
              <a:buFontTx/>
              <a:defRPr sz="3200">
                <a:solidFill>
                  <a:srgbClr val="191919"/>
                </a:solidFill>
              </a:defRPr>
            </a:lvl2pPr>
            <a:lvl3pPr marL="1371600" indent="-457200">
              <a:buFontTx/>
              <a:defRPr sz="3200">
                <a:solidFill>
                  <a:srgbClr val="191919"/>
                </a:solidFill>
              </a:defRPr>
            </a:lvl3pPr>
            <a:lvl4pPr marL="1894114" indent="-522514">
              <a:buFontTx/>
              <a:defRPr sz="3200">
                <a:solidFill>
                  <a:srgbClr val="191919"/>
                </a:solidFill>
              </a:defRPr>
            </a:lvl4pPr>
            <a:lvl5pPr marL="2351314" indent="-522514">
              <a:buFontTx/>
              <a:defRPr sz="3200">
                <a:solidFill>
                  <a:srgbClr val="191919"/>
                </a:solidFill>
              </a:defRPr>
            </a:lvl5pPr>
          </a:lstStyle>
          <a:p>
            <a:r>
              <a:t>[INSERT SLIDE BREAK TITLE]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traight Connector 8"/>
          <p:cNvSpPr/>
          <p:nvPr/>
        </p:nvSpPr>
        <p:spPr>
          <a:xfrm>
            <a:off x="539999" y="807973"/>
            <a:ext cx="11124002" cy="1"/>
          </a:xfrm>
          <a:prstGeom prst="line">
            <a:avLst/>
          </a:prstGeom>
          <a:ln w="12700">
            <a:solidFill>
              <a:schemeClr val="accent2">
                <a:lumOff val="14414"/>
              </a:scheme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" name="Straight Connector 9"/>
          <p:cNvSpPr/>
          <p:nvPr/>
        </p:nvSpPr>
        <p:spPr>
          <a:xfrm>
            <a:off x="539999" y="5803798"/>
            <a:ext cx="11124002" cy="1"/>
          </a:xfrm>
          <a:prstGeom prst="line">
            <a:avLst/>
          </a:prstGeom>
          <a:ln w="12700">
            <a:solidFill>
              <a:schemeClr val="accent2">
                <a:lumOff val="14414"/>
              </a:scheme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 Layout - tex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71653" y="313008"/>
            <a:ext cx="10161485" cy="4095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Tx/>
              <a:buNone/>
              <a:defRPr sz="3200">
                <a:solidFill>
                  <a:srgbClr val="B01C32"/>
                </a:solidFill>
              </a:defRPr>
            </a:lvl1pPr>
            <a:lvl2pPr marL="863600" indent="-406400">
              <a:buFontTx/>
              <a:defRPr sz="3200">
                <a:solidFill>
                  <a:srgbClr val="B01C32"/>
                </a:solidFill>
              </a:defRPr>
            </a:lvl2pPr>
            <a:lvl3pPr marL="1371600" indent="-457200">
              <a:buFontTx/>
              <a:defRPr sz="3200">
                <a:solidFill>
                  <a:srgbClr val="B01C32"/>
                </a:solidFill>
              </a:defRPr>
            </a:lvl3pPr>
            <a:lvl4pPr marL="1894114" indent="-522514">
              <a:buFontTx/>
              <a:defRPr sz="3200">
                <a:solidFill>
                  <a:srgbClr val="B01C32"/>
                </a:solidFill>
              </a:defRPr>
            </a:lvl4pPr>
            <a:lvl5pPr marL="2351314" indent="-522514">
              <a:buFontTx/>
              <a:defRPr sz="3200">
                <a:solidFill>
                  <a:srgbClr val="B01C32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idx="21"/>
          </p:nvPr>
        </p:nvSpPr>
        <p:spPr>
          <a:xfrm>
            <a:off x="1039812" y="1604962"/>
            <a:ext cx="10093326" cy="369252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  <a:defRPr>
                <a:solidFill>
                  <a:srgbClr val="191919"/>
                </a:solidFill>
              </a:defRPr>
            </a:pPr>
            <a:endParaRPr/>
          </a:p>
        </p:txBody>
      </p:sp>
      <p:sp>
        <p:nvSpPr>
          <p:cNvPr id="36" name="Straight Connector 4"/>
          <p:cNvSpPr/>
          <p:nvPr/>
        </p:nvSpPr>
        <p:spPr>
          <a:xfrm>
            <a:off x="539999" y="807973"/>
            <a:ext cx="11124002" cy="1"/>
          </a:xfrm>
          <a:prstGeom prst="line">
            <a:avLst/>
          </a:prstGeom>
          <a:ln w="12700">
            <a:solidFill>
              <a:schemeClr val="accent2">
                <a:lumOff val="14414"/>
              </a:scheme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" name="Straight Connector 7"/>
          <p:cNvSpPr/>
          <p:nvPr/>
        </p:nvSpPr>
        <p:spPr>
          <a:xfrm>
            <a:off x="539999" y="5803798"/>
            <a:ext cx="11124002" cy="1"/>
          </a:xfrm>
          <a:prstGeom prst="line">
            <a:avLst/>
          </a:prstGeom>
          <a:ln w="12700">
            <a:solidFill>
              <a:schemeClr val="accent2">
                <a:lumOff val="14414"/>
              </a:scheme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71653" y="313008"/>
            <a:ext cx="10161485" cy="4095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Tx/>
              <a:buNone/>
              <a:defRPr sz="3200">
                <a:solidFill>
                  <a:srgbClr val="B01C32"/>
                </a:solidFill>
              </a:defRPr>
            </a:lvl1pPr>
            <a:lvl2pPr marL="863600" indent="-406400">
              <a:buFontTx/>
              <a:defRPr sz="3200">
                <a:solidFill>
                  <a:srgbClr val="B01C32"/>
                </a:solidFill>
              </a:defRPr>
            </a:lvl2pPr>
            <a:lvl3pPr marL="1371600" indent="-457200">
              <a:buFontTx/>
              <a:defRPr sz="3200">
                <a:solidFill>
                  <a:srgbClr val="B01C32"/>
                </a:solidFill>
              </a:defRPr>
            </a:lvl3pPr>
            <a:lvl4pPr marL="1894114" indent="-522514">
              <a:buFontTx/>
              <a:defRPr sz="3200">
                <a:solidFill>
                  <a:srgbClr val="B01C32"/>
                </a:solidFill>
              </a:defRPr>
            </a:lvl4pPr>
            <a:lvl5pPr marL="2351314" indent="-522514">
              <a:buFontTx/>
              <a:defRPr sz="3200">
                <a:solidFill>
                  <a:srgbClr val="B01C32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Text Placeholder 6"/>
          <p:cNvSpPr>
            <a:spLocks noGrp="1"/>
          </p:cNvSpPr>
          <p:nvPr>
            <p:ph type="body" idx="21"/>
          </p:nvPr>
        </p:nvSpPr>
        <p:spPr>
          <a:xfrm>
            <a:off x="1039812" y="1604962"/>
            <a:ext cx="10093326" cy="369252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buClr>
                <a:srgbClr val="B01C32"/>
              </a:buClr>
              <a:defRPr>
                <a:solidFill>
                  <a:srgbClr val="191919"/>
                </a:solidFill>
              </a:defRPr>
            </a:pPr>
            <a:endParaRPr/>
          </a:p>
        </p:txBody>
      </p:sp>
      <p:sp>
        <p:nvSpPr>
          <p:cNvPr id="47" name="Straight Connector 4"/>
          <p:cNvSpPr/>
          <p:nvPr/>
        </p:nvSpPr>
        <p:spPr>
          <a:xfrm>
            <a:off x="539999" y="807973"/>
            <a:ext cx="11124002" cy="1"/>
          </a:xfrm>
          <a:prstGeom prst="line">
            <a:avLst/>
          </a:prstGeom>
          <a:ln w="12700">
            <a:solidFill>
              <a:schemeClr val="accent2">
                <a:lumOff val="14414"/>
              </a:scheme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" name="Straight Connector 7"/>
          <p:cNvSpPr/>
          <p:nvPr/>
        </p:nvSpPr>
        <p:spPr>
          <a:xfrm>
            <a:off x="539999" y="5803798"/>
            <a:ext cx="11124002" cy="1"/>
          </a:xfrm>
          <a:prstGeom prst="line">
            <a:avLst/>
          </a:prstGeom>
          <a:ln w="12700">
            <a:solidFill>
              <a:schemeClr val="accent2">
                <a:lumOff val="14414"/>
              </a:scheme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71653" y="313008"/>
            <a:ext cx="10161485" cy="4095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Tx/>
              <a:buNone/>
              <a:defRPr sz="3200">
                <a:solidFill>
                  <a:srgbClr val="B01C32"/>
                </a:solidFill>
              </a:defRPr>
            </a:lvl1pPr>
            <a:lvl2pPr marL="863600" indent="-406400">
              <a:buFontTx/>
              <a:defRPr sz="3200">
                <a:solidFill>
                  <a:srgbClr val="B01C32"/>
                </a:solidFill>
              </a:defRPr>
            </a:lvl2pPr>
            <a:lvl3pPr marL="1371600" indent="-457200">
              <a:buFontTx/>
              <a:defRPr sz="3200">
                <a:solidFill>
                  <a:srgbClr val="B01C32"/>
                </a:solidFill>
              </a:defRPr>
            </a:lvl3pPr>
            <a:lvl4pPr marL="1894114" indent="-522514">
              <a:buFontTx/>
              <a:defRPr sz="3200">
                <a:solidFill>
                  <a:srgbClr val="B01C32"/>
                </a:solidFill>
              </a:defRPr>
            </a:lvl4pPr>
            <a:lvl5pPr marL="2351314" indent="-522514">
              <a:buFontTx/>
              <a:defRPr sz="3200">
                <a:solidFill>
                  <a:srgbClr val="B01C32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1039814" y="1604962"/>
            <a:ext cx="4174212" cy="369252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buClr>
                <a:srgbClr val="B01C32"/>
              </a:buClr>
              <a:defRPr>
                <a:solidFill>
                  <a:srgbClr val="191919"/>
                </a:solidFill>
              </a:defRPr>
            </a:pPr>
            <a:endParaRPr/>
          </a:p>
        </p:txBody>
      </p:sp>
      <p:sp>
        <p:nvSpPr>
          <p:cNvPr id="58" name="Straight Connector 4"/>
          <p:cNvSpPr/>
          <p:nvPr/>
        </p:nvSpPr>
        <p:spPr>
          <a:xfrm>
            <a:off x="539999" y="807973"/>
            <a:ext cx="11124002" cy="1"/>
          </a:xfrm>
          <a:prstGeom prst="line">
            <a:avLst/>
          </a:prstGeom>
          <a:ln w="12700">
            <a:solidFill>
              <a:schemeClr val="accent2">
                <a:lumOff val="14414"/>
              </a:scheme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" name="Straight Connector 7"/>
          <p:cNvSpPr/>
          <p:nvPr/>
        </p:nvSpPr>
        <p:spPr>
          <a:xfrm>
            <a:off x="539999" y="5803798"/>
            <a:ext cx="11124002" cy="1"/>
          </a:xfrm>
          <a:prstGeom prst="line">
            <a:avLst/>
          </a:prstGeom>
          <a:ln w="12700">
            <a:solidFill>
              <a:schemeClr val="accent2">
                <a:lumOff val="14414"/>
              </a:scheme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" name="Straight Connector 9"/>
          <p:cNvSpPr/>
          <p:nvPr/>
        </p:nvSpPr>
        <p:spPr>
          <a:xfrm flipH="1">
            <a:off x="5822872" y="892278"/>
            <a:ext cx="1" cy="4827587"/>
          </a:xfrm>
          <a:prstGeom prst="line">
            <a:avLst/>
          </a:prstGeom>
          <a:ln w="12700">
            <a:solidFill>
              <a:schemeClr val="accent2">
                <a:lumOff val="14414"/>
              </a:scheme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431719" y="1604862"/>
            <a:ext cx="4440967" cy="3692526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71653" y="313008"/>
            <a:ext cx="10161485" cy="4095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Tx/>
              <a:buNone/>
              <a:defRPr sz="3200">
                <a:solidFill>
                  <a:srgbClr val="B01C32"/>
                </a:solidFill>
              </a:defRPr>
            </a:lvl1pPr>
            <a:lvl2pPr marL="863600" indent="-406400">
              <a:buFontTx/>
              <a:defRPr sz="3200">
                <a:solidFill>
                  <a:srgbClr val="B01C32"/>
                </a:solidFill>
              </a:defRPr>
            </a:lvl2pPr>
            <a:lvl3pPr marL="1371600" indent="-457200">
              <a:buFontTx/>
              <a:defRPr sz="3200">
                <a:solidFill>
                  <a:srgbClr val="B01C32"/>
                </a:solidFill>
              </a:defRPr>
            </a:lvl3pPr>
            <a:lvl4pPr marL="1894114" indent="-522514">
              <a:buFontTx/>
              <a:defRPr sz="3200">
                <a:solidFill>
                  <a:srgbClr val="B01C32"/>
                </a:solidFill>
              </a:defRPr>
            </a:lvl4pPr>
            <a:lvl5pPr marL="2351314" indent="-522514">
              <a:buFontTx/>
              <a:defRPr sz="3200">
                <a:solidFill>
                  <a:srgbClr val="B01C32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971654" y="892280"/>
            <a:ext cx="4174212" cy="207320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buClr>
                <a:srgbClr val="B01C32"/>
              </a:buClr>
              <a:defRPr>
                <a:solidFill>
                  <a:srgbClr val="191919"/>
                </a:solidFill>
              </a:defRPr>
            </a:pPr>
            <a:endParaRPr/>
          </a:p>
        </p:txBody>
      </p:sp>
      <p:sp>
        <p:nvSpPr>
          <p:cNvPr id="71" name="Straight Connector 4"/>
          <p:cNvSpPr/>
          <p:nvPr/>
        </p:nvSpPr>
        <p:spPr>
          <a:xfrm>
            <a:off x="539999" y="807973"/>
            <a:ext cx="11124002" cy="1"/>
          </a:xfrm>
          <a:prstGeom prst="line">
            <a:avLst/>
          </a:prstGeom>
          <a:ln w="12700">
            <a:solidFill>
              <a:schemeClr val="accent2">
                <a:lumOff val="14414"/>
              </a:scheme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2" name="Straight Connector 7"/>
          <p:cNvSpPr/>
          <p:nvPr/>
        </p:nvSpPr>
        <p:spPr>
          <a:xfrm>
            <a:off x="539999" y="5803798"/>
            <a:ext cx="11124002" cy="1"/>
          </a:xfrm>
          <a:prstGeom prst="line">
            <a:avLst/>
          </a:prstGeom>
          <a:ln w="12700">
            <a:solidFill>
              <a:schemeClr val="accent2">
                <a:lumOff val="14414"/>
              </a:scheme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3" name="Straight Connector 9"/>
          <p:cNvSpPr/>
          <p:nvPr/>
        </p:nvSpPr>
        <p:spPr>
          <a:xfrm flipH="1">
            <a:off x="5822872" y="892278"/>
            <a:ext cx="1" cy="4827587"/>
          </a:xfrm>
          <a:prstGeom prst="line">
            <a:avLst/>
          </a:prstGeom>
          <a:ln w="12700">
            <a:solidFill>
              <a:schemeClr val="accent2">
                <a:lumOff val="14414"/>
              </a:scheme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4" name="Straight Connector 11"/>
          <p:cNvSpPr/>
          <p:nvPr/>
        </p:nvSpPr>
        <p:spPr>
          <a:xfrm>
            <a:off x="539999" y="3135177"/>
            <a:ext cx="11124002" cy="1"/>
          </a:xfrm>
          <a:prstGeom prst="line">
            <a:avLst/>
          </a:prstGeom>
          <a:ln w="12700">
            <a:solidFill>
              <a:schemeClr val="accent2">
                <a:lumOff val="14414"/>
              </a:scheme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5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971654" y="3263191"/>
            <a:ext cx="4174212" cy="207320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buClr>
                <a:srgbClr val="B01C32"/>
              </a:buClr>
              <a:defRPr>
                <a:solidFill>
                  <a:srgbClr val="191919"/>
                </a:solidFill>
              </a:defRPr>
            </a:pPr>
            <a:endParaRPr/>
          </a:p>
        </p:txBody>
      </p:sp>
      <p:sp>
        <p:nvSpPr>
          <p:cNvPr id="76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6496570" y="892280"/>
            <a:ext cx="4174213" cy="207320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buClr>
                <a:srgbClr val="B01C32"/>
              </a:buClr>
              <a:defRPr>
                <a:solidFill>
                  <a:srgbClr val="191919"/>
                </a:solidFill>
              </a:defRPr>
            </a:pPr>
            <a:endParaRPr/>
          </a:p>
        </p:txBody>
      </p:sp>
      <p:sp>
        <p:nvSpPr>
          <p:cNvPr id="77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6473807" y="3255324"/>
            <a:ext cx="4174213" cy="207320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buClr>
                <a:srgbClr val="B01C32"/>
              </a:buClr>
              <a:defRPr>
                <a:solidFill>
                  <a:srgbClr val="191919"/>
                </a:solidFill>
              </a:defRPr>
            </a:pPr>
            <a:endParaRPr/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71653" y="313008"/>
            <a:ext cx="10161485" cy="4095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Tx/>
              <a:buNone/>
              <a:defRPr sz="3200">
                <a:solidFill>
                  <a:srgbClr val="B01C32"/>
                </a:solidFill>
              </a:defRPr>
            </a:lvl1pPr>
            <a:lvl2pPr marL="863600" indent="-406400">
              <a:buFontTx/>
              <a:defRPr sz="3200">
                <a:solidFill>
                  <a:srgbClr val="B01C32"/>
                </a:solidFill>
              </a:defRPr>
            </a:lvl2pPr>
            <a:lvl3pPr marL="1371600" indent="-457200">
              <a:buFontTx/>
              <a:defRPr sz="3200">
                <a:solidFill>
                  <a:srgbClr val="B01C32"/>
                </a:solidFill>
              </a:defRPr>
            </a:lvl3pPr>
            <a:lvl4pPr marL="1894114" indent="-522514">
              <a:buFontTx/>
              <a:defRPr sz="3200">
                <a:solidFill>
                  <a:srgbClr val="B01C32"/>
                </a:solidFill>
              </a:defRPr>
            </a:lvl4pPr>
            <a:lvl5pPr marL="2351314" indent="-522514">
              <a:buFontTx/>
              <a:defRPr sz="3200">
                <a:solidFill>
                  <a:srgbClr val="B01C32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Text Placeholder 6"/>
          <p:cNvSpPr>
            <a:spLocks noGrp="1"/>
          </p:cNvSpPr>
          <p:nvPr>
            <p:ph type="body" sz="half" idx="21"/>
          </p:nvPr>
        </p:nvSpPr>
        <p:spPr>
          <a:xfrm>
            <a:off x="971654" y="892280"/>
            <a:ext cx="4174212" cy="482612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buClr>
                <a:srgbClr val="B01C32"/>
              </a:buClr>
              <a:defRPr>
                <a:solidFill>
                  <a:srgbClr val="191919"/>
                </a:solidFill>
              </a:defRPr>
            </a:pPr>
            <a:endParaRPr/>
          </a:p>
        </p:txBody>
      </p:sp>
      <p:sp>
        <p:nvSpPr>
          <p:cNvPr id="87" name="Straight Connector 4"/>
          <p:cNvSpPr/>
          <p:nvPr/>
        </p:nvSpPr>
        <p:spPr>
          <a:xfrm>
            <a:off x="539999" y="807973"/>
            <a:ext cx="11124002" cy="1"/>
          </a:xfrm>
          <a:prstGeom prst="line">
            <a:avLst/>
          </a:prstGeom>
          <a:ln w="12700">
            <a:solidFill>
              <a:schemeClr val="accent2">
                <a:lumOff val="14414"/>
              </a:scheme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8" name="Straight Connector 7"/>
          <p:cNvSpPr/>
          <p:nvPr/>
        </p:nvSpPr>
        <p:spPr>
          <a:xfrm>
            <a:off x="539999" y="5803798"/>
            <a:ext cx="11124002" cy="1"/>
          </a:xfrm>
          <a:prstGeom prst="line">
            <a:avLst/>
          </a:prstGeom>
          <a:ln w="12700">
            <a:solidFill>
              <a:schemeClr val="accent2">
                <a:lumOff val="14414"/>
              </a:scheme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9" name="Straight Connector 9"/>
          <p:cNvSpPr/>
          <p:nvPr/>
        </p:nvSpPr>
        <p:spPr>
          <a:xfrm flipH="1">
            <a:off x="5822872" y="892278"/>
            <a:ext cx="1" cy="4827587"/>
          </a:xfrm>
          <a:prstGeom prst="line">
            <a:avLst/>
          </a:prstGeom>
          <a:ln w="12700">
            <a:solidFill>
              <a:schemeClr val="accent2">
                <a:lumOff val="14414"/>
              </a:scheme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0" name="Text Placeholder 6"/>
          <p:cNvSpPr>
            <a:spLocks noGrp="1"/>
          </p:cNvSpPr>
          <p:nvPr>
            <p:ph type="body" sz="half" idx="22"/>
          </p:nvPr>
        </p:nvSpPr>
        <p:spPr>
          <a:xfrm>
            <a:off x="6496570" y="892280"/>
            <a:ext cx="4174213" cy="482612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buClr>
                <a:srgbClr val="B01C32"/>
              </a:buClr>
              <a:defRPr>
                <a:solidFill>
                  <a:srgbClr val="191919"/>
                </a:solidFill>
              </a:defRPr>
            </a:pPr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traight Connector 6"/>
          <p:cNvSpPr/>
          <p:nvPr/>
        </p:nvSpPr>
        <p:spPr>
          <a:xfrm>
            <a:off x="539999" y="807973"/>
            <a:ext cx="11124002" cy="1"/>
          </a:xfrm>
          <a:prstGeom prst="line">
            <a:avLst/>
          </a:prstGeom>
          <a:ln w="12700">
            <a:solidFill>
              <a:schemeClr val="accent2">
                <a:lumOff val="14414"/>
              </a:scheme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9" name="Straight Connector 7"/>
          <p:cNvSpPr/>
          <p:nvPr/>
        </p:nvSpPr>
        <p:spPr>
          <a:xfrm>
            <a:off x="539999" y="5803798"/>
            <a:ext cx="11124002" cy="1"/>
          </a:xfrm>
          <a:prstGeom prst="line">
            <a:avLst/>
          </a:prstGeom>
          <a:ln w="12700">
            <a:solidFill>
              <a:schemeClr val="accent2">
                <a:lumOff val="14414"/>
              </a:scheme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71999" y="313008"/>
            <a:ext cx="10161485" cy="4095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Tx/>
              <a:buNone/>
              <a:defRPr sz="3200">
                <a:solidFill>
                  <a:srgbClr val="B01C32"/>
                </a:solidFill>
              </a:defRPr>
            </a:lvl1pPr>
            <a:lvl2pPr marL="863600" indent="-406400">
              <a:buFontTx/>
              <a:defRPr sz="3200">
                <a:solidFill>
                  <a:srgbClr val="B01C32"/>
                </a:solidFill>
              </a:defRPr>
            </a:lvl2pPr>
            <a:lvl3pPr marL="1371600" indent="-457200">
              <a:buFontTx/>
              <a:defRPr sz="3200">
                <a:solidFill>
                  <a:srgbClr val="B01C32"/>
                </a:solidFill>
              </a:defRPr>
            </a:lvl3pPr>
            <a:lvl4pPr marL="1894114" indent="-522514">
              <a:buFontTx/>
              <a:defRPr sz="3200">
                <a:solidFill>
                  <a:srgbClr val="B01C32"/>
                </a:solidFill>
              </a:defRPr>
            </a:lvl4pPr>
            <a:lvl5pPr marL="2351314" indent="-522514">
              <a:buFontTx/>
              <a:defRPr sz="3200">
                <a:solidFill>
                  <a:srgbClr val="B01C32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traight Connector 6"/>
          <p:cNvSpPr/>
          <p:nvPr/>
        </p:nvSpPr>
        <p:spPr>
          <a:xfrm>
            <a:off x="539999" y="807973"/>
            <a:ext cx="11124002" cy="1"/>
          </a:xfrm>
          <a:prstGeom prst="line">
            <a:avLst/>
          </a:prstGeom>
          <a:ln w="12700">
            <a:solidFill>
              <a:schemeClr val="accent2">
                <a:lumOff val="14414"/>
              </a:scheme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9" name="Straight Connector 7"/>
          <p:cNvSpPr/>
          <p:nvPr/>
        </p:nvSpPr>
        <p:spPr>
          <a:xfrm>
            <a:off x="539999" y="5803798"/>
            <a:ext cx="11124002" cy="1"/>
          </a:xfrm>
          <a:prstGeom prst="line">
            <a:avLst/>
          </a:prstGeom>
          <a:ln w="12700">
            <a:solidFill>
              <a:schemeClr val="accent2">
                <a:lumOff val="14414"/>
              </a:scheme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71999" y="313008"/>
            <a:ext cx="10161485" cy="4095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Tx/>
              <a:buNone/>
              <a:defRPr sz="3200">
                <a:solidFill>
                  <a:srgbClr val="B01C32"/>
                </a:solidFill>
              </a:defRPr>
            </a:lvl1pPr>
            <a:lvl2pPr marL="863600" indent="-406400">
              <a:buFontTx/>
              <a:defRPr sz="3200">
                <a:solidFill>
                  <a:srgbClr val="B01C32"/>
                </a:solidFill>
              </a:defRPr>
            </a:lvl2pPr>
            <a:lvl3pPr marL="1371600" indent="-457200">
              <a:buFontTx/>
              <a:defRPr sz="3200">
                <a:solidFill>
                  <a:srgbClr val="B01C32"/>
                </a:solidFill>
              </a:defRPr>
            </a:lvl3pPr>
            <a:lvl4pPr marL="1894114" indent="-522514">
              <a:buFontTx/>
              <a:defRPr sz="3200">
                <a:solidFill>
                  <a:srgbClr val="B01C32"/>
                </a:solidFill>
              </a:defRPr>
            </a:lvl4pPr>
            <a:lvl5pPr marL="2351314" indent="-522514">
              <a:buFontTx/>
              <a:defRPr sz="3200">
                <a:solidFill>
                  <a:srgbClr val="B01C32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7"/>
          <p:cNvSpPr/>
          <p:nvPr/>
        </p:nvSpPr>
        <p:spPr>
          <a:xfrm>
            <a:off x="539999" y="5803798"/>
            <a:ext cx="11124002" cy="1"/>
          </a:xfrm>
          <a:prstGeom prst="line">
            <a:avLst/>
          </a:prstGeom>
          <a:ln w="12700">
            <a:solidFill>
              <a:schemeClr val="accent2">
                <a:lumOff val="14414"/>
              </a:scheme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C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C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C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C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C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C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C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C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C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solidFill>
            <a:srgbClr val="5D5D5D"/>
          </a:solidFill>
          <a:uFillTx/>
          <a:latin typeface="Arial"/>
          <a:ea typeface="Arial"/>
          <a:cs typeface="Arial"/>
          <a:sym typeface="Arial"/>
        </a:defRPr>
      </a:lvl1pPr>
      <a:lvl2pPr marL="711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solidFill>
            <a:srgbClr val="5D5D5D"/>
          </a:solidFill>
          <a:uFillTx/>
          <a:latin typeface="Arial"/>
          <a:ea typeface="Arial"/>
          <a:cs typeface="Arial"/>
          <a:sym typeface="Arial"/>
        </a:defRPr>
      </a:lvl2pPr>
      <a:lvl3pPr marL="1200150" marR="0" indent="-285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solidFill>
            <a:srgbClr val="5D5D5D"/>
          </a:solidFill>
          <a:uFillTx/>
          <a:latin typeface="Arial"/>
          <a:ea typeface="Arial"/>
          <a:cs typeface="Arial"/>
          <a:sym typeface="Arial"/>
        </a:defRPr>
      </a:lvl3pPr>
      <a:lvl4pPr marL="1698171" marR="0" indent="-326571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solidFill>
            <a:srgbClr val="5D5D5D"/>
          </a:solidFill>
          <a:uFillTx/>
          <a:latin typeface="Arial"/>
          <a:ea typeface="Arial"/>
          <a:cs typeface="Arial"/>
          <a:sym typeface="Arial"/>
        </a:defRPr>
      </a:lvl4pPr>
      <a:lvl5pPr marL="2155371" marR="0" indent="-326571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solidFill>
            <a:srgbClr val="5D5D5D"/>
          </a:solidFill>
          <a:uFillTx/>
          <a:latin typeface="Arial"/>
          <a:ea typeface="Arial"/>
          <a:cs typeface="Arial"/>
          <a:sym typeface="Arial"/>
        </a:defRPr>
      </a:lvl5pPr>
      <a:lvl6pPr marL="25400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solidFill>
            <a:srgbClr val="5D5D5D"/>
          </a:solidFill>
          <a:uFillTx/>
          <a:latin typeface="Arial"/>
          <a:ea typeface="Arial"/>
          <a:cs typeface="Arial"/>
          <a:sym typeface="Arial"/>
        </a:defRPr>
      </a:lvl6pPr>
      <a:lvl7pPr marL="2997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solidFill>
            <a:srgbClr val="5D5D5D"/>
          </a:solidFill>
          <a:uFillTx/>
          <a:latin typeface="Arial"/>
          <a:ea typeface="Arial"/>
          <a:cs typeface="Arial"/>
          <a:sym typeface="Arial"/>
        </a:defRPr>
      </a:lvl7pPr>
      <a:lvl8pPr marL="34544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solidFill>
            <a:srgbClr val="5D5D5D"/>
          </a:solidFill>
          <a:uFillTx/>
          <a:latin typeface="Arial"/>
          <a:ea typeface="Arial"/>
          <a:cs typeface="Arial"/>
          <a:sym typeface="Arial"/>
        </a:defRPr>
      </a:lvl8pPr>
      <a:lvl9pPr marL="39116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solidFill>
            <a:srgbClr val="5D5D5D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ustri.org/b/playing-with-weggli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ustri.org/b/playing-with-weggli.html" TargetMode="External"/><Relationship Id="rId2" Type="http://schemas.openxmlformats.org/officeDocument/2006/relationships/hyperlink" Target="https://github.com/googleprojectzero/weggli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oogle/security-research/security/advisories/GHSA-pf87-6c9q-jvm4" TargetMode="External"/><Relationship Id="rId4" Type="http://schemas.openxmlformats.org/officeDocument/2006/relationships/hyperlink" Target="https://google.github.io/security-research/pocs/linux/bleedingtooth/writeup.html#badvibes-heap-based-buffer-overflow-cve-2020-2449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projectzero/weggl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itle 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3377449"/>
          </a:xfrm>
          <a:prstGeom prst="rect">
            <a:avLst/>
          </a:prstGeom>
        </p:spPr>
        <p:txBody>
          <a:bodyPr/>
          <a:lstStyle/>
          <a:p>
            <a:r>
              <a:rPr dirty="0"/>
              <a:t>Haven't We Met Before?</a:t>
            </a:r>
            <a:br>
              <a:rPr dirty="0"/>
            </a:br>
            <a:r>
              <a:rPr dirty="0"/>
              <a:t> </a:t>
            </a:r>
            <a:br>
              <a:rPr dirty="0"/>
            </a:br>
            <a:r>
              <a:rPr sz="4000" dirty="0"/>
              <a:t>Using Recent Bug-Fixes to Find New Vulnerabilities.</a:t>
            </a:r>
          </a:p>
        </p:txBody>
      </p:sp>
      <p:sp>
        <p:nvSpPr>
          <p:cNvPr id="207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4692315"/>
            <a:ext cx="9144000" cy="878306"/>
          </a:xfrm>
          <a:prstGeom prst="rect">
            <a:avLst/>
          </a:prstGeom>
        </p:spPr>
        <p:txBody>
          <a:bodyPr lIns="72000" tIns="72000" rIns="72000" bIns="72000"/>
          <a:lstStyle/>
          <a:p>
            <a:pPr defTabSz="859536">
              <a:spcBef>
                <a:spcPts val="900"/>
              </a:spcBef>
              <a:defRPr sz="2256"/>
            </a:pPr>
            <a:endParaRPr dirty="0"/>
          </a:p>
          <a:p>
            <a:pPr defTabSz="859536">
              <a:spcBef>
                <a:spcPts val="900"/>
              </a:spcBef>
              <a:defRPr sz="2256"/>
            </a:pPr>
            <a:r>
              <a:rPr dirty="0"/>
              <a:t>@N1ckDunn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 Placeholder 1"/>
          <p:cNvSpPr txBox="1">
            <a:spLocks noGrp="1"/>
          </p:cNvSpPr>
          <p:nvPr>
            <p:ph type="body" sz="quarter" idx="1"/>
          </p:nvPr>
        </p:nvSpPr>
        <p:spPr>
          <a:xfrm>
            <a:off x="971654" y="313008"/>
            <a:ext cx="10161484" cy="409576"/>
          </a:xfrm>
          <a:prstGeom prst="rect">
            <a:avLst/>
          </a:prstGeom>
        </p:spPr>
        <p:txBody>
          <a:bodyPr/>
          <a:lstStyle>
            <a:lvl1pPr defTabSz="640079">
              <a:spcBef>
                <a:spcPts val="700"/>
              </a:spcBef>
              <a:defRPr sz="2240"/>
            </a:lvl1pPr>
          </a:lstStyle>
          <a:p>
            <a:r>
              <a:rPr dirty="0" err="1"/>
              <a:t>Weggli</a:t>
            </a:r>
            <a:r>
              <a:rPr dirty="0"/>
              <a:t> – Basic Use </a:t>
            </a:r>
          </a:p>
        </p:txBody>
      </p:sp>
      <p:sp>
        <p:nvSpPr>
          <p:cNvPr id="262" name="Text Placeholder 2"/>
          <p:cNvSpPr>
            <a:spLocks noGrp="1"/>
          </p:cNvSpPr>
          <p:nvPr>
            <p:ph type="body" idx="21"/>
          </p:nvPr>
        </p:nvSpPr>
        <p:spPr>
          <a:xfrm>
            <a:off x="1039812" y="1070810"/>
            <a:ext cx="10093326" cy="422668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342900" indent="-342900"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dirty="0"/>
              <a:t>From the GitHub examples you may have noticed:</a:t>
            </a:r>
          </a:p>
          <a:p>
            <a:pPr marL="685800" lvl="1" indent="-228600">
              <a:spcBef>
                <a:spcPts val="500"/>
              </a:spcBef>
              <a:buClr>
                <a:srgbClr val="B01C32"/>
              </a:buClr>
              <a:defRPr sz="2200">
                <a:solidFill>
                  <a:schemeClr val="accent4"/>
                </a:solidFill>
              </a:defRPr>
            </a:pPr>
            <a:r>
              <a:rPr dirty="0"/>
              <a:t>There is an individual query for each vulnerability type</a:t>
            </a:r>
            <a:endParaRPr sz="1800" dirty="0"/>
          </a:p>
          <a:p>
            <a:pPr marL="685800" lvl="1" indent="-228600">
              <a:spcBef>
                <a:spcPts val="500"/>
              </a:spcBef>
              <a:buClr>
                <a:srgbClr val="B01C32"/>
              </a:buClr>
              <a:defRPr sz="2200">
                <a:solidFill>
                  <a:schemeClr val="accent4"/>
                </a:solidFill>
              </a:defRPr>
            </a:pPr>
            <a:r>
              <a:rPr dirty="0"/>
              <a:t>Queries are (vaguely) similar to regex and can span multiple lines</a:t>
            </a:r>
            <a:endParaRPr sz="1800" dirty="0"/>
          </a:p>
          <a:p>
            <a:pPr marL="685800" lvl="1" indent="-228600">
              <a:spcBef>
                <a:spcPts val="500"/>
              </a:spcBef>
              <a:buClr>
                <a:srgbClr val="B01C32"/>
              </a:buClr>
              <a:defRPr sz="2200">
                <a:solidFill>
                  <a:schemeClr val="accent4"/>
                </a:solidFill>
              </a:defRPr>
            </a:pPr>
            <a:r>
              <a:rPr dirty="0"/>
              <a:t>The examples will find issues similar to those found by other code security scanners</a:t>
            </a:r>
          </a:p>
        </p:txBody>
      </p:sp>
      <p:pic>
        <p:nvPicPr>
          <p:cNvPr id="263" name="Picture 4" descr="Picture 4"/>
          <p:cNvPicPr>
            <a:picLocks noChangeAspect="1"/>
          </p:cNvPicPr>
          <p:nvPr/>
        </p:nvPicPr>
        <p:blipFill>
          <a:blip r:embed="rId3"/>
          <a:srcRect t="21708"/>
          <a:stretch>
            <a:fillRect/>
          </a:stretch>
        </p:blipFill>
        <p:spPr>
          <a:xfrm>
            <a:off x="7303168" y="2710791"/>
            <a:ext cx="4039604" cy="30763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 Placeholder 1"/>
          <p:cNvSpPr txBox="1">
            <a:spLocks noGrp="1"/>
          </p:cNvSpPr>
          <p:nvPr>
            <p:ph type="body" sz="quarter" idx="1"/>
          </p:nvPr>
        </p:nvSpPr>
        <p:spPr>
          <a:xfrm>
            <a:off x="971654" y="313008"/>
            <a:ext cx="10161484" cy="409576"/>
          </a:xfrm>
          <a:prstGeom prst="rect">
            <a:avLst/>
          </a:prstGeom>
        </p:spPr>
        <p:txBody>
          <a:bodyPr/>
          <a:lstStyle>
            <a:lvl1pPr defTabSz="640079">
              <a:spcBef>
                <a:spcPts val="700"/>
              </a:spcBef>
              <a:defRPr sz="2240"/>
            </a:lvl1pPr>
          </a:lstStyle>
          <a:p>
            <a:r>
              <a:rPr dirty="0"/>
              <a:t>Using </a:t>
            </a:r>
            <a:r>
              <a:rPr dirty="0" err="1"/>
              <a:t>Weggli</a:t>
            </a:r>
            <a:r>
              <a:rPr dirty="0"/>
              <a:t> to Supplement Other Scanners…</a:t>
            </a:r>
          </a:p>
        </p:txBody>
      </p:sp>
      <p:sp>
        <p:nvSpPr>
          <p:cNvPr id="268" name="Text Placeholder 2"/>
          <p:cNvSpPr>
            <a:spLocks noGrp="1"/>
          </p:cNvSpPr>
          <p:nvPr>
            <p:ph type="body" idx="21"/>
          </p:nvPr>
        </p:nvSpPr>
        <p:spPr>
          <a:xfrm>
            <a:off x="1020291" y="998619"/>
            <a:ext cx="10093326" cy="386573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buClr>
                <a:srgbClr val="B01C32"/>
              </a:buClr>
              <a:defRPr sz="2400">
                <a:solidFill>
                  <a:srgbClr val="191919"/>
                </a:solidFill>
              </a:defRPr>
            </a:lvl1pPr>
          </a:lstStyle>
          <a:p>
            <a:r>
              <a:rPr dirty="0"/>
              <a:t>Before we move onto some interesting uses, </a:t>
            </a:r>
            <a:r>
              <a:rPr dirty="0" err="1"/>
              <a:t>Weggli</a:t>
            </a:r>
            <a:r>
              <a:rPr dirty="0"/>
              <a:t> can be scripted to replicate a typical code scanner:</a:t>
            </a:r>
          </a:p>
        </p:txBody>
      </p:sp>
      <p:pic>
        <p:nvPicPr>
          <p:cNvPr id="269" name="Picture 4" descr="Picture 4"/>
          <p:cNvPicPr>
            <a:picLocks noChangeAspect="1"/>
          </p:cNvPicPr>
          <p:nvPr/>
        </p:nvPicPr>
        <p:blipFill>
          <a:blip r:embed="rId3"/>
          <a:srcRect l="971" t="19473" r="45039" b="28597"/>
          <a:stretch>
            <a:fillRect/>
          </a:stretch>
        </p:blipFill>
        <p:spPr>
          <a:xfrm>
            <a:off x="1215186" y="1806976"/>
            <a:ext cx="6761751" cy="4676354"/>
          </a:xfrm>
          <a:prstGeom prst="rect">
            <a:avLst/>
          </a:prstGeom>
          <a:ln>
            <a:solidFill>
              <a:schemeClr val="accent4"/>
            </a:solidFill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 Placeholder 1"/>
          <p:cNvSpPr txBox="1">
            <a:spLocks noGrp="1"/>
          </p:cNvSpPr>
          <p:nvPr>
            <p:ph type="body" sz="quarter" idx="1"/>
          </p:nvPr>
        </p:nvSpPr>
        <p:spPr>
          <a:xfrm>
            <a:off x="971654" y="313008"/>
            <a:ext cx="10161484" cy="409576"/>
          </a:xfrm>
          <a:prstGeom prst="rect">
            <a:avLst/>
          </a:prstGeom>
        </p:spPr>
        <p:txBody>
          <a:bodyPr/>
          <a:lstStyle>
            <a:lvl1pPr defTabSz="640079">
              <a:spcBef>
                <a:spcPts val="700"/>
              </a:spcBef>
              <a:defRPr sz="2240"/>
            </a:lvl1pPr>
          </a:lstStyle>
          <a:p>
            <a:r>
              <a:rPr dirty="0"/>
              <a:t>Some More Interesting Uses</a:t>
            </a:r>
          </a:p>
        </p:txBody>
      </p:sp>
      <p:sp>
        <p:nvSpPr>
          <p:cNvPr id="274" name="Text Placeholder 2"/>
          <p:cNvSpPr>
            <a:spLocks noGrp="1"/>
          </p:cNvSpPr>
          <p:nvPr>
            <p:ph type="body" idx="21"/>
          </p:nvPr>
        </p:nvSpPr>
        <p:spPr>
          <a:xfrm>
            <a:off x="1039812" y="1070810"/>
            <a:ext cx="10093326" cy="422668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342900" indent="-342900"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dirty="0"/>
              <a:t>There are currently (mid 2023) very few pages with example uses and ideas. This page has some interesting uses for the tool:</a:t>
            </a:r>
          </a:p>
          <a:p>
            <a:pPr marL="342900" indent="-342900"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u="sng" dirty="0">
                <a:solidFill>
                  <a:srgbClr val="919191"/>
                </a:solidFill>
                <a:uFill>
                  <a:solidFill>
                    <a:srgbClr val="919191"/>
                  </a:solidFill>
                </a:uFill>
                <a:hlinkClick r:id="rId3"/>
              </a:rPr>
              <a:t>https://dustri.org/b/playing-with-weggli.html</a:t>
            </a:r>
          </a:p>
          <a:p>
            <a:pPr marL="342900" indent="-342900"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dirty="0"/>
              <a:t>These include:</a:t>
            </a:r>
          </a:p>
          <a:p>
            <a:pPr marL="685800" lvl="1" indent="-228600">
              <a:spcBef>
                <a:spcPts val="500"/>
              </a:spcBef>
              <a:buClr>
                <a:srgbClr val="B01C32"/>
              </a:buClr>
              <a:defRPr sz="2200">
                <a:solidFill>
                  <a:schemeClr val="accent4"/>
                </a:solidFill>
              </a:defRPr>
            </a:pPr>
            <a:r>
              <a:rPr dirty="0" err="1"/>
              <a:t>kmalloc</a:t>
            </a:r>
            <a:r>
              <a:rPr dirty="0"/>
              <a:t> multiplication overflows</a:t>
            </a:r>
            <a:endParaRPr sz="1800" dirty="0"/>
          </a:p>
          <a:p>
            <a:pPr marL="685800" lvl="1" indent="-228600">
              <a:spcBef>
                <a:spcPts val="500"/>
              </a:spcBef>
              <a:buClr>
                <a:srgbClr val="B01C32"/>
              </a:buClr>
              <a:defRPr sz="2200">
                <a:solidFill>
                  <a:schemeClr val="accent4"/>
                </a:solidFill>
              </a:defRPr>
            </a:pPr>
            <a:r>
              <a:rPr dirty="0"/>
              <a:t>Use of </a:t>
            </a:r>
            <a:r>
              <a:rPr dirty="0" err="1"/>
              <a:t>sizeof</a:t>
            </a:r>
            <a:r>
              <a:rPr dirty="0"/>
              <a:t>(</a:t>
            </a:r>
            <a:r>
              <a:rPr dirty="0" err="1"/>
              <a:t>ptr</a:t>
            </a:r>
            <a:r>
              <a:rPr dirty="0"/>
              <a:t>) instead of </a:t>
            </a:r>
            <a:r>
              <a:rPr dirty="0" err="1"/>
              <a:t>sizeof</a:t>
            </a:r>
            <a:r>
              <a:rPr dirty="0"/>
              <a:t>(type of the pointed thing)</a:t>
            </a:r>
            <a:endParaRPr sz="1800" dirty="0"/>
          </a:p>
          <a:p>
            <a:pPr marL="685800" lvl="1" indent="-228600">
              <a:spcBef>
                <a:spcPts val="500"/>
              </a:spcBef>
              <a:buClr>
                <a:srgbClr val="B01C32"/>
              </a:buClr>
              <a:defRPr sz="2200">
                <a:solidFill>
                  <a:schemeClr val="accent4"/>
                </a:solidFill>
              </a:defRPr>
            </a:pPr>
            <a:r>
              <a:rPr dirty="0"/>
              <a:t>Trivial double-frees</a:t>
            </a:r>
            <a:endParaRPr sz="1800" dirty="0"/>
          </a:p>
          <a:p>
            <a:pPr marL="685800" lvl="1" indent="-228600">
              <a:spcBef>
                <a:spcPts val="500"/>
              </a:spcBef>
              <a:buClr>
                <a:srgbClr val="B01C32"/>
              </a:buClr>
              <a:defRPr sz="2200">
                <a:solidFill>
                  <a:schemeClr val="accent4"/>
                </a:solidFill>
              </a:defRPr>
            </a:pPr>
            <a:r>
              <a:rPr dirty="0"/>
              <a:t>Freeing stack-allocated variables</a:t>
            </a:r>
            <a:endParaRPr sz="1800" dirty="0"/>
          </a:p>
          <a:p>
            <a:pPr marL="685800" lvl="1" indent="-228600">
              <a:spcBef>
                <a:spcPts val="500"/>
              </a:spcBef>
              <a:buClr>
                <a:srgbClr val="B01C32"/>
              </a:buClr>
              <a:defRPr sz="2200">
                <a:solidFill>
                  <a:schemeClr val="accent4"/>
                </a:solidFill>
              </a:defRPr>
            </a:pPr>
            <a:r>
              <a:rPr dirty="0"/>
              <a:t>Division by zero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 Placeholder 1"/>
          <p:cNvSpPr txBox="1">
            <a:spLocks noGrp="1"/>
          </p:cNvSpPr>
          <p:nvPr>
            <p:ph type="body" sz="quarter" idx="1"/>
          </p:nvPr>
        </p:nvSpPr>
        <p:spPr>
          <a:xfrm>
            <a:off x="971654" y="313008"/>
            <a:ext cx="10161484" cy="409576"/>
          </a:xfrm>
          <a:prstGeom prst="rect">
            <a:avLst/>
          </a:prstGeom>
        </p:spPr>
        <p:txBody>
          <a:bodyPr/>
          <a:lstStyle>
            <a:lvl1pPr defTabSz="640079">
              <a:spcBef>
                <a:spcPts val="700"/>
              </a:spcBef>
              <a:defRPr sz="2240"/>
            </a:lvl1pPr>
          </a:lstStyle>
          <a:p>
            <a:r>
              <a:rPr dirty="0"/>
              <a:t>Some More Interesting Uses (continued)</a:t>
            </a:r>
          </a:p>
        </p:txBody>
      </p:sp>
      <p:sp>
        <p:nvSpPr>
          <p:cNvPr id="279" name="Text Placeholder 2"/>
          <p:cNvSpPr>
            <a:spLocks noGrp="1"/>
          </p:cNvSpPr>
          <p:nvPr>
            <p:ph type="body" idx="21"/>
          </p:nvPr>
        </p:nvSpPr>
        <p:spPr>
          <a:xfrm>
            <a:off x="1039812" y="1070810"/>
            <a:ext cx="10093326" cy="4226680"/>
          </a:xfrm>
          <a:prstGeom prst="rect">
            <a:avLst/>
          </a:prstGeom>
        </p:spPr>
        <p:txBody>
          <a:bodyPr/>
          <a:lstStyle/>
          <a:p>
            <a:pPr marL="342900" indent="-342900">
              <a:buClr>
                <a:srgbClr val="B01C32"/>
              </a:buClr>
              <a:defRPr>
                <a:solidFill>
                  <a:srgbClr val="191919"/>
                </a:solidFill>
              </a:defRPr>
            </a:pPr>
            <a:endParaRPr/>
          </a:p>
        </p:txBody>
      </p:sp>
      <p:pic>
        <p:nvPicPr>
          <p:cNvPr id="280" name="Picture 4" descr="Picture 4"/>
          <p:cNvPicPr>
            <a:picLocks noChangeAspect="1"/>
          </p:cNvPicPr>
          <p:nvPr/>
        </p:nvPicPr>
        <p:blipFill>
          <a:blip r:embed="rId2"/>
          <a:srcRect l="16095" t="12807" r="17678" b="10527"/>
          <a:stretch>
            <a:fillRect/>
          </a:stretch>
        </p:blipFill>
        <p:spPr>
          <a:xfrm>
            <a:off x="971654" y="878304"/>
            <a:ext cx="8020433" cy="52578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 Placeholder 3"/>
          <p:cNvSpPr txBox="1">
            <a:spLocks noGrp="1"/>
          </p:cNvSpPr>
          <p:nvPr>
            <p:ph type="body" sz="quarter" idx="1"/>
          </p:nvPr>
        </p:nvSpPr>
        <p:spPr>
          <a:xfrm>
            <a:off x="971654" y="313008"/>
            <a:ext cx="10161484" cy="409576"/>
          </a:xfrm>
          <a:prstGeom prst="rect">
            <a:avLst/>
          </a:prstGeom>
        </p:spPr>
        <p:txBody>
          <a:bodyPr/>
          <a:lstStyle>
            <a:lvl1pPr defTabSz="640079">
              <a:spcBef>
                <a:spcPts val="700"/>
              </a:spcBef>
              <a:defRPr sz="2240"/>
            </a:lvl1pPr>
          </a:lstStyle>
          <a:p>
            <a:r>
              <a:rPr dirty="0"/>
              <a:t>Constructing Interesting Queries</a:t>
            </a:r>
          </a:p>
        </p:txBody>
      </p:sp>
      <p:sp>
        <p:nvSpPr>
          <p:cNvPr id="283" name="Text Placeholder 4"/>
          <p:cNvSpPr>
            <a:spLocks noGrp="1"/>
          </p:cNvSpPr>
          <p:nvPr>
            <p:ph type="body" idx="21"/>
          </p:nvPr>
        </p:nvSpPr>
        <p:spPr>
          <a:xfrm>
            <a:off x="1039812" y="962526"/>
            <a:ext cx="10093326" cy="433496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171450" indent="-171450" algn="just">
              <a:spcBef>
                <a:spcPts val="600"/>
              </a:spcBef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dirty="0"/>
              <a:t>The --unique parameter is needed to enforce whether multiple parameters match the same variable or not:</a:t>
            </a:r>
          </a:p>
          <a:p>
            <a:pPr marL="0" lvl="1" indent="342900">
              <a:spcBef>
                <a:spcPts val="500"/>
              </a:spcBef>
              <a:buClr>
                <a:srgbClr val="B01C32"/>
              </a:buClr>
              <a:buSzTx/>
              <a:buNone/>
              <a:defRPr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weggli</a:t>
            </a:r>
            <a:r>
              <a:rPr dirty="0"/>
              <a:t> --unique ‘$x=malloc($a); </a:t>
            </a:r>
            <a:r>
              <a:rPr dirty="0" err="1"/>
              <a:t>memcpy</a:t>
            </a:r>
            <a:r>
              <a:rPr dirty="0"/>
              <a:t>($</a:t>
            </a:r>
            <a:r>
              <a:rPr dirty="0" err="1"/>
              <a:t>x,_,$b</a:t>
            </a:r>
            <a:r>
              <a:rPr dirty="0"/>
              <a:t>);’ ./code/directory</a:t>
            </a:r>
            <a:endParaRPr sz="1800" dirty="0">
              <a:solidFill>
                <a:schemeClr val="accent4"/>
              </a:solidFill>
            </a:endParaRPr>
          </a:p>
          <a:p>
            <a:pPr marL="171450" indent="-171450" algn="just">
              <a:spcBef>
                <a:spcPts val="600"/>
              </a:spcBef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dirty="0"/>
              <a:t>Example - finding type-confusion frees:</a:t>
            </a:r>
          </a:p>
          <a:p>
            <a:pPr marL="0" lvl="1" indent="342900">
              <a:spcBef>
                <a:spcPts val="500"/>
              </a:spcBef>
              <a:buClr>
                <a:srgbClr val="B01C32"/>
              </a:buClr>
              <a:buSzTx/>
              <a:buNone/>
              <a:defRPr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weggli</a:t>
            </a:r>
            <a:r>
              <a:rPr dirty="0"/>
              <a:t> --</a:t>
            </a:r>
            <a:r>
              <a:rPr dirty="0" err="1"/>
              <a:t>cpp</a:t>
            </a:r>
            <a:r>
              <a:rPr dirty="0"/>
              <a:t> --unique '$a = new _; $b = (_) $a; delete $b;' ./code/directory</a:t>
            </a:r>
            <a:endParaRPr sz="1800" dirty="0">
              <a:solidFill>
                <a:schemeClr val="accent4"/>
              </a:solidFill>
            </a:endParaRPr>
          </a:p>
          <a:p>
            <a:pPr marL="171450" indent="-171450" algn="just">
              <a:spcBef>
                <a:spcPts val="600"/>
              </a:spcBef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dirty="0"/>
              <a:t>The classic C mistake, using </a:t>
            </a:r>
            <a:r>
              <a:rPr dirty="0" err="1"/>
              <a:t>sizeof</a:t>
            </a:r>
            <a:r>
              <a:rPr dirty="0"/>
              <a:t>(</a:t>
            </a:r>
            <a:r>
              <a:rPr dirty="0" err="1"/>
              <a:t>ptr</a:t>
            </a:r>
            <a:r>
              <a:rPr dirty="0"/>
              <a:t>), instead of </a:t>
            </a:r>
            <a:r>
              <a:rPr dirty="0" err="1"/>
              <a:t>sizeof</a:t>
            </a:r>
            <a:r>
              <a:rPr dirty="0"/>
              <a:t>(type of the pointed thing):</a:t>
            </a:r>
          </a:p>
          <a:p>
            <a:pPr marL="0" lvl="1" indent="342900">
              <a:spcBef>
                <a:spcPts val="500"/>
              </a:spcBef>
              <a:buClr>
                <a:srgbClr val="B01C32"/>
              </a:buClr>
              <a:buSzTx/>
              <a:buNone/>
              <a:defRPr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weggli</a:t>
            </a:r>
            <a:r>
              <a:rPr dirty="0"/>
              <a:t> -R '</a:t>
            </a:r>
            <a:r>
              <a:rPr dirty="0" err="1"/>
              <a:t>func</a:t>
            </a:r>
            <a:r>
              <a:rPr dirty="0"/>
              <a:t>=^mem' --unique '$a * _; $</a:t>
            </a:r>
            <a:r>
              <a:rPr dirty="0" err="1"/>
              <a:t>func</a:t>
            </a:r>
            <a:r>
              <a:rPr dirty="0"/>
              <a:t>(_ , _, </a:t>
            </a:r>
            <a:r>
              <a:rPr dirty="0" err="1"/>
              <a:t>sizeof</a:t>
            </a:r>
            <a:r>
              <a:rPr dirty="0"/>
              <a:t>($a));' </a:t>
            </a:r>
            <a:r>
              <a:rPr dirty="0">
                <a:solidFill>
                  <a:srgbClr val="000000"/>
                </a:solidFill>
              </a:rPr>
              <a:t>./code/</a:t>
            </a:r>
            <a:r>
              <a:rPr dirty="0" err="1">
                <a:solidFill>
                  <a:srgbClr val="000000"/>
                </a:solidFill>
              </a:rPr>
              <a:t>dir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 Placeholder 1"/>
          <p:cNvSpPr txBox="1">
            <a:spLocks noGrp="1"/>
          </p:cNvSpPr>
          <p:nvPr>
            <p:ph type="body" sz="quarter" idx="1"/>
          </p:nvPr>
        </p:nvSpPr>
        <p:spPr>
          <a:xfrm>
            <a:off x="971654" y="313008"/>
            <a:ext cx="10161484" cy="409576"/>
          </a:xfrm>
          <a:prstGeom prst="rect">
            <a:avLst/>
          </a:prstGeom>
        </p:spPr>
        <p:txBody>
          <a:bodyPr/>
          <a:lstStyle>
            <a:lvl1pPr defTabSz="640079">
              <a:spcBef>
                <a:spcPts val="700"/>
              </a:spcBef>
              <a:defRPr sz="2240"/>
            </a:lvl1pPr>
          </a:lstStyle>
          <a:p>
            <a:r>
              <a:rPr dirty="0"/>
              <a:t>Using the Tool to Supplement Other Scanners and Techniques</a:t>
            </a:r>
          </a:p>
        </p:txBody>
      </p:sp>
      <p:sp>
        <p:nvSpPr>
          <p:cNvPr id="288" name="Text Placeholder 2"/>
          <p:cNvSpPr>
            <a:spLocks noGrp="1"/>
          </p:cNvSpPr>
          <p:nvPr>
            <p:ph type="body" idx="21"/>
          </p:nvPr>
        </p:nvSpPr>
        <p:spPr>
          <a:xfrm>
            <a:off x="1039812" y="1045211"/>
            <a:ext cx="10093326" cy="425227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342900" indent="-342900"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dirty="0"/>
              <a:t>The tools flexibility and command line usage mean that:</a:t>
            </a:r>
          </a:p>
          <a:p>
            <a:pPr marL="685800" lvl="1" indent="-228600">
              <a:spcBef>
                <a:spcPts val="500"/>
              </a:spcBef>
              <a:buClr>
                <a:srgbClr val="B01C32"/>
              </a:buClr>
              <a:defRPr sz="2200">
                <a:solidFill>
                  <a:schemeClr val="accent4"/>
                </a:solidFill>
              </a:defRPr>
            </a:pPr>
            <a:r>
              <a:rPr dirty="0"/>
              <a:t>It can be scripted to perform multiple queries, outputting to separate files, if needed</a:t>
            </a:r>
            <a:endParaRPr sz="1800" dirty="0"/>
          </a:p>
          <a:p>
            <a:pPr marL="685800" lvl="1" indent="-228600">
              <a:spcBef>
                <a:spcPts val="500"/>
              </a:spcBef>
              <a:buClr>
                <a:srgbClr val="B01C32"/>
              </a:buClr>
              <a:defRPr sz="2200">
                <a:solidFill>
                  <a:schemeClr val="accent4"/>
                </a:solidFill>
              </a:defRPr>
            </a:pPr>
            <a:r>
              <a:rPr dirty="0"/>
              <a:t>It can supplement open-source scanners by finding issues relying on specific uses of certain code patterns with multiple variables, etc.</a:t>
            </a:r>
            <a:endParaRPr sz="1800" dirty="0"/>
          </a:p>
          <a:p>
            <a:pPr marL="685800" lvl="1" indent="-228600">
              <a:spcBef>
                <a:spcPts val="500"/>
              </a:spcBef>
              <a:buClr>
                <a:srgbClr val="B01C32"/>
              </a:buClr>
              <a:defRPr sz="2200">
                <a:solidFill>
                  <a:schemeClr val="accent4"/>
                </a:solidFill>
              </a:defRPr>
            </a:pPr>
            <a:r>
              <a:rPr dirty="0"/>
              <a:t>Queries can be specific and identify interesting bugs</a:t>
            </a:r>
            <a:endParaRPr sz="1800" dirty="0"/>
          </a:p>
          <a:p>
            <a:pPr marL="685800" lvl="1" indent="-228600">
              <a:spcBef>
                <a:spcPts val="500"/>
              </a:spcBef>
              <a:buClr>
                <a:srgbClr val="B01C32"/>
              </a:buClr>
              <a:defRPr sz="2200">
                <a:solidFill>
                  <a:schemeClr val="accent4"/>
                </a:solidFill>
              </a:defRPr>
            </a:pPr>
            <a:r>
              <a:rPr dirty="0"/>
              <a:t>This can be used as part of a workflow that takes previous bugs and finds additional unfixed variations of that bug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 Placeholder 1"/>
          <p:cNvSpPr txBox="1">
            <a:spLocks noGrp="1"/>
          </p:cNvSpPr>
          <p:nvPr>
            <p:ph type="body" sz="quarter" idx="1"/>
          </p:nvPr>
        </p:nvSpPr>
        <p:spPr>
          <a:xfrm>
            <a:off x="632388" y="2982481"/>
            <a:ext cx="10268224" cy="86244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804672">
              <a:spcBef>
                <a:spcPts val="800"/>
              </a:spcBef>
              <a:defRPr sz="2816"/>
            </a:lvl1pPr>
          </a:lstStyle>
          <a:p>
            <a:r>
              <a:rPr dirty="0"/>
              <a:t>Workflow – Identifying Previous Bugs, and Finding Other Instances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 Placeholder 1"/>
          <p:cNvSpPr txBox="1">
            <a:spLocks noGrp="1"/>
          </p:cNvSpPr>
          <p:nvPr>
            <p:ph type="body" sz="quarter" idx="1"/>
          </p:nvPr>
        </p:nvSpPr>
        <p:spPr>
          <a:xfrm>
            <a:off x="971654" y="313008"/>
            <a:ext cx="10161484" cy="409576"/>
          </a:xfrm>
          <a:prstGeom prst="rect">
            <a:avLst/>
          </a:prstGeom>
        </p:spPr>
        <p:txBody>
          <a:bodyPr/>
          <a:lstStyle>
            <a:lvl1pPr defTabSz="640079">
              <a:spcBef>
                <a:spcPts val="700"/>
              </a:spcBef>
              <a:defRPr sz="2240"/>
            </a:lvl1pPr>
          </a:lstStyle>
          <a:p>
            <a:r>
              <a:rPr dirty="0"/>
              <a:t>High-Level Workflow</a:t>
            </a:r>
          </a:p>
        </p:txBody>
      </p:sp>
      <p:sp>
        <p:nvSpPr>
          <p:cNvPr id="295" name="Text Placeholder 2"/>
          <p:cNvSpPr>
            <a:spLocks noGrp="1"/>
          </p:cNvSpPr>
          <p:nvPr>
            <p:ph type="body" idx="21"/>
          </p:nvPr>
        </p:nvSpPr>
        <p:spPr>
          <a:xfrm>
            <a:off x="1039812" y="1045211"/>
            <a:ext cx="10093326" cy="425227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342900" indent="-342900"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dirty="0"/>
              <a:t>Methodology:</a:t>
            </a:r>
          </a:p>
          <a:p>
            <a:pPr marL="685800" lvl="1" indent="-228600">
              <a:spcBef>
                <a:spcPts val="500"/>
              </a:spcBef>
              <a:buClr>
                <a:srgbClr val="B01C32"/>
              </a:buClr>
              <a:defRPr sz="2200">
                <a:solidFill>
                  <a:schemeClr val="accent4"/>
                </a:solidFill>
              </a:defRPr>
            </a:pPr>
            <a:r>
              <a:rPr dirty="0"/>
              <a:t>Identify recent bugs</a:t>
            </a:r>
          </a:p>
          <a:p>
            <a:pPr marL="685800" lvl="1" indent="-228600">
              <a:spcBef>
                <a:spcPts val="500"/>
              </a:spcBef>
              <a:buClr>
                <a:srgbClr val="B01C32"/>
              </a:buClr>
              <a:defRPr sz="2200">
                <a:solidFill>
                  <a:schemeClr val="accent4"/>
                </a:solidFill>
              </a:defRPr>
            </a:pPr>
            <a:r>
              <a:rPr dirty="0"/>
              <a:t>Determine which of these:</a:t>
            </a:r>
          </a:p>
          <a:p>
            <a:pPr marL="1143000" lvl="2" indent="-228600">
              <a:spcBef>
                <a:spcPts val="500"/>
              </a:spcBef>
              <a:buClr>
                <a:srgbClr val="B01C32"/>
              </a:buClr>
              <a:defRPr sz="2200">
                <a:solidFill>
                  <a:schemeClr val="accent4"/>
                </a:solidFill>
              </a:defRPr>
            </a:pPr>
            <a:r>
              <a:rPr dirty="0"/>
              <a:t>Have security implications</a:t>
            </a:r>
          </a:p>
          <a:p>
            <a:pPr marL="1143000" lvl="2" indent="-228600">
              <a:spcBef>
                <a:spcPts val="500"/>
              </a:spcBef>
              <a:buClr>
                <a:srgbClr val="B01C32"/>
              </a:buClr>
              <a:defRPr sz="2200">
                <a:solidFill>
                  <a:schemeClr val="accent4"/>
                </a:solidFill>
              </a:defRPr>
            </a:pPr>
            <a:r>
              <a:rPr dirty="0"/>
              <a:t>Have a </a:t>
            </a:r>
            <a:r>
              <a:rPr dirty="0" err="1"/>
              <a:t>recognisable</a:t>
            </a:r>
            <a:r>
              <a:rPr dirty="0"/>
              <a:t> pattern</a:t>
            </a:r>
          </a:p>
          <a:p>
            <a:pPr marL="1143000" lvl="2" indent="-228600">
              <a:spcBef>
                <a:spcPts val="500"/>
              </a:spcBef>
              <a:buClr>
                <a:srgbClr val="B01C32"/>
              </a:buClr>
              <a:defRPr sz="2200">
                <a:solidFill>
                  <a:schemeClr val="accent4"/>
                </a:solidFill>
              </a:defRPr>
            </a:pPr>
            <a:r>
              <a:rPr dirty="0"/>
              <a:t>Are likely to have been missed by a standard scanner</a:t>
            </a:r>
            <a:endParaRPr sz="1800" dirty="0"/>
          </a:p>
          <a:p>
            <a:pPr marL="685800" lvl="1" indent="-228600">
              <a:spcBef>
                <a:spcPts val="500"/>
              </a:spcBef>
              <a:buClr>
                <a:srgbClr val="B01C32"/>
              </a:buClr>
              <a:defRPr sz="2200">
                <a:solidFill>
                  <a:schemeClr val="accent4"/>
                </a:solidFill>
              </a:defRPr>
            </a:pPr>
            <a:r>
              <a:rPr dirty="0"/>
              <a:t>Construct query to match the bug that was fixed</a:t>
            </a:r>
          </a:p>
          <a:p>
            <a:pPr marL="685800" lvl="1" indent="-228600">
              <a:spcBef>
                <a:spcPts val="500"/>
              </a:spcBef>
              <a:buClr>
                <a:srgbClr val="B01C32"/>
              </a:buClr>
              <a:defRPr sz="2200">
                <a:solidFill>
                  <a:schemeClr val="accent4"/>
                </a:solidFill>
              </a:defRPr>
            </a:pPr>
            <a:r>
              <a:rPr dirty="0"/>
              <a:t>Run queries </a:t>
            </a:r>
          </a:p>
          <a:p>
            <a:pPr marL="685800" lvl="1" indent="-228600">
              <a:spcBef>
                <a:spcPts val="500"/>
              </a:spcBef>
              <a:buClr>
                <a:srgbClr val="B01C32"/>
              </a:buClr>
              <a:defRPr sz="2200">
                <a:solidFill>
                  <a:schemeClr val="accent4"/>
                </a:solidFill>
              </a:defRPr>
            </a:pPr>
            <a:r>
              <a:rPr dirty="0" err="1"/>
              <a:t>Analyse</a:t>
            </a:r>
            <a:r>
              <a:rPr dirty="0"/>
              <a:t> results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 Placeholder 1"/>
          <p:cNvSpPr txBox="1">
            <a:spLocks noGrp="1"/>
          </p:cNvSpPr>
          <p:nvPr>
            <p:ph type="body" sz="quarter" idx="1"/>
          </p:nvPr>
        </p:nvSpPr>
        <p:spPr>
          <a:xfrm>
            <a:off x="971654" y="313008"/>
            <a:ext cx="10161484" cy="409576"/>
          </a:xfrm>
          <a:prstGeom prst="rect">
            <a:avLst/>
          </a:prstGeom>
        </p:spPr>
        <p:txBody>
          <a:bodyPr/>
          <a:lstStyle>
            <a:lvl1pPr defTabSz="640079">
              <a:spcBef>
                <a:spcPts val="700"/>
              </a:spcBef>
              <a:defRPr sz="2240"/>
            </a:lvl1pPr>
          </a:lstStyle>
          <a:p>
            <a:r>
              <a:rPr dirty="0"/>
              <a:t>High-Level Workflow</a:t>
            </a:r>
          </a:p>
        </p:txBody>
      </p:sp>
      <p:sp>
        <p:nvSpPr>
          <p:cNvPr id="300" name="Text Placeholder 2"/>
          <p:cNvSpPr>
            <a:spLocks noGrp="1"/>
          </p:cNvSpPr>
          <p:nvPr>
            <p:ph type="body" idx="21"/>
          </p:nvPr>
        </p:nvSpPr>
        <p:spPr>
          <a:xfrm>
            <a:off x="1039812" y="1045211"/>
            <a:ext cx="10093326" cy="425227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342900" indent="-342900"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dirty="0"/>
              <a:t>Identifying Bugs:</a:t>
            </a:r>
          </a:p>
          <a:p>
            <a:pPr marL="685800" lvl="1" indent="-228600">
              <a:spcBef>
                <a:spcPts val="500"/>
              </a:spcBef>
              <a:buClr>
                <a:srgbClr val="B01C32"/>
              </a:buClr>
              <a:defRPr sz="2200">
                <a:solidFill>
                  <a:schemeClr val="accent4"/>
                </a:solidFill>
              </a:defRPr>
            </a:pPr>
            <a:r>
              <a:rPr dirty="0"/>
              <a:t>Methods for this will vary according to the project, version control, etc.</a:t>
            </a:r>
          </a:p>
          <a:p>
            <a:pPr marL="685800" lvl="1" indent="-228600">
              <a:spcBef>
                <a:spcPts val="500"/>
              </a:spcBef>
              <a:buClr>
                <a:srgbClr val="B01C32"/>
              </a:buClr>
              <a:defRPr sz="2200">
                <a:solidFill>
                  <a:schemeClr val="accent4"/>
                </a:solidFill>
              </a:defRPr>
            </a:pPr>
            <a:r>
              <a:rPr dirty="0"/>
              <a:t>In a professional dev environment you will have access to the teams bug reports and bug fixes</a:t>
            </a:r>
          </a:p>
          <a:p>
            <a:pPr marL="685800" lvl="1" indent="-228600">
              <a:spcBef>
                <a:spcPts val="500"/>
              </a:spcBef>
              <a:buClr>
                <a:srgbClr val="B01C32"/>
              </a:buClr>
              <a:defRPr sz="2200">
                <a:solidFill>
                  <a:schemeClr val="accent4"/>
                </a:solidFill>
              </a:defRPr>
            </a:pPr>
            <a:r>
              <a:rPr dirty="0"/>
              <a:t>For an open-source project you may need to make use of web scraping to obtain a list of fixes from GitHub, </a:t>
            </a:r>
            <a:r>
              <a:rPr dirty="0" err="1"/>
              <a:t>BugZilla</a:t>
            </a:r>
            <a:r>
              <a:rPr dirty="0"/>
              <a:t>, etc.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 Placeholder 1"/>
          <p:cNvSpPr txBox="1">
            <a:spLocks noGrp="1"/>
          </p:cNvSpPr>
          <p:nvPr>
            <p:ph type="body" sz="quarter" idx="1"/>
          </p:nvPr>
        </p:nvSpPr>
        <p:spPr>
          <a:xfrm>
            <a:off x="971654" y="313008"/>
            <a:ext cx="10161484" cy="409576"/>
          </a:xfrm>
          <a:prstGeom prst="rect">
            <a:avLst/>
          </a:prstGeom>
        </p:spPr>
        <p:txBody>
          <a:bodyPr/>
          <a:lstStyle>
            <a:lvl1pPr defTabSz="640079">
              <a:spcBef>
                <a:spcPts val="700"/>
              </a:spcBef>
              <a:defRPr sz="2240"/>
            </a:lvl1pPr>
          </a:lstStyle>
          <a:p>
            <a:r>
              <a:rPr dirty="0"/>
              <a:t>Automated Bug Listing</a:t>
            </a:r>
          </a:p>
        </p:txBody>
      </p:sp>
      <p:sp>
        <p:nvSpPr>
          <p:cNvPr id="305" name="Text Placeholder 2"/>
          <p:cNvSpPr>
            <a:spLocks noGrp="1"/>
          </p:cNvSpPr>
          <p:nvPr>
            <p:ph type="body" idx="21"/>
          </p:nvPr>
        </p:nvSpPr>
        <p:spPr>
          <a:xfrm>
            <a:off x="1039812" y="1045211"/>
            <a:ext cx="10093326" cy="425227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buClr>
                <a:srgbClr val="B01C32"/>
              </a:buClr>
              <a:defRPr sz="2400">
                <a:solidFill>
                  <a:srgbClr val="191919"/>
                </a:solidFill>
              </a:defRPr>
            </a:lvl1pPr>
          </a:lstStyle>
          <a:p>
            <a:r>
              <a:rPr dirty="0"/>
              <a:t>A script similar to this is suggested for identifying suitable bugs:</a:t>
            </a:r>
          </a:p>
        </p:txBody>
      </p:sp>
      <p:grpSp>
        <p:nvGrpSpPr>
          <p:cNvPr id="308" name="Image Gallery"/>
          <p:cNvGrpSpPr/>
          <p:nvPr/>
        </p:nvGrpSpPr>
        <p:grpSpPr>
          <a:xfrm>
            <a:off x="1188976" y="1512047"/>
            <a:ext cx="6145581" cy="4897255"/>
            <a:chOff x="0" y="0"/>
            <a:chExt cx="6145580" cy="4897254"/>
          </a:xfrm>
        </p:grpSpPr>
        <p:pic>
          <p:nvPicPr>
            <p:cNvPr id="306" name="Screenshot 2023-08-29 at 15.46.34.png" descr="Screenshot 2023-08-29 at 15.46.34.png"/>
            <p:cNvPicPr>
              <a:picLocks noChangeAspect="1"/>
            </p:cNvPicPr>
            <p:nvPr/>
          </p:nvPicPr>
          <p:blipFill>
            <a:blip r:embed="rId3"/>
            <a:srcRect l="957" r="957"/>
            <a:stretch>
              <a:fillRect/>
            </a:stretch>
          </p:blipFill>
          <p:spPr>
            <a:xfrm>
              <a:off x="0" y="0"/>
              <a:ext cx="6145581" cy="44094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7" name="Caption"/>
            <p:cNvSpPr/>
            <p:nvPr/>
          </p:nvSpPr>
          <p:spPr>
            <a:xfrm>
              <a:off x="0" y="4485632"/>
              <a:ext cx="6145581" cy="4116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r>
                <a:t>Caption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 Placeholder 1"/>
          <p:cNvSpPr txBox="1">
            <a:spLocks noGrp="1"/>
          </p:cNvSpPr>
          <p:nvPr>
            <p:ph type="body" sz="quarter" idx="1"/>
          </p:nvPr>
        </p:nvSpPr>
        <p:spPr>
          <a:xfrm>
            <a:off x="971654" y="313008"/>
            <a:ext cx="10161484" cy="409576"/>
          </a:xfrm>
          <a:prstGeom prst="rect">
            <a:avLst/>
          </a:prstGeom>
        </p:spPr>
        <p:txBody>
          <a:bodyPr/>
          <a:lstStyle>
            <a:lvl1pPr defTabSz="640079">
              <a:spcBef>
                <a:spcPts val="700"/>
              </a:spcBef>
              <a:defRPr sz="2240"/>
            </a:lvl1pPr>
          </a:lstStyle>
          <a:p>
            <a:r>
              <a:rPr dirty="0" err="1"/>
              <a:t>whoami</a:t>
            </a:r>
            <a:endParaRPr dirty="0"/>
          </a:p>
        </p:txBody>
      </p:sp>
      <p:sp>
        <p:nvSpPr>
          <p:cNvPr id="210" name="Text Placeholder 2"/>
          <p:cNvSpPr>
            <a:spLocks noGrp="1"/>
          </p:cNvSpPr>
          <p:nvPr>
            <p:ph type="body" idx="21"/>
          </p:nvPr>
        </p:nvSpPr>
        <p:spPr>
          <a:xfrm>
            <a:off x="1005733" y="1645192"/>
            <a:ext cx="10093326" cy="369252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342900" indent="-342900"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dirty="0"/>
              <a:t>Coming from software development and architecture</a:t>
            </a:r>
          </a:p>
          <a:p>
            <a:pPr marL="685800" lvl="1" indent="-228600">
              <a:spcBef>
                <a:spcPts val="500"/>
              </a:spcBef>
              <a:buClr>
                <a:srgbClr val="B01C32"/>
              </a:buClr>
              <a:defRPr>
                <a:solidFill>
                  <a:schemeClr val="accent4"/>
                </a:solidFill>
              </a:defRPr>
            </a:pPr>
            <a:r>
              <a:rPr dirty="0"/>
              <a:t>6 years as software developer, architect, team lead, working in secure software for the financial sector</a:t>
            </a:r>
            <a:endParaRPr sz="1800" dirty="0"/>
          </a:p>
          <a:p>
            <a:pPr marL="342900" indent="-342900"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dirty="0"/>
              <a:t>Security consultancy</a:t>
            </a:r>
          </a:p>
          <a:p>
            <a:pPr marL="685800" lvl="1" indent="-228600">
              <a:spcBef>
                <a:spcPts val="500"/>
              </a:spcBef>
              <a:buClr>
                <a:srgbClr val="B01C32"/>
              </a:buClr>
              <a:defRPr>
                <a:solidFill>
                  <a:schemeClr val="accent4"/>
                </a:solidFill>
              </a:defRPr>
            </a:pPr>
            <a:r>
              <a:rPr dirty="0"/>
              <a:t>Began as an in-house penetration tester and code reviewer in online gambling</a:t>
            </a:r>
            <a:endParaRPr sz="1800" dirty="0"/>
          </a:p>
          <a:p>
            <a:pPr marL="685800" lvl="1" indent="-228600">
              <a:spcBef>
                <a:spcPts val="500"/>
              </a:spcBef>
              <a:buClr>
                <a:srgbClr val="B01C32"/>
              </a:buClr>
              <a:defRPr>
                <a:solidFill>
                  <a:schemeClr val="accent4"/>
                </a:solidFill>
              </a:defRPr>
            </a:pPr>
            <a:r>
              <a:rPr dirty="0"/>
              <a:t>Moved into security consultancy and worked on:</a:t>
            </a:r>
            <a:endParaRPr sz="1800" dirty="0"/>
          </a:p>
          <a:p>
            <a:pPr marL="1143000" lvl="2" indent="-228600">
              <a:spcBef>
                <a:spcPts val="500"/>
              </a:spcBef>
              <a:buClr>
                <a:srgbClr val="B01C32"/>
              </a:buClr>
              <a:defRPr sz="1800">
                <a:solidFill>
                  <a:schemeClr val="accent4"/>
                </a:solidFill>
              </a:defRPr>
            </a:pPr>
            <a:r>
              <a:rPr dirty="0"/>
              <a:t>Code review</a:t>
            </a:r>
            <a:endParaRPr sz="1600" dirty="0"/>
          </a:p>
          <a:p>
            <a:pPr marL="1143000" lvl="2" indent="-228600">
              <a:spcBef>
                <a:spcPts val="500"/>
              </a:spcBef>
              <a:buClr>
                <a:srgbClr val="B01C32"/>
              </a:buClr>
              <a:defRPr sz="1800">
                <a:solidFill>
                  <a:schemeClr val="accent4"/>
                </a:solidFill>
              </a:defRPr>
            </a:pPr>
            <a:r>
              <a:rPr dirty="0"/>
              <a:t>Penetration testing </a:t>
            </a:r>
            <a:endParaRPr sz="1600" dirty="0"/>
          </a:p>
          <a:p>
            <a:pPr marL="1143000" lvl="2" indent="-228600">
              <a:spcBef>
                <a:spcPts val="500"/>
              </a:spcBef>
              <a:buClr>
                <a:srgbClr val="B01C32"/>
              </a:buClr>
              <a:defRPr sz="1800">
                <a:solidFill>
                  <a:schemeClr val="accent4"/>
                </a:solidFill>
              </a:defRPr>
            </a:pPr>
            <a:r>
              <a:rPr dirty="0"/>
              <a:t>Threat modelling, architecture review</a:t>
            </a:r>
            <a:endParaRPr sz="1600" dirty="0"/>
          </a:p>
          <a:p>
            <a:pPr marL="1143000" lvl="2" indent="-228600">
              <a:spcBef>
                <a:spcPts val="500"/>
              </a:spcBef>
              <a:buClr>
                <a:srgbClr val="B01C32"/>
              </a:buClr>
              <a:defRPr sz="1800">
                <a:solidFill>
                  <a:schemeClr val="accent4"/>
                </a:solidFill>
              </a:defRPr>
            </a:pPr>
            <a:r>
              <a:rPr dirty="0"/>
              <a:t>Automating security testing with new tools, scripts, etc.</a:t>
            </a:r>
          </a:p>
        </p:txBody>
      </p:sp>
      <p:sp>
        <p:nvSpPr>
          <p:cNvPr id="211" name="Rectangle 3"/>
          <p:cNvSpPr txBox="1"/>
          <p:nvPr/>
        </p:nvSpPr>
        <p:spPr>
          <a:xfrm>
            <a:off x="1017372" y="875207"/>
            <a:ext cx="3581096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B01C32"/>
                </a:solidFill>
              </a:defRPr>
            </a:pPr>
            <a:r>
              <a:rPr dirty="0"/>
              <a:t>@N1ckDunn</a:t>
            </a:r>
          </a:p>
          <a:p>
            <a:pPr>
              <a:defRPr>
                <a:solidFill>
                  <a:srgbClr val="B01C32"/>
                </a:solidFill>
              </a:defRPr>
            </a:pPr>
            <a:r>
              <a:rPr dirty="0"/>
              <a:t>@nickdunn@infosec.exchange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 Placeholder 1"/>
          <p:cNvSpPr txBox="1">
            <a:spLocks noGrp="1"/>
          </p:cNvSpPr>
          <p:nvPr>
            <p:ph type="body" sz="quarter" idx="1"/>
          </p:nvPr>
        </p:nvSpPr>
        <p:spPr>
          <a:xfrm>
            <a:off x="632388" y="2982481"/>
            <a:ext cx="10268224" cy="86244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804672">
              <a:spcBef>
                <a:spcPts val="800"/>
              </a:spcBef>
              <a:defRPr sz="2816"/>
            </a:lvl1pPr>
          </a:lstStyle>
          <a:p>
            <a:r>
              <a:rPr dirty="0"/>
              <a:t>Use Cases – Some Real-World Examples, and How to Construct a Query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 Placeholder 3"/>
          <p:cNvSpPr txBox="1">
            <a:spLocks noGrp="1"/>
          </p:cNvSpPr>
          <p:nvPr>
            <p:ph type="body" sz="quarter" idx="1"/>
          </p:nvPr>
        </p:nvSpPr>
        <p:spPr>
          <a:xfrm>
            <a:off x="971654" y="313008"/>
            <a:ext cx="10161484" cy="409576"/>
          </a:xfrm>
          <a:prstGeom prst="rect">
            <a:avLst/>
          </a:prstGeom>
        </p:spPr>
        <p:txBody>
          <a:bodyPr/>
          <a:lstStyle>
            <a:lvl1pPr defTabSz="640079">
              <a:spcBef>
                <a:spcPts val="700"/>
              </a:spcBef>
              <a:defRPr sz="2240"/>
            </a:lvl1pPr>
          </a:lstStyle>
          <a:p>
            <a:r>
              <a:rPr dirty="0"/>
              <a:t>An Example</a:t>
            </a:r>
          </a:p>
        </p:txBody>
      </p:sp>
      <p:sp>
        <p:nvSpPr>
          <p:cNvPr id="315" name="Text Placeholder 4"/>
          <p:cNvSpPr>
            <a:spLocks noGrp="1"/>
          </p:cNvSpPr>
          <p:nvPr>
            <p:ph type="body" idx="21"/>
          </p:nvPr>
        </p:nvSpPr>
        <p:spPr>
          <a:xfrm>
            <a:off x="615615" y="1040730"/>
            <a:ext cx="10960770" cy="477653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171450" indent="-171450" algn="just">
              <a:spcBef>
                <a:spcPts val="600"/>
              </a:spcBef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dirty="0"/>
              <a:t>This code is a modified version of vulnerable code that was encountered in a recent consultancy engagement:</a:t>
            </a:r>
          </a:p>
          <a:p>
            <a:pPr marL="0" lvl="1" indent="457200" algn="just">
              <a:spcBef>
                <a:spcPts val="600"/>
              </a:spcBef>
              <a:buClr>
                <a:srgbClr val="B01C32"/>
              </a:buClr>
              <a:buSzTx/>
              <a:buNone/>
              <a:defRPr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	</a:t>
            </a:r>
            <a:r>
              <a:rPr dirty="0" err="1"/>
              <a:t>ParamStruct</a:t>
            </a:r>
            <a:r>
              <a:rPr dirty="0"/>
              <a:t> </a:t>
            </a:r>
            <a:r>
              <a:rPr dirty="0" err="1"/>
              <a:t>curr_params</a:t>
            </a:r>
            <a:r>
              <a:rPr dirty="0"/>
              <a:t> = </a:t>
            </a:r>
            <a:r>
              <a:rPr dirty="0" err="1"/>
              <a:t>media_channel</a:t>
            </a:r>
            <a:r>
              <a:rPr dirty="0"/>
              <a:t>_-&gt;</a:t>
            </a:r>
            <a:r>
              <a:rPr dirty="0" err="1"/>
              <a:t>GetChannelParameters</a:t>
            </a:r>
            <a:r>
              <a:rPr dirty="0"/>
              <a:t>(</a:t>
            </a:r>
            <a:r>
              <a:rPr dirty="0" err="1"/>
              <a:t>source_data</a:t>
            </a:r>
            <a:r>
              <a:rPr dirty="0"/>
              <a:t>);</a:t>
            </a:r>
            <a:endParaRPr sz="1800" dirty="0"/>
          </a:p>
          <a:p>
            <a:pPr marL="0" lvl="1" indent="457200" algn="just">
              <a:spcBef>
                <a:spcPts val="600"/>
              </a:spcBef>
              <a:buClr>
                <a:srgbClr val="B01C32"/>
              </a:buClr>
              <a:buSzTx/>
              <a:buNone/>
              <a:defRPr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	D_CHECK_GE(</a:t>
            </a:r>
            <a:r>
              <a:rPr dirty="0" err="1"/>
              <a:t>curr_params.encodings.size</a:t>
            </a:r>
            <a:r>
              <a:rPr dirty="0"/>
              <a:t>, init_params_.</a:t>
            </a:r>
            <a:r>
              <a:rPr dirty="0" err="1"/>
              <a:t>encodings.size</a:t>
            </a:r>
            <a:r>
              <a:rPr dirty="0"/>
              <a:t>);</a:t>
            </a:r>
            <a:endParaRPr sz="1800" dirty="0"/>
          </a:p>
          <a:p>
            <a:pPr marL="0" lvl="1" indent="457200" algn="just">
              <a:spcBef>
                <a:spcPts val="600"/>
              </a:spcBef>
              <a:buClr>
                <a:srgbClr val="B01C32"/>
              </a:buClr>
              <a:buSzTx/>
              <a:buNone/>
              <a:defRPr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sz="1800" dirty="0"/>
          </a:p>
          <a:p>
            <a:pPr marL="0" lvl="1" indent="457200" algn="just">
              <a:spcBef>
                <a:spcPts val="600"/>
              </a:spcBef>
              <a:buClr>
                <a:srgbClr val="B01C32"/>
              </a:buClr>
              <a:buSzTx/>
              <a:buNone/>
              <a:defRPr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	for (</a:t>
            </a:r>
            <a:r>
              <a:rPr dirty="0" err="1"/>
              <a:t>size_t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= 0; </a:t>
            </a:r>
            <a:r>
              <a:rPr dirty="0" err="1"/>
              <a:t>i</a:t>
            </a:r>
            <a:r>
              <a:rPr dirty="0"/>
              <a:t> &lt; init_params_.</a:t>
            </a:r>
            <a:r>
              <a:rPr dirty="0" err="1"/>
              <a:t>encodings.size</a:t>
            </a:r>
            <a:r>
              <a:rPr dirty="0"/>
              <a:t>; ++</a:t>
            </a:r>
            <a:r>
              <a:rPr dirty="0" err="1"/>
              <a:t>i</a:t>
            </a:r>
            <a:r>
              <a:rPr dirty="0"/>
              <a:t>) {</a:t>
            </a:r>
            <a:endParaRPr sz="1800" dirty="0"/>
          </a:p>
          <a:p>
            <a:pPr marL="0" lvl="1" indent="457200" algn="just">
              <a:spcBef>
                <a:spcPts val="600"/>
              </a:spcBef>
              <a:buClr>
                <a:srgbClr val="B01C32"/>
              </a:buClr>
              <a:buSzTx/>
              <a:buNone/>
              <a:defRPr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		</a:t>
            </a:r>
            <a:r>
              <a:rPr dirty="0" err="1"/>
              <a:t>init_params_.encodings</a:t>
            </a:r>
            <a:r>
              <a:rPr dirty="0"/>
              <a:t>[</a:t>
            </a:r>
            <a:r>
              <a:rPr dirty="0" err="1"/>
              <a:t>i</a:t>
            </a:r>
            <a:r>
              <a:rPr dirty="0"/>
              <a:t>].id = </a:t>
            </a:r>
            <a:r>
              <a:rPr dirty="0" err="1"/>
              <a:t>curr_params.encodings</a:t>
            </a:r>
            <a:r>
              <a:rPr dirty="0"/>
              <a:t>[</a:t>
            </a:r>
            <a:r>
              <a:rPr dirty="0" err="1"/>
              <a:t>i</a:t>
            </a:r>
            <a:r>
              <a:rPr dirty="0"/>
              <a:t>].id;</a:t>
            </a:r>
            <a:endParaRPr sz="1800" dirty="0"/>
          </a:p>
          <a:p>
            <a:pPr marL="0" lvl="1" indent="457200" algn="just">
              <a:spcBef>
                <a:spcPts val="600"/>
              </a:spcBef>
              <a:buClr>
                <a:srgbClr val="B01C32"/>
              </a:buClr>
              <a:buSzTx/>
              <a:buNone/>
              <a:defRPr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		</a:t>
            </a:r>
            <a:r>
              <a:rPr dirty="0" err="1"/>
              <a:t>init_params_.encodings</a:t>
            </a:r>
            <a:r>
              <a:rPr dirty="0"/>
              <a:t>[</a:t>
            </a:r>
            <a:r>
              <a:rPr dirty="0" err="1"/>
              <a:t>i</a:t>
            </a:r>
            <a:r>
              <a:rPr dirty="0"/>
              <a:t>].data = </a:t>
            </a:r>
            <a:r>
              <a:rPr dirty="0" err="1"/>
              <a:t>curr_params.encodings</a:t>
            </a:r>
            <a:r>
              <a:rPr dirty="0"/>
              <a:t>[</a:t>
            </a:r>
            <a:r>
              <a:rPr dirty="0" err="1"/>
              <a:t>i</a:t>
            </a:r>
            <a:r>
              <a:rPr dirty="0"/>
              <a:t>].data;</a:t>
            </a:r>
            <a:endParaRPr sz="1800" dirty="0"/>
          </a:p>
          <a:p>
            <a:pPr marL="0" lvl="1" indent="457200" algn="just">
              <a:spcBef>
                <a:spcPts val="600"/>
              </a:spcBef>
              <a:buClr>
                <a:srgbClr val="B01C32"/>
              </a:buClr>
              <a:buSzTx/>
              <a:buNone/>
              <a:defRPr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	}</a:t>
            </a:r>
            <a:endParaRPr sz="1800" dirty="0"/>
          </a:p>
          <a:p>
            <a:pPr marL="0" lvl="1" indent="457200" algn="just">
              <a:spcBef>
                <a:spcPts val="600"/>
              </a:spcBef>
              <a:buClr>
                <a:srgbClr val="B01C32"/>
              </a:buClr>
              <a:buSzTx/>
              <a:buNone/>
              <a:defRPr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	</a:t>
            </a:r>
            <a:r>
              <a:rPr dirty="0" err="1"/>
              <a:t>media_channel</a:t>
            </a:r>
            <a:r>
              <a:rPr dirty="0"/>
              <a:t>_-&gt;</a:t>
            </a:r>
            <a:r>
              <a:rPr dirty="0" err="1"/>
              <a:t>SetOutParameters</a:t>
            </a:r>
            <a:r>
              <a:rPr dirty="0"/>
              <a:t>(</a:t>
            </a:r>
            <a:r>
              <a:rPr dirty="0" err="1"/>
              <a:t>source_data</a:t>
            </a:r>
            <a:r>
              <a:rPr dirty="0"/>
              <a:t>, </a:t>
            </a:r>
            <a:r>
              <a:rPr dirty="0" err="1"/>
              <a:t>curr_params</a:t>
            </a:r>
            <a:r>
              <a:rPr dirty="0"/>
              <a:t>);</a:t>
            </a:r>
            <a:endParaRPr sz="1800" dirty="0"/>
          </a:p>
          <a:p>
            <a:pPr marL="171450" indent="-171450" algn="just">
              <a:spcBef>
                <a:spcPts val="600"/>
              </a:spcBef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endParaRPr sz="1800" dirty="0"/>
          </a:p>
          <a:p>
            <a:pPr marL="171450" indent="-171450" algn="just">
              <a:spcBef>
                <a:spcPts val="600"/>
              </a:spcBef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dirty="0"/>
              <a:t>Note that the code uses a macro that only performs an action in a debug build, prior to the copy between the two buffers.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 Placeholder 3"/>
          <p:cNvSpPr txBox="1">
            <a:spLocks noGrp="1"/>
          </p:cNvSpPr>
          <p:nvPr>
            <p:ph type="body" sz="quarter" idx="1"/>
          </p:nvPr>
        </p:nvSpPr>
        <p:spPr>
          <a:xfrm>
            <a:off x="971654" y="313008"/>
            <a:ext cx="10161484" cy="409576"/>
          </a:xfrm>
          <a:prstGeom prst="rect">
            <a:avLst/>
          </a:prstGeom>
        </p:spPr>
        <p:txBody>
          <a:bodyPr/>
          <a:lstStyle>
            <a:lvl1pPr defTabSz="640079">
              <a:spcBef>
                <a:spcPts val="700"/>
              </a:spcBef>
              <a:defRPr sz="2240"/>
            </a:lvl1pPr>
          </a:lstStyle>
          <a:p>
            <a:r>
              <a:rPr dirty="0"/>
              <a:t>An Example (continued)</a:t>
            </a:r>
          </a:p>
        </p:txBody>
      </p:sp>
      <p:sp>
        <p:nvSpPr>
          <p:cNvPr id="320" name="Text Placeholder 4"/>
          <p:cNvSpPr>
            <a:spLocks noGrp="1"/>
          </p:cNvSpPr>
          <p:nvPr>
            <p:ph type="body" idx="21"/>
          </p:nvPr>
        </p:nvSpPr>
        <p:spPr>
          <a:xfrm>
            <a:off x="615615" y="893361"/>
            <a:ext cx="10960770" cy="507127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171450" indent="-171450" algn="just">
              <a:spcBef>
                <a:spcPts val="600"/>
              </a:spcBef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dirty="0"/>
              <a:t>The fix (in Bugzilla) was simple and replaced the debug check with a prod check:</a:t>
            </a:r>
          </a:p>
          <a:p>
            <a:pPr marL="0" lvl="1" indent="457200" algn="just">
              <a:spcBef>
                <a:spcPts val="600"/>
              </a:spcBef>
              <a:buClr>
                <a:srgbClr val="B01C32"/>
              </a:buClr>
              <a:buSzTx/>
              <a:buNone/>
              <a:defRPr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	</a:t>
            </a:r>
            <a:r>
              <a:rPr dirty="0" err="1"/>
              <a:t>ParamStruct</a:t>
            </a:r>
            <a:r>
              <a:rPr dirty="0"/>
              <a:t> </a:t>
            </a:r>
            <a:r>
              <a:rPr dirty="0" err="1"/>
              <a:t>curr_params</a:t>
            </a:r>
            <a:r>
              <a:rPr dirty="0"/>
              <a:t> = </a:t>
            </a:r>
            <a:r>
              <a:rPr dirty="0" err="1"/>
              <a:t>media_channel</a:t>
            </a:r>
            <a:r>
              <a:rPr dirty="0"/>
              <a:t>_-&gt;</a:t>
            </a:r>
            <a:r>
              <a:rPr dirty="0" err="1"/>
              <a:t>GetChannelParameters</a:t>
            </a:r>
            <a:r>
              <a:rPr dirty="0"/>
              <a:t>(</a:t>
            </a:r>
            <a:r>
              <a:rPr dirty="0" err="1"/>
              <a:t>source_data</a:t>
            </a:r>
            <a:r>
              <a:rPr dirty="0"/>
              <a:t>);</a:t>
            </a:r>
            <a:endParaRPr sz="1800" dirty="0"/>
          </a:p>
          <a:p>
            <a:pPr marL="0" lvl="1" indent="457200" algn="just">
              <a:spcBef>
                <a:spcPts val="600"/>
              </a:spcBef>
              <a:buClr>
                <a:srgbClr val="B01C32"/>
              </a:buClr>
              <a:buSzTx/>
              <a:buNone/>
              <a:defRPr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	CHECK_GE(</a:t>
            </a:r>
            <a:r>
              <a:rPr dirty="0" err="1"/>
              <a:t>curr_params.encodings.size</a:t>
            </a:r>
            <a:r>
              <a:rPr dirty="0"/>
              <a:t>, init_params_.</a:t>
            </a:r>
            <a:r>
              <a:rPr dirty="0" err="1"/>
              <a:t>encodings.size</a:t>
            </a:r>
            <a:r>
              <a:rPr dirty="0"/>
              <a:t>);</a:t>
            </a:r>
            <a:endParaRPr sz="1800" dirty="0"/>
          </a:p>
          <a:p>
            <a:pPr marL="0" lvl="1" indent="457200" algn="just">
              <a:spcBef>
                <a:spcPts val="600"/>
              </a:spcBef>
              <a:buClr>
                <a:srgbClr val="B01C32"/>
              </a:buClr>
              <a:buSzTx/>
              <a:buNone/>
              <a:defRPr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sz="1800" dirty="0"/>
          </a:p>
          <a:p>
            <a:pPr marL="0" lvl="1" indent="457200" algn="just">
              <a:spcBef>
                <a:spcPts val="600"/>
              </a:spcBef>
              <a:buClr>
                <a:srgbClr val="B01C32"/>
              </a:buClr>
              <a:buSzTx/>
              <a:buNone/>
              <a:defRPr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	for (</a:t>
            </a:r>
            <a:r>
              <a:rPr dirty="0" err="1"/>
              <a:t>size_t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= 0; </a:t>
            </a:r>
            <a:r>
              <a:rPr dirty="0" err="1"/>
              <a:t>i</a:t>
            </a:r>
            <a:r>
              <a:rPr dirty="0"/>
              <a:t> &lt; init_params_.</a:t>
            </a:r>
            <a:r>
              <a:rPr dirty="0" err="1"/>
              <a:t>encodings.size</a:t>
            </a:r>
            <a:r>
              <a:rPr dirty="0"/>
              <a:t>; ++</a:t>
            </a:r>
            <a:r>
              <a:rPr dirty="0" err="1"/>
              <a:t>i</a:t>
            </a:r>
            <a:r>
              <a:rPr dirty="0"/>
              <a:t>) {</a:t>
            </a:r>
            <a:endParaRPr sz="1800" dirty="0"/>
          </a:p>
          <a:p>
            <a:pPr marL="0" lvl="1" indent="457200" algn="just">
              <a:spcBef>
                <a:spcPts val="600"/>
              </a:spcBef>
              <a:buClr>
                <a:srgbClr val="B01C32"/>
              </a:buClr>
              <a:buSzTx/>
              <a:buNone/>
              <a:defRPr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		</a:t>
            </a:r>
            <a:r>
              <a:rPr dirty="0" err="1"/>
              <a:t>init_params_.encodings</a:t>
            </a:r>
            <a:r>
              <a:rPr dirty="0"/>
              <a:t>[</a:t>
            </a:r>
            <a:r>
              <a:rPr dirty="0" err="1"/>
              <a:t>i</a:t>
            </a:r>
            <a:r>
              <a:rPr dirty="0"/>
              <a:t>].id = </a:t>
            </a:r>
            <a:r>
              <a:rPr dirty="0" err="1"/>
              <a:t>curr_params.encodings</a:t>
            </a:r>
            <a:r>
              <a:rPr dirty="0"/>
              <a:t>[</a:t>
            </a:r>
            <a:r>
              <a:rPr dirty="0" err="1"/>
              <a:t>i</a:t>
            </a:r>
            <a:r>
              <a:rPr dirty="0"/>
              <a:t>].id;</a:t>
            </a:r>
            <a:endParaRPr sz="1800" dirty="0"/>
          </a:p>
          <a:p>
            <a:pPr marL="0" lvl="1" indent="457200" algn="just">
              <a:spcBef>
                <a:spcPts val="600"/>
              </a:spcBef>
              <a:buClr>
                <a:srgbClr val="B01C32"/>
              </a:buClr>
              <a:buSzTx/>
              <a:buNone/>
              <a:defRPr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		</a:t>
            </a:r>
            <a:r>
              <a:rPr dirty="0" err="1"/>
              <a:t>init_params_.encodings</a:t>
            </a:r>
            <a:r>
              <a:rPr dirty="0"/>
              <a:t>[</a:t>
            </a:r>
            <a:r>
              <a:rPr dirty="0" err="1"/>
              <a:t>i</a:t>
            </a:r>
            <a:r>
              <a:rPr dirty="0"/>
              <a:t>].data = </a:t>
            </a:r>
            <a:r>
              <a:rPr dirty="0" err="1"/>
              <a:t>curr_params.encodings</a:t>
            </a:r>
            <a:r>
              <a:rPr dirty="0"/>
              <a:t>[</a:t>
            </a:r>
            <a:r>
              <a:rPr dirty="0" err="1"/>
              <a:t>i</a:t>
            </a:r>
            <a:r>
              <a:rPr dirty="0"/>
              <a:t>].data;</a:t>
            </a:r>
            <a:endParaRPr sz="1800" dirty="0"/>
          </a:p>
          <a:p>
            <a:pPr marL="0" lvl="1" indent="457200" algn="just">
              <a:spcBef>
                <a:spcPts val="600"/>
              </a:spcBef>
              <a:buClr>
                <a:srgbClr val="B01C32"/>
              </a:buClr>
              <a:buSzTx/>
              <a:buNone/>
              <a:defRPr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	}</a:t>
            </a:r>
            <a:endParaRPr sz="1800" dirty="0"/>
          </a:p>
          <a:p>
            <a:pPr marL="0" lvl="1" indent="457200" algn="just">
              <a:spcBef>
                <a:spcPts val="600"/>
              </a:spcBef>
              <a:buClr>
                <a:srgbClr val="B01C32"/>
              </a:buClr>
              <a:buSzTx/>
              <a:buNone/>
              <a:defRPr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	</a:t>
            </a:r>
            <a:r>
              <a:rPr dirty="0" err="1"/>
              <a:t>media_channel</a:t>
            </a:r>
            <a:r>
              <a:rPr dirty="0"/>
              <a:t>_-&gt;</a:t>
            </a:r>
            <a:r>
              <a:rPr dirty="0" err="1"/>
              <a:t>SetOutParameters</a:t>
            </a:r>
            <a:r>
              <a:rPr dirty="0"/>
              <a:t>(</a:t>
            </a:r>
            <a:r>
              <a:rPr dirty="0" err="1"/>
              <a:t>source_data</a:t>
            </a:r>
            <a:r>
              <a:rPr dirty="0"/>
              <a:t>, </a:t>
            </a:r>
            <a:r>
              <a:rPr dirty="0" err="1"/>
              <a:t>curr_params</a:t>
            </a:r>
            <a:r>
              <a:rPr dirty="0"/>
              <a:t>);</a:t>
            </a:r>
            <a:endParaRPr sz="1800" dirty="0"/>
          </a:p>
          <a:p>
            <a:pPr marL="171450" indent="-171450" algn="just">
              <a:spcBef>
                <a:spcPts val="600"/>
              </a:spcBef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dirty="0"/>
              <a:t>Note that the fixed code uses a macro that performs a greater-than-or-equal-to check, prior to the copy between the two buffers. Bugzilla described this as a fix to prevent RCE.</a:t>
            </a:r>
          </a:p>
          <a:p>
            <a:pPr marL="171450" indent="-171450" algn="just">
              <a:spcBef>
                <a:spcPts val="600"/>
              </a:spcBef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dirty="0"/>
              <a:t>The fix in line 2, above, replaced the line below:</a:t>
            </a:r>
          </a:p>
          <a:p>
            <a:pPr marL="0" lvl="1" indent="457200" algn="just">
              <a:spcBef>
                <a:spcPts val="600"/>
              </a:spcBef>
              <a:buClr>
                <a:srgbClr val="B01C32"/>
              </a:buClr>
              <a:buSzTx/>
              <a:buNone/>
              <a:defRPr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	</a:t>
            </a:r>
            <a:r>
              <a:rPr sz="1600" dirty="0"/>
              <a:t>D_CHECK_GE(</a:t>
            </a:r>
            <a:r>
              <a:rPr sz="1600" dirty="0" err="1"/>
              <a:t>curr_params.encodings.size</a:t>
            </a:r>
            <a:r>
              <a:rPr sz="1600" dirty="0"/>
              <a:t>, init_params_.</a:t>
            </a:r>
            <a:r>
              <a:rPr sz="1600" dirty="0" err="1"/>
              <a:t>encodings.size</a:t>
            </a:r>
            <a:r>
              <a:rPr sz="1600" dirty="0"/>
              <a:t>);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 Placeholder 3"/>
          <p:cNvSpPr txBox="1">
            <a:spLocks noGrp="1"/>
          </p:cNvSpPr>
          <p:nvPr>
            <p:ph type="body" sz="quarter" idx="1"/>
          </p:nvPr>
        </p:nvSpPr>
        <p:spPr>
          <a:xfrm>
            <a:off x="971654" y="313008"/>
            <a:ext cx="10161484" cy="409576"/>
          </a:xfrm>
          <a:prstGeom prst="rect">
            <a:avLst/>
          </a:prstGeom>
        </p:spPr>
        <p:txBody>
          <a:bodyPr/>
          <a:lstStyle>
            <a:lvl1pPr defTabSz="640079">
              <a:spcBef>
                <a:spcPts val="700"/>
              </a:spcBef>
              <a:defRPr sz="2240"/>
            </a:lvl1pPr>
          </a:lstStyle>
          <a:p>
            <a:r>
              <a:rPr dirty="0"/>
              <a:t>An Example (continued)</a:t>
            </a:r>
          </a:p>
        </p:txBody>
      </p:sp>
      <p:sp>
        <p:nvSpPr>
          <p:cNvPr id="325" name="Text Placeholder 4"/>
          <p:cNvSpPr>
            <a:spLocks noGrp="1"/>
          </p:cNvSpPr>
          <p:nvPr>
            <p:ph type="body" idx="21"/>
          </p:nvPr>
        </p:nvSpPr>
        <p:spPr>
          <a:xfrm>
            <a:off x="1039812" y="962526"/>
            <a:ext cx="10093326" cy="433496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171450" indent="-171450" algn="just">
              <a:spcBef>
                <a:spcPts val="600"/>
              </a:spcBef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dirty="0"/>
              <a:t>The code from the previous slide caused a suspicion that there could have been other occurrences in the codebase. The following query was constructed to find similar instances:</a:t>
            </a:r>
          </a:p>
          <a:p>
            <a:pPr marL="0" lvl="1" indent="342900">
              <a:spcBef>
                <a:spcPts val="500"/>
              </a:spcBef>
              <a:buClr>
                <a:srgbClr val="B01C32"/>
              </a:buClr>
              <a:buSzTx/>
              <a:buNone/>
              <a:defRPr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weggli</a:t>
            </a:r>
            <a:r>
              <a:rPr dirty="0"/>
              <a:t> --</a:t>
            </a:r>
            <a:r>
              <a:rPr dirty="0" err="1"/>
              <a:t>cpp</a:t>
            </a:r>
            <a:r>
              <a:rPr dirty="0"/>
              <a:t> --unique '{</a:t>
            </a:r>
            <a:endParaRPr sz="1800" dirty="0">
              <a:solidFill>
                <a:schemeClr val="accent4"/>
              </a:solidFill>
            </a:endParaRPr>
          </a:p>
          <a:p>
            <a:pPr marL="0" lvl="2" indent="800100">
              <a:spcBef>
                <a:spcPts val="500"/>
              </a:spcBef>
              <a:buClr>
                <a:srgbClr val="B01C32"/>
              </a:buClr>
              <a:buSzTx/>
              <a:buNone/>
              <a:defRPr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D_CHECK_GE</a:t>
            </a:r>
            <a:r>
              <a:rPr dirty="0">
                <a:solidFill>
                  <a:srgbClr val="000000"/>
                </a:solidFill>
              </a:rPr>
              <a:t>($param1, $param2);</a:t>
            </a:r>
          </a:p>
          <a:p>
            <a:pPr marL="0" lvl="2" indent="800100">
              <a:spcBef>
                <a:spcPts val="500"/>
              </a:spcBef>
              <a:buClr>
                <a:srgbClr val="B01C32"/>
              </a:buClr>
              <a:buSzTx/>
              <a:buNone/>
              <a:defRPr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for (_; $</a:t>
            </a:r>
            <a:r>
              <a:rPr dirty="0" err="1"/>
              <a:t>i</a:t>
            </a:r>
            <a:r>
              <a:rPr dirty="0"/>
              <a:t>&lt;$param2; _) {</a:t>
            </a:r>
            <a:endParaRPr dirty="0">
              <a:solidFill>
                <a:schemeClr val="accent4"/>
              </a:solidFill>
            </a:endParaRPr>
          </a:p>
          <a:p>
            <a:pPr marL="0" lvl="2" indent="800100">
              <a:spcBef>
                <a:spcPts val="500"/>
              </a:spcBef>
              <a:buClr>
                <a:srgbClr val="B01C32"/>
              </a:buClr>
              <a:buSzTx/>
              <a:buNone/>
              <a:defRPr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}</a:t>
            </a:r>
            <a:endParaRPr dirty="0">
              <a:solidFill>
                <a:schemeClr val="accent4"/>
              </a:solidFill>
            </a:endParaRPr>
          </a:p>
          <a:p>
            <a:pPr marL="0" lvl="1" indent="342900">
              <a:spcBef>
                <a:spcPts val="500"/>
              </a:spcBef>
              <a:buClr>
                <a:srgbClr val="B01C32"/>
              </a:buClr>
              <a:buSzTx/>
              <a:buNone/>
              <a:defRPr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}'../code/directory</a:t>
            </a:r>
            <a:endParaRPr sz="1800" dirty="0">
              <a:solidFill>
                <a:schemeClr val="accent4"/>
              </a:solidFill>
            </a:endParaRPr>
          </a:p>
          <a:p>
            <a:pPr marL="171450" indent="-171450" algn="just">
              <a:spcBef>
                <a:spcPts val="600"/>
              </a:spcBef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endParaRPr sz="1800" dirty="0">
              <a:solidFill>
                <a:schemeClr val="accent4"/>
              </a:solidFill>
            </a:endParaRPr>
          </a:p>
          <a:p>
            <a:pPr marL="171450" indent="-171450" algn="just">
              <a:spcBef>
                <a:spcPts val="600"/>
              </a:spcBef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dirty="0"/>
              <a:t>This successfully identified &gt;15 previously unknown instances.  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 Placeholder 1"/>
          <p:cNvSpPr txBox="1">
            <a:spLocks noGrp="1"/>
          </p:cNvSpPr>
          <p:nvPr>
            <p:ph type="body" sz="quarter" idx="1"/>
          </p:nvPr>
        </p:nvSpPr>
        <p:spPr>
          <a:xfrm>
            <a:off x="632388" y="2982481"/>
            <a:ext cx="9826437" cy="862444"/>
          </a:xfrm>
          <a:prstGeom prst="rect">
            <a:avLst/>
          </a:prstGeom>
        </p:spPr>
        <p:txBody>
          <a:bodyPr/>
          <a:lstStyle/>
          <a:p>
            <a:r>
              <a:rPr dirty="0"/>
              <a:t>Your Turn – Basic Setup and Some Exercises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 Placeholder 1"/>
          <p:cNvSpPr txBox="1">
            <a:spLocks noGrp="1"/>
          </p:cNvSpPr>
          <p:nvPr>
            <p:ph type="body" sz="quarter" idx="1"/>
          </p:nvPr>
        </p:nvSpPr>
        <p:spPr>
          <a:xfrm>
            <a:off x="971654" y="313008"/>
            <a:ext cx="10161484" cy="409576"/>
          </a:xfrm>
          <a:prstGeom prst="rect">
            <a:avLst/>
          </a:prstGeom>
        </p:spPr>
        <p:txBody>
          <a:bodyPr/>
          <a:lstStyle>
            <a:lvl1pPr defTabSz="640079">
              <a:spcBef>
                <a:spcPts val="700"/>
              </a:spcBef>
              <a:defRPr sz="2240"/>
            </a:lvl1pPr>
          </a:lstStyle>
          <a:p>
            <a:r>
              <a:rPr dirty="0"/>
              <a:t>Installing </a:t>
            </a:r>
            <a:r>
              <a:rPr dirty="0" err="1"/>
              <a:t>Weggli</a:t>
            </a:r>
            <a:endParaRPr dirty="0"/>
          </a:p>
        </p:txBody>
      </p:sp>
      <p:sp>
        <p:nvSpPr>
          <p:cNvPr id="332" name="Text Placeholder 2"/>
          <p:cNvSpPr>
            <a:spLocks noGrp="1"/>
          </p:cNvSpPr>
          <p:nvPr>
            <p:ph type="body" idx="21"/>
          </p:nvPr>
        </p:nvSpPr>
        <p:spPr>
          <a:xfrm>
            <a:off x="1039812" y="1215187"/>
            <a:ext cx="10093326" cy="45479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228593" indent="-228593" algn="just">
              <a:spcBef>
                <a:spcPts val="800"/>
              </a:spcBef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dirty="0"/>
              <a:t>Previously, </a:t>
            </a:r>
            <a:r>
              <a:rPr dirty="0" err="1"/>
              <a:t>Weggli</a:t>
            </a:r>
            <a:r>
              <a:rPr dirty="0"/>
              <a:t> installation for Mac was dependent on Cargo, but the updated version can be installed directly and simply, without needing to install dependencies. It seems Linux still needs Cargo, then </a:t>
            </a:r>
            <a:r>
              <a:rPr dirty="0" err="1"/>
              <a:t>Weggli</a:t>
            </a:r>
            <a:r>
              <a:rPr dirty="0"/>
              <a:t>.</a:t>
            </a:r>
          </a:p>
          <a:p>
            <a:pPr marL="228593" indent="-228593" algn="just">
              <a:spcBef>
                <a:spcPts val="800"/>
              </a:spcBef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dirty="0"/>
              <a:t>On Mac:</a:t>
            </a:r>
          </a:p>
          <a:p>
            <a:pPr marL="571493" lvl="1" indent="-228593" algn="just">
              <a:spcBef>
                <a:spcPts val="800"/>
              </a:spcBef>
              <a:buClr>
                <a:srgbClr val="B01C32"/>
              </a:buClr>
              <a:defRPr sz="2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brew install </a:t>
            </a:r>
            <a:r>
              <a:rPr dirty="0" err="1"/>
              <a:t>weggli</a:t>
            </a:r>
            <a:endParaRPr sz="1800" dirty="0"/>
          </a:p>
          <a:p>
            <a:pPr marL="228593" indent="-228593" algn="just">
              <a:spcBef>
                <a:spcPts val="800"/>
              </a:spcBef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dirty="0"/>
              <a:t>On Linux:</a:t>
            </a:r>
          </a:p>
          <a:p>
            <a:pPr marL="571493" lvl="1" indent="-228593" algn="just">
              <a:spcBef>
                <a:spcPts val="800"/>
              </a:spcBef>
              <a:buClr>
                <a:srgbClr val="B01C32"/>
              </a:buClr>
              <a:defRPr sz="2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curl https://sh.rustup.rs -</a:t>
            </a:r>
            <a:r>
              <a:rPr dirty="0" err="1"/>
              <a:t>sSf</a:t>
            </a:r>
            <a:r>
              <a:rPr dirty="0"/>
              <a:t> | </a:t>
            </a:r>
            <a:r>
              <a:rPr dirty="0" err="1"/>
              <a:t>sh</a:t>
            </a:r>
            <a:endParaRPr dirty="0"/>
          </a:p>
          <a:p>
            <a:pPr marL="571493" lvl="1" indent="-228593" algn="just">
              <a:spcBef>
                <a:spcPts val="800"/>
              </a:spcBef>
              <a:buClr>
                <a:srgbClr val="B01C32"/>
              </a:buClr>
              <a:defRPr sz="2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source “$home/.cargo/env”</a:t>
            </a:r>
            <a:endParaRPr sz="1800" dirty="0"/>
          </a:p>
          <a:p>
            <a:pPr marL="571493" lvl="1" indent="-228593" algn="just">
              <a:spcBef>
                <a:spcPts val="800"/>
              </a:spcBef>
              <a:buClr>
                <a:srgbClr val="B01C32"/>
              </a:buClr>
              <a:defRPr sz="2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rustc</a:t>
            </a:r>
            <a:r>
              <a:rPr dirty="0"/>
              <a:t> --version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 Placeholder 1"/>
          <p:cNvSpPr txBox="1">
            <a:spLocks noGrp="1"/>
          </p:cNvSpPr>
          <p:nvPr>
            <p:ph type="body" sz="quarter" idx="1"/>
          </p:nvPr>
        </p:nvSpPr>
        <p:spPr>
          <a:xfrm>
            <a:off x="971654" y="313008"/>
            <a:ext cx="10161484" cy="409576"/>
          </a:xfrm>
          <a:prstGeom prst="rect">
            <a:avLst/>
          </a:prstGeom>
        </p:spPr>
        <p:txBody>
          <a:bodyPr/>
          <a:lstStyle>
            <a:lvl1pPr defTabSz="640079">
              <a:spcBef>
                <a:spcPts val="700"/>
              </a:spcBef>
              <a:defRPr sz="2240"/>
            </a:lvl1pPr>
          </a:lstStyle>
          <a:p>
            <a:r>
              <a:rPr dirty="0"/>
              <a:t>Installing </a:t>
            </a:r>
            <a:r>
              <a:rPr dirty="0" err="1"/>
              <a:t>Weggli</a:t>
            </a:r>
            <a:endParaRPr dirty="0"/>
          </a:p>
        </p:txBody>
      </p:sp>
      <p:sp>
        <p:nvSpPr>
          <p:cNvPr id="335" name="Text Placeholder 2"/>
          <p:cNvSpPr>
            <a:spLocks noGrp="1"/>
          </p:cNvSpPr>
          <p:nvPr>
            <p:ph type="body" idx="21"/>
          </p:nvPr>
        </p:nvSpPr>
        <p:spPr>
          <a:xfrm>
            <a:off x="1039812" y="1215189"/>
            <a:ext cx="10093326" cy="44276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228593" indent="-228593" algn="just">
              <a:spcBef>
                <a:spcPts val="800"/>
              </a:spcBef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dirty="0"/>
              <a:t>After installing Cargo:</a:t>
            </a:r>
          </a:p>
          <a:p>
            <a:pPr marL="571493" lvl="1" indent="-228593" algn="just">
              <a:spcBef>
                <a:spcPts val="800"/>
              </a:spcBef>
              <a:buClr>
                <a:srgbClr val="B01C32"/>
              </a:buClr>
              <a:defRPr sz="2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cargo install </a:t>
            </a:r>
            <a:r>
              <a:rPr dirty="0" err="1"/>
              <a:t>weggli</a:t>
            </a:r>
            <a:endParaRPr dirty="0"/>
          </a:p>
          <a:p>
            <a:pPr marL="571493" lvl="1" indent="-228593" algn="just">
              <a:spcBef>
                <a:spcPts val="800"/>
              </a:spcBef>
              <a:buClr>
                <a:srgbClr val="B01C32"/>
              </a:buClr>
              <a:defRPr sz="2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which </a:t>
            </a:r>
            <a:r>
              <a:rPr dirty="0" err="1"/>
              <a:t>weggli</a:t>
            </a:r>
            <a:endParaRPr dirty="0"/>
          </a:p>
          <a:p>
            <a:pPr marL="571493" lvl="1" indent="-228593" algn="just">
              <a:spcBef>
                <a:spcPts val="800"/>
              </a:spcBef>
              <a:buClr>
                <a:srgbClr val="B01C32"/>
              </a:buClr>
              <a:defRPr sz="2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weggli</a:t>
            </a:r>
            <a:r>
              <a:rPr dirty="0"/>
              <a:t> -h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 Placeholder 1"/>
          <p:cNvSpPr txBox="1">
            <a:spLocks noGrp="1"/>
          </p:cNvSpPr>
          <p:nvPr>
            <p:ph type="body" sz="quarter" idx="1"/>
          </p:nvPr>
        </p:nvSpPr>
        <p:spPr>
          <a:xfrm>
            <a:off x="971654" y="313008"/>
            <a:ext cx="10161484" cy="409576"/>
          </a:xfrm>
          <a:prstGeom prst="rect">
            <a:avLst/>
          </a:prstGeom>
        </p:spPr>
        <p:txBody>
          <a:bodyPr/>
          <a:lstStyle>
            <a:lvl1pPr defTabSz="640079">
              <a:spcBef>
                <a:spcPts val="700"/>
              </a:spcBef>
              <a:defRPr sz="2240"/>
            </a:lvl1pPr>
          </a:lstStyle>
          <a:p>
            <a:r>
              <a:rPr dirty="0"/>
              <a:t>Obtaining the Exercises</a:t>
            </a:r>
          </a:p>
        </p:txBody>
      </p:sp>
      <p:sp>
        <p:nvSpPr>
          <p:cNvPr id="338" name="Text Placeholder 2"/>
          <p:cNvSpPr>
            <a:spLocks noGrp="1"/>
          </p:cNvSpPr>
          <p:nvPr>
            <p:ph type="body" idx="21"/>
          </p:nvPr>
        </p:nvSpPr>
        <p:spPr>
          <a:xfrm>
            <a:off x="1005733" y="1046205"/>
            <a:ext cx="10093326" cy="442762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228593" indent="-228593" algn="just">
              <a:spcBef>
                <a:spcPts val="800"/>
              </a:spcBef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dirty="0"/>
              <a:t>Download the sample code from:</a:t>
            </a:r>
          </a:p>
          <a:p>
            <a:pPr marL="571493" lvl="1" indent="-228593" algn="just">
              <a:spcBef>
                <a:spcPts val="800"/>
              </a:spcBef>
              <a:buClr>
                <a:srgbClr val="B01C32"/>
              </a:buClr>
              <a:defRPr sz="2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https://github.com/N1ckDunn/WeggliExercises</a:t>
            </a:r>
          </a:p>
          <a:p>
            <a:pPr marL="228593" indent="-228593" algn="just">
              <a:spcBef>
                <a:spcPts val="800"/>
              </a:spcBef>
              <a:buClr>
                <a:srgbClr val="B01C32"/>
              </a:buClr>
              <a:defRPr sz="2200">
                <a:solidFill>
                  <a:srgbClr val="191919"/>
                </a:solidFill>
              </a:defRPr>
            </a:pPr>
            <a:r>
              <a:rPr dirty="0"/>
              <a:t>Note – this code won’t always compile and doesn’t do anything useful, it’s there to provide searchable content for the bugs in the exercises.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 Placeholder 3"/>
          <p:cNvSpPr txBox="1">
            <a:spLocks noGrp="1"/>
          </p:cNvSpPr>
          <p:nvPr>
            <p:ph type="body" sz="quarter" idx="1"/>
          </p:nvPr>
        </p:nvSpPr>
        <p:spPr>
          <a:xfrm>
            <a:off x="971654" y="313008"/>
            <a:ext cx="10161484" cy="409576"/>
          </a:xfrm>
          <a:prstGeom prst="rect">
            <a:avLst/>
          </a:prstGeom>
        </p:spPr>
        <p:txBody>
          <a:bodyPr/>
          <a:lstStyle>
            <a:lvl1pPr defTabSz="640079">
              <a:spcBef>
                <a:spcPts val="700"/>
              </a:spcBef>
              <a:defRPr sz="2240"/>
            </a:lvl1pPr>
          </a:lstStyle>
          <a:p>
            <a:r>
              <a:rPr dirty="0"/>
              <a:t>An Introductory Task -  Linux Kernel Overflow</a:t>
            </a:r>
          </a:p>
        </p:txBody>
      </p:sp>
      <p:sp>
        <p:nvSpPr>
          <p:cNvPr id="341" name="Text Placeholder 4"/>
          <p:cNvSpPr>
            <a:spLocks noGrp="1"/>
          </p:cNvSpPr>
          <p:nvPr>
            <p:ph type="body" idx="21"/>
          </p:nvPr>
        </p:nvSpPr>
        <p:spPr>
          <a:xfrm>
            <a:off x="1039812" y="962526"/>
            <a:ext cx="10093326" cy="433496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171450" indent="-171450" algn="just">
              <a:spcBef>
                <a:spcPts val="600"/>
              </a:spcBef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dirty="0" err="1"/>
              <a:t>BadVibes</a:t>
            </a:r>
            <a:r>
              <a:rPr dirty="0"/>
              <a:t>: Heap-Based Buffer Overflow (CVE-2020-24490).</a:t>
            </a:r>
          </a:p>
          <a:p>
            <a:pPr marL="171450" indent="-171450" algn="just">
              <a:spcBef>
                <a:spcPts val="600"/>
              </a:spcBef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dirty="0" err="1"/>
              <a:t>BleedingTooth</a:t>
            </a:r>
            <a:r>
              <a:rPr dirty="0"/>
              <a:t> is a set of zero-click vulnerabilities in the Linux Bluetooth subsystem.</a:t>
            </a:r>
          </a:p>
          <a:p>
            <a:pPr marL="171450" indent="-171450" algn="just">
              <a:spcBef>
                <a:spcPts val="600"/>
              </a:spcBef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dirty="0"/>
              <a:t>It allows an unauthenticated remote attacker, within range, to execute arbitrary code with kernel privileges on vulnerable devices.</a:t>
            </a:r>
          </a:p>
          <a:p>
            <a:pPr marL="171450" indent="-171450" algn="just">
              <a:spcBef>
                <a:spcPts val="600"/>
              </a:spcBef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dirty="0"/>
              <a:t>It results from a failure to check payload length in a ‘Bluetooth advertisement’.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 Placeholder 3"/>
          <p:cNvSpPr txBox="1">
            <a:spLocks noGrp="1"/>
          </p:cNvSpPr>
          <p:nvPr>
            <p:ph type="body" sz="quarter" idx="1"/>
          </p:nvPr>
        </p:nvSpPr>
        <p:spPr>
          <a:xfrm>
            <a:off x="971654" y="313008"/>
            <a:ext cx="10161484" cy="409576"/>
          </a:xfrm>
          <a:prstGeom prst="rect">
            <a:avLst/>
          </a:prstGeom>
        </p:spPr>
        <p:txBody>
          <a:bodyPr/>
          <a:lstStyle>
            <a:lvl1pPr defTabSz="640079">
              <a:spcBef>
                <a:spcPts val="700"/>
              </a:spcBef>
              <a:defRPr sz="2240"/>
            </a:lvl1pPr>
          </a:lstStyle>
          <a:p>
            <a:r>
              <a:rPr dirty="0"/>
              <a:t>An Introductory Task…</a:t>
            </a:r>
          </a:p>
        </p:txBody>
      </p:sp>
      <p:sp>
        <p:nvSpPr>
          <p:cNvPr id="346" name="Text Placeholder 4"/>
          <p:cNvSpPr>
            <a:spLocks noGrp="1"/>
          </p:cNvSpPr>
          <p:nvPr>
            <p:ph type="body" idx="21"/>
          </p:nvPr>
        </p:nvSpPr>
        <p:spPr>
          <a:xfrm>
            <a:off x="1039812" y="962526"/>
            <a:ext cx="10093326" cy="433496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171450" indent="-171450" algn="just">
              <a:spcBef>
                <a:spcPts val="600"/>
              </a:spcBef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dirty="0" err="1"/>
              <a:t>BadVibes</a:t>
            </a:r>
            <a:r>
              <a:rPr dirty="0"/>
              <a:t>: Non-vulnerable method  </a:t>
            </a:r>
          </a:p>
        </p:txBody>
      </p:sp>
      <p:pic>
        <p:nvPicPr>
          <p:cNvPr id="347" name="Picture 2" descr="Picture 2"/>
          <p:cNvPicPr>
            <a:picLocks noChangeAspect="1"/>
          </p:cNvPicPr>
          <p:nvPr/>
        </p:nvPicPr>
        <p:blipFill>
          <a:blip r:embed="rId3"/>
          <a:srcRect l="22902" t="19299" r="37887" b="31579"/>
          <a:stretch>
            <a:fillRect/>
          </a:stretch>
        </p:blipFill>
        <p:spPr>
          <a:xfrm>
            <a:off x="1347538" y="1452226"/>
            <a:ext cx="6130873" cy="4334962"/>
          </a:xfrm>
          <a:prstGeom prst="rect">
            <a:avLst/>
          </a:prstGeom>
          <a:ln>
            <a:solidFill>
              <a:srgbClr val="303030"/>
            </a:solidFill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 Placeholder 1"/>
          <p:cNvSpPr txBox="1">
            <a:spLocks noGrp="1"/>
          </p:cNvSpPr>
          <p:nvPr>
            <p:ph type="body" sz="quarter" idx="1"/>
          </p:nvPr>
        </p:nvSpPr>
        <p:spPr>
          <a:xfrm>
            <a:off x="971654" y="313008"/>
            <a:ext cx="10161484" cy="409576"/>
          </a:xfrm>
          <a:prstGeom prst="rect">
            <a:avLst/>
          </a:prstGeom>
        </p:spPr>
        <p:txBody>
          <a:bodyPr/>
          <a:lstStyle>
            <a:lvl1pPr defTabSz="640079">
              <a:spcBef>
                <a:spcPts val="700"/>
              </a:spcBef>
              <a:defRPr sz="2240"/>
            </a:lvl1pPr>
          </a:lstStyle>
          <a:p>
            <a:r>
              <a:rPr lang="en-US" dirty="0"/>
              <a:t>The Workshop – What it is and isn’t</a:t>
            </a:r>
          </a:p>
        </p:txBody>
      </p:sp>
      <p:sp>
        <p:nvSpPr>
          <p:cNvPr id="216" name="Text Placeholder 2"/>
          <p:cNvSpPr>
            <a:spLocks noGrp="1"/>
          </p:cNvSpPr>
          <p:nvPr>
            <p:ph type="body" idx="21"/>
          </p:nvPr>
        </p:nvSpPr>
        <p:spPr>
          <a:xfrm>
            <a:off x="1039812" y="1070810"/>
            <a:ext cx="10093326" cy="422668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342900" indent="-342900"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dirty="0"/>
              <a:t>This is one more tool and technique to be added to a broader </a:t>
            </a:r>
            <a:r>
              <a:rPr dirty="0" err="1"/>
              <a:t>armoury</a:t>
            </a:r>
            <a:r>
              <a:rPr dirty="0"/>
              <a:t> of code review tools.</a:t>
            </a:r>
          </a:p>
          <a:p>
            <a:pPr marL="342900" indent="-342900"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dirty="0"/>
              <a:t>It’s been useful to me in a situation where I’ve dealt with robust codebases that have already been subject to multiple other reviews and scanning tools.</a:t>
            </a:r>
          </a:p>
          <a:p>
            <a:pPr marL="342900" indent="-342900"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dirty="0"/>
              <a:t>It’s not a silver bullet, or magic technique to find bugs without doing any work.</a:t>
            </a:r>
          </a:p>
          <a:p>
            <a:pPr marL="342900" indent="-342900"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dirty="0"/>
              <a:t>It’s not a replacement for your existing code scanning and code review techniques.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 Placeholder 3"/>
          <p:cNvSpPr txBox="1">
            <a:spLocks noGrp="1"/>
          </p:cNvSpPr>
          <p:nvPr>
            <p:ph type="body" sz="quarter" idx="1"/>
          </p:nvPr>
        </p:nvSpPr>
        <p:spPr>
          <a:xfrm>
            <a:off x="971654" y="313008"/>
            <a:ext cx="10161484" cy="409576"/>
          </a:xfrm>
          <a:prstGeom prst="rect">
            <a:avLst/>
          </a:prstGeom>
        </p:spPr>
        <p:txBody>
          <a:bodyPr/>
          <a:lstStyle>
            <a:lvl1pPr defTabSz="640079">
              <a:spcBef>
                <a:spcPts val="700"/>
              </a:spcBef>
              <a:defRPr sz="2240"/>
            </a:lvl1pPr>
          </a:lstStyle>
          <a:p>
            <a:r>
              <a:rPr dirty="0"/>
              <a:t>An Introductory Task…</a:t>
            </a:r>
          </a:p>
        </p:txBody>
      </p:sp>
      <p:sp>
        <p:nvSpPr>
          <p:cNvPr id="352" name="Text Placeholder 4"/>
          <p:cNvSpPr>
            <a:spLocks noGrp="1"/>
          </p:cNvSpPr>
          <p:nvPr>
            <p:ph type="body" idx="21"/>
          </p:nvPr>
        </p:nvSpPr>
        <p:spPr>
          <a:xfrm>
            <a:off x="1039812" y="962526"/>
            <a:ext cx="10093326" cy="433496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171450" indent="-171450" algn="just">
              <a:spcBef>
                <a:spcPts val="600"/>
              </a:spcBef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dirty="0" err="1"/>
              <a:t>BadVibes</a:t>
            </a:r>
            <a:r>
              <a:rPr dirty="0"/>
              <a:t>: Vulnerable method </a:t>
            </a:r>
          </a:p>
        </p:txBody>
      </p:sp>
      <p:pic>
        <p:nvPicPr>
          <p:cNvPr id="353" name="Picture 6" descr="Picture 6"/>
          <p:cNvPicPr>
            <a:picLocks noChangeAspect="1"/>
          </p:cNvPicPr>
          <p:nvPr/>
        </p:nvPicPr>
        <p:blipFill>
          <a:blip r:embed="rId3"/>
          <a:srcRect l="23101" t="19473" r="37588" b="31052"/>
          <a:stretch>
            <a:fillRect/>
          </a:stretch>
        </p:blipFill>
        <p:spPr>
          <a:xfrm>
            <a:off x="1335588" y="1465725"/>
            <a:ext cx="6148055" cy="4367134"/>
          </a:xfrm>
          <a:prstGeom prst="rect">
            <a:avLst/>
          </a:prstGeom>
          <a:ln>
            <a:solidFill>
              <a:srgbClr val="303030"/>
            </a:solidFill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 Placeholder 3"/>
          <p:cNvSpPr txBox="1">
            <a:spLocks noGrp="1"/>
          </p:cNvSpPr>
          <p:nvPr>
            <p:ph type="body" sz="quarter" idx="1"/>
          </p:nvPr>
        </p:nvSpPr>
        <p:spPr>
          <a:xfrm>
            <a:off x="971654" y="313008"/>
            <a:ext cx="10161484" cy="409576"/>
          </a:xfrm>
          <a:prstGeom prst="rect">
            <a:avLst/>
          </a:prstGeom>
        </p:spPr>
        <p:txBody>
          <a:bodyPr/>
          <a:lstStyle>
            <a:lvl1pPr defTabSz="640079">
              <a:spcBef>
                <a:spcPts val="700"/>
              </a:spcBef>
              <a:defRPr sz="2240"/>
            </a:lvl1pPr>
          </a:lstStyle>
          <a:p>
            <a:r>
              <a:rPr dirty="0"/>
              <a:t>An Introductory Task…</a:t>
            </a:r>
          </a:p>
        </p:txBody>
      </p:sp>
      <p:sp>
        <p:nvSpPr>
          <p:cNvPr id="358" name="Text Placeholder 4"/>
          <p:cNvSpPr>
            <a:spLocks noGrp="1"/>
          </p:cNvSpPr>
          <p:nvPr>
            <p:ph type="body" idx="21"/>
          </p:nvPr>
        </p:nvSpPr>
        <p:spPr>
          <a:xfrm>
            <a:off x="1039812" y="962526"/>
            <a:ext cx="10093326" cy="433496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168021" indent="-168021" algn="just" defTabSz="896111">
              <a:spcBef>
                <a:spcPts val="500"/>
              </a:spcBef>
              <a:buClr>
                <a:srgbClr val="B01C32"/>
              </a:buClr>
              <a:defRPr sz="2352">
                <a:solidFill>
                  <a:srgbClr val="191919"/>
                </a:solidFill>
              </a:defRPr>
            </a:pPr>
            <a:r>
              <a:rPr dirty="0"/>
              <a:t>In the previous two pages we saw a safe method and unsafe method, both calling the </a:t>
            </a:r>
            <a:r>
              <a:rPr dirty="0" err="1"/>
              <a:t>process_adv_report</a:t>
            </a:r>
            <a:r>
              <a:rPr dirty="0"/>
              <a:t> method.</a:t>
            </a:r>
          </a:p>
          <a:p>
            <a:pPr marL="168021" indent="-168021" algn="just" defTabSz="896111">
              <a:spcBef>
                <a:spcPts val="500"/>
              </a:spcBef>
              <a:buClr>
                <a:srgbClr val="B01C32"/>
              </a:buClr>
              <a:defRPr sz="2352">
                <a:solidFill>
                  <a:srgbClr val="191919"/>
                </a:solidFill>
              </a:defRPr>
            </a:pPr>
            <a:r>
              <a:rPr dirty="0" err="1"/>
              <a:t>hci_le_adv_report_evt</a:t>
            </a:r>
            <a:r>
              <a:rPr dirty="0"/>
              <a:t> called the method after checking that </a:t>
            </a:r>
            <a:r>
              <a:rPr dirty="0" err="1"/>
              <a:t>ev</a:t>
            </a:r>
            <a:r>
              <a:rPr dirty="0"/>
              <a:t>-&gt;length was greater than or equal to HCI_MAX_AD_LENGTH.</a:t>
            </a:r>
          </a:p>
          <a:p>
            <a:pPr marL="168021" indent="-168021" algn="just" defTabSz="896111">
              <a:spcBef>
                <a:spcPts val="500"/>
              </a:spcBef>
              <a:buClr>
                <a:srgbClr val="B01C32"/>
              </a:buClr>
              <a:defRPr sz="2352">
                <a:solidFill>
                  <a:srgbClr val="191919"/>
                </a:solidFill>
              </a:defRPr>
            </a:pPr>
            <a:r>
              <a:rPr dirty="0" err="1"/>
              <a:t>hci_le_ext_adv_report_evt</a:t>
            </a:r>
            <a:r>
              <a:rPr dirty="0"/>
              <a:t> failed to check the length of </a:t>
            </a:r>
            <a:r>
              <a:rPr dirty="0" err="1"/>
              <a:t>ev</a:t>
            </a:r>
            <a:r>
              <a:rPr dirty="0"/>
              <a:t>-&gt;length before the call.</a:t>
            </a:r>
          </a:p>
          <a:p>
            <a:pPr marL="168021" indent="-168021" algn="just" defTabSz="896111">
              <a:spcBef>
                <a:spcPts val="500"/>
              </a:spcBef>
              <a:buClr>
                <a:srgbClr val="B01C32"/>
              </a:buClr>
              <a:defRPr sz="2352">
                <a:solidFill>
                  <a:srgbClr val="191919"/>
                </a:solidFill>
              </a:defRPr>
            </a:pPr>
            <a:r>
              <a:rPr dirty="0"/>
              <a:t>Since we have a set pattern for the vulnerability, we should be able to create a </a:t>
            </a:r>
            <a:r>
              <a:rPr dirty="0" err="1"/>
              <a:t>weggli</a:t>
            </a:r>
            <a:r>
              <a:rPr dirty="0"/>
              <a:t> query to detect whether there are other instances.</a:t>
            </a:r>
          </a:p>
          <a:p>
            <a:pPr marL="168021" indent="-168021" algn="just" defTabSz="896111">
              <a:spcBef>
                <a:spcPts val="500"/>
              </a:spcBef>
              <a:buClr>
                <a:srgbClr val="B01C32"/>
              </a:buClr>
              <a:defRPr sz="2352">
                <a:solidFill>
                  <a:srgbClr val="191919"/>
                </a:solidFill>
              </a:defRPr>
            </a:pPr>
            <a:r>
              <a:rPr dirty="0"/>
              <a:t>The code for this exercise is in the ‘</a:t>
            </a:r>
            <a:r>
              <a:rPr dirty="0" err="1"/>
              <a:t>WeggliExercises</a:t>
            </a:r>
            <a:r>
              <a:rPr dirty="0"/>
              <a:t>/</a:t>
            </a:r>
            <a:r>
              <a:rPr dirty="0" err="1"/>
              <a:t>bluetooth</a:t>
            </a:r>
            <a:r>
              <a:rPr dirty="0"/>
              <a:t>’ folder in the downloaded exercises.</a:t>
            </a:r>
          </a:p>
          <a:p>
            <a:pPr marL="168021" indent="-168021" algn="just" defTabSz="896111">
              <a:spcBef>
                <a:spcPts val="500"/>
              </a:spcBef>
              <a:buClr>
                <a:srgbClr val="B01C32"/>
              </a:buClr>
              <a:defRPr sz="2352">
                <a:solidFill>
                  <a:srgbClr val="191919"/>
                </a:solidFill>
              </a:defRPr>
            </a:pPr>
            <a:r>
              <a:rPr dirty="0"/>
              <a:t>The task is to find usage of </a:t>
            </a:r>
            <a:r>
              <a:rPr dirty="0" err="1"/>
              <a:t>process_adv_report</a:t>
            </a:r>
            <a:r>
              <a:rPr dirty="0"/>
              <a:t>, and determine if any of them are still unsafe.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1654" y="313008"/>
            <a:ext cx="10161484" cy="409576"/>
          </a:xfrm>
          <a:prstGeom prst="rect">
            <a:avLst/>
          </a:prstGeom>
        </p:spPr>
        <p:txBody>
          <a:bodyPr/>
          <a:lstStyle>
            <a:lvl1pPr defTabSz="640079">
              <a:spcBef>
                <a:spcPts val="700"/>
              </a:spcBef>
              <a:defRPr sz="2240"/>
            </a:lvl1pPr>
          </a:lstStyle>
          <a:p>
            <a:r>
              <a:rPr dirty="0"/>
              <a:t>What’s going on? Help!</a:t>
            </a:r>
          </a:p>
        </p:txBody>
      </p:sp>
      <p:sp>
        <p:nvSpPr>
          <p:cNvPr id="363" name="Text Placeholder 5"/>
          <p:cNvSpPr>
            <a:spLocks noGrp="1"/>
          </p:cNvSpPr>
          <p:nvPr>
            <p:ph type="body" idx="21"/>
          </p:nvPr>
        </p:nvSpPr>
        <p:spPr>
          <a:xfrm>
            <a:off x="1039813" y="1063541"/>
            <a:ext cx="8665975" cy="369252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342900" indent="-342900">
              <a:buClr>
                <a:srgbClr val="B01C32"/>
              </a:buClr>
              <a:defRPr>
                <a:solidFill>
                  <a:srgbClr val="191919"/>
                </a:solidFill>
              </a:defRPr>
            </a:pPr>
            <a:r>
              <a:rPr dirty="0"/>
              <a:t>If anyone is stuck – raise a hand.</a:t>
            </a:r>
          </a:p>
          <a:p>
            <a:pPr marL="342900" indent="-342900">
              <a:buClr>
                <a:srgbClr val="B01C32"/>
              </a:buClr>
              <a:defRPr>
                <a:solidFill>
                  <a:srgbClr val="191919"/>
                </a:solidFill>
              </a:defRPr>
            </a:pPr>
            <a:r>
              <a:rPr dirty="0"/>
              <a:t>If your query is not finding the issue, try smaller queries to identify smaller parts of the target code.</a:t>
            </a:r>
          </a:p>
          <a:p>
            <a:pPr marL="342900" indent="-342900">
              <a:buClr>
                <a:srgbClr val="B01C32"/>
              </a:buClr>
              <a:defRPr>
                <a:solidFill>
                  <a:srgbClr val="191919"/>
                </a:solidFill>
              </a:defRPr>
            </a:pPr>
            <a:r>
              <a:rPr dirty="0"/>
              <a:t>Check the results of your query:</a:t>
            </a:r>
          </a:p>
          <a:p>
            <a:pPr marL="685800" lvl="1" indent="-228600">
              <a:spcBef>
                <a:spcPts val="500"/>
              </a:spcBef>
              <a:buClr>
                <a:srgbClr val="B01C32"/>
              </a:buClr>
              <a:defRPr sz="1800">
                <a:solidFill>
                  <a:schemeClr val="accent4"/>
                </a:solidFill>
              </a:defRPr>
            </a:pPr>
            <a:r>
              <a:rPr dirty="0"/>
              <a:t>Did it include what you were looking for?</a:t>
            </a:r>
          </a:p>
          <a:p>
            <a:pPr marL="685800" lvl="1" indent="-228600">
              <a:spcBef>
                <a:spcPts val="500"/>
              </a:spcBef>
              <a:buClr>
                <a:srgbClr val="B01C32"/>
              </a:buClr>
              <a:defRPr sz="1800">
                <a:solidFill>
                  <a:schemeClr val="accent4"/>
                </a:solidFill>
              </a:defRPr>
            </a:pPr>
            <a:r>
              <a:rPr dirty="0"/>
              <a:t>Is the bug fixed, or still present?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1654" y="313008"/>
            <a:ext cx="10161484" cy="409576"/>
          </a:xfrm>
          <a:prstGeom prst="rect">
            <a:avLst/>
          </a:prstGeom>
        </p:spPr>
        <p:txBody>
          <a:bodyPr/>
          <a:lstStyle>
            <a:lvl1pPr defTabSz="640079">
              <a:spcBef>
                <a:spcPts val="700"/>
              </a:spcBef>
              <a:defRPr sz="2240"/>
            </a:lvl1pPr>
          </a:lstStyle>
          <a:p>
            <a:r>
              <a:rPr dirty="0"/>
              <a:t>Solution</a:t>
            </a:r>
          </a:p>
        </p:txBody>
      </p:sp>
      <p:sp>
        <p:nvSpPr>
          <p:cNvPr id="366" name="Text Placeholder 5"/>
          <p:cNvSpPr>
            <a:spLocks noGrp="1"/>
          </p:cNvSpPr>
          <p:nvPr>
            <p:ph type="body" idx="21"/>
          </p:nvPr>
        </p:nvSpPr>
        <p:spPr>
          <a:xfrm>
            <a:off x="953548" y="1094456"/>
            <a:ext cx="10751134" cy="442285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342900" indent="-342900"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lang="en-US" dirty="0"/>
              <a:t>This task required the ‘not’ operator.</a:t>
            </a:r>
          </a:p>
          <a:p>
            <a:pPr marL="342900" indent="-342900"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lang="en-US" dirty="0"/>
              <a:t>The following </a:t>
            </a:r>
            <a:r>
              <a:rPr lang="en-US" dirty="0" err="1"/>
              <a:t>Weggli</a:t>
            </a:r>
            <a:r>
              <a:rPr lang="en-US" dirty="0"/>
              <a:t> query would identify any occurrences of the issue:</a:t>
            </a:r>
          </a:p>
          <a:p>
            <a:pPr marL="0" lvl="1" indent="457200" algn="just">
              <a:spcBef>
                <a:spcPts val="600"/>
              </a:spcBef>
              <a:buClr>
                <a:srgbClr val="B01C32"/>
              </a:buClr>
              <a:buSzTx/>
              <a:buNone/>
              <a:defRPr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 err="1"/>
              <a:t>weggli</a:t>
            </a:r>
            <a:r>
              <a:rPr lang="en-US" dirty="0"/>
              <a:t> ‘{</a:t>
            </a:r>
            <a:endParaRPr lang="en-US" sz="1800" dirty="0"/>
          </a:p>
          <a:p>
            <a:pPr marL="0" lvl="1" indent="457200" algn="just">
              <a:spcBef>
                <a:spcPts val="600"/>
              </a:spcBef>
              <a:buClr>
                <a:srgbClr val="B01C32"/>
              </a:buClr>
              <a:buSzTx/>
              <a:buNone/>
              <a:defRPr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	NOT: if ($param1 &lt;= _){}</a:t>
            </a:r>
            <a:endParaRPr lang="en-US" sz="1800" dirty="0"/>
          </a:p>
          <a:p>
            <a:pPr marL="0" lvl="1" indent="457200" algn="just">
              <a:spcBef>
                <a:spcPts val="600"/>
              </a:spcBef>
              <a:buClr>
                <a:srgbClr val="B01C32"/>
              </a:buClr>
              <a:buSzTx/>
              <a:buNone/>
              <a:defRPr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	</a:t>
            </a:r>
            <a:r>
              <a:rPr lang="en-US" dirty="0" err="1"/>
              <a:t>process_adv_report</a:t>
            </a:r>
            <a:r>
              <a:rPr lang="en-US" dirty="0"/>
              <a:t>(_,_,_,_,_,_,_,_,$param1,_);</a:t>
            </a:r>
            <a:endParaRPr lang="en-US" sz="1800" dirty="0"/>
          </a:p>
          <a:p>
            <a:pPr marL="0" lvl="1" indent="457200" algn="just">
              <a:spcBef>
                <a:spcPts val="600"/>
              </a:spcBef>
              <a:buClr>
                <a:srgbClr val="B01C32"/>
              </a:buClr>
              <a:buSzTx/>
              <a:buNone/>
              <a:defRPr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}' ./Bluetooth</a:t>
            </a:r>
            <a:endParaRPr lang="en-US" sz="1800" dirty="0"/>
          </a:p>
          <a:p>
            <a:pPr marL="0" lvl="1" indent="457200" algn="just">
              <a:spcBef>
                <a:spcPts val="600"/>
              </a:spcBef>
              <a:buClr>
                <a:srgbClr val="B01C32"/>
              </a:buClr>
              <a:buSzTx/>
              <a:buNone/>
              <a:defRPr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1800" dirty="0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1654" y="313008"/>
            <a:ext cx="10161484" cy="409576"/>
          </a:xfrm>
          <a:prstGeom prst="rect">
            <a:avLst/>
          </a:prstGeom>
        </p:spPr>
        <p:txBody>
          <a:bodyPr/>
          <a:lstStyle>
            <a:lvl1pPr defTabSz="640079">
              <a:spcBef>
                <a:spcPts val="700"/>
              </a:spcBef>
              <a:defRPr sz="2240"/>
            </a:lvl1pPr>
          </a:lstStyle>
          <a:p>
            <a:r>
              <a:rPr dirty="0"/>
              <a:t>Task 2 – Debug Check for Buffer Overflow</a:t>
            </a:r>
          </a:p>
        </p:txBody>
      </p:sp>
      <p:sp>
        <p:nvSpPr>
          <p:cNvPr id="371" name="Text Placeholder 5"/>
          <p:cNvSpPr>
            <a:spLocks noGrp="1"/>
          </p:cNvSpPr>
          <p:nvPr>
            <p:ph type="body" idx="21"/>
          </p:nvPr>
        </p:nvSpPr>
        <p:spPr>
          <a:xfrm>
            <a:off x="613610" y="1034716"/>
            <a:ext cx="10876548" cy="48006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342900" indent="-342900"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dirty="0"/>
              <a:t>Similar to the earlier ‘debug only’ issue in the example, construct a </a:t>
            </a:r>
            <a:r>
              <a:rPr dirty="0" err="1"/>
              <a:t>Weggli</a:t>
            </a:r>
            <a:r>
              <a:rPr dirty="0"/>
              <a:t> query to find repeated or similar occurrences of the following issue:</a:t>
            </a:r>
          </a:p>
          <a:p>
            <a:pPr marL="0" lvl="1" indent="457200" algn="just">
              <a:spcBef>
                <a:spcPts val="600"/>
              </a:spcBef>
              <a:buClr>
                <a:srgbClr val="B01C32"/>
              </a:buClr>
              <a:buSzTx/>
              <a:buNone/>
              <a:defRPr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	</a:t>
            </a:r>
            <a:r>
              <a:rPr dirty="0" err="1"/>
              <a:t>ParamStruct</a:t>
            </a:r>
            <a:r>
              <a:rPr dirty="0"/>
              <a:t> </a:t>
            </a:r>
            <a:r>
              <a:rPr dirty="0" err="1"/>
              <a:t>curr_params</a:t>
            </a:r>
            <a:r>
              <a:rPr dirty="0"/>
              <a:t> = </a:t>
            </a:r>
            <a:r>
              <a:rPr dirty="0" err="1"/>
              <a:t>media_channel</a:t>
            </a:r>
            <a:r>
              <a:rPr dirty="0"/>
              <a:t>_-&gt;</a:t>
            </a:r>
            <a:r>
              <a:rPr dirty="0" err="1"/>
              <a:t>GetChannelParameters</a:t>
            </a:r>
            <a:r>
              <a:rPr dirty="0"/>
              <a:t>(</a:t>
            </a:r>
            <a:r>
              <a:rPr dirty="0" err="1"/>
              <a:t>source_data</a:t>
            </a:r>
            <a:r>
              <a:rPr dirty="0"/>
              <a:t>);</a:t>
            </a:r>
            <a:endParaRPr sz="1800" dirty="0"/>
          </a:p>
          <a:p>
            <a:pPr marL="0" lvl="1" indent="457200" algn="just">
              <a:spcBef>
                <a:spcPts val="600"/>
              </a:spcBef>
              <a:buClr>
                <a:srgbClr val="B01C32"/>
              </a:buClr>
              <a:buSzTx/>
              <a:buNone/>
              <a:defRPr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	D_CHECK_GE(</a:t>
            </a:r>
            <a:r>
              <a:rPr dirty="0" err="1"/>
              <a:t>curr_params.encodings.size</a:t>
            </a:r>
            <a:r>
              <a:rPr dirty="0"/>
              <a:t>(), init_params_.</a:t>
            </a:r>
            <a:r>
              <a:rPr dirty="0" err="1"/>
              <a:t>encodings.size</a:t>
            </a:r>
            <a:r>
              <a:rPr dirty="0"/>
              <a:t>());</a:t>
            </a:r>
            <a:endParaRPr sz="1800" dirty="0"/>
          </a:p>
          <a:p>
            <a:pPr marL="0" lvl="1" indent="457200" algn="just">
              <a:spcBef>
                <a:spcPts val="600"/>
              </a:spcBef>
              <a:buClr>
                <a:srgbClr val="B01C32"/>
              </a:buClr>
              <a:buSzTx/>
              <a:buNone/>
              <a:defRPr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sz="1800" dirty="0"/>
          </a:p>
          <a:p>
            <a:pPr marL="0" lvl="1" indent="457200" algn="just">
              <a:spcBef>
                <a:spcPts val="600"/>
              </a:spcBef>
              <a:buClr>
                <a:srgbClr val="B01C32"/>
              </a:buClr>
              <a:buSzTx/>
              <a:buNone/>
              <a:defRPr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	for (</a:t>
            </a:r>
            <a:r>
              <a:rPr dirty="0" err="1"/>
              <a:t>size_t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= 0; </a:t>
            </a:r>
            <a:r>
              <a:rPr dirty="0" err="1"/>
              <a:t>i</a:t>
            </a:r>
            <a:r>
              <a:rPr dirty="0"/>
              <a:t> &lt; init_params_.</a:t>
            </a:r>
            <a:r>
              <a:rPr dirty="0" err="1"/>
              <a:t>encodings.size</a:t>
            </a:r>
            <a:r>
              <a:rPr dirty="0"/>
              <a:t>(); ++</a:t>
            </a:r>
            <a:r>
              <a:rPr dirty="0" err="1"/>
              <a:t>i</a:t>
            </a:r>
            <a:r>
              <a:rPr dirty="0"/>
              <a:t>) {</a:t>
            </a:r>
            <a:endParaRPr sz="1800" dirty="0"/>
          </a:p>
          <a:p>
            <a:pPr marL="0" lvl="1" indent="457200" algn="just">
              <a:spcBef>
                <a:spcPts val="600"/>
              </a:spcBef>
              <a:buClr>
                <a:srgbClr val="B01C32"/>
              </a:buClr>
              <a:buSzTx/>
              <a:buNone/>
              <a:defRPr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		</a:t>
            </a:r>
            <a:r>
              <a:rPr dirty="0" err="1"/>
              <a:t>init_params_.encodings</a:t>
            </a:r>
            <a:r>
              <a:rPr dirty="0"/>
              <a:t>[</a:t>
            </a:r>
            <a:r>
              <a:rPr dirty="0" err="1"/>
              <a:t>i</a:t>
            </a:r>
            <a:r>
              <a:rPr dirty="0"/>
              <a:t>].id = </a:t>
            </a:r>
            <a:r>
              <a:rPr dirty="0" err="1"/>
              <a:t>curr_params.encodings</a:t>
            </a:r>
            <a:r>
              <a:rPr dirty="0"/>
              <a:t>[</a:t>
            </a:r>
            <a:r>
              <a:rPr dirty="0" err="1"/>
              <a:t>i</a:t>
            </a:r>
            <a:r>
              <a:rPr dirty="0"/>
              <a:t>].id;</a:t>
            </a:r>
            <a:endParaRPr sz="1800" dirty="0"/>
          </a:p>
          <a:p>
            <a:pPr marL="0" lvl="1" indent="457200" algn="just">
              <a:spcBef>
                <a:spcPts val="600"/>
              </a:spcBef>
              <a:buClr>
                <a:srgbClr val="B01C32"/>
              </a:buClr>
              <a:buSzTx/>
              <a:buNone/>
              <a:defRPr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		</a:t>
            </a:r>
            <a:r>
              <a:rPr dirty="0" err="1"/>
              <a:t>init_params_.encodings</a:t>
            </a:r>
            <a:r>
              <a:rPr dirty="0"/>
              <a:t>[</a:t>
            </a:r>
            <a:r>
              <a:rPr dirty="0" err="1"/>
              <a:t>i</a:t>
            </a:r>
            <a:r>
              <a:rPr dirty="0"/>
              <a:t>].data = </a:t>
            </a:r>
            <a:r>
              <a:rPr dirty="0" err="1"/>
              <a:t>curr_params.encodings</a:t>
            </a:r>
            <a:r>
              <a:rPr dirty="0"/>
              <a:t>[</a:t>
            </a:r>
            <a:r>
              <a:rPr dirty="0" err="1"/>
              <a:t>i</a:t>
            </a:r>
            <a:r>
              <a:rPr dirty="0"/>
              <a:t>].data;</a:t>
            </a:r>
            <a:endParaRPr sz="1800" dirty="0"/>
          </a:p>
          <a:p>
            <a:pPr marL="0" lvl="1" indent="457200" algn="just">
              <a:spcBef>
                <a:spcPts val="600"/>
              </a:spcBef>
              <a:buClr>
                <a:srgbClr val="B01C32"/>
              </a:buClr>
              <a:buSzTx/>
              <a:buNone/>
              <a:defRPr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	}</a:t>
            </a:r>
            <a:endParaRPr sz="1800" dirty="0"/>
          </a:p>
          <a:p>
            <a:pPr marL="0" lvl="1" indent="457200" algn="just">
              <a:spcBef>
                <a:spcPts val="600"/>
              </a:spcBef>
              <a:buClr>
                <a:srgbClr val="B01C32"/>
              </a:buClr>
              <a:buSzTx/>
              <a:buNone/>
              <a:defRPr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	</a:t>
            </a:r>
            <a:r>
              <a:rPr dirty="0" err="1"/>
              <a:t>media_channel</a:t>
            </a:r>
            <a:r>
              <a:rPr dirty="0"/>
              <a:t>_-&gt;</a:t>
            </a:r>
            <a:r>
              <a:rPr dirty="0" err="1"/>
              <a:t>SetOutParameters</a:t>
            </a:r>
            <a:r>
              <a:rPr dirty="0"/>
              <a:t>(</a:t>
            </a:r>
            <a:r>
              <a:rPr dirty="0" err="1"/>
              <a:t>source_data</a:t>
            </a:r>
            <a:r>
              <a:rPr dirty="0"/>
              <a:t>, </a:t>
            </a:r>
            <a:r>
              <a:rPr dirty="0" err="1"/>
              <a:t>curr_params</a:t>
            </a:r>
            <a:r>
              <a:rPr dirty="0"/>
              <a:t>);</a:t>
            </a:r>
            <a:endParaRPr sz="1800" dirty="0"/>
          </a:p>
          <a:p>
            <a:pPr marL="171450" indent="-171450" algn="just">
              <a:spcBef>
                <a:spcPts val="600"/>
              </a:spcBef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endParaRPr sz="1800" dirty="0"/>
          </a:p>
          <a:p>
            <a:pPr marL="171450" indent="-171450" algn="just">
              <a:spcBef>
                <a:spcPts val="600"/>
              </a:spcBef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dirty="0"/>
              <a:t>As before, the code has a macro that only performs an action in a debug build, prior to the copy between the two buffers.</a:t>
            </a:r>
          </a:p>
          <a:p>
            <a:pPr marL="171450" indent="-171450" algn="just">
              <a:spcBef>
                <a:spcPts val="600"/>
              </a:spcBef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dirty="0"/>
              <a:t>The code for this exercise is in the ‘</a:t>
            </a:r>
            <a:r>
              <a:rPr dirty="0" err="1"/>
              <a:t>WeggliExercises</a:t>
            </a:r>
            <a:r>
              <a:rPr dirty="0"/>
              <a:t>’ folder.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1654" y="313008"/>
            <a:ext cx="10161484" cy="409576"/>
          </a:xfrm>
          <a:prstGeom prst="rect">
            <a:avLst/>
          </a:prstGeom>
        </p:spPr>
        <p:txBody>
          <a:bodyPr/>
          <a:lstStyle>
            <a:lvl1pPr defTabSz="640079">
              <a:spcBef>
                <a:spcPts val="700"/>
              </a:spcBef>
              <a:defRPr sz="2240"/>
            </a:lvl1pPr>
          </a:lstStyle>
          <a:p>
            <a:r>
              <a:rPr dirty="0"/>
              <a:t>What’s going on? Help!</a:t>
            </a:r>
          </a:p>
        </p:txBody>
      </p:sp>
      <p:sp>
        <p:nvSpPr>
          <p:cNvPr id="374" name="Text Placeholder 5"/>
          <p:cNvSpPr>
            <a:spLocks noGrp="1"/>
          </p:cNvSpPr>
          <p:nvPr>
            <p:ph type="body" idx="21"/>
          </p:nvPr>
        </p:nvSpPr>
        <p:spPr>
          <a:xfrm>
            <a:off x="1039813" y="1063541"/>
            <a:ext cx="8665975" cy="369252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342900" indent="-342900">
              <a:buClr>
                <a:srgbClr val="B01C32"/>
              </a:buClr>
              <a:defRPr>
                <a:solidFill>
                  <a:srgbClr val="191919"/>
                </a:solidFill>
              </a:defRPr>
            </a:pPr>
            <a:r>
              <a:rPr dirty="0"/>
              <a:t>If anyone is stuck – raise a hand.</a:t>
            </a:r>
          </a:p>
          <a:p>
            <a:pPr marL="342900" indent="-342900">
              <a:buClr>
                <a:srgbClr val="B01C32"/>
              </a:buClr>
              <a:defRPr>
                <a:solidFill>
                  <a:srgbClr val="191919"/>
                </a:solidFill>
              </a:defRPr>
            </a:pPr>
            <a:r>
              <a:rPr dirty="0"/>
              <a:t>Check the results of your query:</a:t>
            </a:r>
          </a:p>
          <a:p>
            <a:pPr marL="685800" lvl="1" indent="-228600">
              <a:spcBef>
                <a:spcPts val="500"/>
              </a:spcBef>
              <a:buClr>
                <a:srgbClr val="B01C32"/>
              </a:buClr>
              <a:defRPr sz="1800">
                <a:solidFill>
                  <a:schemeClr val="accent4"/>
                </a:solidFill>
              </a:defRPr>
            </a:pPr>
            <a:r>
              <a:rPr dirty="0"/>
              <a:t>Did it include the bug you were looking for?</a:t>
            </a:r>
          </a:p>
          <a:p>
            <a:pPr marL="685800" lvl="1" indent="-228600">
              <a:spcBef>
                <a:spcPts val="500"/>
              </a:spcBef>
              <a:buClr>
                <a:srgbClr val="B01C32"/>
              </a:buClr>
              <a:defRPr sz="1800">
                <a:solidFill>
                  <a:schemeClr val="accent4"/>
                </a:solidFill>
              </a:defRPr>
            </a:pPr>
            <a:r>
              <a:rPr dirty="0"/>
              <a:t>Did it include other bugs?</a:t>
            </a:r>
          </a:p>
          <a:p>
            <a:pPr marL="685800" lvl="1" indent="-228600">
              <a:spcBef>
                <a:spcPts val="500"/>
              </a:spcBef>
              <a:buClr>
                <a:srgbClr val="B01C32"/>
              </a:buClr>
              <a:defRPr sz="1800">
                <a:solidFill>
                  <a:schemeClr val="accent4"/>
                </a:solidFill>
              </a:defRPr>
            </a:pPr>
            <a:r>
              <a:rPr dirty="0"/>
              <a:t>Is there a possibility that other bugs could be missing from the results?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1654" y="313008"/>
            <a:ext cx="10161484" cy="409576"/>
          </a:xfrm>
          <a:prstGeom prst="rect">
            <a:avLst/>
          </a:prstGeom>
        </p:spPr>
        <p:txBody>
          <a:bodyPr/>
          <a:lstStyle>
            <a:lvl1pPr defTabSz="640079">
              <a:spcBef>
                <a:spcPts val="700"/>
              </a:spcBef>
              <a:defRPr sz="2240"/>
            </a:lvl1pPr>
          </a:lstStyle>
          <a:p>
            <a:r>
              <a:rPr dirty="0"/>
              <a:t>Task 2 – Solution and Explanation</a:t>
            </a:r>
          </a:p>
        </p:txBody>
      </p:sp>
      <p:sp>
        <p:nvSpPr>
          <p:cNvPr id="377" name="Text Placeholder 5"/>
          <p:cNvSpPr>
            <a:spLocks noGrp="1"/>
          </p:cNvSpPr>
          <p:nvPr>
            <p:ph type="body" idx="21"/>
          </p:nvPr>
        </p:nvSpPr>
        <p:spPr>
          <a:xfrm>
            <a:off x="613610" y="1034716"/>
            <a:ext cx="10876548" cy="460809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342900" indent="-342900"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dirty="0"/>
              <a:t>You may have noticed that reusing the example query from earlier did not locate the new example.</a:t>
            </a:r>
          </a:p>
          <a:p>
            <a:pPr marL="342900" indent="-342900"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dirty="0"/>
              <a:t>The important difference (to </a:t>
            </a:r>
            <a:r>
              <a:rPr dirty="0" err="1"/>
              <a:t>Weggli</a:t>
            </a:r>
            <a:r>
              <a:rPr dirty="0"/>
              <a:t>) is the presence of braces in the issue:</a:t>
            </a:r>
          </a:p>
          <a:p>
            <a:pPr marL="0" lvl="1" indent="457200" algn="just">
              <a:spcBef>
                <a:spcPts val="600"/>
              </a:spcBef>
              <a:buClr>
                <a:srgbClr val="B01C32"/>
              </a:buClr>
              <a:buSzTx/>
              <a:buNone/>
              <a:defRPr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	D_CHECK_GE(</a:t>
            </a:r>
            <a:r>
              <a:rPr dirty="0" err="1"/>
              <a:t>curr_params.encodings.size</a:t>
            </a:r>
            <a:r>
              <a:rPr dirty="0"/>
              <a:t>(), init_params_.</a:t>
            </a:r>
            <a:r>
              <a:rPr dirty="0" err="1"/>
              <a:t>encodings.size</a:t>
            </a:r>
            <a:r>
              <a:rPr dirty="0"/>
              <a:t>());</a:t>
            </a:r>
            <a:endParaRPr sz="1800" dirty="0"/>
          </a:p>
          <a:p>
            <a:pPr marL="0" lvl="1" indent="457200" algn="just">
              <a:spcBef>
                <a:spcPts val="600"/>
              </a:spcBef>
              <a:buClr>
                <a:srgbClr val="B01C32"/>
              </a:buClr>
              <a:buSzTx/>
              <a:buNone/>
              <a:defRPr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sz="1800" dirty="0"/>
          </a:p>
          <a:p>
            <a:pPr marL="0" lvl="1" indent="457200" algn="just">
              <a:spcBef>
                <a:spcPts val="600"/>
              </a:spcBef>
              <a:buClr>
                <a:srgbClr val="B01C32"/>
              </a:buClr>
              <a:buSzTx/>
              <a:buNone/>
              <a:defRPr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	for (</a:t>
            </a:r>
            <a:r>
              <a:rPr dirty="0" err="1"/>
              <a:t>size_t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= 0; </a:t>
            </a:r>
            <a:r>
              <a:rPr dirty="0" err="1"/>
              <a:t>i</a:t>
            </a:r>
            <a:r>
              <a:rPr dirty="0"/>
              <a:t> &lt; init_params_.</a:t>
            </a:r>
            <a:r>
              <a:rPr dirty="0" err="1"/>
              <a:t>encodings.size</a:t>
            </a:r>
            <a:r>
              <a:rPr dirty="0"/>
              <a:t>(); ++</a:t>
            </a:r>
            <a:r>
              <a:rPr dirty="0" err="1"/>
              <a:t>i</a:t>
            </a:r>
            <a:r>
              <a:rPr dirty="0"/>
              <a:t>) {</a:t>
            </a:r>
            <a:endParaRPr sz="1800" dirty="0"/>
          </a:p>
          <a:p>
            <a:pPr marL="171450" indent="-171450" algn="just">
              <a:spcBef>
                <a:spcPts val="600"/>
              </a:spcBef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endParaRPr sz="1800" dirty="0"/>
          </a:p>
          <a:p>
            <a:pPr marL="171450" indent="-171450" algn="just">
              <a:spcBef>
                <a:spcPts val="600"/>
              </a:spcBef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dirty="0"/>
              <a:t>The following two query fragments are not equivalent, as far as </a:t>
            </a:r>
            <a:r>
              <a:rPr dirty="0" err="1"/>
              <a:t>Weggli</a:t>
            </a:r>
            <a:r>
              <a:rPr dirty="0"/>
              <a:t> queries are concerned:</a:t>
            </a:r>
          </a:p>
          <a:p>
            <a:pPr marL="0" lvl="1" indent="457200" algn="just">
              <a:spcBef>
                <a:spcPts val="600"/>
              </a:spcBef>
              <a:buClr>
                <a:srgbClr val="B01C32"/>
              </a:buClr>
              <a:buSzTx/>
              <a:buNone/>
              <a:defRPr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	D_CHECK_GE($param1, $param2);</a:t>
            </a:r>
            <a:endParaRPr sz="1800" dirty="0"/>
          </a:p>
          <a:p>
            <a:pPr marL="0" lvl="1" indent="457200" algn="just">
              <a:spcBef>
                <a:spcPts val="600"/>
              </a:spcBef>
              <a:buClr>
                <a:srgbClr val="B01C32"/>
              </a:buClr>
              <a:buSzTx/>
              <a:buNone/>
              <a:defRPr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sz="1800" dirty="0"/>
          </a:p>
          <a:p>
            <a:pPr marL="0" lvl="1" indent="457200" algn="just">
              <a:spcBef>
                <a:spcPts val="600"/>
              </a:spcBef>
              <a:buClr>
                <a:srgbClr val="B01C32"/>
              </a:buClr>
              <a:buSzTx/>
              <a:buNone/>
              <a:defRPr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	D_CHECK_GE($param1(), $param2());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1654" y="313008"/>
            <a:ext cx="10161484" cy="409576"/>
          </a:xfrm>
          <a:prstGeom prst="rect">
            <a:avLst/>
          </a:prstGeom>
        </p:spPr>
        <p:txBody>
          <a:bodyPr/>
          <a:lstStyle>
            <a:lvl1pPr defTabSz="640079">
              <a:spcBef>
                <a:spcPts val="700"/>
              </a:spcBef>
              <a:defRPr sz="2240"/>
            </a:lvl1pPr>
          </a:lstStyle>
          <a:p>
            <a:r>
              <a:rPr dirty="0"/>
              <a:t>Task 2 – Solution and Explanation</a:t>
            </a:r>
          </a:p>
        </p:txBody>
      </p:sp>
      <p:sp>
        <p:nvSpPr>
          <p:cNvPr id="380" name="Text Placeholder 5"/>
          <p:cNvSpPr>
            <a:spLocks noGrp="1"/>
          </p:cNvSpPr>
          <p:nvPr>
            <p:ph type="body" idx="21"/>
          </p:nvPr>
        </p:nvSpPr>
        <p:spPr>
          <a:xfrm>
            <a:off x="657726" y="1001837"/>
            <a:ext cx="10876548" cy="460809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342900" indent="-342900"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dirty="0"/>
              <a:t>The following query can be used to detect the issue:</a:t>
            </a:r>
            <a:endParaRPr sz="1800" dirty="0">
              <a:solidFill>
                <a:schemeClr val="accent4"/>
              </a:solidFill>
            </a:endParaRPr>
          </a:p>
          <a:p>
            <a:pPr marL="0" lvl="1" indent="342900">
              <a:spcBef>
                <a:spcPts val="500"/>
              </a:spcBef>
              <a:buClr>
                <a:srgbClr val="B01C32"/>
              </a:buClr>
              <a:buSzTx/>
              <a:buNone/>
              <a:defRPr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800" dirty="0" err="1">
                <a:solidFill>
                  <a:schemeClr val="accent4"/>
                </a:solidFill>
              </a:rPr>
              <a:t>weggli</a:t>
            </a:r>
            <a:r>
              <a:rPr sz="1800" dirty="0">
                <a:solidFill>
                  <a:schemeClr val="accent4"/>
                </a:solidFill>
              </a:rPr>
              <a:t> --unique '{</a:t>
            </a:r>
          </a:p>
          <a:p>
            <a:pPr marL="0" lvl="1" indent="342900">
              <a:spcBef>
                <a:spcPts val="500"/>
              </a:spcBef>
              <a:buClr>
                <a:srgbClr val="B01C32"/>
              </a:buClr>
              <a:buSzTx/>
              <a:buNone/>
              <a:defRPr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800" dirty="0">
                <a:solidFill>
                  <a:schemeClr val="accent4"/>
                </a:solidFill>
              </a:rPr>
              <a:t>	D_CHECK_GE($param1(), $param2());</a:t>
            </a:r>
          </a:p>
          <a:p>
            <a:pPr marL="0" lvl="1" indent="342900">
              <a:spcBef>
                <a:spcPts val="500"/>
              </a:spcBef>
              <a:buClr>
                <a:srgbClr val="B01C32"/>
              </a:buClr>
              <a:buSzTx/>
              <a:buNone/>
              <a:defRPr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800" dirty="0">
                <a:solidFill>
                  <a:schemeClr val="accent4"/>
                </a:solidFill>
              </a:rPr>
              <a:t>	for (_; $</a:t>
            </a:r>
            <a:r>
              <a:rPr sz="1800" dirty="0" err="1">
                <a:solidFill>
                  <a:schemeClr val="accent4"/>
                </a:solidFill>
              </a:rPr>
              <a:t>i</a:t>
            </a:r>
            <a:r>
              <a:rPr sz="1800" dirty="0">
                <a:solidFill>
                  <a:schemeClr val="accent4"/>
                </a:solidFill>
              </a:rPr>
              <a:t>&lt;$param2(); _) {};</a:t>
            </a:r>
          </a:p>
          <a:p>
            <a:pPr marL="0" lvl="1" indent="342900">
              <a:spcBef>
                <a:spcPts val="500"/>
              </a:spcBef>
              <a:buClr>
                <a:srgbClr val="B01C32"/>
              </a:buClr>
              <a:buSzTx/>
              <a:buNone/>
              <a:defRPr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800" dirty="0">
                <a:solidFill>
                  <a:schemeClr val="accent4"/>
                </a:solidFill>
              </a:rPr>
              <a:t>}' ./</a:t>
            </a:r>
            <a:r>
              <a:rPr sz="1800" dirty="0" err="1">
                <a:solidFill>
                  <a:schemeClr val="accent4"/>
                </a:solidFill>
              </a:rPr>
              <a:t>WeggliExercises</a:t>
            </a:r>
            <a:endParaRPr sz="1800" dirty="0">
              <a:solidFill>
                <a:schemeClr val="accent4"/>
              </a:solidFill>
            </a:endParaRPr>
          </a:p>
          <a:p>
            <a:pPr marL="0" lvl="1" indent="342900">
              <a:spcBef>
                <a:spcPts val="500"/>
              </a:spcBef>
              <a:buClr>
                <a:srgbClr val="B01C32"/>
              </a:buClr>
              <a:buSzTx/>
              <a:buNone/>
              <a:defRPr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sz="1800" dirty="0">
              <a:solidFill>
                <a:schemeClr val="accent4"/>
              </a:solidFill>
            </a:endParaRPr>
          </a:p>
          <a:p>
            <a:pPr marL="342900" indent="-342900" algn="just">
              <a:spcBef>
                <a:spcPts val="600"/>
              </a:spcBef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dirty="0"/>
              <a:t>It is very specific, and so variations, or a script, may be more effective</a:t>
            </a:r>
          </a:p>
          <a:p>
            <a:pPr marL="342900" indent="-342900" algn="just">
              <a:spcBef>
                <a:spcPts val="600"/>
              </a:spcBef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dirty="0"/>
              <a:t>It may be better to script the queries if you need to find both types (with and without braces, usage of if statements, while statements, etc.)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1654" y="313008"/>
            <a:ext cx="10161484" cy="409576"/>
          </a:xfrm>
          <a:prstGeom prst="rect">
            <a:avLst/>
          </a:prstGeom>
        </p:spPr>
        <p:txBody>
          <a:bodyPr/>
          <a:lstStyle>
            <a:lvl1pPr defTabSz="640079">
              <a:spcBef>
                <a:spcPts val="700"/>
              </a:spcBef>
              <a:defRPr sz="2240"/>
            </a:lvl1pPr>
          </a:lstStyle>
          <a:p>
            <a:r>
              <a:rPr dirty="0"/>
              <a:t>Task 2 – Solution and Explanation</a:t>
            </a:r>
          </a:p>
        </p:txBody>
      </p:sp>
      <p:sp>
        <p:nvSpPr>
          <p:cNvPr id="383" name="Text Placeholder 5"/>
          <p:cNvSpPr>
            <a:spLocks noGrp="1"/>
          </p:cNvSpPr>
          <p:nvPr>
            <p:ph type="body" idx="21"/>
          </p:nvPr>
        </p:nvSpPr>
        <p:spPr>
          <a:xfrm>
            <a:off x="614122" y="893362"/>
            <a:ext cx="10876548" cy="50292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 marL="342900" indent="-342900"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dirty="0"/>
              <a:t>A script with multiple queries can be used to detect variations of the issue:</a:t>
            </a:r>
          </a:p>
          <a:p>
            <a:pPr marL="0" lvl="1" indent="342900">
              <a:spcBef>
                <a:spcPts val="500"/>
              </a:spcBef>
              <a:buClr>
                <a:srgbClr val="B01C32"/>
              </a:buClr>
              <a:buSzTx/>
              <a:buNone/>
              <a:defRPr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sz="1800" dirty="0">
              <a:solidFill>
                <a:schemeClr val="accent4"/>
              </a:solidFill>
            </a:endParaRPr>
          </a:p>
          <a:p>
            <a:pPr marL="0" lvl="1" indent="342900">
              <a:spcBef>
                <a:spcPts val="500"/>
              </a:spcBef>
              <a:buClr>
                <a:srgbClr val="B01C32"/>
              </a:buClr>
              <a:buSzTx/>
              <a:buNone/>
              <a:defRPr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800" dirty="0" err="1">
                <a:solidFill>
                  <a:schemeClr val="accent4"/>
                </a:solidFill>
              </a:rPr>
              <a:t>weggli</a:t>
            </a:r>
            <a:r>
              <a:rPr sz="1800" dirty="0">
                <a:solidFill>
                  <a:schemeClr val="accent4"/>
                </a:solidFill>
              </a:rPr>
              <a:t> --unique '{</a:t>
            </a:r>
          </a:p>
          <a:p>
            <a:pPr marL="0" lvl="1" indent="342900">
              <a:spcBef>
                <a:spcPts val="500"/>
              </a:spcBef>
              <a:buClr>
                <a:srgbClr val="B01C32"/>
              </a:buClr>
              <a:buSzTx/>
              <a:buNone/>
              <a:defRPr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800" dirty="0">
                <a:solidFill>
                  <a:schemeClr val="accent4"/>
                </a:solidFill>
              </a:rPr>
              <a:t>	D_CHECK_GE($param1(), $param2());</a:t>
            </a:r>
          </a:p>
          <a:p>
            <a:pPr marL="0" lvl="1" indent="342900">
              <a:spcBef>
                <a:spcPts val="500"/>
              </a:spcBef>
              <a:buClr>
                <a:srgbClr val="B01C32"/>
              </a:buClr>
              <a:buSzTx/>
              <a:buNone/>
              <a:defRPr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800" dirty="0">
                <a:solidFill>
                  <a:schemeClr val="accent4"/>
                </a:solidFill>
              </a:rPr>
              <a:t>	for (_; $</a:t>
            </a:r>
            <a:r>
              <a:rPr sz="1800" dirty="0" err="1">
                <a:solidFill>
                  <a:schemeClr val="accent4"/>
                </a:solidFill>
              </a:rPr>
              <a:t>i</a:t>
            </a:r>
            <a:r>
              <a:rPr sz="1800" dirty="0">
                <a:solidFill>
                  <a:schemeClr val="accent4"/>
                </a:solidFill>
              </a:rPr>
              <a:t>&lt;$param2(); _) {};</a:t>
            </a:r>
          </a:p>
          <a:p>
            <a:pPr marL="0" lvl="1" indent="342900">
              <a:spcBef>
                <a:spcPts val="500"/>
              </a:spcBef>
              <a:buClr>
                <a:srgbClr val="B01C32"/>
              </a:buClr>
              <a:buSzTx/>
              <a:buNone/>
              <a:defRPr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800" dirty="0">
                <a:solidFill>
                  <a:schemeClr val="accent4"/>
                </a:solidFill>
              </a:rPr>
              <a:t>}' ./</a:t>
            </a:r>
            <a:r>
              <a:rPr sz="1800" dirty="0" err="1">
                <a:solidFill>
                  <a:schemeClr val="accent4"/>
                </a:solidFill>
              </a:rPr>
              <a:t>WeggliExercises</a:t>
            </a:r>
            <a:endParaRPr sz="1800" dirty="0">
              <a:solidFill>
                <a:schemeClr val="accent4"/>
              </a:solidFill>
            </a:endParaRPr>
          </a:p>
          <a:p>
            <a:pPr marL="0" lvl="1" indent="342900">
              <a:spcBef>
                <a:spcPts val="500"/>
              </a:spcBef>
              <a:buClr>
                <a:srgbClr val="B01C32"/>
              </a:buClr>
              <a:buSzTx/>
              <a:buNone/>
              <a:defRPr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sz="1800" dirty="0">
              <a:solidFill>
                <a:schemeClr val="accent4"/>
              </a:solidFill>
            </a:endParaRPr>
          </a:p>
          <a:p>
            <a:pPr marL="0" lvl="1" indent="342900">
              <a:spcBef>
                <a:spcPts val="500"/>
              </a:spcBef>
              <a:buClr>
                <a:srgbClr val="B01C32"/>
              </a:buClr>
              <a:buSzTx/>
              <a:buNone/>
              <a:defRPr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800" dirty="0" err="1">
                <a:solidFill>
                  <a:schemeClr val="accent4"/>
                </a:solidFill>
              </a:rPr>
              <a:t>weggli</a:t>
            </a:r>
            <a:r>
              <a:rPr sz="1800" dirty="0">
                <a:solidFill>
                  <a:schemeClr val="accent4"/>
                </a:solidFill>
              </a:rPr>
              <a:t> --unique '{</a:t>
            </a:r>
          </a:p>
          <a:p>
            <a:pPr marL="0" lvl="1" indent="342900">
              <a:spcBef>
                <a:spcPts val="500"/>
              </a:spcBef>
              <a:buClr>
                <a:srgbClr val="B01C32"/>
              </a:buClr>
              <a:buSzTx/>
              <a:buNone/>
              <a:defRPr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800" dirty="0">
                <a:solidFill>
                  <a:schemeClr val="accent4"/>
                </a:solidFill>
              </a:rPr>
              <a:t>	D_CHECK_LE($param1(), $param2());</a:t>
            </a:r>
          </a:p>
          <a:p>
            <a:pPr marL="0" lvl="1" indent="342900">
              <a:spcBef>
                <a:spcPts val="500"/>
              </a:spcBef>
              <a:buClr>
                <a:srgbClr val="B01C32"/>
              </a:buClr>
              <a:buSzTx/>
              <a:buNone/>
              <a:defRPr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800" dirty="0">
                <a:solidFill>
                  <a:schemeClr val="accent4"/>
                </a:solidFill>
              </a:rPr>
              <a:t>	for (_; $</a:t>
            </a:r>
            <a:r>
              <a:rPr sz="1800" dirty="0" err="1">
                <a:solidFill>
                  <a:schemeClr val="accent4"/>
                </a:solidFill>
              </a:rPr>
              <a:t>i</a:t>
            </a:r>
            <a:r>
              <a:rPr sz="1800" dirty="0">
                <a:solidFill>
                  <a:schemeClr val="accent4"/>
                </a:solidFill>
              </a:rPr>
              <a:t>&lt;$param1(); _) {};</a:t>
            </a:r>
          </a:p>
          <a:p>
            <a:pPr marL="0" lvl="1" indent="342900">
              <a:spcBef>
                <a:spcPts val="500"/>
              </a:spcBef>
              <a:buClr>
                <a:srgbClr val="B01C32"/>
              </a:buClr>
              <a:buSzTx/>
              <a:buNone/>
              <a:defRPr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800" dirty="0">
                <a:solidFill>
                  <a:schemeClr val="accent4"/>
                </a:solidFill>
              </a:rPr>
              <a:t>}' ./</a:t>
            </a:r>
            <a:r>
              <a:rPr sz="1800" dirty="0" err="1">
                <a:solidFill>
                  <a:schemeClr val="accent4"/>
                </a:solidFill>
              </a:rPr>
              <a:t>WeggliExercises</a:t>
            </a:r>
            <a:endParaRPr sz="1800" dirty="0">
              <a:solidFill>
                <a:schemeClr val="accent4"/>
              </a:solidFill>
            </a:endParaRPr>
          </a:p>
          <a:p>
            <a:pPr marL="0" lvl="1" indent="342900">
              <a:spcBef>
                <a:spcPts val="500"/>
              </a:spcBef>
              <a:buClr>
                <a:srgbClr val="B01C32"/>
              </a:buClr>
              <a:buSzTx/>
              <a:buNone/>
              <a:defRPr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sz="1800" dirty="0">
              <a:solidFill>
                <a:schemeClr val="accent4"/>
              </a:solidFill>
            </a:endParaRPr>
          </a:p>
          <a:p>
            <a:pPr marL="0" lvl="1" indent="342900">
              <a:spcBef>
                <a:spcPts val="500"/>
              </a:spcBef>
              <a:buClr>
                <a:srgbClr val="B01C32"/>
              </a:buClr>
              <a:buSzTx/>
              <a:buNone/>
              <a:defRPr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800" dirty="0" err="1">
                <a:solidFill>
                  <a:schemeClr val="accent4"/>
                </a:solidFill>
              </a:rPr>
              <a:t>weggli</a:t>
            </a:r>
            <a:r>
              <a:rPr sz="1800" dirty="0">
                <a:solidFill>
                  <a:schemeClr val="accent4"/>
                </a:solidFill>
              </a:rPr>
              <a:t> --unique '{</a:t>
            </a:r>
          </a:p>
          <a:p>
            <a:pPr marL="0" lvl="1" indent="342900">
              <a:spcBef>
                <a:spcPts val="500"/>
              </a:spcBef>
              <a:buClr>
                <a:srgbClr val="B01C32"/>
              </a:buClr>
              <a:buSzTx/>
              <a:buNone/>
              <a:defRPr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800" dirty="0">
                <a:solidFill>
                  <a:schemeClr val="accent4"/>
                </a:solidFill>
              </a:rPr>
              <a:t>	D_CHECK_GE($param1, $param2);</a:t>
            </a:r>
          </a:p>
          <a:p>
            <a:pPr marL="0" lvl="1" indent="342900">
              <a:spcBef>
                <a:spcPts val="500"/>
              </a:spcBef>
              <a:buClr>
                <a:srgbClr val="B01C32"/>
              </a:buClr>
              <a:buSzTx/>
              <a:buNone/>
              <a:defRPr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800" dirty="0">
                <a:solidFill>
                  <a:schemeClr val="accent4"/>
                </a:solidFill>
              </a:rPr>
              <a:t>	for (_; $</a:t>
            </a:r>
            <a:r>
              <a:rPr sz="1800" dirty="0" err="1">
                <a:solidFill>
                  <a:schemeClr val="accent4"/>
                </a:solidFill>
              </a:rPr>
              <a:t>i</a:t>
            </a:r>
            <a:r>
              <a:rPr sz="1800" dirty="0">
                <a:solidFill>
                  <a:schemeClr val="accent4"/>
                </a:solidFill>
              </a:rPr>
              <a:t>&lt;$param2; _) {}</a:t>
            </a:r>
          </a:p>
          <a:p>
            <a:pPr marL="0" lvl="1" indent="342900">
              <a:spcBef>
                <a:spcPts val="500"/>
              </a:spcBef>
              <a:buClr>
                <a:srgbClr val="B01C32"/>
              </a:buClr>
              <a:buSzTx/>
              <a:buNone/>
              <a:defRPr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800" dirty="0">
                <a:solidFill>
                  <a:schemeClr val="accent4"/>
                </a:solidFill>
              </a:rPr>
              <a:t>}' ./c-examples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1654" y="313008"/>
            <a:ext cx="10161484" cy="409576"/>
          </a:xfrm>
          <a:prstGeom prst="rect">
            <a:avLst/>
          </a:prstGeom>
        </p:spPr>
        <p:txBody>
          <a:bodyPr/>
          <a:lstStyle>
            <a:lvl1pPr defTabSz="640079">
              <a:spcBef>
                <a:spcPts val="700"/>
              </a:spcBef>
              <a:defRPr sz="2240"/>
            </a:lvl1pPr>
          </a:lstStyle>
          <a:p>
            <a:r>
              <a:rPr dirty="0"/>
              <a:t>Task 3 – Linux Kernel UAF</a:t>
            </a:r>
          </a:p>
        </p:txBody>
      </p:sp>
      <p:sp>
        <p:nvSpPr>
          <p:cNvPr id="386" name="Text Placeholder 5"/>
          <p:cNvSpPr>
            <a:spLocks noGrp="1"/>
          </p:cNvSpPr>
          <p:nvPr>
            <p:ph type="body" idx="21"/>
          </p:nvPr>
        </p:nvSpPr>
        <p:spPr>
          <a:xfrm>
            <a:off x="613610" y="1034716"/>
            <a:ext cx="10876548" cy="460809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buClr>
                <a:srgbClr val="B01C32"/>
              </a:buClr>
              <a:defRPr sz="2400">
                <a:solidFill>
                  <a:srgbClr val="191919"/>
                </a:solidFill>
              </a:defRPr>
            </a:lvl1pPr>
          </a:lstStyle>
          <a:p>
            <a:r>
              <a:rPr dirty="0"/>
              <a:t>This is a UAF in the Linux kernel, recently disclosed (after it was fixed) by Project Zero.</a:t>
            </a:r>
          </a:p>
        </p:txBody>
      </p:sp>
      <p:pic>
        <p:nvPicPr>
          <p:cNvPr id="387" name="Picture 1" descr="Picture 1"/>
          <p:cNvPicPr>
            <a:picLocks noChangeAspect="1"/>
          </p:cNvPicPr>
          <p:nvPr/>
        </p:nvPicPr>
        <p:blipFill>
          <a:blip r:embed="rId3"/>
          <a:srcRect l="18613" t="54157" r="35321" b="4860"/>
          <a:stretch>
            <a:fillRect/>
          </a:stretch>
        </p:blipFill>
        <p:spPr>
          <a:xfrm>
            <a:off x="971652" y="1816332"/>
            <a:ext cx="7934736" cy="4006952"/>
          </a:xfrm>
          <a:prstGeom prst="rect">
            <a:avLst/>
          </a:prstGeom>
          <a:ln>
            <a:solidFill>
              <a:srgbClr val="191919"/>
            </a:solidFill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 Placeholder 1"/>
          <p:cNvSpPr txBox="1">
            <a:spLocks noGrp="1"/>
          </p:cNvSpPr>
          <p:nvPr>
            <p:ph type="body" sz="quarter" idx="1"/>
          </p:nvPr>
        </p:nvSpPr>
        <p:spPr>
          <a:xfrm>
            <a:off x="971654" y="313008"/>
            <a:ext cx="10161484" cy="409576"/>
          </a:xfrm>
          <a:prstGeom prst="rect">
            <a:avLst/>
          </a:prstGeom>
        </p:spPr>
        <p:txBody>
          <a:bodyPr/>
          <a:lstStyle>
            <a:lvl1pPr defTabSz="640079">
              <a:spcBef>
                <a:spcPts val="700"/>
              </a:spcBef>
              <a:defRPr sz="2240"/>
            </a:lvl1pPr>
          </a:lstStyle>
          <a:p>
            <a:r>
              <a:rPr dirty="0"/>
              <a:t>Standard Disclaimer</a:t>
            </a:r>
          </a:p>
        </p:txBody>
      </p:sp>
      <p:sp>
        <p:nvSpPr>
          <p:cNvPr id="221" name="Text Placeholder 2"/>
          <p:cNvSpPr>
            <a:spLocks noGrp="1"/>
          </p:cNvSpPr>
          <p:nvPr>
            <p:ph type="body" idx="21"/>
          </p:nvPr>
        </p:nvSpPr>
        <p:spPr>
          <a:xfrm>
            <a:off x="1039812" y="1070810"/>
            <a:ext cx="10093326" cy="48006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342900" indent="-342900"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dirty="0"/>
              <a:t>As usual, these techniques can be used for good or evil.</a:t>
            </a:r>
          </a:p>
          <a:p>
            <a:pPr marL="342900" indent="-342900"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dirty="0"/>
              <a:t>If you discover major issues in open-source projects or libraries, report them/fix them, play nicely, and don’t go down the path of world domination (or minor theft).</a:t>
            </a:r>
          </a:p>
        </p:txBody>
      </p:sp>
      <p:pic>
        <p:nvPicPr>
          <p:cNvPr id="222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952" y="2566414"/>
            <a:ext cx="3513544" cy="35135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1654" y="313008"/>
            <a:ext cx="10161484" cy="409576"/>
          </a:xfrm>
          <a:prstGeom prst="rect">
            <a:avLst/>
          </a:prstGeom>
        </p:spPr>
        <p:txBody>
          <a:bodyPr/>
          <a:lstStyle>
            <a:lvl1pPr defTabSz="640079">
              <a:spcBef>
                <a:spcPts val="700"/>
              </a:spcBef>
              <a:defRPr sz="2240"/>
            </a:lvl1pPr>
          </a:lstStyle>
          <a:p>
            <a:r>
              <a:rPr dirty="0"/>
              <a:t>Task 3 – Linux Kernel UAF</a:t>
            </a:r>
          </a:p>
        </p:txBody>
      </p:sp>
      <p:sp>
        <p:nvSpPr>
          <p:cNvPr id="392" name="Text Placeholder 5"/>
          <p:cNvSpPr>
            <a:spLocks noGrp="1"/>
          </p:cNvSpPr>
          <p:nvPr>
            <p:ph type="body" idx="21"/>
          </p:nvPr>
        </p:nvSpPr>
        <p:spPr>
          <a:xfrm>
            <a:off x="613610" y="1034716"/>
            <a:ext cx="10876548" cy="460809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171450" indent="-171450" algn="just">
              <a:spcBef>
                <a:spcPts val="600"/>
              </a:spcBef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dirty="0"/>
              <a:t>The code shows a particular pattern, helpfully marked out by the Project Zero comments, that can be used to build a query.</a:t>
            </a:r>
          </a:p>
          <a:p>
            <a:pPr marL="171450" indent="-171450" algn="just">
              <a:spcBef>
                <a:spcPts val="600"/>
              </a:spcBef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dirty="0"/>
              <a:t>The code for this exercise is also in the ‘</a:t>
            </a:r>
            <a:r>
              <a:rPr dirty="0" err="1"/>
              <a:t>bluetooth</a:t>
            </a:r>
            <a:r>
              <a:rPr dirty="0"/>
              <a:t>’ folder (same as exercise 1).</a:t>
            </a:r>
          </a:p>
          <a:p>
            <a:pPr marL="171450" indent="-171450" algn="just">
              <a:spcBef>
                <a:spcPts val="600"/>
              </a:spcBef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dirty="0"/>
              <a:t>Write a query to identify any occurrences of the issue (you will find 3, that Google reports have since been fixed).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1654" y="313008"/>
            <a:ext cx="10161484" cy="409576"/>
          </a:xfrm>
          <a:prstGeom prst="rect">
            <a:avLst/>
          </a:prstGeom>
        </p:spPr>
        <p:txBody>
          <a:bodyPr/>
          <a:lstStyle>
            <a:lvl1pPr defTabSz="640079">
              <a:spcBef>
                <a:spcPts val="700"/>
              </a:spcBef>
              <a:defRPr sz="2240"/>
            </a:lvl1pPr>
          </a:lstStyle>
          <a:p>
            <a:r>
              <a:rPr dirty="0"/>
              <a:t>Task 3 – Solution and Explanation</a:t>
            </a:r>
          </a:p>
        </p:txBody>
      </p:sp>
      <p:sp>
        <p:nvSpPr>
          <p:cNvPr id="395" name="Text Placeholder 5"/>
          <p:cNvSpPr>
            <a:spLocks noGrp="1"/>
          </p:cNvSpPr>
          <p:nvPr>
            <p:ph type="body" idx="21"/>
          </p:nvPr>
        </p:nvSpPr>
        <p:spPr>
          <a:xfrm>
            <a:off x="613610" y="1034716"/>
            <a:ext cx="10876548" cy="460809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342900" indent="-342900"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dirty="0"/>
              <a:t>The following query should find 3 occurrences (including the original from the first slide):</a:t>
            </a:r>
          </a:p>
          <a:p>
            <a:pPr marL="0" lvl="1" indent="457200">
              <a:spcBef>
                <a:spcPts val="600"/>
              </a:spcBef>
              <a:buClr>
                <a:srgbClr val="B01C32"/>
              </a:buClr>
              <a:buSzTx/>
              <a:buNone/>
              <a:defRPr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weggli</a:t>
            </a:r>
            <a:r>
              <a:rPr dirty="0"/>
              <a:t> --unique ‘{</a:t>
            </a:r>
            <a:endParaRPr sz="1800" dirty="0"/>
          </a:p>
          <a:p>
            <a:pPr marL="0" lvl="1" indent="457200">
              <a:spcBef>
                <a:spcPts val="600"/>
              </a:spcBef>
              <a:buClr>
                <a:srgbClr val="B01C32"/>
              </a:buClr>
              <a:buSzTx/>
              <a:buNone/>
              <a:defRPr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	</a:t>
            </a:r>
            <a:r>
              <a:rPr dirty="0" err="1"/>
              <a:t>mutex_lock</a:t>
            </a:r>
            <a:r>
              <a:rPr dirty="0"/>
              <a:t>(&amp;$param1-&gt;</a:t>
            </a:r>
            <a:r>
              <a:rPr dirty="0" err="1"/>
              <a:t>chan_lock</a:t>
            </a:r>
            <a:r>
              <a:rPr dirty="0"/>
              <a:t>);</a:t>
            </a:r>
            <a:endParaRPr sz="1800" dirty="0"/>
          </a:p>
          <a:p>
            <a:pPr marL="0" lvl="1" indent="457200">
              <a:spcBef>
                <a:spcPts val="600"/>
              </a:spcBef>
              <a:buClr>
                <a:srgbClr val="B01C32"/>
              </a:buClr>
              <a:buSzTx/>
              <a:buNone/>
              <a:defRPr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	$param2 = $param3-&gt;ops-&gt;</a:t>
            </a:r>
            <a:r>
              <a:rPr dirty="0" err="1"/>
              <a:t>new_connection</a:t>
            </a:r>
            <a:r>
              <a:rPr dirty="0"/>
              <a:t>($param3);</a:t>
            </a:r>
            <a:endParaRPr sz="1800" dirty="0"/>
          </a:p>
          <a:p>
            <a:pPr marL="0" lvl="2" indent="914400">
              <a:spcBef>
                <a:spcPts val="600"/>
              </a:spcBef>
              <a:buClr>
                <a:srgbClr val="B01C32"/>
              </a:buClr>
              <a:buSzTx/>
              <a:buNone/>
              <a:defRPr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__</a:t>
            </a:r>
            <a:r>
              <a:rPr dirty="0" err="1"/>
              <a:t>set_chan_timer</a:t>
            </a:r>
            <a:r>
              <a:rPr dirty="0"/>
              <a:t>($param2, $param2-&gt;ops-&gt;</a:t>
            </a:r>
            <a:r>
              <a:rPr dirty="0" err="1"/>
              <a:t>get_sndtimeo</a:t>
            </a:r>
            <a:r>
              <a:rPr dirty="0"/>
              <a:t>($param2));	</a:t>
            </a:r>
            <a:r>
              <a:rPr dirty="0" err="1"/>
              <a:t>mutex_unlock</a:t>
            </a:r>
            <a:r>
              <a:rPr dirty="0"/>
              <a:t>(&amp;$param1-&gt;</a:t>
            </a:r>
            <a:r>
              <a:rPr dirty="0" err="1"/>
              <a:t>chan_lock</a:t>
            </a:r>
            <a:r>
              <a:rPr dirty="0"/>
              <a:t>);</a:t>
            </a:r>
            <a:endParaRPr sz="1800" dirty="0"/>
          </a:p>
          <a:p>
            <a:pPr marL="0" lvl="1" indent="457200">
              <a:spcBef>
                <a:spcPts val="600"/>
              </a:spcBef>
              <a:buClr>
                <a:srgbClr val="B01C32"/>
              </a:buClr>
              <a:buSzTx/>
              <a:buNone/>
              <a:defRPr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	$param2;</a:t>
            </a:r>
            <a:endParaRPr sz="1800" dirty="0"/>
          </a:p>
          <a:p>
            <a:pPr marL="0" lvl="1" indent="457200">
              <a:spcBef>
                <a:spcPts val="600"/>
              </a:spcBef>
              <a:buClr>
                <a:srgbClr val="B01C32"/>
              </a:buClr>
              <a:buSzTx/>
              <a:buNone/>
              <a:defRPr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}' ./</a:t>
            </a:r>
            <a:r>
              <a:rPr dirty="0" err="1"/>
              <a:t>bluetooth</a:t>
            </a:r>
            <a:endParaRPr sz="2400" dirty="0"/>
          </a:p>
          <a:p>
            <a:pPr marL="171450" indent="-171450" algn="just">
              <a:spcBef>
                <a:spcPts val="600"/>
              </a:spcBef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endParaRPr sz="2400" dirty="0"/>
          </a:p>
          <a:p>
            <a:pPr marL="171450" indent="-171450" algn="just">
              <a:spcBef>
                <a:spcPts val="600"/>
              </a:spcBef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dirty="0"/>
              <a:t>Note that, like the previous query, it was necessary to include the ‘&amp;’ in order to locate the code.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1654" y="313008"/>
            <a:ext cx="10161484" cy="409576"/>
          </a:xfrm>
          <a:prstGeom prst="rect">
            <a:avLst/>
          </a:prstGeom>
        </p:spPr>
        <p:txBody>
          <a:bodyPr/>
          <a:lstStyle>
            <a:lvl1pPr defTabSz="640079">
              <a:spcBef>
                <a:spcPts val="700"/>
              </a:spcBef>
              <a:defRPr sz="2240"/>
            </a:lvl1pPr>
          </a:lstStyle>
          <a:p>
            <a:r>
              <a:rPr dirty="0"/>
              <a:t>Task 3 – Solution and Explanation</a:t>
            </a:r>
          </a:p>
        </p:txBody>
      </p:sp>
      <p:sp>
        <p:nvSpPr>
          <p:cNvPr id="398" name="Text Placeholder 5"/>
          <p:cNvSpPr>
            <a:spLocks noGrp="1"/>
          </p:cNvSpPr>
          <p:nvPr>
            <p:ph type="body" idx="21"/>
          </p:nvPr>
        </p:nvSpPr>
        <p:spPr>
          <a:xfrm>
            <a:off x="613610" y="1034716"/>
            <a:ext cx="10876548" cy="460809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342900" indent="-342900"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dirty="0"/>
              <a:t>The query can be built step by step. Start with a fragment to identify a basic recognizable part of the bug:</a:t>
            </a:r>
          </a:p>
          <a:p>
            <a:pPr marL="0" lvl="1" indent="457200" algn="just">
              <a:spcBef>
                <a:spcPts val="600"/>
              </a:spcBef>
              <a:buClr>
                <a:srgbClr val="B01C32"/>
              </a:buClr>
              <a:buSzTx/>
              <a:buNone/>
              <a:defRPr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weggli</a:t>
            </a:r>
            <a:r>
              <a:rPr dirty="0"/>
              <a:t> --unique ‘{</a:t>
            </a:r>
            <a:endParaRPr sz="1800" dirty="0"/>
          </a:p>
          <a:p>
            <a:pPr marL="0" lvl="1" indent="457200" algn="just">
              <a:spcBef>
                <a:spcPts val="600"/>
              </a:spcBef>
              <a:buClr>
                <a:srgbClr val="B01C32"/>
              </a:buClr>
              <a:buSzTx/>
              <a:buNone/>
              <a:defRPr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	</a:t>
            </a:r>
            <a:r>
              <a:rPr dirty="0" err="1"/>
              <a:t>mutex_lock</a:t>
            </a:r>
            <a:r>
              <a:rPr dirty="0"/>
              <a:t>(&amp;$param1-&gt;</a:t>
            </a:r>
            <a:r>
              <a:rPr dirty="0" err="1"/>
              <a:t>chan_lock</a:t>
            </a:r>
            <a:r>
              <a:rPr dirty="0"/>
              <a:t>);</a:t>
            </a:r>
            <a:endParaRPr sz="1800" dirty="0"/>
          </a:p>
          <a:p>
            <a:pPr marL="0" lvl="1" indent="457200" algn="just">
              <a:spcBef>
                <a:spcPts val="600"/>
              </a:spcBef>
              <a:buClr>
                <a:srgbClr val="B01C32"/>
              </a:buClr>
              <a:buSzTx/>
              <a:buNone/>
              <a:defRPr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}' ./</a:t>
            </a:r>
            <a:r>
              <a:rPr dirty="0" err="1"/>
              <a:t>bluetooth</a:t>
            </a:r>
            <a:endParaRPr dirty="0"/>
          </a:p>
          <a:p>
            <a:pPr marL="0" lvl="1" indent="457200" algn="just">
              <a:spcBef>
                <a:spcPts val="600"/>
              </a:spcBef>
              <a:buClr>
                <a:srgbClr val="B01C32"/>
              </a:buClr>
              <a:buSzTx/>
              <a:buNone/>
              <a:defRPr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marL="171450" indent="-171450" algn="just">
              <a:spcBef>
                <a:spcPts val="600"/>
              </a:spcBef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dirty="0"/>
              <a:t>From this add further parts to gradually build up the components of the vulnerability:</a:t>
            </a:r>
          </a:p>
          <a:p>
            <a:pPr marL="0" lvl="1" indent="457200" algn="just">
              <a:spcBef>
                <a:spcPts val="600"/>
              </a:spcBef>
              <a:buClr>
                <a:srgbClr val="B01C32"/>
              </a:buClr>
              <a:buSzTx/>
              <a:buNone/>
              <a:defRPr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weggli</a:t>
            </a:r>
            <a:r>
              <a:rPr dirty="0"/>
              <a:t> --unique ‘{</a:t>
            </a:r>
            <a:endParaRPr sz="1800" dirty="0"/>
          </a:p>
          <a:p>
            <a:pPr marL="0" lvl="1" indent="457200" algn="just">
              <a:spcBef>
                <a:spcPts val="600"/>
              </a:spcBef>
              <a:buClr>
                <a:srgbClr val="B01C32"/>
              </a:buClr>
              <a:buSzTx/>
              <a:buNone/>
              <a:defRPr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	</a:t>
            </a:r>
            <a:r>
              <a:rPr dirty="0" err="1"/>
              <a:t>mutex_lock</a:t>
            </a:r>
            <a:r>
              <a:rPr dirty="0"/>
              <a:t>(&amp;$param1-&gt;</a:t>
            </a:r>
            <a:r>
              <a:rPr dirty="0" err="1"/>
              <a:t>chan_lock</a:t>
            </a:r>
            <a:r>
              <a:rPr dirty="0"/>
              <a:t>);</a:t>
            </a:r>
            <a:endParaRPr sz="1800" dirty="0"/>
          </a:p>
          <a:p>
            <a:pPr marL="0" lvl="1" indent="457200" algn="just">
              <a:spcBef>
                <a:spcPts val="600"/>
              </a:spcBef>
              <a:buClr>
                <a:srgbClr val="B01C32"/>
              </a:buClr>
              <a:buSzTx/>
              <a:buNone/>
              <a:defRPr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	$param2 = $param3-&gt;ops-&gt;</a:t>
            </a:r>
            <a:r>
              <a:rPr dirty="0" err="1"/>
              <a:t>new_connection</a:t>
            </a:r>
            <a:r>
              <a:rPr dirty="0"/>
              <a:t>($param3);</a:t>
            </a:r>
            <a:endParaRPr sz="1800" dirty="0"/>
          </a:p>
          <a:p>
            <a:pPr marL="0" lvl="1" indent="457200" algn="just">
              <a:spcBef>
                <a:spcPts val="600"/>
              </a:spcBef>
              <a:buClr>
                <a:srgbClr val="B01C32"/>
              </a:buClr>
              <a:buSzTx/>
              <a:buNone/>
              <a:defRPr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	__</a:t>
            </a:r>
            <a:r>
              <a:rPr dirty="0" err="1"/>
              <a:t>set_chan_timer</a:t>
            </a:r>
            <a:r>
              <a:rPr dirty="0"/>
              <a:t>($param2, $param2-&gt;ops-&gt;</a:t>
            </a:r>
            <a:r>
              <a:rPr dirty="0" err="1"/>
              <a:t>get_sndtimeo</a:t>
            </a:r>
            <a:r>
              <a:rPr dirty="0"/>
              <a:t>($param2));</a:t>
            </a:r>
            <a:endParaRPr sz="1800" dirty="0"/>
          </a:p>
          <a:p>
            <a:pPr marL="0" lvl="1" indent="457200" algn="just">
              <a:spcBef>
                <a:spcPts val="600"/>
              </a:spcBef>
              <a:buClr>
                <a:srgbClr val="B01C32"/>
              </a:buClr>
              <a:buSzTx/>
              <a:buNone/>
              <a:defRPr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}' ./</a:t>
            </a:r>
            <a:r>
              <a:rPr dirty="0" err="1"/>
              <a:t>bluetooth</a:t>
            </a:r>
            <a:endParaRPr dirty="0"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ext Placeholder 3"/>
          <p:cNvSpPr txBox="1">
            <a:spLocks noGrp="1"/>
          </p:cNvSpPr>
          <p:nvPr>
            <p:ph type="body" sz="quarter" idx="1"/>
          </p:nvPr>
        </p:nvSpPr>
        <p:spPr>
          <a:xfrm>
            <a:off x="971654" y="313008"/>
            <a:ext cx="10161484" cy="409576"/>
          </a:xfrm>
          <a:prstGeom prst="rect">
            <a:avLst/>
          </a:prstGeom>
        </p:spPr>
        <p:txBody>
          <a:bodyPr/>
          <a:lstStyle>
            <a:lvl1pPr defTabSz="640079">
              <a:spcBef>
                <a:spcPts val="700"/>
              </a:spcBef>
              <a:defRPr sz="2240"/>
            </a:lvl1pPr>
          </a:lstStyle>
          <a:p>
            <a:r>
              <a:rPr dirty="0"/>
              <a:t>Review of Exercises</a:t>
            </a:r>
          </a:p>
        </p:txBody>
      </p:sp>
      <p:sp>
        <p:nvSpPr>
          <p:cNvPr id="401" name="Text Placeholder 4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171450" indent="-171450" algn="just">
              <a:spcBef>
                <a:spcPts val="600"/>
              </a:spcBef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t>People have developed the necessary skills</a:t>
            </a:r>
          </a:p>
          <a:p>
            <a:pPr marL="171450" indent="-171450" algn="just">
              <a:spcBef>
                <a:spcPts val="600"/>
              </a:spcBef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t>Many subsystems will be already analysed</a:t>
            </a:r>
          </a:p>
          <a:p>
            <a:pPr marL="171450" indent="-171450" algn="just">
              <a:spcBef>
                <a:spcPts val="600"/>
              </a:spcBef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t>Easier to achieve management buy-in </a:t>
            </a:r>
          </a:p>
        </p:txBody>
      </p:sp>
      <p:pic>
        <p:nvPicPr>
          <p:cNvPr id="402" name="Picture 1" descr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53" y="1117035"/>
            <a:ext cx="8057063" cy="5371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" grpId="1" animBg="1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 Placeholder 1"/>
          <p:cNvSpPr txBox="1">
            <a:spLocks noGrp="1"/>
          </p:cNvSpPr>
          <p:nvPr>
            <p:ph type="body" sz="quarter" idx="1"/>
          </p:nvPr>
        </p:nvSpPr>
        <p:spPr>
          <a:xfrm>
            <a:off x="632389" y="2982481"/>
            <a:ext cx="5332575" cy="862444"/>
          </a:xfrm>
          <a:prstGeom prst="rect">
            <a:avLst/>
          </a:prstGeom>
        </p:spPr>
        <p:txBody>
          <a:bodyPr/>
          <a:lstStyle/>
          <a:p>
            <a:r>
              <a:t>Recap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 Placeholder 1"/>
          <p:cNvSpPr txBox="1">
            <a:spLocks noGrp="1"/>
          </p:cNvSpPr>
          <p:nvPr>
            <p:ph type="body" sz="quarter" idx="1"/>
          </p:nvPr>
        </p:nvSpPr>
        <p:spPr>
          <a:xfrm>
            <a:off x="971654" y="313008"/>
            <a:ext cx="10161484" cy="409576"/>
          </a:xfrm>
          <a:prstGeom prst="rect">
            <a:avLst/>
          </a:prstGeom>
        </p:spPr>
        <p:txBody>
          <a:bodyPr/>
          <a:lstStyle>
            <a:lvl1pPr defTabSz="640079">
              <a:spcBef>
                <a:spcPts val="700"/>
              </a:spcBef>
              <a:defRPr sz="2240"/>
            </a:lvl1pPr>
          </a:lstStyle>
          <a:p>
            <a:r>
              <a:rPr dirty="0"/>
              <a:t>Workflow and Use Cases for Using </a:t>
            </a:r>
            <a:r>
              <a:rPr dirty="0" err="1"/>
              <a:t>Weggli</a:t>
            </a:r>
            <a:endParaRPr dirty="0"/>
          </a:p>
        </p:txBody>
      </p:sp>
      <p:sp>
        <p:nvSpPr>
          <p:cNvPr id="409" name="Text Placeholder 2"/>
          <p:cNvSpPr>
            <a:spLocks noGrp="1"/>
          </p:cNvSpPr>
          <p:nvPr>
            <p:ph type="body" idx="21"/>
          </p:nvPr>
        </p:nvSpPr>
        <p:spPr>
          <a:xfrm>
            <a:off x="1005732" y="878773"/>
            <a:ext cx="10093326" cy="501817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 algn="just">
              <a:spcBef>
                <a:spcPts val="800"/>
              </a:spcBef>
              <a:buClr>
                <a:srgbClr val="B01C32"/>
              </a:buClr>
              <a:buSzTx/>
              <a:buNone/>
              <a:defRPr b="1">
                <a:solidFill>
                  <a:srgbClr val="B01C32"/>
                </a:solidFill>
              </a:defRPr>
            </a:pPr>
            <a:r>
              <a:rPr dirty="0"/>
              <a:t>Use it, if necessary, but only where needed:</a:t>
            </a:r>
          </a:p>
          <a:p>
            <a:pPr marL="342900" indent="-342900" algn="just">
              <a:spcBef>
                <a:spcPts val="800"/>
              </a:spcBef>
              <a:buClr>
                <a:srgbClr val="B01C32"/>
              </a:buClr>
              <a:defRPr>
                <a:solidFill>
                  <a:srgbClr val="191919"/>
                </a:solidFill>
              </a:defRPr>
            </a:pPr>
            <a:r>
              <a:rPr dirty="0"/>
              <a:t>The tool can be used as part of a broader workflow:</a:t>
            </a:r>
          </a:p>
          <a:p>
            <a:pPr marL="685800" lvl="1" indent="-228600" algn="just">
              <a:spcBef>
                <a:spcPts val="800"/>
              </a:spcBef>
              <a:buClr>
                <a:srgbClr val="B01C32"/>
              </a:buClr>
              <a:defRPr sz="1800">
                <a:solidFill>
                  <a:schemeClr val="accent4"/>
                </a:solidFill>
              </a:defRPr>
            </a:pPr>
            <a:r>
              <a:rPr dirty="0"/>
              <a:t>Web-scraping or querying bug-fixes (e.g. Using the Bugzilla API, parsing GitHub commits, internal dev team bug reports)</a:t>
            </a:r>
          </a:p>
          <a:p>
            <a:pPr marL="685800" lvl="1" indent="-228600" algn="just">
              <a:spcBef>
                <a:spcPts val="800"/>
              </a:spcBef>
              <a:buClr>
                <a:srgbClr val="B01C32"/>
              </a:buClr>
              <a:defRPr sz="1800">
                <a:solidFill>
                  <a:schemeClr val="accent4"/>
                </a:solidFill>
              </a:defRPr>
            </a:pPr>
            <a:r>
              <a:rPr dirty="0"/>
              <a:t>Selecting the fixes that may be missed by a regular scanning tool, and have a distinct </a:t>
            </a:r>
            <a:r>
              <a:rPr dirty="0" err="1"/>
              <a:t>recognisable</a:t>
            </a:r>
            <a:r>
              <a:rPr dirty="0"/>
              <a:t> pattern or keyword(s)</a:t>
            </a:r>
          </a:p>
          <a:p>
            <a:pPr marL="685800" lvl="1" indent="-228600" algn="just">
              <a:spcBef>
                <a:spcPts val="800"/>
              </a:spcBef>
              <a:buClr>
                <a:srgbClr val="B01C32"/>
              </a:buClr>
              <a:defRPr sz="1800">
                <a:solidFill>
                  <a:schemeClr val="accent4"/>
                </a:solidFill>
              </a:defRPr>
            </a:pPr>
            <a:r>
              <a:rPr dirty="0"/>
              <a:t>Querying the codebase to identify other (unfixed) occurrences</a:t>
            </a:r>
          </a:p>
          <a:p>
            <a:pPr marL="342900" indent="-342900" algn="just">
              <a:spcBef>
                <a:spcPts val="800"/>
              </a:spcBef>
              <a:buClr>
                <a:srgbClr val="B01C32"/>
              </a:buClr>
              <a:defRPr>
                <a:solidFill>
                  <a:srgbClr val="191919"/>
                </a:solidFill>
              </a:defRPr>
            </a:pPr>
            <a:r>
              <a:rPr dirty="0"/>
              <a:t>If your project satisfies some, or all, of the following criteria, then it may be a useful tool:</a:t>
            </a:r>
          </a:p>
          <a:p>
            <a:pPr marL="685800" lvl="1" indent="-228600" algn="just">
              <a:spcBef>
                <a:spcPts val="800"/>
              </a:spcBef>
              <a:buClr>
                <a:srgbClr val="B01C32"/>
              </a:buClr>
              <a:defRPr sz="1800">
                <a:solidFill>
                  <a:schemeClr val="accent4"/>
                </a:solidFill>
              </a:defRPr>
            </a:pPr>
            <a:r>
              <a:rPr dirty="0"/>
              <a:t>Previous bug reports, or previous fixes are available</a:t>
            </a:r>
          </a:p>
          <a:p>
            <a:pPr marL="685800" lvl="1" indent="-228600" algn="just">
              <a:spcBef>
                <a:spcPts val="800"/>
              </a:spcBef>
              <a:buClr>
                <a:srgbClr val="B01C32"/>
              </a:buClr>
              <a:defRPr sz="1800">
                <a:solidFill>
                  <a:schemeClr val="accent4"/>
                </a:solidFill>
              </a:defRPr>
            </a:pPr>
            <a:r>
              <a:rPr dirty="0"/>
              <a:t>Open-source components are included in your target</a:t>
            </a:r>
          </a:p>
          <a:p>
            <a:pPr marL="685800" lvl="1" indent="-228600" algn="just">
              <a:spcBef>
                <a:spcPts val="800"/>
              </a:spcBef>
              <a:buClr>
                <a:srgbClr val="B01C32"/>
              </a:buClr>
              <a:defRPr sz="1800">
                <a:solidFill>
                  <a:schemeClr val="accent4"/>
                </a:solidFill>
              </a:defRPr>
            </a:pPr>
            <a:r>
              <a:rPr dirty="0"/>
              <a:t>Very large codebase</a:t>
            </a:r>
          </a:p>
          <a:p>
            <a:pPr marL="685800" lvl="1" indent="-228600" algn="just">
              <a:spcBef>
                <a:spcPts val="800"/>
              </a:spcBef>
              <a:buClr>
                <a:srgbClr val="B01C32"/>
              </a:buClr>
              <a:defRPr sz="1800">
                <a:solidFill>
                  <a:schemeClr val="accent4"/>
                </a:solidFill>
              </a:defRPr>
            </a:pPr>
            <a:r>
              <a:rPr dirty="0"/>
              <a:t>Codebase regularly scanned with ‘normal’ tools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ext Placeholder 1"/>
          <p:cNvSpPr txBox="1">
            <a:spLocks noGrp="1"/>
          </p:cNvSpPr>
          <p:nvPr>
            <p:ph type="body" sz="quarter" idx="1"/>
          </p:nvPr>
        </p:nvSpPr>
        <p:spPr>
          <a:xfrm>
            <a:off x="971654" y="313008"/>
            <a:ext cx="10161484" cy="409576"/>
          </a:xfrm>
          <a:prstGeom prst="rect">
            <a:avLst/>
          </a:prstGeom>
        </p:spPr>
        <p:txBody>
          <a:bodyPr/>
          <a:lstStyle>
            <a:lvl1pPr defTabSz="640079">
              <a:spcBef>
                <a:spcPts val="700"/>
              </a:spcBef>
              <a:defRPr sz="2240"/>
            </a:lvl1pPr>
          </a:lstStyle>
          <a:p>
            <a:r>
              <a:rPr dirty="0"/>
              <a:t>In Summary…</a:t>
            </a:r>
          </a:p>
        </p:txBody>
      </p:sp>
      <p:sp>
        <p:nvSpPr>
          <p:cNvPr id="414" name="Text Placeholder 2"/>
          <p:cNvSpPr>
            <a:spLocks noGrp="1"/>
          </p:cNvSpPr>
          <p:nvPr>
            <p:ph type="body" idx="21"/>
          </p:nvPr>
        </p:nvSpPr>
        <p:spPr>
          <a:xfrm>
            <a:off x="1049337" y="1013876"/>
            <a:ext cx="10093326" cy="429110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228593" indent="-228593" algn="just">
              <a:spcBef>
                <a:spcPts val="800"/>
              </a:spcBef>
              <a:buClr>
                <a:srgbClr val="B01C32"/>
              </a:buClr>
              <a:defRPr>
                <a:solidFill>
                  <a:srgbClr val="191919"/>
                </a:solidFill>
              </a:defRPr>
            </a:pPr>
            <a:r>
              <a:rPr dirty="0" err="1"/>
              <a:t>Weggli</a:t>
            </a:r>
            <a:r>
              <a:rPr dirty="0"/>
              <a:t> is easier to learn than </a:t>
            </a:r>
            <a:r>
              <a:rPr dirty="0" err="1"/>
              <a:t>CodeQL</a:t>
            </a:r>
            <a:r>
              <a:rPr dirty="0"/>
              <a:t> </a:t>
            </a:r>
          </a:p>
          <a:p>
            <a:pPr marL="228593" indent="-228593" algn="just">
              <a:spcBef>
                <a:spcPts val="800"/>
              </a:spcBef>
              <a:buClr>
                <a:srgbClr val="B01C32"/>
              </a:buClr>
              <a:defRPr>
                <a:solidFill>
                  <a:srgbClr val="191919"/>
                </a:solidFill>
              </a:defRPr>
            </a:pPr>
            <a:r>
              <a:rPr dirty="0" err="1"/>
              <a:t>Weggli</a:t>
            </a:r>
            <a:r>
              <a:rPr dirty="0"/>
              <a:t> can find similar threats to other C and C++ code security scanners – with some scripting it can supplement standard code security scanning</a:t>
            </a:r>
          </a:p>
          <a:p>
            <a:pPr marL="228593" indent="-228593" algn="just">
              <a:spcBef>
                <a:spcPts val="800"/>
              </a:spcBef>
              <a:buClr>
                <a:srgbClr val="B01C32"/>
              </a:buClr>
              <a:defRPr>
                <a:solidFill>
                  <a:srgbClr val="191919"/>
                </a:solidFill>
              </a:defRPr>
            </a:pPr>
            <a:r>
              <a:rPr dirty="0"/>
              <a:t>It will reward additional work, and can find families of bugs that are missed by other tools</a:t>
            </a:r>
          </a:p>
          <a:p>
            <a:pPr marL="228593" indent="-228593" algn="just">
              <a:spcBef>
                <a:spcPts val="800"/>
              </a:spcBef>
              <a:buClr>
                <a:srgbClr val="B01C32"/>
              </a:buClr>
              <a:defRPr>
                <a:solidFill>
                  <a:srgbClr val="191919"/>
                </a:solidFill>
              </a:defRPr>
            </a:pPr>
            <a:r>
              <a:rPr dirty="0"/>
              <a:t>It can find very specific bugs that would be missed by both commercial and open-source scanners</a:t>
            </a:r>
          </a:p>
          <a:p>
            <a:pPr marL="228593" indent="-228593" algn="just">
              <a:spcBef>
                <a:spcPts val="800"/>
              </a:spcBef>
              <a:buClr>
                <a:srgbClr val="B01C32"/>
              </a:buClr>
              <a:defRPr>
                <a:solidFill>
                  <a:srgbClr val="191919"/>
                </a:solidFill>
              </a:defRPr>
            </a:pPr>
            <a:r>
              <a:rPr dirty="0"/>
              <a:t>It can be used to find undetected additional occurrences of open-source bugs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ext Placeholder 1"/>
          <p:cNvSpPr txBox="1">
            <a:spLocks noGrp="1"/>
          </p:cNvSpPr>
          <p:nvPr>
            <p:ph type="body" sz="quarter" idx="1"/>
          </p:nvPr>
        </p:nvSpPr>
        <p:spPr>
          <a:xfrm>
            <a:off x="971654" y="313008"/>
            <a:ext cx="10161484" cy="409576"/>
          </a:xfrm>
          <a:prstGeom prst="rect">
            <a:avLst/>
          </a:prstGeom>
        </p:spPr>
        <p:txBody>
          <a:bodyPr/>
          <a:lstStyle>
            <a:lvl1pPr defTabSz="640079">
              <a:spcBef>
                <a:spcPts val="700"/>
              </a:spcBef>
              <a:defRPr sz="2240"/>
            </a:lvl1pPr>
          </a:lstStyle>
          <a:p>
            <a:r>
              <a:rPr dirty="0"/>
              <a:t>Any Questions?</a:t>
            </a:r>
          </a:p>
        </p:txBody>
      </p:sp>
      <p:pic>
        <p:nvPicPr>
          <p:cNvPr id="417" name="Picture 4" descr="Picture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728786"/>
            <a:ext cx="4572000" cy="34004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ext Placeholder 5"/>
          <p:cNvSpPr txBox="1">
            <a:spLocks noGrp="1"/>
          </p:cNvSpPr>
          <p:nvPr>
            <p:ph type="body" sz="quarter" idx="1"/>
          </p:nvPr>
        </p:nvSpPr>
        <p:spPr>
          <a:xfrm>
            <a:off x="971654" y="313008"/>
            <a:ext cx="10161484" cy="409576"/>
          </a:xfrm>
          <a:prstGeom prst="rect">
            <a:avLst/>
          </a:prstGeom>
        </p:spPr>
        <p:txBody>
          <a:bodyPr/>
          <a:lstStyle>
            <a:lvl1pPr defTabSz="640079">
              <a:spcBef>
                <a:spcPts val="700"/>
              </a:spcBef>
              <a:defRPr sz="2240"/>
            </a:lvl1pPr>
          </a:lstStyle>
          <a:p>
            <a:r>
              <a:rPr dirty="0"/>
              <a:t>References</a:t>
            </a:r>
          </a:p>
        </p:txBody>
      </p:sp>
      <p:sp>
        <p:nvSpPr>
          <p:cNvPr id="420" name="Text Placeholder 6"/>
          <p:cNvSpPr>
            <a:spLocks noGrp="1"/>
          </p:cNvSpPr>
          <p:nvPr>
            <p:ph type="body" idx="21"/>
          </p:nvPr>
        </p:nvSpPr>
        <p:spPr>
          <a:xfrm>
            <a:off x="1039812" y="949780"/>
            <a:ext cx="10093326" cy="135127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SzTx/>
              <a:buFontTx/>
              <a:buNone/>
              <a:defRPr>
                <a:solidFill>
                  <a:srgbClr val="191919"/>
                </a:solidFill>
              </a:defRPr>
            </a:pPr>
            <a:r>
              <a:rPr dirty="0"/>
              <a:t>L: www.linkedin.com/npdunn</a:t>
            </a:r>
          </a:p>
          <a:p>
            <a:pPr marL="0" indent="0">
              <a:buSzTx/>
              <a:buFontTx/>
              <a:buNone/>
              <a:defRPr>
                <a:solidFill>
                  <a:srgbClr val="191919"/>
                </a:solidFill>
              </a:defRPr>
            </a:pPr>
            <a:r>
              <a:rPr dirty="0"/>
              <a:t>T: @N1ckDunn</a:t>
            </a:r>
          </a:p>
          <a:p>
            <a:pPr marL="0" indent="0">
              <a:buSzTx/>
              <a:buFontTx/>
              <a:buNone/>
              <a:defRPr>
                <a:solidFill>
                  <a:srgbClr val="191919"/>
                </a:solidFill>
              </a:defRPr>
            </a:pPr>
            <a:r>
              <a:rPr dirty="0"/>
              <a:t>M: </a:t>
            </a:r>
            <a:r>
              <a:rPr dirty="0">
                <a:solidFill>
                  <a:srgbClr val="161616"/>
                </a:solidFill>
              </a:rPr>
              <a:t>@nickdunn@infosec.exchange</a:t>
            </a:r>
          </a:p>
        </p:txBody>
      </p:sp>
      <p:sp>
        <p:nvSpPr>
          <p:cNvPr id="421" name="TextBox 2"/>
          <p:cNvSpPr txBox="1"/>
          <p:nvPr/>
        </p:nvSpPr>
        <p:spPr>
          <a:xfrm>
            <a:off x="928452" y="4875121"/>
            <a:ext cx="7009271" cy="1150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Diagramming tools:</a:t>
            </a:r>
          </a:p>
          <a:p>
            <a:pPr>
              <a:defRPr>
                <a:solidFill>
                  <a:srgbClr val="FFFFFF"/>
                </a:solidFill>
              </a:defRPr>
            </a:pPr>
            <a:endParaRPr/>
          </a:p>
          <a:p>
            <a:pPr>
              <a:defRPr>
                <a:solidFill>
                  <a:srgbClr val="FFFFFF"/>
                </a:solidFill>
              </a:defRPr>
            </a:pPr>
            <a:r>
              <a:t>https://www.microsoft.com/en-us/download/details.aspx?id=49168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http://michenriksen.com/blog/drawio-for-threat-modeling/</a:t>
            </a:r>
          </a:p>
        </p:txBody>
      </p:sp>
      <p:sp>
        <p:nvSpPr>
          <p:cNvPr id="422" name="TextBox 10"/>
          <p:cNvSpPr txBox="1"/>
          <p:nvPr/>
        </p:nvSpPr>
        <p:spPr>
          <a:xfrm>
            <a:off x="1017374" y="2266682"/>
            <a:ext cx="8950874" cy="3139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b="1"/>
            </a:pPr>
            <a:r>
              <a:rPr dirty="0" err="1"/>
              <a:t>Weggli</a:t>
            </a:r>
            <a:r>
              <a:rPr dirty="0"/>
              <a:t>:</a:t>
            </a:r>
          </a:p>
          <a:p>
            <a:r>
              <a:rPr u="sng" dirty="0">
                <a:solidFill>
                  <a:srgbClr val="919191"/>
                </a:solidFill>
                <a:uFill>
                  <a:solidFill>
                    <a:srgbClr val="919191"/>
                  </a:solidFill>
                </a:uFill>
                <a:hlinkClick r:id="rId2"/>
              </a:rPr>
              <a:t>https://github.com/googleprojectzero/weggli</a:t>
            </a:r>
          </a:p>
          <a:p>
            <a:r>
              <a:rPr u="sng" dirty="0">
                <a:solidFill>
                  <a:srgbClr val="919191"/>
                </a:solidFill>
                <a:uFill>
                  <a:solidFill>
                    <a:srgbClr val="919191"/>
                  </a:solidFill>
                </a:uFill>
                <a:hlinkClick r:id="rId3"/>
              </a:rPr>
              <a:t>https://dustri.org/b/playing-with-weggli.html</a:t>
            </a:r>
          </a:p>
          <a:p>
            <a:pPr>
              <a:defRPr>
                <a:solidFill>
                  <a:srgbClr val="FFFFFF"/>
                </a:solidFill>
              </a:defRPr>
            </a:pPr>
            <a:endParaRPr u="sng" dirty="0">
              <a:solidFill>
                <a:srgbClr val="919191"/>
              </a:solidFill>
              <a:uFill>
                <a:solidFill>
                  <a:srgbClr val="919191"/>
                </a:solidFill>
              </a:uFill>
              <a:hlinkClick r:id="rId3"/>
            </a:endParaRPr>
          </a:p>
          <a:p>
            <a:pPr>
              <a:defRPr b="1"/>
            </a:pPr>
            <a:r>
              <a:rPr dirty="0" err="1"/>
              <a:t>BadVibes</a:t>
            </a:r>
            <a:r>
              <a:rPr dirty="0"/>
              <a:t>:</a:t>
            </a:r>
            <a:endParaRPr dirty="0">
              <a:solidFill>
                <a:srgbClr val="FFFFFF"/>
              </a:solidFill>
            </a:endParaRPr>
          </a:p>
          <a:p>
            <a:pPr>
              <a:defRPr>
                <a:solidFill>
                  <a:srgbClr val="FFFFFF"/>
                </a:solidFill>
              </a:defRPr>
            </a:pPr>
            <a:r>
              <a:rPr u="sng" dirty="0">
                <a:solidFill>
                  <a:srgbClr val="919191"/>
                </a:solidFill>
                <a:uFill>
                  <a:solidFill>
                    <a:srgbClr val="919191"/>
                  </a:solidFill>
                </a:uFill>
                <a:hlinkClick r:id="rId4"/>
              </a:rPr>
              <a:t>https://google.github.io/security-research/pocs/linux/bleedingtooth/writeup.html#badvibes-heap-based-buffer-overflow-cve-2020-24490</a:t>
            </a:r>
          </a:p>
          <a:p>
            <a:pPr>
              <a:defRPr>
                <a:solidFill>
                  <a:srgbClr val="FFFFFF"/>
                </a:solidFill>
              </a:defRPr>
            </a:pPr>
            <a:endParaRPr u="sng" dirty="0">
              <a:solidFill>
                <a:srgbClr val="919191"/>
              </a:solidFill>
              <a:uFill>
                <a:solidFill>
                  <a:srgbClr val="919191"/>
                </a:solidFill>
              </a:uFill>
              <a:hlinkClick r:id="rId4"/>
            </a:endParaRPr>
          </a:p>
          <a:p>
            <a:pPr>
              <a:defRPr b="1"/>
            </a:pPr>
            <a:r>
              <a:rPr dirty="0"/>
              <a:t>Linux Kernel Bluetooth UAF:</a:t>
            </a:r>
          </a:p>
          <a:p>
            <a:r>
              <a:rPr u="sng" dirty="0">
                <a:solidFill>
                  <a:srgbClr val="919191"/>
                </a:solidFill>
                <a:uFill>
                  <a:solidFill>
                    <a:srgbClr val="919191"/>
                  </a:solidFill>
                </a:uFill>
                <a:hlinkClick r:id="rId5"/>
              </a:rPr>
              <a:t>https://github.com/google/security-research/security/advisories/GHSA-pf87-6c9q-jvm4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 Placeholder 4"/>
          <p:cNvSpPr txBox="1">
            <a:spLocks noGrp="1"/>
          </p:cNvSpPr>
          <p:nvPr>
            <p:ph type="body" sz="quarter" idx="1"/>
          </p:nvPr>
        </p:nvSpPr>
        <p:spPr>
          <a:xfrm>
            <a:off x="975657" y="328553"/>
            <a:ext cx="10161484" cy="409576"/>
          </a:xfrm>
          <a:prstGeom prst="rect">
            <a:avLst/>
          </a:prstGeom>
        </p:spPr>
        <p:txBody>
          <a:bodyPr/>
          <a:lstStyle>
            <a:lvl1pPr defTabSz="640079">
              <a:spcBef>
                <a:spcPts val="700"/>
              </a:spcBef>
              <a:defRPr sz="2240"/>
            </a:lvl1pPr>
          </a:lstStyle>
          <a:p>
            <a:r>
              <a:rPr dirty="0"/>
              <a:t>The Plan</a:t>
            </a:r>
          </a:p>
        </p:txBody>
      </p:sp>
      <p:grpSp>
        <p:nvGrpSpPr>
          <p:cNvPr id="238" name="Diagram 1"/>
          <p:cNvGrpSpPr/>
          <p:nvPr/>
        </p:nvGrpSpPr>
        <p:grpSpPr>
          <a:xfrm>
            <a:off x="848139" y="1245704"/>
            <a:ext cx="10681767" cy="3570526"/>
            <a:chOff x="0" y="0"/>
            <a:chExt cx="10562201" cy="3477223"/>
          </a:xfrm>
        </p:grpSpPr>
        <p:sp>
          <p:nvSpPr>
            <p:cNvPr id="227" name="Shape"/>
            <p:cNvSpPr/>
            <p:nvPr/>
          </p:nvSpPr>
          <p:spPr>
            <a:xfrm rot="5400000">
              <a:off x="488072" y="1519003"/>
              <a:ext cx="1470148" cy="2446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3480" y="0"/>
                  </a:lnTo>
                  <a:lnTo>
                    <a:pt x="3480" y="19507"/>
                  </a:lnTo>
                  <a:lnTo>
                    <a:pt x="21600" y="19507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00000"/>
            </a:solidFill>
            <a:ln w="12700" cap="flat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8" name="The Tool…"/>
            <p:cNvSpPr txBox="1"/>
            <p:nvPr/>
          </p:nvSpPr>
          <p:spPr>
            <a:xfrm>
              <a:off x="242668" y="2249916"/>
              <a:ext cx="2208528" cy="1159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18110" tIns="118110" rIns="118110" bIns="118110" numCol="1" anchor="t">
              <a:spAutoFit/>
            </a:bodyPr>
            <a:lstStyle/>
            <a:p>
              <a:pPr defTabSz="1377950">
                <a:lnSpc>
                  <a:spcPct val="90000"/>
                </a:lnSpc>
                <a:spcBef>
                  <a:spcPts val="1300"/>
                </a:spcBef>
                <a:defRPr sz="3100"/>
              </a:pPr>
              <a:r>
                <a:rPr dirty="0"/>
                <a:t>The Tool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ts val="400"/>
                </a:spcBef>
                <a:buSzPct val="100000"/>
                <a:buChar char="•"/>
                <a:defRPr sz="2400"/>
              </a:pPr>
              <a:r>
                <a:rPr dirty="0"/>
                <a:t>20 mins</a:t>
              </a:r>
            </a:p>
          </p:txBody>
        </p:sp>
        <p:sp>
          <p:nvSpPr>
            <p:cNvPr id="229" name="Triangle"/>
            <p:cNvSpPr/>
            <p:nvPr/>
          </p:nvSpPr>
          <p:spPr>
            <a:xfrm>
              <a:off x="2034491" y="1338904"/>
              <a:ext cx="416704" cy="416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C00000"/>
            </a:solidFill>
            <a:ln w="12700" cap="flat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0" name="Shape"/>
            <p:cNvSpPr/>
            <p:nvPr/>
          </p:nvSpPr>
          <p:spPr>
            <a:xfrm rot="5400000">
              <a:off x="3191740" y="849976"/>
              <a:ext cx="1470148" cy="2446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3480" y="0"/>
                  </a:lnTo>
                  <a:lnTo>
                    <a:pt x="3480" y="19507"/>
                  </a:lnTo>
                  <a:lnTo>
                    <a:pt x="21600" y="19507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00000"/>
            </a:solidFill>
            <a:ln w="12700" cap="flat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1" name="Use Cases…"/>
            <p:cNvSpPr txBox="1"/>
            <p:nvPr/>
          </p:nvSpPr>
          <p:spPr>
            <a:xfrm>
              <a:off x="2946336" y="1580891"/>
              <a:ext cx="2208528" cy="1159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18110" tIns="118110" rIns="118110" bIns="118110" numCol="1" anchor="t">
              <a:spAutoFit/>
            </a:bodyPr>
            <a:lstStyle>
              <a:lvl1pPr defTabSz="1377950">
                <a:lnSpc>
                  <a:spcPct val="90000"/>
                </a:lnSpc>
                <a:spcBef>
                  <a:spcPts val="1300"/>
                </a:spcBef>
                <a:defRPr sz="3100"/>
              </a:lvl1pPr>
              <a:lvl2pPr marL="228600" indent="-228600" defTabSz="1066800">
                <a:lnSpc>
                  <a:spcPct val="90000"/>
                </a:lnSpc>
                <a:spcBef>
                  <a:spcPts val="400"/>
                </a:spcBef>
                <a:buSzPct val="100000"/>
                <a:buChar char="•"/>
                <a:defRPr sz="2400"/>
              </a:lvl2pPr>
            </a:lstStyle>
            <a:p>
              <a:r>
                <a:t>Use Cases</a:t>
              </a:r>
            </a:p>
            <a:p>
              <a:pPr lvl="1"/>
              <a:r>
                <a:t>30 mins</a:t>
              </a:r>
            </a:p>
          </p:txBody>
        </p:sp>
        <p:sp>
          <p:nvSpPr>
            <p:cNvPr id="232" name="Triangle"/>
            <p:cNvSpPr/>
            <p:nvPr/>
          </p:nvSpPr>
          <p:spPr>
            <a:xfrm>
              <a:off x="4738160" y="669879"/>
              <a:ext cx="416704" cy="416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C00000"/>
            </a:solidFill>
            <a:ln w="12700" cap="flat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3" name="Shape"/>
            <p:cNvSpPr/>
            <p:nvPr/>
          </p:nvSpPr>
          <p:spPr>
            <a:xfrm rot="5400000">
              <a:off x="5895409" y="180951"/>
              <a:ext cx="1470148" cy="2446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3480" y="0"/>
                  </a:lnTo>
                  <a:lnTo>
                    <a:pt x="3480" y="19507"/>
                  </a:lnTo>
                  <a:lnTo>
                    <a:pt x="21600" y="19507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00000"/>
            </a:solidFill>
            <a:ln w="12700" cap="flat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4" name="Working on Some Queries…"/>
            <p:cNvSpPr txBox="1"/>
            <p:nvPr/>
          </p:nvSpPr>
          <p:spPr>
            <a:xfrm>
              <a:off x="5650004" y="911867"/>
              <a:ext cx="2208528" cy="19855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18110" tIns="118110" rIns="118110" bIns="118110" numCol="1" anchor="t">
              <a:spAutoFit/>
            </a:bodyPr>
            <a:lstStyle/>
            <a:p>
              <a:pPr defTabSz="1377950">
                <a:lnSpc>
                  <a:spcPct val="90000"/>
                </a:lnSpc>
                <a:spcBef>
                  <a:spcPts val="1300"/>
                </a:spcBef>
                <a:defRPr sz="3100"/>
              </a:pPr>
              <a:r>
                <a:rPr dirty="0"/>
                <a:t>Working on Some Queries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ts val="400"/>
                </a:spcBef>
                <a:buSzPct val="100000"/>
                <a:buChar char="•"/>
                <a:defRPr sz="2400"/>
              </a:pPr>
              <a:r>
                <a:rPr dirty="0"/>
                <a:t>50 mins</a:t>
              </a:r>
            </a:p>
          </p:txBody>
        </p:sp>
        <p:sp>
          <p:nvSpPr>
            <p:cNvPr id="235" name="Triangle"/>
            <p:cNvSpPr/>
            <p:nvPr/>
          </p:nvSpPr>
          <p:spPr>
            <a:xfrm>
              <a:off x="7441829" y="853"/>
              <a:ext cx="416704" cy="416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C00000"/>
            </a:solidFill>
            <a:ln w="12700" cap="flat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6" name="Shape"/>
            <p:cNvSpPr/>
            <p:nvPr/>
          </p:nvSpPr>
          <p:spPr>
            <a:xfrm rot="5400000">
              <a:off x="8599078" y="-488074"/>
              <a:ext cx="1470148" cy="2446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3480" y="0"/>
                  </a:lnTo>
                  <a:lnTo>
                    <a:pt x="3480" y="19507"/>
                  </a:lnTo>
                  <a:lnTo>
                    <a:pt x="21600" y="19507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00000"/>
            </a:solidFill>
            <a:ln w="12700" cap="flat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7" name="Recap…"/>
            <p:cNvSpPr txBox="1"/>
            <p:nvPr/>
          </p:nvSpPr>
          <p:spPr>
            <a:xfrm>
              <a:off x="8353674" y="242841"/>
              <a:ext cx="2208528" cy="1159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18110" tIns="118110" rIns="118110" bIns="118110" numCol="1" anchor="t">
              <a:spAutoFit/>
            </a:bodyPr>
            <a:lstStyle/>
            <a:p>
              <a:pPr defTabSz="1377950">
                <a:lnSpc>
                  <a:spcPct val="90000"/>
                </a:lnSpc>
                <a:spcBef>
                  <a:spcPts val="1300"/>
                </a:spcBef>
                <a:defRPr sz="3100"/>
              </a:pPr>
              <a:r>
                <a:t>Recap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ts val="400"/>
                </a:spcBef>
                <a:buSzPct val="100000"/>
                <a:buChar char="•"/>
                <a:defRPr sz="2400"/>
              </a:pPr>
              <a:r>
                <a:t>10 mins</a:t>
              </a: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 Placeholder 1"/>
          <p:cNvSpPr txBox="1">
            <a:spLocks noGrp="1"/>
          </p:cNvSpPr>
          <p:nvPr>
            <p:ph type="body" sz="quarter" idx="1"/>
          </p:nvPr>
        </p:nvSpPr>
        <p:spPr>
          <a:xfrm>
            <a:off x="1314477" y="2810203"/>
            <a:ext cx="9563046" cy="862444"/>
          </a:xfrm>
          <a:prstGeom prst="rect">
            <a:avLst/>
          </a:prstGeom>
        </p:spPr>
        <p:txBody>
          <a:bodyPr/>
          <a:lstStyle>
            <a:lvl1pPr defTabSz="877823">
              <a:spcBef>
                <a:spcPts val="900"/>
              </a:spcBef>
              <a:defRPr sz="3072"/>
            </a:lvl1pPr>
          </a:lstStyle>
          <a:p>
            <a:r>
              <a:t>The Tool – What is Weggli, and When Should I Use it?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 Placeholder 1"/>
          <p:cNvSpPr txBox="1">
            <a:spLocks noGrp="1"/>
          </p:cNvSpPr>
          <p:nvPr>
            <p:ph type="body" sz="quarter" idx="1"/>
          </p:nvPr>
        </p:nvSpPr>
        <p:spPr>
          <a:xfrm>
            <a:off x="971654" y="313008"/>
            <a:ext cx="10161484" cy="409576"/>
          </a:xfrm>
          <a:prstGeom prst="rect">
            <a:avLst/>
          </a:prstGeom>
        </p:spPr>
        <p:txBody>
          <a:bodyPr/>
          <a:lstStyle>
            <a:lvl1pPr defTabSz="640079">
              <a:spcBef>
                <a:spcPts val="700"/>
              </a:spcBef>
              <a:defRPr sz="2240"/>
            </a:lvl1pPr>
          </a:lstStyle>
          <a:p>
            <a:r>
              <a:rPr dirty="0" err="1"/>
              <a:t>Weggli</a:t>
            </a:r>
            <a:r>
              <a:rPr dirty="0"/>
              <a:t> – What it is and When to Use it</a:t>
            </a:r>
          </a:p>
        </p:txBody>
      </p:sp>
      <p:sp>
        <p:nvSpPr>
          <p:cNvPr id="245" name="Text Placeholder 2"/>
          <p:cNvSpPr>
            <a:spLocks noGrp="1"/>
          </p:cNvSpPr>
          <p:nvPr>
            <p:ph type="body" idx="21"/>
          </p:nvPr>
        </p:nvSpPr>
        <p:spPr>
          <a:xfrm>
            <a:off x="1039812" y="1070810"/>
            <a:ext cx="10093326" cy="422668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342900" indent="-342900"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dirty="0" err="1"/>
              <a:t>Weggli</a:t>
            </a:r>
            <a:r>
              <a:rPr dirty="0"/>
              <a:t> -  a fast and robust semantic search tool for C and C++ codebases</a:t>
            </a:r>
          </a:p>
          <a:p>
            <a:pPr marL="342900" indent="-342900"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dirty="0"/>
              <a:t>It’s written by Felix </a:t>
            </a:r>
            <a:r>
              <a:rPr dirty="0" err="1"/>
              <a:t>Willhelm</a:t>
            </a:r>
            <a:r>
              <a:rPr dirty="0"/>
              <a:t> (Google Project Zero)</a:t>
            </a:r>
          </a:p>
          <a:p>
            <a:pPr marL="342900" indent="-342900"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dirty="0"/>
              <a:t>It’s open source and available on GitHub:</a:t>
            </a:r>
          </a:p>
          <a:p>
            <a:pPr marL="342900" indent="-342900"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u="sng" dirty="0">
                <a:solidFill>
                  <a:srgbClr val="919191"/>
                </a:solidFill>
                <a:uFill>
                  <a:solidFill>
                    <a:srgbClr val="919191"/>
                  </a:solidFill>
                </a:uFill>
                <a:hlinkClick r:id="rId3"/>
              </a:rPr>
              <a:t>https://github.com/googleprojectzero/weggli</a:t>
            </a:r>
          </a:p>
          <a:p>
            <a:pPr marL="342900" indent="-342900"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dirty="0"/>
              <a:t>Also, a type of sweet bread roll from Switzerland</a:t>
            </a:r>
          </a:p>
        </p:txBody>
      </p:sp>
      <p:pic>
        <p:nvPicPr>
          <p:cNvPr id="246" name="Picture 4" descr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1474" y="2609088"/>
            <a:ext cx="3611479" cy="31781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 Placeholder 1"/>
          <p:cNvSpPr txBox="1">
            <a:spLocks noGrp="1"/>
          </p:cNvSpPr>
          <p:nvPr>
            <p:ph type="body" sz="quarter" idx="1"/>
          </p:nvPr>
        </p:nvSpPr>
        <p:spPr>
          <a:xfrm>
            <a:off x="971654" y="313008"/>
            <a:ext cx="10161484" cy="409576"/>
          </a:xfrm>
          <a:prstGeom prst="rect">
            <a:avLst/>
          </a:prstGeom>
        </p:spPr>
        <p:txBody>
          <a:bodyPr/>
          <a:lstStyle>
            <a:lvl1pPr defTabSz="640079">
              <a:spcBef>
                <a:spcPts val="700"/>
              </a:spcBef>
              <a:defRPr sz="2240"/>
            </a:lvl1pPr>
          </a:lstStyle>
          <a:p>
            <a:r>
              <a:rPr dirty="0" err="1"/>
              <a:t>Weggli</a:t>
            </a:r>
            <a:r>
              <a:rPr dirty="0"/>
              <a:t> – Basic Use</a:t>
            </a:r>
          </a:p>
        </p:txBody>
      </p:sp>
      <p:sp>
        <p:nvSpPr>
          <p:cNvPr id="251" name="Text Placeholder 2"/>
          <p:cNvSpPr>
            <a:spLocks noGrp="1"/>
          </p:cNvSpPr>
          <p:nvPr>
            <p:ph type="body" idx="21"/>
          </p:nvPr>
        </p:nvSpPr>
        <p:spPr>
          <a:xfrm>
            <a:off x="1039812" y="1070810"/>
            <a:ext cx="10093326" cy="422668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buClr>
                <a:srgbClr val="B01C32"/>
              </a:buClr>
              <a:defRPr sz="2400">
                <a:solidFill>
                  <a:srgbClr val="191919"/>
                </a:solidFill>
              </a:defRPr>
            </a:lvl1pPr>
          </a:lstStyle>
          <a:p>
            <a:r>
              <a:rPr dirty="0"/>
              <a:t>Felix’s GitHub page has some instructions and basic examples</a:t>
            </a:r>
          </a:p>
        </p:txBody>
      </p:sp>
      <p:pic>
        <p:nvPicPr>
          <p:cNvPr id="252" name="Picture 5" descr="Picture 5"/>
          <p:cNvPicPr>
            <a:picLocks noChangeAspect="1"/>
          </p:cNvPicPr>
          <p:nvPr/>
        </p:nvPicPr>
        <p:blipFill>
          <a:blip r:embed="rId3"/>
          <a:srcRect l="10790" t="8071" r="33377" b="27016"/>
          <a:stretch>
            <a:fillRect/>
          </a:stretch>
        </p:blipFill>
        <p:spPr>
          <a:xfrm>
            <a:off x="1311440" y="1560510"/>
            <a:ext cx="7158792" cy="4713084"/>
          </a:xfrm>
          <a:prstGeom prst="rect">
            <a:avLst/>
          </a:prstGeom>
          <a:ln>
            <a:solidFill>
              <a:schemeClr val="accent4"/>
            </a:solidFill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 Placeholder 1"/>
          <p:cNvSpPr txBox="1">
            <a:spLocks noGrp="1"/>
          </p:cNvSpPr>
          <p:nvPr>
            <p:ph type="body" sz="quarter" idx="1"/>
          </p:nvPr>
        </p:nvSpPr>
        <p:spPr>
          <a:xfrm>
            <a:off x="971654" y="313008"/>
            <a:ext cx="10161484" cy="409576"/>
          </a:xfrm>
          <a:prstGeom prst="rect">
            <a:avLst/>
          </a:prstGeom>
        </p:spPr>
        <p:txBody>
          <a:bodyPr/>
          <a:lstStyle>
            <a:lvl1pPr defTabSz="640079">
              <a:spcBef>
                <a:spcPts val="700"/>
              </a:spcBef>
              <a:defRPr sz="2240"/>
            </a:lvl1pPr>
          </a:lstStyle>
          <a:p>
            <a:r>
              <a:rPr dirty="0" err="1"/>
              <a:t>Weggli</a:t>
            </a:r>
            <a:r>
              <a:rPr dirty="0"/>
              <a:t> – Basic Use</a:t>
            </a:r>
          </a:p>
        </p:txBody>
      </p:sp>
      <p:sp>
        <p:nvSpPr>
          <p:cNvPr id="257" name="Text Placeholder 2"/>
          <p:cNvSpPr>
            <a:spLocks noGrp="1"/>
          </p:cNvSpPr>
          <p:nvPr>
            <p:ph type="body" idx="21"/>
          </p:nvPr>
        </p:nvSpPr>
        <p:spPr>
          <a:xfrm>
            <a:off x="1039812" y="1070810"/>
            <a:ext cx="10093326" cy="422668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342900" indent="-342900"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r>
              <a:rPr dirty="0"/>
              <a:t>Let’s break down one of the basic examples to show how it works:</a:t>
            </a:r>
          </a:p>
          <a:p>
            <a:pPr marL="342900" indent="-342900">
              <a:buClr>
                <a:srgbClr val="B01C32"/>
              </a:buClr>
              <a:defRPr sz="2400">
                <a:solidFill>
                  <a:srgbClr val="191919"/>
                </a:solidFill>
              </a:defRPr>
            </a:pPr>
            <a:endParaRPr dirty="0"/>
          </a:p>
          <a:p>
            <a:pPr marL="0" indent="0">
              <a:buClr>
                <a:srgbClr val="B01C32"/>
              </a:buClr>
              <a:buSzTx/>
              <a:buNone/>
              <a:defRPr sz="2400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weggli</a:t>
            </a:r>
            <a:r>
              <a:rPr dirty="0"/>
              <a:t> '{</a:t>
            </a:r>
          </a:p>
          <a:p>
            <a:pPr marL="0" indent="0">
              <a:buClr>
                <a:srgbClr val="B01C32"/>
              </a:buClr>
              <a:buSzTx/>
              <a:buNone/>
              <a:defRPr sz="2400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_ $</a:t>
            </a:r>
            <a:r>
              <a:rPr dirty="0" err="1"/>
              <a:t>buf</a:t>
            </a:r>
            <a:r>
              <a:rPr dirty="0"/>
              <a:t>[_];</a:t>
            </a:r>
          </a:p>
          <a:p>
            <a:pPr marL="0" indent="0">
              <a:buClr>
                <a:srgbClr val="B01C32"/>
              </a:buClr>
              <a:buSzTx/>
              <a:buNone/>
              <a:defRPr sz="2400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</a:t>
            </a:r>
            <a:r>
              <a:rPr dirty="0" err="1"/>
              <a:t>memcpy</a:t>
            </a:r>
            <a:r>
              <a:rPr dirty="0"/>
              <a:t>($</a:t>
            </a:r>
            <a:r>
              <a:rPr dirty="0" err="1"/>
              <a:t>buf</a:t>
            </a:r>
            <a:r>
              <a:rPr dirty="0"/>
              <a:t>,_,_);</a:t>
            </a:r>
          </a:p>
          <a:p>
            <a:pPr marL="0" indent="0">
              <a:buClr>
                <a:srgbClr val="B01C32"/>
              </a:buClr>
              <a:buSzTx/>
              <a:buNone/>
              <a:defRPr sz="2400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}' ./target/</a:t>
            </a:r>
            <a:r>
              <a:rPr dirty="0" err="1"/>
              <a:t>src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FFFFFF"/>
      </a:dk1>
      <a:lt1>
        <a:srgbClr val="C00000"/>
      </a:lt1>
      <a:dk2>
        <a:srgbClr val="A7A7A7"/>
      </a:dk2>
      <a:lt2>
        <a:srgbClr val="535353"/>
      </a:lt2>
      <a:accent1>
        <a:srgbClr val="DFDFDF"/>
      </a:accent1>
      <a:accent2>
        <a:srgbClr val="BABABA"/>
      </a:accent2>
      <a:accent3>
        <a:srgbClr val="808080"/>
      </a:accent3>
      <a:accent4>
        <a:srgbClr val="5F5F5F"/>
      </a:accent4>
      <a:accent5>
        <a:srgbClr val="E88318"/>
      </a:accent5>
      <a:accent6>
        <a:srgbClr val="F3BF4F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2">
              <a:lumOff val="14414"/>
            </a:schemeClr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C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2">
              <a:lumOff val="14414"/>
            </a:schemeClr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C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FDFDF"/>
      </a:accent1>
      <a:accent2>
        <a:srgbClr val="BABABA"/>
      </a:accent2>
      <a:accent3>
        <a:srgbClr val="808080"/>
      </a:accent3>
      <a:accent4>
        <a:srgbClr val="5F5F5F"/>
      </a:accent4>
      <a:accent5>
        <a:srgbClr val="E88318"/>
      </a:accent5>
      <a:accent6>
        <a:srgbClr val="F3BF4F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2">
              <a:lumOff val="14414"/>
            </a:schemeClr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C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2">
              <a:lumOff val="14414"/>
            </a:schemeClr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C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4368</Words>
  <Application>Microsoft Office PowerPoint</Application>
  <PresentationFormat>Widescreen</PresentationFormat>
  <Paragraphs>371</Paragraphs>
  <Slides>48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Courier New</vt:lpstr>
      <vt:lpstr>Office Theme</vt:lpstr>
      <vt:lpstr>Haven't We Met Before?   Using Recent Bug-Fixes to Find New Vulnerabilities.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Haven't We Met Before?   Using Recent Bug-Fixes to Find New Vulnerabilities.</dc:title>
  <cp:lastModifiedBy>nick dunn</cp:lastModifiedBy>
  <cp:revision>2</cp:revision>
  <dcterms:modified xsi:type="dcterms:W3CDTF">2023-09-17T10:27:08Z</dcterms:modified>
</cp:coreProperties>
</file>