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64" r:id="rId2"/>
    <p:sldMasterId id="2147483888" r:id="rId3"/>
    <p:sldMasterId id="2147483930" r:id="rId4"/>
  </p:sldMasterIdLst>
  <p:notesMasterIdLst>
    <p:notesMasterId r:id="rId52"/>
  </p:notesMasterIdLst>
  <p:sldIdLst>
    <p:sldId id="256" r:id="rId5"/>
    <p:sldId id="257" r:id="rId6"/>
    <p:sldId id="259" r:id="rId7"/>
    <p:sldId id="261" r:id="rId8"/>
    <p:sldId id="258" r:id="rId9"/>
    <p:sldId id="289" r:id="rId10"/>
    <p:sldId id="262" r:id="rId11"/>
    <p:sldId id="276" r:id="rId12"/>
    <p:sldId id="277" r:id="rId13"/>
    <p:sldId id="268" r:id="rId14"/>
    <p:sldId id="263" r:id="rId15"/>
    <p:sldId id="264" r:id="rId16"/>
    <p:sldId id="265" r:id="rId17"/>
    <p:sldId id="266" r:id="rId18"/>
    <p:sldId id="290" r:id="rId19"/>
    <p:sldId id="267" r:id="rId20"/>
    <p:sldId id="269" r:id="rId21"/>
    <p:sldId id="270" r:id="rId22"/>
    <p:sldId id="271" r:id="rId23"/>
    <p:sldId id="272" r:id="rId24"/>
    <p:sldId id="273" r:id="rId25"/>
    <p:sldId id="275" r:id="rId26"/>
    <p:sldId id="274" r:id="rId27"/>
    <p:sldId id="278" r:id="rId28"/>
    <p:sldId id="279" r:id="rId29"/>
    <p:sldId id="280" r:id="rId30"/>
    <p:sldId id="281" r:id="rId31"/>
    <p:sldId id="282" r:id="rId32"/>
    <p:sldId id="283" r:id="rId33"/>
    <p:sldId id="284" r:id="rId34"/>
    <p:sldId id="285" r:id="rId35"/>
    <p:sldId id="286" r:id="rId36"/>
    <p:sldId id="291" r:id="rId37"/>
    <p:sldId id="293" r:id="rId38"/>
    <p:sldId id="294" r:id="rId39"/>
    <p:sldId id="292" r:id="rId40"/>
    <p:sldId id="295" r:id="rId41"/>
    <p:sldId id="296" r:id="rId42"/>
    <p:sldId id="297" r:id="rId43"/>
    <p:sldId id="298" r:id="rId44"/>
    <p:sldId id="299" r:id="rId45"/>
    <p:sldId id="301" r:id="rId46"/>
    <p:sldId id="300" r:id="rId47"/>
    <p:sldId id="288" r:id="rId48"/>
    <p:sldId id="302" r:id="rId49"/>
    <p:sldId id="287" r:id="rId50"/>
    <p:sldId id="260"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2" autoAdjust="0"/>
    <p:restoredTop sz="94660"/>
  </p:normalViewPr>
  <p:slideViewPr>
    <p:cSldViewPr snapToGrid="0">
      <p:cViewPr varScale="1">
        <p:scale>
          <a:sx n="150" d="100"/>
          <a:sy n="150" d="100"/>
        </p:scale>
        <p:origin x="60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C17D4-2198-4BE1-96F5-B162950C574F}" type="datetimeFigureOut">
              <a:rPr lang="zh-CN" altLang="en-US" smtClean="0"/>
              <a:t>2024/8/17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AA959-7584-419B-A4D3-7B6588A446DD}" type="slidenum">
              <a:rPr lang="zh-CN" altLang="en-US" smtClean="0"/>
              <a:t>‹#›</a:t>
            </a:fld>
            <a:endParaRPr lang="zh-CN" altLang="en-US"/>
          </a:p>
        </p:txBody>
      </p:sp>
    </p:spTree>
    <p:extLst>
      <p:ext uri="{BB962C8B-B14F-4D97-AF65-F5344CB8AC3E}">
        <p14:creationId xmlns:p14="http://schemas.microsoft.com/office/powerpoint/2010/main" val="375832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7AA959-7584-419B-A4D3-7B6588A446DD}" type="slidenum">
              <a:rPr lang="zh-CN" altLang="en-US" smtClean="0"/>
              <a:t>14</a:t>
            </a:fld>
            <a:endParaRPr lang="zh-CN" altLang="en-US"/>
          </a:p>
        </p:txBody>
      </p:sp>
    </p:spTree>
    <p:extLst>
      <p:ext uri="{BB962C8B-B14F-4D97-AF65-F5344CB8AC3E}">
        <p14:creationId xmlns:p14="http://schemas.microsoft.com/office/powerpoint/2010/main" val="2815594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7AA959-7584-419B-A4D3-7B6588A446DD}" type="slidenum">
              <a:rPr lang="zh-CN" altLang="en-US" smtClean="0"/>
              <a:t>26</a:t>
            </a:fld>
            <a:endParaRPr lang="zh-CN" altLang="en-US"/>
          </a:p>
        </p:txBody>
      </p:sp>
    </p:spTree>
    <p:extLst>
      <p:ext uri="{BB962C8B-B14F-4D97-AF65-F5344CB8AC3E}">
        <p14:creationId xmlns:p14="http://schemas.microsoft.com/office/powerpoint/2010/main" val="2926037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7AA959-7584-419B-A4D3-7B6588A446DD}" type="slidenum">
              <a:rPr lang="zh-CN" altLang="en-US" smtClean="0"/>
              <a:t>39</a:t>
            </a:fld>
            <a:endParaRPr lang="zh-CN" altLang="en-US"/>
          </a:p>
        </p:txBody>
      </p:sp>
    </p:spTree>
    <p:extLst>
      <p:ext uri="{BB962C8B-B14F-4D97-AF65-F5344CB8AC3E}">
        <p14:creationId xmlns:p14="http://schemas.microsoft.com/office/powerpoint/2010/main" val="4098256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737993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84665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375690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227548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90619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368038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451167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957335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704064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05088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11986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9113651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4238079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7719539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3304406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637619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6680671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6178175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0997616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7213368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152228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84395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8501758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2934819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5783760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5546847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1819754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4210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1887898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0083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4461744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8575041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179338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4324872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2691904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C842EE8-1657-4E26-B907-68116C720729}" type="datetimeFigureOut">
              <a:rPr lang="zh-CN" altLang="en-US" smtClean="0"/>
              <a:t>2024/8/17</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1191258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3032866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803884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576072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5718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385009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329009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4046718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2024/8/17</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100551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C842EE8-1657-4E26-B907-68116C720729}" type="datetimeFigureOut">
              <a:rPr lang="zh-CN" altLang="en-US" smtClean="0"/>
              <a:t>2024/8/17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0744764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C842EE8-1657-4E26-B907-68116C720729}" type="datetimeFigureOut">
              <a:rPr lang="zh-CN" altLang="en-US" smtClean="0"/>
              <a:t>2024/8/17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73470556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C842EE8-1657-4E26-B907-68116C720729}" type="datetimeFigureOut">
              <a:rPr lang="zh-CN" altLang="en-US" smtClean="0"/>
              <a:t>2024/8/17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06127370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C842EE8-1657-4E26-B907-68116C720729}" type="datetimeFigureOut">
              <a:rPr lang="zh-CN" altLang="en-US" smtClean="0"/>
              <a:t>2024/8/17</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CCD91DD-8A3E-456B-A84E-6763EA53113A}"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955274"/>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5.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5.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5.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5.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5.xml"/><Relationship Id="rId5" Type="http://schemas.openxmlformats.org/officeDocument/2006/relationships/image" Target="../media/image47.png"/><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xml"/><Relationship Id="rId1" Type="http://schemas.openxmlformats.org/officeDocument/2006/relationships/slideLayout" Target="../slideLayouts/slideLayout35.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5.xml"/><Relationship Id="rId5" Type="http://schemas.openxmlformats.org/officeDocument/2006/relationships/image" Target="../media/image54.png"/><Relationship Id="rId4" Type="http://schemas.openxmlformats.org/officeDocument/2006/relationships/image" Target="../media/image53.png"/></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35.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N1colTeng/DATA-294P" TargetMode="External"/><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8183F-664E-C2E2-84DF-F2109556C867}"/>
              </a:ext>
            </a:extLst>
          </p:cNvPr>
          <p:cNvSpPr>
            <a:spLocks noGrp="1"/>
          </p:cNvSpPr>
          <p:nvPr>
            <p:ph type="ctrTitle"/>
          </p:nvPr>
        </p:nvSpPr>
        <p:spPr/>
        <p:txBody>
          <a:bodyPr>
            <a:normAutofit/>
          </a:bodyPr>
          <a:lstStyle/>
          <a:p>
            <a:r>
              <a:rPr lang="en-US" altLang="zh-CN" dirty="0"/>
              <a:t>Data294P Executive Level Presentation</a:t>
            </a:r>
            <a:endParaRPr lang="zh-CN" altLang="en-US" dirty="0"/>
          </a:p>
        </p:txBody>
      </p:sp>
      <p:sp>
        <p:nvSpPr>
          <p:cNvPr id="3" name="副标题 2">
            <a:extLst>
              <a:ext uri="{FF2B5EF4-FFF2-40B4-BE49-F238E27FC236}">
                <a16:creationId xmlns:a16="http://schemas.microsoft.com/office/drawing/2014/main" id="{5C341B1F-348F-B4C5-FE67-CB8FAFABED8F}"/>
              </a:ext>
            </a:extLst>
          </p:cNvPr>
          <p:cNvSpPr>
            <a:spLocks noGrp="1"/>
          </p:cNvSpPr>
          <p:nvPr>
            <p:ph type="subTitle" idx="1"/>
          </p:nvPr>
        </p:nvSpPr>
        <p:spPr/>
        <p:txBody>
          <a:bodyPr/>
          <a:lstStyle/>
          <a:p>
            <a:r>
              <a:rPr lang="en-US" altLang="zh-CN" dirty="0"/>
              <a:t>AN DL Approach On PEAK Recognition in DNA Sequence</a:t>
            </a:r>
          </a:p>
          <a:p>
            <a:r>
              <a:rPr lang="en-US" altLang="zh-CN" dirty="0" err="1"/>
              <a:t>Xiaofei</a:t>
            </a:r>
            <a:r>
              <a:rPr lang="en-US" altLang="zh-CN" dirty="0"/>
              <a:t> Teng</a:t>
            </a:r>
            <a:endParaRPr lang="zh-CN" altLang="en-US" dirty="0"/>
          </a:p>
        </p:txBody>
      </p:sp>
    </p:spTree>
    <p:extLst>
      <p:ext uri="{BB962C8B-B14F-4D97-AF65-F5344CB8AC3E}">
        <p14:creationId xmlns:p14="http://schemas.microsoft.com/office/powerpoint/2010/main" val="293125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40BAA-4451-1686-FA3F-D557AA05F31A}"/>
              </a:ext>
            </a:extLst>
          </p:cNvPr>
          <p:cNvSpPr>
            <a:spLocks noGrp="1"/>
          </p:cNvSpPr>
          <p:nvPr>
            <p:ph type="title"/>
          </p:nvPr>
        </p:nvSpPr>
        <p:spPr/>
        <p:txBody>
          <a:bodyPr/>
          <a:lstStyle/>
          <a:p>
            <a:r>
              <a:rPr lang="en-US" altLang="zh-CN" dirty="0"/>
              <a:t>Project Outline</a:t>
            </a:r>
            <a:endParaRPr lang="zh-CN" altLang="en-US" dirty="0"/>
          </a:p>
        </p:txBody>
      </p:sp>
      <p:sp>
        <p:nvSpPr>
          <p:cNvPr id="3" name="内容占位符 2">
            <a:extLst>
              <a:ext uri="{FF2B5EF4-FFF2-40B4-BE49-F238E27FC236}">
                <a16:creationId xmlns:a16="http://schemas.microsoft.com/office/drawing/2014/main" id="{E2A512B8-2843-0F69-4E9B-58CAAD5EC379}"/>
              </a:ext>
            </a:extLst>
          </p:cNvPr>
          <p:cNvSpPr>
            <a:spLocks noGrp="1"/>
          </p:cNvSpPr>
          <p:nvPr>
            <p:ph idx="1"/>
          </p:nvPr>
        </p:nvSpPr>
        <p:spPr/>
        <p:txBody>
          <a:bodyPr/>
          <a:lstStyle/>
          <a:p>
            <a:pPr lvl="1"/>
            <a:r>
              <a:rPr lang="en-US" altLang="zh-CN" dirty="0"/>
              <a:t>Data normalization</a:t>
            </a:r>
          </a:p>
          <a:p>
            <a:pPr lvl="1"/>
            <a:r>
              <a:rPr lang="en-US" altLang="zh-CN" dirty="0"/>
              <a:t>Data transformation</a:t>
            </a:r>
          </a:p>
          <a:p>
            <a:pPr lvl="1"/>
            <a:r>
              <a:rPr lang="en-US" altLang="zh-CN" dirty="0"/>
              <a:t>Clustering algorithm (</a:t>
            </a:r>
            <a:r>
              <a:rPr lang="en-US" altLang="zh-CN" dirty="0" err="1"/>
              <a:t>Kmeans</a:t>
            </a:r>
            <a:r>
              <a:rPr lang="en-US" altLang="zh-CN" dirty="0"/>
              <a:t>) to generate label</a:t>
            </a:r>
          </a:p>
          <a:p>
            <a:pPr lvl="1"/>
            <a:r>
              <a:rPr lang="en-US" altLang="zh-CN" dirty="0"/>
              <a:t>Data cleaning</a:t>
            </a:r>
          </a:p>
          <a:p>
            <a:pPr lvl="1"/>
            <a:r>
              <a:rPr lang="en-US" altLang="zh-CN" dirty="0"/>
              <a:t>One-hot encoding DNA sequence</a:t>
            </a:r>
          </a:p>
          <a:p>
            <a:pPr lvl="1"/>
            <a:r>
              <a:rPr lang="en-US" altLang="zh-CN" dirty="0"/>
              <a:t>Train a CNN model using the one-hot encoded sequence and generated label</a:t>
            </a:r>
          </a:p>
          <a:p>
            <a:pPr lvl="1"/>
            <a:r>
              <a:rPr lang="en-US" altLang="zh-CN" dirty="0"/>
              <a:t>Discussion</a:t>
            </a:r>
          </a:p>
          <a:p>
            <a:pPr lvl="1"/>
            <a:endParaRPr lang="zh-CN" altLang="en-US" dirty="0"/>
          </a:p>
        </p:txBody>
      </p:sp>
    </p:spTree>
    <p:extLst>
      <p:ext uri="{BB962C8B-B14F-4D97-AF65-F5344CB8AC3E}">
        <p14:creationId xmlns:p14="http://schemas.microsoft.com/office/powerpoint/2010/main" val="1329671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0ECC2-A407-B8E2-E077-F9A76419F38A}"/>
              </a:ext>
            </a:extLst>
          </p:cNvPr>
          <p:cNvSpPr>
            <a:spLocks noGrp="1"/>
          </p:cNvSpPr>
          <p:nvPr>
            <p:ph type="title"/>
          </p:nvPr>
        </p:nvSpPr>
        <p:spPr/>
        <p:txBody>
          <a:bodyPr/>
          <a:lstStyle/>
          <a:p>
            <a:r>
              <a:rPr lang="en-US" altLang="zh-CN" dirty="0"/>
              <a:t>Data Normalization</a:t>
            </a:r>
            <a:endParaRPr lang="zh-CN" altLang="en-US" dirty="0"/>
          </a:p>
        </p:txBody>
      </p:sp>
      <p:sp>
        <p:nvSpPr>
          <p:cNvPr id="3" name="内容占位符 2">
            <a:extLst>
              <a:ext uri="{FF2B5EF4-FFF2-40B4-BE49-F238E27FC236}">
                <a16:creationId xmlns:a16="http://schemas.microsoft.com/office/drawing/2014/main" id="{FCB4EC86-BC7F-2AD7-EF18-97DDB118878A}"/>
              </a:ext>
            </a:extLst>
          </p:cNvPr>
          <p:cNvSpPr>
            <a:spLocks noGrp="1"/>
          </p:cNvSpPr>
          <p:nvPr>
            <p:ph idx="1"/>
          </p:nvPr>
        </p:nvSpPr>
        <p:spPr/>
        <p:txBody>
          <a:bodyPr/>
          <a:lstStyle/>
          <a:p>
            <a:r>
              <a:rPr lang="en-US" altLang="zh-CN" dirty="0"/>
              <a:t>As mentioned before, proper normalization is necessary before comparison between groups. But even before that, let us take a closer look at our data: </a:t>
            </a:r>
            <a:endParaRPr lang="zh-CN" altLang="en-US" dirty="0"/>
          </a:p>
        </p:txBody>
      </p:sp>
      <p:pic>
        <p:nvPicPr>
          <p:cNvPr id="5" name="内容占位符 4">
            <a:extLst>
              <a:ext uri="{FF2B5EF4-FFF2-40B4-BE49-F238E27FC236}">
                <a16:creationId xmlns:a16="http://schemas.microsoft.com/office/drawing/2014/main" id="{D0790EF2-3B79-F60A-DC6D-E6D452D5F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413" y="2568125"/>
            <a:ext cx="3595791" cy="3409343"/>
          </a:xfrm>
          <a:prstGeom prst="rect">
            <a:avLst/>
          </a:prstGeom>
        </p:spPr>
      </p:pic>
    </p:spTree>
    <p:extLst>
      <p:ext uri="{BB962C8B-B14F-4D97-AF65-F5344CB8AC3E}">
        <p14:creationId xmlns:p14="http://schemas.microsoft.com/office/powerpoint/2010/main" val="3047789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74A16-907F-1AE8-31D4-B3FDFF97EF6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E8FBB7D7-79E3-8AB3-F5CE-F25A94FE01EF}"/>
              </a:ext>
            </a:extLst>
          </p:cNvPr>
          <p:cNvSpPr>
            <a:spLocks noGrp="1"/>
          </p:cNvSpPr>
          <p:nvPr>
            <p:ph idx="1"/>
          </p:nvPr>
        </p:nvSpPr>
        <p:spPr/>
        <p:txBody>
          <a:bodyPr/>
          <a:lstStyle/>
          <a:p>
            <a:r>
              <a:rPr lang="en-US" altLang="zh-CN" dirty="0"/>
              <a:t>From both the histogram and the box plot we can see that the data is very skewed to the right, and also the three columns are of different “scale”.</a:t>
            </a:r>
            <a:endParaRPr lang="zh-CN" altLang="en-US" dirty="0"/>
          </a:p>
        </p:txBody>
      </p:sp>
      <p:pic>
        <p:nvPicPr>
          <p:cNvPr id="3074" name="Picture 2">
            <a:extLst>
              <a:ext uri="{FF2B5EF4-FFF2-40B4-BE49-F238E27FC236}">
                <a16:creationId xmlns:a16="http://schemas.microsoft.com/office/drawing/2014/main" id="{DCE2EA60-FF6A-35EA-03FC-373E6D9544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73" y="3008161"/>
            <a:ext cx="5618328" cy="28609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06B88F3-7222-E668-9B4F-0337E7ACF0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008160"/>
            <a:ext cx="5445883" cy="2766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55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F9E44-708C-E8D7-54FE-D9919087200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81B6061-23FE-D74A-8564-9720A71F7F6B}"/>
              </a:ext>
            </a:extLst>
          </p:cNvPr>
          <p:cNvSpPr>
            <a:spLocks noGrp="1"/>
          </p:cNvSpPr>
          <p:nvPr>
            <p:ph idx="1"/>
          </p:nvPr>
        </p:nvSpPr>
        <p:spPr/>
        <p:txBody>
          <a:bodyPr/>
          <a:lstStyle/>
          <a:p>
            <a:r>
              <a:rPr lang="en-US" altLang="zh-CN" dirty="0"/>
              <a:t>One common approach to deal with data with a long tail is to apply a log transformation. Here, a log2 transformation is used. Can see the data become more “normal” after applying the log transformation.</a:t>
            </a:r>
            <a:endParaRPr lang="zh-CN" altLang="en-US" dirty="0"/>
          </a:p>
        </p:txBody>
      </p:sp>
      <p:pic>
        <p:nvPicPr>
          <p:cNvPr id="2050" name="Picture 2">
            <a:extLst>
              <a:ext uri="{FF2B5EF4-FFF2-40B4-BE49-F238E27FC236}">
                <a16:creationId xmlns:a16="http://schemas.microsoft.com/office/drawing/2014/main" id="{19E769F7-D8AC-EC64-1AD2-ED6A05C11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93" y="2977008"/>
            <a:ext cx="5846608" cy="30004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C9A6660-DACB-F356-374A-D55DA685AF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3560" y="2977500"/>
            <a:ext cx="5542698" cy="2891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442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9CA00-1EEB-6111-E4F9-001477A8EC3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253CD6D-1E8F-C5E3-7C4E-0AF7AA332F1D}"/>
              </a:ext>
            </a:extLst>
          </p:cNvPr>
          <p:cNvSpPr>
            <a:spLocks noGrp="1"/>
          </p:cNvSpPr>
          <p:nvPr>
            <p:ph idx="1"/>
          </p:nvPr>
        </p:nvSpPr>
        <p:spPr/>
        <p:txBody>
          <a:bodyPr/>
          <a:lstStyle/>
          <a:p>
            <a:r>
              <a:rPr lang="en-US" altLang="zh-CN" dirty="0"/>
              <a:t>In the field of biological information, quantile normalization is commonly used</a:t>
            </a:r>
            <a:r>
              <a:rPr lang="en-US" altLang="zh-CN" baseline="30000" dirty="0"/>
              <a:t>(2)</a:t>
            </a:r>
            <a:r>
              <a:rPr lang="en-US" altLang="zh-CN" dirty="0"/>
              <a:t>. In this project, Median normalization (MED), or the 50-quantile normalization is used. This method lines up the median of each column to make the data be on the same “scale”.</a:t>
            </a:r>
          </a:p>
          <a:p>
            <a:pPr marL="0" indent="0">
              <a:buNone/>
            </a:pPr>
            <a:endParaRPr lang="zh-CN" altLang="en-US" dirty="0"/>
          </a:p>
        </p:txBody>
      </p:sp>
      <p:pic>
        <p:nvPicPr>
          <p:cNvPr id="1026" name="Picture 2">
            <a:extLst>
              <a:ext uri="{FF2B5EF4-FFF2-40B4-BE49-F238E27FC236}">
                <a16:creationId xmlns:a16="http://schemas.microsoft.com/office/drawing/2014/main" id="{1B322F3D-82E9-EA43-C420-196033109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711" y="3046504"/>
            <a:ext cx="5711192" cy="29309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E30CEC1-808C-163D-FC2F-99DFF62421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0204" y="3046504"/>
            <a:ext cx="5376648" cy="2804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905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E9E2F-59BC-86D6-5E30-017353267DBD}"/>
              </a:ext>
            </a:extLst>
          </p:cNvPr>
          <p:cNvSpPr>
            <a:spLocks noGrp="1"/>
          </p:cNvSpPr>
          <p:nvPr>
            <p:ph type="title"/>
          </p:nvPr>
        </p:nvSpPr>
        <p:spPr/>
        <p:txBody>
          <a:bodyPr/>
          <a:lstStyle/>
          <a:p>
            <a:r>
              <a:rPr lang="en-US" altLang="zh-CN" dirty="0"/>
              <a:t>After Normalization</a:t>
            </a:r>
            <a:endParaRPr lang="zh-CN" altLang="en-US" dirty="0"/>
          </a:p>
        </p:txBody>
      </p:sp>
      <p:pic>
        <p:nvPicPr>
          <p:cNvPr id="5" name="内容占位符 4">
            <a:extLst>
              <a:ext uri="{FF2B5EF4-FFF2-40B4-BE49-F238E27FC236}">
                <a16:creationId xmlns:a16="http://schemas.microsoft.com/office/drawing/2014/main" id="{3A87F21F-9431-A5D9-6158-A8CE7710CB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3709" y="2204114"/>
            <a:ext cx="3947849" cy="3623711"/>
          </a:xfrm>
        </p:spPr>
      </p:pic>
      <p:pic>
        <p:nvPicPr>
          <p:cNvPr id="1026" name="Picture 2">
            <a:extLst>
              <a:ext uri="{FF2B5EF4-FFF2-40B4-BE49-F238E27FC236}">
                <a16:creationId xmlns:a16="http://schemas.microsoft.com/office/drawing/2014/main" id="{1AC0BC09-D839-E4BD-615B-EE6954A878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3694" y="2388780"/>
            <a:ext cx="5859936" cy="363993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C2515AA0-24D1-D400-9F01-9495227E52F5}"/>
              </a:ext>
            </a:extLst>
          </p:cNvPr>
          <p:cNvSpPr txBox="1"/>
          <p:nvPr/>
        </p:nvSpPr>
        <p:spPr>
          <a:xfrm>
            <a:off x="6990176" y="2019448"/>
            <a:ext cx="3111689" cy="369332"/>
          </a:xfrm>
          <a:prstGeom prst="rect">
            <a:avLst/>
          </a:prstGeom>
          <a:noFill/>
        </p:spPr>
        <p:txBody>
          <a:bodyPr wrap="square" rtlCol="0">
            <a:spAutoFit/>
          </a:bodyPr>
          <a:lstStyle/>
          <a:p>
            <a:r>
              <a:rPr lang="en-US" altLang="zh-CN" dirty="0"/>
              <a:t>Line plot for the first 1000 rows</a:t>
            </a:r>
            <a:endParaRPr lang="zh-CN" altLang="en-US" dirty="0"/>
          </a:p>
        </p:txBody>
      </p:sp>
    </p:spTree>
    <p:extLst>
      <p:ext uri="{BB962C8B-B14F-4D97-AF65-F5344CB8AC3E}">
        <p14:creationId xmlns:p14="http://schemas.microsoft.com/office/powerpoint/2010/main" val="4208487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570DE-1776-0B04-0FE3-71ED3233EF8A}"/>
              </a:ext>
            </a:extLst>
          </p:cNvPr>
          <p:cNvSpPr>
            <a:spLocks noGrp="1"/>
          </p:cNvSpPr>
          <p:nvPr>
            <p:ph type="title"/>
          </p:nvPr>
        </p:nvSpPr>
        <p:spPr/>
        <p:txBody>
          <a:bodyPr/>
          <a:lstStyle/>
          <a:p>
            <a:r>
              <a:rPr lang="en-US" altLang="zh-CN" dirty="0"/>
              <a:t>Data Transformation</a:t>
            </a:r>
            <a:endParaRPr lang="zh-CN" altLang="en-US" dirty="0"/>
          </a:p>
        </p:txBody>
      </p:sp>
      <p:sp>
        <p:nvSpPr>
          <p:cNvPr id="3" name="内容占位符 2">
            <a:extLst>
              <a:ext uri="{FF2B5EF4-FFF2-40B4-BE49-F238E27FC236}">
                <a16:creationId xmlns:a16="http://schemas.microsoft.com/office/drawing/2014/main" id="{454DC13F-ACF5-F2CD-3E6F-0A3ABBF5F616}"/>
              </a:ext>
            </a:extLst>
          </p:cNvPr>
          <p:cNvSpPr>
            <a:spLocks noGrp="1"/>
          </p:cNvSpPr>
          <p:nvPr>
            <p:ph idx="1"/>
          </p:nvPr>
        </p:nvSpPr>
        <p:spPr/>
        <p:txBody>
          <a:bodyPr/>
          <a:lstStyle/>
          <a:p>
            <a:r>
              <a:rPr lang="en-US" altLang="zh-CN" dirty="0"/>
              <a:t>Now we have 3 normalized columns. Before we feed the data to a clustering algorithm to generate the labels, it is better to apply certain transformations that better capture the feature we care about, and hopefully could improve the clustering result.</a:t>
            </a:r>
          </a:p>
          <a:p>
            <a:r>
              <a:rPr lang="en-US" altLang="zh-CN" dirty="0"/>
              <a:t>Some possible transformation methods are:</a:t>
            </a:r>
          </a:p>
          <a:p>
            <a:pPr lvl="1"/>
            <a:r>
              <a:rPr lang="en-US" altLang="zh-CN" dirty="0"/>
              <a:t>Z-score transformation (does not do a significantly better job to capture wanted features, and might have problems)</a:t>
            </a:r>
          </a:p>
          <a:p>
            <a:pPr lvl="1"/>
            <a:r>
              <a:rPr lang="en-US" altLang="zh-CN" dirty="0"/>
              <a:t>Difference transformation (simple and effective)</a:t>
            </a:r>
          </a:p>
          <a:p>
            <a:pPr lvl="1"/>
            <a:r>
              <a:rPr lang="en-US" altLang="zh-CN" dirty="0"/>
              <a:t>HSV transformation (very good at capturing the “shape” pattern and cool)</a:t>
            </a:r>
            <a:endParaRPr lang="zh-CN" altLang="en-US" dirty="0"/>
          </a:p>
        </p:txBody>
      </p:sp>
    </p:spTree>
    <p:extLst>
      <p:ext uri="{BB962C8B-B14F-4D97-AF65-F5344CB8AC3E}">
        <p14:creationId xmlns:p14="http://schemas.microsoft.com/office/powerpoint/2010/main" val="2240102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5674C8-C6C1-3F27-5B0B-FF5C4F5716B1}"/>
              </a:ext>
            </a:extLst>
          </p:cNvPr>
          <p:cNvSpPr>
            <a:spLocks noGrp="1"/>
          </p:cNvSpPr>
          <p:nvPr>
            <p:ph type="title"/>
          </p:nvPr>
        </p:nvSpPr>
        <p:spPr/>
        <p:txBody>
          <a:bodyPr/>
          <a:lstStyle/>
          <a:p>
            <a:r>
              <a:rPr lang="en-US" altLang="zh-CN" dirty="0"/>
              <a:t>Difference transformation</a:t>
            </a:r>
            <a:endParaRPr lang="zh-CN" altLang="en-US" dirty="0"/>
          </a:p>
        </p:txBody>
      </p:sp>
      <p:sp>
        <p:nvSpPr>
          <p:cNvPr id="3" name="内容占位符 2">
            <a:extLst>
              <a:ext uri="{FF2B5EF4-FFF2-40B4-BE49-F238E27FC236}">
                <a16:creationId xmlns:a16="http://schemas.microsoft.com/office/drawing/2014/main" id="{2087D1D6-4342-28BA-E2ED-76D900051BAC}"/>
              </a:ext>
            </a:extLst>
          </p:cNvPr>
          <p:cNvSpPr>
            <a:spLocks noGrp="1"/>
          </p:cNvSpPr>
          <p:nvPr>
            <p:ph idx="1"/>
          </p:nvPr>
        </p:nvSpPr>
        <p:spPr/>
        <p:txBody>
          <a:bodyPr/>
          <a:lstStyle/>
          <a:p>
            <a:r>
              <a:rPr lang="en-US" altLang="zh-CN" dirty="0"/>
              <a:t>Transform (Fresh, Fix, </a:t>
            </a:r>
            <a:r>
              <a:rPr lang="en-US" altLang="zh-CN" dirty="0" err="1"/>
              <a:t>HexFix</a:t>
            </a:r>
            <a:r>
              <a:rPr lang="en-US" altLang="zh-CN" dirty="0"/>
              <a:t>) to (Fresh - Fix, Fix - </a:t>
            </a:r>
            <a:r>
              <a:rPr lang="en-US" altLang="zh-CN" dirty="0" err="1"/>
              <a:t>HexFix</a:t>
            </a:r>
            <a:r>
              <a:rPr lang="en-US" altLang="zh-CN" dirty="0"/>
              <a:t>)</a:t>
            </a:r>
          </a:p>
          <a:p>
            <a:pPr lvl="1"/>
            <a:r>
              <a:rPr lang="en-US" altLang="zh-CN" dirty="0"/>
              <a:t>Advantage: focuses on the difference feature we care about, dimension reduction, visualization possible</a:t>
            </a:r>
          </a:p>
          <a:p>
            <a:pPr lvl="1"/>
            <a:r>
              <a:rPr lang="en-US" altLang="zh-CN" dirty="0"/>
              <a:t>Disadvantage: loss of information</a:t>
            </a:r>
            <a:endParaRPr lang="zh-CN" altLang="en-US" dirty="0"/>
          </a:p>
        </p:txBody>
      </p:sp>
      <p:pic>
        <p:nvPicPr>
          <p:cNvPr id="5" name="图片 4">
            <a:extLst>
              <a:ext uri="{FF2B5EF4-FFF2-40B4-BE49-F238E27FC236}">
                <a16:creationId xmlns:a16="http://schemas.microsoft.com/office/drawing/2014/main" id="{0657D351-5DF1-82F2-D394-21D4E8A72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025" y="2868394"/>
            <a:ext cx="1907020" cy="3109074"/>
          </a:xfrm>
          <a:prstGeom prst="rect">
            <a:avLst/>
          </a:prstGeom>
        </p:spPr>
      </p:pic>
      <p:cxnSp>
        <p:nvCxnSpPr>
          <p:cNvPr id="7" name="直接箭头连接符 6">
            <a:extLst>
              <a:ext uri="{FF2B5EF4-FFF2-40B4-BE49-F238E27FC236}">
                <a16:creationId xmlns:a16="http://schemas.microsoft.com/office/drawing/2014/main" id="{5ABAF672-F091-E6D6-E917-445B38BE9CFD}"/>
              </a:ext>
            </a:extLst>
          </p:cNvPr>
          <p:cNvCxnSpPr>
            <a:cxnSpLocks/>
          </p:cNvCxnSpPr>
          <p:nvPr/>
        </p:nvCxnSpPr>
        <p:spPr>
          <a:xfrm>
            <a:off x="3848669" y="4422931"/>
            <a:ext cx="859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69265D9-26C3-64A1-C2EF-CD5008C22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102" y="2868397"/>
            <a:ext cx="1403209" cy="3109071"/>
          </a:xfrm>
          <a:prstGeom prst="rect">
            <a:avLst/>
          </a:prstGeom>
        </p:spPr>
      </p:pic>
      <p:pic>
        <p:nvPicPr>
          <p:cNvPr id="1026" name="Picture 2">
            <a:extLst>
              <a:ext uri="{FF2B5EF4-FFF2-40B4-BE49-F238E27FC236}">
                <a16:creationId xmlns:a16="http://schemas.microsoft.com/office/drawing/2014/main" id="{FC577814-8D17-588D-AAA6-4DB5109ED5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6834" y="2868394"/>
            <a:ext cx="4387886" cy="3354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208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7BDA4C-CB55-6E1D-D6FD-8EAE0184B814}"/>
              </a:ext>
            </a:extLst>
          </p:cNvPr>
          <p:cNvSpPr>
            <a:spLocks noGrp="1"/>
          </p:cNvSpPr>
          <p:nvPr>
            <p:ph type="title"/>
          </p:nvPr>
        </p:nvSpPr>
        <p:spPr/>
        <p:txBody>
          <a:bodyPr/>
          <a:lstStyle/>
          <a:p>
            <a:r>
              <a:rPr lang="en-US" altLang="zh-CN" dirty="0" err="1"/>
              <a:t>Kmeans</a:t>
            </a:r>
            <a:endParaRPr lang="zh-CN" altLang="en-US" dirty="0"/>
          </a:p>
        </p:txBody>
      </p:sp>
      <p:pic>
        <p:nvPicPr>
          <p:cNvPr id="2050" name="Picture 2">
            <a:extLst>
              <a:ext uri="{FF2B5EF4-FFF2-40B4-BE49-F238E27FC236}">
                <a16:creationId xmlns:a16="http://schemas.microsoft.com/office/drawing/2014/main" id="{ECB5F01A-33EA-9C0A-4808-A5BAB8B5A5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331" y="1896852"/>
            <a:ext cx="4962050" cy="39629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15889DD-3A97-07E7-C0DF-0DEC2FD68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305" y="2563075"/>
            <a:ext cx="4311732" cy="3296757"/>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22616E03-39A8-D0F4-4A54-95EA5C84D7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7108" y="2906028"/>
            <a:ext cx="2167506" cy="1720769"/>
          </a:xfrm>
          <a:prstGeom prst="rect">
            <a:avLst/>
          </a:prstGeom>
        </p:spPr>
      </p:pic>
      <p:pic>
        <p:nvPicPr>
          <p:cNvPr id="8" name="图片 7">
            <a:extLst>
              <a:ext uri="{FF2B5EF4-FFF2-40B4-BE49-F238E27FC236}">
                <a16:creationId xmlns:a16="http://schemas.microsoft.com/office/drawing/2014/main" id="{0AEEA9F6-2E23-7460-CD87-88BDC724D0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2026" y="4770073"/>
            <a:ext cx="2037669" cy="535832"/>
          </a:xfrm>
          <a:prstGeom prst="rect">
            <a:avLst/>
          </a:prstGeom>
        </p:spPr>
      </p:pic>
      <p:sp>
        <p:nvSpPr>
          <p:cNvPr id="9" name="文本框 8">
            <a:extLst>
              <a:ext uri="{FF2B5EF4-FFF2-40B4-BE49-F238E27FC236}">
                <a16:creationId xmlns:a16="http://schemas.microsoft.com/office/drawing/2014/main" id="{D2F99ED6-2660-A308-6478-6AF2AC8AE96C}"/>
              </a:ext>
            </a:extLst>
          </p:cNvPr>
          <p:cNvSpPr txBox="1"/>
          <p:nvPr/>
        </p:nvSpPr>
        <p:spPr>
          <a:xfrm>
            <a:off x="7997588" y="2058198"/>
            <a:ext cx="2251881" cy="369332"/>
          </a:xfrm>
          <a:prstGeom prst="rect">
            <a:avLst/>
          </a:prstGeom>
          <a:noFill/>
        </p:spPr>
        <p:txBody>
          <a:bodyPr wrap="square" rtlCol="0">
            <a:spAutoFit/>
          </a:bodyPr>
          <a:lstStyle/>
          <a:p>
            <a:r>
              <a:rPr lang="en-US" altLang="zh-CN" dirty="0" err="1"/>
              <a:t>Kmeans</a:t>
            </a:r>
            <a:r>
              <a:rPr lang="en-US" altLang="zh-CN" dirty="0"/>
              <a:t> result for k=5</a:t>
            </a:r>
          </a:p>
        </p:txBody>
      </p:sp>
      <p:sp>
        <p:nvSpPr>
          <p:cNvPr id="10" name="文本框 9">
            <a:extLst>
              <a:ext uri="{FF2B5EF4-FFF2-40B4-BE49-F238E27FC236}">
                <a16:creationId xmlns:a16="http://schemas.microsoft.com/office/drawing/2014/main" id="{2EC07BC2-56D4-6932-8559-C702871FD3B2}"/>
              </a:ext>
            </a:extLst>
          </p:cNvPr>
          <p:cNvSpPr txBox="1"/>
          <p:nvPr/>
        </p:nvSpPr>
        <p:spPr>
          <a:xfrm>
            <a:off x="10249469" y="2589481"/>
            <a:ext cx="1442200" cy="276999"/>
          </a:xfrm>
          <a:prstGeom prst="rect">
            <a:avLst/>
          </a:prstGeom>
          <a:noFill/>
        </p:spPr>
        <p:txBody>
          <a:bodyPr wrap="square" rtlCol="0">
            <a:spAutoFit/>
          </a:bodyPr>
          <a:lstStyle/>
          <a:p>
            <a:r>
              <a:rPr lang="en-US" altLang="zh-CN" sz="1200" dirty="0"/>
              <a:t>Mean of each label</a:t>
            </a:r>
            <a:endParaRPr lang="zh-CN" altLang="en-US" sz="1200" dirty="0"/>
          </a:p>
        </p:txBody>
      </p:sp>
    </p:spTree>
    <p:extLst>
      <p:ext uri="{BB962C8B-B14F-4D97-AF65-F5344CB8AC3E}">
        <p14:creationId xmlns:p14="http://schemas.microsoft.com/office/powerpoint/2010/main" val="2733014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2CF17-F474-ACEA-A5C0-7E3E047C588D}"/>
              </a:ext>
            </a:extLst>
          </p:cNvPr>
          <p:cNvSpPr>
            <a:spLocks noGrp="1"/>
          </p:cNvSpPr>
          <p:nvPr>
            <p:ph type="title"/>
          </p:nvPr>
        </p:nvSpPr>
        <p:spPr/>
        <p:txBody>
          <a:bodyPr/>
          <a:lstStyle/>
          <a:p>
            <a:r>
              <a:rPr lang="en-US" altLang="zh-CN" dirty="0"/>
              <a:t>HSV transformation</a:t>
            </a:r>
            <a:endParaRPr lang="zh-CN" altLang="en-US" dirty="0"/>
          </a:p>
        </p:txBody>
      </p:sp>
      <p:sp>
        <p:nvSpPr>
          <p:cNvPr id="3" name="内容占位符 2">
            <a:extLst>
              <a:ext uri="{FF2B5EF4-FFF2-40B4-BE49-F238E27FC236}">
                <a16:creationId xmlns:a16="http://schemas.microsoft.com/office/drawing/2014/main" id="{715F7BF9-0E82-9457-D91C-3674B65A237F}"/>
              </a:ext>
            </a:extLst>
          </p:cNvPr>
          <p:cNvSpPr>
            <a:spLocks noGrp="1"/>
          </p:cNvSpPr>
          <p:nvPr>
            <p:ph idx="1"/>
          </p:nvPr>
        </p:nvSpPr>
        <p:spPr/>
        <p:txBody>
          <a:bodyPr/>
          <a:lstStyle/>
          <a:p>
            <a:r>
              <a:rPr lang="en-US" altLang="zh-CN" dirty="0"/>
              <a:t>Say we have a tuple (R, G, B) representing a color. Imagine you have a V-shape pattern for the RGB values (high R and B value, low G value), what color could it possibly look like?  </a:t>
            </a:r>
            <a:endParaRPr lang="zh-CN" altLang="en-US" dirty="0"/>
          </a:p>
        </p:txBody>
      </p:sp>
      <p:pic>
        <p:nvPicPr>
          <p:cNvPr id="5" name="图片 4">
            <a:extLst>
              <a:ext uri="{FF2B5EF4-FFF2-40B4-BE49-F238E27FC236}">
                <a16:creationId xmlns:a16="http://schemas.microsoft.com/office/drawing/2014/main" id="{4EC15DB7-4756-D56D-C048-D9BA809A6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473" y="2999438"/>
            <a:ext cx="5877745" cy="1124107"/>
          </a:xfrm>
          <a:prstGeom prst="rect">
            <a:avLst/>
          </a:prstGeom>
        </p:spPr>
      </p:pic>
      <p:sp>
        <p:nvSpPr>
          <p:cNvPr id="6" name="文本框 5">
            <a:extLst>
              <a:ext uri="{FF2B5EF4-FFF2-40B4-BE49-F238E27FC236}">
                <a16:creationId xmlns:a16="http://schemas.microsoft.com/office/drawing/2014/main" id="{BA7D0ADE-68C2-2ADD-FC32-51288612D143}"/>
              </a:ext>
            </a:extLst>
          </p:cNvPr>
          <p:cNvSpPr txBox="1"/>
          <p:nvPr/>
        </p:nvSpPr>
        <p:spPr>
          <a:xfrm>
            <a:off x="1097280" y="4559934"/>
            <a:ext cx="10058400" cy="646331"/>
          </a:xfrm>
          <a:prstGeom prst="rect">
            <a:avLst/>
          </a:prstGeom>
          <a:noFill/>
        </p:spPr>
        <p:txBody>
          <a:bodyPr wrap="square" rtlCol="0">
            <a:spAutoFit/>
          </a:bodyPr>
          <a:lstStyle/>
          <a:p>
            <a:r>
              <a:rPr lang="en-US" altLang="zh-CN" dirty="0"/>
              <a:t>Could it be that the V-shape pattern we are looking for is simply within a specific color range when converted into a RGB color?</a:t>
            </a:r>
            <a:endParaRPr lang="zh-CN" altLang="en-US" dirty="0"/>
          </a:p>
        </p:txBody>
      </p:sp>
    </p:spTree>
    <p:extLst>
      <p:ext uri="{BB962C8B-B14F-4D97-AF65-F5344CB8AC3E}">
        <p14:creationId xmlns:p14="http://schemas.microsoft.com/office/powerpoint/2010/main" val="347447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61A33-7FED-67B6-CD9C-883825687F5A}"/>
              </a:ext>
            </a:extLst>
          </p:cNvPr>
          <p:cNvSpPr>
            <a:spLocks noGrp="1"/>
          </p:cNvSpPr>
          <p:nvPr>
            <p:ph type="title"/>
          </p:nvPr>
        </p:nvSpPr>
        <p:spPr/>
        <p:txBody>
          <a:bodyPr/>
          <a:lstStyle/>
          <a:p>
            <a:r>
              <a:rPr lang="en-US" altLang="zh-CN" dirty="0"/>
              <a:t>Background Introduction</a:t>
            </a:r>
            <a:endParaRPr lang="zh-CN" altLang="en-US" dirty="0"/>
          </a:p>
        </p:txBody>
      </p:sp>
      <p:sp>
        <p:nvSpPr>
          <p:cNvPr id="3" name="内容占位符 2">
            <a:extLst>
              <a:ext uri="{FF2B5EF4-FFF2-40B4-BE49-F238E27FC236}">
                <a16:creationId xmlns:a16="http://schemas.microsoft.com/office/drawing/2014/main" id="{D2BE2F32-D1B9-11B5-F4BD-A9FBBB1D4EBD}"/>
              </a:ext>
            </a:extLst>
          </p:cNvPr>
          <p:cNvSpPr>
            <a:spLocks noGrp="1"/>
          </p:cNvSpPr>
          <p:nvPr>
            <p:ph idx="1"/>
          </p:nvPr>
        </p:nvSpPr>
        <p:spPr/>
        <p:txBody>
          <a:bodyPr/>
          <a:lstStyle/>
          <a:p>
            <a:r>
              <a:rPr lang="en-US" altLang="zh-CN" dirty="0"/>
              <a:t>This project aims to identify peaks (high accessibility fragments on a DNA sequence), which are associated with condensate formation within Liquid-Liquid Phase Separation (LLPS), through a direct deep learning approach to learn the pattern of the original DNA sequence (the ATCGs).</a:t>
            </a:r>
          </a:p>
          <a:p>
            <a:pPr marL="0" indent="0">
              <a:buNone/>
            </a:pPr>
            <a:r>
              <a:rPr lang="en-US" altLang="zh-CN" dirty="0"/>
              <a:t>  The overall idea is to do a two-step approach: </a:t>
            </a:r>
          </a:p>
          <a:p>
            <a:pPr lvl="1"/>
            <a:r>
              <a:rPr lang="en-US" altLang="zh-CN" dirty="0"/>
              <a:t>Step 1: generate a label for each peak as yes/no to being a target peak</a:t>
            </a:r>
          </a:p>
          <a:p>
            <a:pPr lvl="1"/>
            <a:r>
              <a:rPr lang="en-US" altLang="zh-CN" dirty="0"/>
              <a:t>Step 2: feed the DNA sequences of the peaks together with the labels generated in step 1 to a deep neural network and train a model </a:t>
            </a:r>
          </a:p>
          <a:p>
            <a:r>
              <a:rPr lang="en-US" altLang="zh-CN" dirty="0"/>
              <a:t>By successfully building this model, we would have much greater efficiency in identifying these peaks with biological significance. It would save us time, as well as cut short the expense conducting formal experiments.</a:t>
            </a:r>
          </a:p>
          <a:p>
            <a:pPr marL="0" indent="0">
              <a:buNone/>
            </a:pPr>
            <a:r>
              <a:rPr lang="en-US" altLang="zh-CN" dirty="0"/>
              <a:t> </a:t>
            </a:r>
          </a:p>
        </p:txBody>
      </p:sp>
    </p:spTree>
    <p:extLst>
      <p:ext uri="{BB962C8B-B14F-4D97-AF65-F5344CB8AC3E}">
        <p14:creationId xmlns:p14="http://schemas.microsoft.com/office/powerpoint/2010/main" val="4266558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5F5C5-9AD4-BAE1-999E-E86036C7C24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F1C8A91-7CF7-5D48-93C8-A1DFD82FB984}"/>
              </a:ext>
            </a:extLst>
          </p:cNvPr>
          <p:cNvSpPr>
            <a:spLocks noGrp="1"/>
          </p:cNvSpPr>
          <p:nvPr>
            <p:ph idx="1"/>
          </p:nvPr>
        </p:nvSpPr>
        <p:spPr/>
        <p:txBody>
          <a:bodyPr/>
          <a:lstStyle/>
          <a:p>
            <a:r>
              <a:rPr lang="en-US" altLang="zh-CN" dirty="0"/>
              <a:t>Indeed this is the case! If we treat the (Fresh, Fix, </a:t>
            </a:r>
            <a:r>
              <a:rPr lang="en-US" altLang="zh-CN" dirty="0" err="1"/>
              <a:t>HexFix</a:t>
            </a:r>
            <a:r>
              <a:rPr lang="en-US" altLang="zh-CN" dirty="0"/>
              <a:t>) tuple as RGB values of a color, all V-shape tuples should represent a color within a certain color range, in other words, a color which hue is in a certain range (when transformed into a HSV color).</a:t>
            </a:r>
            <a:endParaRPr lang="zh-CN" altLang="en-US" dirty="0"/>
          </a:p>
        </p:txBody>
      </p:sp>
      <p:pic>
        <p:nvPicPr>
          <p:cNvPr id="7" name="图片 6">
            <a:extLst>
              <a:ext uri="{FF2B5EF4-FFF2-40B4-BE49-F238E27FC236}">
                <a16:creationId xmlns:a16="http://schemas.microsoft.com/office/drawing/2014/main" id="{4646BCFF-C14D-ADA2-7ACA-8C7BE2431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696688"/>
            <a:ext cx="5252385" cy="3172406"/>
          </a:xfrm>
          <a:prstGeom prst="rect">
            <a:avLst/>
          </a:prstGeom>
        </p:spPr>
      </p:pic>
      <p:sp>
        <p:nvSpPr>
          <p:cNvPr id="8" name="文本框 7">
            <a:extLst>
              <a:ext uri="{FF2B5EF4-FFF2-40B4-BE49-F238E27FC236}">
                <a16:creationId xmlns:a16="http://schemas.microsoft.com/office/drawing/2014/main" id="{FF0AE286-FD97-E7D6-1A82-29C38062E335}"/>
              </a:ext>
            </a:extLst>
          </p:cNvPr>
          <p:cNvSpPr txBox="1"/>
          <p:nvPr/>
        </p:nvSpPr>
        <p:spPr>
          <a:xfrm>
            <a:off x="8207445" y="5869094"/>
            <a:ext cx="1754831" cy="276999"/>
          </a:xfrm>
          <a:prstGeom prst="rect">
            <a:avLst/>
          </a:prstGeom>
          <a:noFill/>
        </p:spPr>
        <p:txBody>
          <a:bodyPr wrap="square" rtlCol="0">
            <a:spAutoFit/>
          </a:bodyPr>
          <a:lstStyle/>
          <a:p>
            <a:r>
              <a:rPr lang="en-US" altLang="zh-CN" sz="1200" dirty="0" err="1"/>
              <a:t>Siersbæk</a:t>
            </a:r>
            <a:r>
              <a:rPr lang="en-US" altLang="zh-CN" sz="1200" dirty="0"/>
              <a:t> et al., 2017. </a:t>
            </a:r>
            <a:r>
              <a:rPr lang="en-US" altLang="zh-CN" sz="1200" baseline="30000" dirty="0"/>
              <a:t>(3)</a:t>
            </a:r>
            <a:endParaRPr lang="zh-CN" altLang="en-US" sz="1200" baseline="30000" dirty="0"/>
          </a:p>
        </p:txBody>
      </p:sp>
      <p:pic>
        <p:nvPicPr>
          <p:cNvPr id="3074" name="Picture 2">
            <a:extLst>
              <a:ext uri="{FF2B5EF4-FFF2-40B4-BE49-F238E27FC236}">
                <a16:creationId xmlns:a16="http://schemas.microsoft.com/office/drawing/2014/main" id="{DA894957-773D-AF0D-4917-D9E239F84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6106" y="3336877"/>
            <a:ext cx="4352543" cy="166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633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1F2097-7076-52ED-B9E9-8640CBC6E1A8}"/>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4017BD5E-3FB2-3FD4-0EA6-32EC070A84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3641" y="2285344"/>
            <a:ext cx="1952898" cy="3277057"/>
          </a:xfrm>
        </p:spPr>
      </p:pic>
      <p:cxnSp>
        <p:nvCxnSpPr>
          <p:cNvPr id="6" name="直接箭头连接符 5">
            <a:extLst>
              <a:ext uri="{FF2B5EF4-FFF2-40B4-BE49-F238E27FC236}">
                <a16:creationId xmlns:a16="http://schemas.microsoft.com/office/drawing/2014/main" id="{B32EB9F6-105B-0FA4-0839-E93EF9800901}"/>
              </a:ext>
            </a:extLst>
          </p:cNvPr>
          <p:cNvCxnSpPr>
            <a:cxnSpLocks/>
          </p:cNvCxnSpPr>
          <p:nvPr/>
        </p:nvCxnSpPr>
        <p:spPr>
          <a:xfrm>
            <a:off x="3555241" y="3888177"/>
            <a:ext cx="859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DFFD5AC2-E95E-EF35-B4F5-CFC86D21A1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6076" y="2294870"/>
            <a:ext cx="1971950" cy="3267531"/>
          </a:xfrm>
          <a:prstGeom prst="rect">
            <a:avLst/>
          </a:prstGeom>
        </p:spPr>
      </p:pic>
      <p:pic>
        <p:nvPicPr>
          <p:cNvPr id="4098" name="Picture 2">
            <a:extLst>
              <a:ext uri="{FF2B5EF4-FFF2-40B4-BE49-F238E27FC236}">
                <a16:creationId xmlns:a16="http://schemas.microsoft.com/office/drawing/2014/main" id="{89FADFAC-886B-65E9-9E01-1707AB34F2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764" y="2061144"/>
            <a:ext cx="4371681" cy="3715929"/>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4EE3AF13-F435-49FC-D092-CFE367B2E040}"/>
              </a:ext>
            </a:extLst>
          </p:cNvPr>
          <p:cNvSpPr txBox="1"/>
          <p:nvPr/>
        </p:nvSpPr>
        <p:spPr>
          <a:xfrm>
            <a:off x="1019433" y="5672676"/>
            <a:ext cx="2747349" cy="430887"/>
          </a:xfrm>
          <a:prstGeom prst="rect">
            <a:avLst/>
          </a:prstGeom>
          <a:noFill/>
        </p:spPr>
        <p:txBody>
          <a:bodyPr wrap="square" rtlCol="0">
            <a:spAutoFit/>
          </a:bodyPr>
          <a:lstStyle/>
          <a:p>
            <a:r>
              <a:rPr lang="en-US" altLang="zh-CN" sz="1100" dirty="0"/>
              <a:t>The columns are normalized to be between [0, 1] for convenience of HSV transformation</a:t>
            </a:r>
            <a:endParaRPr lang="zh-CN" altLang="en-US" sz="1100" dirty="0"/>
          </a:p>
        </p:txBody>
      </p:sp>
      <p:sp>
        <p:nvSpPr>
          <p:cNvPr id="10" name="文本框 9">
            <a:extLst>
              <a:ext uri="{FF2B5EF4-FFF2-40B4-BE49-F238E27FC236}">
                <a16:creationId xmlns:a16="http://schemas.microsoft.com/office/drawing/2014/main" id="{D940372C-7569-31E9-5281-06B821C5712B}"/>
              </a:ext>
            </a:extLst>
          </p:cNvPr>
          <p:cNvSpPr txBox="1"/>
          <p:nvPr/>
        </p:nvSpPr>
        <p:spPr>
          <a:xfrm>
            <a:off x="4574625" y="5777073"/>
            <a:ext cx="2174852" cy="261610"/>
          </a:xfrm>
          <a:prstGeom prst="rect">
            <a:avLst/>
          </a:prstGeom>
          <a:noFill/>
        </p:spPr>
        <p:txBody>
          <a:bodyPr wrap="square" rtlCol="0">
            <a:spAutoFit/>
          </a:bodyPr>
          <a:lstStyle/>
          <a:p>
            <a:r>
              <a:rPr lang="en-US" altLang="zh-CN" sz="1100" dirty="0"/>
              <a:t>HSV values are also between [0, 1]</a:t>
            </a:r>
            <a:endParaRPr lang="zh-CN" altLang="en-US" sz="1100" dirty="0"/>
          </a:p>
        </p:txBody>
      </p:sp>
    </p:spTree>
    <p:extLst>
      <p:ext uri="{BB962C8B-B14F-4D97-AF65-F5344CB8AC3E}">
        <p14:creationId xmlns:p14="http://schemas.microsoft.com/office/powerpoint/2010/main" val="4141844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86C57-5004-3B2A-8EEA-03936ABB1DD8}"/>
              </a:ext>
            </a:extLst>
          </p:cNvPr>
          <p:cNvSpPr>
            <a:spLocks noGrp="1"/>
          </p:cNvSpPr>
          <p:nvPr>
            <p:ph type="title"/>
          </p:nvPr>
        </p:nvSpPr>
        <p:spPr/>
        <p:txBody>
          <a:bodyPr/>
          <a:lstStyle/>
          <a:p>
            <a:r>
              <a:rPr lang="en-US" altLang="zh-CN" dirty="0"/>
              <a:t>Interpretation of HSV transformation</a:t>
            </a:r>
            <a:endParaRPr lang="zh-CN" altLang="en-US" dirty="0"/>
          </a:p>
        </p:txBody>
      </p:sp>
      <p:sp>
        <p:nvSpPr>
          <p:cNvPr id="3" name="内容占位符 2">
            <a:extLst>
              <a:ext uri="{FF2B5EF4-FFF2-40B4-BE49-F238E27FC236}">
                <a16:creationId xmlns:a16="http://schemas.microsoft.com/office/drawing/2014/main" id="{21CE9FF9-9EE2-7DAD-7BE7-3BED9FBB0820}"/>
              </a:ext>
            </a:extLst>
          </p:cNvPr>
          <p:cNvSpPr>
            <a:spLocks noGrp="1"/>
          </p:cNvSpPr>
          <p:nvPr>
            <p:ph idx="1"/>
          </p:nvPr>
        </p:nvSpPr>
        <p:spPr/>
        <p:txBody>
          <a:bodyPr/>
          <a:lstStyle/>
          <a:p>
            <a:r>
              <a:rPr lang="en-US" altLang="zh-CN" dirty="0"/>
              <a:t>For a (R, G, B) to (H, S, V) transformation:</a:t>
            </a:r>
          </a:p>
          <a:p>
            <a:pPr lvl="1"/>
            <a:r>
              <a:rPr lang="en-US" altLang="zh-CN" dirty="0"/>
              <a:t>H is the “shape” of the R-G-B angle</a:t>
            </a:r>
          </a:p>
          <a:p>
            <a:pPr lvl="1"/>
            <a:r>
              <a:rPr lang="en-US" altLang="zh-CN" dirty="0"/>
              <a:t>S is (max – min) / max, where max, min are the maximum, minimum value in (R, G, B)</a:t>
            </a:r>
          </a:p>
          <a:p>
            <a:pPr lvl="1"/>
            <a:r>
              <a:rPr lang="en-US" altLang="zh-CN" dirty="0"/>
              <a:t>V is the max value in (R, G, B)</a:t>
            </a:r>
          </a:p>
        </p:txBody>
      </p:sp>
      <p:sp>
        <p:nvSpPr>
          <p:cNvPr id="4" name="文本框 3">
            <a:extLst>
              <a:ext uri="{FF2B5EF4-FFF2-40B4-BE49-F238E27FC236}">
                <a16:creationId xmlns:a16="http://schemas.microsoft.com/office/drawing/2014/main" id="{0970F261-6764-20D0-35ED-7742A14D0362}"/>
              </a:ext>
            </a:extLst>
          </p:cNvPr>
          <p:cNvSpPr txBox="1"/>
          <p:nvPr/>
        </p:nvSpPr>
        <p:spPr>
          <a:xfrm>
            <a:off x="2518012" y="3693640"/>
            <a:ext cx="2217761" cy="1477328"/>
          </a:xfrm>
          <a:prstGeom prst="rect">
            <a:avLst/>
          </a:prstGeom>
          <a:noFill/>
        </p:spPr>
        <p:txBody>
          <a:bodyPr wrap="square" rtlCol="0">
            <a:spAutoFit/>
          </a:bodyPr>
          <a:lstStyle/>
          <a:p>
            <a:r>
              <a:rPr lang="en-US" altLang="zh-CN" dirty="0"/>
              <a:t>Except for certain H range (the V-shape), we also look for certain S range (how deep the “V” is).</a:t>
            </a:r>
            <a:endParaRPr lang="zh-CN" altLang="en-US" dirty="0"/>
          </a:p>
        </p:txBody>
      </p:sp>
      <p:pic>
        <p:nvPicPr>
          <p:cNvPr id="6148" name="Picture 4">
            <a:extLst>
              <a:ext uri="{FF2B5EF4-FFF2-40B4-BE49-F238E27FC236}">
                <a16:creationId xmlns:a16="http://schemas.microsoft.com/office/drawing/2014/main" id="{99E85197-5A17-1AE3-F884-A3C2588DD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2251" y="2885405"/>
            <a:ext cx="4363514" cy="337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265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5B13F4-DFA0-5878-C2C4-1757BC9445BD}"/>
              </a:ext>
            </a:extLst>
          </p:cNvPr>
          <p:cNvSpPr>
            <a:spLocks noGrp="1"/>
          </p:cNvSpPr>
          <p:nvPr>
            <p:ph type="title"/>
          </p:nvPr>
        </p:nvSpPr>
        <p:spPr/>
        <p:txBody>
          <a:bodyPr/>
          <a:lstStyle/>
          <a:p>
            <a:r>
              <a:rPr lang="en-US" altLang="zh-CN" dirty="0" err="1"/>
              <a:t>Kmeans</a:t>
            </a:r>
            <a:endParaRPr lang="zh-CN" altLang="en-US" dirty="0"/>
          </a:p>
        </p:txBody>
      </p:sp>
      <p:pic>
        <p:nvPicPr>
          <p:cNvPr id="5" name="图片 4">
            <a:extLst>
              <a:ext uri="{FF2B5EF4-FFF2-40B4-BE49-F238E27FC236}">
                <a16:creationId xmlns:a16="http://schemas.microsoft.com/office/drawing/2014/main" id="{208A8B7D-83FE-CC2B-8A02-E7FCF083C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4917" y="2960914"/>
            <a:ext cx="2644130" cy="2090292"/>
          </a:xfrm>
          <a:prstGeom prst="rect">
            <a:avLst/>
          </a:prstGeom>
        </p:spPr>
      </p:pic>
      <p:sp>
        <p:nvSpPr>
          <p:cNvPr id="6" name="文本框 5">
            <a:extLst>
              <a:ext uri="{FF2B5EF4-FFF2-40B4-BE49-F238E27FC236}">
                <a16:creationId xmlns:a16="http://schemas.microsoft.com/office/drawing/2014/main" id="{88BA90D4-02AE-BA0E-D818-4D5C48BC7C44}"/>
              </a:ext>
            </a:extLst>
          </p:cNvPr>
          <p:cNvSpPr txBox="1"/>
          <p:nvPr/>
        </p:nvSpPr>
        <p:spPr>
          <a:xfrm>
            <a:off x="7017088" y="2555390"/>
            <a:ext cx="1442200" cy="276999"/>
          </a:xfrm>
          <a:prstGeom prst="rect">
            <a:avLst/>
          </a:prstGeom>
          <a:noFill/>
        </p:spPr>
        <p:txBody>
          <a:bodyPr wrap="square" rtlCol="0">
            <a:spAutoFit/>
          </a:bodyPr>
          <a:lstStyle/>
          <a:p>
            <a:r>
              <a:rPr lang="en-US" altLang="zh-CN" sz="1200" dirty="0"/>
              <a:t>Mean of each label</a:t>
            </a:r>
            <a:endParaRPr lang="zh-CN" altLang="en-US" sz="1200" dirty="0"/>
          </a:p>
        </p:txBody>
      </p:sp>
      <p:pic>
        <p:nvPicPr>
          <p:cNvPr id="10" name="图片 9">
            <a:extLst>
              <a:ext uri="{FF2B5EF4-FFF2-40B4-BE49-F238E27FC236}">
                <a16:creationId xmlns:a16="http://schemas.microsoft.com/office/drawing/2014/main" id="{A1C672C9-3AA0-3A5D-59FD-D1BA325C6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8001" y="3429000"/>
            <a:ext cx="876422" cy="1324160"/>
          </a:xfrm>
          <a:prstGeom prst="rect">
            <a:avLst/>
          </a:prstGeom>
        </p:spPr>
      </p:pic>
      <p:sp>
        <p:nvSpPr>
          <p:cNvPr id="11" name="文本框 10">
            <a:extLst>
              <a:ext uri="{FF2B5EF4-FFF2-40B4-BE49-F238E27FC236}">
                <a16:creationId xmlns:a16="http://schemas.microsoft.com/office/drawing/2014/main" id="{444C7D86-3B82-3945-0CE9-7C841AB0109C}"/>
              </a:ext>
            </a:extLst>
          </p:cNvPr>
          <p:cNvSpPr txBox="1"/>
          <p:nvPr/>
        </p:nvSpPr>
        <p:spPr>
          <a:xfrm>
            <a:off x="9505112" y="3013831"/>
            <a:ext cx="1442200" cy="276999"/>
          </a:xfrm>
          <a:prstGeom prst="rect">
            <a:avLst/>
          </a:prstGeom>
          <a:noFill/>
        </p:spPr>
        <p:txBody>
          <a:bodyPr wrap="square" rtlCol="0">
            <a:spAutoFit/>
          </a:bodyPr>
          <a:lstStyle/>
          <a:p>
            <a:r>
              <a:rPr lang="en-US" altLang="zh-CN" sz="1200" dirty="0"/>
              <a:t>Count of each label</a:t>
            </a:r>
            <a:endParaRPr lang="zh-CN" altLang="en-US" sz="1200" dirty="0"/>
          </a:p>
        </p:txBody>
      </p:sp>
      <p:pic>
        <p:nvPicPr>
          <p:cNvPr id="14" name="内容占位符 13">
            <a:extLst>
              <a:ext uri="{FF2B5EF4-FFF2-40B4-BE49-F238E27FC236}">
                <a16:creationId xmlns:a16="http://schemas.microsoft.com/office/drawing/2014/main" id="{191E096B-2C8E-4DA7-A348-9F28BED70B7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92814" y="1881206"/>
            <a:ext cx="4759364" cy="4080682"/>
          </a:xfrm>
        </p:spPr>
      </p:pic>
    </p:spTree>
    <p:extLst>
      <p:ext uri="{BB962C8B-B14F-4D97-AF65-F5344CB8AC3E}">
        <p14:creationId xmlns:p14="http://schemas.microsoft.com/office/powerpoint/2010/main" val="1476891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A95D3C-444C-C517-01D1-8CB0CFDEAADE}"/>
              </a:ext>
            </a:extLst>
          </p:cNvPr>
          <p:cNvSpPr>
            <a:spLocks noGrp="1"/>
          </p:cNvSpPr>
          <p:nvPr>
            <p:ph type="title"/>
          </p:nvPr>
        </p:nvSpPr>
        <p:spPr/>
        <p:txBody>
          <a:bodyPr/>
          <a:lstStyle/>
          <a:p>
            <a:r>
              <a:rPr lang="en-US" altLang="zh-CN" dirty="0"/>
              <a:t>Data cleaning</a:t>
            </a:r>
            <a:endParaRPr lang="zh-CN" altLang="en-US" dirty="0"/>
          </a:p>
        </p:txBody>
      </p:sp>
      <p:sp>
        <p:nvSpPr>
          <p:cNvPr id="3" name="内容占位符 2">
            <a:extLst>
              <a:ext uri="{FF2B5EF4-FFF2-40B4-BE49-F238E27FC236}">
                <a16:creationId xmlns:a16="http://schemas.microsoft.com/office/drawing/2014/main" id="{606F8966-07D0-C6FD-3BF6-7B90CB9EE316}"/>
              </a:ext>
            </a:extLst>
          </p:cNvPr>
          <p:cNvSpPr>
            <a:spLocks noGrp="1"/>
          </p:cNvSpPr>
          <p:nvPr>
            <p:ph idx="1"/>
          </p:nvPr>
        </p:nvSpPr>
        <p:spPr/>
        <p:txBody>
          <a:bodyPr/>
          <a:lstStyle/>
          <a:p>
            <a:r>
              <a:rPr lang="en-US" altLang="zh-CN" dirty="0"/>
              <a:t>The second subset comes in a very strange format (at least strange to me): .bed and .fa file.</a:t>
            </a:r>
          </a:p>
          <a:p>
            <a:pPr lvl="1"/>
            <a:r>
              <a:rPr lang="en-US" altLang="zh-CN" dirty="0"/>
              <a:t>.bed file can be read by pandas using the </a:t>
            </a:r>
            <a:r>
              <a:rPr lang="en-US" altLang="zh-CN" dirty="0" err="1"/>
              <a:t>read_csv</a:t>
            </a:r>
            <a:r>
              <a:rPr lang="en-US" altLang="zh-CN" dirty="0"/>
              <a:t> function and use ‘\t’ as delimiter. </a:t>
            </a:r>
          </a:p>
          <a:p>
            <a:pPr lvl="1"/>
            <a:r>
              <a:rPr lang="en-US" altLang="zh-CN" dirty="0"/>
              <a:t>.fa file is generated by a software called FASTA, which is wildly used in bioinformatics to store nucleotide or protein sequences. In python, it has to be read using special package functions (</a:t>
            </a:r>
            <a:r>
              <a:rPr lang="en-US" altLang="zh-CN" dirty="0" err="1"/>
              <a:t>SeqIO</a:t>
            </a:r>
            <a:r>
              <a:rPr lang="en-US" altLang="zh-CN" dirty="0"/>
              <a:t> function from Bio package).</a:t>
            </a:r>
          </a:p>
          <a:p>
            <a:pPr lvl="1"/>
            <a:r>
              <a:rPr lang="en-US" altLang="zh-CN" dirty="0"/>
              <a:t>This is what the dataset looks like, it is thus easy to see that the two tables can join on a common key, id:</a:t>
            </a:r>
            <a:endParaRPr lang="zh-CN" altLang="en-US" dirty="0"/>
          </a:p>
        </p:txBody>
      </p:sp>
      <p:pic>
        <p:nvPicPr>
          <p:cNvPr id="7" name="图片 6">
            <a:extLst>
              <a:ext uri="{FF2B5EF4-FFF2-40B4-BE49-F238E27FC236}">
                <a16:creationId xmlns:a16="http://schemas.microsoft.com/office/drawing/2014/main" id="{6C48E388-BDC8-B1E8-1A08-A21B27862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5665" y="3667673"/>
            <a:ext cx="5323846" cy="2623945"/>
          </a:xfrm>
          <a:prstGeom prst="rect">
            <a:avLst/>
          </a:prstGeom>
        </p:spPr>
      </p:pic>
      <p:pic>
        <p:nvPicPr>
          <p:cNvPr id="9" name="图片 8">
            <a:extLst>
              <a:ext uri="{FF2B5EF4-FFF2-40B4-BE49-F238E27FC236}">
                <a16:creationId xmlns:a16="http://schemas.microsoft.com/office/drawing/2014/main" id="{DB3459FA-DF97-9B41-E473-D2CAC3E21F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346" y="3667673"/>
            <a:ext cx="4897991" cy="2665386"/>
          </a:xfrm>
          <a:prstGeom prst="rect">
            <a:avLst/>
          </a:prstGeom>
        </p:spPr>
      </p:pic>
    </p:spTree>
    <p:extLst>
      <p:ext uri="{BB962C8B-B14F-4D97-AF65-F5344CB8AC3E}">
        <p14:creationId xmlns:p14="http://schemas.microsoft.com/office/powerpoint/2010/main" val="3109308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6DE721-15B7-C8BA-6417-139FC589AE2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F713879-DC66-768A-6566-5E58DF0CD69E}"/>
              </a:ext>
            </a:extLst>
          </p:cNvPr>
          <p:cNvSpPr>
            <a:spLocks noGrp="1"/>
          </p:cNvSpPr>
          <p:nvPr>
            <p:ph idx="1"/>
          </p:nvPr>
        </p:nvSpPr>
        <p:spPr/>
        <p:txBody>
          <a:bodyPr/>
          <a:lstStyle/>
          <a:p>
            <a:r>
              <a:rPr lang="en-US" altLang="zh-CN" dirty="0"/>
              <a:t>There are some problems to be solved before this data could be used to train a model. First, the labels of the peaks are from 1 to 6, while labels 1 to 5 represent class 0 to 4 in the </a:t>
            </a:r>
            <a:r>
              <a:rPr lang="en-US" altLang="zh-CN" dirty="0" err="1"/>
              <a:t>Kmeans</a:t>
            </a:r>
            <a:r>
              <a:rPr lang="en-US" altLang="zh-CN" dirty="0"/>
              <a:t> result in former step, while label 6 represents “unlabeled”. Thus, we have to delete all rows with label 6 (this is nearly half of the data), and reduce all label by 1 to get the original label we generated from the clustering algorithm.</a:t>
            </a:r>
          </a:p>
          <a:p>
            <a:r>
              <a:rPr lang="en-US" altLang="zh-CN" dirty="0"/>
              <a:t>I also swap label 0 with label 4, so that label 0 now represents the V-shape we are looking for. This saves time for me to remember which label is the label we target at.</a:t>
            </a:r>
            <a:endParaRPr lang="zh-CN" altLang="en-US" dirty="0"/>
          </a:p>
        </p:txBody>
      </p:sp>
      <p:pic>
        <p:nvPicPr>
          <p:cNvPr id="5" name="图片 4">
            <a:extLst>
              <a:ext uri="{FF2B5EF4-FFF2-40B4-BE49-F238E27FC236}">
                <a16:creationId xmlns:a16="http://schemas.microsoft.com/office/drawing/2014/main" id="{33FA7E5B-36BE-BE17-73AF-B2D85E1DF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680" y="4235743"/>
            <a:ext cx="2057687" cy="1552792"/>
          </a:xfrm>
          <a:prstGeom prst="rect">
            <a:avLst/>
          </a:prstGeom>
        </p:spPr>
      </p:pic>
    </p:spTree>
    <p:extLst>
      <p:ext uri="{BB962C8B-B14F-4D97-AF65-F5344CB8AC3E}">
        <p14:creationId xmlns:p14="http://schemas.microsoft.com/office/powerpoint/2010/main" val="1668456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B029E-D624-A991-E0C4-2CEBD877B28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2B50DDC-661F-192C-31A8-C2B59E82BD54}"/>
              </a:ext>
            </a:extLst>
          </p:cNvPr>
          <p:cNvSpPr>
            <a:spLocks noGrp="1"/>
          </p:cNvSpPr>
          <p:nvPr>
            <p:ph idx="1"/>
          </p:nvPr>
        </p:nvSpPr>
        <p:spPr>
          <a:xfrm>
            <a:off x="1097280" y="1845734"/>
            <a:ext cx="10058400" cy="4418588"/>
          </a:xfrm>
        </p:spPr>
        <p:txBody>
          <a:bodyPr/>
          <a:lstStyle/>
          <a:p>
            <a:r>
              <a:rPr lang="en-US" altLang="zh-CN" dirty="0"/>
              <a:t>Another problem is that, besides A, T, C, and G, there is also a N nucleotide in the sequence column, which represents “unknown” or “any” nucleotide. We do not want this noise in our model, so I want to delete all rows whose sequence contains the N nucleotide.</a:t>
            </a:r>
          </a:p>
          <a:p>
            <a:r>
              <a:rPr lang="en-US" altLang="zh-CN" dirty="0"/>
              <a:t>This is what the data looks like after data cleaning:</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While we got rid of nearly half the data, we still have about the same amount of rows in remain comparing to the first dataset, so it’s not too bad.</a:t>
            </a:r>
            <a:endParaRPr lang="zh-CN" altLang="en-US" dirty="0"/>
          </a:p>
        </p:txBody>
      </p:sp>
      <p:pic>
        <p:nvPicPr>
          <p:cNvPr id="5" name="图片 4">
            <a:extLst>
              <a:ext uri="{FF2B5EF4-FFF2-40B4-BE49-F238E27FC236}">
                <a16:creationId xmlns:a16="http://schemas.microsoft.com/office/drawing/2014/main" id="{932EAA1D-8FEF-90E5-8321-D355152EE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3981" y="3234659"/>
            <a:ext cx="6264038" cy="2292683"/>
          </a:xfrm>
          <a:prstGeom prst="rect">
            <a:avLst/>
          </a:prstGeom>
        </p:spPr>
      </p:pic>
    </p:spTree>
    <p:extLst>
      <p:ext uri="{BB962C8B-B14F-4D97-AF65-F5344CB8AC3E}">
        <p14:creationId xmlns:p14="http://schemas.microsoft.com/office/powerpoint/2010/main" val="1392745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F35902-023B-0FE3-59AD-E18830838BB9}"/>
              </a:ext>
            </a:extLst>
          </p:cNvPr>
          <p:cNvSpPr>
            <a:spLocks noGrp="1"/>
          </p:cNvSpPr>
          <p:nvPr>
            <p:ph type="title"/>
          </p:nvPr>
        </p:nvSpPr>
        <p:spPr/>
        <p:txBody>
          <a:bodyPr/>
          <a:lstStyle/>
          <a:p>
            <a:r>
              <a:rPr lang="en-US" altLang="zh-CN" dirty="0"/>
              <a:t>One-hot encoding</a:t>
            </a:r>
            <a:endParaRPr lang="zh-CN" altLang="en-US" dirty="0"/>
          </a:p>
        </p:txBody>
      </p:sp>
      <p:sp>
        <p:nvSpPr>
          <p:cNvPr id="3" name="内容占位符 2">
            <a:extLst>
              <a:ext uri="{FF2B5EF4-FFF2-40B4-BE49-F238E27FC236}">
                <a16:creationId xmlns:a16="http://schemas.microsoft.com/office/drawing/2014/main" id="{E802EBB4-CBDB-1181-08C4-989291FDD6AB}"/>
              </a:ext>
            </a:extLst>
          </p:cNvPr>
          <p:cNvSpPr>
            <a:spLocks noGrp="1"/>
          </p:cNvSpPr>
          <p:nvPr>
            <p:ph idx="1"/>
          </p:nvPr>
        </p:nvSpPr>
        <p:spPr/>
        <p:txBody>
          <a:bodyPr/>
          <a:lstStyle/>
          <a:p>
            <a:r>
              <a:rPr lang="en-US" altLang="zh-CN" dirty="0"/>
              <a:t>A common approach to extract patterns from a sequence in bioinformatics is to one-hot encode the sequence, so that a sequence of length n becomes a matrix of 4*n. This matrix is then fed into a CNN to extract the spatial information for further analysis. The methodology used in this project has referred to a paper by Han Yuan and David R. Kelley (2022)</a:t>
            </a:r>
            <a:r>
              <a:rPr lang="en-US" altLang="zh-CN" baseline="30000" dirty="0"/>
              <a:t>(4)</a:t>
            </a:r>
            <a:r>
              <a:rPr lang="en-US" altLang="zh-CN" dirty="0"/>
              <a:t>.</a:t>
            </a:r>
          </a:p>
          <a:p>
            <a:r>
              <a:rPr lang="en-US" altLang="zh-CN" dirty="0"/>
              <a:t>This is how the one-hot encoding looks like:</a:t>
            </a:r>
          </a:p>
          <a:p>
            <a:pPr marL="0" indent="0">
              <a:buNone/>
            </a:pPr>
            <a:endParaRPr lang="zh-CN" altLang="en-US" baseline="30000" dirty="0"/>
          </a:p>
        </p:txBody>
      </p:sp>
      <p:pic>
        <p:nvPicPr>
          <p:cNvPr id="5" name="图片 4">
            <a:extLst>
              <a:ext uri="{FF2B5EF4-FFF2-40B4-BE49-F238E27FC236}">
                <a16:creationId xmlns:a16="http://schemas.microsoft.com/office/drawing/2014/main" id="{E44DEFB6-AB5C-A646-7F04-CCA5F769F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7286" y="3490415"/>
            <a:ext cx="4677428" cy="2657846"/>
          </a:xfrm>
          <a:prstGeom prst="rect">
            <a:avLst/>
          </a:prstGeom>
        </p:spPr>
      </p:pic>
    </p:spTree>
    <p:extLst>
      <p:ext uri="{BB962C8B-B14F-4D97-AF65-F5344CB8AC3E}">
        <p14:creationId xmlns:p14="http://schemas.microsoft.com/office/powerpoint/2010/main" val="274244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C1276A-4392-2817-4AF2-B982BCD0EFB2}"/>
              </a:ext>
            </a:extLst>
          </p:cNvPr>
          <p:cNvSpPr>
            <a:spLocks noGrp="1"/>
          </p:cNvSpPr>
          <p:nvPr>
            <p:ph type="title"/>
          </p:nvPr>
        </p:nvSpPr>
        <p:spPr/>
        <p:txBody>
          <a:bodyPr/>
          <a:lstStyle/>
          <a:p>
            <a:r>
              <a:rPr lang="en-US" altLang="zh-CN" dirty="0"/>
              <a:t>CNN architecture</a:t>
            </a:r>
            <a:endParaRPr lang="zh-CN" altLang="en-US" dirty="0"/>
          </a:p>
        </p:txBody>
      </p:sp>
      <p:sp>
        <p:nvSpPr>
          <p:cNvPr id="3" name="内容占位符 2">
            <a:extLst>
              <a:ext uri="{FF2B5EF4-FFF2-40B4-BE49-F238E27FC236}">
                <a16:creationId xmlns:a16="http://schemas.microsoft.com/office/drawing/2014/main" id="{409E689F-CDF1-A5AD-475D-1B2089A1770F}"/>
              </a:ext>
            </a:extLst>
          </p:cNvPr>
          <p:cNvSpPr>
            <a:spLocks noGrp="1"/>
          </p:cNvSpPr>
          <p:nvPr>
            <p:ph idx="1"/>
          </p:nvPr>
        </p:nvSpPr>
        <p:spPr/>
        <p:txBody>
          <a:bodyPr/>
          <a:lstStyle/>
          <a:p>
            <a:r>
              <a:rPr lang="en-US" altLang="zh-CN" dirty="0"/>
              <a:t>Because of the property of one-hot encoding, namely that each column can only have one “1” entry, the row-wise (or between-row) relationship is naturally of less significance than column-wise (or within-row) relationship. This property has led to a certain kind of CNN architecture we use in this project.</a:t>
            </a:r>
          </a:p>
          <a:p>
            <a:r>
              <a:rPr lang="en-US" altLang="zh-CN" dirty="0"/>
              <a:t>Instead of the Conv2d layer, which has a 2d kernel and is usually used on spatial data, here we use Conv1d layer, which has a 1d kernel and is usually used on sequential data. In this specific example, we treat each row as a individual sequence and apply Conv1d layer to it to get a new sequence for each channel. This approach has a corresponding bioinformatics significance: for example, the first row could be interpreted as the distribution of ‘A’ nucleotide.</a:t>
            </a:r>
            <a:endParaRPr lang="zh-CN" altLang="en-US" dirty="0"/>
          </a:p>
        </p:txBody>
      </p:sp>
    </p:spTree>
    <p:extLst>
      <p:ext uri="{BB962C8B-B14F-4D97-AF65-F5344CB8AC3E}">
        <p14:creationId xmlns:p14="http://schemas.microsoft.com/office/powerpoint/2010/main" val="3453726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BC1D3B-B130-CADE-039C-34B6F2C37D75}"/>
              </a:ext>
            </a:extLst>
          </p:cNvPr>
          <p:cNvSpPr>
            <a:spLocks noGrp="1"/>
          </p:cNvSpPr>
          <p:nvPr>
            <p:ph type="title"/>
          </p:nvPr>
        </p:nvSpPr>
        <p:spPr/>
        <p:txBody>
          <a:bodyPr/>
          <a:lstStyle/>
          <a:p>
            <a:r>
              <a:rPr lang="en-US" altLang="zh-CN" dirty="0"/>
              <a:t>CNN architecture</a:t>
            </a:r>
            <a:endParaRPr lang="zh-CN" altLang="en-US" dirty="0"/>
          </a:p>
        </p:txBody>
      </p:sp>
      <p:sp>
        <p:nvSpPr>
          <p:cNvPr id="3" name="内容占位符 2">
            <a:extLst>
              <a:ext uri="{FF2B5EF4-FFF2-40B4-BE49-F238E27FC236}">
                <a16:creationId xmlns:a16="http://schemas.microsoft.com/office/drawing/2014/main" id="{368F1DEE-1248-53EE-04EA-6B4BC7C04AE1}"/>
              </a:ext>
            </a:extLst>
          </p:cNvPr>
          <p:cNvSpPr>
            <a:spLocks noGrp="1"/>
          </p:cNvSpPr>
          <p:nvPr>
            <p:ph idx="1"/>
          </p:nvPr>
        </p:nvSpPr>
        <p:spPr/>
        <p:txBody>
          <a:bodyPr/>
          <a:lstStyle/>
          <a:p>
            <a:r>
              <a:rPr lang="en-US" altLang="zh-CN" dirty="0"/>
              <a:t>The CNN architecture design also have referred to the paper by Han Yuan and David R. Kelley (2022)</a:t>
            </a:r>
            <a:r>
              <a:rPr lang="en-US" altLang="zh-CN" baseline="30000" dirty="0"/>
              <a:t>(4)</a:t>
            </a:r>
            <a:r>
              <a:rPr lang="en-US" altLang="zh-CN" dirty="0"/>
              <a:t>.</a:t>
            </a:r>
          </a:p>
          <a:p>
            <a:endParaRPr lang="zh-CN" altLang="en-US" dirty="0"/>
          </a:p>
        </p:txBody>
      </p:sp>
      <p:pic>
        <p:nvPicPr>
          <p:cNvPr id="5" name="图片 4">
            <a:extLst>
              <a:ext uri="{FF2B5EF4-FFF2-40B4-BE49-F238E27FC236}">
                <a16:creationId xmlns:a16="http://schemas.microsoft.com/office/drawing/2014/main" id="{ACC23AD3-69E6-E34D-0D41-050F1120B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582" y="3183534"/>
            <a:ext cx="6057113" cy="1851519"/>
          </a:xfrm>
          <a:prstGeom prst="rect">
            <a:avLst/>
          </a:prstGeom>
        </p:spPr>
      </p:pic>
      <p:pic>
        <p:nvPicPr>
          <p:cNvPr id="7" name="图片 6">
            <a:extLst>
              <a:ext uri="{FF2B5EF4-FFF2-40B4-BE49-F238E27FC236}">
                <a16:creationId xmlns:a16="http://schemas.microsoft.com/office/drawing/2014/main" id="{7BD1DC27-8F92-A4F6-92D9-72A0857F6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039" y="2362062"/>
            <a:ext cx="5031339" cy="3690469"/>
          </a:xfrm>
          <a:prstGeom prst="rect">
            <a:avLst/>
          </a:prstGeom>
        </p:spPr>
      </p:pic>
    </p:spTree>
    <p:extLst>
      <p:ext uri="{BB962C8B-B14F-4D97-AF65-F5344CB8AC3E}">
        <p14:creationId xmlns:p14="http://schemas.microsoft.com/office/powerpoint/2010/main" val="2517383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CA158-563A-34EF-A0B6-DFADB078BD61}"/>
              </a:ext>
            </a:extLst>
          </p:cNvPr>
          <p:cNvSpPr>
            <a:spLocks noGrp="1"/>
          </p:cNvSpPr>
          <p:nvPr>
            <p:ph type="title"/>
          </p:nvPr>
        </p:nvSpPr>
        <p:spPr/>
        <p:txBody>
          <a:bodyPr/>
          <a:lstStyle/>
          <a:p>
            <a:r>
              <a:rPr lang="en-US" altLang="zh-CN" dirty="0"/>
              <a:t>Background Introduction</a:t>
            </a:r>
            <a:endParaRPr lang="zh-CN" altLang="en-US" dirty="0"/>
          </a:p>
        </p:txBody>
      </p:sp>
      <p:sp>
        <p:nvSpPr>
          <p:cNvPr id="3" name="内容占位符 2">
            <a:extLst>
              <a:ext uri="{FF2B5EF4-FFF2-40B4-BE49-F238E27FC236}">
                <a16:creationId xmlns:a16="http://schemas.microsoft.com/office/drawing/2014/main" id="{CBDD1DED-1A56-E6F9-5E7E-A4321BE9801D}"/>
              </a:ext>
            </a:extLst>
          </p:cNvPr>
          <p:cNvSpPr>
            <a:spLocks noGrp="1"/>
          </p:cNvSpPr>
          <p:nvPr>
            <p:ph idx="1"/>
          </p:nvPr>
        </p:nvSpPr>
        <p:spPr/>
        <p:txBody>
          <a:bodyPr/>
          <a:lstStyle/>
          <a:p>
            <a:r>
              <a:rPr lang="en-US" altLang="zh-CN" dirty="0"/>
              <a:t>One important feature of the peaks we are looking for is that their responses under a specific set of experimental conditions show </a:t>
            </a:r>
            <a:r>
              <a:rPr lang="en-US" altLang="zh-CN" b="1" dirty="0"/>
              <a:t>a certain pattern</a:t>
            </a:r>
            <a:r>
              <a:rPr lang="en-US" altLang="zh-CN" dirty="0"/>
              <a:t>.</a:t>
            </a:r>
          </a:p>
          <a:p>
            <a:r>
              <a:rPr lang="en-US" altLang="zh-CN" dirty="0"/>
              <a:t>For the three experimental conditions, namely native condition (the control group), chemical fixation (Fix group), and chemical fixation with 1,6-hexanediol (</a:t>
            </a:r>
            <a:r>
              <a:rPr lang="en-US" altLang="zh-CN" dirty="0" err="1"/>
              <a:t>HexFix</a:t>
            </a:r>
            <a:r>
              <a:rPr lang="en-US" altLang="zh-CN" dirty="0"/>
              <a:t> group), </a:t>
            </a:r>
            <a:r>
              <a:rPr lang="en-US" altLang="zh-CN" b="1" dirty="0"/>
              <a:t>the relative accessibility (which</a:t>
            </a:r>
            <a:r>
              <a:rPr lang="zh-CN" altLang="en-US" b="1" dirty="0"/>
              <a:t> </a:t>
            </a:r>
            <a:r>
              <a:rPr lang="en-US" altLang="zh-CN" b="1" dirty="0"/>
              <a:t>comes</a:t>
            </a:r>
            <a:r>
              <a:rPr lang="zh-CN" altLang="en-US" b="1" dirty="0"/>
              <a:t> </a:t>
            </a:r>
            <a:r>
              <a:rPr lang="en-US" altLang="zh-CN" b="1" dirty="0"/>
              <a:t>in</a:t>
            </a:r>
            <a:r>
              <a:rPr lang="zh-CN" altLang="en-US" b="1" dirty="0"/>
              <a:t> </a:t>
            </a:r>
            <a:r>
              <a:rPr lang="en-US" altLang="zh-CN" b="1" dirty="0"/>
              <a:t>a</a:t>
            </a:r>
            <a:r>
              <a:rPr lang="zh-CN" altLang="en-US" b="1" dirty="0"/>
              <a:t> </a:t>
            </a:r>
            <a:r>
              <a:rPr lang="en-US" altLang="zh-CN" b="1" dirty="0"/>
              <a:t>positive</a:t>
            </a:r>
            <a:r>
              <a:rPr lang="zh-CN" altLang="en-US" b="1" dirty="0"/>
              <a:t> </a:t>
            </a:r>
            <a:r>
              <a:rPr lang="en-US" altLang="zh-CN" b="1" dirty="0"/>
              <a:t>real</a:t>
            </a:r>
            <a:r>
              <a:rPr lang="zh-CN" altLang="en-US" b="1" dirty="0"/>
              <a:t> </a:t>
            </a:r>
            <a:r>
              <a:rPr lang="en-US" altLang="zh-CN" b="1" dirty="0"/>
              <a:t>number)</a:t>
            </a:r>
            <a:r>
              <a:rPr lang="zh-CN" altLang="en-US" b="1" dirty="0"/>
              <a:t> </a:t>
            </a:r>
            <a:r>
              <a:rPr lang="en-US" altLang="zh-CN" b="1" dirty="0"/>
              <a:t>is significantly lower for the Fix group comparing to the other two groups</a:t>
            </a:r>
            <a:r>
              <a:rPr lang="en-US" altLang="zh-CN" dirty="0"/>
              <a:t>, between which no significant difference is observed. </a:t>
            </a:r>
          </a:p>
          <a:p>
            <a:r>
              <a:rPr lang="en-US" altLang="zh-CN" dirty="0"/>
              <a:t>This is because under chemical fixation, the transcriptional components form multivalent, dynamic, intermolecular inter actions that are sensitive to disruption by 1,6-hexanediol</a:t>
            </a:r>
            <a:r>
              <a:rPr lang="en-US" altLang="zh-CN" baseline="30000" dirty="0"/>
              <a:t>(1)</a:t>
            </a:r>
            <a:r>
              <a:rPr lang="en-US" altLang="zh-CN" dirty="0"/>
              <a:t>.</a:t>
            </a:r>
          </a:p>
          <a:p>
            <a:r>
              <a:rPr lang="en-US" altLang="zh-CN" dirty="0"/>
              <a:t>In conclusion, we are looking for a </a:t>
            </a:r>
            <a:r>
              <a:rPr lang="en-US" altLang="zh-CN" b="1" dirty="0"/>
              <a:t>V-shape</a:t>
            </a:r>
            <a:r>
              <a:rPr lang="en-US" altLang="zh-CN" dirty="0"/>
              <a:t> pattern across the 3 experimental conditions.</a:t>
            </a:r>
            <a:endParaRPr lang="zh-CN" altLang="en-US" dirty="0"/>
          </a:p>
        </p:txBody>
      </p:sp>
    </p:spTree>
    <p:extLst>
      <p:ext uri="{BB962C8B-B14F-4D97-AF65-F5344CB8AC3E}">
        <p14:creationId xmlns:p14="http://schemas.microsoft.com/office/powerpoint/2010/main" val="1784618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BCB18-EC07-7202-6D9C-253A68DE84B3}"/>
              </a:ext>
            </a:extLst>
          </p:cNvPr>
          <p:cNvSpPr>
            <a:spLocks noGrp="1"/>
          </p:cNvSpPr>
          <p:nvPr>
            <p:ph type="title"/>
          </p:nvPr>
        </p:nvSpPr>
        <p:spPr/>
        <p:txBody>
          <a:bodyPr/>
          <a:lstStyle/>
          <a:p>
            <a:r>
              <a:rPr lang="en-US" altLang="zh-CN" dirty="0"/>
              <a:t>Training and evaluation</a:t>
            </a:r>
            <a:endParaRPr lang="zh-CN" altLang="en-US" dirty="0"/>
          </a:p>
        </p:txBody>
      </p:sp>
      <p:sp>
        <p:nvSpPr>
          <p:cNvPr id="3" name="内容占位符 2">
            <a:extLst>
              <a:ext uri="{FF2B5EF4-FFF2-40B4-BE49-F238E27FC236}">
                <a16:creationId xmlns:a16="http://schemas.microsoft.com/office/drawing/2014/main" id="{69D3AC6E-1538-DA38-0707-12181FEDEEF9}"/>
              </a:ext>
            </a:extLst>
          </p:cNvPr>
          <p:cNvSpPr>
            <a:spLocks noGrp="1"/>
          </p:cNvSpPr>
          <p:nvPr>
            <p:ph idx="1"/>
          </p:nvPr>
        </p:nvSpPr>
        <p:spPr/>
        <p:txBody>
          <a:bodyPr/>
          <a:lstStyle/>
          <a:p>
            <a:pPr lvl="1"/>
            <a:r>
              <a:rPr lang="en-US" altLang="zh-CN" dirty="0"/>
              <a:t>Data is randomly sampled from the original dataset with a 80%/20% train/test split ratio</a:t>
            </a:r>
          </a:p>
          <a:p>
            <a:pPr lvl="1"/>
            <a:r>
              <a:rPr lang="en-US" altLang="zh-CN" dirty="0"/>
              <a:t>Default sample size 20000 (16000 training data and 4000 validation data)</a:t>
            </a:r>
          </a:p>
          <a:p>
            <a:pPr lvl="1"/>
            <a:r>
              <a:rPr lang="en-US" altLang="zh-CN" dirty="0"/>
              <a:t>Use cross entropy loss</a:t>
            </a:r>
          </a:p>
          <a:p>
            <a:pPr lvl="1"/>
            <a:r>
              <a:rPr lang="en-US" altLang="zh-CN" dirty="0"/>
              <a:t>Learning rate set to be 0.001, with 1e-4 weight decay</a:t>
            </a:r>
          </a:p>
          <a:p>
            <a:pPr lvl="1"/>
            <a:r>
              <a:rPr lang="en-US" altLang="zh-CN" dirty="0"/>
              <a:t>Train 20 epochs, record the training and validation loss for each epoch, plot the loss when finished</a:t>
            </a:r>
          </a:p>
          <a:p>
            <a:pPr lvl="1"/>
            <a:r>
              <a:rPr lang="en-US" altLang="zh-CN" dirty="0"/>
              <a:t>Evaluate on both the overall accuracy and the accuracy on our target label (label 0 in this case) to prevent the model </a:t>
            </a:r>
            <a:r>
              <a:rPr lang="en-US" altLang="zh-CN" b="1" dirty="0"/>
              <a:t>from biased of unbalanced label amount</a:t>
            </a:r>
            <a:endParaRPr lang="zh-CN" altLang="en-US" b="1" dirty="0"/>
          </a:p>
        </p:txBody>
      </p:sp>
      <p:pic>
        <p:nvPicPr>
          <p:cNvPr id="5" name="图片 4">
            <a:extLst>
              <a:ext uri="{FF2B5EF4-FFF2-40B4-BE49-F238E27FC236}">
                <a16:creationId xmlns:a16="http://schemas.microsoft.com/office/drawing/2014/main" id="{46550B39-BB4D-5F3F-F1D1-1FE8EB793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244" y="4325953"/>
            <a:ext cx="3915321" cy="1533739"/>
          </a:xfrm>
          <a:prstGeom prst="rect">
            <a:avLst/>
          </a:prstGeom>
        </p:spPr>
      </p:pic>
      <p:pic>
        <p:nvPicPr>
          <p:cNvPr id="7" name="图片 6">
            <a:extLst>
              <a:ext uri="{FF2B5EF4-FFF2-40B4-BE49-F238E27FC236}">
                <a16:creationId xmlns:a16="http://schemas.microsoft.com/office/drawing/2014/main" id="{09A14DB2-955A-9EF4-5653-246DC6D30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8378" y="4135426"/>
            <a:ext cx="2143424" cy="1724266"/>
          </a:xfrm>
          <a:prstGeom prst="rect">
            <a:avLst/>
          </a:prstGeom>
        </p:spPr>
      </p:pic>
    </p:spTree>
    <p:extLst>
      <p:ext uri="{BB962C8B-B14F-4D97-AF65-F5344CB8AC3E}">
        <p14:creationId xmlns:p14="http://schemas.microsoft.com/office/powerpoint/2010/main" val="2069647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49D17-0D31-2368-00AD-9AC91004EB04}"/>
              </a:ext>
            </a:extLst>
          </p:cNvPr>
          <p:cNvSpPr>
            <a:spLocks noGrp="1"/>
          </p:cNvSpPr>
          <p:nvPr>
            <p:ph type="title"/>
          </p:nvPr>
        </p:nvSpPr>
        <p:spPr/>
        <p:txBody>
          <a:bodyPr/>
          <a:lstStyle/>
          <a:p>
            <a:r>
              <a:rPr lang="en-US" altLang="zh-CN" dirty="0"/>
              <a:t>Result</a:t>
            </a:r>
            <a:endParaRPr lang="zh-CN" altLang="en-US" dirty="0"/>
          </a:p>
        </p:txBody>
      </p:sp>
      <p:sp>
        <p:nvSpPr>
          <p:cNvPr id="3" name="内容占位符 2">
            <a:extLst>
              <a:ext uri="{FF2B5EF4-FFF2-40B4-BE49-F238E27FC236}">
                <a16:creationId xmlns:a16="http://schemas.microsoft.com/office/drawing/2014/main" id="{E16D99CD-42B2-A637-0B30-AF9F7758BE3E}"/>
              </a:ext>
            </a:extLst>
          </p:cNvPr>
          <p:cNvSpPr>
            <a:spLocks noGrp="1"/>
          </p:cNvSpPr>
          <p:nvPr>
            <p:ph idx="1"/>
          </p:nvPr>
        </p:nvSpPr>
        <p:spPr/>
        <p:txBody>
          <a:bodyPr/>
          <a:lstStyle/>
          <a:p>
            <a:r>
              <a:rPr lang="en-US" altLang="zh-CN" dirty="0"/>
              <a:t>Long story short, the CNN model does not work out well. The validation loss almost always goes up immediately after the training loss starts to go down (as shown below). This is a strong sign of overfitting in ML, where the model simply “remember” the data instead of “learn” the underlying pattern, which makes the model impossible to generalize to unseen data.</a:t>
            </a:r>
            <a:endParaRPr lang="zh-CN" altLang="en-US" dirty="0"/>
          </a:p>
        </p:txBody>
      </p:sp>
      <p:pic>
        <p:nvPicPr>
          <p:cNvPr id="7" name="图片 6">
            <a:extLst>
              <a:ext uri="{FF2B5EF4-FFF2-40B4-BE49-F238E27FC236}">
                <a16:creationId xmlns:a16="http://schemas.microsoft.com/office/drawing/2014/main" id="{658DDF78-1A51-9BA5-1009-082B132BC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038" y="3175325"/>
            <a:ext cx="4027442" cy="3068526"/>
          </a:xfrm>
          <a:prstGeom prst="rect">
            <a:avLst/>
          </a:prstGeom>
        </p:spPr>
      </p:pic>
      <p:pic>
        <p:nvPicPr>
          <p:cNvPr id="9" name="图片 8">
            <a:extLst>
              <a:ext uri="{FF2B5EF4-FFF2-40B4-BE49-F238E27FC236}">
                <a16:creationId xmlns:a16="http://schemas.microsoft.com/office/drawing/2014/main" id="{CDAB94E5-4B33-7A56-0599-EB2289201A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0048" y="4649724"/>
            <a:ext cx="2238687" cy="1219370"/>
          </a:xfrm>
          <a:prstGeom prst="rect">
            <a:avLst/>
          </a:prstGeom>
        </p:spPr>
      </p:pic>
    </p:spTree>
    <p:extLst>
      <p:ext uri="{BB962C8B-B14F-4D97-AF65-F5344CB8AC3E}">
        <p14:creationId xmlns:p14="http://schemas.microsoft.com/office/powerpoint/2010/main" val="286863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9C81A-EF25-F526-457C-72825034686C}"/>
              </a:ext>
            </a:extLst>
          </p:cNvPr>
          <p:cNvSpPr>
            <a:spLocks noGrp="1"/>
          </p:cNvSpPr>
          <p:nvPr>
            <p:ph type="title"/>
          </p:nvPr>
        </p:nvSpPr>
        <p:spPr/>
        <p:txBody>
          <a:bodyPr/>
          <a:lstStyle/>
          <a:p>
            <a:r>
              <a:rPr lang="en-US" altLang="zh-CN" dirty="0"/>
              <a:t>Discussion</a:t>
            </a:r>
            <a:endParaRPr lang="zh-CN" altLang="en-US" dirty="0"/>
          </a:p>
        </p:txBody>
      </p:sp>
      <p:sp>
        <p:nvSpPr>
          <p:cNvPr id="3" name="内容占位符 2">
            <a:extLst>
              <a:ext uri="{FF2B5EF4-FFF2-40B4-BE49-F238E27FC236}">
                <a16:creationId xmlns:a16="http://schemas.microsoft.com/office/drawing/2014/main" id="{EAA1B5C4-A7AD-2FE6-F385-6F21FEB6A17D}"/>
              </a:ext>
            </a:extLst>
          </p:cNvPr>
          <p:cNvSpPr>
            <a:spLocks noGrp="1"/>
          </p:cNvSpPr>
          <p:nvPr>
            <p:ph idx="1"/>
          </p:nvPr>
        </p:nvSpPr>
        <p:spPr/>
        <p:txBody>
          <a:bodyPr/>
          <a:lstStyle/>
          <a:p>
            <a:r>
              <a:rPr lang="en-US" altLang="zh-CN" dirty="0"/>
              <a:t>Several possible reasons might lead to this result:</a:t>
            </a:r>
          </a:p>
          <a:p>
            <a:pPr lvl="1"/>
            <a:r>
              <a:rPr lang="en-US" altLang="zh-CN" dirty="0"/>
              <a:t>There’s a problem with the model</a:t>
            </a:r>
          </a:p>
          <a:p>
            <a:pPr lvl="2"/>
            <a:r>
              <a:rPr lang="en-US" altLang="zh-CN" dirty="0"/>
              <a:t>The model is too complicated for the data</a:t>
            </a:r>
          </a:p>
          <a:p>
            <a:pPr lvl="2"/>
            <a:r>
              <a:rPr lang="en-US" altLang="zh-CN" dirty="0"/>
              <a:t>The model architecture does not fit the data</a:t>
            </a:r>
          </a:p>
          <a:p>
            <a:pPr lvl="1"/>
            <a:r>
              <a:rPr lang="en-US" altLang="zh-CN" dirty="0"/>
              <a:t>There’s a problem with the data</a:t>
            </a:r>
          </a:p>
          <a:p>
            <a:pPr lvl="2"/>
            <a:r>
              <a:rPr lang="en-US" altLang="zh-CN" dirty="0"/>
              <a:t>The data has too little pattern/too much noise</a:t>
            </a:r>
          </a:p>
          <a:p>
            <a:pPr lvl="2"/>
            <a:r>
              <a:rPr lang="en-US" altLang="zh-CN" dirty="0"/>
              <a:t>The labels have poor quality</a:t>
            </a:r>
          </a:p>
          <a:p>
            <a:pPr lvl="2"/>
            <a:endParaRPr lang="en-US" altLang="zh-CN" dirty="0"/>
          </a:p>
          <a:p>
            <a:pPr marL="0" indent="0">
              <a:buNone/>
            </a:pPr>
            <a:endParaRPr lang="zh-CN" altLang="en-US" dirty="0"/>
          </a:p>
        </p:txBody>
      </p:sp>
    </p:spTree>
    <p:extLst>
      <p:ext uri="{BB962C8B-B14F-4D97-AF65-F5344CB8AC3E}">
        <p14:creationId xmlns:p14="http://schemas.microsoft.com/office/powerpoint/2010/main" val="4270594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A07009-AA44-0C27-DE2A-813A05062350}"/>
              </a:ext>
            </a:extLst>
          </p:cNvPr>
          <p:cNvSpPr>
            <a:spLocks noGrp="1"/>
          </p:cNvSpPr>
          <p:nvPr>
            <p:ph type="title"/>
          </p:nvPr>
        </p:nvSpPr>
        <p:spPr/>
        <p:txBody>
          <a:bodyPr/>
          <a:lstStyle/>
          <a:p>
            <a:r>
              <a:rPr lang="en-US" altLang="zh-CN" dirty="0"/>
              <a:t>Tuning model complexity</a:t>
            </a:r>
            <a:endParaRPr lang="zh-CN" altLang="en-US" dirty="0"/>
          </a:p>
        </p:txBody>
      </p:sp>
      <p:sp>
        <p:nvSpPr>
          <p:cNvPr id="3" name="内容占位符 2">
            <a:extLst>
              <a:ext uri="{FF2B5EF4-FFF2-40B4-BE49-F238E27FC236}">
                <a16:creationId xmlns:a16="http://schemas.microsoft.com/office/drawing/2014/main" id="{1A722420-D047-4809-1015-57FF149E192C}"/>
              </a:ext>
            </a:extLst>
          </p:cNvPr>
          <p:cNvSpPr>
            <a:spLocks noGrp="1"/>
          </p:cNvSpPr>
          <p:nvPr>
            <p:ph idx="1"/>
          </p:nvPr>
        </p:nvSpPr>
        <p:spPr>
          <a:xfrm>
            <a:off x="1097280" y="1845734"/>
            <a:ext cx="10058400" cy="2391896"/>
          </a:xfrm>
        </p:spPr>
        <p:txBody>
          <a:bodyPr/>
          <a:lstStyle/>
          <a:p>
            <a:r>
              <a:rPr lang="en-US" altLang="zh-CN" dirty="0"/>
              <a:t>There</a:t>
            </a:r>
            <a:r>
              <a:rPr lang="zh-CN" altLang="en-US" dirty="0"/>
              <a:t> </a:t>
            </a:r>
            <a:r>
              <a:rPr lang="en-US" altLang="zh-CN" dirty="0"/>
              <a:t>is</a:t>
            </a:r>
            <a:r>
              <a:rPr lang="zh-CN" altLang="en-US" dirty="0"/>
              <a:t> </a:t>
            </a:r>
            <a:r>
              <a:rPr lang="en-US" altLang="zh-CN" dirty="0"/>
              <a:t>a</a:t>
            </a:r>
            <a:r>
              <a:rPr lang="zh-CN" altLang="en-US" dirty="0"/>
              <a:t> </a:t>
            </a:r>
            <a:r>
              <a:rPr lang="en-US" altLang="zh-CN" dirty="0"/>
              <a:t>relative</a:t>
            </a:r>
            <a:r>
              <a:rPr lang="zh-CN" altLang="en-US" dirty="0"/>
              <a:t> </a:t>
            </a:r>
            <a:r>
              <a:rPr lang="en-US" altLang="zh-CN" dirty="0"/>
              <a:t>relationship between the amount of training data and the complexity of the model for the model to be able to completely remember the data. To ameliorate the situation, we could work from both sides:</a:t>
            </a:r>
          </a:p>
          <a:p>
            <a:pPr lvl="1"/>
            <a:r>
              <a:rPr lang="en-US" altLang="zh-CN" dirty="0"/>
              <a:t>To feed more data</a:t>
            </a:r>
          </a:p>
          <a:p>
            <a:pPr lvl="1"/>
            <a:r>
              <a:rPr lang="en-US" altLang="zh-CN" dirty="0"/>
              <a:t>To simplify the model</a:t>
            </a:r>
          </a:p>
          <a:p>
            <a:pPr lvl="2"/>
            <a:r>
              <a:rPr lang="en-US" altLang="zh-CN" dirty="0"/>
              <a:t>Reduce the number of parameters in the convolutional layers</a:t>
            </a:r>
          </a:p>
          <a:p>
            <a:pPr lvl="2"/>
            <a:r>
              <a:rPr lang="en-US" altLang="zh-CN" dirty="0"/>
              <a:t>Add regularization (already applied in the original model)</a:t>
            </a:r>
          </a:p>
          <a:p>
            <a:pPr lvl="2"/>
            <a:r>
              <a:rPr lang="en-US" altLang="zh-CN" dirty="0"/>
              <a:t>Add dropout layer</a:t>
            </a:r>
          </a:p>
        </p:txBody>
      </p:sp>
      <p:sp>
        <p:nvSpPr>
          <p:cNvPr id="4" name="文本框 3">
            <a:extLst>
              <a:ext uri="{FF2B5EF4-FFF2-40B4-BE49-F238E27FC236}">
                <a16:creationId xmlns:a16="http://schemas.microsoft.com/office/drawing/2014/main" id="{0EFAA2FD-F6A9-229A-E2E2-7F2BE26F2BB0}"/>
              </a:ext>
            </a:extLst>
          </p:cNvPr>
          <p:cNvSpPr txBox="1"/>
          <p:nvPr/>
        </p:nvSpPr>
        <p:spPr>
          <a:xfrm>
            <a:off x="1097280" y="4339988"/>
            <a:ext cx="10256292" cy="646331"/>
          </a:xfrm>
          <a:prstGeom prst="rect">
            <a:avLst/>
          </a:prstGeom>
          <a:noFill/>
        </p:spPr>
        <p:txBody>
          <a:bodyPr wrap="square" rtlCol="0">
            <a:spAutoFit/>
          </a:bodyPr>
          <a:lstStyle/>
          <a:p>
            <a:r>
              <a:rPr lang="en-US" altLang="zh-CN" dirty="0"/>
              <a:t>If the loss curve shows significantly different pattern with more data/simpler architecture, then model complexity could very possibly be the true cause to this overfitting outcome.</a:t>
            </a:r>
            <a:endParaRPr lang="zh-CN" altLang="en-US" dirty="0"/>
          </a:p>
        </p:txBody>
      </p:sp>
    </p:spTree>
    <p:extLst>
      <p:ext uri="{BB962C8B-B14F-4D97-AF65-F5344CB8AC3E}">
        <p14:creationId xmlns:p14="http://schemas.microsoft.com/office/powerpoint/2010/main" val="102983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E7FE5-08CC-AD6F-1016-59A009825DED}"/>
              </a:ext>
            </a:extLst>
          </p:cNvPr>
          <p:cNvSpPr>
            <a:spLocks noGrp="1"/>
          </p:cNvSpPr>
          <p:nvPr>
            <p:ph type="title"/>
          </p:nvPr>
        </p:nvSpPr>
        <p:spPr/>
        <p:txBody>
          <a:bodyPr/>
          <a:lstStyle/>
          <a:p>
            <a:r>
              <a:rPr lang="en-US" altLang="zh-CN" dirty="0"/>
              <a:t>Simplifying Convolutional layer</a:t>
            </a:r>
            <a:endParaRPr lang="zh-CN" altLang="en-US" dirty="0"/>
          </a:p>
        </p:txBody>
      </p:sp>
      <p:pic>
        <p:nvPicPr>
          <p:cNvPr id="5" name="内容占位符 4">
            <a:extLst>
              <a:ext uri="{FF2B5EF4-FFF2-40B4-BE49-F238E27FC236}">
                <a16:creationId xmlns:a16="http://schemas.microsoft.com/office/drawing/2014/main" id="{3684FB3D-8579-3E21-E7E8-21AD74E898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7526" y="1996802"/>
            <a:ext cx="2943636" cy="514422"/>
          </a:xfrm>
        </p:spPr>
      </p:pic>
      <p:pic>
        <p:nvPicPr>
          <p:cNvPr id="7" name="图片 6">
            <a:extLst>
              <a:ext uri="{FF2B5EF4-FFF2-40B4-BE49-F238E27FC236}">
                <a16:creationId xmlns:a16="http://schemas.microsoft.com/office/drawing/2014/main" id="{09581671-64DE-38AE-164C-66CF59F5F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4221" y="2077776"/>
            <a:ext cx="2876951" cy="352474"/>
          </a:xfrm>
          <a:prstGeom prst="rect">
            <a:avLst/>
          </a:prstGeom>
        </p:spPr>
      </p:pic>
      <p:sp>
        <p:nvSpPr>
          <p:cNvPr id="8" name="箭头: 右 7">
            <a:extLst>
              <a:ext uri="{FF2B5EF4-FFF2-40B4-BE49-F238E27FC236}">
                <a16:creationId xmlns:a16="http://schemas.microsoft.com/office/drawing/2014/main" id="{C5FA357F-6CCE-AE19-60D2-E56299EF9499}"/>
              </a:ext>
            </a:extLst>
          </p:cNvPr>
          <p:cNvSpPr/>
          <p:nvPr/>
        </p:nvSpPr>
        <p:spPr>
          <a:xfrm>
            <a:off x="5719909" y="2115781"/>
            <a:ext cx="675564" cy="2764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B7D20FA1-93F2-7FAE-7275-F201D65858FB}"/>
              </a:ext>
            </a:extLst>
          </p:cNvPr>
          <p:cNvSpPr txBox="1"/>
          <p:nvPr/>
        </p:nvSpPr>
        <p:spPr>
          <a:xfrm>
            <a:off x="1207828" y="2795840"/>
            <a:ext cx="9341892" cy="1477328"/>
          </a:xfrm>
          <a:prstGeom prst="rect">
            <a:avLst/>
          </a:prstGeom>
          <a:noFill/>
        </p:spPr>
        <p:txBody>
          <a:bodyPr wrap="square" rtlCol="0">
            <a:spAutoFit/>
          </a:bodyPr>
          <a:lstStyle/>
          <a:p>
            <a:r>
              <a:rPr lang="en-US" altLang="zh-CN" dirty="0"/>
              <a:t>Although the deletion of “self.conv_block3” does not change the number of input parameters to the first fully connected layer (from 32*75+1 to 16*150+1), it directly remove all parameters within this layer ((16*2+1)*32 parameters, more than the first 2 convolutional layers added up). By eliminating more than half the parameters in the convolutional layers, this approach significantly reduce the complexity of the model.</a:t>
            </a:r>
            <a:endParaRPr lang="zh-CN" altLang="en-US" dirty="0"/>
          </a:p>
        </p:txBody>
      </p:sp>
    </p:spTree>
    <p:extLst>
      <p:ext uri="{BB962C8B-B14F-4D97-AF65-F5344CB8AC3E}">
        <p14:creationId xmlns:p14="http://schemas.microsoft.com/office/powerpoint/2010/main" val="34399285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A9E893-8C6A-BDE4-CFEC-59AAA6372319}"/>
              </a:ext>
            </a:extLst>
          </p:cNvPr>
          <p:cNvSpPr>
            <a:spLocks noGrp="1"/>
          </p:cNvSpPr>
          <p:nvPr>
            <p:ph type="title"/>
          </p:nvPr>
        </p:nvSpPr>
        <p:spPr/>
        <p:txBody>
          <a:bodyPr/>
          <a:lstStyle/>
          <a:p>
            <a:r>
              <a:rPr lang="en-US" altLang="zh-CN" dirty="0"/>
              <a:t>Adding Dropout Layer</a:t>
            </a:r>
            <a:endParaRPr lang="zh-CN" altLang="en-US" dirty="0"/>
          </a:p>
        </p:txBody>
      </p:sp>
      <p:pic>
        <p:nvPicPr>
          <p:cNvPr id="5" name="内容占位符 4">
            <a:extLst>
              <a:ext uri="{FF2B5EF4-FFF2-40B4-BE49-F238E27FC236}">
                <a16:creationId xmlns:a16="http://schemas.microsoft.com/office/drawing/2014/main" id="{772C0672-2871-83A7-12C2-11ABDDA24D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9644" y="2104274"/>
            <a:ext cx="4544059" cy="3629532"/>
          </a:xfrm>
        </p:spPr>
      </p:pic>
      <p:sp>
        <p:nvSpPr>
          <p:cNvPr id="6" name="文本框 5">
            <a:extLst>
              <a:ext uri="{FF2B5EF4-FFF2-40B4-BE49-F238E27FC236}">
                <a16:creationId xmlns:a16="http://schemas.microsoft.com/office/drawing/2014/main" id="{676926AB-FCD4-889C-D1CE-23B48D6D24E4}"/>
              </a:ext>
            </a:extLst>
          </p:cNvPr>
          <p:cNvSpPr txBox="1"/>
          <p:nvPr/>
        </p:nvSpPr>
        <p:spPr>
          <a:xfrm>
            <a:off x="6025487" y="2036035"/>
            <a:ext cx="5192973" cy="2585323"/>
          </a:xfrm>
          <a:prstGeom prst="rect">
            <a:avLst/>
          </a:prstGeom>
          <a:noFill/>
        </p:spPr>
        <p:txBody>
          <a:bodyPr wrap="square" rtlCol="0">
            <a:spAutoFit/>
          </a:bodyPr>
          <a:lstStyle/>
          <a:p>
            <a:r>
              <a:rPr lang="en-US" altLang="zh-CN" dirty="0"/>
              <a:t>The dropout layer is conventionally added in between the two fully connected layers with a certain dropout rate. Here, I’m using a 0.5 dropout rate, which means 50% of the output parameters of “self.fc1” would be randomly set to be 0 during each training cycle. This significantly prevent overfitting.</a:t>
            </a:r>
          </a:p>
          <a:p>
            <a:r>
              <a:rPr lang="en-US" altLang="zh-CN" dirty="0"/>
              <a:t>Usually, in CNN, we use a smaller dropout rate (0.3 for example), because we want to preserve as much information as possible from the convolutional blocks.</a:t>
            </a:r>
          </a:p>
        </p:txBody>
      </p:sp>
      <p:cxnSp>
        <p:nvCxnSpPr>
          <p:cNvPr id="8" name="直接箭头连接符 7">
            <a:extLst>
              <a:ext uri="{FF2B5EF4-FFF2-40B4-BE49-F238E27FC236}">
                <a16:creationId xmlns:a16="http://schemas.microsoft.com/office/drawing/2014/main" id="{3BDA0685-B73D-C383-AAD6-1B6BCFFC782B}"/>
              </a:ext>
            </a:extLst>
          </p:cNvPr>
          <p:cNvCxnSpPr>
            <a:cxnSpLocks/>
          </p:cNvCxnSpPr>
          <p:nvPr/>
        </p:nvCxnSpPr>
        <p:spPr>
          <a:xfrm>
            <a:off x="1349769" y="3650776"/>
            <a:ext cx="42444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686CFF22-F00F-1718-5D84-DDB5E1E710EB}"/>
              </a:ext>
            </a:extLst>
          </p:cNvPr>
          <p:cNvCxnSpPr>
            <a:cxnSpLocks/>
          </p:cNvCxnSpPr>
          <p:nvPr/>
        </p:nvCxnSpPr>
        <p:spPr>
          <a:xfrm>
            <a:off x="1349769" y="5243014"/>
            <a:ext cx="42444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3839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82FF2-FD3B-89DA-33D9-351C95F35B6C}"/>
              </a:ext>
            </a:extLst>
          </p:cNvPr>
          <p:cNvSpPr>
            <a:spLocks noGrp="1"/>
          </p:cNvSpPr>
          <p:nvPr>
            <p:ph type="title"/>
          </p:nvPr>
        </p:nvSpPr>
        <p:spPr/>
        <p:txBody>
          <a:bodyPr/>
          <a:lstStyle/>
          <a:p>
            <a:r>
              <a:rPr lang="en-US" altLang="zh-CN" dirty="0"/>
              <a:t>Result</a:t>
            </a:r>
            <a:endParaRPr lang="zh-CN" altLang="en-US" dirty="0"/>
          </a:p>
        </p:txBody>
      </p:sp>
      <p:pic>
        <p:nvPicPr>
          <p:cNvPr id="5" name="内容占位符 4">
            <a:extLst>
              <a:ext uri="{FF2B5EF4-FFF2-40B4-BE49-F238E27FC236}">
                <a16:creationId xmlns:a16="http://schemas.microsoft.com/office/drawing/2014/main" id="{3D6C728B-62D7-9BEF-5D44-E856C0560C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2943" y="1895046"/>
            <a:ext cx="2820376" cy="2199282"/>
          </a:xfrm>
        </p:spPr>
      </p:pic>
      <p:pic>
        <p:nvPicPr>
          <p:cNvPr id="7" name="图片 6">
            <a:extLst>
              <a:ext uri="{FF2B5EF4-FFF2-40B4-BE49-F238E27FC236}">
                <a16:creationId xmlns:a16="http://schemas.microsoft.com/office/drawing/2014/main" id="{F6DB38CB-107E-BB2C-6973-71A5A7E0B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1895046"/>
            <a:ext cx="2930102" cy="2197576"/>
          </a:xfrm>
          <a:prstGeom prst="rect">
            <a:avLst/>
          </a:prstGeom>
        </p:spPr>
      </p:pic>
      <p:pic>
        <p:nvPicPr>
          <p:cNvPr id="9" name="图片 8">
            <a:extLst>
              <a:ext uri="{FF2B5EF4-FFF2-40B4-BE49-F238E27FC236}">
                <a16:creationId xmlns:a16="http://schemas.microsoft.com/office/drawing/2014/main" id="{1C67E1E4-0D01-6F72-2B19-1F7C826E3B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2943" y="4039736"/>
            <a:ext cx="2820376" cy="2199281"/>
          </a:xfrm>
          <a:prstGeom prst="rect">
            <a:avLst/>
          </a:prstGeom>
        </p:spPr>
      </p:pic>
      <p:pic>
        <p:nvPicPr>
          <p:cNvPr id="11" name="图片 10">
            <a:extLst>
              <a:ext uri="{FF2B5EF4-FFF2-40B4-BE49-F238E27FC236}">
                <a16:creationId xmlns:a16="http://schemas.microsoft.com/office/drawing/2014/main" id="{9B93152E-87BB-C1D8-9670-34DEDFE204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2400" y="4092622"/>
            <a:ext cx="2930102" cy="2202664"/>
          </a:xfrm>
          <a:prstGeom prst="rect">
            <a:avLst/>
          </a:prstGeom>
        </p:spPr>
      </p:pic>
      <p:sp>
        <p:nvSpPr>
          <p:cNvPr id="12" name="文本框 11">
            <a:extLst>
              <a:ext uri="{FF2B5EF4-FFF2-40B4-BE49-F238E27FC236}">
                <a16:creationId xmlns:a16="http://schemas.microsoft.com/office/drawing/2014/main" id="{F6F41C1D-4108-501B-6A42-11E7F200788A}"/>
              </a:ext>
            </a:extLst>
          </p:cNvPr>
          <p:cNvSpPr txBox="1"/>
          <p:nvPr/>
        </p:nvSpPr>
        <p:spPr>
          <a:xfrm>
            <a:off x="1097280" y="2813503"/>
            <a:ext cx="1535713" cy="307777"/>
          </a:xfrm>
          <a:prstGeom prst="rect">
            <a:avLst/>
          </a:prstGeom>
          <a:noFill/>
        </p:spPr>
        <p:txBody>
          <a:bodyPr wrap="square" rtlCol="0">
            <a:spAutoFit/>
          </a:bodyPr>
          <a:lstStyle/>
          <a:p>
            <a:r>
              <a:rPr lang="en-US" altLang="zh-CN" sz="1400" dirty="0"/>
              <a:t>10k training data</a:t>
            </a:r>
            <a:endParaRPr lang="zh-CN" altLang="en-US" sz="1400" dirty="0"/>
          </a:p>
        </p:txBody>
      </p:sp>
      <p:sp>
        <p:nvSpPr>
          <p:cNvPr id="13" name="文本框 12">
            <a:extLst>
              <a:ext uri="{FF2B5EF4-FFF2-40B4-BE49-F238E27FC236}">
                <a16:creationId xmlns:a16="http://schemas.microsoft.com/office/drawing/2014/main" id="{5A901335-4799-36D0-44F6-90B6D6784DC5}"/>
              </a:ext>
            </a:extLst>
          </p:cNvPr>
          <p:cNvSpPr txBox="1"/>
          <p:nvPr/>
        </p:nvSpPr>
        <p:spPr>
          <a:xfrm>
            <a:off x="1097280" y="4709981"/>
            <a:ext cx="1535713" cy="307777"/>
          </a:xfrm>
          <a:prstGeom prst="rect">
            <a:avLst/>
          </a:prstGeom>
          <a:noFill/>
        </p:spPr>
        <p:txBody>
          <a:bodyPr wrap="square" rtlCol="0">
            <a:spAutoFit/>
          </a:bodyPr>
          <a:lstStyle/>
          <a:p>
            <a:r>
              <a:rPr lang="en-US" altLang="zh-CN" sz="1400" dirty="0"/>
              <a:t>60k training data</a:t>
            </a:r>
            <a:endParaRPr lang="zh-CN" altLang="en-US" sz="1400" dirty="0"/>
          </a:p>
        </p:txBody>
      </p:sp>
      <p:sp>
        <p:nvSpPr>
          <p:cNvPr id="14" name="文本框 13">
            <a:extLst>
              <a:ext uri="{FF2B5EF4-FFF2-40B4-BE49-F238E27FC236}">
                <a16:creationId xmlns:a16="http://schemas.microsoft.com/office/drawing/2014/main" id="{ED692E75-A2BE-A3BA-67AE-47DABD15C6AC}"/>
              </a:ext>
            </a:extLst>
          </p:cNvPr>
          <p:cNvSpPr txBox="1"/>
          <p:nvPr/>
        </p:nvSpPr>
        <p:spPr>
          <a:xfrm>
            <a:off x="5697939" y="2813503"/>
            <a:ext cx="1917511" cy="523220"/>
          </a:xfrm>
          <a:prstGeom prst="rect">
            <a:avLst/>
          </a:prstGeom>
          <a:noFill/>
        </p:spPr>
        <p:txBody>
          <a:bodyPr wrap="square" rtlCol="0">
            <a:spAutoFit/>
          </a:bodyPr>
          <a:lstStyle/>
          <a:p>
            <a:r>
              <a:rPr lang="en-US" altLang="zh-CN" sz="1400" dirty="0"/>
              <a:t>20k training data with 1 less convolutional layer</a:t>
            </a:r>
            <a:endParaRPr lang="zh-CN" altLang="en-US" sz="1400" dirty="0"/>
          </a:p>
        </p:txBody>
      </p:sp>
      <p:sp>
        <p:nvSpPr>
          <p:cNvPr id="15" name="文本框 14">
            <a:extLst>
              <a:ext uri="{FF2B5EF4-FFF2-40B4-BE49-F238E27FC236}">
                <a16:creationId xmlns:a16="http://schemas.microsoft.com/office/drawing/2014/main" id="{B3FE2344-ECFB-D4E0-D9C8-4D745EFCA69B}"/>
              </a:ext>
            </a:extLst>
          </p:cNvPr>
          <p:cNvSpPr txBox="1"/>
          <p:nvPr/>
        </p:nvSpPr>
        <p:spPr>
          <a:xfrm>
            <a:off x="5697938" y="4602259"/>
            <a:ext cx="1917511" cy="523220"/>
          </a:xfrm>
          <a:prstGeom prst="rect">
            <a:avLst/>
          </a:prstGeom>
          <a:noFill/>
        </p:spPr>
        <p:txBody>
          <a:bodyPr wrap="square" rtlCol="0">
            <a:spAutoFit/>
          </a:bodyPr>
          <a:lstStyle/>
          <a:p>
            <a:r>
              <a:rPr lang="en-US" altLang="zh-CN" sz="1400" dirty="0"/>
              <a:t>20k training data with 0.5 dropout rate</a:t>
            </a:r>
            <a:endParaRPr lang="zh-CN" altLang="en-US" sz="1400" dirty="0"/>
          </a:p>
        </p:txBody>
      </p:sp>
    </p:spTree>
    <p:extLst>
      <p:ext uri="{BB962C8B-B14F-4D97-AF65-F5344CB8AC3E}">
        <p14:creationId xmlns:p14="http://schemas.microsoft.com/office/powerpoint/2010/main" val="4081376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1E6376-CB6A-5885-9C5B-5222BAA31292}"/>
              </a:ext>
            </a:extLst>
          </p:cNvPr>
          <p:cNvSpPr>
            <a:spLocks noGrp="1"/>
          </p:cNvSpPr>
          <p:nvPr>
            <p:ph type="title"/>
          </p:nvPr>
        </p:nvSpPr>
        <p:spPr/>
        <p:txBody>
          <a:bodyPr/>
          <a:lstStyle/>
          <a:p>
            <a:r>
              <a:rPr lang="en-US" altLang="zh-CN" dirty="0"/>
              <a:t>Discussion</a:t>
            </a:r>
            <a:endParaRPr lang="zh-CN" altLang="en-US" dirty="0"/>
          </a:p>
        </p:txBody>
      </p:sp>
      <p:sp>
        <p:nvSpPr>
          <p:cNvPr id="3" name="内容占位符 2">
            <a:extLst>
              <a:ext uri="{FF2B5EF4-FFF2-40B4-BE49-F238E27FC236}">
                <a16:creationId xmlns:a16="http://schemas.microsoft.com/office/drawing/2014/main" id="{33B99D62-B114-E4E0-9021-4241B5A418F3}"/>
              </a:ext>
            </a:extLst>
          </p:cNvPr>
          <p:cNvSpPr>
            <a:spLocks noGrp="1"/>
          </p:cNvSpPr>
          <p:nvPr>
            <p:ph idx="1"/>
          </p:nvPr>
        </p:nvSpPr>
        <p:spPr/>
        <p:txBody>
          <a:bodyPr/>
          <a:lstStyle/>
          <a:p>
            <a:r>
              <a:rPr lang="en-US" altLang="zh-CN" dirty="0"/>
              <a:t>From the result we can see, no matter how we play with the hyperparameters or network architecture, the curve always looks roughly the same. The two right graphs looks very similar to the first few epochs of the left graphs, indicating that removing a convolutional layer or drop out 50% output from the first fulling connected layer only slows down the process of data being remembered. This indicates that the tuning the model architecture does not change much the “pattern” of the model remembering the data. </a:t>
            </a:r>
          </a:p>
          <a:p>
            <a:r>
              <a:rPr lang="en-US" altLang="zh-CN" dirty="0"/>
              <a:t>Given that CNN is a very common approach to learn DNA and protein sequence information in the field of bioinformatics, I conclude that model architecture is very unlikely to be the main reason for the overfitting problem.</a:t>
            </a:r>
            <a:endParaRPr lang="zh-CN" altLang="en-US" dirty="0"/>
          </a:p>
        </p:txBody>
      </p:sp>
    </p:spTree>
    <p:extLst>
      <p:ext uri="{BB962C8B-B14F-4D97-AF65-F5344CB8AC3E}">
        <p14:creationId xmlns:p14="http://schemas.microsoft.com/office/powerpoint/2010/main" val="250456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1AD3C-B98D-AB13-9483-4BB295F191BB}"/>
              </a:ext>
            </a:extLst>
          </p:cNvPr>
          <p:cNvSpPr>
            <a:spLocks noGrp="1"/>
          </p:cNvSpPr>
          <p:nvPr>
            <p:ph type="title"/>
          </p:nvPr>
        </p:nvSpPr>
        <p:spPr/>
        <p:txBody>
          <a:bodyPr/>
          <a:lstStyle/>
          <a:p>
            <a:r>
              <a:rPr lang="en-US" altLang="zh-CN" dirty="0"/>
              <a:t>Checking Label Validity</a:t>
            </a:r>
            <a:endParaRPr lang="zh-CN" altLang="en-US" dirty="0"/>
          </a:p>
        </p:txBody>
      </p:sp>
      <p:sp>
        <p:nvSpPr>
          <p:cNvPr id="3" name="内容占位符 2">
            <a:extLst>
              <a:ext uri="{FF2B5EF4-FFF2-40B4-BE49-F238E27FC236}">
                <a16:creationId xmlns:a16="http://schemas.microsoft.com/office/drawing/2014/main" id="{9484E6BD-053D-0566-FDD8-7E4180492FDA}"/>
              </a:ext>
            </a:extLst>
          </p:cNvPr>
          <p:cNvSpPr>
            <a:spLocks noGrp="1"/>
          </p:cNvSpPr>
          <p:nvPr>
            <p:ph idx="1"/>
          </p:nvPr>
        </p:nvSpPr>
        <p:spPr/>
        <p:txBody>
          <a:bodyPr/>
          <a:lstStyle/>
          <a:p>
            <a:r>
              <a:rPr lang="en-US" altLang="zh-CN" dirty="0"/>
              <a:t>There is already a fair amount of introduced bias during the labeling process, yet I consider it the necessary approach for getting the labels we want. For example, normalization is necessary if we want to compare accessibilities under different experimental conditions, and we have to manually select k for the clustering algorithm, which is the same as manually set the boundary (this part of bias is greatly reduced with HSV transformation).</a:t>
            </a:r>
          </a:p>
          <a:p>
            <a:pPr marL="0" indent="0">
              <a:buNone/>
            </a:pPr>
            <a:endParaRPr lang="zh-CN" altLang="en-US" dirty="0"/>
          </a:p>
        </p:txBody>
      </p:sp>
    </p:spTree>
    <p:extLst>
      <p:ext uri="{BB962C8B-B14F-4D97-AF65-F5344CB8AC3E}">
        <p14:creationId xmlns:p14="http://schemas.microsoft.com/office/powerpoint/2010/main" val="3816155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ECCBFC-B389-F8D7-8F49-205322029AE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643615D-AB3C-9B31-DB33-76E57DAF7BED}"/>
              </a:ext>
            </a:extLst>
          </p:cNvPr>
          <p:cNvSpPr>
            <a:spLocks noGrp="1"/>
          </p:cNvSpPr>
          <p:nvPr>
            <p:ph idx="1"/>
          </p:nvPr>
        </p:nvSpPr>
        <p:spPr/>
        <p:txBody>
          <a:bodyPr/>
          <a:lstStyle/>
          <a:p>
            <a:r>
              <a:rPr lang="en-US" altLang="zh-CN" dirty="0"/>
              <a:t>All that being said, it is still possible to improve the labels. The only pattern we care about is the V-shape pattern (aka. label 0), thus we can group all other labels to be simply label 1. By doing so, labeling noise is reduced, but at the same time, it raises another problem: there are only about 3.5k label 0’s but 65k label 1’s. This unbalanced label distribution might bias the model to predict label 1.</a:t>
            </a:r>
          </a:p>
          <a:p>
            <a:endParaRPr lang="en-US" altLang="zh-CN" dirty="0"/>
          </a:p>
          <a:p>
            <a:endParaRPr lang="en-US" altLang="zh-CN" dirty="0"/>
          </a:p>
          <a:p>
            <a:endParaRPr lang="en-US" altLang="zh-CN" dirty="0"/>
          </a:p>
          <a:p>
            <a:endParaRPr lang="en-US" altLang="zh-CN" dirty="0"/>
          </a:p>
          <a:p>
            <a:r>
              <a:rPr lang="en-US" altLang="zh-CN" dirty="0"/>
              <a:t>If we want to train the model with the new label distribution, we will have to </a:t>
            </a:r>
            <a:r>
              <a:rPr lang="en-US" altLang="zh-CN" b="1" dirty="0"/>
              <a:t>punish false negative on label 0 </a:t>
            </a:r>
            <a:r>
              <a:rPr lang="en-US" altLang="zh-CN" dirty="0"/>
              <a:t>more heavily than before.</a:t>
            </a:r>
          </a:p>
          <a:p>
            <a:pPr marL="0" indent="0">
              <a:buNone/>
            </a:pPr>
            <a:endParaRPr lang="zh-CN" altLang="en-US" dirty="0"/>
          </a:p>
        </p:txBody>
      </p:sp>
      <p:pic>
        <p:nvPicPr>
          <p:cNvPr id="1026" name="Picture 2">
            <a:extLst>
              <a:ext uri="{FF2B5EF4-FFF2-40B4-BE49-F238E27FC236}">
                <a16:creationId xmlns:a16="http://schemas.microsoft.com/office/drawing/2014/main" id="{6B73C2AE-E321-F518-558F-BBFA60122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1218" y="3220870"/>
            <a:ext cx="2684060" cy="201304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73053904-19E9-A321-8151-D29A20C3EB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6480" y="3641522"/>
            <a:ext cx="2257740" cy="1171739"/>
          </a:xfrm>
          <a:prstGeom prst="rect">
            <a:avLst/>
          </a:prstGeom>
        </p:spPr>
      </p:pic>
    </p:spTree>
    <p:extLst>
      <p:ext uri="{BB962C8B-B14F-4D97-AF65-F5344CB8AC3E}">
        <p14:creationId xmlns:p14="http://schemas.microsoft.com/office/powerpoint/2010/main" val="1639336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0CFFA-2FFF-513E-33A5-4EE36ACC3518}"/>
              </a:ext>
            </a:extLst>
          </p:cNvPr>
          <p:cNvSpPr>
            <a:spLocks noGrp="1"/>
          </p:cNvSpPr>
          <p:nvPr>
            <p:ph type="title"/>
          </p:nvPr>
        </p:nvSpPr>
        <p:spPr/>
        <p:txBody>
          <a:bodyPr/>
          <a:lstStyle/>
          <a:p>
            <a:endParaRPr lang="zh-CN" altLang="en-US" dirty="0"/>
          </a:p>
        </p:txBody>
      </p:sp>
      <p:pic>
        <p:nvPicPr>
          <p:cNvPr id="5" name="内容占位符 4">
            <a:extLst>
              <a:ext uri="{FF2B5EF4-FFF2-40B4-BE49-F238E27FC236}">
                <a16:creationId xmlns:a16="http://schemas.microsoft.com/office/drawing/2014/main" id="{8AD22AD4-3F2E-36CF-17B2-16538AD534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52" y="1818896"/>
            <a:ext cx="7491500" cy="3925461"/>
          </a:xfrm>
        </p:spPr>
      </p:pic>
      <p:pic>
        <p:nvPicPr>
          <p:cNvPr id="7" name="图片 6">
            <a:extLst>
              <a:ext uri="{FF2B5EF4-FFF2-40B4-BE49-F238E27FC236}">
                <a16:creationId xmlns:a16="http://schemas.microsoft.com/office/drawing/2014/main" id="{20F3A73E-8BF0-6B51-2980-44FA4B655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9623" y="1818896"/>
            <a:ext cx="4523038" cy="2879013"/>
          </a:xfrm>
          <a:prstGeom prst="rect">
            <a:avLst/>
          </a:prstGeom>
        </p:spPr>
      </p:pic>
    </p:spTree>
    <p:extLst>
      <p:ext uri="{BB962C8B-B14F-4D97-AF65-F5344CB8AC3E}">
        <p14:creationId xmlns:p14="http://schemas.microsoft.com/office/powerpoint/2010/main" val="24374396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52A05-4E0D-7C21-5923-57418C95D1BE}"/>
              </a:ext>
            </a:extLst>
          </p:cNvPr>
          <p:cNvSpPr>
            <a:spLocks noGrp="1"/>
          </p:cNvSpPr>
          <p:nvPr>
            <p:ph type="title"/>
          </p:nvPr>
        </p:nvSpPr>
        <p:spPr/>
        <p:txBody>
          <a:bodyPr/>
          <a:lstStyle/>
          <a:p>
            <a:r>
              <a:rPr lang="en-US" altLang="zh-CN" dirty="0"/>
              <a:t>Focal Loss</a:t>
            </a:r>
            <a:endParaRPr lang="zh-CN" altLang="en-US" baseline="30000" dirty="0"/>
          </a:p>
        </p:txBody>
      </p:sp>
      <p:sp>
        <p:nvSpPr>
          <p:cNvPr id="3" name="内容占位符 2">
            <a:extLst>
              <a:ext uri="{FF2B5EF4-FFF2-40B4-BE49-F238E27FC236}">
                <a16:creationId xmlns:a16="http://schemas.microsoft.com/office/drawing/2014/main" id="{6D363144-A47C-06F4-1A33-B4294F294055}"/>
              </a:ext>
            </a:extLst>
          </p:cNvPr>
          <p:cNvSpPr>
            <a:spLocks noGrp="1"/>
          </p:cNvSpPr>
          <p:nvPr>
            <p:ph idx="1"/>
          </p:nvPr>
        </p:nvSpPr>
        <p:spPr/>
        <p:txBody>
          <a:bodyPr/>
          <a:lstStyle/>
          <a:p>
            <a:r>
              <a:rPr lang="en-US" altLang="zh-CN" dirty="0"/>
              <a:t>To solve the problem of imbalanced labels, we use Focal Loss</a:t>
            </a:r>
            <a:r>
              <a:rPr lang="en-US" altLang="zh-CN" baseline="30000" dirty="0"/>
              <a:t> </a:t>
            </a:r>
            <a:r>
              <a:rPr lang="en-US" altLang="zh-CN" dirty="0"/>
              <a:t>instead of standard Cross-Entropy Loss to train our model. Focal Loss is given as</a:t>
            </a:r>
            <a:r>
              <a:rPr lang="en-US" altLang="zh-CN" baseline="30000" dirty="0"/>
              <a:t> (5)</a:t>
            </a:r>
            <a:r>
              <a:rPr lang="en-US" altLang="zh-CN" dirty="0"/>
              <a:t>: </a:t>
            </a:r>
          </a:p>
          <a:p>
            <a:endParaRPr lang="en-US" altLang="zh-CN" dirty="0"/>
          </a:p>
          <a:p>
            <a:r>
              <a:rPr lang="en-US" altLang="zh-CN" dirty="0"/>
              <a:t>By assigning different α values to different classes, Focal Loss could place unequal emphasis on the classes. On the other hand, γ controls for how much the model focuses on hard examples. In this project, we set γ conventionally to be 2, while tuning hyperparameter α, which is initially set to be [0.75, 0.25].</a:t>
            </a:r>
          </a:p>
          <a:p>
            <a:r>
              <a:rPr lang="en-US" altLang="zh-CN" dirty="0"/>
              <a:t>α could be set arbitrarily, the larger α</a:t>
            </a:r>
            <a:r>
              <a:rPr lang="en-US" altLang="zh-CN" baseline="-25000" dirty="0"/>
              <a:t>0</a:t>
            </a:r>
            <a:r>
              <a:rPr lang="en-US" altLang="zh-CN" dirty="0"/>
              <a:t>/ α</a:t>
            </a:r>
            <a:r>
              <a:rPr lang="en-US" altLang="zh-CN" baseline="-25000" dirty="0"/>
              <a:t>1</a:t>
            </a:r>
            <a:r>
              <a:rPr lang="en-US" altLang="zh-CN" dirty="0"/>
              <a:t>, the heavier we focus on correctly predict label 0.</a:t>
            </a:r>
          </a:p>
        </p:txBody>
      </p:sp>
      <p:pic>
        <p:nvPicPr>
          <p:cNvPr id="5" name="图片 4">
            <a:extLst>
              <a:ext uri="{FF2B5EF4-FFF2-40B4-BE49-F238E27FC236}">
                <a16:creationId xmlns:a16="http://schemas.microsoft.com/office/drawing/2014/main" id="{7119A7D1-BC71-34D0-52C3-7EA05A7A7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366" y="2496449"/>
            <a:ext cx="3353268" cy="476316"/>
          </a:xfrm>
          <a:prstGeom prst="rect">
            <a:avLst/>
          </a:prstGeom>
        </p:spPr>
      </p:pic>
    </p:spTree>
    <p:extLst>
      <p:ext uri="{BB962C8B-B14F-4D97-AF65-F5344CB8AC3E}">
        <p14:creationId xmlns:p14="http://schemas.microsoft.com/office/powerpoint/2010/main" val="988754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338E5-DD39-989C-2450-325307EE5281}"/>
              </a:ext>
            </a:extLst>
          </p:cNvPr>
          <p:cNvSpPr>
            <a:spLocks noGrp="1"/>
          </p:cNvSpPr>
          <p:nvPr>
            <p:ph type="title"/>
          </p:nvPr>
        </p:nvSpPr>
        <p:spPr/>
        <p:txBody>
          <a:bodyPr/>
          <a:lstStyle/>
          <a:p>
            <a:r>
              <a:rPr lang="en-US" altLang="zh-CN" dirty="0"/>
              <a:t>Result</a:t>
            </a:r>
            <a:endParaRPr lang="zh-CN" altLang="en-US" dirty="0"/>
          </a:p>
        </p:txBody>
      </p:sp>
      <p:sp>
        <p:nvSpPr>
          <p:cNvPr id="3" name="内容占位符 2">
            <a:extLst>
              <a:ext uri="{FF2B5EF4-FFF2-40B4-BE49-F238E27FC236}">
                <a16:creationId xmlns:a16="http://schemas.microsoft.com/office/drawing/2014/main" id="{81D32243-0BCD-4989-CEA5-B906B9D6E687}"/>
              </a:ext>
            </a:extLst>
          </p:cNvPr>
          <p:cNvSpPr>
            <a:spLocks noGrp="1"/>
          </p:cNvSpPr>
          <p:nvPr>
            <p:ph idx="1"/>
          </p:nvPr>
        </p:nvSpPr>
        <p:spPr>
          <a:xfrm>
            <a:off x="1052591" y="5409491"/>
            <a:ext cx="10147777" cy="1199975"/>
          </a:xfrm>
        </p:spPr>
        <p:txBody>
          <a:bodyPr>
            <a:normAutofit/>
          </a:bodyPr>
          <a:lstStyle/>
          <a:p>
            <a:r>
              <a:rPr lang="en-US" altLang="zh-CN" dirty="0"/>
              <a:t>When α</a:t>
            </a:r>
            <a:r>
              <a:rPr lang="en-US" altLang="zh-CN" baseline="-25000" dirty="0"/>
              <a:t>0</a:t>
            </a:r>
            <a:r>
              <a:rPr lang="en-US" altLang="zh-CN" dirty="0"/>
              <a:t>/ α</a:t>
            </a:r>
            <a:r>
              <a:rPr lang="en-US" altLang="zh-CN" baseline="-25000" dirty="0"/>
              <a:t>1 </a:t>
            </a:r>
            <a:r>
              <a:rPr lang="en-US" altLang="zh-CN" dirty="0"/>
              <a:t>is set too low or too high, the loss converges very quick, and the overall accuracy shows an extremely opposite pattern comparing to the accuracy on label 0. To eliminate the affect of unbalanced label, we want the two to be as close as possible.</a:t>
            </a:r>
            <a:endParaRPr lang="zh-CN" altLang="en-US" dirty="0"/>
          </a:p>
        </p:txBody>
      </p:sp>
      <p:pic>
        <p:nvPicPr>
          <p:cNvPr id="5" name="图片 4">
            <a:extLst>
              <a:ext uri="{FF2B5EF4-FFF2-40B4-BE49-F238E27FC236}">
                <a16:creationId xmlns:a16="http://schemas.microsoft.com/office/drawing/2014/main" id="{341F0195-7936-D21F-4B1F-EDA7EF178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1650" y="1835176"/>
            <a:ext cx="3289777" cy="2396600"/>
          </a:xfrm>
          <a:prstGeom prst="rect">
            <a:avLst/>
          </a:prstGeom>
        </p:spPr>
      </p:pic>
      <p:pic>
        <p:nvPicPr>
          <p:cNvPr id="7" name="图片 6">
            <a:extLst>
              <a:ext uri="{FF2B5EF4-FFF2-40B4-BE49-F238E27FC236}">
                <a16:creationId xmlns:a16="http://schemas.microsoft.com/office/drawing/2014/main" id="{7807443A-25C2-EE2A-7A42-0A09793AF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476" y="4244383"/>
            <a:ext cx="2143424" cy="1133633"/>
          </a:xfrm>
          <a:prstGeom prst="rect">
            <a:avLst/>
          </a:prstGeom>
        </p:spPr>
      </p:pic>
      <p:pic>
        <p:nvPicPr>
          <p:cNvPr id="9" name="图片 8">
            <a:extLst>
              <a:ext uri="{FF2B5EF4-FFF2-40B4-BE49-F238E27FC236}">
                <a16:creationId xmlns:a16="http://schemas.microsoft.com/office/drawing/2014/main" id="{A03184AB-F56D-3F01-58B4-7447493857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0850" y="1841480"/>
            <a:ext cx="3200578" cy="2383993"/>
          </a:xfrm>
          <a:prstGeom prst="rect">
            <a:avLst/>
          </a:prstGeom>
        </p:spPr>
      </p:pic>
      <p:pic>
        <p:nvPicPr>
          <p:cNvPr id="11" name="图片 10">
            <a:extLst>
              <a:ext uri="{FF2B5EF4-FFF2-40B4-BE49-F238E27FC236}">
                <a16:creationId xmlns:a16="http://schemas.microsoft.com/office/drawing/2014/main" id="{E6BFC5EB-F75D-ADD9-61E4-1261602D90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7915" y="4225473"/>
            <a:ext cx="2210108" cy="1124107"/>
          </a:xfrm>
          <a:prstGeom prst="rect">
            <a:avLst/>
          </a:prstGeom>
        </p:spPr>
      </p:pic>
      <p:sp>
        <p:nvSpPr>
          <p:cNvPr id="13" name="文本框 12">
            <a:extLst>
              <a:ext uri="{FF2B5EF4-FFF2-40B4-BE49-F238E27FC236}">
                <a16:creationId xmlns:a16="http://schemas.microsoft.com/office/drawing/2014/main" id="{8297392D-03DD-2217-E603-8C3C8763ADC4}"/>
              </a:ext>
            </a:extLst>
          </p:cNvPr>
          <p:cNvSpPr txBox="1"/>
          <p:nvPr/>
        </p:nvSpPr>
        <p:spPr>
          <a:xfrm>
            <a:off x="1097280" y="3250637"/>
            <a:ext cx="1533167" cy="369332"/>
          </a:xfrm>
          <a:prstGeom prst="rect">
            <a:avLst/>
          </a:prstGeom>
          <a:noFill/>
        </p:spPr>
        <p:txBody>
          <a:bodyPr wrap="square" rtlCol="0">
            <a:spAutoFit/>
          </a:bodyPr>
          <a:lstStyle/>
          <a:p>
            <a:r>
              <a:rPr lang="en-US" altLang="zh-CN" dirty="0"/>
              <a:t>α = [0.75, 0.25]</a:t>
            </a:r>
            <a:endParaRPr lang="zh-CN" altLang="en-US" dirty="0"/>
          </a:p>
        </p:txBody>
      </p:sp>
      <p:sp>
        <p:nvSpPr>
          <p:cNvPr id="14" name="文本框 13">
            <a:extLst>
              <a:ext uri="{FF2B5EF4-FFF2-40B4-BE49-F238E27FC236}">
                <a16:creationId xmlns:a16="http://schemas.microsoft.com/office/drawing/2014/main" id="{28FE57D1-B4E8-F0A2-CC7A-7413B3285C80}"/>
              </a:ext>
            </a:extLst>
          </p:cNvPr>
          <p:cNvSpPr txBox="1"/>
          <p:nvPr/>
        </p:nvSpPr>
        <p:spPr>
          <a:xfrm>
            <a:off x="6270186" y="3244334"/>
            <a:ext cx="1533167" cy="369332"/>
          </a:xfrm>
          <a:prstGeom prst="rect">
            <a:avLst/>
          </a:prstGeom>
          <a:noFill/>
        </p:spPr>
        <p:txBody>
          <a:bodyPr wrap="square" rtlCol="0">
            <a:spAutoFit/>
          </a:bodyPr>
          <a:lstStyle/>
          <a:p>
            <a:r>
              <a:rPr lang="en-US" altLang="zh-CN" dirty="0"/>
              <a:t>α = [5.0, 0.25]</a:t>
            </a:r>
            <a:endParaRPr lang="zh-CN" altLang="en-US" dirty="0"/>
          </a:p>
        </p:txBody>
      </p:sp>
    </p:spTree>
    <p:extLst>
      <p:ext uri="{BB962C8B-B14F-4D97-AF65-F5344CB8AC3E}">
        <p14:creationId xmlns:p14="http://schemas.microsoft.com/office/powerpoint/2010/main" val="38205011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12ED4-9CC4-A76B-63BF-058EDF72BAFA}"/>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8291DE4A-55EB-B0A1-4097-7CCE135772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5717" y="2311106"/>
            <a:ext cx="3586066" cy="2689549"/>
          </a:xfrm>
        </p:spPr>
      </p:pic>
      <p:pic>
        <p:nvPicPr>
          <p:cNvPr id="7" name="图片 6">
            <a:extLst>
              <a:ext uri="{FF2B5EF4-FFF2-40B4-BE49-F238E27FC236}">
                <a16:creationId xmlns:a16="http://schemas.microsoft.com/office/drawing/2014/main" id="{0855B13D-EE09-18D6-9F21-6CBF553D7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9444" y="5000655"/>
            <a:ext cx="2152950" cy="1162212"/>
          </a:xfrm>
          <a:prstGeom prst="rect">
            <a:avLst/>
          </a:prstGeom>
        </p:spPr>
      </p:pic>
      <p:pic>
        <p:nvPicPr>
          <p:cNvPr id="9" name="图片 8">
            <a:extLst>
              <a:ext uri="{FF2B5EF4-FFF2-40B4-BE49-F238E27FC236}">
                <a16:creationId xmlns:a16="http://schemas.microsoft.com/office/drawing/2014/main" id="{94FBAABD-F5B5-CE66-B35B-3E23875DDA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9225" y="1802342"/>
            <a:ext cx="2889097" cy="2137141"/>
          </a:xfrm>
          <a:prstGeom prst="rect">
            <a:avLst/>
          </a:prstGeom>
        </p:spPr>
      </p:pic>
      <p:pic>
        <p:nvPicPr>
          <p:cNvPr id="11" name="图片 10">
            <a:extLst>
              <a:ext uri="{FF2B5EF4-FFF2-40B4-BE49-F238E27FC236}">
                <a16:creationId xmlns:a16="http://schemas.microsoft.com/office/drawing/2014/main" id="{3126558A-DF9B-EBD4-FFB8-19D9C6A664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8322" y="2527966"/>
            <a:ext cx="2210108" cy="1152686"/>
          </a:xfrm>
          <a:prstGeom prst="rect">
            <a:avLst/>
          </a:prstGeom>
        </p:spPr>
      </p:pic>
      <p:pic>
        <p:nvPicPr>
          <p:cNvPr id="13" name="图片 12">
            <a:extLst>
              <a:ext uri="{FF2B5EF4-FFF2-40B4-BE49-F238E27FC236}">
                <a16:creationId xmlns:a16="http://schemas.microsoft.com/office/drawing/2014/main" id="{2CCD68F8-6E03-102E-75E6-B62D1FAAD5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39225" y="4037230"/>
            <a:ext cx="2889097" cy="2166822"/>
          </a:xfrm>
          <a:prstGeom prst="rect">
            <a:avLst/>
          </a:prstGeom>
        </p:spPr>
      </p:pic>
      <p:pic>
        <p:nvPicPr>
          <p:cNvPr id="15" name="图片 14">
            <a:extLst>
              <a:ext uri="{FF2B5EF4-FFF2-40B4-BE49-F238E27FC236}">
                <a16:creationId xmlns:a16="http://schemas.microsoft.com/office/drawing/2014/main" id="{F40D54DA-C777-7EBC-4095-23CAB8A5CB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28322" y="4827836"/>
            <a:ext cx="2200582" cy="1143160"/>
          </a:xfrm>
          <a:prstGeom prst="rect">
            <a:avLst/>
          </a:prstGeom>
        </p:spPr>
      </p:pic>
      <p:sp>
        <p:nvSpPr>
          <p:cNvPr id="16" name="文本框 15">
            <a:extLst>
              <a:ext uri="{FF2B5EF4-FFF2-40B4-BE49-F238E27FC236}">
                <a16:creationId xmlns:a16="http://schemas.microsoft.com/office/drawing/2014/main" id="{E4855399-C39E-5019-8754-2A04CA38547B}"/>
              </a:ext>
            </a:extLst>
          </p:cNvPr>
          <p:cNvSpPr txBox="1"/>
          <p:nvPr/>
        </p:nvSpPr>
        <p:spPr>
          <a:xfrm>
            <a:off x="2197094" y="1941774"/>
            <a:ext cx="1533167" cy="369332"/>
          </a:xfrm>
          <a:prstGeom prst="rect">
            <a:avLst/>
          </a:prstGeom>
          <a:noFill/>
        </p:spPr>
        <p:txBody>
          <a:bodyPr wrap="square" rtlCol="0">
            <a:spAutoFit/>
          </a:bodyPr>
          <a:lstStyle/>
          <a:p>
            <a:r>
              <a:rPr lang="en-US" altLang="zh-CN" dirty="0"/>
              <a:t>α = [4.5, 0.25]</a:t>
            </a:r>
            <a:endParaRPr lang="zh-CN" altLang="en-US" dirty="0"/>
          </a:p>
        </p:txBody>
      </p:sp>
      <p:sp>
        <p:nvSpPr>
          <p:cNvPr id="17" name="文本框 16">
            <a:extLst>
              <a:ext uri="{FF2B5EF4-FFF2-40B4-BE49-F238E27FC236}">
                <a16:creationId xmlns:a16="http://schemas.microsoft.com/office/drawing/2014/main" id="{2B511923-2411-53FF-948E-ED659E985368}"/>
              </a:ext>
            </a:extLst>
          </p:cNvPr>
          <p:cNvSpPr txBox="1"/>
          <p:nvPr/>
        </p:nvSpPr>
        <p:spPr>
          <a:xfrm>
            <a:off x="9388757" y="2084469"/>
            <a:ext cx="1533167" cy="369332"/>
          </a:xfrm>
          <a:prstGeom prst="rect">
            <a:avLst/>
          </a:prstGeom>
          <a:noFill/>
        </p:spPr>
        <p:txBody>
          <a:bodyPr wrap="square" rtlCol="0">
            <a:spAutoFit/>
          </a:bodyPr>
          <a:lstStyle/>
          <a:p>
            <a:r>
              <a:rPr lang="en-US" altLang="zh-CN" dirty="0"/>
              <a:t>α = [4.25, 0.25]</a:t>
            </a:r>
            <a:endParaRPr lang="zh-CN" altLang="en-US" dirty="0"/>
          </a:p>
        </p:txBody>
      </p:sp>
      <p:sp>
        <p:nvSpPr>
          <p:cNvPr id="18" name="文本框 17">
            <a:extLst>
              <a:ext uri="{FF2B5EF4-FFF2-40B4-BE49-F238E27FC236}">
                <a16:creationId xmlns:a16="http://schemas.microsoft.com/office/drawing/2014/main" id="{3B8A7DE0-8C0D-2F9C-D0A6-04D432B7A7D4}"/>
              </a:ext>
            </a:extLst>
          </p:cNvPr>
          <p:cNvSpPr txBox="1"/>
          <p:nvPr/>
        </p:nvSpPr>
        <p:spPr>
          <a:xfrm>
            <a:off x="9388756" y="4286592"/>
            <a:ext cx="1533167" cy="369332"/>
          </a:xfrm>
          <a:prstGeom prst="rect">
            <a:avLst/>
          </a:prstGeom>
          <a:noFill/>
        </p:spPr>
        <p:txBody>
          <a:bodyPr wrap="square" rtlCol="0">
            <a:spAutoFit/>
          </a:bodyPr>
          <a:lstStyle/>
          <a:p>
            <a:r>
              <a:rPr lang="en-US" altLang="zh-CN" dirty="0"/>
              <a:t>α = [4.75, 0.25]</a:t>
            </a:r>
            <a:endParaRPr lang="zh-CN" altLang="en-US" dirty="0"/>
          </a:p>
        </p:txBody>
      </p:sp>
      <p:cxnSp>
        <p:nvCxnSpPr>
          <p:cNvPr id="20" name="直接箭头连接符 19">
            <a:extLst>
              <a:ext uri="{FF2B5EF4-FFF2-40B4-BE49-F238E27FC236}">
                <a16:creationId xmlns:a16="http://schemas.microsoft.com/office/drawing/2014/main" id="{5F50F6B2-040F-4327-9F31-A6D98E8C5A9C}"/>
              </a:ext>
            </a:extLst>
          </p:cNvPr>
          <p:cNvCxnSpPr/>
          <p:nvPr/>
        </p:nvCxnSpPr>
        <p:spPr>
          <a:xfrm flipV="1">
            <a:off x="4768920" y="2870912"/>
            <a:ext cx="1409870" cy="346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5BD0DA78-28E1-F70C-06EB-DC4795D2A31E}"/>
              </a:ext>
            </a:extLst>
          </p:cNvPr>
          <p:cNvCxnSpPr/>
          <p:nvPr/>
        </p:nvCxnSpPr>
        <p:spPr>
          <a:xfrm>
            <a:off x="4768920" y="4558250"/>
            <a:ext cx="1409870" cy="442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20095F0F-B36E-7828-78C1-8303789188EE}"/>
              </a:ext>
            </a:extLst>
          </p:cNvPr>
          <p:cNvSpPr txBox="1"/>
          <p:nvPr/>
        </p:nvSpPr>
        <p:spPr>
          <a:xfrm>
            <a:off x="5067623" y="2588499"/>
            <a:ext cx="886289" cy="369332"/>
          </a:xfrm>
          <a:prstGeom prst="rect">
            <a:avLst/>
          </a:prstGeom>
          <a:noFill/>
        </p:spPr>
        <p:txBody>
          <a:bodyPr wrap="square" rtlCol="0">
            <a:spAutoFit/>
          </a:bodyPr>
          <a:lstStyle/>
          <a:p>
            <a:r>
              <a:rPr lang="en-US" altLang="zh-CN" dirty="0"/>
              <a:t>α</a:t>
            </a:r>
            <a:r>
              <a:rPr lang="en-US" altLang="zh-CN" baseline="-25000" dirty="0"/>
              <a:t>0</a:t>
            </a:r>
            <a:r>
              <a:rPr lang="en-US" altLang="zh-CN" dirty="0"/>
              <a:t>/ α</a:t>
            </a:r>
            <a:r>
              <a:rPr lang="en-US" altLang="zh-CN" baseline="-25000" dirty="0"/>
              <a:t>1</a:t>
            </a:r>
            <a:r>
              <a:rPr lang="en-US" altLang="zh-CN" dirty="0"/>
              <a:t>-</a:t>
            </a:r>
            <a:endParaRPr lang="zh-CN" altLang="en-US" dirty="0"/>
          </a:p>
        </p:txBody>
      </p:sp>
      <p:sp>
        <p:nvSpPr>
          <p:cNvPr id="25" name="文本框 24">
            <a:extLst>
              <a:ext uri="{FF2B5EF4-FFF2-40B4-BE49-F238E27FC236}">
                <a16:creationId xmlns:a16="http://schemas.microsoft.com/office/drawing/2014/main" id="{3354E3EC-556F-4DDD-EADC-BFC1C1941089}"/>
              </a:ext>
            </a:extLst>
          </p:cNvPr>
          <p:cNvSpPr txBox="1"/>
          <p:nvPr/>
        </p:nvSpPr>
        <p:spPr>
          <a:xfrm>
            <a:off x="5019495" y="4286592"/>
            <a:ext cx="934417" cy="369332"/>
          </a:xfrm>
          <a:prstGeom prst="rect">
            <a:avLst/>
          </a:prstGeom>
          <a:noFill/>
        </p:spPr>
        <p:txBody>
          <a:bodyPr wrap="square" rtlCol="0">
            <a:spAutoFit/>
          </a:bodyPr>
          <a:lstStyle/>
          <a:p>
            <a:r>
              <a:rPr lang="en-US" altLang="zh-CN" dirty="0"/>
              <a:t>α</a:t>
            </a:r>
            <a:r>
              <a:rPr lang="en-US" altLang="zh-CN" baseline="-25000" dirty="0"/>
              <a:t>0</a:t>
            </a:r>
            <a:r>
              <a:rPr lang="en-US" altLang="zh-CN" dirty="0"/>
              <a:t>/ α</a:t>
            </a:r>
            <a:r>
              <a:rPr lang="en-US" altLang="zh-CN" baseline="-25000" dirty="0"/>
              <a:t>1</a:t>
            </a:r>
            <a:r>
              <a:rPr lang="en-US" altLang="zh-CN" dirty="0"/>
              <a:t>+</a:t>
            </a:r>
            <a:endParaRPr lang="zh-CN" altLang="en-US" dirty="0"/>
          </a:p>
        </p:txBody>
      </p:sp>
    </p:spTree>
    <p:extLst>
      <p:ext uri="{BB962C8B-B14F-4D97-AF65-F5344CB8AC3E}">
        <p14:creationId xmlns:p14="http://schemas.microsoft.com/office/powerpoint/2010/main" val="21223148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05C6B-41E2-0C7D-3F2B-54E698861403}"/>
              </a:ext>
            </a:extLst>
          </p:cNvPr>
          <p:cNvSpPr>
            <a:spLocks noGrp="1"/>
          </p:cNvSpPr>
          <p:nvPr>
            <p:ph type="title"/>
          </p:nvPr>
        </p:nvSpPr>
        <p:spPr/>
        <p:txBody>
          <a:bodyPr/>
          <a:lstStyle/>
          <a:p>
            <a:r>
              <a:rPr lang="en-US" altLang="zh-CN" dirty="0"/>
              <a:t>Discussion</a:t>
            </a:r>
            <a:endParaRPr lang="zh-CN" altLang="en-US" dirty="0"/>
          </a:p>
        </p:txBody>
      </p:sp>
      <p:sp>
        <p:nvSpPr>
          <p:cNvPr id="3" name="内容占位符 2">
            <a:extLst>
              <a:ext uri="{FF2B5EF4-FFF2-40B4-BE49-F238E27FC236}">
                <a16:creationId xmlns:a16="http://schemas.microsoft.com/office/drawing/2014/main" id="{C7C3E1FC-3788-F5BC-2CEF-FC8DCED3B549}"/>
              </a:ext>
            </a:extLst>
          </p:cNvPr>
          <p:cNvSpPr>
            <a:spLocks noGrp="1"/>
          </p:cNvSpPr>
          <p:nvPr>
            <p:ph idx="1"/>
          </p:nvPr>
        </p:nvSpPr>
        <p:spPr/>
        <p:txBody>
          <a:bodyPr/>
          <a:lstStyle/>
          <a:p>
            <a:r>
              <a:rPr lang="en-US" altLang="zh-CN" dirty="0"/>
              <a:t>From the result above we can see that when we set α to be [4.5, 0.25], the overall accuracy was very close to the accuracy on label 0, meaning that we managed to cancel the effect of imbalanced labels. Yet, both accuracies are slightly above 50%, which means that even without the effect of imbalanced labels, our model is merely better than a random classifier. Also, there is still obvious pattern of overfitting.</a:t>
            </a:r>
          </a:p>
          <a:p>
            <a:r>
              <a:rPr lang="en-US" altLang="zh-CN" dirty="0"/>
              <a:t>Using Focal Loss instead of Cross-Entropy Loss, I have controlled the random noise from the labeling step to the best I could. This has not contributed to improving overfitting, thus I conclude that label quality is not a major cause to the overfitting problem.</a:t>
            </a:r>
            <a:endParaRPr lang="zh-CN" altLang="en-US" dirty="0"/>
          </a:p>
          <a:p>
            <a:endParaRPr lang="zh-CN" altLang="en-US" dirty="0"/>
          </a:p>
        </p:txBody>
      </p:sp>
    </p:spTree>
    <p:extLst>
      <p:ext uri="{BB962C8B-B14F-4D97-AF65-F5344CB8AC3E}">
        <p14:creationId xmlns:p14="http://schemas.microsoft.com/office/powerpoint/2010/main" val="19406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6ADF5-0511-9C7C-3F14-0147D748BC06}"/>
              </a:ext>
            </a:extLst>
          </p:cNvPr>
          <p:cNvSpPr>
            <a:spLocks noGrp="1"/>
          </p:cNvSpPr>
          <p:nvPr>
            <p:ph type="title"/>
          </p:nvPr>
        </p:nvSpPr>
        <p:spPr/>
        <p:txBody>
          <a:bodyPr/>
          <a:lstStyle/>
          <a:p>
            <a:r>
              <a:rPr lang="en-US" altLang="zh-CN" dirty="0"/>
              <a:t>Future plan</a:t>
            </a:r>
            <a:endParaRPr lang="zh-CN" altLang="en-US" dirty="0"/>
          </a:p>
        </p:txBody>
      </p:sp>
      <p:sp>
        <p:nvSpPr>
          <p:cNvPr id="3" name="内容占位符 2">
            <a:extLst>
              <a:ext uri="{FF2B5EF4-FFF2-40B4-BE49-F238E27FC236}">
                <a16:creationId xmlns:a16="http://schemas.microsoft.com/office/drawing/2014/main" id="{47CA8A10-408B-0D04-B9A4-B92A13352F3B}"/>
              </a:ext>
            </a:extLst>
          </p:cNvPr>
          <p:cNvSpPr>
            <a:spLocks noGrp="1"/>
          </p:cNvSpPr>
          <p:nvPr>
            <p:ph idx="1"/>
          </p:nvPr>
        </p:nvSpPr>
        <p:spPr/>
        <p:txBody>
          <a:bodyPr/>
          <a:lstStyle/>
          <a:p>
            <a:r>
              <a:rPr lang="en-US" altLang="zh-CN" dirty="0"/>
              <a:t>Now that we have eliminated the following hypothesizes of the cause of overfitting:</a:t>
            </a:r>
          </a:p>
          <a:p>
            <a:pPr lvl="1"/>
            <a:r>
              <a:rPr lang="en-US" altLang="zh-CN" dirty="0"/>
              <a:t>The model architecture is not a good fit</a:t>
            </a:r>
          </a:p>
          <a:p>
            <a:pPr lvl="1"/>
            <a:r>
              <a:rPr lang="en-US" altLang="zh-CN" dirty="0"/>
              <a:t>The model is too complex</a:t>
            </a:r>
          </a:p>
          <a:p>
            <a:pPr lvl="1"/>
            <a:r>
              <a:rPr lang="en-US" altLang="zh-CN" dirty="0"/>
              <a:t>The labels have poor quality</a:t>
            </a:r>
          </a:p>
          <a:p>
            <a:r>
              <a:rPr lang="en-US" altLang="zh-CN" dirty="0"/>
              <a:t>I will say that at this point, the most possible approach is to dig deeper into feature engineering of the original data. The same conclusion has been submitted to my research team, and my co-researchers are now working on capturing the complete distribution of intensity for each peak. This would result in a new channel with not only 0 and 1’s, but real number entries of length of the peaks to feed into the network. I expect it to make up for the lack of pattern in our current data and to become the possible fix for the overfitting problem.</a:t>
            </a:r>
          </a:p>
        </p:txBody>
      </p:sp>
    </p:spTree>
    <p:extLst>
      <p:ext uri="{BB962C8B-B14F-4D97-AF65-F5344CB8AC3E}">
        <p14:creationId xmlns:p14="http://schemas.microsoft.com/office/powerpoint/2010/main" val="11584000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576025-AA62-0556-C25B-9149B0377B11}"/>
              </a:ext>
            </a:extLst>
          </p:cNvPr>
          <p:cNvSpPr>
            <a:spLocks noGrp="1"/>
          </p:cNvSpPr>
          <p:nvPr>
            <p:ph type="title"/>
          </p:nvPr>
        </p:nvSpPr>
        <p:spPr/>
        <p:txBody>
          <a:bodyPr/>
          <a:lstStyle/>
          <a:p>
            <a:r>
              <a:rPr lang="en-US" altLang="zh-CN" dirty="0"/>
              <a:t>Addressing Peer Review Comments</a:t>
            </a:r>
            <a:endParaRPr lang="zh-CN" altLang="en-US" dirty="0"/>
          </a:p>
        </p:txBody>
      </p:sp>
      <p:sp>
        <p:nvSpPr>
          <p:cNvPr id="3" name="内容占位符 2">
            <a:extLst>
              <a:ext uri="{FF2B5EF4-FFF2-40B4-BE49-F238E27FC236}">
                <a16:creationId xmlns:a16="http://schemas.microsoft.com/office/drawing/2014/main" id="{0CCDB54A-250F-3CF2-230C-C0EB4B711521}"/>
              </a:ext>
            </a:extLst>
          </p:cNvPr>
          <p:cNvSpPr>
            <a:spLocks noGrp="1"/>
          </p:cNvSpPr>
          <p:nvPr>
            <p:ph idx="1"/>
          </p:nvPr>
        </p:nvSpPr>
        <p:spPr/>
        <p:txBody>
          <a:bodyPr/>
          <a:lstStyle/>
          <a:p>
            <a:r>
              <a:rPr lang="en-US" altLang="zh-CN" dirty="0"/>
              <a:t>The most common comment (tongue twister?) I got from peer reviews was that this project did not follow a clear claim-evidence-reason story line. This is because that the project is part of a larger, ongoing research project, and I was only half way through my works at the point of the first draft presentation, so that no particular claims could be made. In this presentation, you could clearly see that I was finally able to make claims about what I thought was the reason for the overfitting problem.</a:t>
            </a:r>
          </a:p>
          <a:p>
            <a:r>
              <a:rPr lang="en-US" altLang="zh-CN" dirty="0"/>
              <a:t>Other comments including ambiguous wording, lack of explanations on choice of methodology, and unclear interpretation of analytic results were also addressed in this presentation.</a:t>
            </a:r>
          </a:p>
          <a:p>
            <a:r>
              <a:rPr lang="en-US" altLang="zh-CN" dirty="0"/>
              <a:t>One comment I found hard to address was that there were too much text with too few graphs and plots. Although I used a presentational format, this project should in fact be written as a formal research article. There was not as much to show directly to the readers as a data analysis article, but much more to interpret and discuss. Thus, in this executive level presentation, I still did not include many visualizations, but wrote long interpretational paragraphs instead.</a:t>
            </a:r>
          </a:p>
        </p:txBody>
      </p:sp>
    </p:spTree>
    <p:extLst>
      <p:ext uri="{BB962C8B-B14F-4D97-AF65-F5344CB8AC3E}">
        <p14:creationId xmlns:p14="http://schemas.microsoft.com/office/powerpoint/2010/main" val="10093489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27C59-A8C4-70D3-D40C-AB0157209272}"/>
              </a:ext>
            </a:extLst>
          </p:cNvPr>
          <p:cNvSpPr>
            <a:spLocks noGrp="1"/>
          </p:cNvSpPr>
          <p:nvPr>
            <p:ph type="title"/>
          </p:nvPr>
        </p:nvSpPr>
        <p:spPr/>
        <p:txBody>
          <a:bodyPr/>
          <a:lstStyle/>
          <a:p>
            <a:r>
              <a:rPr lang="en-US" altLang="zh-CN" dirty="0"/>
              <a:t>Links</a:t>
            </a:r>
            <a:endParaRPr lang="zh-CN" altLang="en-US" dirty="0"/>
          </a:p>
        </p:txBody>
      </p:sp>
      <p:sp>
        <p:nvSpPr>
          <p:cNvPr id="3" name="内容占位符 2">
            <a:extLst>
              <a:ext uri="{FF2B5EF4-FFF2-40B4-BE49-F238E27FC236}">
                <a16:creationId xmlns:a16="http://schemas.microsoft.com/office/drawing/2014/main" id="{09D7E7E7-DECE-1199-9DBD-7047192A6DE1}"/>
              </a:ext>
            </a:extLst>
          </p:cNvPr>
          <p:cNvSpPr>
            <a:spLocks noGrp="1"/>
          </p:cNvSpPr>
          <p:nvPr>
            <p:ph idx="1"/>
          </p:nvPr>
        </p:nvSpPr>
        <p:spPr/>
        <p:txBody>
          <a:bodyPr/>
          <a:lstStyle/>
          <a:p>
            <a:pPr lvl="1"/>
            <a:r>
              <a:rPr lang="en-US" altLang="zh-CN" dirty="0"/>
              <a:t>Project repository: </a:t>
            </a:r>
            <a:r>
              <a:rPr lang="en-US" altLang="zh-CN" dirty="0">
                <a:hlinkClick r:id="rId2"/>
              </a:rPr>
              <a:t>https://github.com/N1colTeng/DATA-294P</a:t>
            </a:r>
            <a:endParaRPr lang="en-US" altLang="zh-CN" dirty="0"/>
          </a:p>
        </p:txBody>
      </p:sp>
    </p:spTree>
    <p:extLst>
      <p:ext uri="{BB962C8B-B14F-4D97-AF65-F5344CB8AC3E}">
        <p14:creationId xmlns:p14="http://schemas.microsoft.com/office/powerpoint/2010/main" val="23567744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A13BE-6967-52D0-952C-1AF921679446}"/>
              </a:ext>
            </a:extLst>
          </p:cNvPr>
          <p:cNvSpPr>
            <a:spLocks noGrp="1"/>
          </p:cNvSpPr>
          <p:nvPr>
            <p:ph type="title"/>
          </p:nvPr>
        </p:nvSpPr>
        <p:spPr/>
        <p:txBody>
          <a:bodyPr/>
          <a:lstStyle/>
          <a:p>
            <a:r>
              <a:rPr lang="en-US" altLang="zh-CN" dirty="0"/>
              <a:t>Reference</a:t>
            </a:r>
            <a:endParaRPr lang="zh-CN" altLang="en-US" dirty="0"/>
          </a:p>
        </p:txBody>
      </p:sp>
      <p:sp>
        <p:nvSpPr>
          <p:cNvPr id="3" name="内容占位符 2">
            <a:extLst>
              <a:ext uri="{FF2B5EF4-FFF2-40B4-BE49-F238E27FC236}">
                <a16:creationId xmlns:a16="http://schemas.microsoft.com/office/drawing/2014/main" id="{906D66D8-2CE9-B2B2-9411-10F69E2C8CF0}"/>
              </a:ext>
            </a:extLst>
          </p:cNvPr>
          <p:cNvSpPr>
            <a:spLocks noGrp="1"/>
          </p:cNvSpPr>
          <p:nvPr>
            <p:ph idx="1"/>
          </p:nvPr>
        </p:nvSpPr>
        <p:spPr/>
        <p:txBody>
          <a:bodyPr/>
          <a:lstStyle/>
          <a:p>
            <a:r>
              <a:rPr lang="en-US" altLang="zh-CN" dirty="0"/>
              <a:t>(1) He et al., 2024, Cell. Dual-role transcription factors stabilize intermediate expression levels.</a:t>
            </a:r>
          </a:p>
          <a:p>
            <a:r>
              <a:rPr lang="en-US" altLang="zh-CN" dirty="0"/>
              <a:t>(2) Beibei Wang, </a:t>
            </a:r>
            <a:r>
              <a:rPr lang="en-US" altLang="zh-CN" dirty="0" err="1"/>
              <a:t>Fengzhu</a:t>
            </a:r>
            <a:r>
              <a:rPr lang="en-US" altLang="zh-CN" dirty="0"/>
              <a:t> Sun &amp; </a:t>
            </a:r>
            <a:r>
              <a:rPr lang="en-US" altLang="zh-CN" dirty="0" err="1"/>
              <a:t>Yihui</a:t>
            </a:r>
            <a:r>
              <a:rPr lang="en-US" altLang="zh-CN" dirty="0"/>
              <a:t> Luan, 2024. Comparison of the effectiveness of different normalization methods for metagenomic cross‑study phenotype prediction under heterogeneity.</a:t>
            </a:r>
          </a:p>
          <a:p>
            <a:r>
              <a:rPr lang="en-US" altLang="zh-CN" dirty="0"/>
              <a:t>(3) </a:t>
            </a:r>
            <a:r>
              <a:rPr lang="en-US" altLang="zh-CN" dirty="0" err="1"/>
              <a:t>Siersbæk</a:t>
            </a:r>
            <a:r>
              <a:rPr lang="en-US" altLang="zh-CN" dirty="0"/>
              <a:t> et al., 2017, Molecular Cell 66. </a:t>
            </a:r>
            <a:r>
              <a:rPr lang="en-US" altLang="zh-CN" dirty="0" err="1"/>
              <a:t>DynamicRewiring</a:t>
            </a:r>
            <a:r>
              <a:rPr lang="en-US" altLang="zh-CN" dirty="0"/>
              <a:t> of Promoter-Anchored Chromatin Loops during Adipocyte Differentiation.</a:t>
            </a:r>
          </a:p>
          <a:p>
            <a:r>
              <a:rPr lang="en-US" altLang="zh-CN" dirty="0"/>
              <a:t>(4) Han Yuan and David R. Kelley, 2022. </a:t>
            </a:r>
            <a:r>
              <a:rPr lang="en-US" altLang="zh-CN" dirty="0" err="1"/>
              <a:t>scBasset</a:t>
            </a:r>
            <a:r>
              <a:rPr lang="en-US" altLang="zh-CN" dirty="0"/>
              <a:t>: sequence-based modeling of single-cell ATAC-seq using convolutional neural networks.</a:t>
            </a:r>
          </a:p>
          <a:p>
            <a:r>
              <a:rPr lang="en-US" altLang="zh-CN" dirty="0"/>
              <a:t>(5) Tsung-Yi Lin et al., 2017. Focal Loss for Dense Object Detection.</a:t>
            </a:r>
          </a:p>
          <a:p>
            <a:endParaRPr lang="zh-CN" altLang="en-US" dirty="0"/>
          </a:p>
        </p:txBody>
      </p:sp>
    </p:spTree>
    <p:extLst>
      <p:ext uri="{BB962C8B-B14F-4D97-AF65-F5344CB8AC3E}">
        <p14:creationId xmlns:p14="http://schemas.microsoft.com/office/powerpoint/2010/main" val="2270703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E4A78-9B81-6EDA-0E8C-9CD3609BAD6A}"/>
              </a:ext>
            </a:extLst>
          </p:cNvPr>
          <p:cNvSpPr>
            <a:spLocks noGrp="1"/>
          </p:cNvSpPr>
          <p:nvPr>
            <p:ph type="title"/>
          </p:nvPr>
        </p:nvSpPr>
        <p:spPr/>
        <p:txBody>
          <a:bodyPr/>
          <a:lstStyle/>
          <a:p>
            <a:r>
              <a:rPr lang="en-US" altLang="zh-CN" dirty="0"/>
              <a:t>ATAC-seq Technique</a:t>
            </a:r>
            <a:endParaRPr lang="zh-CN" altLang="en-US" dirty="0"/>
          </a:p>
        </p:txBody>
      </p:sp>
      <p:sp>
        <p:nvSpPr>
          <p:cNvPr id="3" name="内容占位符 2">
            <a:extLst>
              <a:ext uri="{FF2B5EF4-FFF2-40B4-BE49-F238E27FC236}">
                <a16:creationId xmlns:a16="http://schemas.microsoft.com/office/drawing/2014/main" id="{7DA20B37-ED0D-DA27-641B-424F6C842B05}"/>
              </a:ext>
            </a:extLst>
          </p:cNvPr>
          <p:cNvSpPr>
            <a:spLocks noGrp="1"/>
          </p:cNvSpPr>
          <p:nvPr>
            <p:ph idx="1"/>
          </p:nvPr>
        </p:nvSpPr>
        <p:spPr/>
        <p:txBody>
          <a:bodyPr/>
          <a:lstStyle/>
          <a:p>
            <a:r>
              <a:rPr lang="en-US" altLang="zh-CN" dirty="0"/>
              <a:t>The ATAC-seq technique enables the genome-wide detection of chromatin accessibility and plays a crucial role in various fields such as gene regulation and disease mechanisms. </a:t>
            </a:r>
          </a:p>
          <a:p>
            <a:r>
              <a:rPr lang="en-US" altLang="zh-CN" dirty="0"/>
              <a:t>For an individual experimental treatment, raw data produced by ATAC-seq can be converted into a vector using some bioinformatics software. The dimension of the vector is the number of </a:t>
            </a:r>
            <a:r>
              <a:rPr lang="en-US" altLang="zh-CN" b="1" dirty="0"/>
              <a:t>open regions or peaks</a:t>
            </a:r>
            <a:r>
              <a:rPr lang="en-US" altLang="zh-CN" dirty="0"/>
              <a:t>, with each component representing a peak and its value indicating the </a:t>
            </a:r>
            <a:r>
              <a:rPr lang="en-US" altLang="zh-CN" b="1" dirty="0"/>
              <a:t>relative quantification</a:t>
            </a:r>
            <a:r>
              <a:rPr lang="en-US" altLang="zh-CN" dirty="0"/>
              <a:t> of accessibility of that peak.</a:t>
            </a:r>
          </a:p>
        </p:txBody>
      </p:sp>
    </p:spTree>
    <p:extLst>
      <p:ext uri="{BB962C8B-B14F-4D97-AF65-F5344CB8AC3E}">
        <p14:creationId xmlns:p14="http://schemas.microsoft.com/office/powerpoint/2010/main" val="1465951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88CC2-D517-298F-7107-723A449563C0}"/>
              </a:ext>
            </a:extLst>
          </p:cNvPr>
          <p:cNvSpPr>
            <a:spLocks noGrp="1"/>
          </p:cNvSpPr>
          <p:nvPr>
            <p:ph type="title"/>
          </p:nvPr>
        </p:nvSpPr>
        <p:spPr/>
        <p:txBody>
          <a:bodyPr/>
          <a:lstStyle/>
          <a:p>
            <a:r>
              <a:rPr lang="en-US" altLang="zh-CN" dirty="0"/>
              <a:t>Proper Normalization</a:t>
            </a:r>
            <a:endParaRPr lang="zh-CN" altLang="en-US" dirty="0"/>
          </a:p>
        </p:txBody>
      </p:sp>
      <p:sp>
        <p:nvSpPr>
          <p:cNvPr id="3" name="内容占位符 2">
            <a:extLst>
              <a:ext uri="{FF2B5EF4-FFF2-40B4-BE49-F238E27FC236}">
                <a16:creationId xmlns:a16="http://schemas.microsoft.com/office/drawing/2014/main" id="{F22C0F2A-3B1D-5FE7-3245-8AE35B1C617F}"/>
              </a:ext>
            </a:extLst>
          </p:cNvPr>
          <p:cNvSpPr>
            <a:spLocks noGrp="1"/>
          </p:cNvSpPr>
          <p:nvPr>
            <p:ph idx="1"/>
          </p:nvPr>
        </p:nvSpPr>
        <p:spPr/>
        <p:txBody>
          <a:bodyPr/>
          <a:lstStyle/>
          <a:p>
            <a:r>
              <a:rPr lang="en-US" altLang="zh-CN" dirty="0"/>
              <a:t>By relative quantification, it means that the accessibility values being recorded are relative to other values within the same treatment group. For example, in a certain experimental group, peak A and peak B having accessibilities of 1 and 2 is no different from them having accessibilities of 100 and 200.</a:t>
            </a:r>
            <a:endParaRPr lang="zh-CN" altLang="en-US" dirty="0"/>
          </a:p>
          <a:p>
            <a:r>
              <a:rPr lang="en-US" altLang="zh-CN" dirty="0"/>
              <a:t>If peak A has accessibility 1, 10, and 100 across the Fresh, Fix, and </a:t>
            </a:r>
            <a:r>
              <a:rPr lang="en-US" altLang="zh-CN" dirty="0" err="1"/>
              <a:t>HexFix</a:t>
            </a:r>
            <a:r>
              <a:rPr lang="en-US" altLang="zh-CN" dirty="0"/>
              <a:t> groups, we cannot directly compare these three numbers, for they are all “relative” to other accessibility values in their specific group. For example, 1 could be the maximum value in Fresh group, while 100 could be the minimum value in </a:t>
            </a:r>
            <a:r>
              <a:rPr lang="en-US" altLang="zh-CN" dirty="0" err="1"/>
              <a:t>HexFix</a:t>
            </a:r>
            <a:r>
              <a:rPr lang="en-US" altLang="zh-CN" dirty="0"/>
              <a:t> group, then it will be wrong to conclude that 100 is “larger” than 1.</a:t>
            </a:r>
          </a:p>
          <a:p>
            <a:r>
              <a:rPr lang="en-US" altLang="zh-CN" dirty="0"/>
              <a:t>To determine the “pattern” of a peak is to compare the accessibilities across different experimental groups, thus a normalization between groups is necessary before the comparison.</a:t>
            </a:r>
            <a:endParaRPr lang="zh-CN" altLang="en-US" dirty="0"/>
          </a:p>
        </p:txBody>
      </p:sp>
    </p:spTree>
    <p:extLst>
      <p:ext uri="{BB962C8B-B14F-4D97-AF65-F5344CB8AC3E}">
        <p14:creationId xmlns:p14="http://schemas.microsoft.com/office/powerpoint/2010/main" val="257505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334F3-1B53-10AC-F612-CB7E9398E0FD}"/>
              </a:ext>
            </a:extLst>
          </p:cNvPr>
          <p:cNvSpPr>
            <a:spLocks noGrp="1"/>
          </p:cNvSpPr>
          <p:nvPr>
            <p:ph type="title"/>
          </p:nvPr>
        </p:nvSpPr>
        <p:spPr/>
        <p:txBody>
          <a:bodyPr/>
          <a:lstStyle/>
          <a:p>
            <a:r>
              <a:rPr lang="en-US" altLang="zh-CN" dirty="0"/>
              <a:t>Data Summary</a:t>
            </a:r>
            <a:endParaRPr lang="zh-CN" altLang="en-US" dirty="0"/>
          </a:p>
        </p:txBody>
      </p:sp>
      <p:sp>
        <p:nvSpPr>
          <p:cNvPr id="7" name="内容占位符 6">
            <a:extLst>
              <a:ext uri="{FF2B5EF4-FFF2-40B4-BE49-F238E27FC236}">
                <a16:creationId xmlns:a16="http://schemas.microsoft.com/office/drawing/2014/main" id="{5842BFEC-97F3-B5D0-3611-9CB5447A7265}"/>
              </a:ext>
            </a:extLst>
          </p:cNvPr>
          <p:cNvSpPr>
            <a:spLocks noGrp="1"/>
          </p:cNvSpPr>
          <p:nvPr>
            <p:ph idx="1"/>
          </p:nvPr>
        </p:nvSpPr>
        <p:spPr/>
        <p:txBody>
          <a:bodyPr/>
          <a:lstStyle/>
          <a:p>
            <a:r>
              <a:rPr lang="en-US" altLang="zh-CN" dirty="0"/>
              <a:t>The dataset is consist of 2 subsets, one of which will be used to make labels, the other to train the model.</a:t>
            </a:r>
          </a:p>
          <a:p>
            <a:r>
              <a:rPr lang="en-US" altLang="zh-CN" dirty="0"/>
              <a:t>The first subset only has 1 table, which has 68809 rows, each row represents a peak of length 400 and has 6 columns:</a:t>
            </a:r>
          </a:p>
          <a:p>
            <a:pPr lvl="1"/>
            <a:r>
              <a:rPr lang="en-US" altLang="zh-CN" dirty="0" err="1"/>
              <a:t>chrom</a:t>
            </a:r>
            <a:r>
              <a:rPr lang="en-US" altLang="zh-CN" dirty="0"/>
              <a:t>: the name of the chrome the peak is on</a:t>
            </a:r>
          </a:p>
          <a:p>
            <a:pPr lvl="1"/>
            <a:r>
              <a:rPr lang="en-US" altLang="zh-CN" dirty="0"/>
              <a:t>start: the start point of the peak</a:t>
            </a:r>
          </a:p>
          <a:p>
            <a:pPr lvl="1"/>
            <a:r>
              <a:rPr lang="en-US" altLang="zh-CN" dirty="0"/>
              <a:t>end: the end point of the peak</a:t>
            </a:r>
          </a:p>
          <a:p>
            <a:pPr lvl="1"/>
            <a:r>
              <a:rPr lang="en-US" altLang="zh-CN" dirty="0"/>
              <a:t>Fresh: the accessibility read for the control group</a:t>
            </a:r>
          </a:p>
          <a:p>
            <a:pPr lvl="1"/>
            <a:r>
              <a:rPr lang="en-US" altLang="zh-CN" dirty="0"/>
              <a:t>Fix: the accessibility read under chemical fixation</a:t>
            </a:r>
          </a:p>
          <a:p>
            <a:pPr lvl="1"/>
            <a:r>
              <a:rPr lang="en-US" altLang="zh-CN" dirty="0" err="1"/>
              <a:t>HexFix</a:t>
            </a:r>
            <a:r>
              <a:rPr lang="en-US" altLang="zh-CN" dirty="0"/>
              <a:t>: the accessibility read under chemical fixation with 1,6-hexanediol</a:t>
            </a:r>
          </a:p>
        </p:txBody>
      </p:sp>
    </p:spTree>
    <p:extLst>
      <p:ext uri="{BB962C8B-B14F-4D97-AF65-F5344CB8AC3E}">
        <p14:creationId xmlns:p14="http://schemas.microsoft.com/office/powerpoint/2010/main" val="2980783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8C4CF9-5455-EF0A-3E24-F6B2F0DC63C1}"/>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3B5B100-8030-A6D7-A4D3-C61647C67DAB}"/>
              </a:ext>
            </a:extLst>
          </p:cNvPr>
          <p:cNvSpPr>
            <a:spLocks noGrp="1"/>
          </p:cNvSpPr>
          <p:nvPr>
            <p:ph idx="1"/>
          </p:nvPr>
        </p:nvSpPr>
        <p:spPr/>
        <p:txBody>
          <a:bodyPr/>
          <a:lstStyle/>
          <a:p>
            <a:r>
              <a:rPr lang="en-US" altLang="zh-CN" dirty="0"/>
              <a:t>The second subset has 2 tables, each has 137923 rows; each row represents a peak of length 600. The first table in this subset has the following columns:</a:t>
            </a:r>
          </a:p>
          <a:p>
            <a:pPr lvl="1"/>
            <a:r>
              <a:rPr lang="en-US" altLang="zh-CN" dirty="0" err="1"/>
              <a:t>chrom</a:t>
            </a:r>
            <a:r>
              <a:rPr lang="en-US" altLang="zh-CN" dirty="0"/>
              <a:t>: the name of the chrome the peak is on</a:t>
            </a:r>
          </a:p>
          <a:p>
            <a:pPr lvl="1"/>
            <a:r>
              <a:rPr lang="en-US" altLang="zh-CN" dirty="0"/>
              <a:t>start: the start point of the peak</a:t>
            </a:r>
          </a:p>
          <a:p>
            <a:pPr lvl="1"/>
            <a:r>
              <a:rPr lang="en-US" altLang="zh-CN" dirty="0"/>
              <a:t>end: the end point of the peak</a:t>
            </a:r>
          </a:p>
          <a:p>
            <a:pPr lvl="1"/>
            <a:r>
              <a:rPr lang="en-US" altLang="zh-CN" dirty="0"/>
              <a:t>id: the name of peak</a:t>
            </a:r>
          </a:p>
          <a:p>
            <a:pPr lvl="1"/>
            <a:r>
              <a:rPr lang="en-US" altLang="zh-CN" dirty="0"/>
              <a:t>signal: a signal strength calculated by a bio-info specific software when generating the sequence</a:t>
            </a:r>
          </a:p>
          <a:p>
            <a:pPr lvl="1"/>
            <a:r>
              <a:rPr lang="en-US" altLang="zh-CN" dirty="0"/>
              <a:t>label: labels generated from the first step</a:t>
            </a:r>
          </a:p>
          <a:p>
            <a:pPr lvl="1"/>
            <a:r>
              <a:rPr lang="en-US" altLang="zh-CN" dirty="0"/>
              <a:t>intensity: the average intensity for the sequence (the true intensity of a sequence should be a distribution with one read for each nucleotide, but here I just get the average over the distribution)</a:t>
            </a:r>
          </a:p>
        </p:txBody>
      </p:sp>
    </p:spTree>
    <p:extLst>
      <p:ext uri="{BB962C8B-B14F-4D97-AF65-F5344CB8AC3E}">
        <p14:creationId xmlns:p14="http://schemas.microsoft.com/office/powerpoint/2010/main" val="2764681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7B6DA7-3A11-B19D-E747-7E6E4D01841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28094B-C0A4-C948-5F3E-B75F95506D64}"/>
              </a:ext>
            </a:extLst>
          </p:cNvPr>
          <p:cNvSpPr>
            <a:spLocks noGrp="1"/>
          </p:cNvSpPr>
          <p:nvPr>
            <p:ph idx="1"/>
          </p:nvPr>
        </p:nvSpPr>
        <p:spPr/>
        <p:txBody>
          <a:bodyPr/>
          <a:lstStyle/>
          <a:p>
            <a:r>
              <a:rPr lang="en-US" altLang="zh-CN" dirty="0"/>
              <a:t>The second table has the following columns:</a:t>
            </a:r>
          </a:p>
          <a:p>
            <a:pPr lvl="1"/>
            <a:r>
              <a:rPr lang="en-US" altLang="zh-CN" dirty="0"/>
              <a:t>id: the name of the peak</a:t>
            </a:r>
          </a:p>
          <a:p>
            <a:pPr lvl="1"/>
            <a:r>
              <a:rPr lang="en-US" altLang="zh-CN" dirty="0"/>
              <a:t>sequence: the actual sequence (consist of A, T, C, G, and N) of the peak, length is 600</a:t>
            </a:r>
          </a:p>
          <a:p>
            <a:r>
              <a:rPr lang="en-US" altLang="zh-CN" dirty="0"/>
              <a:t>Note that the peaks of the two subsets are not of a 1-to-1 relationship. The peaks in subset 1 underwent a special treatment called overlapping (which is not done by me), and as a result, peaks in subset 1 could correspond to one or several peaks in subset 2, while some peaks in subset 2 are not included in subset 1 at all.</a:t>
            </a:r>
          </a:p>
          <a:p>
            <a:endParaRPr lang="zh-CN" altLang="en-US" dirty="0"/>
          </a:p>
        </p:txBody>
      </p:sp>
    </p:spTree>
    <p:extLst>
      <p:ext uri="{BB962C8B-B14F-4D97-AF65-F5344CB8AC3E}">
        <p14:creationId xmlns:p14="http://schemas.microsoft.com/office/powerpoint/2010/main" val="415707730"/>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3386</TotalTime>
  <Words>3819</Words>
  <Application>Microsoft Office PowerPoint</Application>
  <PresentationFormat>宽屏</PresentationFormat>
  <Paragraphs>194</Paragraphs>
  <Slides>47</Slides>
  <Notes>3</Notes>
  <HiddenSlides>0</HiddenSlides>
  <MMClips>0</MMClips>
  <ScaleCrop>false</ScaleCrop>
  <HeadingPairs>
    <vt:vector size="6" baseType="variant">
      <vt:variant>
        <vt:lpstr>已用的字体</vt:lpstr>
      </vt:variant>
      <vt:variant>
        <vt:i4>4</vt:i4>
      </vt:variant>
      <vt:variant>
        <vt:lpstr>主题</vt:lpstr>
      </vt:variant>
      <vt:variant>
        <vt:i4>4</vt:i4>
      </vt:variant>
      <vt:variant>
        <vt:lpstr>幻灯片标题</vt:lpstr>
      </vt:variant>
      <vt:variant>
        <vt:i4>47</vt:i4>
      </vt:variant>
    </vt:vector>
  </HeadingPairs>
  <TitlesOfParts>
    <vt:vector size="55" baseType="lpstr">
      <vt:lpstr>等线</vt:lpstr>
      <vt:lpstr>Calibri</vt:lpstr>
      <vt:lpstr>Calibri Light</vt:lpstr>
      <vt:lpstr>Wingdings 2</vt:lpstr>
      <vt:lpstr>HDOfficeLightV0</vt:lpstr>
      <vt:lpstr>1_HDOfficeLightV0</vt:lpstr>
      <vt:lpstr>2_HDOfficeLightV0</vt:lpstr>
      <vt:lpstr>回顾</vt:lpstr>
      <vt:lpstr>Data294P Executive Level Presentation</vt:lpstr>
      <vt:lpstr>Background Introduction</vt:lpstr>
      <vt:lpstr>Background Introduction</vt:lpstr>
      <vt:lpstr>PowerPoint 演示文稿</vt:lpstr>
      <vt:lpstr>ATAC-seq Technique</vt:lpstr>
      <vt:lpstr>Proper Normalization</vt:lpstr>
      <vt:lpstr>Data Summary</vt:lpstr>
      <vt:lpstr>PowerPoint 演示文稿</vt:lpstr>
      <vt:lpstr>PowerPoint 演示文稿</vt:lpstr>
      <vt:lpstr>Project Outline</vt:lpstr>
      <vt:lpstr>Data Normalization</vt:lpstr>
      <vt:lpstr>PowerPoint 演示文稿</vt:lpstr>
      <vt:lpstr>PowerPoint 演示文稿</vt:lpstr>
      <vt:lpstr>PowerPoint 演示文稿</vt:lpstr>
      <vt:lpstr>After Normalization</vt:lpstr>
      <vt:lpstr>Data Transformation</vt:lpstr>
      <vt:lpstr>Difference transformation</vt:lpstr>
      <vt:lpstr>Kmeans</vt:lpstr>
      <vt:lpstr>HSV transformation</vt:lpstr>
      <vt:lpstr>PowerPoint 演示文稿</vt:lpstr>
      <vt:lpstr>PowerPoint 演示文稿</vt:lpstr>
      <vt:lpstr>Interpretation of HSV transformation</vt:lpstr>
      <vt:lpstr>Kmeans</vt:lpstr>
      <vt:lpstr>Data cleaning</vt:lpstr>
      <vt:lpstr>PowerPoint 演示文稿</vt:lpstr>
      <vt:lpstr>PowerPoint 演示文稿</vt:lpstr>
      <vt:lpstr>One-hot encoding</vt:lpstr>
      <vt:lpstr>CNN architecture</vt:lpstr>
      <vt:lpstr>CNN architecture</vt:lpstr>
      <vt:lpstr>Training and evaluation</vt:lpstr>
      <vt:lpstr>Result</vt:lpstr>
      <vt:lpstr>Discussion</vt:lpstr>
      <vt:lpstr>Tuning model complexity</vt:lpstr>
      <vt:lpstr>Simplifying Convolutional layer</vt:lpstr>
      <vt:lpstr>Adding Dropout Layer</vt:lpstr>
      <vt:lpstr>Result</vt:lpstr>
      <vt:lpstr>Discussion</vt:lpstr>
      <vt:lpstr>Checking Label Validity</vt:lpstr>
      <vt:lpstr>PowerPoint 演示文稿</vt:lpstr>
      <vt:lpstr>Focal Loss</vt:lpstr>
      <vt:lpstr>Result</vt:lpstr>
      <vt:lpstr>PowerPoint 演示文稿</vt:lpstr>
      <vt:lpstr>Discussion</vt:lpstr>
      <vt:lpstr>Future plan</vt:lpstr>
      <vt:lpstr>Addressing Peer Review Comments</vt:lpstr>
      <vt:lpstr>Links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nicolteng@163.com</dc:creator>
  <cp:lastModifiedBy>nicolteng@163.com</cp:lastModifiedBy>
  <cp:revision>51</cp:revision>
  <dcterms:created xsi:type="dcterms:W3CDTF">2024-07-19T22:49:47Z</dcterms:created>
  <dcterms:modified xsi:type="dcterms:W3CDTF">2024-08-17T04:51:03Z</dcterms:modified>
</cp:coreProperties>
</file>