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88" r:id="rId3"/>
    <p:sldMasterId id="2147483930" r:id="rId4"/>
  </p:sldMasterIdLst>
  <p:notesMasterIdLst>
    <p:notesMasterId r:id="rId38"/>
  </p:notesMasterIdLst>
  <p:sldIdLst>
    <p:sldId id="256" r:id="rId5"/>
    <p:sldId id="257" r:id="rId6"/>
    <p:sldId id="259" r:id="rId7"/>
    <p:sldId id="261" r:id="rId8"/>
    <p:sldId id="258" r:id="rId9"/>
    <p:sldId id="262" r:id="rId10"/>
    <p:sldId id="276" r:id="rId11"/>
    <p:sldId id="277" r:id="rId12"/>
    <p:sldId id="268" r:id="rId13"/>
    <p:sldId id="263" r:id="rId14"/>
    <p:sldId id="264" r:id="rId15"/>
    <p:sldId id="265" r:id="rId16"/>
    <p:sldId id="266" r:id="rId17"/>
    <p:sldId id="267" r:id="rId18"/>
    <p:sldId id="269" r:id="rId19"/>
    <p:sldId id="270" r:id="rId20"/>
    <p:sldId id="271" r:id="rId21"/>
    <p:sldId id="272" r:id="rId22"/>
    <p:sldId id="273" r:id="rId23"/>
    <p:sldId id="275" r:id="rId24"/>
    <p:sldId id="274" r:id="rId25"/>
    <p:sldId id="278" r:id="rId26"/>
    <p:sldId id="279" r:id="rId27"/>
    <p:sldId id="280" r:id="rId28"/>
    <p:sldId id="281" r:id="rId29"/>
    <p:sldId id="282" r:id="rId30"/>
    <p:sldId id="283" r:id="rId31"/>
    <p:sldId id="284" r:id="rId32"/>
    <p:sldId id="285" r:id="rId33"/>
    <p:sldId id="286" r:id="rId34"/>
    <p:sldId id="288" r:id="rId35"/>
    <p:sldId id="287"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5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17D4-2198-4BE1-96F5-B162950C574F}" type="datetimeFigureOut">
              <a:rPr lang="zh-CN" altLang="en-US" smtClean="0"/>
              <a:t>2024/7/29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A959-7584-419B-A4D3-7B6588A446DD}" type="slidenum">
              <a:rPr lang="zh-CN" altLang="en-US" smtClean="0"/>
              <a:t>‹#›</a:t>
            </a:fld>
            <a:endParaRPr lang="zh-CN" altLang="en-US"/>
          </a:p>
        </p:txBody>
      </p:sp>
    </p:spTree>
    <p:extLst>
      <p:ext uri="{BB962C8B-B14F-4D97-AF65-F5344CB8AC3E}">
        <p14:creationId xmlns:p14="http://schemas.microsoft.com/office/powerpoint/2010/main" val="37583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13</a:t>
            </a:fld>
            <a:endParaRPr lang="zh-CN" altLang="en-US"/>
          </a:p>
        </p:txBody>
      </p:sp>
    </p:spTree>
    <p:extLst>
      <p:ext uri="{BB962C8B-B14F-4D97-AF65-F5344CB8AC3E}">
        <p14:creationId xmlns:p14="http://schemas.microsoft.com/office/powerpoint/2010/main" val="28155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24</a:t>
            </a:fld>
            <a:endParaRPr lang="zh-CN" altLang="en-US"/>
          </a:p>
        </p:txBody>
      </p:sp>
    </p:spTree>
    <p:extLst>
      <p:ext uri="{BB962C8B-B14F-4D97-AF65-F5344CB8AC3E}">
        <p14:creationId xmlns:p14="http://schemas.microsoft.com/office/powerpoint/2010/main" val="292603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73799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665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756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2754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90619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36803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5116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95733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0406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508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198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9113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23807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77195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30440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6376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6680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61781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99761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21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15222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39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850175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9348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578376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554684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8197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2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188789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08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461744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857504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793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32487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269190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19125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03286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80388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5760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718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50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3290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0467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005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74476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7347055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612737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CD91DD-8A3E-456B-A84E-6763EA5311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5527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KirmEBSLh5Q" TargetMode="External"/><Relationship Id="rId2" Type="http://schemas.openxmlformats.org/officeDocument/2006/relationships/hyperlink" Target="https://github.com/N1colTeng/DATA-294P" TargetMode="Externa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8183F-664E-C2E2-84DF-F2109556C867}"/>
              </a:ext>
            </a:extLst>
          </p:cNvPr>
          <p:cNvSpPr>
            <a:spLocks noGrp="1"/>
          </p:cNvSpPr>
          <p:nvPr>
            <p:ph type="ctrTitle"/>
          </p:nvPr>
        </p:nvSpPr>
        <p:spPr/>
        <p:txBody>
          <a:bodyPr>
            <a:normAutofit/>
          </a:bodyPr>
          <a:lstStyle/>
          <a:p>
            <a:r>
              <a:rPr lang="en-US" altLang="zh-CN" dirty="0"/>
              <a:t>Data294P First Draft Presentation</a:t>
            </a:r>
            <a:endParaRPr lang="zh-CN" altLang="en-US" dirty="0"/>
          </a:p>
        </p:txBody>
      </p:sp>
      <p:sp>
        <p:nvSpPr>
          <p:cNvPr id="3" name="副标题 2">
            <a:extLst>
              <a:ext uri="{FF2B5EF4-FFF2-40B4-BE49-F238E27FC236}">
                <a16:creationId xmlns:a16="http://schemas.microsoft.com/office/drawing/2014/main" id="{5C341B1F-348F-B4C5-FE67-CB8FAFABED8F}"/>
              </a:ext>
            </a:extLst>
          </p:cNvPr>
          <p:cNvSpPr>
            <a:spLocks noGrp="1"/>
          </p:cNvSpPr>
          <p:nvPr>
            <p:ph type="subTitle" idx="1"/>
          </p:nvPr>
        </p:nvSpPr>
        <p:spPr/>
        <p:txBody>
          <a:bodyPr/>
          <a:lstStyle/>
          <a:p>
            <a:r>
              <a:rPr lang="en-US" altLang="zh-CN" dirty="0"/>
              <a:t>AN DL Approach On PEAK Recognition in DNA Sequence</a:t>
            </a:r>
          </a:p>
          <a:p>
            <a:r>
              <a:rPr lang="en-US" altLang="zh-CN" dirty="0" err="1"/>
              <a:t>Xiaofei</a:t>
            </a:r>
            <a:r>
              <a:rPr lang="en-US" altLang="zh-CN" dirty="0"/>
              <a:t> Teng</a:t>
            </a:r>
            <a:endParaRPr lang="zh-CN" altLang="en-US" dirty="0"/>
          </a:p>
        </p:txBody>
      </p:sp>
    </p:spTree>
    <p:extLst>
      <p:ext uri="{BB962C8B-B14F-4D97-AF65-F5344CB8AC3E}">
        <p14:creationId xmlns:p14="http://schemas.microsoft.com/office/powerpoint/2010/main" val="29312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ECC2-A407-B8E2-E077-F9A76419F38A}"/>
              </a:ext>
            </a:extLst>
          </p:cNvPr>
          <p:cNvSpPr>
            <a:spLocks noGrp="1"/>
          </p:cNvSpPr>
          <p:nvPr>
            <p:ph type="title"/>
          </p:nvPr>
        </p:nvSpPr>
        <p:spPr/>
        <p:txBody>
          <a:bodyPr/>
          <a:lstStyle/>
          <a:p>
            <a:r>
              <a:rPr lang="en-US" altLang="zh-CN" dirty="0"/>
              <a:t>Data Normalization</a:t>
            </a:r>
            <a:endParaRPr lang="zh-CN" altLang="en-US" dirty="0"/>
          </a:p>
        </p:txBody>
      </p:sp>
      <p:sp>
        <p:nvSpPr>
          <p:cNvPr id="3" name="内容占位符 2">
            <a:extLst>
              <a:ext uri="{FF2B5EF4-FFF2-40B4-BE49-F238E27FC236}">
                <a16:creationId xmlns:a16="http://schemas.microsoft.com/office/drawing/2014/main" id="{FCB4EC86-BC7F-2AD7-EF18-97DDB118878A}"/>
              </a:ext>
            </a:extLst>
          </p:cNvPr>
          <p:cNvSpPr>
            <a:spLocks noGrp="1"/>
          </p:cNvSpPr>
          <p:nvPr>
            <p:ph idx="1"/>
          </p:nvPr>
        </p:nvSpPr>
        <p:spPr/>
        <p:txBody>
          <a:bodyPr/>
          <a:lstStyle/>
          <a:p>
            <a:r>
              <a:rPr lang="en-US" altLang="zh-CN" dirty="0"/>
              <a:t>As mentioned before, proper normalization is necessary before comparison between groups. But even before that, let us take a closer look at our data: </a:t>
            </a:r>
            <a:endParaRPr lang="zh-CN" altLang="en-US" dirty="0"/>
          </a:p>
        </p:txBody>
      </p:sp>
      <p:pic>
        <p:nvPicPr>
          <p:cNvPr id="5" name="内容占位符 4">
            <a:extLst>
              <a:ext uri="{FF2B5EF4-FFF2-40B4-BE49-F238E27FC236}">
                <a16:creationId xmlns:a16="http://schemas.microsoft.com/office/drawing/2014/main" id="{D0790EF2-3B79-F60A-DC6D-E6D452D5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413" y="2568125"/>
            <a:ext cx="3595791" cy="3409343"/>
          </a:xfrm>
          <a:prstGeom prst="rect">
            <a:avLst/>
          </a:prstGeom>
        </p:spPr>
      </p:pic>
    </p:spTree>
    <p:extLst>
      <p:ext uri="{BB962C8B-B14F-4D97-AF65-F5344CB8AC3E}">
        <p14:creationId xmlns:p14="http://schemas.microsoft.com/office/powerpoint/2010/main" val="304778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4A16-907F-1AE8-31D4-B3FDFF97EF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FBB7D7-79E3-8AB3-F5CE-F25A94FE01EF}"/>
              </a:ext>
            </a:extLst>
          </p:cNvPr>
          <p:cNvSpPr>
            <a:spLocks noGrp="1"/>
          </p:cNvSpPr>
          <p:nvPr>
            <p:ph idx="1"/>
          </p:nvPr>
        </p:nvSpPr>
        <p:spPr/>
        <p:txBody>
          <a:bodyPr/>
          <a:lstStyle/>
          <a:p>
            <a:r>
              <a:rPr lang="en-US" altLang="zh-CN" dirty="0"/>
              <a:t>From both the histogram and the box plot we can see that the data is very skewed to the right, and also the three columns are of different “scale”.</a:t>
            </a:r>
            <a:endParaRPr lang="zh-CN" altLang="en-US" dirty="0"/>
          </a:p>
        </p:txBody>
      </p:sp>
      <p:pic>
        <p:nvPicPr>
          <p:cNvPr id="3074" name="Picture 2">
            <a:extLst>
              <a:ext uri="{FF2B5EF4-FFF2-40B4-BE49-F238E27FC236}">
                <a16:creationId xmlns:a16="http://schemas.microsoft.com/office/drawing/2014/main" id="{DCE2EA60-FF6A-35EA-03FC-373E6D95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3" y="3008161"/>
            <a:ext cx="5618328" cy="2860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6B88F3-7222-E668-9B4F-0337E7ACF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160"/>
            <a:ext cx="5445883" cy="27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44-708C-E8D7-54FE-D991908720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1B6061-23FE-D74A-8564-9720A71F7F6B}"/>
              </a:ext>
            </a:extLst>
          </p:cNvPr>
          <p:cNvSpPr>
            <a:spLocks noGrp="1"/>
          </p:cNvSpPr>
          <p:nvPr>
            <p:ph idx="1"/>
          </p:nvPr>
        </p:nvSpPr>
        <p:spPr/>
        <p:txBody>
          <a:bodyPr/>
          <a:lstStyle/>
          <a:p>
            <a:r>
              <a:rPr lang="en-US" altLang="zh-CN" dirty="0"/>
              <a:t>One common approach to deal with data with a long tail is to apply a log transformation. Here, a log2 transformation is used. Can see the data become more “normal” after applying the log transformation.</a:t>
            </a:r>
            <a:endParaRPr lang="zh-CN" altLang="en-US" dirty="0"/>
          </a:p>
        </p:txBody>
      </p:sp>
      <p:pic>
        <p:nvPicPr>
          <p:cNvPr id="2050" name="Picture 2">
            <a:extLst>
              <a:ext uri="{FF2B5EF4-FFF2-40B4-BE49-F238E27FC236}">
                <a16:creationId xmlns:a16="http://schemas.microsoft.com/office/drawing/2014/main" id="{19E769F7-D8AC-EC64-1AD2-ED6A05C1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3" y="2977008"/>
            <a:ext cx="5846608" cy="3000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C9A6660-DACB-F356-374A-D55DA685A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60" y="2977500"/>
            <a:ext cx="5542698" cy="28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4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CA00-1EEB-6111-E4F9-001477A8E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53CD6D-1E8F-C5E3-7C4E-0AF7AA332F1D}"/>
              </a:ext>
            </a:extLst>
          </p:cNvPr>
          <p:cNvSpPr>
            <a:spLocks noGrp="1"/>
          </p:cNvSpPr>
          <p:nvPr>
            <p:ph idx="1"/>
          </p:nvPr>
        </p:nvSpPr>
        <p:spPr/>
        <p:txBody>
          <a:bodyPr/>
          <a:lstStyle/>
          <a:p>
            <a:r>
              <a:rPr lang="en-US" altLang="zh-CN" dirty="0"/>
              <a:t>In the field of biological information, quantile normalization is commonly used</a:t>
            </a:r>
            <a:r>
              <a:rPr lang="en-US" altLang="zh-CN" baseline="30000" dirty="0"/>
              <a:t>(2)</a:t>
            </a:r>
            <a:r>
              <a:rPr lang="en-US" altLang="zh-CN" dirty="0"/>
              <a:t>. In this project, Median normalization (MED), or the 50-quantile normalization is used. This method lines up the median of each column to make the data be on the same “scale”.</a:t>
            </a:r>
          </a:p>
          <a:p>
            <a:pPr marL="0" indent="0">
              <a:buNone/>
            </a:pPr>
            <a:endParaRPr lang="zh-CN" altLang="en-US" dirty="0"/>
          </a:p>
        </p:txBody>
      </p:sp>
      <p:pic>
        <p:nvPicPr>
          <p:cNvPr id="1026" name="Picture 2">
            <a:extLst>
              <a:ext uri="{FF2B5EF4-FFF2-40B4-BE49-F238E27FC236}">
                <a16:creationId xmlns:a16="http://schemas.microsoft.com/office/drawing/2014/main" id="{1B322F3D-82E9-EA43-C420-19603310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1" y="3046504"/>
            <a:ext cx="5711192" cy="2930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30CEC1-808C-163D-FC2F-99DFF6242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204" y="3046504"/>
            <a:ext cx="5376648" cy="280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0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570DE-1776-0B04-0FE3-71ED3233EF8A}"/>
              </a:ext>
            </a:extLst>
          </p:cNvPr>
          <p:cNvSpPr>
            <a:spLocks noGrp="1"/>
          </p:cNvSpPr>
          <p:nvPr>
            <p:ph type="title"/>
          </p:nvPr>
        </p:nvSpPr>
        <p:spPr/>
        <p:txBody>
          <a:bodyPr/>
          <a:lstStyle/>
          <a:p>
            <a:r>
              <a:rPr lang="en-US" altLang="zh-CN" dirty="0"/>
              <a:t>Data Transformation</a:t>
            </a:r>
            <a:endParaRPr lang="zh-CN" altLang="en-US" dirty="0"/>
          </a:p>
        </p:txBody>
      </p:sp>
      <p:sp>
        <p:nvSpPr>
          <p:cNvPr id="3" name="内容占位符 2">
            <a:extLst>
              <a:ext uri="{FF2B5EF4-FFF2-40B4-BE49-F238E27FC236}">
                <a16:creationId xmlns:a16="http://schemas.microsoft.com/office/drawing/2014/main" id="{454DC13F-ACF5-F2CD-3E6F-0A3ABBF5F616}"/>
              </a:ext>
            </a:extLst>
          </p:cNvPr>
          <p:cNvSpPr>
            <a:spLocks noGrp="1"/>
          </p:cNvSpPr>
          <p:nvPr>
            <p:ph idx="1"/>
          </p:nvPr>
        </p:nvSpPr>
        <p:spPr/>
        <p:txBody>
          <a:bodyPr/>
          <a:lstStyle/>
          <a:p>
            <a:r>
              <a:rPr lang="en-US" altLang="zh-CN" dirty="0"/>
              <a:t>Now we have 3 normalized columns. Before we feed the data to a clustering algorithm to generate the labels, it is better to apply certain transformations that better capture the feature we care about, and hopefully could improve the clustering result.</a:t>
            </a:r>
          </a:p>
          <a:p>
            <a:r>
              <a:rPr lang="en-US" altLang="zh-CN" dirty="0"/>
              <a:t>Some possible transformation methods are:</a:t>
            </a:r>
          </a:p>
          <a:p>
            <a:pPr lvl="1"/>
            <a:r>
              <a:rPr lang="en-US" altLang="zh-CN" dirty="0"/>
              <a:t>Z-score transformation (does not do a significantly better job to capture wanted features, and might have problems)</a:t>
            </a:r>
          </a:p>
          <a:p>
            <a:pPr lvl="1"/>
            <a:r>
              <a:rPr lang="en-US" altLang="zh-CN" dirty="0"/>
              <a:t>Difference transformation (simple and effective)</a:t>
            </a:r>
          </a:p>
          <a:p>
            <a:pPr lvl="1"/>
            <a:r>
              <a:rPr lang="en-US" altLang="zh-CN" dirty="0"/>
              <a:t>HSV transformation</a:t>
            </a:r>
            <a:endParaRPr lang="zh-CN" altLang="en-US" dirty="0"/>
          </a:p>
        </p:txBody>
      </p:sp>
    </p:spTree>
    <p:extLst>
      <p:ext uri="{BB962C8B-B14F-4D97-AF65-F5344CB8AC3E}">
        <p14:creationId xmlns:p14="http://schemas.microsoft.com/office/powerpoint/2010/main" val="224010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674C8-C6C1-3F27-5B0B-FF5C4F5716B1}"/>
              </a:ext>
            </a:extLst>
          </p:cNvPr>
          <p:cNvSpPr>
            <a:spLocks noGrp="1"/>
          </p:cNvSpPr>
          <p:nvPr>
            <p:ph type="title"/>
          </p:nvPr>
        </p:nvSpPr>
        <p:spPr/>
        <p:txBody>
          <a:bodyPr/>
          <a:lstStyle/>
          <a:p>
            <a:r>
              <a:rPr lang="en-US" altLang="zh-CN" dirty="0"/>
              <a:t>Difference transformation</a:t>
            </a:r>
            <a:endParaRPr lang="zh-CN" altLang="en-US" dirty="0"/>
          </a:p>
        </p:txBody>
      </p:sp>
      <p:sp>
        <p:nvSpPr>
          <p:cNvPr id="3" name="内容占位符 2">
            <a:extLst>
              <a:ext uri="{FF2B5EF4-FFF2-40B4-BE49-F238E27FC236}">
                <a16:creationId xmlns:a16="http://schemas.microsoft.com/office/drawing/2014/main" id="{2087D1D6-4342-28BA-E2ED-76D900051BAC}"/>
              </a:ext>
            </a:extLst>
          </p:cNvPr>
          <p:cNvSpPr>
            <a:spLocks noGrp="1"/>
          </p:cNvSpPr>
          <p:nvPr>
            <p:ph idx="1"/>
          </p:nvPr>
        </p:nvSpPr>
        <p:spPr/>
        <p:txBody>
          <a:bodyPr/>
          <a:lstStyle/>
          <a:p>
            <a:r>
              <a:rPr lang="en-US" altLang="zh-CN" dirty="0"/>
              <a:t>Transform (Fresh, Fix, </a:t>
            </a:r>
            <a:r>
              <a:rPr lang="en-US" altLang="zh-CN" dirty="0" err="1"/>
              <a:t>HexFix</a:t>
            </a:r>
            <a:r>
              <a:rPr lang="en-US" altLang="zh-CN" dirty="0"/>
              <a:t>) to (Fresh - Fix, Fix - </a:t>
            </a:r>
            <a:r>
              <a:rPr lang="en-US" altLang="zh-CN" dirty="0" err="1"/>
              <a:t>HexFix</a:t>
            </a:r>
            <a:r>
              <a:rPr lang="en-US" altLang="zh-CN" dirty="0"/>
              <a:t>)</a:t>
            </a:r>
          </a:p>
          <a:p>
            <a:pPr lvl="1"/>
            <a:r>
              <a:rPr lang="en-US" altLang="zh-CN" dirty="0"/>
              <a:t>Advantage: focuses on the difference feature we care about, dimension reduction, visualization possible</a:t>
            </a:r>
          </a:p>
          <a:p>
            <a:pPr lvl="1"/>
            <a:r>
              <a:rPr lang="en-US" altLang="zh-CN" dirty="0"/>
              <a:t>Disadvantage: loss of information</a:t>
            </a:r>
            <a:endParaRPr lang="zh-CN" altLang="en-US" dirty="0"/>
          </a:p>
        </p:txBody>
      </p:sp>
      <p:pic>
        <p:nvPicPr>
          <p:cNvPr id="5" name="图片 4">
            <a:extLst>
              <a:ext uri="{FF2B5EF4-FFF2-40B4-BE49-F238E27FC236}">
                <a16:creationId xmlns:a16="http://schemas.microsoft.com/office/drawing/2014/main" id="{0657D351-5DF1-82F2-D394-21D4E8A7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25" y="2868394"/>
            <a:ext cx="1907020" cy="3109074"/>
          </a:xfrm>
          <a:prstGeom prst="rect">
            <a:avLst/>
          </a:prstGeom>
        </p:spPr>
      </p:pic>
      <p:cxnSp>
        <p:nvCxnSpPr>
          <p:cNvPr id="7" name="直接箭头连接符 6">
            <a:extLst>
              <a:ext uri="{FF2B5EF4-FFF2-40B4-BE49-F238E27FC236}">
                <a16:creationId xmlns:a16="http://schemas.microsoft.com/office/drawing/2014/main" id="{5ABAF672-F091-E6D6-E917-445B38BE9CFD}"/>
              </a:ext>
            </a:extLst>
          </p:cNvPr>
          <p:cNvCxnSpPr>
            <a:cxnSpLocks/>
          </p:cNvCxnSpPr>
          <p:nvPr/>
        </p:nvCxnSpPr>
        <p:spPr>
          <a:xfrm>
            <a:off x="3848669" y="4422931"/>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69265D9-26C3-64A1-C2EF-CD5008C2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102" y="2868397"/>
            <a:ext cx="1403209" cy="3109071"/>
          </a:xfrm>
          <a:prstGeom prst="rect">
            <a:avLst/>
          </a:prstGeom>
        </p:spPr>
      </p:pic>
      <p:pic>
        <p:nvPicPr>
          <p:cNvPr id="1026" name="Picture 2">
            <a:extLst>
              <a:ext uri="{FF2B5EF4-FFF2-40B4-BE49-F238E27FC236}">
                <a16:creationId xmlns:a16="http://schemas.microsoft.com/office/drawing/2014/main" id="{FC577814-8D17-588D-AAA6-4DB5109ED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4" y="2868394"/>
            <a:ext cx="4387886" cy="33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0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DA4C-CB55-6E1D-D6FD-8EAE0184B814}"/>
              </a:ext>
            </a:extLst>
          </p:cNvPr>
          <p:cNvSpPr>
            <a:spLocks noGrp="1"/>
          </p:cNvSpPr>
          <p:nvPr>
            <p:ph type="title"/>
          </p:nvPr>
        </p:nvSpPr>
        <p:spPr/>
        <p:txBody>
          <a:bodyPr/>
          <a:lstStyle/>
          <a:p>
            <a:r>
              <a:rPr lang="en-US" altLang="zh-CN" dirty="0" err="1"/>
              <a:t>Kmeans</a:t>
            </a:r>
            <a:endParaRPr lang="zh-CN" altLang="en-US" dirty="0"/>
          </a:p>
        </p:txBody>
      </p:sp>
      <p:pic>
        <p:nvPicPr>
          <p:cNvPr id="2050" name="Picture 2">
            <a:extLst>
              <a:ext uri="{FF2B5EF4-FFF2-40B4-BE49-F238E27FC236}">
                <a16:creationId xmlns:a16="http://schemas.microsoft.com/office/drawing/2014/main" id="{ECB5F01A-33EA-9C0A-4808-A5BAB8B5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331" y="1896852"/>
            <a:ext cx="4962050" cy="3962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5889DD-3A97-07E7-C0DF-0DEC2FD6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305" y="2563075"/>
            <a:ext cx="4311732" cy="32967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2616E03-39A8-D0F4-4A54-95EA5C84D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7108" y="2906028"/>
            <a:ext cx="2167506" cy="1720769"/>
          </a:xfrm>
          <a:prstGeom prst="rect">
            <a:avLst/>
          </a:prstGeom>
        </p:spPr>
      </p:pic>
      <p:pic>
        <p:nvPicPr>
          <p:cNvPr id="8" name="图片 7">
            <a:extLst>
              <a:ext uri="{FF2B5EF4-FFF2-40B4-BE49-F238E27FC236}">
                <a16:creationId xmlns:a16="http://schemas.microsoft.com/office/drawing/2014/main" id="{0AEEA9F6-2E23-7460-CD87-88BDC724D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026" y="4770073"/>
            <a:ext cx="2037669" cy="535832"/>
          </a:xfrm>
          <a:prstGeom prst="rect">
            <a:avLst/>
          </a:prstGeom>
        </p:spPr>
      </p:pic>
      <p:sp>
        <p:nvSpPr>
          <p:cNvPr id="9" name="文本框 8">
            <a:extLst>
              <a:ext uri="{FF2B5EF4-FFF2-40B4-BE49-F238E27FC236}">
                <a16:creationId xmlns:a16="http://schemas.microsoft.com/office/drawing/2014/main" id="{D2F99ED6-2660-A308-6478-6AF2AC8AE96C}"/>
              </a:ext>
            </a:extLst>
          </p:cNvPr>
          <p:cNvSpPr txBox="1"/>
          <p:nvPr/>
        </p:nvSpPr>
        <p:spPr>
          <a:xfrm>
            <a:off x="7997588" y="2058198"/>
            <a:ext cx="2251881" cy="369332"/>
          </a:xfrm>
          <a:prstGeom prst="rect">
            <a:avLst/>
          </a:prstGeom>
          <a:noFill/>
        </p:spPr>
        <p:txBody>
          <a:bodyPr wrap="square" rtlCol="0">
            <a:spAutoFit/>
          </a:bodyPr>
          <a:lstStyle/>
          <a:p>
            <a:r>
              <a:rPr lang="en-US" altLang="zh-CN" dirty="0" err="1"/>
              <a:t>Kmeans</a:t>
            </a:r>
            <a:r>
              <a:rPr lang="en-US" altLang="zh-CN" dirty="0"/>
              <a:t> result for k=5</a:t>
            </a:r>
          </a:p>
        </p:txBody>
      </p:sp>
      <p:sp>
        <p:nvSpPr>
          <p:cNvPr id="10" name="文本框 9">
            <a:extLst>
              <a:ext uri="{FF2B5EF4-FFF2-40B4-BE49-F238E27FC236}">
                <a16:creationId xmlns:a16="http://schemas.microsoft.com/office/drawing/2014/main" id="{2EC07BC2-56D4-6932-8559-C702871FD3B2}"/>
              </a:ext>
            </a:extLst>
          </p:cNvPr>
          <p:cNvSpPr txBox="1"/>
          <p:nvPr/>
        </p:nvSpPr>
        <p:spPr>
          <a:xfrm>
            <a:off x="10249469" y="2589481"/>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spTree>
    <p:extLst>
      <p:ext uri="{BB962C8B-B14F-4D97-AF65-F5344CB8AC3E}">
        <p14:creationId xmlns:p14="http://schemas.microsoft.com/office/powerpoint/2010/main" val="27330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2CF17-F474-ACEA-A5C0-7E3E047C588D}"/>
              </a:ext>
            </a:extLst>
          </p:cNvPr>
          <p:cNvSpPr>
            <a:spLocks noGrp="1"/>
          </p:cNvSpPr>
          <p:nvPr>
            <p:ph type="title"/>
          </p:nvPr>
        </p:nvSpPr>
        <p:spPr/>
        <p:txBody>
          <a:bodyPr/>
          <a:lstStyle/>
          <a:p>
            <a:r>
              <a:rPr lang="en-US" altLang="zh-CN" dirty="0"/>
              <a:t>HSV transformation</a:t>
            </a:r>
            <a:endParaRPr lang="zh-CN" altLang="en-US" dirty="0"/>
          </a:p>
        </p:txBody>
      </p:sp>
      <p:sp>
        <p:nvSpPr>
          <p:cNvPr id="3" name="内容占位符 2">
            <a:extLst>
              <a:ext uri="{FF2B5EF4-FFF2-40B4-BE49-F238E27FC236}">
                <a16:creationId xmlns:a16="http://schemas.microsoft.com/office/drawing/2014/main" id="{715F7BF9-0E82-9457-D91C-3674B65A237F}"/>
              </a:ext>
            </a:extLst>
          </p:cNvPr>
          <p:cNvSpPr>
            <a:spLocks noGrp="1"/>
          </p:cNvSpPr>
          <p:nvPr>
            <p:ph idx="1"/>
          </p:nvPr>
        </p:nvSpPr>
        <p:spPr/>
        <p:txBody>
          <a:bodyPr/>
          <a:lstStyle/>
          <a:p>
            <a:r>
              <a:rPr lang="en-US" altLang="zh-CN" dirty="0"/>
              <a:t>Say we have a tuple (R, G, B) representing a color. Imagine you have a V-shape pattern for the RGB values (high R and B value, low G value), what color could it possibly look like?  </a:t>
            </a:r>
            <a:endParaRPr lang="zh-CN" altLang="en-US" dirty="0"/>
          </a:p>
        </p:txBody>
      </p:sp>
      <p:pic>
        <p:nvPicPr>
          <p:cNvPr id="5" name="图片 4">
            <a:extLst>
              <a:ext uri="{FF2B5EF4-FFF2-40B4-BE49-F238E27FC236}">
                <a16:creationId xmlns:a16="http://schemas.microsoft.com/office/drawing/2014/main" id="{4EC15DB7-4756-D56D-C048-D9BA809A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73" y="2999438"/>
            <a:ext cx="5877745" cy="1124107"/>
          </a:xfrm>
          <a:prstGeom prst="rect">
            <a:avLst/>
          </a:prstGeom>
        </p:spPr>
      </p:pic>
      <p:sp>
        <p:nvSpPr>
          <p:cNvPr id="6" name="文本框 5">
            <a:extLst>
              <a:ext uri="{FF2B5EF4-FFF2-40B4-BE49-F238E27FC236}">
                <a16:creationId xmlns:a16="http://schemas.microsoft.com/office/drawing/2014/main" id="{BA7D0ADE-68C2-2ADD-FC32-51288612D143}"/>
              </a:ext>
            </a:extLst>
          </p:cNvPr>
          <p:cNvSpPr txBox="1"/>
          <p:nvPr/>
        </p:nvSpPr>
        <p:spPr>
          <a:xfrm>
            <a:off x="1097280" y="4559934"/>
            <a:ext cx="10058400" cy="646331"/>
          </a:xfrm>
          <a:prstGeom prst="rect">
            <a:avLst/>
          </a:prstGeom>
          <a:noFill/>
        </p:spPr>
        <p:txBody>
          <a:bodyPr wrap="square" rtlCol="0">
            <a:spAutoFit/>
          </a:bodyPr>
          <a:lstStyle/>
          <a:p>
            <a:r>
              <a:rPr lang="en-US" altLang="zh-CN" dirty="0"/>
              <a:t>Could it be that the V-shape pattern we are looking for is simply within a specific color range when converted into a RGB color?</a:t>
            </a:r>
            <a:endParaRPr lang="zh-CN" altLang="en-US" dirty="0"/>
          </a:p>
        </p:txBody>
      </p:sp>
    </p:spTree>
    <p:extLst>
      <p:ext uri="{BB962C8B-B14F-4D97-AF65-F5344CB8AC3E}">
        <p14:creationId xmlns:p14="http://schemas.microsoft.com/office/powerpoint/2010/main" val="34744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5C5-9AD4-BAE1-999E-E86036C7C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1C8A91-7CF7-5D48-93C8-A1DFD82FB984}"/>
              </a:ext>
            </a:extLst>
          </p:cNvPr>
          <p:cNvSpPr>
            <a:spLocks noGrp="1"/>
          </p:cNvSpPr>
          <p:nvPr>
            <p:ph idx="1"/>
          </p:nvPr>
        </p:nvSpPr>
        <p:spPr/>
        <p:txBody>
          <a:bodyPr/>
          <a:lstStyle/>
          <a:p>
            <a:r>
              <a:rPr lang="en-US" altLang="zh-CN" dirty="0"/>
              <a:t>Indeed this is the case! If we treat the (Fresh, Fix, </a:t>
            </a:r>
            <a:r>
              <a:rPr lang="en-US" altLang="zh-CN" dirty="0" err="1"/>
              <a:t>HexFix</a:t>
            </a:r>
            <a:r>
              <a:rPr lang="en-US" altLang="zh-CN" dirty="0"/>
              <a:t>) tuple as RGB values of a color, all V-shape tuples should represent a color within a certain color range, in other words, a color which hue is in a certain range (when transform a RGB color into a HSV color).</a:t>
            </a:r>
            <a:endParaRPr lang="zh-CN" altLang="en-US" dirty="0"/>
          </a:p>
        </p:txBody>
      </p:sp>
      <p:pic>
        <p:nvPicPr>
          <p:cNvPr id="7" name="图片 6">
            <a:extLst>
              <a:ext uri="{FF2B5EF4-FFF2-40B4-BE49-F238E27FC236}">
                <a16:creationId xmlns:a16="http://schemas.microsoft.com/office/drawing/2014/main" id="{4646BCFF-C14D-ADA2-7ACA-8C7BE2431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96688"/>
            <a:ext cx="5252385" cy="3172406"/>
          </a:xfrm>
          <a:prstGeom prst="rect">
            <a:avLst/>
          </a:prstGeom>
        </p:spPr>
      </p:pic>
      <p:sp>
        <p:nvSpPr>
          <p:cNvPr id="8" name="文本框 7">
            <a:extLst>
              <a:ext uri="{FF2B5EF4-FFF2-40B4-BE49-F238E27FC236}">
                <a16:creationId xmlns:a16="http://schemas.microsoft.com/office/drawing/2014/main" id="{FF0AE286-FD97-E7D6-1A82-29C38062E335}"/>
              </a:ext>
            </a:extLst>
          </p:cNvPr>
          <p:cNvSpPr txBox="1"/>
          <p:nvPr/>
        </p:nvSpPr>
        <p:spPr>
          <a:xfrm>
            <a:off x="8207445" y="5869094"/>
            <a:ext cx="1754831" cy="276999"/>
          </a:xfrm>
          <a:prstGeom prst="rect">
            <a:avLst/>
          </a:prstGeom>
          <a:noFill/>
        </p:spPr>
        <p:txBody>
          <a:bodyPr wrap="square" rtlCol="0">
            <a:spAutoFit/>
          </a:bodyPr>
          <a:lstStyle/>
          <a:p>
            <a:r>
              <a:rPr lang="en-US" altLang="zh-CN" sz="1200" dirty="0" err="1"/>
              <a:t>Siersbæk</a:t>
            </a:r>
            <a:r>
              <a:rPr lang="en-US" altLang="zh-CN" sz="1200" dirty="0"/>
              <a:t> et al., 2017. </a:t>
            </a:r>
            <a:r>
              <a:rPr lang="en-US" altLang="zh-CN" sz="1200" baseline="30000" dirty="0"/>
              <a:t>(3)</a:t>
            </a:r>
            <a:endParaRPr lang="zh-CN" altLang="en-US" sz="1200" baseline="30000" dirty="0"/>
          </a:p>
        </p:txBody>
      </p:sp>
      <p:pic>
        <p:nvPicPr>
          <p:cNvPr id="3074" name="Picture 2">
            <a:extLst>
              <a:ext uri="{FF2B5EF4-FFF2-40B4-BE49-F238E27FC236}">
                <a16:creationId xmlns:a16="http://schemas.microsoft.com/office/drawing/2014/main" id="{DA894957-773D-AF0D-4917-D9E239F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106" y="3336877"/>
            <a:ext cx="4352543" cy="166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3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2097-7076-52ED-B9E9-8640CBC6E1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017BD5E-3FB2-3FD4-0EA6-32EC070A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641" y="2285344"/>
            <a:ext cx="1952898" cy="3277057"/>
          </a:xfrm>
        </p:spPr>
      </p:pic>
      <p:cxnSp>
        <p:nvCxnSpPr>
          <p:cNvPr id="6" name="直接箭头连接符 5">
            <a:extLst>
              <a:ext uri="{FF2B5EF4-FFF2-40B4-BE49-F238E27FC236}">
                <a16:creationId xmlns:a16="http://schemas.microsoft.com/office/drawing/2014/main" id="{B32EB9F6-105B-0FA4-0839-E93EF9800901}"/>
              </a:ext>
            </a:extLst>
          </p:cNvPr>
          <p:cNvCxnSpPr>
            <a:cxnSpLocks/>
          </p:cNvCxnSpPr>
          <p:nvPr/>
        </p:nvCxnSpPr>
        <p:spPr>
          <a:xfrm>
            <a:off x="3555241" y="3888177"/>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FFD5AC2-E95E-EF35-B4F5-CFC86D21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076" y="2294870"/>
            <a:ext cx="1971950" cy="3267531"/>
          </a:xfrm>
          <a:prstGeom prst="rect">
            <a:avLst/>
          </a:prstGeom>
        </p:spPr>
      </p:pic>
      <p:pic>
        <p:nvPicPr>
          <p:cNvPr id="4098" name="Picture 2">
            <a:extLst>
              <a:ext uri="{FF2B5EF4-FFF2-40B4-BE49-F238E27FC236}">
                <a16:creationId xmlns:a16="http://schemas.microsoft.com/office/drawing/2014/main" id="{89FADFAC-886B-65E9-9E01-1707AB34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764" y="2061144"/>
            <a:ext cx="4371681" cy="371592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EE3AF13-F435-49FC-D092-CFE367B2E040}"/>
              </a:ext>
            </a:extLst>
          </p:cNvPr>
          <p:cNvSpPr txBox="1"/>
          <p:nvPr/>
        </p:nvSpPr>
        <p:spPr>
          <a:xfrm>
            <a:off x="1019433" y="5672676"/>
            <a:ext cx="2747349" cy="430887"/>
          </a:xfrm>
          <a:prstGeom prst="rect">
            <a:avLst/>
          </a:prstGeom>
          <a:noFill/>
        </p:spPr>
        <p:txBody>
          <a:bodyPr wrap="square" rtlCol="0">
            <a:spAutoFit/>
          </a:bodyPr>
          <a:lstStyle/>
          <a:p>
            <a:r>
              <a:rPr lang="en-US" altLang="zh-CN" sz="1100" dirty="0"/>
              <a:t>The columns are normalized to be between [0, 1] for convenience of HSV transformation</a:t>
            </a:r>
            <a:endParaRPr lang="zh-CN" altLang="en-US" sz="1100" dirty="0"/>
          </a:p>
        </p:txBody>
      </p:sp>
      <p:sp>
        <p:nvSpPr>
          <p:cNvPr id="10" name="文本框 9">
            <a:extLst>
              <a:ext uri="{FF2B5EF4-FFF2-40B4-BE49-F238E27FC236}">
                <a16:creationId xmlns:a16="http://schemas.microsoft.com/office/drawing/2014/main" id="{D940372C-7569-31E9-5281-06B821C5712B}"/>
              </a:ext>
            </a:extLst>
          </p:cNvPr>
          <p:cNvSpPr txBox="1"/>
          <p:nvPr/>
        </p:nvSpPr>
        <p:spPr>
          <a:xfrm>
            <a:off x="4574625" y="5777073"/>
            <a:ext cx="2174852" cy="261610"/>
          </a:xfrm>
          <a:prstGeom prst="rect">
            <a:avLst/>
          </a:prstGeom>
          <a:noFill/>
        </p:spPr>
        <p:txBody>
          <a:bodyPr wrap="square" rtlCol="0">
            <a:spAutoFit/>
          </a:bodyPr>
          <a:lstStyle/>
          <a:p>
            <a:r>
              <a:rPr lang="en-US" altLang="zh-CN" sz="1100" dirty="0"/>
              <a:t>HSV values are also between [0, 1]</a:t>
            </a:r>
            <a:endParaRPr lang="zh-CN" altLang="en-US" sz="1100" dirty="0"/>
          </a:p>
        </p:txBody>
      </p:sp>
    </p:spTree>
    <p:extLst>
      <p:ext uri="{BB962C8B-B14F-4D97-AF65-F5344CB8AC3E}">
        <p14:creationId xmlns:p14="http://schemas.microsoft.com/office/powerpoint/2010/main" val="41418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1A33-7FED-67B6-CD9C-883825687F5A}"/>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D2BE2F32-D1B9-11B5-F4BD-A9FBBB1D4EBD}"/>
              </a:ext>
            </a:extLst>
          </p:cNvPr>
          <p:cNvSpPr>
            <a:spLocks noGrp="1"/>
          </p:cNvSpPr>
          <p:nvPr>
            <p:ph idx="1"/>
          </p:nvPr>
        </p:nvSpPr>
        <p:spPr/>
        <p:txBody>
          <a:bodyPr/>
          <a:lstStyle/>
          <a:p>
            <a:r>
              <a:rPr lang="en-US" altLang="zh-CN" dirty="0"/>
              <a:t>This project aims to identify peaks (high accessibility fragments on a DNA sequence), which are associated with condensate formation within Liquid-Liquid Phase Separation (LLPS), through a direct deep learning approach to learn the pattern of the original DNA sequence (the ATCGs).</a:t>
            </a:r>
          </a:p>
          <a:p>
            <a:pPr marL="0" indent="0">
              <a:buNone/>
            </a:pPr>
            <a:r>
              <a:rPr lang="en-US" altLang="zh-CN" dirty="0"/>
              <a:t>  The overall idea is to do a two-step approach: </a:t>
            </a:r>
          </a:p>
          <a:p>
            <a:pPr lvl="1"/>
            <a:r>
              <a:rPr lang="en-US" altLang="zh-CN" dirty="0"/>
              <a:t>Step 1: generate a label for each peak as yes/no to being a target peak</a:t>
            </a:r>
          </a:p>
          <a:p>
            <a:pPr lvl="1"/>
            <a:r>
              <a:rPr lang="en-US" altLang="zh-CN" dirty="0"/>
              <a:t>Step 2: feed the DNA sequences of the peaks together with the labels generated in step 1 to a deep neural network and train a model </a:t>
            </a:r>
          </a:p>
          <a:p>
            <a:r>
              <a:rPr lang="en-US" altLang="zh-CN" dirty="0"/>
              <a:t>Because the quality of the label will directly influence the outcome of learning, we have to be  very careful when selecting methodology for step 1.</a:t>
            </a:r>
          </a:p>
          <a:p>
            <a:pPr marL="0" indent="0">
              <a:buNone/>
            </a:pPr>
            <a:r>
              <a:rPr lang="en-US" altLang="zh-CN" dirty="0"/>
              <a:t> </a:t>
            </a:r>
          </a:p>
        </p:txBody>
      </p:sp>
    </p:spTree>
    <p:extLst>
      <p:ext uri="{BB962C8B-B14F-4D97-AF65-F5344CB8AC3E}">
        <p14:creationId xmlns:p14="http://schemas.microsoft.com/office/powerpoint/2010/main" val="426655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6C57-5004-3B2A-8EEA-03936ABB1DD8}"/>
              </a:ext>
            </a:extLst>
          </p:cNvPr>
          <p:cNvSpPr>
            <a:spLocks noGrp="1"/>
          </p:cNvSpPr>
          <p:nvPr>
            <p:ph type="title"/>
          </p:nvPr>
        </p:nvSpPr>
        <p:spPr/>
        <p:txBody>
          <a:bodyPr/>
          <a:lstStyle/>
          <a:p>
            <a:r>
              <a:rPr lang="en-US" altLang="zh-CN" dirty="0"/>
              <a:t>Interpretation of HSV transformation</a:t>
            </a:r>
            <a:endParaRPr lang="zh-CN" altLang="en-US" dirty="0"/>
          </a:p>
        </p:txBody>
      </p:sp>
      <p:sp>
        <p:nvSpPr>
          <p:cNvPr id="3" name="内容占位符 2">
            <a:extLst>
              <a:ext uri="{FF2B5EF4-FFF2-40B4-BE49-F238E27FC236}">
                <a16:creationId xmlns:a16="http://schemas.microsoft.com/office/drawing/2014/main" id="{21CE9FF9-9EE2-7DAD-7BE7-3BED9FBB0820}"/>
              </a:ext>
            </a:extLst>
          </p:cNvPr>
          <p:cNvSpPr>
            <a:spLocks noGrp="1"/>
          </p:cNvSpPr>
          <p:nvPr>
            <p:ph idx="1"/>
          </p:nvPr>
        </p:nvSpPr>
        <p:spPr/>
        <p:txBody>
          <a:bodyPr/>
          <a:lstStyle/>
          <a:p>
            <a:r>
              <a:rPr lang="en-US" altLang="zh-CN" dirty="0"/>
              <a:t>For a (R, G, B) to (H, S, V) transformation:</a:t>
            </a:r>
          </a:p>
          <a:p>
            <a:pPr lvl="1"/>
            <a:r>
              <a:rPr lang="en-US" altLang="zh-CN" dirty="0"/>
              <a:t>H is the “shape” of the R-G-B angle</a:t>
            </a:r>
          </a:p>
          <a:p>
            <a:pPr lvl="1"/>
            <a:r>
              <a:rPr lang="en-US" altLang="zh-CN" dirty="0"/>
              <a:t>S is (max – min) / max, where max, min are the maximum, minimum value in (R, G, B)</a:t>
            </a:r>
          </a:p>
          <a:p>
            <a:pPr lvl="1"/>
            <a:r>
              <a:rPr lang="en-US" altLang="zh-CN" dirty="0"/>
              <a:t>V is the max value in (R, G, B)</a:t>
            </a:r>
          </a:p>
        </p:txBody>
      </p:sp>
      <p:sp>
        <p:nvSpPr>
          <p:cNvPr id="4" name="文本框 3">
            <a:extLst>
              <a:ext uri="{FF2B5EF4-FFF2-40B4-BE49-F238E27FC236}">
                <a16:creationId xmlns:a16="http://schemas.microsoft.com/office/drawing/2014/main" id="{0970F261-6764-20D0-35ED-7742A14D0362}"/>
              </a:ext>
            </a:extLst>
          </p:cNvPr>
          <p:cNvSpPr txBox="1"/>
          <p:nvPr/>
        </p:nvSpPr>
        <p:spPr>
          <a:xfrm>
            <a:off x="2518012" y="3693640"/>
            <a:ext cx="2217761" cy="1477328"/>
          </a:xfrm>
          <a:prstGeom prst="rect">
            <a:avLst/>
          </a:prstGeom>
          <a:noFill/>
        </p:spPr>
        <p:txBody>
          <a:bodyPr wrap="square" rtlCol="0">
            <a:spAutoFit/>
          </a:bodyPr>
          <a:lstStyle/>
          <a:p>
            <a:r>
              <a:rPr lang="en-US" altLang="zh-CN" dirty="0"/>
              <a:t>Except for certain H range (the V-shape), we also look for certain S range (how deep the V is).</a:t>
            </a:r>
            <a:endParaRPr lang="zh-CN" altLang="en-US" dirty="0"/>
          </a:p>
        </p:txBody>
      </p:sp>
      <p:pic>
        <p:nvPicPr>
          <p:cNvPr id="6148" name="Picture 4">
            <a:extLst>
              <a:ext uri="{FF2B5EF4-FFF2-40B4-BE49-F238E27FC236}">
                <a16:creationId xmlns:a16="http://schemas.microsoft.com/office/drawing/2014/main" id="{99E85197-5A17-1AE3-F884-A3C2588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2885405"/>
            <a:ext cx="4363514" cy="337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6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B13F4-DFA0-5878-C2C4-1757BC9445BD}"/>
              </a:ext>
            </a:extLst>
          </p:cNvPr>
          <p:cNvSpPr>
            <a:spLocks noGrp="1"/>
          </p:cNvSpPr>
          <p:nvPr>
            <p:ph type="title"/>
          </p:nvPr>
        </p:nvSpPr>
        <p:spPr/>
        <p:txBody>
          <a:bodyPr/>
          <a:lstStyle/>
          <a:p>
            <a:r>
              <a:rPr lang="en-US" altLang="zh-CN" dirty="0" err="1"/>
              <a:t>Kmeans</a:t>
            </a:r>
            <a:endParaRPr lang="zh-CN" altLang="en-US" dirty="0"/>
          </a:p>
        </p:txBody>
      </p:sp>
      <p:pic>
        <p:nvPicPr>
          <p:cNvPr id="5" name="图片 4">
            <a:extLst>
              <a:ext uri="{FF2B5EF4-FFF2-40B4-BE49-F238E27FC236}">
                <a16:creationId xmlns:a16="http://schemas.microsoft.com/office/drawing/2014/main" id="{208A8B7D-83FE-CC2B-8A02-E7FCF083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17" y="2960914"/>
            <a:ext cx="2644130" cy="2090292"/>
          </a:xfrm>
          <a:prstGeom prst="rect">
            <a:avLst/>
          </a:prstGeom>
        </p:spPr>
      </p:pic>
      <p:sp>
        <p:nvSpPr>
          <p:cNvPr id="6" name="文本框 5">
            <a:extLst>
              <a:ext uri="{FF2B5EF4-FFF2-40B4-BE49-F238E27FC236}">
                <a16:creationId xmlns:a16="http://schemas.microsoft.com/office/drawing/2014/main" id="{88BA90D4-02AE-BA0E-D818-4D5C48BC7C44}"/>
              </a:ext>
            </a:extLst>
          </p:cNvPr>
          <p:cNvSpPr txBox="1"/>
          <p:nvPr/>
        </p:nvSpPr>
        <p:spPr>
          <a:xfrm>
            <a:off x="7017088" y="2555390"/>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pic>
        <p:nvPicPr>
          <p:cNvPr id="10" name="图片 9">
            <a:extLst>
              <a:ext uri="{FF2B5EF4-FFF2-40B4-BE49-F238E27FC236}">
                <a16:creationId xmlns:a16="http://schemas.microsoft.com/office/drawing/2014/main" id="{A1C672C9-3AA0-3A5D-59FD-D1BA325C6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01" y="3429000"/>
            <a:ext cx="876422" cy="1324160"/>
          </a:xfrm>
          <a:prstGeom prst="rect">
            <a:avLst/>
          </a:prstGeom>
        </p:spPr>
      </p:pic>
      <p:sp>
        <p:nvSpPr>
          <p:cNvPr id="11" name="文本框 10">
            <a:extLst>
              <a:ext uri="{FF2B5EF4-FFF2-40B4-BE49-F238E27FC236}">
                <a16:creationId xmlns:a16="http://schemas.microsoft.com/office/drawing/2014/main" id="{444C7D86-3B82-3945-0CE9-7C841AB0109C}"/>
              </a:ext>
            </a:extLst>
          </p:cNvPr>
          <p:cNvSpPr txBox="1"/>
          <p:nvPr/>
        </p:nvSpPr>
        <p:spPr>
          <a:xfrm>
            <a:off x="9505112" y="3013831"/>
            <a:ext cx="1442200" cy="276999"/>
          </a:xfrm>
          <a:prstGeom prst="rect">
            <a:avLst/>
          </a:prstGeom>
          <a:noFill/>
        </p:spPr>
        <p:txBody>
          <a:bodyPr wrap="square" rtlCol="0">
            <a:spAutoFit/>
          </a:bodyPr>
          <a:lstStyle/>
          <a:p>
            <a:r>
              <a:rPr lang="en-US" altLang="zh-CN" sz="1200" dirty="0"/>
              <a:t>Count of each label</a:t>
            </a:r>
            <a:endParaRPr lang="zh-CN" altLang="en-US" sz="1200" dirty="0"/>
          </a:p>
        </p:txBody>
      </p:sp>
      <p:pic>
        <p:nvPicPr>
          <p:cNvPr id="14" name="内容占位符 13">
            <a:extLst>
              <a:ext uri="{FF2B5EF4-FFF2-40B4-BE49-F238E27FC236}">
                <a16:creationId xmlns:a16="http://schemas.microsoft.com/office/drawing/2014/main" id="{191E096B-2C8E-4DA7-A348-9F28BED70B7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2814" y="1881206"/>
            <a:ext cx="4759364" cy="4080682"/>
          </a:xfrm>
        </p:spPr>
      </p:pic>
    </p:spTree>
    <p:extLst>
      <p:ext uri="{BB962C8B-B14F-4D97-AF65-F5344CB8AC3E}">
        <p14:creationId xmlns:p14="http://schemas.microsoft.com/office/powerpoint/2010/main" val="147689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5D3C-444C-C517-01D1-8CB0CFDEAADE}"/>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06F8966-07D0-C6FD-3BF6-7B90CB9EE316}"/>
              </a:ext>
            </a:extLst>
          </p:cNvPr>
          <p:cNvSpPr>
            <a:spLocks noGrp="1"/>
          </p:cNvSpPr>
          <p:nvPr>
            <p:ph idx="1"/>
          </p:nvPr>
        </p:nvSpPr>
        <p:spPr/>
        <p:txBody>
          <a:bodyPr/>
          <a:lstStyle/>
          <a:p>
            <a:r>
              <a:rPr lang="en-US" altLang="zh-CN" dirty="0"/>
              <a:t>The second subset comes in a very strange format (at least strange to me): .bed and .fa file.</a:t>
            </a:r>
          </a:p>
          <a:p>
            <a:pPr lvl="1"/>
            <a:r>
              <a:rPr lang="en-US" altLang="zh-CN" dirty="0"/>
              <a:t>.bed file can be read by pandas using the </a:t>
            </a:r>
            <a:r>
              <a:rPr lang="en-US" altLang="zh-CN" dirty="0" err="1"/>
              <a:t>read_csv</a:t>
            </a:r>
            <a:r>
              <a:rPr lang="en-US" altLang="zh-CN" dirty="0"/>
              <a:t> function and use ‘\t’ as delimiter. </a:t>
            </a:r>
          </a:p>
          <a:p>
            <a:pPr lvl="1"/>
            <a:r>
              <a:rPr lang="en-US" altLang="zh-CN" dirty="0"/>
              <a:t>.fa file is generated by a software called FASTA, which is wildly used in bioinformatics to store nucleotide or protein sequences. In python, it has to be read using special package functions (</a:t>
            </a:r>
            <a:r>
              <a:rPr lang="en-US" altLang="zh-CN" dirty="0" err="1"/>
              <a:t>SeqIO</a:t>
            </a:r>
            <a:r>
              <a:rPr lang="en-US" altLang="zh-CN" dirty="0"/>
              <a:t> function from Bio package).</a:t>
            </a:r>
          </a:p>
          <a:p>
            <a:pPr lvl="1"/>
            <a:r>
              <a:rPr lang="en-US" altLang="zh-CN" dirty="0"/>
              <a:t>This is what the dataset looks like, it is thus easy to see that the two tables can join on a common key, id:</a:t>
            </a:r>
            <a:endParaRPr lang="zh-CN" altLang="en-US" dirty="0"/>
          </a:p>
        </p:txBody>
      </p:sp>
      <p:pic>
        <p:nvPicPr>
          <p:cNvPr id="7" name="图片 6">
            <a:extLst>
              <a:ext uri="{FF2B5EF4-FFF2-40B4-BE49-F238E27FC236}">
                <a16:creationId xmlns:a16="http://schemas.microsoft.com/office/drawing/2014/main" id="{6C48E388-BDC8-B1E8-1A08-A21B27862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65" y="3667673"/>
            <a:ext cx="5323846" cy="2623945"/>
          </a:xfrm>
          <a:prstGeom prst="rect">
            <a:avLst/>
          </a:prstGeom>
        </p:spPr>
      </p:pic>
      <p:pic>
        <p:nvPicPr>
          <p:cNvPr id="9" name="图片 8">
            <a:extLst>
              <a:ext uri="{FF2B5EF4-FFF2-40B4-BE49-F238E27FC236}">
                <a16:creationId xmlns:a16="http://schemas.microsoft.com/office/drawing/2014/main" id="{DB3459FA-DF97-9B41-E473-D2CAC3E21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46" y="3667673"/>
            <a:ext cx="4897991" cy="2665386"/>
          </a:xfrm>
          <a:prstGeom prst="rect">
            <a:avLst/>
          </a:prstGeom>
        </p:spPr>
      </p:pic>
    </p:spTree>
    <p:extLst>
      <p:ext uri="{BB962C8B-B14F-4D97-AF65-F5344CB8AC3E}">
        <p14:creationId xmlns:p14="http://schemas.microsoft.com/office/powerpoint/2010/main" val="310930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721-15B7-C8BA-6417-139FC589AE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713879-DC66-768A-6566-5E58DF0CD69E}"/>
              </a:ext>
            </a:extLst>
          </p:cNvPr>
          <p:cNvSpPr>
            <a:spLocks noGrp="1"/>
          </p:cNvSpPr>
          <p:nvPr>
            <p:ph idx="1"/>
          </p:nvPr>
        </p:nvSpPr>
        <p:spPr/>
        <p:txBody>
          <a:bodyPr/>
          <a:lstStyle/>
          <a:p>
            <a:r>
              <a:rPr lang="en-US" altLang="zh-CN" dirty="0"/>
              <a:t>There are some problems to be solved before this data could be used to train a model. First, the labels of the peaks are from 1 to 6, while labels 1 to 5 represent class 0 to 4 in the </a:t>
            </a:r>
            <a:r>
              <a:rPr lang="en-US" altLang="zh-CN" dirty="0" err="1"/>
              <a:t>Kmeans</a:t>
            </a:r>
            <a:r>
              <a:rPr lang="en-US" altLang="zh-CN" dirty="0"/>
              <a:t> result in former step, while label 6 represents “unlabeled”. Thus, we have to delete all rows with label 6 (this is nearly half of the data), and reduce all label by 1 to get the original label we generated from the clustering algorithm.</a:t>
            </a:r>
          </a:p>
          <a:p>
            <a:r>
              <a:rPr lang="en-US" altLang="zh-CN" dirty="0"/>
              <a:t>I also swap label 0 with label 4, so that label 0 now represents the V-shape we are looking for. This saves time for me to remember which label is the label we target at.</a:t>
            </a:r>
            <a:endParaRPr lang="zh-CN" altLang="en-US" dirty="0"/>
          </a:p>
        </p:txBody>
      </p:sp>
      <p:pic>
        <p:nvPicPr>
          <p:cNvPr id="5" name="图片 4">
            <a:extLst>
              <a:ext uri="{FF2B5EF4-FFF2-40B4-BE49-F238E27FC236}">
                <a16:creationId xmlns:a16="http://schemas.microsoft.com/office/drawing/2014/main" id="{33FA7E5B-36BE-BE17-73AF-B2D85E1D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80" y="4235743"/>
            <a:ext cx="2057687" cy="1552792"/>
          </a:xfrm>
          <a:prstGeom prst="rect">
            <a:avLst/>
          </a:prstGeom>
        </p:spPr>
      </p:pic>
    </p:spTree>
    <p:extLst>
      <p:ext uri="{BB962C8B-B14F-4D97-AF65-F5344CB8AC3E}">
        <p14:creationId xmlns:p14="http://schemas.microsoft.com/office/powerpoint/2010/main" val="166845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B029E-D624-A991-E0C4-2CEBD877B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B50DDC-661F-192C-31A8-C2B59E82BD54}"/>
              </a:ext>
            </a:extLst>
          </p:cNvPr>
          <p:cNvSpPr>
            <a:spLocks noGrp="1"/>
          </p:cNvSpPr>
          <p:nvPr>
            <p:ph idx="1"/>
          </p:nvPr>
        </p:nvSpPr>
        <p:spPr>
          <a:xfrm>
            <a:off x="1097280" y="1845734"/>
            <a:ext cx="10058400" cy="4418588"/>
          </a:xfrm>
        </p:spPr>
        <p:txBody>
          <a:bodyPr/>
          <a:lstStyle/>
          <a:p>
            <a:r>
              <a:rPr lang="en-US" altLang="zh-CN" dirty="0"/>
              <a:t>Another problem is that, besides A, T, C, and G, there is also a N nucleotide in the sequence column, which represents “unknown” or “any” nucleotide. We do not want this noise in our model, so I want to delete all rows whose sequence contains the N nucleotide.</a:t>
            </a:r>
          </a:p>
          <a:p>
            <a:r>
              <a:rPr lang="en-US" altLang="zh-CN" dirty="0"/>
              <a:t>This is what the data looks like after data cleaning: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While we got rid of nearly half the data, we still have about the same amount of rows in remain comparing to the first dataset, so it’s not too bad.</a:t>
            </a:r>
            <a:endParaRPr lang="zh-CN" altLang="en-US" dirty="0"/>
          </a:p>
        </p:txBody>
      </p:sp>
      <p:pic>
        <p:nvPicPr>
          <p:cNvPr id="5" name="图片 4">
            <a:extLst>
              <a:ext uri="{FF2B5EF4-FFF2-40B4-BE49-F238E27FC236}">
                <a16:creationId xmlns:a16="http://schemas.microsoft.com/office/drawing/2014/main" id="{932EAA1D-8FEF-90E5-8321-D355152E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81" y="3234659"/>
            <a:ext cx="6264038" cy="2292683"/>
          </a:xfrm>
          <a:prstGeom prst="rect">
            <a:avLst/>
          </a:prstGeom>
        </p:spPr>
      </p:pic>
    </p:spTree>
    <p:extLst>
      <p:ext uri="{BB962C8B-B14F-4D97-AF65-F5344CB8AC3E}">
        <p14:creationId xmlns:p14="http://schemas.microsoft.com/office/powerpoint/2010/main" val="1392745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35902-023B-0FE3-59AD-E18830838BB9}"/>
              </a:ext>
            </a:extLst>
          </p:cNvPr>
          <p:cNvSpPr>
            <a:spLocks noGrp="1"/>
          </p:cNvSpPr>
          <p:nvPr>
            <p:ph type="title"/>
          </p:nvPr>
        </p:nvSpPr>
        <p:spPr/>
        <p:txBody>
          <a:bodyPr/>
          <a:lstStyle/>
          <a:p>
            <a:r>
              <a:rPr lang="en-US" altLang="zh-CN" dirty="0"/>
              <a:t>One-hot encoding</a:t>
            </a:r>
            <a:endParaRPr lang="zh-CN" altLang="en-US" dirty="0"/>
          </a:p>
        </p:txBody>
      </p:sp>
      <p:sp>
        <p:nvSpPr>
          <p:cNvPr id="3" name="内容占位符 2">
            <a:extLst>
              <a:ext uri="{FF2B5EF4-FFF2-40B4-BE49-F238E27FC236}">
                <a16:creationId xmlns:a16="http://schemas.microsoft.com/office/drawing/2014/main" id="{E802EBB4-CBDB-1181-08C4-989291FDD6AB}"/>
              </a:ext>
            </a:extLst>
          </p:cNvPr>
          <p:cNvSpPr>
            <a:spLocks noGrp="1"/>
          </p:cNvSpPr>
          <p:nvPr>
            <p:ph idx="1"/>
          </p:nvPr>
        </p:nvSpPr>
        <p:spPr/>
        <p:txBody>
          <a:bodyPr/>
          <a:lstStyle/>
          <a:p>
            <a:r>
              <a:rPr lang="en-US" altLang="zh-CN" dirty="0"/>
              <a:t>A common approach to extract patterns from a sequence in bioinformatics is to one-hot encode the sequence, so that a sequence of length n becomes a matrix of 4*n. This matrix is then fed into a CNN to extract the spatial information for further analysis. The methodology used in this project has referred to a paper by Han Yuan and David R. Kelley (2022)</a:t>
            </a:r>
            <a:r>
              <a:rPr lang="en-US" altLang="zh-CN" baseline="30000" dirty="0"/>
              <a:t>(4)</a:t>
            </a:r>
            <a:r>
              <a:rPr lang="en-US" altLang="zh-CN" dirty="0"/>
              <a:t>.</a:t>
            </a:r>
          </a:p>
          <a:p>
            <a:r>
              <a:rPr lang="en-US" altLang="zh-CN" dirty="0"/>
              <a:t>This is how the one-hot encoding looks like:</a:t>
            </a:r>
          </a:p>
          <a:p>
            <a:pPr marL="0" indent="0">
              <a:buNone/>
            </a:pPr>
            <a:endParaRPr lang="zh-CN" altLang="en-US" baseline="30000" dirty="0"/>
          </a:p>
        </p:txBody>
      </p:sp>
      <p:pic>
        <p:nvPicPr>
          <p:cNvPr id="5" name="图片 4">
            <a:extLst>
              <a:ext uri="{FF2B5EF4-FFF2-40B4-BE49-F238E27FC236}">
                <a16:creationId xmlns:a16="http://schemas.microsoft.com/office/drawing/2014/main" id="{E44DEFB6-AB5C-A646-7F04-CCA5F769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86" y="3490415"/>
            <a:ext cx="4677428" cy="2657846"/>
          </a:xfrm>
          <a:prstGeom prst="rect">
            <a:avLst/>
          </a:prstGeom>
        </p:spPr>
      </p:pic>
    </p:spTree>
    <p:extLst>
      <p:ext uri="{BB962C8B-B14F-4D97-AF65-F5344CB8AC3E}">
        <p14:creationId xmlns:p14="http://schemas.microsoft.com/office/powerpoint/2010/main" val="27424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1276A-4392-2817-4AF2-B982BCD0EFB2}"/>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409E689F-CDF1-A5AD-475D-1B2089A1770F}"/>
              </a:ext>
            </a:extLst>
          </p:cNvPr>
          <p:cNvSpPr>
            <a:spLocks noGrp="1"/>
          </p:cNvSpPr>
          <p:nvPr>
            <p:ph idx="1"/>
          </p:nvPr>
        </p:nvSpPr>
        <p:spPr/>
        <p:txBody>
          <a:bodyPr/>
          <a:lstStyle/>
          <a:p>
            <a:r>
              <a:rPr lang="en-US" altLang="zh-CN" dirty="0"/>
              <a:t>Because of the property of one-hot encoding, namely that each column can only have on “1” entry, the row-wise relationship (or between-row) is naturally of less significance than column-wise relationship (or within-row). This has led to a certain kind of CNN architecture we use in this project.</a:t>
            </a:r>
          </a:p>
          <a:p>
            <a:r>
              <a:rPr lang="en-US" altLang="zh-CN" dirty="0"/>
              <a:t>Instead of the Conv2d layer, which has a 2d kernel and is usually used on spatial data, here we use Conv1d layer, which has a 1d kernel and is usually used on sequential data. In this specific example, we treat each row as a individual sequence and apply Conv1d layer to it to get a new sequence for each channel. This approach has corresponding bioinformatics significance, for example, the first row could be imagined as the distribution for ‘A’ nucleotide.</a:t>
            </a:r>
            <a:endParaRPr lang="zh-CN" altLang="en-US" dirty="0"/>
          </a:p>
        </p:txBody>
      </p:sp>
    </p:spTree>
    <p:extLst>
      <p:ext uri="{BB962C8B-B14F-4D97-AF65-F5344CB8AC3E}">
        <p14:creationId xmlns:p14="http://schemas.microsoft.com/office/powerpoint/2010/main" val="345372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D3B-B130-CADE-039C-34B6F2C37D75}"/>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368F1DEE-1248-53EE-04EA-6B4BC7C04AE1}"/>
              </a:ext>
            </a:extLst>
          </p:cNvPr>
          <p:cNvSpPr>
            <a:spLocks noGrp="1"/>
          </p:cNvSpPr>
          <p:nvPr>
            <p:ph idx="1"/>
          </p:nvPr>
        </p:nvSpPr>
        <p:spPr/>
        <p:txBody>
          <a:bodyPr/>
          <a:lstStyle/>
          <a:p>
            <a:r>
              <a:rPr lang="en-US" altLang="zh-CN" dirty="0"/>
              <a:t>The CNN architecture design also have referred to the paper by Han Yuan and David R. Kelley (2022)</a:t>
            </a:r>
            <a:r>
              <a:rPr lang="en-US" altLang="zh-CN" baseline="30000" dirty="0"/>
              <a:t>(4)</a:t>
            </a:r>
            <a:r>
              <a:rPr lang="en-US" altLang="zh-CN" dirty="0"/>
              <a:t>.</a:t>
            </a:r>
          </a:p>
          <a:p>
            <a:endParaRPr lang="zh-CN" altLang="en-US" dirty="0"/>
          </a:p>
        </p:txBody>
      </p:sp>
      <p:pic>
        <p:nvPicPr>
          <p:cNvPr id="5" name="图片 4">
            <a:extLst>
              <a:ext uri="{FF2B5EF4-FFF2-40B4-BE49-F238E27FC236}">
                <a16:creationId xmlns:a16="http://schemas.microsoft.com/office/drawing/2014/main" id="{ACC23AD3-69E6-E34D-0D41-050F1120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2" y="3183534"/>
            <a:ext cx="6057113" cy="1851519"/>
          </a:xfrm>
          <a:prstGeom prst="rect">
            <a:avLst/>
          </a:prstGeom>
        </p:spPr>
      </p:pic>
      <p:pic>
        <p:nvPicPr>
          <p:cNvPr id="7" name="图片 6">
            <a:extLst>
              <a:ext uri="{FF2B5EF4-FFF2-40B4-BE49-F238E27FC236}">
                <a16:creationId xmlns:a16="http://schemas.microsoft.com/office/drawing/2014/main" id="{7BD1DC27-8F92-A4F6-92D9-72A0857F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039" y="2362062"/>
            <a:ext cx="5031339" cy="3690469"/>
          </a:xfrm>
          <a:prstGeom prst="rect">
            <a:avLst/>
          </a:prstGeom>
        </p:spPr>
      </p:pic>
    </p:spTree>
    <p:extLst>
      <p:ext uri="{BB962C8B-B14F-4D97-AF65-F5344CB8AC3E}">
        <p14:creationId xmlns:p14="http://schemas.microsoft.com/office/powerpoint/2010/main" val="251738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CB18-EC07-7202-6D9C-253A68DE84B3}"/>
              </a:ext>
            </a:extLst>
          </p:cNvPr>
          <p:cNvSpPr>
            <a:spLocks noGrp="1"/>
          </p:cNvSpPr>
          <p:nvPr>
            <p:ph type="title"/>
          </p:nvPr>
        </p:nvSpPr>
        <p:spPr/>
        <p:txBody>
          <a:bodyPr/>
          <a:lstStyle/>
          <a:p>
            <a:r>
              <a:rPr lang="en-US" altLang="zh-CN" dirty="0"/>
              <a:t>Training and evaluation</a:t>
            </a:r>
            <a:endParaRPr lang="zh-CN" altLang="en-US" dirty="0"/>
          </a:p>
        </p:txBody>
      </p:sp>
      <p:sp>
        <p:nvSpPr>
          <p:cNvPr id="3" name="内容占位符 2">
            <a:extLst>
              <a:ext uri="{FF2B5EF4-FFF2-40B4-BE49-F238E27FC236}">
                <a16:creationId xmlns:a16="http://schemas.microsoft.com/office/drawing/2014/main" id="{69D3AC6E-1538-DA38-0707-12181FEDEEF9}"/>
              </a:ext>
            </a:extLst>
          </p:cNvPr>
          <p:cNvSpPr>
            <a:spLocks noGrp="1"/>
          </p:cNvSpPr>
          <p:nvPr>
            <p:ph idx="1"/>
          </p:nvPr>
        </p:nvSpPr>
        <p:spPr/>
        <p:txBody>
          <a:bodyPr/>
          <a:lstStyle/>
          <a:p>
            <a:pPr lvl="1"/>
            <a:r>
              <a:rPr lang="en-US" altLang="zh-CN" dirty="0"/>
              <a:t>Data is randomly sampled from the original dataset with a 80%/20% train/test split ratio</a:t>
            </a:r>
          </a:p>
          <a:p>
            <a:pPr lvl="1"/>
            <a:r>
              <a:rPr lang="en-US" altLang="zh-CN" dirty="0"/>
              <a:t>Default sample size 20000 (16000 training data and 4000 validation data)</a:t>
            </a:r>
          </a:p>
          <a:p>
            <a:pPr lvl="1"/>
            <a:r>
              <a:rPr lang="en-US" altLang="zh-CN" dirty="0"/>
              <a:t>Use cross entropy loss</a:t>
            </a:r>
          </a:p>
          <a:p>
            <a:pPr lvl="1"/>
            <a:r>
              <a:rPr lang="en-US" altLang="zh-CN" dirty="0"/>
              <a:t>Learning rate set to be 0.001, with 1e-4 weight decay</a:t>
            </a:r>
          </a:p>
          <a:p>
            <a:pPr lvl="1"/>
            <a:r>
              <a:rPr lang="en-US" altLang="zh-CN" dirty="0"/>
              <a:t>Train 20 epochs, record the training and validation loss for each epoch, plot the loss when finished</a:t>
            </a:r>
          </a:p>
          <a:p>
            <a:pPr lvl="1"/>
            <a:r>
              <a:rPr lang="en-US" altLang="zh-CN" dirty="0"/>
              <a:t>Evaluate on both the overall accuracy and the accuracy on our target label (label 0 in this case) to prevent the model </a:t>
            </a:r>
            <a:r>
              <a:rPr lang="en-US" altLang="zh-CN" b="1" dirty="0"/>
              <a:t>from biased of unbalanced label number</a:t>
            </a:r>
            <a:endParaRPr lang="zh-CN" altLang="en-US" b="1" dirty="0"/>
          </a:p>
        </p:txBody>
      </p:sp>
      <p:pic>
        <p:nvPicPr>
          <p:cNvPr id="5" name="图片 4">
            <a:extLst>
              <a:ext uri="{FF2B5EF4-FFF2-40B4-BE49-F238E27FC236}">
                <a16:creationId xmlns:a16="http://schemas.microsoft.com/office/drawing/2014/main" id="{46550B39-BB4D-5F3F-F1D1-1FE8EB793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44" y="4325953"/>
            <a:ext cx="3915321" cy="1533739"/>
          </a:xfrm>
          <a:prstGeom prst="rect">
            <a:avLst/>
          </a:prstGeom>
        </p:spPr>
      </p:pic>
      <p:pic>
        <p:nvPicPr>
          <p:cNvPr id="7" name="图片 6">
            <a:extLst>
              <a:ext uri="{FF2B5EF4-FFF2-40B4-BE49-F238E27FC236}">
                <a16:creationId xmlns:a16="http://schemas.microsoft.com/office/drawing/2014/main" id="{09A14DB2-955A-9EF4-5653-246DC6D3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78" y="4135426"/>
            <a:ext cx="2143424" cy="1724266"/>
          </a:xfrm>
          <a:prstGeom prst="rect">
            <a:avLst/>
          </a:prstGeom>
        </p:spPr>
      </p:pic>
    </p:spTree>
    <p:extLst>
      <p:ext uri="{BB962C8B-B14F-4D97-AF65-F5344CB8AC3E}">
        <p14:creationId xmlns:p14="http://schemas.microsoft.com/office/powerpoint/2010/main" val="206964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9D17-0D31-2368-00AD-9AC91004EB04}"/>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E16D99CD-42B2-A637-0B30-AF9F7758BE3E}"/>
              </a:ext>
            </a:extLst>
          </p:cNvPr>
          <p:cNvSpPr>
            <a:spLocks noGrp="1"/>
          </p:cNvSpPr>
          <p:nvPr>
            <p:ph idx="1"/>
          </p:nvPr>
        </p:nvSpPr>
        <p:spPr/>
        <p:txBody>
          <a:bodyPr/>
          <a:lstStyle/>
          <a:p>
            <a:r>
              <a:rPr lang="en-US" altLang="zh-CN" dirty="0"/>
              <a:t>Long story short, the CNN model does not work out well. The validation loss almost always goes up immediately after the training loss starts to go down (as shown below). This is a strong sign of overfitting in ML, where the model simply “remember” the data instead of “learn” the underlying pattern, which makes the model impossible to generalize to unseen data.</a:t>
            </a:r>
            <a:endParaRPr lang="zh-CN" altLang="en-US" dirty="0"/>
          </a:p>
        </p:txBody>
      </p:sp>
      <p:pic>
        <p:nvPicPr>
          <p:cNvPr id="7" name="图片 6">
            <a:extLst>
              <a:ext uri="{FF2B5EF4-FFF2-40B4-BE49-F238E27FC236}">
                <a16:creationId xmlns:a16="http://schemas.microsoft.com/office/drawing/2014/main" id="{658DDF78-1A51-9BA5-1009-082B132B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38" y="3175325"/>
            <a:ext cx="4027442" cy="3068526"/>
          </a:xfrm>
          <a:prstGeom prst="rect">
            <a:avLst/>
          </a:prstGeom>
        </p:spPr>
      </p:pic>
      <p:pic>
        <p:nvPicPr>
          <p:cNvPr id="9" name="图片 8">
            <a:extLst>
              <a:ext uri="{FF2B5EF4-FFF2-40B4-BE49-F238E27FC236}">
                <a16:creationId xmlns:a16="http://schemas.microsoft.com/office/drawing/2014/main" id="{CDAB94E5-4B33-7A56-0599-EB228920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48" y="4649724"/>
            <a:ext cx="2238687" cy="1219370"/>
          </a:xfrm>
          <a:prstGeom prst="rect">
            <a:avLst/>
          </a:prstGeom>
        </p:spPr>
      </p:pic>
    </p:spTree>
    <p:extLst>
      <p:ext uri="{BB962C8B-B14F-4D97-AF65-F5344CB8AC3E}">
        <p14:creationId xmlns:p14="http://schemas.microsoft.com/office/powerpoint/2010/main" val="2868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A158-563A-34EF-A0B6-DFADB078BD61}"/>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CBDD1DED-1A56-E6F9-5E7E-A4321BE9801D}"/>
              </a:ext>
            </a:extLst>
          </p:cNvPr>
          <p:cNvSpPr>
            <a:spLocks noGrp="1"/>
          </p:cNvSpPr>
          <p:nvPr>
            <p:ph idx="1"/>
          </p:nvPr>
        </p:nvSpPr>
        <p:spPr/>
        <p:txBody>
          <a:bodyPr/>
          <a:lstStyle/>
          <a:p>
            <a:r>
              <a:rPr lang="en-US" altLang="zh-CN" dirty="0"/>
              <a:t>One important feature of the peaks we are looking for is that their responses under a specific set of experimental conditions show </a:t>
            </a:r>
            <a:r>
              <a:rPr lang="en-US" altLang="zh-CN" b="1" dirty="0"/>
              <a:t>a certain pattern</a:t>
            </a:r>
            <a:r>
              <a:rPr lang="en-US" altLang="zh-CN" dirty="0"/>
              <a:t>.</a:t>
            </a:r>
          </a:p>
          <a:p>
            <a:r>
              <a:rPr lang="en-US" altLang="zh-CN" dirty="0"/>
              <a:t>For the three experimental conditions, namely native condition (control group), chemical fixation, and chemical fixation with 1,6-hexanediol, </a:t>
            </a:r>
            <a:r>
              <a:rPr lang="en-US" altLang="zh-CN" b="1" dirty="0"/>
              <a:t>the accessibility read is significantly lower for the fixation group comparing to the other two groups</a:t>
            </a:r>
            <a:r>
              <a:rPr lang="en-US" altLang="zh-CN" dirty="0"/>
              <a:t>, which no significant difference is observed. This is because under chemical fixation, the transcriptional components form multivalent, dynamic, intermolecular inter actions that are sensitive to disruption by 1,6-hexanediol</a:t>
            </a:r>
            <a:r>
              <a:rPr lang="en-US" altLang="zh-CN" baseline="30000" dirty="0"/>
              <a:t>(1)</a:t>
            </a:r>
            <a:r>
              <a:rPr lang="en-US" altLang="zh-CN" dirty="0"/>
              <a:t>.</a:t>
            </a:r>
          </a:p>
          <a:p>
            <a:r>
              <a:rPr lang="en-US" altLang="zh-CN" dirty="0"/>
              <a:t>In conclusion, we are looking for a </a:t>
            </a:r>
            <a:r>
              <a:rPr lang="en-US" altLang="zh-CN" b="1" dirty="0"/>
              <a:t>V-shape</a:t>
            </a:r>
            <a:r>
              <a:rPr lang="en-US" altLang="zh-CN" dirty="0"/>
              <a:t> pattern across the 3 experimental conditions.</a:t>
            </a:r>
            <a:endParaRPr lang="zh-CN" altLang="en-US" dirty="0"/>
          </a:p>
        </p:txBody>
      </p:sp>
    </p:spTree>
    <p:extLst>
      <p:ext uri="{BB962C8B-B14F-4D97-AF65-F5344CB8AC3E}">
        <p14:creationId xmlns:p14="http://schemas.microsoft.com/office/powerpoint/2010/main" val="1784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9C81A-EF25-F526-457C-72825034686C}"/>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EAA1B5C4-A7AD-2FE6-F385-6F21FEB6A17D}"/>
              </a:ext>
            </a:extLst>
          </p:cNvPr>
          <p:cNvSpPr>
            <a:spLocks noGrp="1"/>
          </p:cNvSpPr>
          <p:nvPr>
            <p:ph idx="1"/>
          </p:nvPr>
        </p:nvSpPr>
        <p:spPr/>
        <p:txBody>
          <a:bodyPr/>
          <a:lstStyle/>
          <a:p>
            <a:r>
              <a:rPr lang="en-US" altLang="zh-CN" dirty="0"/>
              <a:t>Several possible reasons might lead to this result:</a:t>
            </a:r>
          </a:p>
          <a:p>
            <a:pPr lvl="1"/>
            <a:r>
              <a:rPr lang="en-US" altLang="zh-CN" dirty="0"/>
              <a:t>There’s a problem with the data</a:t>
            </a:r>
          </a:p>
          <a:p>
            <a:pPr lvl="2"/>
            <a:r>
              <a:rPr lang="en-US" altLang="zh-CN" dirty="0"/>
              <a:t>The data has too little pattern/too much noise</a:t>
            </a:r>
          </a:p>
          <a:p>
            <a:pPr lvl="2"/>
            <a:r>
              <a:rPr lang="en-US" altLang="zh-CN" dirty="0"/>
              <a:t>The labels have </a:t>
            </a:r>
            <a:r>
              <a:rPr lang="en-US" altLang="zh-CN"/>
              <a:t>poor quality</a:t>
            </a:r>
            <a:endParaRPr lang="en-US" altLang="zh-CN" dirty="0"/>
          </a:p>
          <a:p>
            <a:pPr lvl="1"/>
            <a:r>
              <a:rPr lang="en-US" altLang="zh-CN" dirty="0"/>
              <a:t>There’s a problem with the model</a:t>
            </a:r>
          </a:p>
          <a:p>
            <a:pPr lvl="2"/>
            <a:r>
              <a:rPr lang="en-US" altLang="zh-CN" dirty="0"/>
              <a:t>The model is too complicated for the data</a:t>
            </a:r>
          </a:p>
          <a:p>
            <a:pPr lvl="2"/>
            <a:r>
              <a:rPr lang="en-US" altLang="zh-CN" dirty="0"/>
              <a:t>The model architecture does not fit the data</a:t>
            </a:r>
          </a:p>
          <a:p>
            <a:pPr lvl="2"/>
            <a:endParaRPr lang="en-US" altLang="zh-CN" dirty="0"/>
          </a:p>
          <a:p>
            <a:pPr marL="0" indent="0">
              <a:buNone/>
            </a:pPr>
            <a:endParaRPr lang="zh-CN" altLang="en-US" dirty="0"/>
          </a:p>
        </p:txBody>
      </p:sp>
    </p:spTree>
    <p:extLst>
      <p:ext uri="{BB962C8B-B14F-4D97-AF65-F5344CB8AC3E}">
        <p14:creationId xmlns:p14="http://schemas.microsoft.com/office/powerpoint/2010/main" val="427059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ADF5-0511-9C7C-3F14-0147D748BC06}"/>
              </a:ext>
            </a:extLst>
          </p:cNvPr>
          <p:cNvSpPr>
            <a:spLocks noGrp="1"/>
          </p:cNvSpPr>
          <p:nvPr>
            <p:ph type="title"/>
          </p:nvPr>
        </p:nvSpPr>
        <p:spPr/>
        <p:txBody>
          <a:bodyPr/>
          <a:lstStyle/>
          <a:p>
            <a:r>
              <a:rPr lang="en-US" altLang="zh-CN" dirty="0"/>
              <a:t>Future plan</a:t>
            </a:r>
            <a:endParaRPr lang="zh-CN" altLang="en-US" dirty="0"/>
          </a:p>
        </p:txBody>
      </p:sp>
      <p:sp>
        <p:nvSpPr>
          <p:cNvPr id="3" name="内容占位符 2">
            <a:extLst>
              <a:ext uri="{FF2B5EF4-FFF2-40B4-BE49-F238E27FC236}">
                <a16:creationId xmlns:a16="http://schemas.microsoft.com/office/drawing/2014/main" id="{47CA8A10-408B-0D04-B9A4-B92A13352F3B}"/>
              </a:ext>
            </a:extLst>
          </p:cNvPr>
          <p:cNvSpPr>
            <a:spLocks noGrp="1"/>
          </p:cNvSpPr>
          <p:nvPr>
            <p:ph idx="1"/>
          </p:nvPr>
        </p:nvSpPr>
        <p:spPr/>
        <p:txBody>
          <a:bodyPr/>
          <a:lstStyle/>
          <a:p>
            <a:r>
              <a:rPr lang="en-US" altLang="zh-CN" dirty="0"/>
              <a:t>Currently, I am working on testing different hyperparameters as well as different architecture design. By doing so, I hope to rule out the possibility that there is a problem with model selection or the training process.</a:t>
            </a:r>
          </a:p>
          <a:p>
            <a:r>
              <a:rPr lang="en-US" altLang="zh-CN" dirty="0"/>
              <a:t>Meanwhile, my colleagues are working on feature engineering of the original input data, namely on doing experiments to record the complete distribution of the sequences’ intensity (we only have the average by now). They believe this should provide some extra information for the model to learn an underlying pattern. </a:t>
            </a:r>
          </a:p>
          <a:p>
            <a:r>
              <a:rPr lang="en-US" altLang="zh-CN" dirty="0"/>
              <a:t>If we somehow manage all these above and it still does not work, we might go back to the part of how we generate the labels. Some new ideas already come up, for example, use a regression model to regress the possibility of a peak being V-shape instead of using clustering algorithms.</a:t>
            </a:r>
            <a:endParaRPr lang="zh-CN" altLang="en-US" dirty="0"/>
          </a:p>
        </p:txBody>
      </p:sp>
    </p:spTree>
    <p:extLst>
      <p:ext uri="{BB962C8B-B14F-4D97-AF65-F5344CB8AC3E}">
        <p14:creationId xmlns:p14="http://schemas.microsoft.com/office/powerpoint/2010/main" val="115840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7C59-A8C4-70D3-D40C-AB0157209272}"/>
              </a:ext>
            </a:extLst>
          </p:cNvPr>
          <p:cNvSpPr>
            <a:spLocks noGrp="1"/>
          </p:cNvSpPr>
          <p:nvPr>
            <p:ph type="title"/>
          </p:nvPr>
        </p:nvSpPr>
        <p:spPr/>
        <p:txBody>
          <a:bodyPr/>
          <a:lstStyle/>
          <a:p>
            <a:r>
              <a:rPr lang="en-US" altLang="zh-CN" dirty="0"/>
              <a:t>Links</a:t>
            </a:r>
            <a:endParaRPr lang="zh-CN" altLang="en-US" dirty="0"/>
          </a:p>
        </p:txBody>
      </p:sp>
      <p:sp>
        <p:nvSpPr>
          <p:cNvPr id="3" name="内容占位符 2">
            <a:extLst>
              <a:ext uri="{FF2B5EF4-FFF2-40B4-BE49-F238E27FC236}">
                <a16:creationId xmlns:a16="http://schemas.microsoft.com/office/drawing/2014/main" id="{09D7E7E7-DECE-1199-9DBD-7047192A6DE1}"/>
              </a:ext>
            </a:extLst>
          </p:cNvPr>
          <p:cNvSpPr>
            <a:spLocks noGrp="1"/>
          </p:cNvSpPr>
          <p:nvPr>
            <p:ph idx="1"/>
          </p:nvPr>
        </p:nvSpPr>
        <p:spPr/>
        <p:txBody>
          <a:bodyPr/>
          <a:lstStyle/>
          <a:p>
            <a:pPr lvl="1"/>
            <a:r>
              <a:rPr lang="en-US" altLang="zh-CN" dirty="0"/>
              <a:t>Project repository: </a:t>
            </a:r>
            <a:r>
              <a:rPr lang="en-US" altLang="zh-CN" dirty="0">
                <a:hlinkClick r:id="rId2"/>
              </a:rPr>
              <a:t>https://github.com/N1colTeng/DATA-294P</a:t>
            </a:r>
            <a:endParaRPr lang="en-US" altLang="zh-CN" dirty="0"/>
          </a:p>
          <a:p>
            <a:pPr lvl="1"/>
            <a:r>
              <a:rPr lang="en-US" altLang="zh-CN" dirty="0"/>
              <a:t>Link to presentation video: </a:t>
            </a:r>
            <a:r>
              <a:rPr lang="en-US" altLang="zh-CN" dirty="0">
                <a:hlinkClick r:id="rId3"/>
              </a:rPr>
              <a:t>https://youtu.be/KirmEBSLh5Q</a:t>
            </a:r>
            <a:endParaRPr lang="zh-CN" altLang="en-US" dirty="0"/>
          </a:p>
        </p:txBody>
      </p:sp>
    </p:spTree>
    <p:extLst>
      <p:ext uri="{BB962C8B-B14F-4D97-AF65-F5344CB8AC3E}">
        <p14:creationId xmlns:p14="http://schemas.microsoft.com/office/powerpoint/2010/main" val="235677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A13BE-6967-52D0-952C-1AF92167944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906D66D8-2CE9-B2B2-9411-10F69E2C8CF0}"/>
              </a:ext>
            </a:extLst>
          </p:cNvPr>
          <p:cNvSpPr>
            <a:spLocks noGrp="1"/>
          </p:cNvSpPr>
          <p:nvPr>
            <p:ph idx="1"/>
          </p:nvPr>
        </p:nvSpPr>
        <p:spPr/>
        <p:txBody>
          <a:bodyPr/>
          <a:lstStyle/>
          <a:p>
            <a:r>
              <a:rPr lang="en-US" altLang="zh-CN" dirty="0"/>
              <a:t>(1) He et al., 2024, Cell. Dual-role transcription factors stabilize intermediate expression levels.</a:t>
            </a:r>
          </a:p>
          <a:p>
            <a:r>
              <a:rPr lang="en-US" altLang="zh-CN" dirty="0"/>
              <a:t>(2) Beibei Wang, </a:t>
            </a:r>
            <a:r>
              <a:rPr lang="en-US" altLang="zh-CN" dirty="0" err="1"/>
              <a:t>Fengzhu</a:t>
            </a:r>
            <a:r>
              <a:rPr lang="en-US" altLang="zh-CN" dirty="0"/>
              <a:t> Sun &amp; </a:t>
            </a:r>
            <a:r>
              <a:rPr lang="en-US" altLang="zh-CN" dirty="0" err="1"/>
              <a:t>Yihui</a:t>
            </a:r>
            <a:r>
              <a:rPr lang="en-US" altLang="zh-CN" dirty="0"/>
              <a:t> Luan, 2024. Comparison of the effectiveness of different normalization methods for metagenomic cross‑study phenotype prediction under heterogeneity.</a:t>
            </a:r>
          </a:p>
          <a:p>
            <a:r>
              <a:rPr lang="en-US" altLang="zh-CN" dirty="0"/>
              <a:t>(3) </a:t>
            </a:r>
            <a:r>
              <a:rPr lang="en-US" altLang="zh-CN" dirty="0" err="1"/>
              <a:t>Siersbæk</a:t>
            </a:r>
            <a:r>
              <a:rPr lang="en-US" altLang="zh-CN" dirty="0"/>
              <a:t> et al., 2017, Molecular Cell 66. </a:t>
            </a:r>
            <a:r>
              <a:rPr lang="en-US" altLang="zh-CN" dirty="0" err="1"/>
              <a:t>DynamicRewiring</a:t>
            </a:r>
            <a:r>
              <a:rPr lang="en-US" altLang="zh-CN" dirty="0"/>
              <a:t> of Promoter-Anchored Chromatin Loops during Adipocyte Differentiation.</a:t>
            </a:r>
          </a:p>
          <a:p>
            <a:r>
              <a:rPr lang="en-US" altLang="zh-CN" dirty="0"/>
              <a:t>(4) Han Yuan and David R. Kelley, 2022. </a:t>
            </a:r>
            <a:r>
              <a:rPr lang="en-US" altLang="zh-CN" dirty="0" err="1"/>
              <a:t>scBasset</a:t>
            </a:r>
            <a:r>
              <a:rPr lang="en-US" altLang="zh-CN" dirty="0"/>
              <a:t>: sequence-based modeling of single-cell ATAC-seq using convolutional neural networks.</a:t>
            </a:r>
            <a:endParaRPr lang="zh-CN" altLang="en-US" dirty="0"/>
          </a:p>
        </p:txBody>
      </p:sp>
    </p:spTree>
    <p:extLst>
      <p:ext uri="{BB962C8B-B14F-4D97-AF65-F5344CB8AC3E}">
        <p14:creationId xmlns:p14="http://schemas.microsoft.com/office/powerpoint/2010/main" val="227070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0CFFA-2FFF-513E-33A5-4EE36ACC351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D22AD4-3F2E-36CF-17B2-16538AD53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 y="1818896"/>
            <a:ext cx="7491500" cy="3925461"/>
          </a:xfrm>
        </p:spPr>
      </p:pic>
      <p:pic>
        <p:nvPicPr>
          <p:cNvPr id="7" name="图片 6">
            <a:extLst>
              <a:ext uri="{FF2B5EF4-FFF2-40B4-BE49-F238E27FC236}">
                <a16:creationId xmlns:a16="http://schemas.microsoft.com/office/drawing/2014/main" id="{20F3A73E-8BF0-6B51-2980-44FA4B65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3" y="1818896"/>
            <a:ext cx="4523038" cy="2879013"/>
          </a:xfrm>
          <a:prstGeom prst="rect">
            <a:avLst/>
          </a:prstGeom>
        </p:spPr>
      </p:pic>
    </p:spTree>
    <p:extLst>
      <p:ext uri="{BB962C8B-B14F-4D97-AF65-F5344CB8AC3E}">
        <p14:creationId xmlns:p14="http://schemas.microsoft.com/office/powerpoint/2010/main" val="243743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E4A78-9B81-6EDA-0E8C-9CD3609BAD6A}"/>
              </a:ext>
            </a:extLst>
          </p:cNvPr>
          <p:cNvSpPr>
            <a:spLocks noGrp="1"/>
          </p:cNvSpPr>
          <p:nvPr>
            <p:ph type="title"/>
          </p:nvPr>
        </p:nvSpPr>
        <p:spPr/>
        <p:txBody>
          <a:bodyPr/>
          <a:lstStyle/>
          <a:p>
            <a:r>
              <a:rPr lang="en-US" altLang="zh-CN" dirty="0"/>
              <a:t>ATAC-seq Technique</a:t>
            </a:r>
            <a:endParaRPr lang="zh-CN" altLang="en-US" dirty="0"/>
          </a:p>
        </p:txBody>
      </p:sp>
      <p:sp>
        <p:nvSpPr>
          <p:cNvPr id="3" name="内容占位符 2">
            <a:extLst>
              <a:ext uri="{FF2B5EF4-FFF2-40B4-BE49-F238E27FC236}">
                <a16:creationId xmlns:a16="http://schemas.microsoft.com/office/drawing/2014/main" id="{7DA20B37-ED0D-DA27-641B-424F6C842B05}"/>
              </a:ext>
            </a:extLst>
          </p:cNvPr>
          <p:cNvSpPr>
            <a:spLocks noGrp="1"/>
          </p:cNvSpPr>
          <p:nvPr>
            <p:ph idx="1"/>
          </p:nvPr>
        </p:nvSpPr>
        <p:spPr/>
        <p:txBody>
          <a:bodyPr/>
          <a:lstStyle/>
          <a:p>
            <a:r>
              <a:rPr lang="en-US" altLang="zh-CN" dirty="0"/>
              <a:t>The ATAC-seq technique enables the genome-wide detection of chromatin accessibility and plays a crucial role in various fields such as gene regulation and disease mechanisms. For an individual experimental treatment, raw data produced by ATAC-seq can be converted into a vector using some bioinformatics software. The dimension of the vector is the number of </a:t>
            </a:r>
            <a:r>
              <a:rPr lang="en-US" altLang="zh-CN" b="1" dirty="0"/>
              <a:t>open regions or peaks</a:t>
            </a:r>
            <a:r>
              <a:rPr lang="en-US" altLang="zh-CN" dirty="0"/>
              <a:t>, with each component representing a peak and its value indicating the </a:t>
            </a:r>
            <a:r>
              <a:rPr lang="en-US" altLang="zh-CN" b="1" dirty="0"/>
              <a:t>relative quantification</a:t>
            </a:r>
            <a:r>
              <a:rPr lang="en-US" altLang="zh-CN" dirty="0"/>
              <a:t> of accessibility of that peak.</a:t>
            </a:r>
          </a:p>
          <a:p>
            <a:r>
              <a:rPr lang="en-US" altLang="zh-CN" dirty="0"/>
              <a:t>Because only relative quantifications are recorded, only comparison within the same experimental group is meaningful. Thus, to compare between different groups, normalization is necessary.</a:t>
            </a:r>
            <a:endParaRPr lang="zh-CN" altLang="en-US" dirty="0"/>
          </a:p>
        </p:txBody>
      </p:sp>
    </p:spTree>
    <p:extLst>
      <p:ext uri="{BB962C8B-B14F-4D97-AF65-F5344CB8AC3E}">
        <p14:creationId xmlns:p14="http://schemas.microsoft.com/office/powerpoint/2010/main" val="1465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34F3-1B53-10AC-F612-CB7E9398E0FD}"/>
              </a:ext>
            </a:extLst>
          </p:cNvPr>
          <p:cNvSpPr>
            <a:spLocks noGrp="1"/>
          </p:cNvSpPr>
          <p:nvPr>
            <p:ph type="title"/>
          </p:nvPr>
        </p:nvSpPr>
        <p:spPr/>
        <p:txBody>
          <a:bodyPr/>
          <a:lstStyle/>
          <a:p>
            <a:r>
              <a:rPr lang="en-US" altLang="zh-CN" dirty="0"/>
              <a:t>Data Summary</a:t>
            </a:r>
            <a:endParaRPr lang="zh-CN" altLang="en-US" dirty="0"/>
          </a:p>
        </p:txBody>
      </p:sp>
      <p:sp>
        <p:nvSpPr>
          <p:cNvPr id="7" name="内容占位符 6">
            <a:extLst>
              <a:ext uri="{FF2B5EF4-FFF2-40B4-BE49-F238E27FC236}">
                <a16:creationId xmlns:a16="http://schemas.microsoft.com/office/drawing/2014/main" id="{5842BFEC-97F3-B5D0-3611-9CB5447A7265}"/>
              </a:ext>
            </a:extLst>
          </p:cNvPr>
          <p:cNvSpPr>
            <a:spLocks noGrp="1"/>
          </p:cNvSpPr>
          <p:nvPr>
            <p:ph idx="1"/>
          </p:nvPr>
        </p:nvSpPr>
        <p:spPr/>
        <p:txBody>
          <a:bodyPr/>
          <a:lstStyle/>
          <a:p>
            <a:r>
              <a:rPr lang="en-US" altLang="zh-CN" dirty="0"/>
              <a:t>The dataset is consist of 2 subsets, one of which will be used to make labels, the other to train the model.</a:t>
            </a:r>
          </a:p>
          <a:p>
            <a:r>
              <a:rPr lang="en-US" altLang="zh-CN" dirty="0"/>
              <a:t>The first subset only has 1 table, which has 68809 rows, each row represents a peak of length 400 and has 6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Fresh: the accessibility read for the control group</a:t>
            </a:r>
          </a:p>
          <a:p>
            <a:pPr lvl="1"/>
            <a:r>
              <a:rPr lang="en-US" altLang="zh-CN" dirty="0"/>
              <a:t>Fix: the accessibility read under chemical fixation</a:t>
            </a:r>
          </a:p>
          <a:p>
            <a:pPr lvl="1"/>
            <a:r>
              <a:rPr lang="en-US" altLang="zh-CN" dirty="0" err="1"/>
              <a:t>HexFix</a:t>
            </a:r>
            <a:r>
              <a:rPr lang="en-US" altLang="zh-CN" dirty="0"/>
              <a:t>: the accessibility read under chemical fixation with 1,6-hexanediol</a:t>
            </a:r>
          </a:p>
        </p:txBody>
      </p:sp>
    </p:spTree>
    <p:extLst>
      <p:ext uri="{BB962C8B-B14F-4D97-AF65-F5344CB8AC3E}">
        <p14:creationId xmlns:p14="http://schemas.microsoft.com/office/powerpoint/2010/main" val="298078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C4CF9-5455-EF0A-3E24-F6B2F0DC63C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B5B100-8030-A6D7-A4D3-C61647C67DAB}"/>
              </a:ext>
            </a:extLst>
          </p:cNvPr>
          <p:cNvSpPr>
            <a:spLocks noGrp="1"/>
          </p:cNvSpPr>
          <p:nvPr>
            <p:ph idx="1"/>
          </p:nvPr>
        </p:nvSpPr>
        <p:spPr/>
        <p:txBody>
          <a:bodyPr/>
          <a:lstStyle/>
          <a:p>
            <a:r>
              <a:rPr lang="en-US" altLang="zh-CN" dirty="0"/>
              <a:t>The second subset has 2 tables, each has 137923 rows; each row represents a peak of length 600. The first table in this subset has the following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id: the name of peak</a:t>
            </a:r>
          </a:p>
          <a:p>
            <a:pPr lvl="1"/>
            <a:r>
              <a:rPr lang="en-US" altLang="zh-CN" dirty="0"/>
              <a:t>signal: a signal strength calculated by a bio-info specific software when generating the sequence</a:t>
            </a:r>
          </a:p>
          <a:p>
            <a:pPr lvl="1"/>
            <a:r>
              <a:rPr lang="en-US" altLang="zh-CN" dirty="0"/>
              <a:t>label: labels generated from the first step</a:t>
            </a:r>
          </a:p>
          <a:p>
            <a:pPr lvl="1"/>
            <a:r>
              <a:rPr lang="en-US" altLang="zh-CN" dirty="0"/>
              <a:t>intensity: the average intensity read for the sequence (the true intensity read of a sequence should be a distribution with one read for each nucleotide, but here I just get the average over the distribution)</a:t>
            </a:r>
          </a:p>
        </p:txBody>
      </p:sp>
    </p:spTree>
    <p:extLst>
      <p:ext uri="{BB962C8B-B14F-4D97-AF65-F5344CB8AC3E}">
        <p14:creationId xmlns:p14="http://schemas.microsoft.com/office/powerpoint/2010/main" val="27646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6DA7-3A11-B19D-E747-7E6E4D0184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8094B-C0A4-C948-5F3E-B75F95506D64}"/>
              </a:ext>
            </a:extLst>
          </p:cNvPr>
          <p:cNvSpPr>
            <a:spLocks noGrp="1"/>
          </p:cNvSpPr>
          <p:nvPr>
            <p:ph idx="1"/>
          </p:nvPr>
        </p:nvSpPr>
        <p:spPr/>
        <p:txBody>
          <a:bodyPr/>
          <a:lstStyle/>
          <a:p>
            <a:r>
              <a:rPr lang="en-US" altLang="zh-CN" dirty="0"/>
              <a:t>The second table has the following columns:</a:t>
            </a:r>
          </a:p>
          <a:p>
            <a:pPr lvl="1"/>
            <a:r>
              <a:rPr lang="en-US" altLang="zh-CN" dirty="0"/>
              <a:t>id: the name of the peak</a:t>
            </a:r>
          </a:p>
          <a:p>
            <a:pPr lvl="1"/>
            <a:r>
              <a:rPr lang="en-US" altLang="zh-CN" dirty="0"/>
              <a:t>sequence: the actual sequence (consist of A, T, C, G, and N) of the peak, length is 600</a:t>
            </a:r>
          </a:p>
          <a:p>
            <a:r>
              <a:rPr lang="en-US" altLang="zh-CN" dirty="0"/>
              <a:t>Note that the peaks of the two subsets are not of a 1-to-1 relationship. The peaks in subset 1 underwent a special treatment called overlapping (which is not done by me), and as a result, peaks in subset 1 could correspond to one or several peaks in subset 2, while some peaks in subset 2 are not included in subset 1 at all.</a:t>
            </a:r>
          </a:p>
          <a:p>
            <a:endParaRPr lang="zh-CN" altLang="en-US" dirty="0"/>
          </a:p>
        </p:txBody>
      </p:sp>
    </p:spTree>
    <p:extLst>
      <p:ext uri="{BB962C8B-B14F-4D97-AF65-F5344CB8AC3E}">
        <p14:creationId xmlns:p14="http://schemas.microsoft.com/office/powerpoint/2010/main" val="41570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0BAA-4451-1686-FA3F-D557AA05F31A}"/>
              </a:ext>
            </a:extLst>
          </p:cNvPr>
          <p:cNvSpPr>
            <a:spLocks noGrp="1"/>
          </p:cNvSpPr>
          <p:nvPr>
            <p:ph type="title"/>
          </p:nvPr>
        </p:nvSpPr>
        <p:spPr/>
        <p:txBody>
          <a:bodyPr/>
          <a:lstStyle/>
          <a:p>
            <a:r>
              <a:rPr lang="en-US" altLang="zh-CN" dirty="0"/>
              <a:t>Project Outline</a:t>
            </a:r>
            <a:endParaRPr lang="zh-CN" altLang="en-US" dirty="0"/>
          </a:p>
        </p:txBody>
      </p:sp>
      <p:sp>
        <p:nvSpPr>
          <p:cNvPr id="3" name="内容占位符 2">
            <a:extLst>
              <a:ext uri="{FF2B5EF4-FFF2-40B4-BE49-F238E27FC236}">
                <a16:creationId xmlns:a16="http://schemas.microsoft.com/office/drawing/2014/main" id="{E2A512B8-2843-0F69-4E9B-58CAAD5EC379}"/>
              </a:ext>
            </a:extLst>
          </p:cNvPr>
          <p:cNvSpPr>
            <a:spLocks noGrp="1"/>
          </p:cNvSpPr>
          <p:nvPr>
            <p:ph idx="1"/>
          </p:nvPr>
        </p:nvSpPr>
        <p:spPr/>
        <p:txBody>
          <a:bodyPr/>
          <a:lstStyle/>
          <a:p>
            <a:pPr lvl="1"/>
            <a:r>
              <a:rPr lang="en-US" altLang="zh-CN" dirty="0"/>
              <a:t>Data normalization</a:t>
            </a:r>
          </a:p>
          <a:p>
            <a:pPr lvl="1"/>
            <a:r>
              <a:rPr lang="en-US" altLang="zh-CN" dirty="0"/>
              <a:t>Data transformation</a:t>
            </a:r>
          </a:p>
          <a:p>
            <a:pPr lvl="1"/>
            <a:r>
              <a:rPr lang="en-US" altLang="zh-CN" dirty="0"/>
              <a:t>Clustering algorithm (</a:t>
            </a:r>
            <a:r>
              <a:rPr lang="en-US" altLang="zh-CN" dirty="0" err="1"/>
              <a:t>Kmeans</a:t>
            </a:r>
            <a:r>
              <a:rPr lang="en-US" altLang="zh-CN" dirty="0"/>
              <a:t>) to generate label</a:t>
            </a:r>
          </a:p>
          <a:p>
            <a:pPr lvl="1"/>
            <a:r>
              <a:rPr lang="en-US" altLang="zh-CN" dirty="0"/>
              <a:t>Data cleaning</a:t>
            </a:r>
          </a:p>
          <a:p>
            <a:pPr lvl="1"/>
            <a:r>
              <a:rPr lang="en-US" altLang="zh-CN" dirty="0"/>
              <a:t>One-hot encoding DNA sequence</a:t>
            </a:r>
          </a:p>
          <a:p>
            <a:pPr lvl="1"/>
            <a:r>
              <a:rPr lang="en-US" altLang="zh-CN" dirty="0"/>
              <a:t>Train a CNN model using the one-hot encoded sequence and generated label</a:t>
            </a:r>
          </a:p>
          <a:p>
            <a:pPr lvl="1"/>
            <a:endParaRPr lang="zh-CN" altLang="en-US" dirty="0"/>
          </a:p>
        </p:txBody>
      </p:sp>
    </p:spTree>
    <p:extLst>
      <p:ext uri="{BB962C8B-B14F-4D97-AF65-F5344CB8AC3E}">
        <p14:creationId xmlns:p14="http://schemas.microsoft.com/office/powerpoint/2010/main" val="13296714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2939</TotalTime>
  <Words>2437</Words>
  <Application>Microsoft Office PowerPoint</Application>
  <PresentationFormat>宽屏</PresentationFormat>
  <Paragraphs>133</Paragraphs>
  <Slides>33</Slides>
  <Notes>2</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33</vt:i4>
      </vt:variant>
    </vt:vector>
  </HeadingPairs>
  <TitlesOfParts>
    <vt:vector size="41" baseType="lpstr">
      <vt:lpstr>等线</vt:lpstr>
      <vt:lpstr>Calibri</vt:lpstr>
      <vt:lpstr>Calibri Light</vt:lpstr>
      <vt:lpstr>Wingdings 2</vt:lpstr>
      <vt:lpstr>HDOfficeLightV0</vt:lpstr>
      <vt:lpstr>1_HDOfficeLightV0</vt:lpstr>
      <vt:lpstr>2_HDOfficeLightV0</vt:lpstr>
      <vt:lpstr>回顾</vt:lpstr>
      <vt:lpstr>Data294P First Draft Presentation</vt:lpstr>
      <vt:lpstr>Background Introduction</vt:lpstr>
      <vt:lpstr>Background Introduction</vt:lpstr>
      <vt:lpstr>PowerPoint 演示文稿</vt:lpstr>
      <vt:lpstr>ATAC-seq Technique</vt:lpstr>
      <vt:lpstr>Data Summary</vt:lpstr>
      <vt:lpstr>PowerPoint 演示文稿</vt:lpstr>
      <vt:lpstr>PowerPoint 演示文稿</vt:lpstr>
      <vt:lpstr>Project Outline</vt:lpstr>
      <vt:lpstr>Data Normalization</vt:lpstr>
      <vt:lpstr>PowerPoint 演示文稿</vt:lpstr>
      <vt:lpstr>PowerPoint 演示文稿</vt:lpstr>
      <vt:lpstr>PowerPoint 演示文稿</vt:lpstr>
      <vt:lpstr>Data Transformation</vt:lpstr>
      <vt:lpstr>Difference transformation</vt:lpstr>
      <vt:lpstr>Kmeans</vt:lpstr>
      <vt:lpstr>HSV transformation</vt:lpstr>
      <vt:lpstr>PowerPoint 演示文稿</vt:lpstr>
      <vt:lpstr>PowerPoint 演示文稿</vt:lpstr>
      <vt:lpstr>Interpretation of HSV transformation</vt:lpstr>
      <vt:lpstr>Kmeans</vt:lpstr>
      <vt:lpstr>Data cleaning</vt:lpstr>
      <vt:lpstr>PowerPoint 演示文稿</vt:lpstr>
      <vt:lpstr>PowerPoint 演示文稿</vt:lpstr>
      <vt:lpstr>One-hot encoding</vt:lpstr>
      <vt:lpstr>CNN architecture</vt:lpstr>
      <vt:lpstr>CNN architecture</vt:lpstr>
      <vt:lpstr>Training and evaluation</vt:lpstr>
      <vt:lpstr>Result</vt:lpstr>
      <vt:lpstr>Discussion</vt:lpstr>
      <vt:lpstr>Future plan</vt:lpstr>
      <vt:lpstr>Links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nicolteng@163.com</dc:creator>
  <cp:lastModifiedBy>nicolteng@163.com</cp:lastModifiedBy>
  <cp:revision>20</cp:revision>
  <dcterms:created xsi:type="dcterms:W3CDTF">2024-07-19T22:49:47Z</dcterms:created>
  <dcterms:modified xsi:type="dcterms:W3CDTF">2024-07-29T08:04:01Z</dcterms:modified>
</cp:coreProperties>
</file>