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1.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4"/>
  </p:sldMasterIdLst>
  <p:notesMasterIdLst>
    <p:notesMasterId r:id="rId85"/>
  </p:notesMasterIdLst>
  <p:handoutMasterIdLst>
    <p:handoutMasterId r:id="rId86"/>
  </p:handoutMasterIdLst>
  <p:sldIdLst>
    <p:sldId id="654" r:id="rId5"/>
    <p:sldId id="400" r:id="rId6"/>
    <p:sldId id="655" r:id="rId7"/>
    <p:sldId id="596" r:id="rId8"/>
    <p:sldId id="525" r:id="rId9"/>
    <p:sldId id="597" r:id="rId10"/>
    <p:sldId id="506" r:id="rId11"/>
    <p:sldId id="656" r:id="rId12"/>
    <p:sldId id="599" r:id="rId13"/>
    <p:sldId id="500" r:id="rId14"/>
    <p:sldId id="602" r:id="rId15"/>
    <p:sldId id="620" r:id="rId16"/>
    <p:sldId id="621" r:id="rId17"/>
    <p:sldId id="657" r:id="rId18"/>
    <p:sldId id="552" r:id="rId19"/>
    <p:sldId id="553" r:id="rId20"/>
    <p:sldId id="616" r:id="rId21"/>
    <p:sldId id="544" r:id="rId22"/>
    <p:sldId id="545" r:id="rId23"/>
    <p:sldId id="548" r:id="rId24"/>
    <p:sldId id="549" r:id="rId25"/>
    <p:sldId id="617" r:id="rId26"/>
    <p:sldId id="627" r:id="rId27"/>
    <p:sldId id="603" r:id="rId28"/>
    <p:sldId id="523" r:id="rId29"/>
    <p:sldId id="653" r:id="rId30"/>
    <p:sldId id="658" r:id="rId31"/>
    <p:sldId id="606" r:id="rId32"/>
    <p:sldId id="605" r:id="rId33"/>
    <p:sldId id="607" r:id="rId34"/>
    <p:sldId id="581" r:id="rId35"/>
    <p:sldId id="610" r:id="rId36"/>
    <p:sldId id="609" r:id="rId37"/>
    <p:sldId id="608" r:id="rId38"/>
    <p:sldId id="611" r:id="rId39"/>
    <p:sldId id="587" r:id="rId40"/>
    <p:sldId id="501" r:id="rId41"/>
    <p:sldId id="502" r:id="rId42"/>
    <p:sldId id="562" r:id="rId43"/>
    <p:sldId id="652" r:id="rId44"/>
    <p:sldId id="640" r:id="rId45"/>
    <p:sldId id="637" r:id="rId46"/>
    <p:sldId id="561" r:id="rId47"/>
    <p:sldId id="612" r:id="rId48"/>
    <p:sldId id="509" r:id="rId49"/>
    <p:sldId id="639" r:id="rId50"/>
    <p:sldId id="641" r:id="rId51"/>
    <p:sldId id="510" r:id="rId52"/>
    <p:sldId id="633" r:id="rId53"/>
    <p:sldId id="504" r:id="rId54"/>
    <p:sldId id="628" r:id="rId55"/>
    <p:sldId id="659" r:id="rId56"/>
    <p:sldId id="614" r:id="rId57"/>
    <p:sldId id="565" r:id="rId58"/>
    <p:sldId id="566" r:id="rId59"/>
    <p:sldId id="568" r:id="rId60"/>
    <p:sldId id="570" r:id="rId61"/>
    <p:sldId id="573" r:id="rId62"/>
    <p:sldId id="574" r:id="rId63"/>
    <p:sldId id="660" r:id="rId64"/>
    <p:sldId id="511" r:id="rId65"/>
    <p:sldId id="512" r:id="rId66"/>
    <p:sldId id="643" r:id="rId67"/>
    <p:sldId id="615" r:id="rId68"/>
    <p:sldId id="644" r:id="rId69"/>
    <p:sldId id="514" r:id="rId70"/>
    <p:sldId id="661" r:id="rId71"/>
    <p:sldId id="531" r:id="rId72"/>
    <p:sldId id="516" r:id="rId73"/>
    <p:sldId id="648" r:id="rId74"/>
    <p:sldId id="651" r:id="rId75"/>
    <p:sldId id="649" r:id="rId76"/>
    <p:sldId id="521" r:id="rId77"/>
    <p:sldId id="520" r:id="rId78"/>
    <p:sldId id="662" r:id="rId79"/>
    <p:sldId id="530" r:id="rId80"/>
    <p:sldId id="590" r:id="rId81"/>
    <p:sldId id="591" r:id="rId82"/>
    <p:sldId id="592" r:id="rId83"/>
    <p:sldId id="593" r:id="rId84"/>
  </p:sldIdLst>
  <p:sldSz cx="12192000" cy="6858000"/>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30E5FCF-C90A-4A9F-A804-8C4CA7B3A626}">
          <p14:sldIdLst>
            <p14:sldId id="654"/>
            <p14:sldId id="400"/>
          </p14:sldIdLst>
        </p14:section>
        <p14:section name="JavaScript introduction" id="{4B0476C4-B279-46AF-816E-F2132D7EEFA4}">
          <p14:sldIdLst>
            <p14:sldId id="655"/>
            <p14:sldId id="596"/>
            <p14:sldId id="525"/>
            <p14:sldId id="597"/>
            <p14:sldId id="506"/>
          </p14:sldIdLst>
        </p14:section>
        <p14:section name="Variable and values" id="{9A132AD1-2761-4FB8-819A-E28EC24F7D99}">
          <p14:sldIdLst>
            <p14:sldId id="656"/>
            <p14:sldId id="599"/>
            <p14:sldId id="500"/>
            <p14:sldId id="602"/>
            <p14:sldId id="620"/>
            <p14:sldId id="621"/>
            <p14:sldId id="657"/>
            <p14:sldId id="552"/>
            <p14:sldId id="553"/>
            <p14:sldId id="616"/>
            <p14:sldId id="544"/>
            <p14:sldId id="545"/>
            <p14:sldId id="548"/>
            <p14:sldId id="549"/>
            <p14:sldId id="617"/>
            <p14:sldId id="627"/>
            <p14:sldId id="603"/>
            <p14:sldId id="523"/>
            <p14:sldId id="653"/>
            <p14:sldId id="658"/>
            <p14:sldId id="606"/>
            <p14:sldId id="605"/>
            <p14:sldId id="607"/>
            <p14:sldId id="581"/>
            <p14:sldId id="610"/>
            <p14:sldId id="609"/>
            <p14:sldId id="608"/>
            <p14:sldId id="611"/>
            <p14:sldId id="587"/>
            <p14:sldId id="501"/>
            <p14:sldId id="502"/>
            <p14:sldId id="562"/>
            <p14:sldId id="652"/>
            <p14:sldId id="640"/>
            <p14:sldId id="637"/>
            <p14:sldId id="561"/>
            <p14:sldId id="612"/>
            <p14:sldId id="509"/>
            <p14:sldId id="639"/>
            <p14:sldId id="641"/>
            <p14:sldId id="510"/>
            <p14:sldId id="633"/>
            <p14:sldId id="504"/>
            <p14:sldId id="628"/>
            <p14:sldId id="659"/>
            <p14:sldId id="614"/>
            <p14:sldId id="565"/>
            <p14:sldId id="566"/>
            <p14:sldId id="568"/>
            <p14:sldId id="570"/>
            <p14:sldId id="573"/>
            <p14:sldId id="574"/>
          </p14:sldIdLst>
        </p14:section>
        <p14:section name="Control flow" id="{99AD37A8-122E-4982-A9A1-66BC44A31B6C}">
          <p14:sldIdLst>
            <p14:sldId id="660"/>
            <p14:sldId id="511"/>
            <p14:sldId id="512"/>
            <p14:sldId id="643"/>
            <p14:sldId id="615"/>
            <p14:sldId id="644"/>
            <p14:sldId id="514"/>
          </p14:sldIdLst>
        </p14:section>
        <p14:section name="Loops operators" id="{B61F2C70-0BA1-4143-8582-009169E148EA}">
          <p14:sldIdLst>
            <p14:sldId id="661"/>
            <p14:sldId id="531"/>
            <p14:sldId id="516"/>
            <p14:sldId id="648"/>
            <p14:sldId id="651"/>
            <p14:sldId id="649"/>
            <p14:sldId id="521"/>
            <p14:sldId id="520"/>
          </p14:sldIdLst>
        </p14:section>
        <p14:section name="Conclusion" id="{A2347C73-20F4-44D2-85A7-811722B4472C}">
          <p14:sldIdLst>
            <p14:sldId id="662"/>
            <p14:sldId id="530"/>
            <p14:sldId id="590"/>
            <p14:sldId id="591"/>
            <p14:sldId id="592"/>
            <p14:sldId id="59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User" initials="Office [5]" lastIdx="1" clrIdx="6">
    <p:extLst/>
  </p:cmAuthor>
  <p:cmAuthor id="1" name="AbuSina" initials="A" lastIdx="0" clrIdx="0">
    <p:extLst/>
  </p:cmAuthor>
  <p:cmAuthor id="8" name="Microsoft Office User" initials="Office [6]" lastIdx="1" clrIdx="7">
    <p:extLst/>
  </p:cmAuthor>
  <p:cmAuthor id="2" name="Andrii Dieiev" initials="AD" lastIdx="2" clrIdx="1">
    <p:extLst/>
  </p:cmAuthor>
  <p:cmAuthor id="9" name="Microsoft Office User" initials="Office [7]" lastIdx="1" clrIdx="8">
    <p:extLst/>
  </p:cmAuthor>
  <p:cmAuthor id="3" name="Microsoft Office User" initials="Office" lastIdx="1" clrIdx="2">
    <p:extLst/>
  </p:cmAuthor>
  <p:cmAuthor id="10" name="Microsoft Office User" initials="Office [8]" lastIdx="1" clrIdx="9">
    <p:extLst/>
  </p:cmAuthor>
  <p:cmAuthor id="4" name="Microsoft Office User" initials="Office [2]" lastIdx="1" clrIdx="3">
    <p:extLst/>
  </p:cmAuthor>
  <p:cmAuthor id="11" name="Mariia Obizna" initials="MO" lastIdx="6" clrIdx="10">
    <p:extLst/>
  </p:cmAuthor>
  <p:cmAuthor id="5" name="Microsoft Office User" initials="Office [3]" lastIdx="1" clrIdx="4">
    <p:extLst/>
  </p:cmAuthor>
  <p:cmAuthor id="6" name="Microsoft Office User" initials="Office [4]"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B36B"/>
    <a:srgbClr val="6BD1E1"/>
    <a:srgbClr val="2C3F50"/>
    <a:srgbClr val="BA7609"/>
    <a:srgbClr val="222A35"/>
    <a:srgbClr val="051325"/>
    <a:srgbClr val="0B2951"/>
    <a:srgbClr val="0B2D59"/>
    <a:srgbClr val="071A33"/>
    <a:srgbClr val="F39C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97" autoAdjust="0"/>
    <p:restoredTop sz="63555" autoAdjust="0"/>
  </p:normalViewPr>
  <p:slideViewPr>
    <p:cSldViewPr snapToGrid="0">
      <p:cViewPr varScale="1">
        <p:scale>
          <a:sx n="47" d="100"/>
          <a:sy n="47" d="100"/>
        </p:scale>
        <p:origin x="1074" y="4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0" d="100"/>
        <a:sy n="60" d="100"/>
      </p:scale>
      <p:origin x="0" y="-924"/>
    </p:cViewPr>
  </p:sorterViewPr>
  <p:notesViewPr>
    <p:cSldViewPr snapToGrid="0">
      <p:cViewPr varScale="1">
        <p:scale>
          <a:sx n="86" d="100"/>
          <a:sy n="86" d="100"/>
        </p:scale>
        <p:origin x="2904"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02-24T12:16:27.227" idx="1">
    <p:pos x="10" y="10"/>
    <p:text>Explain rules for &amp;&amp;, ||, ! and returned values (types)</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DC24EA-8346-4C8B-943C-AD383301A03D}" type="datetimeFigureOut">
              <a:rPr lang="id-ID" smtClean="0"/>
              <a:t>26/10/2016</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CE71F5-2935-4BFA-B369-9FA3FAF55664}" type="slidenum">
              <a:rPr lang="id-ID" smtClean="0"/>
              <a:t>‹#›</a:t>
            </a:fld>
            <a:endParaRPr lang="id-ID"/>
          </a:p>
        </p:txBody>
      </p:sp>
    </p:spTree>
    <p:extLst>
      <p:ext uri="{BB962C8B-B14F-4D97-AF65-F5344CB8AC3E}">
        <p14:creationId xmlns:p14="http://schemas.microsoft.com/office/powerpoint/2010/main" val="26950297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8D06E5-932C-4F36-8614-8789767FBCD2}" type="datetimeFigureOut">
              <a:rPr lang="id-ID" smtClean="0"/>
              <a:t>26/10/2016</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C38DD1-33AA-4996-977A-42B26A155BBE}" type="slidenum">
              <a:rPr lang="id-ID" smtClean="0"/>
              <a:t>‹#›</a:t>
            </a:fld>
            <a:endParaRPr lang="id-ID"/>
          </a:p>
        </p:txBody>
      </p:sp>
    </p:spTree>
    <p:extLst>
      <p:ext uri="{BB962C8B-B14F-4D97-AF65-F5344CB8AC3E}">
        <p14:creationId xmlns:p14="http://schemas.microsoft.com/office/powerpoint/2010/main" val="1305931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Boolean"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s://developer.mozilla.org/en-US/docs/Glossary/falsy" TargetMode="External"/><Relationship Id="rId4" Type="http://schemas.openxmlformats.org/officeDocument/2006/relationships/hyperlink" Target="https://developer.mozilla.org/en-US/docs/Glossary/truthy"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en.wikipedia.org/wiki/Ecma_International" TargetMode="External"/><Relationship Id="rId13" Type="http://schemas.openxmlformats.org/officeDocument/2006/relationships/hyperlink" Target="http://mootools.net/" TargetMode="External"/><Relationship Id="rId3" Type="http://schemas.openxmlformats.org/officeDocument/2006/relationships/hyperlink" Target="http://en.wikipedia.org/wiki/Java_(programming_language)" TargetMode="External"/><Relationship Id="rId7" Type="http://schemas.openxmlformats.org/officeDocument/2006/relationships/hyperlink" Target="http://en.wikipedia.org/wiki/Marc_Andreessen" TargetMode="External"/><Relationship Id="rId12" Type="http://schemas.openxmlformats.org/officeDocument/2006/relationships/hyperlink" Target="http://www.dojofoundation.org/projects/dojo"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www.mozilla.com/" TargetMode="External"/><Relationship Id="rId11" Type="http://schemas.openxmlformats.org/officeDocument/2006/relationships/hyperlink" Target="http://jquery.com/" TargetMode="External"/><Relationship Id="rId5" Type="http://schemas.openxmlformats.org/officeDocument/2006/relationships/hyperlink" Target="http://en.wikipedia.org/wiki/Netscape" TargetMode="External"/><Relationship Id="rId15" Type="http://schemas.openxmlformats.org/officeDocument/2006/relationships/hyperlink" Target="http://nodejs.org/" TargetMode="External"/><Relationship Id="rId10" Type="http://schemas.openxmlformats.org/officeDocument/2006/relationships/hyperlink" Target="http://www.prototypejs.org/" TargetMode="External"/><Relationship Id="rId4" Type="http://schemas.openxmlformats.org/officeDocument/2006/relationships/hyperlink" Target="http://en.wikipedia.org/wiki/Brendan_Eich" TargetMode="External"/><Relationship Id="rId9" Type="http://schemas.openxmlformats.org/officeDocument/2006/relationships/hyperlink" Target="http://en.wikipedia.org/wiki/Jesse_James_Garrett" TargetMode="External"/><Relationship Id="rId14" Type="http://schemas.openxmlformats.org/officeDocument/2006/relationships/hyperlink" Target="http://wiki.ecmascript.org/doku.php?id=harmony:harmony"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2ality.com/2011/03/javascript-values-not-everything-is.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8" Type="http://schemas.openxmlformats.org/officeDocument/2006/relationships/hyperlink" Target="http://www.w3schools.com/jsref/jsref_push.asp" TargetMode="External"/><Relationship Id="rId13" Type="http://schemas.openxmlformats.org/officeDocument/2006/relationships/hyperlink" Target="http://www.w3schools.com/jsref/jsref_splice.asp" TargetMode="External"/><Relationship Id="rId3" Type="http://schemas.openxmlformats.org/officeDocument/2006/relationships/hyperlink" Target="http://www.w3schools.com/jsref/jsref_concat_array.asp" TargetMode="External"/><Relationship Id="rId7" Type="http://schemas.openxmlformats.org/officeDocument/2006/relationships/hyperlink" Target="http://www.w3schools.com/jsref/jsref_pop.asp" TargetMode="External"/><Relationship Id="rId12" Type="http://schemas.openxmlformats.org/officeDocument/2006/relationships/hyperlink" Target="http://www.w3schools.com/jsref/jsref_sort.asp" TargetMode="External"/><Relationship Id="rId2" Type="http://schemas.openxmlformats.org/officeDocument/2006/relationships/slide" Target="../slides/slide31.xml"/><Relationship Id="rId16" Type="http://schemas.openxmlformats.org/officeDocument/2006/relationships/hyperlink" Target="http://www.w3schools.com/jsref/jsref_valueof_array.asp" TargetMode="External"/><Relationship Id="rId1" Type="http://schemas.openxmlformats.org/officeDocument/2006/relationships/notesMaster" Target="../notesMasters/notesMaster1.xml"/><Relationship Id="rId6" Type="http://schemas.openxmlformats.org/officeDocument/2006/relationships/hyperlink" Target="http://www.w3schools.com/jsref/jsref_lastindexof_array.asp" TargetMode="External"/><Relationship Id="rId11" Type="http://schemas.openxmlformats.org/officeDocument/2006/relationships/hyperlink" Target="http://www.w3schools.com/jsref/jsref_slice_array.asp" TargetMode="External"/><Relationship Id="rId5" Type="http://schemas.openxmlformats.org/officeDocument/2006/relationships/hyperlink" Target="http://www.w3schools.com/jsref/jsref_join.asp" TargetMode="External"/><Relationship Id="rId15" Type="http://schemas.openxmlformats.org/officeDocument/2006/relationships/hyperlink" Target="http://www.w3schools.com/jsref/jsref_unshift.asp" TargetMode="External"/><Relationship Id="rId10" Type="http://schemas.openxmlformats.org/officeDocument/2006/relationships/hyperlink" Target="http://www.w3schools.com/jsref/jsref_shift.asp" TargetMode="External"/><Relationship Id="rId4" Type="http://schemas.openxmlformats.org/officeDocument/2006/relationships/hyperlink" Target="http://www.w3schools.com/jsref/jsref_indexof_array.asp" TargetMode="External"/><Relationship Id="rId9" Type="http://schemas.openxmlformats.org/officeDocument/2006/relationships/hyperlink" Target="http://www.w3schools.com/jsref/jsref_reverse.asp" TargetMode="External"/><Relationship Id="rId14" Type="http://schemas.openxmlformats.org/officeDocument/2006/relationships/hyperlink" Target="http://www.w3schools.com/jsref/jsref_tostring_array.asp"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www.wikiwand.com/en/Programming_paradigm" TargetMode="External"/><Relationship Id="rId13" Type="http://schemas.openxmlformats.org/officeDocument/2006/relationships/hyperlink" Target="https://www.wikiwand.com/en/Method_(computer_science)" TargetMode="External"/><Relationship Id="rId18" Type="http://schemas.openxmlformats.org/officeDocument/2006/relationships/hyperlink" Target="https://www.wikiwand.com/en/Imperative_mood" TargetMode="External"/><Relationship Id="rId26" Type="http://schemas.openxmlformats.org/officeDocument/2006/relationships/hyperlink" Target="https://www.wikiwand.com/en/Expression_(computer_science)" TargetMode="External"/><Relationship Id="rId3" Type="http://schemas.openxmlformats.org/officeDocument/2006/relationships/hyperlink" Target="https://www.wikiwand.com/en/Object-oriented_programming" TargetMode="External"/><Relationship Id="rId21" Type="http://schemas.openxmlformats.org/officeDocument/2006/relationships/hyperlink" Target="https://www.wikiwand.com/en/Computation" TargetMode="External"/><Relationship Id="rId7" Type="http://schemas.openxmlformats.org/officeDocument/2006/relationships/hyperlink" Target="https://www.wikiwand.com/en/Prototype" TargetMode="External"/><Relationship Id="rId12" Type="http://schemas.openxmlformats.org/officeDocument/2006/relationships/hyperlink" Target="https://www.wikiwand.com/en/Field_(computer_science)" TargetMode="External"/><Relationship Id="rId17" Type="http://schemas.openxmlformats.org/officeDocument/2006/relationships/hyperlink" Target="https://www.wikiwand.com/en/State_(computer_science)" TargetMode="External"/><Relationship Id="rId25" Type="http://schemas.openxmlformats.org/officeDocument/2006/relationships/hyperlink" Target="https://www.wikiwand.com/en/Declarative_programming" TargetMode="External"/><Relationship Id="rId2" Type="http://schemas.openxmlformats.org/officeDocument/2006/relationships/slide" Target="../slides/slide5.xml"/><Relationship Id="rId16" Type="http://schemas.openxmlformats.org/officeDocument/2006/relationships/hyperlink" Target="https://www.wikiwand.com/en/Statement_(computer_science)" TargetMode="External"/><Relationship Id="rId20" Type="http://schemas.openxmlformats.org/officeDocument/2006/relationships/hyperlink" Target="https://www.wikiwand.com/en/Computer" TargetMode="External"/><Relationship Id="rId1" Type="http://schemas.openxmlformats.org/officeDocument/2006/relationships/notesMaster" Target="../notesMasters/notesMaster1.xml"/><Relationship Id="rId6" Type="http://schemas.openxmlformats.org/officeDocument/2006/relationships/hyperlink" Target="https://www.wikiwand.com/en/Object_(programming)" TargetMode="External"/><Relationship Id="rId11" Type="http://schemas.openxmlformats.org/officeDocument/2006/relationships/hyperlink" Target="https://www.wikiwand.com/en/Data" TargetMode="External"/><Relationship Id="rId24" Type="http://schemas.openxmlformats.org/officeDocument/2006/relationships/hyperlink" Target="https://www.wikiwand.com/en/Immutable_object" TargetMode="External"/><Relationship Id="rId5" Type="http://schemas.openxmlformats.org/officeDocument/2006/relationships/hyperlink" Target="https://www.wikiwand.com/en/Cloning_(programming)" TargetMode="External"/><Relationship Id="rId15" Type="http://schemas.openxmlformats.org/officeDocument/2006/relationships/hyperlink" Target="https://www.wikiwand.com/en/Computer_science" TargetMode="External"/><Relationship Id="rId23" Type="http://schemas.openxmlformats.org/officeDocument/2006/relationships/hyperlink" Target="https://www.wikiwand.com/en/Program_state" TargetMode="External"/><Relationship Id="rId10" Type="http://schemas.openxmlformats.org/officeDocument/2006/relationships/hyperlink" Target="https://www.wikiwand.com/en/Data_structure" TargetMode="External"/><Relationship Id="rId19" Type="http://schemas.openxmlformats.org/officeDocument/2006/relationships/hyperlink" Target="https://www.wikiwand.com/en/Natural_language" TargetMode="External"/><Relationship Id="rId4" Type="http://schemas.openxmlformats.org/officeDocument/2006/relationships/hyperlink" Target="https://www.wikiwand.com/en/Inheritance_(programming)" TargetMode="External"/><Relationship Id="rId9" Type="http://schemas.openxmlformats.org/officeDocument/2006/relationships/hyperlink" Target="https://www.wikiwand.com/en/Object_(computer_science)" TargetMode="External"/><Relationship Id="rId14" Type="http://schemas.openxmlformats.org/officeDocument/2006/relationships/hyperlink" Target="https://www.wikiwand.com/en/This_(computer_programming)" TargetMode="External"/><Relationship Id="rId22" Type="http://schemas.openxmlformats.org/officeDocument/2006/relationships/hyperlink" Target="https://www.wikiwand.com/en/Function_(mathematics)" TargetMode="External"/><Relationship Id="rId27" Type="http://schemas.openxmlformats.org/officeDocument/2006/relationships/hyperlink" Target="https://www.wikiwand.com/en/Side_effect_(computer_science)"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NaN"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en.wikipedia.org/wiki/Pointer_(computer_programming)"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s://en.wikipedia.org/wiki/Memory_address" TargetMode="Externa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en.wikipedia.org/wiki/Peek_(data_type_operation)" TargetMode="External"/><Relationship Id="rId2" Type="http://schemas.openxmlformats.org/officeDocument/2006/relationships/slide" Target="../slides/slide57.xml"/><Relationship Id="rId1" Type="http://schemas.openxmlformats.org/officeDocument/2006/relationships/notesMaster" Target="../notesMasters/notesMaster1.xml"/><Relationship Id="rId4" Type="http://schemas.openxmlformats.org/officeDocument/2006/relationships/hyperlink" Target="https://en.wikipedia.org/wiki/Linear_data_structure" TargetMode="Externa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Byte"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docstore.mik.ua/orelly/webprog/jscript/ch11_02.htm#FOOTNOTE-42"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a:t>What are the data structures and data types and why do we need to know them</a:t>
            </a:r>
          </a:p>
          <a:p>
            <a:pPr marL="228600" indent="-228600">
              <a:buAutoNum type="arabicPeriod"/>
            </a:pPr>
            <a:r>
              <a:rPr lang="en-US" baseline="0" dirty="0"/>
              <a:t>Which data types exist in Javascript and their classification (primitive and Object)</a:t>
            </a:r>
          </a:p>
          <a:p>
            <a:pPr marL="228600" indent="-228600">
              <a:buAutoNum type="arabicPeriod"/>
            </a:pPr>
            <a:r>
              <a:rPr lang="en-US" baseline="0" dirty="0"/>
              <a:t>Which commonly used data structure we can use in our day to day work</a:t>
            </a:r>
          </a:p>
          <a:p>
            <a:pPr marL="228600" indent="-228600">
              <a:buAutoNum type="arabicPeriod"/>
            </a:pPr>
            <a:r>
              <a:rPr lang="en-US" baseline="0" dirty="0"/>
              <a:t>Variables and values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solidFill>
                  <a:schemeClr val="bg1">
                    <a:lumMod val="65000"/>
                  </a:schemeClr>
                </a:solidFill>
              </a:rPr>
              <a:t>Control flow and error handling</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solidFill>
                  <a:schemeClr val="bg1">
                    <a:lumMod val="65000"/>
                  </a:schemeClr>
                </a:solidFill>
              </a:rPr>
              <a:t>Loops</a:t>
            </a:r>
            <a:r>
              <a:rPr lang="en-US" sz="1200" baseline="0" dirty="0">
                <a:solidFill>
                  <a:schemeClr val="bg1">
                    <a:lumMod val="65000"/>
                  </a:schemeClr>
                </a:solidFill>
              </a:rPr>
              <a:t> and iteration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aseline="0" dirty="0">
                <a:solidFill>
                  <a:schemeClr val="bg1">
                    <a:lumMod val="65000"/>
                  </a:schemeClr>
                </a:solidFill>
              </a:rPr>
              <a:t>Summary</a:t>
            </a:r>
            <a:endParaRPr lang="en-US" sz="1200" dirty="0">
              <a:solidFill>
                <a:schemeClr val="bg1">
                  <a:lumMod val="65000"/>
                </a:schemeClr>
              </a:solidFill>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1" dirty="0">
              <a:solidFill>
                <a:schemeClr val="bg1">
                  <a:lumMod val="65000"/>
                </a:schemeClr>
              </a:solidFill>
              <a:latin typeface="Signika Negative" pitchFamily="2" charset="0"/>
            </a:endParaRPr>
          </a:p>
          <a:p>
            <a:pPr marL="228600" indent="-228600">
              <a:buAutoNum type="arabicPeriod"/>
            </a:pPr>
            <a:endParaRPr lang="en-US" baseline="0" dirty="0"/>
          </a:p>
          <a:p>
            <a:pPr marL="228600" indent="-228600">
              <a:buAutoNum type="arabicPeriod"/>
            </a:pPr>
            <a:endParaRPr lang="en-US" baseline="0" dirty="0"/>
          </a:p>
          <a:p>
            <a:endParaRPr lang="id-ID" dirty="0"/>
          </a:p>
        </p:txBody>
      </p:sp>
      <p:sp>
        <p:nvSpPr>
          <p:cNvPr id="4" name="Slide Number Placeholder 3"/>
          <p:cNvSpPr>
            <a:spLocks noGrp="1"/>
          </p:cNvSpPr>
          <p:nvPr>
            <p:ph type="sldNum" sz="quarter" idx="10"/>
          </p:nvPr>
        </p:nvSpPr>
        <p:spPr/>
        <p:txBody>
          <a:bodyPr/>
          <a:lstStyle/>
          <a:p>
            <a:fld id="{55C38DD1-33AA-4996-977A-42B26A155BBE}" type="slidenum">
              <a:rPr lang="id-ID" smtClean="0"/>
              <a:t>2</a:t>
            </a:fld>
            <a:endParaRPr lang="id-ID"/>
          </a:p>
        </p:txBody>
      </p:sp>
    </p:spTree>
    <p:extLst>
      <p:ext uri="{BB962C8B-B14F-4D97-AF65-F5344CB8AC3E}">
        <p14:creationId xmlns:p14="http://schemas.microsoft.com/office/powerpoint/2010/main" val="3764492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Primitive values</a:t>
            </a:r>
          </a:p>
          <a:p>
            <a:r>
              <a:rPr lang="en-US" sz="1200" b="0" i="0" kern="1200" dirty="0" smtClean="0">
                <a:solidFill>
                  <a:schemeClr val="tx1"/>
                </a:solidFill>
                <a:effectLst/>
                <a:latin typeface="+mn-lt"/>
                <a:ea typeface="+mn-ea"/>
                <a:cs typeface="+mn-cs"/>
              </a:rPr>
              <a:t>All types except objects define immutable values (values, which are incapable of being changed). For example and unlike to C, Strings are immutable. We refer to values of these types as "primitive values". It’s possible to create another string based on result of some expression. They are not an objects and doesn’t</a:t>
            </a:r>
            <a:r>
              <a:rPr lang="en-US" sz="1200" b="0" i="0" kern="1200" baseline="0" dirty="0" smtClean="0">
                <a:solidFill>
                  <a:schemeClr val="tx1"/>
                </a:solidFill>
                <a:effectLst/>
                <a:latin typeface="+mn-lt"/>
                <a:ea typeface="+mn-ea"/>
                <a:cs typeface="+mn-cs"/>
              </a:rPr>
              <a:t> have any methods.</a:t>
            </a:r>
          </a:p>
          <a:p>
            <a:r>
              <a:rPr lang="en-US" sz="1200" b="0" i="0" kern="1200" dirty="0" smtClean="0">
                <a:solidFill>
                  <a:schemeClr val="tx1"/>
                </a:solidFill>
                <a:effectLst/>
                <a:latin typeface="+mn-lt"/>
                <a:ea typeface="+mn-ea"/>
                <a:cs typeface="+mn-cs"/>
              </a:rPr>
              <a:t>Most of the time, a primitive value is represented directly at the lowest level of the language implementation.</a:t>
            </a:r>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solidFill>
                  <a:prstClr val="black"/>
                </a:solidFill>
              </a:rPr>
              <a:pPr/>
              <a:t>13</a:t>
            </a:fld>
            <a:endParaRPr lang="id-ID">
              <a:solidFill>
                <a:prstClr val="black"/>
              </a:solidFill>
            </a:endParaRPr>
          </a:p>
        </p:txBody>
      </p:sp>
    </p:spTree>
    <p:extLst>
      <p:ext uri="{BB962C8B-B14F-4D97-AF65-F5344CB8AC3E}">
        <p14:creationId xmlns:p14="http://schemas.microsoft.com/office/powerpoint/2010/main" val="34785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solidFill>
                  <a:prstClr val="white">
                    <a:lumMod val="50000"/>
                  </a:prstClr>
                </a:solidFill>
                <a:effectLst/>
                <a:uLnTx/>
                <a:uFillTx/>
                <a:latin typeface="+mn-lt"/>
                <a:ea typeface="+mn-ea"/>
                <a:cs typeface="+mn-cs"/>
              </a:rPr>
              <a:t>The Number object represents numerical date, either integers or floating-point numbers. In general, you do not need to worry about Number objects because the browser automatically converts number literals to instances of the number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Unlike many other programming languages, JavaScript does not define different types of numbers, like integers, short, long, floating-point etc. JavaScript numbers are always stored as double precision floating point numbers</a:t>
            </a:r>
          </a:p>
          <a:p>
            <a:r>
              <a:rPr lang="en-US" sz="1200" kern="1200" dirty="0" smtClean="0">
                <a:solidFill>
                  <a:schemeClr val="tx1"/>
                </a:solidFill>
                <a:effectLst/>
                <a:latin typeface="+mn-lt"/>
                <a:ea typeface="+mn-ea"/>
                <a:cs typeface="+mn-cs"/>
              </a:rPr>
              <a:t>JavaScript </a:t>
            </a:r>
            <a:r>
              <a:rPr lang="en-US" sz="1200" kern="1200" dirty="0">
                <a:solidFill>
                  <a:schemeClr val="tx1"/>
                </a:solidFill>
                <a:effectLst/>
                <a:latin typeface="+mn-lt"/>
                <a:ea typeface="+mn-ea"/>
                <a:cs typeface="+mn-cs"/>
              </a:rPr>
              <a:t>has only one type </a:t>
            </a:r>
            <a:r>
              <a:rPr lang="en-US" sz="1200" kern="1200" dirty="0" smtClean="0">
                <a:solidFill>
                  <a:schemeClr val="tx1"/>
                </a:solidFill>
                <a:effectLst/>
                <a:latin typeface="+mn-lt"/>
                <a:ea typeface="+mn-ea"/>
                <a:cs typeface="+mn-cs"/>
              </a:rPr>
              <a:t>of number</a:t>
            </a:r>
            <a:r>
              <a:rPr lang="en-US" sz="1200" kern="1200" dirty="0">
                <a:solidFill>
                  <a:schemeClr val="tx1"/>
                </a:solidFill>
                <a:effectLst/>
                <a:latin typeface="+mn-lt"/>
                <a:ea typeface="+mn-ea"/>
                <a:cs typeface="+mn-cs"/>
              </a:rPr>
              <a:t>. Numbers can be written with, or without, </a:t>
            </a:r>
            <a:r>
              <a:rPr lang="en-US" sz="1200" kern="1200" dirty="0" smtClean="0">
                <a:solidFill>
                  <a:schemeClr val="tx1"/>
                </a:solidFill>
                <a:effectLst/>
                <a:latin typeface="+mn-lt"/>
                <a:ea typeface="+mn-ea"/>
                <a:cs typeface="+mn-cs"/>
              </a:rPr>
              <a:t>decimals</a:t>
            </a:r>
            <a:endParaRPr lang="ru-RU"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type includes both negative and positive numbers.  Negative numbers are always preceded by a minus sign.  Positive integers can be preceded by a plus sign, but it is not required.  Numbers can be formatted in a variety of ways.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id-ID" sz="1200" dirty="0" smtClean="0"/>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15</a:t>
            </a:fld>
            <a:endParaRPr lang="id-ID"/>
          </a:p>
        </p:txBody>
      </p:sp>
    </p:spTree>
    <p:extLst>
      <p:ext uri="{BB962C8B-B14F-4D97-AF65-F5344CB8AC3E}">
        <p14:creationId xmlns:p14="http://schemas.microsoft.com/office/powerpoint/2010/main" val="387551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&lt;&lt;Go over examples and operations</a:t>
            </a:r>
            <a:r>
              <a:rPr lang="en-US" baseline="0" dirty="0"/>
              <a:t> we can do with </a:t>
            </a:r>
            <a:r>
              <a:rPr lang="en-US" baseline="0" dirty="0" smtClean="0"/>
              <a:t>numbers&gt;&gt;</a:t>
            </a:r>
          </a:p>
          <a:p>
            <a:r>
              <a:rPr lang="en-US" sz="1200" b="0" i="0" kern="1200" dirty="0" smtClean="0">
                <a:solidFill>
                  <a:schemeClr val="tx1"/>
                </a:solidFill>
                <a:effectLst/>
                <a:latin typeface="+mn-lt"/>
                <a:ea typeface="+mn-ea"/>
                <a:cs typeface="+mn-cs"/>
              </a:rPr>
              <a:t>A typical thing to do with numbers is arithmetic.</a:t>
            </a:r>
          </a:p>
          <a:p>
            <a:r>
              <a:rPr lang="en-US" sz="1200" b="0" i="0" kern="1200" dirty="0" smtClean="0">
                <a:solidFill>
                  <a:schemeClr val="tx1"/>
                </a:solidFill>
                <a:effectLst/>
                <a:latin typeface="+mn-lt"/>
                <a:ea typeface="+mn-ea"/>
                <a:cs typeface="+mn-cs"/>
              </a:rPr>
              <a:t>A typical arithmetic operation operates on two numbers.</a:t>
            </a:r>
          </a:p>
          <a:p>
            <a:r>
              <a:rPr lang="en-US" sz="1200" b="0" i="0" kern="1200" dirty="0" smtClean="0">
                <a:solidFill>
                  <a:schemeClr val="tx1"/>
                </a:solidFill>
                <a:effectLst/>
                <a:latin typeface="+mn-lt"/>
                <a:ea typeface="+mn-ea"/>
                <a:cs typeface="+mn-cs"/>
              </a:rPr>
              <a:t>The two numbers can be literals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or variables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or expressions</a:t>
            </a:r>
          </a:p>
          <a:p>
            <a:r>
              <a:rPr lang="en-US" sz="1200" b="0" i="0" kern="1200" dirty="0" smtClean="0">
                <a:solidFill>
                  <a:schemeClr val="tx1"/>
                </a:solidFill>
                <a:effectLst/>
                <a:latin typeface="+mn-lt"/>
                <a:ea typeface="+mn-ea"/>
                <a:cs typeface="+mn-cs"/>
              </a:rPr>
              <a:t>he numbers (in an arithmetic operation) are called </a:t>
            </a:r>
            <a:r>
              <a:rPr lang="en-US" sz="1200" b="1" i="0" kern="1200" dirty="0" smtClean="0">
                <a:solidFill>
                  <a:schemeClr val="tx1"/>
                </a:solidFill>
                <a:effectLst/>
                <a:latin typeface="+mn-lt"/>
                <a:ea typeface="+mn-ea"/>
                <a:cs typeface="+mn-cs"/>
              </a:rPr>
              <a:t>operands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operation (to be performed between the two operands) is defined by an </a:t>
            </a:r>
            <a:r>
              <a:rPr lang="en-US" sz="1200" b="1" i="0" kern="1200" dirty="0" smtClean="0">
                <a:solidFill>
                  <a:schemeClr val="tx1"/>
                </a:solidFill>
                <a:effectLst/>
                <a:latin typeface="+mn-lt"/>
                <a:ea typeface="+mn-ea"/>
                <a:cs typeface="+mn-cs"/>
              </a:rPr>
              <a:t>operator</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solidFill>
                  <a:prstClr val="black"/>
                </a:solidFill>
              </a:rPr>
              <a:pPr/>
              <a:t>16</a:t>
            </a:fld>
            <a:endParaRPr lang="id-ID">
              <a:solidFill>
                <a:prstClr val="black"/>
              </a:solidFill>
            </a:endParaRPr>
          </a:p>
        </p:txBody>
      </p:sp>
    </p:spTree>
    <p:extLst>
      <p:ext uri="{BB962C8B-B14F-4D97-AF65-F5344CB8AC3E}">
        <p14:creationId xmlns:p14="http://schemas.microsoft.com/office/powerpoint/2010/main" val="1063998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Why does this happen?</a:t>
            </a:r>
          </a:p>
          <a:p>
            <a:r>
              <a:rPr lang="en-US" sz="1200" b="0" i="0" kern="1200" dirty="0" smtClean="0">
                <a:solidFill>
                  <a:schemeClr val="tx1"/>
                </a:solidFill>
                <a:effectLst/>
                <a:latin typeface="+mn-lt"/>
                <a:ea typeface="+mn-ea"/>
                <a:cs typeface="+mn-cs"/>
              </a:rPr>
              <a:t>It's actually pretty simple. When you have a base 10 system (like ours), it can only express fractions that use a prime factor of the base. The prime factors of 10 are 2 and 5. So 1/2, 1/4, 1/5, 1/8, and 1/10 can all be expressed cleanly because the denominators all use prime factors of 10. In contrast, 1/3, 1/6, and 1/7 are all repeating decimals because their denominators use a prime factor of 3 or 7. In binary (or base 2), the only prime factor is 2. So you can only express fractions cleanly which only contain 2 as a prime factor. In binary, 1/2, 1/4, 1/8 would all be expressed cleanly as decimals. While, 1/5 or 1/10 would be repeating decimals. So 0.1 and 0.2 (1/10 and 1/5) while clean decimals in a base 10 system, are repeating decimals in the base 2 system the computer is operating in. When you do math on these repeating decimals, you end up with leftovers which carry over when you convert the computer's base 2 (binary) number into a more human readable base 10 number.</a:t>
            </a:r>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17</a:t>
            </a:fld>
            <a:endParaRPr lang="id-ID"/>
          </a:p>
        </p:txBody>
      </p:sp>
    </p:spTree>
    <p:extLst>
      <p:ext uri="{BB962C8B-B14F-4D97-AF65-F5344CB8AC3E}">
        <p14:creationId xmlns:p14="http://schemas.microsoft.com/office/powerpoint/2010/main" val="3603079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t>
            </a:r>
            <a:r>
              <a:rPr lang="en-US" dirty="0"/>
              <a:t>conventions we can represent</a:t>
            </a:r>
            <a:r>
              <a:rPr lang="en-US" baseline="0" dirty="0"/>
              <a:t> any data structure with string, however it is not a good idea. We need to use string data type for textual data only. Go over examples of declaring variables with string </a:t>
            </a:r>
            <a:r>
              <a:rPr lang="en-US" baseline="0" dirty="0" smtClean="0"/>
              <a:t>type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String indexes are zero-based: The first character is in position 0, the second in 1, and so on. The length of a String is the number of elements in it.</a:t>
            </a:r>
            <a:endParaRPr lang="id-ID" sz="1200" dirty="0" smtClean="0"/>
          </a:p>
          <a:p>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With conventions, it is possible to represent any data structure in a string. This does not make it a good idea. Use strings for textual data only</a:t>
            </a:r>
            <a:endParaRPr lang="id-ID" sz="1200" dirty="0" smtClean="0"/>
          </a:p>
          <a:p>
            <a:endParaRPr lang="en-US" b="0" dirty="0"/>
          </a:p>
        </p:txBody>
      </p:sp>
      <p:sp>
        <p:nvSpPr>
          <p:cNvPr id="4" name="Slide Number Placeholder 3"/>
          <p:cNvSpPr>
            <a:spLocks noGrp="1"/>
          </p:cNvSpPr>
          <p:nvPr>
            <p:ph type="sldNum" sz="quarter" idx="10"/>
          </p:nvPr>
        </p:nvSpPr>
        <p:spPr/>
        <p:txBody>
          <a:bodyPr/>
          <a:lstStyle/>
          <a:p>
            <a:fld id="{55C38DD1-33AA-4996-977A-42B26A155BBE}" type="slidenum">
              <a:rPr lang="id-ID" smtClean="0"/>
              <a:t>18</a:t>
            </a:fld>
            <a:endParaRPr lang="id-ID"/>
          </a:p>
        </p:txBody>
      </p:sp>
    </p:spTree>
    <p:extLst>
      <p:ext uri="{BB962C8B-B14F-4D97-AF65-F5344CB8AC3E}">
        <p14:creationId xmlns:p14="http://schemas.microsoft.com/office/powerpoint/2010/main" val="8674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some basic operations</a:t>
            </a:r>
            <a:r>
              <a:rPr lang="en-US" baseline="0" dirty="0"/>
              <a:t> that we can do with string data types. &lt;&lt;Go over examples one by one </a:t>
            </a:r>
            <a:r>
              <a:rPr lang="en-US" i="0" baseline="0" dirty="0"/>
              <a:t>and explain each of </a:t>
            </a:r>
            <a:r>
              <a:rPr lang="en-US" i="0" baseline="0" dirty="0" smtClean="0"/>
              <a:t>them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dirty="0" smtClean="0">
                <a:solidFill>
                  <a:prstClr val="white">
                    <a:lumMod val="50000"/>
                  </a:prstClr>
                </a:solidFill>
              </a:rPr>
              <a:t>The </a:t>
            </a:r>
            <a:r>
              <a:rPr lang="en-US" sz="1200" b="1" i="0" dirty="0" smtClean="0">
                <a:solidFill>
                  <a:prstClr val="white">
                    <a:lumMod val="50000"/>
                  </a:prstClr>
                </a:solidFill>
              </a:rPr>
              <a:t>String</a:t>
            </a:r>
            <a:r>
              <a:rPr lang="en-US" sz="1200" i="0" dirty="0" smtClean="0">
                <a:solidFill>
                  <a:prstClr val="white">
                    <a:lumMod val="50000"/>
                  </a:prstClr>
                </a:solidFill>
              </a:rPr>
              <a:t> object lets you work with a series of characters. As JavaScript automatically converts between string primitives and String objects, you can call any of the helper methods of the String object on a string primitive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Never-ever mix “ and ‘ in the code</a:t>
            </a:r>
            <a:endParaRPr lang="en-US" dirty="0" smtClean="0"/>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solidFill>
                  <a:prstClr val="black"/>
                </a:solidFill>
              </a:rPr>
              <a:pPr/>
              <a:t>19</a:t>
            </a:fld>
            <a:endParaRPr lang="id-ID">
              <a:solidFill>
                <a:prstClr val="black"/>
              </a:solidFill>
            </a:endParaRPr>
          </a:p>
        </p:txBody>
      </p:sp>
    </p:spTree>
    <p:extLst>
      <p:ext uri="{BB962C8B-B14F-4D97-AF65-F5344CB8AC3E}">
        <p14:creationId xmlns:p14="http://schemas.microsoft.com/office/powerpoint/2010/main" val="1297643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i="1" dirty="0" smtClean="0">
                <a:solidFill>
                  <a:prstClr val="white">
                    <a:lumMod val="50000"/>
                  </a:prstClr>
                </a:solidFill>
              </a:rPr>
              <a:t>The Boolean object represents two values, either "true" or "false". If value parameter is omitted or is 0, -0, null, false, NaN, undefined, or the empty string (""), the object has an initial value of false.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Boolean variables are used to indicate whether a condition is true or not, or to represent two states, such as a light being on or off. </a:t>
            </a:r>
            <a:endParaRPr lang="id-ID"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Boolean data type is primarily associated with conditional statements, which allow different actions and change control flow depending on whether a programmer-specified Boolean condition evaluates to true or false</a:t>
            </a:r>
            <a:endParaRPr lang="id-ID" sz="1200" dirty="0" smtClean="0"/>
          </a:p>
          <a:p>
            <a:pPr algn="l"/>
            <a:endParaRPr lang="en-US" sz="1200" i="1" dirty="0" smtClean="0">
              <a:solidFill>
                <a:prstClr val="white">
                  <a:lumMod val="50000"/>
                </a:prstClr>
              </a:solidFill>
            </a:endParaRPr>
          </a:p>
          <a:p>
            <a:pPr algn="l"/>
            <a:r>
              <a:rPr lang="en-US" sz="1200" b="0" i="0" kern="1200" dirty="0" smtClean="0">
                <a:solidFill>
                  <a:schemeClr val="tx1"/>
                </a:solidFill>
                <a:effectLst/>
                <a:latin typeface="+mn-lt"/>
                <a:ea typeface="+mn-ea"/>
                <a:cs typeface="+mn-cs"/>
              </a:rPr>
              <a:t>Variable </a:t>
            </a:r>
            <a:r>
              <a:rPr lang="en-US" sz="1200" b="0" i="0" kern="1200" dirty="0">
                <a:solidFill>
                  <a:schemeClr val="tx1"/>
                </a:solidFill>
                <a:effectLst/>
                <a:latin typeface="+mn-lt"/>
                <a:ea typeface="+mn-ea"/>
                <a:cs typeface="+mn-cs"/>
              </a:rPr>
              <a:t>type Boolean should not have any quotes.</a:t>
            </a:r>
            <a:r>
              <a:rPr lang="en-US" dirty="0"/>
              <a:t/>
            </a:r>
            <a:br>
              <a:rPr lang="en-US" dirty="0"/>
            </a:br>
            <a:r>
              <a:rPr lang="en-US" sz="1200" b="0" i="0" kern="1200" dirty="0">
                <a:solidFill>
                  <a:schemeClr val="tx1"/>
                </a:solidFill>
                <a:effectLst/>
                <a:latin typeface="+mn-lt"/>
                <a:ea typeface="+mn-ea"/>
                <a:cs typeface="+mn-cs"/>
              </a:rPr>
              <a:t>i.e. "true" is not equal to </a:t>
            </a:r>
            <a:r>
              <a:rPr lang="en-US" sz="1200" b="1" i="0" kern="1200" dirty="0">
                <a:solidFill>
                  <a:schemeClr val="tx1"/>
                </a:solidFill>
                <a:effectLst/>
                <a:latin typeface="+mn-lt"/>
                <a:ea typeface="+mn-ea"/>
                <a:cs typeface="+mn-cs"/>
              </a:rPr>
              <a:t>true</a:t>
            </a:r>
            <a:r>
              <a:rPr lang="en-US" sz="1200" b="0" i="0" kern="1200" dirty="0">
                <a:solidFill>
                  <a:schemeClr val="tx1"/>
                </a:solidFill>
                <a:effectLst/>
                <a:latin typeface="+mn-lt"/>
                <a:ea typeface="+mn-ea"/>
                <a:cs typeface="+mn-cs"/>
              </a:rPr>
              <a:t>, "true" will be considered as a string.</a:t>
            </a:r>
          </a:p>
          <a:p>
            <a:pPr algn="l"/>
            <a:r>
              <a:rPr lang="en-US" sz="1200" b="0" i="0" kern="1200" dirty="0">
                <a:solidFill>
                  <a:schemeClr val="tx1"/>
                </a:solidFill>
                <a:effectLst/>
                <a:latin typeface="+mn-lt"/>
                <a:ea typeface="+mn-ea"/>
                <a:cs typeface="+mn-cs"/>
              </a:rPr>
              <a:t>Boolean variable values are mostly used along with "if", "if else" statements and "while" loops.</a:t>
            </a:r>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20</a:t>
            </a:fld>
            <a:endParaRPr lang="id-ID"/>
          </a:p>
        </p:txBody>
      </p:sp>
    </p:spTree>
    <p:extLst>
      <p:ext uri="{BB962C8B-B14F-4D97-AF65-F5344CB8AC3E}">
        <p14:creationId xmlns:p14="http://schemas.microsoft.com/office/powerpoint/2010/main" val="305463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operations</a:t>
            </a:r>
            <a:r>
              <a:rPr lang="en-US" baseline="0" dirty="0"/>
              <a:t> we can do with Boolean data types is also called Boolean algebra.</a:t>
            </a:r>
          </a:p>
          <a:p>
            <a:r>
              <a:rPr lang="en-US" sz="1200" b="0" i="0" kern="1200" dirty="0">
                <a:solidFill>
                  <a:schemeClr val="tx1"/>
                </a:solidFill>
                <a:effectLst/>
                <a:latin typeface="+mn-lt"/>
                <a:ea typeface="+mn-ea"/>
                <a:cs typeface="+mn-cs"/>
              </a:rPr>
              <a:t>So, what is Boolean algebra? Well, for our purposes, we can think of Boolean algebra as a type of math that deals with bits instead of numbers. What does that mean? Well, as we’ve learned, a bit (which is shorthand for “binary digit”) can have a value of either 1 or 0. In Boolean algebra, a binary value of 1 is interpreted to mean “true” and a binary value of 0 means “false.” Which means that Boolean algebra can equivalently be thought of as a particular type of math that deals with true and false values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instead of numbers. What kind of things can we do to these values?</a:t>
            </a:r>
          </a:p>
          <a:p>
            <a:r>
              <a:rPr lang="en-US" sz="1200" b="0" i="0" kern="1200" dirty="0">
                <a:solidFill>
                  <a:schemeClr val="tx1"/>
                </a:solidFill>
                <a:effectLst/>
                <a:latin typeface="+mn-lt"/>
                <a:ea typeface="+mn-ea"/>
                <a:cs typeface="+mn-cs"/>
              </a:rPr>
              <a:t>&lt;&lt;Go over the table and logical operations&gt;&gt;</a:t>
            </a:r>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21</a:t>
            </a:fld>
            <a:endParaRPr lang="id-ID"/>
          </a:p>
        </p:txBody>
      </p:sp>
    </p:spTree>
    <p:extLst>
      <p:ext uri="{BB962C8B-B14F-4D97-AF65-F5344CB8AC3E}">
        <p14:creationId xmlns:p14="http://schemas.microsoft.com/office/powerpoint/2010/main" val="907231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Logical operators are typically used with </a:t>
            </a:r>
            <a:r>
              <a:rPr lang="en-US" sz="1200" b="0" i="0" u="none" strike="noStrike" kern="1200" dirty="0" smtClean="0">
                <a:solidFill>
                  <a:schemeClr val="tx1"/>
                </a:solidFill>
                <a:effectLst/>
                <a:latin typeface="+mn-lt"/>
                <a:ea typeface="+mn-ea"/>
                <a:cs typeface="+mn-cs"/>
                <a:hlinkClick r:id="rId3" tooltip="The Boolean object is an object wrapper for a boolean value."/>
              </a:rPr>
              <a:t>Boolean</a:t>
            </a:r>
            <a:r>
              <a:rPr lang="en-US" sz="1200" b="0" i="0" kern="1200" dirty="0" smtClean="0">
                <a:solidFill>
                  <a:schemeClr val="tx1"/>
                </a:solidFill>
                <a:effectLst/>
                <a:latin typeface="+mn-lt"/>
                <a:ea typeface="+mn-ea"/>
                <a:cs typeface="+mn-cs"/>
              </a:rPr>
              <a:t> (logical) values. When they are, they return a Boolean value. However, the </a:t>
            </a:r>
            <a:r>
              <a:rPr lang="en-US" dirty="0" smtClean="0"/>
              <a:t>&amp;&amp;</a:t>
            </a:r>
            <a:r>
              <a:rPr lang="en-US" sz="1200" b="0" i="0" kern="1200" dirty="0" smtClean="0">
                <a:solidFill>
                  <a:schemeClr val="tx1"/>
                </a:solidFill>
                <a:effectLst/>
                <a:latin typeface="+mn-lt"/>
                <a:ea typeface="+mn-ea"/>
                <a:cs typeface="+mn-cs"/>
              </a:rPr>
              <a:t> and </a:t>
            </a:r>
            <a:r>
              <a:rPr lang="en-US" dirty="0" smtClean="0"/>
              <a:t>||</a:t>
            </a:r>
            <a:r>
              <a:rPr lang="en-US" sz="1200" b="0" i="0" kern="1200" dirty="0" smtClean="0">
                <a:solidFill>
                  <a:schemeClr val="tx1"/>
                </a:solidFill>
                <a:effectLst/>
                <a:latin typeface="+mn-lt"/>
                <a:ea typeface="+mn-ea"/>
                <a:cs typeface="+mn-cs"/>
              </a:rPr>
              <a:t> operators actually return the value of one of the specified operands, so if these operators are used with non-Boolean values, they may return a non-Boolean value.</a:t>
            </a:r>
          </a:p>
          <a:p>
            <a:r>
              <a:rPr lang="en-US" sz="1200" b="0" i="0" kern="1200" dirty="0" smtClean="0">
                <a:solidFill>
                  <a:schemeClr val="tx1"/>
                </a:solidFill>
                <a:effectLst/>
                <a:latin typeface="+mn-lt"/>
                <a:ea typeface="+mn-ea"/>
                <a:cs typeface="+mn-cs"/>
              </a:rPr>
              <a:t>If a value can be converted to true, the value is so-called </a:t>
            </a:r>
            <a:r>
              <a:rPr lang="en-US" sz="1200" b="0" i="0" u="none" strike="noStrike" kern="1200" dirty="0" err="1" smtClean="0">
                <a:solidFill>
                  <a:schemeClr val="tx1"/>
                </a:solidFill>
                <a:effectLst/>
                <a:latin typeface="+mn-lt"/>
                <a:ea typeface="+mn-ea"/>
                <a:cs typeface="+mn-cs"/>
                <a:hlinkClick r:id="rId4" tooltip="truthy: In JavaScript, a truthy value is a value that translates to true when evaluated in a Boolean context. All values are truthy unless they are defined as falsy (i.e., except for false, 0, &quot;&quot;, null, undefined, and NaN)."/>
              </a:rPr>
              <a:t>truthy</a:t>
            </a:r>
            <a:r>
              <a:rPr lang="en-US" sz="1200" b="0" i="0" kern="1200" dirty="0" smtClean="0">
                <a:solidFill>
                  <a:schemeClr val="tx1"/>
                </a:solidFill>
                <a:effectLst/>
                <a:latin typeface="+mn-lt"/>
                <a:ea typeface="+mn-ea"/>
                <a:cs typeface="+mn-cs"/>
              </a:rPr>
              <a:t>. If a value can be converted to false, the value is so-called </a:t>
            </a:r>
            <a:r>
              <a:rPr lang="en-US" sz="1200" b="0" i="0" u="none" strike="noStrike" kern="1200" dirty="0" err="1" smtClean="0">
                <a:solidFill>
                  <a:schemeClr val="tx1"/>
                </a:solidFill>
                <a:effectLst/>
                <a:latin typeface="+mn-lt"/>
                <a:ea typeface="+mn-ea"/>
                <a:cs typeface="+mn-cs"/>
                <a:hlinkClick r:id="rId5" tooltip="falsy: A falsy value is a value that translates to false when evaluated in a Boolean context."/>
              </a:rPr>
              <a:t>falsy</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Examples of expressions that can be converted to false are those that evaluate to null, 0, the empty string (""), or undefined.</a:t>
            </a:r>
          </a:p>
          <a:p>
            <a:r>
              <a:rPr lang="en-US" sz="1200" b="0" i="0" kern="1200" dirty="0" smtClean="0">
                <a:solidFill>
                  <a:schemeClr val="tx1"/>
                </a:solidFill>
                <a:effectLst/>
                <a:latin typeface="+mn-lt"/>
                <a:ea typeface="+mn-ea"/>
                <a:cs typeface="+mn-cs"/>
              </a:rPr>
              <a:t>Even though the &amp;&amp; and || operators can be used with operands that are not Boolean values, they can still be considered Boolean operators since their return values can always be converted to Boolean values.</a:t>
            </a:r>
          </a:p>
          <a:p>
            <a:r>
              <a:rPr lang="en-US" sz="1200" b="0" i="0" kern="1200" dirty="0" smtClean="0">
                <a:solidFill>
                  <a:schemeClr val="tx1"/>
                </a:solidFill>
                <a:effectLst/>
                <a:latin typeface="+mn-lt"/>
                <a:ea typeface="+mn-ea"/>
                <a:cs typeface="+mn-cs"/>
              </a:rPr>
              <a:t>Short-Circuit Evaluation</a:t>
            </a:r>
          </a:p>
          <a:p>
            <a:r>
              <a:rPr lang="en-US" sz="1200" b="0" i="0" kern="1200" dirty="0" smtClean="0">
                <a:solidFill>
                  <a:schemeClr val="tx1"/>
                </a:solidFill>
                <a:effectLst/>
                <a:latin typeface="+mn-lt"/>
                <a:ea typeface="+mn-ea"/>
                <a:cs typeface="+mn-cs"/>
              </a:rPr>
              <a:t>As logical expressions are evaluated left to right, they are tested for possible "short-circuit" evaluation using the following rules:</a:t>
            </a:r>
          </a:p>
          <a:p>
            <a:r>
              <a:rPr lang="en-US" sz="1200" b="0" i="0" kern="1200" dirty="0" smtClean="0">
                <a:solidFill>
                  <a:schemeClr val="tx1"/>
                </a:solidFill>
                <a:effectLst/>
                <a:latin typeface="+mn-lt"/>
                <a:ea typeface="+mn-ea"/>
                <a:cs typeface="+mn-cs"/>
              </a:rPr>
              <a:t>false &amp;&amp; (</a:t>
            </a:r>
            <a:r>
              <a:rPr lang="en-US" sz="1200" b="0" i="1" kern="1200" dirty="0" smtClean="0">
                <a:solidFill>
                  <a:schemeClr val="tx1"/>
                </a:solidFill>
                <a:effectLst/>
                <a:latin typeface="+mn-lt"/>
                <a:ea typeface="+mn-ea"/>
                <a:cs typeface="+mn-cs"/>
              </a:rPr>
              <a:t>anything)</a:t>
            </a:r>
            <a:r>
              <a:rPr lang="en-US" sz="1200" b="0" i="0" kern="1200" dirty="0" smtClean="0">
                <a:solidFill>
                  <a:schemeClr val="tx1"/>
                </a:solidFill>
                <a:effectLst/>
                <a:latin typeface="+mn-lt"/>
                <a:ea typeface="+mn-ea"/>
                <a:cs typeface="+mn-cs"/>
              </a:rPr>
              <a:t> is short-circuit evaluated to false.</a:t>
            </a:r>
          </a:p>
          <a:p>
            <a:r>
              <a:rPr lang="en-US" sz="1200" b="0" i="0" kern="1200" dirty="0" smtClean="0">
                <a:solidFill>
                  <a:schemeClr val="tx1"/>
                </a:solidFill>
                <a:effectLst/>
                <a:latin typeface="+mn-lt"/>
                <a:ea typeface="+mn-ea"/>
                <a:cs typeface="+mn-cs"/>
              </a:rPr>
              <a:t>true || (</a:t>
            </a:r>
            <a:r>
              <a:rPr lang="en-US" sz="1200" b="0" i="1" kern="1200" dirty="0" smtClean="0">
                <a:solidFill>
                  <a:schemeClr val="tx1"/>
                </a:solidFill>
                <a:effectLst/>
                <a:latin typeface="+mn-lt"/>
                <a:ea typeface="+mn-ea"/>
                <a:cs typeface="+mn-cs"/>
              </a:rPr>
              <a:t>anything)</a:t>
            </a:r>
            <a:r>
              <a:rPr lang="en-US" sz="1200" b="0" i="0" kern="1200" dirty="0" smtClean="0">
                <a:solidFill>
                  <a:schemeClr val="tx1"/>
                </a:solidFill>
                <a:effectLst/>
                <a:latin typeface="+mn-lt"/>
                <a:ea typeface="+mn-ea"/>
                <a:cs typeface="+mn-cs"/>
              </a:rPr>
              <a:t> is short-circuit evaluated to true.</a:t>
            </a:r>
          </a:p>
          <a:p>
            <a:r>
              <a:rPr lang="en-US" sz="1200" b="0" i="0" kern="1200" dirty="0" smtClean="0">
                <a:solidFill>
                  <a:schemeClr val="tx1"/>
                </a:solidFill>
                <a:effectLst/>
                <a:latin typeface="+mn-lt"/>
                <a:ea typeface="+mn-ea"/>
                <a:cs typeface="+mn-cs"/>
              </a:rPr>
              <a:t>The rules of logic guarantee that these evaluations are always correct. Note that the anything part of the above expressions is not evaluated, so any side effects of doing so do not take effect. Also note that the anything part of the above expression is any single logical expression (as indicated by the parentheses).</a:t>
            </a:r>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22</a:t>
            </a:fld>
            <a:endParaRPr lang="id-ID"/>
          </a:p>
        </p:txBody>
      </p:sp>
    </p:spTree>
    <p:extLst>
      <p:ext uri="{BB962C8B-B14F-4D97-AF65-F5344CB8AC3E}">
        <p14:creationId xmlns:p14="http://schemas.microsoft.com/office/powerpoint/2010/main" val="1482475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operations</a:t>
            </a:r>
            <a:r>
              <a:rPr lang="en-US" baseline="0" dirty="0" smtClean="0"/>
              <a:t> we can do with Boolean data types is also called Boolean algebra.</a:t>
            </a:r>
          </a:p>
          <a:p>
            <a:r>
              <a:rPr lang="en-US" sz="1200" b="0" i="0" kern="1200" dirty="0" smtClean="0">
                <a:solidFill>
                  <a:schemeClr val="tx1"/>
                </a:solidFill>
                <a:effectLst/>
                <a:latin typeface="+mn-lt"/>
                <a:ea typeface="+mn-ea"/>
                <a:cs typeface="+mn-cs"/>
              </a:rPr>
              <a:t>So, what is Boolean algebra? Well, for our purposes, we can think of Boolean algebra as a type of math that deals with bits instead of numbers. What does that mean? Well, as we’ve learned, a bit (which is shorthand for “binary digit”) can have a value of either 1 or 0. In Boolean algebra, a binary value of 1 is interpreted to mean “true” and a binary value of 0 means “false.” Which means that Boolean algebra can equivalently be thought of as a particular type of math that deals with true and false values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instead of numbers. What kind of things can we do to these values?</a:t>
            </a:r>
          </a:p>
          <a:p>
            <a:r>
              <a:rPr lang="en-US" sz="1200" b="0" i="0" kern="1200" dirty="0" smtClean="0">
                <a:solidFill>
                  <a:schemeClr val="tx1"/>
                </a:solidFill>
                <a:effectLst/>
                <a:latin typeface="+mn-lt"/>
                <a:ea typeface="+mn-ea"/>
                <a:cs typeface="+mn-cs"/>
              </a:rPr>
              <a:t>&lt;&lt;Go over the table and logical operations&gt;&gt;</a:t>
            </a:r>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23</a:t>
            </a:fld>
            <a:endParaRPr lang="id-ID"/>
          </a:p>
        </p:txBody>
      </p:sp>
    </p:spTree>
    <p:extLst>
      <p:ext uri="{BB962C8B-B14F-4D97-AF65-F5344CB8AC3E}">
        <p14:creationId xmlns:p14="http://schemas.microsoft.com/office/powerpoint/2010/main" val="1932011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lumMod val="50000"/>
                  </a:schemeClr>
                </a:solidFill>
                <a:latin typeface="+mn-lt"/>
                <a:ea typeface="+mn-ea"/>
                <a:cs typeface="+mn-cs"/>
              </a:rPr>
              <a:t>JavaScript was developed by </a:t>
            </a:r>
            <a:r>
              <a:rPr lang="en-US" sz="1200" b="1" kern="1200" dirty="0">
                <a:solidFill>
                  <a:schemeClr val="bg1">
                    <a:lumMod val="50000"/>
                  </a:schemeClr>
                </a:solidFill>
                <a:latin typeface="+mn-lt"/>
                <a:ea typeface="+mn-ea"/>
                <a:cs typeface="+mn-cs"/>
              </a:rPr>
              <a:t>Brendan </a:t>
            </a:r>
            <a:r>
              <a:rPr lang="en-US" sz="1200" b="1" kern="1200" dirty="0" err="1">
                <a:solidFill>
                  <a:schemeClr val="bg1">
                    <a:lumMod val="50000"/>
                  </a:schemeClr>
                </a:solidFill>
                <a:latin typeface="+mn-lt"/>
                <a:ea typeface="+mn-ea"/>
                <a:cs typeface="+mn-cs"/>
              </a:rPr>
              <a:t>Eich</a:t>
            </a:r>
            <a:r>
              <a:rPr lang="en-US" sz="1200" b="1" kern="1200" dirty="0">
                <a:solidFill>
                  <a:schemeClr val="bg1">
                    <a:lumMod val="50000"/>
                  </a:schemeClr>
                </a:solidFill>
                <a:latin typeface="+mn-lt"/>
                <a:ea typeface="+mn-ea"/>
                <a:cs typeface="+mn-cs"/>
              </a:rPr>
              <a:t> </a:t>
            </a:r>
            <a:r>
              <a:rPr lang="en-US" sz="1200" kern="1200" dirty="0">
                <a:solidFill>
                  <a:schemeClr val="bg1">
                    <a:lumMod val="50000"/>
                  </a:schemeClr>
                </a:solidFill>
                <a:latin typeface="+mn-lt"/>
                <a:ea typeface="+mn-ea"/>
                <a:cs typeface="+mn-cs"/>
              </a:rPr>
              <a:t>in 10 days under the name Mocha, released in September 1995 as </a:t>
            </a:r>
            <a:r>
              <a:rPr lang="en-US" sz="1200" kern="1200" dirty="0" err="1">
                <a:solidFill>
                  <a:schemeClr val="bg1">
                    <a:lumMod val="50000"/>
                  </a:schemeClr>
                </a:solidFill>
                <a:latin typeface="+mn-lt"/>
                <a:ea typeface="+mn-ea"/>
                <a:cs typeface="+mn-cs"/>
              </a:rPr>
              <a:t>LiveScript</a:t>
            </a:r>
            <a:r>
              <a:rPr lang="en-US" sz="1200" kern="1200" dirty="0">
                <a:solidFill>
                  <a:schemeClr val="bg1">
                    <a:lumMod val="50000"/>
                  </a:schemeClr>
                </a:solidFill>
                <a:latin typeface="+mn-lt"/>
                <a:ea typeface="+mn-ea"/>
                <a:cs typeface="+mn-cs"/>
              </a:rPr>
              <a:t>. Later in the month it was renamed </a:t>
            </a:r>
            <a:r>
              <a:rPr lang="en-US" sz="1200" b="1" kern="1200" dirty="0">
                <a:solidFill>
                  <a:schemeClr val="bg1">
                    <a:lumMod val="50000"/>
                  </a:schemeClr>
                </a:solidFill>
                <a:latin typeface="+mn-lt"/>
                <a:ea typeface="+mn-ea"/>
                <a:cs typeface="+mn-cs"/>
              </a:rPr>
              <a:t>JavaScript</a:t>
            </a:r>
            <a:r>
              <a:rPr lang="en-US" sz="1200" kern="1200" dirty="0">
                <a:solidFill>
                  <a:schemeClr val="bg1">
                    <a:lumMod val="50000"/>
                  </a:schemeClr>
                </a:solidFill>
                <a:latin typeface="+mn-lt"/>
                <a:ea typeface="+mn-ea"/>
                <a:cs typeface="+mn-cs"/>
              </a:rPr>
              <a:t>. In </a:t>
            </a:r>
            <a:r>
              <a:rPr lang="en-US" sz="1200" b="1" kern="1200" dirty="0">
                <a:solidFill>
                  <a:schemeClr val="bg1">
                    <a:lumMod val="50000"/>
                  </a:schemeClr>
                </a:solidFill>
                <a:latin typeface="+mn-lt"/>
                <a:ea typeface="+mn-ea"/>
                <a:cs typeface="+mn-cs"/>
              </a:rPr>
              <a:t>November 1996</a:t>
            </a:r>
            <a:r>
              <a:rPr lang="en-US" sz="1200" kern="1200" dirty="0">
                <a:solidFill>
                  <a:schemeClr val="bg1">
                    <a:lumMod val="50000"/>
                  </a:schemeClr>
                </a:solidFill>
                <a:latin typeface="+mn-lt"/>
                <a:ea typeface="+mn-ea"/>
                <a:cs typeface="+mn-cs"/>
              </a:rPr>
              <a:t>, Netscape announced that it had </a:t>
            </a:r>
            <a:r>
              <a:rPr lang="en-US" sz="1200" b="1" kern="1200" dirty="0">
                <a:solidFill>
                  <a:schemeClr val="bg1">
                    <a:lumMod val="50000"/>
                  </a:schemeClr>
                </a:solidFill>
                <a:latin typeface="+mn-lt"/>
                <a:ea typeface="+mn-ea"/>
                <a:cs typeface="+mn-cs"/>
              </a:rPr>
              <a:t>submitted </a:t>
            </a:r>
            <a:r>
              <a:rPr lang="en-US" sz="1200" kern="1200" dirty="0">
                <a:solidFill>
                  <a:schemeClr val="bg1">
                    <a:lumMod val="50000"/>
                  </a:schemeClr>
                </a:solidFill>
                <a:latin typeface="+mn-lt"/>
                <a:ea typeface="+mn-ea"/>
                <a:cs typeface="+mn-cs"/>
              </a:rPr>
              <a:t>JavaScript </a:t>
            </a:r>
            <a:r>
              <a:rPr lang="en-US" sz="1200" b="1" kern="1200" dirty="0">
                <a:solidFill>
                  <a:schemeClr val="bg1">
                    <a:lumMod val="50000"/>
                  </a:schemeClr>
                </a:solidFill>
                <a:latin typeface="+mn-lt"/>
                <a:ea typeface="+mn-ea"/>
                <a:cs typeface="+mn-cs"/>
              </a:rPr>
              <a:t>to </a:t>
            </a:r>
            <a:r>
              <a:rPr lang="en-US" sz="1200" b="1" kern="1200" dirty="0" err="1">
                <a:solidFill>
                  <a:schemeClr val="bg1">
                    <a:lumMod val="50000"/>
                  </a:schemeClr>
                </a:solidFill>
                <a:latin typeface="+mn-lt"/>
                <a:ea typeface="+mn-ea"/>
                <a:cs typeface="+mn-cs"/>
              </a:rPr>
              <a:t>Ecma</a:t>
            </a:r>
            <a:r>
              <a:rPr lang="en-US" sz="1200" b="1" kern="1200" dirty="0">
                <a:solidFill>
                  <a:schemeClr val="bg1">
                    <a:lumMod val="50000"/>
                  </a:schemeClr>
                </a:solidFill>
                <a:latin typeface="+mn-lt"/>
                <a:ea typeface="+mn-ea"/>
                <a:cs typeface="+mn-cs"/>
              </a:rPr>
              <a:t> International </a:t>
            </a:r>
            <a:r>
              <a:rPr lang="en-US" sz="1200" kern="1200" dirty="0">
                <a:solidFill>
                  <a:schemeClr val="bg1">
                    <a:lumMod val="50000"/>
                  </a:schemeClr>
                </a:solidFill>
                <a:latin typeface="+mn-lt"/>
                <a:ea typeface="+mn-ea"/>
                <a:cs typeface="+mn-cs"/>
              </a:rPr>
              <a:t>for consideration as an industry standard. In </a:t>
            </a:r>
            <a:r>
              <a:rPr lang="en-US" sz="1200" b="1" kern="1200" dirty="0">
                <a:solidFill>
                  <a:schemeClr val="bg1">
                    <a:lumMod val="50000"/>
                  </a:schemeClr>
                </a:solidFill>
                <a:latin typeface="+mn-lt"/>
                <a:ea typeface="+mn-ea"/>
                <a:cs typeface="+mn-cs"/>
              </a:rPr>
              <a:t>June 1997</a:t>
            </a:r>
            <a:r>
              <a:rPr lang="en-US" sz="1200" kern="1200" dirty="0">
                <a:solidFill>
                  <a:schemeClr val="bg1">
                    <a:lumMod val="50000"/>
                  </a:schemeClr>
                </a:solidFill>
                <a:latin typeface="+mn-lt"/>
                <a:ea typeface="+mn-ea"/>
                <a:cs typeface="+mn-cs"/>
              </a:rPr>
              <a:t>, </a:t>
            </a:r>
            <a:r>
              <a:rPr lang="en-US" sz="1200" kern="1200" dirty="0" err="1">
                <a:solidFill>
                  <a:schemeClr val="bg1">
                    <a:lumMod val="50000"/>
                  </a:schemeClr>
                </a:solidFill>
                <a:latin typeface="+mn-lt"/>
                <a:ea typeface="+mn-ea"/>
                <a:cs typeface="+mn-cs"/>
              </a:rPr>
              <a:t>Ecma</a:t>
            </a:r>
            <a:r>
              <a:rPr lang="en-US" sz="1200" kern="1200" dirty="0">
                <a:solidFill>
                  <a:schemeClr val="bg1">
                    <a:lumMod val="50000"/>
                  </a:schemeClr>
                </a:solidFill>
                <a:latin typeface="+mn-lt"/>
                <a:ea typeface="+mn-ea"/>
                <a:cs typeface="+mn-cs"/>
              </a:rPr>
              <a:t> International published the </a:t>
            </a:r>
            <a:r>
              <a:rPr lang="en-US" sz="1200" b="1" kern="1200" dirty="0">
                <a:solidFill>
                  <a:schemeClr val="bg1">
                    <a:lumMod val="50000"/>
                  </a:schemeClr>
                </a:solidFill>
                <a:latin typeface="+mn-lt"/>
                <a:ea typeface="+mn-ea"/>
                <a:cs typeface="+mn-cs"/>
              </a:rPr>
              <a:t>first edition</a:t>
            </a:r>
            <a:r>
              <a:rPr lang="en-US" sz="1200" kern="1200" dirty="0">
                <a:solidFill>
                  <a:schemeClr val="bg1">
                    <a:lumMod val="50000"/>
                  </a:schemeClr>
                </a:solidFill>
                <a:latin typeface="+mn-lt"/>
                <a:ea typeface="+mn-ea"/>
                <a:cs typeface="+mn-cs"/>
              </a:rPr>
              <a:t> of the ECMA-262 specification. The </a:t>
            </a:r>
            <a:r>
              <a:rPr lang="en-US" sz="1200" b="1" kern="1200" dirty="0">
                <a:solidFill>
                  <a:schemeClr val="bg1">
                    <a:lumMod val="50000"/>
                  </a:schemeClr>
                </a:solidFill>
                <a:latin typeface="+mn-lt"/>
                <a:ea typeface="+mn-ea"/>
                <a:cs typeface="+mn-cs"/>
              </a:rPr>
              <a:t>third edition</a:t>
            </a:r>
            <a:r>
              <a:rPr lang="en-US" sz="1200" kern="1200" dirty="0">
                <a:solidFill>
                  <a:schemeClr val="bg1">
                    <a:lumMod val="50000"/>
                  </a:schemeClr>
                </a:solidFill>
                <a:latin typeface="+mn-lt"/>
                <a:ea typeface="+mn-ea"/>
                <a:cs typeface="+mn-cs"/>
              </a:rPr>
              <a:t> of ECMA-262 was published on </a:t>
            </a:r>
            <a:r>
              <a:rPr lang="en-US" sz="1200" b="1" kern="1200" dirty="0">
                <a:solidFill>
                  <a:schemeClr val="bg1">
                    <a:lumMod val="50000"/>
                  </a:schemeClr>
                </a:solidFill>
                <a:latin typeface="+mn-lt"/>
                <a:ea typeface="+mn-ea"/>
                <a:cs typeface="+mn-cs"/>
              </a:rPr>
              <a:t>December 1999</a:t>
            </a:r>
            <a:r>
              <a:rPr lang="en-US" sz="1200" kern="1200" dirty="0">
                <a:solidFill>
                  <a:schemeClr val="bg1">
                    <a:lumMod val="50000"/>
                  </a:schemeClr>
                </a:solidFill>
                <a:latin typeface="+mn-lt"/>
                <a:ea typeface="+mn-ea"/>
                <a:cs typeface="+mn-cs"/>
              </a:rPr>
              <a:t>.</a:t>
            </a:r>
            <a:endParaRPr lang="ru-RU" sz="1200" kern="1200" dirty="0">
              <a:solidFill>
                <a:schemeClr val="bg1">
                  <a:lumMod val="50000"/>
                </a:schemeClr>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sz="1200" kern="1200" dirty="0">
              <a:solidFill>
                <a:schemeClr val="bg1">
                  <a:lumMod val="50000"/>
                </a:schemeClr>
              </a:solidFill>
              <a:latin typeface="+mn-lt"/>
              <a:ea typeface="+mn-ea"/>
              <a:cs typeface="+mn-cs"/>
            </a:endParaRPr>
          </a:p>
          <a:p>
            <a:r>
              <a:rPr lang="en-US" sz="1200" b="0" i="0" kern="1200" dirty="0">
                <a:solidFill>
                  <a:schemeClr val="tx1"/>
                </a:solidFill>
                <a:effectLst/>
                <a:latin typeface="+mn-lt"/>
                <a:ea typeface="+mn-ea"/>
                <a:cs typeface="+mn-cs"/>
              </a:rPr>
              <a:t>JavaScript, not to be confused with </a:t>
            </a:r>
            <a:r>
              <a:rPr lang="en-US" sz="1200" b="0" i="0" u="none" strike="noStrike" kern="1200" dirty="0">
                <a:solidFill>
                  <a:schemeClr val="tx1"/>
                </a:solidFill>
                <a:effectLst/>
                <a:latin typeface="+mn-lt"/>
                <a:ea typeface="+mn-ea"/>
                <a:cs typeface="+mn-cs"/>
                <a:hlinkClick r:id="rId3"/>
              </a:rPr>
              <a:t>Java</a:t>
            </a:r>
            <a:r>
              <a:rPr lang="en-US" sz="1200" b="0" i="0" kern="1200" dirty="0">
                <a:solidFill>
                  <a:schemeClr val="tx1"/>
                </a:solidFill>
                <a:effectLst/>
                <a:latin typeface="+mn-lt"/>
                <a:ea typeface="+mn-ea"/>
                <a:cs typeface="+mn-cs"/>
              </a:rPr>
              <a:t>, was created in 10 days in May 1995 by </a:t>
            </a:r>
            <a:r>
              <a:rPr lang="en-US" sz="1200" b="0" i="0" u="none" strike="noStrike" kern="1200" dirty="0">
                <a:solidFill>
                  <a:schemeClr val="tx1"/>
                </a:solidFill>
                <a:effectLst/>
                <a:latin typeface="+mn-lt"/>
                <a:ea typeface="+mn-ea"/>
                <a:cs typeface="+mn-cs"/>
                <a:hlinkClick r:id="rId4"/>
              </a:rPr>
              <a:t>Brendan </a:t>
            </a:r>
            <a:r>
              <a:rPr lang="en-US" sz="1200" b="0" i="0" u="none" strike="noStrike" kern="1200" dirty="0" err="1">
                <a:solidFill>
                  <a:schemeClr val="tx1"/>
                </a:solidFill>
                <a:effectLst/>
                <a:latin typeface="+mn-lt"/>
                <a:ea typeface="+mn-ea"/>
                <a:cs typeface="+mn-cs"/>
                <a:hlinkClick r:id="rId4"/>
              </a:rPr>
              <a:t>Eich</a:t>
            </a:r>
            <a:r>
              <a:rPr lang="en-US" sz="1200" b="0" i="0" kern="1200" dirty="0">
                <a:solidFill>
                  <a:schemeClr val="tx1"/>
                </a:solidFill>
                <a:effectLst/>
                <a:latin typeface="+mn-lt"/>
                <a:ea typeface="+mn-ea"/>
                <a:cs typeface="+mn-cs"/>
              </a:rPr>
              <a:t>, then working at </a:t>
            </a:r>
            <a:r>
              <a:rPr lang="en-US" sz="1200" b="0" i="0" u="none" strike="noStrike" kern="1200" dirty="0">
                <a:solidFill>
                  <a:schemeClr val="tx1"/>
                </a:solidFill>
                <a:effectLst/>
                <a:latin typeface="+mn-lt"/>
                <a:ea typeface="+mn-ea"/>
                <a:cs typeface="+mn-cs"/>
                <a:hlinkClick r:id="rId5"/>
              </a:rPr>
              <a:t>Netscape</a:t>
            </a:r>
            <a:r>
              <a:rPr lang="en-US" sz="1200" b="0" i="0" kern="1200" dirty="0">
                <a:solidFill>
                  <a:schemeClr val="tx1"/>
                </a:solidFill>
                <a:effectLst/>
                <a:latin typeface="+mn-lt"/>
                <a:ea typeface="+mn-ea"/>
                <a:cs typeface="+mn-cs"/>
              </a:rPr>
              <a:t> and now of </a:t>
            </a:r>
            <a:r>
              <a:rPr lang="en-US" sz="1200" b="0" i="0" u="none" strike="noStrike" kern="1200" dirty="0">
                <a:solidFill>
                  <a:schemeClr val="tx1"/>
                </a:solidFill>
                <a:effectLst/>
                <a:latin typeface="+mn-lt"/>
                <a:ea typeface="+mn-ea"/>
                <a:cs typeface="+mn-cs"/>
                <a:hlinkClick r:id="rId6"/>
              </a:rPr>
              <a:t>Mozilla</a:t>
            </a:r>
            <a:r>
              <a:rPr lang="en-US" sz="1200" b="0" i="0" kern="1200" dirty="0">
                <a:solidFill>
                  <a:schemeClr val="tx1"/>
                </a:solidFill>
                <a:effectLst/>
                <a:latin typeface="+mn-lt"/>
                <a:ea typeface="+mn-ea"/>
                <a:cs typeface="+mn-cs"/>
              </a:rPr>
              <a:t>. JavaScript was not always known as JavaScript: the original name was Mocha, a name chosen by </a:t>
            </a:r>
            <a:r>
              <a:rPr lang="en-US" sz="1200" b="0" i="0" u="none" strike="noStrike" kern="1200" dirty="0">
                <a:solidFill>
                  <a:schemeClr val="tx1"/>
                </a:solidFill>
                <a:effectLst/>
                <a:latin typeface="+mn-lt"/>
                <a:ea typeface="+mn-ea"/>
                <a:cs typeface="+mn-cs"/>
                <a:hlinkClick r:id="rId7"/>
              </a:rPr>
              <a:t>Marc Andreessen</a:t>
            </a:r>
            <a:r>
              <a:rPr lang="en-US" sz="1200" b="0" i="0" kern="1200" dirty="0">
                <a:solidFill>
                  <a:schemeClr val="tx1"/>
                </a:solidFill>
                <a:effectLst/>
                <a:latin typeface="+mn-lt"/>
                <a:ea typeface="+mn-ea"/>
                <a:cs typeface="+mn-cs"/>
              </a:rPr>
              <a:t>, founder of Netscape. In September of 1995 the name was changed to </a:t>
            </a:r>
            <a:r>
              <a:rPr lang="en-US" sz="1200" b="0" i="0" kern="1200" dirty="0" err="1">
                <a:solidFill>
                  <a:schemeClr val="tx1"/>
                </a:solidFill>
                <a:effectLst/>
                <a:latin typeface="+mn-lt"/>
                <a:ea typeface="+mn-ea"/>
                <a:cs typeface="+mn-cs"/>
              </a:rPr>
              <a:t>LiveScript</a:t>
            </a:r>
            <a:r>
              <a:rPr lang="en-US" sz="1200" b="0" i="0" kern="1200" dirty="0">
                <a:solidFill>
                  <a:schemeClr val="tx1"/>
                </a:solidFill>
                <a:effectLst/>
                <a:latin typeface="+mn-lt"/>
                <a:ea typeface="+mn-ea"/>
                <a:cs typeface="+mn-cs"/>
              </a:rPr>
              <a:t>, then in December of the same year, upon receiving a trademark license from Sun, the name JavaScript was adopted. This was somewhat of a marketing move at the time, with Java being very popular around then.</a:t>
            </a:r>
          </a:p>
          <a:p>
            <a:r>
              <a:rPr lang="en-US" sz="1200" b="0" i="0" kern="1200" dirty="0">
                <a:solidFill>
                  <a:schemeClr val="tx1"/>
                </a:solidFill>
                <a:effectLst/>
                <a:latin typeface="+mn-lt"/>
                <a:ea typeface="+mn-ea"/>
                <a:cs typeface="+mn-cs"/>
              </a:rPr>
              <a:t>In 1996 - 1997 JavaScript was taken to </a:t>
            </a:r>
            <a:r>
              <a:rPr lang="en-US" sz="1200" b="0" i="0" u="none" strike="noStrike" kern="1200" dirty="0">
                <a:solidFill>
                  <a:schemeClr val="tx1"/>
                </a:solidFill>
                <a:effectLst/>
                <a:latin typeface="+mn-lt"/>
                <a:ea typeface="+mn-ea"/>
                <a:cs typeface="+mn-cs"/>
                <a:hlinkClick r:id="rId8"/>
              </a:rPr>
              <a:t>ECMA</a:t>
            </a:r>
            <a:r>
              <a:rPr lang="en-US" sz="1200" b="0" i="0" kern="1200" dirty="0">
                <a:solidFill>
                  <a:schemeClr val="tx1"/>
                </a:solidFill>
                <a:effectLst/>
                <a:latin typeface="+mn-lt"/>
                <a:ea typeface="+mn-ea"/>
                <a:cs typeface="+mn-cs"/>
              </a:rPr>
              <a:t> to carve out a standard specification, which other browser vendors could then implement based on the work done at Netscape. The work done over this period of time eventually led to the official release of ECMA-262 Ed.1: ECMAScript is the name of the official standard, with JavaScript being the most well known of the implementations. ActionScript 3 is another well-known implementation of ECMAScript, with extensions (see below).</a:t>
            </a:r>
          </a:p>
          <a:p>
            <a:r>
              <a:rPr lang="en-US" sz="1200" b="0" i="0" kern="1200" dirty="0">
                <a:solidFill>
                  <a:schemeClr val="tx1"/>
                </a:solidFill>
                <a:effectLst/>
                <a:latin typeface="+mn-lt"/>
                <a:ea typeface="+mn-ea"/>
                <a:cs typeface="+mn-cs"/>
              </a:rPr>
              <a:t>The standards process continued in cycles, with releases of ECMAScript 2 in 1998 and ECMAScript 3 in 1999, which is the baseline for modern day JavaScript. The "JS2" or "original ES4" work led by </a:t>
            </a:r>
            <a:r>
              <a:rPr lang="en-US" sz="1200" b="0" i="0" kern="1200" dirty="0" err="1">
                <a:solidFill>
                  <a:schemeClr val="tx1"/>
                </a:solidFill>
                <a:effectLst/>
                <a:latin typeface="+mn-lt"/>
                <a:ea typeface="+mn-ea"/>
                <a:cs typeface="+mn-cs"/>
              </a:rPr>
              <a:t>Waldemar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Horwat</a:t>
            </a:r>
            <a:r>
              <a:rPr lang="en-US" sz="1200" b="0" i="0" kern="1200" dirty="0">
                <a:solidFill>
                  <a:schemeClr val="tx1"/>
                </a:solidFill>
                <a:effectLst/>
                <a:latin typeface="+mn-lt"/>
                <a:ea typeface="+mn-ea"/>
                <a:cs typeface="+mn-cs"/>
              </a:rPr>
              <a:t> (then of Netscape, now at Google) started in 2000 and at first, Microsoft seemed to participate and even implemented some of the proposals in their JScript.net language.</a:t>
            </a:r>
          </a:p>
          <a:p>
            <a:r>
              <a:rPr lang="en-US" sz="1200" b="0" i="0" kern="1200" dirty="0">
                <a:solidFill>
                  <a:schemeClr val="tx1"/>
                </a:solidFill>
                <a:effectLst/>
                <a:latin typeface="+mn-lt"/>
                <a:ea typeface="+mn-ea"/>
                <a:cs typeface="+mn-cs"/>
              </a:rPr>
              <a:t>Over time it was clear though that Microsoft had no intention of cooperating or implementing proper JS in IE, even though they had no competing proposal and they had a partial (and diverged at this point) implementation on the .NET server side. So by 2003 the JS2/original-ES4 work was mothballed.</a:t>
            </a:r>
          </a:p>
          <a:p>
            <a:r>
              <a:rPr lang="en-US" sz="1200" b="0" i="0" kern="1200" dirty="0">
                <a:solidFill>
                  <a:schemeClr val="tx1"/>
                </a:solidFill>
                <a:effectLst/>
                <a:latin typeface="+mn-lt"/>
                <a:ea typeface="+mn-ea"/>
                <a:cs typeface="+mn-cs"/>
              </a:rPr>
              <a:t>The next major event was in 2005, with two major happenings in JavaScript’s history. First, Brendan </a:t>
            </a:r>
            <a:r>
              <a:rPr lang="en-US" sz="1200" b="0" i="0" kern="1200" dirty="0" err="1">
                <a:solidFill>
                  <a:schemeClr val="tx1"/>
                </a:solidFill>
                <a:effectLst/>
                <a:latin typeface="+mn-lt"/>
                <a:ea typeface="+mn-ea"/>
                <a:cs typeface="+mn-cs"/>
              </a:rPr>
              <a:t>Eich</a:t>
            </a:r>
            <a:r>
              <a:rPr lang="en-US" sz="1200" b="0" i="0" kern="1200" dirty="0">
                <a:solidFill>
                  <a:schemeClr val="tx1"/>
                </a:solidFill>
                <a:effectLst/>
                <a:latin typeface="+mn-lt"/>
                <a:ea typeface="+mn-ea"/>
                <a:cs typeface="+mn-cs"/>
              </a:rPr>
              <a:t> and Mozilla rejoined </a:t>
            </a:r>
            <a:r>
              <a:rPr lang="en-US" sz="1200" b="0" i="0" kern="1200" dirty="0" err="1">
                <a:solidFill>
                  <a:schemeClr val="tx1"/>
                </a:solidFill>
                <a:effectLst/>
                <a:latin typeface="+mn-lt"/>
                <a:ea typeface="+mn-ea"/>
                <a:cs typeface="+mn-cs"/>
              </a:rPr>
              <a:t>Ecma</a:t>
            </a:r>
            <a:r>
              <a:rPr lang="en-US" sz="1200" b="0" i="0" kern="1200" dirty="0">
                <a:solidFill>
                  <a:schemeClr val="tx1"/>
                </a:solidFill>
                <a:effectLst/>
                <a:latin typeface="+mn-lt"/>
                <a:ea typeface="+mn-ea"/>
                <a:cs typeface="+mn-cs"/>
              </a:rPr>
              <a:t> as a not-for-profit member and work started on E4X, ECMA-357, which came from ex-Microsoft employees at BEA (originally acquired as </a:t>
            </a:r>
            <a:r>
              <a:rPr lang="en-US" sz="1200" b="0" i="0" kern="1200" dirty="0" err="1">
                <a:solidFill>
                  <a:schemeClr val="tx1"/>
                </a:solidFill>
                <a:effectLst/>
                <a:latin typeface="+mn-lt"/>
                <a:ea typeface="+mn-ea"/>
                <a:cs typeface="+mn-cs"/>
              </a:rPr>
              <a:t>Crossgain</a:t>
            </a:r>
            <a:r>
              <a:rPr lang="en-US" sz="1200" b="0" i="0" kern="1200" dirty="0">
                <a:solidFill>
                  <a:schemeClr val="tx1"/>
                </a:solidFill>
                <a:effectLst/>
                <a:latin typeface="+mn-lt"/>
                <a:ea typeface="+mn-ea"/>
                <a:cs typeface="+mn-cs"/>
              </a:rPr>
              <a:t>). This led to working jointly with Macromedia, who were implementing E4X in ActionScript 3(ActionScript 3 was a fork of </a:t>
            </a:r>
            <a:r>
              <a:rPr lang="en-US" sz="1200" b="0" i="0" kern="1200" dirty="0" err="1">
                <a:solidFill>
                  <a:schemeClr val="tx1"/>
                </a:solidFill>
                <a:effectLst/>
                <a:latin typeface="+mn-lt"/>
                <a:ea typeface="+mn-ea"/>
                <a:cs typeface="+mn-cs"/>
              </a:rPr>
              <a:t>Waldemar's</a:t>
            </a:r>
            <a:r>
              <a:rPr lang="en-US" sz="1200" b="0" i="0" kern="1200" dirty="0">
                <a:solidFill>
                  <a:schemeClr val="tx1"/>
                </a:solidFill>
                <a:effectLst/>
                <a:latin typeface="+mn-lt"/>
                <a:ea typeface="+mn-ea"/>
                <a:cs typeface="+mn-cs"/>
              </a:rPr>
              <a:t> JS2/original-ES4 work).</a:t>
            </a:r>
          </a:p>
          <a:p>
            <a:r>
              <a:rPr lang="en-US" sz="1200" b="0" i="0" kern="1200" dirty="0">
                <a:solidFill>
                  <a:schemeClr val="tx1"/>
                </a:solidFill>
                <a:effectLst/>
                <a:latin typeface="+mn-lt"/>
                <a:ea typeface="+mn-ea"/>
                <a:cs typeface="+mn-cs"/>
              </a:rPr>
              <a:t>So, along with Macromedia (later acquired by Adobe), work restarted on ECMAScript 4 with the goal of standardizing what was in AS3 and implementing it in </a:t>
            </a:r>
            <a:r>
              <a:rPr lang="en-US" sz="1200" b="0" i="0" kern="1200" dirty="0" err="1">
                <a:solidFill>
                  <a:schemeClr val="tx1"/>
                </a:solidFill>
                <a:effectLst/>
                <a:latin typeface="+mn-lt"/>
                <a:ea typeface="+mn-ea"/>
                <a:cs typeface="+mn-cs"/>
              </a:rPr>
              <a:t>SpiderMonkey</a:t>
            </a:r>
            <a:r>
              <a:rPr lang="en-US" sz="1200" b="0" i="0" kern="1200" dirty="0">
                <a:solidFill>
                  <a:schemeClr val="tx1"/>
                </a:solidFill>
                <a:effectLst/>
                <a:latin typeface="+mn-lt"/>
                <a:ea typeface="+mn-ea"/>
                <a:cs typeface="+mn-cs"/>
              </a:rPr>
              <a:t>. To this end, Adobe released the "AVM2", code named Tamarin, as an open source project. But Tamarin and AS3 were too different from web JavaScript to converge, as was realized by the parties in 2007 and 2008.</a:t>
            </a:r>
          </a:p>
          <a:p>
            <a:r>
              <a:rPr lang="en-US" sz="1200" b="0" i="0" kern="1200" dirty="0">
                <a:solidFill>
                  <a:schemeClr val="tx1"/>
                </a:solidFill>
                <a:effectLst/>
                <a:latin typeface="+mn-lt"/>
                <a:ea typeface="+mn-ea"/>
                <a:cs typeface="+mn-cs"/>
              </a:rPr>
              <a:t>Alas, there was still turmoil between the various players; Doug </a:t>
            </a:r>
            <a:r>
              <a:rPr lang="en-US" sz="1200" b="0" i="0" kern="1200" dirty="0" err="1">
                <a:solidFill>
                  <a:schemeClr val="tx1"/>
                </a:solidFill>
                <a:effectLst/>
                <a:latin typeface="+mn-lt"/>
                <a:ea typeface="+mn-ea"/>
                <a:cs typeface="+mn-cs"/>
              </a:rPr>
              <a:t>Crockford</a:t>
            </a:r>
            <a:r>
              <a:rPr lang="en-US" sz="1200" b="0" i="0" kern="1200" dirty="0">
                <a:solidFill>
                  <a:schemeClr val="tx1"/>
                </a:solidFill>
                <a:effectLst/>
                <a:latin typeface="+mn-lt"/>
                <a:ea typeface="+mn-ea"/>
                <a:cs typeface="+mn-cs"/>
              </a:rPr>
              <a:t> — then at Yahoo! — joined forces with Microsoft in 2007 to oppose ECMAScript 4, which led to the ECMAScript 3.1 effort.</a:t>
            </a:r>
          </a:p>
          <a:p>
            <a:r>
              <a:rPr lang="en-US" sz="1200" b="0" i="0" kern="1200" dirty="0">
                <a:solidFill>
                  <a:schemeClr val="tx1"/>
                </a:solidFill>
                <a:effectLst/>
                <a:latin typeface="+mn-lt"/>
                <a:ea typeface="+mn-ea"/>
                <a:cs typeface="+mn-cs"/>
              </a:rPr>
              <a:t>While all of this was happening the open source and developer communities set to work to revolutionize what could be done with JavaScript. This community effort was sparked in 2005 when </a:t>
            </a:r>
            <a:r>
              <a:rPr lang="en-US" sz="1200" b="0" i="0" u="none" strike="noStrike" kern="1200" dirty="0">
                <a:solidFill>
                  <a:schemeClr val="tx1"/>
                </a:solidFill>
                <a:effectLst/>
                <a:latin typeface="+mn-lt"/>
                <a:ea typeface="+mn-ea"/>
                <a:cs typeface="+mn-cs"/>
                <a:hlinkClick r:id="rId9"/>
              </a:rPr>
              <a:t>Jesse James Garrett</a:t>
            </a:r>
            <a:r>
              <a:rPr lang="en-US" sz="1200" b="0" i="0" kern="1200" dirty="0">
                <a:solidFill>
                  <a:schemeClr val="tx1"/>
                </a:solidFill>
                <a:effectLst/>
                <a:latin typeface="+mn-lt"/>
                <a:ea typeface="+mn-ea"/>
                <a:cs typeface="+mn-cs"/>
              </a:rPr>
              <a:t> released a white paper in which he coined the term Ajax, and described a set of technologies, of which JavaScript was the backbone, used to create web applications where data can be loaded in the background, avoiding the need for full page reloads and resulting in more dynamic applications. This resulted in a renaissance period of JavaScript usage spearheaded by open source libraries and the communities that formed around them, with libraries such as </a:t>
            </a:r>
            <a:r>
              <a:rPr lang="en-US" sz="1200" b="0" i="0" u="none" strike="noStrike" kern="1200" dirty="0">
                <a:solidFill>
                  <a:schemeClr val="tx1"/>
                </a:solidFill>
                <a:effectLst/>
                <a:latin typeface="+mn-lt"/>
                <a:ea typeface="+mn-ea"/>
                <a:cs typeface="+mn-cs"/>
                <a:hlinkClick r:id="rId10"/>
              </a:rPr>
              <a:t>Prototype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1"/>
              </a:rPr>
              <a:t>jQuery</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2"/>
              </a:rPr>
              <a:t>Dojo</a:t>
            </a:r>
            <a:r>
              <a:rPr lang="en-US" sz="1200" b="0" i="0" kern="1200" dirty="0">
                <a:solidFill>
                  <a:schemeClr val="tx1"/>
                </a:solidFill>
                <a:effectLst/>
                <a:latin typeface="+mn-lt"/>
                <a:ea typeface="+mn-ea"/>
                <a:cs typeface="+mn-cs"/>
              </a:rPr>
              <a:t> and </a:t>
            </a:r>
            <a:r>
              <a:rPr lang="en-US" sz="1200" b="0" i="0" u="none" strike="noStrike" kern="1200" dirty="0" err="1">
                <a:solidFill>
                  <a:schemeClr val="tx1"/>
                </a:solidFill>
                <a:effectLst/>
                <a:latin typeface="+mn-lt"/>
                <a:ea typeface="+mn-ea"/>
                <a:cs typeface="+mn-cs"/>
                <a:hlinkClick r:id="rId13"/>
              </a:rPr>
              <a:t>Mootools</a:t>
            </a:r>
            <a:r>
              <a:rPr lang="en-US" sz="1200" b="0" i="0" kern="1200" dirty="0">
                <a:solidFill>
                  <a:schemeClr val="tx1"/>
                </a:solidFill>
                <a:effectLst/>
                <a:latin typeface="+mn-lt"/>
                <a:ea typeface="+mn-ea"/>
                <a:cs typeface="+mn-cs"/>
              </a:rPr>
              <a:t> and others being released.</a:t>
            </a:r>
          </a:p>
          <a:p>
            <a:r>
              <a:rPr lang="en-US" sz="1200" b="0" i="0" kern="1200" dirty="0">
                <a:solidFill>
                  <a:schemeClr val="tx1"/>
                </a:solidFill>
                <a:effectLst/>
                <a:latin typeface="+mn-lt"/>
                <a:ea typeface="+mn-ea"/>
                <a:cs typeface="+mn-cs"/>
              </a:rPr>
              <a:t>In July of 2008 the disparate parties on either side came together in Oslo. This led to the eventual agreement in early 2009 to rename ECMAScript 3.1 to ECMAScript 5 and drive the language forward using an agenda that is known as </a:t>
            </a:r>
            <a:r>
              <a:rPr lang="en-US" sz="1200" b="0" i="0" u="none" strike="noStrike" kern="1200" dirty="0">
                <a:solidFill>
                  <a:schemeClr val="tx1"/>
                </a:solidFill>
                <a:effectLst/>
                <a:latin typeface="+mn-lt"/>
                <a:ea typeface="+mn-ea"/>
                <a:cs typeface="+mn-cs"/>
                <a:hlinkClick r:id="rId14"/>
              </a:rPr>
              <a:t>Harmony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 of this then brings us to today, with JavaScript entering a completely new and exciting cycle of evolution, innovation and </a:t>
            </a:r>
            <a:r>
              <a:rPr lang="en-US" sz="1200" b="0" i="0" kern="1200" dirty="0" err="1">
                <a:solidFill>
                  <a:schemeClr val="tx1"/>
                </a:solidFill>
                <a:effectLst/>
                <a:latin typeface="+mn-lt"/>
                <a:ea typeface="+mn-ea"/>
                <a:cs typeface="+mn-cs"/>
              </a:rPr>
              <a:t>standardisation</a:t>
            </a:r>
            <a:r>
              <a:rPr lang="en-US" sz="1200" b="0" i="0" kern="1200" dirty="0">
                <a:solidFill>
                  <a:schemeClr val="tx1"/>
                </a:solidFill>
                <a:effectLst/>
                <a:latin typeface="+mn-lt"/>
                <a:ea typeface="+mn-ea"/>
                <a:cs typeface="+mn-cs"/>
              </a:rPr>
              <a:t>, with new developments such as the </a:t>
            </a:r>
            <a:r>
              <a:rPr lang="en-US" sz="1200" b="0" i="0" u="none" strike="noStrike" kern="1200" dirty="0" err="1">
                <a:solidFill>
                  <a:schemeClr val="tx1"/>
                </a:solidFill>
                <a:effectLst/>
                <a:latin typeface="+mn-lt"/>
                <a:ea typeface="+mn-ea"/>
                <a:cs typeface="+mn-cs"/>
                <a:hlinkClick r:id="rId15"/>
              </a:rPr>
              <a:t>Nodejs</a:t>
            </a:r>
            <a:r>
              <a:rPr lang="en-US" sz="1200" b="0" i="0" kern="1200" dirty="0">
                <a:solidFill>
                  <a:schemeClr val="tx1"/>
                </a:solidFill>
                <a:effectLst/>
                <a:latin typeface="+mn-lt"/>
                <a:ea typeface="+mn-ea"/>
                <a:cs typeface="+mn-cs"/>
              </a:rPr>
              <a:t> platform, allowing us to use JavaScript on the server-side, and HTML5 APIs to control user media, open up web sockets for always-on communication, get data on geographical location and device features such as accelerometer, and more. It is an exciting time to learn JavaScript.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bg1">
                  <a:lumMod val="50000"/>
                </a:schemeClr>
              </a:solidFill>
              <a:latin typeface="+mn-lt"/>
              <a:ea typeface="+mn-ea"/>
              <a:cs typeface="+mn-cs"/>
            </a:endParaRPr>
          </a:p>
          <a:p>
            <a:r>
              <a:rPr lang="en-US" dirty="0" smtClean="0"/>
              <a:t>https://developer.mozilla.org/en-US/docs/Web/JavaScript/Language_Resources</a:t>
            </a:r>
            <a:endParaRPr lang="en-US" dirty="0"/>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4</a:t>
            </a:fld>
            <a:endParaRPr lang="id-ID"/>
          </a:p>
        </p:txBody>
      </p:sp>
    </p:spTree>
    <p:extLst>
      <p:ext uri="{BB962C8B-B14F-4D97-AF65-F5344CB8AC3E}">
        <p14:creationId xmlns:p14="http://schemas.microsoft.com/office/powerpoint/2010/main" val="32310154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value null is a JavaScript literal representing null or an "empty" value, i.e. no object value is present. It is one of JavaScript's primitive values. </a:t>
            </a:r>
          </a:p>
          <a:p>
            <a:r>
              <a:rPr lang="en-US" dirty="0" smtClean="0"/>
              <a:t>A variable that has not been assigned a value is of type undefined. A method or statement also returns undefined if the variable that is being evaluated does not have an assigned value. A function returns undefined if a value was not returned.</a:t>
            </a:r>
          </a:p>
          <a:p>
            <a:endParaRPr lang="en-US" dirty="0" smtClean="0"/>
          </a:p>
          <a:p>
            <a:r>
              <a:rPr lang="en-US" sz="1200" b="0" i="0" kern="1200" dirty="0" smtClean="0">
                <a:solidFill>
                  <a:schemeClr val="tx1"/>
                </a:solidFill>
                <a:effectLst/>
                <a:latin typeface="+mn-lt"/>
                <a:ea typeface="+mn-ea"/>
                <a:cs typeface="+mn-cs"/>
              </a:rPr>
              <a:t>Many a times we often get confused on </a:t>
            </a:r>
            <a:r>
              <a:rPr lang="en-US" sz="1200" b="0" i="0" kern="1200" dirty="0" err="1" smtClean="0">
                <a:solidFill>
                  <a:schemeClr val="tx1"/>
                </a:solidFill>
                <a:effectLst/>
                <a:latin typeface="+mn-lt"/>
                <a:ea typeface="+mn-ea"/>
                <a:cs typeface="+mn-cs"/>
              </a:rPr>
              <a:t>whats</a:t>
            </a:r>
            <a:r>
              <a:rPr lang="en-US" sz="1200" b="0" i="0" kern="1200" dirty="0" smtClean="0">
                <a:solidFill>
                  <a:schemeClr val="tx1"/>
                </a:solidFill>
                <a:effectLst/>
                <a:latin typeface="+mn-lt"/>
                <a:ea typeface="+mn-ea"/>
                <a:cs typeface="+mn-cs"/>
              </a:rPr>
              <a:t> the difference between UNDEFINED and NULL.</a:t>
            </a:r>
          </a:p>
          <a:p>
            <a:r>
              <a:rPr lang="en-US" sz="1200" b="0" i="0" kern="1200" dirty="0" smtClean="0">
                <a:solidFill>
                  <a:schemeClr val="tx1"/>
                </a:solidFill>
                <a:effectLst/>
                <a:latin typeface="+mn-lt"/>
                <a:ea typeface="+mn-ea"/>
                <a:cs typeface="+mn-cs"/>
              </a:rPr>
              <a:t>undefined means a variable has been declared but has not yet been assigned a value. On the other hand, null is an assignment value. It can be assigned to a variable as a representation of no value.</a:t>
            </a:r>
          </a:p>
          <a:p>
            <a:r>
              <a:rPr lang="en-US" sz="1200" b="0" i="0" kern="1200" dirty="0" smtClean="0">
                <a:solidFill>
                  <a:schemeClr val="tx1"/>
                </a:solidFill>
                <a:effectLst/>
                <a:latin typeface="+mn-lt"/>
                <a:ea typeface="+mn-ea"/>
                <a:cs typeface="+mn-cs"/>
              </a:rPr>
              <a:t>Also, undefined and null are two distinct types: undefined is a type itself (undefined) while null is an object.</a:t>
            </a:r>
          </a:p>
          <a:p>
            <a:r>
              <a:rPr lang="en-US" sz="1200" b="0" i="0" kern="1200" dirty="0" smtClean="0">
                <a:solidFill>
                  <a:schemeClr val="tx1"/>
                </a:solidFill>
                <a:effectLst/>
                <a:latin typeface="+mn-lt"/>
                <a:ea typeface="+mn-ea"/>
                <a:cs typeface="+mn-cs"/>
              </a:rPr>
              <a:t>Unassigned variables are initialized by JavaScript with a default value of undefined. JavaScript never sets a value to null. That must be done programmatically.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Actually null </a:t>
            </a:r>
            <a:r>
              <a:rPr lang="en-US" sz="1200" b="1" i="0" u="sng" kern="1200" dirty="0" smtClean="0">
                <a:solidFill>
                  <a:schemeClr val="tx1"/>
                </a:solidFill>
                <a:effectLst/>
                <a:latin typeface="+mn-lt"/>
                <a:ea typeface="+mn-ea"/>
                <a:cs typeface="+mn-cs"/>
                <a:hlinkClick r:id="rId3"/>
              </a:rPr>
              <a:t>is not really</a:t>
            </a:r>
            <a:r>
              <a:rPr lang="en-US" sz="1200" b="0" i="0" kern="1200" dirty="0" smtClean="0">
                <a:solidFill>
                  <a:schemeClr val="tx1"/>
                </a:solidFill>
                <a:effectLst/>
                <a:latin typeface="+mn-lt"/>
                <a:ea typeface="+mn-ea"/>
                <a:cs typeface="+mn-cs"/>
              </a:rPr>
              <a:t> an object but a primitive value in JavaScript. Having </a:t>
            </a:r>
            <a:r>
              <a:rPr lang="en-US" sz="1200" b="0" i="0" kern="1200" dirty="0" err="1" smtClean="0">
                <a:solidFill>
                  <a:schemeClr val="tx1"/>
                </a:solidFill>
                <a:effectLst/>
                <a:latin typeface="+mn-lt"/>
                <a:ea typeface="+mn-ea"/>
                <a:cs typeface="+mn-cs"/>
              </a:rPr>
              <a:t>typeof</a:t>
            </a:r>
            <a:r>
              <a:rPr lang="en-US" sz="1200" b="0" i="0" kern="1200" dirty="0" smtClean="0">
                <a:solidFill>
                  <a:schemeClr val="tx1"/>
                </a:solidFill>
                <a:effectLst/>
                <a:latin typeface="+mn-lt"/>
                <a:ea typeface="+mn-ea"/>
                <a:cs typeface="+mn-cs"/>
              </a:rPr>
              <a:t>(null) output "object" is considered to be a bug in the language. Despite that, the point here is that null and undefined are of different types anyways.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24</a:t>
            </a:fld>
            <a:endParaRPr lang="id-ID"/>
          </a:p>
        </p:txBody>
      </p:sp>
    </p:spTree>
    <p:extLst>
      <p:ext uri="{BB962C8B-B14F-4D97-AF65-F5344CB8AC3E}">
        <p14:creationId xmlns:p14="http://schemas.microsoft.com/office/powerpoint/2010/main" val="2308620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JavaScript Datatypes</a:t>
            </a:r>
          </a:p>
          <a:p>
            <a:r>
              <a:rPr lang="en-US" sz="1200" b="0" i="0" kern="1200" dirty="0">
                <a:solidFill>
                  <a:schemeClr val="tx1"/>
                </a:solidFill>
                <a:effectLst/>
                <a:latin typeface="+mn-lt"/>
                <a:ea typeface="+mn-ea"/>
                <a:cs typeface="+mn-cs"/>
              </a:rPr>
              <a:t>One of the most fundamental characteristics of a programming language is the set of data types it supports. These are the type of values that can be represented and manipulated in a programming language.</a:t>
            </a:r>
          </a:p>
          <a:p>
            <a:r>
              <a:rPr lang="en-US" sz="1200" b="0" i="0" kern="1200" dirty="0">
                <a:solidFill>
                  <a:schemeClr val="tx1"/>
                </a:solidFill>
                <a:effectLst/>
                <a:latin typeface="+mn-lt"/>
                <a:ea typeface="+mn-ea"/>
                <a:cs typeface="+mn-cs"/>
              </a:rPr>
              <a:t>JavaScript allows you to work with three primitive data types:</a:t>
            </a:r>
          </a:p>
          <a:p>
            <a:r>
              <a:rPr lang="en-US" sz="1200" b="1" i="0" kern="1200" dirty="0">
                <a:solidFill>
                  <a:schemeClr val="tx1"/>
                </a:solidFill>
                <a:effectLst/>
                <a:latin typeface="+mn-lt"/>
                <a:ea typeface="+mn-ea"/>
                <a:cs typeface="+mn-cs"/>
              </a:rPr>
              <a:t>Numbers,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eg</a:t>
            </a:r>
            <a:r>
              <a:rPr lang="en-US" sz="1200" b="0" i="0" kern="1200" dirty="0">
                <a:solidFill>
                  <a:schemeClr val="tx1"/>
                </a:solidFill>
                <a:effectLst/>
                <a:latin typeface="+mn-lt"/>
                <a:ea typeface="+mn-ea"/>
                <a:cs typeface="+mn-cs"/>
              </a:rPr>
              <a:t>. 123, 120.50 etc.</a:t>
            </a:r>
          </a:p>
          <a:p>
            <a:r>
              <a:rPr lang="en-US" sz="1200" b="1" i="0" kern="1200" dirty="0">
                <a:solidFill>
                  <a:schemeClr val="tx1"/>
                </a:solidFill>
                <a:effectLst/>
                <a:latin typeface="+mn-lt"/>
                <a:ea typeface="+mn-ea"/>
                <a:cs typeface="+mn-cs"/>
              </a:rPr>
              <a:t>Strings</a:t>
            </a:r>
            <a:r>
              <a:rPr lang="en-US" sz="1200" b="0" i="0" kern="1200" dirty="0">
                <a:solidFill>
                  <a:schemeClr val="tx1"/>
                </a:solidFill>
                <a:effectLst/>
                <a:latin typeface="+mn-lt"/>
                <a:ea typeface="+mn-ea"/>
                <a:cs typeface="+mn-cs"/>
              </a:rPr>
              <a:t> of text e.g. "This text string" etc.</a:t>
            </a:r>
          </a:p>
          <a:p>
            <a:r>
              <a:rPr lang="en-US" sz="1200" b="1" i="0" kern="1200" dirty="0">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e.g. true or false.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JavaScript also defines two trivial data types, </a:t>
            </a:r>
            <a:r>
              <a:rPr lang="en-US" sz="1200" b="1" i="0" kern="1200" dirty="0">
                <a:solidFill>
                  <a:schemeClr val="tx1"/>
                </a:solidFill>
                <a:effectLst/>
                <a:latin typeface="+mn-lt"/>
                <a:ea typeface="+mn-ea"/>
                <a:cs typeface="+mn-cs"/>
              </a:rPr>
              <a:t>null</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undefined,</a:t>
            </a:r>
            <a:r>
              <a:rPr lang="en-US" sz="1200" b="0" i="0" kern="1200" dirty="0">
                <a:solidFill>
                  <a:schemeClr val="tx1"/>
                </a:solidFill>
                <a:effectLst/>
                <a:latin typeface="+mn-lt"/>
                <a:ea typeface="+mn-ea"/>
                <a:cs typeface="+mn-cs"/>
              </a:rPr>
              <a:t> each of which defines only a single value. In addition to these primitive data types.</a:t>
            </a: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 Java does not make a distinction between integer values and floating-point values. All numbers in JavaScript are represented as floating-point values. JavaScript represents numbers using the 64-bit floating-point format defined by the IEEE 754 standard.</a:t>
            </a:r>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25</a:t>
            </a:fld>
            <a:endParaRPr lang="id-ID"/>
          </a:p>
        </p:txBody>
      </p:sp>
    </p:spTree>
    <p:extLst>
      <p:ext uri="{BB962C8B-B14F-4D97-AF65-F5344CB8AC3E}">
        <p14:creationId xmlns:p14="http://schemas.microsoft.com/office/powerpoint/2010/main" val="2107416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JavaScript Datatypes</a:t>
            </a:r>
          </a:p>
          <a:p>
            <a:r>
              <a:rPr lang="en-US" sz="1200" b="0" i="0" kern="1200" dirty="0">
                <a:solidFill>
                  <a:schemeClr val="tx1"/>
                </a:solidFill>
                <a:effectLst/>
                <a:latin typeface="+mn-lt"/>
                <a:ea typeface="+mn-ea"/>
                <a:cs typeface="+mn-cs"/>
              </a:rPr>
              <a:t>One of the most fundamental characteristics of a programming language is the set of data types it supports. These are the type of values that can be represented and manipulated in a programming language.</a:t>
            </a:r>
          </a:p>
          <a:p>
            <a:r>
              <a:rPr lang="en-US" sz="1200" b="0" i="0" kern="1200" dirty="0">
                <a:solidFill>
                  <a:schemeClr val="tx1"/>
                </a:solidFill>
                <a:effectLst/>
                <a:latin typeface="+mn-lt"/>
                <a:ea typeface="+mn-ea"/>
                <a:cs typeface="+mn-cs"/>
              </a:rPr>
              <a:t>JavaScript allows you to work with three primitive data types:</a:t>
            </a:r>
          </a:p>
          <a:p>
            <a:r>
              <a:rPr lang="en-US" sz="1200" b="1" i="0" kern="1200" dirty="0">
                <a:solidFill>
                  <a:schemeClr val="tx1"/>
                </a:solidFill>
                <a:effectLst/>
                <a:latin typeface="+mn-lt"/>
                <a:ea typeface="+mn-ea"/>
                <a:cs typeface="+mn-cs"/>
              </a:rPr>
              <a:t>Numbers,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eg</a:t>
            </a:r>
            <a:r>
              <a:rPr lang="en-US" sz="1200" b="0" i="0" kern="1200" dirty="0">
                <a:solidFill>
                  <a:schemeClr val="tx1"/>
                </a:solidFill>
                <a:effectLst/>
                <a:latin typeface="+mn-lt"/>
                <a:ea typeface="+mn-ea"/>
                <a:cs typeface="+mn-cs"/>
              </a:rPr>
              <a:t>. 123, 120.50 etc.</a:t>
            </a:r>
          </a:p>
          <a:p>
            <a:r>
              <a:rPr lang="en-US" sz="1200" b="1" i="0" kern="1200" dirty="0">
                <a:solidFill>
                  <a:schemeClr val="tx1"/>
                </a:solidFill>
                <a:effectLst/>
                <a:latin typeface="+mn-lt"/>
                <a:ea typeface="+mn-ea"/>
                <a:cs typeface="+mn-cs"/>
              </a:rPr>
              <a:t>Strings</a:t>
            </a:r>
            <a:r>
              <a:rPr lang="en-US" sz="1200" b="0" i="0" kern="1200" dirty="0">
                <a:solidFill>
                  <a:schemeClr val="tx1"/>
                </a:solidFill>
                <a:effectLst/>
                <a:latin typeface="+mn-lt"/>
                <a:ea typeface="+mn-ea"/>
                <a:cs typeface="+mn-cs"/>
              </a:rPr>
              <a:t> of text e.g. "This text string" etc.</a:t>
            </a:r>
          </a:p>
          <a:p>
            <a:r>
              <a:rPr lang="en-US" sz="1200" b="1" i="0" kern="1200" dirty="0">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e.g. true or false.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JavaScript also defines two trivial data types, </a:t>
            </a:r>
            <a:r>
              <a:rPr lang="en-US" sz="1200" b="1" i="0" kern="1200" dirty="0">
                <a:solidFill>
                  <a:schemeClr val="tx1"/>
                </a:solidFill>
                <a:effectLst/>
                <a:latin typeface="+mn-lt"/>
                <a:ea typeface="+mn-ea"/>
                <a:cs typeface="+mn-cs"/>
              </a:rPr>
              <a:t>null</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undefined,</a:t>
            </a:r>
            <a:r>
              <a:rPr lang="en-US" sz="1200" b="0" i="0" kern="1200" dirty="0">
                <a:solidFill>
                  <a:schemeClr val="tx1"/>
                </a:solidFill>
                <a:effectLst/>
                <a:latin typeface="+mn-lt"/>
                <a:ea typeface="+mn-ea"/>
                <a:cs typeface="+mn-cs"/>
              </a:rPr>
              <a:t> each of which defines only a single value. In addition to these primitive data types.</a:t>
            </a: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 Java does not make a distinction between integer values and floating-point values. All numbers in JavaScript are represented as floating-point values. JavaScript represents numbers using the 64-bit floating-point format defined by the IEEE 754 standard.</a:t>
            </a:r>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26</a:t>
            </a:fld>
            <a:endParaRPr lang="id-ID"/>
          </a:p>
        </p:txBody>
      </p:sp>
    </p:spTree>
    <p:extLst>
      <p:ext uri="{BB962C8B-B14F-4D97-AF65-F5344CB8AC3E}">
        <p14:creationId xmlns:p14="http://schemas.microsoft.com/office/powerpoint/2010/main" val="1669920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JavaScript is designed on a simple object-based paradigm. An object is a collection of properties, and a property is an association between a name (or key) and a value. A property's value can be a function, in which case the property is known as a method. In addition to objects that are predefined in the browser, you can define your own objects. This chapter describes how to use objects, properties, functions, and methods, and how to create your own objects.</a:t>
            </a:r>
          </a:p>
          <a:p>
            <a:r>
              <a:rPr lang="en-US" sz="1200" b="0" i="0" kern="1200" dirty="0" smtClean="0">
                <a:solidFill>
                  <a:schemeClr val="tx1"/>
                </a:solidFill>
                <a:effectLst/>
                <a:latin typeface="+mn-lt"/>
                <a:ea typeface="+mn-ea"/>
                <a:cs typeface="+mn-cs"/>
              </a:rPr>
              <a:t>Objects in JavaScript, just as in many other programming languages, can be compared to objects in real life. The concept of objects in JavaScript can be understood with real life, tangible objects.</a:t>
            </a:r>
          </a:p>
          <a:p>
            <a:r>
              <a:rPr lang="en-US" sz="1200" b="0" i="0" kern="1200" dirty="0" smtClean="0">
                <a:solidFill>
                  <a:schemeClr val="tx1"/>
                </a:solidFill>
                <a:effectLst/>
                <a:latin typeface="+mn-lt"/>
                <a:ea typeface="+mn-ea"/>
                <a:cs typeface="+mn-cs"/>
              </a:rPr>
              <a:t>In JavaScript, an object is a standalone entity, with properties and type. Compare it with a cup, for example. A cup is an object, with properties. A cup has a color, a design, weight, a material it is made of, etc. The same way, JavaScript objects can have properties, which define their characteristics.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28</a:t>
            </a:fld>
            <a:endParaRPr lang="id-ID"/>
          </a:p>
        </p:txBody>
      </p:sp>
    </p:spTree>
    <p:extLst>
      <p:ext uri="{BB962C8B-B14F-4D97-AF65-F5344CB8AC3E}">
        <p14:creationId xmlns:p14="http://schemas.microsoft.com/office/powerpoint/2010/main" val="37121157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a:p>
            <a:r>
              <a:rPr lang="en-US" sz="1200" b="0" i="0" kern="1200" dirty="0" smtClean="0">
                <a:solidFill>
                  <a:schemeClr val="tx1"/>
                </a:solidFill>
                <a:effectLst/>
                <a:latin typeface="+mn-lt"/>
                <a:ea typeface="+mn-ea"/>
                <a:cs typeface="+mn-cs"/>
              </a:rPr>
              <a:t>Real Life Objects, Properties, and Methods</a:t>
            </a:r>
          </a:p>
          <a:p>
            <a:r>
              <a:rPr lang="en-US" sz="1200" b="0" i="0" kern="1200" dirty="0" smtClean="0">
                <a:solidFill>
                  <a:schemeClr val="tx1"/>
                </a:solidFill>
                <a:effectLst/>
                <a:latin typeface="+mn-lt"/>
                <a:ea typeface="+mn-ea"/>
                <a:cs typeface="+mn-cs"/>
              </a:rPr>
              <a:t>In real life, a car is an </a:t>
            </a:r>
            <a:r>
              <a:rPr lang="en-US" sz="1200" b="1" i="0" kern="1200" dirty="0" smtClean="0">
                <a:solidFill>
                  <a:schemeClr val="tx1"/>
                </a:solidFill>
                <a:effectLst/>
                <a:latin typeface="+mn-lt"/>
                <a:ea typeface="+mn-ea"/>
                <a:cs typeface="+mn-cs"/>
              </a:rPr>
              <a:t>object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 car has </a:t>
            </a:r>
            <a:r>
              <a:rPr lang="en-US" sz="1200" b="1" i="0" kern="1200" dirty="0" smtClean="0">
                <a:solidFill>
                  <a:schemeClr val="tx1"/>
                </a:solidFill>
                <a:effectLst/>
                <a:latin typeface="+mn-lt"/>
                <a:ea typeface="+mn-ea"/>
                <a:cs typeface="+mn-cs"/>
              </a:rPr>
              <a:t>properties</a:t>
            </a:r>
            <a:r>
              <a:rPr lang="en-US" sz="1200" b="0" i="0" kern="1200" dirty="0" smtClean="0">
                <a:solidFill>
                  <a:schemeClr val="tx1"/>
                </a:solidFill>
                <a:effectLst/>
                <a:latin typeface="+mn-lt"/>
                <a:ea typeface="+mn-ea"/>
                <a:cs typeface="+mn-cs"/>
              </a:rPr>
              <a:t> like weight and color, and </a:t>
            </a:r>
            <a:r>
              <a:rPr lang="en-US" sz="1200" b="1" i="0" kern="1200" dirty="0" smtClean="0">
                <a:solidFill>
                  <a:schemeClr val="tx1"/>
                </a:solidFill>
                <a:effectLst/>
                <a:latin typeface="+mn-lt"/>
                <a:ea typeface="+mn-ea"/>
                <a:cs typeface="+mn-cs"/>
              </a:rPr>
              <a:t>methods</a:t>
            </a:r>
            <a:r>
              <a:rPr lang="en-US" sz="1200" b="0" i="0" kern="1200" dirty="0" smtClean="0">
                <a:solidFill>
                  <a:schemeClr val="tx1"/>
                </a:solidFill>
                <a:effectLst/>
                <a:latin typeface="+mn-lt"/>
                <a:ea typeface="+mn-ea"/>
                <a:cs typeface="+mn-cs"/>
              </a:rPr>
              <a:t> like start and stop:</a:t>
            </a:r>
          </a:p>
          <a:p>
            <a:r>
              <a:rPr lang="en-US" sz="1200" b="0" i="0" kern="1200" dirty="0" smtClean="0">
                <a:solidFill>
                  <a:schemeClr val="tx1"/>
                </a:solidFill>
                <a:effectLst/>
                <a:latin typeface="+mn-lt"/>
                <a:ea typeface="+mn-ea"/>
                <a:cs typeface="+mn-cs"/>
              </a:rPr>
              <a:t>All cars have the same </a:t>
            </a:r>
            <a:r>
              <a:rPr lang="en-US" sz="1200" b="1" i="0" kern="1200" dirty="0" smtClean="0">
                <a:solidFill>
                  <a:schemeClr val="tx1"/>
                </a:solidFill>
                <a:effectLst/>
                <a:latin typeface="+mn-lt"/>
                <a:ea typeface="+mn-ea"/>
                <a:cs typeface="+mn-cs"/>
              </a:rPr>
              <a:t>properties</a:t>
            </a:r>
            <a:r>
              <a:rPr lang="en-US" sz="1200" b="0" i="0" kern="1200" dirty="0" smtClean="0">
                <a:solidFill>
                  <a:schemeClr val="tx1"/>
                </a:solidFill>
                <a:effectLst/>
                <a:latin typeface="+mn-lt"/>
                <a:ea typeface="+mn-ea"/>
                <a:cs typeface="+mn-cs"/>
              </a:rPr>
              <a:t>, but the property values differ from car to car.</a:t>
            </a:r>
          </a:p>
          <a:p>
            <a:r>
              <a:rPr lang="en-US" sz="1200" b="0" i="0" kern="1200" dirty="0" smtClean="0">
                <a:solidFill>
                  <a:schemeClr val="tx1"/>
                </a:solidFill>
                <a:effectLst/>
                <a:latin typeface="+mn-lt"/>
                <a:ea typeface="+mn-ea"/>
                <a:cs typeface="+mn-cs"/>
              </a:rPr>
              <a:t>All cars have the same </a:t>
            </a:r>
            <a:r>
              <a:rPr lang="en-US" sz="1200" b="1" i="0" kern="1200" dirty="0" smtClean="0">
                <a:solidFill>
                  <a:schemeClr val="tx1"/>
                </a:solidFill>
                <a:effectLst/>
                <a:latin typeface="+mn-lt"/>
                <a:ea typeface="+mn-ea"/>
                <a:cs typeface="+mn-cs"/>
              </a:rPr>
              <a:t>methods</a:t>
            </a:r>
            <a:r>
              <a:rPr lang="en-US" sz="1200" b="0" i="0" kern="1200" dirty="0" smtClean="0">
                <a:solidFill>
                  <a:schemeClr val="tx1"/>
                </a:solidFill>
                <a:effectLst/>
                <a:latin typeface="+mn-lt"/>
                <a:ea typeface="+mn-ea"/>
                <a:cs typeface="+mn-cs"/>
              </a:rPr>
              <a:t>, but the methods are performed at different times.</a:t>
            </a:r>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29</a:t>
            </a:fld>
            <a:endParaRPr lang="id-ID"/>
          </a:p>
        </p:txBody>
      </p:sp>
    </p:spTree>
    <p:extLst>
      <p:ext uri="{BB962C8B-B14F-4D97-AF65-F5344CB8AC3E}">
        <p14:creationId xmlns:p14="http://schemas.microsoft.com/office/powerpoint/2010/main" val="2110277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JavaScript arrays are used to store multiple values in a single variable.</a:t>
            </a:r>
          </a:p>
          <a:p>
            <a:r>
              <a:rPr lang="en-US" sz="1200" b="0" i="0" kern="1200" dirty="0" smtClean="0">
                <a:solidFill>
                  <a:schemeClr val="tx1"/>
                </a:solidFill>
                <a:effectLst/>
                <a:latin typeface="+mn-lt"/>
                <a:ea typeface="+mn-ea"/>
                <a:cs typeface="+mn-cs"/>
              </a:rPr>
              <a:t>JavaScript variables can be objects. Arrays are special kinds of objects.</a:t>
            </a:r>
          </a:p>
          <a:p>
            <a:r>
              <a:rPr lang="en-US" sz="1200" b="0" i="0" kern="1200" dirty="0" smtClean="0">
                <a:solidFill>
                  <a:schemeClr val="tx1"/>
                </a:solidFill>
                <a:effectLst/>
                <a:latin typeface="+mn-lt"/>
                <a:ea typeface="+mn-ea"/>
                <a:cs typeface="+mn-cs"/>
              </a:rPr>
              <a:t>Because of this, you can have variables of different types in the same Array.</a:t>
            </a:r>
          </a:p>
          <a:p>
            <a:r>
              <a:rPr lang="en-US" sz="1200" b="0" i="0" kern="1200" dirty="0" smtClean="0">
                <a:solidFill>
                  <a:schemeClr val="tx1"/>
                </a:solidFill>
                <a:effectLst/>
                <a:latin typeface="+mn-lt"/>
                <a:ea typeface="+mn-ea"/>
                <a:cs typeface="+mn-cs"/>
              </a:rPr>
              <a:t>You can have objects in an Array. You can have functions in an Array. You can have arrays in an Array:</a:t>
            </a:r>
          </a:p>
          <a:p>
            <a:r>
              <a:rPr lang="en-US" sz="1200" b="0" i="0" kern="1200" dirty="0" smtClean="0">
                <a:solidFill>
                  <a:schemeClr val="tx1"/>
                </a:solidFill>
                <a:effectLst/>
                <a:latin typeface="+mn-lt"/>
                <a:ea typeface="+mn-ea"/>
                <a:cs typeface="+mn-cs"/>
              </a:rPr>
              <a:t>Arrays are a special type of objects. The </a:t>
            </a:r>
            <a:r>
              <a:rPr lang="en-US" sz="1200" b="1" i="0" kern="1200" dirty="0" err="1" smtClean="0">
                <a:solidFill>
                  <a:schemeClr val="tx1"/>
                </a:solidFill>
                <a:effectLst/>
                <a:latin typeface="+mn-lt"/>
                <a:ea typeface="+mn-ea"/>
                <a:cs typeface="+mn-cs"/>
              </a:rPr>
              <a:t>typeof</a:t>
            </a:r>
            <a:r>
              <a:rPr lang="en-US" sz="1200" b="0" i="0" kern="1200" dirty="0" smtClean="0">
                <a:solidFill>
                  <a:schemeClr val="tx1"/>
                </a:solidFill>
                <a:effectLst/>
                <a:latin typeface="+mn-lt"/>
                <a:ea typeface="+mn-ea"/>
                <a:cs typeface="+mn-cs"/>
              </a:rPr>
              <a:t> operator in JavaScript returns "object" for arrays.</a:t>
            </a:r>
          </a:p>
          <a:p>
            <a:r>
              <a:rPr lang="en-US" sz="1200" b="0" i="0" kern="1200" dirty="0" smtClean="0">
                <a:solidFill>
                  <a:schemeClr val="tx1"/>
                </a:solidFill>
                <a:effectLst/>
                <a:latin typeface="+mn-lt"/>
                <a:ea typeface="+mn-ea"/>
                <a:cs typeface="+mn-cs"/>
              </a:rPr>
              <a:t>But, JavaScript arrays are best described as arrays.</a:t>
            </a:r>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30</a:t>
            </a:fld>
            <a:endParaRPr lang="id-ID"/>
          </a:p>
        </p:txBody>
      </p:sp>
    </p:spTree>
    <p:extLst>
      <p:ext uri="{BB962C8B-B14F-4D97-AF65-F5344CB8AC3E}">
        <p14:creationId xmlns:p14="http://schemas.microsoft.com/office/powerpoint/2010/main" val="2994093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&lt;&lt;Go</a:t>
            </a:r>
            <a:r>
              <a:rPr lang="en-US" baseline="0" dirty="0">
                <a:effectLst/>
              </a:rPr>
              <a:t> over each of the methods&gt;&gt;</a:t>
            </a:r>
            <a:endParaRPr lang="en-US" dirty="0">
              <a:solidFill>
                <a:schemeClr val="tx1"/>
              </a:solidFill>
              <a:effectLst/>
              <a:hlinkClick r:id="rId3"/>
            </a:endParaRPr>
          </a:p>
          <a:p>
            <a:r>
              <a:rPr lang="en-US" dirty="0" err="1">
                <a:effectLst/>
                <a:hlinkClick r:id="rId3"/>
              </a:rPr>
              <a:t>concat</a:t>
            </a:r>
            <a:r>
              <a:rPr lang="en-US" dirty="0">
                <a:effectLst/>
                <a:hlinkClick r:id="rId3"/>
              </a:rPr>
              <a:t>()</a:t>
            </a:r>
            <a:r>
              <a:rPr lang="en-US" dirty="0">
                <a:effectLst/>
              </a:rPr>
              <a:t>Joins two or more arrays, and returns a copy of the joined arrays</a:t>
            </a:r>
          </a:p>
          <a:p>
            <a:r>
              <a:rPr lang="en-US" dirty="0" err="1">
                <a:effectLst/>
                <a:hlinkClick r:id="rId4"/>
              </a:rPr>
              <a:t>indexOf</a:t>
            </a:r>
            <a:r>
              <a:rPr lang="en-US" dirty="0">
                <a:effectLst/>
                <a:hlinkClick r:id="rId4"/>
              </a:rPr>
              <a:t>()</a:t>
            </a:r>
            <a:r>
              <a:rPr lang="en-US" dirty="0">
                <a:effectLst/>
              </a:rPr>
              <a:t>Search the array for an element and returns its position</a:t>
            </a:r>
          </a:p>
          <a:p>
            <a:r>
              <a:rPr lang="en-US" dirty="0">
                <a:effectLst/>
                <a:hlinkClick r:id="rId5"/>
              </a:rPr>
              <a:t>join()</a:t>
            </a:r>
            <a:r>
              <a:rPr lang="en-US" dirty="0">
                <a:effectLst/>
              </a:rPr>
              <a:t>Joins all elements of an array into a string</a:t>
            </a:r>
          </a:p>
          <a:p>
            <a:r>
              <a:rPr lang="en-US" dirty="0" err="1">
                <a:effectLst/>
                <a:hlinkClick r:id="rId6"/>
              </a:rPr>
              <a:t>lastIndexOf</a:t>
            </a:r>
            <a:r>
              <a:rPr lang="en-US" dirty="0">
                <a:effectLst/>
                <a:hlinkClick r:id="rId6"/>
              </a:rPr>
              <a:t>()</a:t>
            </a:r>
            <a:r>
              <a:rPr lang="en-US" dirty="0">
                <a:effectLst/>
              </a:rPr>
              <a:t>Search the array for an element, starting at the end, and returns its position</a:t>
            </a:r>
          </a:p>
          <a:p>
            <a:r>
              <a:rPr lang="en-US" dirty="0">
                <a:effectLst/>
                <a:hlinkClick r:id="rId7"/>
              </a:rPr>
              <a:t>pop()</a:t>
            </a:r>
            <a:r>
              <a:rPr lang="en-US" dirty="0">
                <a:effectLst/>
              </a:rPr>
              <a:t>Removes the last element of an array, and returns that element</a:t>
            </a:r>
          </a:p>
          <a:p>
            <a:r>
              <a:rPr lang="en-US" dirty="0">
                <a:effectLst/>
                <a:hlinkClick r:id="rId8"/>
              </a:rPr>
              <a:t>push()</a:t>
            </a:r>
            <a:r>
              <a:rPr lang="en-US" dirty="0">
                <a:effectLst/>
              </a:rPr>
              <a:t>Adds new elements to the end of an array, and returns the new length</a:t>
            </a:r>
          </a:p>
          <a:p>
            <a:r>
              <a:rPr lang="en-US" dirty="0">
                <a:effectLst/>
                <a:hlinkClick r:id="rId9"/>
              </a:rPr>
              <a:t>reverse()</a:t>
            </a:r>
            <a:r>
              <a:rPr lang="en-US" dirty="0">
                <a:effectLst/>
              </a:rPr>
              <a:t>Reverses the order of the elements in an array</a:t>
            </a:r>
          </a:p>
          <a:p>
            <a:r>
              <a:rPr lang="en-US" dirty="0">
                <a:effectLst/>
                <a:hlinkClick r:id="rId10"/>
              </a:rPr>
              <a:t>shift()</a:t>
            </a:r>
            <a:r>
              <a:rPr lang="en-US" dirty="0">
                <a:effectLst/>
              </a:rPr>
              <a:t>Removes the first element of an array, and returns that element</a:t>
            </a:r>
          </a:p>
          <a:p>
            <a:r>
              <a:rPr lang="en-US" dirty="0">
                <a:effectLst/>
                <a:hlinkClick r:id="rId11"/>
              </a:rPr>
              <a:t>slice()</a:t>
            </a:r>
            <a:r>
              <a:rPr lang="en-US" dirty="0">
                <a:effectLst/>
              </a:rPr>
              <a:t>Selects a part of an array, and returns the new array</a:t>
            </a:r>
          </a:p>
          <a:p>
            <a:r>
              <a:rPr lang="en-US" dirty="0">
                <a:effectLst/>
                <a:hlinkClick r:id="rId12"/>
              </a:rPr>
              <a:t>sort()</a:t>
            </a:r>
            <a:r>
              <a:rPr lang="en-US" dirty="0">
                <a:effectLst/>
              </a:rPr>
              <a:t>Sorts the elements of an array</a:t>
            </a:r>
          </a:p>
          <a:p>
            <a:r>
              <a:rPr lang="en-US" dirty="0">
                <a:effectLst/>
                <a:hlinkClick r:id="rId13"/>
              </a:rPr>
              <a:t>splice()</a:t>
            </a:r>
            <a:r>
              <a:rPr lang="en-US" dirty="0">
                <a:effectLst/>
              </a:rPr>
              <a:t>Adds/Removes elements from an array</a:t>
            </a:r>
          </a:p>
          <a:p>
            <a:r>
              <a:rPr lang="en-US" dirty="0" err="1">
                <a:effectLst/>
                <a:hlinkClick r:id="rId14"/>
              </a:rPr>
              <a:t>toString</a:t>
            </a:r>
            <a:r>
              <a:rPr lang="en-US" dirty="0">
                <a:effectLst/>
                <a:hlinkClick r:id="rId14"/>
              </a:rPr>
              <a:t>()</a:t>
            </a:r>
            <a:r>
              <a:rPr lang="en-US" dirty="0">
                <a:effectLst/>
              </a:rPr>
              <a:t>Converts an array to a string, and returns the result</a:t>
            </a:r>
          </a:p>
          <a:p>
            <a:r>
              <a:rPr lang="en-US" dirty="0" err="1">
                <a:effectLst/>
                <a:hlinkClick r:id="rId15"/>
              </a:rPr>
              <a:t>unshift</a:t>
            </a:r>
            <a:r>
              <a:rPr lang="en-US" dirty="0">
                <a:effectLst/>
                <a:hlinkClick r:id="rId15"/>
              </a:rPr>
              <a:t>()</a:t>
            </a:r>
            <a:r>
              <a:rPr lang="en-US" dirty="0">
                <a:effectLst/>
              </a:rPr>
              <a:t>Adds new elements to the beginning of an array, and returns the new length</a:t>
            </a:r>
          </a:p>
          <a:p>
            <a:r>
              <a:rPr lang="en-US" dirty="0" err="1">
                <a:effectLst/>
                <a:hlinkClick r:id="rId16"/>
              </a:rPr>
              <a:t>valueOf</a:t>
            </a:r>
            <a:r>
              <a:rPr lang="en-US" dirty="0">
                <a:effectLst/>
                <a:hlinkClick r:id="rId16"/>
              </a:rPr>
              <a:t>()</a:t>
            </a:r>
            <a:r>
              <a:rPr lang="en-US" dirty="0">
                <a:effectLst/>
              </a:rPr>
              <a:t>Returns the primitive value of an array</a:t>
            </a:r>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31</a:t>
            </a:fld>
            <a:endParaRPr lang="id-ID"/>
          </a:p>
        </p:txBody>
      </p:sp>
    </p:spTree>
    <p:extLst>
      <p:ext uri="{BB962C8B-B14F-4D97-AF65-F5344CB8AC3E}">
        <p14:creationId xmlns:p14="http://schemas.microsoft.com/office/powerpoint/2010/main" val="2653845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JavaScript functions are </a:t>
            </a:r>
            <a:r>
              <a:rPr lang="en-US" sz="1200" b="1" i="0" kern="1200" dirty="0" smtClean="0">
                <a:solidFill>
                  <a:schemeClr val="tx1"/>
                </a:solidFill>
                <a:effectLst/>
                <a:latin typeface="+mn-lt"/>
                <a:ea typeface="+mn-ea"/>
                <a:cs typeface="+mn-cs"/>
              </a:rPr>
              <a:t>defined</a:t>
            </a:r>
            <a:r>
              <a:rPr lang="en-US" sz="1200" b="0" i="0" kern="1200" dirty="0" smtClean="0">
                <a:solidFill>
                  <a:schemeClr val="tx1"/>
                </a:solidFill>
                <a:effectLst/>
                <a:latin typeface="+mn-lt"/>
                <a:ea typeface="+mn-ea"/>
                <a:cs typeface="+mn-cs"/>
              </a:rPr>
              <a:t> with the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keyword.</a:t>
            </a:r>
          </a:p>
          <a:p>
            <a:r>
              <a:rPr lang="en-US" sz="1200" b="0" i="0" kern="1200" dirty="0" smtClean="0">
                <a:solidFill>
                  <a:schemeClr val="tx1"/>
                </a:solidFill>
                <a:effectLst/>
                <a:latin typeface="+mn-lt"/>
                <a:ea typeface="+mn-ea"/>
                <a:cs typeface="+mn-cs"/>
              </a:rPr>
              <a:t>You can use a function </a:t>
            </a:r>
            <a:r>
              <a:rPr lang="en-US" sz="1200" b="1" i="0" kern="1200" dirty="0" smtClean="0">
                <a:solidFill>
                  <a:schemeClr val="tx1"/>
                </a:solidFill>
                <a:effectLst/>
                <a:latin typeface="+mn-lt"/>
                <a:ea typeface="+mn-ea"/>
                <a:cs typeface="+mn-cs"/>
              </a:rPr>
              <a:t>declaration</a:t>
            </a:r>
            <a:r>
              <a:rPr lang="en-US" sz="1200" b="0" i="0" kern="1200" dirty="0" smtClean="0">
                <a:solidFill>
                  <a:schemeClr val="tx1"/>
                </a:solidFill>
                <a:effectLst/>
                <a:latin typeface="+mn-lt"/>
                <a:ea typeface="+mn-ea"/>
                <a:cs typeface="+mn-cs"/>
              </a:rPr>
              <a:t> or a function </a:t>
            </a:r>
            <a:r>
              <a:rPr lang="en-US" sz="1200" b="1" i="0" kern="1200" dirty="0" smtClean="0">
                <a:solidFill>
                  <a:schemeClr val="tx1"/>
                </a:solidFill>
                <a:effectLst/>
                <a:latin typeface="+mn-lt"/>
                <a:ea typeface="+mn-ea"/>
                <a:cs typeface="+mn-cs"/>
              </a:rPr>
              <a:t>expression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Declared functions are not executed immediately. They are "saved for later use", and will be executed later, when they are invoked (called upon).</a:t>
            </a:r>
            <a:endParaRPr lang="en-US" dirty="0" smtClean="0"/>
          </a:p>
          <a:p>
            <a:endParaRPr lang="id-ID" dirty="0"/>
          </a:p>
        </p:txBody>
      </p:sp>
      <p:sp>
        <p:nvSpPr>
          <p:cNvPr id="4" name="Slide Number Placeholder 3"/>
          <p:cNvSpPr>
            <a:spLocks noGrp="1"/>
          </p:cNvSpPr>
          <p:nvPr>
            <p:ph type="sldNum" sz="quarter" idx="10"/>
          </p:nvPr>
        </p:nvSpPr>
        <p:spPr/>
        <p:txBody>
          <a:bodyPr/>
          <a:lstStyle/>
          <a:p>
            <a:fld id="{55C38DD1-33AA-4996-977A-42B26A155BBE}" type="slidenum">
              <a:rPr lang="id-ID" smtClean="0"/>
              <a:t>32</a:t>
            </a:fld>
            <a:endParaRPr lang="id-ID"/>
          </a:p>
        </p:txBody>
      </p:sp>
    </p:spTree>
    <p:extLst>
      <p:ext uri="{BB962C8B-B14F-4D97-AF65-F5344CB8AC3E}">
        <p14:creationId xmlns:p14="http://schemas.microsoft.com/office/powerpoint/2010/main" val="10002891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Function expressions</a:t>
            </a:r>
          </a:p>
          <a:p>
            <a:r>
              <a:rPr lang="en-US" sz="1200" b="0" i="0" kern="1200" dirty="0" smtClean="0">
                <a:solidFill>
                  <a:schemeClr val="tx1"/>
                </a:solidFill>
                <a:effectLst/>
                <a:latin typeface="+mn-lt"/>
                <a:ea typeface="+mn-ea"/>
                <a:cs typeface="+mn-cs"/>
              </a:rPr>
              <a:t>Function expressions look similar to function declarations but these are assigned to a variable. As the name suggests, a function expression, is an expression. Assigning to a variable, means that the function is a value expression and must be terminated with a semicolon. Invoking the function before defining it will result in an error. The function does not get </a:t>
            </a:r>
            <a:r>
              <a:rPr lang="en-US" sz="1200" b="0" i="1" kern="1200" dirty="0" smtClean="0">
                <a:solidFill>
                  <a:schemeClr val="tx1"/>
                </a:solidFill>
                <a:effectLst/>
                <a:latin typeface="+mn-lt"/>
                <a:ea typeface="+mn-ea"/>
                <a:cs typeface="+mn-cs"/>
              </a:rPr>
              <a:t>hoisted </a:t>
            </a:r>
            <a:r>
              <a:rPr lang="en-US" sz="1200" b="0" i="0" kern="1200" dirty="0" smtClean="0">
                <a:solidFill>
                  <a:schemeClr val="tx1"/>
                </a:solidFill>
                <a:effectLst/>
                <a:latin typeface="+mn-lt"/>
                <a:ea typeface="+mn-ea"/>
                <a:cs typeface="+mn-cs"/>
              </a:rPr>
              <a:t>only the variable name. The variable is </a:t>
            </a:r>
            <a:r>
              <a:rPr lang="en-US" sz="1200" b="0" i="1" kern="1200" dirty="0" smtClean="0">
                <a:solidFill>
                  <a:schemeClr val="tx1"/>
                </a:solidFill>
                <a:effectLst/>
                <a:latin typeface="+mn-lt"/>
                <a:ea typeface="+mn-ea"/>
                <a:cs typeface="+mn-cs"/>
              </a:rPr>
              <a:t>hoisted </a:t>
            </a:r>
            <a:r>
              <a:rPr lang="en-US" sz="1200" b="0" i="0" kern="1200" dirty="0" smtClean="0">
                <a:solidFill>
                  <a:schemeClr val="tx1"/>
                </a:solidFill>
                <a:effectLst/>
                <a:latin typeface="+mn-lt"/>
                <a:ea typeface="+mn-ea"/>
                <a:cs typeface="+mn-cs"/>
              </a:rPr>
              <a:t>with the value of </a:t>
            </a:r>
            <a:r>
              <a:rPr lang="en-US" sz="1200" b="0" i="1" kern="1200" dirty="0" smtClean="0">
                <a:solidFill>
                  <a:schemeClr val="tx1"/>
                </a:solidFill>
                <a:effectLst/>
                <a:latin typeface="+mn-lt"/>
                <a:ea typeface="+mn-ea"/>
                <a:cs typeface="+mn-cs"/>
              </a:rPr>
              <a:t>undefined </a:t>
            </a:r>
            <a:r>
              <a:rPr lang="en-US" sz="1200" b="0" i="0" kern="1200" dirty="0" smtClean="0">
                <a:solidFill>
                  <a:schemeClr val="tx1"/>
                </a:solidFill>
                <a:effectLst/>
                <a:latin typeface="+mn-lt"/>
                <a:ea typeface="+mn-ea"/>
                <a:cs typeface="+mn-cs"/>
              </a:rPr>
              <a:t>until the function is assigned to it.</a:t>
            </a:r>
          </a:p>
          <a:p>
            <a:r>
              <a:rPr lang="en-US" dirty="0" smtClean="0">
                <a:effectLst/>
              </a:rPr>
              <a:t/>
            </a:r>
            <a:br>
              <a:rPr lang="en-US" dirty="0" smtClean="0">
                <a:effectLst/>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Function declarations</a:t>
            </a:r>
          </a:p>
          <a:p>
            <a:r>
              <a:rPr lang="en-US" sz="1200" b="0" i="0" kern="1200" dirty="0" smtClean="0">
                <a:solidFill>
                  <a:schemeClr val="tx1"/>
                </a:solidFill>
                <a:effectLst/>
                <a:latin typeface="+mn-lt"/>
                <a:ea typeface="+mn-ea"/>
                <a:cs typeface="+mn-cs"/>
              </a:rPr>
              <a:t>Every function declaration starts with the keyword </a:t>
            </a:r>
            <a:r>
              <a:rPr lang="en-US" sz="1200" b="0" i="1" kern="1200" dirty="0" smtClean="0">
                <a:solidFill>
                  <a:schemeClr val="tx1"/>
                </a:solidFill>
                <a:effectLst/>
                <a:latin typeface="+mn-lt"/>
                <a:ea typeface="+mn-ea"/>
                <a:cs typeface="+mn-cs"/>
              </a:rPr>
              <a:t>function </a:t>
            </a:r>
            <a:r>
              <a:rPr lang="en-US" sz="1200" b="0" i="0" kern="1200" dirty="0" smtClean="0">
                <a:solidFill>
                  <a:schemeClr val="tx1"/>
                </a:solidFill>
                <a:effectLst/>
                <a:latin typeface="+mn-lt"/>
                <a:ea typeface="+mn-ea"/>
                <a:cs typeface="+mn-cs"/>
              </a:rPr>
              <a:t>and must have a </a:t>
            </a:r>
            <a:r>
              <a:rPr lang="en-US" sz="1200" b="0" i="1" kern="1200" dirty="0" smtClean="0">
                <a:solidFill>
                  <a:schemeClr val="tx1"/>
                </a:solidFill>
                <a:effectLst/>
                <a:latin typeface="+mn-lt"/>
                <a:ea typeface="+mn-ea"/>
                <a:cs typeface="+mn-cs"/>
              </a:rPr>
              <a:t>name</a:t>
            </a:r>
            <a:r>
              <a:rPr lang="en-US" sz="1200" b="0" i="0" kern="1200" dirty="0" smtClean="0">
                <a:solidFill>
                  <a:schemeClr val="tx1"/>
                </a:solidFill>
                <a:effectLst/>
                <a:latin typeface="+mn-lt"/>
                <a:ea typeface="+mn-ea"/>
                <a:cs typeface="+mn-cs"/>
              </a:rPr>
              <a:t> in order to be able to refer to the function. Functions define as function declarations are </a:t>
            </a:r>
            <a:r>
              <a:rPr lang="en-US" sz="1200" b="0" i="1" kern="1200" dirty="0" smtClean="0">
                <a:solidFill>
                  <a:schemeClr val="tx1"/>
                </a:solidFill>
                <a:effectLst/>
                <a:latin typeface="+mn-lt"/>
                <a:ea typeface="+mn-ea"/>
                <a:cs typeface="+mn-cs"/>
              </a:rPr>
              <a:t>hoisted</a:t>
            </a:r>
            <a:r>
              <a:rPr lang="en-US" sz="1200" b="0" i="0" kern="1200" dirty="0" smtClean="0">
                <a:solidFill>
                  <a:schemeClr val="tx1"/>
                </a:solidFill>
                <a:effectLst/>
                <a:latin typeface="+mn-lt"/>
                <a:ea typeface="+mn-ea"/>
                <a:cs typeface="+mn-cs"/>
              </a:rPr>
              <a:t>, these means that the function is available anywhere in the current scope. One may invoke the function before defining it and it will run without throwing any errors (assuming there is no bugs in our function). Function declarations are statements.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5C38DD1-33AA-4996-977A-42B26A155BBE}" type="slidenum">
              <a:rPr lang="id-ID" smtClean="0"/>
              <a:t>33</a:t>
            </a:fld>
            <a:endParaRPr lang="id-ID"/>
          </a:p>
        </p:txBody>
      </p:sp>
    </p:spTree>
    <p:extLst>
      <p:ext uri="{BB962C8B-B14F-4D97-AF65-F5344CB8AC3E}">
        <p14:creationId xmlns:p14="http://schemas.microsoft.com/office/powerpoint/2010/main" val="2828109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code in a function is not executed when the function is </a:t>
            </a:r>
            <a:r>
              <a:rPr lang="en-US" sz="1200" b="1" i="0" kern="1200" dirty="0" smtClean="0">
                <a:solidFill>
                  <a:schemeClr val="tx1"/>
                </a:solidFill>
                <a:effectLst/>
                <a:latin typeface="+mn-lt"/>
                <a:ea typeface="+mn-ea"/>
                <a:cs typeface="+mn-cs"/>
              </a:rPr>
              <a:t>defined</a:t>
            </a:r>
            <a:r>
              <a:rPr lang="en-US" sz="1200" b="0" i="0" kern="1200" dirty="0" smtClean="0">
                <a:solidFill>
                  <a:schemeClr val="tx1"/>
                </a:solidFill>
                <a:effectLst/>
                <a:latin typeface="+mn-lt"/>
                <a:ea typeface="+mn-ea"/>
                <a:cs typeface="+mn-cs"/>
              </a:rPr>
              <a:t>. It is executed when the function is </a:t>
            </a:r>
            <a:r>
              <a:rPr lang="en-US" sz="1200" b="1" i="0" kern="1200" dirty="0" smtClean="0">
                <a:solidFill>
                  <a:schemeClr val="tx1"/>
                </a:solidFill>
                <a:effectLst/>
                <a:latin typeface="+mn-lt"/>
                <a:ea typeface="+mn-ea"/>
                <a:cs typeface="+mn-cs"/>
              </a:rPr>
              <a:t>invoked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Invoking a function suspends the execution of the current function, passing control and parameters to the new function. In addition to the declared parameters, every function receives two additional parameters: </a:t>
            </a:r>
            <a:r>
              <a:rPr lang="en-US" dirty="0" smtClean="0"/>
              <a:t>this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and</a:t>
            </a:r>
            <a:r>
              <a:rPr lang="en-US" dirty="0" err="1" smtClean="0"/>
              <a:t>arguments</a:t>
            </a:r>
            <a:r>
              <a:rPr lang="en-US" sz="1200" b="0" i="0" kern="1200" dirty="0" smtClean="0">
                <a:solidFill>
                  <a:schemeClr val="tx1"/>
                </a:solidFill>
                <a:effectLst/>
                <a:latin typeface="+mn-lt"/>
                <a:ea typeface="+mn-ea"/>
                <a:cs typeface="+mn-cs"/>
              </a:rPr>
              <a:t>. The </a:t>
            </a:r>
            <a:r>
              <a:rPr lang="en-US" dirty="0" smtClean="0"/>
              <a:t>this</a:t>
            </a:r>
            <a:r>
              <a:rPr lang="en-US" sz="1200" b="0" i="0" kern="1200" dirty="0" smtClean="0">
                <a:solidFill>
                  <a:schemeClr val="tx1"/>
                </a:solidFill>
                <a:effectLst/>
                <a:latin typeface="+mn-lt"/>
                <a:ea typeface="+mn-ea"/>
                <a:cs typeface="+mn-cs"/>
              </a:rPr>
              <a:t> parameter is very important in object oriented programming, and its value is determined by the </a:t>
            </a:r>
            <a:r>
              <a:rPr lang="en-US" sz="1200" b="0" i="1" kern="1200" dirty="0" smtClean="0">
                <a:solidFill>
                  <a:schemeClr val="tx1"/>
                </a:solidFill>
                <a:effectLst/>
                <a:latin typeface="+mn-lt"/>
                <a:ea typeface="+mn-ea"/>
                <a:cs typeface="+mn-cs"/>
              </a:rPr>
              <a:t>invocation pattern</a:t>
            </a:r>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34</a:t>
            </a:fld>
            <a:endParaRPr lang="id-ID"/>
          </a:p>
        </p:txBody>
      </p:sp>
    </p:spTree>
    <p:extLst>
      <p:ext uri="{BB962C8B-B14F-4D97-AF65-F5344CB8AC3E}">
        <p14:creationId xmlns:p14="http://schemas.microsoft.com/office/powerpoint/2010/main" val="1017549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Prototype-based programming</a:t>
            </a:r>
            <a:r>
              <a:rPr lang="en-US" sz="1200" b="0" i="0" kern="1200" dirty="0">
                <a:solidFill>
                  <a:schemeClr val="tx1"/>
                </a:solidFill>
                <a:effectLst/>
                <a:latin typeface="+mn-lt"/>
                <a:ea typeface="+mn-ea"/>
                <a:cs typeface="+mn-cs"/>
              </a:rPr>
              <a:t> is a style of </a:t>
            </a:r>
            <a:r>
              <a:rPr lang="en-US" sz="1200" b="0" i="0" u="none" strike="noStrike" kern="1200" dirty="0">
                <a:solidFill>
                  <a:schemeClr val="tx1"/>
                </a:solidFill>
                <a:effectLst/>
                <a:latin typeface="+mn-lt"/>
                <a:ea typeface="+mn-ea"/>
                <a:cs typeface="+mn-cs"/>
                <a:hlinkClick r:id="rId3" tooltip="Object-oriented programming"/>
              </a:rPr>
              <a:t>object-oriented programming</a:t>
            </a:r>
            <a:r>
              <a:rPr lang="en-US" sz="1200" b="0" i="0" kern="1200" dirty="0">
                <a:solidFill>
                  <a:schemeClr val="tx1"/>
                </a:solidFill>
                <a:effectLst/>
                <a:latin typeface="+mn-lt"/>
                <a:ea typeface="+mn-ea"/>
                <a:cs typeface="+mn-cs"/>
              </a:rPr>
              <a:t> in which behavior reuse (known as </a:t>
            </a:r>
            <a:r>
              <a:rPr lang="en-US" sz="1200" b="0" i="0" u="none" strike="noStrike" kern="1200" dirty="0">
                <a:solidFill>
                  <a:schemeClr val="tx1"/>
                </a:solidFill>
                <a:effectLst/>
                <a:latin typeface="+mn-lt"/>
                <a:ea typeface="+mn-ea"/>
                <a:cs typeface="+mn-cs"/>
                <a:hlinkClick r:id="rId4" tooltip="Inheritance (programming)"/>
              </a:rPr>
              <a:t>inheritance</a:t>
            </a:r>
            <a:r>
              <a:rPr lang="en-US" sz="1200" b="0" i="0" kern="1200" dirty="0">
                <a:solidFill>
                  <a:schemeClr val="tx1"/>
                </a:solidFill>
                <a:effectLst/>
                <a:latin typeface="+mn-lt"/>
                <a:ea typeface="+mn-ea"/>
                <a:cs typeface="+mn-cs"/>
              </a:rPr>
              <a:t>) is performed via a process of</a:t>
            </a:r>
            <a:r>
              <a:rPr lang="ru-RU"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cloning</a:t>
            </a:r>
            <a:r>
              <a:rPr lang="en-US" sz="1200" b="0" i="0" kern="1200" dirty="0">
                <a:solidFill>
                  <a:schemeClr val="tx1"/>
                </a:solidFill>
                <a:effectLst/>
                <a:latin typeface="+mn-lt"/>
                <a:ea typeface="+mn-ea"/>
                <a:cs typeface="+mn-cs"/>
              </a:rPr>
              <a:t> existing </a:t>
            </a:r>
            <a:r>
              <a:rPr lang="en-US" sz="1200" b="0" i="0" u="none" strike="noStrike" kern="1200" dirty="0">
                <a:solidFill>
                  <a:schemeClr val="tx1"/>
                </a:solidFill>
                <a:effectLst/>
                <a:latin typeface="+mn-lt"/>
                <a:ea typeface="+mn-ea"/>
                <a:cs typeface="+mn-cs"/>
                <a:hlinkClick r:id="rId6" tooltip="Object (programming)"/>
              </a:rPr>
              <a:t>objects</a:t>
            </a:r>
            <a:r>
              <a:rPr lang="en-US" sz="1200" b="0" i="0" kern="1200" dirty="0">
                <a:solidFill>
                  <a:schemeClr val="tx1"/>
                </a:solidFill>
                <a:effectLst/>
                <a:latin typeface="+mn-lt"/>
                <a:ea typeface="+mn-ea"/>
                <a:cs typeface="+mn-cs"/>
              </a:rPr>
              <a:t> that serve as </a:t>
            </a:r>
            <a:r>
              <a:rPr lang="en-US" sz="1200" b="0" i="0" u="none" strike="noStrike" kern="1200" dirty="0">
                <a:solidFill>
                  <a:schemeClr val="tx1"/>
                </a:solidFill>
                <a:effectLst/>
                <a:latin typeface="+mn-lt"/>
                <a:ea typeface="+mn-ea"/>
                <a:cs typeface="+mn-cs"/>
                <a:hlinkClick r:id="rId7"/>
              </a:rPr>
              <a:t>prototypes</a:t>
            </a:r>
            <a:r>
              <a:rPr lang="en-US" sz="1200" b="0" i="0" kern="1200" dirty="0">
                <a:solidFill>
                  <a:schemeClr val="tx1"/>
                </a:solidFill>
                <a:effectLst/>
                <a:latin typeface="+mn-lt"/>
                <a:ea typeface="+mn-ea"/>
                <a:cs typeface="+mn-cs"/>
              </a:rPr>
              <a:t>. This model can also be known as </a:t>
            </a:r>
            <a:r>
              <a:rPr lang="en-US" sz="1200" b="0" i="1" kern="1200" dirty="0">
                <a:solidFill>
                  <a:schemeClr val="tx1"/>
                </a:solidFill>
                <a:effectLst/>
                <a:latin typeface="+mn-lt"/>
                <a:ea typeface="+mn-ea"/>
                <a:cs typeface="+mn-cs"/>
              </a:rPr>
              <a:t>prototypal</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prototype-oriented,</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classless</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instance-based</a:t>
            </a:r>
            <a:r>
              <a:rPr lang="en-US" sz="1200" b="0" i="0" kern="1200" dirty="0">
                <a:solidFill>
                  <a:schemeClr val="tx1"/>
                </a:solidFill>
                <a:effectLst/>
                <a:latin typeface="+mn-lt"/>
                <a:ea typeface="+mn-ea"/>
                <a:cs typeface="+mn-cs"/>
              </a:rPr>
              <a:t> programming.</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First-class function</a:t>
            </a:r>
          </a:p>
          <a:p>
            <a:r>
              <a:rPr lang="en-US" sz="1200" b="0" i="0" kern="1200" dirty="0">
                <a:solidFill>
                  <a:schemeClr val="tx1"/>
                </a:solidFill>
                <a:effectLst/>
                <a:latin typeface="+mn-lt"/>
                <a:ea typeface="+mn-ea"/>
                <a:cs typeface="+mn-cs"/>
              </a:rPr>
              <a:t>Specifically, this means the language supports passing functions as arguments to other functions, returning them as the values from other functions, and assigning them to variables or storing them in data structures.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Object-oriented programming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OOP</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8" tooltip="Programming paradigm"/>
              </a:rPr>
              <a:t>programming paradigm</a:t>
            </a:r>
            <a:r>
              <a:rPr lang="en-US" sz="1200" b="0" i="0" kern="1200" dirty="0">
                <a:solidFill>
                  <a:schemeClr val="tx1"/>
                </a:solidFill>
                <a:effectLst/>
                <a:latin typeface="+mn-lt"/>
                <a:ea typeface="+mn-ea"/>
                <a:cs typeface="+mn-cs"/>
              </a:rPr>
              <a:t> based on the concept of "</a:t>
            </a:r>
            <a:r>
              <a:rPr lang="en-US" sz="1200" b="0" i="0" u="none" strike="noStrike" kern="1200" dirty="0">
                <a:solidFill>
                  <a:schemeClr val="tx1"/>
                </a:solidFill>
                <a:effectLst/>
                <a:latin typeface="+mn-lt"/>
                <a:ea typeface="+mn-ea"/>
                <a:cs typeface="+mn-cs"/>
                <a:hlinkClick r:id="rId9"/>
              </a:rPr>
              <a:t>objects</a:t>
            </a:r>
            <a:r>
              <a:rPr lang="en-US" sz="1200" b="0" i="0" kern="1200" dirty="0">
                <a:solidFill>
                  <a:schemeClr val="tx1"/>
                </a:solidFill>
                <a:effectLst/>
                <a:latin typeface="+mn-lt"/>
                <a:ea typeface="+mn-ea"/>
                <a:cs typeface="+mn-cs"/>
              </a:rPr>
              <a:t>", which are </a:t>
            </a:r>
            <a:r>
              <a:rPr lang="en-US" sz="1200" b="0" i="0" u="none" strike="noStrike" kern="1200" dirty="0">
                <a:solidFill>
                  <a:schemeClr val="tx1"/>
                </a:solidFill>
                <a:effectLst/>
                <a:latin typeface="+mn-lt"/>
                <a:ea typeface="+mn-ea"/>
                <a:cs typeface="+mn-cs"/>
                <a:hlinkClick r:id="rId10" tooltip="Data structure"/>
              </a:rPr>
              <a:t>data structures</a:t>
            </a:r>
            <a:r>
              <a:rPr lang="en-US" sz="1200" b="0" i="0" kern="1200" dirty="0">
                <a:solidFill>
                  <a:schemeClr val="tx1"/>
                </a:solidFill>
                <a:effectLst/>
                <a:latin typeface="+mn-lt"/>
                <a:ea typeface="+mn-ea"/>
                <a:cs typeface="+mn-cs"/>
              </a:rPr>
              <a:t> that contain </a:t>
            </a:r>
            <a:r>
              <a:rPr lang="en-US" sz="1200" b="0" i="0" u="none" strike="noStrike" kern="1200" dirty="0">
                <a:solidFill>
                  <a:schemeClr val="tx1"/>
                </a:solidFill>
                <a:effectLst/>
                <a:latin typeface="+mn-lt"/>
                <a:ea typeface="+mn-ea"/>
                <a:cs typeface="+mn-cs"/>
                <a:hlinkClick r:id="rId11" tooltip="Data"/>
              </a:rPr>
              <a:t>data</a:t>
            </a:r>
            <a:r>
              <a:rPr lang="en-US" sz="1200" b="0" i="0" kern="1200" dirty="0">
                <a:solidFill>
                  <a:schemeClr val="tx1"/>
                </a:solidFill>
                <a:effectLst/>
                <a:latin typeface="+mn-lt"/>
                <a:ea typeface="+mn-ea"/>
                <a:cs typeface="+mn-cs"/>
              </a:rPr>
              <a:t>, in the form of</a:t>
            </a:r>
            <a:r>
              <a:rPr lang="ru-RU"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2" tooltip="Field (computer science)"/>
              </a:rPr>
              <a:t>fields</a:t>
            </a:r>
            <a:r>
              <a:rPr lang="en-US" sz="1200" b="0" i="0" kern="1200" dirty="0">
                <a:solidFill>
                  <a:schemeClr val="tx1"/>
                </a:solidFill>
                <a:effectLst/>
                <a:latin typeface="+mn-lt"/>
                <a:ea typeface="+mn-ea"/>
                <a:cs typeface="+mn-cs"/>
              </a:rPr>
              <a:t>, often known as </a:t>
            </a:r>
            <a:r>
              <a:rPr lang="en-US" sz="1200" b="0" i="1" kern="1200" dirty="0">
                <a:solidFill>
                  <a:schemeClr val="tx1"/>
                </a:solidFill>
                <a:effectLst/>
                <a:latin typeface="+mn-lt"/>
                <a:ea typeface="+mn-ea"/>
                <a:cs typeface="+mn-cs"/>
              </a:rPr>
              <a:t>attributes;</a:t>
            </a:r>
            <a:r>
              <a:rPr lang="en-US" sz="1200" b="0" i="0" kern="1200" dirty="0">
                <a:solidFill>
                  <a:schemeClr val="tx1"/>
                </a:solidFill>
                <a:effectLst/>
                <a:latin typeface="+mn-lt"/>
                <a:ea typeface="+mn-ea"/>
                <a:cs typeface="+mn-cs"/>
              </a:rPr>
              <a:t> and code, in the form of procedures, often known as </a:t>
            </a:r>
            <a:r>
              <a:rPr lang="en-US" sz="1200" b="0" i="1" u="none" strike="noStrike" kern="1200" dirty="0">
                <a:solidFill>
                  <a:schemeClr val="tx1"/>
                </a:solidFill>
                <a:effectLst/>
                <a:latin typeface="+mn-lt"/>
                <a:ea typeface="+mn-ea"/>
                <a:cs typeface="+mn-cs"/>
                <a:hlinkClick r:id="rId13" tooltip="Method (computer science)"/>
              </a:rPr>
              <a:t>methods</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 distinguishing feature of objects is that an object's procedures can access and often modify the data fields of the object with which they are associated (objects have a notion of "</a:t>
            </a:r>
            <a:r>
              <a:rPr lang="en-US" sz="1200" b="0" i="0" u="none" strike="noStrike" kern="1200" dirty="0">
                <a:solidFill>
                  <a:schemeClr val="tx1"/>
                </a:solidFill>
                <a:effectLst/>
                <a:latin typeface="+mn-lt"/>
                <a:ea typeface="+mn-ea"/>
                <a:cs typeface="+mn-cs"/>
                <a:hlinkClick r:id="rId14"/>
              </a:rPr>
              <a:t>this</a:t>
            </a:r>
            <a:r>
              <a:rPr lang="en-US" sz="1200" b="0" i="0" kern="1200" dirty="0">
                <a:solidFill>
                  <a:schemeClr val="tx1"/>
                </a:solidFill>
                <a:effectLst/>
                <a:latin typeface="+mn-lt"/>
                <a:ea typeface="+mn-ea"/>
                <a:cs typeface="+mn-cs"/>
              </a:rPr>
              <a:t>" or "self").</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hlinkClick r:id="rId15"/>
              </a:rPr>
              <a:t>computer science</a:t>
            </a:r>
            <a:r>
              <a:rPr lang="en-US" sz="1200" b="0" i="0" kern="1200" dirty="0">
                <a:solidFill>
                  <a:schemeClr val="tx1"/>
                </a:solidFill>
                <a:effectLst/>
                <a:latin typeface="+mn-lt"/>
                <a:ea typeface="+mn-ea"/>
                <a:cs typeface="+mn-cs"/>
              </a:rPr>
              <a:t> terminologies, </a:t>
            </a:r>
            <a:r>
              <a:rPr lang="en-US" sz="1200" b="1" i="0" kern="1200" dirty="0">
                <a:solidFill>
                  <a:schemeClr val="tx1"/>
                </a:solidFill>
                <a:effectLst/>
                <a:latin typeface="+mn-lt"/>
                <a:ea typeface="+mn-ea"/>
                <a:cs typeface="+mn-cs"/>
              </a:rPr>
              <a:t>imperative programming</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8" tooltip="Programming paradigm"/>
              </a:rPr>
              <a:t>programming paradigm</a:t>
            </a:r>
            <a:r>
              <a:rPr lang="en-US" sz="1200" b="0" i="0" kern="1200" dirty="0">
                <a:solidFill>
                  <a:schemeClr val="tx1"/>
                </a:solidFill>
                <a:effectLst/>
                <a:latin typeface="+mn-lt"/>
                <a:ea typeface="+mn-ea"/>
                <a:cs typeface="+mn-cs"/>
              </a:rPr>
              <a:t> that describes computation in terms of </a:t>
            </a:r>
            <a:r>
              <a:rPr lang="en-US" sz="1200" b="0" i="0" u="none" strike="noStrike" kern="1200" dirty="0">
                <a:solidFill>
                  <a:schemeClr val="tx1"/>
                </a:solidFill>
                <a:effectLst/>
                <a:latin typeface="+mn-lt"/>
                <a:ea typeface="+mn-ea"/>
                <a:cs typeface="+mn-cs"/>
                <a:hlinkClick r:id="rId16" tooltip="Statement (computer science)"/>
              </a:rPr>
              <a:t>statements</a:t>
            </a:r>
            <a:r>
              <a:rPr lang="en-US" sz="1200" b="0" i="0" kern="1200" dirty="0">
                <a:solidFill>
                  <a:schemeClr val="tx1"/>
                </a:solidFill>
                <a:effectLst/>
                <a:latin typeface="+mn-lt"/>
                <a:ea typeface="+mn-ea"/>
                <a:cs typeface="+mn-cs"/>
              </a:rPr>
              <a:t> that change a program </a:t>
            </a:r>
            <a:r>
              <a:rPr lang="en-US" sz="1200" b="0" i="0" u="none" strike="noStrike" kern="1200" dirty="0">
                <a:solidFill>
                  <a:schemeClr val="tx1"/>
                </a:solidFill>
                <a:effectLst/>
                <a:latin typeface="+mn-lt"/>
                <a:ea typeface="+mn-ea"/>
                <a:cs typeface="+mn-cs"/>
                <a:hlinkClick r:id="rId17" tooltip="State (computer science)"/>
              </a:rPr>
              <a:t>state</a:t>
            </a:r>
            <a:r>
              <a:rPr lang="en-US" sz="1200" b="0" i="0" kern="1200" dirty="0">
                <a:solidFill>
                  <a:schemeClr val="tx1"/>
                </a:solidFill>
                <a:effectLst/>
                <a:latin typeface="+mn-lt"/>
                <a:ea typeface="+mn-ea"/>
                <a:cs typeface="+mn-cs"/>
              </a:rPr>
              <a:t>. In much the same way that the </a:t>
            </a:r>
            <a:r>
              <a:rPr lang="en-US" sz="1200" b="0" i="0" u="none" strike="noStrike" kern="1200" dirty="0">
                <a:solidFill>
                  <a:schemeClr val="tx1"/>
                </a:solidFill>
                <a:effectLst/>
                <a:latin typeface="+mn-lt"/>
                <a:ea typeface="+mn-ea"/>
                <a:cs typeface="+mn-cs"/>
                <a:hlinkClick r:id="rId18" tooltip="Imperative mood"/>
              </a:rPr>
              <a:t>imperative mood</a:t>
            </a:r>
            <a:r>
              <a:rPr lang="en-US" sz="1200" b="0" i="0" kern="1200" dirty="0">
                <a:solidFill>
                  <a:schemeClr val="tx1"/>
                </a:solidFill>
                <a:effectLst/>
                <a:latin typeface="+mn-lt"/>
                <a:ea typeface="+mn-ea"/>
                <a:cs typeface="+mn-cs"/>
              </a:rPr>
              <a:t> in </a:t>
            </a:r>
            <a:r>
              <a:rPr lang="en-US" sz="1200" b="0" i="0" u="none" strike="noStrike" kern="1200" dirty="0">
                <a:solidFill>
                  <a:schemeClr val="tx1"/>
                </a:solidFill>
                <a:effectLst/>
                <a:latin typeface="+mn-lt"/>
                <a:ea typeface="+mn-ea"/>
                <a:cs typeface="+mn-cs"/>
                <a:hlinkClick r:id="rId19"/>
              </a:rPr>
              <a:t>natural languages</a:t>
            </a:r>
            <a:r>
              <a:rPr lang="en-US" sz="1200" b="0" i="0" kern="1200" dirty="0">
                <a:solidFill>
                  <a:schemeClr val="tx1"/>
                </a:solidFill>
                <a:effectLst/>
                <a:latin typeface="+mn-lt"/>
                <a:ea typeface="+mn-ea"/>
                <a:cs typeface="+mn-cs"/>
              </a:rPr>
              <a:t> expresses commands to take action, imperative programs define sequences of commands for the </a:t>
            </a:r>
            <a:r>
              <a:rPr lang="en-US" sz="1200" b="0" i="0" u="none" strike="noStrike" kern="1200" dirty="0">
                <a:solidFill>
                  <a:schemeClr val="tx1"/>
                </a:solidFill>
                <a:effectLst/>
                <a:latin typeface="+mn-lt"/>
                <a:ea typeface="+mn-ea"/>
                <a:cs typeface="+mn-cs"/>
                <a:hlinkClick r:id="rId20"/>
              </a:rPr>
              <a:t>computer</a:t>
            </a:r>
            <a:r>
              <a:rPr lang="en-US" sz="1200" b="0" i="0" kern="1200" dirty="0">
                <a:solidFill>
                  <a:schemeClr val="tx1"/>
                </a:solidFill>
                <a:effectLst/>
                <a:latin typeface="+mn-lt"/>
                <a:ea typeface="+mn-ea"/>
                <a:cs typeface="+mn-cs"/>
              </a:rPr>
              <a:t> to perform. Imperative programming is focused on describing </a:t>
            </a:r>
            <a:r>
              <a:rPr lang="en-US" sz="1200" b="0" i="1" kern="1200" dirty="0">
                <a:solidFill>
                  <a:schemeClr val="tx1"/>
                </a:solidFill>
                <a:effectLst/>
                <a:latin typeface="+mn-lt"/>
                <a:ea typeface="+mn-ea"/>
                <a:cs typeface="+mn-cs"/>
              </a:rPr>
              <a:t>how</a:t>
            </a:r>
            <a:r>
              <a:rPr lang="en-US" sz="1200" b="0" i="0" kern="1200" dirty="0">
                <a:solidFill>
                  <a:schemeClr val="tx1"/>
                </a:solidFill>
                <a:effectLst/>
                <a:latin typeface="+mn-lt"/>
                <a:ea typeface="+mn-ea"/>
                <a:cs typeface="+mn-cs"/>
              </a:rPr>
              <a:t> a program operates.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hlinkClick r:id="rId15" tooltip="Computer science"/>
              </a:rPr>
              <a:t>computer science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functional programming</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8" tooltip="Programming paradigm"/>
              </a:rPr>
              <a:t>programming paradigm</a:t>
            </a:r>
            <a:r>
              <a:rPr lang="en-US" sz="1200" b="0" i="0" kern="1200" dirty="0">
                <a:solidFill>
                  <a:schemeClr val="tx1"/>
                </a:solidFill>
                <a:effectLst/>
                <a:latin typeface="+mn-lt"/>
                <a:ea typeface="+mn-ea"/>
                <a:cs typeface="+mn-cs"/>
              </a:rPr>
              <a:t>—a style of building the structure and elements of computer programs—that treats</a:t>
            </a:r>
            <a:r>
              <a:rPr lang="ru-RU"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21"/>
              </a:rPr>
              <a:t>computation</a:t>
            </a:r>
            <a:r>
              <a:rPr lang="en-US" sz="1200" b="0" i="0" kern="1200" dirty="0">
                <a:solidFill>
                  <a:schemeClr val="tx1"/>
                </a:solidFill>
                <a:effectLst/>
                <a:latin typeface="+mn-lt"/>
                <a:ea typeface="+mn-ea"/>
                <a:cs typeface="+mn-cs"/>
              </a:rPr>
              <a:t> as the evaluation of </a:t>
            </a:r>
            <a:r>
              <a:rPr lang="en-US" sz="1200" b="0" i="0" u="none" strike="noStrike" kern="1200" dirty="0">
                <a:solidFill>
                  <a:schemeClr val="tx1"/>
                </a:solidFill>
                <a:effectLst/>
                <a:latin typeface="+mn-lt"/>
                <a:ea typeface="+mn-ea"/>
                <a:cs typeface="+mn-cs"/>
                <a:hlinkClick r:id="rId22" tooltip="Function (mathematics)"/>
              </a:rPr>
              <a:t>mathematical functions</a:t>
            </a:r>
            <a:r>
              <a:rPr lang="en-US" sz="1200" b="0" i="0" kern="1200" dirty="0">
                <a:solidFill>
                  <a:schemeClr val="tx1"/>
                </a:solidFill>
                <a:effectLst/>
                <a:latin typeface="+mn-lt"/>
                <a:ea typeface="+mn-ea"/>
                <a:cs typeface="+mn-cs"/>
              </a:rPr>
              <a:t> and avoids changing-</a:t>
            </a:r>
            <a:r>
              <a:rPr lang="en-US" sz="1200" b="0" i="0" u="none" strike="noStrike" kern="1200" dirty="0">
                <a:solidFill>
                  <a:schemeClr val="tx1"/>
                </a:solidFill>
                <a:effectLst/>
                <a:latin typeface="+mn-lt"/>
                <a:ea typeface="+mn-ea"/>
                <a:cs typeface="+mn-cs"/>
                <a:hlinkClick r:id="rId23" tooltip="Program state"/>
              </a:rPr>
              <a:t>state</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24"/>
              </a:rPr>
              <a:t>mutable</a:t>
            </a:r>
            <a:r>
              <a:rPr lang="en-US" sz="1200" b="0" i="0" kern="1200" dirty="0">
                <a:solidFill>
                  <a:schemeClr val="tx1"/>
                </a:solidFill>
                <a:effectLst/>
                <a:latin typeface="+mn-lt"/>
                <a:ea typeface="+mn-ea"/>
                <a:cs typeface="+mn-cs"/>
              </a:rPr>
              <a:t> data. It is a </a:t>
            </a:r>
            <a:r>
              <a:rPr lang="en-US" sz="1200" b="0" i="0" u="none" strike="noStrike" kern="1200" dirty="0">
                <a:solidFill>
                  <a:schemeClr val="tx1"/>
                </a:solidFill>
                <a:effectLst/>
                <a:latin typeface="+mn-lt"/>
                <a:ea typeface="+mn-ea"/>
                <a:cs typeface="+mn-cs"/>
                <a:hlinkClick r:id="rId25" tooltip="Declarative programming"/>
              </a:rPr>
              <a:t>declarative programming</a:t>
            </a:r>
            <a:r>
              <a:rPr lang="en-US" sz="1200" b="0" i="0" kern="1200" dirty="0">
                <a:solidFill>
                  <a:schemeClr val="tx1"/>
                </a:solidFill>
                <a:effectLst/>
                <a:latin typeface="+mn-lt"/>
                <a:ea typeface="+mn-ea"/>
                <a:cs typeface="+mn-cs"/>
              </a:rPr>
              <a:t> paradigm, which means programming is done with </a:t>
            </a:r>
            <a:r>
              <a:rPr lang="en-US" sz="1200" b="0" i="0" u="none" strike="noStrike" kern="1200" dirty="0">
                <a:solidFill>
                  <a:schemeClr val="tx1"/>
                </a:solidFill>
                <a:effectLst/>
                <a:latin typeface="+mn-lt"/>
                <a:ea typeface="+mn-ea"/>
                <a:cs typeface="+mn-cs"/>
                <a:hlinkClick r:id="rId26" tooltip="Expression (computer science)"/>
              </a:rPr>
              <a:t>expressions</a:t>
            </a:r>
            <a:r>
              <a:rPr lang="en-US" sz="1200" b="0" i="0" kern="1200" dirty="0">
                <a:solidFill>
                  <a:schemeClr val="tx1"/>
                </a:solidFill>
                <a:effectLst/>
                <a:latin typeface="+mn-lt"/>
                <a:ea typeface="+mn-ea"/>
                <a:cs typeface="+mn-cs"/>
              </a:rPr>
              <a:t>. In functional code, the output value of a function depends only on the arguments that are input to the function, so calling a function </a:t>
            </a:r>
            <a:r>
              <a:rPr lang="en-US" sz="1200" b="0" i="1" kern="1200" dirty="0">
                <a:solidFill>
                  <a:schemeClr val="tx1"/>
                </a:solidFill>
                <a:effectLst/>
                <a:latin typeface="+mn-lt"/>
                <a:ea typeface="+mn-ea"/>
                <a:cs typeface="+mn-cs"/>
              </a:rPr>
              <a:t>f</a:t>
            </a:r>
            <a:r>
              <a:rPr lang="en-US" sz="1200" b="0" i="0" kern="1200" dirty="0">
                <a:solidFill>
                  <a:schemeClr val="tx1"/>
                </a:solidFill>
                <a:effectLst/>
                <a:latin typeface="+mn-lt"/>
                <a:ea typeface="+mn-ea"/>
                <a:cs typeface="+mn-cs"/>
              </a:rPr>
              <a:t> twice with the same value for an argument </a:t>
            </a:r>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will produce the same result </a:t>
            </a:r>
            <a:r>
              <a:rPr lang="en-US" sz="1200" b="0" i="1" kern="1200" dirty="0">
                <a:solidFill>
                  <a:schemeClr val="tx1"/>
                </a:solidFill>
                <a:effectLst/>
                <a:latin typeface="+mn-lt"/>
                <a:ea typeface="+mn-ea"/>
                <a:cs typeface="+mn-cs"/>
              </a:rPr>
              <a:t>f(x)</a:t>
            </a:r>
            <a:r>
              <a:rPr lang="en-US" sz="1200" b="0" i="0" kern="1200" dirty="0">
                <a:solidFill>
                  <a:schemeClr val="tx1"/>
                </a:solidFill>
                <a:effectLst/>
                <a:latin typeface="+mn-lt"/>
                <a:ea typeface="+mn-ea"/>
                <a:cs typeface="+mn-cs"/>
              </a:rPr>
              <a:t> each time. Eliminating </a:t>
            </a:r>
            <a:r>
              <a:rPr lang="en-US" sz="1200" b="0" i="0" u="none" strike="noStrike" kern="1200" dirty="0">
                <a:solidFill>
                  <a:schemeClr val="tx1"/>
                </a:solidFill>
                <a:effectLst/>
                <a:latin typeface="+mn-lt"/>
                <a:ea typeface="+mn-ea"/>
                <a:cs typeface="+mn-cs"/>
                <a:hlinkClick r:id="rId27"/>
              </a:rPr>
              <a:t>side effects</a:t>
            </a:r>
            <a:r>
              <a:rPr lang="en-US" sz="1200" b="0" i="0" kern="1200" dirty="0">
                <a:solidFill>
                  <a:schemeClr val="tx1"/>
                </a:solidFill>
                <a:effectLst/>
                <a:latin typeface="+mn-lt"/>
                <a:ea typeface="+mn-ea"/>
                <a:cs typeface="+mn-cs"/>
              </a:rPr>
              <a:t>, i.e. changes in state that do not depend on the function inputs, can make it much easier to understand and predict the behavior of a program, which is one of the key motivations for the development of functional programming.</a:t>
            </a:r>
          </a:p>
          <a:p>
            <a:endParaRPr lang="en-US" dirty="0"/>
          </a:p>
          <a:p>
            <a:r>
              <a:rPr lang="en-US" b="1" dirty="0"/>
              <a:t>JIT</a:t>
            </a:r>
            <a:r>
              <a:rPr lang="en-US" dirty="0"/>
              <a:t> – just-in-time-compilation</a:t>
            </a:r>
          </a:p>
          <a:p>
            <a:endParaRPr lang="en-US" dirty="0"/>
          </a:p>
          <a:p>
            <a:r>
              <a:rPr lang="en-US" b="1" dirty="0"/>
              <a:t>Single-threaded</a:t>
            </a:r>
            <a:r>
              <a:rPr lang="en-US" dirty="0"/>
              <a:t/>
            </a:r>
            <a:br>
              <a:rPr lang="en-US" dirty="0"/>
            </a:br>
            <a:r>
              <a:rPr lang="en-US" sz="1200" b="0" i="0" kern="1200" dirty="0">
                <a:solidFill>
                  <a:schemeClr val="tx1"/>
                </a:solidFill>
                <a:effectLst/>
                <a:latin typeface="+mn-lt"/>
                <a:ea typeface="+mn-ea"/>
                <a:cs typeface="+mn-cs"/>
              </a:rPr>
              <a:t>There is one single thread that handles your event loop. Under your JS, the browser code is running multiple threads to capture events and trigger handlers, when they capture any new event, they push it on an event queue and then that event loop, in which your code is running gets triggered and it handles the request e.g. It performs an action which can be to show a DIV, which again triggers the Browser to print it, which in turn runs a thread to do it(from the thread pool</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b="1" dirty="0" smtClean="0"/>
              <a:t>Asynchronous I/O</a:t>
            </a:r>
            <a:r>
              <a:rPr lang="en-US" dirty="0" smtClean="0"/>
              <a:t>, or non-blocking I/O, is a form of input/output processing that permits other processing to continue before the transmission has finished.</a:t>
            </a:r>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5</a:t>
            </a:fld>
            <a:endParaRPr lang="id-ID"/>
          </a:p>
        </p:txBody>
      </p:sp>
    </p:spTree>
    <p:extLst>
      <p:ext uri="{BB962C8B-B14F-4D97-AF65-F5344CB8AC3E}">
        <p14:creationId xmlns:p14="http://schemas.microsoft.com/office/powerpoint/2010/main" val="12248205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4D4E53"/>
                </a:solidFill>
                <a:latin typeface="Open Sans" panose="020B0606030504020204" pitchFamily="34" charset="0"/>
              </a:rPr>
              <a:t>These patterns are used with the </a:t>
            </a:r>
            <a:r>
              <a:rPr lang="en-US" b="1" u="sng" dirty="0" smtClean="0">
                <a:solidFill>
                  <a:srgbClr val="0095DD"/>
                </a:solidFill>
                <a:latin typeface="Consolas" panose="020B0609020204030204" pitchFamily="49" charset="0"/>
              </a:rPr>
              <a:t>exec </a:t>
            </a:r>
            <a:r>
              <a:rPr lang="en-US" b="1" u="sng" dirty="0" smtClean="0">
                <a:solidFill>
                  <a:srgbClr val="4D4E53"/>
                </a:solidFill>
                <a:latin typeface="Open Sans" panose="020B0606030504020204" pitchFamily="34" charset="0"/>
              </a:rPr>
              <a:t>and </a:t>
            </a:r>
            <a:r>
              <a:rPr lang="en-US" b="1" u="sng" dirty="0" smtClean="0">
                <a:solidFill>
                  <a:srgbClr val="0095DD"/>
                </a:solidFill>
                <a:latin typeface="Consolas" panose="020B0609020204030204" pitchFamily="49" charset="0"/>
              </a:rPr>
              <a:t>test</a:t>
            </a:r>
            <a:r>
              <a:rPr lang="en-US" b="1" u="sng" dirty="0" smtClean="0">
                <a:solidFill>
                  <a:srgbClr val="4D4E53"/>
                </a:solidFill>
                <a:latin typeface="Open Sans" panose="020B0606030504020204" pitchFamily="34" charset="0"/>
              </a:rPr>
              <a:t> methods of </a:t>
            </a:r>
            <a:r>
              <a:rPr lang="en-US" b="1" u="sng" dirty="0" smtClean="0">
                <a:solidFill>
                  <a:srgbClr val="0095DD"/>
                </a:solidFill>
                <a:latin typeface="Consolas" panose="020B0609020204030204" pitchFamily="49" charset="0"/>
              </a:rPr>
              <a:t>RegExp</a:t>
            </a:r>
            <a:r>
              <a:rPr lang="en-US" b="1" u="sng" dirty="0" smtClean="0">
                <a:solidFill>
                  <a:srgbClr val="4D4E53"/>
                </a:solidFill>
                <a:latin typeface="Open Sans" panose="020B0606030504020204" pitchFamily="34" charset="0"/>
              </a:rPr>
              <a:t>, and with the </a:t>
            </a:r>
            <a:r>
              <a:rPr lang="en-US" b="1" u="sng" dirty="0" smtClean="0">
                <a:solidFill>
                  <a:srgbClr val="0095DD"/>
                </a:solidFill>
                <a:latin typeface="Consolas" panose="020B0609020204030204" pitchFamily="49" charset="0"/>
              </a:rPr>
              <a:t>match</a:t>
            </a:r>
            <a:r>
              <a:rPr lang="en-US" b="1" u="sng" dirty="0" smtClean="0">
                <a:solidFill>
                  <a:srgbClr val="4D4E53"/>
                </a:solidFill>
                <a:latin typeface="Open Sans" panose="020B0606030504020204" pitchFamily="34" charset="0"/>
              </a:rPr>
              <a:t>, </a:t>
            </a:r>
            <a:r>
              <a:rPr lang="en-US" b="1" u="sng" dirty="0" smtClean="0">
                <a:solidFill>
                  <a:srgbClr val="0095DD"/>
                </a:solidFill>
                <a:latin typeface="Consolas" panose="020B0609020204030204" pitchFamily="49" charset="0"/>
              </a:rPr>
              <a:t>replace</a:t>
            </a:r>
            <a:r>
              <a:rPr lang="en-US" b="1" u="sng" dirty="0" smtClean="0">
                <a:solidFill>
                  <a:srgbClr val="4D4E53"/>
                </a:solidFill>
                <a:latin typeface="Open Sans" panose="020B0606030504020204" pitchFamily="34" charset="0"/>
              </a:rPr>
              <a:t>, </a:t>
            </a:r>
            <a:r>
              <a:rPr lang="en-US" b="1" u="sng" dirty="0" smtClean="0">
                <a:solidFill>
                  <a:srgbClr val="0095DD"/>
                </a:solidFill>
                <a:latin typeface="Consolas" panose="020B0609020204030204" pitchFamily="49" charset="0"/>
              </a:rPr>
              <a:t>search</a:t>
            </a:r>
            <a:r>
              <a:rPr lang="en-US" b="1" u="sng" dirty="0" smtClean="0">
                <a:solidFill>
                  <a:srgbClr val="4D4E53"/>
                </a:solidFill>
                <a:latin typeface="Open Sans" panose="020B0606030504020204" pitchFamily="34" charset="0"/>
              </a:rPr>
              <a:t>, and </a:t>
            </a:r>
            <a:r>
              <a:rPr lang="en-US" b="1" u="sng" dirty="0" smtClean="0">
                <a:solidFill>
                  <a:srgbClr val="0095DD"/>
                </a:solidFill>
                <a:latin typeface="Consolas" panose="020B0609020204030204" pitchFamily="49" charset="0"/>
              </a:rPr>
              <a:t>split</a:t>
            </a:r>
            <a:r>
              <a:rPr lang="en-US" b="1" u="sng" dirty="0" smtClean="0">
                <a:solidFill>
                  <a:srgbClr val="4D4E53"/>
                </a:solidFill>
                <a:latin typeface="Open Sans" panose="020B0606030504020204" pitchFamily="34" charset="0"/>
              </a:rPr>
              <a:t> methods of </a:t>
            </a:r>
            <a:r>
              <a:rPr lang="en-US" b="1" u="sng" dirty="0" smtClean="0">
                <a:solidFill>
                  <a:srgbClr val="0095DD"/>
                </a:solidFill>
                <a:latin typeface="Consolas" panose="020B0609020204030204" pitchFamily="49" charset="0"/>
              </a:rPr>
              <a:t>String</a:t>
            </a:r>
            <a:r>
              <a:rPr lang="en-US" b="1" u="sng" dirty="0" smtClean="0">
                <a:solidFill>
                  <a:srgbClr val="4D4E53"/>
                </a:solidFill>
                <a:latin typeface="Open Sans" panose="020B0606030504020204" pitchFamily="34" charset="0"/>
              </a:rPr>
              <a:t>. This chapter describes JavaScript regular expressions.</a:t>
            </a:r>
            <a:r>
              <a:rPr lang="en-US" sz="1050" u="sng" dirty="0" smtClean="0">
                <a:solidFill>
                  <a:srgbClr val="000000"/>
                </a:solidFill>
                <a:latin typeface="Calibri" panose="020F0502020204030204" pitchFamily="34" charset="0"/>
              </a:rPr>
              <a:t> </a:t>
            </a:r>
          </a:p>
          <a:p>
            <a:r>
              <a:rPr lang="en-US" sz="1800" b="1" dirty="0" smtClean="0">
                <a:solidFill>
                  <a:srgbClr val="4D4E53"/>
                </a:solidFill>
                <a:latin typeface="Open Sans" panose="020B0606030504020204" pitchFamily="34" charset="0"/>
              </a:rPr>
              <a:t>Creating a regular expression</a:t>
            </a:r>
          </a:p>
          <a:p>
            <a:r>
              <a:rPr lang="en-US" sz="1800" dirty="0" smtClean="0">
                <a:solidFill>
                  <a:srgbClr val="4D4E53"/>
                </a:solidFill>
                <a:latin typeface="Open Sans" panose="020B0606030504020204" pitchFamily="34" charset="0"/>
              </a:rPr>
              <a:t>You construct a regular expression in one of two ways:</a:t>
            </a:r>
          </a:p>
          <a:p>
            <a:r>
              <a:rPr lang="en-US" sz="1800" dirty="0" smtClean="0">
                <a:solidFill>
                  <a:srgbClr val="4D4E53"/>
                </a:solidFill>
                <a:latin typeface="Open Sans" panose="020B0606030504020204" pitchFamily="34" charset="0"/>
              </a:rPr>
              <a:t>Using a regular expression literal, which consists of a pattern enclosed between slashes, as follows:</a:t>
            </a:r>
          </a:p>
          <a:p>
            <a:r>
              <a:rPr lang="en-US" sz="1800" dirty="0" smtClean="0"/>
              <a:t>Or calling the constructor function of the RegExp object, as follows:</a:t>
            </a:r>
            <a:endParaRPr lang="ru" sz="1800" dirty="0" smtClean="0"/>
          </a:p>
          <a:p>
            <a:r>
              <a:rPr lang="en-US" sz="1800" b="0" i="0" dirty="0" smtClean="0">
                <a:solidFill>
                  <a:srgbClr val="4D4E53"/>
                </a:solidFill>
                <a:effectLst/>
                <a:latin typeface="Open Sans" panose="020B0606030504020204"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u="sng" dirty="0" smtClean="0">
              <a:solidFill>
                <a:srgbClr val="000000"/>
              </a:solidFill>
              <a:latin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35</a:t>
            </a:fld>
            <a:endParaRPr lang="id-ID"/>
          </a:p>
        </p:txBody>
      </p:sp>
    </p:spTree>
    <p:extLst>
      <p:ext uri="{BB962C8B-B14F-4D97-AF65-F5344CB8AC3E}">
        <p14:creationId xmlns:p14="http://schemas.microsoft.com/office/powerpoint/2010/main" val="6843019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Regular expressions are both terribly awkward and extremely useful. Their syntax is cryptic, and the programming interface JavaScript provides for them is clumsy. But they are a powerful tool for inspecting and processing strings. Properly understanding regular expressions will make you a more effective developer.</a:t>
            </a:r>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36</a:t>
            </a:fld>
            <a:endParaRPr lang="id-ID"/>
          </a:p>
        </p:txBody>
      </p:sp>
    </p:spTree>
    <p:extLst>
      <p:ext uri="{BB962C8B-B14F-4D97-AF65-F5344CB8AC3E}">
        <p14:creationId xmlns:p14="http://schemas.microsoft.com/office/powerpoint/2010/main" val="37735152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Objects</a:t>
            </a:r>
          </a:p>
          <a:p>
            <a:r>
              <a:rPr lang="en-US" sz="1200" b="0" i="0" kern="1200" dirty="0">
                <a:solidFill>
                  <a:schemeClr val="tx1"/>
                </a:solidFill>
                <a:effectLst/>
                <a:latin typeface="+mn-lt"/>
                <a:ea typeface="+mn-ea"/>
                <a:cs typeface="+mn-cs"/>
              </a:rPr>
              <a:t>Objects in JavaScript, just as in many other programming languages, can be compared to objects in real life. The concept of objects in JavaScript can be understood with real life, tangible objects.</a:t>
            </a:r>
          </a:p>
          <a:p>
            <a:r>
              <a:rPr lang="en-US" sz="1200" b="0" i="0" kern="1200" dirty="0">
                <a:solidFill>
                  <a:schemeClr val="tx1"/>
                </a:solidFill>
                <a:effectLst/>
                <a:latin typeface="+mn-lt"/>
                <a:ea typeface="+mn-ea"/>
                <a:cs typeface="+mn-cs"/>
              </a:rPr>
              <a:t>In JavaScript, an object is a standalone entity, with properties and type. Compare it with a cup, for example. A cup is an object, with properties. A cup has a color, a design, weight, a material it is made of, etc. The same way, JavaScript objects can have properties, which define their characteristics.</a:t>
            </a:r>
          </a:p>
          <a:p>
            <a:endParaRPr lang="en-US" b="0" dirty="0"/>
          </a:p>
        </p:txBody>
      </p:sp>
      <p:sp>
        <p:nvSpPr>
          <p:cNvPr id="4" name="Slide Number Placeholder 3"/>
          <p:cNvSpPr>
            <a:spLocks noGrp="1"/>
          </p:cNvSpPr>
          <p:nvPr>
            <p:ph type="sldNum" sz="quarter" idx="10"/>
          </p:nvPr>
        </p:nvSpPr>
        <p:spPr/>
        <p:txBody>
          <a:bodyPr/>
          <a:lstStyle/>
          <a:p>
            <a:fld id="{55C38DD1-33AA-4996-977A-42B26A155BBE}" type="slidenum">
              <a:rPr lang="id-ID" smtClean="0"/>
              <a:t>37</a:t>
            </a:fld>
            <a:endParaRPr lang="id-ID"/>
          </a:p>
        </p:txBody>
      </p:sp>
    </p:spTree>
    <p:extLst>
      <p:ext uri="{BB962C8B-B14F-4D97-AF65-F5344CB8AC3E}">
        <p14:creationId xmlns:p14="http://schemas.microsoft.com/office/powerpoint/2010/main" val="10419616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Checking type for custom objects</a:t>
            </a:r>
          </a:p>
          <a:p>
            <a:r>
              <a:rPr lang="en-US" sz="1200" b="0" i="0" kern="1200" dirty="0">
                <a:solidFill>
                  <a:schemeClr val="tx1"/>
                </a:solidFill>
                <a:effectLst/>
                <a:latin typeface="+mn-lt"/>
                <a:ea typeface="+mn-ea"/>
                <a:cs typeface="+mn-cs"/>
              </a:rPr>
              <a:t>For objects, created by constructor functions, we usually use instanceof operator.</a:t>
            </a:r>
          </a:p>
          <a:p>
            <a:r>
              <a:rPr lang="en-US" sz="1200" b="0" i="0" kern="1200" dirty="0">
                <a:solidFill>
                  <a:schemeClr val="tx1"/>
                </a:solidFill>
                <a:effectLst/>
                <a:latin typeface="+mn-lt"/>
                <a:ea typeface="+mn-ea"/>
                <a:cs typeface="+mn-cs"/>
              </a:rPr>
              <a:t>It’s syntax is [</a:t>
            </a:r>
            <a:r>
              <a:rPr lang="en-US" sz="1200" b="0" i="1" kern="1200" dirty="0" err="1">
                <a:solidFill>
                  <a:schemeClr val="tx1"/>
                </a:solidFill>
                <a:effectLst/>
                <a:latin typeface="+mn-lt"/>
                <a:ea typeface="+mn-ea"/>
                <a:cs typeface="+mn-cs"/>
              </a:rPr>
              <a:t>obj</a:t>
            </a:r>
            <a:r>
              <a:rPr lang="en-US" sz="1200" b="0" i="1" kern="1200" dirty="0">
                <a:solidFill>
                  <a:schemeClr val="tx1"/>
                </a:solidFill>
                <a:effectLst/>
                <a:latin typeface="+mn-lt"/>
                <a:ea typeface="+mn-ea"/>
                <a:cs typeface="+mn-cs"/>
              </a:rPr>
              <a:t> instanceof </a:t>
            </a:r>
            <a:r>
              <a:rPr lang="en-US" sz="1200" b="0" i="1" kern="1200" dirty="0" err="1">
                <a:solidFill>
                  <a:schemeClr val="tx1"/>
                </a:solidFill>
                <a:effectLst/>
                <a:latin typeface="+mn-lt"/>
                <a:ea typeface="+mn-ea"/>
                <a:cs typeface="+mn-cs"/>
              </a:rPr>
              <a:t>Func</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55C38DD1-33AA-4996-977A-42B26A155BBE}" type="slidenum">
              <a:rPr lang="id-ID" smtClean="0"/>
              <a:t>38</a:t>
            </a:fld>
            <a:endParaRPr lang="id-ID"/>
          </a:p>
        </p:txBody>
      </p:sp>
    </p:spTree>
    <p:extLst>
      <p:ext uri="{BB962C8B-B14F-4D97-AF65-F5344CB8AC3E}">
        <p14:creationId xmlns:p14="http://schemas.microsoft.com/office/powerpoint/2010/main" val="41038367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Type coercion means that when the operands of an operator are different types, one of them will be converted to an "equivalent" value of the other operand's type.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Always </a:t>
            </a:r>
            <a:r>
              <a:rPr lang="en-US" dirty="0" smtClean="0"/>
              <a:t>be aware of the result the coercion can make when you write your code</a:t>
            </a:r>
          </a:p>
          <a:p>
            <a:endParaRPr lang="en-US" baseline="0" dirty="0"/>
          </a:p>
          <a:p>
            <a:r>
              <a:rPr lang="en-US" sz="1200" b="0" i="0" kern="1200" dirty="0">
                <a:solidFill>
                  <a:schemeClr val="tx1"/>
                </a:solidFill>
                <a:effectLst/>
                <a:latin typeface="+mn-lt"/>
                <a:ea typeface="+mn-ea"/>
                <a:cs typeface="+mn-cs"/>
              </a:rPr>
              <a:t>From the preceding examples, I can suggest that you always use a triple equal since it is difficult to memorize the rules of double equal and </a:t>
            </a:r>
            <a:r>
              <a:rPr lang="en-US" sz="1200" b="0" i="0" kern="1200" dirty="0" err="1">
                <a:solidFill>
                  <a:schemeClr val="tx1"/>
                </a:solidFill>
                <a:effectLst/>
                <a:latin typeface="+mn-lt"/>
                <a:ea typeface="+mn-ea"/>
                <a:cs typeface="+mn-cs"/>
              </a:rPr>
              <a:t>truthy</a:t>
            </a:r>
            <a:r>
              <a:rPr lang="en-US" sz="1200" b="0" i="0" kern="1200" dirty="0">
                <a:solidFill>
                  <a:schemeClr val="tx1"/>
                </a:solidFill>
                <a:effectLst/>
                <a:latin typeface="+mn-lt"/>
                <a:ea typeface="+mn-ea"/>
                <a:cs typeface="+mn-cs"/>
              </a:rPr>
              <a:t> falsy comparison results.</a:t>
            </a:r>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solidFill>
                  <a:prstClr val="black"/>
                </a:solidFill>
              </a:rPr>
              <a:pPr/>
              <a:t>39</a:t>
            </a:fld>
            <a:endParaRPr lang="id-ID">
              <a:solidFill>
                <a:prstClr val="black"/>
              </a:solidFill>
            </a:endParaRPr>
          </a:p>
        </p:txBody>
      </p:sp>
    </p:spTree>
    <p:extLst>
      <p:ext uri="{BB962C8B-B14F-4D97-AF65-F5344CB8AC3E}">
        <p14:creationId xmlns:p14="http://schemas.microsoft.com/office/powerpoint/2010/main" val="30775333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Coercion happen for example when we need to compare values with different data types.</a:t>
            </a:r>
            <a:r>
              <a:rPr lang="en-US" baseline="0" dirty="0" smtClean="0"/>
              <a:t> Always be aware of the result the coercion can make when you write your code</a:t>
            </a:r>
          </a:p>
          <a:p>
            <a:endParaRPr lang="en-US" baseline="0" dirty="0" smtClean="0"/>
          </a:p>
          <a:p>
            <a:r>
              <a:rPr lang="en-US" sz="1200" b="0" i="0" kern="1200" dirty="0" smtClean="0">
                <a:solidFill>
                  <a:schemeClr val="tx1"/>
                </a:solidFill>
                <a:effectLst/>
                <a:latin typeface="+mn-lt"/>
                <a:ea typeface="+mn-ea"/>
                <a:cs typeface="+mn-cs"/>
              </a:rPr>
              <a:t>From the preceding examples, I can suggest that you always use a triple equal since it is difficult to memorize the rules of double equal and </a:t>
            </a:r>
            <a:r>
              <a:rPr lang="en-US" sz="1200" b="0" i="0" kern="1200" dirty="0" err="1" smtClean="0">
                <a:solidFill>
                  <a:schemeClr val="tx1"/>
                </a:solidFill>
                <a:effectLst/>
                <a:latin typeface="+mn-lt"/>
                <a:ea typeface="+mn-ea"/>
                <a:cs typeface="+mn-cs"/>
              </a:rPr>
              <a:t>truthy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falsy</a:t>
            </a:r>
            <a:r>
              <a:rPr lang="en-US" sz="1200" b="0" i="0" kern="1200" dirty="0" smtClean="0">
                <a:solidFill>
                  <a:schemeClr val="tx1"/>
                </a:solidFill>
                <a:effectLst/>
                <a:latin typeface="+mn-lt"/>
                <a:ea typeface="+mn-ea"/>
                <a:cs typeface="+mn-cs"/>
              </a:rPr>
              <a:t> comparison results.</a:t>
            </a:r>
            <a:endParaRPr lang="en-US" dirty="0" smtClean="0"/>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40</a:t>
            </a:fld>
            <a:endParaRPr lang="id-ID"/>
          </a:p>
        </p:txBody>
      </p:sp>
    </p:spTree>
    <p:extLst>
      <p:ext uri="{BB962C8B-B14F-4D97-AF65-F5344CB8AC3E}">
        <p14:creationId xmlns:p14="http://schemas.microsoft.com/office/powerpoint/2010/main" val="9951613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Converts a JavaScript object to a primitive value, using the semantics of </a:t>
            </a:r>
            <a:r>
              <a:rPr lang="en-US" b="0" dirty="0" err="1" smtClean="0"/>
              <a:t>ToPrimitive</a:t>
            </a:r>
            <a:r>
              <a:rPr lang="en-US" sz="1200" b="0" i="0" kern="1200" dirty="0" smtClean="0">
                <a:solidFill>
                  <a:schemeClr val="tx1"/>
                </a:solidFill>
                <a:effectLst/>
                <a:latin typeface="+mn-lt"/>
                <a:ea typeface="+mn-ea"/>
                <a:cs typeface="+mn-cs"/>
              </a:rPr>
              <a:t>.</a:t>
            </a:r>
            <a:endParaRPr lang="en-US" b="0" dirty="0"/>
          </a:p>
        </p:txBody>
      </p:sp>
      <p:sp>
        <p:nvSpPr>
          <p:cNvPr id="4" name="Slide Number Placeholder 3"/>
          <p:cNvSpPr>
            <a:spLocks noGrp="1"/>
          </p:cNvSpPr>
          <p:nvPr>
            <p:ph type="sldNum" sz="quarter" idx="10"/>
          </p:nvPr>
        </p:nvSpPr>
        <p:spPr/>
        <p:txBody>
          <a:bodyPr/>
          <a:lstStyle/>
          <a:p>
            <a:fld id="{55C38DD1-33AA-4996-977A-42B26A155BBE}" type="slidenum">
              <a:rPr lang="id-ID" smtClean="0"/>
              <a:t>41</a:t>
            </a:fld>
            <a:endParaRPr lang="id-ID"/>
          </a:p>
        </p:txBody>
      </p:sp>
    </p:spTree>
    <p:extLst>
      <p:ext uri="{BB962C8B-B14F-4D97-AF65-F5344CB8AC3E}">
        <p14:creationId xmlns:p14="http://schemas.microsoft.com/office/powerpoint/2010/main" val="4172910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buNone/>
            </a:pPr>
            <a:r>
              <a:rPr lang="en-US" sz="1200" b="0" i="0" kern="1200" dirty="0" smtClean="0">
                <a:solidFill>
                  <a:schemeClr val="tx1"/>
                </a:solidFill>
                <a:effectLst/>
                <a:latin typeface="+mn-lt"/>
                <a:ea typeface="+mn-ea"/>
                <a:cs typeface="+mn-cs"/>
              </a:rPr>
              <a:t>Like most computer languages, JavaScript supports Boolean data types; values which can be set to true or false. In addition, everything in JavaScript has an inherent Boolean value, generally known as either </a:t>
            </a:r>
            <a:r>
              <a:rPr lang="en-US" sz="1200" b="0" i="1" kern="1200" dirty="0" err="1" smtClean="0">
                <a:solidFill>
                  <a:schemeClr val="tx1"/>
                </a:solidFill>
                <a:effectLst/>
                <a:latin typeface="+mn-lt"/>
                <a:ea typeface="+mn-ea"/>
                <a:cs typeface="+mn-cs"/>
              </a:rPr>
              <a:t>truthy</a:t>
            </a:r>
            <a:r>
              <a:rPr lang="en-US" sz="1200" b="0" i="0" kern="1200" dirty="0" smtClean="0">
                <a:solidFill>
                  <a:schemeClr val="tx1"/>
                </a:solidFill>
                <a:effectLst/>
                <a:latin typeface="+mn-lt"/>
                <a:ea typeface="+mn-ea"/>
                <a:cs typeface="+mn-cs"/>
              </a:rPr>
              <a:t> or </a:t>
            </a:r>
            <a:r>
              <a:rPr lang="en-US" sz="1200" b="0" i="1" kern="1200" dirty="0" smtClean="0">
                <a:solidFill>
                  <a:schemeClr val="tx1"/>
                </a:solidFill>
                <a:effectLst/>
                <a:latin typeface="+mn-lt"/>
                <a:ea typeface="+mn-ea"/>
                <a:cs typeface="+mn-cs"/>
              </a:rPr>
              <a:t>falsy</a:t>
            </a:r>
            <a:r>
              <a:rPr lang="en-US" sz="1200" b="0" i="0" kern="1200" dirty="0" smtClean="0">
                <a:solidFill>
                  <a:schemeClr val="tx1"/>
                </a:solidFill>
                <a:effectLst/>
                <a:latin typeface="+mn-lt"/>
                <a:ea typeface="+mn-ea"/>
                <a:cs typeface="+mn-cs"/>
              </a:rPr>
              <a:t>. Handling </a:t>
            </a:r>
            <a:r>
              <a:rPr lang="en-US" sz="1200" b="0" i="0" kern="1200" dirty="0" err="1" smtClean="0">
                <a:solidFill>
                  <a:schemeClr val="tx1"/>
                </a:solidFill>
                <a:effectLst/>
                <a:latin typeface="+mn-lt"/>
                <a:ea typeface="+mn-ea"/>
                <a:cs typeface="+mn-cs"/>
              </a:rPr>
              <a:t>truthy</a:t>
            </a:r>
            <a:r>
              <a:rPr lang="en-US" sz="1200" b="0" i="0" kern="1200" dirty="0" smtClean="0">
                <a:solidFill>
                  <a:schemeClr val="tx1"/>
                </a:solidFill>
                <a:effectLst/>
                <a:latin typeface="+mn-lt"/>
                <a:ea typeface="+mn-ea"/>
                <a:cs typeface="+mn-cs"/>
              </a:rPr>
              <a:t> and falsy values can be a little tricky, especially when comparing variables. Understanding some of the more bizarre rules can help when debugging complex client-side applications.</a:t>
            </a:r>
          </a:p>
          <a:p>
            <a:pPr marL="0" indent="0" fontAlgn="base">
              <a:buNone/>
            </a:pPr>
            <a:endParaRPr lang="en-US" sz="1200" b="0" i="0" kern="1200" baseline="0" dirty="0" smtClean="0">
              <a:solidFill>
                <a:schemeClr val="tx1"/>
              </a:solidFill>
              <a:effectLst/>
              <a:latin typeface="+mn-lt"/>
              <a:ea typeface="+mn-ea"/>
              <a:cs typeface="+mn-cs"/>
            </a:endParaRPr>
          </a:p>
          <a:p>
            <a:pPr marL="0" indent="0" fontAlgn="base">
              <a:buNone/>
            </a:pPr>
            <a:r>
              <a:rPr lang="en-US" sz="1200" b="0" i="0" kern="1200" dirty="0" smtClean="0">
                <a:solidFill>
                  <a:schemeClr val="tx1"/>
                </a:solidFill>
                <a:effectLst/>
                <a:latin typeface="+mn-lt"/>
                <a:ea typeface="+mn-ea"/>
                <a:cs typeface="+mn-cs"/>
              </a:rPr>
              <a:t>The need for learning these values is because of its use in comparison. The comparison is where these values creates many troubles. Misinterpretation of any value may lead to the wrong action in a script. Therefore it is necessary to check for </a:t>
            </a:r>
            <a:r>
              <a:rPr lang="en-US" sz="1200" b="0" i="0" kern="1200" dirty="0" err="1" smtClean="0">
                <a:solidFill>
                  <a:schemeClr val="tx1"/>
                </a:solidFill>
                <a:effectLst/>
                <a:latin typeface="+mn-lt"/>
                <a:ea typeface="+mn-ea"/>
                <a:cs typeface="+mn-cs"/>
              </a:rPr>
              <a:t>truthy</a:t>
            </a:r>
            <a:r>
              <a:rPr lang="en-US" sz="1200" b="0" i="0" kern="1200" dirty="0" smtClean="0">
                <a:solidFill>
                  <a:schemeClr val="tx1"/>
                </a:solidFill>
                <a:effectLst/>
                <a:latin typeface="+mn-lt"/>
                <a:ea typeface="+mn-ea"/>
                <a:cs typeface="+mn-cs"/>
              </a:rPr>
              <a:t> and falsy values correctly.</a:t>
            </a:r>
            <a:endParaRPr lang="en-US" sz="1200" b="0" i="0" kern="1200" baseline="0" dirty="0" smtClean="0">
              <a:solidFill>
                <a:schemeClr val="tx1"/>
              </a:solidFill>
              <a:effectLst/>
              <a:latin typeface="+mn-lt"/>
              <a:ea typeface="+mn-ea"/>
              <a:cs typeface="+mn-cs"/>
            </a:endParaRPr>
          </a:p>
          <a:p>
            <a:pPr marL="0" indent="0" fontAlgn="base">
              <a:buNone/>
            </a:pPr>
            <a:endParaRPr lang="en-US" sz="1200" b="0" i="0" kern="1200" baseline="0" dirty="0" smtClean="0">
              <a:solidFill>
                <a:schemeClr val="tx1"/>
              </a:solidFill>
              <a:effectLst/>
              <a:latin typeface="+mn-lt"/>
              <a:ea typeface="+mn-ea"/>
              <a:cs typeface="+mn-cs"/>
            </a:endParaRPr>
          </a:p>
          <a:p>
            <a:pPr marL="0" indent="0" fontAlgn="base">
              <a:buNone/>
            </a:pPr>
            <a:r>
              <a:rPr lang="en-US" sz="1200" b="0" i="0" kern="1200" baseline="0" dirty="0" smtClean="0">
                <a:solidFill>
                  <a:schemeClr val="tx1"/>
                </a:solidFill>
                <a:effectLst/>
                <a:latin typeface="+mn-lt"/>
                <a:ea typeface="+mn-ea"/>
                <a:cs typeface="+mn-cs"/>
              </a:rPr>
              <a:t>&lt;&lt;Go over examples&gt;&gt;</a:t>
            </a:r>
          </a:p>
        </p:txBody>
      </p:sp>
      <p:sp>
        <p:nvSpPr>
          <p:cNvPr id="4" name="Slide Number Placeholder 3"/>
          <p:cNvSpPr>
            <a:spLocks noGrp="1"/>
          </p:cNvSpPr>
          <p:nvPr>
            <p:ph type="sldNum" sz="quarter" idx="10"/>
          </p:nvPr>
        </p:nvSpPr>
        <p:spPr/>
        <p:txBody>
          <a:bodyPr/>
          <a:lstStyle/>
          <a:p>
            <a:fld id="{55C38DD1-33AA-4996-977A-42B26A155BBE}" type="slidenum">
              <a:rPr lang="id-ID" smtClean="0">
                <a:solidFill>
                  <a:prstClr val="black"/>
                </a:solidFill>
              </a:rPr>
              <a:pPr/>
              <a:t>42</a:t>
            </a:fld>
            <a:endParaRPr lang="id-ID">
              <a:solidFill>
                <a:prstClr val="black"/>
              </a:solidFill>
            </a:endParaRPr>
          </a:p>
        </p:txBody>
      </p:sp>
    </p:spTree>
    <p:extLst>
      <p:ext uri="{BB962C8B-B14F-4D97-AF65-F5344CB8AC3E}">
        <p14:creationId xmlns:p14="http://schemas.microsoft.com/office/powerpoint/2010/main" val="18859950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buNone/>
            </a:pPr>
            <a:r>
              <a:rPr lang="en-US" sz="1200" b="0" i="0" kern="1200" dirty="0">
                <a:solidFill>
                  <a:schemeClr val="tx1"/>
                </a:solidFill>
                <a:effectLst/>
                <a:latin typeface="+mn-lt"/>
                <a:ea typeface="+mn-ea"/>
                <a:cs typeface="+mn-cs"/>
              </a:rPr>
              <a:t>Like most computer languages, JavaScript supports Boolean data types; values which can be set to true or false. In addition, everything in JavaScript has an inherent Boolean value, generally known as either </a:t>
            </a:r>
            <a:r>
              <a:rPr lang="en-US" sz="1200" b="0" i="1" kern="1200" dirty="0" err="1">
                <a:solidFill>
                  <a:schemeClr val="tx1"/>
                </a:solidFill>
                <a:effectLst/>
                <a:latin typeface="+mn-lt"/>
                <a:ea typeface="+mn-ea"/>
                <a:cs typeface="+mn-cs"/>
              </a:rPr>
              <a:t>truthy</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falsy</a:t>
            </a:r>
            <a:r>
              <a:rPr lang="en-US" sz="1200" b="0" i="0" kern="1200" dirty="0">
                <a:solidFill>
                  <a:schemeClr val="tx1"/>
                </a:solidFill>
                <a:effectLst/>
                <a:latin typeface="+mn-lt"/>
                <a:ea typeface="+mn-ea"/>
                <a:cs typeface="+mn-cs"/>
              </a:rPr>
              <a:t>. Handling </a:t>
            </a:r>
            <a:r>
              <a:rPr lang="en-US" sz="1200" b="0" i="0" kern="1200" dirty="0" err="1">
                <a:solidFill>
                  <a:schemeClr val="tx1"/>
                </a:solidFill>
                <a:effectLst/>
                <a:latin typeface="+mn-lt"/>
                <a:ea typeface="+mn-ea"/>
                <a:cs typeface="+mn-cs"/>
              </a:rPr>
              <a:t>truthy</a:t>
            </a:r>
            <a:r>
              <a:rPr lang="en-US" sz="1200" b="0" i="0" kern="1200" dirty="0">
                <a:solidFill>
                  <a:schemeClr val="tx1"/>
                </a:solidFill>
                <a:effectLst/>
                <a:latin typeface="+mn-lt"/>
                <a:ea typeface="+mn-ea"/>
                <a:cs typeface="+mn-cs"/>
              </a:rPr>
              <a:t> and falsy values can be a little tricky, especially when comparing variables. Understanding some of the more bizarre rules can help when debugging complex client-side applications.</a:t>
            </a:r>
          </a:p>
          <a:p>
            <a:pPr marL="0" indent="0" fontAlgn="base">
              <a:buNone/>
            </a:pPr>
            <a:endParaRPr lang="en-US" sz="1200" b="0" i="0" kern="1200" baseline="0" dirty="0">
              <a:solidFill>
                <a:schemeClr val="tx1"/>
              </a:solidFill>
              <a:effectLst/>
              <a:latin typeface="+mn-lt"/>
              <a:ea typeface="+mn-ea"/>
              <a:cs typeface="+mn-cs"/>
            </a:endParaRPr>
          </a:p>
          <a:p>
            <a:pPr marL="0" indent="0" fontAlgn="base">
              <a:buNone/>
            </a:pPr>
            <a:r>
              <a:rPr lang="en-US" sz="1200" b="0" i="0" kern="1200" dirty="0">
                <a:solidFill>
                  <a:schemeClr val="tx1"/>
                </a:solidFill>
                <a:effectLst/>
                <a:latin typeface="+mn-lt"/>
                <a:ea typeface="+mn-ea"/>
                <a:cs typeface="+mn-cs"/>
              </a:rPr>
              <a:t>The need for learning these values is because of its use in comparison. The comparison is where these values creates many troubles. Misinterpretation of any value may lead to the wrong action in a script. Therefore it is necessary to check for </a:t>
            </a:r>
            <a:r>
              <a:rPr lang="en-US" sz="1200" b="0" i="0" kern="1200" dirty="0" err="1">
                <a:solidFill>
                  <a:schemeClr val="tx1"/>
                </a:solidFill>
                <a:effectLst/>
                <a:latin typeface="+mn-lt"/>
                <a:ea typeface="+mn-ea"/>
                <a:cs typeface="+mn-cs"/>
              </a:rPr>
              <a:t>truthy</a:t>
            </a:r>
            <a:r>
              <a:rPr lang="en-US" sz="1200" b="0" i="0" kern="1200" dirty="0">
                <a:solidFill>
                  <a:schemeClr val="tx1"/>
                </a:solidFill>
                <a:effectLst/>
                <a:latin typeface="+mn-lt"/>
                <a:ea typeface="+mn-ea"/>
                <a:cs typeface="+mn-cs"/>
              </a:rPr>
              <a:t> and falsy values correctly.</a:t>
            </a:r>
            <a:endParaRPr lang="en-US" sz="1200" b="0" i="0" kern="1200" baseline="0" dirty="0">
              <a:solidFill>
                <a:schemeClr val="tx1"/>
              </a:solidFill>
              <a:effectLst/>
              <a:latin typeface="+mn-lt"/>
              <a:ea typeface="+mn-ea"/>
              <a:cs typeface="+mn-cs"/>
            </a:endParaRPr>
          </a:p>
          <a:p>
            <a:pPr marL="0" indent="0" fontAlgn="base">
              <a:buNone/>
            </a:pPr>
            <a:endParaRPr lang="en-US" sz="1200" b="0" i="0" kern="1200" baseline="0" dirty="0">
              <a:solidFill>
                <a:schemeClr val="tx1"/>
              </a:solidFill>
              <a:effectLst/>
              <a:latin typeface="+mn-lt"/>
              <a:ea typeface="+mn-ea"/>
              <a:cs typeface="+mn-cs"/>
            </a:endParaRPr>
          </a:p>
          <a:p>
            <a:pPr marL="0" indent="0" fontAlgn="base">
              <a:buNone/>
            </a:pPr>
            <a:r>
              <a:rPr lang="en-US" sz="1200" b="0" i="0" kern="1200" baseline="0" dirty="0">
                <a:solidFill>
                  <a:schemeClr val="tx1"/>
                </a:solidFill>
                <a:effectLst/>
                <a:latin typeface="+mn-lt"/>
                <a:ea typeface="+mn-ea"/>
                <a:cs typeface="+mn-cs"/>
              </a:rPr>
              <a:t>&lt;&lt;Go over examples&gt;&gt;</a:t>
            </a:r>
          </a:p>
        </p:txBody>
      </p:sp>
      <p:sp>
        <p:nvSpPr>
          <p:cNvPr id="4" name="Slide Number Placeholder 3"/>
          <p:cNvSpPr>
            <a:spLocks noGrp="1"/>
          </p:cNvSpPr>
          <p:nvPr>
            <p:ph type="sldNum" sz="quarter" idx="10"/>
          </p:nvPr>
        </p:nvSpPr>
        <p:spPr/>
        <p:txBody>
          <a:bodyPr/>
          <a:lstStyle/>
          <a:p>
            <a:fld id="{55C38DD1-33AA-4996-977A-42B26A155BBE}" type="slidenum">
              <a:rPr lang="id-ID" smtClean="0">
                <a:solidFill>
                  <a:prstClr val="black"/>
                </a:solidFill>
              </a:rPr>
              <a:pPr/>
              <a:t>43</a:t>
            </a:fld>
            <a:endParaRPr lang="id-ID">
              <a:solidFill>
                <a:prstClr val="black"/>
              </a:solidFill>
            </a:endParaRPr>
          </a:p>
        </p:txBody>
      </p:sp>
    </p:spTree>
    <p:extLst>
      <p:ext uri="{BB962C8B-B14F-4D97-AF65-F5344CB8AC3E}">
        <p14:creationId xmlns:p14="http://schemas.microsoft.com/office/powerpoint/2010/main" val="29122739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lumMod val="65000"/>
                  </a:schemeClr>
                </a:solidFill>
              </a:rPr>
              <a:t>Number</a:t>
            </a:r>
            <a:r>
              <a:rPr lang="en-US" sz="1200" baseline="0" dirty="0" smtClean="0">
                <a:solidFill>
                  <a:schemeClr val="bg1">
                    <a:lumMod val="65000"/>
                  </a:schemeClr>
                </a:solidFill>
              </a:rPr>
              <a:t>(): </a:t>
            </a:r>
            <a:r>
              <a:rPr lang="en-US" sz="1200" dirty="0" smtClean="0">
                <a:solidFill>
                  <a:schemeClr val="bg1">
                    <a:lumMod val="65000"/>
                  </a:schemeClr>
                </a:solidFill>
              </a:rPr>
              <a:t>If the value cannot be converted to a legal number, NaN is returned.</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If no argument is provided, it returns 0.</a:t>
            </a:r>
            <a:endParaRPr lang="ru-RU"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If the parameter is a Date object, the Number() function returns the number of milliseconds since midnight January 1, 1970 UTC.</a:t>
            </a:r>
            <a:endParaRPr lang="en-US" sz="1200" b="1" dirty="0" smtClean="0">
              <a:solidFill>
                <a:schemeClr val="bg1">
                  <a:lumMod val="65000"/>
                </a:schemeClr>
              </a:solidFill>
            </a:endParaRPr>
          </a:p>
          <a:p>
            <a:endParaRPr lang="id-ID" dirty="0"/>
          </a:p>
        </p:txBody>
      </p:sp>
      <p:sp>
        <p:nvSpPr>
          <p:cNvPr id="4" name="Slide Number Placeholder 3"/>
          <p:cNvSpPr>
            <a:spLocks noGrp="1"/>
          </p:cNvSpPr>
          <p:nvPr>
            <p:ph type="sldNum" sz="quarter" idx="10"/>
          </p:nvPr>
        </p:nvSpPr>
        <p:spPr/>
        <p:txBody>
          <a:bodyPr/>
          <a:lstStyle/>
          <a:p>
            <a:fld id="{55C38DD1-33AA-4996-977A-42B26A155BBE}" type="slidenum">
              <a:rPr lang="id-ID" smtClean="0"/>
              <a:t>44</a:t>
            </a:fld>
            <a:endParaRPr lang="id-ID"/>
          </a:p>
        </p:txBody>
      </p:sp>
    </p:spTree>
    <p:extLst>
      <p:ext uri="{BB962C8B-B14F-4D97-AF65-F5344CB8AC3E}">
        <p14:creationId xmlns:p14="http://schemas.microsoft.com/office/powerpoint/2010/main" val="1145511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http://blog.carbonfive.com/2013/10/27/the-javascript-event-loop-explained/</a:t>
            </a:r>
          </a:p>
          <a:p>
            <a:r>
              <a:rPr lang="en-US" sz="1200" b="1" i="0" kern="1200" dirty="0" smtClean="0">
                <a:solidFill>
                  <a:schemeClr val="tx1"/>
                </a:solidFill>
                <a:effectLst/>
                <a:latin typeface="+mn-lt"/>
                <a:ea typeface="+mn-ea"/>
                <a:cs typeface="+mn-cs"/>
              </a:rPr>
              <a:t>http://ejohn.org/blog/how-javascript-timers-work/</a:t>
            </a:r>
          </a:p>
          <a:p>
            <a:r>
              <a:rPr lang="en-US" sz="1200" b="1" i="0" kern="1200" dirty="0" smtClean="0">
                <a:solidFill>
                  <a:schemeClr val="tx1"/>
                </a:solidFill>
                <a:effectLst/>
                <a:latin typeface="+mn-lt"/>
                <a:ea typeface="+mn-ea"/>
                <a:cs typeface="+mn-cs"/>
              </a:rPr>
              <a:t>Non-blocking I/O</a:t>
            </a:r>
          </a:p>
          <a:p>
            <a:r>
              <a:rPr lang="en-US" sz="1200" b="0" i="0" kern="1200" dirty="0" smtClean="0">
                <a:solidFill>
                  <a:schemeClr val="tx1"/>
                </a:solidFill>
                <a:effectLst/>
                <a:latin typeface="+mn-lt"/>
                <a:ea typeface="+mn-ea"/>
                <a:cs typeface="+mn-cs"/>
              </a:rPr>
              <a:t>In JavaScript, almost all I/O is non-blocking. This includes HTTP requests, database operations and disk reads and writes; the single thread of execution asks the runtime to perform an operation, providing a callback function and then moves on to do something else. When the operation has been completed, a message is </a:t>
            </a:r>
            <a:r>
              <a:rPr lang="en-US" sz="1200" b="0" i="0" kern="1200" dirty="0" err="1" smtClean="0">
                <a:solidFill>
                  <a:schemeClr val="tx1"/>
                </a:solidFill>
                <a:effectLst/>
                <a:latin typeface="+mn-lt"/>
                <a:ea typeface="+mn-ea"/>
                <a:cs typeface="+mn-cs"/>
              </a:rPr>
              <a:t>enqueued</a:t>
            </a:r>
            <a:r>
              <a:rPr lang="en-US" sz="1200" b="0" i="0" kern="1200" dirty="0" smtClean="0">
                <a:solidFill>
                  <a:schemeClr val="tx1"/>
                </a:solidFill>
                <a:effectLst/>
                <a:latin typeface="+mn-lt"/>
                <a:ea typeface="+mn-ea"/>
                <a:cs typeface="+mn-cs"/>
              </a:rPr>
              <a:t> along with the provided callback function. At some point in the future, the message is </a:t>
            </a:r>
            <a:r>
              <a:rPr lang="en-US" sz="1200" b="0" i="0" kern="1200" dirty="0" err="1" smtClean="0">
                <a:solidFill>
                  <a:schemeClr val="tx1"/>
                </a:solidFill>
                <a:effectLst/>
                <a:latin typeface="+mn-lt"/>
                <a:ea typeface="+mn-ea"/>
                <a:cs typeface="+mn-cs"/>
              </a:rPr>
              <a:t>dequeued</a:t>
            </a:r>
            <a:r>
              <a:rPr lang="en-US" sz="1200" b="0" i="0" kern="1200" dirty="0" smtClean="0">
                <a:solidFill>
                  <a:schemeClr val="tx1"/>
                </a:solidFill>
                <a:effectLst/>
                <a:latin typeface="+mn-lt"/>
                <a:ea typeface="+mn-ea"/>
                <a:cs typeface="+mn-cs"/>
              </a:rPr>
              <a:t> and the callback fired.</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The Event Loop</a:t>
            </a:r>
          </a:p>
          <a:p>
            <a:r>
              <a:rPr lang="en-US" sz="1200" b="0" i="0" kern="1200" dirty="0" smtClean="0">
                <a:solidFill>
                  <a:schemeClr val="tx1"/>
                </a:solidFill>
                <a:effectLst/>
                <a:latin typeface="+mn-lt"/>
                <a:ea typeface="+mn-ea"/>
                <a:cs typeface="+mn-cs"/>
              </a:rPr>
              <a:t>The decoupling of the caller from the response allows for the JavaScript runtime to do other things while waiting for your asynchronous operation to complete and their callbacks to fire. But where in memory do these callbacks live – and in what order are they executed? What causes them to be called?</a:t>
            </a:r>
          </a:p>
          <a:p>
            <a:r>
              <a:rPr lang="en-US" sz="1200" b="0" i="0" kern="1200" dirty="0" smtClean="0">
                <a:solidFill>
                  <a:schemeClr val="tx1"/>
                </a:solidFill>
                <a:effectLst/>
                <a:latin typeface="+mn-lt"/>
                <a:ea typeface="+mn-ea"/>
                <a:cs typeface="+mn-cs"/>
              </a:rPr>
              <a:t>JavaScript runtimes contain a message queue which stores a list of messages to be processed and their associated callback functions. These messages are queued in response to external events (such as a mouse being clicked or receiving the response to an HTTP request) given a callback function has been provided. If, for example a user were to click a button and no callback function was provided – no message would have been </a:t>
            </a:r>
            <a:r>
              <a:rPr lang="en-US" sz="1200" b="0" i="0" kern="1200" dirty="0" err="1" smtClean="0">
                <a:solidFill>
                  <a:schemeClr val="tx1"/>
                </a:solidFill>
                <a:effectLst/>
                <a:latin typeface="+mn-lt"/>
                <a:ea typeface="+mn-ea"/>
                <a:cs typeface="+mn-cs"/>
              </a:rPr>
              <a:t>enqueued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 a loop, the queue is polled for the next message (each poll referred to as a “tick”) and when a message is encountered, the callback for that message is executed.</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6</a:t>
            </a:fld>
            <a:endParaRPr lang="id-ID"/>
          </a:p>
        </p:txBody>
      </p:sp>
    </p:spTree>
    <p:extLst>
      <p:ext uri="{BB962C8B-B14F-4D97-AF65-F5344CB8AC3E}">
        <p14:creationId xmlns:p14="http://schemas.microsoft.com/office/powerpoint/2010/main" val="29630737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Verdana" panose="020B0604030504040204" pitchFamily="34" charset="0"/>
              </a:rPr>
              <a:t>If the value cannot be converted to a legal number, NaN is returned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Verdana" panose="020B0604030504040204" pitchFamily="34" charset="0"/>
              </a:rPr>
              <a:t>For</a:t>
            </a:r>
            <a:r>
              <a:rPr lang="en-US" baseline="0" dirty="0" smtClean="0">
                <a:solidFill>
                  <a:srgbClr val="000000"/>
                </a:solidFill>
                <a:latin typeface="Verdana" panose="020B0604030504040204" pitchFamily="34" charset="0"/>
              </a:rPr>
              <a:t> date </a:t>
            </a:r>
            <a:r>
              <a:rPr lang="en-US" dirty="0" smtClean="0">
                <a:solidFill>
                  <a:srgbClr val="000000"/>
                </a:solidFill>
                <a:latin typeface="Verdana" panose="020B0604030504040204" pitchFamily="34" charset="0"/>
              </a:rPr>
              <a:t>returns the number of milliseconds since midnight January 1, 1970 UTC.</a:t>
            </a:r>
            <a:endParaRPr lang="en-US" dirty="0" smtClean="0"/>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45</a:t>
            </a:fld>
            <a:endParaRPr lang="id-ID"/>
          </a:p>
        </p:txBody>
      </p:sp>
    </p:spTree>
    <p:extLst>
      <p:ext uri="{BB962C8B-B14F-4D97-AF65-F5344CB8AC3E}">
        <p14:creationId xmlns:p14="http://schemas.microsoft.com/office/powerpoint/2010/main" val="40967973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function converts variable to Number by rules described in the table.</a:t>
            </a:r>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46</a:t>
            </a:fld>
            <a:endParaRPr lang="id-ID"/>
          </a:p>
        </p:txBody>
      </p:sp>
    </p:spTree>
    <p:extLst>
      <p:ext uri="{BB962C8B-B14F-4D97-AF65-F5344CB8AC3E}">
        <p14:creationId xmlns:p14="http://schemas.microsoft.com/office/powerpoint/2010/main" val="21330394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function converts variable to Number by rules described in the table.</a:t>
            </a:r>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47</a:t>
            </a:fld>
            <a:endParaRPr lang="id-ID"/>
          </a:p>
        </p:txBody>
      </p:sp>
    </p:spTree>
    <p:extLst>
      <p:ext uri="{BB962C8B-B14F-4D97-AF65-F5344CB8AC3E}">
        <p14:creationId xmlns:p14="http://schemas.microsoft.com/office/powerpoint/2010/main" val="16743449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Converts a JavaScript object to a primitive value, using the semantics of </a:t>
            </a:r>
            <a:r>
              <a:rPr lang="en-US" b="0" dirty="0" err="1"/>
              <a:t>ToPrimitive</a:t>
            </a:r>
            <a:r>
              <a:rPr lang="en-US" sz="1200" b="0" i="0" kern="1200" dirty="0">
                <a:solidFill>
                  <a:schemeClr val="tx1"/>
                </a:solidFill>
                <a:effectLst/>
                <a:latin typeface="+mn-lt"/>
                <a:ea typeface="+mn-ea"/>
                <a:cs typeface="+mn-cs"/>
              </a:rPr>
              <a:t>.</a:t>
            </a:r>
            <a:endParaRPr lang="en-US" b="0" dirty="0"/>
          </a:p>
        </p:txBody>
      </p:sp>
      <p:sp>
        <p:nvSpPr>
          <p:cNvPr id="4" name="Slide Number Placeholder 3"/>
          <p:cNvSpPr>
            <a:spLocks noGrp="1"/>
          </p:cNvSpPr>
          <p:nvPr>
            <p:ph type="sldNum" sz="quarter" idx="10"/>
          </p:nvPr>
        </p:nvSpPr>
        <p:spPr/>
        <p:txBody>
          <a:bodyPr/>
          <a:lstStyle/>
          <a:p>
            <a:fld id="{55C38DD1-33AA-4996-977A-42B26A155BBE}" type="slidenum">
              <a:rPr lang="id-ID" smtClean="0"/>
              <a:t>48</a:t>
            </a:fld>
            <a:endParaRPr lang="id-ID"/>
          </a:p>
        </p:txBody>
      </p:sp>
    </p:spTree>
    <p:extLst>
      <p:ext uri="{BB962C8B-B14F-4D97-AF65-F5344CB8AC3E}">
        <p14:creationId xmlns:p14="http://schemas.microsoft.com/office/powerpoint/2010/main" val="12965058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equality operator converts the operands if they are </a:t>
            </a:r>
            <a:r>
              <a:rPr lang="en-US" sz="1200" b="1" i="0" kern="1200" dirty="0" smtClean="0">
                <a:solidFill>
                  <a:schemeClr val="tx1"/>
                </a:solidFill>
                <a:effectLst/>
                <a:latin typeface="+mn-lt"/>
                <a:ea typeface="+mn-ea"/>
                <a:cs typeface="+mn-cs"/>
              </a:rPr>
              <a:t>not of the same type</a:t>
            </a:r>
            <a:r>
              <a:rPr lang="en-US" sz="1200" b="0" i="0" kern="1200" dirty="0" smtClean="0">
                <a:solidFill>
                  <a:schemeClr val="tx1"/>
                </a:solidFill>
                <a:effectLst/>
                <a:latin typeface="+mn-lt"/>
                <a:ea typeface="+mn-ea"/>
                <a:cs typeface="+mn-cs"/>
              </a:rPr>
              <a:t>, then applies strict comparison. If </a:t>
            </a:r>
            <a:r>
              <a:rPr lang="en-US" sz="1200" b="1" i="0" kern="1200" dirty="0" smtClean="0">
                <a:solidFill>
                  <a:schemeClr val="tx1"/>
                </a:solidFill>
                <a:effectLst/>
                <a:latin typeface="+mn-lt"/>
                <a:ea typeface="+mn-ea"/>
                <a:cs typeface="+mn-cs"/>
              </a:rPr>
              <a:t>both operands are objects</a:t>
            </a:r>
            <a:r>
              <a:rPr lang="en-US" sz="1200" b="0" i="0" kern="1200" dirty="0" smtClean="0">
                <a:solidFill>
                  <a:schemeClr val="tx1"/>
                </a:solidFill>
                <a:effectLst/>
                <a:latin typeface="+mn-lt"/>
                <a:ea typeface="+mn-ea"/>
                <a:cs typeface="+mn-cs"/>
              </a:rPr>
              <a:t>, then JavaScript compares internal references which are equal when operands refer to the same object in memory.</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Features of comparisons:</a:t>
            </a:r>
          </a:p>
          <a:p>
            <a:r>
              <a:rPr lang="en-US" sz="1200" b="0" i="0" kern="1200" dirty="0" smtClean="0">
                <a:solidFill>
                  <a:schemeClr val="tx1"/>
                </a:solidFill>
                <a:effectLst/>
                <a:latin typeface="+mn-lt"/>
                <a:ea typeface="+mn-ea"/>
                <a:cs typeface="+mn-cs"/>
              </a:rPr>
              <a:t>- Two strings are strictly equal when they have the same sequence of characters, same length, and same characters in corresponding positions.</a:t>
            </a:r>
          </a:p>
          <a:p>
            <a:r>
              <a:rPr lang="en-US" sz="1200" b="0" i="0" kern="1200" dirty="0" smtClean="0">
                <a:solidFill>
                  <a:schemeClr val="tx1"/>
                </a:solidFill>
                <a:effectLst/>
                <a:latin typeface="+mn-lt"/>
                <a:ea typeface="+mn-ea"/>
                <a:cs typeface="+mn-cs"/>
              </a:rPr>
              <a:t>- Two numbers are strictly equal when they are numerically equal (have the same number value).</a:t>
            </a:r>
            <a:r>
              <a:rPr lang="en-US" sz="1200" b="0" i="0" u="none" strike="noStrike" kern="1200" dirty="0" smtClean="0">
                <a:solidFill>
                  <a:schemeClr val="tx1"/>
                </a:solidFill>
                <a:effectLst/>
                <a:latin typeface="+mn-lt"/>
                <a:ea typeface="+mn-ea"/>
                <a:cs typeface="+mn-cs"/>
                <a:hlinkClick r:id="rId3" tooltip="NaN"/>
              </a:rPr>
              <a:t>NaN</a:t>
            </a:r>
            <a:r>
              <a:rPr lang="en-US" sz="1200" b="0" i="0" kern="1200" dirty="0" smtClean="0">
                <a:solidFill>
                  <a:schemeClr val="tx1"/>
                </a:solidFill>
                <a:effectLst/>
                <a:latin typeface="+mn-lt"/>
                <a:ea typeface="+mn-ea"/>
                <a:cs typeface="+mn-cs"/>
              </a:rPr>
              <a:t> is not equal to anything, including NaN. Positive and negative zeros are equal to one another.</a:t>
            </a:r>
          </a:p>
          <a:p>
            <a:r>
              <a:rPr lang="en-US" sz="1200" b="0" i="0" kern="1200" dirty="0" smtClean="0">
                <a:solidFill>
                  <a:schemeClr val="tx1"/>
                </a:solidFill>
                <a:effectLst/>
                <a:latin typeface="+mn-lt"/>
                <a:ea typeface="+mn-ea"/>
                <a:cs typeface="+mn-cs"/>
              </a:rPr>
              <a:t>- Two Boolean operands are strictly equal if both are true or both are false.</a:t>
            </a:r>
          </a:p>
          <a:p>
            <a:r>
              <a:rPr lang="en-US" sz="1200" b="0" i="0" kern="1200" dirty="0" smtClean="0">
                <a:solidFill>
                  <a:schemeClr val="tx1"/>
                </a:solidFill>
                <a:effectLst/>
                <a:latin typeface="+mn-lt"/>
                <a:ea typeface="+mn-ea"/>
                <a:cs typeface="+mn-cs"/>
              </a:rPr>
              <a:t>- Two distinct objects are never equal for either strict or abstract comparisons.</a:t>
            </a:r>
          </a:p>
          <a:p>
            <a:r>
              <a:rPr lang="en-US" sz="1200" b="0" i="0" kern="1200" dirty="0" smtClean="0">
                <a:solidFill>
                  <a:schemeClr val="tx1"/>
                </a:solidFill>
                <a:effectLst/>
                <a:latin typeface="+mn-lt"/>
                <a:ea typeface="+mn-ea"/>
                <a:cs typeface="+mn-cs"/>
              </a:rPr>
              <a:t>- An expression comparing Objects is only true if the operands reference the same Object.</a:t>
            </a:r>
          </a:p>
          <a:p>
            <a:r>
              <a:rPr lang="en-US" sz="1200" b="0" i="0" kern="1200" dirty="0" smtClean="0">
                <a:solidFill>
                  <a:schemeClr val="tx1"/>
                </a:solidFill>
                <a:effectLst/>
                <a:latin typeface="+mn-lt"/>
                <a:ea typeface="+mn-ea"/>
                <a:cs typeface="+mn-cs"/>
              </a:rPr>
              <a:t>- Null and Undefined Types are strictly equal to themselves and abstractly equal to each other.</a:t>
            </a:r>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49</a:t>
            </a:fld>
            <a:endParaRPr lang="id-ID"/>
          </a:p>
        </p:txBody>
      </p:sp>
    </p:spTree>
    <p:extLst>
      <p:ext uri="{BB962C8B-B14F-4D97-AF65-F5344CB8AC3E}">
        <p14:creationId xmlns:p14="http://schemas.microsoft.com/office/powerpoint/2010/main" val="15936520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Strict equals ===</a:t>
            </a:r>
          </a:p>
          <a:p>
            <a:r>
              <a:rPr lang="en-US" sz="1200" b="0" i="0" kern="1200" dirty="0">
                <a:solidFill>
                  <a:schemeClr val="tx1"/>
                </a:solidFill>
                <a:effectLst/>
                <a:latin typeface="+mn-lt"/>
                <a:ea typeface="+mn-ea"/>
                <a:cs typeface="+mn-cs"/>
              </a:rPr>
              <a:t>Comparing two values. Values with different types are never equal. If both values have the same type then the following assertions </a:t>
            </a:r>
          </a:p>
          <a:p>
            <a:endParaRPr lang="en-US" sz="1200" b="0" i="0" kern="1200" dirty="0">
              <a:solidFill>
                <a:schemeClr val="tx1"/>
              </a:solidFill>
              <a:effectLst/>
              <a:latin typeface="+mn-lt"/>
              <a:ea typeface="+mn-ea"/>
              <a:cs typeface="+mn-cs"/>
            </a:endParaRPr>
          </a:p>
          <a:p>
            <a:pPr marL="171450" indent="-171450">
              <a:buFontTx/>
              <a:buChar char="-"/>
            </a:pPr>
            <a:r>
              <a:rPr lang="en-US" sz="1200" b="0" i="0" kern="1200" dirty="0" err="1">
                <a:solidFill>
                  <a:schemeClr val="tx1"/>
                </a:solidFill>
                <a:effectLst/>
                <a:latin typeface="+mn-lt"/>
                <a:ea typeface="+mn-ea"/>
                <a:cs typeface="+mn-cs"/>
              </a:rPr>
              <a:t>hold.undefined</a:t>
            </a:r>
            <a:r>
              <a:rPr lang="en-US" sz="1200" b="0" i="0" kern="1200" dirty="0">
                <a:solidFill>
                  <a:schemeClr val="tx1"/>
                </a:solidFill>
                <a:effectLst/>
                <a:latin typeface="+mn-lt"/>
                <a:ea typeface="+mn-ea"/>
                <a:cs typeface="+mn-cs"/>
              </a:rPr>
              <a:t> === undefined</a:t>
            </a:r>
          </a:p>
          <a:p>
            <a:pPr marL="171450" indent="-171450">
              <a:buFontTx/>
              <a:buChar char="-"/>
            </a:pPr>
            <a:r>
              <a:rPr lang="en-US" sz="1200" b="0" i="0" kern="1200" dirty="0">
                <a:solidFill>
                  <a:schemeClr val="tx1"/>
                </a:solidFill>
                <a:effectLst/>
                <a:latin typeface="+mn-lt"/>
                <a:ea typeface="+mn-ea"/>
                <a:cs typeface="+mn-cs"/>
              </a:rPr>
              <a:t>null === null</a:t>
            </a:r>
          </a:p>
          <a:p>
            <a:r>
              <a:rPr lang="en-US" sz="1200" b="0" i="0" kern="1200" dirty="0">
                <a:solidFill>
                  <a:schemeClr val="tx1"/>
                </a:solidFill>
                <a:effectLst/>
                <a:latin typeface="+mn-lt"/>
                <a:ea typeface="+mn-ea"/>
                <a:cs typeface="+mn-cs"/>
              </a:rPr>
              <a:t>- Two (primitive) numbers: NaN !== _ // any value including NaN x === x +0 === -0 for any number x. Thus equality is not reflexive in JavaScript, because NaN is not equal to itself.</a:t>
            </a:r>
          </a:p>
          <a:p>
            <a:r>
              <a:rPr lang="en-US" sz="1200" b="0" i="0" kern="1200" dirty="0">
                <a:solidFill>
                  <a:schemeClr val="tx1"/>
                </a:solidFill>
                <a:effectLst/>
                <a:latin typeface="+mn-lt"/>
                <a:ea typeface="+mn-ea"/>
                <a:cs typeface="+mn-cs"/>
              </a:rPr>
              <a:t>- Two </a:t>
            </a:r>
            <a:r>
              <a:rPr lang="en-US" sz="1200" b="0" i="0" kern="1200" dirty="0" err="1">
                <a:solidFill>
                  <a:schemeClr val="tx1"/>
                </a:solidFill>
                <a:effectLst/>
                <a:latin typeface="+mn-lt"/>
                <a:ea typeface="+mn-ea"/>
                <a:cs typeface="+mn-cs"/>
              </a:rPr>
              <a:t>booleans</a:t>
            </a:r>
            <a:r>
              <a:rPr lang="en-US" sz="1200" b="0" i="0" kern="1200" dirty="0">
                <a:solidFill>
                  <a:schemeClr val="tx1"/>
                </a:solidFill>
                <a:effectLst/>
                <a:latin typeface="+mn-lt"/>
                <a:ea typeface="+mn-ea"/>
                <a:cs typeface="+mn-cs"/>
              </a:rPr>
              <a:t>, two strings (primitive): obvious results</a:t>
            </a:r>
          </a:p>
          <a:p>
            <a:r>
              <a:rPr lang="en-US" sz="1200" b="0" i="0" kern="1200" dirty="0">
                <a:solidFill>
                  <a:schemeClr val="tx1"/>
                </a:solidFill>
                <a:effectLst/>
                <a:latin typeface="+mn-lt"/>
                <a:ea typeface="+mn-ea"/>
                <a:cs typeface="+mn-cs"/>
              </a:rPr>
              <a:t>- Two objects (including arrays and functions): x === y only if x and y are the same object(!). That is, if you want to compare different objects, you have to do it manually.</a:t>
            </a:r>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50</a:t>
            </a:fld>
            <a:endParaRPr lang="id-ID"/>
          </a:p>
        </p:txBody>
      </p:sp>
    </p:spTree>
    <p:extLst>
      <p:ext uri="{BB962C8B-B14F-4D97-AF65-F5344CB8AC3E}">
        <p14:creationId xmlns:p14="http://schemas.microsoft.com/office/powerpoint/2010/main" val="42051491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&lt;&lt;Go over examples of null and undefined&gt;&gt;</a:t>
            </a:r>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51</a:t>
            </a:fld>
            <a:endParaRPr lang="id-ID"/>
          </a:p>
        </p:txBody>
      </p:sp>
    </p:spTree>
    <p:extLst>
      <p:ext uri="{BB962C8B-B14F-4D97-AF65-F5344CB8AC3E}">
        <p14:creationId xmlns:p14="http://schemas.microsoft.com/office/powerpoint/2010/main" val="15601726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Different kinds of data structures are suited to different kinds of applications, and some are highly specialized to specific tasks. </a:t>
            </a:r>
          </a:p>
          <a:p>
            <a:r>
              <a:rPr lang="en-US" sz="1200" b="0" i="0" kern="1200" dirty="0" smtClean="0">
                <a:solidFill>
                  <a:schemeClr val="tx1"/>
                </a:solidFill>
                <a:effectLst/>
                <a:latin typeface="+mn-lt"/>
                <a:ea typeface="+mn-ea"/>
                <a:cs typeface="+mn-cs"/>
              </a:rPr>
              <a:t>Data structures are generally based on the ability of a computer to fetch and store data at any place in its memory, specified by a </a:t>
            </a:r>
            <a:r>
              <a:rPr lang="en-US" sz="1200" b="0" i="0" u="none" strike="noStrike" kern="1200" dirty="0" smtClean="0">
                <a:solidFill>
                  <a:schemeClr val="tx1"/>
                </a:solidFill>
                <a:effectLst/>
                <a:latin typeface="+mn-lt"/>
                <a:ea typeface="+mn-ea"/>
                <a:cs typeface="+mn-cs"/>
                <a:hlinkClick r:id="rId3" tooltip="Pointer (computer programming)"/>
              </a:rPr>
              <a:t>pointer</a:t>
            </a:r>
            <a:r>
              <a:rPr lang="en-US" sz="1200" b="0" i="0" kern="1200" dirty="0" smtClean="0">
                <a:solidFill>
                  <a:schemeClr val="tx1"/>
                </a:solidFill>
                <a:effectLst/>
                <a:latin typeface="+mn-lt"/>
                <a:ea typeface="+mn-ea"/>
                <a:cs typeface="+mn-cs"/>
              </a:rPr>
              <a:t>—a bit string, representing a </a:t>
            </a:r>
            <a:r>
              <a:rPr lang="en-US" sz="1200" b="0" i="0" u="none" strike="noStrike" kern="1200" dirty="0" smtClean="0">
                <a:solidFill>
                  <a:schemeClr val="tx1"/>
                </a:solidFill>
                <a:effectLst/>
                <a:latin typeface="+mn-lt"/>
                <a:ea typeface="+mn-ea"/>
                <a:cs typeface="+mn-cs"/>
                <a:hlinkClick r:id="rId4" tooltip="Memory address"/>
              </a:rPr>
              <a:t>memory address</a:t>
            </a:r>
            <a:r>
              <a:rPr lang="en-US" sz="1200" b="0" i="0" kern="1200" dirty="0" smtClean="0">
                <a:solidFill>
                  <a:schemeClr val="tx1"/>
                </a:solidFill>
                <a:effectLst/>
                <a:latin typeface="+mn-lt"/>
                <a:ea typeface="+mn-ea"/>
                <a:cs typeface="+mn-cs"/>
              </a:rPr>
              <a:t>, that can be itself stored in memory and manipulated by the program</a:t>
            </a:r>
          </a:p>
          <a:p>
            <a:endParaRPr lang="en-US" dirty="0" smtClean="0"/>
          </a:p>
          <a:p>
            <a:r>
              <a:rPr lang="en-US" sz="1200" b="0" i="0" kern="1200" dirty="0" smtClean="0">
                <a:solidFill>
                  <a:schemeClr val="tx1"/>
                </a:solidFill>
                <a:effectLst/>
                <a:latin typeface="+mn-lt"/>
                <a:ea typeface="+mn-ea"/>
                <a:cs typeface="+mn-cs"/>
              </a:rPr>
              <a:t>Data structure refers to the way data is stored, and organized in computer systems. In computer systems we do not have the option of using or not using data structure. Computers has to store and use data. Getting organized with different</a:t>
            </a:r>
            <a:r>
              <a:rPr lang="en-US" sz="1200" b="0" i="0" kern="1200" baseline="0" dirty="0" smtClean="0">
                <a:solidFill>
                  <a:schemeClr val="tx1"/>
                </a:solidFill>
                <a:effectLst/>
                <a:latin typeface="+mn-lt"/>
                <a:ea typeface="+mn-ea"/>
                <a:cs typeface="+mn-cs"/>
              </a:rPr>
              <a:t> type of data structures is a good thing</a:t>
            </a:r>
          </a:p>
          <a:p>
            <a:endParaRPr lang="en-US" sz="1200" b="0" i="0" kern="1200" baseline="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solidFill>
                  <a:schemeClr val="bg1">
                    <a:lumMod val="65000"/>
                  </a:schemeClr>
                </a:solidFill>
              </a:rPr>
              <a:t>Use of appropriate data structure enables a computer system to perform its task more efficiently, by influencing the ability of computer to store and retrieve data from any location in its memory. Different kind of data structures are suited to different computer applications and tasks.</a:t>
            </a:r>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solidFill>
                  <a:schemeClr val="bg1">
                    <a:lumMod val="65000"/>
                  </a:schemeClr>
                </a:solidFill>
              </a:rPr>
              <a:t>Data structures are used in almost every program or software system.</a:t>
            </a:r>
            <a:endParaRPr lang="en-US" dirty="0" smtClean="0"/>
          </a:p>
          <a:p>
            <a:pPr marL="228600" indent="-228600">
              <a:buFont typeface="+mj-lt"/>
              <a:buAutoNum type="arabicPeriod"/>
            </a:pPr>
            <a:r>
              <a:rPr lang="en-US" sz="1200" dirty="0" smtClean="0">
                <a:solidFill>
                  <a:schemeClr val="bg1">
                    <a:lumMod val="65000"/>
                  </a:schemeClr>
                </a:solidFill>
              </a:rPr>
              <a:t>Specific data structures are essential ingredients of many efficient algorithms, and make possible the management of huge amounts of data, such as large integrated collection of databases</a:t>
            </a:r>
            <a:endParaRPr lang="en-US" sz="1200" dirty="0" smtClean="0"/>
          </a:p>
          <a:p>
            <a:endParaRPr lang="en-US" dirty="0" smtClean="0"/>
          </a:p>
          <a:p>
            <a:endParaRPr lang="id-ID" dirty="0"/>
          </a:p>
        </p:txBody>
      </p:sp>
      <p:sp>
        <p:nvSpPr>
          <p:cNvPr id="4" name="Slide Number Placeholder 3"/>
          <p:cNvSpPr>
            <a:spLocks noGrp="1"/>
          </p:cNvSpPr>
          <p:nvPr>
            <p:ph type="sldNum" sz="quarter" idx="10"/>
          </p:nvPr>
        </p:nvSpPr>
        <p:spPr/>
        <p:txBody>
          <a:bodyPr/>
          <a:lstStyle/>
          <a:p>
            <a:fld id="{55C38DD1-33AA-4996-977A-42B26A155BBE}" type="slidenum">
              <a:rPr lang="id-ID" smtClean="0"/>
              <a:t>53</a:t>
            </a:fld>
            <a:endParaRPr lang="id-ID"/>
          </a:p>
        </p:txBody>
      </p:sp>
    </p:spTree>
    <p:extLst>
      <p:ext uri="{BB962C8B-B14F-4D97-AF65-F5344CB8AC3E}">
        <p14:creationId xmlns:p14="http://schemas.microsoft.com/office/powerpoint/2010/main" val="22648050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dirty="0" smtClean="0">
                <a:solidFill>
                  <a:schemeClr val="tx1"/>
                </a:solidFill>
                <a:latin typeface="+mn-lt"/>
                <a:ea typeface="+mn-ea"/>
                <a:cs typeface="+mn-cs"/>
              </a:rPr>
              <a:t>In computer science, a </a:t>
            </a:r>
            <a:r>
              <a:rPr lang="en-US" sz="1200" b="1" u="none" kern="1200" dirty="0" smtClean="0">
                <a:solidFill>
                  <a:schemeClr val="tx1"/>
                </a:solidFill>
                <a:latin typeface="+mn-lt"/>
                <a:ea typeface="+mn-ea"/>
                <a:cs typeface="+mn-cs"/>
              </a:rPr>
              <a:t>stack</a:t>
            </a:r>
            <a:r>
              <a:rPr lang="en-US" sz="1200" b="0" u="none" kern="1200" dirty="0" smtClean="0">
                <a:solidFill>
                  <a:schemeClr val="tx1"/>
                </a:solidFill>
                <a:latin typeface="+mn-lt"/>
                <a:ea typeface="+mn-ea"/>
                <a:cs typeface="+mn-cs"/>
              </a:rPr>
              <a:t> is an abstract data type that serves as a collection of elements, with two principal operations: </a:t>
            </a:r>
            <a:r>
              <a:rPr lang="en-US" sz="1200" b="0" i="1" u="none" kern="1200" dirty="0" smtClean="0">
                <a:solidFill>
                  <a:schemeClr val="tx1"/>
                </a:solidFill>
                <a:latin typeface="+mn-lt"/>
                <a:ea typeface="+mn-ea"/>
                <a:cs typeface="+mn-cs"/>
              </a:rPr>
              <a:t>push</a:t>
            </a:r>
            <a:r>
              <a:rPr lang="en-US" sz="1200" b="0" i="0" u="none" kern="1200" dirty="0" smtClean="0">
                <a:solidFill>
                  <a:schemeClr val="tx1"/>
                </a:solidFill>
                <a:latin typeface="+mn-lt"/>
                <a:ea typeface="+mn-ea"/>
                <a:cs typeface="+mn-cs"/>
              </a:rPr>
              <a:t>, which adds an element to the collection, and </a:t>
            </a:r>
            <a:r>
              <a:rPr lang="en-US" sz="1200" b="0" i="1" u="none" kern="1200" dirty="0" smtClean="0">
                <a:solidFill>
                  <a:schemeClr val="tx1"/>
                </a:solidFill>
                <a:latin typeface="+mn-lt"/>
                <a:ea typeface="+mn-ea"/>
                <a:cs typeface="+mn-cs"/>
              </a:rPr>
              <a:t>pop</a:t>
            </a:r>
            <a:r>
              <a:rPr lang="en-US" sz="1200" b="0" i="0" u="none" kern="1200" dirty="0" smtClean="0">
                <a:solidFill>
                  <a:schemeClr val="tx1"/>
                </a:solidFill>
                <a:latin typeface="+mn-lt"/>
                <a:ea typeface="+mn-ea"/>
                <a:cs typeface="+mn-cs"/>
              </a:rPr>
              <a:t>, which removes the most recently added element that was not yet removed. The order in which elements come off a stack gives rise to its alternative name, </a:t>
            </a:r>
            <a:r>
              <a:rPr lang="en-US" sz="1200" b="1" i="0" u="none" kern="1200" dirty="0" smtClean="0">
                <a:solidFill>
                  <a:schemeClr val="tx1"/>
                </a:solidFill>
                <a:latin typeface="+mn-lt"/>
                <a:ea typeface="+mn-ea"/>
                <a:cs typeface="+mn-cs"/>
              </a:rPr>
              <a:t>LIFO</a:t>
            </a:r>
            <a:r>
              <a:rPr lang="en-US" sz="1200" b="0" i="0" u="none" kern="1200" dirty="0" smtClean="0">
                <a:solidFill>
                  <a:schemeClr val="tx1"/>
                </a:solidFill>
                <a:latin typeface="+mn-lt"/>
                <a:ea typeface="+mn-ea"/>
                <a:cs typeface="+mn-cs"/>
              </a:rPr>
              <a:t> (for </a:t>
            </a:r>
            <a:r>
              <a:rPr lang="en-US" sz="1200" b="1" i="0" u="none" kern="1200" dirty="0" smtClean="0">
                <a:solidFill>
                  <a:schemeClr val="tx1"/>
                </a:solidFill>
                <a:latin typeface="+mn-lt"/>
                <a:ea typeface="+mn-ea"/>
                <a:cs typeface="+mn-cs"/>
              </a:rPr>
              <a:t>last in, first out</a:t>
            </a:r>
            <a:r>
              <a:rPr lang="en-US" sz="1200" b="0" i="0" u="none" kern="1200" dirty="0" smtClean="0">
                <a:solidFill>
                  <a:schemeClr val="tx1"/>
                </a:solidFill>
                <a:latin typeface="+mn-lt"/>
                <a:ea typeface="+mn-ea"/>
                <a:cs typeface="+mn-cs"/>
              </a:rPr>
              <a:t>). Additionally, a </a:t>
            </a:r>
            <a:r>
              <a:rPr lang="en-US" sz="1200" b="0" i="1" u="none" kern="1200" dirty="0" smtClean="0">
                <a:solidFill>
                  <a:schemeClr val="tx1"/>
                </a:solidFill>
                <a:latin typeface="+mn-lt"/>
                <a:ea typeface="+mn-ea"/>
                <a:cs typeface="+mn-cs"/>
              </a:rPr>
              <a:t>peek</a:t>
            </a:r>
            <a:r>
              <a:rPr lang="en-US" sz="1200" b="0" i="0" u="none" kern="1200" dirty="0" smtClean="0">
                <a:solidFill>
                  <a:schemeClr val="tx1"/>
                </a:solidFill>
                <a:latin typeface="+mn-lt"/>
                <a:ea typeface="+mn-ea"/>
                <a:cs typeface="+mn-cs"/>
              </a:rPr>
              <a:t> operation may give access to the top without modifying the stack.</a:t>
            </a:r>
          </a:p>
          <a:p>
            <a:r>
              <a:rPr lang="en-US" sz="1200" b="0" i="0" u="none" kern="1200" dirty="0" smtClean="0">
                <a:solidFill>
                  <a:schemeClr val="tx1"/>
                </a:solidFill>
                <a:latin typeface="+mn-lt"/>
                <a:ea typeface="+mn-ea"/>
                <a:cs typeface="+mn-cs"/>
              </a:rPr>
              <a:t>The name "stack" for this type of structure comes from the analogy to a set of physical items stacked on top of each other, which makes it easy to take an item off the top of the stack, while getting to an item deeper in the stack may require taking off multiple other items first.</a:t>
            </a:r>
            <a:r>
              <a:rPr lang="en-US" sz="1200" b="0" i="0" u="none" kern="1200" baseline="30000" dirty="0" smtClean="0">
                <a:solidFill>
                  <a:schemeClr val="tx1"/>
                </a:solidFill>
                <a:latin typeface="+mn-lt"/>
                <a:ea typeface="+mn-ea"/>
                <a:cs typeface="+mn-cs"/>
              </a:rPr>
              <a:t>[1]</a:t>
            </a:r>
            <a:endParaRPr lang="en-US" sz="1200" b="0" i="0" u="none" kern="1200" baseline="0" dirty="0" smtClean="0">
              <a:solidFill>
                <a:schemeClr val="tx1"/>
              </a:solidFill>
              <a:latin typeface="+mn-lt"/>
              <a:ea typeface="+mn-ea"/>
              <a:cs typeface="+mn-cs"/>
            </a:endParaRPr>
          </a:p>
          <a:p>
            <a:r>
              <a:rPr lang="en-US" sz="1200" b="0" i="0" u="none" kern="1200" baseline="0" dirty="0" smtClean="0">
                <a:solidFill>
                  <a:schemeClr val="tx1"/>
                </a:solidFill>
                <a:latin typeface="+mn-lt"/>
                <a:ea typeface="+mn-ea"/>
                <a:cs typeface="+mn-cs"/>
              </a:rPr>
              <a:t>Considered as a linear data structure, or more abstractly a sequential collection, the push and pop operations occur only at one end of the structure, referred to as the </a:t>
            </a:r>
            <a:r>
              <a:rPr lang="en-US" sz="1200" b="0" i="1" u="none" kern="1200" baseline="0" dirty="0" smtClean="0">
                <a:solidFill>
                  <a:schemeClr val="tx1"/>
                </a:solidFill>
                <a:latin typeface="+mn-lt"/>
                <a:ea typeface="+mn-ea"/>
                <a:cs typeface="+mn-cs"/>
              </a:rPr>
              <a:t>top</a:t>
            </a:r>
            <a:r>
              <a:rPr lang="en-US" sz="1200" b="0" i="0" u="none" kern="1200" baseline="0" dirty="0" smtClean="0">
                <a:solidFill>
                  <a:schemeClr val="tx1"/>
                </a:solidFill>
                <a:latin typeface="+mn-lt"/>
                <a:ea typeface="+mn-ea"/>
                <a:cs typeface="+mn-cs"/>
              </a:rPr>
              <a:t> of the stack. This makes it possible to implement a stack as a singly linked list and a pointer to the top element.</a:t>
            </a:r>
          </a:p>
          <a:p>
            <a:r>
              <a:rPr lang="en-US" sz="1200" b="0" i="0" u="none" kern="1200" baseline="0" dirty="0" smtClean="0">
                <a:solidFill>
                  <a:schemeClr val="tx1"/>
                </a:solidFill>
                <a:latin typeface="+mn-lt"/>
                <a:ea typeface="+mn-ea"/>
                <a:cs typeface="+mn-cs"/>
              </a:rPr>
              <a:t>A stack may be implemented to have a bounded capacity. If the stack is full and does not contain enough space to accept an entity to be pushed, the stack is then considered to be in an overflow state. The pop operation removes an item from the top of the stack.</a:t>
            </a:r>
          </a:p>
          <a:p>
            <a:endParaRPr lang="en-US" sz="1200" b="0" i="0" u="none" kern="1200" baseline="0" dirty="0" smtClean="0">
              <a:solidFill>
                <a:schemeClr val="tx1"/>
              </a:solidFill>
              <a:latin typeface="+mn-lt"/>
              <a:ea typeface="+mn-ea"/>
              <a:cs typeface="+mn-cs"/>
            </a:endParaRPr>
          </a:p>
          <a:p>
            <a:endParaRPr lang="en" sz="1200" b="0" i="0" u="non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5C38DD1-33AA-4996-977A-42B26A155BBE}" type="slidenum">
              <a:rPr lang="id-ID" smtClean="0">
                <a:solidFill>
                  <a:prstClr val="black"/>
                </a:solidFill>
              </a:rPr>
              <a:pPr/>
              <a:t>54</a:t>
            </a:fld>
            <a:endParaRPr lang="id-ID">
              <a:solidFill>
                <a:prstClr val="black"/>
              </a:solidFill>
            </a:endParaRPr>
          </a:p>
        </p:txBody>
      </p:sp>
    </p:spTree>
    <p:extLst>
      <p:ext uri="{BB962C8B-B14F-4D97-AF65-F5344CB8AC3E}">
        <p14:creationId xmlns:p14="http://schemas.microsoft.com/office/powerpoint/2010/main" val="6787586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Pushing an item on to the stack adjusts the stack pointer by the size of the item (either decrementing or incrementing, depending on the direction in which the stack grows in memory), pointing it to the next cell, and copies the new top item to the stack area. Depending again on the exact implementation, at the end of a push operation, the stack pointer may point to the next unused location in the stack, or it may point to the topmost item in the stack. If the stack points to the current topmost item, the stack pointer will be updated before a new item is pushed onto the stack; if it points to the next available location in the stack, it will be updated </a:t>
            </a:r>
            <a:r>
              <a:rPr lang="en-US" sz="1200" b="0" i="1" kern="1200" dirty="0">
                <a:solidFill>
                  <a:schemeClr val="tx1"/>
                </a:solidFill>
                <a:effectLst/>
                <a:latin typeface="+mn-lt"/>
                <a:ea typeface="+mn-ea"/>
                <a:cs typeface="+mn-cs"/>
              </a:rPr>
              <a:t>after</a:t>
            </a:r>
            <a:r>
              <a:rPr lang="en-US" sz="1200" b="0" i="0" kern="1200" dirty="0">
                <a:solidFill>
                  <a:schemeClr val="tx1"/>
                </a:solidFill>
                <a:effectLst/>
                <a:latin typeface="+mn-lt"/>
                <a:ea typeface="+mn-ea"/>
                <a:cs typeface="+mn-cs"/>
              </a:rPr>
              <a:t> the new item is pushed onto the stack.</a:t>
            </a:r>
          </a:p>
          <a:p>
            <a:r>
              <a:rPr lang="en-US" sz="1200" b="0" i="0" kern="1200" dirty="0">
                <a:solidFill>
                  <a:schemeClr val="tx1"/>
                </a:solidFill>
                <a:effectLst/>
                <a:latin typeface="+mn-lt"/>
                <a:ea typeface="+mn-ea"/>
                <a:cs typeface="+mn-cs"/>
              </a:rPr>
              <a:t>Popping the stack is simply the inverse of pushing. The topmost item in the stack is removed and the stack pointer is updated, in the opposite order of that used in the push operation.</a:t>
            </a:r>
          </a:p>
          <a:p>
            <a:endParaRPr lang="en-US" dirty="0"/>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55</a:t>
            </a:fld>
            <a:endParaRPr lang="id-ID"/>
          </a:p>
        </p:txBody>
      </p:sp>
    </p:spTree>
    <p:extLst>
      <p:ext uri="{BB962C8B-B14F-4D97-AF65-F5344CB8AC3E}">
        <p14:creationId xmlns:p14="http://schemas.microsoft.com/office/powerpoint/2010/main" val="3715391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smtClean="0">
                <a:solidFill>
                  <a:schemeClr val="tx1"/>
                </a:solidFill>
                <a:effectLst/>
                <a:latin typeface="+mn-lt"/>
                <a:ea typeface="+mn-ea"/>
                <a:cs typeface="+mn-cs"/>
              </a:rPr>
              <a:t>Display information based on the time of the day</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JavaScript can check the computer's clock and pull the appropriate data based on the clock information.</a:t>
            </a:r>
          </a:p>
          <a:p>
            <a:r>
              <a:rPr lang="en-US" sz="1200" b="0" i="0" u="sng" kern="1200" dirty="0" smtClean="0">
                <a:solidFill>
                  <a:schemeClr val="tx1"/>
                </a:solidFill>
                <a:effectLst/>
                <a:latin typeface="+mn-lt"/>
                <a:ea typeface="+mn-ea"/>
                <a:cs typeface="+mn-cs"/>
              </a:rPr>
              <a:t>Detect the visitor's browser</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JavaScript can be used to detect the visitor's browser, and load another page specifically designed for that browser.</a:t>
            </a:r>
          </a:p>
          <a:p>
            <a:r>
              <a:rPr lang="en-US" sz="1200" b="0" i="0" u="sng" kern="1200" dirty="0" smtClean="0">
                <a:solidFill>
                  <a:schemeClr val="tx1"/>
                </a:solidFill>
                <a:effectLst/>
                <a:latin typeface="+mn-lt"/>
                <a:ea typeface="+mn-ea"/>
                <a:cs typeface="+mn-cs"/>
              </a:rPr>
              <a:t>Control Browsers</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JavaScript can open pages in customized windows, where you specify if the browser's buttons, menu line, status line or whatever should be present.</a:t>
            </a:r>
          </a:p>
          <a:p>
            <a:r>
              <a:rPr lang="en-US" sz="1200" b="0" i="0" u="sng" kern="1200" dirty="0" smtClean="0">
                <a:solidFill>
                  <a:schemeClr val="tx1"/>
                </a:solidFill>
                <a:effectLst/>
                <a:latin typeface="+mn-lt"/>
                <a:ea typeface="+mn-ea"/>
                <a:cs typeface="+mn-cs"/>
              </a:rPr>
              <a:t>Validate forms data</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JavaScript can be used to validate form data at the client-side saving both the precious server resources and time.</a:t>
            </a:r>
          </a:p>
          <a:p>
            <a:r>
              <a:rPr lang="en-US" sz="1200" b="0" i="0" u="sng" kern="1200" dirty="0" smtClean="0">
                <a:solidFill>
                  <a:schemeClr val="tx1"/>
                </a:solidFill>
                <a:effectLst/>
                <a:latin typeface="+mn-lt"/>
                <a:ea typeface="+mn-ea"/>
                <a:cs typeface="+mn-cs"/>
              </a:rPr>
              <a:t>Create Cookies</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JavaScript can store information on the visitor's computer and retrieve it automatically next time the user visits your page.</a:t>
            </a:r>
          </a:p>
          <a:p>
            <a:r>
              <a:rPr lang="en-US" sz="1200" b="0" i="0" u="sng" kern="1200" dirty="0" smtClean="0">
                <a:solidFill>
                  <a:schemeClr val="tx1"/>
                </a:solidFill>
                <a:effectLst/>
                <a:latin typeface="+mn-lt"/>
                <a:ea typeface="+mn-ea"/>
                <a:cs typeface="+mn-cs"/>
              </a:rPr>
              <a:t>Add interactivity to your website</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JavaScript can be set to execute when something happens, like when a page has finished loading or when a user clicks on a button.</a:t>
            </a:r>
          </a:p>
          <a:p>
            <a:r>
              <a:rPr lang="en-US" sz="1200" b="0" i="0" u="sng" kern="1200" dirty="0" smtClean="0">
                <a:solidFill>
                  <a:schemeClr val="tx1"/>
                </a:solidFill>
                <a:effectLst/>
                <a:latin typeface="+mn-lt"/>
                <a:ea typeface="+mn-ea"/>
                <a:cs typeface="+mn-cs"/>
              </a:rPr>
              <a:t>Change page contents dynamically</a:t>
            </a:r>
            <a:br>
              <a:rPr lang="en-US" sz="1200" b="0" i="0" u="sng"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JavaScript can randomly display content without the involvement of server programs. It can read and change the content of an HTML elements or move them around pages.</a:t>
            </a:r>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7</a:t>
            </a:fld>
            <a:endParaRPr lang="id-ID"/>
          </a:p>
        </p:txBody>
      </p:sp>
    </p:spTree>
    <p:extLst>
      <p:ext uri="{BB962C8B-B14F-4D97-AF65-F5344CB8AC3E}">
        <p14:creationId xmlns:p14="http://schemas.microsoft.com/office/powerpoint/2010/main" val="2423839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dirty="0" smtClean="0">
                <a:solidFill>
                  <a:schemeClr val="tx1"/>
                </a:solidFill>
                <a:latin typeface="+mn-lt"/>
                <a:ea typeface="+mn-ea"/>
                <a:cs typeface="+mn-cs"/>
              </a:rPr>
              <a:t>In computer science, a </a:t>
            </a:r>
            <a:r>
              <a:rPr lang="en-US" sz="1200" b="1" u="none" kern="1200" dirty="0" smtClean="0">
                <a:solidFill>
                  <a:schemeClr val="tx1"/>
                </a:solidFill>
                <a:latin typeface="+mn-lt"/>
                <a:ea typeface="+mn-ea"/>
                <a:cs typeface="+mn-cs"/>
              </a:rPr>
              <a:t>queue </a:t>
            </a:r>
            <a:r>
              <a:rPr lang="en-US" sz="1200" b="0" u="none" kern="1200" dirty="0" smtClean="0">
                <a:solidFill>
                  <a:schemeClr val="tx1"/>
                </a:solidFill>
                <a:latin typeface="+mn-lt"/>
                <a:ea typeface="+mn-ea"/>
                <a:cs typeface="+mn-cs"/>
              </a:rPr>
              <a:t>is a particular kind of abstract data type or collection in which the entities in the collection are kept in order and the principal (or only) operations on the collection are the addition of entities to the rear terminal position, known as </a:t>
            </a:r>
            <a:r>
              <a:rPr lang="en-US" sz="1200" b="0" i="1" u="none" kern="1200" dirty="0" err="1" smtClean="0">
                <a:solidFill>
                  <a:schemeClr val="tx1"/>
                </a:solidFill>
                <a:latin typeface="+mn-lt"/>
                <a:ea typeface="+mn-ea"/>
                <a:cs typeface="+mn-cs"/>
              </a:rPr>
              <a:t>enqueue</a:t>
            </a:r>
            <a:r>
              <a:rPr lang="en-US" sz="1200" b="0" i="1" u="none" kern="1200" dirty="0" smtClean="0">
                <a:solidFill>
                  <a:schemeClr val="tx1"/>
                </a:solidFill>
                <a:latin typeface="+mn-lt"/>
                <a:ea typeface="+mn-ea"/>
                <a:cs typeface="+mn-cs"/>
              </a:rPr>
              <a:t>,</a:t>
            </a:r>
            <a:r>
              <a:rPr lang="en-US" sz="1200" b="0" i="0" u="none" kern="1200" dirty="0" smtClean="0">
                <a:solidFill>
                  <a:schemeClr val="tx1"/>
                </a:solidFill>
                <a:latin typeface="+mn-lt"/>
                <a:ea typeface="+mn-ea"/>
                <a:cs typeface="+mn-cs"/>
              </a:rPr>
              <a:t> and removal of entities from the front terminal position, known as </a:t>
            </a:r>
            <a:r>
              <a:rPr lang="en-US" sz="1200" b="0" i="1" u="none" kern="1200" dirty="0" err="1" smtClean="0">
                <a:solidFill>
                  <a:schemeClr val="tx1"/>
                </a:solidFill>
                <a:latin typeface="+mn-lt"/>
                <a:ea typeface="+mn-ea"/>
                <a:cs typeface="+mn-cs"/>
              </a:rPr>
              <a:t>dequeue</a:t>
            </a:r>
            <a:r>
              <a:rPr lang="en-US" sz="1200" b="0" i="0" u="none" kern="1200" dirty="0" smtClean="0">
                <a:solidFill>
                  <a:schemeClr val="tx1"/>
                </a:solidFill>
                <a:latin typeface="+mn-lt"/>
                <a:ea typeface="+mn-ea"/>
                <a:cs typeface="+mn-cs"/>
              </a:rPr>
              <a:t>. This makes the queue a First-In-First-Out (FIFO) data structure. In a FIFO data structure, the first element added to the queue will be the first one to be removed. This is equivalent to the requirement that once a new element is added, all elements that were added before have to be removed before the new element can be removed. Often a </a:t>
            </a:r>
            <a:r>
              <a:rPr lang="en-US" sz="1200" b="0" i="1" u="none" kern="1200" dirty="0" smtClean="0">
                <a:solidFill>
                  <a:schemeClr val="tx1"/>
                </a:solidFill>
                <a:latin typeface="+mn-lt"/>
                <a:ea typeface="+mn-ea"/>
                <a:cs typeface="+mn-cs"/>
              </a:rPr>
              <a:t>peek</a:t>
            </a:r>
            <a:r>
              <a:rPr lang="en-US" sz="1200" b="0" i="0" u="none" kern="1200" dirty="0" smtClean="0">
                <a:solidFill>
                  <a:schemeClr val="tx1"/>
                </a:solidFill>
                <a:latin typeface="+mn-lt"/>
                <a:ea typeface="+mn-ea"/>
                <a:cs typeface="+mn-cs"/>
              </a:rPr>
              <a:t> or </a:t>
            </a:r>
            <a:r>
              <a:rPr lang="en-US" sz="1200" b="0" i="1" u="none" kern="1200" dirty="0" smtClean="0">
                <a:solidFill>
                  <a:schemeClr val="tx1"/>
                </a:solidFill>
                <a:latin typeface="+mn-lt"/>
                <a:ea typeface="+mn-ea"/>
                <a:cs typeface="+mn-cs"/>
              </a:rPr>
              <a:t>front</a:t>
            </a:r>
            <a:r>
              <a:rPr lang="en-US" sz="1200" b="0" i="0" u="none" kern="1200" dirty="0" smtClean="0">
                <a:solidFill>
                  <a:schemeClr val="tx1"/>
                </a:solidFill>
                <a:latin typeface="+mn-lt"/>
                <a:ea typeface="+mn-ea"/>
                <a:cs typeface="+mn-cs"/>
              </a:rPr>
              <a:t> operation is also entered, returning the value of the front element without </a:t>
            </a:r>
            <a:r>
              <a:rPr lang="en-US" sz="1200" b="0" i="0" u="none" kern="1200" dirty="0" err="1" smtClean="0">
                <a:solidFill>
                  <a:schemeClr val="tx1"/>
                </a:solidFill>
                <a:latin typeface="+mn-lt"/>
                <a:ea typeface="+mn-ea"/>
                <a:cs typeface="+mn-cs"/>
              </a:rPr>
              <a:t>dequeuing</a:t>
            </a:r>
            <a:r>
              <a:rPr lang="en-US" sz="1200" b="0" i="0" u="none" kern="1200" dirty="0" smtClean="0">
                <a:solidFill>
                  <a:schemeClr val="tx1"/>
                </a:solidFill>
                <a:latin typeface="+mn-lt"/>
                <a:ea typeface="+mn-ea"/>
                <a:cs typeface="+mn-cs"/>
              </a:rPr>
              <a:t> it. A queue is an example of a linear data structure, or more abstractly a sequential collection.</a:t>
            </a:r>
          </a:p>
          <a:p>
            <a:r>
              <a:rPr lang="en-US" sz="1200" b="0" i="0" u="none" kern="1200" dirty="0" smtClean="0">
                <a:solidFill>
                  <a:schemeClr val="tx1"/>
                </a:solidFill>
                <a:latin typeface="+mn-lt"/>
                <a:ea typeface="+mn-ea"/>
                <a:cs typeface="+mn-cs"/>
              </a:rPr>
              <a:t>Queues provide services in computer science, transport, and operations research where various entities such as data, objects, persons, or events are stored and held to be processed later. In these contexts, the queue performs the function of a buffer.</a:t>
            </a:r>
          </a:p>
          <a:p>
            <a:r>
              <a:rPr lang="en-US" sz="1200" b="0" i="0" u="none" kern="1200" dirty="0" smtClean="0">
                <a:solidFill>
                  <a:schemeClr val="tx1"/>
                </a:solidFill>
                <a:latin typeface="+mn-lt"/>
                <a:ea typeface="+mn-ea"/>
                <a:cs typeface="+mn-cs"/>
              </a:rPr>
              <a:t>Queues are common in computer programs, where they are implemented as data structures coupled with access routines, as an abstract data structure or in object-oriented languages as classes. Common implementations are circular buffers and linked lists.</a:t>
            </a:r>
          </a:p>
          <a:p>
            <a:endParaRPr lang="en-US" sz="1200" b="0" i="0" u="none" kern="1200" dirty="0" smtClean="0">
              <a:solidFill>
                <a:schemeClr val="tx1"/>
              </a:solidFill>
              <a:latin typeface="+mn-lt"/>
              <a:ea typeface="+mn-ea"/>
              <a:cs typeface="+mn-cs"/>
            </a:endParaRPr>
          </a:p>
          <a:p>
            <a:endParaRPr lang="en" sz="1200" b="0" i="0" u="none"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5C38DD1-33AA-4996-977A-42B26A155BBE}" type="slidenum">
              <a:rPr lang="id-ID" smtClean="0">
                <a:solidFill>
                  <a:prstClr val="black"/>
                </a:solidFill>
              </a:rPr>
              <a:pPr/>
              <a:t>56</a:t>
            </a:fld>
            <a:endParaRPr lang="id-ID">
              <a:solidFill>
                <a:prstClr val="black"/>
              </a:solidFill>
            </a:endParaRPr>
          </a:p>
        </p:txBody>
      </p:sp>
    </p:spTree>
    <p:extLst>
      <p:ext uri="{BB962C8B-B14F-4D97-AF65-F5344CB8AC3E}">
        <p14:creationId xmlns:p14="http://schemas.microsoft.com/office/powerpoint/2010/main" val="31541462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Enqueue and Dequeue tend to be operations on a queue, a data structure that does exactly what it sounds like it does.</a:t>
            </a:r>
          </a:p>
          <a:p>
            <a:r>
              <a:rPr lang="en-US" sz="1200" b="0" i="0" kern="1200" dirty="0">
                <a:solidFill>
                  <a:schemeClr val="tx1"/>
                </a:solidFill>
                <a:effectLst/>
                <a:latin typeface="+mn-lt"/>
                <a:ea typeface="+mn-ea"/>
                <a:cs typeface="+mn-cs"/>
              </a:rPr>
              <a:t>You </a:t>
            </a:r>
            <a:r>
              <a:rPr lang="en-US" sz="1200" b="0" i="0" kern="1200" dirty="0" err="1">
                <a:solidFill>
                  <a:schemeClr val="tx1"/>
                </a:solidFill>
                <a:effectLst/>
                <a:latin typeface="+mn-lt"/>
                <a:ea typeface="+mn-ea"/>
                <a:cs typeface="+mn-cs"/>
              </a:rPr>
              <a:t>enqueue</a:t>
            </a:r>
            <a:r>
              <a:rPr lang="en-US" sz="1200" b="0" i="0" kern="1200" dirty="0">
                <a:solidFill>
                  <a:schemeClr val="tx1"/>
                </a:solidFill>
                <a:effectLst/>
                <a:latin typeface="+mn-lt"/>
                <a:ea typeface="+mn-ea"/>
                <a:cs typeface="+mn-cs"/>
              </a:rPr>
              <a:t> items at one end and </a:t>
            </a:r>
            <a:r>
              <a:rPr lang="en-US" sz="1200" b="0" i="0" kern="1200" dirty="0" err="1">
                <a:solidFill>
                  <a:schemeClr val="tx1"/>
                </a:solidFill>
                <a:effectLst/>
                <a:latin typeface="+mn-lt"/>
                <a:ea typeface="+mn-ea"/>
                <a:cs typeface="+mn-cs"/>
              </a:rPr>
              <a:t>dequeue</a:t>
            </a:r>
            <a:r>
              <a:rPr lang="en-US" sz="1200" b="0" i="0" kern="1200" dirty="0">
                <a:solidFill>
                  <a:schemeClr val="tx1"/>
                </a:solidFill>
                <a:effectLst/>
                <a:latin typeface="+mn-lt"/>
                <a:ea typeface="+mn-ea"/>
                <a:cs typeface="+mn-cs"/>
              </a:rPr>
              <a:t> at the other, just like a line of people queuing up for tickets to the latest Queen concert.  Often a </a:t>
            </a:r>
            <a:r>
              <a:rPr lang="en-US" sz="1200" b="0" i="1" u="none" strike="noStrike" kern="1200" dirty="0">
                <a:solidFill>
                  <a:schemeClr val="tx1"/>
                </a:solidFill>
                <a:effectLst/>
                <a:latin typeface="+mn-lt"/>
                <a:ea typeface="+mn-ea"/>
                <a:cs typeface="+mn-cs"/>
                <a:hlinkClick r:id="rId3" tooltip="Peek (data type operation)"/>
              </a:rPr>
              <a:t>peek</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front</a:t>
            </a:r>
            <a:r>
              <a:rPr lang="en-US" sz="1200" b="0" i="0" kern="1200" dirty="0">
                <a:solidFill>
                  <a:schemeClr val="tx1"/>
                </a:solidFill>
                <a:effectLst/>
                <a:latin typeface="+mn-lt"/>
                <a:ea typeface="+mn-ea"/>
                <a:cs typeface="+mn-cs"/>
              </a:rPr>
              <a:t> operation is also entered, returning the value of the front element without </a:t>
            </a:r>
            <a:r>
              <a:rPr lang="en-US" sz="1200" b="0" i="0" kern="1200" dirty="0" err="1">
                <a:solidFill>
                  <a:schemeClr val="tx1"/>
                </a:solidFill>
                <a:effectLst/>
                <a:latin typeface="+mn-lt"/>
                <a:ea typeface="+mn-ea"/>
                <a:cs typeface="+mn-cs"/>
              </a:rPr>
              <a:t>dequeuing</a:t>
            </a:r>
            <a:r>
              <a:rPr lang="en-US" sz="1200" b="0" i="0" kern="1200" dirty="0">
                <a:solidFill>
                  <a:schemeClr val="tx1"/>
                </a:solidFill>
                <a:effectLst/>
                <a:latin typeface="+mn-lt"/>
                <a:ea typeface="+mn-ea"/>
                <a:cs typeface="+mn-cs"/>
              </a:rPr>
              <a:t> it. A queue is an example of a </a:t>
            </a:r>
            <a:r>
              <a:rPr lang="en-US" sz="1200" b="0" i="0" u="none" strike="noStrike" kern="1200" dirty="0">
                <a:solidFill>
                  <a:schemeClr val="tx1"/>
                </a:solidFill>
                <a:effectLst/>
                <a:latin typeface="+mn-lt"/>
                <a:ea typeface="+mn-ea"/>
                <a:cs typeface="+mn-cs"/>
                <a:hlinkClick r:id="rId4" tooltip="Linear data structure"/>
              </a:rPr>
              <a:t>linear data structure</a:t>
            </a:r>
            <a:r>
              <a:rPr lang="en-US" sz="1200" b="0" i="0" kern="1200" dirty="0">
                <a:solidFill>
                  <a:schemeClr val="tx1"/>
                </a:solidFill>
                <a:effectLst/>
                <a:latin typeface="+mn-lt"/>
                <a:ea typeface="+mn-ea"/>
                <a:cs typeface="+mn-cs"/>
              </a:rPr>
              <a:t>, or more abstractly a sequential collection.</a:t>
            </a:r>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57</a:t>
            </a:fld>
            <a:endParaRPr lang="id-ID"/>
          </a:p>
        </p:txBody>
      </p:sp>
    </p:spTree>
    <p:extLst>
      <p:ext uri="{BB962C8B-B14F-4D97-AF65-F5344CB8AC3E}">
        <p14:creationId xmlns:p14="http://schemas.microsoft.com/office/powerpoint/2010/main" val="38858666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Root</a:t>
            </a:r>
            <a:r>
              <a:rPr lang="en-US" sz="1200" b="0" i="0" kern="1200" dirty="0">
                <a:solidFill>
                  <a:schemeClr val="tx1"/>
                </a:solidFill>
                <a:effectLst/>
                <a:latin typeface="+mn-lt"/>
                <a:ea typeface="+mn-ea"/>
                <a:cs typeface="+mn-cs"/>
              </a:rPr>
              <a:t> – The top node in a tree.</a:t>
            </a:r>
          </a:p>
          <a:p>
            <a:r>
              <a:rPr lang="en-US" sz="1200" b="1" i="0" kern="1200" dirty="0">
                <a:solidFill>
                  <a:schemeClr val="tx1"/>
                </a:solidFill>
                <a:effectLst/>
                <a:latin typeface="+mn-lt"/>
                <a:ea typeface="+mn-ea"/>
                <a:cs typeface="+mn-cs"/>
              </a:rPr>
              <a:t>Parent</a:t>
            </a:r>
            <a:r>
              <a:rPr lang="en-US" sz="1200" b="0" i="0" kern="1200" dirty="0">
                <a:solidFill>
                  <a:schemeClr val="tx1"/>
                </a:solidFill>
                <a:effectLst/>
                <a:latin typeface="+mn-lt"/>
                <a:ea typeface="+mn-ea"/>
                <a:cs typeface="+mn-cs"/>
              </a:rPr>
              <a:t> – The converse notion of a </a:t>
            </a:r>
            <a:r>
              <a:rPr lang="en-US" sz="1200" b="0" i="1" kern="1200" dirty="0">
                <a:solidFill>
                  <a:schemeClr val="tx1"/>
                </a:solidFill>
                <a:effectLst/>
                <a:latin typeface="+mn-lt"/>
                <a:ea typeface="+mn-ea"/>
                <a:cs typeface="+mn-cs"/>
              </a:rPr>
              <a:t>child</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Siblings</a:t>
            </a:r>
            <a:r>
              <a:rPr lang="en-US" sz="1200" b="0" i="0" kern="1200" dirty="0">
                <a:solidFill>
                  <a:schemeClr val="tx1"/>
                </a:solidFill>
                <a:effectLst/>
                <a:latin typeface="+mn-lt"/>
                <a:ea typeface="+mn-ea"/>
                <a:cs typeface="+mn-cs"/>
              </a:rPr>
              <a:t> – Nodes with the same parent.</a:t>
            </a:r>
          </a:p>
          <a:p>
            <a:r>
              <a:rPr lang="en-US" sz="1200" b="1" i="0" kern="1200" dirty="0">
                <a:solidFill>
                  <a:schemeClr val="tx1"/>
                </a:solidFill>
                <a:effectLst/>
                <a:latin typeface="+mn-lt"/>
                <a:ea typeface="+mn-ea"/>
                <a:cs typeface="+mn-cs"/>
              </a:rPr>
              <a:t>Descendant</a:t>
            </a:r>
            <a:r>
              <a:rPr lang="en-US" sz="1200" b="0" i="0" kern="1200" dirty="0">
                <a:solidFill>
                  <a:schemeClr val="tx1"/>
                </a:solidFill>
                <a:effectLst/>
                <a:latin typeface="+mn-lt"/>
                <a:ea typeface="+mn-ea"/>
                <a:cs typeface="+mn-cs"/>
              </a:rPr>
              <a:t> – a node reachable by repeated proceeding from parent to child.</a:t>
            </a:r>
          </a:p>
          <a:p>
            <a:r>
              <a:rPr lang="en-US" sz="1200" b="1" i="0" kern="1200" dirty="0">
                <a:solidFill>
                  <a:schemeClr val="tx1"/>
                </a:solidFill>
                <a:effectLst/>
                <a:latin typeface="+mn-lt"/>
                <a:ea typeface="+mn-ea"/>
                <a:cs typeface="+mn-cs"/>
              </a:rPr>
              <a:t>Ancestor</a:t>
            </a:r>
            <a:r>
              <a:rPr lang="en-US" sz="1200" b="0" i="0" kern="1200" dirty="0">
                <a:solidFill>
                  <a:schemeClr val="tx1"/>
                </a:solidFill>
                <a:effectLst/>
                <a:latin typeface="+mn-lt"/>
                <a:ea typeface="+mn-ea"/>
                <a:cs typeface="+mn-cs"/>
              </a:rPr>
              <a:t> – a node reachable by repeated proceeding from child to parent.</a:t>
            </a:r>
          </a:p>
          <a:p>
            <a:r>
              <a:rPr lang="en-US" sz="1200" b="1" i="0" kern="1200" dirty="0">
                <a:solidFill>
                  <a:schemeClr val="tx1"/>
                </a:solidFill>
                <a:effectLst/>
                <a:latin typeface="+mn-lt"/>
                <a:ea typeface="+mn-ea"/>
                <a:cs typeface="+mn-cs"/>
              </a:rPr>
              <a:t>Leaf</a:t>
            </a:r>
            <a:r>
              <a:rPr lang="en-US" sz="1200" b="0" i="0" kern="1200" dirty="0">
                <a:solidFill>
                  <a:schemeClr val="tx1"/>
                </a:solidFill>
                <a:effectLst/>
                <a:latin typeface="+mn-lt"/>
                <a:ea typeface="+mn-ea"/>
                <a:cs typeface="+mn-cs"/>
              </a:rPr>
              <a:t> – a node with no children.</a:t>
            </a:r>
          </a:p>
          <a:p>
            <a:r>
              <a:rPr lang="en-US" sz="1200" b="1" i="0" kern="1200" dirty="0">
                <a:solidFill>
                  <a:schemeClr val="tx1"/>
                </a:solidFill>
                <a:effectLst/>
                <a:latin typeface="+mn-lt"/>
                <a:ea typeface="+mn-ea"/>
                <a:cs typeface="+mn-cs"/>
              </a:rPr>
              <a:t>Internal node</a:t>
            </a:r>
            <a:r>
              <a:rPr lang="en-US" sz="1200" b="0" i="0" kern="1200" dirty="0">
                <a:solidFill>
                  <a:schemeClr val="tx1"/>
                </a:solidFill>
                <a:effectLst/>
                <a:latin typeface="+mn-lt"/>
                <a:ea typeface="+mn-ea"/>
                <a:cs typeface="+mn-cs"/>
              </a:rPr>
              <a:t> – a node with at least one child.</a:t>
            </a:r>
          </a:p>
          <a:p>
            <a:r>
              <a:rPr lang="en-US" sz="1200" b="1" i="0" kern="1200" dirty="0">
                <a:solidFill>
                  <a:schemeClr val="tx1"/>
                </a:solidFill>
                <a:effectLst/>
                <a:latin typeface="+mn-lt"/>
                <a:ea typeface="+mn-ea"/>
                <a:cs typeface="+mn-cs"/>
              </a:rPr>
              <a:t>External node</a:t>
            </a:r>
            <a:r>
              <a:rPr lang="en-US" sz="1200" b="0" i="0" kern="1200" dirty="0">
                <a:solidFill>
                  <a:schemeClr val="tx1"/>
                </a:solidFill>
                <a:effectLst/>
                <a:latin typeface="+mn-lt"/>
                <a:ea typeface="+mn-ea"/>
                <a:cs typeface="+mn-cs"/>
              </a:rPr>
              <a:t> – a node with no children.</a:t>
            </a:r>
          </a:p>
          <a:p>
            <a:r>
              <a:rPr lang="en-US" sz="1200" b="1" i="0" kern="1200" dirty="0">
                <a:solidFill>
                  <a:schemeClr val="tx1"/>
                </a:solidFill>
                <a:effectLst/>
                <a:latin typeface="+mn-lt"/>
                <a:ea typeface="+mn-ea"/>
                <a:cs typeface="+mn-cs"/>
              </a:rPr>
              <a:t>Degree</a:t>
            </a:r>
            <a:r>
              <a:rPr lang="en-US" sz="1200" b="0" i="0" kern="1200" dirty="0">
                <a:solidFill>
                  <a:schemeClr val="tx1"/>
                </a:solidFill>
                <a:effectLst/>
                <a:latin typeface="+mn-lt"/>
                <a:ea typeface="+mn-ea"/>
                <a:cs typeface="+mn-cs"/>
              </a:rPr>
              <a:t> – number of sub trees of a node.</a:t>
            </a:r>
          </a:p>
          <a:p>
            <a:r>
              <a:rPr lang="en-US" sz="1200" b="1" i="0" kern="1200" dirty="0">
                <a:solidFill>
                  <a:schemeClr val="tx1"/>
                </a:solidFill>
                <a:effectLst/>
                <a:latin typeface="+mn-lt"/>
                <a:ea typeface="+mn-ea"/>
                <a:cs typeface="+mn-cs"/>
              </a:rPr>
              <a:t>Edge</a:t>
            </a:r>
            <a:r>
              <a:rPr lang="en-US" sz="1200" b="0" i="0" kern="1200" dirty="0">
                <a:solidFill>
                  <a:schemeClr val="tx1"/>
                </a:solidFill>
                <a:effectLst/>
                <a:latin typeface="+mn-lt"/>
                <a:ea typeface="+mn-ea"/>
                <a:cs typeface="+mn-cs"/>
              </a:rPr>
              <a:t> – connection between one node to another.</a:t>
            </a:r>
          </a:p>
          <a:p>
            <a:r>
              <a:rPr lang="en-US" sz="1200" b="1" i="0" kern="1200" dirty="0">
                <a:solidFill>
                  <a:schemeClr val="tx1"/>
                </a:solidFill>
                <a:effectLst/>
                <a:latin typeface="+mn-lt"/>
                <a:ea typeface="+mn-ea"/>
                <a:cs typeface="+mn-cs"/>
              </a:rPr>
              <a:t>Path</a:t>
            </a:r>
            <a:r>
              <a:rPr lang="en-US" sz="1200" b="0" i="0" kern="1200" dirty="0">
                <a:solidFill>
                  <a:schemeClr val="tx1"/>
                </a:solidFill>
                <a:effectLst/>
                <a:latin typeface="+mn-lt"/>
                <a:ea typeface="+mn-ea"/>
                <a:cs typeface="+mn-cs"/>
              </a:rPr>
              <a:t> – a sequence of nodes and edges connecting a node with a descendant.</a:t>
            </a:r>
          </a:p>
          <a:p>
            <a:r>
              <a:rPr lang="en-US" sz="1200" b="1" i="0" kern="1200" dirty="0">
                <a:solidFill>
                  <a:schemeClr val="tx1"/>
                </a:solidFill>
                <a:effectLst/>
                <a:latin typeface="+mn-lt"/>
                <a:ea typeface="+mn-ea"/>
                <a:cs typeface="+mn-cs"/>
              </a:rPr>
              <a:t>Level</a:t>
            </a:r>
            <a:r>
              <a:rPr lang="en-US" sz="1200" b="0" i="0" kern="1200" dirty="0">
                <a:solidFill>
                  <a:schemeClr val="tx1"/>
                </a:solidFill>
                <a:effectLst/>
                <a:latin typeface="+mn-lt"/>
                <a:ea typeface="+mn-ea"/>
                <a:cs typeface="+mn-cs"/>
              </a:rPr>
              <a:t> – The level of a node is defined by 1 + (the number of connections between the node and the root).</a:t>
            </a:r>
          </a:p>
          <a:p>
            <a:r>
              <a:rPr lang="en-US" sz="1200" b="1" i="0" kern="1200" dirty="0">
                <a:solidFill>
                  <a:schemeClr val="tx1"/>
                </a:solidFill>
                <a:effectLst/>
                <a:latin typeface="+mn-lt"/>
                <a:ea typeface="+mn-ea"/>
                <a:cs typeface="+mn-cs"/>
              </a:rPr>
              <a:t>Height of tree</a:t>
            </a:r>
            <a:r>
              <a:rPr lang="en-US" sz="1200" b="0" i="0" kern="1200" dirty="0">
                <a:solidFill>
                  <a:schemeClr val="tx1"/>
                </a:solidFill>
                <a:effectLst/>
                <a:latin typeface="+mn-lt"/>
                <a:ea typeface="+mn-ea"/>
                <a:cs typeface="+mn-cs"/>
              </a:rPr>
              <a:t> –The height of a tree is the number of edges on the longest downward path between the root and a leaf.</a:t>
            </a:r>
          </a:p>
          <a:p>
            <a:r>
              <a:rPr lang="en-US" sz="1200" b="1" i="0" kern="1200" dirty="0">
                <a:solidFill>
                  <a:schemeClr val="tx1"/>
                </a:solidFill>
                <a:effectLst/>
                <a:latin typeface="+mn-lt"/>
                <a:ea typeface="+mn-ea"/>
                <a:cs typeface="+mn-cs"/>
              </a:rPr>
              <a:t>Height of node</a:t>
            </a:r>
            <a:r>
              <a:rPr lang="en-US" sz="1200" b="0" i="0" kern="1200" dirty="0">
                <a:solidFill>
                  <a:schemeClr val="tx1"/>
                </a:solidFill>
                <a:effectLst/>
                <a:latin typeface="+mn-lt"/>
                <a:ea typeface="+mn-ea"/>
                <a:cs typeface="+mn-cs"/>
              </a:rPr>
              <a:t> –The height of a node is the number of edges on the longest downward path between that node and a leaf.</a:t>
            </a:r>
          </a:p>
          <a:p>
            <a:r>
              <a:rPr lang="en-US" sz="1200" b="1" i="0" kern="1200" dirty="0">
                <a:solidFill>
                  <a:schemeClr val="tx1"/>
                </a:solidFill>
                <a:effectLst/>
                <a:latin typeface="+mn-lt"/>
                <a:ea typeface="+mn-ea"/>
                <a:cs typeface="+mn-cs"/>
              </a:rPr>
              <a:t>Depth</a:t>
            </a:r>
            <a:r>
              <a:rPr lang="en-US" sz="1200" b="0" i="0" kern="1200" dirty="0">
                <a:solidFill>
                  <a:schemeClr val="tx1"/>
                </a:solidFill>
                <a:effectLst/>
                <a:latin typeface="+mn-lt"/>
                <a:ea typeface="+mn-ea"/>
                <a:cs typeface="+mn-cs"/>
              </a:rPr>
              <a:t> –The depth of a node is the number of edges from the node to the tree's root node.</a:t>
            </a:r>
          </a:p>
          <a:p>
            <a:r>
              <a:rPr lang="en-US" sz="1200" b="1" i="0" kern="1200" dirty="0">
                <a:solidFill>
                  <a:schemeClr val="tx1"/>
                </a:solidFill>
                <a:effectLst/>
                <a:latin typeface="+mn-lt"/>
                <a:ea typeface="+mn-ea"/>
                <a:cs typeface="+mn-cs"/>
              </a:rPr>
              <a:t>Forest</a:t>
            </a:r>
            <a:r>
              <a:rPr lang="en-US" sz="1200" b="0" i="0" kern="1200" dirty="0">
                <a:solidFill>
                  <a:schemeClr val="tx1"/>
                </a:solidFill>
                <a:effectLst/>
                <a:latin typeface="+mn-lt"/>
                <a:ea typeface="+mn-ea"/>
                <a:cs typeface="+mn-cs"/>
              </a:rPr>
              <a:t> – A forest is a set of n ≥ 0 disjoint trees.</a:t>
            </a:r>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58</a:t>
            </a:fld>
            <a:endParaRPr lang="id-ID"/>
          </a:p>
        </p:txBody>
      </p:sp>
    </p:spTree>
    <p:extLst>
      <p:ext uri="{BB962C8B-B14F-4D97-AF65-F5344CB8AC3E}">
        <p14:creationId xmlns:p14="http://schemas.microsoft.com/office/powerpoint/2010/main" val="20189760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Files system is another example of tree data structure</a:t>
            </a:r>
          </a:p>
        </p:txBody>
      </p:sp>
      <p:sp>
        <p:nvSpPr>
          <p:cNvPr id="4" name="Slide Number Placeholder 3"/>
          <p:cNvSpPr>
            <a:spLocks noGrp="1"/>
          </p:cNvSpPr>
          <p:nvPr>
            <p:ph type="sldNum" sz="quarter" idx="10"/>
          </p:nvPr>
        </p:nvSpPr>
        <p:spPr/>
        <p:txBody>
          <a:bodyPr/>
          <a:lstStyle/>
          <a:p>
            <a:fld id="{55C38DD1-33AA-4996-977A-42B26A155BBE}" type="slidenum">
              <a:rPr lang="id-ID" smtClean="0"/>
              <a:t>59</a:t>
            </a:fld>
            <a:endParaRPr lang="id-ID"/>
          </a:p>
        </p:txBody>
      </p:sp>
    </p:spTree>
    <p:extLst>
      <p:ext uri="{BB962C8B-B14F-4D97-AF65-F5344CB8AC3E}">
        <p14:creationId xmlns:p14="http://schemas.microsoft.com/office/powerpoint/2010/main" val="25491319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600"/>
              </a:spcAft>
              <a:buClrTx/>
              <a:buSzTx/>
              <a:buFontTx/>
              <a:buNone/>
              <a:tabLst/>
              <a:defRPr/>
            </a:pPr>
            <a:r>
              <a:rPr lang="en-US" sz="1200" b="0" i="0" kern="1200" dirty="0">
                <a:solidFill>
                  <a:schemeClr val="tx1"/>
                </a:solidFill>
                <a:effectLst/>
                <a:latin typeface="+mn-lt"/>
                <a:ea typeface="+mn-ea"/>
                <a:cs typeface="+mn-cs"/>
              </a:rPr>
              <a:t>The most basic statement is a block statement that is used to group statements. The block is delimited by a pair of curly brackets.</a:t>
            </a:r>
            <a:endParaRPr lang="en-US" sz="1200" b="1" dirty="0">
              <a:solidFill>
                <a:prstClr val="white">
                  <a:lumMod val="50000"/>
                </a:prstClr>
              </a:solidFill>
              <a:latin typeface="Source Sans Pro Light"/>
            </a:endParaRPr>
          </a:p>
        </p:txBody>
      </p:sp>
      <p:sp>
        <p:nvSpPr>
          <p:cNvPr id="4" name="Slide Number Placeholder 3"/>
          <p:cNvSpPr>
            <a:spLocks noGrp="1"/>
          </p:cNvSpPr>
          <p:nvPr>
            <p:ph type="sldNum" sz="quarter" idx="10"/>
          </p:nvPr>
        </p:nvSpPr>
        <p:spPr/>
        <p:txBody>
          <a:bodyPr/>
          <a:lstStyle/>
          <a:p>
            <a:fld id="{55C38DD1-33AA-4996-977A-42B26A155BBE}" type="slidenum">
              <a:rPr lang="id-ID" smtClean="0">
                <a:solidFill>
                  <a:prstClr val="black"/>
                </a:solidFill>
              </a:rPr>
              <a:pPr/>
              <a:t>61</a:t>
            </a:fld>
            <a:endParaRPr lang="id-ID">
              <a:solidFill>
                <a:prstClr val="black"/>
              </a:solidFill>
            </a:endParaRPr>
          </a:p>
        </p:txBody>
      </p:sp>
    </p:spTree>
    <p:extLst>
      <p:ext uri="{BB962C8B-B14F-4D97-AF65-F5344CB8AC3E}">
        <p14:creationId xmlns:p14="http://schemas.microsoft.com/office/powerpoint/2010/main" val="38793277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600"/>
              </a:spcAft>
              <a:buClrTx/>
              <a:buSzTx/>
              <a:buFontTx/>
              <a:buNone/>
              <a:tabLst/>
              <a:defRPr/>
            </a:pPr>
            <a:r>
              <a:rPr lang="en-US" sz="1200" b="0" i="0" kern="1200" dirty="0">
                <a:solidFill>
                  <a:schemeClr val="tx1"/>
                </a:solidFill>
                <a:effectLst/>
                <a:latin typeface="+mn-lt"/>
                <a:ea typeface="+mn-ea"/>
                <a:cs typeface="+mn-cs"/>
              </a:rPr>
              <a:t>Use the </a:t>
            </a:r>
            <a:r>
              <a:rPr lang="en-US" dirty="0"/>
              <a:t>if</a:t>
            </a:r>
            <a:r>
              <a:rPr lang="en-US" sz="1200" b="0" i="0" kern="1200" dirty="0">
                <a:solidFill>
                  <a:schemeClr val="tx1"/>
                </a:solidFill>
                <a:effectLst/>
                <a:latin typeface="+mn-lt"/>
                <a:ea typeface="+mn-ea"/>
                <a:cs typeface="+mn-cs"/>
              </a:rPr>
              <a:t> statement to execute a statement if a logical condition is true. Use the optional </a:t>
            </a:r>
            <a:r>
              <a:rPr lang="en-US" dirty="0"/>
              <a:t>else</a:t>
            </a:r>
            <a:r>
              <a:rPr lang="en-US" sz="1200" b="0" i="0" kern="1200" dirty="0">
                <a:solidFill>
                  <a:schemeClr val="tx1"/>
                </a:solidFill>
                <a:effectLst/>
                <a:latin typeface="+mn-lt"/>
                <a:ea typeface="+mn-ea"/>
                <a:cs typeface="+mn-cs"/>
              </a:rPr>
              <a:t> clause to execute a statement if the condition is false. </a:t>
            </a:r>
            <a:endParaRPr lang="en-US" sz="1200" b="1" dirty="0">
              <a:solidFill>
                <a:prstClr val="white">
                  <a:lumMod val="50000"/>
                </a:prstClr>
              </a:solidFill>
              <a:latin typeface="Source Sans Pro Light"/>
            </a:endParaRPr>
          </a:p>
        </p:txBody>
      </p:sp>
      <p:sp>
        <p:nvSpPr>
          <p:cNvPr id="4" name="Slide Number Placeholder 3"/>
          <p:cNvSpPr>
            <a:spLocks noGrp="1"/>
          </p:cNvSpPr>
          <p:nvPr>
            <p:ph type="sldNum" sz="quarter" idx="10"/>
          </p:nvPr>
        </p:nvSpPr>
        <p:spPr/>
        <p:txBody>
          <a:bodyPr/>
          <a:lstStyle/>
          <a:p>
            <a:fld id="{55C38DD1-33AA-4996-977A-42B26A155BBE}" type="slidenum">
              <a:rPr lang="id-ID" smtClean="0">
                <a:solidFill>
                  <a:prstClr val="black"/>
                </a:solidFill>
              </a:rPr>
              <a:pPr/>
              <a:t>62</a:t>
            </a:fld>
            <a:endParaRPr lang="id-ID">
              <a:solidFill>
                <a:prstClr val="black"/>
              </a:solidFill>
            </a:endParaRPr>
          </a:p>
        </p:txBody>
      </p:sp>
    </p:spTree>
    <p:extLst>
      <p:ext uri="{BB962C8B-B14F-4D97-AF65-F5344CB8AC3E}">
        <p14:creationId xmlns:p14="http://schemas.microsoft.com/office/powerpoint/2010/main" val="13435265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600"/>
              </a:spcAft>
              <a:buClrTx/>
              <a:buSzTx/>
              <a:buFontTx/>
              <a:buNone/>
              <a:tabLst/>
              <a:defRPr/>
            </a:pPr>
            <a:r>
              <a:rPr lang="en-US" sz="1200" b="0" i="0" kern="1200" dirty="0" smtClean="0">
                <a:solidFill>
                  <a:schemeClr val="tx1"/>
                </a:solidFill>
                <a:effectLst/>
                <a:latin typeface="+mn-lt"/>
                <a:ea typeface="+mn-ea"/>
                <a:cs typeface="+mn-cs"/>
              </a:rPr>
              <a:t>Use the </a:t>
            </a:r>
            <a:r>
              <a:rPr lang="en-US" dirty="0" smtClean="0"/>
              <a:t>if</a:t>
            </a:r>
            <a:r>
              <a:rPr lang="en-US" sz="1200" b="0" i="0" kern="1200" dirty="0" smtClean="0">
                <a:solidFill>
                  <a:schemeClr val="tx1"/>
                </a:solidFill>
                <a:effectLst/>
                <a:latin typeface="+mn-lt"/>
                <a:ea typeface="+mn-ea"/>
                <a:cs typeface="+mn-cs"/>
              </a:rPr>
              <a:t> statement to execute a statement if a logical condition is true. Use the optional </a:t>
            </a:r>
            <a:r>
              <a:rPr lang="en-US" dirty="0" smtClean="0"/>
              <a:t>else</a:t>
            </a:r>
            <a:r>
              <a:rPr lang="en-US" sz="1200" b="0" i="0" kern="1200" dirty="0" smtClean="0">
                <a:solidFill>
                  <a:schemeClr val="tx1"/>
                </a:solidFill>
                <a:effectLst/>
                <a:latin typeface="+mn-lt"/>
                <a:ea typeface="+mn-ea"/>
                <a:cs typeface="+mn-cs"/>
              </a:rPr>
              <a:t> clause to execute a statement if the condition is false. </a:t>
            </a:r>
            <a:endParaRPr lang="en-US" sz="1200" b="1" dirty="0" smtClean="0">
              <a:solidFill>
                <a:prstClr val="white">
                  <a:lumMod val="50000"/>
                </a:prstClr>
              </a:solidFill>
              <a:latin typeface="Source Sans Pro Light"/>
            </a:endParaRPr>
          </a:p>
        </p:txBody>
      </p:sp>
      <p:sp>
        <p:nvSpPr>
          <p:cNvPr id="4" name="Slide Number Placeholder 3"/>
          <p:cNvSpPr>
            <a:spLocks noGrp="1"/>
          </p:cNvSpPr>
          <p:nvPr>
            <p:ph type="sldNum" sz="quarter" idx="10"/>
          </p:nvPr>
        </p:nvSpPr>
        <p:spPr/>
        <p:txBody>
          <a:bodyPr/>
          <a:lstStyle/>
          <a:p>
            <a:fld id="{55C38DD1-33AA-4996-977A-42B26A155BBE}" type="slidenum">
              <a:rPr lang="id-ID" smtClean="0">
                <a:solidFill>
                  <a:prstClr val="black"/>
                </a:solidFill>
              </a:rPr>
              <a:pPr/>
              <a:t>63</a:t>
            </a:fld>
            <a:endParaRPr lang="id-ID">
              <a:solidFill>
                <a:prstClr val="black"/>
              </a:solidFill>
            </a:endParaRPr>
          </a:p>
        </p:txBody>
      </p:sp>
    </p:spTree>
    <p:extLst>
      <p:ext uri="{BB962C8B-B14F-4D97-AF65-F5344CB8AC3E}">
        <p14:creationId xmlns:p14="http://schemas.microsoft.com/office/powerpoint/2010/main" val="181704227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Note that there is no </a:t>
            </a:r>
            <a:r>
              <a:rPr lang="en-US" dirty="0" err="1" smtClean="0"/>
              <a:t>elseif</a:t>
            </a:r>
            <a:r>
              <a:rPr lang="en-US" sz="1200" b="0" i="0" kern="1200" dirty="0" smtClean="0">
                <a:solidFill>
                  <a:schemeClr val="tx1"/>
                </a:solidFill>
                <a:effectLst/>
                <a:latin typeface="+mn-lt"/>
                <a:ea typeface="+mn-ea"/>
                <a:cs typeface="+mn-cs"/>
              </a:rPr>
              <a:t> syntax in JavaScript. However, you can write it with a space between </a:t>
            </a:r>
            <a:r>
              <a:rPr lang="en-US" dirty="0" smtClean="0"/>
              <a:t>else </a:t>
            </a:r>
            <a:r>
              <a:rPr lang="en-US" sz="1200" b="0" i="0" kern="1200" dirty="0" smtClean="0">
                <a:solidFill>
                  <a:schemeClr val="tx1"/>
                </a:solidFill>
                <a:effectLst/>
                <a:latin typeface="+mn-lt"/>
                <a:ea typeface="+mn-ea"/>
                <a:cs typeface="+mn-cs"/>
              </a:rPr>
              <a:t>and </a:t>
            </a:r>
            <a:r>
              <a:rPr lang="en-US" dirty="0" smtClean="0"/>
              <a:t>if</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64</a:t>
            </a:fld>
            <a:endParaRPr lang="id-ID"/>
          </a:p>
        </p:txBody>
      </p:sp>
    </p:spTree>
    <p:extLst>
      <p:ext uri="{BB962C8B-B14F-4D97-AF65-F5344CB8AC3E}">
        <p14:creationId xmlns:p14="http://schemas.microsoft.com/office/powerpoint/2010/main" val="2215941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600"/>
              </a:spcAft>
              <a:buClrTx/>
              <a:buSzTx/>
              <a:buFontTx/>
              <a:buNone/>
              <a:tabLst/>
              <a:defRPr/>
            </a:pPr>
            <a:r>
              <a:rPr lang="en-US" sz="1200" b="0" i="0" kern="1200" dirty="0" smtClean="0">
                <a:solidFill>
                  <a:schemeClr val="tx1"/>
                </a:solidFill>
                <a:effectLst/>
                <a:latin typeface="+mn-lt"/>
                <a:ea typeface="+mn-ea"/>
                <a:cs typeface="+mn-cs"/>
              </a:rPr>
              <a:t>A </a:t>
            </a:r>
            <a:r>
              <a:rPr lang="en-US" dirty="0" smtClean="0"/>
              <a:t>switch</a:t>
            </a:r>
            <a:r>
              <a:rPr lang="en-US" sz="1200" b="0" i="0" kern="1200" dirty="0" smtClean="0">
                <a:solidFill>
                  <a:schemeClr val="tx1"/>
                </a:solidFill>
                <a:effectLst/>
                <a:latin typeface="+mn-lt"/>
                <a:ea typeface="+mn-ea"/>
                <a:cs typeface="+mn-cs"/>
              </a:rPr>
              <a:t> statement allows a program to evaluate an expression and attempt to match the expression's value to a case label. If a match is found, the program executes the associated statement.</a:t>
            </a:r>
            <a:endParaRPr lang="en-US" sz="1200" b="1" dirty="0" smtClean="0">
              <a:solidFill>
                <a:prstClr val="white">
                  <a:lumMod val="50000"/>
                </a:prstClr>
              </a:solidFill>
              <a:latin typeface="Source Sans Pro Light"/>
            </a:endParaRPr>
          </a:p>
        </p:txBody>
      </p:sp>
      <p:sp>
        <p:nvSpPr>
          <p:cNvPr id="4" name="Slide Number Placeholder 3"/>
          <p:cNvSpPr>
            <a:spLocks noGrp="1"/>
          </p:cNvSpPr>
          <p:nvPr>
            <p:ph type="sldNum" sz="quarter" idx="10"/>
          </p:nvPr>
        </p:nvSpPr>
        <p:spPr/>
        <p:txBody>
          <a:bodyPr/>
          <a:lstStyle/>
          <a:p>
            <a:fld id="{55C38DD1-33AA-4996-977A-42B26A155BBE}" type="slidenum">
              <a:rPr lang="id-ID" smtClean="0">
                <a:solidFill>
                  <a:prstClr val="black"/>
                </a:solidFill>
              </a:rPr>
              <a:pPr/>
              <a:t>65</a:t>
            </a:fld>
            <a:endParaRPr lang="id-ID">
              <a:solidFill>
                <a:prstClr val="black"/>
              </a:solidFill>
            </a:endParaRPr>
          </a:p>
        </p:txBody>
      </p:sp>
    </p:spTree>
    <p:extLst>
      <p:ext uri="{BB962C8B-B14F-4D97-AF65-F5344CB8AC3E}">
        <p14:creationId xmlns:p14="http://schemas.microsoft.com/office/powerpoint/2010/main" val="1240003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throw statement</a:t>
            </a:r>
          </a:p>
          <a:p>
            <a:r>
              <a:rPr lang="en-US" sz="1200" b="0" i="0" kern="1200" dirty="0">
                <a:solidFill>
                  <a:schemeClr val="tx1"/>
                </a:solidFill>
                <a:effectLst/>
                <a:latin typeface="+mn-lt"/>
                <a:ea typeface="+mn-ea"/>
                <a:cs typeface="+mn-cs"/>
              </a:rPr>
              <a:t>Use the throw statement to throw an exception. When you throw an exception, you specify the expression containing the value to be thrown.</a:t>
            </a:r>
          </a:p>
          <a:p>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try...catch statement</a:t>
            </a:r>
          </a:p>
          <a:p>
            <a:r>
              <a:rPr lang="en-US" sz="1200" b="0" i="0" kern="1200" dirty="0">
                <a:solidFill>
                  <a:schemeClr val="tx1"/>
                </a:solidFill>
                <a:effectLst/>
                <a:latin typeface="+mn-lt"/>
                <a:ea typeface="+mn-ea"/>
                <a:cs typeface="+mn-cs"/>
              </a:rPr>
              <a:t>The try...catch statement marks a block of statements to try, and specifies one or more responses should an exception be thrown. If an exception is thrown, the try...catch statement catches it.</a:t>
            </a:r>
          </a:p>
          <a:p>
            <a:r>
              <a:rPr lang="en-US" sz="1200" b="0" i="0" kern="1200" dirty="0">
                <a:solidFill>
                  <a:schemeClr val="tx1"/>
                </a:solidFill>
                <a:effectLst/>
                <a:latin typeface="+mn-lt"/>
                <a:ea typeface="+mn-ea"/>
                <a:cs typeface="+mn-cs"/>
              </a:rPr>
              <a:t>The try...catch statement consists of a try block, which contains one or more statements, and zero or more catch blocks, containing statements that specify what to do if an exception is thrown in the try block. That is, you want the try block to succeed, and if it does not succeed, you want control to pass to the catch block. If any statement within the try block (or in a function called from within the try block) throws an exception, control immediately shifts to the catch block. If no exception is thrown in the try block, the catch block is skipped. The finally block executes after the try and catch blocks execute but before the statements following the try...catch statement.</a:t>
            </a:r>
          </a:p>
          <a:p>
            <a:endParaRPr lang="en-US" sz="1200" b="0" i="0" kern="1200" dirty="0">
              <a:solidFill>
                <a:schemeClr val="tx1"/>
              </a:solidFill>
              <a:effectLst/>
              <a:latin typeface="+mn-lt"/>
              <a:ea typeface="+mn-ea"/>
              <a:cs typeface="+mn-cs"/>
            </a:endParaRPr>
          </a:p>
          <a:p>
            <a:pPr marL="0" marR="0" indent="0" algn="just" defTabSz="914400" rtl="0" eaLnBrk="1" fontAlgn="auto" latinLnBrk="0" hangingPunct="1">
              <a:lnSpc>
                <a:spcPct val="100000"/>
              </a:lnSpc>
              <a:spcBef>
                <a:spcPts val="0"/>
              </a:spcBef>
              <a:spcAft>
                <a:spcPts val="600"/>
              </a:spcAft>
              <a:buClrTx/>
              <a:buSzTx/>
              <a:buFontTx/>
              <a:buNone/>
              <a:tabLst/>
              <a:defRPr/>
            </a:pPr>
            <a:endParaRPr lang="en-US" sz="1200" b="1" dirty="0">
              <a:solidFill>
                <a:prstClr val="white">
                  <a:lumMod val="50000"/>
                </a:prstClr>
              </a:solidFill>
              <a:latin typeface="Source Sans Pro Light"/>
            </a:endParaRPr>
          </a:p>
        </p:txBody>
      </p:sp>
      <p:sp>
        <p:nvSpPr>
          <p:cNvPr id="4" name="Slide Number Placeholder 3"/>
          <p:cNvSpPr>
            <a:spLocks noGrp="1"/>
          </p:cNvSpPr>
          <p:nvPr>
            <p:ph type="sldNum" sz="quarter" idx="10"/>
          </p:nvPr>
        </p:nvSpPr>
        <p:spPr/>
        <p:txBody>
          <a:bodyPr/>
          <a:lstStyle/>
          <a:p>
            <a:fld id="{55C38DD1-33AA-4996-977A-42B26A155BBE}" type="slidenum">
              <a:rPr lang="id-ID" smtClean="0">
                <a:solidFill>
                  <a:prstClr val="black"/>
                </a:solidFill>
              </a:rPr>
              <a:pPr/>
              <a:t>66</a:t>
            </a:fld>
            <a:endParaRPr lang="id-ID">
              <a:solidFill>
                <a:prstClr val="black"/>
              </a:solidFill>
            </a:endParaRPr>
          </a:p>
        </p:txBody>
      </p:sp>
    </p:spTree>
    <p:extLst>
      <p:ext uri="{BB962C8B-B14F-4D97-AF65-F5344CB8AC3E}">
        <p14:creationId xmlns:p14="http://schemas.microsoft.com/office/powerpoint/2010/main" val="1701141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Variable - </a:t>
            </a:r>
            <a:r>
              <a:rPr lang="en-US" sz="1200" dirty="0" smtClean="0">
                <a:solidFill>
                  <a:schemeClr val="tx1">
                    <a:lumMod val="50000"/>
                    <a:lumOff val="50000"/>
                  </a:schemeClr>
                </a:solidFill>
              </a:rPr>
              <a:t>A storage location paired with an associated symbolic name (an </a:t>
            </a:r>
            <a:r>
              <a:rPr lang="en-US" sz="1200" b="1" dirty="0" smtClean="0">
                <a:solidFill>
                  <a:schemeClr val="tx1">
                    <a:lumMod val="50000"/>
                    <a:lumOff val="50000"/>
                  </a:schemeClr>
                </a:solidFill>
              </a:rPr>
              <a:t>identifier</a:t>
            </a:r>
            <a:r>
              <a:rPr lang="en-US" sz="1200" dirty="0" smtClean="0">
                <a:solidFill>
                  <a:schemeClr val="tx1">
                    <a:lumMod val="50000"/>
                    <a:lumOff val="50000"/>
                  </a:schemeClr>
                </a:solidFill>
              </a:rPr>
              <a:t>), which contains some known or unknown quantity of information referred to as a value. The identifier can be bound to a </a:t>
            </a:r>
            <a:r>
              <a:rPr lang="en-US" sz="1200" b="1" dirty="0" smtClean="0">
                <a:solidFill>
                  <a:schemeClr val="tx1">
                    <a:lumMod val="50000"/>
                    <a:lumOff val="50000"/>
                  </a:schemeClr>
                </a:solidFill>
              </a:rPr>
              <a:t>value</a:t>
            </a:r>
            <a:r>
              <a:rPr lang="en-US" sz="1200" dirty="0" smtClean="0">
                <a:solidFill>
                  <a:schemeClr val="tx1">
                    <a:lumMod val="50000"/>
                    <a:lumOff val="50000"/>
                  </a:schemeClr>
                </a:solidFill>
              </a:rPr>
              <a:t> during run time, and the value of the variable may thus </a:t>
            </a:r>
            <a:r>
              <a:rPr lang="en-US" sz="1200" b="1" dirty="0" smtClean="0">
                <a:solidFill>
                  <a:schemeClr val="tx1">
                    <a:lumMod val="50000"/>
                    <a:lumOff val="50000"/>
                  </a:schemeClr>
                </a:solidFill>
              </a:rPr>
              <a:t>change</a:t>
            </a:r>
            <a:r>
              <a:rPr lang="en-US" sz="1200" dirty="0" smtClean="0">
                <a:solidFill>
                  <a:schemeClr val="tx1">
                    <a:lumMod val="50000"/>
                    <a:lumOff val="50000"/>
                  </a:schemeClr>
                </a:solidFill>
              </a:rPr>
              <a:t> during the course of program execution.</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JavaScript Variables</a:t>
            </a:r>
          </a:p>
          <a:p>
            <a:r>
              <a:rPr lang="en-US" sz="1200" b="0" i="0" kern="1200" dirty="0" smtClean="0">
                <a:solidFill>
                  <a:schemeClr val="tx1"/>
                </a:solidFill>
                <a:effectLst/>
                <a:latin typeface="+mn-lt"/>
                <a:ea typeface="+mn-ea"/>
                <a:cs typeface="+mn-cs"/>
              </a:rPr>
              <a:t>Like many other programming languages, JavaScript has variables. Variables can be thought of as named containers. You can place data into these containers and then refer to the data simply by naming the container.</a:t>
            </a:r>
          </a:p>
          <a:p>
            <a:r>
              <a:rPr lang="en-US" sz="1200" b="0" i="0" kern="1200" dirty="0" smtClean="0">
                <a:solidFill>
                  <a:schemeClr val="tx1"/>
                </a:solidFill>
                <a:effectLst/>
                <a:latin typeface="+mn-lt"/>
                <a:ea typeface="+mn-ea"/>
                <a:cs typeface="+mn-cs"/>
              </a:rPr>
              <a:t>Before you use a variable in a JavaScript program, you must declare it. Variables are declared with the </a:t>
            </a:r>
            <a:r>
              <a:rPr lang="en-US" sz="1200" b="1" i="0" kern="1200" dirty="0"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keyword.</a:t>
            </a:r>
          </a:p>
          <a:p>
            <a:r>
              <a:rPr lang="en-US" sz="1200" b="0" i="0" kern="1200" dirty="0" smtClean="0">
                <a:solidFill>
                  <a:schemeClr val="tx1"/>
                </a:solidFill>
                <a:effectLst/>
                <a:latin typeface="+mn-lt"/>
                <a:ea typeface="+mn-ea"/>
                <a:cs typeface="+mn-cs"/>
              </a:rPr>
              <a:t>Storing a value in a variable is called </a:t>
            </a:r>
            <a:r>
              <a:rPr lang="en-US" sz="1200" b="1" i="0" kern="1200" dirty="0" smtClean="0">
                <a:solidFill>
                  <a:schemeClr val="tx1"/>
                </a:solidFill>
                <a:effectLst/>
                <a:latin typeface="+mn-lt"/>
                <a:ea typeface="+mn-ea"/>
                <a:cs typeface="+mn-cs"/>
              </a:rPr>
              <a:t>variable initialization</a:t>
            </a:r>
            <a:r>
              <a:rPr lang="en-US" sz="1200" b="0" i="0" kern="1200" dirty="0" smtClean="0">
                <a:solidFill>
                  <a:schemeClr val="tx1"/>
                </a:solidFill>
                <a:effectLst/>
                <a:latin typeface="+mn-lt"/>
                <a:ea typeface="+mn-ea"/>
                <a:cs typeface="+mn-cs"/>
              </a:rPr>
              <a:t>. You can do variable initialization at the time of variable creation or at a later point in time when you need that variable.</a:t>
            </a:r>
          </a:p>
          <a:p>
            <a:r>
              <a:rPr lang="en-US" sz="1200" b="0" i="0" kern="1200" dirty="0" smtClean="0">
                <a:solidFill>
                  <a:schemeClr val="tx1"/>
                </a:solidFill>
                <a:effectLst/>
                <a:latin typeface="+mn-lt"/>
                <a:ea typeface="+mn-ea"/>
                <a:cs typeface="+mn-cs"/>
              </a:rPr>
              <a:t>For instance, you might create a variable named </a:t>
            </a:r>
            <a:r>
              <a:rPr lang="en-US" sz="1200" b="1" i="0" kern="1200" dirty="0" smtClean="0">
                <a:solidFill>
                  <a:schemeClr val="tx1"/>
                </a:solidFill>
                <a:effectLst/>
                <a:latin typeface="+mn-lt"/>
                <a:ea typeface="+mn-ea"/>
                <a:cs typeface="+mn-cs"/>
              </a:rPr>
              <a:t>money</a:t>
            </a:r>
            <a:r>
              <a:rPr lang="en-US" sz="1200" b="0" i="0" kern="1200" dirty="0" smtClean="0">
                <a:solidFill>
                  <a:schemeClr val="tx1"/>
                </a:solidFill>
                <a:effectLst/>
                <a:latin typeface="+mn-lt"/>
                <a:ea typeface="+mn-ea"/>
                <a:cs typeface="+mn-cs"/>
              </a:rPr>
              <a:t> and assign the value 2000.50 to it later. </a:t>
            </a:r>
          </a:p>
          <a:p>
            <a:r>
              <a:rPr lang="en-US" sz="1200" b="0" i="0" kern="1200" dirty="0" smtClean="0">
                <a:solidFill>
                  <a:schemeClr val="tx1"/>
                </a:solidFill>
                <a:effectLst/>
                <a:latin typeface="+mn-lt"/>
                <a:ea typeface="+mn-ea"/>
                <a:cs typeface="+mn-cs"/>
              </a:rPr>
              <a:t>Use the </a:t>
            </a:r>
            <a:r>
              <a:rPr lang="en-US" sz="1200" b="1" i="0" kern="1200" dirty="0"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keyword only for declaration or initialization, once for the life of any variable name in a document. You should not re-declare same variable twice.</a:t>
            </a:r>
          </a:p>
          <a:p>
            <a:r>
              <a:rPr lang="en-US" sz="1200" b="0" i="0" kern="1200" dirty="0" smtClean="0">
                <a:solidFill>
                  <a:schemeClr val="tx1"/>
                </a:solidFill>
                <a:effectLst/>
                <a:latin typeface="+mn-lt"/>
                <a:ea typeface="+mn-ea"/>
                <a:cs typeface="+mn-cs"/>
              </a:rPr>
              <a:t>JavaScript is </a:t>
            </a:r>
            <a:r>
              <a:rPr lang="en-US" sz="1200" b="1" i="0" kern="1200" dirty="0" err="1" smtClean="0">
                <a:solidFill>
                  <a:schemeClr val="tx1"/>
                </a:solidFill>
                <a:effectLst/>
                <a:latin typeface="+mn-lt"/>
                <a:ea typeface="+mn-ea"/>
                <a:cs typeface="+mn-cs"/>
              </a:rPr>
              <a:t>untyped</a:t>
            </a:r>
            <a:r>
              <a:rPr lang="en-US" sz="1200" b="0" i="0" kern="1200" dirty="0" smtClean="0">
                <a:solidFill>
                  <a:schemeClr val="tx1"/>
                </a:solidFill>
                <a:effectLst/>
                <a:latin typeface="+mn-lt"/>
                <a:ea typeface="+mn-ea"/>
                <a:cs typeface="+mn-cs"/>
              </a:rPr>
              <a:t> language. This means that a JavaScript variable can hold a value of any data type. Unlike many other languages, you don't have to tell JavaScript during variable declaration what type of value the variable will hold. The value type of a variable can change during the execution of a program and JavaScript takes care of it automatically.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9</a:t>
            </a:fld>
            <a:endParaRPr lang="id-ID"/>
          </a:p>
        </p:txBody>
      </p:sp>
    </p:spTree>
    <p:extLst>
      <p:ext uri="{BB962C8B-B14F-4D97-AF65-F5344CB8AC3E}">
        <p14:creationId xmlns:p14="http://schemas.microsoft.com/office/powerpoint/2010/main" val="417855898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C38DD1-33AA-4996-977A-42B26A155BBE}" type="slidenum">
              <a:rPr lang="id-ID" smtClean="0"/>
              <a:t>68</a:t>
            </a:fld>
            <a:endParaRPr lang="id-ID"/>
          </a:p>
        </p:txBody>
      </p:sp>
    </p:spTree>
    <p:extLst>
      <p:ext uri="{BB962C8B-B14F-4D97-AF65-F5344CB8AC3E}">
        <p14:creationId xmlns:p14="http://schemas.microsoft.com/office/powerpoint/2010/main" val="3297927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for </a:t>
            </a:r>
            <a:r>
              <a:rPr lang="en-US" sz="1200" b="1" i="0" kern="1200" dirty="0" smtClean="0">
                <a:solidFill>
                  <a:schemeClr val="tx1"/>
                </a:solidFill>
                <a:effectLst/>
                <a:latin typeface="+mn-lt"/>
                <a:ea typeface="+mn-ea"/>
                <a:cs typeface="+mn-cs"/>
              </a:rPr>
              <a:t>loop</a:t>
            </a:r>
          </a:p>
          <a:p>
            <a:r>
              <a:rPr lang="en-US" sz="1200" b="0" i="0" kern="1200" dirty="0" smtClean="0">
                <a:solidFill>
                  <a:schemeClr val="tx1"/>
                </a:solidFill>
                <a:effectLst/>
                <a:latin typeface="+mn-lt"/>
                <a:ea typeface="+mn-ea"/>
                <a:cs typeface="+mn-cs"/>
              </a:rPr>
              <a:t>It </a:t>
            </a:r>
            <a:r>
              <a:rPr lang="en-US" sz="1200" b="0" i="0" kern="1200" dirty="0">
                <a:solidFill>
                  <a:schemeClr val="tx1"/>
                </a:solidFill>
                <a:effectLst/>
                <a:latin typeface="+mn-lt"/>
                <a:ea typeface="+mn-ea"/>
                <a:cs typeface="+mn-cs"/>
              </a:rPr>
              <a:t>is often the tool you will use when you want to create a loop.</a:t>
            </a:r>
          </a:p>
          <a:p>
            <a:r>
              <a:rPr lang="en-US" sz="1200" b="0" i="0" kern="1200" dirty="0">
                <a:solidFill>
                  <a:schemeClr val="tx1"/>
                </a:solidFill>
                <a:effectLst/>
                <a:latin typeface="+mn-lt"/>
                <a:ea typeface="+mn-ea"/>
                <a:cs typeface="+mn-cs"/>
              </a:rPr>
              <a:t>The for loop has the following syntax:</a:t>
            </a:r>
          </a:p>
          <a:p>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for (statement 1; statement 2; statement 3) {</a:t>
            </a:r>
            <a:br>
              <a:rPr lang="en-US" sz="1200" b="0" i="1"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    code block to be executed</a:t>
            </a:r>
            <a:br>
              <a:rPr lang="en-US" sz="1200" b="0" i="1"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Statement 1</a:t>
            </a:r>
            <a:r>
              <a:rPr lang="en-US" sz="1200" b="0" i="0" kern="1200" dirty="0">
                <a:solidFill>
                  <a:schemeClr val="tx1"/>
                </a:solidFill>
                <a:effectLst/>
                <a:latin typeface="+mn-lt"/>
                <a:ea typeface="+mn-ea"/>
                <a:cs typeface="+mn-cs"/>
              </a:rPr>
              <a:t> is executed before the loop (the code block) starts.</a:t>
            </a:r>
          </a:p>
          <a:p>
            <a:r>
              <a:rPr lang="en-US" sz="1200" b="1" i="0" kern="1200" dirty="0">
                <a:solidFill>
                  <a:schemeClr val="tx1"/>
                </a:solidFill>
                <a:effectLst/>
                <a:latin typeface="+mn-lt"/>
                <a:ea typeface="+mn-ea"/>
                <a:cs typeface="+mn-cs"/>
              </a:rPr>
              <a:t>Statement 2</a:t>
            </a:r>
            <a:r>
              <a:rPr lang="en-US" sz="1200" b="0" i="0" kern="1200" dirty="0">
                <a:solidFill>
                  <a:schemeClr val="tx1"/>
                </a:solidFill>
                <a:effectLst/>
                <a:latin typeface="+mn-lt"/>
                <a:ea typeface="+mn-ea"/>
                <a:cs typeface="+mn-cs"/>
              </a:rPr>
              <a:t> defines the condition for running the loop (the code block).</a:t>
            </a:r>
          </a:p>
          <a:p>
            <a:r>
              <a:rPr lang="en-US" sz="1200" b="1" i="0" kern="1200" dirty="0">
                <a:solidFill>
                  <a:schemeClr val="tx1"/>
                </a:solidFill>
                <a:effectLst/>
                <a:latin typeface="+mn-lt"/>
                <a:ea typeface="+mn-ea"/>
                <a:cs typeface="+mn-cs"/>
              </a:rPr>
              <a:t>Statement 3</a:t>
            </a:r>
            <a:r>
              <a:rPr lang="en-US" sz="1200" b="0" i="0" kern="1200" dirty="0">
                <a:solidFill>
                  <a:schemeClr val="tx1"/>
                </a:solidFill>
                <a:effectLst/>
                <a:latin typeface="+mn-lt"/>
                <a:ea typeface="+mn-ea"/>
                <a:cs typeface="+mn-cs"/>
              </a:rPr>
              <a:t> is executed each time after the loop (the code block) has been executed.</a:t>
            </a:r>
          </a:p>
          <a:p>
            <a:pPr marL="0" marR="0" indent="0" algn="just" defTabSz="914400" rtl="0" eaLnBrk="1" fontAlgn="auto" latinLnBrk="0" hangingPunct="1">
              <a:lnSpc>
                <a:spcPct val="100000"/>
              </a:lnSpc>
              <a:spcBef>
                <a:spcPts val="0"/>
              </a:spcBef>
              <a:spcAft>
                <a:spcPts val="600"/>
              </a:spcAft>
              <a:buClrTx/>
              <a:buSzTx/>
              <a:buFontTx/>
              <a:buNone/>
              <a:tabLst/>
              <a:defRPr/>
            </a:pPr>
            <a:endParaRPr lang="en-US" sz="1200" b="1" dirty="0">
              <a:solidFill>
                <a:prstClr val="white">
                  <a:lumMod val="50000"/>
                </a:prstClr>
              </a:solidFill>
              <a:latin typeface="Source Sans Pro Light"/>
            </a:endParaRPr>
          </a:p>
        </p:txBody>
      </p:sp>
      <p:sp>
        <p:nvSpPr>
          <p:cNvPr id="4" name="Slide Number Placeholder 3"/>
          <p:cNvSpPr>
            <a:spLocks noGrp="1"/>
          </p:cNvSpPr>
          <p:nvPr>
            <p:ph type="sldNum" sz="quarter" idx="10"/>
          </p:nvPr>
        </p:nvSpPr>
        <p:spPr/>
        <p:txBody>
          <a:bodyPr/>
          <a:lstStyle/>
          <a:p>
            <a:fld id="{55C38DD1-33AA-4996-977A-42B26A155BBE}" type="slidenum">
              <a:rPr lang="id-ID" smtClean="0">
                <a:solidFill>
                  <a:prstClr val="black"/>
                </a:solidFill>
              </a:rPr>
              <a:pPr/>
              <a:t>69</a:t>
            </a:fld>
            <a:endParaRPr lang="id-ID">
              <a:solidFill>
                <a:prstClr val="black"/>
              </a:solidFill>
            </a:endParaRPr>
          </a:p>
        </p:txBody>
      </p:sp>
    </p:spTree>
    <p:extLst>
      <p:ext uri="{BB962C8B-B14F-4D97-AF65-F5344CB8AC3E}">
        <p14:creationId xmlns:p14="http://schemas.microsoft.com/office/powerpoint/2010/main" val="22948116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The For/In Loop</a:t>
            </a:r>
          </a:p>
          <a:p>
            <a:r>
              <a:rPr lang="en-US" sz="1200" b="0" i="0" kern="1200" dirty="0" smtClean="0">
                <a:solidFill>
                  <a:schemeClr val="tx1"/>
                </a:solidFill>
                <a:effectLst/>
                <a:latin typeface="+mn-lt"/>
                <a:ea typeface="+mn-ea"/>
                <a:cs typeface="+mn-cs"/>
              </a:rPr>
              <a:t>The JavaScript for/in statement loops through the properties of an object.</a:t>
            </a:r>
          </a:p>
          <a:p>
            <a:pPr marL="0" marR="0" lvl="0" indent="0" algn="just" defTabSz="914400" rtl="0" eaLnBrk="1" fontAlgn="auto" latinLnBrk="0" hangingPunct="1">
              <a:lnSpc>
                <a:spcPct val="100000"/>
              </a:lnSpc>
              <a:spcBef>
                <a:spcPts val="0"/>
              </a:spcBef>
              <a:spcAft>
                <a:spcPts val="600"/>
              </a:spcAft>
              <a:buClrTx/>
              <a:buSzTx/>
              <a:buFontTx/>
              <a:buNone/>
              <a:tabLst/>
              <a:defRPr/>
            </a:pPr>
            <a:r>
              <a:rPr lang="nn-NO" altLang="en-US" sz="1200" dirty="0" err="1" smtClean="0">
                <a:solidFill>
                  <a:srgbClr val="C00000"/>
                </a:solidFill>
                <a:latin typeface="Calibri" panose="020F0502020204030204" pitchFamily="34" charset="0"/>
                <a:cs typeface="Courier New" panose="02070309020205020404" pitchFamily="49" charset="0"/>
              </a:rPr>
              <a:t>Use</a:t>
            </a:r>
            <a:r>
              <a:rPr lang="nn-NO" altLang="en-US" sz="1200" dirty="0" smtClean="0">
                <a:solidFill>
                  <a:srgbClr val="C00000"/>
                </a:solidFill>
                <a:latin typeface="Calibri" panose="020F0502020204030204" pitchFamily="34" charset="0"/>
                <a:cs typeface="Courier New" panose="02070309020205020404" pitchFamily="49" charset="0"/>
              </a:rPr>
              <a:t> </a:t>
            </a:r>
            <a:r>
              <a:rPr lang="nn-NO" altLang="en-US" sz="1200" b="1" dirty="0" err="1" smtClean="0">
                <a:solidFill>
                  <a:srgbClr val="FFC66D"/>
                </a:solidFill>
                <a:latin typeface="Courier New" panose="02070309020205020404" pitchFamily="49" charset="0"/>
                <a:cs typeface="Courier New" panose="02070309020205020404" pitchFamily="49" charset="0"/>
              </a:rPr>
              <a:t>hasOwnProperty</a:t>
            </a:r>
            <a:r>
              <a:rPr lang="nn-NO" altLang="en-US" sz="1200" dirty="0" smtClean="0">
                <a:solidFill>
                  <a:srgbClr val="999999"/>
                </a:solidFill>
                <a:latin typeface="Consolas"/>
                <a:ea typeface="Consolas"/>
                <a:cs typeface="Consolas"/>
              </a:rPr>
              <a:t>() </a:t>
            </a:r>
            <a:r>
              <a:rPr lang="nn-NO" altLang="en-US" sz="1200" dirty="0" smtClean="0">
                <a:solidFill>
                  <a:srgbClr val="C00000"/>
                </a:solidFill>
                <a:latin typeface="Calibri" panose="020F0502020204030204" pitchFamily="34" charset="0"/>
                <a:cs typeface="Courier New" panose="02070309020205020404" pitchFamily="49" charset="0"/>
              </a:rPr>
              <a:t>to </a:t>
            </a:r>
            <a:r>
              <a:rPr lang="nn-NO" altLang="en-US" sz="1200" dirty="0" err="1" smtClean="0">
                <a:solidFill>
                  <a:srgbClr val="C00000"/>
                </a:solidFill>
                <a:latin typeface="Calibri" panose="020F0502020204030204" pitchFamily="34" charset="0"/>
                <a:cs typeface="Courier New" panose="02070309020205020404" pitchFamily="49" charset="0"/>
              </a:rPr>
              <a:t>avoid</a:t>
            </a:r>
            <a:r>
              <a:rPr lang="nn-NO" altLang="en-US" sz="1200" dirty="0" smtClean="0">
                <a:solidFill>
                  <a:srgbClr val="C00000"/>
                </a:solidFill>
                <a:latin typeface="Calibri" panose="020F0502020204030204" pitchFamily="34" charset="0"/>
                <a:cs typeface="Courier New" panose="02070309020205020404" pitchFamily="49" charset="0"/>
              </a:rPr>
              <a:t> </a:t>
            </a:r>
            <a:r>
              <a:rPr lang="nn-NO" altLang="en-US" sz="1200" dirty="0" err="1" smtClean="0">
                <a:solidFill>
                  <a:srgbClr val="C00000"/>
                </a:solidFill>
                <a:latin typeface="Calibri" panose="020F0502020204030204" pitchFamily="34" charset="0"/>
                <a:cs typeface="Courier New" panose="02070309020205020404" pitchFamily="49" charset="0"/>
              </a:rPr>
              <a:t>iterating</a:t>
            </a:r>
            <a:r>
              <a:rPr lang="nn-NO" altLang="en-US" sz="1200" dirty="0" smtClean="0">
                <a:solidFill>
                  <a:srgbClr val="C00000"/>
                </a:solidFill>
                <a:latin typeface="Calibri" panose="020F0502020204030204" pitchFamily="34" charset="0"/>
                <a:cs typeface="Courier New" panose="02070309020205020404" pitchFamily="49" charset="0"/>
              </a:rPr>
              <a:t> </a:t>
            </a:r>
            <a:r>
              <a:rPr lang="nn-NO" altLang="en-US" sz="1200" dirty="0" err="1" smtClean="0">
                <a:solidFill>
                  <a:srgbClr val="C00000"/>
                </a:solidFill>
                <a:latin typeface="Calibri" panose="020F0502020204030204" pitchFamily="34" charset="0"/>
                <a:cs typeface="Courier New" panose="02070309020205020404" pitchFamily="49" charset="0"/>
              </a:rPr>
              <a:t>inherited</a:t>
            </a:r>
            <a:r>
              <a:rPr lang="nn-NO" altLang="en-US" sz="1200" dirty="0" smtClean="0">
                <a:solidFill>
                  <a:srgbClr val="C00000"/>
                </a:solidFill>
                <a:latin typeface="Calibri" panose="020F0502020204030204" pitchFamily="34" charset="0"/>
                <a:cs typeface="Courier New" panose="02070309020205020404" pitchFamily="49" charset="0"/>
              </a:rPr>
              <a:t> </a:t>
            </a:r>
            <a:r>
              <a:rPr lang="nn-NO" altLang="en-US" sz="1200" dirty="0" err="1" smtClean="0">
                <a:solidFill>
                  <a:srgbClr val="C00000"/>
                </a:solidFill>
                <a:latin typeface="Calibri" panose="020F0502020204030204" pitchFamily="34" charset="0"/>
                <a:cs typeface="Courier New" panose="02070309020205020404" pitchFamily="49" charset="0"/>
              </a:rPr>
              <a:t>properties</a:t>
            </a:r>
            <a:endParaRPr lang="nn-NO" altLang="en-US" sz="1200" dirty="0" smtClean="0">
              <a:solidFill>
                <a:srgbClr val="C00000"/>
              </a:solidFill>
              <a:latin typeface="Calibri" panose="020F0502020204030204" pitchFamily="34" charset="0"/>
              <a:cs typeface="Courier New" panose="02070309020205020404" pitchFamily="49" charset="0"/>
            </a:endParaRPr>
          </a:p>
          <a:p>
            <a:pPr marL="0" marR="0" lvl="0" indent="0" algn="just" defTabSz="914400" rtl="0" eaLnBrk="1" fontAlgn="auto" latinLnBrk="0" hangingPunct="1">
              <a:lnSpc>
                <a:spcPct val="100000"/>
              </a:lnSpc>
              <a:spcBef>
                <a:spcPts val="0"/>
              </a:spcBef>
              <a:spcAft>
                <a:spcPts val="600"/>
              </a:spcAft>
              <a:buClrTx/>
              <a:buSzTx/>
              <a:buFontTx/>
              <a:buNone/>
              <a:tabLst/>
              <a:defRPr/>
            </a:pPr>
            <a:r>
              <a:rPr lang="nn-NO" altLang="en-US" sz="1200" dirty="0" smtClean="0">
                <a:solidFill>
                  <a:schemeClr val="bg1">
                    <a:lumMod val="50000"/>
                  </a:schemeClr>
                </a:solidFill>
                <a:latin typeface="Calibri" panose="020F0502020204030204" pitchFamily="34" charset="0"/>
                <a:cs typeface="Courier New" panose="02070309020205020404" pitchFamily="49" charset="0"/>
              </a:rPr>
              <a:t>Do not use to iterate Arrays</a:t>
            </a:r>
          </a:p>
          <a:p>
            <a:pPr marL="0" marR="0" indent="0" algn="just" defTabSz="914400" rtl="0" eaLnBrk="1" fontAlgn="auto" latinLnBrk="0" hangingPunct="1">
              <a:lnSpc>
                <a:spcPct val="100000"/>
              </a:lnSpc>
              <a:spcBef>
                <a:spcPts val="0"/>
              </a:spcBef>
              <a:spcAft>
                <a:spcPts val="600"/>
              </a:spcAft>
              <a:buClrTx/>
              <a:buSzTx/>
              <a:buFontTx/>
              <a:buNone/>
              <a:tabLst/>
              <a:defRPr/>
            </a:pPr>
            <a:endParaRPr lang="en-US" sz="1200" b="1" dirty="0" smtClean="0">
              <a:solidFill>
                <a:prstClr val="white">
                  <a:lumMod val="50000"/>
                </a:prstClr>
              </a:solidFill>
              <a:latin typeface="Source Sans Pro Light"/>
            </a:endParaRPr>
          </a:p>
        </p:txBody>
      </p:sp>
      <p:sp>
        <p:nvSpPr>
          <p:cNvPr id="4" name="Slide Number Placeholder 3"/>
          <p:cNvSpPr>
            <a:spLocks noGrp="1"/>
          </p:cNvSpPr>
          <p:nvPr>
            <p:ph type="sldNum" sz="quarter" idx="10"/>
          </p:nvPr>
        </p:nvSpPr>
        <p:spPr/>
        <p:txBody>
          <a:bodyPr/>
          <a:lstStyle/>
          <a:p>
            <a:fld id="{55C38DD1-33AA-4996-977A-42B26A155BBE}" type="slidenum">
              <a:rPr lang="id-ID" smtClean="0">
                <a:solidFill>
                  <a:prstClr val="black"/>
                </a:solidFill>
              </a:rPr>
              <a:pPr/>
              <a:t>70</a:t>
            </a:fld>
            <a:endParaRPr lang="id-ID">
              <a:solidFill>
                <a:prstClr val="black"/>
              </a:solidFill>
            </a:endParaRPr>
          </a:p>
        </p:txBody>
      </p:sp>
    </p:spTree>
    <p:extLst>
      <p:ext uri="{BB962C8B-B14F-4D97-AF65-F5344CB8AC3E}">
        <p14:creationId xmlns:p14="http://schemas.microsoft.com/office/powerpoint/2010/main" val="19781549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The While Loop</a:t>
            </a:r>
          </a:p>
          <a:p>
            <a:r>
              <a:rPr lang="en-US" sz="1200" b="0" i="0" kern="1200" dirty="0" smtClean="0">
                <a:solidFill>
                  <a:schemeClr val="tx1"/>
                </a:solidFill>
                <a:effectLst/>
                <a:latin typeface="+mn-lt"/>
                <a:ea typeface="+mn-ea"/>
                <a:cs typeface="+mn-cs"/>
              </a:rPr>
              <a:t>The while loop loops through a block of code as long as a specified condition is true.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The Do/While Loop</a:t>
            </a:r>
          </a:p>
          <a:p>
            <a:r>
              <a:rPr lang="en-US" sz="1200" b="0" i="0" kern="1200" dirty="0" smtClean="0">
                <a:solidFill>
                  <a:schemeClr val="tx1"/>
                </a:solidFill>
                <a:effectLst/>
                <a:latin typeface="+mn-lt"/>
                <a:ea typeface="+mn-ea"/>
                <a:cs typeface="+mn-cs"/>
              </a:rPr>
              <a:t>The do/while loop is a variant of the while loop. This loop will execute the code block once, before checking if the condition is true, then it will repeat the loop as long as the condition is true.</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71</a:t>
            </a:fld>
            <a:endParaRPr lang="id-ID"/>
          </a:p>
        </p:txBody>
      </p:sp>
    </p:spTree>
    <p:extLst>
      <p:ext uri="{BB962C8B-B14F-4D97-AF65-F5344CB8AC3E}">
        <p14:creationId xmlns:p14="http://schemas.microsoft.com/office/powerpoint/2010/main" val="7395384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The While Loop</a:t>
            </a:r>
          </a:p>
          <a:p>
            <a:r>
              <a:rPr lang="en-US" sz="1200" b="0" i="0" kern="1200" dirty="0" smtClean="0">
                <a:solidFill>
                  <a:schemeClr val="tx1"/>
                </a:solidFill>
                <a:effectLst/>
                <a:latin typeface="+mn-lt"/>
                <a:ea typeface="+mn-ea"/>
                <a:cs typeface="+mn-cs"/>
              </a:rPr>
              <a:t>The while loop loops through a block of code as long as a specified condition is true.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The Do/While Loop</a:t>
            </a:r>
          </a:p>
          <a:p>
            <a:r>
              <a:rPr lang="en-US" sz="1200" b="0" i="0" kern="1200" dirty="0" smtClean="0">
                <a:solidFill>
                  <a:schemeClr val="tx1"/>
                </a:solidFill>
                <a:effectLst/>
                <a:latin typeface="+mn-lt"/>
                <a:ea typeface="+mn-ea"/>
                <a:cs typeface="+mn-cs"/>
              </a:rPr>
              <a:t>The do/while loop is a variant of the while loop. This loop will execute the code block once, before checking if the condition is true, then it will repeat the loop as long as the condition is true.</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5C38DD1-33AA-4996-977A-42B26A155BBE}" type="slidenum">
              <a:rPr lang="id-ID" smtClean="0">
                <a:solidFill>
                  <a:prstClr val="black"/>
                </a:solidFill>
              </a:rPr>
              <a:pPr/>
              <a:t>72</a:t>
            </a:fld>
            <a:endParaRPr lang="id-ID">
              <a:solidFill>
                <a:prstClr val="black"/>
              </a:solidFill>
            </a:endParaRPr>
          </a:p>
        </p:txBody>
      </p:sp>
    </p:spTree>
    <p:extLst>
      <p:ext uri="{BB962C8B-B14F-4D97-AF65-F5344CB8AC3E}">
        <p14:creationId xmlns:p14="http://schemas.microsoft.com/office/powerpoint/2010/main" val="20811889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Continue Statement</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continue statement</a:t>
            </a:r>
            <a:r>
              <a:rPr lang="en-US" sz="1200" b="0" i="0" kern="1200" dirty="0">
                <a:solidFill>
                  <a:schemeClr val="tx1"/>
                </a:solidFill>
                <a:effectLst/>
                <a:latin typeface="+mn-lt"/>
                <a:ea typeface="+mn-ea"/>
                <a:cs typeface="+mn-cs"/>
              </a:rPr>
              <a:t> breaks one iteration (in the loop), if a specified condition occurs, and continues with the next iteration in the loop.</a:t>
            </a:r>
          </a:p>
          <a:p>
            <a:pPr marL="0" marR="0" indent="0" algn="just" defTabSz="914400" rtl="0" eaLnBrk="1" fontAlgn="auto" latinLnBrk="0" hangingPunct="1">
              <a:lnSpc>
                <a:spcPct val="100000"/>
              </a:lnSpc>
              <a:spcBef>
                <a:spcPts val="0"/>
              </a:spcBef>
              <a:spcAft>
                <a:spcPts val="600"/>
              </a:spcAft>
              <a:buClrTx/>
              <a:buSzTx/>
              <a:buFontTx/>
              <a:buNone/>
              <a:tabLst/>
              <a:defRPr/>
            </a:pPr>
            <a:endParaRPr lang="en-US" sz="1200" b="1" dirty="0">
              <a:solidFill>
                <a:prstClr val="white">
                  <a:lumMod val="50000"/>
                </a:prstClr>
              </a:solidFill>
              <a:latin typeface="Source Sans Pro Light"/>
            </a:endParaRPr>
          </a:p>
        </p:txBody>
      </p:sp>
      <p:sp>
        <p:nvSpPr>
          <p:cNvPr id="4" name="Slide Number Placeholder 3"/>
          <p:cNvSpPr>
            <a:spLocks noGrp="1"/>
          </p:cNvSpPr>
          <p:nvPr>
            <p:ph type="sldNum" sz="quarter" idx="10"/>
          </p:nvPr>
        </p:nvSpPr>
        <p:spPr/>
        <p:txBody>
          <a:bodyPr/>
          <a:lstStyle/>
          <a:p>
            <a:fld id="{55C38DD1-33AA-4996-977A-42B26A155BBE}" type="slidenum">
              <a:rPr lang="id-ID" smtClean="0">
                <a:solidFill>
                  <a:prstClr val="black"/>
                </a:solidFill>
              </a:rPr>
              <a:pPr/>
              <a:t>73</a:t>
            </a:fld>
            <a:endParaRPr lang="id-ID">
              <a:solidFill>
                <a:prstClr val="black"/>
              </a:solidFill>
            </a:endParaRPr>
          </a:p>
        </p:txBody>
      </p:sp>
    </p:spTree>
    <p:extLst>
      <p:ext uri="{BB962C8B-B14F-4D97-AF65-F5344CB8AC3E}">
        <p14:creationId xmlns:p14="http://schemas.microsoft.com/office/powerpoint/2010/main" val="8234717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Break </a:t>
            </a:r>
            <a:r>
              <a:rPr lang="en-US" sz="1200" b="1" i="0" kern="1200" dirty="0" smtClean="0">
                <a:solidFill>
                  <a:schemeClr val="tx1"/>
                </a:solidFill>
                <a:effectLst/>
                <a:latin typeface="+mn-lt"/>
                <a:ea typeface="+mn-ea"/>
                <a:cs typeface="+mn-cs"/>
              </a:rPr>
              <a:t>Statement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Segoe Print" panose="02000600000000000000" pitchFamily="2" charset="0"/>
              </a:rPr>
              <a:t>The break statement terminates the current loop, switch, or label statement and transfers program control to the statement following the terminated statement.</a:t>
            </a:r>
          </a:p>
          <a:p>
            <a:r>
              <a:rPr lang="en-US" sz="1200" b="0" i="0" kern="1200" dirty="0" smtClean="0">
                <a:solidFill>
                  <a:schemeClr val="tx1"/>
                </a:solidFill>
                <a:effectLst/>
                <a:latin typeface="+mn-lt"/>
                <a:ea typeface="+mn-ea"/>
                <a:cs typeface="+mn-cs"/>
              </a:rPr>
              <a:t>The </a:t>
            </a:r>
            <a:r>
              <a:rPr lang="en-US" sz="1200" b="0" i="0" kern="1200" dirty="0">
                <a:solidFill>
                  <a:schemeClr val="tx1"/>
                </a:solidFill>
                <a:effectLst/>
                <a:latin typeface="+mn-lt"/>
                <a:ea typeface="+mn-ea"/>
                <a:cs typeface="+mn-cs"/>
              </a:rPr>
              <a:t>break statement is used to jump out of a loop.  </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break statement</a:t>
            </a:r>
            <a:r>
              <a:rPr lang="en-US" sz="1200" b="0" i="0" kern="1200" dirty="0">
                <a:solidFill>
                  <a:schemeClr val="tx1"/>
                </a:solidFill>
                <a:effectLst/>
                <a:latin typeface="+mn-lt"/>
                <a:ea typeface="+mn-ea"/>
                <a:cs typeface="+mn-cs"/>
              </a:rPr>
              <a:t> breaks the loop and continues executing the code after the loop.</a:t>
            </a:r>
          </a:p>
          <a:p>
            <a:endParaRPr lang="en-US" sz="1200" b="0" i="0" kern="1200" dirty="0">
              <a:solidFill>
                <a:schemeClr val="tx1"/>
              </a:solidFill>
              <a:effectLst/>
              <a:latin typeface="+mn-lt"/>
              <a:ea typeface="+mn-ea"/>
              <a:cs typeface="+mn-cs"/>
            </a:endParaRPr>
          </a:p>
          <a:p>
            <a:endParaRPr lang="en-US" sz="1200" b="1" dirty="0">
              <a:solidFill>
                <a:prstClr val="white">
                  <a:lumMod val="50000"/>
                </a:prstClr>
              </a:solidFill>
              <a:latin typeface="Source Sans Pro Light"/>
            </a:endParaRPr>
          </a:p>
        </p:txBody>
      </p:sp>
      <p:sp>
        <p:nvSpPr>
          <p:cNvPr id="4" name="Slide Number Placeholder 3"/>
          <p:cNvSpPr>
            <a:spLocks noGrp="1"/>
          </p:cNvSpPr>
          <p:nvPr>
            <p:ph type="sldNum" sz="quarter" idx="10"/>
          </p:nvPr>
        </p:nvSpPr>
        <p:spPr/>
        <p:txBody>
          <a:bodyPr/>
          <a:lstStyle/>
          <a:p>
            <a:fld id="{55C38DD1-33AA-4996-977A-42B26A155BBE}" type="slidenum">
              <a:rPr lang="id-ID" smtClean="0">
                <a:solidFill>
                  <a:prstClr val="black"/>
                </a:solidFill>
              </a:rPr>
              <a:pPr/>
              <a:t>74</a:t>
            </a:fld>
            <a:endParaRPr lang="id-ID">
              <a:solidFill>
                <a:prstClr val="black"/>
              </a:solidFill>
            </a:endParaRPr>
          </a:p>
        </p:txBody>
      </p:sp>
    </p:spTree>
    <p:extLst>
      <p:ext uri="{BB962C8B-B14F-4D97-AF65-F5344CB8AC3E}">
        <p14:creationId xmlns:p14="http://schemas.microsoft.com/office/powerpoint/2010/main" val="39583826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C38DD1-33AA-4996-977A-42B26A155BBE}" type="slidenum">
              <a:rPr lang="id-ID" smtClean="0"/>
              <a:t>76</a:t>
            </a:fld>
            <a:endParaRPr lang="id-ID"/>
          </a:p>
        </p:txBody>
      </p:sp>
    </p:spTree>
    <p:extLst>
      <p:ext uri="{BB962C8B-B14F-4D97-AF65-F5344CB8AC3E}">
        <p14:creationId xmlns:p14="http://schemas.microsoft.com/office/powerpoint/2010/main" val="17224627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id-ID" dirty="0"/>
              <a:t>https://developer.mozilla.org/ru/docs/Web/JavaScript</a:t>
            </a:r>
            <a:endParaRPr lang="en-US" dirty="0"/>
          </a:p>
          <a:p>
            <a:pPr marL="171450" indent="-171450">
              <a:buFont typeface="Arial" panose="020B0604020202020204" pitchFamily="34" charset="0"/>
              <a:buChar char="•"/>
            </a:pPr>
            <a:r>
              <a:rPr lang="id-ID" dirty="0" smtClean="0"/>
              <a:t>https</a:t>
            </a:r>
            <a:r>
              <a:rPr lang="id-ID" dirty="0"/>
              <a:t>://developer.mozilla.org/en-US/docs/Web/JavaScript/Guide/Introduction</a:t>
            </a:r>
            <a:endParaRPr lang="en-US" dirty="0"/>
          </a:p>
          <a:p>
            <a:pPr marL="171450" indent="-171450">
              <a:buFont typeface="Arial" panose="020B0604020202020204" pitchFamily="34" charset="0"/>
              <a:buChar char="•"/>
            </a:pPr>
            <a:r>
              <a:rPr lang="id-ID" dirty="0"/>
              <a:t>https://learn.javascript.ru</a:t>
            </a:r>
            <a:r>
              <a:rPr lang="id-ID" dirty="0" smtClean="0"/>
              <a:t>/</a:t>
            </a:r>
            <a:endParaRPr lang="en-US" dirty="0" smtClean="0"/>
          </a:p>
          <a:p>
            <a:pPr marL="171450" indent="-171450">
              <a:buFont typeface="Arial" panose="020B0604020202020204" pitchFamily="34" charset="0"/>
              <a:buChar char="•"/>
            </a:pPr>
            <a:r>
              <a:rPr lang="en-US" dirty="0" smtClean="0"/>
              <a:t>http://learn.javascript.ru/comparison</a:t>
            </a:r>
          </a:p>
          <a:p>
            <a:pPr marL="171450" indent="-171450">
              <a:buFont typeface="Arial" panose="020B0604020202020204" pitchFamily="34" charset="0"/>
              <a:buChar char="•"/>
            </a:pPr>
            <a:r>
              <a:rPr lang="en-US" dirty="0" smtClean="0"/>
              <a:t>http://learn.javascript.ru/types-conversion</a:t>
            </a:r>
            <a:endParaRPr lang="en-US" dirty="0"/>
          </a:p>
          <a:p>
            <a:pPr marL="171450" indent="-171450">
              <a:buFont typeface="Arial" panose="020B0604020202020204" pitchFamily="34" charset="0"/>
              <a:buChar char="•"/>
            </a:pPr>
            <a:r>
              <a:rPr lang="id-ID" dirty="0"/>
              <a:t>http://dmitrysoshnikov.com/ecmascript/javascript-the-core/</a:t>
            </a:r>
          </a:p>
          <a:p>
            <a:pPr marL="171450" indent="-171450">
              <a:buFont typeface="Arial" panose="020B0604020202020204" pitchFamily="34" charset="0"/>
              <a:buChar char="•"/>
            </a:pPr>
            <a:r>
              <a:rPr lang="en-US" dirty="0" smtClean="0"/>
              <a:t>mazon.com/Structures-Algorithms-JavaScript-Michael-McMillan/</a:t>
            </a:r>
            <a:r>
              <a:rPr lang="en-US" dirty="0" err="1" smtClean="0"/>
              <a:t>dp</a:t>
            </a:r>
            <a:r>
              <a:rPr lang="en-US" dirty="0" smtClean="0"/>
              <a:t>/1449364934</a:t>
            </a:r>
          </a:p>
          <a:p>
            <a:pPr marL="171450" indent="-171450">
              <a:buFont typeface="Arial" panose="020B0604020202020204" pitchFamily="34" charset="0"/>
              <a:buChar char="•"/>
            </a:pPr>
            <a:r>
              <a:rPr lang="en-US" dirty="0" smtClean="0"/>
              <a:t>https://developer.mozilla.org/en-US/docs/Web/JavaScript/Reference/Statements/for</a:t>
            </a:r>
          </a:p>
          <a:p>
            <a:pPr marL="171450" indent="-171450">
              <a:buFont typeface="Arial" panose="020B0604020202020204" pitchFamily="34" charset="0"/>
              <a:buChar char="•"/>
            </a:pPr>
            <a:r>
              <a:rPr lang="en-US" dirty="0" smtClean="0"/>
              <a:t>https://developer.mozilla.org/</a:t>
            </a:r>
            <a:r>
              <a:rPr lang="en-US" dirty="0" err="1" smtClean="0"/>
              <a:t>en</a:t>
            </a:r>
            <a:r>
              <a:rPr lang="en-US" dirty="0" smtClean="0"/>
              <a:t>-US/docs/Web/JavaScript/Reference/Statements/for...in</a:t>
            </a:r>
          </a:p>
          <a:p>
            <a:pPr marL="171450" indent="-171450">
              <a:buFont typeface="Arial" panose="020B0604020202020204" pitchFamily="34" charset="0"/>
              <a:buChar char="•"/>
            </a:pPr>
            <a:r>
              <a:rPr lang="en-US" dirty="0" smtClean="0"/>
              <a:t>https://developer.mozilla.org/en-US/docs/Web/JavaScript/Reference/Global_Objects/Array/forEach</a:t>
            </a:r>
          </a:p>
          <a:p>
            <a:pPr marL="171450" indent="-171450">
              <a:buFont typeface="Arial" panose="020B0604020202020204" pitchFamily="34" charset="0"/>
              <a:buChar char="•"/>
            </a:pPr>
            <a:r>
              <a:rPr lang="en-US" dirty="0" smtClean="0"/>
              <a:t>https://developer.mozilla.org/</a:t>
            </a:r>
            <a:r>
              <a:rPr lang="en-US" dirty="0" err="1" smtClean="0"/>
              <a:t>en</a:t>
            </a:r>
            <a:r>
              <a:rPr lang="en-US" dirty="0" smtClean="0"/>
              <a:t>-US/docs/Web/JavaScript/Reference/Statements/do...while</a:t>
            </a:r>
          </a:p>
          <a:p>
            <a:pPr marL="171450" indent="-171450">
              <a:buFont typeface="Arial" panose="020B0604020202020204" pitchFamily="34" charset="0"/>
              <a:buChar char="•"/>
            </a:pPr>
            <a:r>
              <a:rPr lang="en-US" dirty="0" smtClean="0"/>
              <a:t>https://developer.mozilla.org/en-US/docs/Web/JavaScript/Reference/Statements/while</a:t>
            </a:r>
          </a:p>
          <a:p>
            <a:pPr marL="171450" indent="-171450">
              <a:buFont typeface="Arial" panose="020B0604020202020204" pitchFamily="34" charset="0"/>
              <a:buChar char="•"/>
            </a:pPr>
            <a:r>
              <a:rPr lang="en-US" dirty="0" smtClean="0"/>
              <a:t>https://developer.mozilla.org/en-US/docs/Web/JavaScript/Reference/Statements/break</a:t>
            </a:r>
          </a:p>
          <a:p>
            <a:pPr marL="171450" indent="-171450">
              <a:buFont typeface="Arial" panose="020B0604020202020204" pitchFamily="34" charset="0"/>
              <a:buChar char="•"/>
            </a:pPr>
            <a:r>
              <a:rPr lang="en-US" dirty="0" smtClean="0"/>
              <a:t>https://developer.mozilla.org/en-US/docs/Web/JavaScript/Reference/Statements/continue</a:t>
            </a:r>
          </a:p>
          <a:p>
            <a:pPr marL="171450" indent="-171450">
              <a:buFont typeface="Arial" panose="020B0604020202020204" pitchFamily="34" charset="0"/>
              <a:buChar char="•"/>
            </a:pPr>
            <a:r>
              <a:rPr lang="en-US" dirty="0" smtClean="0"/>
              <a:t>https://developer.mozilla.org/en-US/docs/Web/JavaScript/Reference/Statements/block</a:t>
            </a:r>
          </a:p>
          <a:p>
            <a:pPr marL="171450" indent="-171450">
              <a:buFont typeface="Arial" panose="020B0604020202020204" pitchFamily="34" charset="0"/>
              <a:buChar char="•"/>
            </a:pPr>
            <a:r>
              <a:rPr lang="en-US" dirty="0" smtClean="0"/>
              <a:t>https://developer.mozilla.org/</a:t>
            </a:r>
            <a:r>
              <a:rPr lang="en-US" dirty="0" err="1" smtClean="0"/>
              <a:t>en</a:t>
            </a:r>
            <a:r>
              <a:rPr lang="en-US" dirty="0" smtClean="0"/>
              <a:t>-US/docs/Web/JavaScript/Reference/Statements/if...else</a:t>
            </a:r>
          </a:p>
          <a:p>
            <a:pPr marL="171450" indent="-171450">
              <a:buFont typeface="Arial" panose="020B0604020202020204" pitchFamily="34" charset="0"/>
              <a:buChar char="•"/>
            </a:pPr>
            <a:r>
              <a:rPr lang="en-US" dirty="0" smtClean="0"/>
              <a:t>https://developer.mozilla.org/en-US/docs/Web/JavaScript/Reference/Statements/switch</a:t>
            </a:r>
          </a:p>
          <a:p>
            <a:pPr marL="171450" indent="-171450">
              <a:buFont typeface="Arial" panose="020B0604020202020204" pitchFamily="34" charset="0"/>
              <a:buChar char="•"/>
            </a:pPr>
            <a:r>
              <a:rPr lang="en-US" dirty="0" smtClean="0"/>
              <a:t>https://developer.mozilla.org/</a:t>
            </a:r>
            <a:r>
              <a:rPr lang="en-US" dirty="0" err="1" smtClean="0"/>
              <a:t>en</a:t>
            </a:r>
            <a:r>
              <a:rPr lang="en-US" dirty="0" smtClean="0"/>
              <a:t>-US/docs/Web/JavaScript/Reference/Statements/try...catch</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solidFill>
                  <a:prstClr val="black"/>
                </a:solidFill>
              </a:rPr>
              <a:pPr/>
              <a:t>77</a:t>
            </a:fld>
            <a:endParaRPr lang="id-ID">
              <a:solidFill>
                <a:prstClr val="black"/>
              </a:solidFill>
            </a:endParaRPr>
          </a:p>
        </p:txBody>
      </p:sp>
    </p:spTree>
    <p:extLst>
      <p:ext uri="{BB962C8B-B14F-4D97-AF65-F5344CB8AC3E}">
        <p14:creationId xmlns:p14="http://schemas.microsoft.com/office/powerpoint/2010/main" val="361453898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C38DD1-33AA-4996-977A-42B26A155BBE}" type="slidenum">
              <a:rPr lang="id-ID" smtClean="0">
                <a:solidFill>
                  <a:prstClr val="black"/>
                </a:solidFill>
              </a:rPr>
              <a:pPr/>
              <a:t>78</a:t>
            </a:fld>
            <a:endParaRPr lang="id-ID">
              <a:solidFill>
                <a:prstClr val="black"/>
              </a:solidFill>
            </a:endParaRPr>
          </a:p>
        </p:txBody>
      </p:sp>
    </p:spTree>
    <p:extLst>
      <p:ext uri="{BB962C8B-B14F-4D97-AF65-F5344CB8AC3E}">
        <p14:creationId xmlns:p14="http://schemas.microsoft.com/office/powerpoint/2010/main" val="2624102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JavaScript Variable Names</a:t>
            </a:r>
          </a:p>
          <a:p>
            <a:r>
              <a:rPr lang="en-US" sz="1200" b="0" i="0" kern="1200" dirty="0">
                <a:solidFill>
                  <a:schemeClr val="tx1"/>
                </a:solidFill>
                <a:effectLst/>
                <a:latin typeface="+mn-lt"/>
                <a:ea typeface="+mn-ea"/>
                <a:cs typeface="+mn-cs"/>
              </a:rPr>
              <a:t>While naming your variables in JavaScript, keep the following rules in mind.</a:t>
            </a:r>
          </a:p>
          <a:p>
            <a:r>
              <a:rPr lang="en-US" sz="1200" b="0" i="0" kern="1200" dirty="0">
                <a:solidFill>
                  <a:schemeClr val="tx1"/>
                </a:solidFill>
                <a:effectLst/>
                <a:latin typeface="+mn-lt"/>
                <a:ea typeface="+mn-ea"/>
                <a:cs typeface="+mn-cs"/>
              </a:rPr>
              <a:t>You should not use any of the JavaScript reserved keywords as a variable name. These keywords are mentioned in the next section. For example, </a:t>
            </a:r>
            <a:r>
              <a:rPr lang="en-US" sz="1200" b="1" i="0" kern="1200" dirty="0">
                <a:solidFill>
                  <a:schemeClr val="tx1"/>
                </a:solidFill>
                <a:effectLst/>
                <a:latin typeface="+mn-lt"/>
                <a:ea typeface="+mn-ea"/>
                <a:cs typeface="+mn-cs"/>
              </a:rPr>
              <a:t>break</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variable names are not valid.</a:t>
            </a:r>
          </a:p>
          <a:p>
            <a:r>
              <a:rPr lang="en-US" sz="1200" b="0" i="0" kern="1200" dirty="0">
                <a:solidFill>
                  <a:schemeClr val="tx1"/>
                </a:solidFill>
                <a:effectLst/>
                <a:latin typeface="+mn-lt"/>
                <a:ea typeface="+mn-ea"/>
                <a:cs typeface="+mn-cs"/>
              </a:rPr>
              <a:t>JavaScript variable names should not start with a numeral (0-9). They must begin with a letter or an underscore character. For example,</a:t>
            </a:r>
            <a:r>
              <a:rPr lang="en-US" sz="1200" b="1" i="0" kern="1200" dirty="0">
                <a:solidFill>
                  <a:schemeClr val="tx1"/>
                </a:solidFill>
                <a:effectLst/>
                <a:latin typeface="+mn-lt"/>
                <a:ea typeface="+mn-ea"/>
                <a:cs typeface="+mn-cs"/>
              </a:rPr>
              <a:t>123test</a:t>
            </a:r>
            <a:r>
              <a:rPr lang="en-US" sz="1200" b="0" i="0" kern="1200" dirty="0">
                <a:solidFill>
                  <a:schemeClr val="tx1"/>
                </a:solidFill>
                <a:effectLst/>
                <a:latin typeface="+mn-lt"/>
                <a:ea typeface="+mn-ea"/>
                <a:cs typeface="+mn-cs"/>
              </a:rPr>
              <a:t> is an invalid variable name but </a:t>
            </a:r>
            <a:r>
              <a:rPr lang="en-US" sz="1200" b="1" i="0" kern="1200" dirty="0">
                <a:solidFill>
                  <a:schemeClr val="tx1"/>
                </a:solidFill>
                <a:effectLst/>
                <a:latin typeface="+mn-lt"/>
                <a:ea typeface="+mn-ea"/>
                <a:cs typeface="+mn-cs"/>
              </a:rPr>
              <a:t>_123test</a:t>
            </a:r>
            <a:r>
              <a:rPr lang="en-US" sz="1200" b="0" i="0" kern="1200" dirty="0">
                <a:solidFill>
                  <a:schemeClr val="tx1"/>
                </a:solidFill>
                <a:effectLst/>
                <a:latin typeface="+mn-lt"/>
                <a:ea typeface="+mn-ea"/>
                <a:cs typeface="+mn-cs"/>
              </a:rPr>
              <a:t> is a valid one.</a:t>
            </a:r>
          </a:p>
          <a:p>
            <a:r>
              <a:rPr lang="en-US" sz="1200" b="0" i="0" kern="1200" dirty="0">
                <a:solidFill>
                  <a:schemeClr val="tx1"/>
                </a:solidFill>
                <a:effectLst/>
                <a:latin typeface="+mn-lt"/>
                <a:ea typeface="+mn-ea"/>
                <a:cs typeface="+mn-cs"/>
              </a:rPr>
              <a:t>JavaScript variable names are case-sensitive. For example, </a:t>
            </a:r>
            <a:r>
              <a:rPr lang="en-US" sz="1200" b="1" i="0" kern="1200" dirty="0">
                <a:solidFill>
                  <a:schemeClr val="tx1"/>
                </a:solidFill>
                <a:effectLst/>
                <a:latin typeface="+mn-lt"/>
                <a:ea typeface="+mn-ea"/>
                <a:cs typeface="+mn-cs"/>
              </a:rPr>
              <a:t>Name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name</a:t>
            </a:r>
            <a:r>
              <a:rPr lang="en-US" sz="1200" b="0" i="0" kern="1200" dirty="0">
                <a:solidFill>
                  <a:schemeClr val="tx1"/>
                </a:solidFill>
                <a:effectLst/>
                <a:latin typeface="+mn-lt"/>
                <a:ea typeface="+mn-ea"/>
                <a:cs typeface="+mn-cs"/>
              </a:rPr>
              <a:t> are two different variables.</a:t>
            </a:r>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10</a:t>
            </a:fld>
            <a:endParaRPr lang="id-ID"/>
          </a:p>
        </p:txBody>
      </p:sp>
    </p:spTree>
    <p:extLst>
      <p:ext uri="{BB962C8B-B14F-4D97-AF65-F5344CB8AC3E}">
        <p14:creationId xmlns:p14="http://schemas.microsoft.com/office/powerpoint/2010/main" val="373600730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C38DD1-33AA-4996-977A-42B26A155BBE}" type="slidenum">
              <a:rPr lang="id-ID" smtClean="0">
                <a:solidFill>
                  <a:prstClr val="black"/>
                </a:solidFill>
              </a:rPr>
              <a:pPr/>
              <a:t>79</a:t>
            </a:fld>
            <a:endParaRPr lang="id-ID">
              <a:solidFill>
                <a:prstClr val="black"/>
              </a:solidFill>
            </a:endParaRPr>
          </a:p>
        </p:txBody>
      </p:sp>
    </p:spTree>
    <p:extLst>
      <p:ext uri="{BB962C8B-B14F-4D97-AF65-F5344CB8AC3E}">
        <p14:creationId xmlns:p14="http://schemas.microsoft.com/office/powerpoint/2010/main" val="417043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Data</a:t>
            </a:r>
            <a:r>
              <a:rPr lang="en-US" sz="1200" b="0" i="0" kern="1200" baseline="0" dirty="0" smtClean="0">
                <a:solidFill>
                  <a:schemeClr val="tx1"/>
                </a:solidFill>
                <a:effectLst/>
                <a:latin typeface="+mn-lt"/>
                <a:ea typeface="+mn-ea"/>
                <a:cs typeface="+mn-cs"/>
              </a:rPr>
              <a:t> type - a classification that determines the possible values for that type and the operations that can be done on values of that type</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Usually, a limited number of such data types come built into a language. The language usually specifies the range of values for a given data type, how the values are processed by the computer, and how they are stored. </a:t>
            </a:r>
          </a:p>
          <a:p>
            <a:r>
              <a:rPr lang="en-US" sz="1200" b="0" i="0" kern="1200" dirty="0" smtClean="0">
                <a:solidFill>
                  <a:schemeClr val="tx1"/>
                </a:solidFill>
                <a:effectLst/>
                <a:latin typeface="+mn-lt"/>
                <a:ea typeface="+mn-ea"/>
                <a:cs typeface="+mn-cs"/>
              </a:rPr>
              <a:t>For example, in the </a:t>
            </a:r>
            <a:r>
              <a:rPr lang="en-US" sz="1200" b="0" i="0" u="none" strike="noStrike" kern="1200" dirty="0"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the number type represents the set of </a:t>
            </a:r>
            <a:r>
              <a:rPr lang="en-US" sz="1200" b="0" i="0" u="none" strike="noStrike" kern="1200" dirty="0" smtClean="0">
                <a:solidFill>
                  <a:schemeClr val="tx1"/>
                </a:solidFill>
                <a:effectLst/>
                <a:latin typeface="+mn-lt"/>
                <a:ea typeface="+mn-ea"/>
                <a:cs typeface="+mn-cs"/>
              </a:rPr>
              <a:t>64-bit double</a:t>
            </a:r>
            <a:r>
              <a:rPr lang="en-US" sz="1200" b="0" i="0" u="none" strike="noStrike" kern="1200" baseline="0" dirty="0" smtClean="0">
                <a:solidFill>
                  <a:schemeClr val="tx1"/>
                </a:solidFill>
                <a:effectLst/>
                <a:latin typeface="+mn-lt"/>
                <a:ea typeface="+mn-ea"/>
                <a:cs typeface="+mn-cs"/>
              </a:rPr>
              <a:t> precision values</a:t>
            </a:r>
            <a:r>
              <a:rPr lang="en-US" sz="1200" b="0" i="0" kern="1200" dirty="0" smtClean="0">
                <a:solidFill>
                  <a:schemeClr val="tx1"/>
                </a:solidFill>
                <a:effectLst/>
                <a:latin typeface="+mn-lt"/>
                <a:ea typeface="+mn-ea"/>
                <a:cs typeface="+mn-cs"/>
              </a:rPr>
              <a:t> as well as the operations that can be performed on integers, such as addition, subtraction, and multiplication. Colors, on the other hand, are represented by three </a:t>
            </a:r>
            <a:r>
              <a:rPr lang="en-US" sz="1200" b="0" i="0" u="none" strike="noStrike" kern="1200" dirty="0" smtClean="0">
                <a:solidFill>
                  <a:schemeClr val="tx1"/>
                </a:solidFill>
                <a:effectLst/>
                <a:latin typeface="+mn-lt"/>
                <a:ea typeface="+mn-ea"/>
                <a:cs typeface="+mn-cs"/>
                <a:hlinkClick r:id="rId3" tooltip="Byte"/>
              </a:rPr>
              <a:t>bytes</a:t>
            </a:r>
            <a:r>
              <a:rPr lang="en-US" sz="1200" b="0" i="0" kern="1200" dirty="0" smtClean="0">
                <a:solidFill>
                  <a:schemeClr val="tx1"/>
                </a:solidFill>
                <a:effectLst/>
                <a:latin typeface="+mn-lt"/>
                <a:ea typeface="+mn-ea"/>
                <a:cs typeface="+mn-cs"/>
              </a:rPr>
              <a:t> denoting the amounts each of red, green, and blue, and one string representing that color's name; allowable operations include addition and subtraction, but not multiplication.</a:t>
            </a:r>
            <a:endParaRPr lang="en-US" dirty="0" smtClean="0"/>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Primitive values</a:t>
            </a:r>
          </a:p>
          <a:p>
            <a:r>
              <a:rPr lang="en-US" sz="1200" b="0" i="0" kern="1200" dirty="0" smtClean="0">
                <a:solidFill>
                  <a:schemeClr val="tx1"/>
                </a:solidFill>
                <a:effectLst/>
                <a:latin typeface="+mn-lt"/>
                <a:ea typeface="+mn-ea"/>
                <a:cs typeface="+mn-cs"/>
              </a:rPr>
              <a:t>All types except objects define immutable values (values, which are incapable of being changed). For example and unlike to C, strings are immutable. We refer to values of these types as "primitive values". It’s possible to create another string based on result of some expression.</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primitive types boolean, string and number can be wrapped by their </a:t>
            </a:r>
            <a:r>
              <a:rPr lang="en-US" sz="1200" b="1" i="0" kern="1200" dirty="0" smtClean="0">
                <a:solidFill>
                  <a:schemeClr val="tx1"/>
                </a:solidFill>
                <a:effectLst/>
                <a:latin typeface="+mn-lt"/>
                <a:ea typeface="+mn-ea"/>
                <a:cs typeface="+mn-cs"/>
              </a:rPr>
              <a:t>object counterparts</a:t>
            </a:r>
            <a:r>
              <a:rPr lang="en-US" sz="1200" b="0" i="0" kern="1200" dirty="0" smtClean="0">
                <a:solidFill>
                  <a:schemeClr val="tx1"/>
                </a:solidFill>
                <a:effectLst/>
                <a:latin typeface="+mn-lt"/>
                <a:ea typeface="+mn-ea"/>
                <a:cs typeface="+mn-cs"/>
              </a:rPr>
              <a:t>. These objects are instances of the </a:t>
            </a:r>
            <a:r>
              <a:rPr lang="en-US" dirty="0" smtClean="0"/>
              <a:t>Boolean</a:t>
            </a:r>
            <a:r>
              <a:rPr lang="en-US" sz="1200" b="0" i="0" kern="1200" dirty="0" smtClean="0">
                <a:solidFill>
                  <a:schemeClr val="tx1"/>
                </a:solidFill>
                <a:effectLst/>
                <a:latin typeface="+mn-lt"/>
                <a:ea typeface="+mn-ea"/>
                <a:cs typeface="+mn-cs"/>
              </a:rPr>
              <a:t>, </a:t>
            </a:r>
            <a:r>
              <a:rPr lang="en-US" dirty="0" smtClean="0"/>
              <a:t>String</a:t>
            </a:r>
            <a:r>
              <a:rPr lang="en-US" sz="1200" b="0" i="0" kern="1200" dirty="0" smtClean="0">
                <a:solidFill>
                  <a:schemeClr val="tx1"/>
                </a:solidFill>
                <a:effectLst/>
                <a:latin typeface="+mn-lt"/>
                <a:ea typeface="+mn-ea"/>
                <a:cs typeface="+mn-cs"/>
              </a:rPr>
              <a:t> and </a:t>
            </a:r>
            <a:r>
              <a:rPr lang="en-US" dirty="0" err="1" smtClean="0"/>
              <a:t>Number</a:t>
            </a:r>
            <a:r>
              <a:rPr lang="en-US" sz="1200" b="0" i="0" kern="1200" dirty="0" err="1" smtClean="0">
                <a:solidFill>
                  <a:schemeClr val="tx1"/>
                </a:solidFill>
                <a:effectLst/>
                <a:latin typeface="+mn-lt"/>
                <a:ea typeface="+mn-ea"/>
                <a:cs typeface="+mn-cs"/>
              </a:rPr>
              <a:t>constructors</a:t>
            </a:r>
            <a:r>
              <a:rPr lang="en-US" sz="1200" b="0" i="0" kern="1200" dirty="0" smtClean="0">
                <a:solidFill>
                  <a:schemeClr val="tx1"/>
                </a:solidFill>
                <a:effectLst/>
                <a:latin typeface="+mn-lt"/>
                <a:ea typeface="+mn-ea"/>
                <a:cs typeface="+mn-cs"/>
              </a:rPr>
              <a:t> respectively.</a:t>
            </a:r>
            <a:endParaRPr lang="en-US" dirty="0" smtClean="0"/>
          </a:p>
          <a:p>
            <a:endParaRPr lang="en-US" dirty="0" smtClean="0"/>
          </a:p>
          <a:p>
            <a:r>
              <a:rPr lang="en-US" sz="1200" b="0" i="0" kern="1200" dirty="0" smtClean="0">
                <a:solidFill>
                  <a:schemeClr val="tx1"/>
                </a:solidFill>
                <a:effectLst/>
                <a:latin typeface="+mn-lt"/>
                <a:ea typeface="+mn-ea"/>
                <a:cs typeface="+mn-cs"/>
              </a:rPr>
              <a:t>There are two fundamentally distinct ways to manipulate data values. These techniques are called "by value" and "by reference." When a value is manipulated by value, it is the </a:t>
            </a:r>
            <a:r>
              <a:rPr lang="en-US" sz="1200" b="0" i="1" kern="1200" dirty="0" smtClean="0">
                <a:solidFill>
                  <a:schemeClr val="tx1"/>
                </a:solidFill>
                <a:effectLst/>
                <a:latin typeface="+mn-lt"/>
                <a:ea typeface="+mn-ea"/>
                <a:cs typeface="+mn-cs"/>
              </a:rPr>
              <a:t>value</a:t>
            </a:r>
            <a:r>
              <a:rPr lang="en-US" sz="1200" b="0" i="0" kern="1200" dirty="0" smtClean="0">
                <a:solidFill>
                  <a:schemeClr val="tx1"/>
                </a:solidFill>
                <a:effectLst/>
                <a:latin typeface="+mn-lt"/>
                <a:ea typeface="+mn-ea"/>
                <a:cs typeface="+mn-cs"/>
              </a:rPr>
              <a:t> of the datum that matters. In an assignment, a copy of the actual value is made and that copy is stored in a variable, object property, or array element; the copy and the original are two totally independent values that are stored separately. When a datum is passed by value to a function, a copy of the datum is passed to the function; if the function modifies the value, the change affects only the function's copy of the datum -- it does not affect the original datum. Finally, when a datum is compared by value to another datum, the two distinct pieces of data must represent exactly the same value (which usually means that a byte-by-byte comparison finds them to be equal).</a:t>
            </a:r>
          </a:p>
          <a:p>
            <a:r>
              <a:rPr lang="en-US" sz="1200" b="0" i="0" kern="1200" dirty="0" smtClean="0">
                <a:solidFill>
                  <a:schemeClr val="tx1"/>
                </a:solidFill>
                <a:effectLst/>
                <a:latin typeface="+mn-lt"/>
                <a:ea typeface="+mn-ea"/>
                <a:cs typeface="+mn-cs"/>
              </a:rPr>
              <a:t>The other way of manipulating a value is by reference. With this technique, there is only one actual copy of the value; references to that value are manipulated.</a:t>
            </a:r>
            <a:r>
              <a:rPr lang="en-US" sz="1200" b="0" i="0" kern="1200" dirty="0" smtClean="0">
                <a:solidFill>
                  <a:schemeClr val="tx1"/>
                </a:solidFill>
                <a:effectLst/>
                <a:latin typeface="+mn-lt"/>
                <a:ea typeface="+mn-ea"/>
                <a:cs typeface="+mn-cs"/>
                <a:hlinkClick r:id="rId4"/>
              </a:rPr>
              <a:t>[42]</a:t>
            </a:r>
            <a:r>
              <a:rPr lang="en-US" sz="1200" b="0" i="0" kern="1200" dirty="0" smtClean="0">
                <a:solidFill>
                  <a:schemeClr val="tx1"/>
                </a:solidFill>
                <a:effectLst/>
                <a:latin typeface="+mn-lt"/>
                <a:ea typeface="+mn-ea"/>
                <a:cs typeface="+mn-cs"/>
              </a:rPr>
              <a:t> If a value is manipulated by reference, variables do not hold that value directly; they hold only references to it. It is these references that are copied, passed, and compared. So, in an assignment made by reference, it is the reference to the value that is assigned, not a copy of the value and not the value itself. After the assignment, the new variable refers to the same value that the original variable refers to. Both references are equally valid and both can be used to manipulate the value -- if the value is changed through one reference, that change also appears through the original reference. The situation is similar when a value is passed to a function by reference. A reference to the value is passed to the function, and the function can use that reference to modify the value itself; any such modifications are visible outside the function. Finally, when a value is compared to another by reference, the two references are compared to see if they refer to the same unique copy of a value; references to two distinct values that happen to be equivalent (i.e., consist of the same bytes) are not treated as equal.</a:t>
            </a:r>
          </a:p>
          <a:p>
            <a:endParaRPr lang="en-US" dirty="0" smtClean="0"/>
          </a:p>
          <a:p>
            <a:endParaRPr lang="id-ID" dirty="0"/>
          </a:p>
        </p:txBody>
      </p:sp>
      <p:sp>
        <p:nvSpPr>
          <p:cNvPr id="4" name="Slide Number Placeholder 3"/>
          <p:cNvSpPr>
            <a:spLocks noGrp="1"/>
          </p:cNvSpPr>
          <p:nvPr>
            <p:ph type="sldNum" sz="quarter" idx="10"/>
          </p:nvPr>
        </p:nvSpPr>
        <p:spPr/>
        <p:txBody>
          <a:bodyPr/>
          <a:lstStyle/>
          <a:p>
            <a:fld id="{55C38DD1-33AA-4996-977A-42B26A155BBE}" type="slidenum">
              <a:rPr lang="id-ID" smtClean="0"/>
              <a:t>11</a:t>
            </a:fld>
            <a:endParaRPr lang="id-ID"/>
          </a:p>
        </p:txBody>
      </p:sp>
    </p:spTree>
    <p:extLst>
      <p:ext uri="{BB962C8B-B14F-4D97-AF65-F5344CB8AC3E}">
        <p14:creationId xmlns:p14="http://schemas.microsoft.com/office/powerpoint/2010/main" val="174684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Primitive values</a:t>
            </a:r>
          </a:p>
          <a:p>
            <a:r>
              <a:rPr lang="en-US" sz="1200" b="0" i="0" kern="1200" dirty="0" smtClean="0">
                <a:solidFill>
                  <a:schemeClr val="tx1"/>
                </a:solidFill>
                <a:effectLst/>
                <a:latin typeface="+mn-lt"/>
                <a:ea typeface="+mn-ea"/>
                <a:cs typeface="+mn-cs"/>
              </a:rPr>
              <a:t>All types except objects define immutable values (values, which are incapable of being changed). For example and unlike to C, Strings are immutable. We refer to values of these types as "primitive values". It’s possible to create another string based on result of some expression. They are not an objects and doesn’t</a:t>
            </a:r>
            <a:r>
              <a:rPr lang="en-US" sz="1200" b="0" i="0" kern="1200" baseline="0" dirty="0" smtClean="0">
                <a:solidFill>
                  <a:schemeClr val="tx1"/>
                </a:solidFill>
                <a:effectLst/>
                <a:latin typeface="+mn-lt"/>
                <a:ea typeface="+mn-ea"/>
                <a:cs typeface="+mn-cs"/>
              </a:rPr>
              <a:t> have any methods.</a:t>
            </a:r>
          </a:p>
          <a:p>
            <a:r>
              <a:rPr lang="en-US" sz="1200" b="0" i="0" kern="1200" dirty="0" smtClean="0">
                <a:solidFill>
                  <a:schemeClr val="tx1"/>
                </a:solidFill>
                <a:effectLst/>
                <a:latin typeface="+mn-lt"/>
                <a:ea typeface="+mn-ea"/>
                <a:cs typeface="+mn-cs"/>
              </a:rPr>
              <a:t>Most of the time, a primitive value is represented directly at the lowest level of the language implementation.</a:t>
            </a:r>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solidFill>
                  <a:prstClr val="black"/>
                </a:solidFill>
              </a:rPr>
              <a:pPr/>
              <a:t>12</a:t>
            </a:fld>
            <a:endParaRPr lang="id-ID">
              <a:solidFill>
                <a:prstClr val="black"/>
              </a:solidFill>
            </a:endParaRPr>
          </a:p>
        </p:txBody>
      </p:sp>
    </p:spTree>
    <p:extLst>
      <p:ext uri="{BB962C8B-B14F-4D97-AF65-F5344CB8AC3E}">
        <p14:creationId xmlns:p14="http://schemas.microsoft.com/office/powerpoint/2010/main" val="791163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843842" y="1889829"/>
            <a:ext cx="9934225" cy="993073"/>
          </a:xfrm>
          <a:prstGeom prst="rect">
            <a:avLst/>
          </a:prstGeom>
        </p:spPr>
        <p:txBody>
          <a:bodyPr lIns="68580" tIns="0" rIns="68580" bIns="34290">
            <a:noAutofit/>
          </a:bodyPr>
          <a:lstStyle>
            <a:lvl1pPr marL="0" indent="0">
              <a:lnSpc>
                <a:spcPct val="85000"/>
              </a:lnSpc>
              <a:spcBef>
                <a:spcPts val="0"/>
              </a:spcBef>
              <a:buNone/>
              <a:defRPr sz="5467" kern="0" cap="all" spc="-100"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877423" y="3839366"/>
            <a:ext cx="3454920" cy="349648"/>
          </a:xfrm>
          <a:prstGeom prst="rect">
            <a:avLst/>
          </a:prstGeom>
          <a:solidFill>
            <a:schemeClr val="accent2"/>
          </a:solidFill>
        </p:spPr>
        <p:txBody>
          <a:bodyPr wrap="none" lIns="68580" tIns="27432" rIns="68580" bIns="34290">
            <a:spAutoFit/>
          </a:bodyPr>
          <a:lstStyle>
            <a:lvl1pPr marL="0" indent="0">
              <a:spcBef>
                <a:spcPts val="0"/>
              </a:spcBef>
              <a:buFontTx/>
              <a:buNone/>
              <a:defRPr sz="1867" cap="all" baseline="0">
                <a:solidFill>
                  <a:srgbClr val="FFFFFF"/>
                </a:solidFill>
                <a:latin typeface="Arial Black"/>
                <a:cs typeface="Arial Black"/>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880532" y="5459486"/>
            <a:ext cx="4866216" cy="373063"/>
          </a:xfrm>
          <a:prstGeom prst="rect">
            <a:avLst/>
          </a:prstGeom>
        </p:spPr>
        <p:txBody>
          <a:bodyPr lIns="68580" tIns="34290" rIns="68580" bIns="34290">
            <a:normAutofit/>
          </a:bodyPr>
          <a:lstStyle>
            <a:lvl1pPr marL="0" indent="0">
              <a:buNone/>
              <a:defRPr sz="1867"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837173" y="673102"/>
            <a:ext cx="1658003" cy="610983"/>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3048469" y="673101"/>
            <a:ext cx="1882121" cy="61184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p:nvCxnSpPr>
        <p:spPr>
          <a:xfrm>
            <a:off x="2764117" y="761999"/>
            <a:ext cx="0" cy="463176"/>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8559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Section Title (No Image)">
    <p:spTree>
      <p:nvGrpSpPr>
        <p:cNvPr id="1" name=""/>
        <p:cNvGrpSpPr/>
        <p:nvPr/>
      </p:nvGrpSpPr>
      <p:grpSpPr>
        <a:xfrm>
          <a:off x="0" y="0"/>
          <a:ext cx="0" cy="0"/>
          <a:chOff x="0" y="0"/>
          <a:chExt cx="0" cy="0"/>
        </a:xfrm>
      </p:grpSpPr>
      <p:pic>
        <p:nvPicPr>
          <p:cNvPr id="10" name="Picture Placeholder 6" descr="Pattern_ppt.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7823" y="-15393"/>
            <a:ext cx="9197473" cy="6898104"/>
          </a:xfrm>
          <a:prstGeom prst="rect">
            <a:avLst/>
          </a:prstGeom>
        </p:spPr>
      </p:pic>
      <p:pic>
        <p:nvPicPr>
          <p:cNvPr id="16" name="Picture Placeholder 6" descr="Pattern_ppt.jp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9144002" y="-15393"/>
            <a:ext cx="3117724" cy="6898104"/>
          </a:xfrm>
          <a:prstGeom prst="rect">
            <a:avLst/>
          </a:prstGeom>
        </p:spPr>
      </p:pic>
      <p:sp>
        <p:nvSpPr>
          <p:cNvPr id="7" name="Text Placeholder 12"/>
          <p:cNvSpPr>
            <a:spLocks noGrp="1"/>
          </p:cNvSpPr>
          <p:nvPr>
            <p:ph type="body" sz="quarter" idx="13" hasCustomPrompt="1"/>
          </p:nvPr>
        </p:nvSpPr>
        <p:spPr>
          <a:xfrm>
            <a:off x="1163206" y="5263636"/>
            <a:ext cx="6686633" cy="862800"/>
          </a:xfrm>
          <a:prstGeom prst="rect">
            <a:avLst/>
          </a:prstGeom>
          <a:solidFill>
            <a:srgbClr val="2FC2D9"/>
          </a:solidFill>
        </p:spPr>
        <p:txBody>
          <a:bodyPr wrap="none" lIns="137160" tIns="27432" rIns="137160" bIns="34290">
            <a:spAutoFit/>
          </a:bodyPr>
          <a:lstStyle>
            <a:lvl1pPr marL="0" indent="0">
              <a:buNone/>
              <a:defRPr sz="5067" b="0" i="0" cap="all">
                <a:solidFill>
                  <a:schemeClr val="bg1"/>
                </a:solidFill>
                <a:latin typeface="Arial Black"/>
                <a:cs typeface="Arial Black"/>
              </a:defRPr>
            </a:lvl1pPr>
            <a:lvl2pPr marL="457189" indent="0">
              <a:buNone/>
              <a:defRPr sz="5067" b="0" i="0" cap="all">
                <a:latin typeface="Arial Black"/>
                <a:cs typeface="Arial Black"/>
              </a:defRPr>
            </a:lvl2pPr>
            <a:lvl3pPr marL="914377" indent="0">
              <a:buNone/>
              <a:defRPr sz="5067" b="0" i="0" cap="all">
                <a:latin typeface="Arial Black"/>
                <a:cs typeface="Arial Black"/>
              </a:defRPr>
            </a:lvl3pPr>
            <a:lvl4pPr marL="1371566" indent="0">
              <a:buNone/>
              <a:defRPr sz="5067" b="0" i="0" cap="all">
                <a:latin typeface="Arial Black"/>
                <a:cs typeface="Arial Black"/>
              </a:defRPr>
            </a:lvl4pPr>
            <a:lvl5pPr marL="1828754" indent="0">
              <a:buNone/>
              <a:defRPr sz="5067"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1163206" y="4525827"/>
            <a:ext cx="4917903" cy="862800"/>
          </a:xfrm>
          <a:prstGeom prst="rect">
            <a:avLst/>
          </a:prstGeom>
          <a:solidFill>
            <a:srgbClr val="2FC2D9"/>
          </a:solidFill>
        </p:spPr>
        <p:txBody>
          <a:bodyPr wrap="none" lIns="137160" tIns="27432" rIns="137160" bIns="34290">
            <a:spAutoFit/>
          </a:bodyPr>
          <a:lstStyle>
            <a:lvl1pPr marL="0" indent="0">
              <a:buNone/>
              <a:defRPr sz="5067" b="0" i="0" cap="all">
                <a:solidFill>
                  <a:schemeClr val="bg1"/>
                </a:solidFill>
                <a:latin typeface="Arial Black"/>
                <a:cs typeface="Arial Black"/>
              </a:defRPr>
            </a:lvl1pPr>
            <a:lvl2pPr marL="457189" indent="0">
              <a:buNone/>
              <a:defRPr sz="5067" b="0" i="0" cap="all">
                <a:latin typeface="Arial Black"/>
                <a:cs typeface="Arial Black"/>
              </a:defRPr>
            </a:lvl2pPr>
            <a:lvl3pPr marL="914377" indent="0">
              <a:buNone/>
              <a:defRPr sz="5067" b="0" i="0" cap="all">
                <a:latin typeface="Arial Black"/>
                <a:cs typeface="Arial Black"/>
              </a:defRPr>
            </a:lvl3pPr>
            <a:lvl4pPr marL="1371566" indent="0">
              <a:buNone/>
              <a:defRPr sz="5067" b="0" i="0" cap="all">
                <a:latin typeface="Arial Black"/>
                <a:cs typeface="Arial Black"/>
              </a:defRPr>
            </a:lvl4pPr>
            <a:lvl5pPr marL="1828754" indent="0">
              <a:buNone/>
              <a:defRPr sz="5067"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1163206" y="3826604"/>
            <a:ext cx="5433860" cy="842090"/>
          </a:xfrm>
          <a:prstGeom prst="rect">
            <a:avLst/>
          </a:prstGeom>
          <a:solidFill>
            <a:srgbClr val="2FC2D9"/>
          </a:solidFill>
          <a:ln>
            <a:noFill/>
          </a:ln>
        </p:spPr>
        <p:txBody>
          <a:bodyPr wrap="none" lIns="137160" tIns="27432" rIns="137160" bIns="34290" anchor="t">
            <a:spAutoFit/>
          </a:bodyPr>
          <a:lstStyle>
            <a:lvl1pPr algn="l">
              <a:defRPr sz="5067"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p:nvSpPr>
        <p:spPr>
          <a:xfrm>
            <a:off x="1041806" y="3328611"/>
            <a:ext cx="8650817" cy="923331"/>
          </a:xfrm>
          <a:prstGeom prst="rect">
            <a:avLst/>
          </a:prstGeom>
        </p:spPr>
        <p:txBody>
          <a:bodyPr lIns="91440" tIns="45720" rIns="91440" bIns="45720"/>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000" dirty="0"/>
          </a:p>
        </p:txBody>
      </p:sp>
      <p:sp>
        <p:nvSpPr>
          <p:cNvPr id="15" name="Text Placeholder 14"/>
          <p:cNvSpPr>
            <a:spLocks noGrp="1"/>
          </p:cNvSpPr>
          <p:nvPr>
            <p:ph type="body" sz="quarter" idx="14" hasCustomPrompt="1"/>
          </p:nvPr>
        </p:nvSpPr>
        <p:spPr>
          <a:xfrm>
            <a:off x="1155505" y="3276170"/>
            <a:ext cx="4925772" cy="356572"/>
          </a:xfrm>
          <a:prstGeom prst="rect">
            <a:avLst/>
          </a:prstGeom>
          <a:solidFill>
            <a:schemeClr val="accent2"/>
          </a:solidFill>
        </p:spPr>
        <p:txBody>
          <a:bodyPr vert="horz" wrap="none" lIns="68580" tIns="34290" rIns="68580" bIns="34290">
            <a:spAutoFit/>
          </a:bodyPr>
          <a:lstStyle>
            <a:lvl1pPr marL="0" indent="0">
              <a:buNone/>
              <a:defRPr sz="1867">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34988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 Steps">
    <p:spTree>
      <p:nvGrpSpPr>
        <p:cNvPr id="1" name=""/>
        <p:cNvGrpSpPr/>
        <p:nvPr/>
      </p:nvGrpSpPr>
      <p:grpSpPr>
        <a:xfrm>
          <a:off x="0" y="0"/>
          <a:ext cx="0" cy="0"/>
          <a:chOff x="0" y="0"/>
          <a:chExt cx="0" cy="0"/>
        </a:xfrm>
      </p:grpSpPr>
      <p:sp>
        <p:nvSpPr>
          <p:cNvPr id="15" name="Rectangle 14"/>
          <p:cNvSpPr/>
          <p:nvPr/>
        </p:nvSpPr>
        <p:spPr>
          <a:xfrm>
            <a:off x="-1" y="939032"/>
            <a:ext cx="12192000" cy="377952"/>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2400" dirty="0">
              <a:solidFill>
                <a:srgbClr val="2FC2D9"/>
              </a:solidFill>
            </a:endParaRPr>
          </a:p>
        </p:txBody>
      </p:sp>
      <p:sp>
        <p:nvSpPr>
          <p:cNvPr id="5" name="Oval 4"/>
          <p:cNvSpPr/>
          <p:nvPr/>
        </p:nvSpPr>
        <p:spPr>
          <a:xfrm>
            <a:off x="1267454" y="1125385"/>
            <a:ext cx="498964" cy="464583"/>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36576" rIns="0" rtlCol="0" anchor="ctr" anchorCtr="0"/>
          <a:lstStyle/>
          <a:p>
            <a:pPr algn="ctr"/>
            <a:r>
              <a:rPr lang="en-US" sz="2000" dirty="0">
                <a:solidFill>
                  <a:schemeClr val="bg1"/>
                </a:solidFill>
                <a:latin typeface="Arial Black"/>
                <a:cs typeface="Arial Black"/>
              </a:rPr>
              <a:t>1</a:t>
            </a:r>
          </a:p>
        </p:txBody>
      </p:sp>
      <p:cxnSp>
        <p:nvCxnSpPr>
          <p:cNvPr id="9" name="Straight Connector 8"/>
          <p:cNvCxnSpPr/>
          <p:nvPr/>
        </p:nvCxnSpPr>
        <p:spPr>
          <a:xfrm flipV="1">
            <a:off x="3045812" y="932690"/>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6093813" y="944425"/>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9139624" y="932689"/>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4311077" y="1125385"/>
            <a:ext cx="498964" cy="464583"/>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36576" rIns="0" rtlCol="0" anchor="ctr" anchorCtr="0"/>
          <a:lstStyle/>
          <a:p>
            <a:pPr algn="ctr"/>
            <a:r>
              <a:rPr lang="hu-HU" sz="2000" dirty="0">
                <a:solidFill>
                  <a:schemeClr val="bg1"/>
                </a:solidFill>
                <a:latin typeface="Arial Black"/>
                <a:cs typeface="Arial Black"/>
              </a:rPr>
              <a:t>2</a:t>
            </a:r>
            <a:endParaRPr lang="en-US" sz="2000" dirty="0">
              <a:solidFill>
                <a:schemeClr val="bg1"/>
              </a:solidFill>
              <a:latin typeface="Arial Black"/>
              <a:cs typeface="Arial Black"/>
            </a:endParaRPr>
          </a:p>
        </p:txBody>
      </p:sp>
      <p:sp>
        <p:nvSpPr>
          <p:cNvPr id="18" name="Oval 17"/>
          <p:cNvSpPr/>
          <p:nvPr/>
        </p:nvSpPr>
        <p:spPr>
          <a:xfrm>
            <a:off x="7370022" y="1125385"/>
            <a:ext cx="498964" cy="464583"/>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36576" rIns="0" rtlCol="0" anchor="ctr" anchorCtr="0"/>
          <a:lstStyle/>
          <a:p>
            <a:pPr algn="ctr"/>
            <a:r>
              <a:rPr lang="hu-HU" sz="2000" dirty="0">
                <a:solidFill>
                  <a:schemeClr val="bg1"/>
                </a:solidFill>
                <a:latin typeface="Arial Black"/>
                <a:cs typeface="Arial Black"/>
              </a:rPr>
              <a:t>3</a:t>
            </a:r>
            <a:endParaRPr lang="en-US" sz="2000" dirty="0">
              <a:solidFill>
                <a:schemeClr val="bg1"/>
              </a:solidFill>
              <a:latin typeface="Arial Black"/>
              <a:cs typeface="Arial Black"/>
            </a:endParaRPr>
          </a:p>
        </p:txBody>
      </p:sp>
      <p:sp>
        <p:nvSpPr>
          <p:cNvPr id="23" name="Oval 22"/>
          <p:cNvSpPr/>
          <p:nvPr/>
        </p:nvSpPr>
        <p:spPr>
          <a:xfrm>
            <a:off x="10402698" y="1125385"/>
            <a:ext cx="498964" cy="464583"/>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36576" rIns="0" rtlCol="0" anchor="ctr" anchorCtr="0"/>
          <a:lstStyle/>
          <a:p>
            <a:pPr algn="ctr"/>
            <a:r>
              <a:rPr lang="hu-HU" sz="2000" dirty="0">
                <a:solidFill>
                  <a:schemeClr val="bg1"/>
                </a:solidFill>
                <a:latin typeface="Arial Black"/>
                <a:cs typeface="Arial Black"/>
              </a:rPr>
              <a:t>4</a:t>
            </a:r>
            <a:endParaRPr lang="en-US" sz="2000" dirty="0">
              <a:solidFill>
                <a:schemeClr val="bg1"/>
              </a:solidFill>
              <a:latin typeface="Arial Black"/>
              <a:cs typeface="Arial Black"/>
            </a:endParaRPr>
          </a:p>
        </p:txBody>
      </p:sp>
      <p:sp>
        <p:nvSpPr>
          <p:cNvPr id="2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smtClean="0"/>
              <a:t>CLICK TO ADD TITLE</a:t>
            </a:r>
            <a:endParaRPr lang="en-US" dirty="0"/>
          </a:p>
        </p:txBody>
      </p:sp>
      <p:sp>
        <p:nvSpPr>
          <p:cNvPr id="29" name="Text Placeholder 28"/>
          <p:cNvSpPr>
            <a:spLocks noGrp="1"/>
          </p:cNvSpPr>
          <p:nvPr>
            <p:ph type="body" sz="quarter" idx="11" hasCustomPrompt="1"/>
          </p:nvPr>
        </p:nvSpPr>
        <p:spPr>
          <a:xfrm>
            <a:off x="323851" y="1830917"/>
            <a:ext cx="2400300" cy="3894667"/>
          </a:xfrm>
          <a:prstGeom prst="rect">
            <a:avLst/>
          </a:prstGeom>
        </p:spPr>
        <p:txBody>
          <a:bodyPr vert="horz"/>
          <a:lstStyle>
            <a:lvl1pPr marL="171446" indent="-171446" algn="ctr">
              <a:lnSpc>
                <a:spcPts val="1800"/>
              </a:lnSpc>
              <a:spcBef>
                <a:spcPts val="0"/>
              </a:spcBef>
              <a:spcAft>
                <a:spcPts val="1300"/>
              </a:spcAft>
              <a:buClr>
                <a:srgbClr val="2FC2D9"/>
              </a:buClr>
              <a:buFont typeface="Arial"/>
              <a:buChar char="•"/>
              <a:defRPr sz="1600"/>
            </a:lvl1pPr>
          </a:lstStyle>
          <a:p>
            <a:pPr algn="ctr">
              <a:lnSpc>
                <a:spcPts val="1350"/>
              </a:lnSpc>
            </a:pPr>
            <a:r>
              <a:rPr lang="en-US" sz="1600" cap="all" dirty="0" err="1" smtClean="0">
                <a:solidFill>
                  <a:srgbClr val="444444"/>
                </a:solidFill>
                <a:latin typeface="Arial Black"/>
                <a:cs typeface="Arial Black"/>
              </a:rPr>
              <a:t>Lorem</a:t>
            </a:r>
            <a:r>
              <a:rPr lang="en-US" sz="1600" cap="all" dirty="0" smtClean="0">
                <a:solidFill>
                  <a:srgbClr val="444444"/>
                </a:solidFill>
                <a:latin typeface="Arial Black"/>
                <a:cs typeface="Arial Black"/>
              </a:rPr>
              <a:t> </a:t>
            </a:r>
            <a:br>
              <a:rPr lang="en-US" sz="1600" cap="all" dirty="0" smtClean="0">
                <a:solidFill>
                  <a:srgbClr val="444444"/>
                </a:solidFill>
                <a:latin typeface="Arial Black"/>
                <a:cs typeface="Arial Black"/>
              </a:rPr>
            </a:br>
            <a:r>
              <a:rPr lang="en-US" sz="1600" cap="all" dirty="0" err="1" smtClean="0">
                <a:solidFill>
                  <a:srgbClr val="444444"/>
                </a:solidFill>
                <a:latin typeface="Arial Black"/>
                <a:cs typeface="Arial Black"/>
              </a:rPr>
              <a:t>ipsum</a:t>
            </a:r>
            <a:r>
              <a:rPr lang="en-US" sz="1600" cap="all" dirty="0" smtClean="0">
                <a:solidFill>
                  <a:srgbClr val="444444"/>
                </a:solidFill>
                <a:latin typeface="Arial Black"/>
                <a:cs typeface="Arial Black"/>
              </a:rPr>
              <a:t> dolor </a:t>
            </a:r>
            <a:br>
              <a:rPr lang="en-US" sz="1600" cap="all" dirty="0" smtClean="0">
                <a:solidFill>
                  <a:srgbClr val="444444"/>
                </a:solidFill>
                <a:latin typeface="Arial Black"/>
                <a:cs typeface="Arial Black"/>
              </a:rPr>
            </a:br>
            <a:r>
              <a:rPr lang="en-US" sz="1600" cap="all" dirty="0" smtClean="0">
                <a:solidFill>
                  <a:srgbClr val="444444"/>
                </a:solidFill>
                <a:latin typeface="Arial Black"/>
                <a:cs typeface="Arial Black"/>
              </a:rPr>
              <a:t>sit </a:t>
            </a:r>
            <a:r>
              <a:rPr lang="en-US" sz="1600" cap="all" dirty="0" err="1" smtClean="0">
                <a:solidFill>
                  <a:srgbClr val="444444"/>
                </a:solidFill>
                <a:latin typeface="Arial Black"/>
                <a:cs typeface="Arial Black"/>
              </a:rPr>
              <a:t>amet</a:t>
            </a:r>
            <a:endParaRPr lang="en-US" sz="16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467" dirty="0" err="1" smtClean="0">
                <a:solidFill>
                  <a:srgbClr val="444444"/>
                </a:solidFill>
                <a:latin typeface="Trebuchet MS"/>
                <a:cs typeface="Trebuchet MS"/>
              </a:rPr>
              <a:t>Lorem</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ipsum</a:t>
            </a:r>
            <a:r>
              <a:rPr lang="en-US" sz="1467" dirty="0" smtClean="0">
                <a:solidFill>
                  <a:srgbClr val="444444"/>
                </a:solidFill>
                <a:latin typeface="Trebuchet MS"/>
                <a:cs typeface="Trebuchet MS"/>
              </a:rPr>
              <a:t> dolor sit </a:t>
            </a:r>
            <a:r>
              <a:rPr lang="en-US" sz="1467" dirty="0" err="1" smtClean="0">
                <a:solidFill>
                  <a:srgbClr val="444444"/>
                </a:solidFill>
                <a:latin typeface="Trebuchet MS"/>
                <a:cs typeface="Trebuchet MS"/>
              </a:rPr>
              <a:t>amet</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consec</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tetuer</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adipiscing</a:t>
            </a:r>
            <a:r>
              <a:rPr lang="en-US" sz="1467"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467" dirty="0" err="1" smtClean="0">
                <a:solidFill>
                  <a:srgbClr val="444444"/>
                </a:solidFill>
                <a:latin typeface="Trebuchet MS"/>
                <a:cs typeface="Trebuchet MS"/>
              </a:rPr>
              <a:t>Sed</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diam</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nonummy</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nibh</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tincidunt</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ut</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laoreet</a:t>
            </a:r>
            <a:r>
              <a:rPr lang="en-US" sz="1467" dirty="0" smtClean="0">
                <a:solidFill>
                  <a:srgbClr val="444444"/>
                </a:solidFill>
                <a:latin typeface="Trebuchet MS"/>
                <a:cs typeface="Trebuchet MS"/>
              </a:rPr>
              <a:t> magna </a:t>
            </a:r>
            <a:r>
              <a:rPr lang="en-US" sz="1467" dirty="0" err="1" smtClean="0">
                <a:solidFill>
                  <a:srgbClr val="444444"/>
                </a:solidFill>
                <a:latin typeface="Trebuchet MS"/>
                <a:cs typeface="Trebuchet MS"/>
              </a:rPr>
              <a:t>erat</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volutpat</a:t>
            </a:r>
            <a:endParaRPr lang="en-US" sz="1467"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467" dirty="0" err="1" smtClean="0">
                <a:solidFill>
                  <a:srgbClr val="444444"/>
                </a:solidFill>
                <a:latin typeface="Trebuchet MS"/>
                <a:cs typeface="Trebuchet MS"/>
              </a:rPr>
              <a:t>Lorem</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ipsum</a:t>
            </a:r>
            <a:r>
              <a:rPr lang="en-US" sz="1467" dirty="0" smtClean="0">
                <a:solidFill>
                  <a:srgbClr val="444444"/>
                </a:solidFill>
                <a:latin typeface="Trebuchet MS"/>
                <a:cs typeface="Trebuchet MS"/>
              </a:rPr>
              <a:t> dolor sit </a:t>
            </a:r>
            <a:r>
              <a:rPr lang="en-US" sz="1467" dirty="0" err="1" smtClean="0">
                <a:solidFill>
                  <a:srgbClr val="444444"/>
                </a:solidFill>
                <a:latin typeface="Trebuchet MS"/>
                <a:cs typeface="Trebuchet MS"/>
              </a:rPr>
              <a:t>amet</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consec</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tetuer</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adipiscing</a:t>
            </a:r>
            <a:r>
              <a:rPr lang="en-US" sz="1467" dirty="0" smtClean="0">
                <a:solidFill>
                  <a:srgbClr val="444444"/>
                </a:solidFill>
                <a:latin typeface="Trebuchet MS"/>
                <a:cs typeface="Trebuchet MS"/>
              </a:rPr>
              <a:t> </a:t>
            </a:r>
          </a:p>
          <a:p>
            <a:pPr algn="ctr">
              <a:lnSpc>
                <a:spcPts val="1350"/>
              </a:lnSpc>
            </a:pPr>
            <a:endParaRPr lang="en-US" sz="1600" cap="all" dirty="0">
              <a:solidFill>
                <a:srgbClr val="444444"/>
              </a:solidFill>
              <a:latin typeface="Arial Black"/>
              <a:cs typeface="Arial Black"/>
            </a:endParaRPr>
          </a:p>
        </p:txBody>
      </p:sp>
      <p:sp>
        <p:nvSpPr>
          <p:cNvPr id="30" name="Text Placeholder 28"/>
          <p:cNvSpPr>
            <a:spLocks noGrp="1"/>
          </p:cNvSpPr>
          <p:nvPr>
            <p:ph type="body" sz="quarter" idx="12" hasCustomPrompt="1"/>
          </p:nvPr>
        </p:nvSpPr>
        <p:spPr>
          <a:xfrm>
            <a:off x="3371851" y="1830917"/>
            <a:ext cx="2400300" cy="3894667"/>
          </a:xfrm>
          <a:prstGeom prst="rect">
            <a:avLst/>
          </a:prstGeom>
        </p:spPr>
        <p:txBody>
          <a:bodyPr vert="horz"/>
          <a:lstStyle>
            <a:lvl1pPr marL="171446" indent="-171446" algn="ctr" defTabSz="457189" rtl="0" eaLnBrk="1" latinLnBrk="0" hangingPunct="1">
              <a:lnSpc>
                <a:spcPts val="1800"/>
              </a:lnSpc>
              <a:spcBef>
                <a:spcPts val="0"/>
              </a:spcBef>
              <a:spcAft>
                <a:spcPts val="1300"/>
              </a:spcAft>
              <a:buClr>
                <a:srgbClr val="2FC2D9"/>
              </a:buClr>
              <a:buFont typeface="Arial"/>
              <a:buChar char="•"/>
              <a:defRPr lang="en-US" sz="1467" kern="1200" dirty="0" smtClean="0">
                <a:solidFill>
                  <a:srgbClr val="444444"/>
                </a:solidFill>
                <a:latin typeface="Trebuchet MS"/>
                <a:ea typeface="+mn-ea"/>
                <a:cs typeface="Trebuchet MS"/>
              </a:defRPr>
            </a:lvl1pPr>
          </a:lstStyle>
          <a:p>
            <a:pPr algn="ctr">
              <a:lnSpc>
                <a:spcPts val="1350"/>
              </a:lnSpc>
            </a:pPr>
            <a:r>
              <a:rPr lang="en-US" sz="1600" cap="all" dirty="0" err="1" smtClean="0">
                <a:solidFill>
                  <a:srgbClr val="444444"/>
                </a:solidFill>
                <a:latin typeface="Arial Black"/>
                <a:cs typeface="Arial Black"/>
              </a:rPr>
              <a:t>Lorem</a:t>
            </a:r>
            <a:r>
              <a:rPr lang="en-US" sz="1600" cap="all" dirty="0" smtClean="0">
                <a:solidFill>
                  <a:srgbClr val="444444"/>
                </a:solidFill>
                <a:latin typeface="Arial Black"/>
                <a:cs typeface="Arial Black"/>
              </a:rPr>
              <a:t> </a:t>
            </a:r>
            <a:br>
              <a:rPr lang="en-US" sz="1600" cap="all" dirty="0" smtClean="0">
                <a:solidFill>
                  <a:srgbClr val="444444"/>
                </a:solidFill>
                <a:latin typeface="Arial Black"/>
                <a:cs typeface="Arial Black"/>
              </a:rPr>
            </a:br>
            <a:r>
              <a:rPr lang="en-US" sz="1600" cap="all" dirty="0" err="1" smtClean="0">
                <a:solidFill>
                  <a:srgbClr val="444444"/>
                </a:solidFill>
                <a:latin typeface="Arial Black"/>
                <a:cs typeface="Arial Black"/>
              </a:rPr>
              <a:t>ipsum</a:t>
            </a:r>
            <a:r>
              <a:rPr lang="en-US" sz="1600" cap="all" dirty="0" smtClean="0">
                <a:solidFill>
                  <a:srgbClr val="444444"/>
                </a:solidFill>
                <a:latin typeface="Arial Black"/>
                <a:cs typeface="Arial Black"/>
              </a:rPr>
              <a:t> dolor </a:t>
            </a:r>
            <a:br>
              <a:rPr lang="en-US" sz="1600" cap="all" dirty="0" smtClean="0">
                <a:solidFill>
                  <a:srgbClr val="444444"/>
                </a:solidFill>
                <a:latin typeface="Arial Black"/>
                <a:cs typeface="Arial Black"/>
              </a:rPr>
            </a:br>
            <a:r>
              <a:rPr lang="en-US" sz="1600" cap="all" dirty="0" smtClean="0">
                <a:solidFill>
                  <a:srgbClr val="444444"/>
                </a:solidFill>
                <a:latin typeface="Arial Black"/>
                <a:cs typeface="Arial Black"/>
              </a:rPr>
              <a:t>sit </a:t>
            </a:r>
            <a:r>
              <a:rPr lang="en-US" sz="1600" cap="all" dirty="0" err="1" smtClean="0">
                <a:solidFill>
                  <a:srgbClr val="444444"/>
                </a:solidFill>
                <a:latin typeface="Arial Black"/>
                <a:cs typeface="Arial Black"/>
              </a:rPr>
              <a:t>amet</a:t>
            </a:r>
            <a:endParaRPr lang="en-US" sz="16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467" dirty="0" err="1" smtClean="0">
                <a:solidFill>
                  <a:srgbClr val="444444"/>
                </a:solidFill>
                <a:latin typeface="Trebuchet MS"/>
                <a:cs typeface="Trebuchet MS"/>
              </a:rPr>
              <a:t>Lorem</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ipsum</a:t>
            </a:r>
            <a:r>
              <a:rPr lang="en-US" sz="1467" dirty="0" smtClean="0">
                <a:solidFill>
                  <a:srgbClr val="444444"/>
                </a:solidFill>
                <a:latin typeface="Trebuchet MS"/>
                <a:cs typeface="Trebuchet MS"/>
              </a:rPr>
              <a:t> dolor sit </a:t>
            </a:r>
            <a:r>
              <a:rPr lang="en-US" sz="1467" dirty="0" err="1" smtClean="0">
                <a:solidFill>
                  <a:srgbClr val="444444"/>
                </a:solidFill>
                <a:latin typeface="Trebuchet MS"/>
                <a:cs typeface="Trebuchet MS"/>
              </a:rPr>
              <a:t>amet</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consec</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tetuer</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adipiscing</a:t>
            </a:r>
            <a:r>
              <a:rPr lang="en-US" sz="1467"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467" dirty="0" err="1" smtClean="0">
                <a:solidFill>
                  <a:srgbClr val="444444"/>
                </a:solidFill>
                <a:latin typeface="Trebuchet MS"/>
                <a:cs typeface="Trebuchet MS"/>
              </a:rPr>
              <a:t>Sed</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diam</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nonummy</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nibh</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tincidunt</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ut</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laoreet</a:t>
            </a:r>
            <a:r>
              <a:rPr lang="en-US" sz="1467" dirty="0" smtClean="0">
                <a:solidFill>
                  <a:srgbClr val="444444"/>
                </a:solidFill>
                <a:latin typeface="Trebuchet MS"/>
                <a:cs typeface="Trebuchet MS"/>
              </a:rPr>
              <a:t> magna </a:t>
            </a:r>
            <a:r>
              <a:rPr lang="en-US" sz="1467" dirty="0" err="1" smtClean="0">
                <a:solidFill>
                  <a:srgbClr val="444444"/>
                </a:solidFill>
                <a:latin typeface="Trebuchet MS"/>
                <a:cs typeface="Trebuchet MS"/>
              </a:rPr>
              <a:t>erat</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volutpat</a:t>
            </a:r>
            <a:endParaRPr lang="en-US" sz="1467"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467" dirty="0" err="1" smtClean="0">
                <a:solidFill>
                  <a:srgbClr val="444444"/>
                </a:solidFill>
                <a:latin typeface="Trebuchet MS"/>
                <a:cs typeface="Trebuchet MS"/>
              </a:rPr>
              <a:t>Lorem</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ipsum</a:t>
            </a:r>
            <a:r>
              <a:rPr lang="en-US" sz="1467" dirty="0" smtClean="0">
                <a:solidFill>
                  <a:srgbClr val="444444"/>
                </a:solidFill>
                <a:latin typeface="Trebuchet MS"/>
                <a:cs typeface="Trebuchet MS"/>
              </a:rPr>
              <a:t> dolor sit </a:t>
            </a:r>
            <a:r>
              <a:rPr lang="en-US" sz="1467" dirty="0" err="1" smtClean="0">
                <a:solidFill>
                  <a:srgbClr val="444444"/>
                </a:solidFill>
                <a:latin typeface="Trebuchet MS"/>
                <a:cs typeface="Trebuchet MS"/>
              </a:rPr>
              <a:t>amet</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consec</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tetuer</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adipiscing</a:t>
            </a:r>
            <a:r>
              <a:rPr lang="en-US" sz="1467" dirty="0" smtClean="0">
                <a:solidFill>
                  <a:srgbClr val="444444"/>
                </a:solidFill>
                <a:latin typeface="Trebuchet MS"/>
                <a:cs typeface="Trebuchet MS"/>
              </a:rPr>
              <a:t> </a:t>
            </a:r>
          </a:p>
          <a:p>
            <a:pPr algn="ctr">
              <a:lnSpc>
                <a:spcPts val="1350"/>
              </a:lnSpc>
            </a:pPr>
            <a:endParaRPr lang="en-US" sz="1600" cap="all" dirty="0">
              <a:solidFill>
                <a:srgbClr val="444444"/>
              </a:solidFill>
              <a:latin typeface="Arial Black"/>
              <a:cs typeface="Arial Black"/>
            </a:endParaRPr>
          </a:p>
        </p:txBody>
      </p:sp>
      <p:sp>
        <p:nvSpPr>
          <p:cNvPr id="31" name="Text Placeholder 28"/>
          <p:cNvSpPr>
            <a:spLocks noGrp="1"/>
          </p:cNvSpPr>
          <p:nvPr>
            <p:ph type="body" sz="quarter" idx="13" hasCustomPrompt="1"/>
          </p:nvPr>
        </p:nvSpPr>
        <p:spPr>
          <a:xfrm>
            <a:off x="6419851" y="1830917"/>
            <a:ext cx="2400300" cy="3894667"/>
          </a:xfrm>
          <a:prstGeom prst="rect">
            <a:avLst/>
          </a:prstGeom>
        </p:spPr>
        <p:txBody>
          <a:bodyPr vert="horz"/>
          <a:lstStyle>
            <a:lvl1pPr marL="171446" indent="-171446" algn="ctr" defTabSz="457189" rtl="0" eaLnBrk="1" latinLnBrk="0" hangingPunct="1">
              <a:lnSpc>
                <a:spcPts val="1800"/>
              </a:lnSpc>
              <a:spcBef>
                <a:spcPts val="0"/>
              </a:spcBef>
              <a:spcAft>
                <a:spcPts val="1300"/>
              </a:spcAft>
              <a:buClr>
                <a:srgbClr val="2FC2D9"/>
              </a:buClr>
              <a:buFont typeface="Arial"/>
              <a:buChar char="•"/>
              <a:defRPr lang="en-US" sz="1467" kern="1200" dirty="0" smtClean="0">
                <a:solidFill>
                  <a:srgbClr val="444444"/>
                </a:solidFill>
                <a:latin typeface="Trebuchet MS"/>
                <a:ea typeface="+mn-ea"/>
                <a:cs typeface="Trebuchet MS"/>
              </a:defRPr>
            </a:lvl1pPr>
          </a:lstStyle>
          <a:p>
            <a:pPr algn="ctr">
              <a:lnSpc>
                <a:spcPts val="1350"/>
              </a:lnSpc>
            </a:pPr>
            <a:r>
              <a:rPr lang="en-US" sz="1600" cap="all" dirty="0" err="1" smtClean="0">
                <a:solidFill>
                  <a:srgbClr val="444444"/>
                </a:solidFill>
                <a:latin typeface="Arial Black"/>
                <a:cs typeface="Arial Black"/>
              </a:rPr>
              <a:t>Lorem</a:t>
            </a:r>
            <a:r>
              <a:rPr lang="en-US" sz="1600" cap="all" dirty="0" smtClean="0">
                <a:solidFill>
                  <a:srgbClr val="444444"/>
                </a:solidFill>
                <a:latin typeface="Arial Black"/>
                <a:cs typeface="Arial Black"/>
              </a:rPr>
              <a:t> </a:t>
            </a:r>
            <a:br>
              <a:rPr lang="en-US" sz="1600" cap="all" dirty="0" smtClean="0">
                <a:solidFill>
                  <a:srgbClr val="444444"/>
                </a:solidFill>
                <a:latin typeface="Arial Black"/>
                <a:cs typeface="Arial Black"/>
              </a:rPr>
            </a:br>
            <a:r>
              <a:rPr lang="en-US" sz="1600" cap="all" dirty="0" err="1" smtClean="0">
                <a:solidFill>
                  <a:srgbClr val="444444"/>
                </a:solidFill>
                <a:latin typeface="Arial Black"/>
                <a:cs typeface="Arial Black"/>
              </a:rPr>
              <a:t>ipsum</a:t>
            </a:r>
            <a:r>
              <a:rPr lang="en-US" sz="1600" cap="all" dirty="0" smtClean="0">
                <a:solidFill>
                  <a:srgbClr val="444444"/>
                </a:solidFill>
                <a:latin typeface="Arial Black"/>
                <a:cs typeface="Arial Black"/>
              </a:rPr>
              <a:t> dolor </a:t>
            </a:r>
            <a:br>
              <a:rPr lang="en-US" sz="1600" cap="all" dirty="0" smtClean="0">
                <a:solidFill>
                  <a:srgbClr val="444444"/>
                </a:solidFill>
                <a:latin typeface="Arial Black"/>
                <a:cs typeface="Arial Black"/>
              </a:rPr>
            </a:br>
            <a:r>
              <a:rPr lang="en-US" sz="1600" cap="all" dirty="0" smtClean="0">
                <a:solidFill>
                  <a:srgbClr val="444444"/>
                </a:solidFill>
                <a:latin typeface="Arial Black"/>
                <a:cs typeface="Arial Black"/>
              </a:rPr>
              <a:t>sit </a:t>
            </a:r>
            <a:r>
              <a:rPr lang="en-US" sz="1600" cap="all" dirty="0" err="1" smtClean="0">
                <a:solidFill>
                  <a:srgbClr val="444444"/>
                </a:solidFill>
                <a:latin typeface="Arial Black"/>
                <a:cs typeface="Arial Black"/>
              </a:rPr>
              <a:t>amet</a:t>
            </a:r>
            <a:endParaRPr lang="en-US" sz="16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467" dirty="0" err="1" smtClean="0">
                <a:solidFill>
                  <a:srgbClr val="444444"/>
                </a:solidFill>
                <a:latin typeface="Trebuchet MS"/>
                <a:cs typeface="Trebuchet MS"/>
              </a:rPr>
              <a:t>Lorem</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ipsum</a:t>
            </a:r>
            <a:r>
              <a:rPr lang="en-US" sz="1467" dirty="0" smtClean="0">
                <a:solidFill>
                  <a:srgbClr val="444444"/>
                </a:solidFill>
                <a:latin typeface="Trebuchet MS"/>
                <a:cs typeface="Trebuchet MS"/>
              </a:rPr>
              <a:t> dolor sit </a:t>
            </a:r>
            <a:r>
              <a:rPr lang="en-US" sz="1467" dirty="0" err="1" smtClean="0">
                <a:solidFill>
                  <a:srgbClr val="444444"/>
                </a:solidFill>
                <a:latin typeface="Trebuchet MS"/>
                <a:cs typeface="Trebuchet MS"/>
              </a:rPr>
              <a:t>amet</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consec</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tetuer</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adipiscing</a:t>
            </a:r>
            <a:r>
              <a:rPr lang="en-US" sz="1467"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467" dirty="0" err="1" smtClean="0">
                <a:solidFill>
                  <a:srgbClr val="444444"/>
                </a:solidFill>
                <a:latin typeface="Trebuchet MS"/>
                <a:cs typeface="Trebuchet MS"/>
              </a:rPr>
              <a:t>Sed</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diam</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nonummy</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nibh</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tincidunt</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ut</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laoreet</a:t>
            </a:r>
            <a:r>
              <a:rPr lang="en-US" sz="1467" dirty="0" smtClean="0">
                <a:solidFill>
                  <a:srgbClr val="444444"/>
                </a:solidFill>
                <a:latin typeface="Trebuchet MS"/>
                <a:cs typeface="Trebuchet MS"/>
              </a:rPr>
              <a:t> magna </a:t>
            </a:r>
            <a:r>
              <a:rPr lang="en-US" sz="1467" dirty="0" err="1" smtClean="0">
                <a:solidFill>
                  <a:srgbClr val="444444"/>
                </a:solidFill>
                <a:latin typeface="Trebuchet MS"/>
                <a:cs typeface="Trebuchet MS"/>
              </a:rPr>
              <a:t>erat</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volutpat</a:t>
            </a:r>
            <a:endParaRPr lang="en-US" sz="1467"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467" dirty="0" err="1" smtClean="0">
                <a:solidFill>
                  <a:srgbClr val="444444"/>
                </a:solidFill>
                <a:latin typeface="Trebuchet MS"/>
                <a:cs typeface="Trebuchet MS"/>
              </a:rPr>
              <a:t>Lorem</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ipsum</a:t>
            </a:r>
            <a:r>
              <a:rPr lang="en-US" sz="1467" dirty="0" smtClean="0">
                <a:solidFill>
                  <a:srgbClr val="444444"/>
                </a:solidFill>
                <a:latin typeface="Trebuchet MS"/>
                <a:cs typeface="Trebuchet MS"/>
              </a:rPr>
              <a:t> dolor sit </a:t>
            </a:r>
            <a:r>
              <a:rPr lang="en-US" sz="1467" dirty="0" err="1" smtClean="0">
                <a:solidFill>
                  <a:srgbClr val="444444"/>
                </a:solidFill>
                <a:latin typeface="Trebuchet MS"/>
                <a:cs typeface="Trebuchet MS"/>
              </a:rPr>
              <a:t>amet</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consec</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tetuer</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adipiscing</a:t>
            </a:r>
            <a:r>
              <a:rPr lang="en-US" sz="1467" dirty="0" smtClean="0">
                <a:solidFill>
                  <a:srgbClr val="444444"/>
                </a:solidFill>
                <a:latin typeface="Trebuchet MS"/>
                <a:cs typeface="Trebuchet MS"/>
              </a:rPr>
              <a:t> </a:t>
            </a:r>
          </a:p>
          <a:p>
            <a:pPr algn="ctr">
              <a:lnSpc>
                <a:spcPts val="1350"/>
              </a:lnSpc>
            </a:pPr>
            <a:endParaRPr lang="en-US" sz="1600" cap="all" dirty="0">
              <a:solidFill>
                <a:srgbClr val="444444"/>
              </a:solidFill>
              <a:latin typeface="Arial Black"/>
              <a:cs typeface="Arial Black"/>
            </a:endParaRPr>
          </a:p>
        </p:txBody>
      </p:sp>
      <p:sp>
        <p:nvSpPr>
          <p:cNvPr id="32" name="Text Placeholder 28"/>
          <p:cNvSpPr>
            <a:spLocks noGrp="1"/>
          </p:cNvSpPr>
          <p:nvPr>
            <p:ph type="body" sz="quarter" idx="14" hasCustomPrompt="1"/>
          </p:nvPr>
        </p:nvSpPr>
        <p:spPr>
          <a:xfrm>
            <a:off x="9467851" y="1830917"/>
            <a:ext cx="2400300" cy="3894667"/>
          </a:xfrm>
          <a:prstGeom prst="rect">
            <a:avLst/>
          </a:prstGeom>
        </p:spPr>
        <p:txBody>
          <a:bodyPr vert="horz"/>
          <a:lstStyle>
            <a:lvl1pPr marL="171446" indent="-171446" algn="ctr" defTabSz="457189" rtl="0" eaLnBrk="1" latinLnBrk="0" hangingPunct="1">
              <a:lnSpc>
                <a:spcPts val="1800"/>
              </a:lnSpc>
              <a:spcBef>
                <a:spcPts val="0"/>
              </a:spcBef>
              <a:spcAft>
                <a:spcPts val="1300"/>
              </a:spcAft>
              <a:buClr>
                <a:srgbClr val="2FC2D9"/>
              </a:buClr>
              <a:buFont typeface="Arial"/>
              <a:buChar char="•"/>
              <a:defRPr lang="en-US" sz="1467" kern="1200" dirty="0" smtClean="0">
                <a:solidFill>
                  <a:srgbClr val="444444"/>
                </a:solidFill>
                <a:latin typeface="Trebuchet MS"/>
                <a:ea typeface="+mn-ea"/>
                <a:cs typeface="Trebuchet MS"/>
              </a:defRPr>
            </a:lvl1pPr>
          </a:lstStyle>
          <a:p>
            <a:pPr algn="ctr">
              <a:lnSpc>
                <a:spcPts val="1350"/>
              </a:lnSpc>
            </a:pPr>
            <a:r>
              <a:rPr lang="en-US" sz="1600" cap="all" dirty="0" err="1" smtClean="0">
                <a:solidFill>
                  <a:srgbClr val="444444"/>
                </a:solidFill>
                <a:latin typeface="Arial Black"/>
                <a:cs typeface="Arial Black"/>
              </a:rPr>
              <a:t>Lorem</a:t>
            </a:r>
            <a:r>
              <a:rPr lang="en-US" sz="1600" cap="all" dirty="0" smtClean="0">
                <a:solidFill>
                  <a:srgbClr val="444444"/>
                </a:solidFill>
                <a:latin typeface="Arial Black"/>
                <a:cs typeface="Arial Black"/>
              </a:rPr>
              <a:t> </a:t>
            </a:r>
            <a:br>
              <a:rPr lang="en-US" sz="1600" cap="all" dirty="0" smtClean="0">
                <a:solidFill>
                  <a:srgbClr val="444444"/>
                </a:solidFill>
                <a:latin typeface="Arial Black"/>
                <a:cs typeface="Arial Black"/>
              </a:rPr>
            </a:br>
            <a:r>
              <a:rPr lang="en-US" sz="1600" cap="all" dirty="0" err="1" smtClean="0">
                <a:solidFill>
                  <a:srgbClr val="444444"/>
                </a:solidFill>
                <a:latin typeface="Arial Black"/>
                <a:cs typeface="Arial Black"/>
              </a:rPr>
              <a:t>ipsum</a:t>
            </a:r>
            <a:r>
              <a:rPr lang="en-US" sz="1600" cap="all" dirty="0" smtClean="0">
                <a:solidFill>
                  <a:srgbClr val="444444"/>
                </a:solidFill>
                <a:latin typeface="Arial Black"/>
                <a:cs typeface="Arial Black"/>
              </a:rPr>
              <a:t> dolor </a:t>
            </a:r>
            <a:br>
              <a:rPr lang="en-US" sz="1600" cap="all" dirty="0" smtClean="0">
                <a:solidFill>
                  <a:srgbClr val="444444"/>
                </a:solidFill>
                <a:latin typeface="Arial Black"/>
                <a:cs typeface="Arial Black"/>
              </a:rPr>
            </a:br>
            <a:r>
              <a:rPr lang="en-US" sz="1600" cap="all" dirty="0" smtClean="0">
                <a:solidFill>
                  <a:srgbClr val="444444"/>
                </a:solidFill>
                <a:latin typeface="Arial Black"/>
                <a:cs typeface="Arial Black"/>
              </a:rPr>
              <a:t>sit </a:t>
            </a:r>
            <a:r>
              <a:rPr lang="en-US" sz="1600" cap="all" dirty="0" err="1" smtClean="0">
                <a:solidFill>
                  <a:srgbClr val="444444"/>
                </a:solidFill>
                <a:latin typeface="Arial Black"/>
                <a:cs typeface="Arial Black"/>
              </a:rPr>
              <a:t>amet</a:t>
            </a:r>
            <a:endParaRPr lang="en-US" sz="16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467" dirty="0" err="1" smtClean="0">
                <a:solidFill>
                  <a:srgbClr val="444444"/>
                </a:solidFill>
                <a:latin typeface="Trebuchet MS"/>
                <a:cs typeface="Trebuchet MS"/>
              </a:rPr>
              <a:t>Lorem</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ipsum</a:t>
            </a:r>
            <a:r>
              <a:rPr lang="en-US" sz="1467" dirty="0" smtClean="0">
                <a:solidFill>
                  <a:srgbClr val="444444"/>
                </a:solidFill>
                <a:latin typeface="Trebuchet MS"/>
                <a:cs typeface="Trebuchet MS"/>
              </a:rPr>
              <a:t> dolor sit </a:t>
            </a:r>
            <a:r>
              <a:rPr lang="en-US" sz="1467" dirty="0" err="1" smtClean="0">
                <a:solidFill>
                  <a:srgbClr val="444444"/>
                </a:solidFill>
                <a:latin typeface="Trebuchet MS"/>
                <a:cs typeface="Trebuchet MS"/>
              </a:rPr>
              <a:t>amet</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consec</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tetuer</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adipiscing</a:t>
            </a:r>
            <a:r>
              <a:rPr lang="en-US" sz="1467"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467" dirty="0" err="1" smtClean="0">
                <a:solidFill>
                  <a:srgbClr val="444444"/>
                </a:solidFill>
                <a:latin typeface="Trebuchet MS"/>
                <a:cs typeface="Trebuchet MS"/>
              </a:rPr>
              <a:t>Sed</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diam</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nonummy</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nibh</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tincidunt</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ut</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laoreet</a:t>
            </a:r>
            <a:r>
              <a:rPr lang="en-US" sz="1467" dirty="0" smtClean="0">
                <a:solidFill>
                  <a:srgbClr val="444444"/>
                </a:solidFill>
                <a:latin typeface="Trebuchet MS"/>
                <a:cs typeface="Trebuchet MS"/>
              </a:rPr>
              <a:t> magna </a:t>
            </a:r>
            <a:r>
              <a:rPr lang="en-US" sz="1467" dirty="0" err="1" smtClean="0">
                <a:solidFill>
                  <a:srgbClr val="444444"/>
                </a:solidFill>
                <a:latin typeface="Trebuchet MS"/>
                <a:cs typeface="Trebuchet MS"/>
              </a:rPr>
              <a:t>erat</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volutpat</a:t>
            </a:r>
            <a:endParaRPr lang="en-US" sz="1467"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467" dirty="0" err="1" smtClean="0">
                <a:solidFill>
                  <a:srgbClr val="444444"/>
                </a:solidFill>
                <a:latin typeface="Trebuchet MS"/>
                <a:cs typeface="Trebuchet MS"/>
              </a:rPr>
              <a:t>Lorem</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ipsum</a:t>
            </a:r>
            <a:r>
              <a:rPr lang="en-US" sz="1467" dirty="0" smtClean="0">
                <a:solidFill>
                  <a:srgbClr val="444444"/>
                </a:solidFill>
                <a:latin typeface="Trebuchet MS"/>
                <a:cs typeface="Trebuchet MS"/>
              </a:rPr>
              <a:t> dolor sit </a:t>
            </a:r>
            <a:r>
              <a:rPr lang="en-US" sz="1467" dirty="0" err="1" smtClean="0">
                <a:solidFill>
                  <a:srgbClr val="444444"/>
                </a:solidFill>
                <a:latin typeface="Trebuchet MS"/>
                <a:cs typeface="Trebuchet MS"/>
              </a:rPr>
              <a:t>amet</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consec</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tetuer</a:t>
            </a:r>
            <a:r>
              <a:rPr lang="en-US" sz="1467" dirty="0" smtClean="0">
                <a:solidFill>
                  <a:srgbClr val="444444"/>
                </a:solidFill>
                <a:latin typeface="Trebuchet MS"/>
                <a:cs typeface="Trebuchet MS"/>
              </a:rPr>
              <a:t> </a:t>
            </a:r>
            <a:r>
              <a:rPr lang="en-US" sz="1467" dirty="0" err="1" smtClean="0">
                <a:solidFill>
                  <a:srgbClr val="444444"/>
                </a:solidFill>
                <a:latin typeface="Trebuchet MS"/>
                <a:cs typeface="Trebuchet MS"/>
              </a:rPr>
              <a:t>adipiscing</a:t>
            </a:r>
            <a:r>
              <a:rPr lang="en-US" sz="1467" dirty="0" smtClean="0">
                <a:solidFill>
                  <a:srgbClr val="444444"/>
                </a:solidFill>
                <a:latin typeface="Trebuchet MS"/>
                <a:cs typeface="Trebuchet MS"/>
              </a:rPr>
              <a:t> </a:t>
            </a:r>
          </a:p>
          <a:p>
            <a:pPr algn="ctr">
              <a:lnSpc>
                <a:spcPts val="1350"/>
              </a:lnSpc>
            </a:pPr>
            <a:endParaRPr lang="en-US" sz="1600" cap="all" dirty="0">
              <a:solidFill>
                <a:srgbClr val="444444"/>
              </a:solidFill>
              <a:latin typeface="Arial Black"/>
              <a:cs typeface="Arial Black"/>
            </a:endParaRPr>
          </a:p>
        </p:txBody>
      </p:sp>
    </p:spTree>
    <p:extLst>
      <p:ext uri="{BB962C8B-B14F-4D97-AF65-F5344CB8AC3E}">
        <p14:creationId xmlns:p14="http://schemas.microsoft.com/office/powerpoint/2010/main" val="1079401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Steps">
    <p:spTree>
      <p:nvGrpSpPr>
        <p:cNvPr id="1" name=""/>
        <p:cNvGrpSpPr/>
        <p:nvPr/>
      </p:nvGrpSpPr>
      <p:grpSpPr>
        <a:xfrm>
          <a:off x="0" y="0"/>
          <a:ext cx="0" cy="0"/>
          <a:chOff x="0" y="0"/>
          <a:chExt cx="0" cy="0"/>
        </a:xfrm>
      </p:grpSpPr>
      <p:sp>
        <p:nvSpPr>
          <p:cNvPr id="3" name="Rectangle 2"/>
          <p:cNvSpPr/>
          <p:nvPr/>
        </p:nvSpPr>
        <p:spPr>
          <a:xfrm>
            <a:off x="1" y="939032"/>
            <a:ext cx="1038225" cy="55418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2400" dirty="0">
              <a:solidFill>
                <a:srgbClr val="2FC2D9"/>
              </a:solidFill>
            </a:endParaRPr>
          </a:p>
        </p:txBody>
      </p:sp>
      <p:sp>
        <p:nvSpPr>
          <p:cNvPr id="5"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marR="0" indent="0" algn="l" defTabSz="457189" rtl="0" eaLnBrk="1" fontAlgn="auto" latinLnBrk="0" hangingPunct="1">
              <a:lnSpc>
                <a:spcPct val="100000"/>
              </a:lnSpc>
              <a:spcBef>
                <a:spcPct val="20000"/>
              </a:spcBef>
              <a:spcAft>
                <a:spcPts val="0"/>
              </a:spcAft>
              <a:buClr>
                <a:schemeClr val="accent2"/>
              </a:buClr>
              <a:buSzTx/>
              <a:buFont typeface="Arial"/>
              <a:buNone/>
              <a:tabLst/>
              <a:defRPr sz="2667" baseline="0">
                <a:latin typeface="Arial Black"/>
                <a:cs typeface="Arial Black"/>
              </a:defRPr>
            </a:lvl1pPr>
          </a:lstStyle>
          <a:p>
            <a:pPr marL="0" marR="0" lvl="0" indent="0" algn="l" defTabSz="457189" rtl="0" eaLnBrk="1" fontAlgn="auto" latinLnBrk="0" hangingPunct="1">
              <a:lnSpc>
                <a:spcPct val="100000"/>
              </a:lnSpc>
              <a:spcBef>
                <a:spcPct val="20000"/>
              </a:spcBef>
              <a:spcAft>
                <a:spcPts val="0"/>
              </a:spcAft>
              <a:buClr>
                <a:schemeClr val="accent2"/>
              </a:buClr>
              <a:buSzTx/>
              <a:buFont typeface="Arial"/>
              <a:buNone/>
              <a:tabLst/>
              <a:defRPr/>
            </a:pPr>
            <a:r>
              <a:rPr lang="en-US" dirty="0" smtClean="0"/>
              <a:t>CLICK TO ADD TITLE</a:t>
            </a:r>
          </a:p>
        </p:txBody>
      </p:sp>
      <p:sp>
        <p:nvSpPr>
          <p:cNvPr id="4" name="Oval 3"/>
          <p:cNvSpPr/>
          <p:nvPr/>
        </p:nvSpPr>
        <p:spPr>
          <a:xfrm>
            <a:off x="801688" y="3477648"/>
            <a:ext cx="464583" cy="464583"/>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36576" rIns="0" rtlCol="0" anchor="ctr" anchorCtr="0"/>
          <a:lstStyle/>
          <a:p>
            <a:pPr algn="ctr"/>
            <a:r>
              <a:rPr lang="en-US" sz="2000" dirty="0">
                <a:solidFill>
                  <a:srgbClr val="FFFFFF"/>
                </a:solidFill>
                <a:latin typeface="Arial Black"/>
                <a:cs typeface="Arial Black"/>
              </a:rPr>
              <a:t>2</a:t>
            </a:r>
          </a:p>
        </p:txBody>
      </p:sp>
      <p:cxnSp>
        <p:nvCxnSpPr>
          <p:cNvPr id="6" name="Straight Connector 5"/>
          <p:cNvCxnSpPr/>
          <p:nvPr/>
        </p:nvCxnSpPr>
        <p:spPr>
          <a:xfrm flipH="1">
            <a:off x="0" y="4633576"/>
            <a:ext cx="12192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801688" y="1630376"/>
            <a:ext cx="464583" cy="464581"/>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36576" rIns="0" rtlCol="0" anchor="ctr" anchorCtr="0"/>
          <a:lstStyle/>
          <a:p>
            <a:pPr algn="ctr"/>
            <a:r>
              <a:rPr lang="en-US" sz="2000" dirty="0">
                <a:solidFill>
                  <a:schemeClr val="bg1"/>
                </a:solidFill>
                <a:latin typeface="Arial Black"/>
                <a:cs typeface="Arial Black"/>
              </a:rPr>
              <a:t>1</a:t>
            </a:r>
          </a:p>
        </p:txBody>
      </p:sp>
      <p:cxnSp>
        <p:nvCxnSpPr>
          <p:cNvPr id="8" name="Straight Connector 7"/>
          <p:cNvCxnSpPr/>
          <p:nvPr/>
        </p:nvCxnSpPr>
        <p:spPr>
          <a:xfrm flipH="1">
            <a:off x="0" y="2786304"/>
            <a:ext cx="12192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801688" y="5324921"/>
            <a:ext cx="464583" cy="464583"/>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36576" rIns="0" rtlCol="0" anchor="ctr" anchorCtr="0"/>
          <a:lstStyle/>
          <a:p>
            <a:pPr algn="ctr"/>
            <a:r>
              <a:rPr lang="en-US" sz="2000" dirty="0">
                <a:solidFill>
                  <a:srgbClr val="FFFFFF"/>
                </a:solidFill>
                <a:latin typeface="Arial Black"/>
                <a:cs typeface="Arial Black"/>
              </a:rPr>
              <a:t>3</a:t>
            </a:r>
          </a:p>
        </p:txBody>
      </p:sp>
      <p:sp>
        <p:nvSpPr>
          <p:cNvPr id="24" name="Text Placeholder 23"/>
          <p:cNvSpPr>
            <a:spLocks noGrp="1"/>
          </p:cNvSpPr>
          <p:nvPr>
            <p:ph type="body" sz="quarter" idx="17" hasCustomPrompt="1"/>
          </p:nvPr>
        </p:nvSpPr>
        <p:spPr>
          <a:xfrm>
            <a:off x="1492827" y="1232093"/>
            <a:ext cx="2048256" cy="1280160"/>
          </a:xfrm>
          <a:prstGeom prst="rect">
            <a:avLst/>
          </a:prstGeom>
        </p:spPr>
        <p:txBody>
          <a:bodyPr vert="horz" anchor="ctr" anchorCtr="0">
            <a:noAutofit/>
          </a:bodyPr>
          <a:lstStyle>
            <a:lvl1pPr marL="0" indent="0">
              <a:spcBef>
                <a:spcPts val="0"/>
              </a:spcBef>
              <a:buNone/>
              <a:defRPr sz="1600">
                <a:latin typeface="Arial Black"/>
              </a:defRPr>
            </a:lvl1pPr>
          </a:lstStyle>
          <a:p>
            <a:pPr>
              <a:lnSpc>
                <a:spcPct val="120000"/>
              </a:lnSpc>
            </a:pPr>
            <a:r>
              <a:rPr lang="en-US" sz="1600" dirty="0" smtClean="0">
                <a:solidFill>
                  <a:srgbClr val="444444"/>
                </a:solidFill>
                <a:latin typeface="Arial Black"/>
                <a:cs typeface="Arial Black"/>
              </a:rPr>
              <a:t>LOREM IPSUM DOLOR SIT AMET DIAM</a:t>
            </a:r>
            <a:endParaRPr lang="en-US" sz="1600" dirty="0">
              <a:solidFill>
                <a:srgbClr val="444444"/>
              </a:solidFill>
              <a:latin typeface="Arial Black"/>
              <a:cs typeface="Arial Black"/>
            </a:endParaRPr>
          </a:p>
        </p:txBody>
      </p:sp>
      <p:sp>
        <p:nvSpPr>
          <p:cNvPr id="26" name="Text Placeholder 25"/>
          <p:cNvSpPr>
            <a:spLocks noGrp="1"/>
          </p:cNvSpPr>
          <p:nvPr>
            <p:ph type="body" sz="quarter" idx="18" hasCustomPrompt="1"/>
          </p:nvPr>
        </p:nvSpPr>
        <p:spPr>
          <a:xfrm>
            <a:off x="3926417" y="1232095"/>
            <a:ext cx="7741920" cy="1280159"/>
          </a:xfrm>
          <a:prstGeom prst="rect">
            <a:avLst/>
          </a:prstGeom>
        </p:spPr>
        <p:txBody>
          <a:bodyPr vert="horz" anchor="ctr" anchorCtr="0"/>
          <a:lstStyle>
            <a:lvl1pPr marL="171446" indent="-171446">
              <a:lnSpc>
                <a:spcPct val="120000"/>
              </a:lnSpc>
              <a:spcBef>
                <a:spcPts val="0"/>
              </a:spcBef>
              <a:spcAft>
                <a:spcPts val="1000"/>
              </a:spcAft>
              <a:buClr>
                <a:srgbClr val="2FC2D9"/>
              </a:buClr>
              <a:buFont typeface="Arial"/>
              <a:buChar char="•"/>
              <a:defRPr lang="en-US" sz="1600" dirty="0" smtClean="0">
                <a:solidFill>
                  <a:srgbClr val="444444"/>
                </a:solidFill>
                <a:cs typeface="Trebuchet MS"/>
              </a:defRPr>
            </a:lvl1pPr>
          </a:lstStyle>
          <a:p>
            <a:pPr marL="128588" indent="-128588">
              <a:lnSpc>
                <a:spcPct val="120000"/>
              </a:lnSpc>
              <a:spcAft>
                <a:spcPts val="750"/>
              </a:spcAft>
              <a:buClr>
                <a:srgbClr val="2FC2D9"/>
              </a:buClr>
              <a:buFont typeface="Arial"/>
              <a:buChar char="•"/>
            </a:pPr>
            <a:r>
              <a:rPr lang="en-US" sz="1600" dirty="0" err="1" smtClean="0">
                <a:solidFill>
                  <a:srgbClr val="444444"/>
                </a:solidFill>
                <a:latin typeface="+mn-lt"/>
                <a:cs typeface="Trebuchet MS"/>
              </a:rPr>
              <a:t>Lorem</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ipsum</a:t>
            </a:r>
            <a:r>
              <a:rPr lang="en-US" sz="1600" dirty="0" smtClean="0">
                <a:solidFill>
                  <a:srgbClr val="444444"/>
                </a:solidFill>
                <a:latin typeface="+mn-lt"/>
                <a:cs typeface="Trebuchet MS"/>
              </a:rPr>
              <a:t> dolor sit </a:t>
            </a:r>
            <a:r>
              <a:rPr lang="en-US" sz="1600" dirty="0" err="1" smtClean="0">
                <a:solidFill>
                  <a:srgbClr val="444444"/>
                </a:solidFill>
                <a:latin typeface="+mn-lt"/>
                <a:cs typeface="Trebuchet MS"/>
              </a:rPr>
              <a:t>amet</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consectetuer</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adipiscing</a:t>
            </a:r>
            <a:r>
              <a:rPr lang="en-US" sz="1600" dirty="0" smtClean="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600" dirty="0" err="1" smtClean="0">
                <a:solidFill>
                  <a:srgbClr val="444444"/>
                </a:solidFill>
                <a:latin typeface="+mn-lt"/>
                <a:cs typeface="Trebuchet MS"/>
              </a:rPr>
              <a:t>Sed</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diam</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nonummy</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nibh</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tincidunt</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ut</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laoreet</a:t>
            </a:r>
            <a:r>
              <a:rPr lang="en-US" sz="1600" dirty="0" smtClean="0">
                <a:solidFill>
                  <a:srgbClr val="444444"/>
                </a:solidFill>
                <a:latin typeface="+mn-lt"/>
                <a:cs typeface="Trebuchet MS"/>
              </a:rPr>
              <a:t> magna </a:t>
            </a:r>
            <a:r>
              <a:rPr lang="en-US" sz="1600" dirty="0" err="1" smtClean="0">
                <a:solidFill>
                  <a:srgbClr val="444444"/>
                </a:solidFill>
                <a:latin typeface="+mn-lt"/>
                <a:cs typeface="Trebuchet MS"/>
              </a:rPr>
              <a:t>erat</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volutpat</a:t>
            </a:r>
            <a:endParaRPr lang="en-US" sz="1600" dirty="0" smtClean="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600" dirty="0" err="1" smtClean="0">
                <a:solidFill>
                  <a:srgbClr val="444444"/>
                </a:solidFill>
                <a:latin typeface="+mn-lt"/>
                <a:cs typeface="Trebuchet MS"/>
              </a:rPr>
              <a:t>Lorem</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ipsum</a:t>
            </a:r>
            <a:r>
              <a:rPr lang="en-US" sz="1600" dirty="0" smtClean="0">
                <a:solidFill>
                  <a:srgbClr val="444444"/>
                </a:solidFill>
                <a:latin typeface="+mn-lt"/>
                <a:cs typeface="Trebuchet MS"/>
              </a:rPr>
              <a:t> dolor sit </a:t>
            </a:r>
            <a:r>
              <a:rPr lang="en-US" sz="1600" dirty="0" err="1" smtClean="0">
                <a:solidFill>
                  <a:srgbClr val="444444"/>
                </a:solidFill>
                <a:latin typeface="+mn-lt"/>
                <a:cs typeface="Trebuchet MS"/>
              </a:rPr>
              <a:t>amet</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consectetuer</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adipiscing</a:t>
            </a:r>
            <a:r>
              <a:rPr lang="en-US" sz="1600" dirty="0" smtClean="0">
                <a:solidFill>
                  <a:srgbClr val="444444"/>
                </a:solidFill>
                <a:latin typeface="+mn-lt"/>
                <a:cs typeface="Trebuchet MS"/>
              </a:rPr>
              <a:t> </a:t>
            </a:r>
          </a:p>
        </p:txBody>
      </p:sp>
      <p:sp>
        <p:nvSpPr>
          <p:cNvPr id="27" name="Text Placeholder 23"/>
          <p:cNvSpPr>
            <a:spLocks noGrp="1"/>
          </p:cNvSpPr>
          <p:nvPr>
            <p:ph type="body" sz="quarter" idx="19" hasCustomPrompt="1"/>
          </p:nvPr>
        </p:nvSpPr>
        <p:spPr>
          <a:xfrm>
            <a:off x="1492827" y="3079367"/>
            <a:ext cx="2048256" cy="1280160"/>
          </a:xfrm>
          <a:prstGeom prst="rect">
            <a:avLst/>
          </a:prstGeom>
        </p:spPr>
        <p:txBody>
          <a:bodyPr vert="horz" anchor="ctr" anchorCtr="0">
            <a:noAutofit/>
          </a:bodyPr>
          <a:lstStyle>
            <a:lvl1pPr marL="0" indent="0">
              <a:spcBef>
                <a:spcPts val="0"/>
              </a:spcBef>
              <a:buNone/>
              <a:defRPr sz="1600">
                <a:latin typeface="Arial Black"/>
              </a:defRPr>
            </a:lvl1pPr>
          </a:lstStyle>
          <a:p>
            <a:pPr>
              <a:lnSpc>
                <a:spcPct val="120000"/>
              </a:lnSpc>
            </a:pPr>
            <a:r>
              <a:rPr lang="en-US" sz="1600" dirty="0" smtClean="0">
                <a:solidFill>
                  <a:srgbClr val="444444"/>
                </a:solidFill>
                <a:latin typeface="Arial Black"/>
                <a:cs typeface="Arial Black"/>
              </a:rPr>
              <a:t>LOREM IPSUM DOLOR SIT AMET DIAM</a:t>
            </a:r>
            <a:endParaRPr lang="en-US" sz="1600" dirty="0">
              <a:solidFill>
                <a:srgbClr val="444444"/>
              </a:solidFill>
              <a:latin typeface="Arial Black"/>
              <a:cs typeface="Arial Black"/>
            </a:endParaRPr>
          </a:p>
        </p:txBody>
      </p:sp>
      <p:sp>
        <p:nvSpPr>
          <p:cNvPr id="28" name="Text Placeholder 25"/>
          <p:cNvSpPr>
            <a:spLocks noGrp="1"/>
          </p:cNvSpPr>
          <p:nvPr>
            <p:ph type="body" sz="quarter" idx="20" hasCustomPrompt="1"/>
          </p:nvPr>
        </p:nvSpPr>
        <p:spPr>
          <a:xfrm>
            <a:off x="3926417" y="3079369"/>
            <a:ext cx="7741920" cy="1280159"/>
          </a:xfrm>
          <a:prstGeom prst="rect">
            <a:avLst/>
          </a:prstGeom>
        </p:spPr>
        <p:txBody>
          <a:bodyPr vert="horz" anchor="ctr" anchorCtr="0"/>
          <a:lstStyle>
            <a:lvl1pPr marL="171446" indent="-171446">
              <a:lnSpc>
                <a:spcPct val="120000"/>
              </a:lnSpc>
              <a:spcBef>
                <a:spcPts val="0"/>
              </a:spcBef>
              <a:spcAft>
                <a:spcPts val="1000"/>
              </a:spcAft>
              <a:buClr>
                <a:srgbClr val="2FC2D9"/>
              </a:buClr>
              <a:buFont typeface="Arial"/>
              <a:buChar char="•"/>
              <a:defRPr lang="en-US" sz="1600" dirty="0" smtClean="0">
                <a:solidFill>
                  <a:srgbClr val="444444"/>
                </a:solidFill>
                <a:cs typeface="Trebuchet MS"/>
              </a:defRPr>
            </a:lvl1pPr>
          </a:lstStyle>
          <a:p>
            <a:pPr marL="128588" indent="-128588">
              <a:lnSpc>
                <a:spcPct val="120000"/>
              </a:lnSpc>
              <a:spcAft>
                <a:spcPts val="750"/>
              </a:spcAft>
              <a:buClr>
                <a:srgbClr val="2FC2D9"/>
              </a:buClr>
              <a:buFont typeface="Arial"/>
              <a:buChar char="•"/>
            </a:pPr>
            <a:r>
              <a:rPr lang="en-US" sz="1600" dirty="0" err="1" smtClean="0">
                <a:solidFill>
                  <a:srgbClr val="444444"/>
                </a:solidFill>
                <a:latin typeface="+mn-lt"/>
                <a:cs typeface="Trebuchet MS"/>
              </a:rPr>
              <a:t>Lorem</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ipsum</a:t>
            </a:r>
            <a:r>
              <a:rPr lang="en-US" sz="1600" dirty="0" smtClean="0">
                <a:solidFill>
                  <a:srgbClr val="444444"/>
                </a:solidFill>
                <a:latin typeface="+mn-lt"/>
                <a:cs typeface="Trebuchet MS"/>
              </a:rPr>
              <a:t> dolor sit </a:t>
            </a:r>
            <a:r>
              <a:rPr lang="en-US" sz="1600" dirty="0" err="1" smtClean="0">
                <a:solidFill>
                  <a:srgbClr val="444444"/>
                </a:solidFill>
                <a:latin typeface="+mn-lt"/>
                <a:cs typeface="Trebuchet MS"/>
              </a:rPr>
              <a:t>amet</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consectetuer</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adipiscing</a:t>
            </a:r>
            <a:r>
              <a:rPr lang="en-US" sz="1600" dirty="0" smtClean="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600" dirty="0" err="1" smtClean="0">
                <a:solidFill>
                  <a:srgbClr val="444444"/>
                </a:solidFill>
                <a:latin typeface="+mn-lt"/>
                <a:cs typeface="Trebuchet MS"/>
              </a:rPr>
              <a:t>Sed</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diam</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nonummy</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nibh</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tincidunt</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ut</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laoreet</a:t>
            </a:r>
            <a:r>
              <a:rPr lang="en-US" sz="1600" dirty="0" smtClean="0">
                <a:solidFill>
                  <a:srgbClr val="444444"/>
                </a:solidFill>
                <a:latin typeface="+mn-lt"/>
                <a:cs typeface="Trebuchet MS"/>
              </a:rPr>
              <a:t> magna </a:t>
            </a:r>
            <a:r>
              <a:rPr lang="en-US" sz="1600" dirty="0" err="1" smtClean="0">
                <a:solidFill>
                  <a:srgbClr val="444444"/>
                </a:solidFill>
                <a:latin typeface="+mn-lt"/>
                <a:cs typeface="Trebuchet MS"/>
              </a:rPr>
              <a:t>erat</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volutpat</a:t>
            </a:r>
            <a:endParaRPr lang="en-US" sz="1600" dirty="0" smtClean="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600" dirty="0" err="1" smtClean="0">
                <a:solidFill>
                  <a:srgbClr val="444444"/>
                </a:solidFill>
                <a:latin typeface="+mn-lt"/>
                <a:cs typeface="Trebuchet MS"/>
              </a:rPr>
              <a:t>Lorem</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ipsum</a:t>
            </a:r>
            <a:r>
              <a:rPr lang="en-US" sz="1600" dirty="0" smtClean="0">
                <a:solidFill>
                  <a:srgbClr val="444444"/>
                </a:solidFill>
                <a:latin typeface="+mn-lt"/>
                <a:cs typeface="Trebuchet MS"/>
              </a:rPr>
              <a:t> dolor sit </a:t>
            </a:r>
            <a:r>
              <a:rPr lang="en-US" sz="1600" dirty="0" err="1" smtClean="0">
                <a:solidFill>
                  <a:srgbClr val="444444"/>
                </a:solidFill>
                <a:latin typeface="+mn-lt"/>
                <a:cs typeface="Trebuchet MS"/>
              </a:rPr>
              <a:t>amet</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consectetuer</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adipiscing</a:t>
            </a:r>
            <a:r>
              <a:rPr lang="en-US" sz="1600" dirty="0" smtClean="0">
                <a:solidFill>
                  <a:srgbClr val="444444"/>
                </a:solidFill>
                <a:latin typeface="+mn-lt"/>
                <a:cs typeface="Trebuchet MS"/>
              </a:rPr>
              <a:t> </a:t>
            </a:r>
          </a:p>
        </p:txBody>
      </p:sp>
      <p:sp>
        <p:nvSpPr>
          <p:cNvPr id="29" name="Text Placeholder 23"/>
          <p:cNvSpPr>
            <a:spLocks noGrp="1"/>
          </p:cNvSpPr>
          <p:nvPr>
            <p:ph type="body" sz="quarter" idx="21" hasCustomPrompt="1"/>
          </p:nvPr>
        </p:nvSpPr>
        <p:spPr>
          <a:xfrm>
            <a:off x="1492827" y="4926640"/>
            <a:ext cx="2048256" cy="1280160"/>
          </a:xfrm>
          <a:prstGeom prst="rect">
            <a:avLst/>
          </a:prstGeom>
        </p:spPr>
        <p:txBody>
          <a:bodyPr vert="horz" anchor="ctr" anchorCtr="0">
            <a:noAutofit/>
          </a:bodyPr>
          <a:lstStyle>
            <a:lvl1pPr marL="0" indent="0">
              <a:spcBef>
                <a:spcPts val="0"/>
              </a:spcBef>
              <a:buNone/>
              <a:defRPr sz="1600">
                <a:latin typeface="Arial Black"/>
              </a:defRPr>
            </a:lvl1pPr>
          </a:lstStyle>
          <a:p>
            <a:pPr>
              <a:lnSpc>
                <a:spcPct val="120000"/>
              </a:lnSpc>
            </a:pPr>
            <a:r>
              <a:rPr lang="en-US" sz="1600" dirty="0" smtClean="0">
                <a:solidFill>
                  <a:srgbClr val="444444"/>
                </a:solidFill>
                <a:latin typeface="Arial Black"/>
                <a:cs typeface="Arial Black"/>
              </a:rPr>
              <a:t>LOREM IPSUM DOLOR SIT AMET DIAM</a:t>
            </a:r>
            <a:endParaRPr lang="en-US" sz="1600" dirty="0">
              <a:solidFill>
                <a:srgbClr val="444444"/>
              </a:solidFill>
              <a:latin typeface="Arial Black"/>
              <a:cs typeface="Arial Black"/>
            </a:endParaRPr>
          </a:p>
        </p:txBody>
      </p:sp>
      <p:sp>
        <p:nvSpPr>
          <p:cNvPr id="30" name="Text Placeholder 25"/>
          <p:cNvSpPr>
            <a:spLocks noGrp="1"/>
          </p:cNvSpPr>
          <p:nvPr>
            <p:ph type="body" sz="quarter" idx="22" hasCustomPrompt="1"/>
          </p:nvPr>
        </p:nvSpPr>
        <p:spPr>
          <a:xfrm>
            <a:off x="3926417" y="4926642"/>
            <a:ext cx="7741920" cy="1280159"/>
          </a:xfrm>
          <a:prstGeom prst="rect">
            <a:avLst/>
          </a:prstGeom>
        </p:spPr>
        <p:txBody>
          <a:bodyPr vert="horz" anchor="ctr" anchorCtr="0"/>
          <a:lstStyle>
            <a:lvl1pPr marL="171446" indent="-171446">
              <a:lnSpc>
                <a:spcPct val="120000"/>
              </a:lnSpc>
              <a:spcBef>
                <a:spcPts val="0"/>
              </a:spcBef>
              <a:spcAft>
                <a:spcPts val="1000"/>
              </a:spcAft>
              <a:buClr>
                <a:srgbClr val="2FC2D9"/>
              </a:buClr>
              <a:buFont typeface="Arial"/>
              <a:buChar char="•"/>
              <a:defRPr lang="en-US" sz="1600" dirty="0" smtClean="0">
                <a:solidFill>
                  <a:srgbClr val="444444"/>
                </a:solidFill>
                <a:cs typeface="Trebuchet MS"/>
              </a:defRPr>
            </a:lvl1pPr>
          </a:lstStyle>
          <a:p>
            <a:pPr marL="128588" indent="-128588">
              <a:lnSpc>
                <a:spcPct val="120000"/>
              </a:lnSpc>
              <a:spcAft>
                <a:spcPts val="750"/>
              </a:spcAft>
              <a:buClr>
                <a:srgbClr val="2FC2D9"/>
              </a:buClr>
              <a:buFont typeface="Arial"/>
              <a:buChar char="•"/>
            </a:pPr>
            <a:r>
              <a:rPr lang="en-US" sz="1600" dirty="0" err="1" smtClean="0">
                <a:solidFill>
                  <a:srgbClr val="444444"/>
                </a:solidFill>
                <a:latin typeface="+mn-lt"/>
                <a:cs typeface="Trebuchet MS"/>
              </a:rPr>
              <a:t>Lorem</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ipsum</a:t>
            </a:r>
            <a:r>
              <a:rPr lang="en-US" sz="1600" dirty="0" smtClean="0">
                <a:solidFill>
                  <a:srgbClr val="444444"/>
                </a:solidFill>
                <a:latin typeface="+mn-lt"/>
                <a:cs typeface="Trebuchet MS"/>
              </a:rPr>
              <a:t> dolor sit </a:t>
            </a:r>
            <a:r>
              <a:rPr lang="en-US" sz="1600" dirty="0" err="1" smtClean="0">
                <a:solidFill>
                  <a:srgbClr val="444444"/>
                </a:solidFill>
                <a:latin typeface="+mn-lt"/>
                <a:cs typeface="Trebuchet MS"/>
              </a:rPr>
              <a:t>amet</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consectetuer</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adipiscing</a:t>
            </a:r>
            <a:r>
              <a:rPr lang="en-US" sz="1600" dirty="0" smtClean="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600" dirty="0" err="1" smtClean="0">
                <a:solidFill>
                  <a:srgbClr val="444444"/>
                </a:solidFill>
                <a:latin typeface="+mn-lt"/>
                <a:cs typeface="Trebuchet MS"/>
              </a:rPr>
              <a:t>Sed</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diam</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nonummy</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nibh</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tincidunt</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ut</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laoreet</a:t>
            </a:r>
            <a:r>
              <a:rPr lang="en-US" sz="1600" dirty="0" smtClean="0">
                <a:solidFill>
                  <a:srgbClr val="444444"/>
                </a:solidFill>
                <a:latin typeface="+mn-lt"/>
                <a:cs typeface="Trebuchet MS"/>
              </a:rPr>
              <a:t> magna </a:t>
            </a:r>
            <a:r>
              <a:rPr lang="en-US" sz="1600" dirty="0" err="1" smtClean="0">
                <a:solidFill>
                  <a:srgbClr val="444444"/>
                </a:solidFill>
                <a:latin typeface="+mn-lt"/>
                <a:cs typeface="Trebuchet MS"/>
              </a:rPr>
              <a:t>erat</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volutpat</a:t>
            </a:r>
            <a:endParaRPr lang="en-US" sz="1600" dirty="0" smtClean="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600" dirty="0" err="1" smtClean="0">
                <a:solidFill>
                  <a:srgbClr val="444444"/>
                </a:solidFill>
                <a:latin typeface="+mn-lt"/>
                <a:cs typeface="Trebuchet MS"/>
              </a:rPr>
              <a:t>Lorem</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ipsum</a:t>
            </a:r>
            <a:r>
              <a:rPr lang="en-US" sz="1600" dirty="0" smtClean="0">
                <a:solidFill>
                  <a:srgbClr val="444444"/>
                </a:solidFill>
                <a:latin typeface="+mn-lt"/>
                <a:cs typeface="Trebuchet MS"/>
              </a:rPr>
              <a:t> dolor sit </a:t>
            </a:r>
            <a:r>
              <a:rPr lang="en-US" sz="1600" dirty="0" err="1" smtClean="0">
                <a:solidFill>
                  <a:srgbClr val="444444"/>
                </a:solidFill>
                <a:latin typeface="+mn-lt"/>
                <a:cs typeface="Trebuchet MS"/>
              </a:rPr>
              <a:t>amet</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consectetuer</a:t>
            </a:r>
            <a:r>
              <a:rPr lang="en-US" sz="1600" dirty="0" smtClean="0">
                <a:solidFill>
                  <a:srgbClr val="444444"/>
                </a:solidFill>
                <a:latin typeface="+mn-lt"/>
                <a:cs typeface="Trebuchet MS"/>
              </a:rPr>
              <a:t> </a:t>
            </a:r>
            <a:r>
              <a:rPr lang="en-US" sz="1600" dirty="0" err="1" smtClean="0">
                <a:solidFill>
                  <a:srgbClr val="444444"/>
                </a:solidFill>
                <a:latin typeface="+mn-lt"/>
                <a:cs typeface="Trebuchet MS"/>
              </a:rPr>
              <a:t>adipiscing</a:t>
            </a:r>
            <a:r>
              <a:rPr lang="en-US" sz="1600" dirty="0" smtClean="0">
                <a:solidFill>
                  <a:srgbClr val="444444"/>
                </a:solidFill>
                <a:latin typeface="+mn-lt"/>
                <a:cs typeface="Trebuchet MS"/>
              </a:rPr>
              <a:t> </a:t>
            </a:r>
          </a:p>
        </p:txBody>
      </p:sp>
    </p:spTree>
    <p:extLst>
      <p:ext uri="{BB962C8B-B14F-4D97-AF65-F5344CB8AC3E}">
        <p14:creationId xmlns:p14="http://schemas.microsoft.com/office/powerpoint/2010/main" val="305433602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eam Members">
    <p:spTree>
      <p:nvGrpSpPr>
        <p:cNvPr id="1" name=""/>
        <p:cNvGrpSpPr/>
        <p:nvPr/>
      </p:nvGrpSpPr>
      <p:grpSpPr>
        <a:xfrm>
          <a:off x="0" y="0"/>
          <a:ext cx="0" cy="0"/>
          <a:chOff x="0" y="0"/>
          <a:chExt cx="0" cy="0"/>
        </a:xfrm>
      </p:grpSpPr>
      <p:cxnSp>
        <p:nvCxnSpPr>
          <p:cNvPr id="9" name="Straight Connector 8"/>
          <p:cNvCxnSpPr/>
          <p:nvPr/>
        </p:nvCxnSpPr>
        <p:spPr>
          <a:xfrm flipV="1">
            <a:off x="3045812" y="932690"/>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6093813" y="944425"/>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9139624" y="932689"/>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smtClean="0"/>
              <a:t>CLICK TO ADD TITLE</a:t>
            </a:r>
            <a:endParaRPr lang="en-US" dirty="0"/>
          </a:p>
        </p:txBody>
      </p:sp>
      <p:sp>
        <p:nvSpPr>
          <p:cNvPr id="24" name="Text Placeholder 2"/>
          <p:cNvSpPr>
            <a:spLocks noGrp="1"/>
          </p:cNvSpPr>
          <p:nvPr>
            <p:ph type="body" sz="quarter" idx="11" hasCustomPrompt="1"/>
          </p:nvPr>
        </p:nvSpPr>
        <p:spPr>
          <a:xfrm>
            <a:off x="3920288" y="2602133"/>
            <a:ext cx="1278170" cy="315920"/>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333">
                <a:solidFill>
                  <a:schemeClr val="bg1"/>
                </a:solidFill>
                <a:latin typeface="Arial Black"/>
                <a:cs typeface="Arial Black"/>
              </a:defRPr>
            </a:lvl1pPr>
          </a:lstStyle>
          <a:p>
            <a:pPr lvl="0"/>
            <a:r>
              <a:rPr lang="en-US" dirty="0" smtClean="0"/>
              <a:t>NAME HERE</a:t>
            </a:r>
            <a:endParaRPr lang="en-US" dirty="0"/>
          </a:p>
        </p:txBody>
      </p:sp>
      <p:sp>
        <p:nvSpPr>
          <p:cNvPr id="7" name="Text Placeholder 6"/>
          <p:cNvSpPr>
            <a:spLocks noGrp="1"/>
          </p:cNvSpPr>
          <p:nvPr>
            <p:ph type="body" sz="quarter" idx="16" hasCustomPrompt="1"/>
          </p:nvPr>
        </p:nvSpPr>
        <p:spPr>
          <a:xfrm>
            <a:off x="3249084" y="2954875"/>
            <a:ext cx="2631016" cy="339429"/>
          </a:xfrm>
          <a:prstGeom prst="rect">
            <a:avLst/>
          </a:prstGeom>
        </p:spPr>
        <p:txBody>
          <a:bodyPr vert="horz"/>
          <a:lstStyle>
            <a:lvl1pPr marL="0" indent="0" algn="ctr">
              <a:buNone/>
              <a:defRPr sz="1067"/>
            </a:lvl1pPr>
            <a:lvl2pPr marL="457189" indent="0">
              <a:buNone/>
              <a:defRPr sz="1067"/>
            </a:lvl2pPr>
            <a:lvl3pPr marL="914377" indent="0">
              <a:buNone/>
              <a:defRPr sz="1067"/>
            </a:lvl3pPr>
            <a:lvl4pPr marL="1371566" indent="0">
              <a:buNone/>
              <a:defRPr sz="1067"/>
            </a:lvl4pPr>
            <a:lvl5pPr marL="1828754" indent="0">
              <a:buNone/>
              <a:defRPr sz="1067"/>
            </a:lvl5pPr>
          </a:lstStyle>
          <a:p>
            <a:pPr lvl="0"/>
            <a:r>
              <a:rPr lang="en-US" dirty="0" smtClean="0"/>
              <a:t>Title Here</a:t>
            </a:r>
            <a:endParaRPr lang="en-US" dirty="0"/>
          </a:p>
        </p:txBody>
      </p:sp>
      <p:sp>
        <p:nvSpPr>
          <p:cNvPr id="12" name="Text Placeholder 11"/>
          <p:cNvSpPr>
            <a:spLocks noGrp="1"/>
          </p:cNvSpPr>
          <p:nvPr>
            <p:ph type="body" sz="quarter" idx="17" hasCustomPrompt="1"/>
          </p:nvPr>
        </p:nvSpPr>
        <p:spPr>
          <a:xfrm>
            <a:off x="3371273" y="3509434"/>
            <a:ext cx="2369704" cy="2679700"/>
          </a:xfrm>
          <a:prstGeom prst="rect">
            <a:avLst/>
          </a:prstGeom>
        </p:spPr>
        <p:txBody>
          <a:bodyPr vert="horz"/>
          <a:lstStyle>
            <a:lvl1pPr marL="0" indent="0">
              <a:buNone/>
              <a:defRPr sz="1400"/>
            </a:lvl1pPr>
          </a:lstStyle>
          <a:p>
            <a:pPr lvl="0">
              <a:lnSpc>
                <a:spcPct val="110000"/>
              </a:lnSpc>
            </a:pPr>
            <a:r>
              <a:rPr lang="en-US" sz="1467" dirty="0" err="1" smtClean="0">
                <a:solidFill>
                  <a:srgbClr val="444444"/>
                </a:solidFill>
              </a:rPr>
              <a:t>Lorem</a:t>
            </a:r>
            <a:r>
              <a:rPr lang="en-US" sz="1467" dirty="0" smtClean="0">
                <a:solidFill>
                  <a:srgbClr val="444444"/>
                </a:solidFill>
              </a:rPr>
              <a:t> </a:t>
            </a:r>
            <a:r>
              <a:rPr lang="en-US" sz="1467" dirty="0" err="1" smtClean="0">
                <a:solidFill>
                  <a:srgbClr val="444444"/>
                </a:solidFill>
              </a:rPr>
              <a:t>ipsum</a:t>
            </a:r>
            <a:r>
              <a:rPr lang="en-US" sz="1467" dirty="0" smtClean="0">
                <a:solidFill>
                  <a:srgbClr val="444444"/>
                </a:solidFill>
              </a:rPr>
              <a:t> dolor sit </a:t>
            </a:r>
            <a:r>
              <a:rPr lang="en-US" sz="1467" dirty="0" err="1" smtClean="0">
                <a:solidFill>
                  <a:srgbClr val="444444"/>
                </a:solidFill>
              </a:rPr>
              <a:t>amet</a:t>
            </a:r>
            <a:r>
              <a:rPr lang="en-US" sz="1467" dirty="0" smtClean="0">
                <a:solidFill>
                  <a:srgbClr val="444444"/>
                </a:solidFill>
              </a:rPr>
              <a:t>, </a:t>
            </a:r>
            <a:r>
              <a:rPr lang="en-US" sz="1467" dirty="0" err="1" smtClean="0">
                <a:solidFill>
                  <a:srgbClr val="444444"/>
                </a:solidFill>
              </a:rPr>
              <a:t>consectetur</a:t>
            </a:r>
            <a:r>
              <a:rPr lang="en-US" sz="1467" dirty="0" smtClean="0">
                <a:solidFill>
                  <a:srgbClr val="444444"/>
                </a:solidFill>
              </a:rPr>
              <a:t> </a:t>
            </a:r>
            <a:r>
              <a:rPr lang="en-US" sz="1467" dirty="0" err="1" smtClean="0">
                <a:solidFill>
                  <a:srgbClr val="444444"/>
                </a:solidFill>
              </a:rPr>
              <a:t>adipiscing</a:t>
            </a:r>
            <a:r>
              <a:rPr lang="en-US" sz="1467" dirty="0" smtClean="0">
                <a:solidFill>
                  <a:srgbClr val="444444"/>
                </a:solidFill>
              </a:rPr>
              <a:t> </a:t>
            </a:r>
            <a:r>
              <a:rPr lang="en-US" sz="1467" dirty="0" err="1" smtClean="0">
                <a:solidFill>
                  <a:srgbClr val="444444"/>
                </a:solidFill>
              </a:rPr>
              <a:t>elit</a:t>
            </a:r>
            <a:r>
              <a:rPr lang="en-US" sz="1467" dirty="0" smtClean="0">
                <a:solidFill>
                  <a:srgbClr val="444444"/>
                </a:solidFill>
              </a:rPr>
              <a:t>. </a:t>
            </a:r>
            <a:endParaRPr lang="en-US" dirty="0"/>
          </a:p>
        </p:txBody>
      </p:sp>
      <p:sp>
        <p:nvSpPr>
          <p:cNvPr id="28" name="Picture Placeholder 3"/>
          <p:cNvSpPr>
            <a:spLocks noGrp="1"/>
          </p:cNvSpPr>
          <p:nvPr>
            <p:ph type="pic" sz="quarter" idx="18" hasCustomPrompt="1"/>
          </p:nvPr>
        </p:nvSpPr>
        <p:spPr>
          <a:xfrm>
            <a:off x="923251" y="1200727"/>
            <a:ext cx="1216507" cy="1231516"/>
          </a:xfrm>
          <a:prstGeom prst="rect">
            <a:avLst/>
          </a:prstGeom>
        </p:spPr>
        <p:txBody>
          <a:bodyPr vert="horz" anchor="ctr"/>
          <a:lstStyle>
            <a:lvl1pPr marL="0" marR="0" indent="0" algn="ctr" defTabSz="457189" rtl="0" eaLnBrk="1" fontAlgn="auto" latinLnBrk="0" hangingPunct="1">
              <a:lnSpc>
                <a:spcPct val="100000"/>
              </a:lnSpc>
              <a:spcBef>
                <a:spcPct val="20000"/>
              </a:spcBef>
              <a:spcAft>
                <a:spcPts val="0"/>
              </a:spcAft>
              <a:buClr>
                <a:srgbClr val="39C2D7"/>
              </a:buClr>
              <a:buSzTx/>
              <a:buFont typeface="Arial"/>
              <a:buNone/>
              <a:tabLst/>
              <a:defRPr sz="1600"/>
            </a:lvl1pPr>
          </a:lstStyle>
          <a:p>
            <a:r>
              <a:rPr lang="en-US" dirty="0" smtClean="0"/>
              <a:t>Headshot</a:t>
            </a:r>
            <a:endParaRPr lang="en-US" dirty="0"/>
          </a:p>
        </p:txBody>
      </p:sp>
      <p:sp>
        <p:nvSpPr>
          <p:cNvPr id="33" name="Text Placeholder 2"/>
          <p:cNvSpPr>
            <a:spLocks noGrp="1"/>
          </p:cNvSpPr>
          <p:nvPr>
            <p:ph type="body" sz="quarter" idx="19" hasCustomPrompt="1"/>
          </p:nvPr>
        </p:nvSpPr>
        <p:spPr>
          <a:xfrm>
            <a:off x="887681" y="2602133"/>
            <a:ext cx="1278170" cy="315920"/>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333">
                <a:solidFill>
                  <a:schemeClr val="bg1"/>
                </a:solidFill>
                <a:latin typeface="Arial Black"/>
                <a:cs typeface="Arial Black"/>
              </a:defRPr>
            </a:lvl1pPr>
          </a:lstStyle>
          <a:p>
            <a:pPr lvl="0"/>
            <a:r>
              <a:rPr lang="en-US" dirty="0" smtClean="0"/>
              <a:t>NAME HERE</a:t>
            </a:r>
            <a:endParaRPr lang="en-US" dirty="0"/>
          </a:p>
        </p:txBody>
      </p:sp>
      <p:sp>
        <p:nvSpPr>
          <p:cNvPr id="34" name="Text Placeholder 6"/>
          <p:cNvSpPr>
            <a:spLocks noGrp="1"/>
          </p:cNvSpPr>
          <p:nvPr>
            <p:ph type="body" sz="quarter" idx="20" hasCustomPrompt="1"/>
          </p:nvPr>
        </p:nvSpPr>
        <p:spPr>
          <a:xfrm>
            <a:off x="216477" y="2954875"/>
            <a:ext cx="2631016" cy="339429"/>
          </a:xfrm>
          <a:prstGeom prst="rect">
            <a:avLst/>
          </a:prstGeom>
        </p:spPr>
        <p:txBody>
          <a:bodyPr vert="horz"/>
          <a:lstStyle>
            <a:lvl1pPr marL="0" indent="0" algn="ctr">
              <a:buNone/>
              <a:defRPr sz="1067"/>
            </a:lvl1pPr>
            <a:lvl2pPr marL="457189" indent="0">
              <a:buNone/>
              <a:defRPr sz="1067"/>
            </a:lvl2pPr>
            <a:lvl3pPr marL="914377" indent="0">
              <a:buNone/>
              <a:defRPr sz="1067"/>
            </a:lvl3pPr>
            <a:lvl4pPr marL="1371566" indent="0">
              <a:buNone/>
              <a:defRPr sz="1067"/>
            </a:lvl4pPr>
            <a:lvl5pPr marL="1828754" indent="0">
              <a:buNone/>
              <a:defRPr sz="1067"/>
            </a:lvl5pPr>
          </a:lstStyle>
          <a:p>
            <a:pPr lvl="0"/>
            <a:r>
              <a:rPr lang="en-US" dirty="0" smtClean="0"/>
              <a:t>Title Here</a:t>
            </a:r>
            <a:endParaRPr lang="en-US" dirty="0"/>
          </a:p>
        </p:txBody>
      </p:sp>
      <p:sp>
        <p:nvSpPr>
          <p:cNvPr id="35" name="Text Placeholder 11"/>
          <p:cNvSpPr>
            <a:spLocks noGrp="1"/>
          </p:cNvSpPr>
          <p:nvPr>
            <p:ph type="body" sz="quarter" idx="21" hasCustomPrompt="1"/>
          </p:nvPr>
        </p:nvSpPr>
        <p:spPr>
          <a:xfrm>
            <a:off x="338667" y="3509434"/>
            <a:ext cx="2369704" cy="2679700"/>
          </a:xfrm>
          <a:prstGeom prst="rect">
            <a:avLst/>
          </a:prstGeom>
        </p:spPr>
        <p:txBody>
          <a:bodyPr vert="horz"/>
          <a:lstStyle>
            <a:lvl1pPr marL="0" indent="0">
              <a:buNone/>
              <a:defRPr sz="1400"/>
            </a:lvl1pPr>
          </a:lstStyle>
          <a:p>
            <a:pPr lvl="0">
              <a:lnSpc>
                <a:spcPct val="110000"/>
              </a:lnSpc>
            </a:pPr>
            <a:r>
              <a:rPr lang="en-US" sz="1467" dirty="0" err="1" smtClean="0">
                <a:solidFill>
                  <a:srgbClr val="444444"/>
                </a:solidFill>
              </a:rPr>
              <a:t>Lorem</a:t>
            </a:r>
            <a:r>
              <a:rPr lang="en-US" sz="1467" dirty="0" smtClean="0">
                <a:solidFill>
                  <a:srgbClr val="444444"/>
                </a:solidFill>
              </a:rPr>
              <a:t> </a:t>
            </a:r>
            <a:r>
              <a:rPr lang="en-US" sz="1467" dirty="0" err="1" smtClean="0">
                <a:solidFill>
                  <a:srgbClr val="444444"/>
                </a:solidFill>
              </a:rPr>
              <a:t>ipsum</a:t>
            </a:r>
            <a:r>
              <a:rPr lang="en-US" sz="1467" dirty="0" smtClean="0">
                <a:solidFill>
                  <a:srgbClr val="444444"/>
                </a:solidFill>
              </a:rPr>
              <a:t> dolor sit </a:t>
            </a:r>
            <a:r>
              <a:rPr lang="en-US" sz="1467" dirty="0" err="1" smtClean="0">
                <a:solidFill>
                  <a:srgbClr val="444444"/>
                </a:solidFill>
              </a:rPr>
              <a:t>amet</a:t>
            </a:r>
            <a:r>
              <a:rPr lang="en-US" sz="1467" dirty="0" smtClean="0">
                <a:solidFill>
                  <a:srgbClr val="444444"/>
                </a:solidFill>
              </a:rPr>
              <a:t>, </a:t>
            </a:r>
            <a:r>
              <a:rPr lang="en-US" sz="1467" dirty="0" err="1" smtClean="0">
                <a:solidFill>
                  <a:srgbClr val="444444"/>
                </a:solidFill>
              </a:rPr>
              <a:t>consectetur</a:t>
            </a:r>
            <a:r>
              <a:rPr lang="en-US" sz="1467" dirty="0" smtClean="0">
                <a:solidFill>
                  <a:srgbClr val="444444"/>
                </a:solidFill>
              </a:rPr>
              <a:t> </a:t>
            </a:r>
            <a:r>
              <a:rPr lang="en-US" sz="1467" dirty="0" err="1" smtClean="0">
                <a:solidFill>
                  <a:srgbClr val="444444"/>
                </a:solidFill>
              </a:rPr>
              <a:t>adipiscing</a:t>
            </a:r>
            <a:r>
              <a:rPr lang="en-US" sz="1467" dirty="0" smtClean="0">
                <a:solidFill>
                  <a:srgbClr val="444444"/>
                </a:solidFill>
              </a:rPr>
              <a:t> </a:t>
            </a:r>
            <a:r>
              <a:rPr lang="en-US" sz="1467" dirty="0" err="1" smtClean="0">
                <a:solidFill>
                  <a:srgbClr val="444444"/>
                </a:solidFill>
              </a:rPr>
              <a:t>elit</a:t>
            </a:r>
            <a:r>
              <a:rPr lang="en-US" sz="1467" dirty="0" smtClean="0">
                <a:solidFill>
                  <a:srgbClr val="444444"/>
                </a:solidFill>
              </a:rPr>
              <a:t>. </a:t>
            </a:r>
            <a:endParaRPr lang="en-US" dirty="0"/>
          </a:p>
        </p:txBody>
      </p:sp>
      <p:sp>
        <p:nvSpPr>
          <p:cNvPr id="37" name="Text Placeholder 2"/>
          <p:cNvSpPr>
            <a:spLocks noGrp="1"/>
          </p:cNvSpPr>
          <p:nvPr>
            <p:ph type="body" sz="quarter" idx="23" hasCustomPrompt="1"/>
          </p:nvPr>
        </p:nvSpPr>
        <p:spPr>
          <a:xfrm>
            <a:off x="6983681" y="2602133"/>
            <a:ext cx="1278170" cy="315920"/>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333">
                <a:solidFill>
                  <a:schemeClr val="bg1"/>
                </a:solidFill>
                <a:latin typeface="Arial Black"/>
                <a:cs typeface="Arial Black"/>
              </a:defRPr>
            </a:lvl1pPr>
          </a:lstStyle>
          <a:p>
            <a:pPr lvl="0"/>
            <a:r>
              <a:rPr lang="en-US" dirty="0" smtClean="0"/>
              <a:t>NAME HERE</a:t>
            </a:r>
            <a:endParaRPr lang="en-US" dirty="0"/>
          </a:p>
        </p:txBody>
      </p:sp>
      <p:sp>
        <p:nvSpPr>
          <p:cNvPr id="38" name="Text Placeholder 6"/>
          <p:cNvSpPr>
            <a:spLocks noGrp="1"/>
          </p:cNvSpPr>
          <p:nvPr>
            <p:ph type="body" sz="quarter" idx="24" hasCustomPrompt="1"/>
          </p:nvPr>
        </p:nvSpPr>
        <p:spPr>
          <a:xfrm>
            <a:off x="6312477" y="2954875"/>
            <a:ext cx="2631016" cy="339429"/>
          </a:xfrm>
          <a:prstGeom prst="rect">
            <a:avLst/>
          </a:prstGeom>
        </p:spPr>
        <p:txBody>
          <a:bodyPr vert="horz"/>
          <a:lstStyle>
            <a:lvl1pPr marL="0" indent="0" algn="ctr">
              <a:buNone/>
              <a:defRPr sz="1067"/>
            </a:lvl1pPr>
            <a:lvl2pPr marL="457189" indent="0">
              <a:buNone/>
              <a:defRPr sz="1067"/>
            </a:lvl2pPr>
            <a:lvl3pPr marL="914377" indent="0">
              <a:buNone/>
              <a:defRPr sz="1067"/>
            </a:lvl3pPr>
            <a:lvl4pPr marL="1371566" indent="0">
              <a:buNone/>
              <a:defRPr sz="1067"/>
            </a:lvl4pPr>
            <a:lvl5pPr marL="1828754" indent="0">
              <a:buNone/>
              <a:defRPr sz="1067"/>
            </a:lvl5pPr>
          </a:lstStyle>
          <a:p>
            <a:pPr lvl="0"/>
            <a:r>
              <a:rPr lang="en-US" dirty="0" smtClean="0"/>
              <a:t>Title Here</a:t>
            </a:r>
            <a:endParaRPr lang="en-US" dirty="0"/>
          </a:p>
        </p:txBody>
      </p:sp>
      <p:sp>
        <p:nvSpPr>
          <p:cNvPr id="39" name="Text Placeholder 11"/>
          <p:cNvSpPr>
            <a:spLocks noGrp="1"/>
          </p:cNvSpPr>
          <p:nvPr>
            <p:ph type="body" sz="quarter" idx="25" hasCustomPrompt="1"/>
          </p:nvPr>
        </p:nvSpPr>
        <p:spPr>
          <a:xfrm>
            <a:off x="6434667" y="3509434"/>
            <a:ext cx="2369704" cy="2679700"/>
          </a:xfrm>
          <a:prstGeom prst="rect">
            <a:avLst/>
          </a:prstGeom>
        </p:spPr>
        <p:txBody>
          <a:bodyPr vert="horz"/>
          <a:lstStyle>
            <a:lvl1pPr marL="0" indent="0">
              <a:buNone/>
              <a:defRPr sz="1400"/>
            </a:lvl1pPr>
          </a:lstStyle>
          <a:p>
            <a:pPr lvl="0">
              <a:lnSpc>
                <a:spcPct val="110000"/>
              </a:lnSpc>
            </a:pPr>
            <a:r>
              <a:rPr lang="en-US" sz="1467" dirty="0" err="1" smtClean="0">
                <a:solidFill>
                  <a:srgbClr val="444444"/>
                </a:solidFill>
              </a:rPr>
              <a:t>Lorem</a:t>
            </a:r>
            <a:r>
              <a:rPr lang="en-US" sz="1467" dirty="0" smtClean="0">
                <a:solidFill>
                  <a:srgbClr val="444444"/>
                </a:solidFill>
              </a:rPr>
              <a:t> </a:t>
            </a:r>
            <a:r>
              <a:rPr lang="en-US" sz="1467" dirty="0" err="1" smtClean="0">
                <a:solidFill>
                  <a:srgbClr val="444444"/>
                </a:solidFill>
              </a:rPr>
              <a:t>ipsum</a:t>
            </a:r>
            <a:r>
              <a:rPr lang="en-US" sz="1467" dirty="0" smtClean="0">
                <a:solidFill>
                  <a:srgbClr val="444444"/>
                </a:solidFill>
              </a:rPr>
              <a:t> dolor sit </a:t>
            </a:r>
            <a:r>
              <a:rPr lang="en-US" sz="1467" dirty="0" err="1" smtClean="0">
                <a:solidFill>
                  <a:srgbClr val="444444"/>
                </a:solidFill>
              </a:rPr>
              <a:t>amet</a:t>
            </a:r>
            <a:r>
              <a:rPr lang="en-US" sz="1467" dirty="0" smtClean="0">
                <a:solidFill>
                  <a:srgbClr val="444444"/>
                </a:solidFill>
              </a:rPr>
              <a:t>, </a:t>
            </a:r>
            <a:r>
              <a:rPr lang="en-US" sz="1467" dirty="0" err="1" smtClean="0">
                <a:solidFill>
                  <a:srgbClr val="444444"/>
                </a:solidFill>
              </a:rPr>
              <a:t>consectetur</a:t>
            </a:r>
            <a:r>
              <a:rPr lang="en-US" sz="1467" dirty="0" smtClean="0">
                <a:solidFill>
                  <a:srgbClr val="444444"/>
                </a:solidFill>
              </a:rPr>
              <a:t> </a:t>
            </a:r>
            <a:r>
              <a:rPr lang="en-US" sz="1467" dirty="0" err="1" smtClean="0">
                <a:solidFill>
                  <a:srgbClr val="444444"/>
                </a:solidFill>
              </a:rPr>
              <a:t>adipiscing</a:t>
            </a:r>
            <a:r>
              <a:rPr lang="en-US" sz="1467" dirty="0" smtClean="0">
                <a:solidFill>
                  <a:srgbClr val="444444"/>
                </a:solidFill>
              </a:rPr>
              <a:t> </a:t>
            </a:r>
            <a:r>
              <a:rPr lang="en-US" sz="1467" dirty="0" err="1" smtClean="0">
                <a:solidFill>
                  <a:srgbClr val="444444"/>
                </a:solidFill>
              </a:rPr>
              <a:t>elit</a:t>
            </a:r>
            <a:r>
              <a:rPr lang="en-US" sz="1467" dirty="0" smtClean="0">
                <a:solidFill>
                  <a:srgbClr val="444444"/>
                </a:solidFill>
              </a:rPr>
              <a:t>. </a:t>
            </a:r>
            <a:endParaRPr lang="en-US" dirty="0"/>
          </a:p>
        </p:txBody>
      </p:sp>
      <p:sp>
        <p:nvSpPr>
          <p:cNvPr id="41" name="Text Placeholder 2"/>
          <p:cNvSpPr>
            <a:spLocks noGrp="1"/>
          </p:cNvSpPr>
          <p:nvPr>
            <p:ph type="body" sz="quarter" idx="27" hasCustomPrompt="1"/>
          </p:nvPr>
        </p:nvSpPr>
        <p:spPr>
          <a:xfrm>
            <a:off x="10047075" y="2602133"/>
            <a:ext cx="1278170" cy="315920"/>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333">
                <a:solidFill>
                  <a:schemeClr val="bg1"/>
                </a:solidFill>
                <a:latin typeface="Arial Black"/>
                <a:cs typeface="Arial Black"/>
              </a:defRPr>
            </a:lvl1pPr>
          </a:lstStyle>
          <a:p>
            <a:pPr lvl="0"/>
            <a:r>
              <a:rPr lang="en-US" dirty="0" smtClean="0"/>
              <a:t>NAME HERE</a:t>
            </a:r>
            <a:endParaRPr lang="en-US" dirty="0"/>
          </a:p>
        </p:txBody>
      </p:sp>
      <p:sp>
        <p:nvSpPr>
          <p:cNvPr id="42" name="Text Placeholder 6"/>
          <p:cNvSpPr>
            <a:spLocks noGrp="1"/>
          </p:cNvSpPr>
          <p:nvPr>
            <p:ph type="body" sz="quarter" idx="28" hasCustomPrompt="1"/>
          </p:nvPr>
        </p:nvSpPr>
        <p:spPr>
          <a:xfrm>
            <a:off x="9375871" y="2954875"/>
            <a:ext cx="2631016" cy="339429"/>
          </a:xfrm>
          <a:prstGeom prst="rect">
            <a:avLst/>
          </a:prstGeom>
        </p:spPr>
        <p:txBody>
          <a:bodyPr vert="horz"/>
          <a:lstStyle>
            <a:lvl1pPr marL="0" indent="0" algn="ctr">
              <a:buNone/>
              <a:defRPr sz="1067"/>
            </a:lvl1pPr>
            <a:lvl2pPr marL="457189" indent="0">
              <a:buNone/>
              <a:defRPr sz="1067"/>
            </a:lvl2pPr>
            <a:lvl3pPr marL="914377" indent="0">
              <a:buNone/>
              <a:defRPr sz="1067"/>
            </a:lvl3pPr>
            <a:lvl4pPr marL="1371566" indent="0">
              <a:buNone/>
              <a:defRPr sz="1067"/>
            </a:lvl4pPr>
            <a:lvl5pPr marL="1828754" indent="0">
              <a:buNone/>
              <a:defRPr sz="1067"/>
            </a:lvl5pPr>
          </a:lstStyle>
          <a:p>
            <a:pPr lvl="0"/>
            <a:r>
              <a:rPr lang="en-US" dirty="0" smtClean="0"/>
              <a:t>Title Here</a:t>
            </a:r>
            <a:endParaRPr lang="en-US" dirty="0"/>
          </a:p>
        </p:txBody>
      </p:sp>
      <p:sp>
        <p:nvSpPr>
          <p:cNvPr id="43" name="Text Placeholder 11"/>
          <p:cNvSpPr>
            <a:spLocks noGrp="1"/>
          </p:cNvSpPr>
          <p:nvPr>
            <p:ph type="body" sz="quarter" idx="29" hasCustomPrompt="1"/>
          </p:nvPr>
        </p:nvSpPr>
        <p:spPr>
          <a:xfrm>
            <a:off x="9498060" y="3509434"/>
            <a:ext cx="2369704" cy="2679700"/>
          </a:xfrm>
          <a:prstGeom prst="rect">
            <a:avLst/>
          </a:prstGeom>
        </p:spPr>
        <p:txBody>
          <a:bodyPr vert="horz"/>
          <a:lstStyle>
            <a:lvl1pPr marL="0" indent="0">
              <a:buNone/>
              <a:defRPr sz="1400"/>
            </a:lvl1pPr>
          </a:lstStyle>
          <a:p>
            <a:pPr lvl="0">
              <a:lnSpc>
                <a:spcPct val="110000"/>
              </a:lnSpc>
            </a:pPr>
            <a:r>
              <a:rPr lang="en-US" sz="1467" dirty="0" err="1" smtClean="0">
                <a:solidFill>
                  <a:srgbClr val="444444"/>
                </a:solidFill>
              </a:rPr>
              <a:t>Lorem</a:t>
            </a:r>
            <a:r>
              <a:rPr lang="en-US" sz="1467" dirty="0" smtClean="0">
                <a:solidFill>
                  <a:srgbClr val="444444"/>
                </a:solidFill>
              </a:rPr>
              <a:t> </a:t>
            </a:r>
            <a:r>
              <a:rPr lang="en-US" sz="1467" dirty="0" err="1" smtClean="0">
                <a:solidFill>
                  <a:srgbClr val="444444"/>
                </a:solidFill>
              </a:rPr>
              <a:t>ipsum</a:t>
            </a:r>
            <a:r>
              <a:rPr lang="en-US" sz="1467" dirty="0" smtClean="0">
                <a:solidFill>
                  <a:srgbClr val="444444"/>
                </a:solidFill>
              </a:rPr>
              <a:t> dolor sit </a:t>
            </a:r>
            <a:r>
              <a:rPr lang="en-US" sz="1467" dirty="0" err="1" smtClean="0">
                <a:solidFill>
                  <a:srgbClr val="444444"/>
                </a:solidFill>
              </a:rPr>
              <a:t>amet</a:t>
            </a:r>
            <a:r>
              <a:rPr lang="en-US" sz="1467" dirty="0" smtClean="0">
                <a:solidFill>
                  <a:srgbClr val="444444"/>
                </a:solidFill>
              </a:rPr>
              <a:t>, </a:t>
            </a:r>
            <a:r>
              <a:rPr lang="en-US" sz="1467" dirty="0" err="1" smtClean="0">
                <a:solidFill>
                  <a:srgbClr val="444444"/>
                </a:solidFill>
              </a:rPr>
              <a:t>consectetur</a:t>
            </a:r>
            <a:r>
              <a:rPr lang="en-US" sz="1467" dirty="0" smtClean="0">
                <a:solidFill>
                  <a:srgbClr val="444444"/>
                </a:solidFill>
              </a:rPr>
              <a:t> </a:t>
            </a:r>
            <a:r>
              <a:rPr lang="en-US" sz="1467" dirty="0" err="1" smtClean="0">
                <a:solidFill>
                  <a:srgbClr val="444444"/>
                </a:solidFill>
              </a:rPr>
              <a:t>adipiscing</a:t>
            </a:r>
            <a:r>
              <a:rPr lang="en-US" sz="1467" dirty="0" smtClean="0">
                <a:solidFill>
                  <a:srgbClr val="444444"/>
                </a:solidFill>
              </a:rPr>
              <a:t> </a:t>
            </a:r>
            <a:r>
              <a:rPr lang="en-US" sz="1467" dirty="0" err="1" smtClean="0">
                <a:solidFill>
                  <a:srgbClr val="444444"/>
                </a:solidFill>
              </a:rPr>
              <a:t>elit</a:t>
            </a:r>
            <a:r>
              <a:rPr lang="en-US" sz="1467" dirty="0" smtClean="0">
                <a:solidFill>
                  <a:srgbClr val="444444"/>
                </a:solidFill>
              </a:rPr>
              <a:t>. </a:t>
            </a:r>
            <a:endParaRPr lang="en-US" dirty="0"/>
          </a:p>
        </p:txBody>
      </p:sp>
      <p:sp>
        <p:nvSpPr>
          <p:cNvPr id="44" name="Picture Placeholder 3"/>
          <p:cNvSpPr>
            <a:spLocks noGrp="1"/>
          </p:cNvSpPr>
          <p:nvPr>
            <p:ph type="pic" sz="quarter" idx="30" hasCustomPrompt="1"/>
          </p:nvPr>
        </p:nvSpPr>
        <p:spPr>
          <a:xfrm>
            <a:off x="3955856" y="1200727"/>
            <a:ext cx="1216507" cy="1231516"/>
          </a:xfrm>
          <a:prstGeom prst="rect">
            <a:avLst/>
          </a:prstGeom>
        </p:spPr>
        <p:txBody>
          <a:bodyPr vert="horz" anchor="ctr"/>
          <a:lstStyle>
            <a:lvl1pPr marL="0" marR="0" indent="0" algn="ctr" defTabSz="457189" rtl="0" eaLnBrk="1" fontAlgn="auto" latinLnBrk="0" hangingPunct="1">
              <a:lnSpc>
                <a:spcPct val="100000"/>
              </a:lnSpc>
              <a:spcBef>
                <a:spcPct val="20000"/>
              </a:spcBef>
              <a:spcAft>
                <a:spcPts val="0"/>
              </a:spcAft>
              <a:buClr>
                <a:srgbClr val="39C2D7"/>
              </a:buClr>
              <a:buSzTx/>
              <a:buFont typeface="Arial"/>
              <a:buNone/>
              <a:tabLst/>
              <a:defRPr sz="1600"/>
            </a:lvl1pPr>
          </a:lstStyle>
          <a:p>
            <a:r>
              <a:rPr lang="en-US" dirty="0" smtClean="0"/>
              <a:t>Headshot</a:t>
            </a:r>
            <a:endParaRPr lang="en-US" dirty="0"/>
          </a:p>
        </p:txBody>
      </p:sp>
      <p:sp>
        <p:nvSpPr>
          <p:cNvPr id="45" name="Picture Placeholder 3"/>
          <p:cNvSpPr>
            <a:spLocks noGrp="1"/>
          </p:cNvSpPr>
          <p:nvPr>
            <p:ph type="pic" sz="quarter" idx="31" hasCustomPrompt="1"/>
          </p:nvPr>
        </p:nvSpPr>
        <p:spPr>
          <a:xfrm>
            <a:off x="7019251" y="1200727"/>
            <a:ext cx="1216507" cy="1231516"/>
          </a:xfrm>
          <a:prstGeom prst="rect">
            <a:avLst/>
          </a:prstGeom>
        </p:spPr>
        <p:txBody>
          <a:bodyPr vert="horz" anchor="ctr"/>
          <a:lstStyle>
            <a:lvl1pPr marL="0" marR="0" indent="0" algn="ctr" defTabSz="457189" rtl="0" eaLnBrk="1" fontAlgn="auto" latinLnBrk="0" hangingPunct="1">
              <a:lnSpc>
                <a:spcPct val="100000"/>
              </a:lnSpc>
              <a:spcBef>
                <a:spcPct val="20000"/>
              </a:spcBef>
              <a:spcAft>
                <a:spcPts val="0"/>
              </a:spcAft>
              <a:buClr>
                <a:srgbClr val="39C2D7"/>
              </a:buClr>
              <a:buSzTx/>
              <a:buFont typeface="Arial"/>
              <a:buNone/>
              <a:tabLst/>
              <a:defRPr sz="1600"/>
            </a:lvl1pPr>
          </a:lstStyle>
          <a:p>
            <a:r>
              <a:rPr lang="en-US" dirty="0" smtClean="0"/>
              <a:t>Headshot</a:t>
            </a:r>
            <a:endParaRPr lang="en-US" dirty="0"/>
          </a:p>
        </p:txBody>
      </p:sp>
      <p:sp>
        <p:nvSpPr>
          <p:cNvPr id="46" name="Picture Placeholder 3"/>
          <p:cNvSpPr>
            <a:spLocks noGrp="1"/>
          </p:cNvSpPr>
          <p:nvPr>
            <p:ph type="pic" sz="quarter" idx="32" hasCustomPrompt="1"/>
          </p:nvPr>
        </p:nvSpPr>
        <p:spPr>
          <a:xfrm>
            <a:off x="10036463" y="1200727"/>
            <a:ext cx="1216507" cy="1231516"/>
          </a:xfrm>
          <a:prstGeom prst="rect">
            <a:avLst/>
          </a:prstGeom>
        </p:spPr>
        <p:txBody>
          <a:bodyPr vert="horz" anchor="ctr"/>
          <a:lstStyle>
            <a:lvl1pPr marL="0" marR="0" indent="0" algn="ctr" defTabSz="457189" rtl="0" eaLnBrk="1" fontAlgn="auto" latinLnBrk="0" hangingPunct="1">
              <a:lnSpc>
                <a:spcPct val="100000"/>
              </a:lnSpc>
              <a:spcBef>
                <a:spcPct val="20000"/>
              </a:spcBef>
              <a:spcAft>
                <a:spcPts val="0"/>
              </a:spcAft>
              <a:buClr>
                <a:srgbClr val="39C2D7"/>
              </a:buClr>
              <a:buSzTx/>
              <a:buFont typeface="Arial"/>
              <a:buNone/>
              <a:tabLst/>
              <a:defRPr sz="1600"/>
            </a:lvl1pPr>
          </a:lstStyle>
          <a:p>
            <a:r>
              <a:rPr lang="en-US" dirty="0" smtClean="0"/>
              <a:t>Headshot</a:t>
            </a:r>
            <a:endParaRPr lang="en-US" dirty="0"/>
          </a:p>
        </p:txBody>
      </p:sp>
    </p:spTree>
    <p:extLst>
      <p:ext uri="{BB962C8B-B14F-4D97-AF65-F5344CB8AC3E}">
        <p14:creationId xmlns:p14="http://schemas.microsoft.com/office/powerpoint/2010/main" val="2104220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Grid">
    <p:spTree>
      <p:nvGrpSpPr>
        <p:cNvPr id="1" name=""/>
        <p:cNvGrpSpPr/>
        <p:nvPr/>
      </p:nvGrpSpPr>
      <p:grpSpPr>
        <a:xfrm>
          <a:off x="0" y="0"/>
          <a:ext cx="0" cy="0"/>
          <a:chOff x="0" y="0"/>
          <a:chExt cx="0" cy="0"/>
        </a:xfrm>
      </p:grpSpPr>
      <p:cxnSp>
        <p:nvCxnSpPr>
          <p:cNvPr id="3" name="Straight Connector 2"/>
          <p:cNvCxnSpPr/>
          <p:nvPr/>
        </p:nvCxnSpPr>
        <p:spPr>
          <a:xfrm flipV="1">
            <a:off x="4064000" y="928324"/>
            <a:ext cx="0" cy="553713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8128000" y="928324"/>
            <a:ext cx="0" cy="553713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5"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smtClean="0"/>
              <a:t>CLICK TO ADD TITLE</a:t>
            </a:r>
            <a:endParaRPr lang="en-US" dirty="0"/>
          </a:p>
        </p:txBody>
      </p:sp>
      <p:cxnSp>
        <p:nvCxnSpPr>
          <p:cNvPr id="4" name="Straight Connector 3"/>
          <p:cNvCxnSpPr/>
          <p:nvPr/>
        </p:nvCxnSpPr>
        <p:spPr>
          <a:xfrm flipH="1">
            <a:off x="0" y="3733800"/>
            <a:ext cx="12192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5134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Map Backgroun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lnSpc>
                <a:spcPct val="85000"/>
              </a:lnSpc>
            </a:pPr>
            <a:endParaRPr lang="en-US" sz="1867" dirty="0"/>
          </a:p>
        </p:txBody>
      </p:sp>
      <p:sp>
        <p:nvSpPr>
          <p:cNvPr id="6" name="Text Placeholder 2"/>
          <p:cNvSpPr>
            <a:spLocks noGrp="1"/>
          </p:cNvSpPr>
          <p:nvPr>
            <p:ph idx="1" hasCustomPrompt="1"/>
          </p:nvPr>
        </p:nvSpPr>
        <p:spPr>
          <a:xfrm>
            <a:off x="835376" y="3197413"/>
            <a:ext cx="10099325" cy="2921872"/>
          </a:xfrm>
          <a:prstGeom prst="rect">
            <a:avLst/>
          </a:prstGeom>
        </p:spPr>
        <p:txBody>
          <a:bodyPr vert="horz" lIns="68580" tIns="34290" rIns="68580" bIns="34290" rtlCol="0">
            <a:noAutofit/>
          </a:bodyPr>
          <a:lstStyle>
            <a:lvl1pPr marL="0" indent="0">
              <a:lnSpc>
                <a:spcPct val="85000"/>
              </a:lnSpc>
              <a:spcBef>
                <a:spcPts val="0"/>
              </a:spcBef>
              <a:buFontTx/>
              <a:buNone/>
              <a:defRPr sz="4533">
                <a:solidFill>
                  <a:schemeClr val="bg1"/>
                </a:solidFill>
                <a:latin typeface="Arial Black"/>
                <a:cs typeface="Arial Black"/>
              </a:defRPr>
            </a:lvl1pPr>
            <a:lvl2pPr>
              <a:defRPr sz="1600"/>
            </a:lvl2pPr>
            <a:lvl3pPr>
              <a:defRPr sz="1600"/>
            </a:lvl3pPr>
            <a:lvl4pPr>
              <a:defRPr sz="1600"/>
            </a:lvl4pPr>
            <a:lvl5pPr>
              <a:defRPr sz="1600"/>
            </a:lvl5pPr>
          </a:lstStyle>
          <a:p>
            <a:pPr lvl="0"/>
            <a:r>
              <a:rPr lang="en-US" dirty="0" smtClean="0"/>
              <a:t>CLICK TO ADD HEADLINE</a:t>
            </a:r>
          </a:p>
        </p:txBody>
      </p:sp>
      <p:pic>
        <p:nvPicPr>
          <p:cNvPr id="4" name="Picture 3"/>
          <p:cNvPicPr>
            <a:picLocks noChangeAspect="1"/>
          </p:cNvPicPr>
          <p:nvPr/>
        </p:nvPicPr>
        <p:blipFill>
          <a:blip r:embed="rId2">
            <a:alphaModFix amt="25000"/>
          </a:blip>
          <a:stretch>
            <a:fillRect/>
          </a:stretch>
        </p:blipFill>
        <p:spPr>
          <a:xfrm>
            <a:off x="-317471" y="-188043"/>
            <a:ext cx="12836976" cy="7450667"/>
          </a:xfrm>
          <a:prstGeom prst="rect">
            <a:avLst/>
          </a:prstGeom>
        </p:spPr>
      </p:pic>
    </p:spTree>
    <p:extLst>
      <p:ext uri="{BB962C8B-B14F-4D97-AF65-F5344CB8AC3E}">
        <p14:creationId xmlns:p14="http://schemas.microsoft.com/office/powerpoint/2010/main" val="361258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ase Study (No Image)">
    <p:spTree>
      <p:nvGrpSpPr>
        <p:cNvPr id="1" name=""/>
        <p:cNvGrpSpPr/>
        <p:nvPr/>
      </p:nvGrpSpPr>
      <p:grpSpPr>
        <a:xfrm>
          <a:off x="0" y="0"/>
          <a:ext cx="0" cy="0"/>
          <a:chOff x="0" y="0"/>
          <a:chExt cx="0" cy="0"/>
        </a:xfrm>
      </p:grpSpPr>
      <p:sp>
        <p:nvSpPr>
          <p:cNvPr id="17" name="Text Placeholder 2"/>
          <p:cNvSpPr>
            <a:spLocks noGrp="1"/>
          </p:cNvSpPr>
          <p:nvPr>
            <p:ph type="body" sz="quarter" idx="12" hasCustomPrompt="1"/>
          </p:nvPr>
        </p:nvSpPr>
        <p:spPr>
          <a:xfrm>
            <a:off x="557531" y="1335234"/>
            <a:ext cx="1931234" cy="315920"/>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333">
                <a:solidFill>
                  <a:schemeClr val="bg1"/>
                </a:solidFill>
                <a:latin typeface="Arial Black"/>
                <a:cs typeface="Arial Black"/>
              </a:defRPr>
            </a:lvl1pPr>
          </a:lstStyle>
          <a:p>
            <a:pPr lvl="0"/>
            <a:r>
              <a:rPr lang="en-US" dirty="0" smtClean="0"/>
              <a:t>TITLE TO GO HERE</a:t>
            </a:r>
            <a:endParaRPr lang="en-US" dirty="0"/>
          </a:p>
        </p:txBody>
      </p:sp>
      <p:sp>
        <p:nvSpPr>
          <p:cNvPr id="12" name="Rectangle 11"/>
          <p:cNvSpPr/>
          <p:nvPr/>
        </p:nvSpPr>
        <p:spPr>
          <a:xfrm>
            <a:off x="0" y="-4"/>
            <a:ext cx="12192000" cy="929991"/>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1867" dirty="0"/>
          </a:p>
        </p:txBody>
      </p:sp>
      <p:sp>
        <p:nvSpPr>
          <p:cNvPr id="13" name="Title Placeholder 1"/>
          <p:cNvSpPr>
            <a:spLocks noGrp="1"/>
          </p:cNvSpPr>
          <p:nvPr>
            <p:ph type="title" hasCustomPrompt="1"/>
          </p:nvPr>
        </p:nvSpPr>
        <p:spPr>
          <a:xfrm>
            <a:off x="2411651" y="119512"/>
            <a:ext cx="8610608" cy="724867"/>
          </a:xfrm>
          <a:prstGeom prst="rect">
            <a:avLst/>
          </a:prstGeom>
        </p:spPr>
        <p:txBody>
          <a:bodyPr vert="horz" lIns="68580" tIns="0" rIns="68580" bIns="34290" rtlCol="0" anchor="ctr">
            <a:normAutofit/>
          </a:bodyPr>
          <a:lstStyle>
            <a:lvl1pPr>
              <a:defRPr baseline="0"/>
            </a:lvl1pPr>
          </a:lstStyle>
          <a:p>
            <a:r>
              <a:rPr lang="en-US" dirty="0" smtClean="0"/>
              <a:t>client name</a:t>
            </a:r>
            <a:endParaRPr lang="en-US" dirty="0"/>
          </a:p>
        </p:txBody>
      </p:sp>
      <p:cxnSp>
        <p:nvCxnSpPr>
          <p:cNvPr id="11" name="Straight Connector 10"/>
          <p:cNvCxnSpPr/>
          <p:nvPr/>
        </p:nvCxnSpPr>
        <p:spPr>
          <a:xfrm>
            <a:off x="2223912" y="328467"/>
            <a:ext cx="0" cy="27432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12192000" y="943719"/>
            <a:ext cx="0" cy="5598499"/>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3" name="Content Placeholder 22"/>
          <p:cNvSpPr>
            <a:spLocks noGrp="1"/>
          </p:cNvSpPr>
          <p:nvPr>
            <p:ph sz="quarter" idx="10" hasCustomPrompt="1"/>
          </p:nvPr>
        </p:nvSpPr>
        <p:spPr>
          <a:xfrm>
            <a:off x="484716" y="1776413"/>
            <a:ext cx="5242560" cy="3657600"/>
          </a:xfrm>
          <a:prstGeom prst="rect">
            <a:avLst/>
          </a:prstGeom>
        </p:spPr>
        <p:txBody>
          <a:bodyPr lIns="68580" tIns="34290" rIns="68580" bIns="34290">
            <a:noAutofit/>
          </a:bodyPr>
          <a:lstStyle>
            <a:lvl1pPr marL="0" indent="0">
              <a:lnSpc>
                <a:spcPct val="130000"/>
              </a:lnSpc>
              <a:spcBef>
                <a:spcPts val="0"/>
              </a:spcBef>
              <a:spcAft>
                <a:spcPts val="1300"/>
              </a:spcAft>
              <a:buNone/>
              <a:defRPr sz="1867"/>
            </a:lvl1pPr>
            <a:lvl2pPr>
              <a:defRPr sz="1333"/>
            </a:lvl2pPr>
            <a:lvl3pPr>
              <a:defRPr sz="1333"/>
            </a:lvl3pPr>
            <a:lvl4pPr>
              <a:defRPr sz="1333"/>
            </a:lvl4pPr>
            <a:lvl5pPr>
              <a:defRPr sz="1333"/>
            </a:lvl5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adipiscing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a:t>
            </a:r>
            <a:endParaRPr lang="en-US" dirty="0"/>
          </a:p>
        </p:txBody>
      </p:sp>
      <p:sp>
        <p:nvSpPr>
          <p:cNvPr id="4" name="Picture Placeholder 3"/>
          <p:cNvSpPr>
            <a:spLocks noGrp="1"/>
          </p:cNvSpPr>
          <p:nvPr>
            <p:ph type="pic" sz="quarter" idx="13" hasCustomPrompt="1"/>
          </p:nvPr>
        </p:nvSpPr>
        <p:spPr>
          <a:xfrm>
            <a:off x="343066" y="202672"/>
            <a:ext cx="1648295" cy="542395"/>
          </a:xfrm>
          <a:prstGeom prst="rect">
            <a:avLst/>
          </a:prstGeom>
        </p:spPr>
        <p:txBody>
          <a:bodyPr lIns="68580" tIns="34290" rIns="68580" bIns="34290">
            <a:normAutofit/>
          </a:bodyPr>
          <a:lstStyle>
            <a:lvl1pPr marL="0" indent="0">
              <a:buNone/>
              <a:defRPr sz="1200" baseline="0"/>
            </a:lvl1pPr>
          </a:lstStyle>
          <a:p>
            <a:r>
              <a:rPr lang="en-US" dirty="0" smtClean="0"/>
              <a:t>Insert logo</a:t>
            </a:r>
            <a:endParaRPr lang="en-US" dirty="0"/>
          </a:p>
        </p:txBody>
      </p:sp>
      <p:sp>
        <p:nvSpPr>
          <p:cNvPr id="18" name="Text Placeholder 2"/>
          <p:cNvSpPr>
            <a:spLocks noGrp="1"/>
          </p:cNvSpPr>
          <p:nvPr>
            <p:ph type="body" sz="quarter" idx="16" hasCustomPrompt="1"/>
          </p:nvPr>
        </p:nvSpPr>
        <p:spPr>
          <a:xfrm>
            <a:off x="6422622" y="1335234"/>
            <a:ext cx="1931234" cy="315920"/>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333">
                <a:solidFill>
                  <a:schemeClr val="bg1"/>
                </a:solidFill>
                <a:latin typeface="Arial Black"/>
                <a:cs typeface="Arial Black"/>
              </a:defRPr>
            </a:lvl1pPr>
          </a:lstStyle>
          <a:p>
            <a:pPr lvl="0"/>
            <a:r>
              <a:rPr lang="en-US" dirty="0" smtClean="0"/>
              <a:t>TITLE TO GO HERE</a:t>
            </a:r>
            <a:endParaRPr lang="en-US" dirty="0"/>
          </a:p>
        </p:txBody>
      </p:sp>
      <p:sp>
        <p:nvSpPr>
          <p:cNvPr id="19" name="Content Placeholder 22"/>
          <p:cNvSpPr>
            <a:spLocks noGrp="1"/>
          </p:cNvSpPr>
          <p:nvPr>
            <p:ph sz="quarter" idx="17" hasCustomPrompt="1"/>
          </p:nvPr>
        </p:nvSpPr>
        <p:spPr>
          <a:xfrm>
            <a:off x="6349807" y="1776413"/>
            <a:ext cx="5242560" cy="3657600"/>
          </a:xfrm>
          <a:prstGeom prst="rect">
            <a:avLst/>
          </a:prstGeom>
        </p:spPr>
        <p:txBody>
          <a:bodyPr lIns="68580" tIns="34290" rIns="68580" bIns="34290">
            <a:noAutofit/>
          </a:bodyPr>
          <a:lstStyle>
            <a:lvl1pPr marL="170684" marR="0" indent="-170684" algn="l" defTabSz="457189" rtl="0" eaLnBrk="1" fontAlgn="auto" latinLnBrk="0" hangingPunct="1">
              <a:lnSpc>
                <a:spcPct val="120000"/>
              </a:lnSpc>
              <a:spcBef>
                <a:spcPts val="0"/>
              </a:spcBef>
              <a:spcAft>
                <a:spcPts val="1000"/>
              </a:spcAft>
              <a:buClr>
                <a:schemeClr val="accent2"/>
              </a:buClr>
              <a:buSzTx/>
              <a:buFont typeface="Arial"/>
              <a:buChar char="•"/>
              <a:tabLst/>
              <a:defRPr sz="1867" baseline="0"/>
            </a:lvl1pPr>
            <a:lvl2pPr>
              <a:defRPr sz="1333"/>
            </a:lvl2pPr>
            <a:lvl3pPr>
              <a:defRPr sz="1333"/>
            </a:lvl3pPr>
            <a:lvl4pPr>
              <a:defRPr sz="1333"/>
            </a:lvl4pPr>
            <a:lvl5pPr>
              <a:defRPr sz="1333"/>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p:txBody>
      </p:sp>
    </p:spTree>
    <p:extLst>
      <p:ext uri="{BB962C8B-B14F-4D97-AF65-F5344CB8AC3E}">
        <p14:creationId xmlns:p14="http://schemas.microsoft.com/office/powerpoint/2010/main" val="2720600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ase Study">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12192000" cy="6858000"/>
          </a:xfrm>
          <a:prstGeom prst="rect">
            <a:avLst/>
          </a:prstGeom>
        </p:spPr>
        <p:txBody>
          <a:bodyPr lIns="68580" tIns="34290" rIns="68580" bIns="34290" anchor="ctr"/>
          <a:lstStyle>
            <a:lvl1pPr marL="0" indent="0" algn="ctr">
              <a:buNone/>
              <a:defRPr/>
            </a:lvl1pPr>
          </a:lstStyle>
          <a:p>
            <a:pPr lvl="0"/>
            <a:r>
              <a:rPr lang="en-US" dirty="0" smtClean="0"/>
              <a:t>Insert Case Study Image</a:t>
            </a:r>
          </a:p>
        </p:txBody>
      </p:sp>
      <p:sp>
        <p:nvSpPr>
          <p:cNvPr id="9" name="Rectangle 8"/>
          <p:cNvSpPr/>
          <p:nvPr/>
        </p:nvSpPr>
        <p:spPr>
          <a:xfrm>
            <a:off x="0" y="6349741"/>
            <a:ext cx="12192000" cy="5082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1867"/>
          </a:p>
        </p:txBody>
      </p:sp>
      <p:sp>
        <p:nvSpPr>
          <p:cNvPr id="5"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smtClean="0"/>
              <a:t>CLIENT NAME</a:t>
            </a:r>
            <a:endParaRPr lang="en-US" dirty="0"/>
          </a:p>
        </p:txBody>
      </p:sp>
    </p:spTree>
    <p:extLst>
      <p:ext uri="{BB962C8B-B14F-4D97-AF65-F5344CB8AC3E}">
        <p14:creationId xmlns:p14="http://schemas.microsoft.com/office/powerpoint/2010/main" val="13622905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meline">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smtClean="0"/>
              <a:t>CLICK TO ADD TITLE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060535056"/>
              </p:ext>
            </p:extLst>
          </p:nvPr>
        </p:nvGraphicFramePr>
        <p:xfrm>
          <a:off x="-1" y="935107"/>
          <a:ext cx="12192000" cy="5530349"/>
        </p:xfrm>
        <a:graphic>
          <a:graphicData uri="http://schemas.openxmlformats.org/drawingml/2006/table">
            <a:tbl>
              <a:tblPr firstRow="1" bandRow="1">
                <a:tableStyleId>{2D5ABB26-0587-4C30-8999-92F81FD0307C}</a:tableStyleId>
              </a:tblPr>
              <a:tblGrid>
                <a:gridCol w="1016000">
                  <a:extLst>
                    <a:ext uri="{9D8B030D-6E8A-4147-A177-3AD203B41FA5}">
                      <a16:colId xmlns:a16="http://schemas.microsoft.com/office/drawing/2014/main" xmlns="" val="20000"/>
                    </a:ext>
                  </a:extLst>
                </a:gridCol>
                <a:gridCol w="1016000">
                  <a:extLst>
                    <a:ext uri="{9D8B030D-6E8A-4147-A177-3AD203B41FA5}">
                      <a16:colId xmlns:a16="http://schemas.microsoft.com/office/drawing/2014/main" xmlns="" val="20001"/>
                    </a:ext>
                  </a:extLst>
                </a:gridCol>
                <a:gridCol w="1016000">
                  <a:extLst>
                    <a:ext uri="{9D8B030D-6E8A-4147-A177-3AD203B41FA5}">
                      <a16:colId xmlns:a16="http://schemas.microsoft.com/office/drawing/2014/main" xmlns="" val="20002"/>
                    </a:ext>
                  </a:extLst>
                </a:gridCol>
                <a:gridCol w="1016000">
                  <a:extLst>
                    <a:ext uri="{9D8B030D-6E8A-4147-A177-3AD203B41FA5}">
                      <a16:colId xmlns:a16="http://schemas.microsoft.com/office/drawing/2014/main" xmlns="" val="20003"/>
                    </a:ext>
                  </a:extLst>
                </a:gridCol>
                <a:gridCol w="1016000">
                  <a:extLst>
                    <a:ext uri="{9D8B030D-6E8A-4147-A177-3AD203B41FA5}">
                      <a16:colId xmlns:a16="http://schemas.microsoft.com/office/drawing/2014/main" xmlns="" val="20004"/>
                    </a:ext>
                  </a:extLst>
                </a:gridCol>
                <a:gridCol w="1016000">
                  <a:extLst>
                    <a:ext uri="{9D8B030D-6E8A-4147-A177-3AD203B41FA5}">
                      <a16:colId xmlns:a16="http://schemas.microsoft.com/office/drawing/2014/main" xmlns="" val="20005"/>
                    </a:ext>
                  </a:extLst>
                </a:gridCol>
                <a:gridCol w="1016000">
                  <a:extLst>
                    <a:ext uri="{9D8B030D-6E8A-4147-A177-3AD203B41FA5}">
                      <a16:colId xmlns:a16="http://schemas.microsoft.com/office/drawing/2014/main" xmlns="" val="20006"/>
                    </a:ext>
                  </a:extLst>
                </a:gridCol>
                <a:gridCol w="1016000">
                  <a:extLst>
                    <a:ext uri="{9D8B030D-6E8A-4147-A177-3AD203B41FA5}">
                      <a16:colId xmlns:a16="http://schemas.microsoft.com/office/drawing/2014/main" xmlns="" val="20007"/>
                    </a:ext>
                  </a:extLst>
                </a:gridCol>
                <a:gridCol w="1016000">
                  <a:extLst>
                    <a:ext uri="{9D8B030D-6E8A-4147-A177-3AD203B41FA5}">
                      <a16:colId xmlns:a16="http://schemas.microsoft.com/office/drawing/2014/main" xmlns="" val="20008"/>
                    </a:ext>
                  </a:extLst>
                </a:gridCol>
                <a:gridCol w="1016000">
                  <a:extLst>
                    <a:ext uri="{9D8B030D-6E8A-4147-A177-3AD203B41FA5}">
                      <a16:colId xmlns:a16="http://schemas.microsoft.com/office/drawing/2014/main" xmlns="" val="20009"/>
                    </a:ext>
                  </a:extLst>
                </a:gridCol>
                <a:gridCol w="1016000">
                  <a:extLst>
                    <a:ext uri="{9D8B030D-6E8A-4147-A177-3AD203B41FA5}">
                      <a16:colId xmlns:a16="http://schemas.microsoft.com/office/drawing/2014/main" xmlns="" val="20010"/>
                    </a:ext>
                  </a:extLst>
                </a:gridCol>
                <a:gridCol w="1016000">
                  <a:extLst>
                    <a:ext uri="{9D8B030D-6E8A-4147-A177-3AD203B41FA5}">
                      <a16:colId xmlns:a16="http://schemas.microsoft.com/office/drawing/2014/main" xmlns="" val="20011"/>
                    </a:ext>
                  </a:extLst>
                </a:gridCol>
              </a:tblGrid>
              <a:tr h="362760">
                <a:tc>
                  <a:txBody>
                    <a:bodyPr/>
                    <a:lstStyle/>
                    <a:p>
                      <a:pPr algn="ctr"/>
                      <a:r>
                        <a:rPr lang="en-US" sz="1200" b="1" i="0" dirty="0" smtClean="0">
                          <a:solidFill>
                            <a:schemeClr val="bg1"/>
                          </a:solidFill>
                          <a:latin typeface="Trebuchet MS"/>
                          <a:cs typeface="Trebuchet MS"/>
                        </a:rPr>
                        <a:t>M1</a:t>
                      </a:r>
                      <a:endParaRPr lang="en-US" sz="1200" b="1" i="0" dirty="0">
                        <a:solidFill>
                          <a:schemeClr val="bg1"/>
                        </a:solidFill>
                        <a:latin typeface="Trebuchet MS"/>
                        <a:cs typeface="Trebuchet MS"/>
                      </a:endParaRP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smtClean="0">
                          <a:solidFill>
                            <a:schemeClr val="bg1"/>
                          </a:solidFill>
                          <a:latin typeface="Trebuchet MS"/>
                          <a:cs typeface="Trebuchet MS"/>
                        </a:rPr>
                        <a:t>M2</a:t>
                      </a:r>
                      <a:endParaRPr lang="en-US" sz="1200" b="1" i="0" dirty="0">
                        <a:solidFill>
                          <a:schemeClr val="bg1"/>
                        </a:solidFill>
                        <a:latin typeface="Trebuchet MS"/>
                        <a:cs typeface="Trebuchet MS"/>
                      </a:endParaRP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smtClean="0">
                          <a:solidFill>
                            <a:schemeClr val="bg1"/>
                          </a:solidFill>
                          <a:latin typeface="Trebuchet MS"/>
                          <a:cs typeface="Trebuchet MS"/>
                        </a:rPr>
                        <a:t>M3</a:t>
                      </a:r>
                      <a:endParaRPr lang="en-US" sz="1200" b="1" i="0" dirty="0">
                        <a:solidFill>
                          <a:schemeClr val="bg1"/>
                        </a:solidFill>
                        <a:latin typeface="Trebuchet MS"/>
                        <a:cs typeface="Trebuchet MS"/>
                      </a:endParaRP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smtClean="0">
                          <a:solidFill>
                            <a:schemeClr val="bg1"/>
                          </a:solidFill>
                          <a:latin typeface="Trebuchet MS"/>
                          <a:cs typeface="Trebuchet MS"/>
                        </a:rPr>
                        <a:t>M4</a:t>
                      </a:r>
                      <a:endParaRPr lang="en-US" sz="1200" b="1" i="0" dirty="0">
                        <a:solidFill>
                          <a:schemeClr val="bg1"/>
                        </a:solidFill>
                        <a:latin typeface="Trebuchet MS"/>
                        <a:cs typeface="Trebuchet MS"/>
                      </a:endParaRP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M5</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M6</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M7</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M8</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M9</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M10</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M11</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M12</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extLst>
                  <a:ext uri="{0D108BD9-81ED-4DB2-BD59-A6C34878D82A}">
                    <a16:rowId xmlns:a16="http://schemas.microsoft.com/office/drawing/2014/main" xmlns="" val="10000"/>
                  </a:ext>
                </a:extLst>
              </a:tr>
              <a:tr h="5167589">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4750568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0484" y="1439864"/>
            <a:ext cx="11119104" cy="4511040"/>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0"/>
              </a:spcBef>
              <a:spcAft>
                <a:spcPts val="1000"/>
              </a:spcAft>
              <a:buClr>
                <a:schemeClr val="accent2"/>
              </a:buClr>
              <a:buSzTx/>
              <a:buFont typeface="Arial"/>
              <a:buChar char="•"/>
              <a:tabLst/>
              <a:defRPr sz="1867" baseline="0">
                <a:solidFill>
                  <a:schemeClr val="tx1"/>
                </a:solidFill>
              </a:defRPr>
            </a:lvl1pPr>
            <a:lvl2pPr marL="742932" indent="-285744">
              <a:lnSpc>
                <a:spcPct val="120000"/>
              </a:lnSpc>
              <a:buClr>
                <a:schemeClr val="tx1"/>
              </a:buClr>
              <a:buSzPct val="100000"/>
              <a:buFont typeface="Lucida Grande"/>
              <a:buChar char="–"/>
              <a:defRPr sz="1600" baseline="0">
                <a:solidFill>
                  <a:schemeClr val="tx1"/>
                </a:solidFill>
              </a:defRPr>
            </a:lvl2pPr>
            <a:lvl3pPr>
              <a:lnSpc>
                <a:spcPct val="120000"/>
              </a:lnSpc>
              <a:defRPr sz="1467" baseline="0">
                <a:solidFill>
                  <a:schemeClr val="tx1"/>
                </a:solidFill>
              </a:defRPr>
            </a:lvl3pPr>
            <a:lvl4pPr>
              <a:defRPr sz="1600"/>
            </a:lvl4pPr>
            <a:lvl5pPr>
              <a:defRPr sz="16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083575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12192000" cy="68580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842433" y="2075578"/>
            <a:ext cx="9213851" cy="742319"/>
          </a:xfrm>
          <a:prstGeom prst="rect">
            <a:avLst/>
          </a:prstGeom>
        </p:spPr>
        <p:txBody>
          <a:bodyPr lIns="68580" tIns="34290" rIns="68580" bIns="34290">
            <a:spAutoFit/>
          </a:bodyPr>
          <a:lstStyle>
            <a:lvl1pPr marL="0" indent="0">
              <a:lnSpc>
                <a:spcPct val="80000"/>
              </a:lnSpc>
              <a:spcBef>
                <a:spcPts val="0"/>
              </a:spcBef>
              <a:buNone/>
              <a:defRPr sz="5467"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880534" y="4453469"/>
            <a:ext cx="8650817" cy="356572"/>
          </a:xfrm>
          <a:prstGeom prst="rect">
            <a:avLst/>
          </a:prstGeom>
        </p:spPr>
        <p:txBody>
          <a:bodyPr lIns="68580" tIns="34290" rIns="68580" bIns="34290">
            <a:spAutoFit/>
          </a:bodyPr>
          <a:lstStyle>
            <a:lvl1pPr marL="0" indent="0">
              <a:lnSpc>
                <a:spcPct val="100000"/>
              </a:lnSpc>
              <a:spcBef>
                <a:spcPts val="0"/>
              </a:spcBef>
              <a:buFontTx/>
              <a:buNone/>
              <a:defRPr sz="1867">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880532" y="5459486"/>
            <a:ext cx="4866216" cy="373063"/>
          </a:xfrm>
          <a:prstGeom prst="rect">
            <a:avLst/>
          </a:prstGeom>
        </p:spPr>
        <p:txBody>
          <a:bodyPr lIns="68580" tIns="34290" rIns="68580" bIns="34290">
            <a:normAutofit/>
          </a:bodyPr>
          <a:lstStyle>
            <a:lvl1pPr marL="0" indent="0">
              <a:buNone/>
              <a:defRPr sz="1867" baseline="0">
                <a:solidFill>
                  <a:schemeClr val="accent2"/>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837173" y="673102"/>
            <a:ext cx="1658003" cy="610983"/>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6022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309910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ullet List with Graphic">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6705600" y="910939"/>
            <a:ext cx="5486400" cy="5577840"/>
          </a:xfrm>
          <a:prstGeom prst="rect">
            <a:avLst/>
          </a:prstGeom>
        </p:spPr>
        <p:txBody>
          <a:bodyPr vert="horz" anchor="ctr"/>
          <a:lstStyle>
            <a:lvl1pPr marL="0" indent="0" algn="ctr">
              <a:buNone/>
              <a:defRPr/>
            </a:lvl1pPr>
          </a:lstStyle>
          <a:p>
            <a:r>
              <a:rPr lang="en-US" dirty="0" smtClean="0"/>
              <a:t> </a:t>
            </a:r>
            <a:endParaRPr lang="en-US" dirty="0"/>
          </a:p>
        </p:txBody>
      </p:sp>
      <p:sp>
        <p:nvSpPr>
          <p:cNvPr id="3" name="Text Placeholder 2"/>
          <p:cNvSpPr>
            <a:spLocks noGrp="1"/>
          </p:cNvSpPr>
          <p:nvPr>
            <p:ph idx="1" hasCustomPrompt="1"/>
          </p:nvPr>
        </p:nvSpPr>
        <p:spPr>
          <a:xfrm>
            <a:off x="480484" y="1439863"/>
            <a:ext cx="5791200" cy="4572000"/>
          </a:xfrm>
          <a:prstGeom prst="rect">
            <a:avLst/>
          </a:prstGeom>
        </p:spPr>
        <p:txBody>
          <a:bodyPr vert="horz" lIns="91440" tIns="45720" rIns="91440" bIns="45720" rtlCol="0">
            <a:normAutofit/>
          </a:bodyPr>
          <a:lstStyle>
            <a:lvl1pPr marL="231642" marR="0" indent="-231642" algn="l" defTabSz="609585" rtl="0" eaLnBrk="1" fontAlgn="auto" latinLnBrk="0" hangingPunct="1">
              <a:lnSpc>
                <a:spcPct val="120000"/>
              </a:lnSpc>
              <a:spcBef>
                <a:spcPts val="0"/>
              </a:spcBef>
              <a:spcAft>
                <a:spcPts val="1333"/>
              </a:spcAft>
              <a:buClr>
                <a:schemeClr val="accent2"/>
              </a:buClr>
              <a:buSzTx/>
              <a:buFont typeface="Arial"/>
              <a:buChar char="•"/>
              <a:tabLst/>
              <a:defRPr sz="2133" baseline="0"/>
            </a:lvl1pPr>
            <a:lvl2pPr>
              <a:defRPr sz="2133"/>
            </a:lvl2pPr>
            <a:lvl3pPr>
              <a:defRPr sz="2133"/>
            </a:lvl3pPr>
            <a:lvl4pPr>
              <a:defRPr sz="2133"/>
            </a:lvl4pPr>
            <a:lvl5pPr>
              <a:defRPr sz="2133"/>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4"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3467"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20043513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80958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11" name="Picture Placeholder 3"/>
          <p:cNvSpPr>
            <a:spLocks noGrp="1"/>
          </p:cNvSpPr>
          <p:nvPr>
            <p:ph type="pic" sz="quarter" idx="12"/>
          </p:nvPr>
        </p:nvSpPr>
        <p:spPr>
          <a:xfrm>
            <a:off x="0" y="1993246"/>
            <a:ext cx="12192000" cy="2635316"/>
          </a:xfrm>
        </p:spPr>
        <p:txBody>
          <a:bodyPr>
            <a:normAutofit/>
          </a:bodyPr>
          <a:lstStyle>
            <a:lvl1pPr>
              <a:defRPr sz="1600">
                <a:solidFill>
                  <a:schemeClr val="accent2"/>
                </a:solidFill>
              </a:defRPr>
            </a:lvl1pPr>
          </a:lstStyle>
          <a:p>
            <a:endParaRPr lang="id-ID"/>
          </a:p>
        </p:txBody>
      </p:sp>
      <p:grpSp>
        <p:nvGrpSpPr>
          <p:cNvPr id="15" name="Group 14"/>
          <p:cNvGrpSpPr/>
          <p:nvPr userDrawn="1"/>
        </p:nvGrpSpPr>
        <p:grpSpPr>
          <a:xfrm>
            <a:off x="347419" y="6409324"/>
            <a:ext cx="224082" cy="221156"/>
            <a:chOff x="4328868" y="5502988"/>
            <a:chExt cx="500307" cy="493774"/>
          </a:xfrm>
        </p:grpSpPr>
        <p:sp>
          <p:nvSpPr>
            <p:cNvPr id="16" name="Freeform 1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7" name="Freeform 1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8" name="Group 17"/>
          <p:cNvGrpSpPr/>
          <p:nvPr userDrawn="1"/>
        </p:nvGrpSpPr>
        <p:grpSpPr>
          <a:xfrm flipH="1">
            <a:off x="933709" y="6409324"/>
            <a:ext cx="224082" cy="221156"/>
            <a:chOff x="4328868" y="5502988"/>
            <a:chExt cx="500307" cy="493774"/>
          </a:xfrm>
        </p:grpSpPr>
        <p:sp>
          <p:nvSpPr>
            <p:cNvPr id="19" name="Freeform 1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0" name="Freeform 1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1" name="Straight Connector 2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12955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5_Title Slide">
    <p:spTree>
      <p:nvGrpSpPr>
        <p:cNvPr id="1" name=""/>
        <p:cNvGrpSpPr/>
        <p:nvPr/>
      </p:nvGrpSpPr>
      <p:grpSpPr>
        <a:xfrm>
          <a:off x="0" y="0"/>
          <a:ext cx="0" cy="0"/>
          <a:chOff x="0" y="0"/>
          <a:chExt cx="0" cy="0"/>
        </a:xfrm>
      </p:grpSpPr>
      <p:sp>
        <p:nvSpPr>
          <p:cNvPr id="10" name="Picture Placeholder 3"/>
          <p:cNvSpPr>
            <a:spLocks noGrp="1"/>
          </p:cNvSpPr>
          <p:nvPr>
            <p:ph type="pic" sz="quarter" idx="11"/>
          </p:nvPr>
        </p:nvSpPr>
        <p:spPr>
          <a:xfrm>
            <a:off x="5266299" y="3164617"/>
            <a:ext cx="6819990" cy="4020519"/>
          </a:xfrm>
        </p:spPr>
        <p:txBody>
          <a:bodyPr>
            <a:normAutofit/>
          </a:bodyPr>
          <a:lstStyle>
            <a:lvl1pPr>
              <a:defRPr sz="1800">
                <a:solidFill>
                  <a:schemeClr val="accent2"/>
                </a:solidFill>
              </a:defRPr>
            </a:lvl1pPr>
          </a:lstStyle>
          <a:p>
            <a:endParaRPr lang="id-ID" dirty="0"/>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8201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1450174" y="2284944"/>
            <a:ext cx="1697846" cy="1697847"/>
          </a:xfrm>
          <a:prstGeom prst="rect">
            <a:avLst/>
          </a:prstGeom>
        </p:spPr>
        <p:txBody>
          <a:bodyPr>
            <a:normAutofit/>
          </a:bodyPr>
          <a:lstStyle>
            <a:lvl1pPr>
              <a:defRPr sz="1600">
                <a:solidFill>
                  <a:schemeClr val="accent2"/>
                </a:solidFill>
              </a:defRPr>
            </a:lvl1pPr>
          </a:lstStyle>
          <a:p>
            <a:endParaRPr lang="id-ID" dirty="0"/>
          </a:p>
        </p:txBody>
      </p:sp>
      <p:sp>
        <p:nvSpPr>
          <p:cNvPr id="8" name="Picture Placeholder 3"/>
          <p:cNvSpPr>
            <a:spLocks noGrp="1"/>
          </p:cNvSpPr>
          <p:nvPr>
            <p:ph type="pic" sz="quarter" idx="11"/>
          </p:nvPr>
        </p:nvSpPr>
        <p:spPr>
          <a:xfrm>
            <a:off x="3971864" y="2284944"/>
            <a:ext cx="1697846" cy="1697847"/>
          </a:xfrm>
          <a:prstGeom prst="rect">
            <a:avLst/>
          </a:prstGeom>
        </p:spPr>
        <p:txBody>
          <a:bodyPr>
            <a:normAutofit/>
          </a:bodyPr>
          <a:lstStyle>
            <a:lvl1pPr>
              <a:defRPr sz="1600">
                <a:solidFill>
                  <a:schemeClr val="accent2"/>
                </a:solidFill>
              </a:defRPr>
            </a:lvl1pPr>
          </a:lstStyle>
          <a:p>
            <a:endParaRPr lang="id-ID" dirty="0"/>
          </a:p>
        </p:txBody>
      </p:sp>
      <p:sp>
        <p:nvSpPr>
          <p:cNvPr id="9" name="Picture Placeholder 3"/>
          <p:cNvSpPr>
            <a:spLocks noGrp="1"/>
          </p:cNvSpPr>
          <p:nvPr>
            <p:ph type="pic" sz="quarter" idx="12"/>
          </p:nvPr>
        </p:nvSpPr>
        <p:spPr>
          <a:xfrm>
            <a:off x="6508785" y="2284944"/>
            <a:ext cx="1697846" cy="1697847"/>
          </a:xfrm>
          <a:prstGeom prst="rect">
            <a:avLst/>
          </a:prstGeom>
        </p:spPr>
        <p:txBody>
          <a:bodyPr>
            <a:normAutofit/>
          </a:bodyPr>
          <a:lstStyle>
            <a:lvl1pPr>
              <a:defRPr sz="1600">
                <a:solidFill>
                  <a:schemeClr val="accent2"/>
                </a:solidFill>
              </a:defRPr>
            </a:lvl1pPr>
          </a:lstStyle>
          <a:p>
            <a:endParaRPr lang="id-ID" dirty="0"/>
          </a:p>
        </p:txBody>
      </p:sp>
      <p:sp>
        <p:nvSpPr>
          <p:cNvPr id="10" name="Picture Placeholder 3"/>
          <p:cNvSpPr>
            <a:spLocks noGrp="1"/>
          </p:cNvSpPr>
          <p:nvPr>
            <p:ph type="pic" sz="quarter" idx="13"/>
          </p:nvPr>
        </p:nvSpPr>
        <p:spPr>
          <a:xfrm>
            <a:off x="9030475" y="2284944"/>
            <a:ext cx="1697846" cy="1697847"/>
          </a:xfrm>
          <a:prstGeom prst="rect">
            <a:avLst/>
          </a:prstGeom>
        </p:spPr>
        <p:txBody>
          <a:bodyPr>
            <a:normAutofit/>
          </a:bodyPr>
          <a:lstStyle>
            <a:lvl1pPr>
              <a:defRPr sz="1600">
                <a:solidFill>
                  <a:schemeClr val="accent2"/>
                </a:solidFill>
              </a:defRPr>
            </a:lvl1pPr>
          </a:lstStyle>
          <a:p>
            <a:endParaRPr lang="id-ID"/>
          </a:p>
        </p:txBody>
      </p:sp>
      <p:sp>
        <p:nvSpPr>
          <p:cNvPr id="25" name="TextBox 24"/>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6" name="Group 25"/>
          <p:cNvGrpSpPr/>
          <p:nvPr userDrawn="1"/>
        </p:nvGrpSpPr>
        <p:grpSpPr>
          <a:xfrm>
            <a:off x="347419" y="6409324"/>
            <a:ext cx="224082" cy="221156"/>
            <a:chOff x="4328868" y="5502988"/>
            <a:chExt cx="500307" cy="493774"/>
          </a:xfrm>
        </p:grpSpPr>
        <p:sp>
          <p:nvSpPr>
            <p:cNvPr id="27" name="Freeform 2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9" name="Group 28"/>
          <p:cNvGrpSpPr/>
          <p:nvPr userDrawn="1"/>
        </p:nvGrpSpPr>
        <p:grpSpPr>
          <a:xfrm flipH="1">
            <a:off x="933709" y="6409324"/>
            <a:ext cx="224082" cy="221156"/>
            <a:chOff x="4328868" y="5502988"/>
            <a:chExt cx="500307" cy="493774"/>
          </a:xfrm>
        </p:grpSpPr>
        <p:sp>
          <p:nvSpPr>
            <p:cNvPr id="30" name="Freeform 2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1" name="Freeform 3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2" name="Straight Connector 3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4551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5399088"/>
          </a:xfrm>
        </p:spPr>
        <p:txBody>
          <a:bodyPr>
            <a:normAutofit/>
          </a:bodyPr>
          <a:lstStyle>
            <a:lvl1pPr>
              <a:defRPr sz="3600">
                <a:solidFill>
                  <a:schemeClr val="accent2"/>
                </a:solidFill>
              </a:defRPr>
            </a:lvl1pPr>
          </a:lstStyle>
          <a:p>
            <a:endParaRPr lang="id-ID" dirty="0"/>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688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6" name="Group 5"/>
          <p:cNvGrpSpPr/>
          <p:nvPr userDrawn="1"/>
        </p:nvGrpSpPr>
        <p:grpSpPr>
          <a:xfrm>
            <a:off x="347419" y="6409324"/>
            <a:ext cx="224082" cy="221156"/>
            <a:chOff x="4328868" y="5502988"/>
            <a:chExt cx="500307" cy="493774"/>
          </a:xfrm>
        </p:grpSpPr>
        <p:sp>
          <p:nvSpPr>
            <p:cNvPr id="8"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0" name="Group 9"/>
          <p:cNvGrpSpPr/>
          <p:nvPr userDrawn="1"/>
        </p:nvGrpSpPr>
        <p:grpSpPr>
          <a:xfrm flipH="1">
            <a:off x="933709" y="6409324"/>
            <a:ext cx="224082" cy="221156"/>
            <a:chOff x="4328868" y="5502988"/>
            <a:chExt cx="500307" cy="493774"/>
          </a:xfrm>
        </p:grpSpPr>
        <p:sp>
          <p:nvSpPr>
            <p:cNvPr id="11"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4" name="Straight Connector 3"/>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344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79684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Rectangle 7"/>
          <p:cNvSpPr/>
          <p:nvPr userDrawn="1"/>
        </p:nvSpPr>
        <p:spPr>
          <a:xfrm>
            <a:off x="0" y="-1"/>
            <a:ext cx="12192000" cy="4152123"/>
          </a:xfrm>
          <a:prstGeom prst="rect">
            <a:avLst/>
          </a:prstGeom>
          <a:pattFill prst="pct5">
            <a:fgClr>
              <a:schemeClr val="tx2">
                <a:lumMod val="75000"/>
              </a:schemeClr>
            </a:fgClr>
            <a:bgClr>
              <a:schemeClr val="tx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3"/>
          <p:cNvSpPr>
            <a:spLocks noGrp="1"/>
          </p:cNvSpPr>
          <p:nvPr>
            <p:ph type="pic" sz="quarter" idx="10"/>
          </p:nvPr>
        </p:nvSpPr>
        <p:spPr>
          <a:xfrm>
            <a:off x="5265737" y="921256"/>
            <a:ext cx="1660525" cy="1658937"/>
          </a:xfrm>
          <a:prstGeom prst="ellipse">
            <a:avLst/>
          </a:prstGeom>
        </p:spPr>
        <p:txBody>
          <a:bodyPr>
            <a:normAutofit/>
          </a:bodyPr>
          <a:lstStyle>
            <a:lvl1pPr>
              <a:defRPr sz="1600">
                <a:solidFill>
                  <a:schemeClr val="accent2"/>
                </a:solidFill>
              </a:defRPr>
            </a:lvl1pPr>
          </a:lstStyle>
          <a:p>
            <a:endParaRPr lang="id-ID" dirty="0"/>
          </a:p>
        </p:txBody>
      </p:sp>
      <p:grpSp>
        <p:nvGrpSpPr>
          <p:cNvPr id="16" name="Group 15"/>
          <p:cNvGrpSpPr/>
          <p:nvPr userDrawn="1"/>
        </p:nvGrpSpPr>
        <p:grpSpPr>
          <a:xfrm>
            <a:off x="347419" y="6409324"/>
            <a:ext cx="224082" cy="221156"/>
            <a:chOff x="4328868" y="5502988"/>
            <a:chExt cx="500307" cy="493774"/>
          </a:xfrm>
        </p:grpSpPr>
        <p:sp>
          <p:nvSpPr>
            <p:cNvPr id="17" name="Freeform 1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1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9" name="Group 18"/>
          <p:cNvGrpSpPr/>
          <p:nvPr userDrawn="1"/>
        </p:nvGrpSpPr>
        <p:grpSpPr>
          <a:xfrm flipH="1">
            <a:off x="933709" y="6409324"/>
            <a:ext cx="224082" cy="221156"/>
            <a:chOff x="4328868" y="5502988"/>
            <a:chExt cx="500307" cy="493774"/>
          </a:xfrm>
        </p:grpSpPr>
        <p:sp>
          <p:nvSpPr>
            <p:cNvPr id="20" name="Freeform 1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2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2" name="Straight Connector 2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32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929493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8" name="Picture Placeholder 3"/>
          <p:cNvSpPr>
            <a:spLocks noGrp="1"/>
          </p:cNvSpPr>
          <p:nvPr>
            <p:ph type="pic" sz="quarter" idx="11"/>
          </p:nvPr>
        </p:nvSpPr>
        <p:spPr>
          <a:xfrm>
            <a:off x="8116673" y="1993246"/>
            <a:ext cx="4059266" cy="2635316"/>
          </a:xfrm>
          <a:prstGeom prst="rect">
            <a:avLst/>
          </a:prstGeom>
        </p:spPr>
        <p:txBody>
          <a:bodyPr>
            <a:normAutofit/>
          </a:bodyPr>
          <a:lstStyle>
            <a:lvl1pPr>
              <a:defRPr sz="1600">
                <a:solidFill>
                  <a:schemeClr val="accent2"/>
                </a:solidFill>
              </a:defRPr>
            </a:lvl1pPr>
          </a:lstStyle>
          <a:p>
            <a:endParaRPr lang="id-ID"/>
          </a:p>
        </p:txBody>
      </p:sp>
      <p:sp>
        <p:nvSpPr>
          <p:cNvPr id="11" name="Picture Placeholder 3"/>
          <p:cNvSpPr>
            <a:spLocks noGrp="1"/>
          </p:cNvSpPr>
          <p:nvPr>
            <p:ph type="pic" sz="quarter" idx="12"/>
          </p:nvPr>
        </p:nvSpPr>
        <p:spPr>
          <a:xfrm>
            <a:off x="0" y="1993246"/>
            <a:ext cx="4058337" cy="2635316"/>
          </a:xfrm>
          <a:prstGeom prst="rect">
            <a:avLst/>
          </a:prstGeom>
        </p:spPr>
        <p:txBody>
          <a:bodyPr>
            <a:normAutofit/>
          </a:bodyPr>
          <a:lstStyle>
            <a:lvl1pPr>
              <a:defRPr sz="1600">
                <a:solidFill>
                  <a:schemeClr val="accent2"/>
                </a:solidFill>
              </a:defRPr>
            </a:lvl1pPr>
          </a:lstStyle>
          <a:p>
            <a:endParaRPr lang="id-ID"/>
          </a:p>
        </p:txBody>
      </p:sp>
      <p:grpSp>
        <p:nvGrpSpPr>
          <p:cNvPr id="17" name="Group 16"/>
          <p:cNvGrpSpPr/>
          <p:nvPr userDrawn="1"/>
        </p:nvGrpSpPr>
        <p:grpSpPr>
          <a:xfrm>
            <a:off x="347419" y="6409324"/>
            <a:ext cx="224082" cy="221156"/>
            <a:chOff x="4328868" y="5502988"/>
            <a:chExt cx="500307" cy="493774"/>
          </a:xfrm>
        </p:grpSpPr>
        <p:sp>
          <p:nvSpPr>
            <p:cNvPr id="18" name="Freeform 1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Freeform 1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0" name="Group 19"/>
          <p:cNvGrpSpPr/>
          <p:nvPr userDrawn="1"/>
        </p:nvGrpSpPr>
        <p:grpSpPr>
          <a:xfrm flipH="1">
            <a:off x="933709" y="6409324"/>
            <a:ext cx="224082" cy="221156"/>
            <a:chOff x="4328868" y="5502988"/>
            <a:chExt cx="500307" cy="493774"/>
          </a:xfrm>
        </p:grpSpPr>
        <p:sp>
          <p:nvSpPr>
            <p:cNvPr id="21" name="Freeform 2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2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3" name="Straight Connector 22"/>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2949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0" y="0"/>
            <a:ext cx="2034000" cy="2286000"/>
          </a:xfrm>
          <a:prstGeom prst="rect">
            <a:avLst/>
          </a:prstGeom>
        </p:spPr>
        <p:txBody>
          <a:bodyPr/>
          <a:lstStyle>
            <a:lvl1pPr>
              <a:defRPr sz="1800">
                <a:solidFill>
                  <a:schemeClr val="accent2"/>
                </a:solidFill>
              </a:defRPr>
            </a:lvl1pPr>
          </a:lstStyle>
          <a:p>
            <a:endParaRPr lang="id-ID"/>
          </a:p>
        </p:txBody>
      </p:sp>
      <p:sp>
        <p:nvSpPr>
          <p:cNvPr id="8" name="Picture Placeholder 3"/>
          <p:cNvSpPr>
            <a:spLocks noGrp="1"/>
          </p:cNvSpPr>
          <p:nvPr>
            <p:ph type="pic" sz="quarter" idx="11"/>
          </p:nvPr>
        </p:nvSpPr>
        <p:spPr>
          <a:xfrm>
            <a:off x="0" y="2286000"/>
            <a:ext cx="2034000" cy="2286000"/>
          </a:xfrm>
          <a:prstGeom prst="rect">
            <a:avLst/>
          </a:prstGeom>
        </p:spPr>
        <p:txBody>
          <a:bodyPr/>
          <a:lstStyle>
            <a:lvl1pPr>
              <a:defRPr sz="1800">
                <a:solidFill>
                  <a:schemeClr val="accent2"/>
                </a:solidFill>
              </a:defRPr>
            </a:lvl1pPr>
          </a:lstStyle>
          <a:p>
            <a:endParaRPr lang="id-ID"/>
          </a:p>
        </p:txBody>
      </p:sp>
      <p:sp>
        <p:nvSpPr>
          <p:cNvPr id="9" name="Picture Placeholder 3"/>
          <p:cNvSpPr>
            <a:spLocks noGrp="1"/>
          </p:cNvSpPr>
          <p:nvPr>
            <p:ph type="pic" sz="quarter" idx="12"/>
          </p:nvPr>
        </p:nvSpPr>
        <p:spPr>
          <a:xfrm>
            <a:off x="0" y="4572000"/>
            <a:ext cx="2034000" cy="2286000"/>
          </a:xfrm>
          <a:prstGeom prst="rect">
            <a:avLst/>
          </a:prstGeom>
        </p:spPr>
        <p:txBody>
          <a:bodyPr/>
          <a:lstStyle>
            <a:lvl1pPr>
              <a:defRPr sz="1800">
                <a:solidFill>
                  <a:schemeClr val="accent2"/>
                </a:solidFill>
              </a:defRPr>
            </a:lvl1pPr>
          </a:lstStyle>
          <a:p>
            <a:endParaRPr lang="id-ID"/>
          </a:p>
        </p:txBody>
      </p:sp>
      <p:sp>
        <p:nvSpPr>
          <p:cNvPr id="10" name="Picture Placeholder 3"/>
          <p:cNvSpPr>
            <a:spLocks noGrp="1"/>
          </p:cNvSpPr>
          <p:nvPr>
            <p:ph type="pic" sz="quarter" idx="13"/>
          </p:nvPr>
        </p:nvSpPr>
        <p:spPr>
          <a:xfrm>
            <a:off x="2037319" y="0"/>
            <a:ext cx="2034000" cy="2286000"/>
          </a:xfrm>
          <a:prstGeom prst="rect">
            <a:avLst/>
          </a:prstGeom>
        </p:spPr>
        <p:txBody>
          <a:bodyPr/>
          <a:lstStyle>
            <a:lvl1pPr>
              <a:defRPr sz="1800">
                <a:solidFill>
                  <a:schemeClr val="accent2"/>
                </a:solidFill>
              </a:defRPr>
            </a:lvl1pPr>
          </a:lstStyle>
          <a:p>
            <a:endParaRPr lang="id-ID"/>
          </a:p>
        </p:txBody>
      </p:sp>
      <p:sp>
        <p:nvSpPr>
          <p:cNvPr id="12" name="Picture Placeholder 3"/>
          <p:cNvSpPr>
            <a:spLocks noGrp="1"/>
          </p:cNvSpPr>
          <p:nvPr>
            <p:ph type="pic" sz="quarter" idx="14"/>
          </p:nvPr>
        </p:nvSpPr>
        <p:spPr>
          <a:xfrm>
            <a:off x="2037319" y="2286000"/>
            <a:ext cx="2034000" cy="2286000"/>
          </a:xfrm>
          <a:prstGeom prst="rect">
            <a:avLst/>
          </a:prstGeom>
        </p:spPr>
        <p:txBody>
          <a:bodyPr/>
          <a:lstStyle>
            <a:lvl1pPr>
              <a:defRPr sz="1800">
                <a:solidFill>
                  <a:schemeClr val="accent2"/>
                </a:solidFill>
              </a:defRPr>
            </a:lvl1pPr>
          </a:lstStyle>
          <a:p>
            <a:endParaRPr lang="id-ID"/>
          </a:p>
        </p:txBody>
      </p:sp>
      <p:sp>
        <p:nvSpPr>
          <p:cNvPr id="13" name="Picture Placeholder 3"/>
          <p:cNvSpPr>
            <a:spLocks noGrp="1"/>
          </p:cNvSpPr>
          <p:nvPr>
            <p:ph type="pic" sz="quarter" idx="15"/>
          </p:nvPr>
        </p:nvSpPr>
        <p:spPr>
          <a:xfrm>
            <a:off x="2037319" y="4572000"/>
            <a:ext cx="2034000" cy="2286000"/>
          </a:xfrm>
          <a:prstGeom prst="rect">
            <a:avLst/>
          </a:prstGeom>
        </p:spPr>
        <p:txBody>
          <a:bodyPr/>
          <a:lstStyle>
            <a:lvl1pPr>
              <a:defRPr sz="1800">
                <a:solidFill>
                  <a:schemeClr val="accent2"/>
                </a:solidFill>
              </a:defRPr>
            </a:lvl1pPr>
          </a:lstStyle>
          <a:p>
            <a:endParaRPr lang="id-ID"/>
          </a:p>
        </p:txBody>
      </p:sp>
      <p:sp>
        <p:nvSpPr>
          <p:cNvPr id="14" name="Picture Placeholder 3"/>
          <p:cNvSpPr>
            <a:spLocks noGrp="1"/>
          </p:cNvSpPr>
          <p:nvPr>
            <p:ph type="pic" sz="quarter" idx="16"/>
          </p:nvPr>
        </p:nvSpPr>
        <p:spPr>
          <a:xfrm>
            <a:off x="4071319" y="0"/>
            <a:ext cx="2034000" cy="2286000"/>
          </a:xfrm>
          <a:prstGeom prst="rect">
            <a:avLst/>
          </a:prstGeom>
        </p:spPr>
        <p:txBody>
          <a:bodyPr/>
          <a:lstStyle>
            <a:lvl1pPr>
              <a:defRPr sz="1800">
                <a:solidFill>
                  <a:schemeClr val="accent2"/>
                </a:solidFill>
              </a:defRPr>
            </a:lvl1pPr>
          </a:lstStyle>
          <a:p>
            <a:endParaRPr lang="id-ID"/>
          </a:p>
        </p:txBody>
      </p:sp>
      <p:sp>
        <p:nvSpPr>
          <p:cNvPr id="15" name="Picture Placeholder 3"/>
          <p:cNvSpPr>
            <a:spLocks noGrp="1"/>
          </p:cNvSpPr>
          <p:nvPr>
            <p:ph type="pic" sz="quarter" idx="17"/>
          </p:nvPr>
        </p:nvSpPr>
        <p:spPr>
          <a:xfrm>
            <a:off x="4071319" y="2286000"/>
            <a:ext cx="2034000" cy="2286000"/>
          </a:xfrm>
          <a:prstGeom prst="rect">
            <a:avLst/>
          </a:prstGeom>
        </p:spPr>
        <p:txBody>
          <a:bodyPr/>
          <a:lstStyle>
            <a:lvl1pPr>
              <a:defRPr sz="1800">
                <a:solidFill>
                  <a:schemeClr val="accent2"/>
                </a:solidFill>
              </a:defRPr>
            </a:lvl1pPr>
          </a:lstStyle>
          <a:p>
            <a:endParaRPr lang="id-ID"/>
          </a:p>
        </p:txBody>
      </p:sp>
      <p:sp>
        <p:nvSpPr>
          <p:cNvPr id="16" name="Picture Placeholder 3"/>
          <p:cNvSpPr>
            <a:spLocks noGrp="1"/>
          </p:cNvSpPr>
          <p:nvPr>
            <p:ph type="pic" sz="quarter" idx="18"/>
          </p:nvPr>
        </p:nvSpPr>
        <p:spPr>
          <a:xfrm>
            <a:off x="4071319" y="4572000"/>
            <a:ext cx="2034000" cy="2286000"/>
          </a:xfrm>
          <a:prstGeom prst="rect">
            <a:avLst/>
          </a:prstGeom>
        </p:spPr>
        <p:txBody>
          <a:bodyPr/>
          <a:lstStyle>
            <a:lvl1pPr>
              <a:defRPr sz="1800">
                <a:solidFill>
                  <a:schemeClr val="accent2"/>
                </a:solidFill>
              </a:defRPr>
            </a:lvl1pPr>
          </a:lstStyle>
          <a:p>
            <a:endParaRPr lang="id-ID"/>
          </a:p>
        </p:txBody>
      </p:sp>
      <p:sp>
        <p:nvSpPr>
          <p:cNvPr id="17" name="Picture Placeholder 3"/>
          <p:cNvSpPr>
            <a:spLocks noGrp="1"/>
          </p:cNvSpPr>
          <p:nvPr>
            <p:ph type="pic" sz="quarter" idx="19"/>
          </p:nvPr>
        </p:nvSpPr>
        <p:spPr>
          <a:xfrm>
            <a:off x="6108638" y="0"/>
            <a:ext cx="2034000" cy="2286000"/>
          </a:xfrm>
          <a:prstGeom prst="rect">
            <a:avLst/>
          </a:prstGeom>
        </p:spPr>
        <p:txBody>
          <a:bodyPr/>
          <a:lstStyle>
            <a:lvl1pPr>
              <a:defRPr sz="1800">
                <a:solidFill>
                  <a:schemeClr val="accent2"/>
                </a:solidFill>
              </a:defRPr>
            </a:lvl1pPr>
          </a:lstStyle>
          <a:p>
            <a:endParaRPr lang="id-ID"/>
          </a:p>
        </p:txBody>
      </p:sp>
      <p:sp>
        <p:nvSpPr>
          <p:cNvPr id="18" name="Picture Placeholder 3"/>
          <p:cNvSpPr>
            <a:spLocks noGrp="1"/>
          </p:cNvSpPr>
          <p:nvPr>
            <p:ph type="pic" sz="quarter" idx="20"/>
          </p:nvPr>
        </p:nvSpPr>
        <p:spPr>
          <a:xfrm>
            <a:off x="6108638" y="2286000"/>
            <a:ext cx="2034000" cy="2286000"/>
          </a:xfrm>
          <a:prstGeom prst="rect">
            <a:avLst/>
          </a:prstGeom>
        </p:spPr>
        <p:txBody>
          <a:bodyPr/>
          <a:lstStyle>
            <a:lvl1pPr>
              <a:defRPr sz="1800">
                <a:solidFill>
                  <a:schemeClr val="accent2"/>
                </a:solidFill>
              </a:defRPr>
            </a:lvl1pPr>
          </a:lstStyle>
          <a:p>
            <a:endParaRPr lang="id-ID"/>
          </a:p>
        </p:txBody>
      </p:sp>
      <p:sp>
        <p:nvSpPr>
          <p:cNvPr id="19" name="Picture Placeholder 3"/>
          <p:cNvSpPr>
            <a:spLocks noGrp="1"/>
          </p:cNvSpPr>
          <p:nvPr>
            <p:ph type="pic" sz="quarter" idx="21"/>
          </p:nvPr>
        </p:nvSpPr>
        <p:spPr>
          <a:xfrm>
            <a:off x="6108638" y="4572000"/>
            <a:ext cx="2034000" cy="2286000"/>
          </a:xfrm>
          <a:prstGeom prst="rect">
            <a:avLst/>
          </a:prstGeom>
        </p:spPr>
        <p:txBody>
          <a:bodyPr/>
          <a:lstStyle>
            <a:lvl1pPr>
              <a:defRPr sz="1800">
                <a:solidFill>
                  <a:schemeClr val="accent2"/>
                </a:solidFill>
              </a:defRPr>
            </a:lvl1pPr>
          </a:lstStyle>
          <a:p>
            <a:endParaRPr lang="id-ID"/>
          </a:p>
        </p:txBody>
      </p:sp>
      <p:sp>
        <p:nvSpPr>
          <p:cNvPr id="20" name="Picture Placeholder 3"/>
          <p:cNvSpPr>
            <a:spLocks noGrp="1"/>
          </p:cNvSpPr>
          <p:nvPr>
            <p:ph type="pic" sz="quarter" idx="22"/>
          </p:nvPr>
        </p:nvSpPr>
        <p:spPr>
          <a:xfrm>
            <a:off x="8139319" y="0"/>
            <a:ext cx="2034000" cy="2286000"/>
          </a:xfrm>
          <a:prstGeom prst="rect">
            <a:avLst/>
          </a:prstGeom>
        </p:spPr>
        <p:txBody>
          <a:bodyPr/>
          <a:lstStyle>
            <a:lvl1pPr>
              <a:defRPr sz="1800">
                <a:solidFill>
                  <a:schemeClr val="accent2"/>
                </a:solidFill>
              </a:defRPr>
            </a:lvl1pPr>
          </a:lstStyle>
          <a:p>
            <a:endParaRPr lang="id-ID"/>
          </a:p>
        </p:txBody>
      </p:sp>
      <p:sp>
        <p:nvSpPr>
          <p:cNvPr id="21" name="Picture Placeholder 3"/>
          <p:cNvSpPr>
            <a:spLocks noGrp="1"/>
          </p:cNvSpPr>
          <p:nvPr>
            <p:ph type="pic" sz="quarter" idx="23"/>
          </p:nvPr>
        </p:nvSpPr>
        <p:spPr>
          <a:xfrm>
            <a:off x="8139319" y="2286000"/>
            <a:ext cx="2034000" cy="2286000"/>
          </a:xfrm>
          <a:prstGeom prst="rect">
            <a:avLst/>
          </a:prstGeom>
        </p:spPr>
        <p:txBody>
          <a:bodyPr/>
          <a:lstStyle>
            <a:lvl1pPr>
              <a:defRPr sz="1800">
                <a:solidFill>
                  <a:schemeClr val="accent2"/>
                </a:solidFill>
              </a:defRPr>
            </a:lvl1pPr>
          </a:lstStyle>
          <a:p>
            <a:endParaRPr lang="id-ID"/>
          </a:p>
        </p:txBody>
      </p:sp>
      <p:sp>
        <p:nvSpPr>
          <p:cNvPr id="22" name="Picture Placeholder 3"/>
          <p:cNvSpPr>
            <a:spLocks noGrp="1"/>
          </p:cNvSpPr>
          <p:nvPr>
            <p:ph type="pic" sz="quarter" idx="24"/>
          </p:nvPr>
        </p:nvSpPr>
        <p:spPr>
          <a:xfrm>
            <a:off x="8139319" y="4572000"/>
            <a:ext cx="2034000" cy="2286000"/>
          </a:xfrm>
          <a:prstGeom prst="rect">
            <a:avLst/>
          </a:prstGeom>
        </p:spPr>
        <p:txBody>
          <a:bodyPr/>
          <a:lstStyle>
            <a:lvl1pPr>
              <a:defRPr sz="1800">
                <a:solidFill>
                  <a:schemeClr val="accent2"/>
                </a:solidFill>
              </a:defRPr>
            </a:lvl1pPr>
          </a:lstStyle>
          <a:p>
            <a:endParaRPr lang="id-ID"/>
          </a:p>
        </p:txBody>
      </p:sp>
      <p:sp>
        <p:nvSpPr>
          <p:cNvPr id="23" name="Picture Placeholder 3"/>
          <p:cNvSpPr>
            <a:spLocks noGrp="1"/>
          </p:cNvSpPr>
          <p:nvPr>
            <p:ph type="pic" sz="quarter" idx="25"/>
          </p:nvPr>
        </p:nvSpPr>
        <p:spPr>
          <a:xfrm>
            <a:off x="10176638" y="0"/>
            <a:ext cx="2034000" cy="2286000"/>
          </a:xfrm>
          <a:prstGeom prst="rect">
            <a:avLst/>
          </a:prstGeom>
        </p:spPr>
        <p:txBody>
          <a:bodyPr/>
          <a:lstStyle>
            <a:lvl1pPr>
              <a:defRPr sz="1800">
                <a:solidFill>
                  <a:schemeClr val="accent2"/>
                </a:solidFill>
              </a:defRPr>
            </a:lvl1pPr>
          </a:lstStyle>
          <a:p>
            <a:endParaRPr lang="id-ID"/>
          </a:p>
        </p:txBody>
      </p:sp>
      <p:sp>
        <p:nvSpPr>
          <p:cNvPr id="24" name="Picture Placeholder 3"/>
          <p:cNvSpPr>
            <a:spLocks noGrp="1"/>
          </p:cNvSpPr>
          <p:nvPr>
            <p:ph type="pic" sz="quarter" idx="26"/>
          </p:nvPr>
        </p:nvSpPr>
        <p:spPr>
          <a:xfrm>
            <a:off x="10176638" y="2286000"/>
            <a:ext cx="2034000" cy="2286000"/>
          </a:xfrm>
          <a:prstGeom prst="rect">
            <a:avLst/>
          </a:prstGeom>
        </p:spPr>
        <p:txBody>
          <a:bodyPr/>
          <a:lstStyle>
            <a:lvl1pPr>
              <a:defRPr sz="1800">
                <a:solidFill>
                  <a:schemeClr val="accent2"/>
                </a:solidFill>
              </a:defRPr>
            </a:lvl1pPr>
          </a:lstStyle>
          <a:p>
            <a:endParaRPr lang="id-ID"/>
          </a:p>
        </p:txBody>
      </p:sp>
      <p:sp>
        <p:nvSpPr>
          <p:cNvPr id="25" name="Picture Placeholder 3"/>
          <p:cNvSpPr>
            <a:spLocks noGrp="1"/>
          </p:cNvSpPr>
          <p:nvPr>
            <p:ph type="pic" sz="quarter" idx="27"/>
          </p:nvPr>
        </p:nvSpPr>
        <p:spPr>
          <a:xfrm>
            <a:off x="10176638" y="4572000"/>
            <a:ext cx="2034000" cy="2286000"/>
          </a:xfrm>
          <a:prstGeom prst="rect">
            <a:avLst/>
          </a:prstGeom>
        </p:spPr>
        <p:txBody>
          <a:bodyPr/>
          <a:lstStyle>
            <a:lvl1pPr>
              <a:defRPr sz="1800">
                <a:solidFill>
                  <a:schemeClr val="accent2"/>
                </a:solidFill>
              </a:defRPr>
            </a:lvl1pPr>
          </a:lstStyle>
          <a:p>
            <a:endParaRPr lang="id-ID"/>
          </a:p>
        </p:txBody>
      </p:sp>
    </p:spTree>
    <p:extLst>
      <p:ext uri="{BB962C8B-B14F-4D97-AF65-F5344CB8AC3E}">
        <p14:creationId xmlns:p14="http://schemas.microsoft.com/office/powerpoint/2010/main" val="202324561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7" name="TextBox 6"/>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sp>
        <p:nvSpPr>
          <p:cNvPr id="26" name="Picture Placeholder 3"/>
          <p:cNvSpPr>
            <a:spLocks noGrp="1"/>
          </p:cNvSpPr>
          <p:nvPr>
            <p:ph type="pic" sz="quarter" idx="10"/>
          </p:nvPr>
        </p:nvSpPr>
        <p:spPr>
          <a:xfrm>
            <a:off x="1450174" y="228494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7" name="Picture Placeholder 3"/>
          <p:cNvSpPr>
            <a:spLocks noGrp="1"/>
          </p:cNvSpPr>
          <p:nvPr>
            <p:ph type="pic" sz="quarter" idx="11"/>
          </p:nvPr>
        </p:nvSpPr>
        <p:spPr>
          <a:xfrm>
            <a:off x="3971864" y="228494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8" name="Picture Placeholder 3"/>
          <p:cNvSpPr>
            <a:spLocks noGrp="1"/>
          </p:cNvSpPr>
          <p:nvPr>
            <p:ph type="pic" sz="quarter" idx="12"/>
          </p:nvPr>
        </p:nvSpPr>
        <p:spPr>
          <a:xfrm>
            <a:off x="6508785" y="228494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9" name="Picture Placeholder 3"/>
          <p:cNvSpPr>
            <a:spLocks noGrp="1"/>
          </p:cNvSpPr>
          <p:nvPr>
            <p:ph type="pic" sz="quarter" idx="13"/>
          </p:nvPr>
        </p:nvSpPr>
        <p:spPr>
          <a:xfrm>
            <a:off x="9030475" y="2284944"/>
            <a:ext cx="1697846" cy="1697847"/>
          </a:xfrm>
          <a:prstGeom prst="ellipse">
            <a:avLst/>
          </a:prstGeom>
        </p:spPr>
        <p:txBody>
          <a:bodyPr>
            <a:normAutofit/>
          </a:bodyPr>
          <a:lstStyle>
            <a:lvl1pPr>
              <a:defRPr sz="1600">
                <a:solidFill>
                  <a:schemeClr val="accent2"/>
                </a:solidFill>
              </a:defRPr>
            </a:lvl1pPr>
          </a:lstStyle>
          <a:p>
            <a:endParaRPr lang="id-ID"/>
          </a:p>
        </p:txBody>
      </p:sp>
      <p:grpSp>
        <p:nvGrpSpPr>
          <p:cNvPr id="16" name="Group 15"/>
          <p:cNvGrpSpPr/>
          <p:nvPr userDrawn="1"/>
        </p:nvGrpSpPr>
        <p:grpSpPr>
          <a:xfrm>
            <a:off x="347419" y="6409324"/>
            <a:ext cx="224082" cy="221156"/>
            <a:chOff x="4328868" y="5502988"/>
            <a:chExt cx="500307" cy="493774"/>
          </a:xfrm>
        </p:grpSpPr>
        <p:sp>
          <p:nvSpPr>
            <p:cNvPr id="17" name="Freeform 1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1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9" name="Group 18"/>
          <p:cNvGrpSpPr/>
          <p:nvPr userDrawn="1"/>
        </p:nvGrpSpPr>
        <p:grpSpPr>
          <a:xfrm flipH="1">
            <a:off x="933709" y="6409324"/>
            <a:ext cx="224082" cy="221156"/>
            <a:chOff x="4328868" y="5502988"/>
            <a:chExt cx="500307" cy="493774"/>
          </a:xfrm>
        </p:grpSpPr>
        <p:sp>
          <p:nvSpPr>
            <p:cNvPr id="20" name="Freeform 1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2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2" name="Straight Connector 2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6551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2" name="Picture Placeholder 3"/>
          <p:cNvSpPr>
            <a:spLocks noGrp="1"/>
          </p:cNvSpPr>
          <p:nvPr>
            <p:ph type="pic" sz="quarter" idx="10"/>
          </p:nvPr>
        </p:nvSpPr>
        <p:spPr>
          <a:xfrm>
            <a:off x="1244493" y="211349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7" name="TextBox 6"/>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14" name="Group 13"/>
          <p:cNvGrpSpPr/>
          <p:nvPr userDrawn="1"/>
        </p:nvGrpSpPr>
        <p:grpSpPr>
          <a:xfrm>
            <a:off x="347419" y="6409324"/>
            <a:ext cx="224082" cy="221156"/>
            <a:chOff x="4328868" y="5502988"/>
            <a:chExt cx="500307" cy="493774"/>
          </a:xfrm>
        </p:grpSpPr>
        <p:sp>
          <p:nvSpPr>
            <p:cNvPr id="15" name="Freeform 1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6" name="Freeform 1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7" name="Group 16"/>
          <p:cNvGrpSpPr/>
          <p:nvPr userDrawn="1"/>
        </p:nvGrpSpPr>
        <p:grpSpPr>
          <a:xfrm flipH="1">
            <a:off x="933709" y="6409324"/>
            <a:ext cx="224082" cy="221156"/>
            <a:chOff x="4328868" y="5502988"/>
            <a:chExt cx="500307" cy="493774"/>
          </a:xfrm>
        </p:grpSpPr>
        <p:sp>
          <p:nvSpPr>
            <p:cNvPr id="18" name="Freeform 1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Freeform 1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0" name="Straight Connector 1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8271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943475" y="1228725"/>
            <a:ext cx="2362200" cy="3260725"/>
          </a:xfrm>
          <a:prstGeom prst="rect">
            <a:avLst/>
          </a:prstGeom>
        </p:spPr>
        <p:txBody>
          <a:bodyPr>
            <a:normAutofit/>
          </a:bodyPr>
          <a:lstStyle>
            <a:lvl1pPr>
              <a:defRPr sz="1600">
                <a:solidFill>
                  <a:schemeClr val="accent2"/>
                </a:solidFill>
              </a:defRPr>
            </a:lvl1pPr>
          </a:lstStyle>
          <a:p>
            <a:endParaRPr lang="id-ID" dirty="0"/>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1" name="Rectangle 20"/>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4019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8" name="Picture Placeholder 2"/>
          <p:cNvSpPr>
            <a:spLocks noGrp="1"/>
          </p:cNvSpPr>
          <p:nvPr>
            <p:ph type="pic" sz="quarter" idx="10"/>
          </p:nvPr>
        </p:nvSpPr>
        <p:spPr>
          <a:xfrm>
            <a:off x="1222375" y="1945431"/>
            <a:ext cx="3106738" cy="2016211"/>
          </a:xfrm>
          <a:prstGeom prst="rect">
            <a:avLst/>
          </a:prstGeom>
        </p:spPr>
        <p:txBody>
          <a:bodyPr>
            <a:normAutofit/>
          </a:bodyPr>
          <a:lstStyle>
            <a:lvl1pPr>
              <a:defRPr sz="2000">
                <a:solidFill>
                  <a:schemeClr val="accent2"/>
                </a:solidFill>
              </a:defRPr>
            </a:lvl1pPr>
          </a:lstStyle>
          <a:p>
            <a:endParaRPr lang="id-ID"/>
          </a:p>
        </p:txBody>
      </p:sp>
      <p:sp>
        <p:nvSpPr>
          <p:cNvPr id="9" name="Picture Placeholder 2"/>
          <p:cNvSpPr>
            <a:spLocks noGrp="1"/>
          </p:cNvSpPr>
          <p:nvPr>
            <p:ph type="pic" sz="quarter" idx="11"/>
          </p:nvPr>
        </p:nvSpPr>
        <p:spPr>
          <a:xfrm>
            <a:off x="4533786" y="1945431"/>
            <a:ext cx="3106738" cy="2016211"/>
          </a:xfrm>
          <a:prstGeom prst="rect">
            <a:avLst/>
          </a:prstGeom>
        </p:spPr>
        <p:txBody>
          <a:bodyPr>
            <a:normAutofit/>
          </a:bodyPr>
          <a:lstStyle>
            <a:lvl1pPr>
              <a:defRPr sz="2000">
                <a:solidFill>
                  <a:schemeClr val="accent2"/>
                </a:solidFill>
              </a:defRPr>
            </a:lvl1pPr>
          </a:lstStyle>
          <a:p>
            <a:endParaRPr lang="id-ID"/>
          </a:p>
        </p:txBody>
      </p:sp>
      <p:sp>
        <p:nvSpPr>
          <p:cNvPr id="10" name="Picture Placeholder 2"/>
          <p:cNvSpPr>
            <a:spLocks noGrp="1"/>
          </p:cNvSpPr>
          <p:nvPr>
            <p:ph type="pic" sz="quarter" idx="12"/>
          </p:nvPr>
        </p:nvSpPr>
        <p:spPr>
          <a:xfrm>
            <a:off x="7858048" y="1945431"/>
            <a:ext cx="3106738" cy="2016211"/>
          </a:xfrm>
          <a:prstGeom prst="rect">
            <a:avLst/>
          </a:prstGeom>
        </p:spPr>
        <p:txBody>
          <a:bodyPr>
            <a:normAutofit/>
          </a:bodyPr>
          <a:lstStyle>
            <a:lvl1pPr>
              <a:defRPr sz="2000">
                <a:solidFill>
                  <a:schemeClr val="accent2"/>
                </a:solidFill>
              </a:defRPr>
            </a:lvl1pPr>
          </a:lstStyle>
          <a:p>
            <a:endParaRPr lang="id-ID"/>
          </a:p>
        </p:txBody>
      </p:sp>
      <p:sp>
        <p:nvSpPr>
          <p:cNvPr id="11" name="Picture Placeholder 2"/>
          <p:cNvSpPr>
            <a:spLocks noGrp="1"/>
          </p:cNvSpPr>
          <p:nvPr>
            <p:ph type="pic" sz="quarter" idx="13"/>
          </p:nvPr>
        </p:nvSpPr>
        <p:spPr>
          <a:xfrm>
            <a:off x="1222375" y="4177345"/>
            <a:ext cx="3106738" cy="2016211"/>
          </a:xfrm>
          <a:prstGeom prst="rect">
            <a:avLst/>
          </a:prstGeom>
        </p:spPr>
        <p:txBody>
          <a:bodyPr>
            <a:normAutofit/>
          </a:bodyPr>
          <a:lstStyle>
            <a:lvl1pPr>
              <a:defRPr sz="2000">
                <a:solidFill>
                  <a:schemeClr val="accent2"/>
                </a:solidFill>
              </a:defRPr>
            </a:lvl1pPr>
          </a:lstStyle>
          <a:p>
            <a:endParaRPr lang="id-ID"/>
          </a:p>
        </p:txBody>
      </p:sp>
      <p:sp>
        <p:nvSpPr>
          <p:cNvPr id="12" name="Picture Placeholder 2"/>
          <p:cNvSpPr>
            <a:spLocks noGrp="1"/>
          </p:cNvSpPr>
          <p:nvPr>
            <p:ph type="pic" sz="quarter" idx="14"/>
          </p:nvPr>
        </p:nvSpPr>
        <p:spPr>
          <a:xfrm>
            <a:off x="4533786" y="4177345"/>
            <a:ext cx="3106738" cy="2016211"/>
          </a:xfrm>
          <a:prstGeom prst="rect">
            <a:avLst/>
          </a:prstGeom>
        </p:spPr>
        <p:txBody>
          <a:bodyPr>
            <a:normAutofit/>
          </a:bodyPr>
          <a:lstStyle>
            <a:lvl1pPr>
              <a:defRPr sz="2000">
                <a:solidFill>
                  <a:schemeClr val="accent2"/>
                </a:solidFill>
              </a:defRPr>
            </a:lvl1pPr>
          </a:lstStyle>
          <a:p>
            <a:endParaRPr lang="id-ID"/>
          </a:p>
        </p:txBody>
      </p:sp>
      <p:sp>
        <p:nvSpPr>
          <p:cNvPr id="13" name="Picture Placeholder 2"/>
          <p:cNvSpPr>
            <a:spLocks noGrp="1"/>
          </p:cNvSpPr>
          <p:nvPr>
            <p:ph type="pic" sz="quarter" idx="15"/>
          </p:nvPr>
        </p:nvSpPr>
        <p:spPr>
          <a:xfrm>
            <a:off x="7858048" y="4177345"/>
            <a:ext cx="3106738" cy="2016211"/>
          </a:xfrm>
          <a:prstGeom prst="rect">
            <a:avLst/>
          </a:prstGeom>
        </p:spPr>
        <p:txBody>
          <a:bodyPr>
            <a:normAutofit/>
          </a:bodyPr>
          <a:lstStyle>
            <a:lvl1pPr>
              <a:defRPr sz="2000">
                <a:solidFill>
                  <a:schemeClr val="accent2"/>
                </a:solidFill>
              </a:defRPr>
            </a:lvl1pPr>
          </a:lstStyle>
          <a:p>
            <a:endParaRPr lang="id-ID"/>
          </a:p>
        </p:txBody>
      </p:sp>
      <p:sp>
        <p:nvSpPr>
          <p:cNvPr id="14" name="Freeform 5"/>
          <p:cNvSpPr>
            <a:spLocks/>
          </p:cNvSpPr>
          <p:nvPr userDrawn="1"/>
        </p:nvSpPr>
        <p:spPr bwMode="auto">
          <a:xfrm flipH="1">
            <a:off x="9305255" y="2655843"/>
            <a:ext cx="1337469" cy="1337469"/>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91440" tIns="45720" rIns="91440" bIns="45720" numCol="1" anchor="t" anchorCtr="0" compatLnSpc="1">
            <a:prstTxWarp prst="textNoShape">
              <a:avLst/>
            </a:prstTxWarp>
          </a:bodyPr>
          <a:lstStyle/>
          <a:p>
            <a:endParaRPr lang="id-ID" sz="1400">
              <a:solidFill>
                <a:schemeClr val="accent2"/>
              </a:solidFill>
            </a:endParaRPr>
          </a:p>
        </p:txBody>
      </p:sp>
      <p:sp>
        <p:nvSpPr>
          <p:cNvPr id="18" name="Freeform 5"/>
          <p:cNvSpPr>
            <a:spLocks/>
          </p:cNvSpPr>
          <p:nvPr userDrawn="1"/>
        </p:nvSpPr>
        <p:spPr bwMode="auto">
          <a:xfrm flipH="1">
            <a:off x="10870156" y="3855256"/>
            <a:ext cx="521440" cy="521440"/>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91440" tIns="45720" rIns="91440" bIns="45720" numCol="1" anchor="t" anchorCtr="0" compatLnSpc="1">
            <a:prstTxWarp prst="textNoShape">
              <a:avLst/>
            </a:prstTxWarp>
          </a:bodyPr>
          <a:lstStyle/>
          <a:p>
            <a:endParaRPr lang="id-ID" sz="1400">
              <a:solidFill>
                <a:schemeClr val="accent2"/>
              </a:solidFill>
            </a:endParaRPr>
          </a:p>
        </p:txBody>
      </p:sp>
      <p:sp>
        <p:nvSpPr>
          <p:cNvPr id="19" name="Freeform 5"/>
          <p:cNvSpPr>
            <a:spLocks/>
          </p:cNvSpPr>
          <p:nvPr userDrawn="1"/>
        </p:nvSpPr>
        <p:spPr bwMode="auto">
          <a:xfrm flipH="1">
            <a:off x="8352858" y="2453988"/>
            <a:ext cx="521761" cy="521761"/>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91440" tIns="45720" rIns="91440" bIns="45720" numCol="1" anchor="t" anchorCtr="0" compatLnSpc="1">
            <a:prstTxWarp prst="textNoShape">
              <a:avLst/>
            </a:prstTxWarp>
          </a:bodyPr>
          <a:lstStyle/>
          <a:p>
            <a:endParaRPr lang="id-ID" sz="1400">
              <a:solidFill>
                <a:schemeClr val="accent2"/>
              </a:solidFill>
            </a:endParaRPr>
          </a:p>
        </p:txBody>
      </p:sp>
      <p:sp>
        <p:nvSpPr>
          <p:cNvPr id="21" name="Rectangle 20"/>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Rectangle 21"/>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3" name="TextBox 22"/>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31" name="Group 30"/>
          <p:cNvGrpSpPr/>
          <p:nvPr userDrawn="1"/>
        </p:nvGrpSpPr>
        <p:grpSpPr>
          <a:xfrm>
            <a:off x="347419" y="6409324"/>
            <a:ext cx="224082" cy="221156"/>
            <a:chOff x="4328868" y="5502988"/>
            <a:chExt cx="500307" cy="493774"/>
          </a:xfrm>
        </p:grpSpPr>
        <p:sp>
          <p:nvSpPr>
            <p:cNvPr id="32" name="Freeform 31">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32">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4" name="Group 33"/>
          <p:cNvGrpSpPr/>
          <p:nvPr userDrawn="1"/>
        </p:nvGrpSpPr>
        <p:grpSpPr>
          <a:xfrm flipH="1">
            <a:off x="933709" y="6409324"/>
            <a:ext cx="224082" cy="221156"/>
            <a:chOff x="4328868" y="5502988"/>
            <a:chExt cx="500307" cy="493774"/>
          </a:xfrm>
        </p:grpSpPr>
        <p:sp>
          <p:nvSpPr>
            <p:cNvPr id="35" name="Freeform 34">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6" name="Freeform 35">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7" name="Straight Connector 36"/>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515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1+#ppt_w/2"/>
                                          </p:val>
                                        </p:tav>
                                        <p:tav tm="100000">
                                          <p:val>
                                            <p:strVal val="#ppt_x"/>
                                          </p:val>
                                        </p:tav>
                                      </p:tavLst>
                                    </p:anim>
                                    <p:anim calcmode="lin" valueType="num">
                                      <p:cBhvr additive="base">
                                        <p:cTn id="16"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1192213" y="2152650"/>
            <a:ext cx="3206750" cy="3138488"/>
          </a:xfrm>
          <a:prstGeom prst="rect">
            <a:avLst/>
          </a:prstGeom>
        </p:spPr>
        <p:txBody>
          <a:bodyPr>
            <a:normAutofit/>
          </a:bodyPr>
          <a:lstStyle>
            <a:lvl1pPr>
              <a:defRPr sz="1600">
                <a:solidFill>
                  <a:schemeClr val="accent2"/>
                </a:solidFill>
              </a:defRPr>
            </a:lvl1pPr>
          </a:lstStyle>
          <a:p>
            <a:endParaRPr lang="id-ID"/>
          </a:p>
        </p:txBody>
      </p:sp>
      <p:sp>
        <p:nvSpPr>
          <p:cNvPr id="16" name="Picture Placeholder 14"/>
          <p:cNvSpPr>
            <a:spLocks noGrp="1"/>
          </p:cNvSpPr>
          <p:nvPr>
            <p:ph type="pic" sz="quarter" idx="11"/>
          </p:nvPr>
        </p:nvSpPr>
        <p:spPr>
          <a:xfrm>
            <a:off x="4487822" y="2152650"/>
            <a:ext cx="3206750" cy="3138488"/>
          </a:xfrm>
          <a:prstGeom prst="rect">
            <a:avLst/>
          </a:prstGeom>
        </p:spPr>
        <p:txBody>
          <a:bodyPr>
            <a:normAutofit/>
          </a:bodyPr>
          <a:lstStyle>
            <a:lvl1pPr>
              <a:defRPr sz="1600">
                <a:solidFill>
                  <a:schemeClr val="accent2"/>
                </a:solidFill>
              </a:defRPr>
            </a:lvl1pPr>
          </a:lstStyle>
          <a:p>
            <a:endParaRPr lang="id-ID"/>
          </a:p>
        </p:txBody>
      </p:sp>
      <p:sp>
        <p:nvSpPr>
          <p:cNvPr id="17" name="Picture Placeholder 14"/>
          <p:cNvSpPr>
            <a:spLocks noGrp="1"/>
          </p:cNvSpPr>
          <p:nvPr>
            <p:ph type="pic" sz="quarter" idx="12"/>
          </p:nvPr>
        </p:nvSpPr>
        <p:spPr>
          <a:xfrm>
            <a:off x="7809924" y="2152650"/>
            <a:ext cx="3206750" cy="3138488"/>
          </a:xfrm>
          <a:prstGeom prst="rect">
            <a:avLst/>
          </a:prstGeom>
        </p:spPr>
        <p:txBody>
          <a:bodyPr>
            <a:normAutofit/>
          </a:bodyPr>
          <a:lstStyle>
            <a:lvl1pPr>
              <a:defRPr sz="1600">
                <a:solidFill>
                  <a:schemeClr val="accent2"/>
                </a:solidFill>
              </a:defRPr>
            </a:lvl1pPr>
          </a:lstStyle>
          <a:p>
            <a:endParaRPr lang="id-ID"/>
          </a:p>
        </p:txBody>
      </p:sp>
      <p:sp>
        <p:nvSpPr>
          <p:cNvPr id="25" name="Rectangle 24"/>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6" name="Rectangle 25"/>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7" name="TextBox 26"/>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8" name="Group 27"/>
          <p:cNvGrpSpPr/>
          <p:nvPr userDrawn="1"/>
        </p:nvGrpSpPr>
        <p:grpSpPr>
          <a:xfrm>
            <a:off x="347419" y="6409324"/>
            <a:ext cx="224082" cy="221156"/>
            <a:chOff x="4328868" y="5502988"/>
            <a:chExt cx="500307" cy="493774"/>
          </a:xfrm>
        </p:grpSpPr>
        <p:sp>
          <p:nvSpPr>
            <p:cNvPr id="29" name="Freeform 28">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9">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1" name="Group 30"/>
          <p:cNvGrpSpPr/>
          <p:nvPr userDrawn="1"/>
        </p:nvGrpSpPr>
        <p:grpSpPr>
          <a:xfrm flipH="1">
            <a:off x="933709" y="6409324"/>
            <a:ext cx="224082" cy="221156"/>
            <a:chOff x="4328868" y="5502988"/>
            <a:chExt cx="500307" cy="493774"/>
          </a:xfrm>
        </p:grpSpPr>
        <p:sp>
          <p:nvSpPr>
            <p:cNvPr id="32" name="Freeform 31">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32">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4" name="Straight Connector 33"/>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7341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8" name="Picture Placeholder 3"/>
          <p:cNvSpPr>
            <a:spLocks noGrp="1"/>
          </p:cNvSpPr>
          <p:nvPr>
            <p:ph type="pic" sz="quarter" idx="10"/>
          </p:nvPr>
        </p:nvSpPr>
        <p:spPr>
          <a:xfrm>
            <a:off x="1045466" y="2283008"/>
            <a:ext cx="4969744" cy="3753338"/>
          </a:xfrm>
          <a:prstGeom prst="rect">
            <a:avLst/>
          </a:prstGeom>
        </p:spPr>
        <p:txBody>
          <a:bodyPr>
            <a:normAutofit/>
          </a:bodyPr>
          <a:lstStyle>
            <a:lvl1pPr>
              <a:defRPr sz="1800">
                <a:solidFill>
                  <a:schemeClr val="accent2"/>
                </a:solidFill>
              </a:defRPr>
            </a:lvl1pPr>
          </a:lstStyle>
          <a:p>
            <a:endParaRPr lang="id-ID"/>
          </a:p>
        </p:txBody>
      </p:sp>
      <p:sp>
        <p:nvSpPr>
          <p:cNvPr id="9" name="Picture Placeholder 3"/>
          <p:cNvSpPr>
            <a:spLocks noGrp="1"/>
          </p:cNvSpPr>
          <p:nvPr>
            <p:ph type="pic" sz="quarter" idx="11"/>
          </p:nvPr>
        </p:nvSpPr>
        <p:spPr>
          <a:xfrm>
            <a:off x="6516763" y="2283008"/>
            <a:ext cx="4969744" cy="3753338"/>
          </a:xfrm>
          <a:prstGeom prst="rect">
            <a:avLst/>
          </a:prstGeom>
        </p:spPr>
        <p:txBody>
          <a:bodyPr>
            <a:normAutofit/>
          </a:bodyPr>
          <a:lstStyle>
            <a:lvl1pPr>
              <a:defRPr sz="1800">
                <a:solidFill>
                  <a:schemeClr val="accent2"/>
                </a:solidFill>
              </a:defRPr>
            </a:lvl1pPr>
          </a:lstStyle>
          <a:p>
            <a:endParaRPr lang="id-ID"/>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9946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1045466" y="2283008"/>
            <a:ext cx="4969744" cy="3753338"/>
          </a:xfrm>
          <a:prstGeom prst="rect">
            <a:avLst/>
          </a:prstGeom>
        </p:spPr>
        <p:txBody>
          <a:bodyPr>
            <a:normAutofit/>
          </a:bodyPr>
          <a:lstStyle>
            <a:lvl1pPr>
              <a:defRPr sz="2000">
                <a:solidFill>
                  <a:schemeClr val="accent2"/>
                </a:solidFill>
              </a:defRPr>
            </a:lvl1pPr>
          </a:lstStyle>
          <a:p>
            <a:endParaRPr lang="id-ID"/>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4" name="Rectangle 13"/>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2474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12192000" cy="3143250"/>
          </a:xfrm>
          <a:prstGeom prst="rect">
            <a:avLst/>
          </a:prstGeom>
        </p:spPr>
        <p:txBody>
          <a:bodyPr>
            <a:normAutofit/>
          </a:bodyPr>
          <a:lstStyle>
            <a:lvl1pPr>
              <a:defRPr sz="2000">
                <a:solidFill>
                  <a:schemeClr val="accent2"/>
                </a:solidFill>
              </a:defRPr>
            </a:lvl1pPr>
          </a:lstStyle>
          <a:p>
            <a:endParaRPr lang="id-ID"/>
          </a:p>
        </p:txBody>
      </p:sp>
      <p:sp>
        <p:nvSpPr>
          <p:cNvPr id="8" name="Picture Placeholder 3"/>
          <p:cNvSpPr>
            <a:spLocks noGrp="1"/>
          </p:cNvSpPr>
          <p:nvPr>
            <p:ph type="pic" sz="quarter" idx="11"/>
          </p:nvPr>
        </p:nvSpPr>
        <p:spPr>
          <a:xfrm>
            <a:off x="1456589" y="1280867"/>
            <a:ext cx="1550340" cy="2598991"/>
          </a:xfrm>
          <a:prstGeom prst="rect">
            <a:avLst/>
          </a:prstGeom>
        </p:spPr>
        <p:txBody>
          <a:bodyPr>
            <a:normAutofit/>
          </a:bodyPr>
          <a:lstStyle>
            <a:lvl1pPr>
              <a:defRPr sz="1800">
                <a:solidFill>
                  <a:schemeClr val="accent2"/>
                </a:solidFill>
              </a:defRPr>
            </a:lvl1pPr>
          </a:lstStyle>
          <a:p>
            <a:endParaRPr lang="id-ID" dirty="0"/>
          </a:p>
        </p:txBody>
      </p:sp>
      <p:sp>
        <p:nvSpPr>
          <p:cNvPr id="9" name="Picture Placeholder 3"/>
          <p:cNvSpPr>
            <a:spLocks noGrp="1"/>
          </p:cNvSpPr>
          <p:nvPr>
            <p:ph type="pic" sz="quarter" idx="10"/>
          </p:nvPr>
        </p:nvSpPr>
        <p:spPr>
          <a:xfrm>
            <a:off x="2855740" y="839411"/>
            <a:ext cx="1776413" cy="2977979"/>
          </a:xfrm>
          <a:prstGeom prst="rect">
            <a:avLst/>
          </a:prstGeom>
        </p:spPr>
        <p:txBody>
          <a:bodyPr>
            <a:normAutofit/>
          </a:bodyPr>
          <a:lstStyle>
            <a:lvl1pPr>
              <a:defRPr sz="1800">
                <a:solidFill>
                  <a:schemeClr val="accent2"/>
                </a:solidFill>
              </a:defRPr>
            </a:lvl1pPr>
          </a:lstStyle>
          <a:p>
            <a:endParaRPr lang="id-ID" dirty="0"/>
          </a:p>
        </p:txBody>
      </p:sp>
      <p:sp>
        <p:nvSpPr>
          <p:cNvPr id="15" name="Rectangle 14"/>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Rectangle 15"/>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4" name="TextBox 23"/>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5" name="Group 24"/>
          <p:cNvGrpSpPr/>
          <p:nvPr userDrawn="1"/>
        </p:nvGrpSpPr>
        <p:grpSpPr>
          <a:xfrm>
            <a:off x="347419" y="6409324"/>
            <a:ext cx="224082" cy="221156"/>
            <a:chOff x="4328868" y="5502988"/>
            <a:chExt cx="500307" cy="493774"/>
          </a:xfrm>
        </p:grpSpPr>
        <p:sp>
          <p:nvSpPr>
            <p:cNvPr id="26" name="Freeform 2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2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8" name="Group 27"/>
          <p:cNvGrpSpPr/>
          <p:nvPr userDrawn="1"/>
        </p:nvGrpSpPr>
        <p:grpSpPr>
          <a:xfrm flipH="1">
            <a:off x="933709" y="6409324"/>
            <a:ext cx="224082" cy="221156"/>
            <a:chOff x="4328868" y="5502988"/>
            <a:chExt cx="500307" cy="493774"/>
          </a:xfrm>
        </p:grpSpPr>
        <p:sp>
          <p:nvSpPr>
            <p:cNvPr id="29" name="Freeform 2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1" name="Straight Connector 3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833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469964" y="1438656"/>
            <a:ext cx="11119104" cy="4511040"/>
          </a:xfrm>
          <a:prstGeom prst="rect">
            <a:avLst/>
          </a:prstGeom>
        </p:spPr>
        <p:txBody>
          <a:bodyPr vert="horz" lIns="68580" tIns="34290" rIns="68580" bIns="34290" rtlCol="0">
            <a:normAutofit/>
          </a:bodyPr>
          <a:lstStyle>
            <a:lvl1pPr marL="0" indent="0">
              <a:lnSpc>
                <a:spcPct val="120000"/>
              </a:lnSpc>
              <a:spcBef>
                <a:spcPts val="0"/>
              </a:spcBef>
              <a:buNone/>
              <a:defRPr sz="1867"/>
            </a:lvl1pPr>
            <a:lvl2pPr>
              <a:defRPr sz="1600"/>
            </a:lvl2pPr>
            <a:lvl3pPr>
              <a:defRPr sz="1467"/>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Tree>
    <p:extLst>
      <p:ext uri="{BB962C8B-B14F-4D97-AF65-F5344CB8AC3E}">
        <p14:creationId xmlns:p14="http://schemas.microsoft.com/office/powerpoint/2010/main" val="31138985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23813"/>
            <a:ext cx="12192000" cy="4117976"/>
          </a:xfrm>
          <a:prstGeom prst="rect">
            <a:avLst/>
          </a:prstGeom>
        </p:spPr>
        <p:txBody>
          <a:bodyPr/>
          <a:lstStyle>
            <a:lvl1pPr>
              <a:defRPr>
                <a:solidFill>
                  <a:schemeClr val="accent2"/>
                </a:solidFill>
              </a:defRPr>
            </a:lvl1pPr>
          </a:lstStyle>
          <a:p>
            <a:endParaRPr lang="id-ID"/>
          </a:p>
        </p:txBody>
      </p:sp>
      <p:sp>
        <p:nvSpPr>
          <p:cNvPr id="8" name="Picture Placeholder 3"/>
          <p:cNvSpPr>
            <a:spLocks noGrp="1"/>
          </p:cNvSpPr>
          <p:nvPr>
            <p:ph type="pic" sz="quarter" idx="10"/>
          </p:nvPr>
        </p:nvSpPr>
        <p:spPr>
          <a:xfrm>
            <a:off x="6502324" y="662473"/>
            <a:ext cx="2734983" cy="2969860"/>
          </a:xfrm>
          <a:custGeom>
            <a:avLst/>
            <a:gdLst>
              <a:gd name="connsiteX0" fmla="*/ 0 w 2091170"/>
              <a:gd name="connsiteY0" fmla="*/ 0 h 3109819"/>
              <a:gd name="connsiteX1" fmla="*/ 2091170 w 2091170"/>
              <a:gd name="connsiteY1" fmla="*/ 0 h 3109819"/>
              <a:gd name="connsiteX2" fmla="*/ 2091170 w 2091170"/>
              <a:gd name="connsiteY2" fmla="*/ 3109819 h 3109819"/>
              <a:gd name="connsiteX3" fmla="*/ 0 w 2091170"/>
              <a:gd name="connsiteY3" fmla="*/ 3109819 h 3109819"/>
              <a:gd name="connsiteX4" fmla="*/ 0 w 2091170"/>
              <a:gd name="connsiteY4" fmla="*/ 0 h 3109819"/>
              <a:gd name="connsiteX0" fmla="*/ 0 w 2091170"/>
              <a:gd name="connsiteY0" fmla="*/ 317241 h 3427060"/>
              <a:gd name="connsiteX1" fmla="*/ 1363383 w 2091170"/>
              <a:gd name="connsiteY1" fmla="*/ 0 h 3427060"/>
              <a:gd name="connsiteX2" fmla="*/ 2091170 w 2091170"/>
              <a:gd name="connsiteY2" fmla="*/ 3427060 h 3427060"/>
              <a:gd name="connsiteX3" fmla="*/ 0 w 2091170"/>
              <a:gd name="connsiteY3" fmla="*/ 3427060 h 3427060"/>
              <a:gd name="connsiteX4" fmla="*/ 0 w 2091170"/>
              <a:gd name="connsiteY4" fmla="*/ 317241 h 3427060"/>
              <a:gd name="connsiteX0" fmla="*/ 0 w 2734983"/>
              <a:gd name="connsiteY0" fmla="*/ 317241 h 3427060"/>
              <a:gd name="connsiteX1" fmla="*/ 1363383 w 2734983"/>
              <a:gd name="connsiteY1" fmla="*/ 0 h 3427060"/>
              <a:gd name="connsiteX2" fmla="*/ 2734983 w 2734983"/>
              <a:gd name="connsiteY2" fmla="*/ 2521990 h 3427060"/>
              <a:gd name="connsiteX3" fmla="*/ 0 w 2734983"/>
              <a:gd name="connsiteY3" fmla="*/ 3427060 h 3427060"/>
              <a:gd name="connsiteX4" fmla="*/ 0 w 2734983"/>
              <a:gd name="connsiteY4" fmla="*/ 317241 h 3427060"/>
              <a:gd name="connsiteX0" fmla="*/ 0 w 2734983"/>
              <a:gd name="connsiteY0" fmla="*/ 317241 h 2969860"/>
              <a:gd name="connsiteX1" fmla="*/ 1363383 w 2734983"/>
              <a:gd name="connsiteY1" fmla="*/ 0 h 2969860"/>
              <a:gd name="connsiteX2" fmla="*/ 2734983 w 2734983"/>
              <a:gd name="connsiteY2" fmla="*/ 2521990 h 2969860"/>
              <a:gd name="connsiteX3" fmla="*/ 1408923 w 2734983"/>
              <a:gd name="connsiteY3" fmla="*/ 2969860 h 2969860"/>
              <a:gd name="connsiteX4" fmla="*/ 0 w 2734983"/>
              <a:gd name="connsiteY4" fmla="*/ 317241 h 296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4983" h="2969860">
                <a:moveTo>
                  <a:pt x="0" y="317241"/>
                </a:moveTo>
                <a:lnTo>
                  <a:pt x="1363383" y="0"/>
                </a:lnTo>
                <a:lnTo>
                  <a:pt x="2734983" y="2521990"/>
                </a:lnTo>
                <a:lnTo>
                  <a:pt x="1408923" y="2969860"/>
                </a:lnTo>
                <a:lnTo>
                  <a:pt x="0" y="317241"/>
                </a:lnTo>
                <a:close/>
              </a:path>
            </a:pathLst>
          </a:custGeom>
        </p:spPr>
        <p:txBody>
          <a:bodyPr>
            <a:normAutofit/>
          </a:bodyPr>
          <a:lstStyle>
            <a:lvl1pPr>
              <a:defRPr sz="1600">
                <a:solidFill>
                  <a:schemeClr val="bg1"/>
                </a:solidFill>
              </a:defRPr>
            </a:lvl1pPr>
          </a:lstStyle>
          <a:p>
            <a:endParaRPr lang="id-ID" dirty="0"/>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3" name="TextBox 22"/>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1021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9" name="Rectangle 8"/>
          <p:cNvSpPr/>
          <p:nvPr userDrawn="1"/>
        </p:nvSpPr>
        <p:spPr>
          <a:xfrm>
            <a:off x="-2" y="0"/>
            <a:ext cx="12187314" cy="4000500"/>
          </a:xfrm>
          <a:prstGeom prst="rect">
            <a:avLst/>
          </a:prstGeom>
          <a:pattFill prst="pct90">
            <a:fgClr>
              <a:schemeClr val="tx2">
                <a:lumMod val="75000"/>
              </a:schemeClr>
            </a:fgClr>
            <a:bgClr>
              <a:schemeClr val="tx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2"/>
          <p:cNvSpPr>
            <a:spLocks noGrp="1"/>
          </p:cNvSpPr>
          <p:nvPr>
            <p:ph type="pic" sz="quarter" idx="10"/>
          </p:nvPr>
        </p:nvSpPr>
        <p:spPr>
          <a:xfrm>
            <a:off x="4265098" y="1704098"/>
            <a:ext cx="3633145" cy="2288465"/>
          </a:xfrm>
          <a:prstGeom prst="rect">
            <a:avLst/>
          </a:prstGeom>
        </p:spPr>
        <p:txBody>
          <a:bodyPr>
            <a:normAutofit/>
          </a:bodyPr>
          <a:lstStyle>
            <a:lvl1pPr>
              <a:defRPr sz="2000">
                <a:solidFill>
                  <a:schemeClr val="accent2"/>
                </a:solidFill>
              </a:defRPr>
            </a:lvl1pPr>
          </a:lstStyle>
          <a:p>
            <a:endParaRPr lang="id-ID"/>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16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8" name="Picture Placeholder 2"/>
          <p:cNvSpPr>
            <a:spLocks noGrp="1"/>
          </p:cNvSpPr>
          <p:nvPr>
            <p:ph type="pic" sz="quarter" idx="10"/>
          </p:nvPr>
        </p:nvSpPr>
        <p:spPr>
          <a:xfrm>
            <a:off x="0" y="2140431"/>
            <a:ext cx="12192000" cy="3241193"/>
          </a:xfrm>
          <a:prstGeom prst="rect">
            <a:avLst/>
          </a:prstGeom>
        </p:spPr>
        <p:txBody>
          <a:bodyPr/>
          <a:lstStyle>
            <a:lvl1pPr>
              <a:defRPr>
                <a:solidFill>
                  <a:schemeClr val="accent2"/>
                </a:solidFill>
              </a:defRPr>
            </a:lvl1pPr>
          </a:lstStyle>
          <a:p>
            <a:endParaRPr lang="id-ID"/>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4" name="Rectangle 13"/>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1966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96106" y="3516313"/>
            <a:ext cx="1366837" cy="1366837"/>
          </a:xfrm>
          <a:prstGeom prst="ellipse">
            <a:avLst/>
          </a:prstGeom>
          <a:ln w="57150">
            <a:solidFill>
              <a:schemeClr val="accent1"/>
            </a:solidFill>
          </a:ln>
        </p:spPr>
        <p:txBody>
          <a:bodyPr>
            <a:normAutofit/>
          </a:bodyPr>
          <a:lstStyle>
            <a:lvl1pPr>
              <a:defRPr sz="1400">
                <a:solidFill>
                  <a:schemeClr val="accent2"/>
                </a:solidFill>
              </a:defRPr>
            </a:lvl1pPr>
          </a:lstStyle>
          <a:p>
            <a:endParaRPr lang="id-ID"/>
          </a:p>
        </p:txBody>
      </p:sp>
      <p:sp>
        <p:nvSpPr>
          <p:cNvPr id="16" name="Picture Placeholder 3"/>
          <p:cNvSpPr>
            <a:spLocks noGrp="1"/>
          </p:cNvSpPr>
          <p:nvPr>
            <p:ph type="pic" sz="quarter" idx="11"/>
          </p:nvPr>
        </p:nvSpPr>
        <p:spPr>
          <a:xfrm>
            <a:off x="9529057" y="4823209"/>
            <a:ext cx="1366837" cy="1366837"/>
          </a:xfrm>
          <a:prstGeom prst="ellipse">
            <a:avLst/>
          </a:prstGeom>
          <a:ln w="57150">
            <a:solidFill>
              <a:schemeClr val="accent2"/>
            </a:solidFill>
          </a:ln>
        </p:spPr>
        <p:txBody>
          <a:bodyPr>
            <a:normAutofit/>
          </a:bodyPr>
          <a:lstStyle>
            <a:lvl1pPr>
              <a:defRPr sz="1400">
                <a:solidFill>
                  <a:schemeClr val="accent5"/>
                </a:solidFill>
              </a:defRPr>
            </a:lvl1pPr>
          </a:lstStyle>
          <a:p>
            <a:endParaRPr lang="id-ID" dirty="0"/>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3" name="Rectangle 22"/>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4" name="TextBox 23"/>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5" name="Group 24"/>
          <p:cNvGrpSpPr/>
          <p:nvPr userDrawn="1"/>
        </p:nvGrpSpPr>
        <p:grpSpPr>
          <a:xfrm>
            <a:off x="347419" y="6409324"/>
            <a:ext cx="224082" cy="221156"/>
            <a:chOff x="4328868" y="5502988"/>
            <a:chExt cx="500307" cy="493774"/>
          </a:xfrm>
        </p:grpSpPr>
        <p:sp>
          <p:nvSpPr>
            <p:cNvPr id="26" name="Freeform 2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2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8" name="Group 27"/>
          <p:cNvGrpSpPr/>
          <p:nvPr userDrawn="1"/>
        </p:nvGrpSpPr>
        <p:grpSpPr>
          <a:xfrm flipH="1">
            <a:off x="933709" y="6409324"/>
            <a:ext cx="224082" cy="221156"/>
            <a:chOff x="4328868" y="5502988"/>
            <a:chExt cx="500307" cy="493774"/>
          </a:xfrm>
        </p:grpSpPr>
        <p:sp>
          <p:nvSpPr>
            <p:cNvPr id="29" name="Freeform 2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1" name="Straight Connector 3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0222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96106" y="3614791"/>
            <a:ext cx="1366837" cy="1366837"/>
          </a:xfrm>
          <a:prstGeom prst="ellipse">
            <a:avLst/>
          </a:prstGeom>
          <a:ln w="57150">
            <a:solidFill>
              <a:schemeClr val="accent5"/>
            </a:solidFill>
          </a:ln>
        </p:spPr>
        <p:txBody>
          <a:bodyPr>
            <a:normAutofit/>
          </a:bodyPr>
          <a:lstStyle>
            <a:lvl1pPr>
              <a:defRPr sz="1400">
                <a:solidFill>
                  <a:schemeClr val="accent2"/>
                </a:solidFill>
              </a:defRPr>
            </a:lvl1pPr>
          </a:lstStyle>
          <a:p>
            <a:endParaRPr lang="id-ID" dirty="0"/>
          </a:p>
        </p:txBody>
      </p:sp>
      <p:sp>
        <p:nvSpPr>
          <p:cNvPr id="16" name="Picture Placeholder 3"/>
          <p:cNvSpPr>
            <a:spLocks noGrp="1"/>
          </p:cNvSpPr>
          <p:nvPr>
            <p:ph type="pic" sz="quarter" idx="11"/>
          </p:nvPr>
        </p:nvSpPr>
        <p:spPr>
          <a:xfrm>
            <a:off x="9529057" y="4921687"/>
            <a:ext cx="1366837" cy="1366837"/>
          </a:xfrm>
          <a:prstGeom prst="ellipse">
            <a:avLst/>
          </a:prstGeom>
          <a:ln w="57150">
            <a:solidFill>
              <a:schemeClr val="accent6"/>
            </a:solidFill>
          </a:ln>
        </p:spPr>
        <p:txBody>
          <a:bodyPr>
            <a:normAutofit/>
          </a:bodyPr>
          <a:lstStyle>
            <a:lvl1pPr>
              <a:defRPr sz="1400">
                <a:solidFill>
                  <a:schemeClr val="accent2"/>
                </a:solidFill>
              </a:defRPr>
            </a:lvl1pPr>
          </a:lstStyle>
          <a:p>
            <a:endParaRPr lang="id-ID" dirty="0"/>
          </a:p>
        </p:txBody>
      </p:sp>
      <p:sp>
        <p:nvSpPr>
          <p:cNvPr id="49" name="Picture Placeholder 3"/>
          <p:cNvSpPr>
            <a:spLocks noGrp="1"/>
          </p:cNvSpPr>
          <p:nvPr>
            <p:ph type="pic" sz="quarter" idx="12"/>
          </p:nvPr>
        </p:nvSpPr>
        <p:spPr>
          <a:xfrm>
            <a:off x="1296106" y="971203"/>
            <a:ext cx="1366837" cy="1366837"/>
          </a:xfrm>
          <a:prstGeom prst="ellipse">
            <a:avLst/>
          </a:prstGeom>
          <a:ln w="57150">
            <a:solidFill>
              <a:schemeClr val="accent3"/>
            </a:solidFill>
          </a:ln>
        </p:spPr>
        <p:txBody>
          <a:bodyPr>
            <a:normAutofit/>
          </a:bodyPr>
          <a:lstStyle>
            <a:lvl1pPr>
              <a:defRPr sz="1400">
                <a:solidFill>
                  <a:schemeClr val="accent2"/>
                </a:solidFill>
              </a:defRPr>
            </a:lvl1pPr>
          </a:lstStyle>
          <a:p>
            <a:endParaRPr lang="id-ID" dirty="0"/>
          </a:p>
        </p:txBody>
      </p:sp>
      <p:sp>
        <p:nvSpPr>
          <p:cNvPr id="50" name="Picture Placeholder 3"/>
          <p:cNvSpPr>
            <a:spLocks noGrp="1"/>
          </p:cNvSpPr>
          <p:nvPr>
            <p:ph type="pic" sz="quarter" idx="13"/>
          </p:nvPr>
        </p:nvSpPr>
        <p:spPr>
          <a:xfrm>
            <a:off x="9529057" y="2278099"/>
            <a:ext cx="1366837" cy="1366837"/>
          </a:xfrm>
          <a:prstGeom prst="ellipse">
            <a:avLst/>
          </a:prstGeom>
          <a:ln w="57150">
            <a:solidFill>
              <a:schemeClr val="accent4"/>
            </a:solidFill>
          </a:ln>
        </p:spPr>
        <p:txBody>
          <a:bodyPr>
            <a:normAutofit/>
          </a:bodyPr>
          <a:lstStyle>
            <a:lvl1pPr>
              <a:defRPr sz="1400">
                <a:solidFill>
                  <a:schemeClr val="accent2"/>
                </a:solidFill>
              </a:defRPr>
            </a:lvl1pPr>
          </a:lstStyle>
          <a:p>
            <a:endParaRPr lang="id-ID" dirty="0"/>
          </a:p>
        </p:txBody>
      </p:sp>
      <p:sp>
        <p:nvSpPr>
          <p:cNvPr id="24" name="Rectangle 2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5" name="Rectangle 2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6" name="TextBox 2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7" name="Group 26"/>
          <p:cNvGrpSpPr/>
          <p:nvPr userDrawn="1"/>
        </p:nvGrpSpPr>
        <p:grpSpPr>
          <a:xfrm>
            <a:off x="347419" y="6409324"/>
            <a:ext cx="224082" cy="221156"/>
            <a:chOff x="4328868" y="5502988"/>
            <a:chExt cx="500307" cy="493774"/>
          </a:xfrm>
        </p:grpSpPr>
        <p:sp>
          <p:nvSpPr>
            <p:cNvPr id="28" name="Freeform 2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0" name="Group 29"/>
          <p:cNvGrpSpPr/>
          <p:nvPr userDrawn="1"/>
        </p:nvGrpSpPr>
        <p:grpSpPr>
          <a:xfrm flipH="1">
            <a:off x="933709" y="6409324"/>
            <a:ext cx="224082" cy="221156"/>
            <a:chOff x="4328868" y="5502988"/>
            <a:chExt cx="500307" cy="493774"/>
          </a:xfrm>
        </p:grpSpPr>
        <p:sp>
          <p:nvSpPr>
            <p:cNvPr id="31" name="Freeform 3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2" name="Freeform 3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3" name="Straight Connector 32"/>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7882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9" name="Picture Placeholder 3"/>
          <p:cNvSpPr>
            <a:spLocks noGrp="1"/>
          </p:cNvSpPr>
          <p:nvPr>
            <p:ph type="pic" sz="quarter" idx="12"/>
          </p:nvPr>
        </p:nvSpPr>
        <p:spPr>
          <a:xfrm>
            <a:off x="1296106" y="971203"/>
            <a:ext cx="1366837" cy="1366837"/>
          </a:xfrm>
          <a:prstGeom prst="ellipse">
            <a:avLst/>
          </a:prstGeom>
          <a:ln w="57150">
            <a:solidFill>
              <a:schemeClr val="accent2"/>
            </a:solidFill>
          </a:ln>
        </p:spPr>
        <p:txBody>
          <a:bodyPr>
            <a:normAutofit/>
          </a:bodyPr>
          <a:lstStyle>
            <a:lvl1pPr>
              <a:defRPr sz="1400">
                <a:solidFill>
                  <a:schemeClr val="accent5"/>
                </a:solidFill>
              </a:defRPr>
            </a:lvl1pPr>
          </a:lstStyle>
          <a:p>
            <a:endParaRPr lang="id-ID" dirty="0"/>
          </a:p>
        </p:txBody>
      </p:sp>
      <p:sp>
        <p:nvSpPr>
          <p:cNvPr id="10" name="Picture Placeholder 3"/>
          <p:cNvSpPr>
            <a:spLocks noGrp="1"/>
          </p:cNvSpPr>
          <p:nvPr>
            <p:ph type="pic" sz="quarter" idx="13"/>
          </p:nvPr>
        </p:nvSpPr>
        <p:spPr>
          <a:xfrm>
            <a:off x="9529057" y="2278099"/>
            <a:ext cx="1366837" cy="1366837"/>
          </a:xfrm>
          <a:prstGeom prst="ellipse">
            <a:avLst/>
          </a:prstGeom>
          <a:ln w="57150">
            <a:solidFill>
              <a:schemeClr val="accent3"/>
            </a:solidFill>
          </a:ln>
        </p:spPr>
        <p:txBody>
          <a:bodyPr>
            <a:normAutofit/>
          </a:bodyPr>
          <a:lstStyle>
            <a:lvl1pPr>
              <a:defRPr sz="1400">
                <a:solidFill>
                  <a:schemeClr val="accent2"/>
                </a:solidFill>
              </a:defRPr>
            </a:lvl1pPr>
          </a:lstStyle>
          <a:p>
            <a:endParaRPr lang="id-ID" dirty="0"/>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0532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sz="quarter" idx="10"/>
          </p:nvPr>
        </p:nvSpPr>
        <p:spPr>
          <a:xfrm>
            <a:off x="4937125" y="3083109"/>
            <a:ext cx="2317750" cy="2317750"/>
          </a:xfrm>
          <a:prstGeom prst="ellipse">
            <a:avLst/>
          </a:prstGeom>
          <a:ln w="98425">
            <a:solidFill>
              <a:schemeClr val="accent6"/>
            </a:solidFill>
          </a:ln>
        </p:spPr>
        <p:txBody>
          <a:bodyPr>
            <a:normAutofit/>
          </a:bodyPr>
          <a:lstStyle>
            <a:lvl1pPr>
              <a:defRPr sz="2400">
                <a:solidFill>
                  <a:schemeClr val="accent2"/>
                </a:solidFill>
              </a:defRPr>
            </a:lvl1pPr>
          </a:lstStyle>
          <a:p>
            <a:endParaRPr lang="id-ID"/>
          </a:p>
        </p:txBody>
      </p:sp>
    </p:spTree>
    <p:extLst>
      <p:ext uri="{BB962C8B-B14F-4D97-AF65-F5344CB8AC3E}">
        <p14:creationId xmlns:p14="http://schemas.microsoft.com/office/powerpoint/2010/main" val="103575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6091021" y="939030"/>
            <a:ext cx="6100980" cy="5541819"/>
          </a:xfrm>
          <a:prstGeom prst="rect">
            <a:avLst/>
          </a:prstGeom>
        </p:spPr>
        <p:txBody>
          <a:bodyPr vert="horz" anchor="ctr"/>
          <a:lstStyle>
            <a:lvl1pPr marL="0" indent="0" algn="ctr">
              <a:buNone/>
              <a:defRPr/>
            </a:lvl1pPr>
          </a:lstStyle>
          <a:p>
            <a:r>
              <a:rPr lang="en-US" dirty="0" smtClean="0"/>
              <a:t> </a:t>
            </a:r>
            <a:endParaRPr lang="en-US" dirty="0"/>
          </a:p>
        </p:txBody>
      </p:sp>
      <p:sp>
        <p:nvSpPr>
          <p:cNvPr id="3" name="Text Placeholder 2"/>
          <p:cNvSpPr>
            <a:spLocks noGrp="1"/>
          </p:cNvSpPr>
          <p:nvPr>
            <p:ph idx="1" hasCustomPrompt="1"/>
          </p:nvPr>
        </p:nvSpPr>
        <p:spPr>
          <a:xfrm>
            <a:off x="480485" y="1439864"/>
            <a:ext cx="5080779" cy="4511040"/>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0"/>
              </a:spcBef>
              <a:spcAft>
                <a:spcPts val="1000"/>
              </a:spcAft>
              <a:buClr>
                <a:schemeClr val="accent2"/>
              </a:buClr>
              <a:buSzTx/>
              <a:buFont typeface="Arial"/>
              <a:buChar char="•"/>
              <a:tabLst/>
              <a:defRPr sz="1600" baseline="0"/>
            </a:lvl1pPr>
            <a:lvl2pPr>
              <a:defRPr sz="1600"/>
            </a:lvl2pPr>
            <a:lvl3pPr>
              <a:defRPr sz="1600"/>
            </a:lvl3pPr>
            <a:lvl4pPr>
              <a:defRPr sz="1600"/>
            </a:lvl4pPr>
            <a:lvl5pPr>
              <a:defRPr sz="1600"/>
            </a:lvl5pPr>
          </a:lstStyle>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4"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52899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25836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69964" y="1439861"/>
            <a:ext cx="11110320" cy="4511040"/>
          </a:xfrm>
          <a:prstGeom prst="rect">
            <a:avLst/>
          </a:prstGeom>
        </p:spPr>
        <p:txBody>
          <a:bodyPr lIns="68580" tIns="34290" rIns="68580" bIns="34290">
            <a:noAutofit/>
          </a:bodyPr>
          <a:lstStyle>
            <a:lvl1pPr marL="457189" indent="-457189">
              <a:lnSpc>
                <a:spcPts val="2400"/>
              </a:lnSpc>
              <a:spcBef>
                <a:spcPts val="0"/>
              </a:spcBef>
              <a:spcAft>
                <a:spcPts val="2400"/>
              </a:spcAft>
              <a:buSzPct val="140000"/>
              <a:buFont typeface="+mj-lt"/>
              <a:buAutoNum type="arabicPeriod"/>
              <a:defRPr sz="2000" baseline="0"/>
            </a:lvl1pPr>
            <a:lvl2pPr>
              <a:defRPr sz="1867"/>
            </a:lvl2pPr>
            <a:lvl3pPr>
              <a:defRPr sz="1600"/>
            </a:lvl3pPr>
            <a:lvl4pPr>
              <a:defRPr sz="1333"/>
            </a:lvl4pPr>
            <a:lvl5pPr>
              <a:defRPr sz="1067"/>
            </a:lvl5pPr>
            <a:lvl6pPr>
              <a:defRPr sz="2000"/>
            </a:lvl6pPr>
            <a:lvl7pPr>
              <a:defRPr sz="2000"/>
            </a:lvl7pPr>
            <a:lvl8pPr>
              <a:defRPr sz="2000"/>
            </a:lvl8pPr>
            <a:lvl9pPr>
              <a:defRPr sz="2000"/>
            </a:lvl9pPr>
          </a:lstStyle>
          <a:p>
            <a:pPr lvl="0"/>
            <a:r>
              <a:rPr lang="en-US" dirty="0" smtClean="0"/>
              <a:t>Click to add numbered list</a:t>
            </a:r>
          </a:p>
          <a:p>
            <a:pPr lvl="0"/>
            <a:r>
              <a:rPr lang="en-US" dirty="0" smtClean="0"/>
              <a:t>Click to add numbered list</a:t>
            </a:r>
          </a:p>
          <a:p>
            <a:pPr lvl="0"/>
            <a:r>
              <a:rPr lang="en-US" dirty="0" smtClean="0"/>
              <a:t>Click to add numbered list</a:t>
            </a:r>
          </a:p>
          <a:p>
            <a:pPr lvl="0"/>
            <a:r>
              <a:rPr lang="en-US" dirty="0" smtClean="0"/>
              <a:t>Click to add numbered list</a:t>
            </a:r>
          </a:p>
        </p:txBody>
      </p:sp>
      <p:sp>
        <p:nvSpPr>
          <p:cNvPr id="5"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5143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Subhead">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480484" y="1776415"/>
            <a:ext cx="11106149" cy="4196433"/>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0"/>
              </a:spcBef>
              <a:spcAft>
                <a:spcPts val="1000"/>
              </a:spcAft>
              <a:buClr>
                <a:schemeClr val="accent2"/>
              </a:buClr>
              <a:buSzTx/>
              <a:buFont typeface="Arial"/>
              <a:buChar char="•"/>
              <a:tabLst/>
              <a:defRPr sz="1867" baseline="0"/>
            </a:lvl1pPr>
            <a:lvl2pPr>
              <a:defRPr sz="1600"/>
            </a:lvl2pPr>
            <a:lvl3pPr>
              <a:defRPr sz="1600"/>
            </a:lvl3pPr>
            <a:lvl4pPr>
              <a:defRPr sz="1600"/>
            </a:lvl4pPr>
            <a:lvl5pPr>
              <a:defRPr sz="16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marL="173732" marR="0" lvl="0" indent="-173732" algn="l" defTabSz="457189" rtl="0" eaLnBrk="1" fontAlgn="auto" latinLnBrk="0" hangingPunct="1">
              <a:lnSpc>
                <a:spcPts val="2400"/>
              </a:lnSpc>
              <a:spcBef>
                <a:spcPts val="0"/>
              </a:spcBef>
              <a:spcAft>
                <a:spcPts val="1400"/>
              </a:spcAft>
              <a:buClr>
                <a:schemeClr val="accent2"/>
              </a:buClr>
              <a:buSzTx/>
              <a:buFont typeface="Arial"/>
              <a:buChar char="•"/>
              <a:tabLst/>
              <a:defRPr/>
            </a:pPr>
            <a:r>
              <a:rPr lang="en-US" dirty="0" smtClean="0"/>
              <a:t>Click to add bulleted list</a:t>
            </a:r>
          </a:p>
        </p:txBody>
      </p:sp>
      <p:sp>
        <p:nvSpPr>
          <p:cNvPr id="6"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smtClean="0"/>
              <a:t>CLICK TO ADD TITLE</a:t>
            </a:r>
            <a:endParaRPr lang="en-US" dirty="0"/>
          </a:p>
        </p:txBody>
      </p:sp>
      <p:sp>
        <p:nvSpPr>
          <p:cNvPr id="9" name="Text Placeholder 2"/>
          <p:cNvSpPr>
            <a:spLocks noGrp="1"/>
          </p:cNvSpPr>
          <p:nvPr>
            <p:ph type="body" sz="quarter" idx="12" hasCustomPrompt="1"/>
          </p:nvPr>
        </p:nvSpPr>
        <p:spPr>
          <a:xfrm>
            <a:off x="557531" y="1335234"/>
            <a:ext cx="1931234" cy="315920"/>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333">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3250258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ection Title">
    <p:spTree>
      <p:nvGrpSpPr>
        <p:cNvPr id="1" name=""/>
        <p:cNvGrpSpPr/>
        <p:nvPr/>
      </p:nvGrpSpPr>
      <p:grpSpPr>
        <a:xfrm>
          <a:off x="0" y="0"/>
          <a:ext cx="0" cy="0"/>
          <a:chOff x="0" y="0"/>
          <a:chExt cx="0" cy="0"/>
        </a:xfrm>
      </p:grpSpPr>
      <p:sp>
        <p:nvSpPr>
          <p:cNvPr id="14" name="Rectangle 13"/>
          <p:cNvSpPr/>
          <p:nvPr/>
        </p:nvSpPr>
        <p:spPr>
          <a:xfrm>
            <a:off x="0" y="6349741"/>
            <a:ext cx="12192000" cy="5082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1867"/>
          </a:p>
        </p:txBody>
      </p:sp>
      <p:sp>
        <p:nvSpPr>
          <p:cNvPr id="12" name="Picture Placeholder 5"/>
          <p:cNvSpPr>
            <a:spLocks noGrp="1"/>
          </p:cNvSpPr>
          <p:nvPr>
            <p:ph type="pic" sz="quarter" idx="10" hasCustomPrompt="1"/>
          </p:nvPr>
        </p:nvSpPr>
        <p:spPr>
          <a:xfrm>
            <a:off x="0" y="0"/>
            <a:ext cx="12192000" cy="6858000"/>
          </a:xfrm>
          <a:prstGeom prst="rect">
            <a:avLst/>
          </a:prstGeom>
        </p:spPr>
        <p:txBody>
          <a:bodyPr lIns="68580" tIns="34290" rIns="68580" bIns="34290" anchor="t"/>
          <a:lstStyle>
            <a:lvl1pPr marL="0" indent="0" algn="ctr">
              <a:buNone/>
              <a:defRPr/>
            </a:lvl1pPr>
          </a:lstStyle>
          <a:p>
            <a:pPr lvl="0"/>
            <a:r>
              <a:rPr lang="en-US" dirty="0" smtClean="0"/>
              <a:t>Insert Image</a:t>
            </a:r>
          </a:p>
        </p:txBody>
      </p:sp>
      <p:sp>
        <p:nvSpPr>
          <p:cNvPr id="7" name="Text Placeholder 12"/>
          <p:cNvSpPr>
            <a:spLocks noGrp="1"/>
          </p:cNvSpPr>
          <p:nvPr>
            <p:ph type="body" sz="quarter" idx="13" hasCustomPrompt="1"/>
          </p:nvPr>
        </p:nvSpPr>
        <p:spPr>
          <a:xfrm>
            <a:off x="1163206" y="5263636"/>
            <a:ext cx="6686633" cy="862800"/>
          </a:xfrm>
          <a:prstGeom prst="rect">
            <a:avLst/>
          </a:prstGeom>
          <a:solidFill>
            <a:srgbClr val="2FC2D9"/>
          </a:solidFill>
        </p:spPr>
        <p:txBody>
          <a:bodyPr wrap="none" lIns="137160" tIns="27432" rIns="137160" bIns="34290">
            <a:spAutoFit/>
          </a:bodyPr>
          <a:lstStyle>
            <a:lvl1pPr marL="0" indent="0">
              <a:buNone/>
              <a:defRPr sz="5067" b="0" i="0" cap="all">
                <a:solidFill>
                  <a:schemeClr val="bg1"/>
                </a:solidFill>
                <a:latin typeface="Arial Black"/>
                <a:cs typeface="Arial Black"/>
              </a:defRPr>
            </a:lvl1pPr>
            <a:lvl2pPr marL="457189" indent="0">
              <a:buNone/>
              <a:defRPr sz="5067" b="0" i="0" cap="all">
                <a:latin typeface="Arial Black"/>
                <a:cs typeface="Arial Black"/>
              </a:defRPr>
            </a:lvl2pPr>
            <a:lvl3pPr marL="914377" indent="0">
              <a:buNone/>
              <a:defRPr sz="5067" b="0" i="0" cap="all">
                <a:latin typeface="Arial Black"/>
                <a:cs typeface="Arial Black"/>
              </a:defRPr>
            </a:lvl3pPr>
            <a:lvl4pPr marL="1371566" indent="0">
              <a:buNone/>
              <a:defRPr sz="5067" b="0" i="0" cap="all">
                <a:latin typeface="Arial Black"/>
                <a:cs typeface="Arial Black"/>
              </a:defRPr>
            </a:lvl4pPr>
            <a:lvl5pPr marL="1828754" indent="0">
              <a:buNone/>
              <a:defRPr sz="5067"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1163206" y="4525827"/>
            <a:ext cx="4917903" cy="862800"/>
          </a:xfrm>
          <a:prstGeom prst="rect">
            <a:avLst/>
          </a:prstGeom>
          <a:solidFill>
            <a:srgbClr val="2FC2D9"/>
          </a:solidFill>
        </p:spPr>
        <p:txBody>
          <a:bodyPr wrap="none" lIns="137160" tIns="27432" rIns="137160" bIns="34290">
            <a:spAutoFit/>
          </a:bodyPr>
          <a:lstStyle>
            <a:lvl1pPr marL="0" indent="0">
              <a:buNone/>
              <a:defRPr sz="5067" b="0" i="0" cap="all">
                <a:solidFill>
                  <a:schemeClr val="bg1"/>
                </a:solidFill>
                <a:latin typeface="Arial Black"/>
                <a:cs typeface="Arial Black"/>
              </a:defRPr>
            </a:lvl1pPr>
            <a:lvl2pPr marL="457189" indent="0">
              <a:buNone/>
              <a:defRPr sz="5067" b="0" i="0" cap="all">
                <a:latin typeface="Arial Black"/>
                <a:cs typeface="Arial Black"/>
              </a:defRPr>
            </a:lvl2pPr>
            <a:lvl3pPr marL="914377" indent="0">
              <a:buNone/>
              <a:defRPr sz="5067" b="0" i="0" cap="all">
                <a:latin typeface="Arial Black"/>
                <a:cs typeface="Arial Black"/>
              </a:defRPr>
            </a:lvl3pPr>
            <a:lvl4pPr marL="1371566" indent="0">
              <a:buNone/>
              <a:defRPr sz="5067" b="0" i="0" cap="all">
                <a:latin typeface="Arial Black"/>
                <a:cs typeface="Arial Black"/>
              </a:defRPr>
            </a:lvl4pPr>
            <a:lvl5pPr marL="1828754" indent="0">
              <a:buNone/>
              <a:defRPr sz="5067"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1163206" y="3826604"/>
            <a:ext cx="5433860" cy="842090"/>
          </a:xfrm>
          <a:prstGeom prst="rect">
            <a:avLst/>
          </a:prstGeom>
          <a:solidFill>
            <a:srgbClr val="2FC2D9"/>
          </a:solidFill>
          <a:ln>
            <a:noFill/>
          </a:ln>
        </p:spPr>
        <p:txBody>
          <a:bodyPr wrap="none" lIns="137160" tIns="27432" rIns="137160" bIns="34290" anchor="t">
            <a:spAutoFit/>
          </a:bodyPr>
          <a:lstStyle>
            <a:lvl1pPr algn="l">
              <a:defRPr sz="5067"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p:nvSpPr>
        <p:spPr>
          <a:xfrm>
            <a:off x="1041806" y="3328611"/>
            <a:ext cx="8650817" cy="923331"/>
          </a:xfrm>
          <a:prstGeom prst="rect">
            <a:avLst/>
          </a:prstGeom>
        </p:spPr>
        <p:txBody>
          <a:bodyPr lIns="91440" tIns="45720" rIns="91440" bIns="45720"/>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000" dirty="0"/>
          </a:p>
        </p:txBody>
      </p:sp>
      <p:sp>
        <p:nvSpPr>
          <p:cNvPr id="15" name="Text Placeholder 14"/>
          <p:cNvSpPr>
            <a:spLocks noGrp="1"/>
          </p:cNvSpPr>
          <p:nvPr>
            <p:ph type="body" sz="quarter" idx="14" hasCustomPrompt="1"/>
          </p:nvPr>
        </p:nvSpPr>
        <p:spPr>
          <a:xfrm>
            <a:off x="1155505" y="3276170"/>
            <a:ext cx="4925772" cy="356572"/>
          </a:xfrm>
          <a:prstGeom prst="rect">
            <a:avLst/>
          </a:prstGeom>
          <a:solidFill>
            <a:schemeClr val="accent2"/>
          </a:solidFill>
        </p:spPr>
        <p:txBody>
          <a:bodyPr vert="horz" wrap="none" lIns="68580" tIns="34290" rIns="68580" bIns="34290">
            <a:spAutoFit/>
          </a:bodyPr>
          <a:lstStyle>
            <a:lvl1pPr marL="0" indent="0">
              <a:buNone/>
              <a:defRPr sz="1867">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1358472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6475307"/>
            <a:ext cx="12206941" cy="39763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1867" dirty="0"/>
          </a:p>
        </p:txBody>
      </p:sp>
      <p:sp>
        <p:nvSpPr>
          <p:cNvPr id="3" name="TextBox 2"/>
          <p:cNvSpPr txBox="1"/>
          <p:nvPr/>
        </p:nvSpPr>
        <p:spPr>
          <a:xfrm>
            <a:off x="9894817" y="6533385"/>
            <a:ext cx="1991360" cy="256545"/>
          </a:xfrm>
          <a:prstGeom prst="rect">
            <a:avLst/>
          </a:prstGeom>
          <a:noFill/>
        </p:spPr>
        <p:txBody>
          <a:bodyPr wrap="square" lIns="91440" tIns="45720" rIns="91440" bIns="45720" rtlCol="0">
            <a:spAutoFit/>
          </a:bodyPr>
          <a:lstStyle/>
          <a:p>
            <a:pPr algn="r"/>
            <a:fld id="{C2C0EDAD-27A0-9447-9004-E733B36B95C3}" type="slidenum">
              <a:rPr lang="en-US" sz="1067" b="0" i="0" smtClean="0">
                <a:solidFill>
                  <a:srgbClr val="CCCCCC"/>
                </a:solidFill>
                <a:latin typeface="Trebuchet MS"/>
                <a:cs typeface="Trebuchet MS"/>
              </a:rPr>
              <a:pPr algn="r"/>
              <a:t>‹#›</a:t>
            </a:fld>
            <a:endParaRPr lang="en-US" sz="1067" b="0" i="0" dirty="0">
              <a:solidFill>
                <a:srgbClr val="CCCCCC"/>
              </a:solidFill>
              <a:latin typeface="Trebuchet MS"/>
              <a:cs typeface="Trebuchet MS"/>
            </a:endParaRPr>
          </a:p>
        </p:txBody>
      </p:sp>
      <p:sp>
        <p:nvSpPr>
          <p:cNvPr id="4" name="TextBox 3"/>
          <p:cNvSpPr txBox="1"/>
          <p:nvPr/>
        </p:nvSpPr>
        <p:spPr>
          <a:xfrm>
            <a:off x="1174079" y="6562319"/>
            <a:ext cx="3088640" cy="215444"/>
          </a:xfrm>
          <a:prstGeom prst="rect">
            <a:avLst/>
          </a:prstGeom>
          <a:noFill/>
        </p:spPr>
        <p:txBody>
          <a:bodyPr wrap="square" lIns="91440" tIns="45720" rIns="91440" bIns="45720" rtlCol="0">
            <a:spAutoFit/>
          </a:bodyPr>
          <a:lstStyle/>
          <a:p>
            <a:r>
              <a:rPr lang="en-US" sz="800" b="0" i="0" kern="0" spc="20" dirty="0" smtClean="0">
                <a:solidFill>
                  <a:schemeClr val="accent1"/>
                </a:solidFill>
                <a:latin typeface="Trebuchet MS"/>
                <a:cs typeface="Trebuchet MS"/>
              </a:rPr>
              <a:t>CONFIDENTIAL</a:t>
            </a:r>
            <a:endParaRPr lang="en-US" sz="800" b="0" i="0" kern="0" spc="20" dirty="0">
              <a:solidFill>
                <a:schemeClr val="accent1"/>
              </a:solidFill>
              <a:latin typeface="Trebuchet MS"/>
              <a:cs typeface="Trebuchet MS"/>
            </a:endParaRPr>
          </a:p>
        </p:txBody>
      </p:sp>
      <p:cxnSp>
        <p:nvCxnSpPr>
          <p:cNvPr id="5" name="Straight Connector 4"/>
          <p:cNvCxnSpPr/>
          <p:nvPr/>
        </p:nvCxnSpPr>
        <p:spPr>
          <a:xfrm>
            <a:off x="1084332" y="6587744"/>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p:nvPicPr>
        <p:blipFill>
          <a:blip r:embed="rId48" cstate="screen">
            <a:extLst>
              <a:ext uri="{28A0092B-C50C-407E-A947-70E740481C1C}">
                <a14:useLocalDpi xmlns:a14="http://schemas.microsoft.com/office/drawing/2010/main"/>
              </a:ext>
            </a:extLst>
          </a:blip>
          <a:stretch>
            <a:fillRect/>
          </a:stretch>
        </p:blipFill>
        <p:spPr>
          <a:xfrm>
            <a:off x="309632" y="6575245"/>
            <a:ext cx="635000" cy="225889"/>
          </a:xfrm>
          <a:prstGeom prst="rect">
            <a:avLst/>
          </a:prstGeom>
        </p:spPr>
      </p:pic>
    </p:spTree>
    <p:extLst>
      <p:ext uri="{BB962C8B-B14F-4D97-AF65-F5344CB8AC3E}">
        <p14:creationId xmlns:p14="http://schemas.microsoft.com/office/powerpoint/2010/main" val="376227602"/>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650" r:id="rId27"/>
    <p:sldLayoutId id="2147483673" r:id="rId28"/>
    <p:sldLayoutId id="2147483651" r:id="rId29"/>
    <p:sldLayoutId id="2147483652" r:id="rId30"/>
    <p:sldLayoutId id="2147483654" r:id="rId31"/>
    <p:sldLayoutId id="2147483655" r:id="rId32"/>
    <p:sldLayoutId id="2147483656" r:id="rId33"/>
    <p:sldLayoutId id="2147483658" r:id="rId34"/>
    <p:sldLayoutId id="2147483660" r:id="rId35"/>
    <p:sldLayoutId id="2147483659" r:id="rId36"/>
    <p:sldLayoutId id="2147483661" r:id="rId37"/>
    <p:sldLayoutId id="2147483662" r:id="rId38"/>
    <p:sldLayoutId id="2147483663" r:id="rId39"/>
    <p:sldLayoutId id="2147483665" r:id="rId40"/>
    <p:sldLayoutId id="2147483666" r:id="rId41"/>
    <p:sldLayoutId id="2147483670" r:id="rId42"/>
    <p:sldLayoutId id="2147483668" r:id="rId43"/>
    <p:sldLayoutId id="2147483667" r:id="rId44"/>
    <p:sldLayoutId id="2147483669" r:id="rId45"/>
    <p:sldLayoutId id="2147483672" r:id="rId46"/>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67" kern="1200">
          <a:solidFill>
            <a:schemeClr val="tx1"/>
          </a:solidFill>
          <a:latin typeface="+mn-lt"/>
          <a:ea typeface="+mn-ea"/>
          <a:cs typeface="+mn-cs"/>
        </a:defRPr>
      </a:lvl1pPr>
      <a:lvl2pPr marL="457189" algn="l" defTabSz="457189" rtl="0" eaLnBrk="1" latinLnBrk="0" hangingPunct="1">
        <a:defRPr sz="1867" kern="1200">
          <a:solidFill>
            <a:schemeClr val="tx1"/>
          </a:solidFill>
          <a:latin typeface="+mn-lt"/>
          <a:ea typeface="+mn-ea"/>
          <a:cs typeface="+mn-cs"/>
        </a:defRPr>
      </a:lvl2pPr>
      <a:lvl3pPr marL="914377" algn="l" defTabSz="457189" rtl="0" eaLnBrk="1" latinLnBrk="0" hangingPunct="1">
        <a:defRPr sz="1867" kern="1200">
          <a:solidFill>
            <a:schemeClr val="tx1"/>
          </a:solidFill>
          <a:latin typeface="+mn-lt"/>
          <a:ea typeface="+mn-ea"/>
          <a:cs typeface="+mn-cs"/>
        </a:defRPr>
      </a:lvl3pPr>
      <a:lvl4pPr marL="1371566" algn="l" defTabSz="457189" rtl="0" eaLnBrk="1" latinLnBrk="0" hangingPunct="1">
        <a:defRPr sz="1867" kern="1200">
          <a:solidFill>
            <a:schemeClr val="tx1"/>
          </a:solidFill>
          <a:latin typeface="+mn-lt"/>
          <a:ea typeface="+mn-ea"/>
          <a:cs typeface="+mn-cs"/>
        </a:defRPr>
      </a:lvl4pPr>
      <a:lvl5pPr marL="1828754" algn="l" defTabSz="457189" rtl="0" eaLnBrk="1" latinLnBrk="0" hangingPunct="1">
        <a:defRPr sz="1867" kern="1200">
          <a:solidFill>
            <a:schemeClr val="tx1"/>
          </a:solidFill>
          <a:latin typeface="+mn-lt"/>
          <a:ea typeface="+mn-ea"/>
          <a:cs typeface="+mn-cs"/>
        </a:defRPr>
      </a:lvl5pPr>
      <a:lvl6pPr marL="2285943" algn="l" defTabSz="457189" rtl="0" eaLnBrk="1" latinLnBrk="0" hangingPunct="1">
        <a:defRPr sz="1867" kern="1200">
          <a:solidFill>
            <a:schemeClr val="tx1"/>
          </a:solidFill>
          <a:latin typeface="+mn-lt"/>
          <a:ea typeface="+mn-ea"/>
          <a:cs typeface="+mn-cs"/>
        </a:defRPr>
      </a:lvl6pPr>
      <a:lvl7pPr marL="2743131" algn="l" defTabSz="457189" rtl="0" eaLnBrk="1" latinLnBrk="0" hangingPunct="1">
        <a:defRPr sz="1867" kern="1200">
          <a:solidFill>
            <a:schemeClr val="tx1"/>
          </a:solidFill>
          <a:latin typeface="+mn-lt"/>
          <a:ea typeface="+mn-ea"/>
          <a:cs typeface="+mn-cs"/>
        </a:defRPr>
      </a:lvl7pPr>
      <a:lvl8pPr marL="3200320" algn="l" defTabSz="457189" rtl="0" eaLnBrk="1" latinLnBrk="0" hangingPunct="1">
        <a:defRPr sz="1867" kern="1200">
          <a:solidFill>
            <a:schemeClr val="tx1"/>
          </a:solidFill>
          <a:latin typeface="+mn-lt"/>
          <a:ea typeface="+mn-ea"/>
          <a:cs typeface="+mn-cs"/>
        </a:defRPr>
      </a:lvl8pPr>
      <a:lvl9pPr marL="3657509" algn="l" defTabSz="457189"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1.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a:stretch>
            <a:fillRect/>
          </a:stretch>
        </p:blipFill>
        <p:spPr/>
      </p:pic>
      <p:sp>
        <p:nvSpPr>
          <p:cNvPr id="3" name="Text Placeholder 2"/>
          <p:cNvSpPr>
            <a:spLocks noGrp="1"/>
          </p:cNvSpPr>
          <p:nvPr>
            <p:ph type="body" sz="quarter" idx="15"/>
          </p:nvPr>
        </p:nvSpPr>
        <p:spPr>
          <a:xfrm>
            <a:off x="842433" y="2075578"/>
            <a:ext cx="9213851" cy="1431867"/>
          </a:xfrm>
        </p:spPr>
        <p:txBody>
          <a:bodyPr/>
          <a:lstStyle/>
          <a:p>
            <a:r>
              <a:rPr lang="en-US" dirty="0" smtClean="0"/>
              <a:t>JAVASCRIPT</a:t>
            </a:r>
          </a:p>
          <a:p>
            <a:r>
              <a:rPr lang="en-US" dirty="0" smtClean="0"/>
              <a:t>CORE</a:t>
            </a:r>
            <a:endParaRPr lang="en-US" dirty="0"/>
          </a:p>
        </p:txBody>
      </p:sp>
      <p:sp>
        <p:nvSpPr>
          <p:cNvPr id="4" name="Text Placeholder 3"/>
          <p:cNvSpPr>
            <a:spLocks noGrp="1"/>
          </p:cNvSpPr>
          <p:nvPr>
            <p:ph type="body" sz="quarter" idx="16"/>
          </p:nvPr>
        </p:nvSpPr>
        <p:spPr>
          <a:xfrm>
            <a:off x="880534" y="4453469"/>
            <a:ext cx="8650817" cy="931217"/>
          </a:xfrm>
        </p:spPr>
        <p:txBody>
          <a:bodyPr/>
          <a:lstStyle/>
          <a:p>
            <a:r>
              <a:rPr lang="en-US" dirty="0" smtClean="0"/>
              <a:t>BASIC FUNDEMENTALS KNOWELEDGE: </a:t>
            </a:r>
          </a:p>
          <a:p>
            <a:r>
              <a:rPr lang="en-US" dirty="0" smtClean="0"/>
              <a:t>SYNTAX, VARIABLES, VALUES.</a:t>
            </a:r>
          </a:p>
          <a:p>
            <a:r>
              <a:rPr lang="en-US" dirty="0" smtClean="0"/>
              <a:t>DATA STRUCTURE AND DATA TYPES</a:t>
            </a:r>
            <a:endParaRPr lang="en-US" dirty="0"/>
          </a:p>
        </p:txBody>
      </p:sp>
      <p:sp>
        <p:nvSpPr>
          <p:cNvPr id="5" name="Text Placeholder 4"/>
          <p:cNvSpPr>
            <a:spLocks noGrp="1"/>
          </p:cNvSpPr>
          <p:nvPr>
            <p:ph type="body" sz="quarter" idx="17"/>
          </p:nvPr>
        </p:nvSpPr>
        <p:spPr/>
        <p:txBody>
          <a:bodyPr>
            <a:normAutofit/>
          </a:bodyPr>
          <a:lstStyle/>
          <a:p>
            <a:r>
              <a:rPr lang="en-US" dirty="0" smtClean="0">
                <a:latin typeface="Trebuchet MS"/>
                <a:cs typeface="Trebuchet MS"/>
              </a:rPr>
              <a:t>OCTOBER 31</a:t>
            </a:r>
            <a:r>
              <a:rPr lang="en-US" dirty="0" smtClean="0">
                <a:latin typeface="Trebuchet MS"/>
                <a:cs typeface="Trebuchet MS"/>
              </a:rPr>
              <a:t>, </a:t>
            </a:r>
            <a:r>
              <a:rPr lang="en-US" dirty="0" smtClean="0">
                <a:latin typeface="Trebuchet MS"/>
                <a:cs typeface="Trebuchet MS"/>
              </a:rPr>
              <a:t>2016</a:t>
            </a:r>
            <a:endParaRPr lang="en-US" dirty="0">
              <a:latin typeface="Trebuchet MS"/>
              <a:cs typeface="Trebuchet MS"/>
            </a:endParaRPr>
          </a:p>
        </p:txBody>
      </p:sp>
      <p:pic>
        <p:nvPicPr>
          <p:cNvPr id="18" name="Picture Placeholder 17" descr="logo_cover_5.png"/>
          <p:cNvPicPr>
            <a:picLocks noGrp="1" noChangeAspect="1"/>
          </p:cNvPicPr>
          <p:nvPr>
            <p:ph type="pic" sz="quarter" idx="19"/>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751947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304050" y="1005705"/>
            <a:ext cx="5583900" cy="523220"/>
          </a:xfrm>
          <a:prstGeom prst="rect">
            <a:avLst/>
          </a:prstGeom>
          <a:noFill/>
        </p:spPr>
        <p:txBody>
          <a:bodyPr wrap="none" rtlCol="0">
            <a:spAutoFit/>
          </a:bodyPr>
          <a:lstStyle/>
          <a:p>
            <a:pPr algn="ctr"/>
            <a:r>
              <a:rPr lang="en-US" dirty="0"/>
              <a:t>Variable name consists of letters, numbers and pair of symbols _  $</a:t>
            </a:r>
            <a:br>
              <a:rPr lang="en-US" dirty="0"/>
            </a:br>
            <a:endParaRPr lang="en-US" dirty="0"/>
          </a:p>
        </p:txBody>
      </p:sp>
      <p:sp>
        <p:nvSpPr>
          <p:cNvPr id="17" name="Rectangle 1"/>
          <p:cNvSpPr>
            <a:spLocks noChangeArrowheads="1"/>
          </p:cNvSpPr>
          <p:nvPr/>
        </p:nvSpPr>
        <p:spPr bwMode="auto">
          <a:xfrm>
            <a:off x="1562512" y="2528534"/>
            <a:ext cx="9727402" cy="286232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US" sz="2000" dirty="0" err="1">
                <a:solidFill>
                  <a:srgbClr val="CB4B16"/>
                </a:solidFill>
                <a:latin typeface="SourceCodePro"/>
              </a:rPr>
              <a:t>var</a:t>
            </a:r>
            <a:r>
              <a:rPr lang="en-US" sz="2000" dirty="0">
                <a:solidFill>
                  <a:srgbClr val="535353"/>
                </a:solidFill>
                <a:latin typeface="SourceCodePro"/>
              </a:rPr>
              <a:t> </a:t>
            </a:r>
            <a:r>
              <a:rPr lang="en-US" sz="2000" dirty="0">
                <a:solidFill>
                  <a:srgbClr val="2AA198"/>
                </a:solidFill>
                <a:latin typeface="SourceCodePro"/>
              </a:rPr>
              <a:t>$</a:t>
            </a:r>
            <a:r>
              <a:rPr lang="en-US" sz="2000" dirty="0">
                <a:solidFill>
                  <a:srgbClr val="535353"/>
                </a:solidFill>
                <a:latin typeface="SourceCodePro"/>
              </a:rPr>
              <a:t> </a:t>
            </a:r>
            <a:r>
              <a:rPr lang="en-US" sz="2000" dirty="0">
                <a:solidFill>
                  <a:srgbClr val="6C71C4"/>
                </a:solidFill>
                <a:latin typeface="SourceCodePro"/>
              </a:rPr>
              <a:t>=</a:t>
            </a:r>
            <a:r>
              <a:rPr lang="en-US" sz="2000" dirty="0">
                <a:solidFill>
                  <a:srgbClr val="535353"/>
                </a:solidFill>
                <a:latin typeface="SourceCodePro"/>
              </a:rPr>
              <a:t> </a:t>
            </a:r>
            <a:r>
              <a:rPr lang="en-US" sz="2000" dirty="0">
                <a:solidFill>
                  <a:srgbClr val="268BD2"/>
                </a:solidFill>
                <a:latin typeface="SourceCodePro"/>
              </a:rPr>
              <a:t>’Allowed’</a:t>
            </a:r>
            <a:r>
              <a:rPr lang="en-US" sz="2000" dirty="0">
                <a:solidFill>
                  <a:srgbClr val="535353"/>
                </a:solidFill>
                <a:latin typeface="SourceCodePro"/>
              </a:rPr>
              <a:t>;</a:t>
            </a:r>
          </a:p>
          <a:p>
            <a:r>
              <a:rPr lang="en-US" sz="2000" dirty="0" err="1">
                <a:solidFill>
                  <a:srgbClr val="CB4B16"/>
                </a:solidFill>
                <a:latin typeface="SourceCodePro"/>
              </a:rPr>
              <a:t>var</a:t>
            </a:r>
            <a:r>
              <a:rPr lang="en-US" sz="2000" dirty="0">
                <a:solidFill>
                  <a:srgbClr val="535353"/>
                </a:solidFill>
                <a:latin typeface="SourceCodePro"/>
              </a:rPr>
              <a:t> </a:t>
            </a:r>
            <a:r>
              <a:rPr lang="en-US" sz="2000" dirty="0">
                <a:solidFill>
                  <a:srgbClr val="2AA198"/>
                </a:solidFill>
                <a:latin typeface="SourceCodePro"/>
              </a:rPr>
              <a:t>_</a:t>
            </a:r>
            <a:r>
              <a:rPr lang="en-US" sz="2000" dirty="0">
                <a:solidFill>
                  <a:srgbClr val="535353"/>
                </a:solidFill>
                <a:latin typeface="SourceCodePro"/>
              </a:rPr>
              <a:t> </a:t>
            </a:r>
            <a:r>
              <a:rPr lang="en-US" sz="2000" dirty="0">
                <a:solidFill>
                  <a:srgbClr val="6C71C4"/>
                </a:solidFill>
                <a:latin typeface="SourceCodePro"/>
              </a:rPr>
              <a:t>=</a:t>
            </a:r>
            <a:r>
              <a:rPr lang="en-US" sz="2000" dirty="0">
                <a:solidFill>
                  <a:srgbClr val="535353"/>
                </a:solidFill>
                <a:latin typeface="SourceCodePro"/>
              </a:rPr>
              <a:t> </a:t>
            </a:r>
            <a:r>
              <a:rPr lang="en-US" sz="2000" dirty="0">
                <a:solidFill>
                  <a:srgbClr val="268BD2"/>
                </a:solidFill>
                <a:latin typeface="SourceCodePro"/>
              </a:rPr>
              <a:t>’Allowed’</a:t>
            </a:r>
            <a:r>
              <a:rPr lang="en-US" sz="2000" dirty="0">
                <a:solidFill>
                  <a:srgbClr val="535353"/>
                </a:solidFill>
                <a:latin typeface="SourceCodePro"/>
              </a:rPr>
              <a:t>; </a:t>
            </a:r>
          </a:p>
          <a:p>
            <a:r>
              <a:rPr lang="en-US" sz="2000" dirty="0" err="1">
                <a:solidFill>
                  <a:srgbClr val="CB4B16"/>
                </a:solidFill>
                <a:latin typeface="SourceCodePro"/>
              </a:rPr>
              <a:t>var</a:t>
            </a:r>
            <a:r>
              <a:rPr lang="en-US" sz="2000" dirty="0">
                <a:solidFill>
                  <a:srgbClr val="535353"/>
                </a:solidFill>
                <a:latin typeface="SourceCodePro"/>
              </a:rPr>
              <a:t> </a:t>
            </a:r>
            <a:r>
              <a:rPr lang="en-US" sz="2000" dirty="0">
                <a:solidFill>
                  <a:srgbClr val="2AA198"/>
                </a:solidFill>
                <a:latin typeface="SourceCodePro"/>
              </a:rPr>
              <a:t>$</a:t>
            </a:r>
            <a:r>
              <a:rPr lang="en-US" sz="2000" dirty="0" err="1">
                <a:solidFill>
                  <a:srgbClr val="2AA198"/>
                </a:solidFill>
                <a:latin typeface="SourceCodePro"/>
              </a:rPr>
              <a:t>baks</a:t>
            </a:r>
            <a:r>
              <a:rPr lang="en-US" sz="2000" dirty="0">
                <a:solidFill>
                  <a:srgbClr val="535353"/>
                </a:solidFill>
                <a:latin typeface="SourceCodePro"/>
              </a:rPr>
              <a:t> </a:t>
            </a:r>
            <a:r>
              <a:rPr lang="en-US" sz="2000" dirty="0">
                <a:solidFill>
                  <a:srgbClr val="6C71C4"/>
                </a:solidFill>
                <a:latin typeface="SourceCodePro"/>
              </a:rPr>
              <a:t>=</a:t>
            </a:r>
            <a:r>
              <a:rPr lang="en-US" sz="2000" dirty="0">
                <a:solidFill>
                  <a:srgbClr val="535353"/>
                </a:solidFill>
                <a:latin typeface="SourceCodePro"/>
              </a:rPr>
              <a:t> </a:t>
            </a:r>
            <a:r>
              <a:rPr lang="en-US" sz="2000" dirty="0">
                <a:solidFill>
                  <a:srgbClr val="268BD2"/>
                </a:solidFill>
                <a:latin typeface="SourceCodePro"/>
              </a:rPr>
              <a:t>’Allowed’</a:t>
            </a:r>
            <a:r>
              <a:rPr lang="en-US" sz="2000" dirty="0">
                <a:solidFill>
                  <a:srgbClr val="535353"/>
                </a:solidFill>
                <a:latin typeface="SourceCodePro"/>
              </a:rPr>
              <a:t>;</a:t>
            </a:r>
          </a:p>
          <a:p>
            <a:r>
              <a:rPr lang="en-US" sz="2000" dirty="0" err="1">
                <a:solidFill>
                  <a:srgbClr val="CB4B16"/>
                </a:solidFill>
                <a:latin typeface="SourceCodePro"/>
              </a:rPr>
              <a:t>var</a:t>
            </a:r>
            <a:r>
              <a:rPr lang="en-US" sz="2000" dirty="0">
                <a:solidFill>
                  <a:srgbClr val="535353"/>
                </a:solidFill>
                <a:latin typeface="SourceCodePro"/>
              </a:rPr>
              <a:t> </a:t>
            </a:r>
            <a:r>
              <a:rPr lang="en-US" sz="2000" dirty="0">
                <a:solidFill>
                  <a:srgbClr val="D33682"/>
                </a:solidFill>
                <a:latin typeface="SourceCodePro"/>
              </a:rPr>
              <a:t>123</a:t>
            </a:r>
            <a:r>
              <a:rPr lang="en-US" sz="2000" dirty="0">
                <a:solidFill>
                  <a:srgbClr val="268BD2"/>
                </a:solidFill>
                <a:latin typeface="SourceCodePro"/>
              </a:rPr>
              <a:t>name</a:t>
            </a:r>
            <a:r>
              <a:rPr lang="en-US" sz="2000" dirty="0">
                <a:solidFill>
                  <a:srgbClr val="535353"/>
                </a:solidFill>
                <a:latin typeface="SourceCodePro"/>
              </a:rPr>
              <a:t> </a:t>
            </a:r>
            <a:r>
              <a:rPr lang="en-US" sz="2000" dirty="0">
                <a:solidFill>
                  <a:srgbClr val="6C71C4"/>
                </a:solidFill>
                <a:latin typeface="SourceCodePro"/>
              </a:rPr>
              <a:t>=</a:t>
            </a:r>
            <a:r>
              <a:rPr lang="en-US" sz="2000" dirty="0">
                <a:solidFill>
                  <a:srgbClr val="535353"/>
                </a:solidFill>
                <a:latin typeface="SourceCodePro"/>
              </a:rPr>
              <a:t> </a:t>
            </a:r>
            <a:r>
              <a:rPr lang="en-US" sz="2000" dirty="0">
                <a:solidFill>
                  <a:srgbClr val="268BD2"/>
                </a:solidFill>
                <a:latin typeface="SourceCodePro"/>
              </a:rPr>
              <a:t>’Error</a:t>
            </a:r>
            <a:r>
              <a:rPr lang="en-US" sz="2000" dirty="0">
                <a:solidFill>
                  <a:srgbClr val="535353"/>
                </a:solidFill>
                <a:latin typeface="SourceCodePro"/>
              </a:rPr>
              <a:t> </a:t>
            </a:r>
            <a:r>
              <a:rPr lang="en-US" sz="2000" dirty="0">
                <a:solidFill>
                  <a:srgbClr val="268BD2"/>
                </a:solidFill>
                <a:latin typeface="SourceCodePro"/>
              </a:rPr>
              <a:t>–</a:t>
            </a:r>
            <a:r>
              <a:rPr lang="en-US" sz="2000" dirty="0">
                <a:solidFill>
                  <a:srgbClr val="535353"/>
                </a:solidFill>
                <a:latin typeface="SourceCodePro"/>
              </a:rPr>
              <a:t> </a:t>
            </a:r>
            <a:r>
              <a:rPr lang="en-US" sz="2000" dirty="0">
                <a:solidFill>
                  <a:srgbClr val="268BD2"/>
                </a:solidFill>
                <a:latin typeface="SourceCodePro"/>
              </a:rPr>
              <a:t>variable</a:t>
            </a:r>
            <a:r>
              <a:rPr lang="en-US" sz="2000" dirty="0">
                <a:solidFill>
                  <a:srgbClr val="535353"/>
                </a:solidFill>
                <a:latin typeface="SourceCodePro"/>
              </a:rPr>
              <a:t> </a:t>
            </a:r>
            <a:r>
              <a:rPr lang="en-US" sz="2000" dirty="0">
                <a:solidFill>
                  <a:srgbClr val="268BD2"/>
                </a:solidFill>
                <a:latin typeface="SourceCodePro"/>
              </a:rPr>
              <a:t>name</a:t>
            </a:r>
            <a:r>
              <a:rPr lang="en-US" sz="2000" dirty="0">
                <a:solidFill>
                  <a:srgbClr val="535353"/>
                </a:solidFill>
                <a:latin typeface="SourceCodePro"/>
              </a:rPr>
              <a:t> </a:t>
            </a:r>
            <a:r>
              <a:rPr lang="en-US" sz="2000" dirty="0">
                <a:solidFill>
                  <a:srgbClr val="268BD2"/>
                </a:solidFill>
                <a:latin typeface="SourceCodePro"/>
              </a:rPr>
              <a:t>cannot</a:t>
            </a:r>
            <a:r>
              <a:rPr lang="en-US" sz="2000" dirty="0">
                <a:solidFill>
                  <a:srgbClr val="535353"/>
                </a:solidFill>
                <a:latin typeface="SourceCodePro"/>
              </a:rPr>
              <a:t> </a:t>
            </a:r>
            <a:r>
              <a:rPr lang="en-US" sz="2000" dirty="0">
                <a:solidFill>
                  <a:srgbClr val="268BD2"/>
                </a:solidFill>
                <a:latin typeface="SourceCodePro"/>
              </a:rPr>
              <a:t>start</a:t>
            </a:r>
            <a:r>
              <a:rPr lang="en-US" sz="2000" dirty="0">
                <a:solidFill>
                  <a:srgbClr val="535353"/>
                </a:solidFill>
                <a:latin typeface="SourceCodePro"/>
              </a:rPr>
              <a:t> </a:t>
            </a:r>
            <a:r>
              <a:rPr lang="en-US" sz="2000" dirty="0">
                <a:solidFill>
                  <a:srgbClr val="268BD2"/>
                </a:solidFill>
                <a:latin typeface="SourceCodePro"/>
              </a:rPr>
              <a:t>from</a:t>
            </a:r>
            <a:r>
              <a:rPr lang="en-US" sz="2000" dirty="0">
                <a:solidFill>
                  <a:srgbClr val="535353"/>
                </a:solidFill>
                <a:latin typeface="SourceCodePro"/>
              </a:rPr>
              <a:t> </a:t>
            </a:r>
            <a:r>
              <a:rPr lang="en-US" sz="2000" dirty="0">
                <a:solidFill>
                  <a:srgbClr val="268BD2"/>
                </a:solidFill>
                <a:latin typeface="SourceCodePro"/>
              </a:rPr>
              <a:t>number’</a:t>
            </a:r>
            <a:endParaRPr lang="en-US" sz="2000" dirty="0">
              <a:solidFill>
                <a:srgbClr val="535353"/>
              </a:solidFill>
              <a:latin typeface="SourceCodePro"/>
            </a:endParaRPr>
          </a:p>
          <a:p>
            <a:r>
              <a:rPr lang="en-US" sz="2000" dirty="0" err="1">
                <a:solidFill>
                  <a:srgbClr val="CB4B16"/>
                </a:solidFill>
                <a:latin typeface="SourceCodePro"/>
              </a:rPr>
              <a:t>var</a:t>
            </a:r>
            <a:r>
              <a:rPr lang="en-US" sz="2000" dirty="0">
                <a:solidFill>
                  <a:srgbClr val="535353"/>
                </a:solidFill>
                <a:latin typeface="SourceCodePro"/>
              </a:rPr>
              <a:t> </a:t>
            </a:r>
            <a:r>
              <a:rPr lang="en-US" sz="2000" dirty="0" err="1">
                <a:solidFill>
                  <a:srgbClr val="2AA198"/>
                </a:solidFill>
                <a:latin typeface="SourceCodePro"/>
              </a:rPr>
              <a:t>userGroupsList</a:t>
            </a:r>
            <a:r>
              <a:rPr lang="en-US" sz="2000" dirty="0">
                <a:solidFill>
                  <a:srgbClr val="535353"/>
                </a:solidFill>
                <a:latin typeface="SourceCodePro"/>
              </a:rPr>
              <a:t> </a:t>
            </a:r>
            <a:r>
              <a:rPr lang="en-US" sz="2000" dirty="0">
                <a:solidFill>
                  <a:srgbClr val="6C71C4"/>
                </a:solidFill>
                <a:latin typeface="SourceCodePro"/>
              </a:rPr>
              <a:t>=</a:t>
            </a:r>
            <a:r>
              <a:rPr lang="en-US" sz="2000" dirty="0">
                <a:solidFill>
                  <a:srgbClr val="535353"/>
                </a:solidFill>
                <a:latin typeface="SourceCodePro"/>
              </a:rPr>
              <a:t> [</a:t>
            </a:r>
            <a:r>
              <a:rPr lang="en-US" sz="2000" dirty="0">
                <a:solidFill>
                  <a:srgbClr val="268BD2"/>
                </a:solidFill>
                <a:latin typeface="SourceCodePro"/>
              </a:rPr>
              <a:t>’Name</a:t>
            </a:r>
            <a:r>
              <a:rPr lang="en-US" sz="2000" dirty="0">
                <a:solidFill>
                  <a:srgbClr val="535353"/>
                </a:solidFill>
                <a:latin typeface="SourceCodePro"/>
              </a:rPr>
              <a:t> </a:t>
            </a:r>
            <a:r>
              <a:rPr lang="en-US" sz="2000" dirty="0">
                <a:solidFill>
                  <a:srgbClr val="268BD2"/>
                </a:solidFill>
                <a:latin typeface="SourceCodePro"/>
              </a:rPr>
              <a:t>is</a:t>
            </a:r>
            <a:r>
              <a:rPr lang="en-US" sz="2000" dirty="0">
                <a:solidFill>
                  <a:srgbClr val="535353"/>
                </a:solidFill>
                <a:latin typeface="SourceCodePro"/>
              </a:rPr>
              <a:t> </a:t>
            </a:r>
            <a:r>
              <a:rPr lang="en-US" sz="2000" dirty="0">
                <a:solidFill>
                  <a:srgbClr val="268BD2"/>
                </a:solidFill>
                <a:latin typeface="SourceCodePro"/>
              </a:rPr>
              <a:t>meaningful</a:t>
            </a:r>
            <a:r>
              <a:rPr lang="en-US" sz="2000" dirty="0">
                <a:solidFill>
                  <a:srgbClr val="535353"/>
                </a:solidFill>
                <a:latin typeface="SourceCodePro"/>
              </a:rPr>
              <a:t> </a:t>
            </a:r>
            <a:r>
              <a:rPr lang="en-US" sz="2000" dirty="0">
                <a:solidFill>
                  <a:srgbClr val="268BD2"/>
                </a:solidFill>
                <a:latin typeface="SourceCodePro"/>
              </a:rPr>
              <a:t>and</a:t>
            </a:r>
            <a:r>
              <a:rPr lang="en-US" sz="2000" dirty="0">
                <a:solidFill>
                  <a:srgbClr val="535353"/>
                </a:solidFill>
                <a:latin typeface="SourceCodePro"/>
              </a:rPr>
              <a:t> </a:t>
            </a:r>
            <a:r>
              <a:rPr lang="en-US" sz="2000" dirty="0" err="1">
                <a:solidFill>
                  <a:srgbClr val="268BD2"/>
                </a:solidFill>
                <a:latin typeface="SourceCodePro"/>
              </a:rPr>
              <a:t>camelCased</a:t>
            </a:r>
            <a:r>
              <a:rPr lang="en-US" sz="2000" dirty="0">
                <a:solidFill>
                  <a:srgbClr val="268BD2"/>
                </a:solidFill>
                <a:latin typeface="SourceCodePro"/>
              </a:rPr>
              <a:t>’</a:t>
            </a:r>
            <a:r>
              <a:rPr lang="en-US" sz="2000" dirty="0">
                <a:solidFill>
                  <a:srgbClr val="535353"/>
                </a:solidFill>
                <a:latin typeface="SourceCodePro"/>
              </a:rPr>
              <a:t>];</a:t>
            </a:r>
          </a:p>
          <a:p>
            <a:r>
              <a:rPr lang="en-US" sz="2000" dirty="0" err="1">
                <a:solidFill>
                  <a:srgbClr val="CB4B16"/>
                </a:solidFill>
                <a:latin typeface="SourceCodePro"/>
              </a:rPr>
              <a:t>var</a:t>
            </a:r>
            <a:r>
              <a:rPr lang="en-US" sz="2000" dirty="0">
                <a:solidFill>
                  <a:srgbClr val="535353"/>
                </a:solidFill>
                <a:latin typeface="SourceCodePro"/>
              </a:rPr>
              <a:t> </a:t>
            </a:r>
            <a:r>
              <a:rPr lang="en-US" sz="2000" dirty="0">
                <a:solidFill>
                  <a:srgbClr val="2AA198"/>
                </a:solidFill>
                <a:latin typeface="SourceCodePro"/>
              </a:rPr>
              <a:t>c</a:t>
            </a:r>
            <a:r>
              <a:rPr lang="en-US" sz="2000" dirty="0">
                <a:solidFill>
                  <a:srgbClr val="535353"/>
                </a:solidFill>
                <a:latin typeface="SourceCodePro"/>
              </a:rPr>
              <a:t> </a:t>
            </a:r>
            <a:r>
              <a:rPr lang="en-US" sz="2000" dirty="0">
                <a:solidFill>
                  <a:srgbClr val="6C71C4"/>
                </a:solidFill>
                <a:latin typeface="SourceCodePro"/>
              </a:rPr>
              <a:t>=</a:t>
            </a:r>
            <a:r>
              <a:rPr lang="en-US" sz="2000" dirty="0">
                <a:solidFill>
                  <a:srgbClr val="535353"/>
                </a:solidFill>
                <a:latin typeface="SourceCodePro"/>
              </a:rPr>
              <a:t> </a:t>
            </a:r>
            <a:r>
              <a:rPr lang="en-US" sz="2000" dirty="0">
                <a:solidFill>
                  <a:srgbClr val="268BD2"/>
                </a:solidFill>
                <a:latin typeface="SourceCodePro"/>
              </a:rPr>
              <a:t>’Avoid</a:t>
            </a:r>
            <a:r>
              <a:rPr lang="en-US" sz="2000" dirty="0">
                <a:solidFill>
                  <a:srgbClr val="535353"/>
                </a:solidFill>
                <a:latin typeface="SourceCodePro"/>
              </a:rPr>
              <a:t> </a:t>
            </a:r>
            <a:r>
              <a:rPr lang="en-US" sz="2000" dirty="0">
                <a:solidFill>
                  <a:srgbClr val="268BD2"/>
                </a:solidFill>
                <a:latin typeface="SourceCodePro"/>
              </a:rPr>
              <a:t>meaningless</a:t>
            </a:r>
            <a:r>
              <a:rPr lang="en-US" sz="2000" dirty="0">
                <a:solidFill>
                  <a:srgbClr val="535353"/>
                </a:solidFill>
                <a:latin typeface="SourceCodePro"/>
              </a:rPr>
              <a:t> </a:t>
            </a:r>
            <a:r>
              <a:rPr lang="en-US" sz="2000" dirty="0">
                <a:solidFill>
                  <a:srgbClr val="268BD2"/>
                </a:solidFill>
                <a:latin typeface="SourceCodePro"/>
              </a:rPr>
              <a:t>names’</a:t>
            </a:r>
            <a:r>
              <a:rPr lang="en-US" sz="2000" dirty="0">
                <a:solidFill>
                  <a:srgbClr val="535353"/>
                </a:solidFill>
                <a:latin typeface="SourceCodePro"/>
              </a:rPr>
              <a:t>;</a:t>
            </a:r>
          </a:p>
          <a:p>
            <a:r>
              <a:rPr lang="en-US" sz="2000" dirty="0" err="1">
                <a:solidFill>
                  <a:srgbClr val="CB4B16"/>
                </a:solidFill>
                <a:latin typeface="SourceCodePro"/>
              </a:rPr>
              <a:t>var</a:t>
            </a:r>
            <a:r>
              <a:rPr lang="en-US" sz="2000" dirty="0">
                <a:solidFill>
                  <a:srgbClr val="535353"/>
                </a:solidFill>
                <a:latin typeface="SourceCodePro"/>
              </a:rPr>
              <a:t> </a:t>
            </a:r>
            <a:r>
              <a:rPr lang="en-US" sz="2000" dirty="0">
                <a:solidFill>
                  <a:srgbClr val="2AA198"/>
                </a:solidFill>
                <a:latin typeface="SourceCodePro"/>
              </a:rPr>
              <a:t>variable</a:t>
            </a:r>
            <a:r>
              <a:rPr lang="en-US" sz="2000" dirty="0">
                <a:solidFill>
                  <a:srgbClr val="535353"/>
                </a:solidFill>
                <a:latin typeface="SourceCodePro"/>
              </a:rPr>
              <a:t> </a:t>
            </a:r>
            <a:r>
              <a:rPr lang="en-US" sz="2000" dirty="0">
                <a:solidFill>
                  <a:srgbClr val="6C71C4"/>
                </a:solidFill>
                <a:latin typeface="SourceCodePro"/>
              </a:rPr>
              <a:t>=</a:t>
            </a:r>
            <a:r>
              <a:rPr lang="en-US" sz="2000" dirty="0">
                <a:solidFill>
                  <a:srgbClr val="535353"/>
                </a:solidFill>
                <a:latin typeface="SourceCodePro"/>
              </a:rPr>
              <a:t> </a:t>
            </a:r>
            <a:r>
              <a:rPr lang="en-US" sz="2000" dirty="0">
                <a:solidFill>
                  <a:srgbClr val="D33682"/>
                </a:solidFill>
                <a:latin typeface="SourceCodePro"/>
              </a:rPr>
              <a:t>0</a:t>
            </a:r>
            <a:r>
              <a:rPr lang="en-US" sz="2000" dirty="0">
                <a:solidFill>
                  <a:srgbClr val="535353"/>
                </a:solidFill>
                <a:latin typeface="SourceCodePro"/>
              </a:rPr>
              <a:t>,</a:t>
            </a:r>
          </a:p>
          <a:p>
            <a:r>
              <a:rPr lang="en-US" sz="2000" dirty="0" err="1">
                <a:solidFill>
                  <a:srgbClr val="CB4B16"/>
                </a:solidFill>
                <a:latin typeface="SourceCodePro"/>
              </a:rPr>
              <a:t>var</a:t>
            </a:r>
            <a:r>
              <a:rPr lang="en-US" sz="2000" dirty="0">
                <a:solidFill>
                  <a:srgbClr val="535353"/>
                </a:solidFill>
                <a:latin typeface="SourceCodePro"/>
              </a:rPr>
              <a:t> </a:t>
            </a:r>
            <a:r>
              <a:rPr lang="en-US" sz="2000" dirty="0">
                <a:solidFill>
                  <a:srgbClr val="2AA198"/>
                </a:solidFill>
                <a:latin typeface="SourceCodePro"/>
              </a:rPr>
              <a:t>Variable</a:t>
            </a:r>
            <a:r>
              <a:rPr lang="en-US" sz="2000" dirty="0">
                <a:solidFill>
                  <a:srgbClr val="535353"/>
                </a:solidFill>
                <a:latin typeface="SourceCodePro"/>
              </a:rPr>
              <a:t> </a:t>
            </a:r>
            <a:r>
              <a:rPr lang="en-US" sz="2000" dirty="0">
                <a:solidFill>
                  <a:srgbClr val="6C71C4"/>
                </a:solidFill>
                <a:latin typeface="SourceCodePro"/>
              </a:rPr>
              <a:t>=</a:t>
            </a:r>
            <a:r>
              <a:rPr lang="en-US" sz="2000" dirty="0">
                <a:solidFill>
                  <a:srgbClr val="535353"/>
                </a:solidFill>
                <a:latin typeface="SourceCodePro"/>
              </a:rPr>
              <a:t> </a:t>
            </a:r>
            <a:r>
              <a:rPr lang="en-US" sz="2000" dirty="0">
                <a:solidFill>
                  <a:srgbClr val="D33682"/>
                </a:solidFill>
                <a:latin typeface="SourceCodePro"/>
              </a:rPr>
              <a:t>0</a:t>
            </a:r>
            <a:r>
              <a:rPr lang="en-US" sz="2000" dirty="0">
                <a:solidFill>
                  <a:srgbClr val="535353"/>
                </a:solidFill>
                <a:latin typeface="SourceCodePro"/>
              </a:rPr>
              <a:t>; </a:t>
            </a:r>
            <a:r>
              <a:rPr lang="en-US" sz="2000" i="1" dirty="0">
                <a:solidFill>
                  <a:srgbClr val="586E75"/>
                </a:solidFill>
                <a:latin typeface="SourceCodePro"/>
              </a:rPr>
              <a:t>// different variables (case sensitive)</a:t>
            </a:r>
            <a:endParaRPr lang="en-US" sz="2000" dirty="0">
              <a:solidFill>
                <a:srgbClr val="535353"/>
              </a:solidFill>
              <a:latin typeface="SourceCodePro"/>
            </a:endParaRPr>
          </a:p>
          <a:p>
            <a:r>
              <a:rPr lang="en-US" sz="2000" dirty="0">
                <a:solidFill>
                  <a:srgbClr val="535353"/>
                </a:solidFill>
                <a:latin typeface="SourceCodePro"/>
              </a:rPr>
              <a:t>​</a:t>
            </a:r>
            <a:endParaRPr lang="en-US" sz="2000" b="0" i="0" dirty="0">
              <a:solidFill>
                <a:srgbClr val="535353"/>
              </a:solidFill>
              <a:effectLst/>
              <a:latin typeface="SourceCodePro"/>
            </a:endParaRPr>
          </a:p>
        </p:txBody>
      </p:sp>
      <p:grpSp>
        <p:nvGrpSpPr>
          <p:cNvPr id="18" name="Group 17"/>
          <p:cNvGrpSpPr/>
          <p:nvPr/>
        </p:nvGrpSpPr>
        <p:grpSpPr>
          <a:xfrm>
            <a:off x="1322591" y="1433783"/>
            <a:ext cx="10006380" cy="4813056"/>
            <a:chOff x="1271220" y="1910133"/>
            <a:chExt cx="10006380" cy="4813056"/>
          </a:xfrm>
        </p:grpSpPr>
        <p:sp>
          <p:nvSpPr>
            <p:cNvPr id="19" name="TextBox 18"/>
            <p:cNvSpPr txBox="1"/>
            <p:nvPr/>
          </p:nvSpPr>
          <p:spPr>
            <a:xfrm>
              <a:off x="1271220" y="1910133"/>
              <a:ext cx="10006380" cy="503535"/>
            </a:xfrm>
            <a:prstGeom prst="rect">
              <a:avLst/>
            </a:prstGeom>
            <a:solidFill>
              <a:schemeClr val="accent2"/>
            </a:solidFill>
            <a:ln>
              <a:solidFill>
                <a:schemeClr val="accent2"/>
              </a:solidFill>
            </a:ln>
          </p:spPr>
          <p:txBody>
            <a:bodyPr wrap="square" rtlCol="0" anchor="ctr">
              <a:spAutoFit/>
            </a:bodyPr>
            <a:lstStyle/>
            <a:p>
              <a:r>
                <a:rPr lang="en-US" dirty="0">
                  <a:solidFill>
                    <a:prstClr val="white"/>
                  </a:solidFill>
                </a:rPr>
                <a:t> </a:t>
              </a:r>
              <a:r>
                <a:rPr lang="en-US" dirty="0" smtClean="0">
                  <a:solidFill>
                    <a:prstClr val="white"/>
                  </a:solidFill>
                </a:rPr>
                <a:t>     JAVASCRIPT</a:t>
              </a:r>
              <a:endParaRPr lang="ru-RU" dirty="0">
                <a:solidFill>
                  <a:prstClr val="white"/>
                </a:solidFill>
              </a:endParaRPr>
            </a:p>
          </p:txBody>
        </p:sp>
        <p:sp>
          <p:nvSpPr>
            <p:cNvPr id="20" name="Rectangle 1"/>
            <p:cNvSpPr>
              <a:spLocks noChangeArrowheads="1"/>
            </p:cNvSpPr>
            <p:nvPr/>
          </p:nvSpPr>
          <p:spPr bwMode="auto">
            <a:xfrm>
              <a:off x="1271220" y="2413668"/>
              <a:ext cx="10006380" cy="4309521"/>
            </a:xfrm>
            <a:prstGeom prst="rect">
              <a:avLst/>
            </a:prstGeom>
            <a:noFill/>
            <a:ln>
              <a:solidFill>
                <a:schemeClr val="accent2"/>
              </a:solidFill>
            </a:ln>
            <a:effec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endParaRPr lang="en-US" altLang="en-US" dirty="0" smtClean="0">
                <a:solidFill>
                  <a:srgbClr val="CC7832"/>
                </a:solidFill>
                <a:latin typeface="Courier New" panose="02070309020205020404" pitchFamily="49" charset="0"/>
                <a:cs typeface="Courier New" panose="02070309020205020404" pitchFamily="49" charset="0"/>
              </a:endParaRPr>
            </a:p>
          </p:txBody>
        </p:sp>
        <p:pic>
          <p:nvPicPr>
            <p:cNvPr id="21" name="Picture 20"/>
            <p:cNvPicPr>
              <a:picLocks noChangeAspect="1"/>
            </p:cNvPicPr>
            <p:nvPr/>
          </p:nvPicPr>
          <p:blipFill rotWithShape="1">
            <a:blip r:embed="rId3" cstate="print">
              <a:extLst>
                <a:ext uri="{28A0092B-C50C-407E-A947-70E740481C1C}">
                  <a14:useLocalDpi xmlns:a14="http://schemas.microsoft.com/office/drawing/2010/main" val="0"/>
                </a:ext>
              </a:extLst>
            </a:blip>
            <a:srcRect t="20408" b="1531"/>
            <a:stretch/>
          </p:blipFill>
          <p:spPr>
            <a:xfrm>
              <a:off x="1347063" y="1971939"/>
              <a:ext cx="328157" cy="370816"/>
            </a:xfrm>
            <a:prstGeom prst="rect">
              <a:avLst/>
            </a:prstGeom>
          </p:spPr>
        </p:pic>
      </p:grpSp>
      <p:sp>
        <p:nvSpPr>
          <p:cNvPr id="3" name="Text Placeholder 2"/>
          <p:cNvSpPr>
            <a:spLocks noGrp="1"/>
          </p:cNvSpPr>
          <p:nvPr>
            <p:ph type="body" sz="quarter" idx="10"/>
          </p:nvPr>
        </p:nvSpPr>
        <p:spPr/>
        <p:txBody>
          <a:bodyPr>
            <a:normAutofit/>
          </a:bodyPr>
          <a:lstStyle/>
          <a:p>
            <a:r>
              <a:rPr lang="en-US" sz="2000" dirty="0" smtClean="0"/>
              <a:t>NAMING CONVENTION</a:t>
            </a:r>
            <a:endParaRPr lang="en-US" sz="2000" dirty="0"/>
          </a:p>
        </p:txBody>
      </p:sp>
    </p:spTree>
    <p:extLst>
      <p:ext uri="{BB962C8B-B14F-4D97-AF65-F5344CB8AC3E}">
        <p14:creationId xmlns:p14="http://schemas.microsoft.com/office/powerpoint/2010/main" val="3127718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par>
                                <p:cTn id="12" presetID="10" presetClass="entr" presetSubtype="0" fill="hold" nodeType="withEffect">
                                  <p:stCondLst>
                                    <p:cond delay="0"/>
                                  </p:stCondLst>
                                  <p:childTnLst>
                                    <p:set>
                                      <p:cBhvr>
                                        <p:cTn id="13" dur="1" fill="hold">
                                          <p:stCondLst>
                                            <p:cond delay="0"/>
                                          </p:stCondLst>
                                        </p:cTn>
                                        <p:tgtEl>
                                          <p:spTgt spid="17">
                                            <p:txEl>
                                              <p:pRg st="0" end="0"/>
                                            </p:txEl>
                                          </p:spTgt>
                                        </p:tgtEl>
                                        <p:attrNameLst>
                                          <p:attrName>style.visibility</p:attrName>
                                        </p:attrNameLst>
                                      </p:cBhvr>
                                      <p:to>
                                        <p:strVal val="visible"/>
                                      </p:to>
                                    </p:set>
                                    <p:animEffect transition="in" filter="fade">
                                      <p:cBhvr>
                                        <p:cTn id="14" dur="500"/>
                                        <p:tgtEl>
                                          <p:spTgt spid="17">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fade">
                                      <p:cBhvr>
                                        <p:cTn id="17" dur="500"/>
                                        <p:tgtEl>
                                          <p:spTgt spid="17">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7">
                                            <p:txEl>
                                              <p:pRg st="2" end="2"/>
                                            </p:txEl>
                                          </p:spTgt>
                                        </p:tgtEl>
                                        <p:attrNameLst>
                                          <p:attrName>style.visibility</p:attrName>
                                        </p:attrNameLst>
                                      </p:cBhvr>
                                      <p:to>
                                        <p:strVal val="visible"/>
                                      </p:to>
                                    </p:set>
                                    <p:animEffect transition="in" filter="fade">
                                      <p:cBhvr>
                                        <p:cTn id="20" dur="500"/>
                                        <p:tgtEl>
                                          <p:spTgt spid="17">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7">
                                            <p:txEl>
                                              <p:pRg st="3" end="3"/>
                                            </p:txEl>
                                          </p:spTgt>
                                        </p:tgtEl>
                                        <p:attrNameLst>
                                          <p:attrName>style.visibility</p:attrName>
                                        </p:attrNameLst>
                                      </p:cBhvr>
                                      <p:to>
                                        <p:strVal val="visible"/>
                                      </p:to>
                                    </p:set>
                                    <p:animEffect transition="in" filter="fade">
                                      <p:cBhvr>
                                        <p:cTn id="23" dur="500"/>
                                        <p:tgtEl>
                                          <p:spTgt spid="17">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7">
                                            <p:txEl>
                                              <p:pRg st="4" end="4"/>
                                            </p:txEl>
                                          </p:spTgt>
                                        </p:tgtEl>
                                        <p:attrNameLst>
                                          <p:attrName>style.visibility</p:attrName>
                                        </p:attrNameLst>
                                      </p:cBhvr>
                                      <p:to>
                                        <p:strVal val="visible"/>
                                      </p:to>
                                    </p:set>
                                    <p:animEffect transition="in" filter="fade">
                                      <p:cBhvr>
                                        <p:cTn id="26" dur="500"/>
                                        <p:tgtEl>
                                          <p:spTgt spid="17">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7">
                                            <p:txEl>
                                              <p:pRg st="5" end="5"/>
                                            </p:txEl>
                                          </p:spTgt>
                                        </p:tgtEl>
                                        <p:attrNameLst>
                                          <p:attrName>style.visibility</p:attrName>
                                        </p:attrNameLst>
                                      </p:cBhvr>
                                      <p:to>
                                        <p:strVal val="visible"/>
                                      </p:to>
                                    </p:set>
                                    <p:animEffect transition="in" filter="fade">
                                      <p:cBhvr>
                                        <p:cTn id="29" dur="500"/>
                                        <p:tgtEl>
                                          <p:spTgt spid="17">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7">
                                            <p:txEl>
                                              <p:pRg st="6" end="6"/>
                                            </p:txEl>
                                          </p:spTgt>
                                        </p:tgtEl>
                                        <p:attrNameLst>
                                          <p:attrName>style.visibility</p:attrName>
                                        </p:attrNameLst>
                                      </p:cBhvr>
                                      <p:to>
                                        <p:strVal val="visible"/>
                                      </p:to>
                                    </p:set>
                                    <p:animEffect transition="in" filter="fade">
                                      <p:cBhvr>
                                        <p:cTn id="32" dur="500"/>
                                        <p:tgtEl>
                                          <p:spTgt spid="17">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7">
                                            <p:txEl>
                                              <p:pRg st="7" end="7"/>
                                            </p:txEl>
                                          </p:spTgt>
                                        </p:tgtEl>
                                        <p:attrNameLst>
                                          <p:attrName>style.visibility</p:attrName>
                                        </p:attrNameLst>
                                      </p:cBhvr>
                                      <p:to>
                                        <p:strVal val="visible"/>
                                      </p:to>
                                    </p:set>
                                    <p:animEffect transition="in" filter="fade">
                                      <p:cBhvr>
                                        <p:cTn id="35" dur="500"/>
                                        <p:tgtEl>
                                          <p:spTgt spid="17">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7">
                                            <p:txEl>
                                              <p:pRg st="8" end="8"/>
                                            </p:txEl>
                                          </p:spTgt>
                                        </p:tgtEl>
                                        <p:attrNameLst>
                                          <p:attrName>style.visibility</p:attrName>
                                        </p:attrNameLst>
                                      </p:cBhvr>
                                      <p:to>
                                        <p:strVal val="visible"/>
                                      </p:to>
                                    </p:set>
                                    <p:animEffect transition="in" filter="fade">
                                      <p:cBhvr>
                                        <p:cTn id="38" dur="500"/>
                                        <p:tgtEl>
                                          <p:spTgt spid="1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9" name="Straight Connector 88"/>
          <p:cNvCxnSpPr/>
          <p:nvPr/>
        </p:nvCxnSpPr>
        <p:spPr>
          <a:xfrm>
            <a:off x="4327906" y="2136940"/>
            <a:ext cx="3553351" cy="13777"/>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368883" y="1088715"/>
            <a:ext cx="1454244" cy="369332"/>
          </a:xfrm>
          <a:prstGeom prst="rect">
            <a:avLst/>
          </a:prstGeom>
          <a:noFill/>
        </p:spPr>
        <p:txBody>
          <a:bodyPr wrap="none" rtlCol="0">
            <a:spAutoFit/>
          </a:bodyPr>
          <a:lstStyle/>
          <a:p>
            <a:pPr algn="ctr"/>
            <a:r>
              <a:rPr lang="id-ID" sz="1800" dirty="0">
                <a:solidFill>
                  <a:schemeClr val="tx2">
                    <a:lumMod val="75000"/>
                  </a:schemeClr>
                </a:solidFill>
                <a:latin typeface="+mj-lt"/>
              </a:rPr>
              <a:t>Basic groups</a:t>
            </a:r>
          </a:p>
        </p:txBody>
      </p:sp>
      <p:grpSp>
        <p:nvGrpSpPr>
          <p:cNvPr id="12" name="Group 11"/>
          <p:cNvGrpSpPr/>
          <p:nvPr/>
        </p:nvGrpSpPr>
        <p:grpSpPr>
          <a:xfrm>
            <a:off x="5131601" y="1614074"/>
            <a:ext cx="1928798" cy="1095075"/>
            <a:chOff x="5061945" y="3322470"/>
            <a:chExt cx="1928798" cy="1095075"/>
          </a:xfrm>
        </p:grpSpPr>
        <p:sp>
          <p:nvSpPr>
            <p:cNvPr id="375" name="Freeform 374"/>
            <p:cNvSpPr/>
            <p:nvPr/>
          </p:nvSpPr>
          <p:spPr>
            <a:xfrm>
              <a:off x="5061945" y="3371812"/>
              <a:ext cx="1928798" cy="1045733"/>
            </a:xfrm>
            <a:custGeom>
              <a:avLst/>
              <a:gdLst/>
              <a:ahLst/>
              <a:cxnLst/>
              <a:rect l="0" t="0" r="0" b="0"/>
              <a:pathLst>
                <a:path w="1261600" h="684000">
                  <a:moveTo>
                    <a:pt x="76000" y="0"/>
                  </a:moveTo>
                  <a:lnTo>
                    <a:pt x="1185600" y="0"/>
                  </a:lnTo>
                  <a:cubicBezTo>
                    <a:pt x="1227575" y="0"/>
                    <a:pt x="1261600" y="34025"/>
                    <a:pt x="1261600" y="76000"/>
                  </a:cubicBezTo>
                  <a:lnTo>
                    <a:pt x="1261600" y="608000"/>
                  </a:lnTo>
                  <a:cubicBezTo>
                    <a:pt x="1261600" y="649975"/>
                    <a:pt x="1227575" y="684000"/>
                    <a:pt x="1185600" y="684000"/>
                  </a:cubicBezTo>
                  <a:lnTo>
                    <a:pt x="76000" y="684000"/>
                  </a:lnTo>
                  <a:cubicBezTo>
                    <a:pt x="34025" y="684000"/>
                    <a:pt x="0" y="649975"/>
                    <a:pt x="0" y="608000"/>
                  </a:cubicBezTo>
                  <a:lnTo>
                    <a:pt x="0" y="76000"/>
                  </a:lnTo>
                  <a:cubicBezTo>
                    <a:pt x="0" y="34025"/>
                    <a:pt x="34025" y="0"/>
                    <a:pt x="76000" y="0"/>
                  </a:cubicBezTo>
                  <a:close/>
                </a:path>
              </a:pathLst>
            </a:custGeom>
            <a:solidFill>
              <a:schemeClr val="accent3">
                <a:lumMod val="75000"/>
              </a:schemeClr>
            </a:solidFill>
            <a:ln w="7600" cap="flat">
              <a:noFill/>
              <a:bevel/>
            </a:ln>
            <a:effectLst/>
          </p:spPr>
        </p:sp>
        <p:sp>
          <p:nvSpPr>
            <p:cNvPr id="257" name="Freeform 256"/>
            <p:cNvSpPr/>
            <p:nvPr/>
          </p:nvSpPr>
          <p:spPr>
            <a:xfrm>
              <a:off x="5061945" y="3322470"/>
              <a:ext cx="1928798" cy="1045733"/>
            </a:xfrm>
            <a:custGeom>
              <a:avLst/>
              <a:gdLst/>
              <a:ahLst/>
              <a:cxnLst/>
              <a:rect l="0" t="0" r="0" b="0"/>
              <a:pathLst>
                <a:path w="1261600" h="684000">
                  <a:moveTo>
                    <a:pt x="76000" y="0"/>
                  </a:moveTo>
                  <a:lnTo>
                    <a:pt x="1185600" y="0"/>
                  </a:lnTo>
                  <a:cubicBezTo>
                    <a:pt x="1227575" y="0"/>
                    <a:pt x="1261600" y="34025"/>
                    <a:pt x="1261600" y="76000"/>
                  </a:cubicBezTo>
                  <a:lnTo>
                    <a:pt x="1261600" y="608000"/>
                  </a:lnTo>
                  <a:cubicBezTo>
                    <a:pt x="1261600" y="649975"/>
                    <a:pt x="1227575" y="684000"/>
                    <a:pt x="1185600" y="684000"/>
                  </a:cubicBezTo>
                  <a:lnTo>
                    <a:pt x="76000" y="684000"/>
                  </a:lnTo>
                  <a:cubicBezTo>
                    <a:pt x="34025" y="684000"/>
                    <a:pt x="0" y="649975"/>
                    <a:pt x="0" y="608000"/>
                  </a:cubicBezTo>
                  <a:lnTo>
                    <a:pt x="0" y="76000"/>
                  </a:lnTo>
                  <a:cubicBezTo>
                    <a:pt x="0" y="34025"/>
                    <a:pt x="34025" y="0"/>
                    <a:pt x="76000" y="0"/>
                  </a:cubicBezTo>
                  <a:close/>
                </a:path>
              </a:pathLst>
            </a:custGeom>
            <a:solidFill>
              <a:schemeClr val="accent3"/>
            </a:solidFill>
            <a:ln w="7600" cap="flat">
              <a:noFill/>
              <a:bevel/>
            </a:ln>
            <a:effectLst/>
          </p:spPr>
        </p:sp>
        <p:sp>
          <p:nvSpPr>
            <p:cNvPr id="258" name="Text 4668"/>
            <p:cNvSpPr txBox="1"/>
            <p:nvPr/>
          </p:nvSpPr>
          <p:spPr>
            <a:xfrm>
              <a:off x="5149090" y="3461901"/>
              <a:ext cx="1754509" cy="766871"/>
            </a:xfrm>
            <a:prstGeom prst="rect">
              <a:avLst/>
            </a:prstGeom>
            <a:noFill/>
          </p:spPr>
          <p:txBody>
            <a:bodyPr wrap="square" lIns="36000" tIns="18000" rIns="36000" bIns="18000" rtlCol="0" anchor="ctr"/>
            <a:lstStyle/>
            <a:p>
              <a:pPr algn="ctr"/>
              <a:r>
                <a:rPr lang="en-US" b="1" dirty="0" smtClean="0">
                  <a:solidFill>
                    <a:schemeClr val="bg1"/>
                  </a:solidFill>
                  <a:latin typeface="+mj-lt"/>
                </a:rPr>
                <a:t>Data Types</a:t>
              </a:r>
              <a:endParaRPr b="1" dirty="0">
                <a:solidFill>
                  <a:schemeClr val="bg1"/>
                </a:solidFill>
                <a:latin typeface="+mj-lt"/>
              </a:endParaRPr>
            </a:p>
          </p:txBody>
        </p:sp>
      </p:grpSp>
      <p:grpSp>
        <p:nvGrpSpPr>
          <p:cNvPr id="11" name="Group 10"/>
          <p:cNvGrpSpPr/>
          <p:nvPr/>
        </p:nvGrpSpPr>
        <p:grpSpPr>
          <a:xfrm>
            <a:off x="7046718" y="3387526"/>
            <a:ext cx="1627632" cy="1119331"/>
            <a:chOff x="7455512" y="2607564"/>
            <a:chExt cx="1603458" cy="829825"/>
          </a:xfrm>
        </p:grpSpPr>
        <p:sp>
          <p:nvSpPr>
            <p:cNvPr id="376" name="Freeform 375"/>
            <p:cNvSpPr/>
            <p:nvPr/>
          </p:nvSpPr>
          <p:spPr>
            <a:xfrm>
              <a:off x="7455512" y="2647280"/>
              <a:ext cx="1603458" cy="790109"/>
            </a:xfrm>
            <a:custGeom>
              <a:avLst/>
              <a:gdLst/>
              <a:ahLst/>
              <a:cxnLst/>
              <a:rect l="0" t="0" r="0" b="0"/>
              <a:pathLst>
                <a:path w="1048800" h="516800">
                  <a:moveTo>
                    <a:pt x="76000" y="0"/>
                  </a:moveTo>
                  <a:lnTo>
                    <a:pt x="972800" y="0"/>
                  </a:lnTo>
                  <a:cubicBezTo>
                    <a:pt x="1014775" y="0"/>
                    <a:pt x="1048800" y="34025"/>
                    <a:pt x="1048800" y="76000"/>
                  </a:cubicBezTo>
                  <a:lnTo>
                    <a:pt x="1048800" y="440800"/>
                  </a:lnTo>
                  <a:cubicBezTo>
                    <a:pt x="1048800" y="482775"/>
                    <a:pt x="1014775" y="516800"/>
                    <a:pt x="972800" y="516800"/>
                  </a:cubicBezTo>
                  <a:lnTo>
                    <a:pt x="76000" y="516800"/>
                  </a:lnTo>
                  <a:cubicBezTo>
                    <a:pt x="34025" y="516800"/>
                    <a:pt x="0" y="482775"/>
                    <a:pt x="0" y="440800"/>
                  </a:cubicBezTo>
                  <a:lnTo>
                    <a:pt x="0" y="76000"/>
                  </a:lnTo>
                  <a:cubicBezTo>
                    <a:pt x="0" y="34025"/>
                    <a:pt x="34025" y="0"/>
                    <a:pt x="76000" y="0"/>
                  </a:cubicBezTo>
                  <a:close/>
                </a:path>
              </a:pathLst>
            </a:custGeom>
            <a:solidFill>
              <a:schemeClr val="accent2">
                <a:lumMod val="75000"/>
              </a:schemeClr>
            </a:solidFill>
            <a:ln w="7600" cap="flat">
              <a:noFill/>
              <a:bevel/>
            </a:ln>
            <a:effectLst/>
          </p:spPr>
        </p:sp>
        <p:sp>
          <p:nvSpPr>
            <p:cNvPr id="255" name="Freeform 254"/>
            <p:cNvSpPr/>
            <p:nvPr/>
          </p:nvSpPr>
          <p:spPr>
            <a:xfrm>
              <a:off x="7455512" y="2607564"/>
              <a:ext cx="1603458" cy="790111"/>
            </a:xfrm>
            <a:custGeom>
              <a:avLst/>
              <a:gdLst/>
              <a:ahLst/>
              <a:cxnLst/>
              <a:rect l="0" t="0" r="0" b="0"/>
              <a:pathLst>
                <a:path w="1048800" h="516800">
                  <a:moveTo>
                    <a:pt x="76000" y="0"/>
                  </a:moveTo>
                  <a:lnTo>
                    <a:pt x="972800" y="0"/>
                  </a:lnTo>
                  <a:cubicBezTo>
                    <a:pt x="1014775" y="0"/>
                    <a:pt x="1048800" y="34025"/>
                    <a:pt x="1048800" y="76000"/>
                  </a:cubicBezTo>
                  <a:lnTo>
                    <a:pt x="1048800" y="440800"/>
                  </a:lnTo>
                  <a:cubicBezTo>
                    <a:pt x="1048800" y="482775"/>
                    <a:pt x="1014775" y="516800"/>
                    <a:pt x="972800" y="516800"/>
                  </a:cubicBezTo>
                  <a:lnTo>
                    <a:pt x="76000" y="516800"/>
                  </a:lnTo>
                  <a:cubicBezTo>
                    <a:pt x="34025" y="516800"/>
                    <a:pt x="0" y="482775"/>
                    <a:pt x="0" y="440800"/>
                  </a:cubicBezTo>
                  <a:lnTo>
                    <a:pt x="0" y="76000"/>
                  </a:lnTo>
                  <a:cubicBezTo>
                    <a:pt x="0" y="34025"/>
                    <a:pt x="34025" y="0"/>
                    <a:pt x="76000" y="0"/>
                  </a:cubicBezTo>
                  <a:close/>
                </a:path>
              </a:pathLst>
            </a:custGeom>
            <a:solidFill>
              <a:schemeClr val="accent2"/>
            </a:solidFill>
            <a:ln w="7600" cap="flat">
              <a:noFill/>
              <a:bevel/>
            </a:ln>
            <a:effectLst/>
          </p:spPr>
        </p:sp>
        <p:sp>
          <p:nvSpPr>
            <p:cNvPr id="256" name="Text 4669"/>
            <p:cNvSpPr txBox="1"/>
            <p:nvPr/>
          </p:nvSpPr>
          <p:spPr>
            <a:xfrm>
              <a:off x="7532868" y="2742366"/>
              <a:ext cx="1498885" cy="580963"/>
            </a:xfrm>
            <a:prstGeom prst="rect">
              <a:avLst/>
            </a:prstGeom>
            <a:noFill/>
          </p:spPr>
          <p:txBody>
            <a:bodyPr wrap="square" lIns="36000" tIns="18000" rIns="36000" bIns="18000" rtlCol="0" anchor="ctr"/>
            <a:lstStyle/>
            <a:p>
              <a:pPr algn="ctr"/>
              <a:r>
                <a:rPr lang="en-US" sz="1600" b="1" dirty="0" smtClean="0">
                  <a:solidFill>
                    <a:schemeClr val="bg1"/>
                  </a:solidFill>
                  <a:latin typeface="+mj-lt"/>
                </a:rPr>
                <a:t>Objects</a:t>
              </a:r>
              <a:endParaRPr sz="1600" b="1" dirty="0">
                <a:solidFill>
                  <a:schemeClr val="bg1"/>
                </a:solidFill>
                <a:latin typeface="+mj-lt"/>
              </a:endParaRPr>
            </a:p>
          </p:txBody>
        </p:sp>
      </p:grpSp>
      <p:grpSp>
        <p:nvGrpSpPr>
          <p:cNvPr id="14" name="Group 13"/>
          <p:cNvGrpSpPr/>
          <p:nvPr/>
        </p:nvGrpSpPr>
        <p:grpSpPr>
          <a:xfrm>
            <a:off x="3514558" y="3387526"/>
            <a:ext cx="1626697" cy="1129973"/>
            <a:chOff x="2970477" y="2793794"/>
            <a:chExt cx="1626697" cy="1129973"/>
          </a:xfrm>
          <a:solidFill>
            <a:schemeClr val="accent5"/>
          </a:solidFill>
        </p:grpSpPr>
        <p:sp>
          <p:nvSpPr>
            <p:cNvPr id="379" name="Freeform 378"/>
            <p:cNvSpPr/>
            <p:nvPr/>
          </p:nvSpPr>
          <p:spPr>
            <a:xfrm>
              <a:off x="2970477" y="2843175"/>
              <a:ext cx="1626697" cy="1080592"/>
            </a:xfrm>
            <a:custGeom>
              <a:avLst/>
              <a:gdLst/>
              <a:ahLst/>
              <a:cxnLst/>
              <a:rect l="0" t="0" r="0" b="0"/>
              <a:pathLst>
                <a:path w="1064000" h="706800">
                  <a:moveTo>
                    <a:pt x="76000" y="0"/>
                  </a:moveTo>
                  <a:lnTo>
                    <a:pt x="988000" y="0"/>
                  </a:lnTo>
                  <a:cubicBezTo>
                    <a:pt x="1029975" y="0"/>
                    <a:pt x="1064000" y="34025"/>
                    <a:pt x="1064000" y="76000"/>
                  </a:cubicBezTo>
                  <a:lnTo>
                    <a:pt x="1064000" y="630800"/>
                  </a:lnTo>
                  <a:cubicBezTo>
                    <a:pt x="1064000" y="672775"/>
                    <a:pt x="1029975" y="706800"/>
                    <a:pt x="988000" y="706800"/>
                  </a:cubicBezTo>
                  <a:lnTo>
                    <a:pt x="76000" y="706800"/>
                  </a:lnTo>
                  <a:cubicBezTo>
                    <a:pt x="34025" y="706800"/>
                    <a:pt x="0" y="672775"/>
                    <a:pt x="0" y="630800"/>
                  </a:cubicBezTo>
                  <a:lnTo>
                    <a:pt x="0" y="76000"/>
                  </a:lnTo>
                  <a:cubicBezTo>
                    <a:pt x="0" y="34025"/>
                    <a:pt x="34025" y="0"/>
                    <a:pt x="76000" y="0"/>
                  </a:cubicBezTo>
                  <a:close/>
                </a:path>
              </a:pathLst>
            </a:custGeom>
            <a:grpFill/>
            <a:ln w="7600" cap="flat">
              <a:noFill/>
              <a:bevel/>
            </a:ln>
            <a:effectLst/>
          </p:spPr>
        </p:sp>
        <p:sp>
          <p:nvSpPr>
            <p:cNvPr id="249" name="Freeform 248"/>
            <p:cNvSpPr/>
            <p:nvPr/>
          </p:nvSpPr>
          <p:spPr>
            <a:xfrm>
              <a:off x="2970477" y="2793794"/>
              <a:ext cx="1626697" cy="1080592"/>
            </a:xfrm>
            <a:custGeom>
              <a:avLst/>
              <a:gdLst/>
              <a:ahLst/>
              <a:cxnLst/>
              <a:rect l="0" t="0" r="0" b="0"/>
              <a:pathLst>
                <a:path w="1064000" h="706800">
                  <a:moveTo>
                    <a:pt x="76000" y="0"/>
                  </a:moveTo>
                  <a:lnTo>
                    <a:pt x="988000" y="0"/>
                  </a:lnTo>
                  <a:cubicBezTo>
                    <a:pt x="1029975" y="0"/>
                    <a:pt x="1064000" y="34025"/>
                    <a:pt x="1064000" y="76000"/>
                  </a:cubicBezTo>
                  <a:lnTo>
                    <a:pt x="1064000" y="630800"/>
                  </a:lnTo>
                  <a:cubicBezTo>
                    <a:pt x="1064000" y="672775"/>
                    <a:pt x="1029975" y="706800"/>
                    <a:pt x="988000" y="706800"/>
                  </a:cubicBezTo>
                  <a:lnTo>
                    <a:pt x="76000" y="706800"/>
                  </a:lnTo>
                  <a:cubicBezTo>
                    <a:pt x="34025" y="706800"/>
                    <a:pt x="0" y="672775"/>
                    <a:pt x="0" y="630800"/>
                  </a:cubicBezTo>
                  <a:lnTo>
                    <a:pt x="0" y="76000"/>
                  </a:lnTo>
                  <a:cubicBezTo>
                    <a:pt x="0" y="34025"/>
                    <a:pt x="34025" y="0"/>
                    <a:pt x="76000" y="0"/>
                  </a:cubicBezTo>
                  <a:close/>
                </a:path>
              </a:pathLst>
            </a:custGeom>
            <a:grpFill/>
            <a:ln w="7600" cap="flat">
              <a:noFill/>
              <a:bevel/>
            </a:ln>
            <a:effectLst/>
          </p:spPr>
        </p:sp>
        <p:sp>
          <p:nvSpPr>
            <p:cNvPr id="250" name="Text 4672"/>
            <p:cNvSpPr txBox="1"/>
            <p:nvPr/>
          </p:nvSpPr>
          <p:spPr>
            <a:xfrm>
              <a:off x="3022763" y="2892557"/>
              <a:ext cx="1522124" cy="871445"/>
            </a:xfrm>
            <a:prstGeom prst="rect">
              <a:avLst/>
            </a:prstGeom>
            <a:grpFill/>
          </p:spPr>
          <p:txBody>
            <a:bodyPr wrap="square" lIns="36000" tIns="18000" rIns="36000" bIns="18000" rtlCol="0" anchor="ctr"/>
            <a:lstStyle/>
            <a:p>
              <a:pPr algn="ctr"/>
              <a:r>
                <a:rPr lang="en-US" sz="1600" b="1" dirty="0" smtClean="0">
                  <a:solidFill>
                    <a:schemeClr val="bg1"/>
                  </a:solidFill>
                  <a:latin typeface="+mj-lt"/>
                </a:rPr>
                <a:t>Primitives</a:t>
              </a:r>
              <a:endParaRPr sz="1600" b="1" dirty="0">
                <a:solidFill>
                  <a:schemeClr val="bg1"/>
                </a:solidFill>
                <a:latin typeface="+mj-lt"/>
              </a:endParaRPr>
            </a:p>
          </p:txBody>
        </p:sp>
      </p:grpSp>
      <p:sp>
        <p:nvSpPr>
          <p:cNvPr id="247" name="Freeform 246"/>
          <p:cNvSpPr/>
          <p:nvPr/>
        </p:nvSpPr>
        <p:spPr>
          <a:xfrm>
            <a:off x="9435598" y="1837709"/>
            <a:ext cx="1138688" cy="336959"/>
          </a:xfrm>
          <a:custGeom>
            <a:avLst/>
            <a:gdLst/>
            <a:ahLst/>
            <a:cxnLst/>
            <a:rect l="0" t="0" r="0" b="0"/>
            <a:pathLst>
              <a:path w="744800" h="220400" fill="none">
                <a:moveTo>
                  <a:pt x="0" y="220400"/>
                </a:moveTo>
                <a:lnTo>
                  <a:pt x="744800" y="220400"/>
                </a:lnTo>
              </a:path>
            </a:pathLst>
          </a:custGeom>
          <a:gradFill>
            <a:gsLst>
              <a:gs pos="0">
                <a:srgbClr val="E7F5FB"/>
              </a:gs>
              <a:gs pos="50000">
                <a:srgbClr val="CFEBF7"/>
              </a:gs>
              <a:gs pos="100000">
                <a:srgbClr val="B7E2F3"/>
              </a:gs>
            </a:gsLst>
            <a:lin ang="5400000" scaled="0"/>
          </a:gradFill>
          <a:ln w="22800" cap="flat">
            <a:solidFill>
              <a:schemeClr val="accent2"/>
            </a:solidFill>
            <a:bevel/>
            <a:tailEnd type="oval"/>
          </a:ln>
          <a:effectLst/>
        </p:spPr>
      </p:sp>
      <p:sp>
        <p:nvSpPr>
          <p:cNvPr id="248" name="Text 4673"/>
          <p:cNvSpPr txBox="1"/>
          <p:nvPr/>
        </p:nvSpPr>
        <p:spPr>
          <a:xfrm>
            <a:off x="9523904" y="1872567"/>
            <a:ext cx="903310" cy="290482"/>
          </a:xfrm>
          <a:prstGeom prst="rect">
            <a:avLst/>
          </a:prstGeom>
          <a:noFill/>
        </p:spPr>
        <p:txBody>
          <a:bodyPr wrap="square" lIns="36000" tIns="18000" rIns="36000" bIns="18000" rtlCol="0" anchor="ctr"/>
          <a:lstStyle/>
          <a:p>
            <a:r>
              <a:rPr lang="en-US" sz="1600" b="1" dirty="0" smtClean="0">
                <a:solidFill>
                  <a:schemeClr val="bg1">
                    <a:lumMod val="50000"/>
                  </a:schemeClr>
                </a:solidFill>
              </a:rPr>
              <a:t>Object</a:t>
            </a:r>
            <a:endParaRPr sz="1600" b="1" dirty="0">
              <a:solidFill>
                <a:schemeClr val="bg1">
                  <a:lumMod val="50000"/>
                </a:schemeClr>
              </a:solidFill>
            </a:endParaRPr>
          </a:p>
        </p:txBody>
      </p:sp>
      <p:sp>
        <p:nvSpPr>
          <p:cNvPr id="245" name="Freeform 244"/>
          <p:cNvSpPr/>
          <p:nvPr/>
        </p:nvSpPr>
        <p:spPr>
          <a:xfrm>
            <a:off x="9436496" y="2306499"/>
            <a:ext cx="1554480" cy="336959"/>
          </a:xfrm>
          <a:custGeom>
            <a:avLst/>
            <a:gdLst/>
            <a:ahLst/>
            <a:cxnLst/>
            <a:rect l="0" t="0" r="0" b="0"/>
            <a:pathLst>
              <a:path w="1208400" h="220400" fill="none">
                <a:moveTo>
                  <a:pt x="0" y="220400"/>
                </a:moveTo>
                <a:lnTo>
                  <a:pt x="1208400" y="220400"/>
                </a:lnTo>
              </a:path>
            </a:pathLst>
          </a:custGeom>
          <a:gradFill>
            <a:gsLst>
              <a:gs pos="0">
                <a:srgbClr val="E7F5FB"/>
              </a:gs>
              <a:gs pos="50000">
                <a:srgbClr val="CFEBF7"/>
              </a:gs>
              <a:gs pos="100000">
                <a:srgbClr val="B7E2F3"/>
              </a:gs>
            </a:gsLst>
            <a:lin ang="5400000" scaled="0"/>
          </a:gradFill>
          <a:ln w="22800" cap="flat">
            <a:solidFill>
              <a:schemeClr val="accent2"/>
            </a:solidFill>
            <a:bevel/>
            <a:tailEnd type="oval"/>
          </a:ln>
          <a:effectLst/>
        </p:spPr>
      </p:sp>
      <p:sp>
        <p:nvSpPr>
          <p:cNvPr id="246" name="Text 4674"/>
          <p:cNvSpPr txBox="1"/>
          <p:nvPr/>
        </p:nvSpPr>
        <p:spPr>
          <a:xfrm>
            <a:off x="9523904" y="2325719"/>
            <a:ext cx="1450065" cy="290482"/>
          </a:xfrm>
          <a:prstGeom prst="rect">
            <a:avLst/>
          </a:prstGeom>
          <a:noFill/>
        </p:spPr>
        <p:txBody>
          <a:bodyPr wrap="square" lIns="36000" tIns="18000" rIns="36000" bIns="18000" rtlCol="0" anchor="ctr"/>
          <a:lstStyle/>
          <a:p>
            <a:r>
              <a:rPr lang="en-US" sz="1600" b="1" dirty="0" smtClean="0">
                <a:solidFill>
                  <a:schemeClr val="bg1">
                    <a:lumMod val="50000"/>
                  </a:schemeClr>
                </a:solidFill>
              </a:rPr>
              <a:t>Array</a:t>
            </a:r>
            <a:endParaRPr sz="1600" b="1" dirty="0">
              <a:solidFill>
                <a:schemeClr val="bg1">
                  <a:lumMod val="50000"/>
                </a:schemeClr>
              </a:solidFill>
            </a:endParaRPr>
          </a:p>
        </p:txBody>
      </p:sp>
      <p:sp>
        <p:nvSpPr>
          <p:cNvPr id="243" name="Freeform 242"/>
          <p:cNvSpPr/>
          <p:nvPr/>
        </p:nvSpPr>
        <p:spPr>
          <a:xfrm>
            <a:off x="9436496" y="2775289"/>
            <a:ext cx="1463040" cy="336959"/>
          </a:xfrm>
          <a:custGeom>
            <a:avLst/>
            <a:gdLst/>
            <a:ahLst/>
            <a:cxnLst/>
            <a:rect l="0" t="0" r="0" b="0"/>
            <a:pathLst>
              <a:path w="1109600" h="220400" fill="none">
                <a:moveTo>
                  <a:pt x="0" y="220400"/>
                </a:moveTo>
                <a:lnTo>
                  <a:pt x="1109600" y="220400"/>
                </a:lnTo>
              </a:path>
            </a:pathLst>
          </a:custGeom>
          <a:gradFill>
            <a:gsLst>
              <a:gs pos="0">
                <a:srgbClr val="E7F5FB"/>
              </a:gs>
              <a:gs pos="50000">
                <a:srgbClr val="CFEBF7"/>
              </a:gs>
              <a:gs pos="100000">
                <a:srgbClr val="B7E2F3"/>
              </a:gs>
            </a:gsLst>
            <a:lin ang="5400000" scaled="0"/>
          </a:gradFill>
          <a:ln w="22800" cap="flat">
            <a:solidFill>
              <a:schemeClr val="accent2"/>
            </a:solidFill>
            <a:bevel/>
            <a:tailEnd type="oval"/>
          </a:ln>
          <a:effectLst/>
        </p:spPr>
      </p:sp>
      <p:sp>
        <p:nvSpPr>
          <p:cNvPr id="244" name="Text 4675"/>
          <p:cNvSpPr txBox="1"/>
          <p:nvPr/>
        </p:nvSpPr>
        <p:spPr>
          <a:xfrm>
            <a:off x="9523904" y="2778870"/>
            <a:ext cx="1289809" cy="290482"/>
          </a:xfrm>
          <a:prstGeom prst="rect">
            <a:avLst/>
          </a:prstGeom>
          <a:noFill/>
        </p:spPr>
        <p:txBody>
          <a:bodyPr wrap="square" lIns="36000" tIns="18000" rIns="36000" bIns="18000" rtlCol="0" anchor="ctr"/>
          <a:lstStyle/>
          <a:p>
            <a:r>
              <a:rPr lang="en-US" sz="1600" b="1" dirty="0" smtClean="0">
                <a:solidFill>
                  <a:schemeClr val="bg1">
                    <a:lumMod val="50000"/>
                  </a:schemeClr>
                </a:solidFill>
              </a:rPr>
              <a:t>Function</a:t>
            </a:r>
            <a:endParaRPr sz="1600" b="1" dirty="0">
              <a:solidFill>
                <a:schemeClr val="bg1">
                  <a:lumMod val="50000"/>
                </a:schemeClr>
              </a:solidFill>
            </a:endParaRPr>
          </a:p>
        </p:txBody>
      </p:sp>
      <p:sp>
        <p:nvSpPr>
          <p:cNvPr id="241" name="Freeform 240"/>
          <p:cNvSpPr/>
          <p:nvPr/>
        </p:nvSpPr>
        <p:spPr>
          <a:xfrm>
            <a:off x="9436497" y="3197245"/>
            <a:ext cx="1138688" cy="323884"/>
          </a:xfrm>
          <a:custGeom>
            <a:avLst/>
            <a:gdLst/>
            <a:ahLst/>
            <a:cxnLst/>
            <a:rect l="0" t="0" r="0" b="0"/>
            <a:pathLst>
              <a:path w="1717600" h="220400" fill="none">
                <a:moveTo>
                  <a:pt x="0" y="220400"/>
                </a:moveTo>
                <a:lnTo>
                  <a:pt x="1717600" y="220400"/>
                </a:lnTo>
              </a:path>
            </a:pathLst>
          </a:custGeom>
          <a:gradFill>
            <a:gsLst>
              <a:gs pos="0">
                <a:srgbClr val="E7F5FB"/>
              </a:gs>
              <a:gs pos="50000">
                <a:srgbClr val="CFEBF7"/>
              </a:gs>
              <a:gs pos="100000">
                <a:srgbClr val="B7E2F3"/>
              </a:gs>
            </a:gsLst>
            <a:lin ang="5400000" scaled="0"/>
          </a:gradFill>
          <a:ln w="22800" cap="flat">
            <a:solidFill>
              <a:schemeClr val="accent2"/>
            </a:solidFill>
            <a:bevel/>
            <a:tailEnd type="oval"/>
          </a:ln>
          <a:effectLst/>
        </p:spPr>
      </p:sp>
      <p:sp>
        <p:nvSpPr>
          <p:cNvPr id="242" name="Text 4676"/>
          <p:cNvSpPr txBox="1"/>
          <p:nvPr/>
        </p:nvSpPr>
        <p:spPr>
          <a:xfrm>
            <a:off x="9523904" y="3244079"/>
            <a:ext cx="2117831" cy="290482"/>
          </a:xfrm>
          <a:prstGeom prst="rect">
            <a:avLst/>
          </a:prstGeom>
          <a:noFill/>
        </p:spPr>
        <p:txBody>
          <a:bodyPr wrap="square" lIns="36000" tIns="18000" rIns="36000" bIns="18000" rtlCol="0" anchor="ctr"/>
          <a:lstStyle/>
          <a:p>
            <a:r>
              <a:rPr lang="en-US" sz="1600" b="1" dirty="0">
                <a:solidFill>
                  <a:schemeClr val="bg1">
                    <a:lumMod val="50000"/>
                  </a:schemeClr>
                </a:solidFill>
              </a:rPr>
              <a:t>Date</a:t>
            </a:r>
          </a:p>
        </p:txBody>
      </p:sp>
      <p:sp>
        <p:nvSpPr>
          <p:cNvPr id="239" name="Freeform 238"/>
          <p:cNvSpPr/>
          <p:nvPr/>
        </p:nvSpPr>
        <p:spPr>
          <a:xfrm>
            <a:off x="9436496" y="3652776"/>
            <a:ext cx="757697" cy="336959"/>
          </a:xfrm>
          <a:custGeom>
            <a:avLst/>
            <a:gdLst/>
            <a:ahLst/>
            <a:cxnLst/>
            <a:rect l="0" t="0" r="0" b="0"/>
            <a:pathLst>
              <a:path w="1649200" h="220400" fill="none">
                <a:moveTo>
                  <a:pt x="0" y="220400"/>
                </a:moveTo>
                <a:lnTo>
                  <a:pt x="1649200" y="220400"/>
                </a:lnTo>
              </a:path>
            </a:pathLst>
          </a:custGeom>
          <a:gradFill>
            <a:gsLst>
              <a:gs pos="0">
                <a:srgbClr val="E7F5FB"/>
              </a:gs>
              <a:gs pos="50000">
                <a:srgbClr val="CFEBF7"/>
              </a:gs>
              <a:gs pos="100000">
                <a:srgbClr val="B7E2F3"/>
              </a:gs>
            </a:gsLst>
            <a:lin ang="5400000" scaled="0"/>
          </a:gradFill>
          <a:ln w="22800" cap="flat">
            <a:solidFill>
              <a:schemeClr val="accent2"/>
            </a:solidFill>
            <a:bevel/>
            <a:tailEnd type="oval"/>
          </a:ln>
          <a:effectLst/>
        </p:spPr>
      </p:sp>
      <p:sp>
        <p:nvSpPr>
          <p:cNvPr id="240" name="Text 4677"/>
          <p:cNvSpPr txBox="1"/>
          <p:nvPr/>
        </p:nvSpPr>
        <p:spPr>
          <a:xfrm>
            <a:off x="9523904" y="3666392"/>
            <a:ext cx="2042417" cy="290482"/>
          </a:xfrm>
          <a:prstGeom prst="rect">
            <a:avLst/>
          </a:prstGeom>
          <a:noFill/>
        </p:spPr>
        <p:txBody>
          <a:bodyPr wrap="square" lIns="36000" tIns="18000" rIns="36000" bIns="18000" rtlCol="0" anchor="ctr"/>
          <a:lstStyle/>
          <a:p>
            <a:r>
              <a:rPr lang="en-US" sz="1600" b="1" dirty="0" smtClean="0">
                <a:solidFill>
                  <a:schemeClr val="bg1">
                    <a:lumMod val="50000"/>
                  </a:schemeClr>
                </a:solidFill>
              </a:rPr>
              <a:t>Error</a:t>
            </a:r>
            <a:endParaRPr sz="1600" b="1" dirty="0">
              <a:solidFill>
                <a:schemeClr val="bg1">
                  <a:lumMod val="50000"/>
                </a:schemeClr>
              </a:solidFill>
            </a:endParaRPr>
          </a:p>
        </p:txBody>
      </p:sp>
      <p:sp>
        <p:nvSpPr>
          <p:cNvPr id="237" name="Freeform 236"/>
          <p:cNvSpPr/>
          <p:nvPr/>
        </p:nvSpPr>
        <p:spPr>
          <a:xfrm>
            <a:off x="9436496" y="4088705"/>
            <a:ext cx="1280160" cy="336959"/>
          </a:xfrm>
          <a:custGeom>
            <a:avLst/>
            <a:gdLst/>
            <a:ahLst/>
            <a:cxnLst/>
            <a:rect l="0" t="0" r="0" b="0"/>
            <a:pathLst>
              <a:path w="1147600" h="220400" fill="none">
                <a:moveTo>
                  <a:pt x="0" y="220400"/>
                </a:moveTo>
                <a:lnTo>
                  <a:pt x="1147600" y="220400"/>
                </a:lnTo>
              </a:path>
            </a:pathLst>
          </a:custGeom>
          <a:gradFill>
            <a:gsLst>
              <a:gs pos="0">
                <a:srgbClr val="E7F5FB"/>
              </a:gs>
              <a:gs pos="50000">
                <a:srgbClr val="CFEBF7"/>
              </a:gs>
              <a:gs pos="100000">
                <a:srgbClr val="B7E2F3"/>
              </a:gs>
            </a:gsLst>
            <a:lin ang="5400000" scaled="0"/>
          </a:gradFill>
          <a:ln w="22800" cap="flat">
            <a:solidFill>
              <a:schemeClr val="accent2"/>
            </a:solidFill>
            <a:bevel/>
            <a:tailEnd type="oval"/>
          </a:ln>
          <a:effectLst/>
        </p:spPr>
      </p:sp>
      <p:sp>
        <p:nvSpPr>
          <p:cNvPr id="238" name="Text 4678"/>
          <p:cNvSpPr txBox="1"/>
          <p:nvPr/>
        </p:nvSpPr>
        <p:spPr>
          <a:xfrm>
            <a:off x="9523904" y="4117856"/>
            <a:ext cx="1320338" cy="290482"/>
          </a:xfrm>
          <a:prstGeom prst="rect">
            <a:avLst/>
          </a:prstGeom>
          <a:noFill/>
        </p:spPr>
        <p:txBody>
          <a:bodyPr wrap="square" lIns="36000" tIns="18000" rIns="36000" bIns="18000" rtlCol="0" anchor="ctr"/>
          <a:lstStyle/>
          <a:p>
            <a:r>
              <a:rPr lang="en-US" sz="1600" b="1" dirty="0" smtClean="0">
                <a:solidFill>
                  <a:schemeClr val="bg1">
                    <a:lumMod val="50000"/>
                  </a:schemeClr>
                </a:solidFill>
              </a:rPr>
              <a:t>RegExp</a:t>
            </a:r>
            <a:endParaRPr sz="1600" b="1" dirty="0">
              <a:solidFill>
                <a:schemeClr val="bg1">
                  <a:lumMod val="50000"/>
                </a:schemeClr>
              </a:solidFill>
            </a:endParaRPr>
          </a:p>
        </p:txBody>
      </p:sp>
      <p:sp>
        <p:nvSpPr>
          <p:cNvPr id="235" name="Freeform 234"/>
          <p:cNvSpPr/>
          <p:nvPr/>
        </p:nvSpPr>
        <p:spPr>
          <a:xfrm>
            <a:off x="1738529" y="3592782"/>
            <a:ext cx="1005840" cy="348256"/>
          </a:xfrm>
          <a:custGeom>
            <a:avLst/>
            <a:gdLst/>
            <a:ahLst/>
            <a:cxnLst/>
            <a:rect l="0" t="0" r="0" b="0"/>
            <a:pathLst>
              <a:path w="1596000" h="212800" fill="none">
                <a:moveTo>
                  <a:pt x="0" y="212800"/>
                </a:moveTo>
                <a:lnTo>
                  <a:pt x="1596000" y="212800"/>
                </a:lnTo>
              </a:path>
            </a:pathLst>
          </a:custGeom>
          <a:gradFill>
            <a:gsLst>
              <a:gs pos="0">
                <a:srgbClr val="E7F5FB"/>
              </a:gs>
              <a:gs pos="50000">
                <a:srgbClr val="CFEBF7"/>
              </a:gs>
              <a:gs pos="100000">
                <a:srgbClr val="B7E2F3"/>
              </a:gs>
            </a:gsLst>
            <a:lin ang="5400000" scaled="0"/>
          </a:gradFill>
          <a:ln w="22800" cap="flat">
            <a:solidFill>
              <a:schemeClr val="accent5"/>
            </a:solidFill>
            <a:bevel/>
            <a:headEnd type="oval"/>
            <a:tailEnd type="none"/>
          </a:ln>
          <a:effectLst/>
        </p:spPr>
        <p:txBody>
          <a:bodyPr/>
          <a:lstStyle/>
          <a:p>
            <a:endParaRPr lang="en-US" dirty="0"/>
          </a:p>
        </p:txBody>
      </p:sp>
      <p:sp>
        <p:nvSpPr>
          <p:cNvPr id="236" name="Text 4679"/>
          <p:cNvSpPr txBox="1"/>
          <p:nvPr/>
        </p:nvSpPr>
        <p:spPr>
          <a:xfrm>
            <a:off x="2061033" y="3606870"/>
            <a:ext cx="553486" cy="325441"/>
          </a:xfrm>
          <a:prstGeom prst="rect">
            <a:avLst/>
          </a:prstGeom>
          <a:noFill/>
        </p:spPr>
        <p:txBody>
          <a:bodyPr wrap="square" lIns="36000" tIns="18000" rIns="36000" bIns="18000" rtlCol="0" anchor="ctr"/>
          <a:lstStyle/>
          <a:p>
            <a:pPr algn="r"/>
            <a:r>
              <a:rPr lang="en-US" sz="1600" b="1" dirty="0">
                <a:solidFill>
                  <a:schemeClr val="bg1">
                    <a:lumMod val="50000"/>
                  </a:schemeClr>
                </a:solidFill>
              </a:rPr>
              <a:t>n</a:t>
            </a:r>
            <a:r>
              <a:rPr lang="en-US" sz="1600" b="1" dirty="0" smtClean="0">
                <a:solidFill>
                  <a:schemeClr val="bg1">
                    <a:lumMod val="50000"/>
                  </a:schemeClr>
                </a:solidFill>
              </a:rPr>
              <a:t>ull</a:t>
            </a:r>
            <a:endParaRPr sz="1600" b="1" dirty="0">
              <a:solidFill>
                <a:schemeClr val="bg1">
                  <a:lumMod val="50000"/>
                </a:schemeClr>
              </a:solidFill>
            </a:endParaRPr>
          </a:p>
        </p:txBody>
      </p:sp>
      <p:sp>
        <p:nvSpPr>
          <p:cNvPr id="233" name="Freeform 232"/>
          <p:cNvSpPr/>
          <p:nvPr/>
        </p:nvSpPr>
        <p:spPr>
          <a:xfrm>
            <a:off x="1282406" y="4111203"/>
            <a:ext cx="1463040" cy="325340"/>
          </a:xfrm>
          <a:custGeom>
            <a:avLst/>
            <a:gdLst/>
            <a:ahLst/>
            <a:cxnLst/>
            <a:rect l="0" t="0" r="0" b="0"/>
            <a:pathLst>
              <a:path w="1459200" h="220400" fill="none">
                <a:moveTo>
                  <a:pt x="0" y="220400"/>
                </a:moveTo>
                <a:lnTo>
                  <a:pt x="1459200" y="220400"/>
                </a:lnTo>
              </a:path>
            </a:pathLst>
          </a:custGeom>
          <a:gradFill>
            <a:gsLst>
              <a:gs pos="0">
                <a:srgbClr val="E7F5FB"/>
              </a:gs>
              <a:gs pos="50000">
                <a:srgbClr val="CFEBF7"/>
              </a:gs>
              <a:gs pos="100000">
                <a:srgbClr val="B7E2F3"/>
              </a:gs>
            </a:gsLst>
            <a:lin ang="5400000" scaled="0"/>
          </a:gradFill>
          <a:ln w="22800" cap="flat">
            <a:solidFill>
              <a:schemeClr val="accent5"/>
            </a:solidFill>
            <a:bevel/>
            <a:headEnd type="oval"/>
            <a:tailEnd type="none"/>
          </a:ln>
          <a:effectLst/>
        </p:spPr>
      </p:sp>
      <p:sp>
        <p:nvSpPr>
          <p:cNvPr id="234" name="Text 4680"/>
          <p:cNvSpPr txBox="1"/>
          <p:nvPr/>
        </p:nvSpPr>
        <p:spPr>
          <a:xfrm>
            <a:off x="1605354" y="4147012"/>
            <a:ext cx="1009165" cy="275957"/>
          </a:xfrm>
          <a:prstGeom prst="rect">
            <a:avLst/>
          </a:prstGeom>
          <a:noFill/>
        </p:spPr>
        <p:txBody>
          <a:bodyPr wrap="square" lIns="36000" tIns="18000" rIns="36000" bIns="18000" rtlCol="0" anchor="ctr"/>
          <a:lstStyle/>
          <a:p>
            <a:pPr algn="r"/>
            <a:r>
              <a:rPr lang="en-US" sz="1600" b="1" dirty="0">
                <a:solidFill>
                  <a:schemeClr val="bg1">
                    <a:lumMod val="50000"/>
                  </a:schemeClr>
                </a:solidFill>
              </a:rPr>
              <a:t>u</a:t>
            </a:r>
            <a:r>
              <a:rPr lang="en-US" sz="1600" b="1" dirty="0" smtClean="0">
                <a:solidFill>
                  <a:schemeClr val="bg1">
                    <a:lumMod val="50000"/>
                  </a:schemeClr>
                </a:solidFill>
              </a:rPr>
              <a:t>ndefined</a:t>
            </a:r>
            <a:endParaRPr sz="1600" b="1" dirty="0">
              <a:solidFill>
                <a:schemeClr val="bg1">
                  <a:lumMod val="50000"/>
                </a:schemeClr>
              </a:solidFill>
            </a:endParaRPr>
          </a:p>
        </p:txBody>
      </p:sp>
      <p:sp>
        <p:nvSpPr>
          <p:cNvPr id="231" name="Freeform 230"/>
          <p:cNvSpPr/>
          <p:nvPr/>
        </p:nvSpPr>
        <p:spPr>
          <a:xfrm>
            <a:off x="1033933" y="4586577"/>
            <a:ext cx="1719652" cy="336959"/>
          </a:xfrm>
          <a:custGeom>
            <a:avLst/>
            <a:gdLst/>
            <a:ahLst/>
            <a:cxnLst/>
            <a:rect l="0" t="0" r="0" b="0"/>
            <a:pathLst>
              <a:path w="1124800" h="220400" fill="none">
                <a:moveTo>
                  <a:pt x="0" y="220400"/>
                </a:moveTo>
                <a:lnTo>
                  <a:pt x="1124800" y="220400"/>
                </a:lnTo>
              </a:path>
            </a:pathLst>
          </a:custGeom>
          <a:gradFill>
            <a:gsLst>
              <a:gs pos="0">
                <a:srgbClr val="E7F5FB"/>
              </a:gs>
              <a:gs pos="50000">
                <a:srgbClr val="CFEBF7"/>
              </a:gs>
              <a:gs pos="100000">
                <a:srgbClr val="B7E2F3"/>
              </a:gs>
            </a:gsLst>
            <a:lin ang="5400000" scaled="0"/>
          </a:gradFill>
          <a:ln w="22800" cap="flat">
            <a:solidFill>
              <a:schemeClr val="accent5"/>
            </a:solidFill>
            <a:bevel/>
            <a:headEnd type="oval"/>
            <a:tailEnd type="none"/>
          </a:ln>
          <a:effectLst/>
        </p:spPr>
      </p:sp>
      <p:sp>
        <p:nvSpPr>
          <p:cNvPr id="232" name="Text 4681"/>
          <p:cNvSpPr txBox="1"/>
          <p:nvPr/>
        </p:nvSpPr>
        <p:spPr>
          <a:xfrm>
            <a:off x="931437" y="4588544"/>
            <a:ext cx="1683082" cy="287577"/>
          </a:xfrm>
          <a:prstGeom prst="rect">
            <a:avLst/>
          </a:prstGeom>
          <a:noFill/>
        </p:spPr>
        <p:txBody>
          <a:bodyPr wrap="square" lIns="36000" tIns="18000" rIns="36000" bIns="18000" rtlCol="0" anchor="ctr"/>
          <a:lstStyle/>
          <a:p>
            <a:pPr algn="r"/>
            <a:r>
              <a:rPr lang="en-US" sz="1600" b="1" dirty="0">
                <a:solidFill>
                  <a:schemeClr val="bg1">
                    <a:lumMod val="50000"/>
                  </a:schemeClr>
                </a:solidFill>
              </a:rPr>
              <a:t>s</a:t>
            </a:r>
            <a:r>
              <a:rPr lang="en-US" sz="1600" b="1" dirty="0" smtClean="0">
                <a:solidFill>
                  <a:schemeClr val="bg1">
                    <a:lumMod val="50000"/>
                  </a:schemeClr>
                </a:solidFill>
              </a:rPr>
              <a:t>ymbol (ES6)</a:t>
            </a:r>
            <a:endParaRPr sz="1600" b="1" dirty="0">
              <a:solidFill>
                <a:schemeClr val="bg1">
                  <a:lumMod val="50000"/>
                </a:schemeClr>
              </a:solidFill>
            </a:endParaRPr>
          </a:p>
        </p:txBody>
      </p:sp>
      <p:sp>
        <p:nvSpPr>
          <p:cNvPr id="227" name="Freeform 226"/>
          <p:cNvSpPr/>
          <p:nvPr/>
        </p:nvSpPr>
        <p:spPr>
          <a:xfrm>
            <a:off x="1650691" y="2265677"/>
            <a:ext cx="1097280" cy="287580"/>
          </a:xfrm>
          <a:custGeom>
            <a:avLst/>
            <a:gdLst/>
            <a:ahLst/>
            <a:cxnLst/>
            <a:rect l="0" t="0" r="0" b="0"/>
            <a:pathLst>
              <a:path w="608000" h="220400" fill="none">
                <a:moveTo>
                  <a:pt x="0" y="220400"/>
                </a:moveTo>
                <a:lnTo>
                  <a:pt x="608000" y="220400"/>
                </a:lnTo>
              </a:path>
            </a:pathLst>
          </a:custGeom>
          <a:gradFill>
            <a:gsLst>
              <a:gs pos="0">
                <a:srgbClr val="E7F5FB"/>
              </a:gs>
              <a:gs pos="50000">
                <a:srgbClr val="CFEBF7"/>
              </a:gs>
              <a:gs pos="100000">
                <a:srgbClr val="B7E2F3"/>
              </a:gs>
            </a:gsLst>
            <a:lin ang="5400000" scaled="0"/>
          </a:gradFill>
          <a:ln w="22800" cap="flat">
            <a:solidFill>
              <a:schemeClr val="accent5"/>
            </a:solidFill>
            <a:bevel/>
            <a:headEnd type="oval"/>
            <a:tailEnd type="none"/>
          </a:ln>
          <a:effectLst/>
        </p:spPr>
      </p:sp>
      <p:sp>
        <p:nvSpPr>
          <p:cNvPr id="228" name="Text 4683"/>
          <p:cNvSpPr txBox="1"/>
          <p:nvPr/>
        </p:nvSpPr>
        <p:spPr>
          <a:xfrm>
            <a:off x="1632692" y="2280965"/>
            <a:ext cx="981827" cy="207338"/>
          </a:xfrm>
          <a:prstGeom prst="rect">
            <a:avLst/>
          </a:prstGeom>
          <a:noFill/>
        </p:spPr>
        <p:txBody>
          <a:bodyPr wrap="square" lIns="36000" tIns="18000" rIns="36000" bIns="18000" rtlCol="0" anchor="ctr"/>
          <a:lstStyle/>
          <a:p>
            <a:pPr algn="r"/>
            <a:r>
              <a:rPr lang="en-US" sz="1600" b="1" dirty="0">
                <a:solidFill>
                  <a:schemeClr val="bg1">
                    <a:lumMod val="50000"/>
                  </a:schemeClr>
                </a:solidFill>
              </a:rPr>
              <a:t>n</a:t>
            </a:r>
            <a:r>
              <a:rPr lang="en-US" sz="1600" b="1" dirty="0" smtClean="0">
                <a:solidFill>
                  <a:schemeClr val="bg1">
                    <a:lumMod val="50000"/>
                  </a:schemeClr>
                </a:solidFill>
              </a:rPr>
              <a:t>umber</a:t>
            </a:r>
            <a:endParaRPr sz="1600" b="1" dirty="0">
              <a:solidFill>
                <a:schemeClr val="bg1">
                  <a:lumMod val="50000"/>
                </a:schemeClr>
              </a:solidFill>
            </a:endParaRPr>
          </a:p>
        </p:txBody>
      </p:sp>
      <p:sp>
        <p:nvSpPr>
          <p:cNvPr id="225" name="Freeform 224"/>
          <p:cNvSpPr/>
          <p:nvPr/>
        </p:nvSpPr>
        <p:spPr>
          <a:xfrm>
            <a:off x="1405284" y="2608828"/>
            <a:ext cx="1359454" cy="336959"/>
          </a:xfrm>
          <a:custGeom>
            <a:avLst/>
            <a:gdLst/>
            <a:ahLst/>
            <a:cxnLst/>
            <a:rect l="0" t="0" r="0" b="0"/>
            <a:pathLst>
              <a:path w="889200" h="220400" fill="none">
                <a:moveTo>
                  <a:pt x="0" y="220400"/>
                </a:moveTo>
                <a:lnTo>
                  <a:pt x="889200" y="220400"/>
                </a:lnTo>
              </a:path>
            </a:pathLst>
          </a:custGeom>
          <a:gradFill>
            <a:gsLst>
              <a:gs pos="0">
                <a:srgbClr val="E7F5FB"/>
              </a:gs>
              <a:gs pos="50000">
                <a:srgbClr val="CFEBF7"/>
              </a:gs>
              <a:gs pos="100000">
                <a:srgbClr val="B7E2F3"/>
              </a:gs>
            </a:gsLst>
            <a:lin ang="5400000" scaled="0"/>
          </a:gradFill>
          <a:ln w="22800" cap="flat">
            <a:solidFill>
              <a:schemeClr val="accent5"/>
            </a:solidFill>
            <a:bevel/>
            <a:headEnd type="oval"/>
            <a:tailEnd type="none"/>
          </a:ln>
          <a:effectLst/>
        </p:spPr>
      </p:sp>
      <p:sp>
        <p:nvSpPr>
          <p:cNvPr id="226" name="Text 4684"/>
          <p:cNvSpPr txBox="1"/>
          <p:nvPr/>
        </p:nvSpPr>
        <p:spPr>
          <a:xfrm>
            <a:off x="1558879" y="2639434"/>
            <a:ext cx="1055640" cy="290482"/>
          </a:xfrm>
          <a:prstGeom prst="rect">
            <a:avLst/>
          </a:prstGeom>
          <a:noFill/>
        </p:spPr>
        <p:txBody>
          <a:bodyPr wrap="square" lIns="36000" tIns="18000" rIns="36000" bIns="18000" rtlCol="0" anchor="ctr"/>
          <a:lstStyle/>
          <a:p>
            <a:pPr algn="r"/>
            <a:r>
              <a:rPr lang="en-US" sz="1600" b="1" dirty="0">
                <a:solidFill>
                  <a:schemeClr val="bg1">
                    <a:lumMod val="50000"/>
                  </a:schemeClr>
                </a:solidFill>
              </a:rPr>
              <a:t>s</a:t>
            </a:r>
            <a:r>
              <a:rPr lang="en-US" sz="1600" b="1" dirty="0" smtClean="0">
                <a:solidFill>
                  <a:schemeClr val="bg1">
                    <a:lumMod val="50000"/>
                  </a:schemeClr>
                </a:solidFill>
              </a:rPr>
              <a:t>tring</a:t>
            </a:r>
            <a:endParaRPr sz="1600" b="1" dirty="0">
              <a:solidFill>
                <a:schemeClr val="bg1">
                  <a:lumMod val="50000"/>
                </a:schemeClr>
              </a:solidFill>
            </a:endParaRPr>
          </a:p>
        </p:txBody>
      </p:sp>
      <p:sp>
        <p:nvSpPr>
          <p:cNvPr id="223" name="Freeform 222"/>
          <p:cNvSpPr/>
          <p:nvPr/>
        </p:nvSpPr>
        <p:spPr>
          <a:xfrm>
            <a:off x="1534009" y="3118334"/>
            <a:ext cx="1225930" cy="325340"/>
          </a:xfrm>
          <a:custGeom>
            <a:avLst/>
            <a:gdLst/>
            <a:ahLst/>
            <a:cxnLst/>
            <a:rect l="0" t="0" r="0" b="0"/>
            <a:pathLst>
              <a:path w="714400" h="220400" fill="none">
                <a:moveTo>
                  <a:pt x="0" y="220400"/>
                </a:moveTo>
                <a:lnTo>
                  <a:pt x="714400" y="220400"/>
                </a:lnTo>
              </a:path>
            </a:pathLst>
          </a:custGeom>
          <a:gradFill>
            <a:gsLst>
              <a:gs pos="0">
                <a:srgbClr val="E7F5FB"/>
              </a:gs>
              <a:gs pos="50000">
                <a:srgbClr val="CFEBF7"/>
              </a:gs>
              <a:gs pos="100000">
                <a:srgbClr val="B7E2F3"/>
              </a:gs>
            </a:gsLst>
            <a:lin ang="5400000" scaled="0"/>
          </a:gradFill>
          <a:ln w="22800" cap="flat">
            <a:solidFill>
              <a:schemeClr val="accent5"/>
            </a:solidFill>
            <a:bevel/>
            <a:headEnd type="oval"/>
            <a:tailEnd type="none"/>
          </a:ln>
          <a:effectLst/>
        </p:spPr>
      </p:sp>
      <p:sp>
        <p:nvSpPr>
          <p:cNvPr id="224" name="Text 4685"/>
          <p:cNvSpPr txBox="1"/>
          <p:nvPr/>
        </p:nvSpPr>
        <p:spPr>
          <a:xfrm>
            <a:off x="1721547" y="3127647"/>
            <a:ext cx="892972" cy="290482"/>
          </a:xfrm>
          <a:prstGeom prst="rect">
            <a:avLst/>
          </a:prstGeom>
          <a:noFill/>
        </p:spPr>
        <p:txBody>
          <a:bodyPr wrap="square" lIns="36000" tIns="18000" rIns="36000" bIns="18000" rtlCol="0" anchor="ctr"/>
          <a:lstStyle/>
          <a:p>
            <a:pPr algn="r"/>
            <a:r>
              <a:rPr lang="en-US" sz="1600" b="1" dirty="0">
                <a:solidFill>
                  <a:schemeClr val="bg1">
                    <a:lumMod val="50000"/>
                  </a:schemeClr>
                </a:solidFill>
              </a:rPr>
              <a:t>b</a:t>
            </a:r>
            <a:r>
              <a:rPr lang="en-US" sz="1600" b="1" dirty="0" smtClean="0">
                <a:solidFill>
                  <a:schemeClr val="bg1">
                    <a:lumMod val="50000"/>
                  </a:schemeClr>
                </a:solidFill>
              </a:rPr>
              <a:t>oolean</a:t>
            </a:r>
            <a:endParaRPr sz="1600" b="1" dirty="0">
              <a:solidFill>
                <a:schemeClr val="bg1">
                  <a:lumMod val="50000"/>
                </a:schemeClr>
              </a:solidFill>
            </a:endParaRPr>
          </a:p>
        </p:txBody>
      </p:sp>
      <p:sp>
        <p:nvSpPr>
          <p:cNvPr id="78" name="Freeform 77"/>
          <p:cNvSpPr/>
          <p:nvPr/>
        </p:nvSpPr>
        <p:spPr>
          <a:xfrm>
            <a:off x="9436497" y="4557495"/>
            <a:ext cx="1260530" cy="362490"/>
          </a:xfrm>
          <a:custGeom>
            <a:avLst/>
            <a:gdLst/>
            <a:ahLst/>
            <a:cxnLst/>
            <a:rect l="0" t="0" r="0" b="0"/>
            <a:pathLst>
              <a:path w="1717600" h="220400" fill="none">
                <a:moveTo>
                  <a:pt x="0" y="220400"/>
                </a:moveTo>
                <a:lnTo>
                  <a:pt x="1717600" y="220400"/>
                </a:lnTo>
              </a:path>
            </a:pathLst>
          </a:custGeom>
          <a:gradFill>
            <a:gsLst>
              <a:gs pos="0">
                <a:srgbClr val="E7F5FB"/>
              </a:gs>
              <a:gs pos="50000">
                <a:srgbClr val="CFEBF7"/>
              </a:gs>
              <a:gs pos="100000">
                <a:srgbClr val="B7E2F3"/>
              </a:gs>
            </a:gsLst>
            <a:lin ang="5400000" scaled="0"/>
          </a:gradFill>
          <a:ln w="22800" cap="flat">
            <a:solidFill>
              <a:schemeClr val="accent2"/>
            </a:solidFill>
            <a:bevel/>
            <a:tailEnd type="oval"/>
          </a:ln>
          <a:effectLst/>
        </p:spPr>
      </p:sp>
      <p:sp>
        <p:nvSpPr>
          <p:cNvPr id="79" name="Freeform 78"/>
          <p:cNvSpPr/>
          <p:nvPr/>
        </p:nvSpPr>
        <p:spPr>
          <a:xfrm>
            <a:off x="9436497" y="5051816"/>
            <a:ext cx="1463040" cy="292426"/>
          </a:xfrm>
          <a:custGeom>
            <a:avLst/>
            <a:gdLst/>
            <a:ahLst/>
            <a:cxnLst/>
            <a:rect l="0" t="0" r="0" b="0"/>
            <a:pathLst>
              <a:path w="1649200" h="220400" fill="none">
                <a:moveTo>
                  <a:pt x="0" y="220400"/>
                </a:moveTo>
                <a:lnTo>
                  <a:pt x="1649200" y="220400"/>
                </a:lnTo>
              </a:path>
            </a:pathLst>
          </a:custGeom>
          <a:gradFill>
            <a:gsLst>
              <a:gs pos="0">
                <a:srgbClr val="E7F5FB"/>
              </a:gs>
              <a:gs pos="50000">
                <a:srgbClr val="CFEBF7"/>
              </a:gs>
              <a:gs pos="100000">
                <a:srgbClr val="B7E2F3"/>
              </a:gs>
            </a:gsLst>
            <a:lin ang="5400000" scaled="0"/>
          </a:gradFill>
          <a:ln w="22860" cap="flat">
            <a:solidFill>
              <a:schemeClr val="accent2"/>
            </a:solidFill>
            <a:bevel/>
            <a:tailEnd type="oval"/>
          </a:ln>
          <a:effectLst/>
        </p:spPr>
      </p:sp>
      <p:sp>
        <p:nvSpPr>
          <p:cNvPr id="80" name="Freeform 79"/>
          <p:cNvSpPr/>
          <p:nvPr/>
        </p:nvSpPr>
        <p:spPr>
          <a:xfrm>
            <a:off x="9426971" y="5435727"/>
            <a:ext cx="1097280" cy="336959"/>
          </a:xfrm>
          <a:custGeom>
            <a:avLst/>
            <a:gdLst/>
            <a:ahLst/>
            <a:cxnLst/>
            <a:rect l="0" t="0" r="0" b="0"/>
            <a:pathLst>
              <a:path w="1147600" h="220400" fill="none">
                <a:moveTo>
                  <a:pt x="0" y="220400"/>
                </a:moveTo>
                <a:lnTo>
                  <a:pt x="1147600" y="220400"/>
                </a:lnTo>
              </a:path>
            </a:pathLst>
          </a:custGeom>
          <a:gradFill>
            <a:gsLst>
              <a:gs pos="0">
                <a:srgbClr val="E7F5FB"/>
              </a:gs>
              <a:gs pos="50000">
                <a:srgbClr val="CFEBF7"/>
              </a:gs>
              <a:gs pos="100000">
                <a:srgbClr val="B7E2F3"/>
              </a:gs>
            </a:gsLst>
            <a:lin ang="5400000" scaled="0"/>
          </a:gradFill>
          <a:ln w="22800" cap="flat">
            <a:solidFill>
              <a:schemeClr val="accent2"/>
            </a:solidFill>
            <a:bevel/>
            <a:tailEnd type="oval"/>
          </a:ln>
          <a:effectLst/>
        </p:spPr>
      </p:sp>
      <p:sp>
        <p:nvSpPr>
          <p:cNvPr id="6" name="Rectangle 5"/>
          <p:cNvSpPr/>
          <p:nvPr/>
        </p:nvSpPr>
        <p:spPr>
          <a:xfrm>
            <a:off x="9523904" y="4569771"/>
            <a:ext cx="883575" cy="338554"/>
          </a:xfrm>
          <a:prstGeom prst="rect">
            <a:avLst/>
          </a:prstGeom>
        </p:spPr>
        <p:txBody>
          <a:bodyPr wrap="none">
            <a:spAutoFit/>
          </a:bodyPr>
          <a:lstStyle/>
          <a:p>
            <a:r>
              <a:rPr lang="en-US" sz="1600" b="1" dirty="0" smtClean="0">
                <a:solidFill>
                  <a:schemeClr val="bg1">
                    <a:lumMod val="50000"/>
                  </a:schemeClr>
                </a:solidFill>
              </a:rPr>
              <a:t>Number</a:t>
            </a:r>
            <a:endParaRPr lang="en-US" sz="1600" b="1" dirty="0">
              <a:solidFill>
                <a:schemeClr val="bg1">
                  <a:lumMod val="50000"/>
                </a:schemeClr>
              </a:solidFill>
            </a:endParaRPr>
          </a:p>
        </p:txBody>
      </p:sp>
      <p:sp>
        <p:nvSpPr>
          <p:cNvPr id="19" name="Rectangle 18"/>
          <p:cNvSpPr/>
          <p:nvPr/>
        </p:nvSpPr>
        <p:spPr>
          <a:xfrm>
            <a:off x="9523904" y="4976795"/>
            <a:ext cx="684803" cy="338554"/>
          </a:xfrm>
          <a:prstGeom prst="rect">
            <a:avLst/>
          </a:prstGeom>
        </p:spPr>
        <p:txBody>
          <a:bodyPr wrap="none">
            <a:spAutoFit/>
          </a:bodyPr>
          <a:lstStyle/>
          <a:p>
            <a:pPr lvl="0"/>
            <a:r>
              <a:rPr lang="en-US" sz="1600" b="1" dirty="0" smtClean="0">
                <a:solidFill>
                  <a:prstClr val="white">
                    <a:lumMod val="50000"/>
                  </a:prstClr>
                </a:solidFill>
              </a:rPr>
              <a:t>String</a:t>
            </a:r>
            <a:endParaRPr lang="en-US" sz="1600" b="1" dirty="0">
              <a:solidFill>
                <a:prstClr val="white">
                  <a:lumMod val="50000"/>
                </a:prstClr>
              </a:solidFill>
            </a:endParaRPr>
          </a:p>
        </p:txBody>
      </p:sp>
      <p:sp>
        <p:nvSpPr>
          <p:cNvPr id="21" name="Rectangle 20"/>
          <p:cNvSpPr/>
          <p:nvPr/>
        </p:nvSpPr>
        <p:spPr>
          <a:xfrm>
            <a:off x="9523904" y="5421327"/>
            <a:ext cx="885179" cy="338554"/>
          </a:xfrm>
          <a:prstGeom prst="rect">
            <a:avLst/>
          </a:prstGeom>
        </p:spPr>
        <p:txBody>
          <a:bodyPr wrap="none">
            <a:spAutoFit/>
          </a:bodyPr>
          <a:lstStyle/>
          <a:p>
            <a:pPr lvl="0"/>
            <a:r>
              <a:rPr lang="en-US" sz="1600" b="1" dirty="0" smtClean="0">
                <a:solidFill>
                  <a:prstClr val="white">
                    <a:lumMod val="50000"/>
                  </a:prstClr>
                </a:solidFill>
              </a:rPr>
              <a:t>Boolean</a:t>
            </a:r>
            <a:endParaRPr lang="en-US" sz="1600" b="1" dirty="0">
              <a:solidFill>
                <a:prstClr val="white">
                  <a:lumMod val="50000"/>
                </a:prstClr>
              </a:solidFill>
            </a:endParaRPr>
          </a:p>
        </p:txBody>
      </p:sp>
      <p:cxnSp>
        <p:nvCxnSpPr>
          <p:cNvPr id="90" name="Straight Connector 89"/>
          <p:cNvCxnSpPr/>
          <p:nvPr/>
        </p:nvCxnSpPr>
        <p:spPr>
          <a:xfrm>
            <a:off x="4327906" y="2150717"/>
            <a:ext cx="0" cy="1222393"/>
          </a:xfrm>
          <a:prstGeom prst="line">
            <a:avLst/>
          </a:prstGeom>
          <a:ln>
            <a:solidFill>
              <a:schemeClr val="bg1">
                <a:lumMod val="75000"/>
              </a:schemeClr>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7881257" y="2150717"/>
            <a:ext cx="0" cy="1222393"/>
          </a:xfrm>
          <a:prstGeom prst="line">
            <a:avLst/>
          </a:prstGeom>
          <a:ln>
            <a:solidFill>
              <a:schemeClr val="bg1">
                <a:lumMod val="75000"/>
              </a:schemeClr>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59006" y="4609506"/>
            <a:ext cx="1657825" cy="523220"/>
          </a:xfrm>
          <a:prstGeom prst="rect">
            <a:avLst/>
          </a:prstGeom>
        </p:spPr>
        <p:txBody>
          <a:bodyPr wrap="none">
            <a:spAutoFit/>
          </a:bodyPr>
          <a:lstStyle/>
          <a:p>
            <a:pPr algn="ctr"/>
            <a:r>
              <a:rPr lang="en-US" b="1" dirty="0">
                <a:solidFill>
                  <a:schemeClr val="accent5"/>
                </a:solidFill>
              </a:rPr>
              <a:t>Immutable </a:t>
            </a:r>
            <a:r>
              <a:rPr lang="en-US" b="1" dirty="0" smtClean="0">
                <a:solidFill>
                  <a:schemeClr val="accent5"/>
                </a:solidFill>
              </a:rPr>
              <a:t>values</a:t>
            </a:r>
          </a:p>
          <a:p>
            <a:pPr algn="ctr"/>
            <a:r>
              <a:rPr lang="en-US" b="1" dirty="0">
                <a:solidFill>
                  <a:schemeClr val="accent5"/>
                </a:solidFill>
              </a:rPr>
              <a:t>Real </a:t>
            </a:r>
            <a:r>
              <a:rPr lang="en-US" b="1" dirty="0" smtClean="0">
                <a:solidFill>
                  <a:schemeClr val="accent5"/>
                </a:solidFill>
              </a:rPr>
              <a:t>data</a:t>
            </a:r>
            <a:endParaRPr lang="en-US" b="1" dirty="0">
              <a:solidFill>
                <a:schemeClr val="accent5"/>
              </a:solidFill>
            </a:endParaRPr>
          </a:p>
        </p:txBody>
      </p:sp>
      <p:sp>
        <p:nvSpPr>
          <p:cNvPr id="35" name="Rectangle 34"/>
          <p:cNvSpPr/>
          <p:nvPr/>
        </p:nvSpPr>
        <p:spPr>
          <a:xfrm>
            <a:off x="6531429" y="4609506"/>
            <a:ext cx="2564455" cy="646331"/>
          </a:xfrm>
          <a:prstGeom prst="rect">
            <a:avLst/>
          </a:prstGeom>
        </p:spPr>
        <p:txBody>
          <a:bodyPr wrap="square">
            <a:spAutoFit/>
          </a:bodyPr>
          <a:lstStyle/>
          <a:p>
            <a:pPr algn="ctr"/>
            <a:r>
              <a:rPr lang="en-US" b="1" dirty="0">
                <a:solidFill>
                  <a:schemeClr val="accent2"/>
                </a:solidFill>
              </a:rPr>
              <a:t>Collection of </a:t>
            </a:r>
            <a:r>
              <a:rPr lang="en-US" b="1" dirty="0" smtClean="0">
                <a:solidFill>
                  <a:schemeClr val="accent2"/>
                </a:solidFill>
              </a:rPr>
              <a:t>properties</a:t>
            </a:r>
          </a:p>
          <a:p>
            <a:pPr algn="ctr"/>
            <a:r>
              <a:rPr lang="en-US" b="1" dirty="0">
                <a:solidFill>
                  <a:schemeClr val="accent2"/>
                </a:solidFill>
              </a:rPr>
              <a:t>Address </a:t>
            </a:r>
            <a:r>
              <a:rPr lang="en-US" b="1" dirty="0" smtClean="0">
                <a:solidFill>
                  <a:schemeClr val="accent2"/>
                </a:solidFill>
              </a:rPr>
              <a:t>in memory</a:t>
            </a:r>
            <a:endParaRPr lang="en-US" b="1" dirty="0">
              <a:solidFill>
                <a:schemeClr val="accent2"/>
              </a:solidFill>
            </a:endParaRPr>
          </a:p>
        </p:txBody>
      </p:sp>
      <p:cxnSp>
        <p:nvCxnSpPr>
          <p:cNvPr id="37" name="Straight Connector 36"/>
          <p:cNvCxnSpPr/>
          <p:nvPr/>
        </p:nvCxnSpPr>
        <p:spPr>
          <a:xfrm>
            <a:off x="2752685" y="2546635"/>
            <a:ext cx="0" cy="2377440"/>
          </a:xfrm>
          <a:prstGeom prst="line">
            <a:avLst/>
          </a:prstGeom>
          <a:ln w="22225">
            <a:solidFill>
              <a:schemeClr val="accent5"/>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40" name="Straight Connector 39"/>
          <p:cNvCxnSpPr/>
          <p:nvPr/>
        </p:nvCxnSpPr>
        <p:spPr>
          <a:xfrm flipH="1">
            <a:off x="2745583" y="3936064"/>
            <a:ext cx="777240" cy="25"/>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9436496" y="2171675"/>
            <a:ext cx="0" cy="361738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flipH="1">
            <a:off x="8656305" y="3989747"/>
            <a:ext cx="777240" cy="2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p:txBody>
          <a:bodyPr>
            <a:normAutofit/>
          </a:bodyPr>
          <a:lstStyle/>
          <a:p>
            <a:r>
              <a:rPr lang="en-US" sz="2000" dirty="0" smtClean="0"/>
              <a:t>JAVASCRIPT DATA TYPES</a:t>
            </a:r>
            <a:endParaRPr lang="en-US" sz="2000" dirty="0"/>
          </a:p>
        </p:txBody>
      </p:sp>
    </p:spTree>
    <p:extLst>
      <p:ext uri="{BB962C8B-B14F-4D97-AF65-F5344CB8AC3E}">
        <p14:creationId xmlns:p14="http://schemas.microsoft.com/office/powerpoint/2010/main" val="1608659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500"/>
                                        <p:tgtEl>
                                          <p:spTgt spid="89"/>
                                        </p:tgtEl>
                                      </p:cBhvr>
                                    </p:animEffect>
                                  </p:childTnLst>
                                </p:cTn>
                              </p:par>
                              <p:par>
                                <p:cTn id="12" presetID="10"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90"/>
                                        </p:tgtEl>
                                        <p:attrNameLst>
                                          <p:attrName>style.visibility</p:attrName>
                                        </p:attrNameLst>
                                      </p:cBhvr>
                                      <p:to>
                                        <p:strVal val="visible"/>
                                      </p:to>
                                    </p:set>
                                    <p:animEffect transition="in" filter="fade">
                                      <p:cBhvr>
                                        <p:cTn id="23" dur="500"/>
                                        <p:tgtEl>
                                          <p:spTgt spid="90"/>
                                        </p:tgtEl>
                                      </p:cBhvr>
                                    </p:animEffect>
                                  </p:childTnLst>
                                </p:cTn>
                              </p:par>
                              <p:par>
                                <p:cTn id="24" presetID="10" presetClass="entr" presetSubtype="0" fill="hold" nodeType="withEffect">
                                  <p:stCondLst>
                                    <p:cond delay="0"/>
                                  </p:stCondLst>
                                  <p:childTnLst>
                                    <p:set>
                                      <p:cBhvr>
                                        <p:cTn id="25" dur="1" fill="hold">
                                          <p:stCondLst>
                                            <p:cond delay="0"/>
                                          </p:stCondLst>
                                        </p:cTn>
                                        <p:tgtEl>
                                          <p:spTgt spid="91"/>
                                        </p:tgtEl>
                                        <p:attrNameLst>
                                          <p:attrName>style.visibility</p:attrName>
                                        </p:attrNameLst>
                                      </p:cBhvr>
                                      <p:to>
                                        <p:strVal val="visible"/>
                                      </p:to>
                                    </p:set>
                                    <p:animEffect transition="in" filter="fade">
                                      <p:cBhvr>
                                        <p:cTn id="26" dur="500"/>
                                        <p:tgtEl>
                                          <p:spTgt spid="9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nodeType="clickEffect">
                                  <p:stCondLst>
                                    <p:cond delay="0"/>
                                  </p:stCondLst>
                                  <p:childTnLst>
                                    <p:set>
                                      <p:cBhvr>
                                        <p:cTn id="36" dur="1" fill="hold">
                                          <p:stCondLst>
                                            <p:cond delay="0"/>
                                          </p:stCondLst>
                                        </p:cTn>
                                        <p:tgtEl>
                                          <p:spTgt spid="235"/>
                                        </p:tgtEl>
                                        <p:attrNameLst>
                                          <p:attrName>style.visibility</p:attrName>
                                        </p:attrNameLst>
                                      </p:cBhvr>
                                      <p:to>
                                        <p:strVal val="visible"/>
                                      </p:to>
                                    </p:set>
                                    <p:animEffect transition="in" filter="barn(outHorizontal)">
                                      <p:cBhvr>
                                        <p:cTn id="37" dur="750"/>
                                        <p:tgtEl>
                                          <p:spTgt spid="235"/>
                                        </p:tgtEl>
                                      </p:cBhvr>
                                    </p:animEffect>
                                  </p:childTnLst>
                                </p:cTn>
                              </p:par>
                              <p:par>
                                <p:cTn id="38" presetID="16" presetClass="entr" presetSubtype="42" fill="hold" grpId="0" nodeType="withEffect">
                                  <p:stCondLst>
                                    <p:cond delay="0"/>
                                  </p:stCondLst>
                                  <p:childTnLst>
                                    <p:set>
                                      <p:cBhvr>
                                        <p:cTn id="39" dur="1" fill="hold">
                                          <p:stCondLst>
                                            <p:cond delay="0"/>
                                          </p:stCondLst>
                                        </p:cTn>
                                        <p:tgtEl>
                                          <p:spTgt spid="236"/>
                                        </p:tgtEl>
                                        <p:attrNameLst>
                                          <p:attrName>style.visibility</p:attrName>
                                        </p:attrNameLst>
                                      </p:cBhvr>
                                      <p:to>
                                        <p:strVal val="visible"/>
                                      </p:to>
                                    </p:set>
                                    <p:animEffect transition="in" filter="barn(outHorizontal)">
                                      <p:cBhvr>
                                        <p:cTn id="40" dur="750"/>
                                        <p:tgtEl>
                                          <p:spTgt spid="236"/>
                                        </p:tgtEl>
                                      </p:cBhvr>
                                    </p:animEffect>
                                  </p:childTnLst>
                                </p:cTn>
                              </p:par>
                              <p:par>
                                <p:cTn id="41" presetID="16" presetClass="entr" presetSubtype="42" fill="hold" nodeType="withEffect">
                                  <p:stCondLst>
                                    <p:cond delay="0"/>
                                  </p:stCondLst>
                                  <p:childTnLst>
                                    <p:set>
                                      <p:cBhvr>
                                        <p:cTn id="42" dur="1" fill="hold">
                                          <p:stCondLst>
                                            <p:cond delay="0"/>
                                          </p:stCondLst>
                                        </p:cTn>
                                        <p:tgtEl>
                                          <p:spTgt spid="233"/>
                                        </p:tgtEl>
                                        <p:attrNameLst>
                                          <p:attrName>style.visibility</p:attrName>
                                        </p:attrNameLst>
                                      </p:cBhvr>
                                      <p:to>
                                        <p:strVal val="visible"/>
                                      </p:to>
                                    </p:set>
                                    <p:animEffect transition="in" filter="barn(outHorizontal)">
                                      <p:cBhvr>
                                        <p:cTn id="43" dur="750"/>
                                        <p:tgtEl>
                                          <p:spTgt spid="233"/>
                                        </p:tgtEl>
                                      </p:cBhvr>
                                    </p:animEffect>
                                  </p:childTnLst>
                                </p:cTn>
                              </p:par>
                              <p:par>
                                <p:cTn id="44" presetID="16" presetClass="entr" presetSubtype="42" fill="hold" grpId="0" nodeType="withEffect">
                                  <p:stCondLst>
                                    <p:cond delay="0"/>
                                  </p:stCondLst>
                                  <p:childTnLst>
                                    <p:set>
                                      <p:cBhvr>
                                        <p:cTn id="45" dur="1" fill="hold">
                                          <p:stCondLst>
                                            <p:cond delay="0"/>
                                          </p:stCondLst>
                                        </p:cTn>
                                        <p:tgtEl>
                                          <p:spTgt spid="234"/>
                                        </p:tgtEl>
                                        <p:attrNameLst>
                                          <p:attrName>style.visibility</p:attrName>
                                        </p:attrNameLst>
                                      </p:cBhvr>
                                      <p:to>
                                        <p:strVal val="visible"/>
                                      </p:to>
                                    </p:set>
                                    <p:animEffect transition="in" filter="barn(outHorizontal)">
                                      <p:cBhvr>
                                        <p:cTn id="46" dur="750"/>
                                        <p:tgtEl>
                                          <p:spTgt spid="234"/>
                                        </p:tgtEl>
                                      </p:cBhvr>
                                    </p:animEffect>
                                  </p:childTnLst>
                                </p:cTn>
                              </p:par>
                              <p:par>
                                <p:cTn id="47" presetID="16" presetClass="entr" presetSubtype="42" fill="hold" nodeType="withEffect">
                                  <p:stCondLst>
                                    <p:cond delay="0"/>
                                  </p:stCondLst>
                                  <p:childTnLst>
                                    <p:set>
                                      <p:cBhvr>
                                        <p:cTn id="48" dur="1" fill="hold">
                                          <p:stCondLst>
                                            <p:cond delay="0"/>
                                          </p:stCondLst>
                                        </p:cTn>
                                        <p:tgtEl>
                                          <p:spTgt spid="231"/>
                                        </p:tgtEl>
                                        <p:attrNameLst>
                                          <p:attrName>style.visibility</p:attrName>
                                        </p:attrNameLst>
                                      </p:cBhvr>
                                      <p:to>
                                        <p:strVal val="visible"/>
                                      </p:to>
                                    </p:set>
                                    <p:animEffect transition="in" filter="barn(outHorizontal)">
                                      <p:cBhvr>
                                        <p:cTn id="49" dur="750"/>
                                        <p:tgtEl>
                                          <p:spTgt spid="231"/>
                                        </p:tgtEl>
                                      </p:cBhvr>
                                    </p:animEffect>
                                  </p:childTnLst>
                                </p:cTn>
                              </p:par>
                              <p:par>
                                <p:cTn id="50" presetID="16" presetClass="entr" presetSubtype="42" fill="hold" grpId="0" nodeType="withEffect">
                                  <p:stCondLst>
                                    <p:cond delay="0"/>
                                  </p:stCondLst>
                                  <p:childTnLst>
                                    <p:set>
                                      <p:cBhvr>
                                        <p:cTn id="51" dur="1" fill="hold">
                                          <p:stCondLst>
                                            <p:cond delay="0"/>
                                          </p:stCondLst>
                                        </p:cTn>
                                        <p:tgtEl>
                                          <p:spTgt spid="232"/>
                                        </p:tgtEl>
                                        <p:attrNameLst>
                                          <p:attrName>style.visibility</p:attrName>
                                        </p:attrNameLst>
                                      </p:cBhvr>
                                      <p:to>
                                        <p:strVal val="visible"/>
                                      </p:to>
                                    </p:set>
                                    <p:animEffect transition="in" filter="barn(outHorizontal)">
                                      <p:cBhvr>
                                        <p:cTn id="52" dur="750"/>
                                        <p:tgtEl>
                                          <p:spTgt spid="232"/>
                                        </p:tgtEl>
                                      </p:cBhvr>
                                    </p:animEffect>
                                  </p:childTnLst>
                                </p:cTn>
                              </p:par>
                              <p:par>
                                <p:cTn id="53" presetID="16" presetClass="entr" presetSubtype="42" fill="hold" nodeType="withEffect">
                                  <p:stCondLst>
                                    <p:cond delay="0"/>
                                  </p:stCondLst>
                                  <p:childTnLst>
                                    <p:set>
                                      <p:cBhvr>
                                        <p:cTn id="54" dur="1" fill="hold">
                                          <p:stCondLst>
                                            <p:cond delay="0"/>
                                          </p:stCondLst>
                                        </p:cTn>
                                        <p:tgtEl>
                                          <p:spTgt spid="227"/>
                                        </p:tgtEl>
                                        <p:attrNameLst>
                                          <p:attrName>style.visibility</p:attrName>
                                        </p:attrNameLst>
                                      </p:cBhvr>
                                      <p:to>
                                        <p:strVal val="visible"/>
                                      </p:to>
                                    </p:set>
                                    <p:animEffect transition="in" filter="barn(outHorizontal)">
                                      <p:cBhvr>
                                        <p:cTn id="55" dur="750"/>
                                        <p:tgtEl>
                                          <p:spTgt spid="227"/>
                                        </p:tgtEl>
                                      </p:cBhvr>
                                    </p:animEffect>
                                  </p:childTnLst>
                                </p:cTn>
                              </p:par>
                              <p:par>
                                <p:cTn id="56" presetID="16" presetClass="entr" presetSubtype="42" fill="hold" grpId="0" nodeType="withEffect">
                                  <p:stCondLst>
                                    <p:cond delay="0"/>
                                  </p:stCondLst>
                                  <p:childTnLst>
                                    <p:set>
                                      <p:cBhvr>
                                        <p:cTn id="57" dur="1" fill="hold">
                                          <p:stCondLst>
                                            <p:cond delay="0"/>
                                          </p:stCondLst>
                                        </p:cTn>
                                        <p:tgtEl>
                                          <p:spTgt spid="228"/>
                                        </p:tgtEl>
                                        <p:attrNameLst>
                                          <p:attrName>style.visibility</p:attrName>
                                        </p:attrNameLst>
                                      </p:cBhvr>
                                      <p:to>
                                        <p:strVal val="visible"/>
                                      </p:to>
                                    </p:set>
                                    <p:animEffect transition="in" filter="barn(outHorizontal)">
                                      <p:cBhvr>
                                        <p:cTn id="58" dur="750"/>
                                        <p:tgtEl>
                                          <p:spTgt spid="228"/>
                                        </p:tgtEl>
                                      </p:cBhvr>
                                    </p:animEffect>
                                  </p:childTnLst>
                                </p:cTn>
                              </p:par>
                              <p:par>
                                <p:cTn id="59" presetID="16" presetClass="entr" presetSubtype="42" fill="hold" nodeType="withEffect">
                                  <p:stCondLst>
                                    <p:cond delay="0"/>
                                  </p:stCondLst>
                                  <p:childTnLst>
                                    <p:set>
                                      <p:cBhvr>
                                        <p:cTn id="60" dur="1" fill="hold">
                                          <p:stCondLst>
                                            <p:cond delay="0"/>
                                          </p:stCondLst>
                                        </p:cTn>
                                        <p:tgtEl>
                                          <p:spTgt spid="225"/>
                                        </p:tgtEl>
                                        <p:attrNameLst>
                                          <p:attrName>style.visibility</p:attrName>
                                        </p:attrNameLst>
                                      </p:cBhvr>
                                      <p:to>
                                        <p:strVal val="visible"/>
                                      </p:to>
                                    </p:set>
                                    <p:animEffect transition="in" filter="barn(outHorizontal)">
                                      <p:cBhvr>
                                        <p:cTn id="61" dur="750"/>
                                        <p:tgtEl>
                                          <p:spTgt spid="225"/>
                                        </p:tgtEl>
                                      </p:cBhvr>
                                    </p:animEffect>
                                  </p:childTnLst>
                                </p:cTn>
                              </p:par>
                              <p:par>
                                <p:cTn id="62" presetID="16" presetClass="entr" presetSubtype="42" fill="hold" grpId="0" nodeType="withEffect">
                                  <p:stCondLst>
                                    <p:cond delay="0"/>
                                  </p:stCondLst>
                                  <p:childTnLst>
                                    <p:set>
                                      <p:cBhvr>
                                        <p:cTn id="63" dur="1" fill="hold">
                                          <p:stCondLst>
                                            <p:cond delay="0"/>
                                          </p:stCondLst>
                                        </p:cTn>
                                        <p:tgtEl>
                                          <p:spTgt spid="226"/>
                                        </p:tgtEl>
                                        <p:attrNameLst>
                                          <p:attrName>style.visibility</p:attrName>
                                        </p:attrNameLst>
                                      </p:cBhvr>
                                      <p:to>
                                        <p:strVal val="visible"/>
                                      </p:to>
                                    </p:set>
                                    <p:animEffect transition="in" filter="barn(outHorizontal)">
                                      <p:cBhvr>
                                        <p:cTn id="64" dur="750"/>
                                        <p:tgtEl>
                                          <p:spTgt spid="226"/>
                                        </p:tgtEl>
                                      </p:cBhvr>
                                    </p:animEffect>
                                  </p:childTnLst>
                                </p:cTn>
                              </p:par>
                              <p:par>
                                <p:cTn id="65" presetID="16" presetClass="entr" presetSubtype="42" fill="hold" nodeType="withEffect">
                                  <p:stCondLst>
                                    <p:cond delay="0"/>
                                  </p:stCondLst>
                                  <p:childTnLst>
                                    <p:set>
                                      <p:cBhvr>
                                        <p:cTn id="66" dur="1" fill="hold">
                                          <p:stCondLst>
                                            <p:cond delay="0"/>
                                          </p:stCondLst>
                                        </p:cTn>
                                        <p:tgtEl>
                                          <p:spTgt spid="223"/>
                                        </p:tgtEl>
                                        <p:attrNameLst>
                                          <p:attrName>style.visibility</p:attrName>
                                        </p:attrNameLst>
                                      </p:cBhvr>
                                      <p:to>
                                        <p:strVal val="visible"/>
                                      </p:to>
                                    </p:set>
                                    <p:animEffect transition="in" filter="barn(outHorizontal)">
                                      <p:cBhvr>
                                        <p:cTn id="67" dur="750"/>
                                        <p:tgtEl>
                                          <p:spTgt spid="223"/>
                                        </p:tgtEl>
                                      </p:cBhvr>
                                    </p:animEffect>
                                  </p:childTnLst>
                                </p:cTn>
                              </p:par>
                              <p:par>
                                <p:cTn id="68" presetID="16" presetClass="entr" presetSubtype="42" fill="hold" grpId="0" nodeType="withEffect">
                                  <p:stCondLst>
                                    <p:cond delay="0"/>
                                  </p:stCondLst>
                                  <p:childTnLst>
                                    <p:set>
                                      <p:cBhvr>
                                        <p:cTn id="69" dur="1" fill="hold">
                                          <p:stCondLst>
                                            <p:cond delay="0"/>
                                          </p:stCondLst>
                                        </p:cTn>
                                        <p:tgtEl>
                                          <p:spTgt spid="224"/>
                                        </p:tgtEl>
                                        <p:attrNameLst>
                                          <p:attrName>style.visibility</p:attrName>
                                        </p:attrNameLst>
                                      </p:cBhvr>
                                      <p:to>
                                        <p:strVal val="visible"/>
                                      </p:to>
                                    </p:set>
                                    <p:animEffect transition="in" filter="barn(outHorizontal)">
                                      <p:cBhvr>
                                        <p:cTn id="70" dur="750"/>
                                        <p:tgtEl>
                                          <p:spTgt spid="224"/>
                                        </p:tgtEl>
                                      </p:cBhvr>
                                    </p:animEffect>
                                  </p:childTnLst>
                                </p:cTn>
                              </p:par>
                              <p:par>
                                <p:cTn id="71" presetID="16" presetClass="entr" presetSubtype="42"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barn(outHorizontal)">
                                      <p:cBhvr>
                                        <p:cTn id="73" dur="750"/>
                                        <p:tgtEl>
                                          <p:spTgt spid="37"/>
                                        </p:tgtEl>
                                      </p:cBhvr>
                                    </p:animEffect>
                                  </p:childTnLst>
                                </p:cTn>
                              </p:par>
                              <p:par>
                                <p:cTn id="74" presetID="16" presetClass="entr" presetSubtype="42" fill="hold" nodeType="with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barn(outHorizontal)">
                                      <p:cBhvr>
                                        <p:cTn id="76" dur="750"/>
                                        <p:tgtEl>
                                          <p:spTgt spid="40"/>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42" fill="hold" nodeType="clickEffect">
                                  <p:stCondLst>
                                    <p:cond delay="0"/>
                                  </p:stCondLst>
                                  <p:childTnLst>
                                    <p:set>
                                      <p:cBhvr>
                                        <p:cTn id="80" dur="1" fill="hold">
                                          <p:stCondLst>
                                            <p:cond delay="0"/>
                                          </p:stCondLst>
                                        </p:cTn>
                                        <p:tgtEl>
                                          <p:spTgt spid="247"/>
                                        </p:tgtEl>
                                        <p:attrNameLst>
                                          <p:attrName>style.visibility</p:attrName>
                                        </p:attrNameLst>
                                      </p:cBhvr>
                                      <p:to>
                                        <p:strVal val="visible"/>
                                      </p:to>
                                    </p:set>
                                    <p:animEffect transition="in" filter="barn(outHorizontal)">
                                      <p:cBhvr>
                                        <p:cTn id="81" dur="750"/>
                                        <p:tgtEl>
                                          <p:spTgt spid="247"/>
                                        </p:tgtEl>
                                      </p:cBhvr>
                                    </p:animEffect>
                                  </p:childTnLst>
                                </p:cTn>
                              </p:par>
                              <p:par>
                                <p:cTn id="82" presetID="16" presetClass="entr" presetSubtype="42" fill="hold" grpId="0" nodeType="withEffect">
                                  <p:stCondLst>
                                    <p:cond delay="0"/>
                                  </p:stCondLst>
                                  <p:childTnLst>
                                    <p:set>
                                      <p:cBhvr>
                                        <p:cTn id="83" dur="1" fill="hold">
                                          <p:stCondLst>
                                            <p:cond delay="0"/>
                                          </p:stCondLst>
                                        </p:cTn>
                                        <p:tgtEl>
                                          <p:spTgt spid="248"/>
                                        </p:tgtEl>
                                        <p:attrNameLst>
                                          <p:attrName>style.visibility</p:attrName>
                                        </p:attrNameLst>
                                      </p:cBhvr>
                                      <p:to>
                                        <p:strVal val="visible"/>
                                      </p:to>
                                    </p:set>
                                    <p:animEffect transition="in" filter="barn(outHorizontal)">
                                      <p:cBhvr>
                                        <p:cTn id="84" dur="750"/>
                                        <p:tgtEl>
                                          <p:spTgt spid="248"/>
                                        </p:tgtEl>
                                      </p:cBhvr>
                                    </p:animEffect>
                                  </p:childTnLst>
                                </p:cTn>
                              </p:par>
                              <p:par>
                                <p:cTn id="85" presetID="16" presetClass="entr" presetSubtype="42" fill="hold" nodeType="withEffect">
                                  <p:stCondLst>
                                    <p:cond delay="0"/>
                                  </p:stCondLst>
                                  <p:childTnLst>
                                    <p:set>
                                      <p:cBhvr>
                                        <p:cTn id="86" dur="1" fill="hold">
                                          <p:stCondLst>
                                            <p:cond delay="0"/>
                                          </p:stCondLst>
                                        </p:cTn>
                                        <p:tgtEl>
                                          <p:spTgt spid="245"/>
                                        </p:tgtEl>
                                        <p:attrNameLst>
                                          <p:attrName>style.visibility</p:attrName>
                                        </p:attrNameLst>
                                      </p:cBhvr>
                                      <p:to>
                                        <p:strVal val="visible"/>
                                      </p:to>
                                    </p:set>
                                    <p:animEffect transition="in" filter="barn(outHorizontal)">
                                      <p:cBhvr>
                                        <p:cTn id="87" dur="750"/>
                                        <p:tgtEl>
                                          <p:spTgt spid="245"/>
                                        </p:tgtEl>
                                      </p:cBhvr>
                                    </p:animEffect>
                                  </p:childTnLst>
                                </p:cTn>
                              </p:par>
                              <p:par>
                                <p:cTn id="88" presetID="16" presetClass="entr" presetSubtype="42" fill="hold" grpId="0" nodeType="withEffect">
                                  <p:stCondLst>
                                    <p:cond delay="0"/>
                                  </p:stCondLst>
                                  <p:childTnLst>
                                    <p:set>
                                      <p:cBhvr>
                                        <p:cTn id="89" dur="1" fill="hold">
                                          <p:stCondLst>
                                            <p:cond delay="0"/>
                                          </p:stCondLst>
                                        </p:cTn>
                                        <p:tgtEl>
                                          <p:spTgt spid="246"/>
                                        </p:tgtEl>
                                        <p:attrNameLst>
                                          <p:attrName>style.visibility</p:attrName>
                                        </p:attrNameLst>
                                      </p:cBhvr>
                                      <p:to>
                                        <p:strVal val="visible"/>
                                      </p:to>
                                    </p:set>
                                    <p:animEffect transition="in" filter="barn(outHorizontal)">
                                      <p:cBhvr>
                                        <p:cTn id="90" dur="750"/>
                                        <p:tgtEl>
                                          <p:spTgt spid="246"/>
                                        </p:tgtEl>
                                      </p:cBhvr>
                                    </p:animEffect>
                                  </p:childTnLst>
                                </p:cTn>
                              </p:par>
                              <p:par>
                                <p:cTn id="91" presetID="16" presetClass="entr" presetSubtype="42" fill="hold" nodeType="withEffect">
                                  <p:stCondLst>
                                    <p:cond delay="0"/>
                                  </p:stCondLst>
                                  <p:childTnLst>
                                    <p:set>
                                      <p:cBhvr>
                                        <p:cTn id="92" dur="1" fill="hold">
                                          <p:stCondLst>
                                            <p:cond delay="0"/>
                                          </p:stCondLst>
                                        </p:cTn>
                                        <p:tgtEl>
                                          <p:spTgt spid="243"/>
                                        </p:tgtEl>
                                        <p:attrNameLst>
                                          <p:attrName>style.visibility</p:attrName>
                                        </p:attrNameLst>
                                      </p:cBhvr>
                                      <p:to>
                                        <p:strVal val="visible"/>
                                      </p:to>
                                    </p:set>
                                    <p:animEffect transition="in" filter="barn(outHorizontal)">
                                      <p:cBhvr>
                                        <p:cTn id="93" dur="750"/>
                                        <p:tgtEl>
                                          <p:spTgt spid="243"/>
                                        </p:tgtEl>
                                      </p:cBhvr>
                                    </p:animEffect>
                                  </p:childTnLst>
                                </p:cTn>
                              </p:par>
                              <p:par>
                                <p:cTn id="94" presetID="16" presetClass="entr" presetSubtype="42" fill="hold" grpId="0" nodeType="withEffect">
                                  <p:stCondLst>
                                    <p:cond delay="0"/>
                                  </p:stCondLst>
                                  <p:childTnLst>
                                    <p:set>
                                      <p:cBhvr>
                                        <p:cTn id="95" dur="1" fill="hold">
                                          <p:stCondLst>
                                            <p:cond delay="0"/>
                                          </p:stCondLst>
                                        </p:cTn>
                                        <p:tgtEl>
                                          <p:spTgt spid="244"/>
                                        </p:tgtEl>
                                        <p:attrNameLst>
                                          <p:attrName>style.visibility</p:attrName>
                                        </p:attrNameLst>
                                      </p:cBhvr>
                                      <p:to>
                                        <p:strVal val="visible"/>
                                      </p:to>
                                    </p:set>
                                    <p:animEffect transition="in" filter="barn(outHorizontal)">
                                      <p:cBhvr>
                                        <p:cTn id="96" dur="750"/>
                                        <p:tgtEl>
                                          <p:spTgt spid="244"/>
                                        </p:tgtEl>
                                      </p:cBhvr>
                                    </p:animEffect>
                                  </p:childTnLst>
                                </p:cTn>
                              </p:par>
                              <p:par>
                                <p:cTn id="97" presetID="16" presetClass="entr" presetSubtype="42" fill="hold" nodeType="withEffect">
                                  <p:stCondLst>
                                    <p:cond delay="0"/>
                                  </p:stCondLst>
                                  <p:childTnLst>
                                    <p:set>
                                      <p:cBhvr>
                                        <p:cTn id="98" dur="1" fill="hold">
                                          <p:stCondLst>
                                            <p:cond delay="0"/>
                                          </p:stCondLst>
                                        </p:cTn>
                                        <p:tgtEl>
                                          <p:spTgt spid="241"/>
                                        </p:tgtEl>
                                        <p:attrNameLst>
                                          <p:attrName>style.visibility</p:attrName>
                                        </p:attrNameLst>
                                      </p:cBhvr>
                                      <p:to>
                                        <p:strVal val="visible"/>
                                      </p:to>
                                    </p:set>
                                    <p:animEffect transition="in" filter="barn(outHorizontal)">
                                      <p:cBhvr>
                                        <p:cTn id="99" dur="750"/>
                                        <p:tgtEl>
                                          <p:spTgt spid="241"/>
                                        </p:tgtEl>
                                      </p:cBhvr>
                                    </p:animEffect>
                                  </p:childTnLst>
                                </p:cTn>
                              </p:par>
                              <p:par>
                                <p:cTn id="100" presetID="16" presetClass="entr" presetSubtype="42" fill="hold" grpId="0" nodeType="withEffect">
                                  <p:stCondLst>
                                    <p:cond delay="0"/>
                                  </p:stCondLst>
                                  <p:childTnLst>
                                    <p:set>
                                      <p:cBhvr>
                                        <p:cTn id="101" dur="1" fill="hold">
                                          <p:stCondLst>
                                            <p:cond delay="0"/>
                                          </p:stCondLst>
                                        </p:cTn>
                                        <p:tgtEl>
                                          <p:spTgt spid="242"/>
                                        </p:tgtEl>
                                        <p:attrNameLst>
                                          <p:attrName>style.visibility</p:attrName>
                                        </p:attrNameLst>
                                      </p:cBhvr>
                                      <p:to>
                                        <p:strVal val="visible"/>
                                      </p:to>
                                    </p:set>
                                    <p:animEffect transition="in" filter="barn(outHorizontal)">
                                      <p:cBhvr>
                                        <p:cTn id="102" dur="750"/>
                                        <p:tgtEl>
                                          <p:spTgt spid="242"/>
                                        </p:tgtEl>
                                      </p:cBhvr>
                                    </p:animEffect>
                                  </p:childTnLst>
                                </p:cTn>
                              </p:par>
                              <p:par>
                                <p:cTn id="103" presetID="16" presetClass="entr" presetSubtype="42" fill="hold" nodeType="withEffect">
                                  <p:stCondLst>
                                    <p:cond delay="0"/>
                                  </p:stCondLst>
                                  <p:childTnLst>
                                    <p:set>
                                      <p:cBhvr>
                                        <p:cTn id="104" dur="1" fill="hold">
                                          <p:stCondLst>
                                            <p:cond delay="0"/>
                                          </p:stCondLst>
                                        </p:cTn>
                                        <p:tgtEl>
                                          <p:spTgt spid="239"/>
                                        </p:tgtEl>
                                        <p:attrNameLst>
                                          <p:attrName>style.visibility</p:attrName>
                                        </p:attrNameLst>
                                      </p:cBhvr>
                                      <p:to>
                                        <p:strVal val="visible"/>
                                      </p:to>
                                    </p:set>
                                    <p:animEffect transition="in" filter="barn(outHorizontal)">
                                      <p:cBhvr>
                                        <p:cTn id="105" dur="750"/>
                                        <p:tgtEl>
                                          <p:spTgt spid="239"/>
                                        </p:tgtEl>
                                      </p:cBhvr>
                                    </p:animEffect>
                                  </p:childTnLst>
                                </p:cTn>
                              </p:par>
                              <p:par>
                                <p:cTn id="106" presetID="16" presetClass="entr" presetSubtype="42" fill="hold" grpId="0" nodeType="withEffect">
                                  <p:stCondLst>
                                    <p:cond delay="0"/>
                                  </p:stCondLst>
                                  <p:childTnLst>
                                    <p:set>
                                      <p:cBhvr>
                                        <p:cTn id="107" dur="1" fill="hold">
                                          <p:stCondLst>
                                            <p:cond delay="0"/>
                                          </p:stCondLst>
                                        </p:cTn>
                                        <p:tgtEl>
                                          <p:spTgt spid="240"/>
                                        </p:tgtEl>
                                        <p:attrNameLst>
                                          <p:attrName>style.visibility</p:attrName>
                                        </p:attrNameLst>
                                      </p:cBhvr>
                                      <p:to>
                                        <p:strVal val="visible"/>
                                      </p:to>
                                    </p:set>
                                    <p:animEffect transition="in" filter="barn(outHorizontal)">
                                      <p:cBhvr>
                                        <p:cTn id="108" dur="750"/>
                                        <p:tgtEl>
                                          <p:spTgt spid="240"/>
                                        </p:tgtEl>
                                      </p:cBhvr>
                                    </p:animEffect>
                                  </p:childTnLst>
                                </p:cTn>
                              </p:par>
                              <p:par>
                                <p:cTn id="109" presetID="16" presetClass="entr" presetSubtype="42" fill="hold" nodeType="withEffect">
                                  <p:stCondLst>
                                    <p:cond delay="0"/>
                                  </p:stCondLst>
                                  <p:childTnLst>
                                    <p:set>
                                      <p:cBhvr>
                                        <p:cTn id="110" dur="1" fill="hold">
                                          <p:stCondLst>
                                            <p:cond delay="0"/>
                                          </p:stCondLst>
                                        </p:cTn>
                                        <p:tgtEl>
                                          <p:spTgt spid="237"/>
                                        </p:tgtEl>
                                        <p:attrNameLst>
                                          <p:attrName>style.visibility</p:attrName>
                                        </p:attrNameLst>
                                      </p:cBhvr>
                                      <p:to>
                                        <p:strVal val="visible"/>
                                      </p:to>
                                    </p:set>
                                    <p:animEffect transition="in" filter="barn(outHorizontal)">
                                      <p:cBhvr>
                                        <p:cTn id="111" dur="750"/>
                                        <p:tgtEl>
                                          <p:spTgt spid="237"/>
                                        </p:tgtEl>
                                      </p:cBhvr>
                                    </p:animEffect>
                                  </p:childTnLst>
                                </p:cTn>
                              </p:par>
                              <p:par>
                                <p:cTn id="112" presetID="16" presetClass="entr" presetSubtype="42" fill="hold" grpId="0" nodeType="withEffect">
                                  <p:stCondLst>
                                    <p:cond delay="0"/>
                                  </p:stCondLst>
                                  <p:childTnLst>
                                    <p:set>
                                      <p:cBhvr>
                                        <p:cTn id="113" dur="1" fill="hold">
                                          <p:stCondLst>
                                            <p:cond delay="0"/>
                                          </p:stCondLst>
                                        </p:cTn>
                                        <p:tgtEl>
                                          <p:spTgt spid="238"/>
                                        </p:tgtEl>
                                        <p:attrNameLst>
                                          <p:attrName>style.visibility</p:attrName>
                                        </p:attrNameLst>
                                      </p:cBhvr>
                                      <p:to>
                                        <p:strVal val="visible"/>
                                      </p:to>
                                    </p:set>
                                    <p:animEffect transition="in" filter="barn(outHorizontal)">
                                      <p:cBhvr>
                                        <p:cTn id="114" dur="750"/>
                                        <p:tgtEl>
                                          <p:spTgt spid="238"/>
                                        </p:tgtEl>
                                      </p:cBhvr>
                                    </p:animEffect>
                                  </p:childTnLst>
                                </p:cTn>
                              </p:par>
                              <p:par>
                                <p:cTn id="115" presetID="16" presetClass="entr" presetSubtype="42" fill="hold" nodeType="with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barn(outHorizontal)">
                                      <p:cBhvr>
                                        <p:cTn id="117" dur="750"/>
                                        <p:tgtEl>
                                          <p:spTgt spid="78"/>
                                        </p:tgtEl>
                                      </p:cBhvr>
                                    </p:animEffect>
                                  </p:childTnLst>
                                </p:cTn>
                              </p:par>
                              <p:par>
                                <p:cTn id="118" presetID="16" presetClass="entr" presetSubtype="42" fill="hold" nodeType="withEffect">
                                  <p:stCondLst>
                                    <p:cond delay="0"/>
                                  </p:stCondLst>
                                  <p:childTnLst>
                                    <p:set>
                                      <p:cBhvr>
                                        <p:cTn id="119" dur="1" fill="hold">
                                          <p:stCondLst>
                                            <p:cond delay="0"/>
                                          </p:stCondLst>
                                        </p:cTn>
                                        <p:tgtEl>
                                          <p:spTgt spid="79"/>
                                        </p:tgtEl>
                                        <p:attrNameLst>
                                          <p:attrName>style.visibility</p:attrName>
                                        </p:attrNameLst>
                                      </p:cBhvr>
                                      <p:to>
                                        <p:strVal val="visible"/>
                                      </p:to>
                                    </p:set>
                                    <p:animEffect transition="in" filter="barn(outHorizontal)">
                                      <p:cBhvr>
                                        <p:cTn id="120" dur="750"/>
                                        <p:tgtEl>
                                          <p:spTgt spid="79"/>
                                        </p:tgtEl>
                                      </p:cBhvr>
                                    </p:animEffect>
                                  </p:childTnLst>
                                </p:cTn>
                              </p:par>
                              <p:par>
                                <p:cTn id="121" presetID="16" presetClass="entr" presetSubtype="42" fill="hold" nodeType="withEffect">
                                  <p:stCondLst>
                                    <p:cond delay="0"/>
                                  </p:stCondLst>
                                  <p:childTnLst>
                                    <p:set>
                                      <p:cBhvr>
                                        <p:cTn id="122" dur="1" fill="hold">
                                          <p:stCondLst>
                                            <p:cond delay="0"/>
                                          </p:stCondLst>
                                        </p:cTn>
                                        <p:tgtEl>
                                          <p:spTgt spid="80"/>
                                        </p:tgtEl>
                                        <p:attrNameLst>
                                          <p:attrName>style.visibility</p:attrName>
                                        </p:attrNameLst>
                                      </p:cBhvr>
                                      <p:to>
                                        <p:strVal val="visible"/>
                                      </p:to>
                                    </p:set>
                                    <p:animEffect transition="in" filter="barn(outHorizontal)">
                                      <p:cBhvr>
                                        <p:cTn id="123" dur="750"/>
                                        <p:tgtEl>
                                          <p:spTgt spid="80"/>
                                        </p:tgtEl>
                                      </p:cBhvr>
                                    </p:animEffect>
                                  </p:childTnLst>
                                </p:cTn>
                              </p:par>
                              <p:par>
                                <p:cTn id="124" presetID="16" presetClass="entr" presetSubtype="42" fill="hold" grpId="0" nodeType="withEffect">
                                  <p:stCondLst>
                                    <p:cond delay="0"/>
                                  </p:stCondLst>
                                  <p:childTnLst>
                                    <p:set>
                                      <p:cBhvr>
                                        <p:cTn id="125" dur="1" fill="hold">
                                          <p:stCondLst>
                                            <p:cond delay="0"/>
                                          </p:stCondLst>
                                        </p:cTn>
                                        <p:tgtEl>
                                          <p:spTgt spid="6"/>
                                        </p:tgtEl>
                                        <p:attrNameLst>
                                          <p:attrName>style.visibility</p:attrName>
                                        </p:attrNameLst>
                                      </p:cBhvr>
                                      <p:to>
                                        <p:strVal val="visible"/>
                                      </p:to>
                                    </p:set>
                                    <p:animEffect transition="in" filter="barn(outHorizontal)">
                                      <p:cBhvr>
                                        <p:cTn id="126" dur="750"/>
                                        <p:tgtEl>
                                          <p:spTgt spid="6"/>
                                        </p:tgtEl>
                                      </p:cBhvr>
                                    </p:animEffect>
                                  </p:childTnLst>
                                </p:cTn>
                              </p:par>
                              <p:par>
                                <p:cTn id="127" presetID="16" presetClass="entr" presetSubtype="42" fill="hold" grpId="0" nodeType="withEffect">
                                  <p:stCondLst>
                                    <p:cond delay="0"/>
                                  </p:stCondLst>
                                  <p:childTnLst>
                                    <p:set>
                                      <p:cBhvr>
                                        <p:cTn id="128" dur="1" fill="hold">
                                          <p:stCondLst>
                                            <p:cond delay="0"/>
                                          </p:stCondLst>
                                        </p:cTn>
                                        <p:tgtEl>
                                          <p:spTgt spid="19"/>
                                        </p:tgtEl>
                                        <p:attrNameLst>
                                          <p:attrName>style.visibility</p:attrName>
                                        </p:attrNameLst>
                                      </p:cBhvr>
                                      <p:to>
                                        <p:strVal val="visible"/>
                                      </p:to>
                                    </p:set>
                                    <p:animEffect transition="in" filter="barn(outHorizontal)">
                                      <p:cBhvr>
                                        <p:cTn id="129" dur="750"/>
                                        <p:tgtEl>
                                          <p:spTgt spid="19"/>
                                        </p:tgtEl>
                                      </p:cBhvr>
                                    </p:animEffect>
                                  </p:childTnLst>
                                </p:cTn>
                              </p:par>
                              <p:par>
                                <p:cTn id="130" presetID="16" presetClass="entr" presetSubtype="42" fill="hold" grpId="0" nodeType="withEffect">
                                  <p:stCondLst>
                                    <p:cond delay="0"/>
                                  </p:stCondLst>
                                  <p:childTnLst>
                                    <p:set>
                                      <p:cBhvr>
                                        <p:cTn id="131" dur="1" fill="hold">
                                          <p:stCondLst>
                                            <p:cond delay="0"/>
                                          </p:stCondLst>
                                        </p:cTn>
                                        <p:tgtEl>
                                          <p:spTgt spid="21"/>
                                        </p:tgtEl>
                                        <p:attrNameLst>
                                          <p:attrName>style.visibility</p:attrName>
                                        </p:attrNameLst>
                                      </p:cBhvr>
                                      <p:to>
                                        <p:strVal val="visible"/>
                                      </p:to>
                                    </p:set>
                                    <p:animEffect transition="in" filter="barn(outHorizontal)">
                                      <p:cBhvr>
                                        <p:cTn id="132" dur="750"/>
                                        <p:tgtEl>
                                          <p:spTgt spid="21"/>
                                        </p:tgtEl>
                                      </p:cBhvr>
                                    </p:animEffect>
                                  </p:childTnLst>
                                </p:cTn>
                              </p:par>
                              <p:par>
                                <p:cTn id="133" presetID="16" presetClass="entr" presetSubtype="42" fill="hold" nodeType="withEffect">
                                  <p:stCondLst>
                                    <p:cond delay="0"/>
                                  </p:stCondLst>
                                  <p:childTnLst>
                                    <p:set>
                                      <p:cBhvr>
                                        <p:cTn id="134" dur="1" fill="hold">
                                          <p:stCondLst>
                                            <p:cond delay="0"/>
                                          </p:stCondLst>
                                        </p:cTn>
                                        <p:tgtEl>
                                          <p:spTgt spid="44"/>
                                        </p:tgtEl>
                                        <p:attrNameLst>
                                          <p:attrName>style.visibility</p:attrName>
                                        </p:attrNameLst>
                                      </p:cBhvr>
                                      <p:to>
                                        <p:strVal val="visible"/>
                                      </p:to>
                                    </p:set>
                                    <p:animEffect transition="in" filter="barn(outHorizontal)">
                                      <p:cBhvr>
                                        <p:cTn id="135" dur="750"/>
                                        <p:tgtEl>
                                          <p:spTgt spid="44"/>
                                        </p:tgtEl>
                                      </p:cBhvr>
                                    </p:animEffect>
                                  </p:childTnLst>
                                </p:cTn>
                              </p:par>
                              <p:par>
                                <p:cTn id="136" presetID="16" presetClass="entr" presetSubtype="42" fill="hold" nodeType="withEffect">
                                  <p:stCondLst>
                                    <p:cond delay="0"/>
                                  </p:stCondLst>
                                  <p:childTnLst>
                                    <p:set>
                                      <p:cBhvr>
                                        <p:cTn id="137" dur="1" fill="hold">
                                          <p:stCondLst>
                                            <p:cond delay="0"/>
                                          </p:stCondLst>
                                        </p:cTn>
                                        <p:tgtEl>
                                          <p:spTgt spid="116"/>
                                        </p:tgtEl>
                                        <p:attrNameLst>
                                          <p:attrName>style.visibility</p:attrName>
                                        </p:attrNameLst>
                                      </p:cBhvr>
                                      <p:to>
                                        <p:strVal val="visible"/>
                                      </p:to>
                                    </p:set>
                                    <p:animEffect transition="in" filter="barn(outHorizontal)">
                                      <p:cBhvr>
                                        <p:cTn id="138" dur="75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8" grpId="0"/>
      <p:bldP spid="246" grpId="0"/>
      <p:bldP spid="244" grpId="0"/>
      <p:bldP spid="242" grpId="0"/>
      <p:bldP spid="240" grpId="0"/>
      <p:bldP spid="238" grpId="0"/>
      <p:bldP spid="236" grpId="0"/>
      <p:bldP spid="234" grpId="0"/>
      <p:bldP spid="232" grpId="0"/>
      <p:bldP spid="228" grpId="0"/>
      <p:bldP spid="226" grpId="0"/>
      <p:bldP spid="224" grpId="0"/>
      <p:bldP spid="6" grpId="0"/>
      <p:bldP spid="19" grpId="0"/>
      <p:bldP spid="21" grpId="0"/>
      <p:bldP spid="34" grpId="0"/>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a:spLocks noChangeArrowheads="1"/>
          </p:cNvSpPr>
          <p:nvPr/>
        </p:nvSpPr>
        <p:spPr bwMode="auto">
          <a:xfrm>
            <a:off x="6726999" y="2608823"/>
            <a:ext cx="4973661" cy="224676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US" sz="2000" dirty="0" err="1">
                <a:solidFill>
                  <a:srgbClr val="CB4B16"/>
                </a:solidFill>
                <a:latin typeface="SourceCodePro"/>
              </a:rPr>
              <a:t>var</a:t>
            </a:r>
            <a:r>
              <a:rPr lang="en-US" sz="2000" dirty="0">
                <a:solidFill>
                  <a:srgbClr val="535353"/>
                </a:solidFill>
                <a:latin typeface="SourceCodePro"/>
              </a:rPr>
              <a:t> </a:t>
            </a:r>
            <a:r>
              <a:rPr lang="en-US" sz="2000" dirty="0" err="1">
                <a:solidFill>
                  <a:srgbClr val="2AA198"/>
                </a:solidFill>
                <a:latin typeface="SourceCodePro"/>
              </a:rPr>
              <a:t>notDefined</a:t>
            </a:r>
            <a:r>
              <a:rPr lang="en-US" sz="2000" dirty="0">
                <a:solidFill>
                  <a:srgbClr val="535353"/>
                </a:solidFill>
                <a:latin typeface="SourceCodePro"/>
              </a:rPr>
              <a:t> </a:t>
            </a:r>
            <a:r>
              <a:rPr lang="en-US" sz="2000" dirty="0">
                <a:solidFill>
                  <a:srgbClr val="6C71C4"/>
                </a:solidFill>
                <a:latin typeface="SourceCodePro"/>
              </a:rPr>
              <a:t>=</a:t>
            </a:r>
            <a:r>
              <a:rPr lang="en-US" sz="2000" dirty="0">
                <a:solidFill>
                  <a:srgbClr val="535353"/>
                </a:solidFill>
                <a:latin typeface="SourceCodePro"/>
              </a:rPr>
              <a:t> </a:t>
            </a:r>
            <a:r>
              <a:rPr lang="en-US" sz="2000" dirty="0">
                <a:solidFill>
                  <a:srgbClr val="D33682"/>
                </a:solidFill>
                <a:latin typeface="SourceCodePro"/>
              </a:rPr>
              <a:t>undefined</a:t>
            </a:r>
            <a:r>
              <a:rPr lang="en-US" sz="2000" dirty="0">
                <a:solidFill>
                  <a:srgbClr val="535353"/>
                </a:solidFill>
                <a:latin typeface="SourceCodePro"/>
              </a:rPr>
              <a:t>;</a:t>
            </a:r>
          </a:p>
          <a:p>
            <a:r>
              <a:rPr lang="en-US" sz="2000" dirty="0" err="1">
                <a:solidFill>
                  <a:srgbClr val="CB4B16"/>
                </a:solidFill>
                <a:latin typeface="SourceCodePro"/>
              </a:rPr>
              <a:t>var</a:t>
            </a:r>
            <a:r>
              <a:rPr lang="en-US" sz="2000" dirty="0">
                <a:solidFill>
                  <a:srgbClr val="535353"/>
                </a:solidFill>
                <a:latin typeface="SourceCodePro"/>
              </a:rPr>
              <a:t> </a:t>
            </a:r>
            <a:r>
              <a:rPr lang="en-US" sz="2000" dirty="0" err="1">
                <a:solidFill>
                  <a:srgbClr val="2AA198"/>
                </a:solidFill>
                <a:latin typeface="SourceCodePro"/>
              </a:rPr>
              <a:t>noValue</a:t>
            </a:r>
            <a:r>
              <a:rPr lang="en-US" sz="2000" dirty="0">
                <a:solidFill>
                  <a:srgbClr val="535353"/>
                </a:solidFill>
                <a:latin typeface="SourceCodePro"/>
              </a:rPr>
              <a:t> </a:t>
            </a:r>
            <a:r>
              <a:rPr lang="en-US" sz="2000" dirty="0">
                <a:solidFill>
                  <a:srgbClr val="6C71C4"/>
                </a:solidFill>
                <a:latin typeface="SourceCodePro"/>
              </a:rPr>
              <a:t>=</a:t>
            </a:r>
            <a:r>
              <a:rPr lang="en-US" sz="2000" dirty="0">
                <a:solidFill>
                  <a:srgbClr val="535353"/>
                </a:solidFill>
                <a:latin typeface="SourceCodePro"/>
              </a:rPr>
              <a:t> </a:t>
            </a:r>
            <a:r>
              <a:rPr lang="en-US" sz="2000" dirty="0">
                <a:solidFill>
                  <a:srgbClr val="D33682"/>
                </a:solidFill>
                <a:latin typeface="SourceCodePro"/>
              </a:rPr>
              <a:t>null</a:t>
            </a:r>
            <a:r>
              <a:rPr lang="en-US" sz="2000" dirty="0">
                <a:solidFill>
                  <a:srgbClr val="535353"/>
                </a:solidFill>
                <a:latin typeface="SourceCodePro"/>
              </a:rPr>
              <a:t>;</a:t>
            </a:r>
          </a:p>
          <a:p>
            <a:r>
              <a:rPr lang="en-US" sz="2000" dirty="0" err="1">
                <a:solidFill>
                  <a:srgbClr val="CB4B16"/>
                </a:solidFill>
                <a:latin typeface="SourceCodePro"/>
              </a:rPr>
              <a:t>var</a:t>
            </a:r>
            <a:r>
              <a:rPr lang="en-US" sz="2000" dirty="0">
                <a:solidFill>
                  <a:srgbClr val="535353"/>
                </a:solidFill>
                <a:latin typeface="SourceCodePro"/>
              </a:rPr>
              <a:t> </a:t>
            </a:r>
            <a:r>
              <a:rPr lang="en-US" sz="2000" dirty="0">
                <a:solidFill>
                  <a:srgbClr val="2AA198"/>
                </a:solidFill>
                <a:latin typeface="SourceCodePro"/>
              </a:rPr>
              <a:t>number</a:t>
            </a:r>
            <a:r>
              <a:rPr lang="en-US" sz="2000" dirty="0">
                <a:solidFill>
                  <a:srgbClr val="535353"/>
                </a:solidFill>
                <a:latin typeface="SourceCodePro"/>
              </a:rPr>
              <a:t>  </a:t>
            </a:r>
            <a:r>
              <a:rPr lang="en-US" sz="2000" dirty="0">
                <a:solidFill>
                  <a:srgbClr val="6C71C4"/>
                </a:solidFill>
                <a:latin typeface="SourceCodePro"/>
              </a:rPr>
              <a:t>=</a:t>
            </a:r>
            <a:r>
              <a:rPr lang="en-US" sz="2000" dirty="0">
                <a:solidFill>
                  <a:srgbClr val="535353"/>
                </a:solidFill>
                <a:latin typeface="SourceCodePro"/>
              </a:rPr>
              <a:t> </a:t>
            </a:r>
            <a:r>
              <a:rPr lang="en-US" sz="2000" dirty="0">
                <a:solidFill>
                  <a:srgbClr val="D33682"/>
                </a:solidFill>
                <a:latin typeface="SourceCodePro"/>
              </a:rPr>
              <a:t>7</a:t>
            </a:r>
            <a:r>
              <a:rPr lang="en-US" sz="2000" dirty="0">
                <a:solidFill>
                  <a:srgbClr val="535353"/>
                </a:solidFill>
                <a:latin typeface="SourceCodePro"/>
              </a:rPr>
              <a:t>;</a:t>
            </a:r>
          </a:p>
          <a:p>
            <a:r>
              <a:rPr lang="en-US" sz="2000" dirty="0" err="1">
                <a:solidFill>
                  <a:srgbClr val="CB4B16"/>
                </a:solidFill>
                <a:latin typeface="SourceCodePro"/>
              </a:rPr>
              <a:t>var</a:t>
            </a:r>
            <a:r>
              <a:rPr lang="en-US" sz="2000" dirty="0">
                <a:solidFill>
                  <a:srgbClr val="535353"/>
                </a:solidFill>
                <a:latin typeface="SourceCodePro"/>
              </a:rPr>
              <a:t> </a:t>
            </a:r>
            <a:r>
              <a:rPr lang="en-US" sz="2000" dirty="0">
                <a:solidFill>
                  <a:srgbClr val="2AA198"/>
                </a:solidFill>
                <a:latin typeface="SourceCodePro"/>
              </a:rPr>
              <a:t>string</a:t>
            </a:r>
            <a:r>
              <a:rPr lang="en-US" sz="2000" dirty="0">
                <a:solidFill>
                  <a:srgbClr val="535353"/>
                </a:solidFill>
                <a:latin typeface="SourceCodePro"/>
              </a:rPr>
              <a:t>  </a:t>
            </a:r>
            <a:r>
              <a:rPr lang="en-US" sz="2000" dirty="0">
                <a:solidFill>
                  <a:srgbClr val="6C71C4"/>
                </a:solidFill>
                <a:latin typeface="SourceCodePro"/>
              </a:rPr>
              <a:t>=</a:t>
            </a:r>
            <a:r>
              <a:rPr lang="en-US" sz="2000" dirty="0">
                <a:solidFill>
                  <a:srgbClr val="535353"/>
                </a:solidFill>
                <a:latin typeface="SourceCodePro"/>
              </a:rPr>
              <a:t> </a:t>
            </a:r>
            <a:r>
              <a:rPr lang="en-US" sz="2000" dirty="0">
                <a:solidFill>
                  <a:srgbClr val="268BD2"/>
                </a:solidFill>
                <a:latin typeface="SourceCodePro"/>
              </a:rPr>
              <a:t>’JS’</a:t>
            </a:r>
            <a:r>
              <a:rPr lang="en-US" sz="2000" dirty="0">
                <a:solidFill>
                  <a:srgbClr val="535353"/>
                </a:solidFill>
                <a:latin typeface="SourceCodePro"/>
              </a:rPr>
              <a:t>; </a:t>
            </a:r>
          </a:p>
          <a:p>
            <a:r>
              <a:rPr lang="en-US" sz="2000" dirty="0" err="1">
                <a:solidFill>
                  <a:srgbClr val="CB4B16"/>
                </a:solidFill>
                <a:latin typeface="SourceCodePro"/>
              </a:rPr>
              <a:t>var</a:t>
            </a:r>
            <a:r>
              <a:rPr lang="en-US" sz="2000" dirty="0">
                <a:solidFill>
                  <a:srgbClr val="535353"/>
                </a:solidFill>
                <a:latin typeface="SourceCodePro"/>
              </a:rPr>
              <a:t> </a:t>
            </a:r>
            <a:r>
              <a:rPr lang="en-US" sz="2000" dirty="0" err="1">
                <a:solidFill>
                  <a:srgbClr val="2AA198"/>
                </a:solidFill>
                <a:latin typeface="SourceCodePro"/>
              </a:rPr>
              <a:t>boolean</a:t>
            </a:r>
            <a:r>
              <a:rPr lang="en-US" sz="2000" dirty="0">
                <a:solidFill>
                  <a:srgbClr val="535353"/>
                </a:solidFill>
                <a:latin typeface="SourceCodePro"/>
              </a:rPr>
              <a:t> </a:t>
            </a:r>
            <a:r>
              <a:rPr lang="en-US" sz="2000" dirty="0">
                <a:solidFill>
                  <a:srgbClr val="6C71C4"/>
                </a:solidFill>
                <a:latin typeface="SourceCodePro"/>
              </a:rPr>
              <a:t>=</a:t>
            </a:r>
            <a:r>
              <a:rPr lang="en-US" sz="2000" dirty="0">
                <a:solidFill>
                  <a:srgbClr val="535353"/>
                </a:solidFill>
                <a:latin typeface="SourceCodePro"/>
              </a:rPr>
              <a:t> </a:t>
            </a:r>
            <a:r>
              <a:rPr lang="en-US" sz="2000" dirty="0">
                <a:solidFill>
                  <a:srgbClr val="D33682"/>
                </a:solidFill>
                <a:latin typeface="SourceCodePro"/>
              </a:rPr>
              <a:t>true</a:t>
            </a:r>
            <a:r>
              <a:rPr lang="en-US" sz="2000" dirty="0">
                <a:solidFill>
                  <a:srgbClr val="535353"/>
                </a:solidFill>
                <a:latin typeface="SourceCodePro"/>
              </a:rPr>
              <a:t>;</a:t>
            </a:r>
          </a:p>
          <a:p>
            <a:r>
              <a:rPr lang="en-US" sz="2000" dirty="0" err="1">
                <a:solidFill>
                  <a:srgbClr val="CB4B16"/>
                </a:solidFill>
                <a:latin typeface="SourceCodePro"/>
              </a:rPr>
              <a:t>var</a:t>
            </a:r>
            <a:r>
              <a:rPr lang="en-US" sz="2000" dirty="0">
                <a:solidFill>
                  <a:srgbClr val="535353"/>
                </a:solidFill>
                <a:latin typeface="SourceCodePro"/>
              </a:rPr>
              <a:t> </a:t>
            </a:r>
            <a:r>
              <a:rPr lang="en-US" sz="2000" dirty="0">
                <a:solidFill>
                  <a:srgbClr val="2AA198"/>
                </a:solidFill>
                <a:latin typeface="SourceCodePro"/>
              </a:rPr>
              <a:t>symbol</a:t>
            </a:r>
            <a:r>
              <a:rPr lang="en-US" sz="2000" dirty="0">
                <a:solidFill>
                  <a:srgbClr val="535353"/>
                </a:solidFill>
                <a:latin typeface="SourceCodePro"/>
              </a:rPr>
              <a:t>  </a:t>
            </a:r>
            <a:r>
              <a:rPr lang="en-US" sz="2000" dirty="0">
                <a:solidFill>
                  <a:srgbClr val="6C71C4"/>
                </a:solidFill>
                <a:latin typeface="SourceCodePro"/>
              </a:rPr>
              <a:t>=</a:t>
            </a:r>
            <a:r>
              <a:rPr lang="en-US" sz="2000" dirty="0">
                <a:solidFill>
                  <a:srgbClr val="535353"/>
                </a:solidFill>
                <a:latin typeface="SourceCodePro"/>
              </a:rPr>
              <a:t> </a:t>
            </a:r>
            <a:r>
              <a:rPr lang="en-US" sz="2000" dirty="0">
                <a:solidFill>
                  <a:srgbClr val="268BD2"/>
                </a:solidFill>
                <a:latin typeface="SourceCodePro"/>
              </a:rPr>
              <a:t>Symbol</a:t>
            </a:r>
            <a:r>
              <a:rPr lang="en-US" sz="2000" dirty="0">
                <a:solidFill>
                  <a:srgbClr val="535353"/>
                </a:solidFill>
                <a:latin typeface="SourceCodePro"/>
              </a:rPr>
              <a:t>(</a:t>
            </a:r>
            <a:r>
              <a:rPr lang="en-US" sz="2000" dirty="0">
                <a:solidFill>
                  <a:srgbClr val="268BD2"/>
                </a:solidFill>
                <a:latin typeface="SourceCodePro"/>
              </a:rPr>
              <a:t>‘</a:t>
            </a:r>
            <a:r>
              <a:rPr lang="en-US" sz="2000" dirty="0" err="1">
                <a:solidFill>
                  <a:srgbClr val="268BD2"/>
                </a:solidFill>
                <a:latin typeface="SourceCodePro"/>
              </a:rPr>
              <a:t>sym</a:t>
            </a:r>
            <a:r>
              <a:rPr lang="en-US" sz="2000" dirty="0">
                <a:solidFill>
                  <a:srgbClr val="268BD2"/>
                </a:solidFill>
                <a:latin typeface="SourceCodePro"/>
              </a:rPr>
              <a:t>’</a:t>
            </a:r>
            <a:r>
              <a:rPr lang="en-US" sz="2000" dirty="0">
                <a:solidFill>
                  <a:srgbClr val="535353"/>
                </a:solidFill>
                <a:latin typeface="SourceCodePro"/>
              </a:rPr>
              <a:t>);</a:t>
            </a:r>
          </a:p>
          <a:p>
            <a:r>
              <a:rPr lang="en-US" sz="2000" dirty="0">
                <a:solidFill>
                  <a:srgbClr val="535353"/>
                </a:solidFill>
                <a:latin typeface="SourceCodePro"/>
              </a:rPr>
              <a:t>​</a:t>
            </a:r>
            <a:endParaRPr lang="en-US" sz="2000" b="0" i="0" dirty="0">
              <a:solidFill>
                <a:srgbClr val="535353"/>
              </a:solidFill>
              <a:effectLst/>
              <a:latin typeface="SourceCodePro"/>
            </a:endParaRPr>
          </a:p>
        </p:txBody>
      </p:sp>
      <p:grpSp>
        <p:nvGrpSpPr>
          <p:cNvPr id="34" name="Group 33"/>
          <p:cNvGrpSpPr/>
          <p:nvPr/>
        </p:nvGrpSpPr>
        <p:grpSpPr>
          <a:xfrm>
            <a:off x="6493928" y="1781194"/>
            <a:ext cx="5137620" cy="3662066"/>
            <a:chOff x="1271220" y="1963989"/>
            <a:chExt cx="5137620" cy="3662066"/>
          </a:xfrm>
        </p:grpSpPr>
        <p:sp>
          <p:nvSpPr>
            <p:cNvPr id="35" name="TextBox 34"/>
            <p:cNvSpPr txBox="1"/>
            <p:nvPr/>
          </p:nvSpPr>
          <p:spPr>
            <a:xfrm>
              <a:off x="1271220" y="1963989"/>
              <a:ext cx="5137620" cy="369332"/>
            </a:xfrm>
            <a:prstGeom prst="rect">
              <a:avLst/>
            </a:prstGeom>
            <a:solidFill>
              <a:schemeClr val="accent5"/>
            </a:solidFill>
            <a:ln>
              <a:solidFill>
                <a:schemeClr val="accent1"/>
              </a:solidFill>
            </a:ln>
          </p:spPr>
          <p:txBody>
            <a:bodyPr wrap="square" rtlCol="0" anchor="ctr">
              <a:spAutoFit/>
            </a:bodyPr>
            <a:lstStyle/>
            <a:p>
              <a:r>
                <a:rPr lang="en-US" dirty="0">
                  <a:solidFill>
                    <a:prstClr val="white"/>
                  </a:solidFill>
                </a:rPr>
                <a:t> </a:t>
              </a:r>
              <a:r>
                <a:rPr lang="en-US" dirty="0" smtClean="0">
                  <a:solidFill>
                    <a:prstClr val="white"/>
                  </a:solidFill>
                </a:rPr>
                <a:t>     JAVASCRIPT</a:t>
              </a:r>
              <a:endParaRPr lang="ru-RU" dirty="0">
                <a:solidFill>
                  <a:prstClr val="white"/>
                </a:solidFill>
              </a:endParaRPr>
            </a:p>
          </p:txBody>
        </p:sp>
        <p:sp>
          <p:nvSpPr>
            <p:cNvPr id="36" name="Rectangle 1"/>
            <p:cNvSpPr>
              <a:spLocks noChangeArrowheads="1"/>
            </p:cNvSpPr>
            <p:nvPr/>
          </p:nvSpPr>
          <p:spPr bwMode="auto">
            <a:xfrm>
              <a:off x="1271220" y="2334215"/>
              <a:ext cx="5137620" cy="3291840"/>
            </a:xfrm>
            <a:prstGeom prst="rect">
              <a:avLst/>
            </a:prstGeom>
            <a:noFill/>
            <a:ln>
              <a:solidFill>
                <a:schemeClr val="accent5"/>
              </a:solidFill>
            </a:ln>
            <a:effec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endParaRPr lang="en-US" altLang="en-US" dirty="0" smtClean="0">
                <a:solidFill>
                  <a:srgbClr val="CC7832"/>
                </a:solidFill>
                <a:latin typeface="Courier New" panose="02070309020205020404" pitchFamily="49" charset="0"/>
                <a:cs typeface="Courier New" panose="02070309020205020404" pitchFamily="49" charset="0"/>
              </a:endParaRPr>
            </a:p>
          </p:txBody>
        </p:sp>
        <p:pic>
          <p:nvPicPr>
            <p:cNvPr id="37" name="Picture 36"/>
            <p:cNvPicPr>
              <a:picLocks noChangeAspect="1"/>
            </p:cNvPicPr>
            <p:nvPr/>
          </p:nvPicPr>
          <p:blipFill rotWithShape="1">
            <a:blip r:embed="rId3" cstate="print">
              <a:extLst>
                <a:ext uri="{28A0092B-C50C-407E-A947-70E740481C1C}">
                  <a14:useLocalDpi xmlns:a14="http://schemas.microsoft.com/office/drawing/2010/main" val="0"/>
                </a:ext>
              </a:extLst>
            </a:blip>
            <a:srcRect t="20408" b="1531"/>
            <a:stretch/>
          </p:blipFill>
          <p:spPr>
            <a:xfrm>
              <a:off x="1326043" y="1990397"/>
              <a:ext cx="283919" cy="320827"/>
            </a:xfrm>
            <a:prstGeom prst="rect">
              <a:avLst/>
            </a:prstGeom>
          </p:spPr>
        </p:pic>
      </p:grpSp>
      <p:sp>
        <p:nvSpPr>
          <p:cNvPr id="18" name="TextBox 17"/>
          <p:cNvSpPr txBox="1"/>
          <p:nvPr/>
        </p:nvSpPr>
        <p:spPr>
          <a:xfrm>
            <a:off x="5492918" y="1027442"/>
            <a:ext cx="1206164" cy="369332"/>
          </a:xfrm>
          <a:prstGeom prst="rect">
            <a:avLst/>
          </a:prstGeom>
          <a:noFill/>
        </p:spPr>
        <p:txBody>
          <a:bodyPr wrap="none" rtlCol="0">
            <a:spAutoFit/>
          </a:bodyPr>
          <a:lstStyle/>
          <a:p>
            <a:pPr algn="ctr"/>
            <a:r>
              <a:rPr lang="id-ID" sz="1800" dirty="0" smtClean="0">
                <a:solidFill>
                  <a:schemeClr val="tx2">
                    <a:lumMod val="75000"/>
                  </a:schemeClr>
                </a:solidFill>
                <a:latin typeface="+mj-lt"/>
              </a:rPr>
              <a:t>Primitives</a:t>
            </a:r>
            <a:endParaRPr lang="id-ID" sz="1800" dirty="0">
              <a:solidFill>
                <a:schemeClr val="tx2">
                  <a:lumMod val="75000"/>
                </a:schemeClr>
              </a:solidFill>
              <a:latin typeface="+mj-lt"/>
            </a:endParaRPr>
          </a:p>
        </p:txBody>
      </p:sp>
      <p:sp>
        <p:nvSpPr>
          <p:cNvPr id="19" name="TextBox 18"/>
          <p:cNvSpPr txBox="1"/>
          <p:nvPr/>
        </p:nvSpPr>
        <p:spPr>
          <a:xfrm>
            <a:off x="1546747" y="1781194"/>
            <a:ext cx="1465466" cy="400110"/>
          </a:xfrm>
          <a:prstGeom prst="rect">
            <a:avLst/>
          </a:prstGeom>
          <a:noFill/>
        </p:spPr>
        <p:txBody>
          <a:bodyPr wrap="none" rtlCol="0">
            <a:spAutoFit/>
          </a:bodyPr>
          <a:lstStyle/>
          <a:p>
            <a:r>
              <a:rPr lang="en-US" sz="2000" b="1" dirty="0">
                <a:solidFill>
                  <a:schemeClr val="bg1">
                    <a:lumMod val="50000"/>
                  </a:schemeClr>
                </a:solidFill>
                <a:latin typeface="+mj-lt"/>
              </a:rPr>
              <a:t>Immutable</a:t>
            </a:r>
          </a:p>
        </p:txBody>
      </p:sp>
      <p:sp>
        <p:nvSpPr>
          <p:cNvPr id="20" name="Rectangle 19"/>
          <p:cNvSpPr/>
          <p:nvPr/>
        </p:nvSpPr>
        <p:spPr>
          <a:xfrm>
            <a:off x="1557022" y="2123714"/>
            <a:ext cx="4411444" cy="523220"/>
          </a:xfrm>
          <a:prstGeom prst="rect">
            <a:avLst/>
          </a:prstGeom>
        </p:spPr>
        <p:txBody>
          <a:bodyPr wrap="square">
            <a:spAutoFit/>
          </a:bodyPr>
          <a:lstStyle/>
          <a:p>
            <a:r>
              <a:rPr lang="en-US" dirty="0">
                <a:solidFill>
                  <a:schemeClr val="bg1">
                    <a:lumMod val="50000"/>
                  </a:schemeClr>
                </a:solidFill>
              </a:rPr>
              <a:t>All primitives are </a:t>
            </a:r>
            <a:r>
              <a:rPr lang="en-US" dirty="0" smtClean="0">
                <a:solidFill>
                  <a:schemeClr val="bg1">
                    <a:lumMod val="50000"/>
                  </a:schemeClr>
                </a:solidFill>
              </a:rPr>
              <a:t>immutable, they </a:t>
            </a:r>
            <a:r>
              <a:rPr lang="en-US" b="1" dirty="0" smtClean="0">
                <a:solidFill>
                  <a:schemeClr val="accent5"/>
                </a:solidFill>
              </a:rPr>
              <a:t>cannot </a:t>
            </a:r>
            <a:r>
              <a:rPr lang="en-US" b="1" dirty="0">
                <a:solidFill>
                  <a:schemeClr val="accent5"/>
                </a:solidFill>
              </a:rPr>
              <a:t>be </a:t>
            </a:r>
            <a:r>
              <a:rPr lang="en-US" b="1" dirty="0" smtClean="0">
                <a:solidFill>
                  <a:schemeClr val="accent5"/>
                </a:solidFill>
              </a:rPr>
              <a:t>changed</a:t>
            </a:r>
            <a:r>
              <a:rPr lang="en-US" dirty="0" smtClean="0">
                <a:solidFill>
                  <a:schemeClr val="bg1">
                    <a:lumMod val="65000"/>
                  </a:schemeClr>
                </a:solidFill>
              </a:rPr>
              <a:t>, </a:t>
            </a:r>
            <a:r>
              <a:rPr lang="en-US" dirty="0">
                <a:solidFill>
                  <a:schemeClr val="bg1">
                    <a:lumMod val="50000"/>
                  </a:schemeClr>
                </a:solidFill>
              </a:rPr>
              <a:t>we can only </a:t>
            </a:r>
            <a:r>
              <a:rPr lang="en-US" dirty="0" smtClean="0">
                <a:solidFill>
                  <a:schemeClr val="bg1">
                    <a:lumMod val="50000"/>
                  </a:schemeClr>
                </a:solidFill>
              </a:rPr>
              <a:t>create a </a:t>
            </a:r>
            <a:r>
              <a:rPr lang="en-US" dirty="0">
                <a:solidFill>
                  <a:schemeClr val="bg1">
                    <a:lumMod val="50000"/>
                  </a:schemeClr>
                </a:solidFill>
              </a:rPr>
              <a:t>new </a:t>
            </a:r>
            <a:r>
              <a:rPr lang="en-US" dirty="0" smtClean="0">
                <a:solidFill>
                  <a:schemeClr val="bg1">
                    <a:lumMod val="50000"/>
                  </a:schemeClr>
                </a:solidFill>
              </a:rPr>
              <a:t>one.</a:t>
            </a:r>
            <a:endParaRPr lang="en-US" dirty="0">
              <a:solidFill>
                <a:schemeClr val="bg1">
                  <a:lumMod val="50000"/>
                </a:schemeClr>
              </a:solidFill>
            </a:endParaRPr>
          </a:p>
        </p:txBody>
      </p:sp>
      <p:sp>
        <p:nvSpPr>
          <p:cNvPr id="21" name="TextBox 20"/>
          <p:cNvSpPr txBox="1"/>
          <p:nvPr/>
        </p:nvSpPr>
        <p:spPr>
          <a:xfrm>
            <a:off x="1557022" y="3065221"/>
            <a:ext cx="2149948" cy="400110"/>
          </a:xfrm>
          <a:prstGeom prst="rect">
            <a:avLst/>
          </a:prstGeom>
          <a:noFill/>
        </p:spPr>
        <p:txBody>
          <a:bodyPr wrap="none" rtlCol="0">
            <a:spAutoFit/>
          </a:bodyPr>
          <a:lstStyle/>
          <a:p>
            <a:r>
              <a:rPr lang="en-US" sz="2000" b="1" dirty="0">
                <a:solidFill>
                  <a:schemeClr val="bg1">
                    <a:lumMod val="50000"/>
                  </a:schemeClr>
                </a:solidFill>
                <a:latin typeface="+mj-lt"/>
              </a:rPr>
              <a:t>Holds real value</a:t>
            </a:r>
          </a:p>
        </p:txBody>
      </p:sp>
      <p:sp>
        <p:nvSpPr>
          <p:cNvPr id="22" name="Rectangle 21"/>
          <p:cNvSpPr/>
          <p:nvPr/>
        </p:nvSpPr>
        <p:spPr>
          <a:xfrm>
            <a:off x="1557022" y="3400981"/>
            <a:ext cx="4327108" cy="646331"/>
          </a:xfrm>
          <a:prstGeom prst="rect">
            <a:avLst/>
          </a:prstGeom>
        </p:spPr>
        <p:txBody>
          <a:bodyPr wrap="square">
            <a:spAutoFit/>
          </a:bodyPr>
          <a:lstStyle/>
          <a:p>
            <a:r>
              <a:rPr lang="en-US" dirty="0">
                <a:solidFill>
                  <a:schemeClr val="bg1">
                    <a:lumMod val="50000"/>
                  </a:schemeClr>
                </a:solidFill>
              </a:rPr>
              <a:t>Variables hold the </a:t>
            </a:r>
            <a:r>
              <a:rPr lang="en-US" b="1" dirty="0">
                <a:solidFill>
                  <a:schemeClr val="accent6"/>
                </a:solidFill>
              </a:rPr>
              <a:t>actual values </a:t>
            </a:r>
            <a:r>
              <a:rPr lang="en-US" dirty="0">
                <a:solidFill>
                  <a:schemeClr val="bg1">
                    <a:lumMod val="50000"/>
                  </a:schemeClr>
                </a:solidFill>
              </a:rPr>
              <a:t>of primitive types</a:t>
            </a:r>
          </a:p>
        </p:txBody>
      </p:sp>
      <p:sp>
        <p:nvSpPr>
          <p:cNvPr id="23" name="TextBox 22"/>
          <p:cNvSpPr txBox="1"/>
          <p:nvPr/>
        </p:nvSpPr>
        <p:spPr>
          <a:xfrm>
            <a:off x="1557022" y="4339143"/>
            <a:ext cx="2180405" cy="400110"/>
          </a:xfrm>
          <a:prstGeom prst="rect">
            <a:avLst/>
          </a:prstGeom>
          <a:noFill/>
        </p:spPr>
        <p:txBody>
          <a:bodyPr wrap="none" rtlCol="0">
            <a:spAutoFit/>
          </a:bodyPr>
          <a:lstStyle/>
          <a:p>
            <a:r>
              <a:rPr lang="en-US" sz="2000" b="1" dirty="0">
                <a:solidFill>
                  <a:schemeClr val="bg1">
                    <a:lumMod val="50000"/>
                  </a:schemeClr>
                </a:solidFill>
                <a:latin typeface="+mj-lt"/>
              </a:rPr>
              <a:t>Passed by value</a:t>
            </a:r>
          </a:p>
        </p:txBody>
      </p:sp>
      <p:sp>
        <p:nvSpPr>
          <p:cNvPr id="24" name="Rectangle 23"/>
          <p:cNvSpPr/>
          <p:nvPr/>
        </p:nvSpPr>
        <p:spPr>
          <a:xfrm>
            <a:off x="1557022" y="4626992"/>
            <a:ext cx="4808474" cy="646331"/>
          </a:xfrm>
          <a:prstGeom prst="rect">
            <a:avLst/>
          </a:prstGeom>
        </p:spPr>
        <p:txBody>
          <a:bodyPr wrap="square">
            <a:spAutoFit/>
          </a:bodyPr>
          <a:lstStyle/>
          <a:p>
            <a:r>
              <a:rPr lang="en-US" dirty="0">
                <a:solidFill>
                  <a:schemeClr val="bg1">
                    <a:lumMod val="50000"/>
                  </a:schemeClr>
                </a:solidFill>
              </a:rPr>
              <a:t>When passing in a primitive type variable like a </a:t>
            </a:r>
            <a:r>
              <a:rPr lang="en-US" dirty="0" smtClean="0">
                <a:solidFill>
                  <a:schemeClr val="bg1">
                    <a:lumMod val="50000"/>
                  </a:schemeClr>
                </a:solidFill>
              </a:rPr>
              <a:t>number</a:t>
            </a:r>
            <a:r>
              <a:rPr lang="en-US" dirty="0">
                <a:solidFill>
                  <a:schemeClr val="bg1">
                    <a:lumMod val="50000"/>
                  </a:schemeClr>
                </a:solidFill>
              </a:rPr>
              <a:t>, the value is passed in</a:t>
            </a:r>
            <a:r>
              <a:rPr lang="en-US" dirty="0">
                <a:solidFill>
                  <a:schemeClr val="bg1">
                    <a:lumMod val="65000"/>
                  </a:schemeClr>
                </a:solidFill>
              </a:rPr>
              <a:t> </a:t>
            </a:r>
            <a:r>
              <a:rPr lang="en-US" b="1" dirty="0">
                <a:solidFill>
                  <a:schemeClr val="accent3"/>
                </a:solidFill>
              </a:rPr>
              <a:t>by value</a:t>
            </a:r>
            <a:r>
              <a:rPr lang="en-US" dirty="0">
                <a:solidFill>
                  <a:schemeClr val="bg1">
                    <a:lumMod val="65000"/>
                  </a:schemeClr>
                </a:solidFill>
              </a:rPr>
              <a:t>.</a:t>
            </a:r>
          </a:p>
        </p:txBody>
      </p:sp>
      <p:grpSp>
        <p:nvGrpSpPr>
          <p:cNvPr id="25" name="Group 24"/>
          <p:cNvGrpSpPr/>
          <p:nvPr/>
        </p:nvGrpSpPr>
        <p:grpSpPr>
          <a:xfrm>
            <a:off x="571003" y="1839133"/>
            <a:ext cx="923827" cy="923827"/>
            <a:chOff x="622374" y="2424760"/>
            <a:chExt cx="923827" cy="923827"/>
          </a:xfrm>
        </p:grpSpPr>
        <p:sp>
          <p:nvSpPr>
            <p:cNvPr id="26" name="Oval 25"/>
            <p:cNvSpPr/>
            <p:nvPr/>
          </p:nvSpPr>
          <p:spPr>
            <a:xfrm>
              <a:off x="622374" y="2424760"/>
              <a:ext cx="923827" cy="92382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7" name="Group 26"/>
            <p:cNvGrpSpPr/>
            <p:nvPr/>
          </p:nvGrpSpPr>
          <p:grpSpPr>
            <a:xfrm>
              <a:off x="889501" y="2684950"/>
              <a:ext cx="423629" cy="370251"/>
              <a:chOff x="8296275" y="8293096"/>
              <a:chExt cx="1385888" cy="1211261"/>
            </a:xfrm>
            <a:solidFill>
              <a:schemeClr val="bg1"/>
            </a:solidFill>
          </p:grpSpPr>
          <p:sp>
            <p:nvSpPr>
              <p:cNvPr id="28" name="Freeform 8"/>
              <p:cNvSpPr>
                <a:spLocks noEditPoints="1"/>
              </p:cNvSpPr>
              <p:nvPr/>
            </p:nvSpPr>
            <p:spPr bwMode="auto">
              <a:xfrm>
                <a:off x="8296275" y="8293096"/>
                <a:ext cx="1385888" cy="1211261"/>
              </a:xfrm>
              <a:custGeom>
                <a:avLst/>
                <a:gdLst>
                  <a:gd name="T0" fmla="*/ 368 w 369"/>
                  <a:gd name="T1" fmla="*/ 190 h 323"/>
                  <a:gd name="T2" fmla="*/ 322 w 369"/>
                  <a:gd name="T3" fmla="*/ 17 h 323"/>
                  <a:gd name="T4" fmla="*/ 299 w 369"/>
                  <a:gd name="T5" fmla="*/ 0 h 323"/>
                  <a:gd name="T6" fmla="*/ 184 w 369"/>
                  <a:gd name="T7" fmla="*/ 0 h 323"/>
                  <a:gd name="T8" fmla="*/ 69 w 369"/>
                  <a:gd name="T9" fmla="*/ 0 h 323"/>
                  <a:gd name="T10" fmla="*/ 47 w 369"/>
                  <a:gd name="T11" fmla="*/ 17 h 323"/>
                  <a:gd name="T12" fmla="*/ 1 w 369"/>
                  <a:gd name="T13" fmla="*/ 190 h 323"/>
                  <a:gd name="T14" fmla="*/ 0 w 369"/>
                  <a:gd name="T15" fmla="*/ 196 h 323"/>
                  <a:gd name="T16" fmla="*/ 0 w 369"/>
                  <a:gd name="T17" fmla="*/ 276 h 323"/>
                  <a:gd name="T18" fmla="*/ 46 w 369"/>
                  <a:gd name="T19" fmla="*/ 323 h 323"/>
                  <a:gd name="T20" fmla="*/ 323 w 369"/>
                  <a:gd name="T21" fmla="*/ 323 h 323"/>
                  <a:gd name="T22" fmla="*/ 369 w 369"/>
                  <a:gd name="T23" fmla="*/ 276 h 323"/>
                  <a:gd name="T24" fmla="*/ 369 w 369"/>
                  <a:gd name="T25" fmla="*/ 196 h 323"/>
                  <a:gd name="T26" fmla="*/ 368 w 369"/>
                  <a:gd name="T27" fmla="*/ 190 h 323"/>
                  <a:gd name="T28" fmla="*/ 346 w 369"/>
                  <a:gd name="T29" fmla="*/ 276 h 323"/>
                  <a:gd name="T30" fmla="*/ 323 w 369"/>
                  <a:gd name="T31" fmla="*/ 299 h 323"/>
                  <a:gd name="T32" fmla="*/ 46 w 369"/>
                  <a:gd name="T33" fmla="*/ 299 h 323"/>
                  <a:gd name="T34" fmla="*/ 23 w 369"/>
                  <a:gd name="T35" fmla="*/ 276 h 323"/>
                  <a:gd name="T36" fmla="*/ 23 w 369"/>
                  <a:gd name="T37" fmla="*/ 196 h 323"/>
                  <a:gd name="T38" fmla="*/ 69 w 369"/>
                  <a:gd name="T39" fmla="*/ 23 h 323"/>
                  <a:gd name="T40" fmla="*/ 299 w 369"/>
                  <a:gd name="T41" fmla="*/ 23 h 323"/>
                  <a:gd name="T42" fmla="*/ 346 w 369"/>
                  <a:gd name="T43" fmla="*/ 196 h 323"/>
                  <a:gd name="T44" fmla="*/ 346 w 369"/>
                  <a:gd name="T45" fmla="*/ 27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9" h="323">
                    <a:moveTo>
                      <a:pt x="368" y="190"/>
                    </a:moveTo>
                    <a:cubicBezTo>
                      <a:pt x="322" y="17"/>
                      <a:pt x="322" y="17"/>
                      <a:pt x="322" y="17"/>
                    </a:cubicBezTo>
                    <a:cubicBezTo>
                      <a:pt x="319" y="7"/>
                      <a:pt x="310" y="0"/>
                      <a:pt x="299" y="0"/>
                    </a:cubicBezTo>
                    <a:cubicBezTo>
                      <a:pt x="184" y="0"/>
                      <a:pt x="184" y="0"/>
                      <a:pt x="184" y="0"/>
                    </a:cubicBezTo>
                    <a:cubicBezTo>
                      <a:pt x="69" y="0"/>
                      <a:pt x="69" y="0"/>
                      <a:pt x="69" y="0"/>
                    </a:cubicBezTo>
                    <a:cubicBezTo>
                      <a:pt x="59" y="0"/>
                      <a:pt x="50" y="7"/>
                      <a:pt x="47" y="17"/>
                    </a:cubicBezTo>
                    <a:cubicBezTo>
                      <a:pt x="1" y="190"/>
                      <a:pt x="1" y="190"/>
                      <a:pt x="1" y="190"/>
                    </a:cubicBezTo>
                    <a:cubicBezTo>
                      <a:pt x="0" y="192"/>
                      <a:pt x="0" y="194"/>
                      <a:pt x="0" y="196"/>
                    </a:cubicBezTo>
                    <a:cubicBezTo>
                      <a:pt x="0" y="276"/>
                      <a:pt x="0" y="276"/>
                      <a:pt x="0" y="276"/>
                    </a:cubicBezTo>
                    <a:cubicBezTo>
                      <a:pt x="0" y="302"/>
                      <a:pt x="21" y="323"/>
                      <a:pt x="46" y="323"/>
                    </a:cubicBezTo>
                    <a:cubicBezTo>
                      <a:pt x="323" y="323"/>
                      <a:pt x="323" y="323"/>
                      <a:pt x="323" y="323"/>
                    </a:cubicBezTo>
                    <a:cubicBezTo>
                      <a:pt x="348" y="323"/>
                      <a:pt x="369" y="302"/>
                      <a:pt x="369" y="276"/>
                    </a:cubicBezTo>
                    <a:cubicBezTo>
                      <a:pt x="369" y="196"/>
                      <a:pt x="369" y="196"/>
                      <a:pt x="369" y="196"/>
                    </a:cubicBezTo>
                    <a:cubicBezTo>
                      <a:pt x="369" y="194"/>
                      <a:pt x="368" y="192"/>
                      <a:pt x="368" y="190"/>
                    </a:cubicBezTo>
                    <a:close/>
                    <a:moveTo>
                      <a:pt x="346" y="276"/>
                    </a:moveTo>
                    <a:cubicBezTo>
                      <a:pt x="346" y="289"/>
                      <a:pt x="335" y="299"/>
                      <a:pt x="323" y="299"/>
                    </a:cubicBezTo>
                    <a:cubicBezTo>
                      <a:pt x="46" y="299"/>
                      <a:pt x="46" y="299"/>
                      <a:pt x="46" y="299"/>
                    </a:cubicBezTo>
                    <a:cubicBezTo>
                      <a:pt x="34" y="299"/>
                      <a:pt x="23" y="289"/>
                      <a:pt x="23" y="276"/>
                    </a:cubicBezTo>
                    <a:cubicBezTo>
                      <a:pt x="23" y="196"/>
                      <a:pt x="23" y="196"/>
                      <a:pt x="23" y="196"/>
                    </a:cubicBezTo>
                    <a:cubicBezTo>
                      <a:pt x="69" y="23"/>
                      <a:pt x="69" y="23"/>
                      <a:pt x="69" y="23"/>
                    </a:cubicBezTo>
                    <a:cubicBezTo>
                      <a:pt x="299" y="23"/>
                      <a:pt x="299" y="23"/>
                      <a:pt x="299" y="23"/>
                    </a:cubicBezTo>
                    <a:cubicBezTo>
                      <a:pt x="346" y="196"/>
                      <a:pt x="346" y="196"/>
                      <a:pt x="346" y="196"/>
                    </a:cubicBezTo>
                    <a:lnTo>
                      <a:pt x="346" y="2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9"/>
              <p:cNvSpPr>
                <a:spLocks noEditPoints="1"/>
              </p:cNvSpPr>
              <p:nvPr/>
            </p:nvSpPr>
            <p:spPr bwMode="auto">
              <a:xfrm>
                <a:off x="8461376" y="8466137"/>
                <a:ext cx="1055689" cy="776288"/>
              </a:xfrm>
              <a:custGeom>
                <a:avLst/>
                <a:gdLst>
                  <a:gd name="T0" fmla="*/ 229 w 281"/>
                  <a:gd name="T1" fmla="*/ 0 h 207"/>
                  <a:gd name="T2" fmla="*/ 51 w 281"/>
                  <a:gd name="T3" fmla="*/ 0 h 207"/>
                  <a:gd name="T4" fmla="*/ 40 w 281"/>
                  <a:gd name="T5" fmla="*/ 9 h 207"/>
                  <a:gd name="T6" fmla="*/ 0 w 281"/>
                  <a:gd name="T7" fmla="*/ 147 h 207"/>
                  <a:gd name="T8" fmla="*/ 2 w 281"/>
                  <a:gd name="T9" fmla="*/ 157 h 207"/>
                  <a:gd name="T10" fmla="*/ 12 w 281"/>
                  <a:gd name="T11" fmla="*/ 161 h 207"/>
                  <a:gd name="T12" fmla="*/ 45 w 281"/>
                  <a:gd name="T13" fmla="*/ 161 h 207"/>
                  <a:gd name="T14" fmla="*/ 58 w 281"/>
                  <a:gd name="T15" fmla="*/ 161 h 207"/>
                  <a:gd name="T16" fmla="*/ 64 w 281"/>
                  <a:gd name="T17" fmla="*/ 161 h 207"/>
                  <a:gd name="T18" fmla="*/ 81 w 281"/>
                  <a:gd name="T19" fmla="*/ 195 h 207"/>
                  <a:gd name="T20" fmla="*/ 101 w 281"/>
                  <a:gd name="T21" fmla="*/ 207 h 207"/>
                  <a:gd name="T22" fmla="*/ 179 w 281"/>
                  <a:gd name="T23" fmla="*/ 207 h 207"/>
                  <a:gd name="T24" fmla="*/ 200 w 281"/>
                  <a:gd name="T25" fmla="*/ 195 h 207"/>
                  <a:gd name="T26" fmla="*/ 217 w 281"/>
                  <a:gd name="T27" fmla="*/ 161 h 207"/>
                  <a:gd name="T28" fmla="*/ 223 w 281"/>
                  <a:gd name="T29" fmla="*/ 161 h 207"/>
                  <a:gd name="T30" fmla="*/ 236 w 281"/>
                  <a:gd name="T31" fmla="*/ 161 h 207"/>
                  <a:gd name="T32" fmla="*/ 269 w 281"/>
                  <a:gd name="T33" fmla="*/ 161 h 207"/>
                  <a:gd name="T34" fmla="*/ 278 w 281"/>
                  <a:gd name="T35" fmla="*/ 157 h 207"/>
                  <a:gd name="T36" fmla="*/ 280 w 281"/>
                  <a:gd name="T37" fmla="*/ 147 h 207"/>
                  <a:gd name="T38" fmla="*/ 241 w 281"/>
                  <a:gd name="T39" fmla="*/ 9 h 207"/>
                  <a:gd name="T40" fmla="*/ 229 w 281"/>
                  <a:gd name="T41" fmla="*/ 0 h 207"/>
                  <a:gd name="T42" fmla="*/ 236 w 281"/>
                  <a:gd name="T43" fmla="*/ 138 h 207"/>
                  <a:gd name="T44" fmla="*/ 217 w 281"/>
                  <a:gd name="T45" fmla="*/ 138 h 207"/>
                  <a:gd name="T46" fmla="*/ 196 w 281"/>
                  <a:gd name="T47" fmla="*/ 151 h 207"/>
                  <a:gd name="T48" fmla="*/ 179 w 281"/>
                  <a:gd name="T49" fmla="*/ 184 h 207"/>
                  <a:gd name="T50" fmla="*/ 101 w 281"/>
                  <a:gd name="T51" fmla="*/ 184 h 207"/>
                  <a:gd name="T52" fmla="*/ 85 w 281"/>
                  <a:gd name="T53" fmla="*/ 151 h 207"/>
                  <a:gd name="T54" fmla="*/ 64 w 281"/>
                  <a:gd name="T55" fmla="*/ 138 h 207"/>
                  <a:gd name="T56" fmla="*/ 45 w 281"/>
                  <a:gd name="T57" fmla="*/ 138 h 207"/>
                  <a:gd name="T58" fmla="*/ 18 w 281"/>
                  <a:gd name="T59" fmla="*/ 138 h 207"/>
                  <a:gd name="T60" fmla="*/ 51 w 281"/>
                  <a:gd name="T61" fmla="*/ 12 h 207"/>
                  <a:gd name="T62" fmla="*/ 229 w 281"/>
                  <a:gd name="T63" fmla="*/ 12 h 207"/>
                  <a:gd name="T64" fmla="*/ 263 w 281"/>
                  <a:gd name="T65" fmla="*/ 138 h 207"/>
                  <a:gd name="T66" fmla="*/ 236 w 281"/>
                  <a:gd name="T67" fmla="*/ 13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1" h="207">
                    <a:moveTo>
                      <a:pt x="229" y="0"/>
                    </a:moveTo>
                    <a:cubicBezTo>
                      <a:pt x="51" y="0"/>
                      <a:pt x="51" y="0"/>
                      <a:pt x="51" y="0"/>
                    </a:cubicBezTo>
                    <a:cubicBezTo>
                      <a:pt x="46" y="0"/>
                      <a:pt x="41" y="4"/>
                      <a:pt x="40" y="9"/>
                    </a:cubicBezTo>
                    <a:cubicBezTo>
                      <a:pt x="0" y="147"/>
                      <a:pt x="0" y="147"/>
                      <a:pt x="0" y="147"/>
                    </a:cubicBezTo>
                    <a:cubicBezTo>
                      <a:pt x="0" y="150"/>
                      <a:pt x="0" y="154"/>
                      <a:pt x="2" y="157"/>
                    </a:cubicBezTo>
                    <a:cubicBezTo>
                      <a:pt x="5" y="160"/>
                      <a:pt x="8" y="161"/>
                      <a:pt x="12" y="161"/>
                    </a:cubicBezTo>
                    <a:cubicBezTo>
                      <a:pt x="45" y="161"/>
                      <a:pt x="45" y="161"/>
                      <a:pt x="45" y="161"/>
                    </a:cubicBezTo>
                    <a:cubicBezTo>
                      <a:pt x="58" y="161"/>
                      <a:pt x="58" y="161"/>
                      <a:pt x="58" y="161"/>
                    </a:cubicBezTo>
                    <a:cubicBezTo>
                      <a:pt x="64" y="161"/>
                      <a:pt x="64" y="161"/>
                      <a:pt x="64" y="161"/>
                    </a:cubicBezTo>
                    <a:cubicBezTo>
                      <a:pt x="81" y="195"/>
                      <a:pt x="81" y="195"/>
                      <a:pt x="81" y="195"/>
                    </a:cubicBezTo>
                    <a:cubicBezTo>
                      <a:pt x="85" y="203"/>
                      <a:pt x="93" y="207"/>
                      <a:pt x="101" y="207"/>
                    </a:cubicBezTo>
                    <a:cubicBezTo>
                      <a:pt x="179" y="207"/>
                      <a:pt x="179" y="207"/>
                      <a:pt x="179" y="207"/>
                    </a:cubicBezTo>
                    <a:cubicBezTo>
                      <a:pt x="188" y="207"/>
                      <a:pt x="196" y="203"/>
                      <a:pt x="200" y="195"/>
                    </a:cubicBezTo>
                    <a:cubicBezTo>
                      <a:pt x="217" y="161"/>
                      <a:pt x="217" y="161"/>
                      <a:pt x="217" y="161"/>
                    </a:cubicBezTo>
                    <a:cubicBezTo>
                      <a:pt x="223" y="161"/>
                      <a:pt x="223" y="161"/>
                      <a:pt x="223" y="161"/>
                    </a:cubicBezTo>
                    <a:cubicBezTo>
                      <a:pt x="236" y="161"/>
                      <a:pt x="236" y="161"/>
                      <a:pt x="236" y="161"/>
                    </a:cubicBezTo>
                    <a:cubicBezTo>
                      <a:pt x="269" y="161"/>
                      <a:pt x="269" y="161"/>
                      <a:pt x="269" y="161"/>
                    </a:cubicBezTo>
                    <a:cubicBezTo>
                      <a:pt x="273" y="161"/>
                      <a:pt x="276" y="160"/>
                      <a:pt x="278" y="157"/>
                    </a:cubicBezTo>
                    <a:cubicBezTo>
                      <a:pt x="280" y="154"/>
                      <a:pt x="281" y="150"/>
                      <a:pt x="280" y="147"/>
                    </a:cubicBezTo>
                    <a:cubicBezTo>
                      <a:pt x="241" y="9"/>
                      <a:pt x="241" y="9"/>
                      <a:pt x="241" y="9"/>
                    </a:cubicBezTo>
                    <a:cubicBezTo>
                      <a:pt x="239" y="4"/>
                      <a:pt x="235" y="0"/>
                      <a:pt x="229" y="0"/>
                    </a:cubicBezTo>
                    <a:close/>
                    <a:moveTo>
                      <a:pt x="236" y="138"/>
                    </a:moveTo>
                    <a:cubicBezTo>
                      <a:pt x="217" y="138"/>
                      <a:pt x="217" y="138"/>
                      <a:pt x="217" y="138"/>
                    </a:cubicBezTo>
                    <a:cubicBezTo>
                      <a:pt x="208" y="138"/>
                      <a:pt x="200" y="143"/>
                      <a:pt x="196" y="151"/>
                    </a:cubicBezTo>
                    <a:cubicBezTo>
                      <a:pt x="179" y="184"/>
                      <a:pt x="179" y="184"/>
                      <a:pt x="179" y="184"/>
                    </a:cubicBezTo>
                    <a:cubicBezTo>
                      <a:pt x="101" y="184"/>
                      <a:pt x="101" y="184"/>
                      <a:pt x="101" y="184"/>
                    </a:cubicBezTo>
                    <a:cubicBezTo>
                      <a:pt x="85" y="151"/>
                      <a:pt x="85" y="151"/>
                      <a:pt x="85" y="151"/>
                    </a:cubicBezTo>
                    <a:cubicBezTo>
                      <a:pt x="81" y="143"/>
                      <a:pt x="73" y="138"/>
                      <a:pt x="64" y="138"/>
                    </a:cubicBezTo>
                    <a:cubicBezTo>
                      <a:pt x="45" y="138"/>
                      <a:pt x="45" y="138"/>
                      <a:pt x="45" y="138"/>
                    </a:cubicBezTo>
                    <a:cubicBezTo>
                      <a:pt x="18" y="138"/>
                      <a:pt x="18" y="138"/>
                      <a:pt x="18" y="138"/>
                    </a:cubicBezTo>
                    <a:cubicBezTo>
                      <a:pt x="51" y="12"/>
                      <a:pt x="51" y="12"/>
                      <a:pt x="51" y="12"/>
                    </a:cubicBezTo>
                    <a:cubicBezTo>
                      <a:pt x="229" y="12"/>
                      <a:pt x="229" y="12"/>
                      <a:pt x="229" y="12"/>
                    </a:cubicBezTo>
                    <a:cubicBezTo>
                      <a:pt x="263" y="138"/>
                      <a:pt x="263" y="138"/>
                      <a:pt x="263" y="138"/>
                    </a:cubicBezTo>
                    <a:lnTo>
                      <a:pt x="236" y="13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30" name="Group 29"/>
          <p:cNvGrpSpPr/>
          <p:nvPr/>
        </p:nvGrpSpPr>
        <p:grpSpPr>
          <a:xfrm>
            <a:off x="571003" y="3146770"/>
            <a:ext cx="923827" cy="923827"/>
            <a:chOff x="622374" y="3732397"/>
            <a:chExt cx="923827" cy="923827"/>
          </a:xfrm>
        </p:grpSpPr>
        <p:sp>
          <p:nvSpPr>
            <p:cNvPr id="31" name="Oval 30"/>
            <p:cNvSpPr/>
            <p:nvPr/>
          </p:nvSpPr>
          <p:spPr>
            <a:xfrm>
              <a:off x="622374" y="3732397"/>
              <a:ext cx="923827" cy="9238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Freeform 31"/>
            <p:cNvSpPr>
              <a:spLocks noEditPoints="1"/>
            </p:cNvSpPr>
            <p:nvPr/>
          </p:nvSpPr>
          <p:spPr bwMode="auto">
            <a:xfrm>
              <a:off x="877589" y="4039170"/>
              <a:ext cx="413397" cy="310281"/>
            </a:xfrm>
            <a:custGeom>
              <a:avLst/>
              <a:gdLst>
                <a:gd name="T0" fmla="*/ 925 w 1124"/>
                <a:gd name="T1" fmla="*/ 21 h 843"/>
                <a:gd name="T2" fmla="*/ 249 w 1124"/>
                <a:gd name="T3" fmla="*/ 0 h 843"/>
                <a:gd name="T4" fmla="*/ 21 w 1124"/>
                <a:gd name="T5" fmla="*/ 199 h 843"/>
                <a:gd name="T6" fmla="*/ 18 w 1124"/>
                <a:gd name="T7" fmla="*/ 295 h 843"/>
                <a:gd name="T8" fmla="*/ 562 w 1124"/>
                <a:gd name="T9" fmla="*/ 843 h 843"/>
                <a:gd name="T10" fmla="*/ 1106 w 1124"/>
                <a:gd name="T11" fmla="*/ 295 h 843"/>
                <a:gd name="T12" fmla="*/ 1103 w 1124"/>
                <a:gd name="T13" fmla="*/ 199 h 843"/>
                <a:gd name="T14" fmla="*/ 484 w 1124"/>
                <a:gd name="T15" fmla="*/ 246 h 843"/>
                <a:gd name="T16" fmla="*/ 640 w 1124"/>
                <a:gd name="T17" fmla="*/ 246 h 843"/>
                <a:gd name="T18" fmla="*/ 685 w 1124"/>
                <a:gd name="T19" fmla="*/ 78 h 843"/>
                <a:gd name="T20" fmla="*/ 667 w 1124"/>
                <a:gd name="T21" fmla="*/ 223 h 843"/>
                <a:gd name="T22" fmla="*/ 457 w 1124"/>
                <a:gd name="T23" fmla="*/ 223 h 843"/>
                <a:gd name="T24" fmla="*/ 439 w 1124"/>
                <a:gd name="T25" fmla="*/ 78 h 843"/>
                <a:gd name="T26" fmla="*/ 457 w 1124"/>
                <a:gd name="T27" fmla="*/ 223 h 843"/>
                <a:gd name="T28" fmla="*/ 562 w 1124"/>
                <a:gd name="T29" fmla="*/ 718 h 843"/>
                <a:gd name="T30" fmla="*/ 649 w 1124"/>
                <a:gd name="T31" fmla="*/ 281 h 843"/>
                <a:gd name="T32" fmla="*/ 858 w 1124"/>
                <a:gd name="T33" fmla="*/ 281 h 843"/>
                <a:gd name="T34" fmla="*/ 685 w 1124"/>
                <a:gd name="T35" fmla="*/ 281 h 843"/>
                <a:gd name="T36" fmla="*/ 781 w 1124"/>
                <a:gd name="T37" fmla="*/ 174 h 843"/>
                <a:gd name="T38" fmla="*/ 695 w 1124"/>
                <a:gd name="T39" fmla="*/ 246 h 843"/>
                <a:gd name="T40" fmla="*/ 851 w 1124"/>
                <a:gd name="T41" fmla="*/ 70 h 843"/>
                <a:gd name="T42" fmla="*/ 727 w 1124"/>
                <a:gd name="T43" fmla="*/ 70 h 843"/>
                <a:gd name="T44" fmla="*/ 484 w 1124"/>
                <a:gd name="T45" fmla="*/ 70 h 843"/>
                <a:gd name="T46" fmla="*/ 562 w 1124"/>
                <a:gd name="T47" fmla="*/ 135 h 843"/>
                <a:gd name="T48" fmla="*/ 273 w 1124"/>
                <a:gd name="T49" fmla="*/ 70 h 843"/>
                <a:gd name="T50" fmla="*/ 341 w 1124"/>
                <a:gd name="T51" fmla="*/ 126 h 843"/>
                <a:gd name="T52" fmla="*/ 429 w 1124"/>
                <a:gd name="T53" fmla="*/ 246 h 843"/>
                <a:gd name="T54" fmla="*/ 343 w 1124"/>
                <a:gd name="T55" fmla="*/ 174 h 843"/>
                <a:gd name="T56" fmla="*/ 525 w 1124"/>
                <a:gd name="T57" fmla="*/ 712 h 843"/>
                <a:gd name="T58" fmla="*/ 439 w 1124"/>
                <a:gd name="T59" fmla="*/ 281 h 843"/>
                <a:gd name="T60" fmla="*/ 101 w 1124"/>
                <a:gd name="T61" fmla="*/ 281 h 843"/>
                <a:gd name="T62" fmla="*/ 446 w 1124"/>
                <a:gd name="T63" fmla="*/ 649 h 843"/>
                <a:gd name="T64" fmla="*/ 1023 w 1124"/>
                <a:gd name="T65" fmla="*/ 281 h 843"/>
                <a:gd name="T66" fmla="*/ 899 w 1124"/>
                <a:gd name="T67" fmla="*/ 281 h 843"/>
                <a:gd name="T68" fmla="*/ 808 w 1124"/>
                <a:gd name="T69" fmla="*/ 151 h 843"/>
                <a:gd name="T70" fmla="*/ 1051 w 1124"/>
                <a:gd name="T71" fmla="*/ 246 h 843"/>
                <a:gd name="T72" fmla="*/ 235 w 1124"/>
                <a:gd name="T73" fmla="*/ 84 h 843"/>
                <a:gd name="T74" fmla="*/ 221 w 1124"/>
                <a:gd name="T75" fmla="*/ 246 h 843"/>
                <a:gd name="T76" fmla="*/ 235 w 1124"/>
                <a:gd name="T77" fmla="*/ 84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4" h="843">
                  <a:moveTo>
                    <a:pt x="1103" y="199"/>
                  </a:moveTo>
                  <a:cubicBezTo>
                    <a:pt x="925" y="21"/>
                    <a:pt x="925" y="21"/>
                    <a:pt x="925" y="21"/>
                  </a:cubicBezTo>
                  <a:cubicBezTo>
                    <a:pt x="912" y="7"/>
                    <a:pt x="894" y="0"/>
                    <a:pt x="875" y="0"/>
                  </a:cubicBezTo>
                  <a:cubicBezTo>
                    <a:pt x="249" y="0"/>
                    <a:pt x="249" y="0"/>
                    <a:pt x="249" y="0"/>
                  </a:cubicBezTo>
                  <a:cubicBezTo>
                    <a:pt x="230" y="0"/>
                    <a:pt x="212" y="7"/>
                    <a:pt x="199" y="21"/>
                  </a:cubicBezTo>
                  <a:cubicBezTo>
                    <a:pt x="21" y="199"/>
                    <a:pt x="21" y="199"/>
                    <a:pt x="21" y="199"/>
                  </a:cubicBezTo>
                  <a:cubicBezTo>
                    <a:pt x="7" y="213"/>
                    <a:pt x="0" y="231"/>
                    <a:pt x="0" y="249"/>
                  </a:cubicBezTo>
                  <a:cubicBezTo>
                    <a:pt x="0" y="266"/>
                    <a:pt x="6" y="282"/>
                    <a:pt x="18" y="295"/>
                  </a:cubicBezTo>
                  <a:cubicBezTo>
                    <a:pt x="509" y="819"/>
                    <a:pt x="509" y="819"/>
                    <a:pt x="509" y="819"/>
                  </a:cubicBezTo>
                  <a:cubicBezTo>
                    <a:pt x="523" y="834"/>
                    <a:pt x="542" y="843"/>
                    <a:pt x="562" y="843"/>
                  </a:cubicBezTo>
                  <a:cubicBezTo>
                    <a:pt x="582" y="843"/>
                    <a:pt x="601" y="834"/>
                    <a:pt x="615" y="819"/>
                  </a:cubicBezTo>
                  <a:cubicBezTo>
                    <a:pt x="1106" y="295"/>
                    <a:pt x="1106" y="295"/>
                    <a:pt x="1106" y="295"/>
                  </a:cubicBezTo>
                  <a:cubicBezTo>
                    <a:pt x="1118" y="282"/>
                    <a:pt x="1124" y="265"/>
                    <a:pt x="1124" y="248"/>
                  </a:cubicBezTo>
                  <a:cubicBezTo>
                    <a:pt x="1124" y="230"/>
                    <a:pt x="1117" y="213"/>
                    <a:pt x="1103" y="199"/>
                  </a:cubicBezTo>
                  <a:close/>
                  <a:moveTo>
                    <a:pt x="640" y="246"/>
                  </a:moveTo>
                  <a:cubicBezTo>
                    <a:pt x="484" y="246"/>
                    <a:pt x="484" y="246"/>
                    <a:pt x="484" y="246"/>
                  </a:cubicBezTo>
                  <a:cubicBezTo>
                    <a:pt x="562" y="181"/>
                    <a:pt x="562" y="181"/>
                    <a:pt x="562" y="181"/>
                  </a:cubicBezTo>
                  <a:lnTo>
                    <a:pt x="640" y="246"/>
                  </a:lnTo>
                  <a:close/>
                  <a:moveTo>
                    <a:pt x="589" y="158"/>
                  </a:moveTo>
                  <a:cubicBezTo>
                    <a:pt x="685" y="78"/>
                    <a:pt x="685" y="78"/>
                    <a:pt x="685" y="78"/>
                  </a:cubicBezTo>
                  <a:cubicBezTo>
                    <a:pt x="756" y="149"/>
                    <a:pt x="756" y="149"/>
                    <a:pt x="756" y="149"/>
                  </a:cubicBezTo>
                  <a:cubicBezTo>
                    <a:pt x="667" y="223"/>
                    <a:pt x="667" y="223"/>
                    <a:pt x="667" y="223"/>
                  </a:cubicBezTo>
                  <a:lnTo>
                    <a:pt x="589" y="158"/>
                  </a:lnTo>
                  <a:close/>
                  <a:moveTo>
                    <a:pt x="457" y="223"/>
                  </a:moveTo>
                  <a:cubicBezTo>
                    <a:pt x="368" y="149"/>
                    <a:pt x="368" y="149"/>
                    <a:pt x="368" y="149"/>
                  </a:cubicBezTo>
                  <a:cubicBezTo>
                    <a:pt x="439" y="78"/>
                    <a:pt x="439" y="78"/>
                    <a:pt x="439" y="78"/>
                  </a:cubicBezTo>
                  <a:cubicBezTo>
                    <a:pt x="535" y="158"/>
                    <a:pt x="535" y="158"/>
                    <a:pt x="535" y="158"/>
                  </a:cubicBezTo>
                  <a:lnTo>
                    <a:pt x="457" y="223"/>
                  </a:lnTo>
                  <a:close/>
                  <a:moveTo>
                    <a:pt x="649" y="281"/>
                  </a:moveTo>
                  <a:cubicBezTo>
                    <a:pt x="562" y="718"/>
                    <a:pt x="562" y="718"/>
                    <a:pt x="562" y="718"/>
                  </a:cubicBezTo>
                  <a:cubicBezTo>
                    <a:pt x="475" y="281"/>
                    <a:pt x="475" y="281"/>
                    <a:pt x="475" y="281"/>
                  </a:cubicBezTo>
                  <a:lnTo>
                    <a:pt x="649" y="281"/>
                  </a:lnTo>
                  <a:close/>
                  <a:moveTo>
                    <a:pt x="685" y="281"/>
                  </a:moveTo>
                  <a:cubicBezTo>
                    <a:pt x="858" y="281"/>
                    <a:pt x="858" y="281"/>
                    <a:pt x="858" y="281"/>
                  </a:cubicBezTo>
                  <a:cubicBezTo>
                    <a:pt x="599" y="712"/>
                    <a:pt x="599" y="712"/>
                    <a:pt x="599" y="712"/>
                  </a:cubicBezTo>
                  <a:lnTo>
                    <a:pt x="685" y="281"/>
                  </a:lnTo>
                  <a:close/>
                  <a:moveTo>
                    <a:pt x="695" y="246"/>
                  </a:moveTo>
                  <a:cubicBezTo>
                    <a:pt x="781" y="174"/>
                    <a:pt x="781" y="174"/>
                    <a:pt x="781" y="174"/>
                  </a:cubicBezTo>
                  <a:cubicBezTo>
                    <a:pt x="853" y="246"/>
                    <a:pt x="853" y="246"/>
                    <a:pt x="853" y="246"/>
                  </a:cubicBezTo>
                  <a:lnTo>
                    <a:pt x="695" y="246"/>
                  </a:lnTo>
                  <a:close/>
                  <a:moveTo>
                    <a:pt x="727" y="70"/>
                  </a:moveTo>
                  <a:cubicBezTo>
                    <a:pt x="851" y="70"/>
                    <a:pt x="851" y="70"/>
                    <a:pt x="851" y="70"/>
                  </a:cubicBezTo>
                  <a:cubicBezTo>
                    <a:pt x="783" y="126"/>
                    <a:pt x="783" y="126"/>
                    <a:pt x="783" y="126"/>
                  </a:cubicBezTo>
                  <a:lnTo>
                    <a:pt x="727" y="70"/>
                  </a:lnTo>
                  <a:close/>
                  <a:moveTo>
                    <a:pt x="562" y="135"/>
                  </a:moveTo>
                  <a:cubicBezTo>
                    <a:pt x="484" y="70"/>
                    <a:pt x="484" y="70"/>
                    <a:pt x="484" y="70"/>
                  </a:cubicBezTo>
                  <a:cubicBezTo>
                    <a:pt x="640" y="70"/>
                    <a:pt x="640" y="70"/>
                    <a:pt x="640" y="70"/>
                  </a:cubicBezTo>
                  <a:lnTo>
                    <a:pt x="562" y="135"/>
                  </a:lnTo>
                  <a:close/>
                  <a:moveTo>
                    <a:pt x="341" y="126"/>
                  </a:moveTo>
                  <a:cubicBezTo>
                    <a:pt x="273" y="70"/>
                    <a:pt x="273" y="70"/>
                    <a:pt x="273" y="70"/>
                  </a:cubicBezTo>
                  <a:cubicBezTo>
                    <a:pt x="397" y="70"/>
                    <a:pt x="397" y="70"/>
                    <a:pt x="397" y="70"/>
                  </a:cubicBezTo>
                  <a:lnTo>
                    <a:pt x="341" y="126"/>
                  </a:lnTo>
                  <a:close/>
                  <a:moveTo>
                    <a:pt x="343" y="174"/>
                  </a:moveTo>
                  <a:cubicBezTo>
                    <a:pt x="429" y="246"/>
                    <a:pt x="429" y="246"/>
                    <a:pt x="429" y="246"/>
                  </a:cubicBezTo>
                  <a:cubicBezTo>
                    <a:pt x="271" y="246"/>
                    <a:pt x="271" y="246"/>
                    <a:pt x="271" y="246"/>
                  </a:cubicBezTo>
                  <a:lnTo>
                    <a:pt x="343" y="174"/>
                  </a:lnTo>
                  <a:close/>
                  <a:moveTo>
                    <a:pt x="439" y="281"/>
                  </a:moveTo>
                  <a:cubicBezTo>
                    <a:pt x="525" y="712"/>
                    <a:pt x="525" y="712"/>
                    <a:pt x="525" y="712"/>
                  </a:cubicBezTo>
                  <a:cubicBezTo>
                    <a:pt x="266" y="281"/>
                    <a:pt x="266" y="281"/>
                    <a:pt x="266" y="281"/>
                  </a:cubicBezTo>
                  <a:lnTo>
                    <a:pt x="439" y="281"/>
                  </a:lnTo>
                  <a:close/>
                  <a:moveTo>
                    <a:pt x="446" y="649"/>
                  </a:moveTo>
                  <a:cubicBezTo>
                    <a:pt x="101" y="281"/>
                    <a:pt x="101" y="281"/>
                    <a:pt x="101" y="281"/>
                  </a:cubicBezTo>
                  <a:cubicBezTo>
                    <a:pt x="225" y="281"/>
                    <a:pt x="225" y="281"/>
                    <a:pt x="225" y="281"/>
                  </a:cubicBezTo>
                  <a:lnTo>
                    <a:pt x="446" y="649"/>
                  </a:lnTo>
                  <a:close/>
                  <a:moveTo>
                    <a:pt x="899" y="281"/>
                  </a:moveTo>
                  <a:cubicBezTo>
                    <a:pt x="1023" y="281"/>
                    <a:pt x="1023" y="281"/>
                    <a:pt x="1023" y="281"/>
                  </a:cubicBezTo>
                  <a:cubicBezTo>
                    <a:pt x="678" y="649"/>
                    <a:pt x="678" y="649"/>
                    <a:pt x="678" y="649"/>
                  </a:cubicBezTo>
                  <a:lnTo>
                    <a:pt x="899" y="281"/>
                  </a:lnTo>
                  <a:close/>
                  <a:moveTo>
                    <a:pt x="903" y="246"/>
                  </a:moveTo>
                  <a:cubicBezTo>
                    <a:pt x="808" y="151"/>
                    <a:pt x="808" y="151"/>
                    <a:pt x="808" y="151"/>
                  </a:cubicBezTo>
                  <a:cubicBezTo>
                    <a:pt x="889" y="84"/>
                    <a:pt x="889" y="84"/>
                    <a:pt x="889" y="84"/>
                  </a:cubicBezTo>
                  <a:cubicBezTo>
                    <a:pt x="1051" y="246"/>
                    <a:pt x="1051" y="246"/>
                    <a:pt x="1051" y="246"/>
                  </a:cubicBezTo>
                  <a:lnTo>
                    <a:pt x="903" y="246"/>
                  </a:lnTo>
                  <a:close/>
                  <a:moveTo>
                    <a:pt x="235" y="84"/>
                  </a:moveTo>
                  <a:cubicBezTo>
                    <a:pt x="316" y="151"/>
                    <a:pt x="316" y="151"/>
                    <a:pt x="316" y="151"/>
                  </a:cubicBezTo>
                  <a:cubicBezTo>
                    <a:pt x="221" y="246"/>
                    <a:pt x="221" y="246"/>
                    <a:pt x="221" y="246"/>
                  </a:cubicBezTo>
                  <a:cubicBezTo>
                    <a:pt x="70" y="246"/>
                    <a:pt x="70" y="246"/>
                    <a:pt x="70" y="246"/>
                  </a:cubicBezTo>
                  <a:lnTo>
                    <a:pt x="235" y="8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8" name="Group 37"/>
          <p:cNvGrpSpPr/>
          <p:nvPr/>
        </p:nvGrpSpPr>
        <p:grpSpPr>
          <a:xfrm>
            <a:off x="571003" y="4453111"/>
            <a:ext cx="923827" cy="923827"/>
            <a:chOff x="622374" y="5038738"/>
            <a:chExt cx="923827" cy="923827"/>
          </a:xfrm>
        </p:grpSpPr>
        <p:sp>
          <p:nvSpPr>
            <p:cNvPr id="41" name="Oval 40"/>
            <p:cNvSpPr/>
            <p:nvPr/>
          </p:nvSpPr>
          <p:spPr>
            <a:xfrm>
              <a:off x="622374" y="5038738"/>
              <a:ext cx="923827" cy="92382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4" name="Freeform 34"/>
            <p:cNvSpPr>
              <a:spLocks noEditPoints="1"/>
            </p:cNvSpPr>
            <p:nvPr/>
          </p:nvSpPr>
          <p:spPr bwMode="auto">
            <a:xfrm>
              <a:off x="854067" y="5302069"/>
              <a:ext cx="460440" cy="397165"/>
            </a:xfrm>
            <a:custGeom>
              <a:avLst/>
              <a:gdLst>
                <a:gd name="T0" fmla="*/ 1096 w 1232"/>
                <a:gd name="T1" fmla="*/ 134 h 1062"/>
                <a:gd name="T2" fmla="*/ 616 w 1232"/>
                <a:gd name="T3" fmla="*/ 123 h 1062"/>
                <a:gd name="T4" fmla="*/ 136 w 1232"/>
                <a:gd name="T5" fmla="*/ 134 h 1062"/>
                <a:gd name="T6" fmla="*/ 136 w 1232"/>
                <a:gd name="T7" fmla="*/ 622 h 1062"/>
                <a:gd name="T8" fmla="*/ 538 w 1232"/>
                <a:gd name="T9" fmla="*/ 1020 h 1062"/>
                <a:gd name="T10" fmla="*/ 694 w 1232"/>
                <a:gd name="T11" fmla="*/ 1020 h 1062"/>
                <a:gd name="T12" fmla="*/ 1096 w 1232"/>
                <a:gd name="T13" fmla="*/ 622 h 1062"/>
                <a:gd name="T14" fmla="*/ 1096 w 1232"/>
                <a:gd name="T15" fmla="*/ 134 h 1062"/>
                <a:gd name="T16" fmla="*/ 1044 w 1232"/>
                <a:gd name="T17" fmla="*/ 570 h 1062"/>
                <a:gd name="T18" fmla="*/ 642 w 1232"/>
                <a:gd name="T19" fmla="*/ 968 h 1062"/>
                <a:gd name="T20" fmla="*/ 590 w 1232"/>
                <a:gd name="T21" fmla="*/ 968 h 1062"/>
                <a:gd name="T22" fmla="*/ 188 w 1232"/>
                <a:gd name="T23" fmla="*/ 570 h 1062"/>
                <a:gd name="T24" fmla="*/ 188 w 1232"/>
                <a:gd name="T25" fmla="*/ 185 h 1062"/>
                <a:gd name="T26" fmla="*/ 567 w 1232"/>
                <a:gd name="T27" fmla="*/ 177 h 1062"/>
                <a:gd name="T28" fmla="*/ 616 w 1232"/>
                <a:gd name="T29" fmla="*/ 221 h 1062"/>
                <a:gd name="T30" fmla="*/ 665 w 1232"/>
                <a:gd name="T31" fmla="*/ 177 h 1062"/>
                <a:gd name="T32" fmla="*/ 1044 w 1232"/>
                <a:gd name="T33" fmla="*/ 185 h 1062"/>
                <a:gd name="T34" fmla="*/ 1044 w 1232"/>
                <a:gd name="T35" fmla="*/ 570 h 1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2" h="1062">
                  <a:moveTo>
                    <a:pt x="1096" y="134"/>
                  </a:moveTo>
                  <a:cubicBezTo>
                    <a:pt x="964" y="3"/>
                    <a:pt x="753" y="0"/>
                    <a:pt x="616" y="123"/>
                  </a:cubicBezTo>
                  <a:cubicBezTo>
                    <a:pt x="479" y="0"/>
                    <a:pt x="268" y="3"/>
                    <a:pt x="136" y="134"/>
                  </a:cubicBezTo>
                  <a:cubicBezTo>
                    <a:pt x="0" y="268"/>
                    <a:pt x="0" y="487"/>
                    <a:pt x="136" y="622"/>
                  </a:cubicBezTo>
                  <a:cubicBezTo>
                    <a:pt x="175" y="660"/>
                    <a:pt x="538" y="1020"/>
                    <a:pt x="538" y="1020"/>
                  </a:cubicBezTo>
                  <a:cubicBezTo>
                    <a:pt x="581" y="1062"/>
                    <a:pt x="651" y="1062"/>
                    <a:pt x="694" y="1020"/>
                  </a:cubicBezTo>
                  <a:cubicBezTo>
                    <a:pt x="694" y="1020"/>
                    <a:pt x="1092" y="626"/>
                    <a:pt x="1096" y="622"/>
                  </a:cubicBezTo>
                  <a:cubicBezTo>
                    <a:pt x="1232" y="487"/>
                    <a:pt x="1232" y="268"/>
                    <a:pt x="1096" y="134"/>
                  </a:cubicBezTo>
                  <a:close/>
                  <a:moveTo>
                    <a:pt x="1044" y="570"/>
                  </a:moveTo>
                  <a:cubicBezTo>
                    <a:pt x="642" y="968"/>
                    <a:pt x="642" y="968"/>
                    <a:pt x="642" y="968"/>
                  </a:cubicBezTo>
                  <a:cubicBezTo>
                    <a:pt x="628" y="982"/>
                    <a:pt x="604" y="982"/>
                    <a:pt x="590" y="968"/>
                  </a:cubicBezTo>
                  <a:cubicBezTo>
                    <a:pt x="188" y="570"/>
                    <a:pt x="188" y="570"/>
                    <a:pt x="188" y="570"/>
                  </a:cubicBezTo>
                  <a:cubicBezTo>
                    <a:pt x="81" y="464"/>
                    <a:pt x="81" y="291"/>
                    <a:pt x="188" y="185"/>
                  </a:cubicBezTo>
                  <a:cubicBezTo>
                    <a:pt x="291" y="82"/>
                    <a:pt x="458" y="79"/>
                    <a:pt x="567" y="177"/>
                  </a:cubicBezTo>
                  <a:cubicBezTo>
                    <a:pt x="616" y="221"/>
                    <a:pt x="616" y="221"/>
                    <a:pt x="616" y="221"/>
                  </a:cubicBezTo>
                  <a:cubicBezTo>
                    <a:pt x="665" y="177"/>
                    <a:pt x="665" y="177"/>
                    <a:pt x="665" y="177"/>
                  </a:cubicBezTo>
                  <a:cubicBezTo>
                    <a:pt x="774" y="79"/>
                    <a:pt x="941" y="82"/>
                    <a:pt x="1044" y="185"/>
                  </a:cubicBezTo>
                  <a:cubicBezTo>
                    <a:pt x="1151" y="291"/>
                    <a:pt x="1151" y="464"/>
                    <a:pt x="1044" y="57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 name="Text Placeholder 1"/>
          <p:cNvSpPr>
            <a:spLocks noGrp="1"/>
          </p:cNvSpPr>
          <p:nvPr>
            <p:ph type="body" sz="quarter" idx="10"/>
          </p:nvPr>
        </p:nvSpPr>
        <p:spPr/>
        <p:txBody>
          <a:bodyPr>
            <a:normAutofit/>
          </a:bodyPr>
          <a:lstStyle/>
          <a:p>
            <a:r>
              <a:rPr lang="en-US" sz="2000" dirty="0" smtClean="0"/>
              <a:t>JAVASCRIPT DATA TYPES</a:t>
            </a:r>
            <a:endParaRPr lang="en-US" sz="2000" dirty="0"/>
          </a:p>
        </p:txBody>
      </p:sp>
    </p:spTree>
    <p:extLst>
      <p:ext uri="{BB962C8B-B14F-4D97-AF65-F5344CB8AC3E}">
        <p14:creationId xmlns:p14="http://schemas.microsoft.com/office/powerpoint/2010/main" val="13676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ntr" presetSubtype="0" fill="hold" nodeType="withEffect">
                                  <p:stCondLst>
                                    <p:cond delay="0"/>
                                  </p:stCondLst>
                                  <p:childTnLst>
                                    <p:set>
                                      <p:cBhvr>
                                        <p:cTn id="46" dur="1" fill="hold">
                                          <p:stCondLst>
                                            <p:cond delay="0"/>
                                          </p:stCondLst>
                                        </p:cTn>
                                        <p:tgtEl>
                                          <p:spTgt spid="33">
                                            <p:txEl>
                                              <p:pRg st="0" end="0"/>
                                            </p:txEl>
                                          </p:spTgt>
                                        </p:tgtEl>
                                        <p:attrNameLst>
                                          <p:attrName>style.visibility</p:attrName>
                                        </p:attrNameLst>
                                      </p:cBhvr>
                                      <p:to>
                                        <p:strVal val="visible"/>
                                      </p:to>
                                    </p:set>
                                    <p:animEffect transition="in" filter="fade">
                                      <p:cBhvr>
                                        <p:cTn id="47" dur="500"/>
                                        <p:tgtEl>
                                          <p:spTgt spid="33">
                                            <p:txEl>
                                              <p:pRg st="0" end="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3">
                                            <p:txEl>
                                              <p:pRg st="1" end="1"/>
                                            </p:txEl>
                                          </p:spTgt>
                                        </p:tgtEl>
                                        <p:attrNameLst>
                                          <p:attrName>style.visibility</p:attrName>
                                        </p:attrNameLst>
                                      </p:cBhvr>
                                      <p:to>
                                        <p:strVal val="visible"/>
                                      </p:to>
                                    </p:set>
                                    <p:animEffect transition="in" filter="fade">
                                      <p:cBhvr>
                                        <p:cTn id="50" dur="500"/>
                                        <p:tgtEl>
                                          <p:spTgt spid="33">
                                            <p:txEl>
                                              <p:pRg st="1" end="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3">
                                            <p:txEl>
                                              <p:pRg st="2" end="2"/>
                                            </p:txEl>
                                          </p:spTgt>
                                        </p:tgtEl>
                                        <p:attrNameLst>
                                          <p:attrName>style.visibility</p:attrName>
                                        </p:attrNameLst>
                                      </p:cBhvr>
                                      <p:to>
                                        <p:strVal val="visible"/>
                                      </p:to>
                                    </p:set>
                                    <p:animEffect transition="in" filter="fade">
                                      <p:cBhvr>
                                        <p:cTn id="53" dur="500"/>
                                        <p:tgtEl>
                                          <p:spTgt spid="33">
                                            <p:txEl>
                                              <p:pRg st="2" end="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3">
                                            <p:txEl>
                                              <p:pRg st="3" end="3"/>
                                            </p:txEl>
                                          </p:spTgt>
                                        </p:tgtEl>
                                        <p:attrNameLst>
                                          <p:attrName>style.visibility</p:attrName>
                                        </p:attrNameLst>
                                      </p:cBhvr>
                                      <p:to>
                                        <p:strVal val="visible"/>
                                      </p:to>
                                    </p:set>
                                    <p:animEffect transition="in" filter="fade">
                                      <p:cBhvr>
                                        <p:cTn id="56" dur="500"/>
                                        <p:tgtEl>
                                          <p:spTgt spid="33">
                                            <p:txEl>
                                              <p:pRg st="3" end="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3">
                                            <p:txEl>
                                              <p:pRg st="4" end="4"/>
                                            </p:txEl>
                                          </p:spTgt>
                                        </p:tgtEl>
                                        <p:attrNameLst>
                                          <p:attrName>style.visibility</p:attrName>
                                        </p:attrNameLst>
                                      </p:cBhvr>
                                      <p:to>
                                        <p:strVal val="visible"/>
                                      </p:to>
                                    </p:set>
                                    <p:animEffect transition="in" filter="fade">
                                      <p:cBhvr>
                                        <p:cTn id="59" dur="500"/>
                                        <p:tgtEl>
                                          <p:spTgt spid="33">
                                            <p:txEl>
                                              <p:pRg st="4" end="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3">
                                            <p:txEl>
                                              <p:pRg st="5" end="5"/>
                                            </p:txEl>
                                          </p:spTgt>
                                        </p:tgtEl>
                                        <p:attrNameLst>
                                          <p:attrName>style.visibility</p:attrName>
                                        </p:attrNameLst>
                                      </p:cBhvr>
                                      <p:to>
                                        <p:strVal val="visible"/>
                                      </p:to>
                                    </p:set>
                                    <p:animEffect transition="in" filter="fade">
                                      <p:cBhvr>
                                        <p:cTn id="62" dur="500"/>
                                        <p:tgtEl>
                                          <p:spTgt spid="3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3">
                                            <p:txEl>
                                              <p:pRg st="6" end="6"/>
                                            </p:txEl>
                                          </p:spTgt>
                                        </p:tgtEl>
                                        <p:attrNameLst>
                                          <p:attrName>style.visibility</p:attrName>
                                        </p:attrNameLst>
                                      </p:cBhvr>
                                      <p:to>
                                        <p:strVal val="visible"/>
                                      </p:to>
                                    </p:set>
                                    <p:animEffect transition="in" filter="fade">
                                      <p:cBhvr>
                                        <p:cTn id="65" dur="500"/>
                                        <p:tgtEl>
                                          <p:spTgt spid="3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1313982" y="1401446"/>
            <a:ext cx="395484" cy="422173"/>
            <a:chOff x="8342313" y="10972800"/>
            <a:chExt cx="1293813" cy="1381125"/>
          </a:xfrm>
          <a:solidFill>
            <a:schemeClr val="bg1"/>
          </a:solidFill>
        </p:grpSpPr>
        <p:sp>
          <p:nvSpPr>
            <p:cNvPr id="21" name="Freeform 5"/>
            <p:cNvSpPr>
              <a:spLocks noEditPoints="1"/>
            </p:cNvSpPr>
            <p:nvPr/>
          </p:nvSpPr>
          <p:spPr bwMode="auto">
            <a:xfrm>
              <a:off x="8342313" y="10972800"/>
              <a:ext cx="1293813" cy="1381125"/>
            </a:xfrm>
            <a:custGeom>
              <a:avLst/>
              <a:gdLst>
                <a:gd name="T0" fmla="*/ 299 w 345"/>
                <a:gd name="T1" fmla="*/ 0 h 368"/>
                <a:gd name="T2" fmla="*/ 46 w 345"/>
                <a:gd name="T3" fmla="*/ 0 h 368"/>
                <a:gd name="T4" fmla="*/ 0 w 345"/>
                <a:gd name="T5" fmla="*/ 46 h 368"/>
                <a:gd name="T6" fmla="*/ 0 w 345"/>
                <a:gd name="T7" fmla="*/ 322 h 368"/>
                <a:gd name="T8" fmla="*/ 46 w 345"/>
                <a:gd name="T9" fmla="*/ 368 h 368"/>
                <a:gd name="T10" fmla="*/ 299 w 345"/>
                <a:gd name="T11" fmla="*/ 368 h 368"/>
                <a:gd name="T12" fmla="*/ 345 w 345"/>
                <a:gd name="T13" fmla="*/ 322 h 368"/>
                <a:gd name="T14" fmla="*/ 345 w 345"/>
                <a:gd name="T15" fmla="*/ 46 h 368"/>
                <a:gd name="T16" fmla="*/ 299 w 345"/>
                <a:gd name="T17" fmla="*/ 0 h 368"/>
                <a:gd name="T18" fmla="*/ 322 w 345"/>
                <a:gd name="T19" fmla="*/ 322 h 368"/>
                <a:gd name="T20" fmla="*/ 299 w 345"/>
                <a:gd name="T21" fmla="*/ 345 h 368"/>
                <a:gd name="T22" fmla="*/ 46 w 345"/>
                <a:gd name="T23" fmla="*/ 345 h 368"/>
                <a:gd name="T24" fmla="*/ 23 w 345"/>
                <a:gd name="T25" fmla="*/ 322 h 368"/>
                <a:gd name="T26" fmla="*/ 23 w 345"/>
                <a:gd name="T27" fmla="*/ 46 h 368"/>
                <a:gd name="T28" fmla="*/ 46 w 345"/>
                <a:gd name="T29" fmla="*/ 23 h 368"/>
                <a:gd name="T30" fmla="*/ 299 w 345"/>
                <a:gd name="T31" fmla="*/ 23 h 368"/>
                <a:gd name="T32" fmla="*/ 322 w 345"/>
                <a:gd name="T33" fmla="*/ 46 h 368"/>
                <a:gd name="T34" fmla="*/ 322 w 345"/>
                <a:gd name="T35" fmla="*/ 32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5" h="368">
                  <a:moveTo>
                    <a:pt x="299" y="0"/>
                  </a:moveTo>
                  <a:cubicBezTo>
                    <a:pt x="46" y="0"/>
                    <a:pt x="46" y="0"/>
                    <a:pt x="46" y="0"/>
                  </a:cubicBezTo>
                  <a:cubicBezTo>
                    <a:pt x="20" y="0"/>
                    <a:pt x="0" y="21"/>
                    <a:pt x="0" y="46"/>
                  </a:cubicBezTo>
                  <a:cubicBezTo>
                    <a:pt x="0" y="322"/>
                    <a:pt x="0" y="322"/>
                    <a:pt x="0" y="322"/>
                  </a:cubicBezTo>
                  <a:cubicBezTo>
                    <a:pt x="0" y="348"/>
                    <a:pt x="20" y="368"/>
                    <a:pt x="46" y="368"/>
                  </a:cubicBezTo>
                  <a:cubicBezTo>
                    <a:pt x="299" y="368"/>
                    <a:pt x="299" y="368"/>
                    <a:pt x="299" y="368"/>
                  </a:cubicBezTo>
                  <a:cubicBezTo>
                    <a:pt x="324" y="368"/>
                    <a:pt x="345" y="348"/>
                    <a:pt x="345" y="322"/>
                  </a:cubicBezTo>
                  <a:cubicBezTo>
                    <a:pt x="345" y="46"/>
                    <a:pt x="345" y="46"/>
                    <a:pt x="345" y="46"/>
                  </a:cubicBezTo>
                  <a:cubicBezTo>
                    <a:pt x="345" y="21"/>
                    <a:pt x="324" y="0"/>
                    <a:pt x="299" y="0"/>
                  </a:cubicBezTo>
                  <a:close/>
                  <a:moveTo>
                    <a:pt x="322" y="322"/>
                  </a:moveTo>
                  <a:cubicBezTo>
                    <a:pt x="322" y="335"/>
                    <a:pt x="312" y="345"/>
                    <a:pt x="299" y="345"/>
                  </a:cubicBezTo>
                  <a:cubicBezTo>
                    <a:pt x="46" y="345"/>
                    <a:pt x="46" y="345"/>
                    <a:pt x="46" y="345"/>
                  </a:cubicBezTo>
                  <a:cubicBezTo>
                    <a:pt x="33" y="345"/>
                    <a:pt x="23" y="335"/>
                    <a:pt x="23" y="322"/>
                  </a:cubicBezTo>
                  <a:cubicBezTo>
                    <a:pt x="23" y="46"/>
                    <a:pt x="23" y="46"/>
                    <a:pt x="23" y="46"/>
                  </a:cubicBezTo>
                  <a:cubicBezTo>
                    <a:pt x="23" y="33"/>
                    <a:pt x="33" y="23"/>
                    <a:pt x="46" y="23"/>
                  </a:cubicBezTo>
                  <a:cubicBezTo>
                    <a:pt x="299" y="23"/>
                    <a:pt x="299" y="23"/>
                    <a:pt x="299" y="23"/>
                  </a:cubicBezTo>
                  <a:cubicBezTo>
                    <a:pt x="312" y="23"/>
                    <a:pt x="322" y="33"/>
                    <a:pt x="322" y="46"/>
                  </a:cubicBezTo>
                  <a:lnTo>
                    <a:pt x="322" y="32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22" name="Freeform 6"/>
            <p:cNvSpPr>
              <a:spLocks noEditPoints="1"/>
            </p:cNvSpPr>
            <p:nvPr/>
          </p:nvSpPr>
          <p:spPr bwMode="auto">
            <a:xfrm>
              <a:off x="8513763" y="11145838"/>
              <a:ext cx="949325" cy="863600"/>
            </a:xfrm>
            <a:custGeom>
              <a:avLst/>
              <a:gdLst>
                <a:gd name="T0" fmla="*/ 241 w 253"/>
                <a:gd name="T1" fmla="*/ 0 h 230"/>
                <a:gd name="T2" fmla="*/ 11 w 253"/>
                <a:gd name="T3" fmla="*/ 0 h 230"/>
                <a:gd name="T4" fmla="*/ 0 w 253"/>
                <a:gd name="T5" fmla="*/ 11 h 230"/>
                <a:gd name="T6" fmla="*/ 0 w 253"/>
                <a:gd name="T7" fmla="*/ 219 h 230"/>
                <a:gd name="T8" fmla="*/ 11 w 253"/>
                <a:gd name="T9" fmla="*/ 230 h 230"/>
                <a:gd name="T10" fmla="*/ 241 w 253"/>
                <a:gd name="T11" fmla="*/ 230 h 230"/>
                <a:gd name="T12" fmla="*/ 253 w 253"/>
                <a:gd name="T13" fmla="*/ 219 h 230"/>
                <a:gd name="T14" fmla="*/ 253 w 253"/>
                <a:gd name="T15" fmla="*/ 11 h 230"/>
                <a:gd name="T16" fmla="*/ 241 w 253"/>
                <a:gd name="T17" fmla="*/ 0 h 230"/>
                <a:gd name="T18" fmla="*/ 241 w 253"/>
                <a:gd name="T19" fmla="*/ 11 h 230"/>
                <a:gd name="T20" fmla="*/ 241 w 253"/>
                <a:gd name="T21" fmla="*/ 171 h 230"/>
                <a:gd name="T22" fmla="*/ 204 w 253"/>
                <a:gd name="T23" fmla="*/ 130 h 230"/>
                <a:gd name="T24" fmla="*/ 195 w 253"/>
                <a:gd name="T25" fmla="*/ 127 h 230"/>
                <a:gd name="T26" fmla="*/ 187 w 253"/>
                <a:gd name="T27" fmla="*/ 130 h 230"/>
                <a:gd name="T28" fmla="*/ 157 w 253"/>
                <a:gd name="T29" fmla="*/ 164 h 230"/>
                <a:gd name="T30" fmla="*/ 66 w 253"/>
                <a:gd name="T31" fmla="*/ 61 h 230"/>
                <a:gd name="T32" fmla="*/ 57 w 253"/>
                <a:gd name="T33" fmla="*/ 57 h 230"/>
                <a:gd name="T34" fmla="*/ 49 w 253"/>
                <a:gd name="T35" fmla="*/ 61 h 230"/>
                <a:gd name="T36" fmla="*/ 11 w 253"/>
                <a:gd name="T37" fmla="*/ 105 h 230"/>
                <a:gd name="T38" fmla="*/ 11 w 253"/>
                <a:gd name="T39" fmla="*/ 11 h 230"/>
                <a:gd name="T40" fmla="*/ 241 w 253"/>
                <a:gd name="T41" fmla="*/ 11 h 230"/>
                <a:gd name="T42" fmla="*/ 11 w 253"/>
                <a:gd name="T43" fmla="*/ 122 h 230"/>
                <a:gd name="T44" fmla="*/ 57 w 253"/>
                <a:gd name="T45" fmla="*/ 69 h 230"/>
                <a:gd name="T46" fmla="*/ 150 w 253"/>
                <a:gd name="T47" fmla="*/ 174 h 230"/>
                <a:gd name="T48" fmla="*/ 157 w 253"/>
                <a:gd name="T49" fmla="*/ 182 h 230"/>
                <a:gd name="T50" fmla="*/ 189 w 253"/>
                <a:gd name="T51" fmla="*/ 219 h 230"/>
                <a:gd name="T52" fmla="*/ 11 w 253"/>
                <a:gd name="T53" fmla="*/ 219 h 230"/>
                <a:gd name="T54" fmla="*/ 11 w 253"/>
                <a:gd name="T55" fmla="*/ 122 h 230"/>
                <a:gd name="T56" fmla="*/ 204 w 253"/>
                <a:gd name="T57" fmla="*/ 219 h 230"/>
                <a:gd name="T58" fmla="*/ 165 w 253"/>
                <a:gd name="T59" fmla="*/ 173 h 230"/>
                <a:gd name="T60" fmla="*/ 195 w 253"/>
                <a:gd name="T61" fmla="*/ 138 h 230"/>
                <a:gd name="T62" fmla="*/ 241 w 253"/>
                <a:gd name="T63" fmla="*/ 188 h 230"/>
                <a:gd name="T64" fmla="*/ 241 w 253"/>
                <a:gd name="T65" fmla="*/ 219 h 230"/>
                <a:gd name="T66" fmla="*/ 204 w 253"/>
                <a:gd name="T67" fmla="*/ 219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3" h="230">
                  <a:moveTo>
                    <a:pt x="241" y="0"/>
                  </a:moveTo>
                  <a:cubicBezTo>
                    <a:pt x="11" y="0"/>
                    <a:pt x="11" y="0"/>
                    <a:pt x="11" y="0"/>
                  </a:cubicBezTo>
                  <a:cubicBezTo>
                    <a:pt x="5" y="0"/>
                    <a:pt x="0" y="5"/>
                    <a:pt x="0" y="11"/>
                  </a:cubicBezTo>
                  <a:cubicBezTo>
                    <a:pt x="0" y="219"/>
                    <a:pt x="0" y="219"/>
                    <a:pt x="0" y="219"/>
                  </a:cubicBezTo>
                  <a:cubicBezTo>
                    <a:pt x="0" y="225"/>
                    <a:pt x="5" y="230"/>
                    <a:pt x="11" y="230"/>
                  </a:cubicBezTo>
                  <a:cubicBezTo>
                    <a:pt x="241" y="230"/>
                    <a:pt x="241" y="230"/>
                    <a:pt x="241" y="230"/>
                  </a:cubicBezTo>
                  <a:cubicBezTo>
                    <a:pt x="248" y="230"/>
                    <a:pt x="253" y="225"/>
                    <a:pt x="253" y="219"/>
                  </a:cubicBezTo>
                  <a:cubicBezTo>
                    <a:pt x="253" y="11"/>
                    <a:pt x="253" y="11"/>
                    <a:pt x="253" y="11"/>
                  </a:cubicBezTo>
                  <a:cubicBezTo>
                    <a:pt x="253" y="5"/>
                    <a:pt x="248" y="0"/>
                    <a:pt x="241" y="0"/>
                  </a:cubicBezTo>
                  <a:close/>
                  <a:moveTo>
                    <a:pt x="241" y="11"/>
                  </a:moveTo>
                  <a:cubicBezTo>
                    <a:pt x="241" y="171"/>
                    <a:pt x="241" y="171"/>
                    <a:pt x="241" y="171"/>
                  </a:cubicBezTo>
                  <a:cubicBezTo>
                    <a:pt x="204" y="130"/>
                    <a:pt x="204" y="130"/>
                    <a:pt x="204" y="130"/>
                  </a:cubicBezTo>
                  <a:cubicBezTo>
                    <a:pt x="202" y="128"/>
                    <a:pt x="199" y="127"/>
                    <a:pt x="195" y="127"/>
                  </a:cubicBezTo>
                  <a:cubicBezTo>
                    <a:pt x="192" y="127"/>
                    <a:pt x="189" y="128"/>
                    <a:pt x="187" y="130"/>
                  </a:cubicBezTo>
                  <a:cubicBezTo>
                    <a:pt x="157" y="164"/>
                    <a:pt x="157" y="164"/>
                    <a:pt x="157" y="164"/>
                  </a:cubicBezTo>
                  <a:cubicBezTo>
                    <a:pt x="66" y="61"/>
                    <a:pt x="66" y="61"/>
                    <a:pt x="66" y="61"/>
                  </a:cubicBezTo>
                  <a:cubicBezTo>
                    <a:pt x="64" y="59"/>
                    <a:pt x="61" y="57"/>
                    <a:pt x="57" y="57"/>
                  </a:cubicBezTo>
                  <a:cubicBezTo>
                    <a:pt x="54" y="57"/>
                    <a:pt x="51" y="59"/>
                    <a:pt x="49" y="61"/>
                  </a:cubicBezTo>
                  <a:cubicBezTo>
                    <a:pt x="11" y="105"/>
                    <a:pt x="11" y="105"/>
                    <a:pt x="11" y="105"/>
                  </a:cubicBezTo>
                  <a:cubicBezTo>
                    <a:pt x="11" y="11"/>
                    <a:pt x="11" y="11"/>
                    <a:pt x="11" y="11"/>
                  </a:cubicBezTo>
                  <a:lnTo>
                    <a:pt x="241" y="11"/>
                  </a:lnTo>
                  <a:close/>
                  <a:moveTo>
                    <a:pt x="11" y="122"/>
                  </a:moveTo>
                  <a:cubicBezTo>
                    <a:pt x="57" y="69"/>
                    <a:pt x="57" y="69"/>
                    <a:pt x="57" y="69"/>
                  </a:cubicBezTo>
                  <a:cubicBezTo>
                    <a:pt x="150" y="174"/>
                    <a:pt x="150" y="174"/>
                    <a:pt x="150" y="174"/>
                  </a:cubicBezTo>
                  <a:cubicBezTo>
                    <a:pt x="157" y="182"/>
                    <a:pt x="157" y="182"/>
                    <a:pt x="157" y="182"/>
                  </a:cubicBezTo>
                  <a:cubicBezTo>
                    <a:pt x="189" y="219"/>
                    <a:pt x="189" y="219"/>
                    <a:pt x="189" y="219"/>
                  </a:cubicBezTo>
                  <a:cubicBezTo>
                    <a:pt x="11" y="219"/>
                    <a:pt x="11" y="219"/>
                    <a:pt x="11" y="219"/>
                  </a:cubicBezTo>
                  <a:lnTo>
                    <a:pt x="11" y="122"/>
                  </a:lnTo>
                  <a:close/>
                  <a:moveTo>
                    <a:pt x="204" y="219"/>
                  </a:moveTo>
                  <a:cubicBezTo>
                    <a:pt x="165" y="173"/>
                    <a:pt x="165" y="173"/>
                    <a:pt x="165" y="173"/>
                  </a:cubicBezTo>
                  <a:cubicBezTo>
                    <a:pt x="195" y="138"/>
                    <a:pt x="195" y="138"/>
                    <a:pt x="195" y="138"/>
                  </a:cubicBezTo>
                  <a:cubicBezTo>
                    <a:pt x="241" y="188"/>
                    <a:pt x="241" y="188"/>
                    <a:pt x="241" y="188"/>
                  </a:cubicBezTo>
                  <a:cubicBezTo>
                    <a:pt x="241" y="219"/>
                    <a:pt x="241" y="219"/>
                    <a:pt x="241" y="219"/>
                  </a:cubicBezTo>
                  <a:lnTo>
                    <a:pt x="204" y="21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23" name="Freeform 7"/>
            <p:cNvSpPr>
              <a:spLocks noEditPoints="1"/>
            </p:cNvSpPr>
            <p:nvPr/>
          </p:nvSpPr>
          <p:spPr bwMode="auto">
            <a:xfrm>
              <a:off x="9032875" y="11272838"/>
              <a:ext cx="258763" cy="263525"/>
            </a:xfrm>
            <a:custGeom>
              <a:avLst/>
              <a:gdLst>
                <a:gd name="T0" fmla="*/ 34 w 69"/>
                <a:gd name="T1" fmla="*/ 70 h 70"/>
                <a:gd name="T2" fmla="*/ 69 w 69"/>
                <a:gd name="T3" fmla="*/ 35 h 70"/>
                <a:gd name="T4" fmla="*/ 34 w 69"/>
                <a:gd name="T5" fmla="*/ 0 h 70"/>
                <a:gd name="T6" fmla="*/ 0 w 69"/>
                <a:gd name="T7" fmla="*/ 35 h 70"/>
                <a:gd name="T8" fmla="*/ 34 w 69"/>
                <a:gd name="T9" fmla="*/ 70 h 70"/>
                <a:gd name="T10" fmla="*/ 34 w 69"/>
                <a:gd name="T11" fmla="*/ 12 h 70"/>
                <a:gd name="T12" fmla="*/ 57 w 69"/>
                <a:gd name="T13" fmla="*/ 35 h 70"/>
                <a:gd name="T14" fmla="*/ 34 w 69"/>
                <a:gd name="T15" fmla="*/ 58 h 70"/>
                <a:gd name="T16" fmla="*/ 11 w 69"/>
                <a:gd name="T17" fmla="*/ 35 h 70"/>
                <a:gd name="T18" fmla="*/ 34 w 69"/>
                <a:gd name="T19" fmla="*/ 1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70">
                  <a:moveTo>
                    <a:pt x="34" y="70"/>
                  </a:moveTo>
                  <a:cubicBezTo>
                    <a:pt x="53" y="70"/>
                    <a:pt x="69" y="54"/>
                    <a:pt x="69" y="35"/>
                  </a:cubicBezTo>
                  <a:cubicBezTo>
                    <a:pt x="69" y="16"/>
                    <a:pt x="53" y="0"/>
                    <a:pt x="34" y="0"/>
                  </a:cubicBezTo>
                  <a:cubicBezTo>
                    <a:pt x="15" y="0"/>
                    <a:pt x="0" y="16"/>
                    <a:pt x="0" y="35"/>
                  </a:cubicBezTo>
                  <a:cubicBezTo>
                    <a:pt x="0" y="54"/>
                    <a:pt x="15" y="70"/>
                    <a:pt x="34" y="70"/>
                  </a:cubicBezTo>
                  <a:close/>
                  <a:moveTo>
                    <a:pt x="34" y="12"/>
                  </a:moveTo>
                  <a:cubicBezTo>
                    <a:pt x="47" y="12"/>
                    <a:pt x="57" y="22"/>
                    <a:pt x="57" y="35"/>
                  </a:cubicBezTo>
                  <a:cubicBezTo>
                    <a:pt x="57" y="48"/>
                    <a:pt x="47" y="58"/>
                    <a:pt x="34" y="58"/>
                  </a:cubicBezTo>
                  <a:cubicBezTo>
                    <a:pt x="22" y="58"/>
                    <a:pt x="11" y="48"/>
                    <a:pt x="11" y="35"/>
                  </a:cubicBezTo>
                  <a:cubicBezTo>
                    <a:pt x="11" y="22"/>
                    <a:pt x="22" y="12"/>
                    <a:pt x="34"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grpSp>
      <p:sp>
        <p:nvSpPr>
          <p:cNvPr id="33" name="Rectangle 32"/>
          <p:cNvSpPr>
            <a:spLocks noChangeArrowheads="1"/>
          </p:cNvSpPr>
          <p:nvPr/>
        </p:nvSpPr>
        <p:spPr bwMode="auto">
          <a:xfrm>
            <a:off x="6226551" y="2761186"/>
            <a:ext cx="5137570" cy="224676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US" sz="2000" dirty="0" err="1">
                <a:solidFill>
                  <a:srgbClr val="CB4B16"/>
                </a:solidFill>
                <a:latin typeface="SourceCodePro"/>
              </a:rPr>
              <a:t>var</a:t>
            </a:r>
            <a:r>
              <a:rPr lang="en-US" sz="2000" dirty="0">
                <a:solidFill>
                  <a:srgbClr val="535353"/>
                </a:solidFill>
                <a:latin typeface="SourceCodePro"/>
              </a:rPr>
              <a:t> </a:t>
            </a:r>
            <a:r>
              <a:rPr lang="en-US" sz="2000" dirty="0">
                <a:solidFill>
                  <a:srgbClr val="2AA198"/>
                </a:solidFill>
                <a:latin typeface="SourceCodePro"/>
              </a:rPr>
              <a:t>array</a:t>
            </a:r>
            <a:r>
              <a:rPr lang="en-US" sz="2000" dirty="0">
                <a:solidFill>
                  <a:srgbClr val="535353"/>
                </a:solidFill>
                <a:latin typeface="SourceCodePro"/>
              </a:rPr>
              <a:t>  </a:t>
            </a:r>
            <a:r>
              <a:rPr lang="en-US" sz="2000" dirty="0">
                <a:solidFill>
                  <a:srgbClr val="6C71C4"/>
                </a:solidFill>
                <a:latin typeface="SourceCodePro"/>
              </a:rPr>
              <a:t>=</a:t>
            </a:r>
            <a:r>
              <a:rPr lang="en-US" sz="2000" dirty="0">
                <a:solidFill>
                  <a:srgbClr val="535353"/>
                </a:solidFill>
                <a:latin typeface="SourceCodePro"/>
              </a:rPr>
              <a:t> [</a:t>
            </a:r>
            <a:r>
              <a:rPr lang="en-US" sz="2000" dirty="0">
                <a:solidFill>
                  <a:srgbClr val="268BD2"/>
                </a:solidFill>
                <a:latin typeface="SourceCodePro"/>
              </a:rPr>
              <a:t>’Alex’</a:t>
            </a:r>
            <a:r>
              <a:rPr lang="en-US" sz="2000" dirty="0">
                <a:solidFill>
                  <a:srgbClr val="535353"/>
                </a:solidFill>
                <a:latin typeface="SourceCodePro"/>
              </a:rPr>
              <a:t>, </a:t>
            </a:r>
            <a:r>
              <a:rPr lang="en-US" sz="2000" dirty="0">
                <a:solidFill>
                  <a:srgbClr val="268BD2"/>
                </a:solidFill>
                <a:latin typeface="SourceCodePro"/>
              </a:rPr>
              <a:t>’John’</a:t>
            </a:r>
            <a:r>
              <a:rPr lang="en-US" sz="2000" dirty="0">
                <a:solidFill>
                  <a:srgbClr val="535353"/>
                </a:solidFill>
                <a:latin typeface="SourceCodePro"/>
              </a:rPr>
              <a:t>];</a:t>
            </a:r>
          </a:p>
          <a:p>
            <a:r>
              <a:rPr lang="en-US" sz="2000" dirty="0" err="1">
                <a:solidFill>
                  <a:srgbClr val="CB4B16"/>
                </a:solidFill>
                <a:latin typeface="SourceCodePro"/>
              </a:rPr>
              <a:t>var</a:t>
            </a:r>
            <a:r>
              <a:rPr lang="en-US" sz="2000" dirty="0">
                <a:solidFill>
                  <a:srgbClr val="535353"/>
                </a:solidFill>
                <a:latin typeface="SourceCodePro"/>
              </a:rPr>
              <a:t> </a:t>
            </a:r>
            <a:r>
              <a:rPr lang="en-US" sz="2000" dirty="0">
                <a:solidFill>
                  <a:srgbClr val="2AA198"/>
                </a:solidFill>
                <a:latin typeface="SourceCodePro"/>
              </a:rPr>
              <a:t>object</a:t>
            </a:r>
            <a:r>
              <a:rPr lang="en-US" sz="2000" dirty="0">
                <a:solidFill>
                  <a:srgbClr val="535353"/>
                </a:solidFill>
                <a:latin typeface="SourceCodePro"/>
              </a:rPr>
              <a:t> </a:t>
            </a:r>
            <a:r>
              <a:rPr lang="en-US" sz="2000" dirty="0">
                <a:solidFill>
                  <a:srgbClr val="6C71C4"/>
                </a:solidFill>
                <a:latin typeface="SourceCodePro"/>
              </a:rPr>
              <a:t>=</a:t>
            </a:r>
            <a:r>
              <a:rPr lang="en-US" sz="2000" dirty="0">
                <a:solidFill>
                  <a:srgbClr val="535353"/>
                </a:solidFill>
                <a:latin typeface="SourceCodePro"/>
              </a:rPr>
              <a:t> { </a:t>
            </a:r>
            <a:r>
              <a:rPr lang="en-US" sz="2000" dirty="0">
                <a:solidFill>
                  <a:srgbClr val="2AA198"/>
                </a:solidFill>
                <a:latin typeface="SourceCodePro"/>
              </a:rPr>
              <a:t>key</a:t>
            </a:r>
            <a:r>
              <a:rPr lang="en-US" sz="2000" dirty="0">
                <a:solidFill>
                  <a:srgbClr val="535353"/>
                </a:solidFill>
                <a:latin typeface="SourceCodePro"/>
              </a:rPr>
              <a:t>: </a:t>
            </a:r>
            <a:r>
              <a:rPr lang="en-US" sz="2000" dirty="0">
                <a:solidFill>
                  <a:srgbClr val="268BD2"/>
                </a:solidFill>
                <a:latin typeface="SourceCodePro"/>
              </a:rPr>
              <a:t>‘value’</a:t>
            </a:r>
            <a:r>
              <a:rPr lang="en-US" sz="2000" dirty="0">
                <a:solidFill>
                  <a:srgbClr val="535353"/>
                </a:solidFill>
                <a:latin typeface="SourceCodePro"/>
              </a:rPr>
              <a:t> };</a:t>
            </a:r>
          </a:p>
          <a:p>
            <a:r>
              <a:rPr lang="en-US" sz="2000" dirty="0" err="1">
                <a:solidFill>
                  <a:srgbClr val="CB4B16"/>
                </a:solidFill>
                <a:latin typeface="SourceCodePro"/>
              </a:rPr>
              <a:t>var</a:t>
            </a:r>
            <a:r>
              <a:rPr lang="en-US" sz="2000" dirty="0">
                <a:solidFill>
                  <a:srgbClr val="535353"/>
                </a:solidFill>
                <a:latin typeface="SourceCodePro"/>
              </a:rPr>
              <a:t> </a:t>
            </a:r>
            <a:r>
              <a:rPr lang="en-US" sz="2000" dirty="0" err="1">
                <a:solidFill>
                  <a:srgbClr val="2AA198"/>
                </a:solidFill>
                <a:latin typeface="SourceCodePro"/>
              </a:rPr>
              <a:t>regExp</a:t>
            </a:r>
            <a:r>
              <a:rPr lang="en-US" sz="2000" dirty="0">
                <a:solidFill>
                  <a:srgbClr val="535353"/>
                </a:solidFill>
                <a:latin typeface="SourceCodePro"/>
              </a:rPr>
              <a:t> </a:t>
            </a:r>
            <a:r>
              <a:rPr lang="en-US" sz="2000" dirty="0">
                <a:solidFill>
                  <a:srgbClr val="6C71C4"/>
                </a:solidFill>
                <a:latin typeface="SourceCodePro"/>
              </a:rPr>
              <a:t>=</a:t>
            </a:r>
            <a:r>
              <a:rPr lang="en-US" sz="2000" dirty="0">
                <a:solidFill>
                  <a:srgbClr val="535353"/>
                </a:solidFill>
                <a:latin typeface="SourceCodePro"/>
              </a:rPr>
              <a:t> </a:t>
            </a:r>
            <a:r>
              <a:rPr lang="en-US" sz="2000" dirty="0">
                <a:solidFill>
                  <a:srgbClr val="B58900"/>
                </a:solidFill>
                <a:latin typeface="SourceCodePro"/>
              </a:rPr>
              <a:t>/\d*/</a:t>
            </a:r>
            <a:r>
              <a:rPr lang="en-US" sz="2000" dirty="0" err="1">
                <a:solidFill>
                  <a:srgbClr val="B58900"/>
                </a:solidFill>
                <a:latin typeface="SourceCodePro"/>
              </a:rPr>
              <a:t>gi</a:t>
            </a:r>
            <a:r>
              <a:rPr lang="en-US" sz="2000" dirty="0">
                <a:solidFill>
                  <a:srgbClr val="535353"/>
                </a:solidFill>
                <a:latin typeface="SourceCodePro"/>
              </a:rPr>
              <a:t>;</a:t>
            </a:r>
          </a:p>
          <a:p>
            <a:r>
              <a:rPr lang="en-US" sz="2000" dirty="0" err="1">
                <a:solidFill>
                  <a:srgbClr val="CB4B16"/>
                </a:solidFill>
                <a:latin typeface="SourceCodePro"/>
              </a:rPr>
              <a:t>var</a:t>
            </a:r>
            <a:r>
              <a:rPr lang="en-US" sz="2000" dirty="0">
                <a:solidFill>
                  <a:srgbClr val="535353"/>
                </a:solidFill>
                <a:latin typeface="SourceCodePro"/>
              </a:rPr>
              <a:t> </a:t>
            </a:r>
            <a:r>
              <a:rPr lang="en-US" sz="2000" dirty="0" err="1">
                <a:solidFill>
                  <a:srgbClr val="2AA198"/>
                </a:solidFill>
                <a:latin typeface="SourceCodePro"/>
              </a:rPr>
              <a:t>func</a:t>
            </a:r>
            <a:r>
              <a:rPr lang="en-US" sz="2000" dirty="0">
                <a:solidFill>
                  <a:srgbClr val="535353"/>
                </a:solidFill>
                <a:latin typeface="SourceCodePro"/>
              </a:rPr>
              <a:t>  </a:t>
            </a:r>
            <a:r>
              <a:rPr lang="en-US" sz="2000" dirty="0">
                <a:solidFill>
                  <a:srgbClr val="6C71C4"/>
                </a:solidFill>
                <a:latin typeface="SourceCodePro"/>
              </a:rPr>
              <a:t>=</a:t>
            </a:r>
            <a:r>
              <a:rPr lang="en-US" sz="2000" dirty="0">
                <a:solidFill>
                  <a:srgbClr val="535353"/>
                </a:solidFill>
                <a:latin typeface="SourceCodePro"/>
              </a:rPr>
              <a:t> </a:t>
            </a:r>
            <a:r>
              <a:rPr lang="en-US" sz="2000" dirty="0">
                <a:solidFill>
                  <a:srgbClr val="CB4B16"/>
                </a:solidFill>
                <a:latin typeface="SourceCodePro"/>
              </a:rPr>
              <a:t>function</a:t>
            </a:r>
            <a:r>
              <a:rPr lang="en-US" sz="2000" dirty="0">
                <a:solidFill>
                  <a:srgbClr val="535353"/>
                </a:solidFill>
                <a:latin typeface="SourceCodePro"/>
              </a:rPr>
              <a:t> () {},</a:t>
            </a:r>
          </a:p>
          <a:p>
            <a:r>
              <a:rPr lang="en-US" sz="2000" dirty="0" err="1">
                <a:solidFill>
                  <a:srgbClr val="CB4B16"/>
                </a:solidFill>
                <a:latin typeface="SourceCodePro"/>
              </a:rPr>
              <a:t>var</a:t>
            </a:r>
            <a:r>
              <a:rPr lang="en-US" sz="2000" dirty="0">
                <a:solidFill>
                  <a:srgbClr val="535353"/>
                </a:solidFill>
                <a:latin typeface="SourceCodePro"/>
              </a:rPr>
              <a:t> </a:t>
            </a:r>
            <a:r>
              <a:rPr lang="en-US" sz="2000" dirty="0">
                <a:solidFill>
                  <a:srgbClr val="2AA198"/>
                </a:solidFill>
                <a:latin typeface="SourceCodePro"/>
              </a:rPr>
              <a:t>date</a:t>
            </a:r>
            <a:r>
              <a:rPr lang="en-US" sz="2000" dirty="0">
                <a:solidFill>
                  <a:srgbClr val="535353"/>
                </a:solidFill>
                <a:latin typeface="SourceCodePro"/>
              </a:rPr>
              <a:t>  </a:t>
            </a:r>
            <a:r>
              <a:rPr lang="en-US" sz="2000" dirty="0">
                <a:solidFill>
                  <a:srgbClr val="6C71C4"/>
                </a:solidFill>
                <a:latin typeface="SourceCodePro"/>
              </a:rPr>
              <a:t>=</a:t>
            </a:r>
            <a:r>
              <a:rPr lang="en-US" sz="2000" dirty="0">
                <a:solidFill>
                  <a:srgbClr val="535353"/>
                </a:solidFill>
                <a:latin typeface="SourceCodePro"/>
              </a:rPr>
              <a:t> </a:t>
            </a:r>
            <a:r>
              <a:rPr lang="en-US" sz="2000" dirty="0">
                <a:solidFill>
                  <a:srgbClr val="CB4B16"/>
                </a:solidFill>
                <a:latin typeface="SourceCodePro"/>
              </a:rPr>
              <a:t>new</a:t>
            </a:r>
            <a:r>
              <a:rPr lang="en-US" sz="2000" dirty="0">
                <a:solidFill>
                  <a:srgbClr val="535353"/>
                </a:solidFill>
                <a:latin typeface="SourceCodePro"/>
              </a:rPr>
              <a:t> </a:t>
            </a:r>
            <a:r>
              <a:rPr lang="en-US" sz="2000" dirty="0">
                <a:solidFill>
                  <a:srgbClr val="268BD2"/>
                </a:solidFill>
                <a:latin typeface="SourceCodePro"/>
              </a:rPr>
              <a:t>Date</a:t>
            </a:r>
            <a:r>
              <a:rPr lang="en-US" sz="2000" dirty="0">
                <a:solidFill>
                  <a:srgbClr val="535353"/>
                </a:solidFill>
                <a:latin typeface="SourceCodePro"/>
              </a:rPr>
              <a:t>();</a:t>
            </a:r>
          </a:p>
          <a:p>
            <a:r>
              <a:rPr lang="en-US" sz="2000" dirty="0" err="1">
                <a:solidFill>
                  <a:srgbClr val="CB4B16"/>
                </a:solidFill>
                <a:latin typeface="SourceCodePro"/>
              </a:rPr>
              <a:t>var</a:t>
            </a:r>
            <a:r>
              <a:rPr lang="en-US" sz="2000" dirty="0">
                <a:solidFill>
                  <a:srgbClr val="535353"/>
                </a:solidFill>
                <a:latin typeface="SourceCodePro"/>
              </a:rPr>
              <a:t> </a:t>
            </a:r>
            <a:r>
              <a:rPr lang="en-US" sz="2000" dirty="0">
                <a:solidFill>
                  <a:srgbClr val="2AA198"/>
                </a:solidFill>
                <a:latin typeface="SourceCodePro"/>
              </a:rPr>
              <a:t>error</a:t>
            </a:r>
            <a:r>
              <a:rPr lang="en-US" sz="2000" dirty="0">
                <a:solidFill>
                  <a:srgbClr val="535353"/>
                </a:solidFill>
                <a:latin typeface="SourceCodePro"/>
              </a:rPr>
              <a:t>  </a:t>
            </a:r>
            <a:r>
              <a:rPr lang="en-US" sz="2000" dirty="0">
                <a:solidFill>
                  <a:srgbClr val="6C71C4"/>
                </a:solidFill>
                <a:latin typeface="SourceCodePro"/>
              </a:rPr>
              <a:t>=</a:t>
            </a:r>
            <a:r>
              <a:rPr lang="en-US" sz="2000" dirty="0">
                <a:solidFill>
                  <a:srgbClr val="535353"/>
                </a:solidFill>
                <a:latin typeface="SourceCodePro"/>
              </a:rPr>
              <a:t> </a:t>
            </a:r>
            <a:r>
              <a:rPr lang="en-US" sz="2000" dirty="0">
                <a:solidFill>
                  <a:srgbClr val="CB4B16"/>
                </a:solidFill>
                <a:latin typeface="SourceCodePro"/>
              </a:rPr>
              <a:t>new</a:t>
            </a:r>
            <a:r>
              <a:rPr lang="en-US" sz="2000" dirty="0">
                <a:solidFill>
                  <a:srgbClr val="535353"/>
                </a:solidFill>
                <a:latin typeface="SourceCodePro"/>
              </a:rPr>
              <a:t> </a:t>
            </a:r>
            <a:r>
              <a:rPr lang="en-US" sz="2000" dirty="0">
                <a:solidFill>
                  <a:srgbClr val="268BD2"/>
                </a:solidFill>
                <a:latin typeface="SourceCodePro"/>
              </a:rPr>
              <a:t>Error</a:t>
            </a:r>
            <a:r>
              <a:rPr lang="en-US" sz="2000" dirty="0">
                <a:solidFill>
                  <a:srgbClr val="535353"/>
                </a:solidFill>
                <a:latin typeface="SourceCodePro"/>
              </a:rPr>
              <a:t>();</a:t>
            </a:r>
          </a:p>
          <a:p>
            <a:r>
              <a:rPr lang="en-US" sz="2000" dirty="0">
                <a:solidFill>
                  <a:srgbClr val="535353"/>
                </a:solidFill>
                <a:latin typeface="SourceCodePro"/>
              </a:rPr>
              <a:t>​</a:t>
            </a:r>
            <a:endParaRPr lang="en-US" sz="2000" b="0" i="0" dirty="0">
              <a:solidFill>
                <a:srgbClr val="535353"/>
              </a:solidFill>
              <a:effectLst/>
              <a:latin typeface="SourceCodePro"/>
            </a:endParaRPr>
          </a:p>
        </p:txBody>
      </p:sp>
      <p:grpSp>
        <p:nvGrpSpPr>
          <p:cNvPr id="34" name="Group 33"/>
          <p:cNvGrpSpPr/>
          <p:nvPr/>
        </p:nvGrpSpPr>
        <p:grpSpPr>
          <a:xfrm>
            <a:off x="5942613" y="1899901"/>
            <a:ext cx="5587662" cy="3585559"/>
            <a:chOff x="1271220" y="1963989"/>
            <a:chExt cx="5587662" cy="3585559"/>
          </a:xfrm>
        </p:grpSpPr>
        <p:sp>
          <p:nvSpPr>
            <p:cNvPr id="35" name="TextBox 34"/>
            <p:cNvSpPr txBox="1"/>
            <p:nvPr/>
          </p:nvSpPr>
          <p:spPr>
            <a:xfrm>
              <a:off x="1271220" y="1963989"/>
              <a:ext cx="5587662" cy="369332"/>
            </a:xfrm>
            <a:prstGeom prst="rect">
              <a:avLst/>
            </a:prstGeom>
            <a:solidFill>
              <a:schemeClr val="accent3"/>
            </a:solidFill>
            <a:ln>
              <a:solidFill>
                <a:schemeClr val="accent3"/>
              </a:solidFill>
            </a:ln>
          </p:spPr>
          <p:txBody>
            <a:bodyPr wrap="square" rtlCol="0" anchor="ctr">
              <a:spAutoFit/>
            </a:bodyPr>
            <a:lstStyle/>
            <a:p>
              <a:r>
                <a:rPr lang="en-US" dirty="0">
                  <a:solidFill>
                    <a:prstClr val="white"/>
                  </a:solidFill>
                </a:rPr>
                <a:t> </a:t>
              </a:r>
              <a:r>
                <a:rPr lang="en-US" dirty="0" smtClean="0">
                  <a:solidFill>
                    <a:prstClr val="white"/>
                  </a:solidFill>
                </a:rPr>
                <a:t>     JAVASCRIPT</a:t>
              </a:r>
              <a:endParaRPr lang="ru-RU" dirty="0">
                <a:solidFill>
                  <a:prstClr val="white"/>
                </a:solidFill>
              </a:endParaRPr>
            </a:p>
          </p:txBody>
        </p:sp>
        <p:sp>
          <p:nvSpPr>
            <p:cNvPr id="36" name="Rectangle 1"/>
            <p:cNvSpPr>
              <a:spLocks noChangeArrowheads="1"/>
            </p:cNvSpPr>
            <p:nvPr/>
          </p:nvSpPr>
          <p:spPr bwMode="auto">
            <a:xfrm>
              <a:off x="1271220" y="2311742"/>
              <a:ext cx="5587662" cy="3237806"/>
            </a:xfrm>
            <a:prstGeom prst="rect">
              <a:avLst/>
            </a:prstGeom>
            <a:noFill/>
            <a:ln>
              <a:solidFill>
                <a:schemeClr val="accent3"/>
              </a:solidFill>
            </a:ln>
            <a:effec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endParaRPr lang="en-US" altLang="en-US" dirty="0" smtClean="0">
                <a:solidFill>
                  <a:srgbClr val="CC7832"/>
                </a:solidFill>
                <a:latin typeface="Courier New" panose="02070309020205020404" pitchFamily="49" charset="0"/>
                <a:cs typeface="Courier New" panose="02070309020205020404" pitchFamily="49" charset="0"/>
              </a:endParaRPr>
            </a:p>
          </p:txBody>
        </p:sp>
        <p:pic>
          <p:nvPicPr>
            <p:cNvPr id="37" name="Picture 36"/>
            <p:cNvPicPr>
              <a:picLocks noChangeAspect="1"/>
            </p:cNvPicPr>
            <p:nvPr/>
          </p:nvPicPr>
          <p:blipFill rotWithShape="1">
            <a:blip r:embed="rId3" cstate="print">
              <a:extLst>
                <a:ext uri="{28A0092B-C50C-407E-A947-70E740481C1C}">
                  <a14:useLocalDpi xmlns:a14="http://schemas.microsoft.com/office/drawing/2010/main" val="0"/>
                </a:ext>
              </a:extLst>
            </a:blip>
            <a:srcRect t="20408" b="1531"/>
            <a:stretch/>
          </p:blipFill>
          <p:spPr>
            <a:xfrm>
              <a:off x="1347063" y="1971939"/>
              <a:ext cx="328157" cy="370816"/>
            </a:xfrm>
            <a:prstGeom prst="rect">
              <a:avLst/>
            </a:prstGeom>
          </p:spPr>
        </p:pic>
      </p:grpSp>
      <p:grpSp>
        <p:nvGrpSpPr>
          <p:cNvPr id="4" name="Group 3"/>
          <p:cNvGrpSpPr/>
          <p:nvPr/>
        </p:nvGrpSpPr>
        <p:grpSpPr>
          <a:xfrm>
            <a:off x="345723" y="2348552"/>
            <a:ext cx="5397463" cy="981766"/>
            <a:chOff x="345723" y="2882808"/>
            <a:chExt cx="5397463" cy="981766"/>
          </a:xfrm>
        </p:grpSpPr>
        <p:sp>
          <p:nvSpPr>
            <p:cNvPr id="18" name="TextBox 17"/>
            <p:cNvSpPr txBox="1"/>
            <p:nvPr/>
          </p:nvSpPr>
          <p:spPr>
            <a:xfrm>
              <a:off x="1321467" y="2882808"/>
              <a:ext cx="1837362" cy="400110"/>
            </a:xfrm>
            <a:prstGeom prst="rect">
              <a:avLst/>
            </a:prstGeom>
            <a:noFill/>
          </p:spPr>
          <p:txBody>
            <a:bodyPr wrap="none" rtlCol="0">
              <a:spAutoFit/>
            </a:bodyPr>
            <a:lstStyle/>
            <a:p>
              <a:r>
                <a:rPr lang="en-US" sz="2000" b="1" dirty="0">
                  <a:solidFill>
                    <a:schemeClr val="bg1">
                      <a:lumMod val="50000"/>
                    </a:schemeClr>
                  </a:solidFill>
                  <a:latin typeface="+mj-lt"/>
                </a:rPr>
                <a:t>Holds pointer</a:t>
              </a:r>
            </a:p>
          </p:txBody>
        </p:sp>
        <p:sp>
          <p:nvSpPr>
            <p:cNvPr id="19" name="Rectangle 18"/>
            <p:cNvSpPr/>
            <p:nvPr/>
          </p:nvSpPr>
          <p:spPr>
            <a:xfrm>
              <a:off x="1331742" y="3225328"/>
              <a:ext cx="4411444" cy="523220"/>
            </a:xfrm>
            <a:prstGeom prst="rect">
              <a:avLst/>
            </a:prstGeom>
          </p:spPr>
          <p:txBody>
            <a:bodyPr wrap="square">
              <a:spAutoFit/>
            </a:bodyPr>
            <a:lstStyle/>
            <a:p>
              <a:r>
                <a:rPr lang="en-US" dirty="0" smtClean="0">
                  <a:solidFill>
                    <a:schemeClr val="bg1">
                      <a:lumMod val="50000"/>
                    </a:schemeClr>
                  </a:solidFill>
                </a:rPr>
                <a:t>Stores </a:t>
              </a:r>
              <a:r>
                <a:rPr lang="en-US" dirty="0">
                  <a:solidFill>
                    <a:schemeClr val="bg1">
                      <a:lumMod val="50000"/>
                    </a:schemeClr>
                  </a:solidFill>
                </a:rPr>
                <a:t>a</a:t>
              </a:r>
              <a:r>
                <a:rPr lang="en-US" dirty="0">
                  <a:solidFill>
                    <a:schemeClr val="bg1">
                      <a:lumMod val="65000"/>
                    </a:schemeClr>
                  </a:solidFill>
                </a:rPr>
                <a:t> </a:t>
              </a:r>
              <a:r>
                <a:rPr lang="en-US" b="1" dirty="0">
                  <a:solidFill>
                    <a:schemeClr val="accent3"/>
                  </a:solidFill>
                </a:rPr>
                <a:t>reference</a:t>
              </a:r>
              <a:r>
                <a:rPr lang="en-US" dirty="0">
                  <a:solidFill>
                    <a:schemeClr val="accent3"/>
                  </a:solidFill>
                </a:rPr>
                <a:t> </a:t>
              </a:r>
              <a:r>
                <a:rPr lang="en-US" dirty="0">
                  <a:solidFill>
                    <a:schemeClr val="bg1">
                      <a:lumMod val="50000"/>
                    </a:schemeClr>
                  </a:solidFill>
                </a:rPr>
                <a:t>to the value. </a:t>
              </a:r>
              <a:r>
                <a:rPr lang="en-US" dirty="0" smtClean="0">
                  <a:solidFill>
                    <a:schemeClr val="bg1">
                      <a:lumMod val="50000"/>
                    </a:schemeClr>
                  </a:solidFill>
                </a:rPr>
                <a:t>Typically, it’s some </a:t>
              </a:r>
              <a:r>
                <a:rPr lang="en-US" dirty="0">
                  <a:solidFill>
                    <a:schemeClr val="bg1">
                      <a:lumMod val="50000"/>
                    </a:schemeClr>
                  </a:solidFill>
                </a:rPr>
                <a:t>form of pointer or memory address</a:t>
              </a:r>
              <a:r>
                <a:rPr lang="en-US" dirty="0">
                  <a:solidFill>
                    <a:schemeClr val="bg1">
                      <a:lumMod val="65000"/>
                    </a:schemeClr>
                  </a:solidFill>
                </a:rPr>
                <a:t>. </a:t>
              </a:r>
            </a:p>
          </p:txBody>
        </p:sp>
        <p:grpSp>
          <p:nvGrpSpPr>
            <p:cNvPr id="26" name="Group 25"/>
            <p:cNvGrpSpPr/>
            <p:nvPr/>
          </p:nvGrpSpPr>
          <p:grpSpPr>
            <a:xfrm>
              <a:off x="345723" y="2940747"/>
              <a:ext cx="923827" cy="923827"/>
              <a:chOff x="622374" y="2424760"/>
              <a:chExt cx="923827" cy="923827"/>
            </a:xfrm>
          </p:grpSpPr>
          <p:sp>
            <p:nvSpPr>
              <p:cNvPr id="27" name="Oval 26"/>
              <p:cNvSpPr/>
              <p:nvPr/>
            </p:nvSpPr>
            <p:spPr>
              <a:xfrm>
                <a:off x="622374" y="2424760"/>
                <a:ext cx="923827" cy="92382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8" name="Group 27"/>
              <p:cNvGrpSpPr/>
              <p:nvPr/>
            </p:nvGrpSpPr>
            <p:grpSpPr>
              <a:xfrm>
                <a:off x="889501" y="2684950"/>
                <a:ext cx="423629" cy="370251"/>
                <a:chOff x="8296275" y="8293096"/>
                <a:chExt cx="1385888" cy="1211261"/>
              </a:xfrm>
              <a:solidFill>
                <a:schemeClr val="bg1"/>
              </a:solidFill>
            </p:grpSpPr>
            <p:sp>
              <p:nvSpPr>
                <p:cNvPr id="29" name="Freeform 8"/>
                <p:cNvSpPr>
                  <a:spLocks noEditPoints="1"/>
                </p:cNvSpPr>
                <p:nvPr/>
              </p:nvSpPr>
              <p:spPr bwMode="auto">
                <a:xfrm>
                  <a:off x="8296275" y="8293096"/>
                  <a:ext cx="1385888" cy="1211261"/>
                </a:xfrm>
                <a:custGeom>
                  <a:avLst/>
                  <a:gdLst>
                    <a:gd name="T0" fmla="*/ 368 w 369"/>
                    <a:gd name="T1" fmla="*/ 190 h 323"/>
                    <a:gd name="T2" fmla="*/ 322 w 369"/>
                    <a:gd name="T3" fmla="*/ 17 h 323"/>
                    <a:gd name="T4" fmla="*/ 299 w 369"/>
                    <a:gd name="T5" fmla="*/ 0 h 323"/>
                    <a:gd name="T6" fmla="*/ 184 w 369"/>
                    <a:gd name="T7" fmla="*/ 0 h 323"/>
                    <a:gd name="T8" fmla="*/ 69 w 369"/>
                    <a:gd name="T9" fmla="*/ 0 h 323"/>
                    <a:gd name="T10" fmla="*/ 47 w 369"/>
                    <a:gd name="T11" fmla="*/ 17 h 323"/>
                    <a:gd name="T12" fmla="*/ 1 w 369"/>
                    <a:gd name="T13" fmla="*/ 190 h 323"/>
                    <a:gd name="T14" fmla="*/ 0 w 369"/>
                    <a:gd name="T15" fmla="*/ 196 h 323"/>
                    <a:gd name="T16" fmla="*/ 0 w 369"/>
                    <a:gd name="T17" fmla="*/ 276 h 323"/>
                    <a:gd name="T18" fmla="*/ 46 w 369"/>
                    <a:gd name="T19" fmla="*/ 323 h 323"/>
                    <a:gd name="T20" fmla="*/ 323 w 369"/>
                    <a:gd name="T21" fmla="*/ 323 h 323"/>
                    <a:gd name="T22" fmla="*/ 369 w 369"/>
                    <a:gd name="T23" fmla="*/ 276 h 323"/>
                    <a:gd name="T24" fmla="*/ 369 w 369"/>
                    <a:gd name="T25" fmla="*/ 196 h 323"/>
                    <a:gd name="T26" fmla="*/ 368 w 369"/>
                    <a:gd name="T27" fmla="*/ 190 h 323"/>
                    <a:gd name="T28" fmla="*/ 346 w 369"/>
                    <a:gd name="T29" fmla="*/ 276 h 323"/>
                    <a:gd name="T30" fmla="*/ 323 w 369"/>
                    <a:gd name="T31" fmla="*/ 299 h 323"/>
                    <a:gd name="T32" fmla="*/ 46 w 369"/>
                    <a:gd name="T33" fmla="*/ 299 h 323"/>
                    <a:gd name="T34" fmla="*/ 23 w 369"/>
                    <a:gd name="T35" fmla="*/ 276 h 323"/>
                    <a:gd name="T36" fmla="*/ 23 w 369"/>
                    <a:gd name="T37" fmla="*/ 196 h 323"/>
                    <a:gd name="T38" fmla="*/ 69 w 369"/>
                    <a:gd name="T39" fmla="*/ 23 h 323"/>
                    <a:gd name="T40" fmla="*/ 299 w 369"/>
                    <a:gd name="T41" fmla="*/ 23 h 323"/>
                    <a:gd name="T42" fmla="*/ 346 w 369"/>
                    <a:gd name="T43" fmla="*/ 196 h 323"/>
                    <a:gd name="T44" fmla="*/ 346 w 369"/>
                    <a:gd name="T45" fmla="*/ 27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9" h="323">
                      <a:moveTo>
                        <a:pt x="368" y="190"/>
                      </a:moveTo>
                      <a:cubicBezTo>
                        <a:pt x="322" y="17"/>
                        <a:pt x="322" y="17"/>
                        <a:pt x="322" y="17"/>
                      </a:cubicBezTo>
                      <a:cubicBezTo>
                        <a:pt x="319" y="7"/>
                        <a:pt x="310" y="0"/>
                        <a:pt x="299" y="0"/>
                      </a:cubicBezTo>
                      <a:cubicBezTo>
                        <a:pt x="184" y="0"/>
                        <a:pt x="184" y="0"/>
                        <a:pt x="184" y="0"/>
                      </a:cubicBezTo>
                      <a:cubicBezTo>
                        <a:pt x="69" y="0"/>
                        <a:pt x="69" y="0"/>
                        <a:pt x="69" y="0"/>
                      </a:cubicBezTo>
                      <a:cubicBezTo>
                        <a:pt x="59" y="0"/>
                        <a:pt x="50" y="7"/>
                        <a:pt x="47" y="17"/>
                      </a:cubicBezTo>
                      <a:cubicBezTo>
                        <a:pt x="1" y="190"/>
                        <a:pt x="1" y="190"/>
                        <a:pt x="1" y="190"/>
                      </a:cubicBezTo>
                      <a:cubicBezTo>
                        <a:pt x="0" y="192"/>
                        <a:pt x="0" y="194"/>
                        <a:pt x="0" y="196"/>
                      </a:cubicBezTo>
                      <a:cubicBezTo>
                        <a:pt x="0" y="276"/>
                        <a:pt x="0" y="276"/>
                        <a:pt x="0" y="276"/>
                      </a:cubicBezTo>
                      <a:cubicBezTo>
                        <a:pt x="0" y="302"/>
                        <a:pt x="21" y="323"/>
                        <a:pt x="46" y="323"/>
                      </a:cubicBezTo>
                      <a:cubicBezTo>
                        <a:pt x="323" y="323"/>
                        <a:pt x="323" y="323"/>
                        <a:pt x="323" y="323"/>
                      </a:cubicBezTo>
                      <a:cubicBezTo>
                        <a:pt x="348" y="323"/>
                        <a:pt x="369" y="302"/>
                        <a:pt x="369" y="276"/>
                      </a:cubicBezTo>
                      <a:cubicBezTo>
                        <a:pt x="369" y="196"/>
                        <a:pt x="369" y="196"/>
                        <a:pt x="369" y="196"/>
                      </a:cubicBezTo>
                      <a:cubicBezTo>
                        <a:pt x="369" y="194"/>
                        <a:pt x="368" y="192"/>
                        <a:pt x="368" y="190"/>
                      </a:cubicBezTo>
                      <a:close/>
                      <a:moveTo>
                        <a:pt x="346" y="276"/>
                      </a:moveTo>
                      <a:cubicBezTo>
                        <a:pt x="346" y="289"/>
                        <a:pt x="335" y="299"/>
                        <a:pt x="323" y="299"/>
                      </a:cubicBezTo>
                      <a:cubicBezTo>
                        <a:pt x="46" y="299"/>
                        <a:pt x="46" y="299"/>
                        <a:pt x="46" y="299"/>
                      </a:cubicBezTo>
                      <a:cubicBezTo>
                        <a:pt x="34" y="299"/>
                        <a:pt x="23" y="289"/>
                        <a:pt x="23" y="276"/>
                      </a:cubicBezTo>
                      <a:cubicBezTo>
                        <a:pt x="23" y="196"/>
                        <a:pt x="23" y="196"/>
                        <a:pt x="23" y="196"/>
                      </a:cubicBezTo>
                      <a:cubicBezTo>
                        <a:pt x="69" y="23"/>
                        <a:pt x="69" y="23"/>
                        <a:pt x="69" y="23"/>
                      </a:cubicBezTo>
                      <a:cubicBezTo>
                        <a:pt x="299" y="23"/>
                        <a:pt x="299" y="23"/>
                        <a:pt x="299" y="23"/>
                      </a:cubicBezTo>
                      <a:cubicBezTo>
                        <a:pt x="346" y="196"/>
                        <a:pt x="346" y="196"/>
                        <a:pt x="346" y="196"/>
                      </a:cubicBezTo>
                      <a:lnTo>
                        <a:pt x="346" y="2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Freeform 9"/>
                <p:cNvSpPr>
                  <a:spLocks noEditPoints="1"/>
                </p:cNvSpPr>
                <p:nvPr/>
              </p:nvSpPr>
              <p:spPr bwMode="auto">
                <a:xfrm>
                  <a:off x="8461376" y="8466137"/>
                  <a:ext cx="1055689" cy="776288"/>
                </a:xfrm>
                <a:custGeom>
                  <a:avLst/>
                  <a:gdLst>
                    <a:gd name="T0" fmla="*/ 229 w 281"/>
                    <a:gd name="T1" fmla="*/ 0 h 207"/>
                    <a:gd name="T2" fmla="*/ 51 w 281"/>
                    <a:gd name="T3" fmla="*/ 0 h 207"/>
                    <a:gd name="T4" fmla="*/ 40 w 281"/>
                    <a:gd name="T5" fmla="*/ 9 h 207"/>
                    <a:gd name="T6" fmla="*/ 0 w 281"/>
                    <a:gd name="T7" fmla="*/ 147 h 207"/>
                    <a:gd name="T8" fmla="*/ 2 w 281"/>
                    <a:gd name="T9" fmla="*/ 157 h 207"/>
                    <a:gd name="T10" fmla="*/ 12 w 281"/>
                    <a:gd name="T11" fmla="*/ 161 h 207"/>
                    <a:gd name="T12" fmla="*/ 45 w 281"/>
                    <a:gd name="T13" fmla="*/ 161 h 207"/>
                    <a:gd name="T14" fmla="*/ 58 w 281"/>
                    <a:gd name="T15" fmla="*/ 161 h 207"/>
                    <a:gd name="T16" fmla="*/ 64 w 281"/>
                    <a:gd name="T17" fmla="*/ 161 h 207"/>
                    <a:gd name="T18" fmla="*/ 81 w 281"/>
                    <a:gd name="T19" fmla="*/ 195 h 207"/>
                    <a:gd name="T20" fmla="*/ 101 w 281"/>
                    <a:gd name="T21" fmla="*/ 207 h 207"/>
                    <a:gd name="T22" fmla="*/ 179 w 281"/>
                    <a:gd name="T23" fmla="*/ 207 h 207"/>
                    <a:gd name="T24" fmla="*/ 200 w 281"/>
                    <a:gd name="T25" fmla="*/ 195 h 207"/>
                    <a:gd name="T26" fmla="*/ 217 w 281"/>
                    <a:gd name="T27" fmla="*/ 161 h 207"/>
                    <a:gd name="T28" fmla="*/ 223 w 281"/>
                    <a:gd name="T29" fmla="*/ 161 h 207"/>
                    <a:gd name="T30" fmla="*/ 236 w 281"/>
                    <a:gd name="T31" fmla="*/ 161 h 207"/>
                    <a:gd name="T32" fmla="*/ 269 w 281"/>
                    <a:gd name="T33" fmla="*/ 161 h 207"/>
                    <a:gd name="T34" fmla="*/ 278 w 281"/>
                    <a:gd name="T35" fmla="*/ 157 h 207"/>
                    <a:gd name="T36" fmla="*/ 280 w 281"/>
                    <a:gd name="T37" fmla="*/ 147 h 207"/>
                    <a:gd name="T38" fmla="*/ 241 w 281"/>
                    <a:gd name="T39" fmla="*/ 9 h 207"/>
                    <a:gd name="T40" fmla="*/ 229 w 281"/>
                    <a:gd name="T41" fmla="*/ 0 h 207"/>
                    <a:gd name="T42" fmla="*/ 236 w 281"/>
                    <a:gd name="T43" fmla="*/ 138 h 207"/>
                    <a:gd name="T44" fmla="*/ 217 w 281"/>
                    <a:gd name="T45" fmla="*/ 138 h 207"/>
                    <a:gd name="T46" fmla="*/ 196 w 281"/>
                    <a:gd name="T47" fmla="*/ 151 h 207"/>
                    <a:gd name="T48" fmla="*/ 179 w 281"/>
                    <a:gd name="T49" fmla="*/ 184 h 207"/>
                    <a:gd name="T50" fmla="*/ 101 w 281"/>
                    <a:gd name="T51" fmla="*/ 184 h 207"/>
                    <a:gd name="T52" fmla="*/ 85 w 281"/>
                    <a:gd name="T53" fmla="*/ 151 h 207"/>
                    <a:gd name="T54" fmla="*/ 64 w 281"/>
                    <a:gd name="T55" fmla="*/ 138 h 207"/>
                    <a:gd name="T56" fmla="*/ 45 w 281"/>
                    <a:gd name="T57" fmla="*/ 138 h 207"/>
                    <a:gd name="T58" fmla="*/ 18 w 281"/>
                    <a:gd name="T59" fmla="*/ 138 h 207"/>
                    <a:gd name="T60" fmla="*/ 51 w 281"/>
                    <a:gd name="T61" fmla="*/ 12 h 207"/>
                    <a:gd name="T62" fmla="*/ 229 w 281"/>
                    <a:gd name="T63" fmla="*/ 12 h 207"/>
                    <a:gd name="T64" fmla="*/ 263 w 281"/>
                    <a:gd name="T65" fmla="*/ 138 h 207"/>
                    <a:gd name="T66" fmla="*/ 236 w 281"/>
                    <a:gd name="T67" fmla="*/ 13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1" h="207">
                      <a:moveTo>
                        <a:pt x="229" y="0"/>
                      </a:moveTo>
                      <a:cubicBezTo>
                        <a:pt x="51" y="0"/>
                        <a:pt x="51" y="0"/>
                        <a:pt x="51" y="0"/>
                      </a:cubicBezTo>
                      <a:cubicBezTo>
                        <a:pt x="46" y="0"/>
                        <a:pt x="41" y="4"/>
                        <a:pt x="40" y="9"/>
                      </a:cubicBezTo>
                      <a:cubicBezTo>
                        <a:pt x="0" y="147"/>
                        <a:pt x="0" y="147"/>
                        <a:pt x="0" y="147"/>
                      </a:cubicBezTo>
                      <a:cubicBezTo>
                        <a:pt x="0" y="150"/>
                        <a:pt x="0" y="154"/>
                        <a:pt x="2" y="157"/>
                      </a:cubicBezTo>
                      <a:cubicBezTo>
                        <a:pt x="5" y="160"/>
                        <a:pt x="8" y="161"/>
                        <a:pt x="12" y="161"/>
                      </a:cubicBezTo>
                      <a:cubicBezTo>
                        <a:pt x="45" y="161"/>
                        <a:pt x="45" y="161"/>
                        <a:pt x="45" y="161"/>
                      </a:cubicBezTo>
                      <a:cubicBezTo>
                        <a:pt x="58" y="161"/>
                        <a:pt x="58" y="161"/>
                        <a:pt x="58" y="161"/>
                      </a:cubicBezTo>
                      <a:cubicBezTo>
                        <a:pt x="64" y="161"/>
                        <a:pt x="64" y="161"/>
                        <a:pt x="64" y="161"/>
                      </a:cubicBezTo>
                      <a:cubicBezTo>
                        <a:pt x="81" y="195"/>
                        <a:pt x="81" y="195"/>
                        <a:pt x="81" y="195"/>
                      </a:cubicBezTo>
                      <a:cubicBezTo>
                        <a:pt x="85" y="203"/>
                        <a:pt x="93" y="207"/>
                        <a:pt x="101" y="207"/>
                      </a:cubicBezTo>
                      <a:cubicBezTo>
                        <a:pt x="179" y="207"/>
                        <a:pt x="179" y="207"/>
                        <a:pt x="179" y="207"/>
                      </a:cubicBezTo>
                      <a:cubicBezTo>
                        <a:pt x="188" y="207"/>
                        <a:pt x="196" y="203"/>
                        <a:pt x="200" y="195"/>
                      </a:cubicBezTo>
                      <a:cubicBezTo>
                        <a:pt x="217" y="161"/>
                        <a:pt x="217" y="161"/>
                        <a:pt x="217" y="161"/>
                      </a:cubicBezTo>
                      <a:cubicBezTo>
                        <a:pt x="223" y="161"/>
                        <a:pt x="223" y="161"/>
                        <a:pt x="223" y="161"/>
                      </a:cubicBezTo>
                      <a:cubicBezTo>
                        <a:pt x="236" y="161"/>
                        <a:pt x="236" y="161"/>
                        <a:pt x="236" y="161"/>
                      </a:cubicBezTo>
                      <a:cubicBezTo>
                        <a:pt x="269" y="161"/>
                        <a:pt x="269" y="161"/>
                        <a:pt x="269" y="161"/>
                      </a:cubicBezTo>
                      <a:cubicBezTo>
                        <a:pt x="273" y="161"/>
                        <a:pt x="276" y="160"/>
                        <a:pt x="278" y="157"/>
                      </a:cubicBezTo>
                      <a:cubicBezTo>
                        <a:pt x="280" y="154"/>
                        <a:pt x="281" y="150"/>
                        <a:pt x="280" y="147"/>
                      </a:cubicBezTo>
                      <a:cubicBezTo>
                        <a:pt x="241" y="9"/>
                        <a:pt x="241" y="9"/>
                        <a:pt x="241" y="9"/>
                      </a:cubicBezTo>
                      <a:cubicBezTo>
                        <a:pt x="239" y="4"/>
                        <a:pt x="235" y="0"/>
                        <a:pt x="229" y="0"/>
                      </a:cubicBezTo>
                      <a:close/>
                      <a:moveTo>
                        <a:pt x="236" y="138"/>
                      </a:moveTo>
                      <a:cubicBezTo>
                        <a:pt x="217" y="138"/>
                        <a:pt x="217" y="138"/>
                        <a:pt x="217" y="138"/>
                      </a:cubicBezTo>
                      <a:cubicBezTo>
                        <a:pt x="208" y="138"/>
                        <a:pt x="200" y="143"/>
                        <a:pt x="196" y="151"/>
                      </a:cubicBezTo>
                      <a:cubicBezTo>
                        <a:pt x="179" y="184"/>
                        <a:pt x="179" y="184"/>
                        <a:pt x="179" y="184"/>
                      </a:cubicBezTo>
                      <a:cubicBezTo>
                        <a:pt x="101" y="184"/>
                        <a:pt x="101" y="184"/>
                        <a:pt x="101" y="184"/>
                      </a:cubicBezTo>
                      <a:cubicBezTo>
                        <a:pt x="85" y="151"/>
                        <a:pt x="85" y="151"/>
                        <a:pt x="85" y="151"/>
                      </a:cubicBezTo>
                      <a:cubicBezTo>
                        <a:pt x="81" y="143"/>
                        <a:pt x="73" y="138"/>
                        <a:pt x="64" y="138"/>
                      </a:cubicBezTo>
                      <a:cubicBezTo>
                        <a:pt x="45" y="138"/>
                        <a:pt x="45" y="138"/>
                        <a:pt x="45" y="138"/>
                      </a:cubicBezTo>
                      <a:cubicBezTo>
                        <a:pt x="18" y="138"/>
                        <a:pt x="18" y="138"/>
                        <a:pt x="18" y="138"/>
                      </a:cubicBezTo>
                      <a:cubicBezTo>
                        <a:pt x="51" y="12"/>
                        <a:pt x="51" y="12"/>
                        <a:pt x="51" y="12"/>
                      </a:cubicBezTo>
                      <a:cubicBezTo>
                        <a:pt x="229" y="12"/>
                        <a:pt x="229" y="12"/>
                        <a:pt x="229" y="12"/>
                      </a:cubicBezTo>
                      <a:cubicBezTo>
                        <a:pt x="263" y="138"/>
                        <a:pt x="263" y="138"/>
                        <a:pt x="263" y="138"/>
                      </a:cubicBezTo>
                      <a:lnTo>
                        <a:pt x="236" y="13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grpSp>
        <p:nvGrpSpPr>
          <p:cNvPr id="2" name="Group 1"/>
          <p:cNvGrpSpPr/>
          <p:nvPr/>
        </p:nvGrpSpPr>
        <p:grpSpPr>
          <a:xfrm>
            <a:off x="345723" y="3919659"/>
            <a:ext cx="5313127" cy="1005376"/>
            <a:chOff x="364285" y="4453915"/>
            <a:chExt cx="5313127" cy="1005376"/>
          </a:xfrm>
        </p:grpSpPr>
        <p:sp>
          <p:nvSpPr>
            <p:cNvPr id="24" name="TextBox 23"/>
            <p:cNvSpPr txBox="1"/>
            <p:nvPr/>
          </p:nvSpPr>
          <p:spPr>
            <a:xfrm>
              <a:off x="1350304" y="4453915"/>
              <a:ext cx="2678938" cy="400110"/>
            </a:xfrm>
            <a:prstGeom prst="rect">
              <a:avLst/>
            </a:prstGeom>
            <a:noFill/>
          </p:spPr>
          <p:txBody>
            <a:bodyPr wrap="none" rtlCol="0">
              <a:spAutoFit/>
            </a:bodyPr>
            <a:lstStyle/>
            <a:p>
              <a:r>
                <a:rPr lang="en-US" sz="2000" b="1" dirty="0">
                  <a:solidFill>
                    <a:schemeClr val="bg1">
                      <a:lumMod val="50000"/>
                    </a:schemeClr>
                  </a:solidFill>
                  <a:latin typeface="+mj-lt"/>
                </a:rPr>
                <a:t>Passed by reference</a:t>
              </a:r>
            </a:p>
          </p:txBody>
        </p:sp>
        <p:sp>
          <p:nvSpPr>
            <p:cNvPr id="25" name="Rectangle 24"/>
            <p:cNvSpPr/>
            <p:nvPr/>
          </p:nvSpPr>
          <p:spPr>
            <a:xfrm>
              <a:off x="1350304" y="4789675"/>
              <a:ext cx="4327108" cy="523220"/>
            </a:xfrm>
            <a:prstGeom prst="rect">
              <a:avLst/>
            </a:prstGeom>
          </p:spPr>
          <p:txBody>
            <a:bodyPr wrap="square">
              <a:spAutoFit/>
            </a:bodyPr>
            <a:lstStyle/>
            <a:p>
              <a:r>
                <a:rPr lang="en-US" dirty="0" smtClean="0">
                  <a:solidFill>
                    <a:schemeClr val="bg1">
                      <a:lumMod val="50000"/>
                    </a:schemeClr>
                  </a:solidFill>
                </a:rPr>
                <a:t>When </a:t>
              </a:r>
              <a:r>
                <a:rPr lang="en-US" dirty="0">
                  <a:solidFill>
                    <a:schemeClr val="bg1">
                      <a:lumMod val="50000"/>
                    </a:schemeClr>
                  </a:solidFill>
                </a:rPr>
                <a:t>you pass an object </a:t>
              </a:r>
              <a:r>
                <a:rPr lang="en-US" dirty="0" smtClean="0">
                  <a:solidFill>
                    <a:schemeClr val="bg1">
                      <a:lumMod val="50000"/>
                    </a:schemeClr>
                  </a:solidFill>
                </a:rPr>
                <a:t>you </a:t>
              </a:r>
              <a:r>
                <a:rPr lang="en-US" dirty="0">
                  <a:solidFill>
                    <a:schemeClr val="bg1">
                      <a:lumMod val="50000"/>
                    </a:schemeClr>
                  </a:solidFill>
                </a:rPr>
                <a:t>are </a:t>
              </a:r>
              <a:r>
                <a:rPr lang="en-US" dirty="0" smtClean="0">
                  <a:solidFill>
                    <a:schemeClr val="bg1">
                      <a:lumMod val="50000"/>
                    </a:schemeClr>
                  </a:solidFill>
                </a:rPr>
                <a:t>passing </a:t>
              </a:r>
              <a:r>
                <a:rPr lang="en-US" dirty="0">
                  <a:solidFill>
                    <a:schemeClr val="bg1">
                      <a:lumMod val="50000"/>
                    </a:schemeClr>
                  </a:solidFill>
                </a:rPr>
                <a:t>the </a:t>
              </a:r>
              <a:r>
                <a:rPr lang="en-US" b="1" dirty="0">
                  <a:solidFill>
                    <a:schemeClr val="accent5"/>
                  </a:solidFill>
                </a:rPr>
                <a:t>address</a:t>
              </a:r>
              <a:r>
                <a:rPr lang="en-US" dirty="0">
                  <a:solidFill>
                    <a:schemeClr val="bg1">
                      <a:lumMod val="65000"/>
                    </a:schemeClr>
                  </a:solidFill>
                </a:rPr>
                <a:t> </a:t>
              </a:r>
              <a:r>
                <a:rPr lang="en-US" dirty="0" smtClean="0">
                  <a:solidFill>
                    <a:schemeClr val="bg1">
                      <a:lumMod val="50000"/>
                    </a:schemeClr>
                  </a:solidFill>
                </a:rPr>
                <a:t>and </a:t>
              </a:r>
              <a:r>
                <a:rPr lang="en-US" dirty="0">
                  <a:solidFill>
                    <a:schemeClr val="bg1">
                      <a:lumMod val="50000"/>
                    </a:schemeClr>
                  </a:solidFill>
                </a:rPr>
                <a:t>not the whole object.</a:t>
              </a:r>
            </a:p>
          </p:txBody>
        </p:sp>
        <p:grpSp>
          <p:nvGrpSpPr>
            <p:cNvPr id="31" name="Group 30"/>
            <p:cNvGrpSpPr/>
            <p:nvPr/>
          </p:nvGrpSpPr>
          <p:grpSpPr>
            <a:xfrm>
              <a:off x="364285" y="4535464"/>
              <a:ext cx="923827" cy="923827"/>
              <a:chOff x="622374" y="3732397"/>
              <a:chExt cx="923827" cy="923827"/>
            </a:xfrm>
          </p:grpSpPr>
          <p:sp>
            <p:nvSpPr>
              <p:cNvPr id="32" name="Oval 31"/>
              <p:cNvSpPr/>
              <p:nvPr/>
            </p:nvSpPr>
            <p:spPr>
              <a:xfrm>
                <a:off x="622374" y="3732397"/>
                <a:ext cx="923827" cy="92382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Freeform 37"/>
              <p:cNvSpPr>
                <a:spLocks noEditPoints="1"/>
              </p:cNvSpPr>
              <p:nvPr/>
            </p:nvSpPr>
            <p:spPr bwMode="auto">
              <a:xfrm>
                <a:off x="877589" y="4039170"/>
                <a:ext cx="413397" cy="310281"/>
              </a:xfrm>
              <a:custGeom>
                <a:avLst/>
                <a:gdLst>
                  <a:gd name="T0" fmla="*/ 925 w 1124"/>
                  <a:gd name="T1" fmla="*/ 21 h 843"/>
                  <a:gd name="T2" fmla="*/ 249 w 1124"/>
                  <a:gd name="T3" fmla="*/ 0 h 843"/>
                  <a:gd name="T4" fmla="*/ 21 w 1124"/>
                  <a:gd name="T5" fmla="*/ 199 h 843"/>
                  <a:gd name="T6" fmla="*/ 18 w 1124"/>
                  <a:gd name="T7" fmla="*/ 295 h 843"/>
                  <a:gd name="T8" fmla="*/ 562 w 1124"/>
                  <a:gd name="T9" fmla="*/ 843 h 843"/>
                  <a:gd name="T10" fmla="*/ 1106 w 1124"/>
                  <a:gd name="T11" fmla="*/ 295 h 843"/>
                  <a:gd name="T12" fmla="*/ 1103 w 1124"/>
                  <a:gd name="T13" fmla="*/ 199 h 843"/>
                  <a:gd name="T14" fmla="*/ 484 w 1124"/>
                  <a:gd name="T15" fmla="*/ 246 h 843"/>
                  <a:gd name="T16" fmla="*/ 640 w 1124"/>
                  <a:gd name="T17" fmla="*/ 246 h 843"/>
                  <a:gd name="T18" fmla="*/ 685 w 1124"/>
                  <a:gd name="T19" fmla="*/ 78 h 843"/>
                  <a:gd name="T20" fmla="*/ 667 w 1124"/>
                  <a:gd name="T21" fmla="*/ 223 h 843"/>
                  <a:gd name="T22" fmla="*/ 457 w 1124"/>
                  <a:gd name="T23" fmla="*/ 223 h 843"/>
                  <a:gd name="T24" fmla="*/ 439 w 1124"/>
                  <a:gd name="T25" fmla="*/ 78 h 843"/>
                  <a:gd name="T26" fmla="*/ 457 w 1124"/>
                  <a:gd name="T27" fmla="*/ 223 h 843"/>
                  <a:gd name="T28" fmla="*/ 562 w 1124"/>
                  <a:gd name="T29" fmla="*/ 718 h 843"/>
                  <a:gd name="T30" fmla="*/ 649 w 1124"/>
                  <a:gd name="T31" fmla="*/ 281 h 843"/>
                  <a:gd name="T32" fmla="*/ 858 w 1124"/>
                  <a:gd name="T33" fmla="*/ 281 h 843"/>
                  <a:gd name="T34" fmla="*/ 685 w 1124"/>
                  <a:gd name="T35" fmla="*/ 281 h 843"/>
                  <a:gd name="T36" fmla="*/ 781 w 1124"/>
                  <a:gd name="T37" fmla="*/ 174 h 843"/>
                  <a:gd name="T38" fmla="*/ 695 w 1124"/>
                  <a:gd name="T39" fmla="*/ 246 h 843"/>
                  <a:gd name="T40" fmla="*/ 851 w 1124"/>
                  <a:gd name="T41" fmla="*/ 70 h 843"/>
                  <a:gd name="T42" fmla="*/ 727 w 1124"/>
                  <a:gd name="T43" fmla="*/ 70 h 843"/>
                  <a:gd name="T44" fmla="*/ 484 w 1124"/>
                  <a:gd name="T45" fmla="*/ 70 h 843"/>
                  <a:gd name="T46" fmla="*/ 562 w 1124"/>
                  <a:gd name="T47" fmla="*/ 135 h 843"/>
                  <a:gd name="T48" fmla="*/ 273 w 1124"/>
                  <a:gd name="T49" fmla="*/ 70 h 843"/>
                  <a:gd name="T50" fmla="*/ 341 w 1124"/>
                  <a:gd name="T51" fmla="*/ 126 h 843"/>
                  <a:gd name="T52" fmla="*/ 429 w 1124"/>
                  <a:gd name="T53" fmla="*/ 246 h 843"/>
                  <a:gd name="T54" fmla="*/ 343 w 1124"/>
                  <a:gd name="T55" fmla="*/ 174 h 843"/>
                  <a:gd name="T56" fmla="*/ 525 w 1124"/>
                  <a:gd name="T57" fmla="*/ 712 h 843"/>
                  <a:gd name="T58" fmla="*/ 439 w 1124"/>
                  <a:gd name="T59" fmla="*/ 281 h 843"/>
                  <a:gd name="T60" fmla="*/ 101 w 1124"/>
                  <a:gd name="T61" fmla="*/ 281 h 843"/>
                  <a:gd name="T62" fmla="*/ 446 w 1124"/>
                  <a:gd name="T63" fmla="*/ 649 h 843"/>
                  <a:gd name="T64" fmla="*/ 1023 w 1124"/>
                  <a:gd name="T65" fmla="*/ 281 h 843"/>
                  <a:gd name="T66" fmla="*/ 899 w 1124"/>
                  <a:gd name="T67" fmla="*/ 281 h 843"/>
                  <a:gd name="T68" fmla="*/ 808 w 1124"/>
                  <a:gd name="T69" fmla="*/ 151 h 843"/>
                  <a:gd name="T70" fmla="*/ 1051 w 1124"/>
                  <a:gd name="T71" fmla="*/ 246 h 843"/>
                  <a:gd name="T72" fmla="*/ 235 w 1124"/>
                  <a:gd name="T73" fmla="*/ 84 h 843"/>
                  <a:gd name="T74" fmla="*/ 221 w 1124"/>
                  <a:gd name="T75" fmla="*/ 246 h 843"/>
                  <a:gd name="T76" fmla="*/ 235 w 1124"/>
                  <a:gd name="T77" fmla="*/ 84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4" h="843">
                    <a:moveTo>
                      <a:pt x="1103" y="199"/>
                    </a:moveTo>
                    <a:cubicBezTo>
                      <a:pt x="925" y="21"/>
                      <a:pt x="925" y="21"/>
                      <a:pt x="925" y="21"/>
                    </a:cubicBezTo>
                    <a:cubicBezTo>
                      <a:pt x="912" y="7"/>
                      <a:pt x="894" y="0"/>
                      <a:pt x="875" y="0"/>
                    </a:cubicBezTo>
                    <a:cubicBezTo>
                      <a:pt x="249" y="0"/>
                      <a:pt x="249" y="0"/>
                      <a:pt x="249" y="0"/>
                    </a:cubicBezTo>
                    <a:cubicBezTo>
                      <a:pt x="230" y="0"/>
                      <a:pt x="212" y="7"/>
                      <a:pt x="199" y="21"/>
                    </a:cubicBezTo>
                    <a:cubicBezTo>
                      <a:pt x="21" y="199"/>
                      <a:pt x="21" y="199"/>
                      <a:pt x="21" y="199"/>
                    </a:cubicBezTo>
                    <a:cubicBezTo>
                      <a:pt x="7" y="213"/>
                      <a:pt x="0" y="231"/>
                      <a:pt x="0" y="249"/>
                    </a:cubicBezTo>
                    <a:cubicBezTo>
                      <a:pt x="0" y="266"/>
                      <a:pt x="6" y="282"/>
                      <a:pt x="18" y="295"/>
                    </a:cubicBezTo>
                    <a:cubicBezTo>
                      <a:pt x="509" y="819"/>
                      <a:pt x="509" y="819"/>
                      <a:pt x="509" y="819"/>
                    </a:cubicBezTo>
                    <a:cubicBezTo>
                      <a:pt x="523" y="834"/>
                      <a:pt x="542" y="843"/>
                      <a:pt x="562" y="843"/>
                    </a:cubicBezTo>
                    <a:cubicBezTo>
                      <a:pt x="582" y="843"/>
                      <a:pt x="601" y="834"/>
                      <a:pt x="615" y="819"/>
                    </a:cubicBezTo>
                    <a:cubicBezTo>
                      <a:pt x="1106" y="295"/>
                      <a:pt x="1106" y="295"/>
                      <a:pt x="1106" y="295"/>
                    </a:cubicBezTo>
                    <a:cubicBezTo>
                      <a:pt x="1118" y="282"/>
                      <a:pt x="1124" y="265"/>
                      <a:pt x="1124" y="248"/>
                    </a:cubicBezTo>
                    <a:cubicBezTo>
                      <a:pt x="1124" y="230"/>
                      <a:pt x="1117" y="213"/>
                      <a:pt x="1103" y="199"/>
                    </a:cubicBezTo>
                    <a:close/>
                    <a:moveTo>
                      <a:pt x="640" y="246"/>
                    </a:moveTo>
                    <a:cubicBezTo>
                      <a:pt x="484" y="246"/>
                      <a:pt x="484" y="246"/>
                      <a:pt x="484" y="246"/>
                    </a:cubicBezTo>
                    <a:cubicBezTo>
                      <a:pt x="562" y="181"/>
                      <a:pt x="562" y="181"/>
                      <a:pt x="562" y="181"/>
                    </a:cubicBezTo>
                    <a:lnTo>
                      <a:pt x="640" y="246"/>
                    </a:lnTo>
                    <a:close/>
                    <a:moveTo>
                      <a:pt x="589" y="158"/>
                    </a:moveTo>
                    <a:cubicBezTo>
                      <a:pt x="685" y="78"/>
                      <a:pt x="685" y="78"/>
                      <a:pt x="685" y="78"/>
                    </a:cubicBezTo>
                    <a:cubicBezTo>
                      <a:pt x="756" y="149"/>
                      <a:pt x="756" y="149"/>
                      <a:pt x="756" y="149"/>
                    </a:cubicBezTo>
                    <a:cubicBezTo>
                      <a:pt x="667" y="223"/>
                      <a:pt x="667" y="223"/>
                      <a:pt x="667" y="223"/>
                    </a:cubicBezTo>
                    <a:lnTo>
                      <a:pt x="589" y="158"/>
                    </a:lnTo>
                    <a:close/>
                    <a:moveTo>
                      <a:pt x="457" y="223"/>
                    </a:moveTo>
                    <a:cubicBezTo>
                      <a:pt x="368" y="149"/>
                      <a:pt x="368" y="149"/>
                      <a:pt x="368" y="149"/>
                    </a:cubicBezTo>
                    <a:cubicBezTo>
                      <a:pt x="439" y="78"/>
                      <a:pt x="439" y="78"/>
                      <a:pt x="439" y="78"/>
                    </a:cubicBezTo>
                    <a:cubicBezTo>
                      <a:pt x="535" y="158"/>
                      <a:pt x="535" y="158"/>
                      <a:pt x="535" y="158"/>
                    </a:cubicBezTo>
                    <a:lnTo>
                      <a:pt x="457" y="223"/>
                    </a:lnTo>
                    <a:close/>
                    <a:moveTo>
                      <a:pt x="649" y="281"/>
                    </a:moveTo>
                    <a:cubicBezTo>
                      <a:pt x="562" y="718"/>
                      <a:pt x="562" y="718"/>
                      <a:pt x="562" y="718"/>
                    </a:cubicBezTo>
                    <a:cubicBezTo>
                      <a:pt x="475" y="281"/>
                      <a:pt x="475" y="281"/>
                      <a:pt x="475" y="281"/>
                    </a:cubicBezTo>
                    <a:lnTo>
                      <a:pt x="649" y="281"/>
                    </a:lnTo>
                    <a:close/>
                    <a:moveTo>
                      <a:pt x="685" y="281"/>
                    </a:moveTo>
                    <a:cubicBezTo>
                      <a:pt x="858" y="281"/>
                      <a:pt x="858" y="281"/>
                      <a:pt x="858" y="281"/>
                    </a:cubicBezTo>
                    <a:cubicBezTo>
                      <a:pt x="599" y="712"/>
                      <a:pt x="599" y="712"/>
                      <a:pt x="599" y="712"/>
                    </a:cubicBezTo>
                    <a:lnTo>
                      <a:pt x="685" y="281"/>
                    </a:lnTo>
                    <a:close/>
                    <a:moveTo>
                      <a:pt x="695" y="246"/>
                    </a:moveTo>
                    <a:cubicBezTo>
                      <a:pt x="781" y="174"/>
                      <a:pt x="781" y="174"/>
                      <a:pt x="781" y="174"/>
                    </a:cubicBezTo>
                    <a:cubicBezTo>
                      <a:pt x="853" y="246"/>
                      <a:pt x="853" y="246"/>
                      <a:pt x="853" y="246"/>
                    </a:cubicBezTo>
                    <a:lnTo>
                      <a:pt x="695" y="246"/>
                    </a:lnTo>
                    <a:close/>
                    <a:moveTo>
                      <a:pt x="727" y="70"/>
                    </a:moveTo>
                    <a:cubicBezTo>
                      <a:pt x="851" y="70"/>
                      <a:pt x="851" y="70"/>
                      <a:pt x="851" y="70"/>
                    </a:cubicBezTo>
                    <a:cubicBezTo>
                      <a:pt x="783" y="126"/>
                      <a:pt x="783" y="126"/>
                      <a:pt x="783" y="126"/>
                    </a:cubicBezTo>
                    <a:lnTo>
                      <a:pt x="727" y="70"/>
                    </a:lnTo>
                    <a:close/>
                    <a:moveTo>
                      <a:pt x="562" y="135"/>
                    </a:moveTo>
                    <a:cubicBezTo>
                      <a:pt x="484" y="70"/>
                      <a:pt x="484" y="70"/>
                      <a:pt x="484" y="70"/>
                    </a:cubicBezTo>
                    <a:cubicBezTo>
                      <a:pt x="640" y="70"/>
                      <a:pt x="640" y="70"/>
                      <a:pt x="640" y="70"/>
                    </a:cubicBezTo>
                    <a:lnTo>
                      <a:pt x="562" y="135"/>
                    </a:lnTo>
                    <a:close/>
                    <a:moveTo>
                      <a:pt x="341" y="126"/>
                    </a:moveTo>
                    <a:cubicBezTo>
                      <a:pt x="273" y="70"/>
                      <a:pt x="273" y="70"/>
                      <a:pt x="273" y="70"/>
                    </a:cubicBezTo>
                    <a:cubicBezTo>
                      <a:pt x="397" y="70"/>
                      <a:pt x="397" y="70"/>
                      <a:pt x="397" y="70"/>
                    </a:cubicBezTo>
                    <a:lnTo>
                      <a:pt x="341" y="126"/>
                    </a:lnTo>
                    <a:close/>
                    <a:moveTo>
                      <a:pt x="343" y="174"/>
                    </a:moveTo>
                    <a:cubicBezTo>
                      <a:pt x="429" y="246"/>
                      <a:pt x="429" y="246"/>
                      <a:pt x="429" y="246"/>
                    </a:cubicBezTo>
                    <a:cubicBezTo>
                      <a:pt x="271" y="246"/>
                      <a:pt x="271" y="246"/>
                      <a:pt x="271" y="246"/>
                    </a:cubicBezTo>
                    <a:lnTo>
                      <a:pt x="343" y="174"/>
                    </a:lnTo>
                    <a:close/>
                    <a:moveTo>
                      <a:pt x="439" y="281"/>
                    </a:moveTo>
                    <a:cubicBezTo>
                      <a:pt x="525" y="712"/>
                      <a:pt x="525" y="712"/>
                      <a:pt x="525" y="712"/>
                    </a:cubicBezTo>
                    <a:cubicBezTo>
                      <a:pt x="266" y="281"/>
                      <a:pt x="266" y="281"/>
                      <a:pt x="266" y="281"/>
                    </a:cubicBezTo>
                    <a:lnTo>
                      <a:pt x="439" y="281"/>
                    </a:lnTo>
                    <a:close/>
                    <a:moveTo>
                      <a:pt x="446" y="649"/>
                    </a:moveTo>
                    <a:cubicBezTo>
                      <a:pt x="101" y="281"/>
                      <a:pt x="101" y="281"/>
                      <a:pt x="101" y="281"/>
                    </a:cubicBezTo>
                    <a:cubicBezTo>
                      <a:pt x="225" y="281"/>
                      <a:pt x="225" y="281"/>
                      <a:pt x="225" y="281"/>
                    </a:cubicBezTo>
                    <a:lnTo>
                      <a:pt x="446" y="649"/>
                    </a:lnTo>
                    <a:close/>
                    <a:moveTo>
                      <a:pt x="899" y="281"/>
                    </a:moveTo>
                    <a:cubicBezTo>
                      <a:pt x="1023" y="281"/>
                      <a:pt x="1023" y="281"/>
                      <a:pt x="1023" y="281"/>
                    </a:cubicBezTo>
                    <a:cubicBezTo>
                      <a:pt x="678" y="649"/>
                      <a:pt x="678" y="649"/>
                      <a:pt x="678" y="649"/>
                    </a:cubicBezTo>
                    <a:lnTo>
                      <a:pt x="899" y="281"/>
                    </a:lnTo>
                    <a:close/>
                    <a:moveTo>
                      <a:pt x="903" y="246"/>
                    </a:moveTo>
                    <a:cubicBezTo>
                      <a:pt x="808" y="151"/>
                      <a:pt x="808" y="151"/>
                      <a:pt x="808" y="151"/>
                    </a:cubicBezTo>
                    <a:cubicBezTo>
                      <a:pt x="889" y="84"/>
                      <a:pt x="889" y="84"/>
                      <a:pt x="889" y="84"/>
                    </a:cubicBezTo>
                    <a:cubicBezTo>
                      <a:pt x="1051" y="246"/>
                      <a:pt x="1051" y="246"/>
                      <a:pt x="1051" y="246"/>
                    </a:cubicBezTo>
                    <a:lnTo>
                      <a:pt x="903" y="246"/>
                    </a:lnTo>
                    <a:close/>
                    <a:moveTo>
                      <a:pt x="235" y="84"/>
                    </a:moveTo>
                    <a:cubicBezTo>
                      <a:pt x="316" y="151"/>
                      <a:pt x="316" y="151"/>
                      <a:pt x="316" y="151"/>
                    </a:cubicBezTo>
                    <a:cubicBezTo>
                      <a:pt x="221" y="246"/>
                      <a:pt x="221" y="246"/>
                      <a:pt x="221" y="246"/>
                    </a:cubicBezTo>
                    <a:cubicBezTo>
                      <a:pt x="70" y="246"/>
                      <a:pt x="70" y="246"/>
                      <a:pt x="70" y="246"/>
                    </a:cubicBezTo>
                    <a:lnTo>
                      <a:pt x="235" y="8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grpSp>
      <p:sp>
        <p:nvSpPr>
          <p:cNvPr id="5" name="Rectangle 4"/>
          <p:cNvSpPr/>
          <p:nvPr/>
        </p:nvSpPr>
        <p:spPr>
          <a:xfrm>
            <a:off x="5606924" y="1291418"/>
            <a:ext cx="978153" cy="369332"/>
          </a:xfrm>
          <a:prstGeom prst="rect">
            <a:avLst/>
          </a:prstGeom>
        </p:spPr>
        <p:txBody>
          <a:bodyPr wrap="none">
            <a:spAutoFit/>
          </a:bodyPr>
          <a:lstStyle/>
          <a:p>
            <a:pPr algn="ctr"/>
            <a:r>
              <a:rPr lang="id-ID" sz="1800" dirty="0" smtClean="0">
                <a:solidFill>
                  <a:schemeClr val="accent1">
                    <a:lumMod val="50000"/>
                  </a:schemeClr>
                </a:solidFill>
              </a:rPr>
              <a:t>Objects</a:t>
            </a:r>
            <a:endParaRPr lang="id-ID" sz="1800" dirty="0">
              <a:solidFill>
                <a:schemeClr val="accent1">
                  <a:lumMod val="50000"/>
                </a:schemeClr>
              </a:solidFill>
            </a:endParaRPr>
          </a:p>
        </p:txBody>
      </p:sp>
      <p:sp>
        <p:nvSpPr>
          <p:cNvPr id="3" name="Text Placeholder 2"/>
          <p:cNvSpPr>
            <a:spLocks noGrp="1"/>
          </p:cNvSpPr>
          <p:nvPr>
            <p:ph type="body" sz="quarter" idx="10"/>
          </p:nvPr>
        </p:nvSpPr>
        <p:spPr/>
        <p:txBody>
          <a:bodyPr>
            <a:normAutofit/>
          </a:bodyPr>
          <a:lstStyle/>
          <a:p>
            <a:r>
              <a:rPr lang="en-US" sz="2000" dirty="0" smtClean="0"/>
              <a:t>JAVASCRIPT DATA</a:t>
            </a:r>
            <a:endParaRPr lang="en-US" sz="2000" dirty="0"/>
          </a:p>
        </p:txBody>
      </p:sp>
    </p:spTree>
    <p:extLst>
      <p:ext uri="{BB962C8B-B14F-4D97-AF65-F5344CB8AC3E}">
        <p14:creationId xmlns:p14="http://schemas.microsoft.com/office/powerpoint/2010/main" val="1847090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nodeType="with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fade">
                                      <p:cBhvr>
                                        <p:cTn id="24" dur="500"/>
                                        <p:tgtEl>
                                          <p:spTgt spid="33">
                                            <p:txEl>
                                              <p:pRg st="0" end="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3">
                                            <p:txEl>
                                              <p:pRg st="1" end="1"/>
                                            </p:txEl>
                                          </p:spTgt>
                                        </p:tgtEl>
                                        <p:attrNameLst>
                                          <p:attrName>style.visibility</p:attrName>
                                        </p:attrNameLst>
                                      </p:cBhvr>
                                      <p:to>
                                        <p:strVal val="visible"/>
                                      </p:to>
                                    </p:set>
                                    <p:animEffect transition="in" filter="fade">
                                      <p:cBhvr>
                                        <p:cTn id="27" dur="500"/>
                                        <p:tgtEl>
                                          <p:spTgt spid="33">
                                            <p:txEl>
                                              <p:pRg st="1" end="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3">
                                            <p:txEl>
                                              <p:pRg st="2" end="2"/>
                                            </p:txEl>
                                          </p:spTgt>
                                        </p:tgtEl>
                                        <p:attrNameLst>
                                          <p:attrName>style.visibility</p:attrName>
                                        </p:attrNameLst>
                                      </p:cBhvr>
                                      <p:to>
                                        <p:strVal val="visible"/>
                                      </p:to>
                                    </p:set>
                                    <p:animEffect transition="in" filter="fade">
                                      <p:cBhvr>
                                        <p:cTn id="30" dur="500"/>
                                        <p:tgtEl>
                                          <p:spTgt spid="33">
                                            <p:txEl>
                                              <p:pRg st="2" end="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3">
                                            <p:txEl>
                                              <p:pRg st="3" end="3"/>
                                            </p:txEl>
                                          </p:spTgt>
                                        </p:tgtEl>
                                        <p:attrNameLst>
                                          <p:attrName>style.visibility</p:attrName>
                                        </p:attrNameLst>
                                      </p:cBhvr>
                                      <p:to>
                                        <p:strVal val="visible"/>
                                      </p:to>
                                    </p:set>
                                    <p:animEffect transition="in" filter="fade">
                                      <p:cBhvr>
                                        <p:cTn id="33" dur="500"/>
                                        <p:tgtEl>
                                          <p:spTgt spid="33">
                                            <p:txEl>
                                              <p:pRg st="3" end="3"/>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3">
                                            <p:txEl>
                                              <p:pRg st="4" end="4"/>
                                            </p:txEl>
                                          </p:spTgt>
                                        </p:tgtEl>
                                        <p:attrNameLst>
                                          <p:attrName>style.visibility</p:attrName>
                                        </p:attrNameLst>
                                      </p:cBhvr>
                                      <p:to>
                                        <p:strVal val="visible"/>
                                      </p:to>
                                    </p:set>
                                    <p:animEffect transition="in" filter="fade">
                                      <p:cBhvr>
                                        <p:cTn id="36" dur="500"/>
                                        <p:tgtEl>
                                          <p:spTgt spid="33">
                                            <p:txEl>
                                              <p:pRg st="4" end="4"/>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3">
                                            <p:txEl>
                                              <p:pRg st="5" end="5"/>
                                            </p:txEl>
                                          </p:spTgt>
                                        </p:tgtEl>
                                        <p:attrNameLst>
                                          <p:attrName>style.visibility</p:attrName>
                                        </p:attrNameLst>
                                      </p:cBhvr>
                                      <p:to>
                                        <p:strVal val="visible"/>
                                      </p:to>
                                    </p:set>
                                    <p:animEffect transition="in" filter="fade">
                                      <p:cBhvr>
                                        <p:cTn id="39" dur="500"/>
                                        <p:tgtEl>
                                          <p:spTgt spid="33">
                                            <p:txEl>
                                              <p:pRg st="5" end="5"/>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3">
                                            <p:txEl>
                                              <p:pRg st="6" end="6"/>
                                            </p:txEl>
                                          </p:spTgt>
                                        </p:tgtEl>
                                        <p:attrNameLst>
                                          <p:attrName>style.visibility</p:attrName>
                                        </p:attrNameLst>
                                      </p:cBhvr>
                                      <p:to>
                                        <p:strVal val="visible"/>
                                      </p:to>
                                    </p:set>
                                    <p:animEffect transition="in" filter="fade">
                                      <p:cBhvr>
                                        <p:cTn id="42" dur="500"/>
                                        <p:tgtEl>
                                          <p:spTgt spid="3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63206" y="3826604"/>
            <a:ext cx="6694718" cy="842090"/>
          </a:xfrm>
        </p:spPr>
        <p:txBody>
          <a:bodyPr/>
          <a:lstStyle/>
          <a:p>
            <a:r>
              <a:rPr lang="en-US" dirty="0" smtClean="0"/>
              <a:t>Primitive data types</a:t>
            </a:r>
            <a:endParaRPr lang="en-US" dirty="0"/>
          </a:p>
        </p:txBody>
      </p:sp>
      <p:sp>
        <p:nvSpPr>
          <p:cNvPr id="3" name="Text Placeholder 7"/>
          <p:cNvSpPr>
            <a:spLocks noGrp="1"/>
          </p:cNvSpPr>
          <p:nvPr>
            <p:ph type="body" sz="quarter" idx="13"/>
          </p:nvPr>
        </p:nvSpPr>
        <p:spPr>
          <a:xfrm>
            <a:off x="1163206" y="4668694"/>
            <a:ext cx="6694718" cy="1010277"/>
          </a:xfrm>
        </p:spPr>
        <p:txBody>
          <a:bodyPr/>
          <a:lstStyle/>
          <a:p>
            <a:r>
              <a:rPr lang="en-US" sz="2800" dirty="0" smtClean="0"/>
              <a:t>Introduction to </a:t>
            </a:r>
            <a:r>
              <a:rPr lang="en-US" sz="2800" dirty="0" err="1" smtClean="0"/>
              <a:t>javascript</a:t>
            </a:r>
            <a:endParaRPr lang="en-US" sz="2800" dirty="0" smtClean="0"/>
          </a:p>
          <a:p>
            <a:r>
              <a:rPr lang="en-US" sz="2800" dirty="0" smtClean="0"/>
              <a:t>primitive types</a:t>
            </a:r>
            <a:endParaRPr lang="en-US" sz="2800" dirty="0"/>
          </a:p>
        </p:txBody>
      </p:sp>
    </p:spTree>
    <p:extLst>
      <p:ext uri="{BB962C8B-B14F-4D97-AF65-F5344CB8AC3E}">
        <p14:creationId xmlns:p14="http://schemas.microsoft.com/office/powerpoint/2010/main" val="517156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3732212" y="1221845"/>
            <a:ext cx="4727577" cy="369332"/>
          </a:xfrm>
          <a:prstGeom prst="rect">
            <a:avLst/>
          </a:prstGeom>
          <a:noFill/>
        </p:spPr>
        <p:txBody>
          <a:bodyPr wrap="none" rtlCol="0">
            <a:spAutoFit/>
          </a:bodyPr>
          <a:lstStyle/>
          <a:p>
            <a:pPr algn="ctr"/>
            <a:r>
              <a:rPr lang="en-US" sz="1800" dirty="0">
                <a:solidFill>
                  <a:schemeClr val="accent1">
                    <a:lumMod val="50000"/>
                  </a:schemeClr>
                </a:solidFill>
                <a:latin typeface="+mj-lt"/>
              </a:rPr>
              <a:t>Is a data type to represent numeric values. </a:t>
            </a:r>
          </a:p>
        </p:txBody>
      </p:sp>
      <p:grpSp>
        <p:nvGrpSpPr>
          <p:cNvPr id="8" name="Group 7"/>
          <p:cNvGrpSpPr/>
          <p:nvPr/>
        </p:nvGrpSpPr>
        <p:grpSpPr>
          <a:xfrm>
            <a:off x="455213" y="2964329"/>
            <a:ext cx="4252477" cy="369332"/>
            <a:chOff x="904898" y="3024036"/>
            <a:chExt cx="4252477" cy="369332"/>
          </a:xfrm>
        </p:grpSpPr>
        <p:sp>
          <p:nvSpPr>
            <p:cNvPr id="5" name="Rectangle 4"/>
            <p:cNvSpPr/>
            <p:nvPr/>
          </p:nvSpPr>
          <p:spPr>
            <a:xfrm>
              <a:off x="1256371" y="3024036"/>
              <a:ext cx="3901004" cy="369332"/>
            </a:xfrm>
            <a:prstGeom prst="rect">
              <a:avLst/>
            </a:prstGeom>
          </p:spPr>
          <p:txBody>
            <a:bodyPr wrap="square">
              <a:spAutoFit/>
            </a:bodyPr>
            <a:lstStyle/>
            <a:p>
              <a:r>
                <a:rPr lang="en-US" dirty="0">
                  <a:solidFill>
                    <a:schemeClr val="bg1">
                      <a:lumMod val="50000"/>
                    </a:schemeClr>
                  </a:solidFill>
                </a:rPr>
                <a:t>JavaScript has only one type of number.</a:t>
              </a:r>
            </a:p>
          </p:txBody>
        </p:sp>
        <p:grpSp>
          <p:nvGrpSpPr>
            <p:cNvPr id="17" name="Group 16"/>
            <p:cNvGrpSpPr/>
            <p:nvPr/>
          </p:nvGrpSpPr>
          <p:grpSpPr>
            <a:xfrm>
              <a:off x="904898" y="3070292"/>
              <a:ext cx="277647" cy="276819"/>
              <a:chOff x="2138511" y="2464802"/>
              <a:chExt cx="354012" cy="352956"/>
            </a:xfrm>
            <a:solidFill>
              <a:schemeClr val="accent1"/>
            </a:solidFill>
          </p:grpSpPr>
          <p:sp>
            <p:nvSpPr>
              <p:cNvPr id="18" name="Oval 17"/>
              <p:cNvSpPr>
                <a:spLocks noChangeArrowheads="1"/>
              </p:cNvSpPr>
              <p:nvPr/>
            </p:nvSpPr>
            <p:spPr bwMode="auto">
              <a:xfrm>
                <a:off x="2229830" y="2555417"/>
                <a:ext cx="171376" cy="171727"/>
              </a:xfrm>
              <a:prstGeom prst="ellipse">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lumMod val="50000"/>
                    </a:schemeClr>
                  </a:solidFill>
                </a:endParaRPr>
              </a:p>
            </p:txBody>
          </p:sp>
          <p:sp>
            <p:nvSpPr>
              <p:cNvPr id="19" name="Freeform 18"/>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lumMod val="50000"/>
                    </a:schemeClr>
                  </a:solidFill>
                </a:endParaRPr>
              </a:p>
            </p:txBody>
          </p:sp>
        </p:grpSp>
      </p:grpSp>
      <p:grpSp>
        <p:nvGrpSpPr>
          <p:cNvPr id="9" name="Group 8"/>
          <p:cNvGrpSpPr/>
          <p:nvPr/>
        </p:nvGrpSpPr>
        <p:grpSpPr>
          <a:xfrm>
            <a:off x="455213" y="3493819"/>
            <a:ext cx="4370483" cy="646331"/>
            <a:chOff x="904898" y="3553526"/>
            <a:chExt cx="4370483" cy="646331"/>
          </a:xfrm>
        </p:grpSpPr>
        <p:sp>
          <p:nvSpPr>
            <p:cNvPr id="6" name="Rectangle 5"/>
            <p:cNvSpPr/>
            <p:nvPr/>
          </p:nvSpPr>
          <p:spPr>
            <a:xfrm>
              <a:off x="1256371" y="3553526"/>
              <a:ext cx="4019010" cy="646331"/>
            </a:xfrm>
            <a:prstGeom prst="rect">
              <a:avLst/>
            </a:prstGeom>
          </p:spPr>
          <p:txBody>
            <a:bodyPr wrap="square">
              <a:spAutoFit/>
            </a:bodyPr>
            <a:lstStyle/>
            <a:p>
              <a:r>
                <a:rPr lang="en-US" dirty="0">
                  <a:solidFill>
                    <a:schemeClr val="bg1">
                      <a:lumMod val="50000"/>
                    </a:schemeClr>
                  </a:solidFill>
                </a:rPr>
                <a:t>Extra large or extra small numbers can be written with </a:t>
              </a:r>
              <a:r>
                <a:rPr lang="en-US" dirty="0" smtClean="0">
                  <a:solidFill>
                    <a:schemeClr val="bg1">
                      <a:lumMod val="50000"/>
                    </a:schemeClr>
                  </a:solidFill>
                </a:rPr>
                <a:t>exponent notation.</a:t>
              </a:r>
              <a:endParaRPr lang="en-US" dirty="0">
                <a:solidFill>
                  <a:schemeClr val="bg1">
                    <a:lumMod val="50000"/>
                  </a:schemeClr>
                </a:solidFill>
              </a:endParaRPr>
            </a:p>
          </p:txBody>
        </p:sp>
        <p:grpSp>
          <p:nvGrpSpPr>
            <p:cNvPr id="20" name="Group 19"/>
            <p:cNvGrpSpPr/>
            <p:nvPr/>
          </p:nvGrpSpPr>
          <p:grpSpPr>
            <a:xfrm>
              <a:off x="904898" y="3815858"/>
              <a:ext cx="277647" cy="276819"/>
              <a:chOff x="2138511" y="2464802"/>
              <a:chExt cx="354012" cy="352956"/>
            </a:xfrm>
            <a:solidFill>
              <a:schemeClr val="accent1"/>
            </a:solidFill>
          </p:grpSpPr>
          <p:sp>
            <p:nvSpPr>
              <p:cNvPr id="21" name="Oval 20"/>
              <p:cNvSpPr>
                <a:spLocks noChangeArrowheads="1"/>
              </p:cNvSpPr>
              <p:nvPr/>
            </p:nvSpPr>
            <p:spPr bwMode="auto">
              <a:xfrm>
                <a:off x="2229830" y="2555417"/>
                <a:ext cx="171376" cy="171727"/>
              </a:xfrm>
              <a:prstGeom prst="ellipse">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lumMod val="50000"/>
                    </a:schemeClr>
                  </a:solidFill>
                </a:endParaRPr>
              </a:p>
            </p:txBody>
          </p:sp>
          <p:sp>
            <p:nvSpPr>
              <p:cNvPr id="22" name="Freeform 21"/>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lumMod val="50000"/>
                    </a:schemeClr>
                  </a:solidFill>
                </a:endParaRPr>
              </a:p>
            </p:txBody>
          </p:sp>
        </p:grpSp>
      </p:grpSp>
      <p:grpSp>
        <p:nvGrpSpPr>
          <p:cNvPr id="10" name="Group 9"/>
          <p:cNvGrpSpPr/>
          <p:nvPr/>
        </p:nvGrpSpPr>
        <p:grpSpPr>
          <a:xfrm>
            <a:off x="444800" y="4300309"/>
            <a:ext cx="4380896" cy="923330"/>
            <a:chOff x="894485" y="4360016"/>
            <a:chExt cx="4380896" cy="923330"/>
          </a:xfrm>
        </p:grpSpPr>
        <p:sp>
          <p:nvSpPr>
            <p:cNvPr id="7" name="Rectangle 6"/>
            <p:cNvSpPr/>
            <p:nvPr/>
          </p:nvSpPr>
          <p:spPr>
            <a:xfrm>
              <a:off x="1256371" y="4360016"/>
              <a:ext cx="4019010" cy="923330"/>
            </a:xfrm>
            <a:prstGeom prst="rect">
              <a:avLst/>
            </a:prstGeom>
          </p:spPr>
          <p:txBody>
            <a:bodyPr wrap="square">
              <a:spAutoFit/>
            </a:bodyPr>
            <a:lstStyle/>
            <a:p>
              <a:r>
                <a:rPr lang="en-US" dirty="0">
                  <a:solidFill>
                    <a:schemeClr val="bg1">
                      <a:lumMod val="50000"/>
                    </a:schemeClr>
                  </a:solidFill>
                </a:rPr>
                <a:t>JavaScript interprets numeric constants as hexadecimal if they are preceded by 0x.</a:t>
              </a:r>
            </a:p>
          </p:txBody>
        </p:sp>
        <p:grpSp>
          <p:nvGrpSpPr>
            <p:cNvPr id="23" name="Group 22"/>
            <p:cNvGrpSpPr/>
            <p:nvPr/>
          </p:nvGrpSpPr>
          <p:grpSpPr>
            <a:xfrm>
              <a:off x="894485" y="4561424"/>
              <a:ext cx="277647" cy="276819"/>
              <a:chOff x="2138511" y="2464802"/>
              <a:chExt cx="354012" cy="352956"/>
            </a:xfrm>
            <a:solidFill>
              <a:schemeClr val="accent1"/>
            </a:solidFill>
          </p:grpSpPr>
          <p:sp>
            <p:nvSpPr>
              <p:cNvPr id="24" name="Oval 23"/>
              <p:cNvSpPr>
                <a:spLocks noChangeArrowheads="1"/>
              </p:cNvSpPr>
              <p:nvPr/>
            </p:nvSpPr>
            <p:spPr bwMode="auto">
              <a:xfrm>
                <a:off x="2229830" y="2555417"/>
                <a:ext cx="171376" cy="171727"/>
              </a:xfrm>
              <a:prstGeom prst="ellipse">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lumMod val="50000"/>
                    </a:schemeClr>
                  </a:solidFill>
                </a:endParaRPr>
              </a:p>
            </p:txBody>
          </p:sp>
          <p:sp>
            <p:nvSpPr>
              <p:cNvPr id="25" name="Freeform 24"/>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lumMod val="50000"/>
                    </a:schemeClr>
                  </a:solidFill>
                </a:endParaRPr>
              </a:p>
            </p:txBody>
          </p:sp>
        </p:grpSp>
      </p:grpSp>
      <p:grpSp>
        <p:nvGrpSpPr>
          <p:cNvPr id="26" name="Group 25"/>
          <p:cNvGrpSpPr/>
          <p:nvPr/>
        </p:nvGrpSpPr>
        <p:grpSpPr>
          <a:xfrm>
            <a:off x="5089769" y="1840187"/>
            <a:ext cx="6740040" cy="4120873"/>
            <a:chOff x="5210423" y="2449230"/>
            <a:chExt cx="6740040" cy="4120873"/>
          </a:xfrm>
        </p:grpSpPr>
        <p:sp>
          <p:nvSpPr>
            <p:cNvPr id="27" name="Rectangle 26"/>
            <p:cNvSpPr/>
            <p:nvPr/>
          </p:nvSpPr>
          <p:spPr>
            <a:xfrm>
              <a:off x="5210423" y="2745364"/>
              <a:ext cx="6740040" cy="3824739"/>
            </a:xfrm>
            <a:prstGeom prst="rect">
              <a:avLst/>
            </a:prstGeom>
            <a:no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210423" y="2449230"/>
              <a:ext cx="6740040" cy="307777"/>
            </a:xfrm>
            <a:prstGeom prst="rect">
              <a:avLst/>
            </a:prstGeom>
            <a:solidFill>
              <a:schemeClr val="accent3"/>
            </a:solidFill>
            <a:ln>
              <a:solidFill>
                <a:schemeClr val="accent3"/>
              </a:solidFill>
            </a:ln>
          </p:spPr>
          <p:txBody>
            <a:bodyPr wrap="square" rtlCol="0" anchor="ctr">
              <a:spAutoFit/>
            </a:bodyPr>
            <a:lstStyle/>
            <a:p>
              <a:r>
                <a:rPr lang="en-US" dirty="0">
                  <a:solidFill>
                    <a:prstClr val="white"/>
                  </a:solidFill>
                </a:rPr>
                <a:t>JAVASCRIPT</a:t>
              </a:r>
              <a:endParaRPr lang="ru-RU" dirty="0">
                <a:solidFill>
                  <a:prstClr val="white"/>
                </a:solidFill>
              </a:endParaRPr>
            </a:p>
          </p:txBody>
        </p:sp>
      </p:grpSp>
      <p:sp>
        <p:nvSpPr>
          <p:cNvPr id="29" name="Rectangle 28"/>
          <p:cNvSpPr>
            <a:spLocks noChangeAspect="1" noChangeArrowheads="1"/>
          </p:cNvSpPr>
          <p:nvPr/>
        </p:nvSpPr>
        <p:spPr bwMode="auto">
          <a:xfrm>
            <a:off x="5410667" y="2491756"/>
            <a:ext cx="6683213" cy="3046988"/>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r>
              <a:rPr lang="en-US" sz="2400" dirty="0" err="1">
                <a:solidFill>
                  <a:srgbClr val="CB4B16"/>
                </a:solidFill>
                <a:latin typeface="SourceCodePro"/>
              </a:rPr>
              <a:t>var</a:t>
            </a:r>
            <a:r>
              <a:rPr lang="en-US" sz="2400" dirty="0">
                <a:solidFill>
                  <a:srgbClr val="535353"/>
                </a:solidFill>
                <a:latin typeface="SourceCodePro"/>
              </a:rPr>
              <a:t> </a:t>
            </a:r>
            <a:r>
              <a:rPr lang="en-US" sz="2400" dirty="0">
                <a:solidFill>
                  <a:srgbClr val="2AA198"/>
                </a:solidFill>
                <a:latin typeface="SourceCodePro"/>
              </a:rPr>
              <a:t>year</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2015</a:t>
            </a:r>
            <a:r>
              <a:rPr lang="en-US" sz="2400" dirty="0">
                <a:solidFill>
                  <a:srgbClr val="535353"/>
                </a:solidFill>
                <a:latin typeface="SourceCodePro"/>
              </a:rPr>
              <a:t>;  </a:t>
            </a:r>
            <a:r>
              <a:rPr lang="en-US" sz="2400" i="1" dirty="0">
                <a:solidFill>
                  <a:srgbClr val="586E75"/>
                </a:solidFill>
                <a:latin typeface="SourceCodePro"/>
              </a:rPr>
              <a:t>//integer</a:t>
            </a:r>
            <a:endParaRPr lang="en-US" sz="2400" dirty="0">
              <a:solidFill>
                <a:srgbClr val="535353"/>
              </a:solidFill>
              <a:latin typeface="SourceCodePro"/>
            </a:endParaRPr>
          </a:p>
          <a:p>
            <a:r>
              <a:rPr lang="en-US" sz="2400" dirty="0" err="1">
                <a:solidFill>
                  <a:srgbClr val="CB4B16"/>
                </a:solidFill>
                <a:latin typeface="SourceCodePro"/>
              </a:rPr>
              <a:t>var</a:t>
            </a:r>
            <a:r>
              <a:rPr lang="en-US" sz="2400" dirty="0">
                <a:solidFill>
                  <a:srgbClr val="535353"/>
                </a:solidFill>
                <a:latin typeface="SourceCodePro"/>
              </a:rPr>
              <a:t> </a:t>
            </a:r>
            <a:r>
              <a:rPr lang="en-US" sz="2400" dirty="0">
                <a:solidFill>
                  <a:srgbClr val="2AA198"/>
                </a:solidFill>
                <a:latin typeface="SourceCodePro"/>
              </a:rPr>
              <a:t>price</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21.96</a:t>
            </a:r>
            <a:r>
              <a:rPr lang="en-US" sz="2400" dirty="0">
                <a:solidFill>
                  <a:srgbClr val="535353"/>
                </a:solidFill>
                <a:latin typeface="SourceCodePro"/>
              </a:rPr>
              <a:t>; </a:t>
            </a:r>
            <a:r>
              <a:rPr lang="en-US" sz="2400" i="1" dirty="0">
                <a:solidFill>
                  <a:srgbClr val="586E75"/>
                </a:solidFill>
                <a:latin typeface="SourceCodePro"/>
              </a:rPr>
              <a:t>//floating point</a:t>
            </a:r>
            <a:endParaRPr lang="en-US" sz="2400" dirty="0">
              <a:solidFill>
                <a:srgbClr val="535353"/>
              </a:solidFill>
              <a:latin typeface="SourceCodePro"/>
            </a:endParaRPr>
          </a:p>
          <a:p>
            <a:r>
              <a:rPr lang="en-US" sz="2400" dirty="0" err="1">
                <a:solidFill>
                  <a:srgbClr val="CB4B16"/>
                </a:solidFill>
                <a:latin typeface="SourceCodePro"/>
              </a:rPr>
              <a:t>var</a:t>
            </a:r>
            <a:r>
              <a:rPr lang="en-US" sz="2400" dirty="0">
                <a:solidFill>
                  <a:srgbClr val="535353"/>
                </a:solidFill>
                <a:latin typeface="SourceCodePro"/>
              </a:rPr>
              <a:t> </a:t>
            </a:r>
            <a:r>
              <a:rPr lang="en-US" sz="2400" dirty="0">
                <a:solidFill>
                  <a:srgbClr val="2AA198"/>
                </a:solidFill>
                <a:latin typeface="SourceCodePro"/>
              </a:rPr>
              <a:t>large</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123e5</a:t>
            </a:r>
            <a:r>
              <a:rPr lang="en-US" sz="2400" dirty="0">
                <a:solidFill>
                  <a:srgbClr val="535353"/>
                </a:solidFill>
                <a:latin typeface="SourceCodePro"/>
              </a:rPr>
              <a:t>; </a:t>
            </a:r>
            <a:r>
              <a:rPr lang="en-US" sz="2400" i="1" dirty="0">
                <a:solidFill>
                  <a:srgbClr val="586E75"/>
                </a:solidFill>
                <a:latin typeface="SourceCodePro"/>
              </a:rPr>
              <a:t>// 12 300 000</a:t>
            </a:r>
            <a:endParaRPr lang="en-US" sz="2400" dirty="0">
              <a:solidFill>
                <a:srgbClr val="535353"/>
              </a:solidFill>
              <a:latin typeface="SourceCodePro"/>
            </a:endParaRPr>
          </a:p>
          <a:p>
            <a:r>
              <a:rPr lang="en-US" sz="2400" dirty="0" err="1">
                <a:solidFill>
                  <a:srgbClr val="CB4B16"/>
                </a:solidFill>
                <a:latin typeface="SourceCodePro"/>
              </a:rPr>
              <a:t>var</a:t>
            </a:r>
            <a:r>
              <a:rPr lang="en-US" sz="2400" dirty="0">
                <a:solidFill>
                  <a:srgbClr val="535353"/>
                </a:solidFill>
                <a:latin typeface="SourceCodePro"/>
              </a:rPr>
              <a:t> </a:t>
            </a:r>
            <a:r>
              <a:rPr lang="en-US" sz="2400" dirty="0">
                <a:solidFill>
                  <a:srgbClr val="2AA198"/>
                </a:solidFill>
                <a:latin typeface="SourceCodePro"/>
              </a:rPr>
              <a:t>hex</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0xFF</a:t>
            </a:r>
            <a:r>
              <a:rPr lang="en-US" sz="2400" dirty="0">
                <a:solidFill>
                  <a:srgbClr val="535353"/>
                </a:solidFill>
                <a:latin typeface="SourceCodePro"/>
              </a:rPr>
              <a:t>;  </a:t>
            </a:r>
            <a:r>
              <a:rPr lang="en-US" sz="2400" i="1" dirty="0">
                <a:solidFill>
                  <a:srgbClr val="586E75"/>
                </a:solidFill>
                <a:latin typeface="SourceCodePro"/>
              </a:rPr>
              <a:t>//255</a:t>
            </a:r>
            <a:endParaRPr lang="en-US" sz="2400" dirty="0">
              <a:solidFill>
                <a:srgbClr val="535353"/>
              </a:solidFill>
              <a:latin typeface="SourceCodePro"/>
            </a:endParaRPr>
          </a:p>
          <a:p>
            <a:r>
              <a:rPr lang="en-US" sz="2400" dirty="0" err="1">
                <a:solidFill>
                  <a:srgbClr val="CB4B16"/>
                </a:solidFill>
                <a:latin typeface="SourceCodePro"/>
              </a:rPr>
              <a:t>var</a:t>
            </a:r>
            <a:r>
              <a:rPr lang="en-US" sz="2400" dirty="0">
                <a:solidFill>
                  <a:srgbClr val="535353"/>
                </a:solidFill>
                <a:latin typeface="SourceCodePro"/>
              </a:rPr>
              <a:t> </a:t>
            </a:r>
            <a:r>
              <a:rPr lang="en-US" sz="2400" dirty="0">
                <a:solidFill>
                  <a:srgbClr val="2AA198"/>
                </a:solidFill>
                <a:latin typeface="SourceCodePro"/>
              </a:rPr>
              <a:t>infinity</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Infinity</a:t>
            </a:r>
            <a:r>
              <a:rPr lang="en-US" sz="2400" dirty="0">
                <a:solidFill>
                  <a:srgbClr val="535353"/>
                </a:solidFill>
                <a:latin typeface="SourceCodePro"/>
              </a:rPr>
              <a:t>;</a:t>
            </a:r>
          </a:p>
          <a:p>
            <a:r>
              <a:rPr lang="en-US" sz="2400" dirty="0" err="1">
                <a:solidFill>
                  <a:srgbClr val="CB4B16"/>
                </a:solidFill>
                <a:latin typeface="SourceCodePro"/>
              </a:rPr>
              <a:t>var</a:t>
            </a:r>
            <a:r>
              <a:rPr lang="en-US" sz="2400" dirty="0">
                <a:solidFill>
                  <a:srgbClr val="535353"/>
                </a:solidFill>
                <a:latin typeface="SourceCodePro"/>
              </a:rPr>
              <a:t> </a:t>
            </a:r>
            <a:r>
              <a:rPr lang="en-US" sz="2400" dirty="0">
                <a:solidFill>
                  <a:srgbClr val="2AA198"/>
                </a:solidFill>
                <a:latin typeface="SourceCodePro"/>
              </a:rPr>
              <a:t>infinity</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D33682"/>
                </a:solidFill>
                <a:latin typeface="SourceCodePro"/>
              </a:rPr>
              <a:t>Infinity</a:t>
            </a:r>
            <a:r>
              <a:rPr lang="en-US" sz="2400" dirty="0">
                <a:solidFill>
                  <a:srgbClr val="535353"/>
                </a:solidFill>
                <a:latin typeface="SourceCodePro"/>
              </a:rPr>
              <a:t>;</a:t>
            </a:r>
          </a:p>
          <a:p>
            <a:r>
              <a:rPr lang="en-US" sz="2400" dirty="0" err="1">
                <a:solidFill>
                  <a:srgbClr val="CB4B16"/>
                </a:solidFill>
                <a:latin typeface="SourceCodePro"/>
              </a:rPr>
              <a:t>var</a:t>
            </a:r>
            <a:r>
              <a:rPr lang="en-US" sz="2400" dirty="0">
                <a:solidFill>
                  <a:srgbClr val="535353"/>
                </a:solidFill>
                <a:latin typeface="SourceCodePro"/>
              </a:rPr>
              <a:t> </a:t>
            </a:r>
            <a:r>
              <a:rPr lang="en-US" sz="2400" dirty="0" err="1">
                <a:solidFill>
                  <a:srgbClr val="2AA198"/>
                </a:solidFill>
                <a:latin typeface="SourceCodePro"/>
              </a:rPr>
              <a:t>notANumber</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err="1">
                <a:solidFill>
                  <a:srgbClr val="D33682"/>
                </a:solidFill>
                <a:latin typeface="SourceCodePro"/>
              </a:rPr>
              <a:t>NaN</a:t>
            </a:r>
            <a:r>
              <a:rPr lang="en-US" sz="2400" dirty="0">
                <a:solidFill>
                  <a:srgbClr val="535353"/>
                </a:solidFill>
                <a:latin typeface="SourceCodePro"/>
              </a:rPr>
              <a:t>;</a:t>
            </a:r>
          </a:p>
          <a:p>
            <a:r>
              <a:rPr lang="en-US" sz="2400" dirty="0">
                <a:solidFill>
                  <a:srgbClr val="535353"/>
                </a:solidFill>
                <a:latin typeface="SourceCodePro"/>
              </a:rPr>
              <a:t>​</a:t>
            </a:r>
            <a:endParaRPr lang="en-US" sz="2400" b="0" i="0" dirty="0">
              <a:solidFill>
                <a:srgbClr val="535353"/>
              </a:solidFill>
              <a:effectLst/>
              <a:latin typeface="SourceCodePro"/>
            </a:endParaRPr>
          </a:p>
        </p:txBody>
      </p:sp>
      <p:sp>
        <p:nvSpPr>
          <p:cNvPr id="2" name="Text Placeholder 1"/>
          <p:cNvSpPr>
            <a:spLocks noGrp="1"/>
          </p:cNvSpPr>
          <p:nvPr>
            <p:ph type="body" sz="quarter" idx="10"/>
          </p:nvPr>
        </p:nvSpPr>
        <p:spPr/>
        <p:txBody>
          <a:bodyPr>
            <a:normAutofit/>
          </a:bodyPr>
          <a:lstStyle/>
          <a:p>
            <a:r>
              <a:rPr lang="en-US" sz="2000" dirty="0" smtClean="0"/>
              <a:t>NUMBERS</a:t>
            </a:r>
            <a:endParaRPr lang="en-US" sz="2000" dirty="0"/>
          </a:p>
        </p:txBody>
      </p:sp>
    </p:spTree>
    <p:extLst>
      <p:ext uri="{BB962C8B-B14F-4D97-AF65-F5344CB8AC3E}">
        <p14:creationId xmlns:p14="http://schemas.microsoft.com/office/powerpoint/2010/main" val="3899968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anim calcmode="lin" valueType="num">
                                      <p:cBhvr>
                                        <p:cTn id="8" dur="500" fill="hold"/>
                                        <p:tgtEl>
                                          <p:spTgt spid="41"/>
                                        </p:tgtEl>
                                        <p:attrNameLst>
                                          <p:attrName>ppt_x</p:attrName>
                                        </p:attrNameLst>
                                      </p:cBhvr>
                                      <p:tavLst>
                                        <p:tav tm="0">
                                          <p:val>
                                            <p:strVal val="#ppt_x"/>
                                          </p:val>
                                        </p:tav>
                                        <p:tav tm="100000">
                                          <p:val>
                                            <p:strVal val="#ppt_x"/>
                                          </p:val>
                                        </p:tav>
                                      </p:tavLst>
                                    </p:anim>
                                    <p:anim calcmode="lin" valueType="num">
                                      <p:cBhvr>
                                        <p:cTn id="9" dur="500" fill="hold"/>
                                        <p:tgtEl>
                                          <p:spTgt spid="4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29">
                                            <p:txEl>
                                              <p:pRg st="0" end="0"/>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9">
                                            <p:txEl>
                                              <p:pRg st="1" end="1"/>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9">
                                            <p:txEl>
                                              <p:pRg st="2" end="2"/>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9">
                                            <p:txEl>
                                              <p:pRg st="3" end="3"/>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9">
                                            <p:txEl>
                                              <p:pRg st="4" end="4"/>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9">
                                            <p:txEl>
                                              <p:pRg st="5" end="5"/>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9">
                                            <p:txEl>
                                              <p:pRg st="6" end="6"/>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29"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4384020" y="1076618"/>
            <a:ext cx="3403496" cy="369332"/>
          </a:xfrm>
          <a:prstGeom prst="rect">
            <a:avLst/>
          </a:prstGeom>
          <a:noFill/>
        </p:spPr>
        <p:txBody>
          <a:bodyPr wrap="none" rtlCol="0">
            <a:spAutoFit/>
          </a:bodyPr>
          <a:lstStyle/>
          <a:p>
            <a:pPr algn="ctr"/>
            <a:r>
              <a:rPr lang="en-US" sz="1800" dirty="0">
                <a:solidFill>
                  <a:schemeClr val="accent1">
                    <a:lumMod val="50000"/>
                  </a:schemeClr>
                </a:solidFill>
                <a:latin typeface="Trebuchet MS" panose="020B0603020202020204" pitchFamily="34" charset="0"/>
              </a:rPr>
              <a:t>What can we do with numbers?</a:t>
            </a:r>
          </a:p>
        </p:txBody>
      </p:sp>
      <p:sp>
        <p:nvSpPr>
          <p:cNvPr id="9" name="Rectangle 8"/>
          <p:cNvSpPr/>
          <p:nvPr/>
        </p:nvSpPr>
        <p:spPr>
          <a:xfrm>
            <a:off x="937678" y="2001757"/>
            <a:ext cx="10515600" cy="3805858"/>
          </a:xfrm>
          <a:prstGeom prst="rect">
            <a:avLst/>
          </a:prstGeom>
          <a:no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37677" y="1630482"/>
            <a:ext cx="10515600" cy="365760"/>
          </a:xfrm>
          <a:prstGeom prst="rect">
            <a:avLst/>
          </a:prstGeom>
          <a:solidFill>
            <a:schemeClr val="accent3"/>
          </a:solidFill>
          <a:ln>
            <a:solidFill>
              <a:schemeClr val="accent3"/>
            </a:solidFill>
          </a:ln>
        </p:spPr>
        <p:txBody>
          <a:bodyPr wrap="square" rtlCol="0" anchor="ctr">
            <a:spAutoFit/>
          </a:bodyPr>
          <a:lstStyle/>
          <a:p>
            <a:r>
              <a:rPr lang="en-US" dirty="0">
                <a:solidFill>
                  <a:prstClr val="white"/>
                </a:solidFill>
              </a:rPr>
              <a:t>EXAMPLE</a:t>
            </a:r>
            <a:endParaRPr lang="ru-RU" dirty="0">
              <a:solidFill>
                <a:prstClr val="white"/>
              </a:solidFill>
            </a:endParaRPr>
          </a:p>
        </p:txBody>
      </p:sp>
      <p:sp>
        <p:nvSpPr>
          <p:cNvPr id="11" name="Rectangle 10"/>
          <p:cNvSpPr>
            <a:spLocks noChangeAspect="1" noChangeArrowheads="1"/>
          </p:cNvSpPr>
          <p:nvPr/>
        </p:nvSpPr>
        <p:spPr bwMode="auto">
          <a:xfrm>
            <a:off x="1020143" y="2550106"/>
            <a:ext cx="10573004" cy="2677656"/>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r>
              <a:rPr lang="en-US" sz="2400" dirty="0" err="1">
                <a:solidFill>
                  <a:srgbClr val="CB4B16"/>
                </a:solidFill>
                <a:latin typeface="SourceCodePro"/>
              </a:rPr>
              <a:t>var</a:t>
            </a:r>
            <a:r>
              <a:rPr lang="en-US" sz="2400" dirty="0">
                <a:solidFill>
                  <a:srgbClr val="535353"/>
                </a:solidFill>
                <a:latin typeface="SourceCodePro"/>
              </a:rPr>
              <a:t> </a:t>
            </a:r>
            <a:r>
              <a:rPr lang="en-US" sz="2400" dirty="0" err="1">
                <a:solidFill>
                  <a:srgbClr val="2AA198"/>
                </a:solidFill>
                <a:latin typeface="SourceCodePro"/>
              </a:rPr>
              <a:t>myNumber</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2</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10</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5</a:t>
            </a:r>
            <a:r>
              <a:rPr lang="en-US" sz="2400" dirty="0">
                <a:solidFill>
                  <a:srgbClr val="535353"/>
                </a:solidFill>
                <a:latin typeface="SourceCodePro"/>
              </a:rPr>
              <a:t>; </a:t>
            </a:r>
            <a:r>
              <a:rPr lang="en-US" sz="2400" dirty="0" smtClean="0">
                <a:solidFill>
                  <a:srgbClr val="535353"/>
                </a:solidFill>
                <a:latin typeface="SourceCodePro"/>
              </a:rPr>
              <a:t>    </a:t>
            </a:r>
            <a:r>
              <a:rPr lang="en-US" sz="2400" i="1" dirty="0" smtClean="0">
                <a:solidFill>
                  <a:srgbClr val="586E75"/>
                </a:solidFill>
                <a:latin typeface="SourceCodePro"/>
              </a:rPr>
              <a:t>// </a:t>
            </a:r>
            <a:r>
              <a:rPr lang="en-US" sz="2400" i="1" dirty="0">
                <a:solidFill>
                  <a:srgbClr val="586E75"/>
                </a:solidFill>
                <a:latin typeface="SourceCodePro"/>
              </a:rPr>
              <a:t>7 Addition, subtraction</a:t>
            </a:r>
            <a:endParaRPr lang="en-US" sz="2400" dirty="0">
              <a:solidFill>
                <a:srgbClr val="535353"/>
              </a:solidFill>
              <a:latin typeface="SourceCodePro"/>
            </a:endParaRPr>
          </a:p>
          <a:p>
            <a:r>
              <a:rPr lang="en-US" sz="2400" dirty="0" err="1">
                <a:solidFill>
                  <a:srgbClr val="CB4B16"/>
                </a:solidFill>
                <a:latin typeface="SourceCodePro"/>
              </a:rPr>
              <a:t>var</a:t>
            </a:r>
            <a:r>
              <a:rPr lang="en-US" sz="2400" dirty="0">
                <a:solidFill>
                  <a:srgbClr val="535353"/>
                </a:solidFill>
                <a:latin typeface="SourceCodePro"/>
              </a:rPr>
              <a:t> </a:t>
            </a:r>
            <a:r>
              <a:rPr lang="en-US" sz="2400" dirty="0" err="1">
                <a:solidFill>
                  <a:srgbClr val="2AA198"/>
                </a:solidFill>
                <a:latin typeface="SourceCodePro"/>
              </a:rPr>
              <a:t>myNumber</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4</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10</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8</a:t>
            </a:r>
            <a:r>
              <a:rPr lang="en-US" sz="2400" dirty="0">
                <a:solidFill>
                  <a:srgbClr val="535353"/>
                </a:solidFill>
                <a:latin typeface="SourceCodePro"/>
              </a:rPr>
              <a:t>; </a:t>
            </a:r>
            <a:r>
              <a:rPr lang="en-US" sz="2400" dirty="0" smtClean="0">
                <a:solidFill>
                  <a:srgbClr val="535353"/>
                </a:solidFill>
                <a:latin typeface="SourceCodePro"/>
              </a:rPr>
              <a:t>     </a:t>
            </a:r>
            <a:r>
              <a:rPr lang="en-US" sz="2400" i="1" dirty="0" smtClean="0">
                <a:solidFill>
                  <a:srgbClr val="586E75"/>
                </a:solidFill>
                <a:latin typeface="SourceCodePro"/>
              </a:rPr>
              <a:t>// </a:t>
            </a:r>
            <a:r>
              <a:rPr lang="en-US" sz="2400" i="1" dirty="0">
                <a:solidFill>
                  <a:srgbClr val="586E75"/>
                </a:solidFill>
                <a:latin typeface="SourceCodePro"/>
              </a:rPr>
              <a:t>5 Multiplication, division</a:t>
            </a:r>
            <a:endParaRPr lang="en-US" sz="2400" dirty="0">
              <a:solidFill>
                <a:srgbClr val="535353"/>
              </a:solidFill>
              <a:latin typeface="SourceCodePro"/>
            </a:endParaRPr>
          </a:p>
          <a:p>
            <a:r>
              <a:rPr lang="en-US" sz="2400" dirty="0" err="1">
                <a:solidFill>
                  <a:srgbClr val="CB4B16"/>
                </a:solidFill>
                <a:latin typeface="SourceCodePro"/>
              </a:rPr>
              <a:t>var</a:t>
            </a:r>
            <a:r>
              <a:rPr lang="en-US" sz="2400" dirty="0">
                <a:solidFill>
                  <a:srgbClr val="535353"/>
                </a:solidFill>
                <a:latin typeface="SourceCodePro"/>
              </a:rPr>
              <a:t> </a:t>
            </a:r>
            <a:r>
              <a:rPr lang="en-US" sz="2400" dirty="0" err="1">
                <a:solidFill>
                  <a:srgbClr val="2AA198"/>
                </a:solidFill>
                <a:latin typeface="SourceCodePro"/>
              </a:rPr>
              <a:t>myNumber</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12</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5</a:t>
            </a:r>
            <a:r>
              <a:rPr lang="en-US" sz="2400" dirty="0">
                <a:solidFill>
                  <a:srgbClr val="535353"/>
                </a:solidFill>
                <a:latin typeface="SourceCodePro"/>
              </a:rPr>
              <a:t>;    </a:t>
            </a:r>
            <a:r>
              <a:rPr lang="en-US" sz="2400" dirty="0" smtClean="0">
                <a:solidFill>
                  <a:srgbClr val="535353"/>
                </a:solidFill>
                <a:latin typeface="SourceCodePro"/>
              </a:rPr>
              <a:t>     </a:t>
            </a:r>
            <a:r>
              <a:rPr lang="en-US" sz="2400" i="1" dirty="0" smtClean="0">
                <a:solidFill>
                  <a:srgbClr val="586E75"/>
                </a:solidFill>
                <a:latin typeface="SourceCodePro"/>
              </a:rPr>
              <a:t>// </a:t>
            </a:r>
            <a:r>
              <a:rPr lang="en-US" sz="2400" i="1" dirty="0">
                <a:solidFill>
                  <a:srgbClr val="586E75"/>
                </a:solidFill>
                <a:latin typeface="SourceCodePro"/>
              </a:rPr>
              <a:t>2 Remainder</a:t>
            </a:r>
            <a:endParaRPr lang="en-US" sz="2400" dirty="0">
              <a:solidFill>
                <a:srgbClr val="535353"/>
              </a:solidFill>
              <a:latin typeface="SourceCodePro"/>
            </a:endParaRPr>
          </a:p>
          <a:p>
            <a:r>
              <a:rPr lang="en-US" sz="2400" dirty="0" err="1">
                <a:solidFill>
                  <a:srgbClr val="CB4B16"/>
                </a:solidFill>
                <a:latin typeface="SourceCodePro"/>
              </a:rPr>
              <a:t>var</a:t>
            </a:r>
            <a:r>
              <a:rPr lang="en-US" sz="2400" dirty="0">
                <a:solidFill>
                  <a:srgbClr val="535353"/>
                </a:solidFill>
                <a:latin typeface="SourceCodePro"/>
              </a:rPr>
              <a:t> </a:t>
            </a:r>
            <a:r>
              <a:rPr lang="en-US" sz="2400" dirty="0" err="1">
                <a:solidFill>
                  <a:srgbClr val="2AA198"/>
                </a:solidFill>
                <a:latin typeface="SourceCodePro"/>
              </a:rPr>
              <a:t>myNumber</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12</a:t>
            </a:r>
            <a:r>
              <a:rPr lang="en-US" sz="2400" dirty="0">
                <a:solidFill>
                  <a:srgbClr val="6C71C4"/>
                </a:solidFill>
                <a:latin typeface="SourceCodePro"/>
              </a:rPr>
              <a:t>++</a:t>
            </a:r>
            <a:r>
              <a:rPr lang="en-US" sz="2400" dirty="0">
                <a:solidFill>
                  <a:srgbClr val="535353"/>
                </a:solidFill>
                <a:latin typeface="SourceCodePro"/>
              </a:rPr>
              <a:t>;      </a:t>
            </a:r>
            <a:r>
              <a:rPr lang="en-US" sz="2400" dirty="0" smtClean="0">
                <a:solidFill>
                  <a:srgbClr val="535353"/>
                </a:solidFill>
                <a:latin typeface="SourceCodePro"/>
              </a:rPr>
              <a:t>      </a:t>
            </a:r>
            <a:r>
              <a:rPr lang="en-US" sz="2400" i="1" dirty="0" smtClean="0">
                <a:solidFill>
                  <a:srgbClr val="586E75"/>
                </a:solidFill>
                <a:latin typeface="SourceCodePro"/>
              </a:rPr>
              <a:t>// </a:t>
            </a:r>
            <a:r>
              <a:rPr lang="en-US" sz="2400" i="1" dirty="0">
                <a:solidFill>
                  <a:srgbClr val="586E75"/>
                </a:solidFill>
                <a:latin typeface="SourceCodePro"/>
              </a:rPr>
              <a:t>13 Increment</a:t>
            </a:r>
            <a:endParaRPr lang="en-US" sz="2400" dirty="0">
              <a:solidFill>
                <a:srgbClr val="535353"/>
              </a:solidFill>
              <a:latin typeface="SourceCodePro"/>
            </a:endParaRPr>
          </a:p>
          <a:p>
            <a:r>
              <a:rPr lang="en-US" sz="2400" dirty="0" err="1">
                <a:solidFill>
                  <a:srgbClr val="CB4B16"/>
                </a:solidFill>
                <a:latin typeface="SourceCodePro"/>
              </a:rPr>
              <a:t>var</a:t>
            </a:r>
            <a:r>
              <a:rPr lang="en-US" sz="2400" dirty="0">
                <a:solidFill>
                  <a:srgbClr val="535353"/>
                </a:solidFill>
                <a:latin typeface="SourceCodePro"/>
              </a:rPr>
              <a:t> </a:t>
            </a:r>
            <a:r>
              <a:rPr lang="en-US" sz="2400" dirty="0" err="1">
                <a:solidFill>
                  <a:srgbClr val="2AA198"/>
                </a:solidFill>
                <a:latin typeface="SourceCodePro"/>
              </a:rPr>
              <a:t>myNumber</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12</a:t>
            </a:r>
            <a:r>
              <a:rPr lang="en-US" sz="2400" dirty="0">
                <a:solidFill>
                  <a:srgbClr val="6C71C4"/>
                </a:solidFill>
                <a:latin typeface="SourceCodePro"/>
              </a:rPr>
              <a:t>--</a:t>
            </a:r>
            <a:r>
              <a:rPr lang="en-US" sz="2400" dirty="0">
                <a:solidFill>
                  <a:srgbClr val="535353"/>
                </a:solidFill>
                <a:latin typeface="SourceCodePro"/>
              </a:rPr>
              <a:t>;      </a:t>
            </a:r>
            <a:r>
              <a:rPr lang="en-US" sz="2400" dirty="0" smtClean="0">
                <a:solidFill>
                  <a:srgbClr val="535353"/>
                </a:solidFill>
                <a:latin typeface="SourceCodePro"/>
              </a:rPr>
              <a:t>        </a:t>
            </a:r>
            <a:r>
              <a:rPr lang="en-US" sz="2400" i="1" dirty="0" smtClean="0">
                <a:solidFill>
                  <a:srgbClr val="586E75"/>
                </a:solidFill>
                <a:latin typeface="SourceCodePro"/>
              </a:rPr>
              <a:t>// </a:t>
            </a:r>
            <a:r>
              <a:rPr lang="en-US" sz="2400" i="1" dirty="0">
                <a:solidFill>
                  <a:srgbClr val="586E75"/>
                </a:solidFill>
                <a:latin typeface="SourceCodePro"/>
              </a:rPr>
              <a:t>11 Decrement</a:t>
            </a:r>
            <a:endParaRPr lang="en-US" sz="2400" dirty="0">
              <a:solidFill>
                <a:srgbClr val="535353"/>
              </a:solidFill>
              <a:latin typeface="SourceCodePro"/>
            </a:endParaRPr>
          </a:p>
          <a:p>
            <a:r>
              <a:rPr lang="en-US" sz="2400" dirty="0" err="1">
                <a:solidFill>
                  <a:srgbClr val="CB4B16"/>
                </a:solidFill>
                <a:latin typeface="SourceCodePro"/>
              </a:rPr>
              <a:t>var</a:t>
            </a:r>
            <a:r>
              <a:rPr lang="en-US" sz="2400" dirty="0">
                <a:solidFill>
                  <a:srgbClr val="535353"/>
                </a:solidFill>
                <a:latin typeface="SourceCodePro"/>
              </a:rPr>
              <a:t> </a:t>
            </a:r>
            <a:r>
              <a:rPr lang="en-US" sz="2400" dirty="0" smtClean="0">
                <a:solidFill>
                  <a:srgbClr val="2AA198"/>
                </a:solidFill>
                <a:latin typeface="SourceCodePro"/>
              </a:rPr>
              <a:t>counter</a:t>
            </a:r>
            <a:r>
              <a:rPr lang="en-US" sz="2400" dirty="0">
                <a:solidFill>
                  <a:srgbClr val="6C71C4"/>
                </a:solidFill>
                <a:latin typeface="SourceCodePro"/>
              </a:rPr>
              <a:t> = </a:t>
            </a:r>
            <a:r>
              <a:rPr lang="en-US" sz="2400" dirty="0" smtClean="0">
                <a:solidFill>
                  <a:srgbClr val="2AA198"/>
                </a:solidFill>
                <a:latin typeface="SourceCodePro"/>
              </a:rPr>
              <a:t>0</a:t>
            </a:r>
            <a:r>
              <a:rPr lang="en-US" sz="2400" dirty="0">
                <a:solidFill>
                  <a:srgbClr val="535353"/>
                </a:solidFill>
                <a:latin typeface="SourceCodePro"/>
              </a:rPr>
              <a:t>;</a:t>
            </a:r>
            <a:r>
              <a:rPr lang="en-US" sz="2400" dirty="0" smtClean="0">
                <a:solidFill>
                  <a:srgbClr val="2AA198"/>
                </a:solidFill>
                <a:latin typeface="SourceCodePro"/>
              </a:rPr>
              <a:t> </a:t>
            </a:r>
            <a:r>
              <a:rPr lang="en-US" sz="2400" dirty="0">
                <a:solidFill>
                  <a:srgbClr val="2AA198"/>
                </a:solidFill>
                <a:latin typeface="SourceCodePro"/>
              </a:rPr>
              <a:t>counter</a:t>
            </a:r>
            <a:r>
              <a:rPr lang="en-US" sz="2400" dirty="0" smtClean="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2</a:t>
            </a:r>
            <a:r>
              <a:rPr lang="en-US" sz="2400" dirty="0">
                <a:solidFill>
                  <a:srgbClr val="535353"/>
                </a:solidFill>
                <a:latin typeface="SourceCodePro"/>
              </a:rPr>
              <a:t>;  </a:t>
            </a:r>
            <a:r>
              <a:rPr lang="en-US" sz="2400" i="1" dirty="0" smtClean="0">
                <a:solidFill>
                  <a:srgbClr val="586E75"/>
                </a:solidFill>
                <a:latin typeface="SourceCodePro"/>
              </a:rPr>
              <a:t>// </a:t>
            </a:r>
            <a:r>
              <a:rPr lang="en-US" sz="2400" i="1" dirty="0">
                <a:solidFill>
                  <a:srgbClr val="586E75"/>
                </a:solidFill>
                <a:latin typeface="SourceCodePro"/>
              </a:rPr>
              <a:t>counter = counter + 2</a:t>
            </a:r>
            <a:endParaRPr lang="en-US" sz="2400" dirty="0">
              <a:solidFill>
                <a:srgbClr val="535353"/>
              </a:solidFill>
              <a:latin typeface="SourceCodePro"/>
            </a:endParaRPr>
          </a:p>
          <a:p>
            <a:r>
              <a:rPr lang="en-US" sz="2400" dirty="0">
                <a:solidFill>
                  <a:srgbClr val="535353"/>
                </a:solidFill>
                <a:latin typeface="SourceCodePro"/>
              </a:rPr>
              <a:t>​</a:t>
            </a:r>
            <a:endParaRPr lang="en-US" sz="2400" b="0" i="0" dirty="0">
              <a:solidFill>
                <a:srgbClr val="535353"/>
              </a:solidFill>
              <a:effectLst/>
              <a:latin typeface="SourceCodePro"/>
            </a:endParaRPr>
          </a:p>
        </p:txBody>
      </p:sp>
      <p:sp>
        <p:nvSpPr>
          <p:cNvPr id="2" name="Text Placeholder 1"/>
          <p:cNvSpPr>
            <a:spLocks noGrp="1"/>
          </p:cNvSpPr>
          <p:nvPr>
            <p:ph type="body" sz="quarter" idx="10"/>
          </p:nvPr>
        </p:nvSpPr>
        <p:spPr/>
        <p:txBody>
          <a:bodyPr>
            <a:normAutofit/>
          </a:bodyPr>
          <a:lstStyle/>
          <a:p>
            <a:r>
              <a:rPr lang="en-US" sz="2000" dirty="0" smtClean="0"/>
              <a:t>OPERATIONS WITH NUMBERS</a:t>
            </a:r>
            <a:endParaRPr lang="en-US" sz="2000" dirty="0"/>
          </a:p>
        </p:txBody>
      </p:sp>
    </p:spTree>
    <p:extLst>
      <p:ext uri="{BB962C8B-B14F-4D97-AF65-F5344CB8AC3E}">
        <p14:creationId xmlns:p14="http://schemas.microsoft.com/office/powerpoint/2010/main" val="445543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nodeType="with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500"/>
                                        <p:tgtEl>
                                          <p:spTgt spid="11">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fade">
                                      <p:cBhvr>
                                        <p:cTn id="20" dur="500"/>
                                        <p:tgtEl>
                                          <p:spTgt spid="11">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Effect transition="in" filter="fade">
                                      <p:cBhvr>
                                        <p:cTn id="23" dur="500"/>
                                        <p:tgtEl>
                                          <p:spTgt spid="11">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animEffect transition="in" filter="fade">
                                      <p:cBhvr>
                                        <p:cTn id="26" dur="500"/>
                                        <p:tgtEl>
                                          <p:spTgt spid="11">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animEffect transition="in" filter="fade">
                                      <p:cBhvr>
                                        <p:cTn id="29" dur="500"/>
                                        <p:tgtEl>
                                          <p:spTgt spid="11">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fade">
                                      <p:cBhvr>
                                        <p:cTn id="32" dur="500"/>
                                        <p:tgtEl>
                                          <p:spTgt spid="11">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1">
                                            <p:txEl>
                                              <p:pRg st="6" end="6"/>
                                            </p:txEl>
                                          </p:spTgt>
                                        </p:tgtEl>
                                        <p:attrNameLst>
                                          <p:attrName>style.visibility</p:attrName>
                                        </p:attrNameLst>
                                      </p:cBhvr>
                                      <p:to>
                                        <p:strVal val="visible"/>
                                      </p:to>
                                    </p:set>
                                    <p:animEffect transition="in" filter="fade">
                                      <p:cBhvr>
                                        <p:cTn id="35"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221401" y="1249225"/>
            <a:ext cx="1749198" cy="369332"/>
          </a:xfrm>
          <a:prstGeom prst="rect">
            <a:avLst/>
          </a:prstGeom>
        </p:spPr>
        <p:txBody>
          <a:bodyPr wrap="none">
            <a:spAutoFit/>
          </a:bodyPr>
          <a:lstStyle/>
          <a:p>
            <a:pPr algn="ctr"/>
            <a:r>
              <a:rPr lang="en-US" sz="1800" b="1" dirty="0" smtClean="0">
                <a:solidFill>
                  <a:schemeClr val="accent1">
                    <a:lumMod val="50000"/>
                  </a:schemeClr>
                </a:solidFill>
                <a:latin typeface="Source Sans Pro Light"/>
              </a:rPr>
              <a:t>0.1 </a:t>
            </a:r>
            <a:r>
              <a:rPr lang="en-US" sz="1800" b="1" dirty="0">
                <a:solidFill>
                  <a:schemeClr val="accent1">
                    <a:lumMod val="50000"/>
                  </a:schemeClr>
                </a:solidFill>
                <a:latin typeface="Source Sans Pro Light"/>
              </a:rPr>
              <a:t>+ </a:t>
            </a:r>
            <a:r>
              <a:rPr lang="en-US" sz="1800" b="1" dirty="0" smtClean="0">
                <a:solidFill>
                  <a:schemeClr val="accent1">
                    <a:lumMod val="50000"/>
                  </a:schemeClr>
                </a:solidFill>
                <a:latin typeface="Source Sans Pro Light"/>
              </a:rPr>
              <a:t>0.2 </a:t>
            </a:r>
            <a:r>
              <a:rPr lang="en-US" sz="1800" b="1" dirty="0">
                <a:solidFill>
                  <a:schemeClr val="accent1">
                    <a:lumMod val="50000"/>
                  </a:schemeClr>
                </a:solidFill>
                <a:latin typeface="Source Sans Pro Light"/>
              </a:rPr>
              <a:t>!= </a:t>
            </a:r>
            <a:r>
              <a:rPr lang="en-US" sz="1800" b="1" dirty="0" smtClean="0">
                <a:solidFill>
                  <a:schemeClr val="accent1">
                    <a:lumMod val="50000"/>
                  </a:schemeClr>
                </a:solidFill>
                <a:latin typeface="Source Sans Pro Light"/>
              </a:rPr>
              <a:t>0.3</a:t>
            </a:r>
            <a:endParaRPr lang="en-US" sz="1800" b="1" dirty="0">
              <a:solidFill>
                <a:schemeClr val="accent1">
                  <a:lumMod val="50000"/>
                </a:schemeClr>
              </a:solidFill>
              <a:latin typeface="Source Sans Pro Light"/>
            </a:endParaRPr>
          </a:p>
        </p:txBody>
      </p:sp>
      <p:sp>
        <p:nvSpPr>
          <p:cNvPr id="7" name="Rectangle 6"/>
          <p:cNvSpPr/>
          <p:nvPr/>
        </p:nvSpPr>
        <p:spPr>
          <a:xfrm>
            <a:off x="1003539" y="1921720"/>
            <a:ext cx="10345427" cy="646331"/>
          </a:xfrm>
          <a:prstGeom prst="rect">
            <a:avLst/>
          </a:prstGeom>
        </p:spPr>
        <p:txBody>
          <a:bodyPr wrap="square">
            <a:spAutoFit/>
          </a:bodyPr>
          <a:lstStyle/>
          <a:p>
            <a:r>
              <a:rPr lang="en-US" dirty="0" smtClean="0">
                <a:solidFill>
                  <a:schemeClr val="bg2">
                    <a:lumMod val="50000"/>
                  </a:schemeClr>
                </a:solidFill>
              </a:rPr>
              <a:t>Computers </a:t>
            </a:r>
            <a:r>
              <a:rPr lang="en-US" dirty="0">
                <a:solidFill>
                  <a:schemeClr val="bg2">
                    <a:lumMod val="50000"/>
                  </a:schemeClr>
                </a:solidFill>
              </a:rPr>
              <a:t>can only </a:t>
            </a:r>
            <a:r>
              <a:rPr lang="en-US" b="1" dirty="0">
                <a:solidFill>
                  <a:schemeClr val="accent2"/>
                </a:solidFill>
              </a:rPr>
              <a:t>natively store integers</a:t>
            </a:r>
            <a:r>
              <a:rPr lang="en-US" dirty="0">
                <a:solidFill>
                  <a:schemeClr val="bg2">
                    <a:lumMod val="50000"/>
                  </a:schemeClr>
                </a:solidFill>
              </a:rPr>
              <a:t>, so they need some way of representing decimal </a:t>
            </a:r>
            <a:r>
              <a:rPr lang="en-US" dirty="0" smtClean="0">
                <a:solidFill>
                  <a:schemeClr val="bg2">
                    <a:lumMod val="50000"/>
                  </a:schemeClr>
                </a:solidFill>
              </a:rPr>
              <a:t>numbers. This </a:t>
            </a:r>
            <a:r>
              <a:rPr lang="en-US" dirty="0">
                <a:solidFill>
                  <a:schemeClr val="bg2">
                    <a:lumMod val="50000"/>
                  </a:schemeClr>
                </a:solidFill>
              </a:rPr>
              <a:t>representation comes with some </a:t>
            </a:r>
            <a:r>
              <a:rPr lang="en-US" b="1" dirty="0">
                <a:solidFill>
                  <a:schemeClr val="accent2"/>
                </a:solidFill>
              </a:rPr>
              <a:t>degree of </a:t>
            </a:r>
            <a:r>
              <a:rPr lang="en-US" b="1" dirty="0" smtClean="0">
                <a:solidFill>
                  <a:schemeClr val="accent2"/>
                </a:solidFill>
              </a:rPr>
              <a:t>inaccuracy</a:t>
            </a:r>
            <a:r>
              <a:rPr lang="en-US" b="1" dirty="0" smtClean="0">
                <a:solidFill>
                  <a:schemeClr val="bg2">
                    <a:lumMod val="50000"/>
                  </a:schemeClr>
                </a:solidFill>
              </a:rPr>
              <a:t>.</a:t>
            </a:r>
            <a:endParaRPr lang="en-US" b="1" dirty="0">
              <a:solidFill>
                <a:schemeClr val="bg2">
                  <a:lumMod val="50000"/>
                </a:schemeClr>
              </a:solidFill>
            </a:endParaRPr>
          </a:p>
        </p:txBody>
      </p:sp>
      <p:grpSp>
        <p:nvGrpSpPr>
          <p:cNvPr id="9" name="Group 8"/>
          <p:cNvGrpSpPr/>
          <p:nvPr/>
        </p:nvGrpSpPr>
        <p:grpSpPr>
          <a:xfrm>
            <a:off x="2381491" y="2775091"/>
            <a:ext cx="7589522" cy="2452601"/>
            <a:chOff x="1576024" y="2460485"/>
            <a:chExt cx="9692316" cy="2980804"/>
          </a:xfrm>
        </p:grpSpPr>
        <p:grpSp>
          <p:nvGrpSpPr>
            <p:cNvPr id="12" name="Group 8"/>
            <p:cNvGrpSpPr/>
            <p:nvPr/>
          </p:nvGrpSpPr>
          <p:grpSpPr>
            <a:xfrm>
              <a:off x="1576024" y="2460485"/>
              <a:ext cx="9692316" cy="2980804"/>
              <a:chOff x="7223085" y="2714297"/>
              <a:chExt cx="4590939" cy="2259266"/>
            </a:xfrm>
          </p:grpSpPr>
          <p:sp>
            <p:nvSpPr>
              <p:cNvPr id="14" name="TextBox 13"/>
              <p:cNvSpPr txBox="1"/>
              <p:nvPr/>
            </p:nvSpPr>
            <p:spPr>
              <a:xfrm>
                <a:off x="7223085" y="2714297"/>
                <a:ext cx="4590938" cy="279931"/>
              </a:xfrm>
              <a:prstGeom prst="rect">
                <a:avLst/>
              </a:prstGeom>
              <a:solidFill>
                <a:schemeClr val="accent3"/>
              </a:solidFill>
              <a:ln>
                <a:solidFill>
                  <a:schemeClr val="accent3"/>
                </a:solidFill>
              </a:ln>
            </p:spPr>
            <p:txBody>
              <a:bodyPr wrap="square" rtlCol="0" anchor="ctr">
                <a:spAutoFit/>
              </a:bodyPr>
              <a:lstStyle/>
              <a:p>
                <a:r>
                  <a:rPr lang="en-US" dirty="0">
                    <a:solidFill>
                      <a:prstClr val="white"/>
                    </a:solidFill>
                  </a:rPr>
                  <a:t>      JAVASCRIPT</a:t>
                </a:r>
                <a:endParaRPr lang="ru-RU" dirty="0">
                  <a:solidFill>
                    <a:prstClr val="white"/>
                  </a:solidFill>
                </a:endParaRPr>
              </a:p>
            </p:txBody>
          </p:sp>
          <p:sp>
            <p:nvSpPr>
              <p:cNvPr id="15" name="Rectangle 1"/>
              <p:cNvSpPr>
                <a:spLocks noChangeArrowheads="1"/>
              </p:cNvSpPr>
              <p:nvPr/>
            </p:nvSpPr>
            <p:spPr bwMode="auto">
              <a:xfrm>
                <a:off x="7223086" y="2993563"/>
                <a:ext cx="4590938" cy="1980000"/>
              </a:xfrm>
              <a:prstGeom prst="rect">
                <a:avLst/>
              </a:prstGeom>
              <a:noFill/>
              <a:ln w="9525">
                <a:solidFill>
                  <a:schemeClr val="accent3"/>
                </a:solidFill>
              </a:ln>
              <a:effec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endParaRPr lang="en-US" altLang="en-US" dirty="0">
                  <a:solidFill>
                    <a:srgbClr val="CC7832"/>
                  </a:solidFill>
                  <a:latin typeface="Courier New" panose="02070309020205020404" pitchFamily="49" charset="0"/>
                  <a:cs typeface="Courier New" panose="02070309020205020404" pitchFamily="49" charset="0"/>
                </a:endParaRPr>
              </a:p>
            </p:txBody>
          </p:sp>
        </p:gr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t="20408" b="1531"/>
            <a:stretch/>
          </p:blipFill>
          <p:spPr>
            <a:xfrm>
              <a:off x="1644532" y="2515533"/>
              <a:ext cx="296472" cy="271986"/>
            </a:xfrm>
            <a:prstGeom prst="rect">
              <a:avLst/>
            </a:prstGeom>
          </p:spPr>
        </p:pic>
      </p:grpSp>
      <p:sp>
        <p:nvSpPr>
          <p:cNvPr id="3" name="Rectangle 2"/>
          <p:cNvSpPr/>
          <p:nvPr/>
        </p:nvSpPr>
        <p:spPr>
          <a:xfrm>
            <a:off x="2551211" y="3183838"/>
            <a:ext cx="7303724" cy="1938992"/>
          </a:xfrm>
          <a:prstGeom prst="rect">
            <a:avLst/>
          </a:prstGeom>
        </p:spPr>
        <p:txBody>
          <a:bodyPr wrap="square">
            <a:spAutoFit/>
          </a:bodyPr>
          <a:lstStyle/>
          <a:p>
            <a:r>
              <a:rPr lang="en-US" sz="2400" dirty="0">
                <a:solidFill>
                  <a:srgbClr val="D33682"/>
                </a:solidFill>
                <a:latin typeface="SourceCodePro"/>
              </a:rPr>
              <a:t>0.1</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0.2</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0.3</a:t>
            </a:r>
            <a:r>
              <a:rPr lang="en-US" sz="2400" dirty="0">
                <a:solidFill>
                  <a:srgbClr val="535353"/>
                </a:solidFill>
                <a:latin typeface="SourceCodePro"/>
              </a:rPr>
              <a:t>; </a:t>
            </a:r>
            <a:r>
              <a:rPr lang="en-US" sz="2400" i="1" dirty="0">
                <a:solidFill>
                  <a:srgbClr val="586E75"/>
                </a:solidFill>
                <a:latin typeface="SourceCodePro"/>
              </a:rPr>
              <a:t>// false</a:t>
            </a:r>
            <a:endParaRPr lang="en-US" sz="2400" dirty="0">
              <a:solidFill>
                <a:srgbClr val="535353"/>
              </a:solidFill>
              <a:latin typeface="SourceCodePro"/>
            </a:endParaRPr>
          </a:p>
          <a:p>
            <a:r>
              <a:rPr lang="en-US" sz="2400" dirty="0">
                <a:solidFill>
                  <a:srgbClr val="D33682"/>
                </a:solidFill>
                <a:latin typeface="SourceCodePro"/>
              </a:rPr>
              <a:t>0.1</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0.2</a:t>
            </a:r>
            <a:r>
              <a:rPr lang="en-US" sz="2400" dirty="0">
                <a:solidFill>
                  <a:srgbClr val="535353"/>
                </a:solidFill>
                <a:latin typeface="SourceCodePro"/>
              </a:rPr>
              <a:t> </a:t>
            </a:r>
            <a:r>
              <a:rPr lang="en-US" sz="2400" i="1" dirty="0">
                <a:solidFill>
                  <a:srgbClr val="586E75"/>
                </a:solidFill>
                <a:latin typeface="SourceCodePro"/>
              </a:rPr>
              <a:t>// 0.30000000000000004</a:t>
            </a:r>
            <a:endParaRPr lang="en-US" sz="2400" dirty="0">
              <a:solidFill>
                <a:srgbClr val="535353"/>
              </a:solidFill>
              <a:latin typeface="SourceCodePro"/>
            </a:endParaRPr>
          </a:p>
          <a:p>
            <a:r>
              <a:rPr lang="en-US" sz="2400" dirty="0">
                <a:solidFill>
                  <a:srgbClr val="268BD2"/>
                </a:solidFill>
                <a:latin typeface="SourceCodePro"/>
              </a:rPr>
              <a:t>You</a:t>
            </a:r>
            <a:r>
              <a:rPr lang="en-US" sz="2400" dirty="0">
                <a:solidFill>
                  <a:srgbClr val="535353"/>
                </a:solidFill>
                <a:latin typeface="SourceCodePro"/>
              </a:rPr>
              <a:t> </a:t>
            </a:r>
            <a:r>
              <a:rPr lang="en-US" sz="2400" dirty="0">
                <a:solidFill>
                  <a:srgbClr val="268BD2"/>
                </a:solidFill>
                <a:latin typeface="SourceCodePro"/>
              </a:rPr>
              <a:t>may</a:t>
            </a:r>
            <a:r>
              <a:rPr lang="en-US" sz="2400" dirty="0">
                <a:solidFill>
                  <a:srgbClr val="535353"/>
                </a:solidFill>
                <a:latin typeface="SourceCodePro"/>
              </a:rPr>
              <a:t> </a:t>
            </a:r>
            <a:r>
              <a:rPr lang="en-US" sz="2400" dirty="0">
                <a:solidFill>
                  <a:srgbClr val="859900"/>
                </a:solidFill>
                <a:latin typeface="SourceCodePro"/>
              </a:rPr>
              <a:t>'fix'</a:t>
            </a:r>
            <a:r>
              <a:rPr lang="en-US" sz="2400" dirty="0">
                <a:solidFill>
                  <a:srgbClr val="535353"/>
                </a:solidFill>
                <a:latin typeface="SourceCodePro"/>
              </a:rPr>
              <a:t> </a:t>
            </a:r>
            <a:r>
              <a:rPr lang="en-US" sz="2400" dirty="0">
                <a:solidFill>
                  <a:srgbClr val="268BD2"/>
                </a:solidFill>
                <a:latin typeface="SourceCodePro"/>
              </a:rPr>
              <a:t>that</a:t>
            </a:r>
            <a:r>
              <a:rPr lang="en-US" sz="2400" dirty="0">
                <a:solidFill>
                  <a:srgbClr val="535353"/>
                </a:solidFill>
                <a:latin typeface="SourceCodePro"/>
              </a:rPr>
              <a:t> </a:t>
            </a:r>
            <a:r>
              <a:rPr lang="en-US" sz="2400" dirty="0">
                <a:solidFill>
                  <a:srgbClr val="268BD2"/>
                </a:solidFill>
                <a:latin typeface="SourceCodePro"/>
              </a:rPr>
              <a:t>issue</a:t>
            </a:r>
            <a:r>
              <a:rPr lang="en-US" sz="2400" dirty="0">
                <a:solidFill>
                  <a:srgbClr val="535353"/>
                </a:solidFill>
                <a:latin typeface="SourceCodePro"/>
              </a:rPr>
              <a:t> </a:t>
            </a:r>
            <a:r>
              <a:rPr lang="en-US" sz="2400" dirty="0">
                <a:solidFill>
                  <a:srgbClr val="268BD2"/>
                </a:solidFill>
                <a:latin typeface="SourceCodePro"/>
              </a:rPr>
              <a:t>like</a:t>
            </a:r>
            <a:r>
              <a:rPr lang="en-US" sz="2400" dirty="0">
                <a:solidFill>
                  <a:srgbClr val="535353"/>
                </a:solidFill>
                <a:latin typeface="SourceCodePro"/>
              </a:rPr>
              <a:t> </a:t>
            </a:r>
            <a:r>
              <a:rPr lang="en-US" sz="2400" dirty="0">
                <a:solidFill>
                  <a:srgbClr val="CB4B16"/>
                </a:solidFill>
                <a:latin typeface="SourceCodePro"/>
              </a:rPr>
              <a:t>this</a:t>
            </a:r>
            <a:endParaRPr lang="en-US" sz="2400" dirty="0">
              <a:solidFill>
                <a:srgbClr val="535353"/>
              </a:solidFill>
              <a:latin typeface="SourceCodePro"/>
            </a:endParaRPr>
          </a:p>
          <a:p>
            <a:r>
              <a:rPr lang="en-US" sz="2400" dirty="0">
                <a:solidFill>
                  <a:srgbClr val="535353"/>
                </a:solidFill>
                <a:latin typeface="SourceCodePro"/>
              </a:rPr>
              <a:t>(</a:t>
            </a:r>
            <a:r>
              <a:rPr lang="en-US" sz="2400" dirty="0">
                <a:solidFill>
                  <a:srgbClr val="D33682"/>
                </a:solidFill>
                <a:latin typeface="SourceCodePro"/>
              </a:rPr>
              <a:t>0.1</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0.2</a:t>
            </a:r>
            <a:r>
              <a:rPr lang="en-US" sz="2400" dirty="0">
                <a:solidFill>
                  <a:srgbClr val="535353"/>
                </a:solidFill>
                <a:latin typeface="SourceCodePro"/>
              </a:rPr>
              <a:t>).</a:t>
            </a:r>
            <a:r>
              <a:rPr lang="en-US" sz="2400" dirty="0" err="1">
                <a:solidFill>
                  <a:srgbClr val="2AA198"/>
                </a:solidFill>
                <a:latin typeface="SourceCodePro"/>
              </a:rPr>
              <a:t>toFixed</a:t>
            </a:r>
            <a:r>
              <a:rPr lang="en-US" sz="2400" dirty="0">
                <a:solidFill>
                  <a:srgbClr val="535353"/>
                </a:solidFill>
                <a:latin typeface="SourceCodePro"/>
              </a:rPr>
              <a:t>(</a:t>
            </a:r>
            <a:r>
              <a:rPr lang="en-US" sz="2400" dirty="0">
                <a:solidFill>
                  <a:srgbClr val="D33682"/>
                </a:solidFill>
                <a:latin typeface="SourceCodePro"/>
              </a:rPr>
              <a:t>2</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0.3</a:t>
            </a:r>
            <a:r>
              <a:rPr lang="en-US" sz="2400" dirty="0">
                <a:solidFill>
                  <a:srgbClr val="535353"/>
                </a:solidFill>
                <a:latin typeface="SourceCodePro"/>
              </a:rPr>
              <a:t>; </a:t>
            </a:r>
            <a:r>
              <a:rPr lang="en-US" sz="2400" i="1" dirty="0">
                <a:solidFill>
                  <a:srgbClr val="586E75"/>
                </a:solidFill>
                <a:latin typeface="SourceCodePro"/>
              </a:rPr>
              <a:t>// true</a:t>
            </a:r>
            <a:endParaRPr lang="en-US" sz="2400" dirty="0">
              <a:solidFill>
                <a:srgbClr val="535353"/>
              </a:solidFill>
              <a:latin typeface="SourceCodePro"/>
            </a:endParaRPr>
          </a:p>
          <a:p>
            <a:r>
              <a:rPr lang="en-US" sz="2400" dirty="0">
                <a:solidFill>
                  <a:srgbClr val="535353"/>
                </a:solidFill>
                <a:latin typeface="SourceCodePro"/>
              </a:rPr>
              <a:t>​</a:t>
            </a:r>
            <a:endParaRPr lang="en-US" sz="2400" b="0" i="0" dirty="0">
              <a:solidFill>
                <a:srgbClr val="535353"/>
              </a:solidFill>
              <a:effectLst/>
              <a:latin typeface="SourceCodePro"/>
            </a:endParaRPr>
          </a:p>
        </p:txBody>
      </p:sp>
      <p:sp>
        <p:nvSpPr>
          <p:cNvPr id="2" name="Text Placeholder 1"/>
          <p:cNvSpPr>
            <a:spLocks noGrp="1"/>
          </p:cNvSpPr>
          <p:nvPr>
            <p:ph type="body" sz="quarter" idx="10"/>
          </p:nvPr>
        </p:nvSpPr>
        <p:spPr/>
        <p:txBody>
          <a:bodyPr>
            <a:normAutofit/>
          </a:bodyPr>
          <a:lstStyle/>
          <a:p>
            <a:r>
              <a:rPr lang="en-US" sz="2000" dirty="0" smtClean="0"/>
              <a:t>FLOATING POINT MATH</a:t>
            </a:r>
            <a:endParaRPr lang="en-US" sz="2000" dirty="0"/>
          </a:p>
        </p:txBody>
      </p:sp>
    </p:spTree>
    <p:extLst>
      <p:ext uri="{BB962C8B-B14F-4D97-AF65-F5344CB8AC3E}">
        <p14:creationId xmlns:p14="http://schemas.microsoft.com/office/powerpoint/2010/main" val="39235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4387875" y="1200017"/>
            <a:ext cx="3416320" cy="369332"/>
          </a:xfrm>
          <a:prstGeom prst="rect">
            <a:avLst/>
          </a:prstGeom>
          <a:noFill/>
        </p:spPr>
        <p:txBody>
          <a:bodyPr wrap="none" rtlCol="0">
            <a:spAutoFit/>
          </a:bodyPr>
          <a:lstStyle/>
          <a:p>
            <a:pPr algn="ctr"/>
            <a:r>
              <a:rPr lang="en-US" sz="1800" dirty="0">
                <a:solidFill>
                  <a:schemeClr val="accent1">
                    <a:lumMod val="50000"/>
                  </a:schemeClr>
                </a:solidFill>
                <a:latin typeface="+mj-lt"/>
              </a:rPr>
              <a:t>String is a series of characters</a:t>
            </a:r>
          </a:p>
        </p:txBody>
      </p:sp>
      <p:grpSp>
        <p:nvGrpSpPr>
          <p:cNvPr id="13" name="Group 12"/>
          <p:cNvGrpSpPr/>
          <p:nvPr/>
        </p:nvGrpSpPr>
        <p:grpSpPr>
          <a:xfrm>
            <a:off x="718970" y="4104211"/>
            <a:ext cx="3686018" cy="400110"/>
            <a:chOff x="749390" y="3769998"/>
            <a:chExt cx="3686018" cy="400110"/>
          </a:xfrm>
        </p:grpSpPr>
        <p:sp>
          <p:nvSpPr>
            <p:cNvPr id="6" name="Rectangle 5"/>
            <p:cNvSpPr/>
            <p:nvPr/>
          </p:nvSpPr>
          <p:spPr>
            <a:xfrm>
              <a:off x="1200099" y="3769998"/>
              <a:ext cx="3235309" cy="400110"/>
            </a:xfrm>
            <a:prstGeom prst="rect">
              <a:avLst/>
            </a:prstGeom>
          </p:spPr>
          <p:txBody>
            <a:bodyPr wrap="none">
              <a:spAutoFit/>
            </a:bodyPr>
            <a:lstStyle/>
            <a:p>
              <a:r>
                <a:rPr lang="en-US" sz="2000" dirty="0">
                  <a:solidFill>
                    <a:schemeClr val="bg1">
                      <a:lumMod val="50000"/>
                    </a:schemeClr>
                  </a:solidFill>
                </a:rPr>
                <a:t>String indexes are zero-based</a:t>
              </a:r>
            </a:p>
          </p:txBody>
        </p:sp>
        <p:grpSp>
          <p:nvGrpSpPr>
            <p:cNvPr id="17" name="Group 16"/>
            <p:cNvGrpSpPr/>
            <p:nvPr/>
          </p:nvGrpSpPr>
          <p:grpSpPr>
            <a:xfrm>
              <a:off x="749390" y="3816255"/>
              <a:ext cx="277647" cy="276819"/>
              <a:chOff x="2138511" y="2464802"/>
              <a:chExt cx="354012" cy="352956"/>
            </a:xfrm>
            <a:solidFill>
              <a:schemeClr val="accent1"/>
            </a:solidFill>
          </p:grpSpPr>
          <p:sp>
            <p:nvSpPr>
              <p:cNvPr id="18" name="Oval 17"/>
              <p:cNvSpPr>
                <a:spLocks noChangeArrowheads="1"/>
              </p:cNvSpPr>
              <p:nvPr/>
            </p:nvSpPr>
            <p:spPr bwMode="auto">
              <a:xfrm>
                <a:off x="2229830" y="2555417"/>
                <a:ext cx="171376" cy="171727"/>
              </a:xfrm>
              <a:prstGeom prst="ellipse">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000">
                  <a:solidFill>
                    <a:schemeClr val="bg1">
                      <a:lumMod val="50000"/>
                    </a:schemeClr>
                  </a:solidFill>
                </a:endParaRPr>
              </a:p>
            </p:txBody>
          </p:sp>
          <p:sp>
            <p:nvSpPr>
              <p:cNvPr id="19" name="Freeform 18"/>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solidFill>
                  <a:schemeClr val="accent3"/>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000">
                  <a:solidFill>
                    <a:schemeClr val="bg1">
                      <a:lumMod val="50000"/>
                    </a:schemeClr>
                  </a:solidFill>
                </a:endParaRPr>
              </a:p>
            </p:txBody>
          </p:sp>
        </p:grpSp>
      </p:grpSp>
      <p:grpSp>
        <p:nvGrpSpPr>
          <p:cNvPr id="10" name="Group 9"/>
          <p:cNvGrpSpPr/>
          <p:nvPr/>
        </p:nvGrpSpPr>
        <p:grpSpPr>
          <a:xfrm>
            <a:off x="718970" y="3165940"/>
            <a:ext cx="4122675" cy="707886"/>
            <a:chOff x="749391" y="2968361"/>
            <a:chExt cx="4122675" cy="707886"/>
          </a:xfrm>
        </p:grpSpPr>
        <p:sp>
          <p:nvSpPr>
            <p:cNvPr id="9" name="Rectangle 8"/>
            <p:cNvSpPr/>
            <p:nvPr/>
          </p:nvSpPr>
          <p:spPr>
            <a:xfrm>
              <a:off x="1200099" y="2968361"/>
              <a:ext cx="3671967" cy="707886"/>
            </a:xfrm>
            <a:prstGeom prst="rect">
              <a:avLst/>
            </a:prstGeom>
          </p:spPr>
          <p:txBody>
            <a:bodyPr wrap="square">
              <a:spAutoFit/>
            </a:bodyPr>
            <a:lstStyle/>
            <a:p>
              <a:r>
                <a:rPr lang="en-US" sz="2000" dirty="0">
                  <a:solidFill>
                    <a:schemeClr val="bg1">
                      <a:lumMod val="50000"/>
                    </a:schemeClr>
                  </a:solidFill>
                </a:rPr>
                <a:t>A string can be any text inside double or single quotes</a:t>
              </a:r>
            </a:p>
          </p:txBody>
        </p:sp>
        <p:grpSp>
          <p:nvGrpSpPr>
            <p:cNvPr id="20" name="Group 19"/>
            <p:cNvGrpSpPr/>
            <p:nvPr/>
          </p:nvGrpSpPr>
          <p:grpSpPr>
            <a:xfrm>
              <a:off x="749391" y="3100144"/>
              <a:ext cx="277647" cy="276819"/>
              <a:chOff x="2138511" y="2464802"/>
              <a:chExt cx="354012" cy="352956"/>
            </a:xfrm>
            <a:solidFill>
              <a:schemeClr val="accent1"/>
            </a:solidFill>
          </p:grpSpPr>
          <p:sp>
            <p:nvSpPr>
              <p:cNvPr id="21" name="Oval 20"/>
              <p:cNvSpPr>
                <a:spLocks noChangeArrowheads="1"/>
              </p:cNvSpPr>
              <p:nvPr/>
            </p:nvSpPr>
            <p:spPr bwMode="auto">
              <a:xfrm>
                <a:off x="2229830" y="2555417"/>
                <a:ext cx="171376" cy="171727"/>
              </a:xfrm>
              <a:prstGeom prst="ellipse">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000">
                  <a:solidFill>
                    <a:schemeClr val="bg1">
                      <a:lumMod val="50000"/>
                    </a:schemeClr>
                  </a:solidFill>
                </a:endParaRPr>
              </a:p>
            </p:txBody>
          </p:sp>
          <p:sp>
            <p:nvSpPr>
              <p:cNvPr id="22" name="Freeform 21"/>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000">
                  <a:solidFill>
                    <a:schemeClr val="bg1">
                      <a:lumMod val="50000"/>
                    </a:schemeClr>
                  </a:solidFill>
                </a:endParaRPr>
              </a:p>
            </p:txBody>
          </p:sp>
        </p:grpSp>
      </p:grpSp>
      <p:grpSp>
        <p:nvGrpSpPr>
          <p:cNvPr id="23" name="Group 22"/>
          <p:cNvGrpSpPr/>
          <p:nvPr/>
        </p:nvGrpSpPr>
        <p:grpSpPr>
          <a:xfrm>
            <a:off x="5198993" y="2290462"/>
            <a:ext cx="6154095" cy="3250586"/>
            <a:chOff x="5198993" y="2787316"/>
            <a:chExt cx="6740042" cy="3250586"/>
          </a:xfrm>
        </p:grpSpPr>
        <p:sp>
          <p:nvSpPr>
            <p:cNvPr id="24" name="Rectangle 23"/>
            <p:cNvSpPr/>
            <p:nvPr/>
          </p:nvSpPr>
          <p:spPr>
            <a:xfrm>
              <a:off x="5198993" y="3164319"/>
              <a:ext cx="6740040" cy="2873583"/>
            </a:xfrm>
            <a:prstGeom prst="rect">
              <a:avLst/>
            </a:pr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198995" y="2787316"/>
              <a:ext cx="6740040" cy="369332"/>
            </a:xfrm>
            <a:prstGeom prst="rect">
              <a:avLst/>
            </a:prstGeom>
            <a:solidFill>
              <a:schemeClr val="accent3"/>
            </a:solidFill>
            <a:ln>
              <a:solidFill>
                <a:schemeClr val="accent3"/>
              </a:solidFill>
            </a:ln>
          </p:spPr>
          <p:txBody>
            <a:bodyPr wrap="square" rtlCol="0" anchor="ctr">
              <a:spAutoFit/>
            </a:bodyPr>
            <a:lstStyle/>
            <a:p>
              <a:r>
                <a:rPr lang="en-US" dirty="0">
                  <a:solidFill>
                    <a:prstClr val="white"/>
                  </a:solidFill>
                </a:rPr>
                <a:t>JAVASCRIPT</a:t>
              </a:r>
              <a:endParaRPr lang="ru-RU" dirty="0">
                <a:solidFill>
                  <a:prstClr val="white"/>
                </a:solidFill>
              </a:endParaRPr>
            </a:p>
          </p:txBody>
        </p:sp>
      </p:grpSp>
      <p:sp>
        <p:nvSpPr>
          <p:cNvPr id="26" name="Rectangle 25"/>
          <p:cNvSpPr>
            <a:spLocks noChangeAspect="1" noChangeArrowheads="1"/>
          </p:cNvSpPr>
          <p:nvPr/>
        </p:nvSpPr>
        <p:spPr bwMode="auto">
          <a:xfrm>
            <a:off x="5530550" y="2525590"/>
            <a:ext cx="5557867" cy="304698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r>
              <a:rPr lang="sv-SE" sz="2400" dirty="0">
                <a:solidFill>
                  <a:srgbClr val="CB4B16"/>
                </a:solidFill>
                <a:latin typeface="SourceCodePro"/>
              </a:rPr>
              <a:t>var</a:t>
            </a:r>
            <a:r>
              <a:rPr lang="sv-SE" sz="2400" dirty="0">
                <a:solidFill>
                  <a:srgbClr val="535353"/>
                </a:solidFill>
                <a:latin typeface="SourceCodePro"/>
              </a:rPr>
              <a:t> </a:t>
            </a:r>
            <a:r>
              <a:rPr lang="sv-SE" sz="2400" dirty="0">
                <a:solidFill>
                  <a:srgbClr val="2AA198"/>
                </a:solidFill>
                <a:latin typeface="SourceCodePro"/>
              </a:rPr>
              <a:t>myString</a:t>
            </a:r>
            <a:r>
              <a:rPr lang="sv-SE" sz="2400" dirty="0">
                <a:solidFill>
                  <a:srgbClr val="535353"/>
                </a:solidFill>
                <a:latin typeface="SourceCodePro"/>
              </a:rPr>
              <a:t> </a:t>
            </a:r>
            <a:r>
              <a:rPr lang="sv-SE" sz="2400" dirty="0">
                <a:solidFill>
                  <a:srgbClr val="6C71C4"/>
                </a:solidFill>
                <a:latin typeface="SourceCodePro"/>
              </a:rPr>
              <a:t>=</a:t>
            </a:r>
            <a:r>
              <a:rPr lang="sv-SE" sz="2400" dirty="0">
                <a:solidFill>
                  <a:srgbClr val="535353"/>
                </a:solidFill>
                <a:latin typeface="SourceCodePro"/>
              </a:rPr>
              <a:t> </a:t>
            </a:r>
            <a:r>
              <a:rPr lang="sv-SE" sz="2400" dirty="0">
                <a:solidFill>
                  <a:srgbClr val="268BD2"/>
                </a:solidFill>
                <a:latin typeface="SourceCodePro"/>
              </a:rPr>
              <a:t>‘JavaScript’</a:t>
            </a:r>
            <a:r>
              <a:rPr lang="sv-SE" sz="2400" dirty="0">
                <a:solidFill>
                  <a:srgbClr val="535353"/>
                </a:solidFill>
                <a:latin typeface="SourceCodePro"/>
              </a:rPr>
              <a:t>;</a:t>
            </a:r>
          </a:p>
          <a:p>
            <a:r>
              <a:rPr lang="sv-SE" sz="2400" dirty="0">
                <a:solidFill>
                  <a:srgbClr val="CB4B16"/>
                </a:solidFill>
                <a:latin typeface="SourceCodePro"/>
              </a:rPr>
              <a:t>var</a:t>
            </a:r>
            <a:r>
              <a:rPr lang="sv-SE" sz="2400" dirty="0">
                <a:solidFill>
                  <a:srgbClr val="535353"/>
                </a:solidFill>
                <a:latin typeface="SourceCodePro"/>
              </a:rPr>
              <a:t> </a:t>
            </a:r>
            <a:r>
              <a:rPr lang="sv-SE" sz="2400" dirty="0">
                <a:solidFill>
                  <a:srgbClr val="2AA198"/>
                </a:solidFill>
                <a:latin typeface="SourceCodePro"/>
              </a:rPr>
              <a:t>myString</a:t>
            </a:r>
            <a:r>
              <a:rPr lang="sv-SE" sz="2400" dirty="0">
                <a:solidFill>
                  <a:srgbClr val="535353"/>
                </a:solidFill>
                <a:latin typeface="SourceCodePro"/>
              </a:rPr>
              <a:t> </a:t>
            </a:r>
            <a:r>
              <a:rPr lang="sv-SE" sz="2400" dirty="0">
                <a:solidFill>
                  <a:srgbClr val="6C71C4"/>
                </a:solidFill>
                <a:latin typeface="SourceCodePro"/>
              </a:rPr>
              <a:t>=</a:t>
            </a:r>
            <a:r>
              <a:rPr lang="sv-SE" sz="2400" dirty="0">
                <a:solidFill>
                  <a:srgbClr val="535353"/>
                </a:solidFill>
                <a:latin typeface="SourceCodePro"/>
              </a:rPr>
              <a:t> </a:t>
            </a:r>
            <a:r>
              <a:rPr lang="sv-SE" sz="2400" dirty="0">
                <a:solidFill>
                  <a:srgbClr val="268BD2"/>
                </a:solidFill>
                <a:latin typeface="SourceCodePro"/>
              </a:rPr>
              <a:t>“JavaScript”</a:t>
            </a:r>
            <a:r>
              <a:rPr lang="sv-SE" sz="2400" dirty="0">
                <a:solidFill>
                  <a:srgbClr val="535353"/>
                </a:solidFill>
                <a:latin typeface="SourceCodePro"/>
              </a:rPr>
              <a:t>;</a:t>
            </a:r>
          </a:p>
          <a:p>
            <a:r>
              <a:rPr lang="sv-SE" sz="2400" dirty="0">
                <a:solidFill>
                  <a:srgbClr val="CB4B16"/>
                </a:solidFill>
                <a:latin typeface="SourceCodePro"/>
              </a:rPr>
              <a:t>var</a:t>
            </a:r>
            <a:r>
              <a:rPr lang="sv-SE" sz="2400" dirty="0">
                <a:solidFill>
                  <a:srgbClr val="535353"/>
                </a:solidFill>
                <a:latin typeface="SourceCodePro"/>
              </a:rPr>
              <a:t> </a:t>
            </a:r>
            <a:r>
              <a:rPr lang="sv-SE" sz="2400" dirty="0">
                <a:solidFill>
                  <a:srgbClr val="2AA198"/>
                </a:solidFill>
                <a:latin typeface="SourceCodePro"/>
              </a:rPr>
              <a:t>myString</a:t>
            </a:r>
            <a:r>
              <a:rPr lang="sv-SE" sz="2400" dirty="0">
                <a:solidFill>
                  <a:srgbClr val="535353"/>
                </a:solidFill>
                <a:latin typeface="SourceCodePro"/>
              </a:rPr>
              <a:t> </a:t>
            </a:r>
            <a:r>
              <a:rPr lang="sv-SE" sz="2400" dirty="0">
                <a:solidFill>
                  <a:srgbClr val="6C71C4"/>
                </a:solidFill>
                <a:latin typeface="SourceCodePro"/>
              </a:rPr>
              <a:t>=</a:t>
            </a:r>
            <a:r>
              <a:rPr lang="sv-SE" sz="2400" dirty="0">
                <a:solidFill>
                  <a:srgbClr val="535353"/>
                </a:solidFill>
                <a:latin typeface="SourceCodePro"/>
              </a:rPr>
              <a:t> </a:t>
            </a:r>
            <a:r>
              <a:rPr lang="sv-SE" sz="2400" dirty="0">
                <a:solidFill>
                  <a:srgbClr val="268BD2"/>
                </a:solidFill>
                <a:latin typeface="SourceCodePro"/>
              </a:rPr>
              <a:t>‘42’</a:t>
            </a:r>
            <a:r>
              <a:rPr lang="sv-SE" sz="2400" dirty="0">
                <a:solidFill>
                  <a:srgbClr val="535353"/>
                </a:solidFill>
                <a:latin typeface="SourceCodePro"/>
              </a:rPr>
              <a:t>;</a:t>
            </a:r>
          </a:p>
          <a:p>
            <a:r>
              <a:rPr lang="sv-SE" sz="2400" dirty="0">
                <a:solidFill>
                  <a:srgbClr val="CB4B16"/>
                </a:solidFill>
                <a:latin typeface="SourceCodePro"/>
              </a:rPr>
              <a:t>var</a:t>
            </a:r>
            <a:r>
              <a:rPr lang="sv-SE" sz="2400" dirty="0">
                <a:solidFill>
                  <a:srgbClr val="535353"/>
                </a:solidFill>
                <a:latin typeface="SourceCodePro"/>
              </a:rPr>
              <a:t> </a:t>
            </a:r>
            <a:r>
              <a:rPr lang="sv-SE" sz="2400" dirty="0">
                <a:solidFill>
                  <a:srgbClr val="2AA198"/>
                </a:solidFill>
                <a:latin typeface="SourceCodePro"/>
              </a:rPr>
              <a:t>myString</a:t>
            </a:r>
            <a:r>
              <a:rPr lang="sv-SE" sz="2400" dirty="0">
                <a:solidFill>
                  <a:srgbClr val="535353"/>
                </a:solidFill>
                <a:latin typeface="SourceCodePro"/>
              </a:rPr>
              <a:t> </a:t>
            </a:r>
            <a:r>
              <a:rPr lang="sv-SE" sz="2400" dirty="0">
                <a:solidFill>
                  <a:srgbClr val="6C71C4"/>
                </a:solidFill>
                <a:latin typeface="SourceCodePro"/>
              </a:rPr>
              <a:t>=</a:t>
            </a:r>
            <a:r>
              <a:rPr lang="sv-SE" sz="2400" dirty="0">
                <a:solidFill>
                  <a:srgbClr val="535353"/>
                </a:solidFill>
                <a:latin typeface="SourceCodePro"/>
              </a:rPr>
              <a:t> </a:t>
            </a:r>
            <a:r>
              <a:rPr lang="sv-SE" sz="2400" dirty="0">
                <a:solidFill>
                  <a:srgbClr val="268BD2"/>
                </a:solidFill>
                <a:latin typeface="SourceCodePro"/>
              </a:rPr>
              <a:t>‘’</a:t>
            </a:r>
            <a:r>
              <a:rPr lang="sv-SE" sz="2400" dirty="0">
                <a:solidFill>
                  <a:srgbClr val="535353"/>
                </a:solidFill>
                <a:latin typeface="SourceCodePro"/>
              </a:rPr>
              <a:t>;</a:t>
            </a:r>
          </a:p>
          <a:p>
            <a:r>
              <a:rPr lang="sv-SE" sz="2400" dirty="0">
                <a:solidFill>
                  <a:srgbClr val="CB4B16"/>
                </a:solidFill>
                <a:latin typeface="SourceCodePro"/>
              </a:rPr>
              <a:t>var</a:t>
            </a:r>
            <a:r>
              <a:rPr lang="sv-SE" sz="2400" dirty="0">
                <a:solidFill>
                  <a:srgbClr val="535353"/>
                </a:solidFill>
                <a:latin typeface="SourceCodePro"/>
              </a:rPr>
              <a:t> </a:t>
            </a:r>
            <a:r>
              <a:rPr lang="sv-SE" sz="2400" dirty="0">
                <a:solidFill>
                  <a:srgbClr val="2AA198"/>
                </a:solidFill>
                <a:latin typeface="SourceCodePro"/>
              </a:rPr>
              <a:t>template</a:t>
            </a:r>
            <a:r>
              <a:rPr lang="sv-SE" sz="2400" dirty="0">
                <a:solidFill>
                  <a:srgbClr val="535353"/>
                </a:solidFill>
                <a:latin typeface="SourceCodePro"/>
              </a:rPr>
              <a:t> </a:t>
            </a:r>
            <a:r>
              <a:rPr lang="sv-SE" sz="2400" dirty="0">
                <a:solidFill>
                  <a:srgbClr val="6C71C4"/>
                </a:solidFill>
                <a:latin typeface="SourceCodePro"/>
              </a:rPr>
              <a:t>=</a:t>
            </a:r>
            <a:r>
              <a:rPr lang="sv-SE" sz="2400" dirty="0">
                <a:solidFill>
                  <a:srgbClr val="535353"/>
                </a:solidFill>
                <a:latin typeface="SourceCodePro"/>
              </a:rPr>
              <a:t> </a:t>
            </a:r>
            <a:r>
              <a:rPr lang="sv-SE" sz="2400" dirty="0">
                <a:solidFill>
                  <a:srgbClr val="B58900"/>
                </a:solidFill>
                <a:latin typeface="SourceCodePro"/>
              </a:rPr>
              <a:t>`JavaScript`</a:t>
            </a:r>
            <a:r>
              <a:rPr lang="sv-SE" sz="2400" dirty="0">
                <a:solidFill>
                  <a:srgbClr val="535353"/>
                </a:solidFill>
                <a:latin typeface="SourceCodePro"/>
              </a:rPr>
              <a:t>;</a:t>
            </a:r>
          </a:p>
          <a:p>
            <a:r>
              <a:rPr lang="sv-SE" sz="2400" dirty="0">
                <a:solidFill>
                  <a:srgbClr val="535353"/>
                </a:solidFill>
                <a:latin typeface="SourceCodePro"/>
              </a:rPr>
              <a:t>​</a:t>
            </a:r>
            <a:endParaRPr lang="sv-SE" sz="2400" b="0" i="0" dirty="0">
              <a:solidFill>
                <a:srgbClr val="535353"/>
              </a:solidFill>
              <a:effectLst/>
              <a:latin typeface="SourceCodePro"/>
            </a:endParaRPr>
          </a:p>
        </p:txBody>
      </p:sp>
      <p:sp>
        <p:nvSpPr>
          <p:cNvPr id="2" name="Text Placeholder 1"/>
          <p:cNvSpPr>
            <a:spLocks noGrp="1"/>
          </p:cNvSpPr>
          <p:nvPr>
            <p:ph type="body" sz="quarter" idx="10"/>
          </p:nvPr>
        </p:nvSpPr>
        <p:spPr/>
        <p:txBody>
          <a:bodyPr>
            <a:normAutofit/>
          </a:bodyPr>
          <a:lstStyle/>
          <a:p>
            <a:r>
              <a:rPr lang="en-US" sz="2000" dirty="0" smtClean="0"/>
              <a:t>STRING</a:t>
            </a:r>
            <a:endParaRPr lang="en-US" sz="2000" dirty="0"/>
          </a:p>
        </p:txBody>
      </p:sp>
    </p:spTree>
    <p:extLst>
      <p:ext uri="{BB962C8B-B14F-4D97-AF65-F5344CB8AC3E}">
        <p14:creationId xmlns:p14="http://schemas.microsoft.com/office/powerpoint/2010/main" val="12092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anim calcmode="lin" valueType="num">
                                      <p:cBhvr>
                                        <p:cTn id="8" dur="500" fill="hold"/>
                                        <p:tgtEl>
                                          <p:spTgt spid="41"/>
                                        </p:tgtEl>
                                        <p:attrNameLst>
                                          <p:attrName>ppt_x</p:attrName>
                                        </p:attrNameLst>
                                      </p:cBhvr>
                                      <p:tavLst>
                                        <p:tav tm="0">
                                          <p:val>
                                            <p:strVal val="#ppt_x"/>
                                          </p:val>
                                        </p:tav>
                                        <p:tav tm="100000">
                                          <p:val>
                                            <p:strVal val="#ppt_x"/>
                                          </p:val>
                                        </p:tav>
                                      </p:tavLst>
                                    </p:anim>
                                    <p:anim calcmode="lin" valueType="num">
                                      <p:cBhvr>
                                        <p:cTn id="9" dur="500" fill="hold"/>
                                        <p:tgtEl>
                                          <p:spTgt spid="4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26">
                                            <p:txEl>
                                              <p:pRg st="0" end="0"/>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6">
                                            <p:txEl>
                                              <p:pRg st="1" end="1"/>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6">
                                            <p:txEl>
                                              <p:pRg st="2" end="2"/>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6">
                                            <p:txEl>
                                              <p:pRg st="3" end="3"/>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6">
                                            <p:txEl>
                                              <p:pRg st="4" end="4"/>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26"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4503297" y="1076145"/>
            <a:ext cx="3185487" cy="369332"/>
          </a:xfrm>
          <a:prstGeom prst="rect">
            <a:avLst/>
          </a:prstGeom>
          <a:noFill/>
        </p:spPr>
        <p:txBody>
          <a:bodyPr wrap="none" rtlCol="0">
            <a:spAutoFit/>
          </a:bodyPr>
          <a:lstStyle/>
          <a:p>
            <a:pPr algn="ctr"/>
            <a:r>
              <a:rPr lang="en-US" sz="1800" dirty="0">
                <a:solidFill>
                  <a:schemeClr val="accent1">
                    <a:lumMod val="50000"/>
                  </a:schemeClr>
                </a:solidFill>
                <a:latin typeface="Source Sans Pro Light"/>
              </a:rPr>
              <a:t>What can we do with strings?</a:t>
            </a:r>
          </a:p>
        </p:txBody>
      </p:sp>
      <p:grpSp>
        <p:nvGrpSpPr>
          <p:cNvPr id="12" name="Group 11"/>
          <p:cNvGrpSpPr/>
          <p:nvPr/>
        </p:nvGrpSpPr>
        <p:grpSpPr>
          <a:xfrm>
            <a:off x="1386839" y="1631001"/>
            <a:ext cx="9418322" cy="4572000"/>
            <a:chOff x="130763" y="2174594"/>
            <a:chExt cx="11081459" cy="4399588"/>
          </a:xfrm>
        </p:grpSpPr>
        <p:sp>
          <p:nvSpPr>
            <p:cNvPr id="13" name="Rectangle 12"/>
            <p:cNvSpPr/>
            <p:nvPr/>
          </p:nvSpPr>
          <p:spPr>
            <a:xfrm>
              <a:off x="130765" y="2550822"/>
              <a:ext cx="11081457" cy="402336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30763" y="2174594"/>
              <a:ext cx="11081457" cy="369332"/>
            </a:xfrm>
            <a:prstGeom prst="rect">
              <a:avLst/>
            </a:prstGeom>
            <a:solidFill>
              <a:schemeClr val="accent3"/>
            </a:solidFill>
            <a:ln w="28575">
              <a:solidFill>
                <a:schemeClr val="accent3"/>
              </a:solidFill>
            </a:ln>
          </p:spPr>
          <p:txBody>
            <a:bodyPr wrap="square" rtlCol="0" anchor="ctr">
              <a:spAutoFit/>
            </a:bodyPr>
            <a:lstStyle/>
            <a:p>
              <a:r>
                <a:rPr lang="en-US" dirty="0">
                  <a:solidFill>
                    <a:prstClr val="white"/>
                  </a:solidFill>
                </a:rPr>
                <a:t>JAVASCRIPT</a:t>
              </a:r>
              <a:endParaRPr lang="ru-RU" dirty="0">
                <a:solidFill>
                  <a:prstClr val="white"/>
                </a:solidFill>
              </a:endParaRPr>
            </a:p>
          </p:txBody>
        </p:sp>
      </p:grpSp>
      <p:sp>
        <p:nvSpPr>
          <p:cNvPr id="15" name="Rectangle 14"/>
          <p:cNvSpPr>
            <a:spLocks noChangeAspect="1" noChangeArrowheads="1"/>
          </p:cNvSpPr>
          <p:nvPr/>
        </p:nvSpPr>
        <p:spPr bwMode="auto">
          <a:xfrm>
            <a:off x="1583569" y="2404327"/>
            <a:ext cx="8837910" cy="3416320"/>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r>
              <a:rPr lang="en-US" sz="2400" dirty="0" err="1">
                <a:solidFill>
                  <a:srgbClr val="CB4B16"/>
                </a:solidFill>
                <a:latin typeface="SourceCodePro"/>
              </a:rPr>
              <a:t>var</a:t>
            </a:r>
            <a:r>
              <a:rPr lang="en-US" sz="2400" dirty="0">
                <a:solidFill>
                  <a:srgbClr val="535353"/>
                </a:solidFill>
                <a:latin typeface="SourceCodePro"/>
              </a:rPr>
              <a:t> </a:t>
            </a:r>
            <a:r>
              <a:rPr lang="en-US" sz="2400" dirty="0" err="1">
                <a:solidFill>
                  <a:srgbClr val="2AA198"/>
                </a:solidFill>
                <a:latin typeface="SourceCodePro"/>
              </a:rPr>
              <a:t>concatenatedString</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268BD2"/>
                </a:solidFill>
                <a:latin typeface="SourceCodePro"/>
              </a:rPr>
              <a:t>‘JavaScript</a:t>
            </a:r>
            <a:r>
              <a:rPr lang="en-US" sz="2400" dirty="0">
                <a:solidFill>
                  <a:srgbClr val="535353"/>
                </a:solidFill>
                <a:latin typeface="SourceCodePro"/>
              </a:rPr>
              <a:t> </a:t>
            </a:r>
            <a:r>
              <a:rPr lang="en-US" sz="2400" dirty="0">
                <a:solidFill>
                  <a:srgbClr val="268BD2"/>
                </a:solidFill>
                <a:latin typeface="SourceCodePro"/>
              </a:rPr>
              <a:t>’</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268BD2"/>
                </a:solidFill>
                <a:latin typeface="SourceCodePro"/>
              </a:rPr>
              <a:t>‘is</a:t>
            </a:r>
            <a:r>
              <a:rPr lang="en-US" sz="2400" dirty="0">
                <a:solidFill>
                  <a:srgbClr val="535353"/>
                </a:solidFill>
                <a:latin typeface="SourceCodePro"/>
              </a:rPr>
              <a:t> </a:t>
            </a:r>
            <a:r>
              <a:rPr lang="en-US" sz="2400" dirty="0">
                <a:solidFill>
                  <a:srgbClr val="268BD2"/>
                </a:solidFill>
                <a:latin typeface="SourceCodePro"/>
              </a:rPr>
              <a:t>cool’</a:t>
            </a:r>
            <a:r>
              <a:rPr lang="en-US" sz="2400" dirty="0">
                <a:solidFill>
                  <a:srgbClr val="535353"/>
                </a:solidFill>
                <a:latin typeface="SourceCodePro"/>
              </a:rPr>
              <a:t>;</a:t>
            </a:r>
          </a:p>
          <a:p>
            <a:r>
              <a:rPr lang="en-US" sz="2400" dirty="0" err="1">
                <a:solidFill>
                  <a:srgbClr val="CB4B16"/>
                </a:solidFill>
                <a:latin typeface="SourceCodePro"/>
              </a:rPr>
              <a:t>var</a:t>
            </a:r>
            <a:r>
              <a:rPr lang="en-US" sz="2400" dirty="0">
                <a:solidFill>
                  <a:srgbClr val="535353"/>
                </a:solidFill>
                <a:latin typeface="SourceCodePro"/>
              </a:rPr>
              <a:t> </a:t>
            </a:r>
            <a:r>
              <a:rPr lang="en-US" sz="2400" dirty="0" err="1">
                <a:solidFill>
                  <a:srgbClr val="2AA198"/>
                </a:solidFill>
                <a:latin typeface="SourceCodePro"/>
              </a:rPr>
              <a:t>myString</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268BD2"/>
                </a:solidFill>
                <a:latin typeface="SourceCodePro"/>
              </a:rPr>
              <a:t>‘JavaScript’</a:t>
            </a:r>
            <a:r>
              <a:rPr lang="en-US" sz="2400" dirty="0">
                <a:solidFill>
                  <a:srgbClr val="535353"/>
                </a:solidFill>
                <a:latin typeface="SourceCodePro"/>
              </a:rPr>
              <a:t>;</a:t>
            </a:r>
          </a:p>
          <a:p>
            <a:r>
              <a:rPr lang="en-US" sz="2400" dirty="0" err="1">
                <a:solidFill>
                  <a:srgbClr val="268BD2"/>
                </a:solidFill>
                <a:latin typeface="SourceCodePro"/>
              </a:rPr>
              <a:t>myString</a:t>
            </a:r>
            <a:r>
              <a:rPr lang="en-US" sz="2400" dirty="0" err="1">
                <a:solidFill>
                  <a:srgbClr val="535353"/>
                </a:solidFill>
                <a:latin typeface="SourceCodePro"/>
              </a:rPr>
              <a:t>.</a:t>
            </a:r>
            <a:r>
              <a:rPr lang="en-US" sz="2400" dirty="0" err="1">
                <a:solidFill>
                  <a:srgbClr val="2AA198"/>
                </a:solidFill>
                <a:latin typeface="SourceCodePro"/>
              </a:rPr>
              <a:t>length</a:t>
            </a:r>
            <a:r>
              <a:rPr lang="en-US" sz="2400" dirty="0">
                <a:solidFill>
                  <a:srgbClr val="535353"/>
                </a:solidFill>
                <a:latin typeface="SourceCodePro"/>
              </a:rPr>
              <a:t> </a:t>
            </a:r>
            <a:r>
              <a:rPr lang="en-US" sz="2400" i="1" dirty="0">
                <a:solidFill>
                  <a:srgbClr val="586E75"/>
                </a:solidFill>
                <a:latin typeface="SourceCodePro"/>
              </a:rPr>
              <a:t>//10</a:t>
            </a:r>
            <a:endParaRPr lang="en-US" sz="2400" dirty="0">
              <a:solidFill>
                <a:srgbClr val="535353"/>
              </a:solidFill>
              <a:latin typeface="SourceCodePro"/>
            </a:endParaRPr>
          </a:p>
          <a:p>
            <a:r>
              <a:rPr lang="en-US" sz="2400" dirty="0" err="1">
                <a:solidFill>
                  <a:srgbClr val="268BD2"/>
                </a:solidFill>
                <a:latin typeface="SourceCodePro"/>
              </a:rPr>
              <a:t>myString</a:t>
            </a:r>
            <a:r>
              <a:rPr lang="en-US" sz="2400" dirty="0" err="1">
                <a:solidFill>
                  <a:srgbClr val="535353"/>
                </a:solidFill>
                <a:latin typeface="SourceCodePro"/>
              </a:rPr>
              <a:t>.</a:t>
            </a:r>
            <a:r>
              <a:rPr lang="en-US" sz="2400" dirty="0" err="1">
                <a:solidFill>
                  <a:srgbClr val="2AA198"/>
                </a:solidFill>
                <a:latin typeface="SourceCodePro"/>
              </a:rPr>
              <a:t>toUpperCase</a:t>
            </a:r>
            <a:r>
              <a:rPr lang="en-US" sz="2400" dirty="0">
                <a:solidFill>
                  <a:srgbClr val="535353"/>
                </a:solidFill>
                <a:latin typeface="SourceCodePro"/>
              </a:rPr>
              <a:t>() </a:t>
            </a:r>
            <a:r>
              <a:rPr lang="en-US" sz="2400" i="1" dirty="0">
                <a:solidFill>
                  <a:srgbClr val="586E75"/>
                </a:solidFill>
                <a:latin typeface="SourceCodePro"/>
              </a:rPr>
              <a:t>//’JAVASCRIPT’</a:t>
            </a:r>
            <a:endParaRPr lang="en-US" sz="2400" dirty="0">
              <a:solidFill>
                <a:srgbClr val="535353"/>
              </a:solidFill>
              <a:latin typeface="SourceCodePro"/>
            </a:endParaRPr>
          </a:p>
          <a:p>
            <a:r>
              <a:rPr lang="en-US" sz="2400" dirty="0" err="1">
                <a:solidFill>
                  <a:srgbClr val="268BD2"/>
                </a:solidFill>
                <a:latin typeface="SourceCodePro"/>
              </a:rPr>
              <a:t>myString</a:t>
            </a:r>
            <a:r>
              <a:rPr lang="en-US" sz="2400" dirty="0" err="1">
                <a:solidFill>
                  <a:srgbClr val="535353"/>
                </a:solidFill>
                <a:latin typeface="SourceCodePro"/>
              </a:rPr>
              <a:t>.</a:t>
            </a:r>
            <a:r>
              <a:rPr lang="en-US" sz="2400" dirty="0" err="1">
                <a:solidFill>
                  <a:srgbClr val="2AA198"/>
                </a:solidFill>
                <a:latin typeface="SourceCodePro"/>
              </a:rPr>
              <a:t>toLowerCase</a:t>
            </a:r>
            <a:r>
              <a:rPr lang="en-US" sz="2400" dirty="0">
                <a:solidFill>
                  <a:srgbClr val="535353"/>
                </a:solidFill>
                <a:latin typeface="SourceCodePro"/>
              </a:rPr>
              <a:t>() </a:t>
            </a:r>
            <a:r>
              <a:rPr lang="en-US" sz="2400" i="1" dirty="0">
                <a:solidFill>
                  <a:srgbClr val="586E75"/>
                </a:solidFill>
                <a:latin typeface="SourceCodePro"/>
              </a:rPr>
              <a:t>//’</a:t>
            </a:r>
            <a:r>
              <a:rPr lang="en-US" sz="2400" i="1" dirty="0" err="1">
                <a:solidFill>
                  <a:srgbClr val="586E75"/>
                </a:solidFill>
                <a:latin typeface="SourceCodePro"/>
              </a:rPr>
              <a:t>javascript</a:t>
            </a:r>
            <a:r>
              <a:rPr lang="en-US" sz="2400" i="1" dirty="0">
                <a:solidFill>
                  <a:srgbClr val="586E75"/>
                </a:solidFill>
                <a:latin typeface="SourceCodePro"/>
              </a:rPr>
              <a:t>’</a:t>
            </a:r>
            <a:endParaRPr lang="en-US" sz="2400" dirty="0">
              <a:solidFill>
                <a:srgbClr val="535353"/>
              </a:solidFill>
              <a:latin typeface="SourceCodePro"/>
            </a:endParaRPr>
          </a:p>
          <a:p>
            <a:r>
              <a:rPr lang="en-US" sz="2400" dirty="0" err="1">
                <a:solidFill>
                  <a:srgbClr val="268BD2"/>
                </a:solidFill>
                <a:latin typeface="SourceCodePro"/>
              </a:rPr>
              <a:t>myString</a:t>
            </a:r>
            <a:r>
              <a:rPr lang="en-US" sz="2400" dirty="0" err="1">
                <a:solidFill>
                  <a:srgbClr val="535353"/>
                </a:solidFill>
                <a:latin typeface="SourceCodePro"/>
              </a:rPr>
              <a:t>.</a:t>
            </a:r>
            <a:r>
              <a:rPr lang="en-US" sz="2400" dirty="0" err="1">
                <a:solidFill>
                  <a:srgbClr val="2AA198"/>
                </a:solidFill>
                <a:latin typeface="SourceCodePro"/>
              </a:rPr>
              <a:t>slice</a:t>
            </a:r>
            <a:r>
              <a:rPr lang="en-US" sz="2400" dirty="0">
                <a:solidFill>
                  <a:srgbClr val="535353"/>
                </a:solidFill>
                <a:latin typeface="SourceCodePro"/>
              </a:rPr>
              <a:t>(</a:t>
            </a:r>
            <a:r>
              <a:rPr lang="en-US" sz="2400" dirty="0">
                <a:solidFill>
                  <a:srgbClr val="D33682"/>
                </a:solidFill>
                <a:latin typeface="SourceCodePro"/>
              </a:rPr>
              <a:t>0</a:t>
            </a:r>
            <a:r>
              <a:rPr lang="en-US" sz="2400" dirty="0">
                <a:solidFill>
                  <a:srgbClr val="535353"/>
                </a:solidFill>
                <a:latin typeface="SourceCodePro"/>
              </a:rPr>
              <a:t>, </a:t>
            </a:r>
            <a:r>
              <a:rPr lang="en-US" sz="2400" dirty="0">
                <a:solidFill>
                  <a:srgbClr val="D33682"/>
                </a:solidFill>
                <a:latin typeface="SourceCodePro"/>
              </a:rPr>
              <a:t>2</a:t>
            </a:r>
            <a:r>
              <a:rPr lang="en-US" sz="2400" dirty="0">
                <a:solidFill>
                  <a:srgbClr val="535353"/>
                </a:solidFill>
                <a:latin typeface="SourceCodePro"/>
              </a:rPr>
              <a:t>)  </a:t>
            </a:r>
            <a:r>
              <a:rPr lang="en-US" sz="2400" i="1" dirty="0">
                <a:solidFill>
                  <a:srgbClr val="586E75"/>
                </a:solidFill>
                <a:latin typeface="SourceCodePro"/>
              </a:rPr>
              <a:t>//’Ja’</a:t>
            </a:r>
            <a:endParaRPr lang="en-US" sz="2400" dirty="0">
              <a:solidFill>
                <a:srgbClr val="535353"/>
              </a:solidFill>
              <a:latin typeface="SourceCodePro"/>
            </a:endParaRPr>
          </a:p>
          <a:p>
            <a:r>
              <a:rPr lang="en-US" sz="2400" dirty="0" err="1">
                <a:solidFill>
                  <a:srgbClr val="268BD2"/>
                </a:solidFill>
                <a:latin typeface="SourceCodePro"/>
              </a:rPr>
              <a:t>myString</a:t>
            </a:r>
            <a:r>
              <a:rPr lang="en-US" sz="2400" dirty="0" err="1">
                <a:solidFill>
                  <a:srgbClr val="535353"/>
                </a:solidFill>
                <a:latin typeface="SourceCodePro"/>
              </a:rPr>
              <a:t>.</a:t>
            </a:r>
            <a:r>
              <a:rPr lang="en-US" sz="2400" dirty="0" err="1">
                <a:solidFill>
                  <a:srgbClr val="2AA198"/>
                </a:solidFill>
                <a:latin typeface="SourceCodePro"/>
              </a:rPr>
              <a:t>charAt</a:t>
            </a:r>
            <a:r>
              <a:rPr lang="en-US" sz="2400" dirty="0">
                <a:solidFill>
                  <a:srgbClr val="535353"/>
                </a:solidFill>
                <a:latin typeface="SourceCodePro"/>
              </a:rPr>
              <a:t>(</a:t>
            </a:r>
            <a:r>
              <a:rPr lang="en-US" sz="2400" dirty="0">
                <a:solidFill>
                  <a:srgbClr val="D33682"/>
                </a:solidFill>
                <a:latin typeface="SourceCodePro"/>
              </a:rPr>
              <a:t>0</a:t>
            </a:r>
            <a:r>
              <a:rPr lang="en-US" sz="2400" dirty="0">
                <a:solidFill>
                  <a:srgbClr val="535353"/>
                </a:solidFill>
                <a:latin typeface="SourceCodePro"/>
              </a:rPr>
              <a:t>)    </a:t>
            </a:r>
            <a:r>
              <a:rPr lang="en-US" sz="2400" i="1" dirty="0">
                <a:solidFill>
                  <a:srgbClr val="586E75"/>
                </a:solidFill>
                <a:latin typeface="SourceCodePro"/>
              </a:rPr>
              <a:t>//’J’</a:t>
            </a:r>
            <a:endParaRPr lang="en-US" sz="2400" dirty="0">
              <a:solidFill>
                <a:srgbClr val="535353"/>
              </a:solidFill>
              <a:latin typeface="SourceCodePro"/>
            </a:endParaRPr>
          </a:p>
          <a:p>
            <a:r>
              <a:rPr lang="en-US" sz="2400" dirty="0" err="1">
                <a:solidFill>
                  <a:srgbClr val="268BD2"/>
                </a:solidFill>
                <a:latin typeface="SourceCodePro"/>
              </a:rPr>
              <a:t>myString</a:t>
            </a:r>
            <a:r>
              <a:rPr lang="en-US" sz="2400" dirty="0" err="1">
                <a:solidFill>
                  <a:srgbClr val="535353"/>
                </a:solidFill>
                <a:latin typeface="SourceCodePro"/>
              </a:rPr>
              <a:t>.</a:t>
            </a:r>
            <a:r>
              <a:rPr lang="en-US" sz="2400" dirty="0" err="1">
                <a:solidFill>
                  <a:srgbClr val="2AA198"/>
                </a:solidFill>
                <a:latin typeface="SourceCodePro"/>
              </a:rPr>
              <a:t>indexOf</a:t>
            </a:r>
            <a:r>
              <a:rPr lang="en-US" sz="2400" dirty="0">
                <a:solidFill>
                  <a:srgbClr val="535353"/>
                </a:solidFill>
                <a:latin typeface="SourceCodePro"/>
              </a:rPr>
              <a:t>(</a:t>
            </a:r>
            <a:r>
              <a:rPr lang="en-US" sz="2400" dirty="0">
                <a:solidFill>
                  <a:srgbClr val="268BD2"/>
                </a:solidFill>
                <a:latin typeface="SourceCodePro"/>
              </a:rPr>
              <a:t>‘S’</a:t>
            </a:r>
            <a:r>
              <a:rPr lang="en-US" sz="2400" dirty="0">
                <a:solidFill>
                  <a:srgbClr val="535353"/>
                </a:solidFill>
                <a:latin typeface="SourceCodePro"/>
              </a:rPr>
              <a:t>)  </a:t>
            </a:r>
            <a:r>
              <a:rPr lang="en-US" sz="2400" i="1" dirty="0">
                <a:solidFill>
                  <a:srgbClr val="586E75"/>
                </a:solidFill>
                <a:latin typeface="SourceCodePro"/>
              </a:rPr>
              <a:t>//4</a:t>
            </a:r>
            <a:endParaRPr lang="en-US" sz="2400" dirty="0">
              <a:solidFill>
                <a:srgbClr val="535353"/>
              </a:solidFill>
              <a:latin typeface="SourceCodePro"/>
            </a:endParaRPr>
          </a:p>
          <a:p>
            <a:r>
              <a:rPr lang="en-US" sz="2400" dirty="0">
                <a:solidFill>
                  <a:srgbClr val="535353"/>
                </a:solidFill>
                <a:latin typeface="SourceCodePro"/>
              </a:rPr>
              <a:t>​</a:t>
            </a:r>
            <a:endParaRPr lang="en-US" sz="2400" b="0" i="0" dirty="0">
              <a:solidFill>
                <a:srgbClr val="535353"/>
              </a:solidFill>
              <a:effectLst/>
              <a:latin typeface="SourceCodePro"/>
            </a:endParaRPr>
          </a:p>
        </p:txBody>
      </p:sp>
      <p:sp>
        <p:nvSpPr>
          <p:cNvPr id="2" name="Text Placeholder 1"/>
          <p:cNvSpPr>
            <a:spLocks noGrp="1"/>
          </p:cNvSpPr>
          <p:nvPr>
            <p:ph type="body" sz="quarter" idx="10"/>
          </p:nvPr>
        </p:nvSpPr>
        <p:spPr/>
        <p:txBody>
          <a:bodyPr>
            <a:normAutofit/>
          </a:bodyPr>
          <a:lstStyle/>
          <a:p>
            <a:r>
              <a:rPr lang="en-US" sz="2000" dirty="0" smtClean="0"/>
              <a:t>SOME STRING OPERATIONS</a:t>
            </a:r>
            <a:endParaRPr lang="en-US" sz="2000" dirty="0"/>
          </a:p>
        </p:txBody>
      </p:sp>
    </p:spTree>
    <p:extLst>
      <p:ext uri="{BB962C8B-B14F-4D97-AF65-F5344CB8AC3E}">
        <p14:creationId xmlns:p14="http://schemas.microsoft.com/office/powerpoint/2010/main" val="3315742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anim calcmode="lin" valueType="num">
                                      <p:cBhvr>
                                        <p:cTn id="8" dur="500" fill="hold"/>
                                        <p:tgtEl>
                                          <p:spTgt spid="41"/>
                                        </p:tgtEl>
                                        <p:attrNameLst>
                                          <p:attrName>ppt_x</p:attrName>
                                        </p:attrNameLst>
                                      </p:cBhvr>
                                      <p:tavLst>
                                        <p:tav tm="0">
                                          <p:val>
                                            <p:strVal val="#ppt_x"/>
                                          </p:val>
                                        </p:tav>
                                        <p:tav tm="100000">
                                          <p:val>
                                            <p:strVal val="#ppt_x"/>
                                          </p:val>
                                        </p:tav>
                                      </p:tavLst>
                                    </p:anim>
                                    <p:anim calcmode="lin" valueType="num">
                                      <p:cBhvr>
                                        <p:cTn id="9" dur="500" fill="hold"/>
                                        <p:tgtEl>
                                          <p:spTgt spid="4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5">
                                            <p:txEl>
                                              <p:pRg st="1" end="1"/>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xEl>
                                              <p:pRg st="2" end="2"/>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5">
                                            <p:txEl>
                                              <p:pRg st="4" end="4"/>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
                                            <p:txEl>
                                              <p:pRg st="5" end="5"/>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5">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5">
                                            <p:txEl>
                                              <p:pRg st="7" end="7"/>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Straight Connector 72"/>
          <p:cNvCxnSpPr/>
          <p:nvPr/>
        </p:nvCxnSpPr>
        <p:spPr>
          <a:xfrm>
            <a:off x="30822" y="2920574"/>
            <a:ext cx="12192000" cy="0"/>
          </a:xfrm>
          <a:prstGeom prst="line">
            <a:avLst/>
          </a:prstGeom>
          <a:ln w="2222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58" name="Group 157"/>
          <p:cNvGrpSpPr/>
          <p:nvPr/>
        </p:nvGrpSpPr>
        <p:grpSpPr>
          <a:xfrm>
            <a:off x="4829340" y="2800173"/>
            <a:ext cx="381576" cy="240801"/>
            <a:chOff x="6351" y="1588"/>
            <a:chExt cx="490538" cy="309563"/>
          </a:xfrm>
          <a:solidFill>
            <a:schemeClr val="bg1"/>
          </a:solidFill>
        </p:grpSpPr>
        <p:sp>
          <p:nvSpPr>
            <p:cNvPr id="159" name="Freeform 17"/>
            <p:cNvSpPr>
              <a:spLocks noEditPoints="1"/>
            </p:cNvSpPr>
            <p:nvPr/>
          </p:nvSpPr>
          <p:spPr bwMode="auto">
            <a:xfrm>
              <a:off x="6351" y="1588"/>
              <a:ext cx="490538" cy="309563"/>
            </a:xfrm>
            <a:custGeom>
              <a:avLst/>
              <a:gdLst>
                <a:gd name="T0" fmla="*/ 128 w 128"/>
                <a:gd name="T1" fmla="*/ 39 h 80"/>
                <a:gd name="T2" fmla="*/ 128 w 128"/>
                <a:gd name="T3" fmla="*/ 39 h 80"/>
                <a:gd name="T4" fmla="*/ 127 w 128"/>
                <a:gd name="T5" fmla="*/ 38 h 80"/>
                <a:gd name="T6" fmla="*/ 127 w 128"/>
                <a:gd name="T7" fmla="*/ 38 h 80"/>
                <a:gd name="T8" fmla="*/ 64 w 128"/>
                <a:gd name="T9" fmla="*/ 0 h 80"/>
                <a:gd name="T10" fmla="*/ 0 w 128"/>
                <a:gd name="T11" fmla="*/ 38 h 80"/>
                <a:gd name="T12" fmla="*/ 0 w 128"/>
                <a:gd name="T13" fmla="*/ 38 h 80"/>
                <a:gd name="T14" fmla="*/ 0 w 128"/>
                <a:gd name="T15" fmla="*/ 39 h 80"/>
                <a:gd name="T16" fmla="*/ 0 w 128"/>
                <a:gd name="T17" fmla="*/ 39 h 80"/>
                <a:gd name="T18" fmla="*/ 0 w 128"/>
                <a:gd name="T19" fmla="*/ 40 h 80"/>
                <a:gd name="T20" fmla="*/ 0 w 128"/>
                <a:gd name="T21" fmla="*/ 41 h 80"/>
                <a:gd name="T22" fmla="*/ 0 w 128"/>
                <a:gd name="T23" fmla="*/ 41 h 80"/>
                <a:gd name="T24" fmla="*/ 0 w 128"/>
                <a:gd name="T25" fmla="*/ 42 h 80"/>
                <a:gd name="T26" fmla="*/ 0 w 128"/>
                <a:gd name="T27" fmla="*/ 42 h 80"/>
                <a:gd name="T28" fmla="*/ 64 w 128"/>
                <a:gd name="T29" fmla="*/ 80 h 80"/>
                <a:gd name="T30" fmla="*/ 127 w 128"/>
                <a:gd name="T31" fmla="*/ 42 h 80"/>
                <a:gd name="T32" fmla="*/ 127 w 128"/>
                <a:gd name="T33" fmla="*/ 42 h 80"/>
                <a:gd name="T34" fmla="*/ 128 w 128"/>
                <a:gd name="T35" fmla="*/ 41 h 80"/>
                <a:gd name="T36" fmla="*/ 128 w 128"/>
                <a:gd name="T37" fmla="*/ 41 h 80"/>
                <a:gd name="T38" fmla="*/ 128 w 128"/>
                <a:gd name="T39" fmla="*/ 40 h 80"/>
                <a:gd name="T40" fmla="*/ 128 w 128"/>
                <a:gd name="T41" fmla="*/ 39 h 80"/>
                <a:gd name="T42" fmla="*/ 64 w 128"/>
                <a:gd name="T43" fmla="*/ 72 h 80"/>
                <a:gd name="T44" fmla="*/ 9 w 128"/>
                <a:gd name="T45" fmla="*/ 40 h 80"/>
                <a:gd name="T46" fmla="*/ 64 w 128"/>
                <a:gd name="T47" fmla="*/ 8 h 80"/>
                <a:gd name="T48" fmla="*/ 119 w 128"/>
                <a:gd name="T49" fmla="*/ 40 h 80"/>
                <a:gd name="T50" fmla="*/ 64 w 128"/>
                <a:gd name="T51" fmla="*/ 7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80">
                  <a:moveTo>
                    <a:pt x="128" y="39"/>
                  </a:moveTo>
                  <a:cubicBezTo>
                    <a:pt x="128" y="39"/>
                    <a:pt x="128" y="39"/>
                    <a:pt x="128" y="39"/>
                  </a:cubicBezTo>
                  <a:cubicBezTo>
                    <a:pt x="128" y="39"/>
                    <a:pt x="128" y="38"/>
                    <a:pt x="127" y="38"/>
                  </a:cubicBezTo>
                  <a:cubicBezTo>
                    <a:pt x="127" y="38"/>
                    <a:pt x="127" y="38"/>
                    <a:pt x="127" y="38"/>
                  </a:cubicBezTo>
                  <a:cubicBezTo>
                    <a:pt x="116" y="16"/>
                    <a:pt x="91" y="0"/>
                    <a:pt x="64" y="0"/>
                  </a:cubicBezTo>
                  <a:cubicBezTo>
                    <a:pt x="37" y="0"/>
                    <a:pt x="12" y="16"/>
                    <a:pt x="0" y="38"/>
                  </a:cubicBezTo>
                  <a:cubicBezTo>
                    <a:pt x="0" y="38"/>
                    <a:pt x="0" y="38"/>
                    <a:pt x="0" y="38"/>
                  </a:cubicBezTo>
                  <a:cubicBezTo>
                    <a:pt x="0" y="38"/>
                    <a:pt x="0" y="38"/>
                    <a:pt x="0" y="39"/>
                  </a:cubicBezTo>
                  <a:cubicBezTo>
                    <a:pt x="0" y="39"/>
                    <a:pt x="0" y="39"/>
                    <a:pt x="0" y="39"/>
                  </a:cubicBezTo>
                  <a:cubicBezTo>
                    <a:pt x="0" y="39"/>
                    <a:pt x="0" y="40"/>
                    <a:pt x="0" y="40"/>
                  </a:cubicBezTo>
                  <a:cubicBezTo>
                    <a:pt x="0" y="40"/>
                    <a:pt x="0" y="41"/>
                    <a:pt x="0" y="41"/>
                  </a:cubicBezTo>
                  <a:cubicBezTo>
                    <a:pt x="0" y="41"/>
                    <a:pt x="0" y="41"/>
                    <a:pt x="0" y="41"/>
                  </a:cubicBezTo>
                  <a:cubicBezTo>
                    <a:pt x="0" y="41"/>
                    <a:pt x="0" y="41"/>
                    <a:pt x="0" y="42"/>
                  </a:cubicBezTo>
                  <a:cubicBezTo>
                    <a:pt x="0" y="42"/>
                    <a:pt x="0" y="42"/>
                    <a:pt x="0" y="42"/>
                  </a:cubicBezTo>
                  <a:cubicBezTo>
                    <a:pt x="12" y="64"/>
                    <a:pt x="37" y="80"/>
                    <a:pt x="64" y="80"/>
                  </a:cubicBezTo>
                  <a:cubicBezTo>
                    <a:pt x="91" y="80"/>
                    <a:pt x="116" y="64"/>
                    <a:pt x="127" y="42"/>
                  </a:cubicBezTo>
                  <a:cubicBezTo>
                    <a:pt x="127" y="42"/>
                    <a:pt x="127" y="42"/>
                    <a:pt x="127" y="42"/>
                  </a:cubicBezTo>
                  <a:cubicBezTo>
                    <a:pt x="128" y="41"/>
                    <a:pt x="128" y="41"/>
                    <a:pt x="128" y="41"/>
                  </a:cubicBezTo>
                  <a:cubicBezTo>
                    <a:pt x="128" y="41"/>
                    <a:pt x="128" y="41"/>
                    <a:pt x="128" y="41"/>
                  </a:cubicBezTo>
                  <a:cubicBezTo>
                    <a:pt x="128" y="41"/>
                    <a:pt x="128" y="40"/>
                    <a:pt x="128" y="40"/>
                  </a:cubicBezTo>
                  <a:cubicBezTo>
                    <a:pt x="128" y="40"/>
                    <a:pt x="128" y="39"/>
                    <a:pt x="128" y="39"/>
                  </a:cubicBezTo>
                  <a:close/>
                  <a:moveTo>
                    <a:pt x="64" y="72"/>
                  </a:moveTo>
                  <a:cubicBezTo>
                    <a:pt x="41" y="72"/>
                    <a:pt x="19" y="59"/>
                    <a:pt x="9" y="40"/>
                  </a:cubicBezTo>
                  <a:cubicBezTo>
                    <a:pt x="20" y="21"/>
                    <a:pt x="41" y="8"/>
                    <a:pt x="64" y="8"/>
                  </a:cubicBezTo>
                  <a:cubicBezTo>
                    <a:pt x="86" y="8"/>
                    <a:pt x="108" y="21"/>
                    <a:pt x="119" y="40"/>
                  </a:cubicBezTo>
                  <a:cubicBezTo>
                    <a:pt x="108" y="59"/>
                    <a:pt x="86" y="72"/>
                    <a:pt x="64" y="7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0" name="Freeform 18"/>
            <p:cNvSpPr>
              <a:spLocks/>
            </p:cNvSpPr>
            <p:nvPr/>
          </p:nvSpPr>
          <p:spPr bwMode="auto">
            <a:xfrm>
              <a:off x="190501" y="95251"/>
              <a:ext cx="68263" cy="69850"/>
            </a:xfrm>
            <a:custGeom>
              <a:avLst/>
              <a:gdLst>
                <a:gd name="T0" fmla="*/ 16 w 18"/>
                <a:gd name="T1" fmla="*/ 0 h 18"/>
                <a:gd name="T2" fmla="*/ 16 w 18"/>
                <a:gd name="T3" fmla="*/ 0 h 18"/>
                <a:gd name="T4" fmla="*/ 0 w 18"/>
                <a:gd name="T5" fmla="*/ 16 h 18"/>
                <a:gd name="T6" fmla="*/ 2 w 18"/>
                <a:gd name="T7" fmla="*/ 18 h 18"/>
                <a:gd name="T8" fmla="*/ 4 w 18"/>
                <a:gd name="T9" fmla="*/ 16 h 18"/>
                <a:gd name="T10" fmla="*/ 16 w 18"/>
                <a:gd name="T11" fmla="*/ 4 h 18"/>
                <a:gd name="T12" fmla="*/ 16 w 18"/>
                <a:gd name="T13" fmla="*/ 4 h 18"/>
                <a:gd name="T14" fmla="*/ 18 w 18"/>
                <a:gd name="T15" fmla="*/ 2 h 18"/>
                <a:gd name="T16" fmla="*/ 16 w 18"/>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8">
                  <a:moveTo>
                    <a:pt x="16" y="0"/>
                  </a:moveTo>
                  <a:cubicBezTo>
                    <a:pt x="16" y="0"/>
                    <a:pt x="16" y="0"/>
                    <a:pt x="16" y="0"/>
                  </a:cubicBezTo>
                  <a:cubicBezTo>
                    <a:pt x="7" y="0"/>
                    <a:pt x="0" y="7"/>
                    <a:pt x="0" y="16"/>
                  </a:cubicBezTo>
                  <a:cubicBezTo>
                    <a:pt x="0" y="17"/>
                    <a:pt x="1" y="18"/>
                    <a:pt x="2" y="18"/>
                  </a:cubicBezTo>
                  <a:cubicBezTo>
                    <a:pt x="3" y="18"/>
                    <a:pt x="4" y="17"/>
                    <a:pt x="4" y="16"/>
                  </a:cubicBezTo>
                  <a:cubicBezTo>
                    <a:pt x="4" y="9"/>
                    <a:pt x="9" y="4"/>
                    <a:pt x="16" y="4"/>
                  </a:cubicBezTo>
                  <a:cubicBezTo>
                    <a:pt x="16" y="4"/>
                    <a:pt x="16" y="4"/>
                    <a:pt x="16" y="4"/>
                  </a:cubicBezTo>
                  <a:cubicBezTo>
                    <a:pt x="17" y="4"/>
                    <a:pt x="18" y="3"/>
                    <a:pt x="18" y="2"/>
                  </a:cubicBezTo>
                  <a:cubicBezTo>
                    <a:pt x="18" y="1"/>
                    <a:pt x="17" y="0"/>
                    <a:pt x="1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1" name="Freeform 19"/>
            <p:cNvSpPr>
              <a:spLocks noEditPoints="1"/>
            </p:cNvSpPr>
            <p:nvPr/>
          </p:nvSpPr>
          <p:spPr bwMode="auto">
            <a:xfrm>
              <a:off x="144463" y="47626"/>
              <a:ext cx="214313" cy="217488"/>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2 h 56"/>
                <a:gd name="T12" fmla="*/ 4 w 56"/>
                <a:gd name="T13" fmla="*/ 28 h 56"/>
                <a:gd name="T14" fmla="*/ 28 w 56"/>
                <a:gd name="T15" fmla="*/ 4 h 56"/>
                <a:gd name="T16" fmla="*/ 52 w 56"/>
                <a:gd name="T17" fmla="*/ 28 h 56"/>
                <a:gd name="T18" fmla="*/ 28 w 56"/>
                <a:gd name="T19" fmla="*/ 5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2" y="0"/>
                    <a:pt x="0" y="13"/>
                    <a:pt x="0" y="28"/>
                  </a:cubicBezTo>
                  <a:cubicBezTo>
                    <a:pt x="0" y="43"/>
                    <a:pt x="12" y="56"/>
                    <a:pt x="28" y="56"/>
                  </a:cubicBezTo>
                  <a:cubicBezTo>
                    <a:pt x="43" y="56"/>
                    <a:pt x="56" y="43"/>
                    <a:pt x="56" y="28"/>
                  </a:cubicBezTo>
                  <a:cubicBezTo>
                    <a:pt x="56" y="13"/>
                    <a:pt x="43" y="0"/>
                    <a:pt x="28" y="0"/>
                  </a:cubicBezTo>
                  <a:close/>
                  <a:moveTo>
                    <a:pt x="28" y="52"/>
                  </a:moveTo>
                  <a:cubicBezTo>
                    <a:pt x="15" y="52"/>
                    <a:pt x="4" y="41"/>
                    <a:pt x="4" y="28"/>
                  </a:cubicBezTo>
                  <a:cubicBezTo>
                    <a:pt x="4" y="15"/>
                    <a:pt x="15" y="4"/>
                    <a:pt x="28" y="4"/>
                  </a:cubicBezTo>
                  <a:cubicBezTo>
                    <a:pt x="41" y="4"/>
                    <a:pt x="52" y="15"/>
                    <a:pt x="52" y="28"/>
                  </a:cubicBezTo>
                  <a:cubicBezTo>
                    <a:pt x="52" y="41"/>
                    <a:pt x="41" y="52"/>
                    <a:pt x="28" y="5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 name="Group 3"/>
          <p:cNvGrpSpPr/>
          <p:nvPr/>
        </p:nvGrpSpPr>
        <p:grpSpPr>
          <a:xfrm>
            <a:off x="5365675" y="2391880"/>
            <a:ext cx="1524520" cy="1745407"/>
            <a:chOff x="5346783" y="3433702"/>
            <a:chExt cx="1524520" cy="1745407"/>
          </a:xfrm>
        </p:grpSpPr>
        <p:sp>
          <p:nvSpPr>
            <p:cNvPr id="87" name="Oval 86"/>
            <p:cNvSpPr/>
            <p:nvPr/>
          </p:nvSpPr>
          <p:spPr>
            <a:xfrm>
              <a:off x="5648150" y="3433702"/>
              <a:ext cx="930191" cy="930190"/>
            </a:xfrm>
            <a:prstGeom prst="ellipse">
              <a:avLst/>
            </a:prstGeom>
            <a:solidFill>
              <a:schemeClr val="accent3"/>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sp>
          <p:nvSpPr>
            <p:cNvPr id="143" name="TextBox 142"/>
            <p:cNvSpPr txBox="1"/>
            <p:nvPr/>
          </p:nvSpPr>
          <p:spPr>
            <a:xfrm>
              <a:off x="5346783" y="4465758"/>
              <a:ext cx="1524520" cy="307777"/>
            </a:xfrm>
            <a:prstGeom prst="rect">
              <a:avLst/>
            </a:prstGeom>
            <a:noFill/>
          </p:spPr>
          <p:txBody>
            <a:bodyPr wrap="none" rtlCol="0">
              <a:spAutoFit/>
            </a:bodyPr>
            <a:lstStyle/>
            <a:p>
              <a:pPr algn="ctr"/>
              <a:r>
                <a:rPr lang="en-US" sz="1400" b="1" dirty="0">
                  <a:solidFill>
                    <a:schemeClr val="bg1">
                      <a:lumMod val="50000"/>
                    </a:schemeClr>
                  </a:solidFill>
                  <a:latin typeface="+mj-lt"/>
                </a:rPr>
                <a:t>CONTROL FLOW</a:t>
              </a:r>
              <a:endParaRPr lang="id-ID" sz="1400" b="1" dirty="0">
                <a:solidFill>
                  <a:schemeClr val="bg1">
                    <a:lumMod val="50000"/>
                  </a:schemeClr>
                </a:solidFill>
                <a:latin typeface="+mj-lt"/>
              </a:endParaRPr>
            </a:p>
          </p:txBody>
        </p:sp>
        <p:sp>
          <p:nvSpPr>
            <p:cNvPr id="144" name="TextBox 143"/>
            <p:cNvSpPr txBox="1"/>
            <p:nvPr/>
          </p:nvSpPr>
          <p:spPr>
            <a:xfrm>
              <a:off x="5399836" y="4717444"/>
              <a:ext cx="1418406" cy="461665"/>
            </a:xfrm>
            <a:prstGeom prst="rect">
              <a:avLst/>
            </a:prstGeom>
            <a:noFill/>
          </p:spPr>
          <p:txBody>
            <a:bodyPr wrap="square" rtlCol="0">
              <a:spAutoFit/>
            </a:bodyPr>
            <a:lstStyle/>
            <a:p>
              <a:pPr algn="ctr"/>
              <a:r>
                <a:rPr lang="en-US" sz="1200" dirty="0">
                  <a:solidFill>
                    <a:schemeClr val="bg1">
                      <a:lumMod val="50000"/>
                    </a:schemeClr>
                  </a:solidFill>
                </a:rPr>
                <a:t>Control flow and error handling</a:t>
              </a:r>
              <a:endParaRPr lang="en-US" sz="1200" b="1" dirty="0">
                <a:solidFill>
                  <a:schemeClr val="bg1">
                    <a:lumMod val="50000"/>
                  </a:schemeClr>
                </a:solidFill>
                <a:latin typeface="Signika Negative" pitchFamily="2" charset="0"/>
              </a:endParaRPr>
            </a:p>
          </p:txBody>
        </p:sp>
        <p:grpSp>
          <p:nvGrpSpPr>
            <p:cNvPr id="162" name="Group 161"/>
            <p:cNvGrpSpPr/>
            <p:nvPr/>
          </p:nvGrpSpPr>
          <p:grpSpPr>
            <a:xfrm>
              <a:off x="5987954" y="3744576"/>
              <a:ext cx="251810" cy="333594"/>
              <a:chOff x="6351" y="0"/>
              <a:chExt cx="371475" cy="492125"/>
            </a:xfrm>
            <a:solidFill>
              <a:schemeClr val="bg1"/>
            </a:solidFill>
          </p:grpSpPr>
          <p:sp>
            <p:nvSpPr>
              <p:cNvPr id="163" name="Freeform 23"/>
              <p:cNvSpPr>
                <a:spLocks noEditPoints="1"/>
              </p:cNvSpPr>
              <p:nvPr/>
            </p:nvSpPr>
            <p:spPr bwMode="auto">
              <a:xfrm>
                <a:off x="98426" y="88900"/>
                <a:ext cx="185738" cy="184150"/>
              </a:xfrm>
              <a:custGeom>
                <a:avLst/>
                <a:gdLst>
                  <a:gd name="T0" fmla="*/ 24 w 48"/>
                  <a:gd name="T1" fmla="*/ 48 h 48"/>
                  <a:gd name="T2" fmla="*/ 48 w 48"/>
                  <a:gd name="T3" fmla="*/ 24 h 48"/>
                  <a:gd name="T4" fmla="*/ 24 w 48"/>
                  <a:gd name="T5" fmla="*/ 0 h 48"/>
                  <a:gd name="T6" fmla="*/ 0 w 48"/>
                  <a:gd name="T7" fmla="*/ 24 h 48"/>
                  <a:gd name="T8" fmla="*/ 24 w 48"/>
                  <a:gd name="T9" fmla="*/ 48 h 48"/>
                  <a:gd name="T10" fmla="*/ 24 w 48"/>
                  <a:gd name="T11" fmla="*/ 4 h 48"/>
                  <a:gd name="T12" fmla="*/ 44 w 48"/>
                  <a:gd name="T13" fmla="*/ 24 h 48"/>
                  <a:gd name="T14" fmla="*/ 24 w 48"/>
                  <a:gd name="T15" fmla="*/ 44 h 48"/>
                  <a:gd name="T16" fmla="*/ 4 w 48"/>
                  <a:gd name="T17" fmla="*/ 24 h 48"/>
                  <a:gd name="T18" fmla="*/ 24 w 48"/>
                  <a:gd name="T19"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37" y="48"/>
                      <a:pt x="48" y="37"/>
                      <a:pt x="48" y="24"/>
                    </a:cubicBezTo>
                    <a:cubicBezTo>
                      <a:pt x="48" y="11"/>
                      <a:pt x="37" y="0"/>
                      <a:pt x="24" y="0"/>
                    </a:cubicBezTo>
                    <a:cubicBezTo>
                      <a:pt x="11" y="0"/>
                      <a:pt x="0" y="11"/>
                      <a:pt x="0" y="24"/>
                    </a:cubicBezTo>
                    <a:cubicBezTo>
                      <a:pt x="0" y="37"/>
                      <a:pt x="11" y="48"/>
                      <a:pt x="24" y="48"/>
                    </a:cubicBezTo>
                    <a:close/>
                    <a:moveTo>
                      <a:pt x="24" y="4"/>
                    </a:moveTo>
                    <a:cubicBezTo>
                      <a:pt x="35" y="4"/>
                      <a:pt x="44" y="13"/>
                      <a:pt x="44" y="24"/>
                    </a:cubicBezTo>
                    <a:cubicBezTo>
                      <a:pt x="44" y="35"/>
                      <a:pt x="35" y="44"/>
                      <a:pt x="24" y="44"/>
                    </a:cubicBezTo>
                    <a:cubicBezTo>
                      <a:pt x="13" y="44"/>
                      <a:pt x="4" y="35"/>
                      <a:pt x="4" y="24"/>
                    </a:cubicBezTo>
                    <a:cubicBezTo>
                      <a:pt x="4" y="13"/>
                      <a:pt x="13" y="4"/>
                      <a:pt x="24"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lumMod val="50000"/>
                    </a:schemeClr>
                  </a:solidFill>
                </a:endParaRPr>
              </a:p>
            </p:txBody>
          </p:sp>
          <p:sp>
            <p:nvSpPr>
              <p:cNvPr id="164" name="Freeform 24"/>
              <p:cNvSpPr>
                <a:spLocks noEditPoints="1"/>
              </p:cNvSpPr>
              <p:nvPr/>
            </p:nvSpPr>
            <p:spPr bwMode="auto">
              <a:xfrm>
                <a:off x="6351" y="0"/>
                <a:ext cx="371475" cy="492125"/>
              </a:xfrm>
              <a:custGeom>
                <a:avLst/>
                <a:gdLst>
                  <a:gd name="T0" fmla="*/ 48 w 96"/>
                  <a:gd name="T1" fmla="*/ 0 h 128"/>
                  <a:gd name="T2" fmla="*/ 0 w 96"/>
                  <a:gd name="T3" fmla="*/ 48 h 128"/>
                  <a:gd name="T4" fmla="*/ 41 w 96"/>
                  <a:gd name="T5" fmla="*/ 125 h 128"/>
                  <a:gd name="T6" fmla="*/ 48 w 96"/>
                  <a:gd name="T7" fmla="*/ 128 h 128"/>
                  <a:gd name="T8" fmla="*/ 48 w 96"/>
                  <a:gd name="T9" fmla="*/ 128 h 128"/>
                  <a:gd name="T10" fmla="*/ 54 w 96"/>
                  <a:gd name="T11" fmla="*/ 125 h 128"/>
                  <a:gd name="T12" fmla="*/ 96 w 96"/>
                  <a:gd name="T13" fmla="*/ 48 h 128"/>
                  <a:gd name="T14" fmla="*/ 48 w 96"/>
                  <a:gd name="T15" fmla="*/ 0 h 128"/>
                  <a:gd name="T16" fmla="*/ 48 w 96"/>
                  <a:gd name="T17" fmla="*/ 120 h 128"/>
                  <a:gd name="T18" fmla="*/ 48 w 96"/>
                  <a:gd name="T19" fmla="*/ 120 h 128"/>
                  <a:gd name="T20" fmla="*/ 47 w 96"/>
                  <a:gd name="T21" fmla="*/ 119 h 128"/>
                  <a:gd name="T22" fmla="*/ 8 w 96"/>
                  <a:gd name="T23" fmla="*/ 48 h 128"/>
                  <a:gd name="T24" fmla="*/ 48 w 96"/>
                  <a:gd name="T25" fmla="*/ 8 h 128"/>
                  <a:gd name="T26" fmla="*/ 88 w 96"/>
                  <a:gd name="T27" fmla="*/ 48 h 128"/>
                  <a:gd name="T28" fmla="*/ 48 w 96"/>
                  <a:gd name="T29"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128">
                    <a:moveTo>
                      <a:pt x="48" y="0"/>
                    </a:moveTo>
                    <a:cubicBezTo>
                      <a:pt x="22" y="0"/>
                      <a:pt x="0" y="21"/>
                      <a:pt x="0" y="48"/>
                    </a:cubicBezTo>
                    <a:cubicBezTo>
                      <a:pt x="0" y="76"/>
                      <a:pt x="24" y="105"/>
                      <a:pt x="41" y="125"/>
                    </a:cubicBezTo>
                    <a:cubicBezTo>
                      <a:pt x="42" y="125"/>
                      <a:pt x="44" y="128"/>
                      <a:pt x="48" y="128"/>
                    </a:cubicBezTo>
                    <a:cubicBezTo>
                      <a:pt x="48" y="128"/>
                      <a:pt x="48" y="128"/>
                      <a:pt x="48" y="128"/>
                    </a:cubicBezTo>
                    <a:cubicBezTo>
                      <a:pt x="52" y="128"/>
                      <a:pt x="54" y="125"/>
                      <a:pt x="54" y="125"/>
                    </a:cubicBezTo>
                    <a:cubicBezTo>
                      <a:pt x="72" y="105"/>
                      <a:pt x="96" y="76"/>
                      <a:pt x="96" y="48"/>
                    </a:cubicBezTo>
                    <a:cubicBezTo>
                      <a:pt x="96" y="21"/>
                      <a:pt x="74" y="0"/>
                      <a:pt x="48" y="0"/>
                    </a:cubicBezTo>
                    <a:close/>
                    <a:moveTo>
                      <a:pt x="48" y="120"/>
                    </a:moveTo>
                    <a:cubicBezTo>
                      <a:pt x="48" y="120"/>
                      <a:pt x="48" y="120"/>
                      <a:pt x="48" y="120"/>
                    </a:cubicBezTo>
                    <a:cubicBezTo>
                      <a:pt x="48" y="120"/>
                      <a:pt x="48" y="120"/>
                      <a:pt x="47" y="119"/>
                    </a:cubicBezTo>
                    <a:cubicBezTo>
                      <a:pt x="33" y="103"/>
                      <a:pt x="8" y="74"/>
                      <a:pt x="8" y="48"/>
                    </a:cubicBezTo>
                    <a:cubicBezTo>
                      <a:pt x="8" y="26"/>
                      <a:pt x="26" y="8"/>
                      <a:pt x="48" y="8"/>
                    </a:cubicBezTo>
                    <a:cubicBezTo>
                      <a:pt x="70" y="8"/>
                      <a:pt x="88" y="26"/>
                      <a:pt x="88" y="48"/>
                    </a:cubicBezTo>
                    <a:cubicBezTo>
                      <a:pt x="88" y="74"/>
                      <a:pt x="63" y="103"/>
                      <a:pt x="48" y="12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lumMod val="50000"/>
                    </a:schemeClr>
                  </a:solidFill>
                </a:endParaRPr>
              </a:p>
            </p:txBody>
          </p:sp>
        </p:grpSp>
      </p:grpSp>
      <p:grpSp>
        <p:nvGrpSpPr>
          <p:cNvPr id="5" name="Group 4"/>
          <p:cNvGrpSpPr/>
          <p:nvPr/>
        </p:nvGrpSpPr>
        <p:grpSpPr>
          <a:xfrm>
            <a:off x="7864652" y="2381247"/>
            <a:ext cx="1418406" cy="1981272"/>
            <a:chOff x="7596806" y="3433702"/>
            <a:chExt cx="1418406" cy="1981272"/>
          </a:xfrm>
        </p:grpSpPr>
        <p:sp>
          <p:nvSpPr>
            <p:cNvPr id="88" name="Oval 87"/>
            <p:cNvSpPr/>
            <p:nvPr/>
          </p:nvSpPr>
          <p:spPr>
            <a:xfrm>
              <a:off x="7833574" y="3433702"/>
              <a:ext cx="930191" cy="930190"/>
            </a:xfrm>
            <a:prstGeom prst="ellipse">
              <a:avLst/>
            </a:prstGeom>
            <a:solidFill>
              <a:schemeClr val="accent4"/>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sp>
          <p:nvSpPr>
            <p:cNvPr id="145" name="TextBox 144"/>
            <p:cNvSpPr txBox="1"/>
            <p:nvPr/>
          </p:nvSpPr>
          <p:spPr>
            <a:xfrm>
              <a:off x="7671666" y="4465758"/>
              <a:ext cx="1245597" cy="523220"/>
            </a:xfrm>
            <a:prstGeom prst="rect">
              <a:avLst/>
            </a:prstGeom>
            <a:noFill/>
          </p:spPr>
          <p:txBody>
            <a:bodyPr wrap="none" rtlCol="0">
              <a:spAutoFit/>
            </a:bodyPr>
            <a:lstStyle/>
            <a:p>
              <a:pPr algn="ctr"/>
              <a:r>
                <a:rPr lang="id-ID" sz="1400" b="1" dirty="0">
                  <a:solidFill>
                    <a:schemeClr val="bg1">
                      <a:lumMod val="50000"/>
                    </a:schemeClr>
                  </a:solidFill>
                  <a:latin typeface="+mj-lt"/>
                </a:rPr>
                <a:t>L</a:t>
              </a:r>
              <a:r>
                <a:rPr lang="en-US" sz="1400" b="1" dirty="0">
                  <a:solidFill>
                    <a:schemeClr val="bg1">
                      <a:lumMod val="50000"/>
                    </a:schemeClr>
                  </a:solidFill>
                  <a:latin typeface="+mj-lt"/>
                </a:rPr>
                <a:t>OOPS AND</a:t>
              </a:r>
            </a:p>
            <a:p>
              <a:pPr algn="ctr"/>
              <a:r>
                <a:rPr lang="en-US" sz="1400" b="1" dirty="0">
                  <a:solidFill>
                    <a:schemeClr val="bg1">
                      <a:lumMod val="50000"/>
                    </a:schemeClr>
                  </a:solidFill>
                  <a:latin typeface="+mj-lt"/>
                </a:rPr>
                <a:t>ITERATION</a:t>
              </a:r>
              <a:endParaRPr lang="id-ID" sz="1400" b="1" dirty="0">
                <a:solidFill>
                  <a:schemeClr val="bg1">
                    <a:lumMod val="50000"/>
                  </a:schemeClr>
                </a:solidFill>
                <a:latin typeface="+mj-lt"/>
              </a:endParaRPr>
            </a:p>
          </p:txBody>
        </p:sp>
        <p:sp>
          <p:nvSpPr>
            <p:cNvPr id="146" name="TextBox 145"/>
            <p:cNvSpPr txBox="1"/>
            <p:nvPr/>
          </p:nvSpPr>
          <p:spPr>
            <a:xfrm>
              <a:off x="7596806" y="4953309"/>
              <a:ext cx="1418406" cy="461665"/>
            </a:xfrm>
            <a:prstGeom prst="rect">
              <a:avLst/>
            </a:prstGeom>
            <a:noFill/>
          </p:spPr>
          <p:txBody>
            <a:bodyPr wrap="square" rtlCol="0">
              <a:spAutoFit/>
            </a:bodyPr>
            <a:lstStyle/>
            <a:p>
              <a:pPr algn="ctr"/>
              <a:r>
                <a:rPr lang="en-US" sz="1200" dirty="0">
                  <a:solidFill>
                    <a:schemeClr val="bg1">
                      <a:lumMod val="50000"/>
                    </a:schemeClr>
                  </a:solidFill>
                </a:rPr>
                <a:t>for, </a:t>
              </a:r>
              <a:r>
                <a:rPr lang="en-US" sz="1200" dirty="0" err="1">
                  <a:solidFill>
                    <a:schemeClr val="bg1">
                      <a:lumMod val="50000"/>
                    </a:schemeClr>
                  </a:solidFill>
                </a:rPr>
                <a:t>for..in</a:t>
              </a:r>
              <a:r>
                <a:rPr lang="en-US" sz="1200" dirty="0">
                  <a:solidFill>
                    <a:schemeClr val="bg1">
                      <a:lumMod val="50000"/>
                    </a:schemeClr>
                  </a:solidFill>
                </a:rPr>
                <a:t>, while, break, continue</a:t>
              </a:r>
              <a:endParaRPr lang="en-US" sz="1200" b="1" dirty="0">
                <a:solidFill>
                  <a:schemeClr val="bg1">
                    <a:lumMod val="50000"/>
                  </a:schemeClr>
                </a:solidFill>
                <a:latin typeface="Signika Negative" pitchFamily="2" charset="0"/>
              </a:endParaRPr>
            </a:p>
          </p:txBody>
        </p:sp>
        <p:sp>
          <p:nvSpPr>
            <p:cNvPr id="40" name="Freeform 5"/>
            <p:cNvSpPr>
              <a:spLocks noEditPoints="1"/>
            </p:cNvSpPr>
            <p:nvPr/>
          </p:nvSpPr>
          <p:spPr bwMode="auto">
            <a:xfrm rot="18900000">
              <a:off x="8113871" y="3700270"/>
              <a:ext cx="382683" cy="379195"/>
            </a:xfrm>
            <a:custGeom>
              <a:avLst/>
              <a:gdLst>
                <a:gd name="T0" fmla="*/ 692 w 973"/>
                <a:gd name="T1" fmla="*/ 24 h 964"/>
                <a:gd name="T2" fmla="*/ 633 w 973"/>
                <a:gd name="T3" fmla="*/ 0 h 964"/>
                <a:gd name="T4" fmla="*/ 574 w 973"/>
                <a:gd name="T5" fmla="*/ 24 h 964"/>
                <a:gd name="T6" fmla="*/ 527 w 973"/>
                <a:gd name="T7" fmla="*/ 71 h 964"/>
                <a:gd name="T8" fmla="*/ 503 w 973"/>
                <a:gd name="T9" fmla="*/ 130 h 964"/>
                <a:gd name="T10" fmla="*/ 515 w 973"/>
                <a:gd name="T11" fmla="*/ 174 h 964"/>
                <a:gd name="T12" fmla="*/ 64 w 973"/>
                <a:gd name="T13" fmla="*/ 354 h 964"/>
                <a:gd name="T14" fmla="*/ 6 w 973"/>
                <a:gd name="T15" fmla="*/ 427 h 964"/>
                <a:gd name="T16" fmla="*/ 33 w 973"/>
                <a:gd name="T17" fmla="*/ 517 h 964"/>
                <a:gd name="T18" fmla="*/ 456 w 973"/>
                <a:gd name="T19" fmla="*/ 935 h 964"/>
                <a:gd name="T20" fmla="*/ 524 w 973"/>
                <a:gd name="T21" fmla="*/ 964 h 964"/>
                <a:gd name="T22" fmla="*/ 527 w 973"/>
                <a:gd name="T23" fmla="*/ 964 h 964"/>
                <a:gd name="T24" fmla="*/ 547 w 973"/>
                <a:gd name="T25" fmla="*/ 962 h 964"/>
                <a:gd name="T26" fmla="*/ 620 w 973"/>
                <a:gd name="T27" fmla="*/ 901 h 964"/>
                <a:gd name="T28" fmla="*/ 797 w 973"/>
                <a:gd name="T29" fmla="*/ 456 h 964"/>
                <a:gd name="T30" fmla="*/ 843 w 973"/>
                <a:gd name="T31" fmla="*/ 470 h 964"/>
                <a:gd name="T32" fmla="*/ 902 w 973"/>
                <a:gd name="T33" fmla="*/ 446 h 964"/>
                <a:gd name="T34" fmla="*/ 948 w 973"/>
                <a:gd name="T35" fmla="*/ 399 h 964"/>
                <a:gd name="T36" fmla="*/ 973 w 973"/>
                <a:gd name="T37" fmla="*/ 340 h 964"/>
                <a:gd name="T38" fmla="*/ 949 w 973"/>
                <a:gd name="T39" fmla="*/ 281 h 964"/>
                <a:gd name="T40" fmla="*/ 692 w 973"/>
                <a:gd name="T41" fmla="*/ 24 h 964"/>
                <a:gd name="T42" fmla="*/ 558 w 973"/>
                <a:gd name="T43" fmla="*/ 876 h 964"/>
                <a:gd name="T44" fmla="*/ 534 w 973"/>
                <a:gd name="T45" fmla="*/ 897 h 964"/>
                <a:gd name="T46" fmla="*/ 526 w 973"/>
                <a:gd name="T47" fmla="*/ 898 h 964"/>
                <a:gd name="T48" fmla="*/ 503 w 973"/>
                <a:gd name="T49" fmla="*/ 888 h 964"/>
                <a:gd name="T50" fmla="*/ 80 w 973"/>
                <a:gd name="T51" fmla="*/ 469 h 964"/>
                <a:gd name="T52" fmla="*/ 71 w 973"/>
                <a:gd name="T53" fmla="*/ 440 h 964"/>
                <a:gd name="T54" fmla="*/ 90 w 973"/>
                <a:gd name="T55" fmla="*/ 415 h 964"/>
                <a:gd name="T56" fmla="*/ 297 w 973"/>
                <a:gd name="T57" fmla="*/ 332 h 964"/>
                <a:gd name="T58" fmla="*/ 715 w 973"/>
                <a:gd name="T59" fmla="*/ 483 h 964"/>
                <a:gd name="T60" fmla="*/ 558 w 973"/>
                <a:gd name="T61" fmla="*/ 876 h 964"/>
                <a:gd name="T62" fmla="*/ 901 w 973"/>
                <a:gd name="T63" fmla="*/ 352 h 964"/>
                <a:gd name="T64" fmla="*/ 855 w 973"/>
                <a:gd name="T65" fmla="*/ 399 h 964"/>
                <a:gd name="T66" fmla="*/ 831 w 973"/>
                <a:gd name="T67" fmla="*/ 399 h 964"/>
                <a:gd name="T68" fmla="*/ 772 w 973"/>
                <a:gd name="T69" fmla="*/ 340 h 964"/>
                <a:gd name="T70" fmla="*/ 725 w 973"/>
                <a:gd name="T71" fmla="*/ 459 h 964"/>
                <a:gd name="T72" fmla="*/ 729 w 973"/>
                <a:gd name="T73" fmla="*/ 449 h 964"/>
                <a:gd name="T74" fmla="*/ 435 w 973"/>
                <a:gd name="T75" fmla="*/ 325 h 964"/>
                <a:gd name="T76" fmla="*/ 349 w 973"/>
                <a:gd name="T77" fmla="*/ 312 h 964"/>
                <a:gd name="T78" fmla="*/ 631 w 973"/>
                <a:gd name="T79" fmla="*/ 199 h 964"/>
                <a:gd name="T80" fmla="*/ 574 w 973"/>
                <a:gd name="T81" fmla="*/ 142 h 964"/>
                <a:gd name="T82" fmla="*/ 574 w 973"/>
                <a:gd name="T83" fmla="*/ 118 h 964"/>
                <a:gd name="T84" fmla="*/ 621 w 973"/>
                <a:gd name="T85" fmla="*/ 71 h 964"/>
                <a:gd name="T86" fmla="*/ 645 w 973"/>
                <a:gd name="T87" fmla="*/ 71 h 964"/>
                <a:gd name="T88" fmla="*/ 901 w 973"/>
                <a:gd name="T89" fmla="*/ 328 h 964"/>
                <a:gd name="T90" fmla="*/ 901 w 973"/>
                <a:gd name="T91" fmla="*/ 352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3" h="964">
                  <a:moveTo>
                    <a:pt x="692" y="24"/>
                  </a:moveTo>
                  <a:cubicBezTo>
                    <a:pt x="676" y="8"/>
                    <a:pt x="655" y="0"/>
                    <a:pt x="633" y="0"/>
                  </a:cubicBezTo>
                  <a:cubicBezTo>
                    <a:pt x="611" y="0"/>
                    <a:pt x="590" y="8"/>
                    <a:pt x="574" y="24"/>
                  </a:cubicBezTo>
                  <a:cubicBezTo>
                    <a:pt x="527" y="71"/>
                    <a:pt x="527" y="71"/>
                    <a:pt x="527" y="71"/>
                  </a:cubicBezTo>
                  <a:cubicBezTo>
                    <a:pt x="511" y="87"/>
                    <a:pt x="503" y="108"/>
                    <a:pt x="503" y="130"/>
                  </a:cubicBezTo>
                  <a:cubicBezTo>
                    <a:pt x="503" y="146"/>
                    <a:pt x="507" y="161"/>
                    <a:pt x="515" y="174"/>
                  </a:cubicBezTo>
                  <a:cubicBezTo>
                    <a:pt x="64" y="354"/>
                    <a:pt x="64" y="354"/>
                    <a:pt x="64" y="354"/>
                  </a:cubicBezTo>
                  <a:cubicBezTo>
                    <a:pt x="33" y="368"/>
                    <a:pt x="12" y="395"/>
                    <a:pt x="6" y="427"/>
                  </a:cubicBezTo>
                  <a:cubicBezTo>
                    <a:pt x="0" y="460"/>
                    <a:pt x="10" y="493"/>
                    <a:pt x="33" y="517"/>
                  </a:cubicBezTo>
                  <a:cubicBezTo>
                    <a:pt x="456" y="935"/>
                    <a:pt x="456" y="935"/>
                    <a:pt x="456" y="935"/>
                  </a:cubicBezTo>
                  <a:cubicBezTo>
                    <a:pt x="475" y="953"/>
                    <a:pt x="499" y="963"/>
                    <a:pt x="524" y="964"/>
                  </a:cubicBezTo>
                  <a:cubicBezTo>
                    <a:pt x="525" y="964"/>
                    <a:pt x="526" y="964"/>
                    <a:pt x="527" y="964"/>
                  </a:cubicBezTo>
                  <a:cubicBezTo>
                    <a:pt x="534" y="964"/>
                    <a:pt x="540" y="963"/>
                    <a:pt x="547" y="962"/>
                  </a:cubicBezTo>
                  <a:cubicBezTo>
                    <a:pt x="580" y="955"/>
                    <a:pt x="607" y="932"/>
                    <a:pt x="620" y="901"/>
                  </a:cubicBezTo>
                  <a:cubicBezTo>
                    <a:pt x="797" y="456"/>
                    <a:pt x="797" y="456"/>
                    <a:pt x="797" y="456"/>
                  </a:cubicBezTo>
                  <a:cubicBezTo>
                    <a:pt x="811" y="465"/>
                    <a:pt x="826" y="470"/>
                    <a:pt x="843" y="470"/>
                  </a:cubicBezTo>
                  <a:cubicBezTo>
                    <a:pt x="865" y="470"/>
                    <a:pt x="886" y="461"/>
                    <a:pt x="902" y="446"/>
                  </a:cubicBezTo>
                  <a:cubicBezTo>
                    <a:pt x="948" y="399"/>
                    <a:pt x="948" y="399"/>
                    <a:pt x="948" y="399"/>
                  </a:cubicBezTo>
                  <a:cubicBezTo>
                    <a:pt x="964" y="383"/>
                    <a:pt x="973" y="362"/>
                    <a:pt x="973" y="340"/>
                  </a:cubicBezTo>
                  <a:cubicBezTo>
                    <a:pt x="973" y="317"/>
                    <a:pt x="964" y="297"/>
                    <a:pt x="949" y="281"/>
                  </a:cubicBezTo>
                  <a:lnTo>
                    <a:pt x="692" y="24"/>
                  </a:lnTo>
                  <a:close/>
                  <a:moveTo>
                    <a:pt x="558" y="876"/>
                  </a:moveTo>
                  <a:cubicBezTo>
                    <a:pt x="554" y="887"/>
                    <a:pt x="545" y="895"/>
                    <a:pt x="534" y="897"/>
                  </a:cubicBezTo>
                  <a:cubicBezTo>
                    <a:pt x="531" y="897"/>
                    <a:pt x="529" y="898"/>
                    <a:pt x="526" y="898"/>
                  </a:cubicBezTo>
                  <a:cubicBezTo>
                    <a:pt x="518" y="897"/>
                    <a:pt x="510" y="894"/>
                    <a:pt x="503" y="888"/>
                  </a:cubicBezTo>
                  <a:cubicBezTo>
                    <a:pt x="80" y="469"/>
                    <a:pt x="80" y="469"/>
                    <a:pt x="80" y="469"/>
                  </a:cubicBezTo>
                  <a:cubicBezTo>
                    <a:pt x="72" y="461"/>
                    <a:pt x="69" y="450"/>
                    <a:pt x="71" y="440"/>
                  </a:cubicBezTo>
                  <a:cubicBezTo>
                    <a:pt x="73" y="429"/>
                    <a:pt x="80" y="420"/>
                    <a:pt x="90" y="415"/>
                  </a:cubicBezTo>
                  <a:cubicBezTo>
                    <a:pt x="297" y="332"/>
                    <a:pt x="297" y="332"/>
                    <a:pt x="297" y="332"/>
                  </a:cubicBezTo>
                  <a:cubicBezTo>
                    <a:pt x="436" y="379"/>
                    <a:pt x="576" y="334"/>
                    <a:pt x="715" y="483"/>
                  </a:cubicBezTo>
                  <a:lnTo>
                    <a:pt x="558" y="876"/>
                  </a:lnTo>
                  <a:close/>
                  <a:moveTo>
                    <a:pt x="901" y="352"/>
                  </a:moveTo>
                  <a:cubicBezTo>
                    <a:pt x="855" y="399"/>
                    <a:pt x="855" y="399"/>
                    <a:pt x="855" y="399"/>
                  </a:cubicBezTo>
                  <a:cubicBezTo>
                    <a:pt x="848" y="405"/>
                    <a:pt x="837" y="405"/>
                    <a:pt x="831" y="399"/>
                  </a:cubicBezTo>
                  <a:cubicBezTo>
                    <a:pt x="772" y="340"/>
                    <a:pt x="772" y="340"/>
                    <a:pt x="772" y="340"/>
                  </a:cubicBezTo>
                  <a:cubicBezTo>
                    <a:pt x="725" y="459"/>
                    <a:pt x="725" y="459"/>
                    <a:pt x="725" y="459"/>
                  </a:cubicBezTo>
                  <a:cubicBezTo>
                    <a:pt x="729" y="449"/>
                    <a:pt x="729" y="449"/>
                    <a:pt x="729" y="449"/>
                  </a:cubicBezTo>
                  <a:cubicBezTo>
                    <a:pt x="628" y="349"/>
                    <a:pt x="527" y="337"/>
                    <a:pt x="435" y="325"/>
                  </a:cubicBezTo>
                  <a:cubicBezTo>
                    <a:pt x="406" y="322"/>
                    <a:pt x="377" y="318"/>
                    <a:pt x="349" y="312"/>
                  </a:cubicBezTo>
                  <a:cubicBezTo>
                    <a:pt x="631" y="199"/>
                    <a:pt x="631" y="199"/>
                    <a:pt x="631" y="199"/>
                  </a:cubicBezTo>
                  <a:cubicBezTo>
                    <a:pt x="574" y="142"/>
                    <a:pt x="574" y="142"/>
                    <a:pt x="574" y="142"/>
                  </a:cubicBezTo>
                  <a:cubicBezTo>
                    <a:pt x="568" y="135"/>
                    <a:pt x="568" y="125"/>
                    <a:pt x="574" y="118"/>
                  </a:cubicBezTo>
                  <a:cubicBezTo>
                    <a:pt x="621" y="71"/>
                    <a:pt x="621" y="71"/>
                    <a:pt x="621" y="71"/>
                  </a:cubicBezTo>
                  <a:cubicBezTo>
                    <a:pt x="628" y="65"/>
                    <a:pt x="638" y="65"/>
                    <a:pt x="645" y="71"/>
                  </a:cubicBezTo>
                  <a:cubicBezTo>
                    <a:pt x="901" y="328"/>
                    <a:pt x="901" y="328"/>
                    <a:pt x="901" y="328"/>
                  </a:cubicBezTo>
                  <a:cubicBezTo>
                    <a:pt x="908" y="335"/>
                    <a:pt x="908" y="345"/>
                    <a:pt x="901" y="352"/>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lumMod val="50000"/>
                  </a:schemeClr>
                </a:solidFill>
              </a:endParaRPr>
            </a:p>
          </p:txBody>
        </p:sp>
      </p:grpSp>
      <p:grpSp>
        <p:nvGrpSpPr>
          <p:cNvPr id="12" name="Group 11"/>
          <p:cNvGrpSpPr/>
          <p:nvPr/>
        </p:nvGrpSpPr>
        <p:grpSpPr>
          <a:xfrm>
            <a:off x="2834069" y="2381247"/>
            <a:ext cx="1774515" cy="2095507"/>
            <a:chOff x="2410766" y="3400667"/>
            <a:chExt cx="1774515" cy="2095507"/>
          </a:xfrm>
        </p:grpSpPr>
        <p:grpSp>
          <p:nvGrpSpPr>
            <p:cNvPr id="49" name="Group 48"/>
            <p:cNvGrpSpPr/>
            <p:nvPr/>
          </p:nvGrpSpPr>
          <p:grpSpPr>
            <a:xfrm>
              <a:off x="2434133" y="3400667"/>
              <a:ext cx="1727781" cy="1523757"/>
              <a:chOff x="4004731" y="3465220"/>
              <a:chExt cx="1727781" cy="1523757"/>
            </a:xfrm>
          </p:grpSpPr>
          <p:sp>
            <p:nvSpPr>
              <p:cNvPr id="50" name="Oval 49"/>
              <p:cNvSpPr/>
              <p:nvPr/>
            </p:nvSpPr>
            <p:spPr>
              <a:xfrm>
                <a:off x="4403526" y="3465220"/>
                <a:ext cx="930191" cy="930190"/>
              </a:xfrm>
              <a:prstGeom prst="ellipse">
                <a:avLst/>
              </a:prstGeom>
              <a:solidFill>
                <a:schemeClr val="tx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sp>
            <p:nvSpPr>
              <p:cNvPr id="51" name="TextBox 50"/>
              <p:cNvSpPr txBox="1"/>
              <p:nvPr/>
            </p:nvSpPr>
            <p:spPr>
              <a:xfrm>
                <a:off x="4004731" y="4465757"/>
                <a:ext cx="1727781" cy="523220"/>
              </a:xfrm>
              <a:prstGeom prst="rect">
                <a:avLst/>
              </a:prstGeom>
              <a:noFill/>
            </p:spPr>
            <p:txBody>
              <a:bodyPr wrap="none" rtlCol="0">
                <a:spAutoFit/>
              </a:bodyPr>
              <a:lstStyle/>
              <a:p>
                <a:pPr algn="ctr"/>
                <a:r>
                  <a:rPr lang="en-US" sz="1400" b="1" dirty="0">
                    <a:solidFill>
                      <a:schemeClr val="bg1">
                        <a:lumMod val="50000"/>
                      </a:schemeClr>
                    </a:solidFill>
                    <a:latin typeface="+mj-lt"/>
                  </a:rPr>
                  <a:t>DATA TYPES,</a:t>
                </a:r>
              </a:p>
              <a:p>
                <a:pPr algn="ctr"/>
                <a:r>
                  <a:rPr lang="en-US" sz="1400" b="1" dirty="0">
                    <a:solidFill>
                      <a:schemeClr val="bg1">
                        <a:lumMod val="50000"/>
                      </a:schemeClr>
                    </a:solidFill>
                    <a:latin typeface="+mj-lt"/>
                  </a:rPr>
                  <a:t>DATA STRUCTURES</a:t>
                </a:r>
                <a:endParaRPr lang="id-ID" sz="1400" b="1" dirty="0">
                  <a:solidFill>
                    <a:schemeClr val="bg1">
                      <a:lumMod val="50000"/>
                    </a:schemeClr>
                  </a:solidFill>
                  <a:latin typeface="+mj-lt"/>
                </a:endParaRPr>
              </a:p>
            </p:txBody>
          </p:sp>
          <p:grpSp>
            <p:nvGrpSpPr>
              <p:cNvPr id="52" name="Group 51"/>
              <p:cNvGrpSpPr/>
              <p:nvPr/>
            </p:nvGrpSpPr>
            <p:grpSpPr>
              <a:xfrm>
                <a:off x="4675336" y="3720370"/>
                <a:ext cx="382789" cy="397348"/>
                <a:chOff x="6980238" y="-342900"/>
                <a:chExt cx="1150937" cy="1311275"/>
              </a:xfrm>
              <a:solidFill>
                <a:schemeClr val="bg1"/>
              </a:solidFill>
            </p:grpSpPr>
            <p:sp>
              <p:nvSpPr>
                <p:cNvPr id="53" name="Freeform 30"/>
                <p:cNvSpPr>
                  <a:spLocks noEditPoints="1"/>
                </p:cNvSpPr>
                <p:nvPr/>
              </p:nvSpPr>
              <p:spPr bwMode="auto">
                <a:xfrm>
                  <a:off x="6980238" y="-342900"/>
                  <a:ext cx="1150937" cy="1311275"/>
                </a:xfrm>
                <a:custGeom>
                  <a:avLst/>
                  <a:gdLst>
                    <a:gd name="T0" fmla="*/ 152 w 304"/>
                    <a:gd name="T1" fmla="*/ 0 h 347"/>
                    <a:gd name="T2" fmla="*/ 0 w 304"/>
                    <a:gd name="T3" fmla="*/ 71 h 347"/>
                    <a:gd name="T4" fmla="*/ 0 w 304"/>
                    <a:gd name="T5" fmla="*/ 277 h 347"/>
                    <a:gd name="T6" fmla="*/ 152 w 304"/>
                    <a:gd name="T7" fmla="*/ 347 h 347"/>
                    <a:gd name="T8" fmla="*/ 304 w 304"/>
                    <a:gd name="T9" fmla="*/ 277 h 347"/>
                    <a:gd name="T10" fmla="*/ 304 w 304"/>
                    <a:gd name="T11" fmla="*/ 71 h 347"/>
                    <a:gd name="T12" fmla="*/ 152 w 304"/>
                    <a:gd name="T13" fmla="*/ 0 h 347"/>
                    <a:gd name="T14" fmla="*/ 282 w 304"/>
                    <a:gd name="T15" fmla="*/ 277 h 347"/>
                    <a:gd name="T16" fmla="*/ 152 w 304"/>
                    <a:gd name="T17" fmla="*/ 326 h 347"/>
                    <a:gd name="T18" fmla="*/ 22 w 304"/>
                    <a:gd name="T19" fmla="*/ 277 h 347"/>
                    <a:gd name="T20" fmla="*/ 22 w 304"/>
                    <a:gd name="T21" fmla="*/ 236 h 347"/>
                    <a:gd name="T22" fmla="*/ 152 w 304"/>
                    <a:gd name="T23" fmla="*/ 271 h 347"/>
                    <a:gd name="T24" fmla="*/ 282 w 304"/>
                    <a:gd name="T25" fmla="*/ 236 h 347"/>
                    <a:gd name="T26" fmla="*/ 282 w 304"/>
                    <a:gd name="T27" fmla="*/ 277 h 347"/>
                    <a:gd name="T28" fmla="*/ 282 w 304"/>
                    <a:gd name="T29" fmla="*/ 212 h 347"/>
                    <a:gd name="T30" fmla="*/ 282 w 304"/>
                    <a:gd name="T31" fmla="*/ 212 h 347"/>
                    <a:gd name="T32" fmla="*/ 282 w 304"/>
                    <a:gd name="T33" fmla="*/ 212 h 347"/>
                    <a:gd name="T34" fmla="*/ 152 w 304"/>
                    <a:gd name="T35" fmla="*/ 261 h 347"/>
                    <a:gd name="T36" fmla="*/ 22 w 304"/>
                    <a:gd name="T37" fmla="*/ 212 h 347"/>
                    <a:gd name="T38" fmla="*/ 22 w 304"/>
                    <a:gd name="T39" fmla="*/ 212 h 347"/>
                    <a:gd name="T40" fmla="*/ 22 w 304"/>
                    <a:gd name="T41" fmla="*/ 212 h 347"/>
                    <a:gd name="T42" fmla="*/ 22 w 304"/>
                    <a:gd name="T43" fmla="*/ 171 h 347"/>
                    <a:gd name="T44" fmla="*/ 152 w 304"/>
                    <a:gd name="T45" fmla="*/ 206 h 347"/>
                    <a:gd name="T46" fmla="*/ 282 w 304"/>
                    <a:gd name="T47" fmla="*/ 171 h 347"/>
                    <a:gd name="T48" fmla="*/ 282 w 304"/>
                    <a:gd name="T49" fmla="*/ 212 h 347"/>
                    <a:gd name="T50" fmla="*/ 282 w 304"/>
                    <a:gd name="T51" fmla="*/ 147 h 347"/>
                    <a:gd name="T52" fmla="*/ 282 w 304"/>
                    <a:gd name="T53" fmla="*/ 147 h 347"/>
                    <a:gd name="T54" fmla="*/ 282 w 304"/>
                    <a:gd name="T55" fmla="*/ 147 h 347"/>
                    <a:gd name="T56" fmla="*/ 152 w 304"/>
                    <a:gd name="T57" fmla="*/ 195 h 347"/>
                    <a:gd name="T58" fmla="*/ 22 w 304"/>
                    <a:gd name="T59" fmla="*/ 147 h 347"/>
                    <a:gd name="T60" fmla="*/ 22 w 304"/>
                    <a:gd name="T61" fmla="*/ 147 h 347"/>
                    <a:gd name="T62" fmla="*/ 22 w 304"/>
                    <a:gd name="T63" fmla="*/ 147 h 347"/>
                    <a:gd name="T64" fmla="*/ 22 w 304"/>
                    <a:gd name="T65" fmla="*/ 109 h 347"/>
                    <a:gd name="T66" fmla="*/ 152 w 304"/>
                    <a:gd name="T67" fmla="*/ 141 h 347"/>
                    <a:gd name="T68" fmla="*/ 282 w 304"/>
                    <a:gd name="T69" fmla="*/ 109 h 347"/>
                    <a:gd name="T70" fmla="*/ 282 w 304"/>
                    <a:gd name="T71" fmla="*/ 147 h 347"/>
                    <a:gd name="T72" fmla="*/ 152 w 304"/>
                    <a:gd name="T73" fmla="*/ 119 h 347"/>
                    <a:gd name="T74" fmla="*/ 22 w 304"/>
                    <a:gd name="T75" fmla="*/ 71 h 347"/>
                    <a:gd name="T76" fmla="*/ 152 w 304"/>
                    <a:gd name="T77" fmla="*/ 22 h 347"/>
                    <a:gd name="T78" fmla="*/ 282 w 304"/>
                    <a:gd name="T79" fmla="*/ 71 h 347"/>
                    <a:gd name="T80" fmla="*/ 152 w 304"/>
                    <a:gd name="T81" fmla="*/ 11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4" h="347">
                      <a:moveTo>
                        <a:pt x="152" y="0"/>
                      </a:moveTo>
                      <a:cubicBezTo>
                        <a:pt x="79" y="0"/>
                        <a:pt x="0" y="22"/>
                        <a:pt x="0" y="71"/>
                      </a:cubicBezTo>
                      <a:cubicBezTo>
                        <a:pt x="0" y="277"/>
                        <a:pt x="0" y="277"/>
                        <a:pt x="0" y="277"/>
                      </a:cubicBezTo>
                      <a:cubicBezTo>
                        <a:pt x="0" y="325"/>
                        <a:pt x="79" y="347"/>
                        <a:pt x="152" y="347"/>
                      </a:cubicBezTo>
                      <a:cubicBezTo>
                        <a:pt x="225" y="347"/>
                        <a:pt x="304" y="325"/>
                        <a:pt x="304" y="277"/>
                      </a:cubicBezTo>
                      <a:cubicBezTo>
                        <a:pt x="304" y="71"/>
                        <a:pt x="304" y="71"/>
                        <a:pt x="304" y="71"/>
                      </a:cubicBezTo>
                      <a:cubicBezTo>
                        <a:pt x="304" y="22"/>
                        <a:pt x="225" y="0"/>
                        <a:pt x="152" y="0"/>
                      </a:cubicBezTo>
                      <a:close/>
                      <a:moveTo>
                        <a:pt x="282" y="277"/>
                      </a:moveTo>
                      <a:cubicBezTo>
                        <a:pt x="282" y="304"/>
                        <a:pt x="224" y="326"/>
                        <a:pt x="152" y="326"/>
                      </a:cubicBezTo>
                      <a:cubicBezTo>
                        <a:pt x="80" y="326"/>
                        <a:pt x="22" y="304"/>
                        <a:pt x="22" y="277"/>
                      </a:cubicBezTo>
                      <a:cubicBezTo>
                        <a:pt x="22" y="236"/>
                        <a:pt x="22" y="236"/>
                        <a:pt x="22" y="236"/>
                      </a:cubicBezTo>
                      <a:cubicBezTo>
                        <a:pt x="44" y="259"/>
                        <a:pt x="98" y="271"/>
                        <a:pt x="152" y="271"/>
                      </a:cubicBezTo>
                      <a:cubicBezTo>
                        <a:pt x="206" y="271"/>
                        <a:pt x="260" y="259"/>
                        <a:pt x="282" y="236"/>
                      </a:cubicBezTo>
                      <a:lnTo>
                        <a:pt x="282" y="277"/>
                      </a:lnTo>
                      <a:close/>
                      <a:moveTo>
                        <a:pt x="282" y="212"/>
                      </a:moveTo>
                      <a:cubicBezTo>
                        <a:pt x="282" y="212"/>
                        <a:pt x="282" y="212"/>
                        <a:pt x="282" y="212"/>
                      </a:cubicBezTo>
                      <a:cubicBezTo>
                        <a:pt x="282" y="212"/>
                        <a:pt x="282" y="212"/>
                        <a:pt x="282" y="212"/>
                      </a:cubicBezTo>
                      <a:cubicBezTo>
                        <a:pt x="282" y="239"/>
                        <a:pt x="224" y="261"/>
                        <a:pt x="152" y="261"/>
                      </a:cubicBezTo>
                      <a:cubicBezTo>
                        <a:pt x="80" y="261"/>
                        <a:pt x="22" y="239"/>
                        <a:pt x="22" y="212"/>
                      </a:cubicBezTo>
                      <a:cubicBezTo>
                        <a:pt x="22" y="212"/>
                        <a:pt x="22" y="212"/>
                        <a:pt x="22" y="212"/>
                      </a:cubicBezTo>
                      <a:cubicBezTo>
                        <a:pt x="22" y="212"/>
                        <a:pt x="22" y="212"/>
                        <a:pt x="22" y="212"/>
                      </a:cubicBezTo>
                      <a:cubicBezTo>
                        <a:pt x="22" y="171"/>
                        <a:pt x="22" y="171"/>
                        <a:pt x="22" y="171"/>
                      </a:cubicBezTo>
                      <a:cubicBezTo>
                        <a:pt x="44" y="194"/>
                        <a:pt x="98" y="206"/>
                        <a:pt x="152" y="206"/>
                      </a:cubicBezTo>
                      <a:cubicBezTo>
                        <a:pt x="206" y="206"/>
                        <a:pt x="260" y="194"/>
                        <a:pt x="282" y="171"/>
                      </a:cubicBezTo>
                      <a:lnTo>
                        <a:pt x="282" y="212"/>
                      </a:lnTo>
                      <a:close/>
                      <a:moveTo>
                        <a:pt x="282" y="147"/>
                      </a:moveTo>
                      <a:cubicBezTo>
                        <a:pt x="282" y="147"/>
                        <a:pt x="282" y="147"/>
                        <a:pt x="282" y="147"/>
                      </a:cubicBezTo>
                      <a:cubicBezTo>
                        <a:pt x="282" y="147"/>
                        <a:pt x="282" y="147"/>
                        <a:pt x="282" y="147"/>
                      </a:cubicBezTo>
                      <a:cubicBezTo>
                        <a:pt x="282" y="174"/>
                        <a:pt x="224" y="195"/>
                        <a:pt x="152" y="195"/>
                      </a:cubicBezTo>
                      <a:cubicBezTo>
                        <a:pt x="80" y="195"/>
                        <a:pt x="22" y="174"/>
                        <a:pt x="22" y="147"/>
                      </a:cubicBezTo>
                      <a:cubicBezTo>
                        <a:pt x="22" y="147"/>
                        <a:pt x="22" y="147"/>
                        <a:pt x="22" y="147"/>
                      </a:cubicBezTo>
                      <a:cubicBezTo>
                        <a:pt x="22" y="147"/>
                        <a:pt x="22" y="147"/>
                        <a:pt x="22" y="147"/>
                      </a:cubicBezTo>
                      <a:cubicBezTo>
                        <a:pt x="22" y="109"/>
                        <a:pt x="22" y="109"/>
                        <a:pt x="22" y="109"/>
                      </a:cubicBezTo>
                      <a:cubicBezTo>
                        <a:pt x="50" y="131"/>
                        <a:pt x="102" y="141"/>
                        <a:pt x="152" y="141"/>
                      </a:cubicBezTo>
                      <a:cubicBezTo>
                        <a:pt x="202" y="141"/>
                        <a:pt x="254" y="131"/>
                        <a:pt x="282" y="109"/>
                      </a:cubicBezTo>
                      <a:lnTo>
                        <a:pt x="282" y="147"/>
                      </a:lnTo>
                      <a:close/>
                      <a:moveTo>
                        <a:pt x="152" y="119"/>
                      </a:moveTo>
                      <a:cubicBezTo>
                        <a:pt x="80" y="119"/>
                        <a:pt x="22" y="98"/>
                        <a:pt x="22" y="71"/>
                      </a:cubicBezTo>
                      <a:cubicBezTo>
                        <a:pt x="22" y="44"/>
                        <a:pt x="80" y="22"/>
                        <a:pt x="152" y="22"/>
                      </a:cubicBezTo>
                      <a:cubicBezTo>
                        <a:pt x="224" y="22"/>
                        <a:pt x="282" y="44"/>
                        <a:pt x="282" y="71"/>
                      </a:cubicBezTo>
                      <a:cubicBezTo>
                        <a:pt x="282" y="98"/>
                        <a:pt x="224" y="119"/>
                        <a:pt x="152" y="11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lumMod val="50000"/>
                      </a:schemeClr>
                    </a:solidFill>
                  </a:endParaRPr>
                </a:p>
              </p:txBody>
            </p:sp>
            <p:sp>
              <p:nvSpPr>
                <p:cNvPr id="54" name="Oval 31"/>
                <p:cNvSpPr>
                  <a:spLocks noChangeArrowheads="1"/>
                </p:cNvSpPr>
                <p:nvPr/>
              </p:nvSpPr>
              <p:spPr bwMode="auto">
                <a:xfrm>
                  <a:off x="7885113" y="681038"/>
                  <a:ext cx="82550" cy="84138"/>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lumMod val="50000"/>
                      </a:schemeClr>
                    </a:solidFill>
                  </a:endParaRPr>
                </a:p>
              </p:txBody>
            </p:sp>
            <p:sp>
              <p:nvSpPr>
                <p:cNvPr id="55" name="Oval 32"/>
                <p:cNvSpPr>
                  <a:spLocks noChangeArrowheads="1"/>
                </p:cNvSpPr>
                <p:nvPr/>
              </p:nvSpPr>
              <p:spPr bwMode="auto">
                <a:xfrm>
                  <a:off x="7885113" y="434975"/>
                  <a:ext cx="82550" cy="84138"/>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lumMod val="50000"/>
                      </a:schemeClr>
                    </a:solidFill>
                  </a:endParaRPr>
                </a:p>
              </p:txBody>
            </p:sp>
            <p:sp>
              <p:nvSpPr>
                <p:cNvPr id="56" name="Oval 33"/>
                <p:cNvSpPr>
                  <a:spLocks noChangeArrowheads="1"/>
                </p:cNvSpPr>
                <p:nvPr/>
              </p:nvSpPr>
              <p:spPr bwMode="auto">
                <a:xfrm>
                  <a:off x="7885113" y="190500"/>
                  <a:ext cx="82550" cy="8255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lumMod val="50000"/>
                      </a:schemeClr>
                    </a:solidFill>
                  </a:endParaRPr>
                </a:p>
              </p:txBody>
            </p:sp>
          </p:grpSp>
        </p:grpSp>
        <p:sp>
          <p:nvSpPr>
            <p:cNvPr id="61" name="TextBox 60"/>
            <p:cNvSpPr txBox="1"/>
            <p:nvPr/>
          </p:nvSpPr>
          <p:spPr>
            <a:xfrm>
              <a:off x="2410766" y="4880621"/>
              <a:ext cx="1774515" cy="615553"/>
            </a:xfrm>
            <a:prstGeom prst="rect">
              <a:avLst/>
            </a:prstGeom>
            <a:noFill/>
          </p:spPr>
          <p:txBody>
            <a:bodyPr wrap="square" rtlCol="0">
              <a:spAutoFit/>
            </a:bodyPr>
            <a:lstStyle/>
            <a:p>
              <a:pPr algn="ctr"/>
              <a:r>
                <a:rPr lang="en-US" sz="1200" dirty="0">
                  <a:solidFill>
                    <a:schemeClr val="bg1">
                      <a:lumMod val="50000"/>
                    </a:schemeClr>
                  </a:solidFill>
                </a:rPr>
                <a:t>Primitives and objects</a:t>
              </a:r>
            </a:p>
            <a:p>
              <a:pPr algn="ctr"/>
              <a:r>
                <a:rPr lang="en-US" sz="1200" dirty="0">
                  <a:solidFill>
                    <a:schemeClr val="bg1">
                      <a:lumMod val="50000"/>
                    </a:schemeClr>
                  </a:solidFill>
                </a:rPr>
                <a:t>Stack, queue, tree</a:t>
              </a:r>
            </a:p>
            <a:p>
              <a:pPr algn="ctr"/>
              <a:endParaRPr lang="en-US" sz="1000" dirty="0">
                <a:solidFill>
                  <a:schemeClr val="bg1">
                    <a:lumMod val="50000"/>
                  </a:schemeClr>
                </a:solidFill>
              </a:endParaRPr>
            </a:p>
          </p:txBody>
        </p:sp>
      </p:grpSp>
      <p:grpSp>
        <p:nvGrpSpPr>
          <p:cNvPr id="16" name="Group 15"/>
          <p:cNvGrpSpPr/>
          <p:nvPr/>
        </p:nvGrpSpPr>
        <p:grpSpPr>
          <a:xfrm>
            <a:off x="10441238" y="2381247"/>
            <a:ext cx="1106137" cy="1632195"/>
            <a:chOff x="10399783" y="3433702"/>
            <a:chExt cx="1106137" cy="1632195"/>
          </a:xfrm>
        </p:grpSpPr>
        <p:grpSp>
          <p:nvGrpSpPr>
            <p:cNvPr id="6" name="Group 5"/>
            <p:cNvGrpSpPr/>
            <p:nvPr/>
          </p:nvGrpSpPr>
          <p:grpSpPr>
            <a:xfrm>
              <a:off x="10399783" y="3433702"/>
              <a:ext cx="1106137" cy="1339833"/>
              <a:chOff x="9937202" y="3433702"/>
              <a:chExt cx="1106137" cy="1339833"/>
            </a:xfrm>
          </p:grpSpPr>
          <p:sp>
            <p:nvSpPr>
              <p:cNvPr id="89" name="Oval 88"/>
              <p:cNvSpPr/>
              <p:nvPr/>
            </p:nvSpPr>
            <p:spPr>
              <a:xfrm>
                <a:off x="10025175" y="3433702"/>
                <a:ext cx="930191" cy="930190"/>
              </a:xfrm>
              <a:prstGeom prst="ellipse">
                <a:avLst/>
              </a:prstGeom>
              <a:solidFill>
                <a:schemeClr val="accent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grpSp>
            <p:nvGrpSpPr>
              <p:cNvPr id="90" name="Group 89"/>
              <p:cNvGrpSpPr/>
              <p:nvPr/>
            </p:nvGrpSpPr>
            <p:grpSpPr>
              <a:xfrm>
                <a:off x="10314360" y="3744520"/>
                <a:ext cx="351818" cy="308552"/>
                <a:chOff x="-1587" y="-1587"/>
                <a:chExt cx="490537" cy="430212"/>
              </a:xfrm>
              <a:solidFill>
                <a:schemeClr val="bg1"/>
              </a:solidFill>
            </p:grpSpPr>
            <p:sp>
              <p:nvSpPr>
                <p:cNvPr id="91" name="Freeform 5"/>
                <p:cNvSpPr>
                  <a:spLocks/>
                </p:cNvSpPr>
                <p:nvPr/>
              </p:nvSpPr>
              <p:spPr bwMode="auto">
                <a:xfrm>
                  <a:off x="74613" y="74613"/>
                  <a:ext cx="176212" cy="115887"/>
                </a:xfrm>
                <a:custGeom>
                  <a:avLst/>
                  <a:gdLst>
                    <a:gd name="T0" fmla="*/ 44 w 46"/>
                    <a:gd name="T1" fmla="*/ 0 h 30"/>
                    <a:gd name="T2" fmla="*/ 0 w 46"/>
                    <a:gd name="T3" fmla="*/ 28 h 30"/>
                    <a:gd name="T4" fmla="*/ 2 w 46"/>
                    <a:gd name="T5" fmla="*/ 30 h 30"/>
                    <a:gd name="T6" fmla="*/ 4 w 46"/>
                    <a:gd name="T7" fmla="*/ 28 h 30"/>
                    <a:gd name="T8" fmla="*/ 44 w 46"/>
                    <a:gd name="T9" fmla="*/ 4 h 30"/>
                    <a:gd name="T10" fmla="*/ 46 w 46"/>
                    <a:gd name="T11" fmla="*/ 2 h 30"/>
                    <a:gd name="T12" fmla="*/ 44 w 4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46" h="30">
                      <a:moveTo>
                        <a:pt x="44" y="0"/>
                      </a:moveTo>
                      <a:cubicBezTo>
                        <a:pt x="20" y="0"/>
                        <a:pt x="0" y="13"/>
                        <a:pt x="0" y="28"/>
                      </a:cubicBezTo>
                      <a:cubicBezTo>
                        <a:pt x="0" y="29"/>
                        <a:pt x="1" y="30"/>
                        <a:pt x="2" y="30"/>
                      </a:cubicBezTo>
                      <a:cubicBezTo>
                        <a:pt x="3" y="30"/>
                        <a:pt x="4" y="29"/>
                        <a:pt x="4" y="28"/>
                      </a:cubicBezTo>
                      <a:cubicBezTo>
                        <a:pt x="4" y="15"/>
                        <a:pt x="23" y="4"/>
                        <a:pt x="44" y="4"/>
                      </a:cubicBezTo>
                      <a:cubicBezTo>
                        <a:pt x="45" y="4"/>
                        <a:pt x="46" y="3"/>
                        <a:pt x="46" y="2"/>
                      </a:cubicBezTo>
                      <a:cubicBezTo>
                        <a:pt x="46" y="1"/>
                        <a:pt x="45" y="0"/>
                        <a:pt x="44"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lumMod val="50000"/>
                      </a:schemeClr>
                    </a:solidFill>
                  </a:endParaRPr>
                </a:p>
              </p:txBody>
            </p:sp>
            <p:sp>
              <p:nvSpPr>
                <p:cNvPr id="92" name="Freeform 6"/>
                <p:cNvSpPr>
                  <a:spLocks noEditPoints="1"/>
                </p:cNvSpPr>
                <p:nvPr/>
              </p:nvSpPr>
              <p:spPr bwMode="auto">
                <a:xfrm>
                  <a:off x="-1587" y="-1587"/>
                  <a:ext cx="490537" cy="430212"/>
                </a:xfrm>
                <a:custGeom>
                  <a:avLst/>
                  <a:gdLst>
                    <a:gd name="T0" fmla="*/ 64 w 128"/>
                    <a:gd name="T1" fmla="*/ 0 h 112"/>
                    <a:gd name="T2" fmla="*/ 0 w 128"/>
                    <a:gd name="T3" fmla="*/ 48 h 112"/>
                    <a:gd name="T4" fmla="*/ 28 w 128"/>
                    <a:gd name="T5" fmla="*/ 88 h 112"/>
                    <a:gd name="T6" fmla="*/ 28 w 128"/>
                    <a:gd name="T7" fmla="*/ 88 h 112"/>
                    <a:gd name="T8" fmla="*/ 20 w 128"/>
                    <a:gd name="T9" fmla="*/ 107 h 112"/>
                    <a:gd name="T10" fmla="*/ 20 w 128"/>
                    <a:gd name="T11" fmla="*/ 107 h 112"/>
                    <a:gd name="T12" fmla="*/ 20 w 128"/>
                    <a:gd name="T13" fmla="*/ 108 h 112"/>
                    <a:gd name="T14" fmla="*/ 24 w 128"/>
                    <a:gd name="T15" fmla="*/ 112 h 112"/>
                    <a:gd name="T16" fmla="*/ 25 w 128"/>
                    <a:gd name="T17" fmla="*/ 112 h 112"/>
                    <a:gd name="T18" fmla="*/ 52 w 128"/>
                    <a:gd name="T19" fmla="*/ 95 h 112"/>
                    <a:gd name="T20" fmla="*/ 64 w 128"/>
                    <a:gd name="T21" fmla="*/ 96 h 112"/>
                    <a:gd name="T22" fmla="*/ 128 w 128"/>
                    <a:gd name="T23" fmla="*/ 48 h 112"/>
                    <a:gd name="T24" fmla="*/ 64 w 128"/>
                    <a:gd name="T25" fmla="*/ 0 h 112"/>
                    <a:gd name="T26" fmla="*/ 64 w 128"/>
                    <a:gd name="T27" fmla="*/ 88 h 112"/>
                    <a:gd name="T28" fmla="*/ 53 w 128"/>
                    <a:gd name="T29" fmla="*/ 87 h 112"/>
                    <a:gd name="T30" fmla="*/ 52 w 128"/>
                    <a:gd name="T31" fmla="*/ 87 h 112"/>
                    <a:gd name="T32" fmla="*/ 45 w 128"/>
                    <a:gd name="T33" fmla="*/ 90 h 112"/>
                    <a:gd name="T34" fmla="*/ 33 w 128"/>
                    <a:gd name="T35" fmla="*/ 100 h 112"/>
                    <a:gd name="T36" fmla="*/ 36 w 128"/>
                    <a:gd name="T37" fmla="*/ 88 h 112"/>
                    <a:gd name="T38" fmla="*/ 36 w 128"/>
                    <a:gd name="T39" fmla="*/ 88 h 112"/>
                    <a:gd name="T40" fmla="*/ 32 w 128"/>
                    <a:gd name="T41" fmla="*/ 81 h 112"/>
                    <a:gd name="T42" fmla="*/ 8 w 128"/>
                    <a:gd name="T43" fmla="*/ 48 h 112"/>
                    <a:gd name="T44" fmla="*/ 64 w 128"/>
                    <a:gd name="T45" fmla="*/ 8 h 112"/>
                    <a:gd name="T46" fmla="*/ 120 w 128"/>
                    <a:gd name="T47" fmla="*/ 48 h 112"/>
                    <a:gd name="T48" fmla="*/ 64 w 128"/>
                    <a:gd name="T49"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112">
                      <a:moveTo>
                        <a:pt x="64" y="0"/>
                      </a:moveTo>
                      <a:cubicBezTo>
                        <a:pt x="29" y="0"/>
                        <a:pt x="0" y="21"/>
                        <a:pt x="0" y="48"/>
                      </a:cubicBezTo>
                      <a:cubicBezTo>
                        <a:pt x="0" y="65"/>
                        <a:pt x="11" y="79"/>
                        <a:pt x="28" y="88"/>
                      </a:cubicBezTo>
                      <a:cubicBezTo>
                        <a:pt x="28" y="88"/>
                        <a:pt x="28" y="88"/>
                        <a:pt x="28" y="88"/>
                      </a:cubicBezTo>
                      <a:cubicBezTo>
                        <a:pt x="28" y="95"/>
                        <a:pt x="23" y="103"/>
                        <a:pt x="20" y="107"/>
                      </a:cubicBezTo>
                      <a:cubicBezTo>
                        <a:pt x="20" y="107"/>
                        <a:pt x="20" y="107"/>
                        <a:pt x="20" y="107"/>
                      </a:cubicBezTo>
                      <a:cubicBezTo>
                        <a:pt x="20" y="107"/>
                        <a:pt x="20" y="108"/>
                        <a:pt x="20" y="108"/>
                      </a:cubicBezTo>
                      <a:cubicBezTo>
                        <a:pt x="20" y="110"/>
                        <a:pt x="22" y="112"/>
                        <a:pt x="24" y="112"/>
                      </a:cubicBezTo>
                      <a:cubicBezTo>
                        <a:pt x="24" y="112"/>
                        <a:pt x="25" y="112"/>
                        <a:pt x="25" y="112"/>
                      </a:cubicBezTo>
                      <a:cubicBezTo>
                        <a:pt x="37" y="110"/>
                        <a:pt x="49" y="98"/>
                        <a:pt x="52" y="95"/>
                      </a:cubicBezTo>
                      <a:cubicBezTo>
                        <a:pt x="56" y="96"/>
                        <a:pt x="60" y="96"/>
                        <a:pt x="64" y="96"/>
                      </a:cubicBezTo>
                      <a:cubicBezTo>
                        <a:pt x="99" y="96"/>
                        <a:pt x="128" y="75"/>
                        <a:pt x="128" y="48"/>
                      </a:cubicBezTo>
                      <a:cubicBezTo>
                        <a:pt x="128" y="21"/>
                        <a:pt x="99" y="0"/>
                        <a:pt x="64" y="0"/>
                      </a:cubicBezTo>
                      <a:close/>
                      <a:moveTo>
                        <a:pt x="64" y="88"/>
                      </a:moveTo>
                      <a:cubicBezTo>
                        <a:pt x="60" y="88"/>
                        <a:pt x="57" y="88"/>
                        <a:pt x="53" y="87"/>
                      </a:cubicBezTo>
                      <a:cubicBezTo>
                        <a:pt x="52" y="87"/>
                        <a:pt x="52" y="87"/>
                        <a:pt x="52" y="87"/>
                      </a:cubicBezTo>
                      <a:cubicBezTo>
                        <a:pt x="49" y="87"/>
                        <a:pt x="47" y="88"/>
                        <a:pt x="45" y="90"/>
                      </a:cubicBezTo>
                      <a:cubicBezTo>
                        <a:pt x="44" y="92"/>
                        <a:pt x="39" y="97"/>
                        <a:pt x="33" y="100"/>
                      </a:cubicBezTo>
                      <a:cubicBezTo>
                        <a:pt x="35" y="97"/>
                        <a:pt x="36" y="93"/>
                        <a:pt x="36" y="88"/>
                      </a:cubicBezTo>
                      <a:cubicBezTo>
                        <a:pt x="36" y="88"/>
                        <a:pt x="36" y="88"/>
                        <a:pt x="36" y="88"/>
                      </a:cubicBezTo>
                      <a:cubicBezTo>
                        <a:pt x="36" y="85"/>
                        <a:pt x="34" y="82"/>
                        <a:pt x="32" y="81"/>
                      </a:cubicBezTo>
                      <a:cubicBezTo>
                        <a:pt x="17" y="73"/>
                        <a:pt x="8" y="61"/>
                        <a:pt x="8" y="48"/>
                      </a:cubicBezTo>
                      <a:cubicBezTo>
                        <a:pt x="8" y="26"/>
                        <a:pt x="33" y="8"/>
                        <a:pt x="64" y="8"/>
                      </a:cubicBezTo>
                      <a:cubicBezTo>
                        <a:pt x="95" y="8"/>
                        <a:pt x="120" y="26"/>
                        <a:pt x="120" y="48"/>
                      </a:cubicBezTo>
                      <a:cubicBezTo>
                        <a:pt x="120" y="70"/>
                        <a:pt x="95" y="88"/>
                        <a:pt x="64" y="8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lumMod val="50000"/>
                      </a:schemeClr>
                    </a:solidFill>
                  </a:endParaRPr>
                </a:p>
              </p:txBody>
            </p:sp>
          </p:grpSp>
          <p:sp>
            <p:nvSpPr>
              <p:cNvPr id="147" name="TextBox 146"/>
              <p:cNvSpPr txBox="1"/>
              <p:nvPr/>
            </p:nvSpPr>
            <p:spPr>
              <a:xfrm>
                <a:off x="9937202" y="4465758"/>
                <a:ext cx="1106137" cy="307777"/>
              </a:xfrm>
              <a:prstGeom prst="rect">
                <a:avLst/>
              </a:prstGeom>
              <a:noFill/>
            </p:spPr>
            <p:txBody>
              <a:bodyPr wrap="none" rtlCol="0">
                <a:spAutoFit/>
              </a:bodyPr>
              <a:lstStyle/>
              <a:p>
                <a:pPr algn="ctr"/>
                <a:r>
                  <a:rPr lang="en-US" sz="1400" b="1" dirty="0">
                    <a:solidFill>
                      <a:schemeClr val="bg1">
                        <a:lumMod val="50000"/>
                      </a:schemeClr>
                    </a:solidFill>
                    <a:latin typeface="+mj-lt"/>
                  </a:rPr>
                  <a:t>SUMMARY</a:t>
                </a:r>
                <a:endParaRPr lang="id-ID" sz="1400" b="1" dirty="0">
                  <a:solidFill>
                    <a:schemeClr val="bg1">
                      <a:lumMod val="50000"/>
                    </a:schemeClr>
                  </a:solidFill>
                  <a:latin typeface="+mj-lt"/>
                </a:endParaRPr>
              </a:p>
            </p:txBody>
          </p:sp>
        </p:grpSp>
        <p:sp>
          <p:nvSpPr>
            <p:cNvPr id="11" name="Rectangle 10"/>
            <p:cNvSpPr/>
            <p:nvPr/>
          </p:nvSpPr>
          <p:spPr>
            <a:xfrm>
              <a:off x="10503065" y="4788898"/>
              <a:ext cx="899572" cy="276999"/>
            </a:xfrm>
            <a:prstGeom prst="rect">
              <a:avLst/>
            </a:prstGeom>
          </p:spPr>
          <p:txBody>
            <a:bodyPr wrap="square">
              <a:spAutoFit/>
            </a:bodyPr>
            <a:lstStyle/>
            <a:p>
              <a:pPr lvl="0" algn="ctr"/>
              <a:r>
                <a:rPr lang="en-US" sz="1200" dirty="0">
                  <a:solidFill>
                    <a:schemeClr val="bg1">
                      <a:lumMod val="50000"/>
                    </a:schemeClr>
                  </a:solidFill>
                </a:rPr>
                <a:t>Q&amp;A block</a:t>
              </a:r>
              <a:endParaRPr lang="en-US" sz="1200" b="1" dirty="0">
                <a:solidFill>
                  <a:schemeClr val="bg1">
                    <a:lumMod val="50000"/>
                  </a:schemeClr>
                </a:solidFill>
                <a:latin typeface="Signika Negative" pitchFamily="2" charset="0"/>
              </a:endParaRPr>
            </a:p>
          </p:txBody>
        </p:sp>
      </p:grpSp>
      <p:grpSp>
        <p:nvGrpSpPr>
          <p:cNvPr id="15" name="Group 14"/>
          <p:cNvGrpSpPr/>
          <p:nvPr/>
        </p:nvGrpSpPr>
        <p:grpSpPr>
          <a:xfrm>
            <a:off x="450602" y="2381247"/>
            <a:ext cx="1670359" cy="1805362"/>
            <a:chOff x="898036" y="3455482"/>
            <a:chExt cx="1670359" cy="1805362"/>
          </a:xfrm>
        </p:grpSpPr>
        <p:grpSp>
          <p:nvGrpSpPr>
            <p:cNvPr id="57" name="Group 56"/>
            <p:cNvGrpSpPr/>
            <p:nvPr/>
          </p:nvGrpSpPr>
          <p:grpSpPr>
            <a:xfrm>
              <a:off x="1268120" y="3455482"/>
              <a:ext cx="930191" cy="1370610"/>
              <a:chOff x="6658979" y="3455482"/>
              <a:chExt cx="930191" cy="1370610"/>
            </a:xfrm>
          </p:grpSpPr>
          <p:sp>
            <p:nvSpPr>
              <p:cNvPr id="58" name="Oval 57"/>
              <p:cNvSpPr/>
              <p:nvPr/>
            </p:nvSpPr>
            <p:spPr>
              <a:xfrm>
                <a:off x="6658979" y="3455482"/>
                <a:ext cx="930191" cy="930190"/>
              </a:xfrm>
              <a:prstGeom prst="ellipse">
                <a:avLst/>
              </a:prstGeom>
              <a:solidFill>
                <a:schemeClr val="accent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sp>
            <p:nvSpPr>
              <p:cNvPr id="59" name="TextBox 58"/>
              <p:cNvSpPr txBox="1"/>
              <p:nvPr/>
            </p:nvSpPr>
            <p:spPr>
              <a:xfrm>
                <a:off x="6873796" y="4487538"/>
                <a:ext cx="184730" cy="338554"/>
              </a:xfrm>
              <a:prstGeom prst="rect">
                <a:avLst/>
              </a:prstGeom>
              <a:noFill/>
            </p:spPr>
            <p:txBody>
              <a:bodyPr wrap="none" rtlCol="0">
                <a:spAutoFit/>
              </a:bodyPr>
              <a:lstStyle/>
              <a:p>
                <a:pPr algn="ctr"/>
                <a:endParaRPr lang="id-ID" sz="1600" b="1" dirty="0">
                  <a:solidFill>
                    <a:schemeClr val="bg1">
                      <a:lumMod val="50000"/>
                    </a:schemeClr>
                  </a:solidFill>
                  <a:latin typeface="Source Sans Pro Light"/>
                </a:endParaRPr>
              </a:p>
            </p:txBody>
          </p:sp>
          <p:sp>
            <p:nvSpPr>
              <p:cNvPr id="60" name="Freeform 70"/>
              <p:cNvSpPr>
                <a:spLocks noEditPoints="1"/>
              </p:cNvSpPr>
              <p:nvPr/>
            </p:nvSpPr>
            <p:spPr bwMode="auto">
              <a:xfrm>
                <a:off x="6896299" y="3675052"/>
                <a:ext cx="455551" cy="455551"/>
              </a:xfrm>
              <a:custGeom>
                <a:avLst/>
                <a:gdLst>
                  <a:gd name="T0" fmla="*/ 188 w 231"/>
                  <a:gd name="T1" fmla="*/ 145 h 231"/>
                  <a:gd name="T2" fmla="*/ 188 w 231"/>
                  <a:gd name="T3" fmla="*/ 101 h 231"/>
                  <a:gd name="T4" fmla="*/ 130 w 231"/>
                  <a:gd name="T5" fmla="*/ 101 h 231"/>
                  <a:gd name="T6" fmla="*/ 130 w 231"/>
                  <a:gd name="T7" fmla="*/ 87 h 231"/>
                  <a:gd name="T8" fmla="*/ 173 w 231"/>
                  <a:gd name="T9" fmla="*/ 87 h 231"/>
                  <a:gd name="T10" fmla="*/ 173 w 231"/>
                  <a:gd name="T11" fmla="*/ 0 h 231"/>
                  <a:gd name="T12" fmla="*/ 72 w 231"/>
                  <a:gd name="T13" fmla="*/ 0 h 231"/>
                  <a:gd name="T14" fmla="*/ 72 w 231"/>
                  <a:gd name="T15" fmla="*/ 87 h 231"/>
                  <a:gd name="T16" fmla="*/ 115 w 231"/>
                  <a:gd name="T17" fmla="*/ 87 h 231"/>
                  <a:gd name="T18" fmla="*/ 115 w 231"/>
                  <a:gd name="T19" fmla="*/ 101 h 231"/>
                  <a:gd name="T20" fmla="*/ 43 w 231"/>
                  <a:gd name="T21" fmla="*/ 101 h 231"/>
                  <a:gd name="T22" fmla="*/ 43 w 231"/>
                  <a:gd name="T23" fmla="*/ 145 h 231"/>
                  <a:gd name="T24" fmla="*/ 0 w 231"/>
                  <a:gd name="T25" fmla="*/ 145 h 231"/>
                  <a:gd name="T26" fmla="*/ 0 w 231"/>
                  <a:gd name="T27" fmla="*/ 231 h 231"/>
                  <a:gd name="T28" fmla="*/ 101 w 231"/>
                  <a:gd name="T29" fmla="*/ 231 h 231"/>
                  <a:gd name="T30" fmla="*/ 101 w 231"/>
                  <a:gd name="T31" fmla="*/ 145 h 231"/>
                  <a:gd name="T32" fmla="*/ 58 w 231"/>
                  <a:gd name="T33" fmla="*/ 145 h 231"/>
                  <a:gd name="T34" fmla="*/ 58 w 231"/>
                  <a:gd name="T35" fmla="*/ 116 h 231"/>
                  <a:gd name="T36" fmla="*/ 173 w 231"/>
                  <a:gd name="T37" fmla="*/ 116 h 231"/>
                  <a:gd name="T38" fmla="*/ 173 w 231"/>
                  <a:gd name="T39" fmla="*/ 145 h 231"/>
                  <a:gd name="T40" fmla="*/ 130 w 231"/>
                  <a:gd name="T41" fmla="*/ 145 h 231"/>
                  <a:gd name="T42" fmla="*/ 130 w 231"/>
                  <a:gd name="T43" fmla="*/ 231 h 231"/>
                  <a:gd name="T44" fmla="*/ 231 w 231"/>
                  <a:gd name="T45" fmla="*/ 231 h 231"/>
                  <a:gd name="T46" fmla="*/ 231 w 231"/>
                  <a:gd name="T47" fmla="*/ 145 h 231"/>
                  <a:gd name="T48" fmla="*/ 188 w 231"/>
                  <a:gd name="T49" fmla="*/ 145 h 231"/>
                  <a:gd name="T50" fmla="*/ 87 w 231"/>
                  <a:gd name="T51" fmla="*/ 159 h 231"/>
                  <a:gd name="T52" fmla="*/ 87 w 231"/>
                  <a:gd name="T53" fmla="*/ 173 h 231"/>
                  <a:gd name="T54" fmla="*/ 14 w 231"/>
                  <a:gd name="T55" fmla="*/ 173 h 231"/>
                  <a:gd name="T56" fmla="*/ 14 w 231"/>
                  <a:gd name="T57" fmla="*/ 159 h 231"/>
                  <a:gd name="T58" fmla="*/ 87 w 231"/>
                  <a:gd name="T59" fmla="*/ 159 h 231"/>
                  <a:gd name="T60" fmla="*/ 87 w 231"/>
                  <a:gd name="T61" fmla="*/ 29 h 231"/>
                  <a:gd name="T62" fmla="*/ 87 w 231"/>
                  <a:gd name="T63" fmla="*/ 15 h 231"/>
                  <a:gd name="T64" fmla="*/ 159 w 231"/>
                  <a:gd name="T65" fmla="*/ 15 h 231"/>
                  <a:gd name="T66" fmla="*/ 159 w 231"/>
                  <a:gd name="T67" fmla="*/ 29 h 231"/>
                  <a:gd name="T68" fmla="*/ 87 w 231"/>
                  <a:gd name="T69" fmla="*/ 29 h 231"/>
                  <a:gd name="T70" fmla="*/ 217 w 231"/>
                  <a:gd name="T71" fmla="*/ 173 h 231"/>
                  <a:gd name="T72" fmla="*/ 144 w 231"/>
                  <a:gd name="T73" fmla="*/ 173 h 231"/>
                  <a:gd name="T74" fmla="*/ 144 w 231"/>
                  <a:gd name="T75" fmla="*/ 159 h 231"/>
                  <a:gd name="T76" fmla="*/ 217 w 231"/>
                  <a:gd name="T77" fmla="*/ 159 h 231"/>
                  <a:gd name="T78" fmla="*/ 217 w 231"/>
                  <a:gd name="T79" fmla="*/ 17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1" h="231">
                    <a:moveTo>
                      <a:pt x="188" y="145"/>
                    </a:moveTo>
                    <a:lnTo>
                      <a:pt x="188" y="101"/>
                    </a:lnTo>
                    <a:lnTo>
                      <a:pt x="130" y="101"/>
                    </a:lnTo>
                    <a:lnTo>
                      <a:pt x="130" y="87"/>
                    </a:lnTo>
                    <a:lnTo>
                      <a:pt x="173" y="87"/>
                    </a:lnTo>
                    <a:lnTo>
                      <a:pt x="173" y="0"/>
                    </a:lnTo>
                    <a:lnTo>
                      <a:pt x="72" y="0"/>
                    </a:lnTo>
                    <a:lnTo>
                      <a:pt x="72" y="87"/>
                    </a:lnTo>
                    <a:lnTo>
                      <a:pt x="115" y="87"/>
                    </a:lnTo>
                    <a:lnTo>
                      <a:pt x="115" y="101"/>
                    </a:lnTo>
                    <a:lnTo>
                      <a:pt x="43" y="101"/>
                    </a:lnTo>
                    <a:lnTo>
                      <a:pt x="43" y="145"/>
                    </a:lnTo>
                    <a:lnTo>
                      <a:pt x="0" y="145"/>
                    </a:lnTo>
                    <a:lnTo>
                      <a:pt x="0" y="231"/>
                    </a:lnTo>
                    <a:lnTo>
                      <a:pt x="101" y="231"/>
                    </a:lnTo>
                    <a:lnTo>
                      <a:pt x="101" y="145"/>
                    </a:lnTo>
                    <a:lnTo>
                      <a:pt x="58" y="145"/>
                    </a:lnTo>
                    <a:lnTo>
                      <a:pt x="58" y="116"/>
                    </a:lnTo>
                    <a:lnTo>
                      <a:pt x="173" y="116"/>
                    </a:lnTo>
                    <a:lnTo>
                      <a:pt x="173" y="145"/>
                    </a:lnTo>
                    <a:lnTo>
                      <a:pt x="130" y="145"/>
                    </a:lnTo>
                    <a:lnTo>
                      <a:pt x="130" y="231"/>
                    </a:lnTo>
                    <a:lnTo>
                      <a:pt x="231" y="231"/>
                    </a:lnTo>
                    <a:lnTo>
                      <a:pt x="231" y="145"/>
                    </a:lnTo>
                    <a:lnTo>
                      <a:pt x="188" y="145"/>
                    </a:lnTo>
                    <a:close/>
                    <a:moveTo>
                      <a:pt x="87" y="159"/>
                    </a:moveTo>
                    <a:lnTo>
                      <a:pt x="87" y="173"/>
                    </a:lnTo>
                    <a:lnTo>
                      <a:pt x="14" y="173"/>
                    </a:lnTo>
                    <a:lnTo>
                      <a:pt x="14" y="159"/>
                    </a:lnTo>
                    <a:lnTo>
                      <a:pt x="87" y="159"/>
                    </a:lnTo>
                    <a:close/>
                    <a:moveTo>
                      <a:pt x="87" y="29"/>
                    </a:moveTo>
                    <a:lnTo>
                      <a:pt x="87" y="15"/>
                    </a:lnTo>
                    <a:lnTo>
                      <a:pt x="159" y="15"/>
                    </a:lnTo>
                    <a:lnTo>
                      <a:pt x="159" y="29"/>
                    </a:lnTo>
                    <a:lnTo>
                      <a:pt x="87" y="29"/>
                    </a:lnTo>
                    <a:close/>
                    <a:moveTo>
                      <a:pt x="217" y="173"/>
                    </a:moveTo>
                    <a:lnTo>
                      <a:pt x="144" y="173"/>
                    </a:lnTo>
                    <a:lnTo>
                      <a:pt x="144" y="159"/>
                    </a:lnTo>
                    <a:lnTo>
                      <a:pt x="217" y="159"/>
                    </a:lnTo>
                    <a:lnTo>
                      <a:pt x="217" y="173"/>
                    </a:lnTo>
                    <a:close/>
                  </a:path>
                </a:pathLst>
              </a:custGeom>
              <a:solidFill>
                <a:schemeClr val="bg1"/>
              </a:solidFill>
              <a:ln>
                <a:noFill/>
              </a:ln>
              <a:effectLst/>
              <a:extLst/>
            </p:spPr>
            <p:txBody>
              <a:bodyPr vert="horz" wrap="square" lIns="91440" tIns="45720" rIns="91440" bIns="45720" numCol="1" anchor="t" anchorCtr="0" compatLnSpc="1">
                <a:prstTxWarp prst="textNoShape">
                  <a:avLst/>
                </a:prstTxWarp>
              </a:bodyPr>
              <a:lstStyle/>
              <a:p>
                <a:endParaRPr lang="id-ID">
                  <a:solidFill>
                    <a:schemeClr val="bg1">
                      <a:lumMod val="50000"/>
                    </a:schemeClr>
                  </a:solidFill>
                </a:endParaRPr>
              </a:p>
            </p:txBody>
          </p:sp>
        </p:grpSp>
        <p:sp>
          <p:nvSpPr>
            <p:cNvPr id="64" name="TextBox 63"/>
            <p:cNvSpPr txBox="1"/>
            <p:nvPr/>
          </p:nvSpPr>
          <p:spPr>
            <a:xfrm>
              <a:off x="1005291" y="4455834"/>
              <a:ext cx="1455847" cy="523220"/>
            </a:xfrm>
            <a:prstGeom prst="rect">
              <a:avLst/>
            </a:prstGeom>
            <a:noFill/>
          </p:spPr>
          <p:txBody>
            <a:bodyPr wrap="none" rtlCol="0">
              <a:spAutoFit/>
            </a:bodyPr>
            <a:lstStyle/>
            <a:p>
              <a:pPr algn="ctr"/>
              <a:r>
                <a:rPr lang="en-US" sz="1400" b="1" dirty="0">
                  <a:solidFill>
                    <a:schemeClr val="bg1">
                      <a:lumMod val="50000"/>
                    </a:schemeClr>
                  </a:solidFill>
                  <a:latin typeface="Trebuchet MS" panose="020B0603020202020204" pitchFamily="34" charset="0"/>
                </a:rPr>
                <a:t>INTRODUCTION</a:t>
              </a:r>
            </a:p>
            <a:p>
              <a:pPr algn="ctr"/>
              <a:r>
                <a:rPr lang="en-US" sz="1400" b="1" dirty="0">
                  <a:solidFill>
                    <a:schemeClr val="bg1">
                      <a:lumMod val="50000"/>
                    </a:schemeClr>
                  </a:solidFill>
                  <a:latin typeface="Trebuchet MS" panose="020B0603020202020204" pitchFamily="34" charset="0"/>
                </a:rPr>
                <a:t>TO JAVASCRIPT</a:t>
              </a:r>
              <a:endParaRPr lang="id-ID" sz="1400" b="1" dirty="0">
                <a:solidFill>
                  <a:schemeClr val="bg1">
                    <a:lumMod val="50000"/>
                  </a:schemeClr>
                </a:solidFill>
                <a:latin typeface="Trebuchet MS" panose="020B0603020202020204" pitchFamily="34" charset="0"/>
              </a:endParaRPr>
            </a:p>
          </p:txBody>
        </p:sp>
        <p:sp>
          <p:nvSpPr>
            <p:cNvPr id="14" name="Rectangle 13"/>
            <p:cNvSpPr/>
            <p:nvPr/>
          </p:nvSpPr>
          <p:spPr>
            <a:xfrm>
              <a:off x="898036" y="4983845"/>
              <a:ext cx="1670359" cy="276999"/>
            </a:xfrm>
            <a:prstGeom prst="rect">
              <a:avLst/>
            </a:prstGeom>
          </p:spPr>
          <p:txBody>
            <a:bodyPr wrap="square">
              <a:spAutoFit/>
            </a:bodyPr>
            <a:lstStyle/>
            <a:p>
              <a:pPr lvl="0" algn="ctr"/>
              <a:r>
                <a:rPr lang="en-US" sz="1200" dirty="0">
                  <a:solidFill>
                    <a:schemeClr val="bg1">
                      <a:lumMod val="50000"/>
                    </a:schemeClr>
                  </a:solidFill>
                </a:rPr>
                <a:t>What is JavaScript?</a:t>
              </a:r>
            </a:p>
          </p:txBody>
        </p:sp>
      </p:grpSp>
      <p:sp>
        <p:nvSpPr>
          <p:cNvPr id="2" name="Text Placeholder 1"/>
          <p:cNvSpPr>
            <a:spLocks noGrp="1"/>
          </p:cNvSpPr>
          <p:nvPr>
            <p:ph type="body" sz="quarter" idx="10"/>
          </p:nvPr>
        </p:nvSpPr>
        <p:spPr/>
        <p:txBody>
          <a:bodyPr>
            <a:normAutofit/>
          </a:bodyPr>
          <a:lstStyle/>
          <a:p>
            <a:r>
              <a:rPr lang="en-US" sz="2000" dirty="0" smtClean="0"/>
              <a:t>AGENDA</a:t>
            </a:r>
            <a:endParaRPr lang="en-US" sz="2000" dirty="0"/>
          </a:p>
        </p:txBody>
      </p:sp>
    </p:spTree>
    <p:extLst>
      <p:ext uri="{BB962C8B-B14F-4D97-AF65-F5344CB8AC3E}">
        <p14:creationId xmlns:p14="http://schemas.microsoft.com/office/powerpoint/2010/main" val="2218273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948239" y="1158919"/>
            <a:ext cx="6316153" cy="369332"/>
          </a:xfrm>
          <a:prstGeom prst="rect">
            <a:avLst/>
          </a:prstGeom>
          <a:noFill/>
        </p:spPr>
        <p:txBody>
          <a:bodyPr wrap="none" rtlCol="0">
            <a:spAutoFit/>
          </a:bodyPr>
          <a:lstStyle/>
          <a:p>
            <a:pPr algn="ctr"/>
            <a:r>
              <a:rPr lang="en-US" sz="1800" dirty="0">
                <a:solidFill>
                  <a:schemeClr val="accent1">
                    <a:lumMod val="50000"/>
                  </a:schemeClr>
                </a:solidFill>
                <a:latin typeface="+mj-lt"/>
              </a:rPr>
              <a:t>Boolean </a:t>
            </a:r>
            <a:r>
              <a:rPr lang="en-US" sz="1800" dirty="0" smtClean="0">
                <a:solidFill>
                  <a:schemeClr val="accent1">
                    <a:lumMod val="50000"/>
                  </a:schemeClr>
                </a:solidFill>
                <a:latin typeface="+mj-lt"/>
              </a:rPr>
              <a:t>used </a:t>
            </a:r>
            <a:r>
              <a:rPr lang="en-US" sz="1800" dirty="0">
                <a:solidFill>
                  <a:schemeClr val="accent1">
                    <a:lumMod val="50000"/>
                  </a:schemeClr>
                </a:solidFill>
                <a:latin typeface="+mj-lt"/>
              </a:rPr>
              <a:t>to indicate whether a condition is true or </a:t>
            </a:r>
            <a:r>
              <a:rPr lang="en-US" sz="1800" dirty="0" smtClean="0">
                <a:solidFill>
                  <a:schemeClr val="accent1">
                    <a:lumMod val="50000"/>
                  </a:schemeClr>
                </a:solidFill>
                <a:latin typeface="+mj-lt"/>
              </a:rPr>
              <a:t>not</a:t>
            </a:r>
            <a:endParaRPr lang="en-US" sz="1800" dirty="0">
              <a:solidFill>
                <a:schemeClr val="accent1">
                  <a:lumMod val="50000"/>
                </a:schemeClr>
              </a:solidFill>
              <a:latin typeface="+mj-lt"/>
            </a:endParaRPr>
          </a:p>
        </p:txBody>
      </p:sp>
      <p:grpSp>
        <p:nvGrpSpPr>
          <p:cNvPr id="7" name="Group 6"/>
          <p:cNvGrpSpPr/>
          <p:nvPr/>
        </p:nvGrpSpPr>
        <p:grpSpPr>
          <a:xfrm>
            <a:off x="753017" y="2693532"/>
            <a:ext cx="4521925" cy="923330"/>
            <a:chOff x="742743" y="3277107"/>
            <a:chExt cx="4521925" cy="923330"/>
          </a:xfrm>
        </p:grpSpPr>
        <p:sp>
          <p:nvSpPr>
            <p:cNvPr id="6" name="Rectangle 5"/>
            <p:cNvSpPr/>
            <p:nvPr/>
          </p:nvSpPr>
          <p:spPr>
            <a:xfrm>
              <a:off x="1232262" y="3277107"/>
              <a:ext cx="4032406" cy="923330"/>
            </a:xfrm>
            <a:prstGeom prst="rect">
              <a:avLst/>
            </a:prstGeom>
          </p:spPr>
          <p:txBody>
            <a:bodyPr wrap="square">
              <a:spAutoFit/>
            </a:bodyPr>
            <a:lstStyle/>
            <a:p>
              <a:r>
                <a:rPr lang="en-US" dirty="0">
                  <a:solidFill>
                    <a:schemeClr val="bg1">
                      <a:lumMod val="50000"/>
                    </a:schemeClr>
                  </a:solidFill>
                </a:rPr>
                <a:t>The Boolean value of an expression is the fundament for JavaScript comparisons and conditions.</a:t>
              </a:r>
            </a:p>
          </p:txBody>
        </p:sp>
        <p:grpSp>
          <p:nvGrpSpPr>
            <p:cNvPr id="17" name="Group 16"/>
            <p:cNvGrpSpPr/>
            <p:nvPr/>
          </p:nvGrpSpPr>
          <p:grpSpPr>
            <a:xfrm>
              <a:off x="742743" y="3600363"/>
              <a:ext cx="277647" cy="276819"/>
              <a:chOff x="2138511" y="2464802"/>
              <a:chExt cx="354012" cy="352956"/>
            </a:xfrm>
            <a:solidFill>
              <a:schemeClr val="accent1"/>
            </a:solidFill>
          </p:grpSpPr>
          <p:sp>
            <p:nvSpPr>
              <p:cNvPr id="18" name="Oval 17"/>
              <p:cNvSpPr>
                <a:spLocks noChangeArrowheads="1"/>
              </p:cNvSpPr>
              <p:nvPr/>
            </p:nvSpPr>
            <p:spPr bwMode="auto">
              <a:xfrm>
                <a:off x="2229830" y="2555417"/>
                <a:ext cx="171376" cy="171727"/>
              </a:xfrm>
              <a:prstGeom prst="ellipse">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lumMod val="50000"/>
                    </a:schemeClr>
                  </a:solidFill>
                </a:endParaRPr>
              </a:p>
            </p:txBody>
          </p:sp>
          <p:sp>
            <p:nvSpPr>
              <p:cNvPr id="19" name="Freeform 18"/>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lumMod val="50000"/>
                    </a:schemeClr>
                  </a:solidFill>
                </a:endParaRPr>
              </a:p>
            </p:txBody>
          </p:sp>
        </p:grpSp>
      </p:grpSp>
      <p:grpSp>
        <p:nvGrpSpPr>
          <p:cNvPr id="8" name="Group 7"/>
          <p:cNvGrpSpPr/>
          <p:nvPr/>
        </p:nvGrpSpPr>
        <p:grpSpPr>
          <a:xfrm>
            <a:off x="760810" y="3781882"/>
            <a:ext cx="4514132" cy="646331"/>
            <a:chOff x="750536" y="4365457"/>
            <a:chExt cx="4514132" cy="646331"/>
          </a:xfrm>
        </p:grpSpPr>
        <p:sp>
          <p:nvSpPr>
            <p:cNvPr id="5" name="Rectangle 4"/>
            <p:cNvSpPr/>
            <p:nvPr/>
          </p:nvSpPr>
          <p:spPr>
            <a:xfrm>
              <a:off x="1232262" y="4365457"/>
              <a:ext cx="4032406" cy="646331"/>
            </a:xfrm>
            <a:prstGeom prst="rect">
              <a:avLst/>
            </a:prstGeom>
          </p:spPr>
          <p:txBody>
            <a:bodyPr wrap="square">
              <a:spAutoFit/>
            </a:bodyPr>
            <a:lstStyle/>
            <a:p>
              <a:r>
                <a:rPr lang="en-US" dirty="0">
                  <a:solidFill>
                    <a:schemeClr val="bg1">
                      <a:lumMod val="50000"/>
                    </a:schemeClr>
                  </a:solidFill>
                </a:rPr>
                <a:t>Boolean data type can have two values: true and false</a:t>
              </a:r>
            </a:p>
          </p:txBody>
        </p:sp>
        <p:grpSp>
          <p:nvGrpSpPr>
            <p:cNvPr id="20" name="Group 19"/>
            <p:cNvGrpSpPr/>
            <p:nvPr/>
          </p:nvGrpSpPr>
          <p:grpSpPr>
            <a:xfrm>
              <a:off x="750536" y="4550213"/>
              <a:ext cx="277647" cy="276819"/>
              <a:chOff x="2138511" y="2464802"/>
              <a:chExt cx="354012" cy="352956"/>
            </a:xfrm>
            <a:solidFill>
              <a:schemeClr val="accent1"/>
            </a:solidFill>
          </p:grpSpPr>
          <p:sp>
            <p:nvSpPr>
              <p:cNvPr id="21" name="Oval 20"/>
              <p:cNvSpPr>
                <a:spLocks noChangeArrowheads="1"/>
              </p:cNvSpPr>
              <p:nvPr/>
            </p:nvSpPr>
            <p:spPr bwMode="auto">
              <a:xfrm>
                <a:off x="2229830" y="2555417"/>
                <a:ext cx="171376" cy="171727"/>
              </a:xfrm>
              <a:prstGeom prst="ellipse">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lumMod val="50000"/>
                    </a:schemeClr>
                  </a:solidFill>
                </a:endParaRPr>
              </a:p>
            </p:txBody>
          </p:sp>
          <p:sp>
            <p:nvSpPr>
              <p:cNvPr id="22" name="Freeform 21"/>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lumMod val="50000"/>
                    </a:schemeClr>
                  </a:solidFill>
                </a:endParaRPr>
              </a:p>
            </p:txBody>
          </p:sp>
        </p:grpSp>
      </p:grpSp>
      <p:grpSp>
        <p:nvGrpSpPr>
          <p:cNvPr id="23" name="Group 22"/>
          <p:cNvGrpSpPr/>
          <p:nvPr/>
        </p:nvGrpSpPr>
        <p:grpSpPr>
          <a:xfrm>
            <a:off x="6109084" y="2291172"/>
            <a:ext cx="5483590" cy="2981419"/>
            <a:chOff x="5279003" y="3014914"/>
            <a:chExt cx="6740042" cy="2981419"/>
          </a:xfrm>
        </p:grpSpPr>
        <p:sp>
          <p:nvSpPr>
            <p:cNvPr id="27" name="Rectangle 26"/>
            <p:cNvSpPr/>
            <p:nvPr/>
          </p:nvSpPr>
          <p:spPr>
            <a:xfrm>
              <a:off x="5279003" y="3383985"/>
              <a:ext cx="6740040" cy="2612348"/>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279005" y="3014914"/>
              <a:ext cx="6740040" cy="369332"/>
            </a:xfrm>
            <a:prstGeom prst="rect">
              <a:avLst/>
            </a:prstGeom>
            <a:solidFill>
              <a:schemeClr val="accent3"/>
            </a:solidFill>
            <a:ln w="28575">
              <a:solidFill>
                <a:schemeClr val="accent3"/>
              </a:solidFill>
            </a:ln>
          </p:spPr>
          <p:txBody>
            <a:bodyPr wrap="square" rtlCol="0" anchor="ctr">
              <a:spAutoFit/>
            </a:bodyPr>
            <a:lstStyle/>
            <a:p>
              <a:r>
                <a:rPr lang="en-US" dirty="0">
                  <a:solidFill>
                    <a:prstClr val="white"/>
                  </a:solidFill>
                </a:rPr>
                <a:t>JAVASCRIPT</a:t>
              </a:r>
              <a:endParaRPr lang="ru-RU" dirty="0">
                <a:solidFill>
                  <a:prstClr val="white"/>
                </a:solidFill>
              </a:endParaRPr>
            </a:p>
          </p:txBody>
        </p:sp>
      </p:grpSp>
      <p:sp>
        <p:nvSpPr>
          <p:cNvPr id="29" name="Rectangle 28"/>
          <p:cNvSpPr>
            <a:spLocks noChangeAspect="1" noChangeArrowheads="1"/>
          </p:cNvSpPr>
          <p:nvPr/>
        </p:nvSpPr>
        <p:spPr bwMode="auto">
          <a:xfrm>
            <a:off x="6263621" y="3192331"/>
            <a:ext cx="5174514" cy="1200329"/>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r>
              <a:rPr lang="en-US" sz="2400" dirty="0" err="1">
                <a:solidFill>
                  <a:srgbClr val="CB4B16"/>
                </a:solidFill>
                <a:latin typeface="SourceCodePro"/>
              </a:rPr>
              <a:t>var</a:t>
            </a:r>
            <a:r>
              <a:rPr lang="en-US" sz="2400" dirty="0">
                <a:solidFill>
                  <a:srgbClr val="535353"/>
                </a:solidFill>
                <a:latin typeface="SourceCodePro"/>
              </a:rPr>
              <a:t> </a:t>
            </a:r>
            <a:r>
              <a:rPr lang="en-US" sz="2400" dirty="0" err="1">
                <a:solidFill>
                  <a:srgbClr val="2AA198"/>
                </a:solidFill>
                <a:latin typeface="SourceCodePro"/>
              </a:rPr>
              <a:t>isCoolLecture</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true</a:t>
            </a:r>
            <a:r>
              <a:rPr lang="en-US" sz="2400" dirty="0">
                <a:solidFill>
                  <a:srgbClr val="535353"/>
                </a:solidFill>
                <a:latin typeface="SourceCodePro"/>
              </a:rPr>
              <a:t>;</a:t>
            </a:r>
          </a:p>
          <a:p>
            <a:r>
              <a:rPr lang="en-US" sz="2400" dirty="0" err="1">
                <a:solidFill>
                  <a:srgbClr val="CB4B16"/>
                </a:solidFill>
                <a:latin typeface="SourceCodePro"/>
              </a:rPr>
              <a:t>var</a:t>
            </a:r>
            <a:r>
              <a:rPr lang="en-US" sz="2400" dirty="0">
                <a:solidFill>
                  <a:srgbClr val="535353"/>
                </a:solidFill>
                <a:latin typeface="SourceCodePro"/>
              </a:rPr>
              <a:t> </a:t>
            </a:r>
            <a:r>
              <a:rPr lang="en-US" sz="2400" dirty="0" err="1">
                <a:solidFill>
                  <a:srgbClr val="2AA198"/>
                </a:solidFill>
                <a:latin typeface="SourceCodePro"/>
              </a:rPr>
              <a:t>hasBadStudents</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false</a:t>
            </a:r>
            <a:r>
              <a:rPr lang="en-US" sz="2400" dirty="0">
                <a:solidFill>
                  <a:srgbClr val="535353"/>
                </a:solidFill>
                <a:latin typeface="SourceCodePro"/>
              </a:rPr>
              <a:t>;</a:t>
            </a:r>
          </a:p>
          <a:p>
            <a:r>
              <a:rPr lang="en-US" sz="2400" dirty="0">
                <a:solidFill>
                  <a:srgbClr val="535353"/>
                </a:solidFill>
                <a:latin typeface="SourceCodePro"/>
              </a:rPr>
              <a:t>​</a:t>
            </a:r>
            <a:endParaRPr lang="en-US" sz="2400" b="0" i="0" dirty="0">
              <a:solidFill>
                <a:srgbClr val="535353"/>
              </a:solidFill>
              <a:effectLst/>
              <a:latin typeface="SourceCodePro"/>
            </a:endParaRPr>
          </a:p>
        </p:txBody>
      </p:sp>
      <p:sp>
        <p:nvSpPr>
          <p:cNvPr id="2" name="Text Placeholder 1"/>
          <p:cNvSpPr>
            <a:spLocks noGrp="1"/>
          </p:cNvSpPr>
          <p:nvPr>
            <p:ph type="body" sz="quarter" idx="10"/>
          </p:nvPr>
        </p:nvSpPr>
        <p:spPr/>
        <p:txBody>
          <a:bodyPr>
            <a:normAutofit/>
          </a:bodyPr>
          <a:lstStyle/>
          <a:p>
            <a:r>
              <a:rPr lang="en-US" sz="2000" dirty="0" smtClean="0"/>
              <a:t>BOOLEAN</a:t>
            </a:r>
            <a:endParaRPr lang="en-US" sz="2000" dirty="0"/>
          </a:p>
        </p:txBody>
      </p:sp>
    </p:spTree>
    <p:extLst>
      <p:ext uri="{BB962C8B-B14F-4D97-AF65-F5344CB8AC3E}">
        <p14:creationId xmlns:p14="http://schemas.microsoft.com/office/powerpoint/2010/main" val="75763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anim calcmode="lin" valueType="num">
                                      <p:cBhvr>
                                        <p:cTn id="8" dur="500" fill="hold"/>
                                        <p:tgtEl>
                                          <p:spTgt spid="41"/>
                                        </p:tgtEl>
                                        <p:attrNameLst>
                                          <p:attrName>ppt_x</p:attrName>
                                        </p:attrNameLst>
                                      </p:cBhvr>
                                      <p:tavLst>
                                        <p:tav tm="0">
                                          <p:val>
                                            <p:strVal val="#ppt_x"/>
                                          </p:val>
                                        </p:tav>
                                        <p:tav tm="100000">
                                          <p:val>
                                            <p:strVal val="#ppt_x"/>
                                          </p:val>
                                        </p:tav>
                                      </p:tavLst>
                                    </p:anim>
                                    <p:anim calcmode="lin" valueType="num">
                                      <p:cBhvr>
                                        <p:cTn id="9" dur="500" fill="hold"/>
                                        <p:tgtEl>
                                          <p:spTgt spid="4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29">
                                            <p:txEl>
                                              <p:pRg st="0" end="0"/>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9">
                                            <p:txEl>
                                              <p:pRg st="1" end="1"/>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29"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p:cNvGrpSpPr/>
          <p:nvPr/>
        </p:nvGrpSpPr>
        <p:grpSpPr>
          <a:xfrm>
            <a:off x="1151332" y="2116022"/>
            <a:ext cx="9889336" cy="2752329"/>
            <a:chOff x="1892300" y="2628588"/>
            <a:chExt cx="9406736" cy="2464618"/>
          </a:xfrm>
        </p:grpSpPr>
        <p:grpSp>
          <p:nvGrpSpPr>
            <p:cNvPr id="70" name="Group 69"/>
            <p:cNvGrpSpPr/>
            <p:nvPr/>
          </p:nvGrpSpPr>
          <p:grpSpPr>
            <a:xfrm>
              <a:off x="3971384" y="2636764"/>
              <a:ext cx="7318915" cy="2456442"/>
              <a:chOff x="4019359" y="1562560"/>
              <a:chExt cx="7291522" cy="4077596"/>
            </a:xfrm>
          </p:grpSpPr>
          <p:cxnSp>
            <p:nvCxnSpPr>
              <p:cNvPr id="98" name="Straight Connector 97"/>
              <p:cNvCxnSpPr/>
              <p:nvPr/>
            </p:nvCxnSpPr>
            <p:spPr>
              <a:xfrm flipH="1">
                <a:off x="5837360" y="1562560"/>
                <a:ext cx="8711" cy="40775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662148" y="1562560"/>
                <a:ext cx="0" cy="40775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019359" y="1562560"/>
                <a:ext cx="7818" cy="40775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9509188" y="1562560"/>
                <a:ext cx="0" cy="40775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1310881" y="1562560"/>
                <a:ext cx="0" cy="40775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71" name="Rectangle 70"/>
            <p:cNvSpPr/>
            <p:nvPr/>
          </p:nvSpPr>
          <p:spPr>
            <a:xfrm>
              <a:off x="1962774" y="4067511"/>
              <a:ext cx="9317836" cy="496998"/>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p:cNvSpPr/>
            <p:nvPr/>
          </p:nvSpPr>
          <p:spPr>
            <a:xfrm>
              <a:off x="1981200" y="3093826"/>
              <a:ext cx="9317836" cy="496998"/>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p:cNvSpPr txBox="1"/>
            <p:nvPr/>
          </p:nvSpPr>
          <p:spPr>
            <a:xfrm>
              <a:off x="3970131" y="2628588"/>
              <a:ext cx="1833574" cy="413405"/>
            </a:xfrm>
            <a:prstGeom prst="rect">
              <a:avLst/>
            </a:prstGeom>
            <a:noFill/>
          </p:spPr>
          <p:txBody>
            <a:bodyPr wrap="square" rtlCol="0">
              <a:spAutoFit/>
            </a:bodyPr>
            <a:lstStyle/>
            <a:p>
              <a:pPr algn="ctr"/>
              <a:r>
                <a:rPr lang="en-US" sz="2400" b="1" dirty="0" smtClean="0">
                  <a:solidFill>
                    <a:schemeClr val="accent3"/>
                  </a:solidFill>
                </a:rPr>
                <a:t>B</a:t>
              </a:r>
            </a:p>
          </p:txBody>
        </p:sp>
        <p:sp>
          <p:nvSpPr>
            <p:cNvPr id="74" name="TextBox 73"/>
            <p:cNvSpPr txBox="1"/>
            <p:nvPr/>
          </p:nvSpPr>
          <p:spPr>
            <a:xfrm>
              <a:off x="1981200" y="2628588"/>
              <a:ext cx="1989529" cy="413405"/>
            </a:xfrm>
            <a:prstGeom prst="rect">
              <a:avLst/>
            </a:prstGeom>
            <a:noFill/>
          </p:spPr>
          <p:txBody>
            <a:bodyPr wrap="square" rtlCol="0">
              <a:spAutoFit/>
            </a:bodyPr>
            <a:lstStyle/>
            <a:p>
              <a:pPr algn="ctr"/>
              <a:r>
                <a:rPr lang="en-US" sz="2400" b="1" dirty="0" smtClean="0">
                  <a:solidFill>
                    <a:schemeClr val="accent3"/>
                  </a:solidFill>
                </a:rPr>
                <a:t>A</a:t>
              </a:r>
            </a:p>
          </p:txBody>
        </p:sp>
        <p:sp>
          <p:nvSpPr>
            <p:cNvPr id="75" name="TextBox 74"/>
            <p:cNvSpPr txBox="1"/>
            <p:nvPr/>
          </p:nvSpPr>
          <p:spPr>
            <a:xfrm>
              <a:off x="5796215" y="2628588"/>
              <a:ext cx="1833574" cy="413405"/>
            </a:xfrm>
            <a:prstGeom prst="rect">
              <a:avLst/>
            </a:prstGeom>
            <a:noFill/>
          </p:spPr>
          <p:txBody>
            <a:bodyPr wrap="square" rtlCol="0">
              <a:spAutoFit/>
            </a:bodyPr>
            <a:lstStyle/>
            <a:p>
              <a:pPr algn="ctr"/>
              <a:r>
                <a:rPr lang="en-US" sz="2400" b="1" dirty="0" smtClean="0">
                  <a:solidFill>
                    <a:schemeClr val="accent3"/>
                  </a:solidFill>
                </a:rPr>
                <a:t>A &amp;&amp; B</a:t>
              </a:r>
            </a:p>
          </p:txBody>
        </p:sp>
        <p:sp>
          <p:nvSpPr>
            <p:cNvPr id="76" name="TextBox 75"/>
            <p:cNvSpPr txBox="1"/>
            <p:nvPr/>
          </p:nvSpPr>
          <p:spPr>
            <a:xfrm>
              <a:off x="7635477" y="2628588"/>
              <a:ext cx="1833574" cy="413405"/>
            </a:xfrm>
            <a:prstGeom prst="rect">
              <a:avLst/>
            </a:prstGeom>
            <a:noFill/>
          </p:spPr>
          <p:txBody>
            <a:bodyPr wrap="square" rtlCol="0">
              <a:spAutoFit/>
            </a:bodyPr>
            <a:lstStyle/>
            <a:p>
              <a:pPr algn="ctr"/>
              <a:r>
                <a:rPr lang="en-US" sz="2400" b="1" dirty="0" smtClean="0">
                  <a:solidFill>
                    <a:schemeClr val="accent3"/>
                  </a:solidFill>
                </a:rPr>
                <a:t>A || B</a:t>
              </a:r>
            </a:p>
          </p:txBody>
        </p:sp>
        <p:sp>
          <p:nvSpPr>
            <p:cNvPr id="77" name="TextBox 76"/>
            <p:cNvSpPr txBox="1"/>
            <p:nvPr/>
          </p:nvSpPr>
          <p:spPr>
            <a:xfrm>
              <a:off x="9453368" y="2628588"/>
              <a:ext cx="1833574" cy="413405"/>
            </a:xfrm>
            <a:prstGeom prst="rect">
              <a:avLst/>
            </a:prstGeom>
            <a:noFill/>
          </p:spPr>
          <p:txBody>
            <a:bodyPr wrap="square" rtlCol="0">
              <a:spAutoFit/>
            </a:bodyPr>
            <a:lstStyle/>
            <a:p>
              <a:pPr algn="ctr"/>
              <a:r>
                <a:rPr lang="en-US" sz="2400" b="1" dirty="0" smtClean="0">
                  <a:solidFill>
                    <a:schemeClr val="accent3"/>
                  </a:solidFill>
                </a:rPr>
                <a:t>!A</a:t>
              </a:r>
            </a:p>
          </p:txBody>
        </p:sp>
        <p:sp>
          <p:nvSpPr>
            <p:cNvPr id="78" name="TextBox 77"/>
            <p:cNvSpPr txBox="1"/>
            <p:nvPr/>
          </p:nvSpPr>
          <p:spPr>
            <a:xfrm>
              <a:off x="1989703" y="3143240"/>
              <a:ext cx="1989529" cy="413405"/>
            </a:xfrm>
            <a:prstGeom prst="rect">
              <a:avLst/>
            </a:prstGeom>
            <a:noFill/>
          </p:spPr>
          <p:txBody>
            <a:bodyPr wrap="square" rtlCol="0">
              <a:spAutoFit/>
            </a:bodyPr>
            <a:lstStyle/>
            <a:p>
              <a:pPr algn="ctr"/>
              <a:r>
                <a:rPr lang="en-US" sz="2400" dirty="0" smtClean="0">
                  <a:solidFill>
                    <a:schemeClr val="accent6"/>
                  </a:solidFill>
                </a:rPr>
                <a:t>false</a:t>
              </a:r>
            </a:p>
          </p:txBody>
        </p:sp>
        <p:sp>
          <p:nvSpPr>
            <p:cNvPr id="79" name="TextBox 78"/>
            <p:cNvSpPr txBox="1"/>
            <p:nvPr/>
          </p:nvSpPr>
          <p:spPr>
            <a:xfrm>
              <a:off x="1981200" y="3605531"/>
              <a:ext cx="1989529" cy="413405"/>
            </a:xfrm>
            <a:prstGeom prst="rect">
              <a:avLst/>
            </a:prstGeom>
            <a:noFill/>
          </p:spPr>
          <p:txBody>
            <a:bodyPr wrap="square" rtlCol="0">
              <a:spAutoFit/>
            </a:bodyPr>
            <a:lstStyle/>
            <a:p>
              <a:pPr algn="ctr"/>
              <a:r>
                <a:rPr lang="en-US" sz="2400" dirty="0" smtClean="0">
                  <a:solidFill>
                    <a:schemeClr val="accent6"/>
                  </a:solidFill>
                </a:rPr>
                <a:t>false</a:t>
              </a:r>
              <a:endParaRPr lang="en-US" sz="2400" dirty="0">
                <a:solidFill>
                  <a:schemeClr val="accent6"/>
                </a:solidFill>
              </a:endParaRPr>
            </a:p>
          </p:txBody>
        </p:sp>
        <p:sp>
          <p:nvSpPr>
            <p:cNvPr id="80" name="TextBox 79"/>
            <p:cNvSpPr txBox="1"/>
            <p:nvPr/>
          </p:nvSpPr>
          <p:spPr>
            <a:xfrm>
              <a:off x="1892300" y="4088382"/>
              <a:ext cx="2078763" cy="413405"/>
            </a:xfrm>
            <a:prstGeom prst="rect">
              <a:avLst/>
            </a:prstGeom>
            <a:noFill/>
          </p:spPr>
          <p:txBody>
            <a:bodyPr wrap="square" rtlCol="0">
              <a:spAutoFit/>
            </a:bodyPr>
            <a:lstStyle/>
            <a:p>
              <a:pPr algn="ctr"/>
              <a:r>
                <a:rPr lang="en-US" sz="2400" dirty="0" smtClean="0">
                  <a:solidFill>
                    <a:schemeClr val="accent5"/>
                  </a:solidFill>
                </a:rPr>
                <a:t>true</a:t>
              </a:r>
              <a:endParaRPr lang="en-US" sz="2400" dirty="0">
                <a:solidFill>
                  <a:schemeClr val="accent5"/>
                </a:solidFill>
              </a:endParaRPr>
            </a:p>
          </p:txBody>
        </p:sp>
        <p:sp>
          <p:nvSpPr>
            <p:cNvPr id="81" name="TextBox 80"/>
            <p:cNvSpPr txBox="1"/>
            <p:nvPr/>
          </p:nvSpPr>
          <p:spPr>
            <a:xfrm>
              <a:off x="1892300" y="4588363"/>
              <a:ext cx="2078763" cy="413405"/>
            </a:xfrm>
            <a:prstGeom prst="rect">
              <a:avLst/>
            </a:prstGeom>
            <a:noFill/>
          </p:spPr>
          <p:txBody>
            <a:bodyPr wrap="square" rtlCol="0">
              <a:spAutoFit/>
            </a:bodyPr>
            <a:lstStyle/>
            <a:p>
              <a:pPr algn="ctr"/>
              <a:r>
                <a:rPr lang="en-US" sz="2400" dirty="0" smtClean="0">
                  <a:solidFill>
                    <a:schemeClr val="accent5"/>
                  </a:solidFill>
                </a:rPr>
                <a:t>true</a:t>
              </a:r>
              <a:endParaRPr lang="en-US" sz="2400" dirty="0">
                <a:solidFill>
                  <a:schemeClr val="accent5"/>
                </a:solidFill>
              </a:endParaRPr>
            </a:p>
          </p:txBody>
        </p:sp>
        <p:sp>
          <p:nvSpPr>
            <p:cNvPr id="82" name="Rectangle 81"/>
            <p:cNvSpPr/>
            <p:nvPr/>
          </p:nvSpPr>
          <p:spPr>
            <a:xfrm>
              <a:off x="3975661" y="3143240"/>
              <a:ext cx="1834230" cy="413405"/>
            </a:xfrm>
            <a:prstGeom prst="rect">
              <a:avLst/>
            </a:prstGeom>
          </p:spPr>
          <p:txBody>
            <a:bodyPr wrap="square">
              <a:spAutoFit/>
            </a:bodyPr>
            <a:lstStyle/>
            <a:p>
              <a:pPr algn="ctr"/>
              <a:r>
                <a:rPr lang="en-US" sz="2400" dirty="0" smtClean="0">
                  <a:solidFill>
                    <a:schemeClr val="accent6"/>
                  </a:solidFill>
                </a:rPr>
                <a:t>false</a:t>
              </a:r>
              <a:endParaRPr lang="en-US" sz="2400" dirty="0">
                <a:solidFill>
                  <a:schemeClr val="accent6"/>
                </a:solidFill>
              </a:endParaRPr>
            </a:p>
          </p:txBody>
        </p:sp>
        <p:sp>
          <p:nvSpPr>
            <p:cNvPr id="83" name="Rectangle 82"/>
            <p:cNvSpPr/>
            <p:nvPr/>
          </p:nvSpPr>
          <p:spPr>
            <a:xfrm>
              <a:off x="3973961" y="4088382"/>
              <a:ext cx="1822254" cy="413405"/>
            </a:xfrm>
            <a:prstGeom prst="rect">
              <a:avLst/>
            </a:prstGeom>
          </p:spPr>
          <p:txBody>
            <a:bodyPr wrap="square">
              <a:spAutoFit/>
            </a:bodyPr>
            <a:lstStyle/>
            <a:p>
              <a:pPr algn="ctr"/>
              <a:r>
                <a:rPr lang="en-US" sz="2400" dirty="0" smtClean="0">
                  <a:solidFill>
                    <a:schemeClr val="accent6"/>
                  </a:solidFill>
                </a:rPr>
                <a:t>false</a:t>
              </a:r>
              <a:endParaRPr lang="en-US" sz="2400" dirty="0">
                <a:solidFill>
                  <a:schemeClr val="accent6"/>
                </a:solidFill>
              </a:endParaRPr>
            </a:p>
          </p:txBody>
        </p:sp>
        <p:sp>
          <p:nvSpPr>
            <p:cNvPr id="84" name="Rectangle 83"/>
            <p:cNvSpPr/>
            <p:nvPr/>
          </p:nvSpPr>
          <p:spPr>
            <a:xfrm>
              <a:off x="3979232" y="3605531"/>
              <a:ext cx="1833573" cy="413405"/>
            </a:xfrm>
            <a:prstGeom prst="rect">
              <a:avLst/>
            </a:prstGeom>
          </p:spPr>
          <p:txBody>
            <a:bodyPr wrap="square">
              <a:spAutoFit/>
            </a:bodyPr>
            <a:lstStyle/>
            <a:p>
              <a:pPr algn="ctr"/>
              <a:r>
                <a:rPr lang="en-US" sz="2400" dirty="0" smtClean="0">
                  <a:solidFill>
                    <a:schemeClr val="accent5"/>
                  </a:solidFill>
                </a:rPr>
                <a:t>true</a:t>
              </a:r>
              <a:endParaRPr lang="en-US" sz="2400" dirty="0">
                <a:solidFill>
                  <a:schemeClr val="accent5"/>
                </a:solidFill>
              </a:endParaRPr>
            </a:p>
          </p:txBody>
        </p:sp>
        <p:sp>
          <p:nvSpPr>
            <p:cNvPr id="85" name="Rectangle 84"/>
            <p:cNvSpPr/>
            <p:nvPr/>
          </p:nvSpPr>
          <p:spPr>
            <a:xfrm>
              <a:off x="3975996" y="4588363"/>
              <a:ext cx="1847116" cy="413405"/>
            </a:xfrm>
            <a:prstGeom prst="rect">
              <a:avLst/>
            </a:prstGeom>
          </p:spPr>
          <p:txBody>
            <a:bodyPr wrap="square">
              <a:spAutoFit/>
            </a:bodyPr>
            <a:lstStyle/>
            <a:p>
              <a:pPr algn="ctr"/>
              <a:r>
                <a:rPr lang="en-US" sz="2400" dirty="0" smtClean="0">
                  <a:solidFill>
                    <a:schemeClr val="accent5"/>
                  </a:solidFill>
                </a:rPr>
                <a:t>true</a:t>
              </a:r>
              <a:endParaRPr lang="en-US" sz="2400" dirty="0">
                <a:solidFill>
                  <a:schemeClr val="accent5"/>
                </a:solidFill>
              </a:endParaRPr>
            </a:p>
          </p:txBody>
        </p:sp>
        <p:sp>
          <p:nvSpPr>
            <p:cNvPr id="86" name="Rectangle 85"/>
            <p:cNvSpPr/>
            <p:nvPr/>
          </p:nvSpPr>
          <p:spPr>
            <a:xfrm>
              <a:off x="5809891" y="4588363"/>
              <a:ext cx="1810122" cy="413405"/>
            </a:xfrm>
            <a:prstGeom prst="rect">
              <a:avLst/>
            </a:prstGeom>
          </p:spPr>
          <p:txBody>
            <a:bodyPr wrap="square">
              <a:spAutoFit/>
            </a:bodyPr>
            <a:lstStyle/>
            <a:p>
              <a:pPr algn="ctr"/>
              <a:r>
                <a:rPr lang="en-US" sz="2400" dirty="0" smtClean="0">
                  <a:solidFill>
                    <a:schemeClr val="accent5"/>
                  </a:solidFill>
                </a:rPr>
                <a:t>true</a:t>
              </a:r>
              <a:endParaRPr lang="en-US" sz="2400" dirty="0">
                <a:solidFill>
                  <a:schemeClr val="accent5"/>
                </a:solidFill>
              </a:endParaRPr>
            </a:p>
          </p:txBody>
        </p:sp>
        <p:sp>
          <p:nvSpPr>
            <p:cNvPr id="87" name="Rectangle 86"/>
            <p:cNvSpPr/>
            <p:nvPr/>
          </p:nvSpPr>
          <p:spPr>
            <a:xfrm>
              <a:off x="7622021" y="4588363"/>
              <a:ext cx="1853978" cy="413405"/>
            </a:xfrm>
            <a:prstGeom prst="rect">
              <a:avLst/>
            </a:prstGeom>
          </p:spPr>
          <p:txBody>
            <a:bodyPr wrap="square">
              <a:spAutoFit/>
            </a:bodyPr>
            <a:lstStyle/>
            <a:p>
              <a:pPr algn="ctr"/>
              <a:r>
                <a:rPr lang="en-US" sz="2400" dirty="0" smtClean="0">
                  <a:solidFill>
                    <a:schemeClr val="accent5"/>
                  </a:solidFill>
                </a:rPr>
                <a:t>true</a:t>
              </a:r>
              <a:endParaRPr lang="en-US" sz="2400" dirty="0">
                <a:solidFill>
                  <a:schemeClr val="accent5"/>
                </a:solidFill>
              </a:endParaRPr>
            </a:p>
          </p:txBody>
        </p:sp>
        <p:sp>
          <p:nvSpPr>
            <p:cNvPr id="88" name="Rectangle 87"/>
            <p:cNvSpPr/>
            <p:nvPr/>
          </p:nvSpPr>
          <p:spPr>
            <a:xfrm>
              <a:off x="7622021" y="4088382"/>
              <a:ext cx="1853977" cy="413405"/>
            </a:xfrm>
            <a:prstGeom prst="rect">
              <a:avLst/>
            </a:prstGeom>
          </p:spPr>
          <p:txBody>
            <a:bodyPr wrap="square">
              <a:spAutoFit/>
            </a:bodyPr>
            <a:lstStyle/>
            <a:p>
              <a:pPr algn="ctr"/>
              <a:r>
                <a:rPr lang="en-US" sz="2400" dirty="0" smtClean="0">
                  <a:solidFill>
                    <a:schemeClr val="accent5"/>
                  </a:solidFill>
                </a:rPr>
                <a:t>true</a:t>
              </a:r>
              <a:endParaRPr lang="en-US" sz="2400" dirty="0">
                <a:solidFill>
                  <a:schemeClr val="accent5"/>
                </a:solidFill>
              </a:endParaRPr>
            </a:p>
          </p:txBody>
        </p:sp>
        <p:sp>
          <p:nvSpPr>
            <p:cNvPr id="89" name="Rectangle 88"/>
            <p:cNvSpPr/>
            <p:nvPr/>
          </p:nvSpPr>
          <p:spPr>
            <a:xfrm>
              <a:off x="7635478" y="3605531"/>
              <a:ext cx="1840470" cy="413405"/>
            </a:xfrm>
            <a:prstGeom prst="rect">
              <a:avLst/>
            </a:prstGeom>
          </p:spPr>
          <p:txBody>
            <a:bodyPr wrap="square">
              <a:spAutoFit/>
            </a:bodyPr>
            <a:lstStyle/>
            <a:p>
              <a:pPr algn="ctr"/>
              <a:r>
                <a:rPr lang="en-US" sz="2400" dirty="0" smtClean="0">
                  <a:solidFill>
                    <a:schemeClr val="accent5"/>
                  </a:solidFill>
                </a:rPr>
                <a:t>true</a:t>
              </a:r>
              <a:endParaRPr lang="en-US" sz="2400" dirty="0">
                <a:solidFill>
                  <a:schemeClr val="accent5"/>
                </a:solidFill>
              </a:endParaRPr>
            </a:p>
          </p:txBody>
        </p:sp>
        <p:sp>
          <p:nvSpPr>
            <p:cNvPr id="90" name="Rectangle 89"/>
            <p:cNvSpPr/>
            <p:nvPr/>
          </p:nvSpPr>
          <p:spPr>
            <a:xfrm>
              <a:off x="9476906" y="3143240"/>
              <a:ext cx="1805890" cy="413405"/>
            </a:xfrm>
            <a:prstGeom prst="rect">
              <a:avLst/>
            </a:prstGeom>
          </p:spPr>
          <p:txBody>
            <a:bodyPr wrap="square">
              <a:spAutoFit/>
            </a:bodyPr>
            <a:lstStyle/>
            <a:p>
              <a:pPr algn="ctr"/>
              <a:r>
                <a:rPr lang="en-US" sz="2400" dirty="0" smtClean="0">
                  <a:solidFill>
                    <a:schemeClr val="accent5"/>
                  </a:solidFill>
                </a:rPr>
                <a:t>true</a:t>
              </a:r>
              <a:endParaRPr lang="en-US" sz="2400" dirty="0">
                <a:solidFill>
                  <a:schemeClr val="accent5"/>
                </a:solidFill>
              </a:endParaRPr>
            </a:p>
          </p:txBody>
        </p:sp>
        <p:sp>
          <p:nvSpPr>
            <p:cNvPr id="91" name="Rectangle 90"/>
            <p:cNvSpPr/>
            <p:nvPr/>
          </p:nvSpPr>
          <p:spPr>
            <a:xfrm>
              <a:off x="9476906" y="3605531"/>
              <a:ext cx="1791452" cy="413405"/>
            </a:xfrm>
            <a:prstGeom prst="rect">
              <a:avLst/>
            </a:prstGeom>
          </p:spPr>
          <p:txBody>
            <a:bodyPr wrap="square">
              <a:spAutoFit/>
            </a:bodyPr>
            <a:lstStyle/>
            <a:p>
              <a:pPr algn="ctr"/>
              <a:r>
                <a:rPr lang="en-US" sz="2400" dirty="0" smtClean="0">
                  <a:solidFill>
                    <a:schemeClr val="accent5"/>
                  </a:solidFill>
                </a:rPr>
                <a:t>true</a:t>
              </a:r>
              <a:endParaRPr lang="en-US" sz="2400" dirty="0">
                <a:solidFill>
                  <a:schemeClr val="accent5"/>
                </a:solidFill>
              </a:endParaRPr>
            </a:p>
          </p:txBody>
        </p:sp>
        <p:sp>
          <p:nvSpPr>
            <p:cNvPr id="92" name="Rectangle 91"/>
            <p:cNvSpPr/>
            <p:nvPr/>
          </p:nvSpPr>
          <p:spPr>
            <a:xfrm>
              <a:off x="5826758" y="3143240"/>
              <a:ext cx="1800142" cy="413405"/>
            </a:xfrm>
            <a:prstGeom prst="rect">
              <a:avLst/>
            </a:prstGeom>
          </p:spPr>
          <p:txBody>
            <a:bodyPr wrap="square">
              <a:spAutoFit/>
            </a:bodyPr>
            <a:lstStyle/>
            <a:p>
              <a:pPr algn="ctr"/>
              <a:r>
                <a:rPr lang="en-US" sz="2400" dirty="0" smtClean="0">
                  <a:solidFill>
                    <a:schemeClr val="accent6"/>
                  </a:solidFill>
                </a:rPr>
                <a:t>false</a:t>
              </a:r>
              <a:endParaRPr lang="en-US" sz="2400" dirty="0">
                <a:solidFill>
                  <a:schemeClr val="accent6"/>
                </a:solidFill>
              </a:endParaRPr>
            </a:p>
          </p:txBody>
        </p:sp>
        <p:sp>
          <p:nvSpPr>
            <p:cNvPr id="93" name="Rectangle 92"/>
            <p:cNvSpPr/>
            <p:nvPr/>
          </p:nvSpPr>
          <p:spPr>
            <a:xfrm>
              <a:off x="5822493" y="3605531"/>
              <a:ext cx="1790926" cy="413405"/>
            </a:xfrm>
            <a:prstGeom prst="rect">
              <a:avLst/>
            </a:prstGeom>
          </p:spPr>
          <p:txBody>
            <a:bodyPr wrap="square">
              <a:spAutoFit/>
            </a:bodyPr>
            <a:lstStyle/>
            <a:p>
              <a:pPr algn="ctr"/>
              <a:r>
                <a:rPr lang="en-US" sz="2400" dirty="0" smtClean="0">
                  <a:solidFill>
                    <a:schemeClr val="accent6"/>
                  </a:solidFill>
                </a:rPr>
                <a:t>false</a:t>
              </a:r>
              <a:endParaRPr lang="en-US" sz="2400" dirty="0">
                <a:solidFill>
                  <a:schemeClr val="accent6"/>
                </a:solidFill>
              </a:endParaRPr>
            </a:p>
          </p:txBody>
        </p:sp>
        <p:sp>
          <p:nvSpPr>
            <p:cNvPr id="94" name="Rectangle 93"/>
            <p:cNvSpPr/>
            <p:nvPr/>
          </p:nvSpPr>
          <p:spPr>
            <a:xfrm>
              <a:off x="5819398" y="4088382"/>
              <a:ext cx="1799725" cy="413405"/>
            </a:xfrm>
            <a:prstGeom prst="rect">
              <a:avLst/>
            </a:prstGeom>
          </p:spPr>
          <p:txBody>
            <a:bodyPr wrap="square">
              <a:spAutoFit/>
            </a:bodyPr>
            <a:lstStyle/>
            <a:p>
              <a:pPr algn="ctr"/>
              <a:r>
                <a:rPr lang="en-US" sz="2400" dirty="0" smtClean="0">
                  <a:solidFill>
                    <a:schemeClr val="accent6"/>
                  </a:solidFill>
                </a:rPr>
                <a:t>false</a:t>
              </a:r>
              <a:endParaRPr lang="en-US" sz="2400" dirty="0">
                <a:solidFill>
                  <a:schemeClr val="accent6"/>
                </a:solidFill>
              </a:endParaRPr>
            </a:p>
          </p:txBody>
        </p:sp>
        <p:sp>
          <p:nvSpPr>
            <p:cNvPr id="95" name="Rectangle 94"/>
            <p:cNvSpPr/>
            <p:nvPr/>
          </p:nvSpPr>
          <p:spPr>
            <a:xfrm>
              <a:off x="9459960" y="4088382"/>
              <a:ext cx="1809719" cy="413405"/>
            </a:xfrm>
            <a:prstGeom prst="rect">
              <a:avLst/>
            </a:prstGeom>
          </p:spPr>
          <p:txBody>
            <a:bodyPr wrap="square">
              <a:spAutoFit/>
            </a:bodyPr>
            <a:lstStyle/>
            <a:p>
              <a:pPr algn="ctr"/>
              <a:r>
                <a:rPr lang="en-US" sz="2400" dirty="0" smtClean="0">
                  <a:solidFill>
                    <a:schemeClr val="accent6"/>
                  </a:solidFill>
                </a:rPr>
                <a:t>false</a:t>
              </a:r>
              <a:endParaRPr lang="en-US" sz="2400" dirty="0">
                <a:solidFill>
                  <a:schemeClr val="accent6"/>
                </a:solidFill>
              </a:endParaRPr>
            </a:p>
          </p:txBody>
        </p:sp>
        <p:sp>
          <p:nvSpPr>
            <p:cNvPr id="96" name="Rectangle 95"/>
            <p:cNvSpPr/>
            <p:nvPr/>
          </p:nvSpPr>
          <p:spPr>
            <a:xfrm>
              <a:off x="9476906" y="4588363"/>
              <a:ext cx="1792711" cy="413405"/>
            </a:xfrm>
            <a:prstGeom prst="rect">
              <a:avLst/>
            </a:prstGeom>
          </p:spPr>
          <p:txBody>
            <a:bodyPr wrap="square">
              <a:spAutoFit/>
            </a:bodyPr>
            <a:lstStyle/>
            <a:p>
              <a:pPr algn="ctr"/>
              <a:r>
                <a:rPr lang="en-US" sz="2400" dirty="0" smtClean="0">
                  <a:solidFill>
                    <a:schemeClr val="accent6"/>
                  </a:solidFill>
                </a:rPr>
                <a:t>false</a:t>
              </a:r>
              <a:endParaRPr lang="en-US" sz="2400" dirty="0">
                <a:solidFill>
                  <a:schemeClr val="accent6"/>
                </a:solidFill>
              </a:endParaRPr>
            </a:p>
          </p:txBody>
        </p:sp>
        <p:sp>
          <p:nvSpPr>
            <p:cNvPr id="97" name="Rectangle 96"/>
            <p:cNvSpPr/>
            <p:nvPr/>
          </p:nvSpPr>
          <p:spPr>
            <a:xfrm>
              <a:off x="7605423" y="3143240"/>
              <a:ext cx="1861503" cy="413405"/>
            </a:xfrm>
            <a:prstGeom prst="rect">
              <a:avLst/>
            </a:prstGeom>
          </p:spPr>
          <p:txBody>
            <a:bodyPr wrap="square">
              <a:spAutoFit/>
            </a:bodyPr>
            <a:lstStyle/>
            <a:p>
              <a:pPr algn="ctr"/>
              <a:r>
                <a:rPr lang="en-US" sz="2400" dirty="0" smtClean="0">
                  <a:solidFill>
                    <a:schemeClr val="accent6"/>
                  </a:solidFill>
                </a:rPr>
                <a:t>false</a:t>
              </a:r>
              <a:endParaRPr lang="en-US" sz="2400" dirty="0">
                <a:solidFill>
                  <a:schemeClr val="accent6"/>
                </a:solidFill>
              </a:endParaRPr>
            </a:p>
          </p:txBody>
        </p:sp>
      </p:grpSp>
      <p:sp>
        <p:nvSpPr>
          <p:cNvPr id="2" name="Rectangle 1"/>
          <p:cNvSpPr/>
          <p:nvPr/>
        </p:nvSpPr>
        <p:spPr>
          <a:xfrm>
            <a:off x="5161770" y="1100790"/>
            <a:ext cx="2026517" cy="400110"/>
          </a:xfrm>
          <a:prstGeom prst="rect">
            <a:avLst/>
          </a:prstGeom>
        </p:spPr>
        <p:txBody>
          <a:bodyPr wrap="none">
            <a:spAutoFit/>
          </a:bodyPr>
          <a:lstStyle/>
          <a:p>
            <a:r>
              <a:rPr lang="en-US" sz="2000" dirty="0">
                <a:solidFill>
                  <a:schemeClr val="accent1">
                    <a:lumMod val="50000"/>
                  </a:schemeClr>
                </a:solidFill>
              </a:rPr>
              <a:t>Boolean algebra</a:t>
            </a:r>
          </a:p>
        </p:txBody>
      </p:sp>
      <p:sp>
        <p:nvSpPr>
          <p:cNvPr id="3" name="Text Placeholder 2"/>
          <p:cNvSpPr>
            <a:spLocks noGrp="1"/>
          </p:cNvSpPr>
          <p:nvPr>
            <p:ph type="body" sz="quarter" idx="10"/>
          </p:nvPr>
        </p:nvSpPr>
        <p:spPr/>
        <p:txBody>
          <a:bodyPr>
            <a:normAutofit/>
          </a:bodyPr>
          <a:lstStyle/>
          <a:p>
            <a:r>
              <a:rPr lang="en-US" sz="2000" dirty="0" smtClean="0"/>
              <a:t>BOOLEAN OPERATIONS</a:t>
            </a:r>
            <a:endParaRPr lang="en-US" sz="2000" dirty="0"/>
          </a:p>
        </p:txBody>
      </p:sp>
    </p:spTree>
    <p:extLst>
      <p:ext uri="{BB962C8B-B14F-4D97-AF65-F5344CB8AC3E}">
        <p14:creationId xmlns:p14="http://schemas.microsoft.com/office/powerpoint/2010/main" val="380291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Group 91"/>
          <p:cNvGrpSpPr/>
          <p:nvPr/>
        </p:nvGrpSpPr>
        <p:grpSpPr>
          <a:xfrm>
            <a:off x="997719" y="1275167"/>
            <a:ext cx="10381499" cy="4599577"/>
            <a:chOff x="963890" y="1655311"/>
            <a:chExt cx="10381499" cy="4599577"/>
          </a:xfrm>
        </p:grpSpPr>
        <p:cxnSp>
          <p:nvCxnSpPr>
            <p:cNvPr id="7" name="Straight Connector 6"/>
            <p:cNvCxnSpPr/>
            <p:nvPr/>
          </p:nvCxnSpPr>
          <p:spPr>
            <a:xfrm flipH="1">
              <a:off x="3413966" y="2124247"/>
              <a:ext cx="1" cy="412301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900989" y="2125608"/>
              <a:ext cx="0" cy="412165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98743" y="5066168"/>
              <a:ext cx="10346646" cy="1188720"/>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70069" y="2789862"/>
              <a:ext cx="10346646" cy="1188720"/>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1053507" y="2375384"/>
              <a:ext cx="2358578" cy="400110"/>
            </a:xfrm>
            <a:prstGeom prst="rect">
              <a:avLst/>
            </a:prstGeom>
            <a:noFill/>
          </p:spPr>
          <p:txBody>
            <a:bodyPr wrap="square" rtlCol="0">
              <a:spAutoFit/>
            </a:bodyPr>
            <a:lstStyle/>
            <a:p>
              <a:pPr algn="ctr"/>
              <a:r>
                <a:rPr lang="en-US" sz="2000" b="1" dirty="0" smtClean="0">
                  <a:solidFill>
                    <a:schemeClr val="accent3"/>
                  </a:solidFill>
                </a:rPr>
                <a:t>Operator</a:t>
              </a:r>
            </a:p>
          </p:txBody>
        </p:sp>
        <p:sp>
          <p:nvSpPr>
            <p:cNvPr id="17" name="TextBox 16"/>
            <p:cNvSpPr txBox="1"/>
            <p:nvPr/>
          </p:nvSpPr>
          <p:spPr>
            <a:xfrm>
              <a:off x="3412086" y="2375384"/>
              <a:ext cx="2487022" cy="400110"/>
            </a:xfrm>
            <a:prstGeom prst="rect">
              <a:avLst/>
            </a:prstGeom>
            <a:noFill/>
          </p:spPr>
          <p:txBody>
            <a:bodyPr wrap="square" rtlCol="0">
              <a:spAutoFit/>
            </a:bodyPr>
            <a:lstStyle/>
            <a:p>
              <a:pPr algn="ctr"/>
              <a:r>
                <a:rPr lang="en-US" sz="2000" b="1" dirty="0" smtClean="0">
                  <a:solidFill>
                    <a:schemeClr val="accent2"/>
                  </a:solidFill>
                </a:rPr>
                <a:t>Usage</a:t>
              </a:r>
            </a:p>
          </p:txBody>
        </p:sp>
        <p:sp>
          <p:nvSpPr>
            <p:cNvPr id="18" name="TextBox 17"/>
            <p:cNvSpPr txBox="1"/>
            <p:nvPr/>
          </p:nvSpPr>
          <p:spPr>
            <a:xfrm>
              <a:off x="5899109" y="2375384"/>
              <a:ext cx="5417606" cy="400110"/>
            </a:xfrm>
            <a:prstGeom prst="rect">
              <a:avLst/>
            </a:prstGeom>
            <a:noFill/>
          </p:spPr>
          <p:txBody>
            <a:bodyPr wrap="square" rtlCol="0">
              <a:spAutoFit/>
            </a:bodyPr>
            <a:lstStyle/>
            <a:p>
              <a:pPr algn="ctr"/>
              <a:r>
                <a:rPr lang="en-US" sz="2000" b="1" dirty="0" smtClean="0">
                  <a:solidFill>
                    <a:schemeClr val="accent1"/>
                  </a:solidFill>
                </a:rPr>
                <a:t>Description</a:t>
              </a:r>
            </a:p>
          </p:txBody>
        </p:sp>
        <p:grpSp>
          <p:nvGrpSpPr>
            <p:cNvPr id="25" name="Group 24"/>
            <p:cNvGrpSpPr/>
            <p:nvPr/>
          </p:nvGrpSpPr>
          <p:grpSpPr>
            <a:xfrm>
              <a:off x="8349184" y="1655311"/>
              <a:ext cx="517457" cy="517457"/>
              <a:chOff x="4763" y="4763"/>
              <a:chExt cx="6611937" cy="6611937"/>
            </a:xfrm>
            <a:solidFill>
              <a:schemeClr val="accent1"/>
            </a:solidFill>
          </p:grpSpPr>
          <p:sp>
            <p:nvSpPr>
              <p:cNvPr id="26" name="Freeform 5"/>
              <p:cNvSpPr>
                <a:spLocks noEditPoints="1"/>
              </p:cNvSpPr>
              <p:nvPr/>
            </p:nvSpPr>
            <p:spPr bwMode="auto">
              <a:xfrm>
                <a:off x="4763" y="4763"/>
                <a:ext cx="6611937" cy="6611937"/>
              </a:xfrm>
              <a:custGeom>
                <a:avLst/>
                <a:gdLst>
                  <a:gd name="T0" fmla="*/ 1595 w 1760"/>
                  <a:gd name="T1" fmla="*/ 0 h 1760"/>
                  <a:gd name="T2" fmla="*/ 385 w 1760"/>
                  <a:gd name="T3" fmla="*/ 0 h 1760"/>
                  <a:gd name="T4" fmla="*/ 220 w 1760"/>
                  <a:gd name="T5" fmla="*/ 165 h 1760"/>
                  <a:gd name="T6" fmla="*/ 220 w 1760"/>
                  <a:gd name="T7" fmla="*/ 275 h 1760"/>
                  <a:gd name="T8" fmla="*/ 165 w 1760"/>
                  <a:gd name="T9" fmla="*/ 275 h 1760"/>
                  <a:gd name="T10" fmla="*/ 0 w 1760"/>
                  <a:gd name="T11" fmla="*/ 440 h 1760"/>
                  <a:gd name="T12" fmla="*/ 0 w 1760"/>
                  <a:gd name="T13" fmla="*/ 1540 h 1760"/>
                  <a:gd name="T14" fmla="*/ 220 w 1760"/>
                  <a:gd name="T15" fmla="*/ 1760 h 1760"/>
                  <a:gd name="T16" fmla="*/ 1540 w 1760"/>
                  <a:gd name="T17" fmla="*/ 1760 h 1760"/>
                  <a:gd name="T18" fmla="*/ 1760 w 1760"/>
                  <a:gd name="T19" fmla="*/ 1540 h 1760"/>
                  <a:gd name="T20" fmla="*/ 1760 w 1760"/>
                  <a:gd name="T21" fmla="*/ 165 h 1760"/>
                  <a:gd name="T22" fmla="*/ 1595 w 1760"/>
                  <a:gd name="T23" fmla="*/ 0 h 1760"/>
                  <a:gd name="T24" fmla="*/ 1650 w 1760"/>
                  <a:gd name="T25" fmla="*/ 1540 h 1760"/>
                  <a:gd name="T26" fmla="*/ 1540 w 1760"/>
                  <a:gd name="T27" fmla="*/ 1650 h 1760"/>
                  <a:gd name="T28" fmla="*/ 220 w 1760"/>
                  <a:gd name="T29" fmla="*/ 1650 h 1760"/>
                  <a:gd name="T30" fmla="*/ 110 w 1760"/>
                  <a:gd name="T31" fmla="*/ 1540 h 1760"/>
                  <a:gd name="T32" fmla="*/ 110 w 1760"/>
                  <a:gd name="T33" fmla="*/ 440 h 1760"/>
                  <a:gd name="T34" fmla="*/ 165 w 1760"/>
                  <a:gd name="T35" fmla="*/ 385 h 1760"/>
                  <a:gd name="T36" fmla="*/ 220 w 1760"/>
                  <a:gd name="T37" fmla="*/ 385 h 1760"/>
                  <a:gd name="T38" fmla="*/ 220 w 1760"/>
                  <a:gd name="T39" fmla="*/ 1485 h 1760"/>
                  <a:gd name="T40" fmla="*/ 275 w 1760"/>
                  <a:gd name="T41" fmla="*/ 1540 h 1760"/>
                  <a:gd name="T42" fmla="*/ 330 w 1760"/>
                  <a:gd name="T43" fmla="*/ 1485 h 1760"/>
                  <a:gd name="T44" fmla="*/ 330 w 1760"/>
                  <a:gd name="T45" fmla="*/ 165 h 1760"/>
                  <a:gd name="T46" fmla="*/ 385 w 1760"/>
                  <a:gd name="T47" fmla="*/ 110 h 1760"/>
                  <a:gd name="T48" fmla="*/ 1595 w 1760"/>
                  <a:gd name="T49" fmla="*/ 110 h 1760"/>
                  <a:gd name="T50" fmla="*/ 1650 w 1760"/>
                  <a:gd name="T51" fmla="*/ 165 h 1760"/>
                  <a:gd name="T52" fmla="*/ 1650 w 1760"/>
                  <a:gd name="T53" fmla="*/ 1540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0" h="1760">
                    <a:moveTo>
                      <a:pt x="1595" y="0"/>
                    </a:moveTo>
                    <a:cubicBezTo>
                      <a:pt x="385" y="0"/>
                      <a:pt x="385" y="0"/>
                      <a:pt x="385" y="0"/>
                    </a:cubicBezTo>
                    <a:cubicBezTo>
                      <a:pt x="294" y="0"/>
                      <a:pt x="220" y="74"/>
                      <a:pt x="220" y="165"/>
                    </a:cubicBezTo>
                    <a:cubicBezTo>
                      <a:pt x="220" y="275"/>
                      <a:pt x="220" y="275"/>
                      <a:pt x="220" y="275"/>
                    </a:cubicBezTo>
                    <a:cubicBezTo>
                      <a:pt x="165" y="275"/>
                      <a:pt x="165" y="275"/>
                      <a:pt x="165" y="275"/>
                    </a:cubicBezTo>
                    <a:cubicBezTo>
                      <a:pt x="74" y="275"/>
                      <a:pt x="0" y="349"/>
                      <a:pt x="0" y="440"/>
                    </a:cubicBezTo>
                    <a:cubicBezTo>
                      <a:pt x="0" y="1540"/>
                      <a:pt x="0" y="1540"/>
                      <a:pt x="0" y="1540"/>
                    </a:cubicBezTo>
                    <a:cubicBezTo>
                      <a:pt x="0" y="1661"/>
                      <a:pt x="99" y="1760"/>
                      <a:pt x="220" y="1760"/>
                    </a:cubicBezTo>
                    <a:cubicBezTo>
                      <a:pt x="1540" y="1760"/>
                      <a:pt x="1540" y="1760"/>
                      <a:pt x="1540" y="1760"/>
                    </a:cubicBezTo>
                    <a:cubicBezTo>
                      <a:pt x="1661" y="1760"/>
                      <a:pt x="1760" y="1661"/>
                      <a:pt x="1760" y="1540"/>
                    </a:cubicBezTo>
                    <a:cubicBezTo>
                      <a:pt x="1760" y="165"/>
                      <a:pt x="1760" y="165"/>
                      <a:pt x="1760" y="165"/>
                    </a:cubicBezTo>
                    <a:cubicBezTo>
                      <a:pt x="1760" y="74"/>
                      <a:pt x="1686" y="0"/>
                      <a:pt x="1595" y="0"/>
                    </a:cubicBezTo>
                    <a:close/>
                    <a:moveTo>
                      <a:pt x="1650" y="1540"/>
                    </a:moveTo>
                    <a:cubicBezTo>
                      <a:pt x="1650" y="1601"/>
                      <a:pt x="1601" y="1650"/>
                      <a:pt x="1540" y="1650"/>
                    </a:cubicBezTo>
                    <a:cubicBezTo>
                      <a:pt x="220" y="1650"/>
                      <a:pt x="220" y="1650"/>
                      <a:pt x="220" y="1650"/>
                    </a:cubicBezTo>
                    <a:cubicBezTo>
                      <a:pt x="159" y="1650"/>
                      <a:pt x="110" y="1601"/>
                      <a:pt x="110" y="1540"/>
                    </a:cubicBezTo>
                    <a:cubicBezTo>
                      <a:pt x="110" y="440"/>
                      <a:pt x="110" y="440"/>
                      <a:pt x="110" y="440"/>
                    </a:cubicBezTo>
                    <a:cubicBezTo>
                      <a:pt x="110" y="410"/>
                      <a:pt x="135" y="385"/>
                      <a:pt x="165" y="385"/>
                    </a:cubicBezTo>
                    <a:cubicBezTo>
                      <a:pt x="220" y="385"/>
                      <a:pt x="220" y="385"/>
                      <a:pt x="220" y="385"/>
                    </a:cubicBezTo>
                    <a:cubicBezTo>
                      <a:pt x="220" y="1485"/>
                      <a:pt x="220" y="1485"/>
                      <a:pt x="220" y="1485"/>
                    </a:cubicBezTo>
                    <a:cubicBezTo>
                      <a:pt x="220" y="1515"/>
                      <a:pt x="245" y="1540"/>
                      <a:pt x="275" y="1540"/>
                    </a:cubicBezTo>
                    <a:cubicBezTo>
                      <a:pt x="305" y="1540"/>
                      <a:pt x="330" y="1515"/>
                      <a:pt x="330" y="1485"/>
                    </a:cubicBezTo>
                    <a:cubicBezTo>
                      <a:pt x="330" y="165"/>
                      <a:pt x="330" y="165"/>
                      <a:pt x="330" y="165"/>
                    </a:cubicBezTo>
                    <a:cubicBezTo>
                      <a:pt x="330" y="135"/>
                      <a:pt x="355" y="110"/>
                      <a:pt x="385" y="110"/>
                    </a:cubicBezTo>
                    <a:cubicBezTo>
                      <a:pt x="1595" y="110"/>
                      <a:pt x="1595" y="110"/>
                      <a:pt x="1595" y="110"/>
                    </a:cubicBezTo>
                    <a:cubicBezTo>
                      <a:pt x="1625" y="110"/>
                      <a:pt x="1650" y="135"/>
                      <a:pt x="1650" y="165"/>
                    </a:cubicBezTo>
                    <a:lnTo>
                      <a:pt x="1650" y="15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6"/>
              <p:cNvSpPr>
                <a:spLocks/>
              </p:cNvSpPr>
              <p:nvPr/>
            </p:nvSpPr>
            <p:spPr bwMode="auto">
              <a:xfrm>
                <a:off x="3930650" y="2484438"/>
                <a:ext cx="1858962" cy="206375"/>
              </a:xfrm>
              <a:custGeom>
                <a:avLst/>
                <a:gdLst>
                  <a:gd name="T0" fmla="*/ 27 w 495"/>
                  <a:gd name="T1" fmla="*/ 55 h 55"/>
                  <a:gd name="T2" fmla="*/ 467 w 495"/>
                  <a:gd name="T3" fmla="*/ 55 h 55"/>
                  <a:gd name="T4" fmla="*/ 495 w 495"/>
                  <a:gd name="T5" fmla="*/ 28 h 55"/>
                  <a:gd name="T6" fmla="*/ 467 w 495"/>
                  <a:gd name="T7" fmla="*/ 0 h 55"/>
                  <a:gd name="T8" fmla="*/ 27 w 495"/>
                  <a:gd name="T9" fmla="*/ 0 h 55"/>
                  <a:gd name="T10" fmla="*/ 0 w 495"/>
                  <a:gd name="T11" fmla="*/ 28 h 55"/>
                  <a:gd name="T12" fmla="*/ 27 w 495"/>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495" h="55">
                    <a:moveTo>
                      <a:pt x="27" y="55"/>
                    </a:moveTo>
                    <a:cubicBezTo>
                      <a:pt x="467" y="55"/>
                      <a:pt x="467" y="55"/>
                      <a:pt x="467" y="55"/>
                    </a:cubicBezTo>
                    <a:cubicBezTo>
                      <a:pt x="483" y="55"/>
                      <a:pt x="495" y="43"/>
                      <a:pt x="495" y="28"/>
                    </a:cubicBezTo>
                    <a:cubicBezTo>
                      <a:pt x="495" y="13"/>
                      <a:pt x="483" y="0"/>
                      <a:pt x="467" y="0"/>
                    </a:cubicBezTo>
                    <a:cubicBezTo>
                      <a:pt x="27" y="0"/>
                      <a:pt x="27" y="0"/>
                      <a:pt x="27" y="0"/>
                    </a:cubicBezTo>
                    <a:cubicBezTo>
                      <a:pt x="12" y="0"/>
                      <a:pt x="0" y="13"/>
                      <a:pt x="0" y="28"/>
                    </a:cubicBezTo>
                    <a:cubicBezTo>
                      <a:pt x="0" y="43"/>
                      <a:pt x="12" y="55"/>
                      <a:pt x="27"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7"/>
              <p:cNvSpPr>
                <a:spLocks/>
              </p:cNvSpPr>
              <p:nvPr/>
            </p:nvSpPr>
            <p:spPr bwMode="auto">
              <a:xfrm>
                <a:off x="3930650" y="1865313"/>
                <a:ext cx="1858962" cy="206375"/>
              </a:xfrm>
              <a:custGeom>
                <a:avLst/>
                <a:gdLst>
                  <a:gd name="T0" fmla="*/ 27 w 495"/>
                  <a:gd name="T1" fmla="*/ 55 h 55"/>
                  <a:gd name="T2" fmla="*/ 467 w 495"/>
                  <a:gd name="T3" fmla="*/ 55 h 55"/>
                  <a:gd name="T4" fmla="*/ 495 w 495"/>
                  <a:gd name="T5" fmla="*/ 28 h 55"/>
                  <a:gd name="T6" fmla="*/ 467 w 495"/>
                  <a:gd name="T7" fmla="*/ 0 h 55"/>
                  <a:gd name="T8" fmla="*/ 27 w 495"/>
                  <a:gd name="T9" fmla="*/ 0 h 55"/>
                  <a:gd name="T10" fmla="*/ 0 w 495"/>
                  <a:gd name="T11" fmla="*/ 28 h 55"/>
                  <a:gd name="T12" fmla="*/ 27 w 495"/>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495" h="55">
                    <a:moveTo>
                      <a:pt x="27" y="55"/>
                    </a:moveTo>
                    <a:cubicBezTo>
                      <a:pt x="467" y="55"/>
                      <a:pt x="467" y="55"/>
                      <a:pt x="467" y="55"/>
                    </a:cubicBezTo>
                    <a:cubicBezTo>
                      <a:pt x="483" y="55"/>
                      <a:pt x="495" y="43"/>
                      <a:pt x="495" y="28"/>
                    </a:cubicBezTo>
                    <a:cubicBezTo>
                      <a:pt x="495" y="13"/>
                      <a:pt x="483" y="0"/>
                      <a:pt x="467" y="0"/>
                    </a:cubicBezTo>
                    <a:cubicBezTo>
                      <a:pt x="27" y="0"/>
                      <a:pt x="27" y="0"/>
                      <a:pt x="27" y="0"/>
                    </a:cubicBezTo>
                    <a:cubicBezTo>
                      <a:pt x="12" y="0"/>
                      <a:pt x="0" y="13"/>
                      <a:pt x="0" y="28"/>
                    </a:cubicBezTo>
                    <a:cubicBezTo>
                      <a:pt x="0" y="43"/>
                      <a:pt x="12" y="55"/>
                      <a:pt x="27"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8"/>
              <p:cNvSpPr>
                <a:spLocks/>
              </p:cNvSpPr>
              <p:nvPr/>
            </p:nvSpPr>
            <p:spPr bwMode="auto">
              <a:xfrm>
                <a:off x="3930650" y="1244600"/>
                <a:ext cx="1858962" cy="206375"/>
              </a:xfrm>
              <a:custGeom>
                <a:avLst/>
                <a:gdLst>
                  <a:gd name="T0" fmla="*/ 27 w 495"/>
                  <a:gd name="T1" fmla="*/ 55 h 55"/>
                  <a:gd name="T2" fmla="*/ 467 w 495"/>
                  <a:gd name="T3" fmla="*/ 55 h 55"/>
                  <a:gd name="T4" fmla="*/ 495 w 495"/>
                  <a:gd name="T5" fmla="*/ 28 h 55"/>
                  <a:gd name="T6" fmla="*/ 467 w 495"/>
                  <a:gd name="T7" fmla="*/ 0 h 55"/>
                  <a:gd name="T8" fmla="*/ 27 w 495"/>
                  <a:gd name="T9" fmla="*/ 0 h 55"/>
                  <a:gd name="T10" fmla="*/ 0 w 495"/>
                  <a:gd name="T11" fmla="*/ 28 h 55"/>
                  <a:gd name="T12" fmla="*/ 27 w 495"/>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495" h="55">
                    <a:moveTo>
                      <a:pt x="27" y="55"/>
                    </a:moveTo>
                    <a:cubicBezTo>
                      <a:pt x="467" y="55"/>
                      <a:pt x="467" y="55"/>
                      <a:pt x="467" y="55"/>
                    </a:cubicBezTo>
                    <a:cubicBezTo>
                      <a:pt x="483" y="55"/>
                      <a:pt x="495" y="43"/>
                      <a:pt x="495" y="28"/>
                    </a:cubicBezTo>
                    <a:cubicBezTo>
                      <a:pt x="495" y="13"/>
                      <a:pt x="483" y="0"/>
                      <a:pt x="467" y="0"/>
                    </a:cubicBezTo>
                    <a:cubicBezTo>
                      <a:pt x="27" y="0"/>
                      <a:pt x="27" y="0"/>
                      <a:pt x="27" y="0"/>
                    </a:cubicBezTo>
                    <a:cubicBezTo>
                      <a:pt x="12" y="0"/>
                      <a:pt x="0" y="13"/>
                      <a:pt x="0" y="28"/>
                    </a:cubicBezTo>
                    <a:cubicBezTo>
                      <a:pt x="0" y="43"/>
                      <a:pt x="12" y="55"/>
                      <a:pt x="27"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Freeform 15"/>
              <p:cNvSpPr>
                <a:spLocks/>
              </p:cNvSpPr>
              <p:nvPr/>
            </p:nvSpPr>
            <p:spPr bwMode="auto">
              <a:xfrm>
                <a:off x="1657350" y="3105150"/>
                <a:ext cx="4132262" cy="206375"/>
              </a:xfrm>
              <a:custGeom>
                <a:avLst/>
                <a:gdLst>
                  <a:gd name="T0" fmla="*/ 1072 w 1100"/>
                  <a:gd name="T1" fmla="*/ 0 h 55"/>
                  <a:gd name="T2" fmla="*/ 27 w 1100"/>
                  <a:gd name="T3" fmla="*/ 0 h 55"/>
                  <a:gd name="T4" fmla="*/ 0 w 1100"/>
                  <a:gd name="T5" fmla="*/ 28 h 55"/>
                  <a:gd name="T6" fmla="*/ 27 w 1100"/>
                  <a:gd name="T7" fmla="*/ 55 h 55"/>
                  <a:gd name="T8" fmla="*/ 1072 w 1100"/>
                  <a:gd name="T9" fmla="*/ 55 h 55"/>
                  <a:gd name="T10" fmla="*/ 1100 w 1100"/>
                  <a:gd name="T11" fmla="*/ 28 h 55"/>
                  <a:gd name="T12" fmla="*/ 1072 w 1100"/>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1100" h="55">
                    <a:moveTo>
                      <a:pt x="1072" y="0"/>
                    </a:moveTo>
                    <a:cubicBezTo>
                      <a:pt x="27" y="0"/>
                      <a:pt x="27" y="0"/>
                      <a:pt x="27" y="0"/>
                    </a:cubicBezTo>
                    <a:cubicBezTo>
                      <a:pt x="12" y="0"/>
                      <a:pt x="0" y="13"/>
                      <a:pt x="0" y="28"/>
                    </a:cubicBezTo>
                    <a:cubicBezTo>
                      <a:pt x="0" y="43"/>
                      <a:pt x="12" y="55"/>
                      <a:pt x="27" y="55"/>
                    </a:cubicBezTo>
                    <a:cubicBezTo>
                      <a:pt x="1072" y="55"/>
                      <a:pt x="1072" y="55"/>
                      <a:pt x="1072" y="55"/>
                    </a:cubicBezTo>
                    <a:cubicBezTo>
                      <a:pt x="1088" y="55"/>
                      <a:pt x="1100" y="43"/>
                      <a:pt x="1100" y="28"/>
                    </a:cubicBezTo>
                    <a:cubicBezTo>
                      <a:pt x="1100" y="13"/>
                      <a:pt x="1088" y="0"/>
                      <a:pt x="107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Freeform 16"/>
              <p:cNvSpPr>
                <a:spLocks/>
              </p:cNvSpPr>
              <p:nvPr/>
            </p:nvSpPr>
            <p:spPr bwMode="auto">
              <a:xfrm>
                <a:off x="1657350" y="3724275"/>
                <a:ext cx="4132262" cy="206375"/>
              </a:xfrm>
              <a:custGeom>
                <a:avLst/>
                <a:gdLst>
                  <a:gd name="T0" fmla="*/ 1072 w 1100"/>
                  <a:gd name="T1" fmla="*/ 0 h 55"/>
                  <a:gd name="T2" fmla="*/ 27 w 1100"/>
                  <a:gd name="T3" fmla="*/ 0 h 55"/>
                  <a:gd name="T4" fmla="*/ 0 w 1100"/>
                  <a:gd name="T5" fmla="*/ 28 h 55"/>
                  <a:gd name="T6" fmla="*/ 27 w 1100"/>
                  <a:gd name="T7" fmla="*/ 55 h 55"/>
                  <a:gd name="T8" fmla="*/ 1072 w 1100"/>
                  <a:gd name="T9" fmla="*/ 55 h 55"/>
                  <a:gd name="T10" fmla="*/ 1100 w 1100"/>
                  <a:gd name="T11" fmla="*/ 28 h 55"/>
                  <a:gd name="T12" fmla="*/ 1072 w 1100"/>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1100" h="55">
                    <a:moveTo>
                      <a:pt x="1072" y="0"/>
                    </a:moveTo>
                    <a:cubicBezTo>
                      <a:pt x="27" y="0"/>
                      <a:pt x="27" y="0"/>
                      <a:pt x="27" y="0"/>
                    </a:cubicBezTo>
                    <a:cubicBezTo>
                      <a:pt x="12" y="0"/>
                      <a:pt x="0" y="13"/>
                      <a:pt x="0" y="28"/>
                    </a:cubicBezTo>
                    <a:cubicBezTo>
                      <a:pt x="0" y="43"/>
                      <a:pt x="12" y="55"/>
                      <a:pt x="27" y="55"/>
                    </a:cubicBezTo>
                    <a:cubicBezTo>
                      <a:pt x="1072" y="55"/>
                      <a:pt x="1072" y="55"/>
                      <a:pt x="1072" y="55"/>
                    </a:cubicBezTo>
                    <a:cubicBezTo>
                      <a:pt x="1088" y="55"/>
                      <a:pt x="1100" y="43"/>
                      <a:pt x="1100" y="28"/>
                    </a:cubicBezTo>
                    <a:cubicBezTo>
                      <a:pt x="1100" y="13"/>
                      <a:pt x="1088" y="0"/>
                      <a:pt x="107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Freeform 17"/>
              <p:cNvSpPr>
                <a:spLocks noEditPoints="1"/>
              </p:cNvSpPr>
              <p:nvPr/>
            </p:nvSpPr>
            <p:spPr bwMode="auto">
              <a:xfrm>
                <a:off x="1657350" y="831850"/>
                <a:ext cx="1858962" cy="1858962"/>
              </a:xfrm>
              <a:custGeom>
                <a:avLst/>
                <a:gdLst>
                  <a:gd name="T0" fmla="*/ 55 w 495"/>
                  <a:gd name="T1" fmla="*/ 495 h 495"/>
                  <a:gd name="T2" fmla="*/ 440 w 495"/>
                  <a:gd name="T3" fmla="*/ 495 h 495"/>
                  <a:gd name="T4" fmla="*/ 495 w 495"/>
                  <a:gd name="T5" fmla="*/ 440 h 495"/>
                  <a:gd name="T6" fmla="*/ 495 w 495"/>
                  <a:gd name="T7" fmla="*/ 55 h 495"/>
                  <a:gd name="T8" fmla="*/ 440 w 495"/>
                  <a:gd name="T9" fmla="*/ 0 h 495"/>
                  <a:gd name="T10" fmla="*/ 55 w 495"/>
                  <a:gd name="T11" fmla="*/ 0 h 495"/>
                  <a:gd name="T12" fmla="*/ 0 w 495"/>
                  <a:gd name="T13" fmla="*/ 55 h 495"/>
                  <a:gd name="T14" fmla="*/ 0 w 495"/>
                  <a:gd name="T15" fmla="*/ 440 h 495"/>
                  <a:gd name="T16" fmla="*/ 55 w 495"/>
                  <a:gd name="T17" fmla="*/ 495 h 495"/>
                  <a:gd name="T18" fmla="*/ 110 w 495"/>
                  <a:gd name="T19" fmla="*/ 110 h 495"/>
                  <a:gd name="T20" fmla="*/ 385 w 495"/>
                  <a:gd name="T21" fmla="*/ 110 h 495"/>
                  <a:gd name="T22" fmla="*/ 385 w 495"/>
                  <a:gd name="T23" fmla="*/ 385 h 495"/>
                  <a:gd name="T24" fmla="*/ 110 w 495"/>
                  <a:gd name="T25" fmla="*/ 385 h 495"/>
                  <a:gd name="T26" fmla="*/ 110 w 495"/>
                  <a:gd name="T27" fmla="*/ 11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5" h="495">
                    <a:moveTo>
                      <a:pt x="55" y="495"/>
                    </a:moveTo>
                    <a:cubicBezTo>
                      <a:pt x="440" y="495"/>
                      <a:pt x="440" y="495"/>
                      <a:pt x="440" y="495"/>
                    </a:cubicBezTo>
                    <a:cubicBezTo>
                      <a:pt x="470" y="495"/>
                      <a:pt x="495" y="470"/>
                      <a:pt x="495" y="440"/>
                    </a:cubicBezTo>
                    <a:cubicBezTo>
                      <a:pt x="495" y="55"/>
                      <a:pt x="495" y="55"/>
                      <a:pt x="495" y="55"/>
                    </a:cubicBezTo>
                    <a:cubicBezTo>
                      <a:pt x="495" y="25"/>
                      <a:pt x="470" y="0"/>
                      <a:pt x="440" y="0"/>
                    </a:cubicBezTo>
                    <a:cubicBezTo>
                      <a:pt x="55" y="0"/>
                      <a:pt x="55" y="0"/>
                      <a:pt x="55" y="0"/>
                    </a:cubicBezTo>
                    <a:cubicBezTo>
                      <a:pt x="25" y="0"/>
                      <a:pt x="0" y="25"/>
                      <a:pt x="0" y="55"/>
                    </a:cubicBezTo>
                    <a:cubicBezTo>
                      <a:pt x="0" y="440"/>
                      <a:pt x="0" y="440"/>
                      <a:pt x="0" y="440"/>
                    </a:cubicBezTo>
                    <a:cubicBezTo>
                      <a:pt x="0" y="470"/>
                      <a:pt x="25" y="495"/>
                      <a:pt x="55" y="495"/>
                    </a:cubicBezTo>
                    <a:close/>
                    <a:moveTo>
                      <a:pt x="110" y="110"/>
                    </a:moveTo>
                    <a:cubicBezTo>
                      <a:pt x="385" y="110"/>
                      <a:pt x="385" y="110"/>
                      <a:pt x="385" y="110"/>
                    </a:cubicBezTo>
                    <a:cubicBezTo>
                      <a:pt x="385" y="385"/>
                      <a:pt x="385" y="385"/>
                      <a:pt x="385" y="385"/>
                    </a:cubicBezTo>
                    <a:cubicBezTo>
                      <a:pt x="110" y="385"/>
                      <a:pt x="110" y="385"/>
                      <a:pt x="110" y="385"/>
                    </a:cubicBezTo>
                    <a:lnTo>
                      <a:pt x="110" y="1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Freeform 15"/>
              <p:cNvSpPr>
                <a:spLocks/>
              </p:cNvSpPr>
              <p:nvPr/>
            </p:nvSpPr>
            <p:spPr bwMode="auto">
              <a:xfrm>
                <a:off x="1657350" y="4326975"/>
                <a:ext cx="4132262" cy="206375"/>
              </a:xfrm>
              <a:custGeom>
                <a:avLst/>
                <a:gdLst>
                  <a:gd name="T0" fmla="*/ 1072 w 1100"/>
                  <a:gd name="T1" fmla="*/ 0 h 55"/>
                  <a:gd name="T2" fmla="*/ 27 w 1100"/>
                  <a:gd name="T3" fmla="*/ 0 h 55"/>
                  <a:gd name="T4" fmla="*/ 0 w 1100"/>
                  <a:gd name="T5" fmla="*/ 28 h 55"/>
                  <a:gd name="T6" fmla="*/ 27 w 1100"/>
                  <a:gd name="T7" fmla="*/ 55 h 55"/>
                  <a:gd name="T8" fmla="*/ 1072 w 1100"/>
                  <a:gd name="T9" fmla="*/ 55 h 55"/>
                  <a:gd name="T10" fmla="*/ 1100 w 1100"/>
                  <a:gd name="T11" fmla="*/ 28 h 55"/>
                  <a:gd name="T12" fmla="*/ 1072 w 1100"/>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1100" h="55">
                    <a:moveTo>
                      <a:pt x="1072" y="0"/>
                    </a:moveTo>
                    <a:cubicBezTo>
                      <a:pt x="27" y="0"/>
                      <a:pt x="27" y="0"/>
                      <a:pt x="27" y="0"/>
                    </a:cubicBezTo>
                    <a:cubicBezTo>
                      <a:pt x="12" y="0"/>
                      <a:pt x="0" y="13"/>
                      <a:pt x="0" y="28"/>
                    </a:cubicBezTo>
                    <a:cubicBezTo>
                      <a:pt x="0" y="43"/>
                      <a:pt x="12" y="55"/>
                      <a:pt x="27" y="55"/>
                    </a:cubicBezTo>
                    <a:cubicBezTo>
                      <a:pt x="1072" y="55"/>
                      <a:pt x="1072" y="55"/>
                      <a:pt x="1072" y="55"/>
                    </a:cubicBezTo>
                    <a:cubicBezTo>
                      <a:pt x="1088" y="55"/>
                      <a:pt x="1100" y="43"/>
                      <a:pt x="1100" y="28"/>
                    </a:cubicBezTo>
                    <a:cubicBezTo>
                      <a:pt x="1100" y="13"/>
                      <a:pt x="1088" y="0"/>
                      <a:pt x="107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16"/>
              <p:cNvSpPr>
                <a:spLocks/>
              </p:cNvSpPr>
              <p:nvPr/>
            </p:nvSpPr>
            <p:spPr bwMode="auto">
              <a:xfrm>
                <a:off x="1657350" y="4946100"/>
                <a:ext cx="4132262" cy="206375"/>
              </a:xfrm>
              <a:custGeom>
                <a:avLst/>
                <a:gdLst>
                  <a:gd name="T0" fmla="*/ 1072 w 1100"/>
                  <a:gd name="T1" fmla="*/ 0 h 55"/>
                  <a:gd name="T2" fmla="*/ 27 w 1100"/>
                  <a:gd name="T3" fmla="*/ 0 h 55"/>
                  <a:gd name="T4" fmla="*/ 0 w 1100"/>
                  <a:gd name="T5" fmla="*/ 28 h 55"/>
                  <a:gd name="T6" fmla="*/ 27 w 1100"/>
                  <a:gd name="T7" fmla="*/ 55 h 55"/>
                  <a:gd name="T8" fmla="*/ 1072 w 1100"/>
                  <a:gd name="T9" fmla="*/ 55 h 55"/>
                  <a:gd name="T10" fmla="*/ 1100 w 1100"/>
                  <a:gd name="T11" fmla="*/ 28 h 55"/>
                  <a:gd name="T12" fmla="*/ 1072 w 1100"/>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1100" h="55">
                    <a:moveTo>
                      <a:pt x="1072" y="0"/>
                    </a:moveTo>
                    <a:cubicBezTo>
                      <a:pt x="27" y="0"/>
                      <a:pt x="27" y="0"/>
                      <a:pt x="27" y="0"/>
                    </a:cubicBezTo>
                    <a:cubicBezTo>
                      <a:pt x="12" y="0"/>
                      <a:pt x="0" y="13"/>
                      <a:pt x="0" y="28"/>
                    </a:cubicBezTo>
                    <a:cubicBezTo>
                      <a:pt x="0" y="43"/>
                      <a:pt x="12" y="55"/>
                      <a:pt x="27" y="55"/>
                    </a:cubicBezTo>
                    <a:cubicBezTo>
                      <a:pt x="1072" y="55"/>
                      <a:pt x="1072" y="55"/>
                      <a:pt x="1072" y="55"/>
                    </a:cubicBezTo>
                    <a:cubicBezTo>
                      <a:pt x="1088" y="55"/>
                      <a:pt x="1100" y="43"/>
                      <a:pt x="1100" y="28"/>
                    </a:cubicBezTo>
                    <a:cubicBezTo>
                      <a:pt x="1100" y="13"/>
                      <a:pt x="1088" y="0"/>
                      <a:pt x="107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Freeform 16"/>
              <p:cNvSpPr>
                <a:spLocks/>
              </p:cNvSpPr>
              <p:nvPr/>
            </p:nvSpPr>
            <p:spPr bwMode="auto">
              <a:xfrm>
                <a:off x="1657350" y="5549334"/>
                <a:ext cx="4132262" cy="206375"/>
              </a:xfrm>
              <a:custGeom>
                <a:avLst/>
                <a:gdLst>
                  <a:gd name="T0" fmla="*/ 1072 w 1100"/>
                  <a:gd name="T1" fmla="*/ 0 h 55"/>
                  <a:gd name="T2" fmla="*/ 27 w 1100"/>
                  <a:gd name="T3" fmla="*/ 0 h 55"/>
                  <a:gd name="T4" fmla="*/ 0 w 1100"/>
                  <a:gd name="T5" fmla="*/ 28 h 55"/>
                  <a:gd name="T6" fmla="*/ 27 w 1100"/>
                  <a:gd name="T7" fmla="*/ 55 h 55"/>
                  <a:gd name="T8" fmla="*/ 1072 w 1100"/>
                  <a:gd name="T9" fmla="*/ 55 h 55"/>
                  <a:gd name="T10" fmla="*/ 1100 w 1100"/>
                  <a:gd name="T11" fmla="*/ 28 h 55"/>
                  <a:gd name="T12" fmla="*/ 1072 w 1100"/>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1100" h="55">
                    <a:moveTo>
                      <a:pt x="1072" y="0"/>
                    </a:moveTo>
                    <a:cubicBezTo>
                      <a:pt x="27" y="0"/>
                      <a:pt x="27" y="0"/>
                      <a:pt x="27" y="0"/>
                    </a:cubicBezTo>
                    <a:cubicBezTo>
                      <a:pt x="12" y="0"/>
                      <a:pt x="0" y="13"/>
                      <a:pt x="0" y="28"/>
                    </a:cubicBezTo>
                    <a:cubicBezTo>
                      <a:pt x="0" y="43"/>
                      <a:pt x="12" y="55"/>
                      <a:pt x="27" y="55"/>
                    </a:cubicBezTo>
                    <a:cubicBezTo>
                      <a:pt x="1072" y="55"/>
                      <a:pt x="1072" y="55"/>
                      <a:pt x="1072" y="55"/>
                    </a:cubicBezTo>
                    <a:cubicBezTo>
                      <a:pt x="1088" y="55"/>
                      <a:pt x="1100" y="43"/>
                      <a:pt x="1100" y="28"/>
                    </a:cubicBezTo>
                    <a:cubicBezTo>
                      <a:pt x="1100" y="13"/>
                      <a:pt x="1088" y="0"/>
                      <a:pt x="107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6" name="Group 35"/>
            <p:cNvGrpSpPr/>
            <p:nvPr/>
          </p:nvGrpSpPr>
          <p:grpSpPr>
            <a:xfrm>
              <a:off x="4341477" y="1655311"/>
              <a:ext cx="628241" cy="625069"/>
              <a:chOff x="7169151" y="-250825"/>
              <a:chExt cx="2514599" cy="2501900"/>
            </a:xfrm>
            <a:solidFill>
              <a:schemeClr val="accent2"/>
            </a:solidFill>
          </p:grpSpPr>
          <p:sp>
            <p:nvSpPr>
              <p:cNvPr id="37" name="Freeform 21"/>
              <p:cNvSpPr>
                <a:spLocks noEditPoints="1"/>
              </p:cNvSpPr>
              <p:nvPr/>
            </p:nvSpPr>
            <p:spPr bwMode="auto">
              <a:xfrm>
                <a:off x="7169151" y="-15875"/>
                <a:ext cx="2292350" cy="2266950"/>
              </a:xfrm>
              <a:custGeom>
                <a:avLst/>
                <a:gdLst>
                  <a:gd name="T0" fmla="*/ 432 w 608"/>
                  <a:gd name="T1" fmla="*/ 15 h 602"/>
                  <a:gd name="T2" fmla="*/ 395 w 608"/>
                  <a:gd name="T3" fmla="*/ 0 h 602"/>
                  <a:gd name="T4" fmla="*/ 359 w 608"/>
                  <a:gd name="T5" fmla="*/ 15 h 602"/>
                  <a:gd name="T6" fmla="*/ 329 w 608"/>
                  <a:gd name="T7" fmla="*/ 45 h 602"/>
                  <a:gd name="T8" fmla="*/ 314 w 608"/>
                  <a:gd name="T9" fmla="*/ 81 h 602"/>
                  <a:gd name="T10" fmla="*/ 322 w 608"/>
                  <a:gd name="T11" fmla="*/ 109 h 602"/>
                  <a:gd name="T12" fmla="*/ 40 w 608"/>
                  <a:gd name="T13" fmla="*/ 222 h 602"/>
                  <a:gd name="T14" fmla="*/ 4 w 608"/>
                  <a:gd name="T15" fmla="*/ 267 h 602"/>
                  <a:gd name="T16" fmla="*/ 21 w 608"/>
                  <a:gd name="T17" fmla="*/ 323 h 602"/>
                  <a:gd name="T18" fmla="*/ 285 w 608"/>
                  <a:gd name="T19" fmla="*/ 584 h 602"/>
                  <a:gd name="T20" fmla="*/ 328 w 608"/>
                  <a:gd name="T21" fmla="*/ 602 h 602"/>
                  <a:gd name="T22" fmla="*/ 329 w 608"/>
                  <a:gd name="T23" fmla="*/ 602 h 602"/>
                  <a:gd name="T24" fmla="*/ 342 w 608"/>
                  <a:gd name="T25" fmla="*/ 601 h 602"/>
                  <a:gd name="T26" fmla="*/ 387 w 608"/>
                  <a:gd name="T27" fmla="*/ 563 h 602"/>
                  <a:gd name="T28" fmla="*/ 498 w 608"/>
                  <a:gd name="T29" fmla="*/ 285 h 602"/>
                  <a:gd name="T30" fmla="*/ 526 w 608"/>
                  <a:gd name="T31" fmla="*/ 294 h 602"/>
                  <a:gd name="T32" fmla="*/ 563 w 608"/>
                  <a:gd name="T33" fmla="*/ 278 h 602"/>
                  <a:gd name="T34" fmla="*/ 592 w 608"/>
                  <a:gd name="T35" fmla="*/ 249 h 602"/>
                  <a:gd name="T36" fmla="*/ 608 w 608"/>
                  <a:gd name="T37" fmla="*/ 212 h 602"/>
                  <a:gd name="T38" fmla="*/ 592 w 608"/>
                  <a:gd name="T39" fmla="*/ 176 h 602"/>
                  <a:gd name="T40" fmla="*/ 432 w 608"/>
                  <a:gd name="T41" fmla="*/ 15 h 602"/>
                  <a:gd name="T42" fmla="*/ 349 w 608"/>
                  <a:gd name="T43" fmla="*/ 547 h 602"/>
                  <a:gd name="T44" fmla="*/ 334 w 608"/>
                  <a:gd name="T45" fmla="*/ 560 h 602"/>
                  <a:gd name="T46" fmla="*/ 329 w 608"/>
                  <a:gd name="T47" fmla="*/ 561 h 602"/>
                  <a:gd name="T48" fmla="*/ 315 w 608"/>
                  <a:gd name="T49" fmla="*/ 554 h 602"/>
                  <a:gd name="T50" fmla="*/ 51 w 608"/>
                  <a:gd name="T51" fmla="*/ 293 h 602"/>
                  <a:gd name="T52" fmla="*/ 45 w 608"/>
                  <a:gd name="T53" fmla="*/ 275 h 602"/>
                  <a:gd name="T54" fmla="*/ 57 w 608"/>
                  <a:gd name="T55" fmla="*/ 260 h 602"/>
                  <a:gd name="T56" fmla="*/ 186 w 608"/>
                  <a:gd name="T57" fmla="*/ 208 h 602"/>
                  <a:gd name="T58" fmla="*/ 447 w 608"/>
                  <a:gd name="T59" fmla="*/ 302 h 602"/>
                  <a:gd name="T60" fmla="*/ 349 w 608"/>
                  <a:gd name="T61" fmla="*/ 547 h 602"/>
                  <a:gd name="T62" fmla="*/ 563 w 608"/>
                  <a:gd name="T63" fmla="*/ 220 h 602"/>
                  <a:gd name="T64" fmla="*/ 534 w 608"/>
                  <a:gd name="T65" fmla="*/ 249 h 602"/>
                  <a:gd name="T66" fmla="*/ 519 w 608"/>
                  <a:gd name="T67" fmla="*/ 249 h 602"/>
                  <a:gd name="T68" fmla="*/ 482 w 608"/>
                  <a:gd name="T69" fmla="*/ 212 h 602"/>
                  <a:gd name="T70" fmla="*/ 453 w 608"/>
                  <a:gd name="T71" fmla="*/ 287 h 602"/>
                  <a:gd name="T72" fmla="*/ 455 w 608"/>
                  <a:gd name="T73" fmla="*/ 281 h 602"/>
                  <a:gd name="T74" fmla="*/ 272 w 608"/>
                  <a:gd name="T75" fmla="*/ 203 h 602"/>
                  <a:gd name="T76" fmla="*/ 218 w 608"/>
                  <a:gd name="T77" fmla="*/ 195 h 602"/>
                  <a:gd name="T78" fmla="*/ 394 w 608"/>
                  <a:gd name="T79" fmla="*/ 124 h 602"/>
                  <a:gd name="T80" fmla="*/ 359 w 608"/>
                  <a:gd name="T81" fmla="*/ 89 h 602"/>
                  <a:gd name="T82" fmla="*/ 359 w 608"/>
                  <a:gd name="T83" fmla="*/ 74 h 602"/>
                  <a:gd name="T84" fmla="*/ 388 w 608"/>
                  <a:gd name="T85" fmla="*/ 45 h 602"/>
                  <a:gd name="T86" fmla="*/ 403 w 608"/>
                  <a:gd name="T87" fmla="*/ 45 h 602"/>
                  <a:gd name="T88" fmla="*/ 563 w 608"/>
                  <a:gd name="T89" fmla="*/ 205 h 602"/>
                  <a:gd name="T90" fmla="*/ 563 w 608"/>
                  <a:gd name="T91" fmla="*/ 22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8" h="602">
                    <a:moveTo>
                      <a:pt x="432" y="15"/>
                    </a:moveTo>
                    <a:cubicBezTo>
                      <a:pt x="422" y="6"/>
                      <a:pt x="409" y="0"/>
                      <a:pt x="395" y="0"/>
                    </a:cubicBezTo>
                    <a:cubicBezTo>
                      <a:pt x="382" y="0"/>
                      <a:pt x="369" y="6"/>
                      <a:pt x="359" y="15"/>
                    </a:cubicBezTo>
                    <a:cubicBezTo>
                      <a:pt x="329" y="45"/>
                      <a:pt x="329" y="45"/>
                      <a:pt x="329" y="45"/>
                    </a:cubicBezTo>
                    <a:cubicBezTo>
                      <a:pt x="320" y="55"/>
                      <a:pt x="314" y="68"/>
                      <a:pt x="314" y="81"/>
                    </a:cubicBezTo>
                    <a:cubicBezTo>
                      <a:pt x="314" y="91"/>
                      <a:pt x="317" y="101"/>
                      <a:pt x="322" y="109"/>
                    </a:cubicBezTo>
                    <a:cubicBezTo>
                      <a:pt x="40" y="222"/>
                      <a:pt x="40" y="222"/>
                      <a:pt x="40" y="222"/>
                    </a:cubicBezTo>
                    <a:cubicBezTo>
                      <a:pt x="21" y="230"/>
                      <a:pt x="8" y="247"/>
                      <a:pt x="4" y="267"/>
                    </a:cubicBezTo>
                    <a:cubicBezTo>
                      <a:pt x="0" y="287"/>
                      <a:pt x="7" y="308"/>
                      <a:pt x="21" y="323"/>
                    </a:cubicBezTo>
                    <a:cubicBezTo>
                      <a:pt x="285" y="584"/>
                      <a:pt x="285" y="584"/>
                      <a:pt x="285" y="584"/>
                    </a:cubicBezTo>
                    <a:cubicBezTo>
                      <a:pt x="297" y="595"/>
                      <a:pt x="312" y="602"/>
                      <a:pt x="328" y="602"/>
                    </a:cubicBezTo>
                    <a:cubicBezTo>
                      <a:pt x="328" y="602"/>
                      <a:pt x="329" y="602"/>
                      <a:pt x="329" y="602"/>
                    </a:cubicBezTo>
                    <a:cubicBezTo>
                      <a:pt x="334" y="602"/>
                      <a:pt x="338" y="602"/>
                      <a:pt x="342" y="601"/>
                    </a:cubicBezTo>
                    <a:cubicBezTo>
                      <a:pt x="363" y="596"/>
                      <a:pt x="380" y="582"/>
                      <a:pt x="387" y="563"/>
                    </a:cubicBezTo>
                    <a:cubicBezTo>
                      <a:pt x="498" y="285"/>
                      <a:pt x="498" y="285"/>
                      <a:pt x="498" y="285"/>
                    </a:cubicBezTo>
                    <a:cubicBezTo>
                      <a:pt x="506" y="291"/>
                      <a:pt x="516" y="294"/>
                      <a:pt x="526" y="294"/>
                    </a:cubicBezTo>
                    <a:cubicBezTo>
                      <a:pt x="540" y="294"/>
                      <a:pt x="553" y="288"/>
                      <a:pt x="563" y="278"/>
                    </a:cubicBezTo>
                    <a:cubicBezTo>
                      <a:pt x="592" y="249"/>
                      <a:pt x="592" y="249"/>
                      <a:pt x="592" y="249"/>
                    </a:cubicBezTo>
                    <a:cubicBezTo>
                      <a:pt x="602" y="239"/>
                      <a:pt x="608" y="226"/>
                      <a:pt x="608" y="212"/>
                    </a:cubicBezTo>
                    <a:cubicBezTo>
                      <a:pt x="608" y="199"/>
                      <a:pt x="602" y="185"/>
                      <a:pt x="592" y="176"/>
                    </a:cubicBezTo>
                    <a:lnTo>
                      <a:pt x="432" y="15"/>
                    </a:lnTo>
                    <a:close/>
                    <a:moveTo>
                      <a:pt x="349" y="547"/>
                    </a:moveTo>
                    <a:cubicBezTo>
                      <a:pt x="346" y="554"/>
                      <a:pt x="340" y="559"/>
                      <a:pt x="334" y="560"/>
                    </a:cubicBezTo>
                    <a:cubicBezTo>
                      <a:pt x="332" y="560"/>
                      <a:pt x="330" y="561"/>
                      <a:pt x="329" y="561"/>
                    </a:cubicBezTo>
                    <a:cubicBezTo>
                      <a:pt x="324" y="560"/>
                      <a:pt x="318" y="558"/>
                      <a:pt x="315" y="554"/>
                    </a:cubicBezTo>
                    <a:cubicBezTo>
                      <a:pt x="51" y="293"/>
                      <a:pt x="51" y="293"/>
                      <a:pt x="51" y="293"/>
                    </a:cubicBezTo>
                    <a:cubicBezTo>
                      <a:pt x="46" y="288"/>
                      <a:pt x="44" y="281"/>
                      <a:pt x="45" y="275"/>
                    </a:cubicBezTo>
                    <a:cubicBezTo>
                      <a:pt x="46" y="268"/>
                      <a:pt x="51" y="262"/>
                      <a:pt x="57" y="260"/>
                    </a:cubicBezTo>
                    <a:cubicBezTo>
                      <a:pt x="186" y="208"/>
                      <a:pt x="186" y="208"/>
                      <a:pt x="186" y="208"/>
                    </a:cubicBezTo>
                    <a:cubicBezTo>
                      <a:pt x="273" y="237"/>
                      <a:pt x="360" y="209"/>
                      <a:pt x="447" y="302"/>
                    </a:cubicBezTo>
                    <a:lnTo>
                      <a:pt x="349" y="547"/>
                    </a:lnTo>
                    <a:close/>
                    <a:moveTo>
                      <a:pt x="563" y="220"/>
                    </a:moveTo>
                    <a:cubicBezTo>
                      <a:pt x="534" y="249"/>
                      <a:pt x="534" y="249"/>
                      <a:pt x="534" y="249"/>
                    </a:cubicBezTo>
                    <a:cubicBezTo>
                      <a:pt x="530" y="253"/>
                      <a:pt x="523" y="253"/>
                      <a:pt x="519" y="249"/>
                    </a:cubicBezTo>
                    <a:cubicBezTo>
                      <a:pt x="482" y="212"/>
                      <a:pt x="482" y="212"/>
                      <a:pt x="482" y="212"/>
                    </a:cubicBezTo>
                    <a:cubicBezTo>
                      <a:pt x="453" y="287"/>
                      <a:pt x="453" y="287"/>
                      <a:pt x="453" y="287"/>
                    </a:cubicBezTo>
                    <a:cubicBezTo>
                      <a:pt x="455" y="281"/>
                      <a:pt x="455" y="281"/>
                      <a:pt x="455" y="281"/>
                    </a:cubicBezTo>
                    <a:cubicBezTo>
                      <a:pt x="393" y="218"/>
                      <a:pt x="329" y="210"/>
                      <a:pt x="272" y="203"/>
                    </a:cubicBezTo>
                    <a:cubicBezTo>
                      <a:pt x="254" y="201"/>
                      <a:pt x="236" y="199"/>
                      <a:pt x="218" y="195"/>
                    </a:cubicBezTo>
                    <a:cubicBezTo>
                      <a:pt x="394" y="124"/>
                      <a:pt x="394" y="124"/>
                      <a:pt x="394" y="124"/>
                    </a:cubicBezTo>
                    <a:cubicBezTo>
                      <a:pt x="359" y="89"/>
                      <a:pt x="359" y="89"/>
                      <a:pt x="359" y="89"/>
                    </a:cubicBezTo>
                    <a:cubicBezTo>
                      <a:pt x="355" y="85"/>
                      <a:pt x="355" y="78"/>
                      <a:pt x="359" y="74"/>
                    </a:cubicBezTo>
                    <a:cubicBezTo>
                      <a:pt x="388" y="45"/>
                      <a:pt x="388" y="45"/>
                      <a:pt x="388" y="45"/>
                    </a:cubicBezTo>
                    <a:cubicBezTo>
                      <a:pt x="392" y="41"/>
                      <a:pt x="399" y="41"/>
                      <a:pt x="403" y="45"/>
                    </a:cubicBezTo>
                    <a:cubicBezTo>
                      <a:pt x="563" y="205"/>
                      <a:pt x="563" y="205"/>
                      <a:pt x="563" y="205"/>
                    </a:cubicBezTo>
                    <a:cubicBezTo>
                      <a:pt x="567" y="209"/>
                      <a:pt x="567" y="216"/>
                      <a:pt x="563" y="22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Freeform 22"/>
              <p:cNvSpPr>
                <a:spLocks noEditPoints="1"/>
              </p:cNvSpPr>
              <p:nvPr/>
            </p:nvSpPr>
            <p:spPr bwMode="auto">
              <a:xfrm>
                <a:off x="8277225" y="1000125"/>
                <a:ext cx="388937" cy="392113"/>
              </a:xfrm>
              <a:custGeom>
                <a:avLst/>
                <a:gdLst>
                  <a:gd name="T0" fmla="*/ 51 w 103"/>
                  <a:gd name="T1" fmla="*/ 104 h 104"/>
                  <a:gd name="T2" fmla="*/ 103 w 103"/>
                  <a:gd name="T3" fmla="*/ 52 h 104"/>
                  <a:gd name="T4" fmla="*/ 51 w 103"/>
                  <a:gd name="T5" fmla="*/ 0 h 104"/>
                  <a:gd name="T6" fmla="*/ 0 w 103"/>
                  <a:gd name="T7" fmla="*/ 52 h 104"/>
                  <a:gd name="T8" fmla="*/ 51 w 103"/>
                  <a:gd name="T9" fmla="*/ 104 h 104"/>
                  <a:gd name="T10" fmla="*/ 51 w 103"/>
                  <a:gd name="T11" fmla="*/ 21 h 104"/>
                  <a:gd name="T12" fmla="*/ 83 w 103"/>
                  <a:gd name="T13" fmla="*/ 52 h 104"/>
                  <a:gd name="T14" fmla="*/ 51 w 103"/>
                  <a:gd name="T15" fmla="*/ 83 h 104"/>
                  <a:gd name="T16" fmla="*/ 20 w 103"/>
                  <a:gd name="T17" fmla="*/ 52 h 104"/>
                  <a:gd name="T18" fmla="*/ 51 w 103"/>
                  <a:gd name="T19" fmla="*/ 2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04">
                    <a:moveTo>
                      <a:pt x="51" y="104"/>
                    </a:moveTo>
                    <a:cubicBezTo>
                      <a:pt x="80" y="104"/>
                      <a:pt x="103" y="80"/>
                      <a:pt x="103" y="52"/>
                    </a:cubicBezTo>
                    <a:cubicBezTo>
                      <a:pt x="103" y="23"/>
                      <a:pt x="80" y="0"/>
                      <a:pt x="51" y="0"/>
                    </a:cubicBezTo>
                    <a:cubicBezTo>
                      <a:pt x="23" y="0"/>
                      <a:pt x="0" y="23"/>
                      <a:pt x="0" y="52"/>
                    </a:cubicBezTo>
                    <a:cubicBezTo>
                      <a:pt x="0" y="80"/>
                      <a:pt x="23" y="104"/>
                      <a:pt x="51" y="104"/>
                    </a:cubicBezTo>
                    <a:close/>
                    <a:moveTo>
                      <a:pt x="51" y="21"/>
                    </a:moveTo>
                    <a:cubicBezTo>
                      <a:pt x="69" y="21"/>
                      <a:pt x="83" y="35"/>
                      <a:pt x="83" y="52"/>
                    </a:cubicBezTo>
                    <a:cubicBezTo>
                      <a:pt x="83" y="69"/>
                      <a:pt x="69" y="83"/>
                      <a:pt x="51" y="83"/>
                    </a:cubicBezTo>
                    <a:cubicBezTo>
                      <a:pt x="34" y="83"/>
                      <a:pt x="20" y="69"/>
                      <a:pt x="20" y="52"/>
                    </a:cubicBezTo>
                    <a:cubicBezTo>
                      <a:pt x="20" y="35"/>
                      <a:pt x="34" y="21"/>
                      <a:pt x="51" y="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Freeform 23"/>
              <p:cNvSpPr>
                <a:spLocks noEditPoints="1"/>
              </p:cNvSpPr>
              <p:nvPr/>
            </p:nvSpPr>
            <p:spPr bwMode="auto">
              <a:xfrm>
                <a:off x="9291638" y="-250825"/>
                <a:ext cx="392112" cy="392113"/>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52 w 104"/>
                  <a:gd name="T11" fmla="*/ 83 h 104"/>
                  <a:gd name="T12" fmla="*/ 21 w 104"/>
                  <a:gd name="T13" fmla="*/ 52 h 104"/>
                  <a:gd name="T14" fmla="*/ 52 w 104"/>
                  <a:gd name="T15" fmla="*/ 21 h 104"/>
                  <a:gd name="T16" fmla="*/ 83 w 104"/>
                  <a:gd name="T17" fmla="*/ 52 h 104"/>
                  <a:gd name="T18" fmla="*/ 52 w 104"/>
                  <a:gd name="T19" fmla="*/ 8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52" y="0"/>
                    </a:moveTo>
                    <a:cubicBezTo>
                      <a:pt x="24" y="0"/>
                      <a:pt x="0" y="23"/>
                      <a:pt x="0" y="52"/>
                    </a:cubicBezTo>
                    <a:cubicBezTo>
                      <a:pt x="0" y="80"/>
                      <a:pt x="24" y="104"/>
                      <a:pt x="52" y="104"/>
                    </a:cubicBezTo>
                    <a:cubicBezTo>
                      <a:pt x="81" y="104"/>
                      <a:pt x="104" y="80"/>
                      <a:pt x="104" y="52"/>
                    </a:cubicBezTo>
                    <a:cubicBezTo>
                      <a:pt x="104" y="23"/>
                      <a:pt x="81" y="0"/>
                      <a:pt x="52" y="0"/>
                    </a:cubicBezTo>
                    <a:close/>
                    <a:moveTo>
                      <a:pt x="52" y="83"/>
                    </a:moveTo>
                    <a:cubicBezTo>
                      <a:pt x="35" y="83"/>
                      <a:pt x="21" y="69"/>
                      <a:pt x="21" y="52"/>
                    </a:cubicBezTo>
                    <a:cubicBezTo>
                      <a:pt x="21" y="35"/>
                      <a:pt x="35" y="21"/>
                      <a:pt x="52" y="21"/>
                    </a:cubicBezTo>
                    <a:cubicBezTo>
                      <a:pt x="69" y="21"/>
                      <a:pt x="83" y="35"/>
                      <a:pt x="83" y="52"/>
                    </a:cubicBezTo>
                    <a:cubicBezTo>
                      <a:pt x="83" y="69"/>
                      <a:pt x="69" y="83"/>
                      <a:pt x="52" y="8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Freeform 24"/>
              <p:cNvSpPr>
                <a:spLocks noEditPoints="1"/>
              </p:cNvSpPr>
              <p:nvPr/>
            </p:nvSpPr>
            <p:spPr bwMode="auto">
              <a:xfrm>
                <a:off x="7805738" y="920750"/>
                <a:ext cx="312737" cy="312738"/>
              </a:xfrm>
              <a:custGeom>
                <a:avLst/>
                <a:gdLst>
                  <a:gd name="T0" fmla="*/ 0 w 83"/>
                  <a:gd name="T1" fmla="*/ 42 h 83"/>
                  <a:gd name="T2" fmla="*/ 42 w 83"/>
                  <a:gd name="T3" fmla="*/ 83 h 83"/>
                  <a:gd name="T4" fmla="*/ 83 w 83"/>
                  <a:gd name="T5" fmla="*/ 42 h 83"/>
                  <a:gd name="T6" fmla="*/ 42 w 83"/>
                  <a:gd name="T7" fmla="*/ 0 h 83"/>
                  <a:gd name="T8" fmla="*/ 0 w 83"/>
                  <a:gd name="T9" fmla="*/ 42 h 83"/>
                  <a:gd name="T10" fmla="*/ 42 w 83"/>
                  <a:gd name="T11" fmla="*/ 21 h 83"/>
                  <a:gd name="T12" fmla="*/ 62 w 83"/>
                  <a:gd name="T13" fmla="*/ 42 h 83"/>
                  <a:gd name="T14" fmla="*/ 42 w 83"/>
                  <a:gd name="T15" fmla="*/ 63 h 83"/>
                  <a:gd name="T16" fmla="*/ 21 w 83"/>
                  <a:gd name="T17" fmla="*/ 42 h 83"/>
                  <a:gd name="T18" fmla="*/ 42 w 83"/>
                  <a:gd name="T19" fmla="*/ 2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83">
                    <a:moveTo>
                      <a:pt x="0" y="42"/>
                    </a:moveTo>
                    <a:cubicBezTo>
                      <a:pt x="0" y="65"/>
                      <a:pt x="19" y="83"/>
                      <a:pt x="42" y="83"/>
                    </a:cubicBezTo>
                    <a:cubicBezTo>
                      <a:pt x="64" y="83"/>
                      <a:pt x="83" y="65"/>
                      <a:pt x="83" y="42"/>
                    </a:cubicBezTo>
                    <a:cubicBezTo>
                      <a:pt x="83" y="19"/>
                      <a:pt x="64" y="0"/>
                      <a:pt x="42" y="0"/>
                    </a:cubicBezTo>
                    <a:cubicBezTo>
                      <a:pt x="19" y="0"/>
                      <a:pt x="0" y="19"/>
                      <a:pt x="0" y="42"/>
                    </a:cubicBezTo>
                    <a:close/>
                    <a:moveTo>
                      <a:pt x="42" y="21"/>
                    </a:moveTo>
                    <a:cubicBezTo>
                      <a:pt x="53" y="21"/>
                      <a:pt x="62" y="30"/>
                      <a:pt x="62" y="42"/>
                    </a:cubicBezTo>
                    <a:cubicBezTo>
                      <a:pt x="62" y="53"/>
                      <a:pt x="53" y="63"/>
                      <a:pt x="42" y="63"/>
                    </a:cubicBezTo>
                    <a:cubicBezTo>
                      <a:pt x="30" y="63"/>
                      <a:pt x="21" y="53"/>
                      <a:pt x="21" y="42"/>
                    </a:cubicBezTo>
                    <a:cubicBezTo>
                      <a:pt x="21" y="30"/>
                      <a:pt x="30" y="21"/>
                      <a:pt x="42" y="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Oval 25"/>
              <p:cNvSpPr>
                <a:spLocks noChangeArrowheads="1"/>
              </p:cNvSpPr>
              <p:nvPr/>
            </p:nvSpPr>
            <p:spPr bwMode="auto">
              <a:xfrm>
                <a:off x="8118475" y="1471613"/>
                <a:ext cx="158750" cy="153988"/>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Oval 26"/>
              <p:cNvSpPr>
                <a:spLocks noChangeArrowheads="1"/>
              </p:cNvSpPr>
              <p:nvPr/>
            </p:nvSpPr>
            <p:spPr bwMode="auto">
              <a:xfrm>
                <a:off x="9371013" y="295275"/>
                <a:ext cx="157162" cy="15875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3" name="Group 42"/>
            <p:cNvGrpSpPr/>
            <p:nvPr/>
          </p:nvGrpSpPr>
          <p:grpSpPr>
            <a:xfrm>
              <a:off x="1984065" y="1655311"/>
              <a:ext cx="497462" cy="497462"/>
              <a:chOff x="8597900" y="44450"/>
              <a:chExt cx="1166813" cy="1166813"/>
            </a:xfrm>
            <a:solidFill>
              <a:schemeClr val="accent3"/>
            </a:solidFill>
          </p:grpSpPr>
          <p:sp>
            <p:nvSpPr>
              <p:cNvPr id="44" name="Freeform 30"/>
              <p:cNvSpPr>
                <a:spLocks noEditPoints="1"/>
              </p:cNvSpPr>
              <p:nvPr/>
            </p:nvSpPr>
            <p:spPr bwMode="auto">
              <a:xfrm>
                <a:off x="8597900" y="44450"/>
                <a:ext cx="1166813" cy="1166813"/>
              </a:xfrm>
              <a:custGeom>
                <a:avLst/>
                <a:gdLst>
                  <a:gd name="T0" fmla="*/ 263 w 308"/>
                  <a:gd name="T1" fmla="*/ 116 h 308"/>
                  <a:gd name="T2" fmla="*/ 275 w 308"/>
                  <a:gd name="T3" fmla="*/ 79 h 308"/>
                  <a:gd name="T4" fmla="*/ 254 w 308"/>
                  <a:gd name="T5" fmla="*/ 36 h 308"/>
                  <a:gd name="T6" fmla="*/ 229 w 308"/>
                  <a:gd name="T7" fmla="*/ 33 h 308"/>
                  <a:gd name="T8" fmla="*/ 192 w 308"/>
                  <a:gd name="T9" fmla="*/ 45 h 308"/>
                  <a:gd name="T10" fmla="*/ 167 w 308"/>
                  <a:gd name="T11" fmla="*/ 0 h 308"/>
                  <a:gd name="T12" fmla="*/ 122 w 308"/>
                  <a:gd name="T13" fmla="*/ 15 h 308"/>
                  <a:gd name="T14" fmla="*/ 104 w 308"/>
                  <a:gd name="T15" fmla="*/ 50 h 308"/>
                  <a:gd name="T16" fmla="*/ 68 w 308"/>
                  <a:gd name="T17" fmla="*/ 30 h 308"/>
                  <a:gd name="T18" fmla="*/ 36 w 308"/>
                  <a:gd name="T19" fmla="*/ 54 h 308"/>
                  <a:gd name="T20" fmla="*/ 50 w 308"/>
                  <a:gd name="T21" fmla="*/ 104 h 308"/>
                  <a:gd name="T22" fmla="*/ 15 w 308"/>
                  <a:gd name="T23" fmla="*/ 122 h 308"/>
                  <a:gd name="T24" fmla="*/ 0 w 308"/>
                  <a:gd name="T25" fmla="*/ 167 h 308"/>
                  <a:gd name="T26" fmla="*/ 45 w 308"/>
                  <a:gd name="T27" fmla="*/ 192 h 308"/>
                  <a:gd name="T28" fmla="*/ 33 w 308"/>
                  <a:gd name="T29" fmla="*/ 229 h 308"/>
                  <a:gd name="T30" fmla="*/ 54 w 308"/>
                  <a:gd name="T31" fmla="*/ 272 h 308"/>
                  <a:gd name="T32" fmla="*/ 79 w 308"/>
                  <a:gd name="T33" fmla="*/ 275 h 308"/>
                  <a:gd name="T34" fmla="*/ 116 w 308"/>
                  <a:gd name="T35" fmla="*/ 263 h 308"/>
                  <a:gd name="T36" fmla="*/ 141 w 308"/>
                  <a:gd name="T37" fmla="*/ 308 h 308"/>
                  <a:gd name="T38" fmla="*/ 186 w 308"/>
                  <a:gd name="T39" fmla="*/ 293 h 308"/>
                  <a:gd name="T40" fmla="*/ 204 w 308"/>
                  <a:gd name="T41" fmla="*/ 258 h 308"/>
                  <a:gd name="T42" fmla="*/ 240 w 308"/>
                  <a:gd name="T43" fmla="*/ 278 h 308"/>
                  <a:gd name="T44" fmla="*/ 272 w 308"/>
                  <a:gd name="T45" fmla="*/ 254 h 308"/>
                  <a:gd name="T46" fmla="*/ 258 w 308"/>
                  <a:gd name="T47" fmla="*/ 204 h 308"/>
                  <a:gd name="T48" fmla="*/ 293 w 308"/>
                  <a:gd name="T49" fmla="*/ 186 h 308"/>
                  <a:gd name="T50" fmla="*/ 308 w 308"/>
                  <a:gd name="T51" fmla="*/ 141 h 308"/>
                  <a:gd name="T52" fmla="*/ 259 w 308"/>
                  <a:gd name="T53" fmla="*/ 173 h 308"/>
                  <a:gd name="T54" fmla="*/ 241 w 308"/>
                  <a:gd name="T55" fmla="*/ 196 h 308"/>
                  <a:gd name="T56" fmla="*/ 259 w 308"/>
                  <a:gd name="T57" fmla="*/ 240 h 308"/>
                  <a:gd name="T58" fmla="*/ 215 w 308"/>
                  <a:gd name="T59" fmla="*/ 242 h 308"/>
                  <a:gd name="T60" fmla="*/ 196 w 308"/>
                  <a:gd name="T61" fmla="*/ 241 h 308"/>
                  <a:gd name="T62" fmla="*/ 173 w 308"/>
                  <a:gd name="T63" fmla="*/ 259 h 308"/>
                  <a:gd name="T64" fmla="*/ 141 w 308"/>
                  <a:gd name="T65" fmla="*/ 289 h 308"/>
                  <a:gd name="T66" fmla="*/ 122 w 308"/>
                  <a:gd name="T67" fmla="*/ 245 h 308"/>
                  <a:gd name="T68" fmla="*/ 104 w 308"/>
                  <a:gd name="T69" fmla="*/ 239 h 308"/>
                  <a:gd name="T70" fmla="*/ 68 w 308"/>
                  <a:gd name="T71" fmla="*/ 259 h 308"/>
                  <a:gd name="T72" fmla="*/ 66 w 308"/>
                  <a:gd name="T73" fmla="*/ 215 h 308"/>
                  <a:gd name="T74" fmla="*/ 63 w 308"/>
                  <a:gd name="T75" fmla="*/ 186 h 308"/>
                  <a:gd name="T76" fmla="*/ 19 w 308"/>
                  <a:gd name="T77" fmla="*/ 167 h 308"/>
                  <a:gd name="T78" fmla="*/ 49 w 308"/>
                  <a:gd name="T79" fmla="*/ 135 h 308"/>
                  <a:gd name="T80" fmla="*/ 67 w 308"/>
                  <a:gd name="T81" fmla="*/ 112 h 308"/>
                  <a:gd name="T82" fmla="*/ 49 w 308"/>
                  <a:gd name="T83" fmla="*/ 68 h 308"/>
                  <a:gd name="T84" fmla="*/ 93 w 308"/>
                  <a:gd name="T85" fmla="*/ 66 h 308"/>
                  <a:gd name="T86" fmla="*/ 112 w 308"/>
                  <a:gd name="T87" fmla="*/ 67 h 308"/>
                  <a:gd name="T88" fmla="*/ 135 w 308"/>
                  <a:gd name="T89" fmla="*/ 49 h 308"/>
                  <a:gd name="T90" fmla="*/ 167 w 308"/>
                  <a:gd name="T91" fmla="*/ 19 h 308"/>
                  <a:gd name="T92" fmla="*/ 186 w 308"/>
                  <a:gd name="T93" fmla="*/ 63 h 308"/>
                  <a:gd name="T94" fmla="*/ 204 w 308"/>
                  <a:gd name="T95" fmla="*/ 69 h 308"/>
                  <a:gd name="T96" fmla="*/ 240 w 308"/>
                  <a:gd name="T97" fmla="*/ 49 h 308"/>
                  <a:gd name="T98" fmla="*/ 242 w 308"/>
                  <a:gd name="T99" fmla="*/ 93 h 308"/>
                  <a:gd name="T100" fmla="*/ 245 w 308"/>
                  <a:gd name="T101" fmla="*/ 122 h 308"/>
                  <a:gd name="T102" fmla="*/ 289 w 308"/>
                  <a:gd name="T103" fmla="*/ 141 h 308"/>
                  <a:gd name="T104" fmla="*/ 259 w 308"/>
                  <a:gd name="T105" fmla="*/ 17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08" h="308">
                    <a:moveTo>
                      <a:pt x="293" y="122"/>
                    </a:moveTo>
                    <a:cubicBezTo>
                      <a:pt x="263" y="116"/>
                      <a:pt x="263" y="116"/>
                      <a:pt x="263" y="116"/>
                    </a:cubicBezTo>
                    <a:cubicBezTo>
                      <a:pt x="262" y="112"/>
                      <a:pt x="260" y="108"/>
                      <a:pt x="258" y="104"/>
                    </a:cubicBezTo>
                    <a:cubicBezTo>
                      <a:pt x="275" y="79"/>
                      <a:pt x="275" y="79"/>
                      <a:pt x="275" y="79"/>
                    </a:cubicBezTo>
                    <a:cubicBezTo>
                      <a:pt x="280" y="71"/>
                      <a:pt x="279" y="61"/>
                      <a:pt x="272" y="54"/>
                    </a:cubicBezTo>
                    <a:cubicBezTo>
                      <a:pt x="254" y="36"/>
                      <a:pt x="254" y="36"/>
                      <a:pt x="254" y="36"/>
                    </a:cubicBezTo>
                    <a:cubicBezTo>
                      <a:pt x="250" y="32"/>
                      <a:pt x="245" y="30"/>
                      <a:pt x="240" y="30"/>
                    </a:cubicBezTo>
                    <a:cubicBezTo>
                      <a:pt x="236" y="30"/>
                      <a:pt x="233" y="31"/>
                      <a:pt x="229" y="33"/>
                    </a:cubicBezTo>
                    <a:cubicBezTo>
                      <a:pt x="204" y="50"/>
                      <a:pt x="204" y="50"/>
                      <a:pt x="204" y="50"/>
                    </a:cubicBezTo>
                    <a:cubicBezTo>
                      <a:pt x="200" y="48"/>
                      <a:pt x="196" y="46"/>
                      <a:pt x="192" y="45"/>
                    </a:cubicBezTo>
                    <a:cubicBezTo>
                      <a:pt x="186" y="15"/>
                      <a:pt x="186" y="15"/>
                      <a:pt x="186" y="15"/>
                    </a:cubicBezTo>
                    <a:cubicBezTo>
                      <a:pt x="184" y="6"/>
                      <a:pt x="176" y="0"/>
                      <a:pt x="167" y="0"/>
                    </a:cubicBezTo>
                    <a:cubicBezTo>
                      <a:pt x="141" y="0"/>
                      <a:pt x="141" y="0"/>
                      <a:pt x="141" y="0"/>
                    </a:cubicBezTo>
                    <a:cubicBezTo>
                      <a:pt x="132" y="0"/>
                      <a:pt x="124" y="6"/>
                      <a:pt x="122" y="15"/>
                    </a:cubicBezTo>
                    <a:cubicBezTo>
                      <a:pt x="116" y="45"/>
                      <a:pt x="116" y="45"/>
                      <a:pt x="116" y="45"/>
                    </a:cubicBezTo>
                    <a:cubicBezTo>
                      <a:pt x="112" y="46"/>
                      <a:pt x="108" y="48"/>
                      <a:pt x="104" y="50"/>
                    </a:cubicBezTo>
                    <a:cubicBezTo>
                      <a:pt x="79" y="33"/>
                      <a:pt x="79" y="33"/>
                      <a:pt x="79" y="33"/>
                    </a:cubicBezTo>
                    <a:cubicBezTo>
                      <a:pt x="75" y="31"/>
                      <a:pt x="72" y="30"/>
                      <a:pt x="68" y="30"/>
                    </a:cubicBezTo>
                    <a:cubicBezTo>
                      <a:pt x="63" y="30"/>
                      <a:pt x="58" y="32"/>
                      <a:pt x="54" y="36"/>
                    </a:cubicBezTo>
                    <a:cubicBezTo>
                      <a:pt x="36" y="54"/>
                      <a:pt x="36" y="54"/>
                      <a:pt x="36" y="54"/>
                    </a:cubicBezTo>
                    <a:cubicBezTo>
                      <a:pt x="29" y="61"/>
                      <a:pt x="28" y="71"/>
                      <a:pt x="33" y="79"/>
                    </a:cubicBezTo>
                    <a:cubicBezTo>
                      <a:pt x="50" y="104"/>
                      <a:pt x="50" y="104"/>
                      <a:pt x="50" y="104"/>
                    </a:cubicBezTo>
                    <a:cubicBezTo>
                      <a:pt x="48" y="108"/>
                      <a:pt x="46" y="112"/>
                      <a:pt x="45" y="116"/>
                    </a:cubicBezTo>
                    <a:cubicBezTo>
                      <a:pt x="15" y="122"/>
                      <a:pt x="15" y="122"/>
                      <a:pt x="15" y="122"/>
                    </a:cubicBezTo>
                    <a:cubicBezTo>
                      <a:pt x="6" y="124"/>
                      <a:pt x="0" y="132"/>
                      <a:pt x="0" y="141"/>
                    </a:cubicBezTo>
                    <a:cubicBezTo>
                      <a:pt x="0" y="167"/>
                      <a:pt x="0" y="167"/>
                      <a:pt x="0" y="167"/>
                    </a:cubicBezTo>
                    <a:cubicBezTo>
                      <a:pt x="0" y="176"/>
                      <a:pt x="6" y="184"/>
                      <a:pt x="15" y="186"/>
                    </a:cubicBezTo>
                    <a:cubicBezTo>
                      <a:pt x="45" y="192"/>
                      <a:pt x="45" y="192"/>
                      <a:pt x="45" y="192"/>
                    </a:cubicBezTo>
                    <a:cubicBezTo>
                      <a:pt x="46" y="196"/>
                      <a:pt x="48" y="200"/>
                      <a:pt x="50" y="204"/>
                    </a:cubicBezTo>
                    <a:cubicBezTo>
                      <a:pt x="33" y="229"/>
                      <a:pt x="33" y="229"/>
                      <a:pt x="33" y="229"/>
                    </a:cubicBezTo>
                    <a:cubicBezTo>
                      <a:pt x="28" y="237"/>
                      <a:pt x="29" y="247"/>
                      <a:pt x="36" y="254"/>
                    </a:cubicBezTo>
                    <a:cubicBezTo>
                      <a:pt x="54" y="272"/>
                      <a:pt x="54" y="272"/>
                      <a:pt x="54" y="272"/>
                    </a:cubicBezTo>
                    <a:cubicBezTo>
                      <a:pt x="58" y="276"/>
                      <a:pt x="63" y="278"/>
                      <a:pt x="68" y="278"/>
                    </a:cubicBezTo>
                    <a:cubicBezTo>
                      <a:pt x="72" y="278"/>
                      <a:pt x="75" y="277"/>
                      <a:pt x="79" y="275"/>
                    </a:cubicBezTo>
                    <a:cubicBezTo>
                      <a:pt x="104" y="258"/>
                      <a:pt x="104" y="258"/>
                      <a:pt x="104" y="258"/>
                    </a:cubicBezTo>
                    <a:cubicBezTo>
                      <a:pt x="108" y="260"/>
                      <a:pt x="112" y="262"/>
                      <a:pt x="116" y="263"/>
                    </a:cubicBezTo>
                    <a:cubicBezTo>
                      <a:pt x="122" y="293"/>
                      <a:pt x="122" y="293"/>
                      <a:pt x="122" y="293"/>
                    </a:cubicBezTo>
                    <a:cubicBezTo>
                      <a:pt x="124" y="302"/>
                      <a:pt x="132" y="308"/>
                      <a:pt x="141" y="308"/>
                    </a:cubicBezTo>
                    <a:cubicBezTo>
                      <a:pt x="167" y="308"/>
                      <a:pt x="167" y="308"/>
                      <a:pt x="167" y="308"/>
                    </a:cubicBezTo>
                    <a:cubicBezTo>
                      <a:pt x="176" y="308"/>
                      <a:pt x="184" y="302"/>
                      <a:pt x="186" y="293"/>
                    </a:cubicBezTo>
                    <a:cubicBezTo>
                      <a:pt x="192" y="263"/>
                      <a:pt x="192" y="263"/>
                      <a:pt x="192" y="263"/>
                    </a:cubicBezTo>
                    <a:cubicBezTo>
                      <a:pt x="196" y="262"/>
                      <a:pt x="200" y="260"/>
                      <a:pt x="204" y="258"/>
                    </a:cubicBezTo>
                    <a:cubicBezTo>
                      <a:pt x="229" y="275"/>
                      <a:pt x="229" y="275"/>
                      <a:pt x="229" y="275"/>
                    </a:cubicBezTo>
                    <a:cubicBezTo>
                      <a:pt x="233" y="277"/>
                      <a:pt x="236" y="278"/>
                      <a:pt x="240" y="278"/>
                    </a:cubicBezTo>
                    <a:cubicBezTo>
                      <a:pt x="245" y="278"/>
                      <a:pt x="250" y="276"/>
                      <a:pt x="254" y="272"/>
                    </a:cubicBezTo>
                    <a:cubicBezTo>
                      <a:pt x="272" y="254"/>
                      <a:pt x="272" y="254"/>
                      <a:pt x="272" y="254"/>
                    </a:cubicBezTo>
                    <a:cubicBezTo>
                      <a:pt x="279" y="247"/>
                      <a:pt x="280" y="237"/>
                      <a:pt x="275" y="229"/>
                    </a:cubicBezTo>
                    <a:cubicBezTo>
                      <a:pt x="258" y="204"/>
                      <a:pt x="258" y="204"/>
                      <a:pt x="258" y="204"/>
                    </a:cubicBezTo>
                    <a:cubicBezTo>
                      <a:pt x="260" y="200"/>
                      <a:pt x="262" y="196"/>
                      <a:pt x="263" y="192"/>
                    </a:cubicBezTo>
                    <a:cubicBezTo>
                      <a:pt x="293" y="186"/>
                      <a:pt x="293" y="186"/>
                      <a:pt x="293" y="186"/>
                    </a:cubicBezTo>
                    <a:cubicBezTo>
                      <a:pt x="302" y="184"/>
                      <a:pt x="308" y="176"/>
                      <a:pt x="308" y="167"/>
                    </a:cubicBezTo>
                    <a:cubicBezTo>
                      <a:pt x="308" y="141"/>
                      <a:pt x="308" y="141"/>
                      <a:pt x="308" y="141"/>
                    </a:cubicBezTo>
                    <a:cubicBezTo>
                      <a:pt x="308" y="132"/>
                      <a:pt x="302" y="124"/>
                      <a:pt x="293" y="122"/>
                    </a:cubicBezTo>
                    <a:close/>
                    <a:moveTo>
                      <a:pt x="259" y="173"/>
                    </a:moveTo>
                    <a:cubicBezTo>
                      <a:pt x="253" y="174"/>
                      <a:pt x="247" y="179"/>
                      <a:pt x="245" y="186"/>
                    </a:cubicBezTo>
                    <a:cubicBezTo>
                      <a:pt x="244" y="189"/>
                      <a:pt x="242" y="193"/>
                      <a:pt x="241" y="196"/>
                    </a:cubicBezTo>
                    <a:cubicBezTo>
                      <a:pt x="238" y="202"/>
                      <a:pt x="238" y="209"/>
                      <a:pt x="242" y="215"/>
                    </a:cubicBezTo>
                    <a:cubicBezTo>
                      <a:pt x="259" y="240"/>
                      <a:pt x="259" y="240"/>
                      <a:pt x="259" y="240"/>
                    </a:cubicBezTo>
                    <a:cubicBezTo>
                      <a:pt x="240" y="259"/>
                      <a:pt x="240" y="259"/>
                      <a:pt x="240" y="259"/>
                    </a:cubicBezTo>
                    <a:cubicBezTo>
                      <a:pt x="215" y="242"/>
                      <a:pt x="215" y="242"/>
                      <a:pt x="215" y="242"/>
                    </a:cubicBezTo>
                    <a:cubicBezTo>
                      <a:pt x="212" y="240"/>
                      <a:pt x="208" y="239"/>
                      <a:pt x="204" y="239"/>
                    </a:cubicBezTo>
                    <a:cubicBezTo>
                      <a:pt x="201" y="239"/>
                      <a:pt x="199" y="239"/>
                      <a:pt x="196" y="241"/>
                    </a:cubicBezTo>
                    <a:cubicBezTo>
                      <a:pt x="193" y="242"/>
                      <a:pt x="189" y="244"/>
                      <a:pt x="186" y="245"/>
                    </a:cubicBezTo>
                    <a:cubicBezTo>
                      <a:pt x="179" y="247"/>
                      <a:pt x="174" y="253"/>
                      <a:pt x="173" y="259"/>
                    </a:cubicBezTo>
                    <a:cubicBezTo>
                      <a:pt x="167" y="289"/>
                      <a:pt x="167" y="289"/>
                      <a:pt x="167" y="289"/>
                    </a:cubicBezTo>
                    <a:cubicBezTo>
                      <a:pt x="141" y="289"/>
                      <a:pt x="141" y="289"/>
                      <a:pt x="141" y="289"/>
                    </a:cubicBezTo>
                    <a:cubicBezTo>
                      <a:pt x="135" y="259"/>
                      <a:pt x="135" y="259"/>
                      <a:pt x="135" y="259"/>
                    </a:cubicBezTo>
                    <a:cubicBezTo>
                      <a:pt x="134" y="253"/>
                      <a:pt x="129" y="247"/>
                      <a:pt x="122" y="245"/>
                    </a:cubicBezTo>
                    <a:cubicBezTo>
                      <a:pt x="119" y="244"/>
                      <a:pt x="115" y="242"/>
                      <a:pt x="112" y="241"/>
                    </a:cubicBezTo>
                    <a:cubicBezTo>
                      <a:pt x="109" y="239"/>
                      <a:pt x="107" y="239"/>
                      <a:pt x="104" y="239"/>
                    </a:cubicBezTo>
                    <a:cubicBezTo>
                      <a:pt x="100" y="239"/>
                      <a:pt x="96" y="240"/>
                      <a:pt x="93" y="242"/>
                    </a:cubicBezTo>
                    <a:cubicBezTo>
                      <a:pt x="68" y="259"/>
                      <a:pt x="68" y="259"/>
                      <a:pt x="68" y="259"/>
                    </a:cubicBezTo>
                    <a:cubicBezTo>
                      <a:pt x="49" y="240"/>
                      <a:pt x="49" y="240"/>
                      <a:pt x="49" y="240"/>
                    </a:cubicBezTo>
                    <a:cubicBezTo>
                      <a:pt x="66" y="215"/>
                      <a:pt x="66" y="215"/>
                      <a:pt x="66" y="215"/>
                    </a:cubicBezTo>
                    <a:cubicBezTo>
                      <a:pt x="70" y="209"/>
                      <a:pt x="70" y="202"/>
                      <a:pt x="67" y="196"/>
                    </a:cubicBezTo>
                    <a:cubicBezTo>
                      <a:pt x="66" y="193"/>
                      <a:pt x="64" y="189"/>
                      <a:pt x="63" y="186"/>
                    </a:cubicBezTo>
                    <a:cubicBezTo>
                      <a:pt x="61" y="179"/>
                      <a:pt x="55" y="174"/>
                      <a:pt x="49" y="173"/>
                    </a:cubicBezTo>
                    <a:cubicBezTo>
                      <a:pt x="19" y="167"/>
                      <a:pt x="19" y="167"/>
                      <a:pt x="19" y="167"/>
                    </a:cubicBezTo>
                    <a:cubicBezTo>
                      <a:pt x="19" y="141"/>
                      <a:pt x="19" y="141"/>
                      <a:pt x="19" y="141"/>
                    </a:cubicBezTo>
                    <a:cubicBezTo>
                      <a:pt x="49" y="135"/>
                      <a:pt x="49" y="135"/>
                      <a:pt x="49" y="135"/>
                    </a:cubicBezTo>
                    <a:cubicBezTo>
                      <a:pt x="55" y="134"/>
                      <a:pt x="61" y="129"/>
                      <a:pt x="63" y="122"/>
                    </a:cubicBezTo>
                    <a:cubicBezTo>
                      <a:pt x="64" y="119"/>
                      <a:pt x="66" y="115"/>
                      <a:pt x="67" y="112"/>
                    </a:cubicBezTo>
                    <a:cubicBezTo>
                      <a:pt x="70" y="106"/>
                      <a:pt x="70" y="99"/>
                      <a:pt x="66" y="93"/>
                    </a:cubicBezTo>
                    <a:cubicBezTo>
                      <a:pt x="49" y="68"/>
                      <a:pt x="49" y="68"/>
                      <a:pt x="49" y="68"/>
                    </a:cubicBezTo>
                    <a:cubicBezTo>
                      <a:pt x="68" y="49"/>
                      <a:pt x="68" y="49"/>
                      <a:pt x="68" y="49"/>
                    </a:cubicBezTo>
                    <a:cubicBezTo>
                      <a:pt x="93" y="66"/>
                      <a:pt x="93" y="66"/>
                      <a:pt x="93" y="66"/>
                    </a:cubicBezTo>
                    <a:cubicBezTo>
                      <a:pt x="96" y="68"/>
                      <a:pt x="100" y="69"/>
                      <a:pt x="104" y="69"/>
                    </a:cubicBezTo>
                    <a:cubicBezTo>
                      <a:pt x="107" y="69"/>
                      <a:pt x="109" y="69"/>
                      <a:pt x="112" y="67"/>
                    </a:cubicBezTo>
                    <a:cubicBezTo>
                      <a:pt x="115" y="66"/>
                      <a:pt x="119" y="64"/>
                      <a:pt x="122" y="63"/>
                    </a:cubicBezTo>
                    <a:cubicBezTo>
                      <a:pt x="129" y="61"/>
                      <a:pt x="134" y="55"/>
                      <a:pt x="135" y="49"/>
                    </a:cubicBezTo>
                    <a:cubicBezTo>
                      <a:pt x="141" y="19"/>
                      <a:pt x="141" y="19"/>
                      <a:pt x="141" y="19"/>
                    </a:cubicBezTo>
                    <a:cubicBezTo>
                      <a:pt x="167" y="19"/>
                      <a:pt x="167" y="19"/>
                      <a:pt x="167" y="19"/>
                    </a:cubicBezTo>
                    <a:cubicBezTo>
                      <a:pt x="173" y="49"/>
                      <a:pt x="173" y="49"/>
                      <a:pt x="173" y="49"/>
                    </a:cubicBezTo>
                    <a:cubicBezTo>
                      <a:pt x="174" y="55"/>
                      <a:pt x="179" y="61"/>
                      <a:pt x="186" y="63"/>
                    </a:cubicBezTo>
                    <a:cubicBezTo>
                      <a:pt x="189" y="64"/>
                      <a:pt x="193" y="66"/>
                      <a:pt x="196" y="67"/>
                    </a:cubicBezTo>
                    <a:cubicBezTo>
                      <a:pt x="199" y="69"/>
                      <a:pt x="201" y="69"/>
                      <a:pt x="204" y="69"/>
                    </a:cubicBezTo>
                    <a:cubicBezTo>
                      <a:pt x="208" y="69"/>
                      <a:pt x="212" y="68"/>
                      <a:pt x="215" y="66"/>
                    </a:cubicBezTo>
                    <a:cubicBezTo>
                      <a:pt x="240" y="49"/>
                      <a:pt x="240" y="49"/>
                      <a:pt x="240" y="49"/>
                    </a:cubicBezTo>
                    <a:cubicBezTo>
                      <a:pt x="259" y="68"/>
                      <a:pt x="259" y="68"/>
                      <a:pt x="259" y="68"/>
                    </a:cubicBezTo>
                    <a:cubicBezTo>
                      <a:pt x="242" y="93"/>
                      <a:pt x="242" y="93"/>
                      <a:pt x="242" y="93"/>
                    </a:cubicBezTo>
                    <a:cubicBezTo>
                      <a:pt x="238" y="99"/>
                      <a:pt x="238" y="106"/>
                      <a:pt x="241" y="112"/>
                    </a:cubicBezTo>
                    <a:cubicBezTo>
                      <a:pt x="242" y="115"/>
                      <a:pt x="244" y="119"/>
                      <a:pt x="245" y="122"/>
                    </a:cubicBezTo>
                    <a:cubicBezTo>
                      <a:pt x="247" y="129"/>
                      <a:pt x="253" y="134"/>
                      <a:pt x="259" y="135"/>
                    </a:cubicBezTo>
                    <a:cubicBezTo>
                      <a:pt x="289" y="141"/>
                      <a:pt x="289" y="141"/>
                      <a:pt x="289" y="141"/>
                    </a:cubicBezTo>
                    <a:cubicBezTo>
                      <a:pt x="289" y="167"/>
                      <a:pt x="289" y="167"/>
                      <a:pt x="289" y="167"/>
                    </a:cubicBezTo>
                    <a:lnTo>
                      <a:pt x="259" y="1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Freeform 31"/>
              <p:cNvSpPr>
                <a:spLocks noEditPoints="1"/>
              </p:cNvSpPr>
              <p:nvPr/>
            </p:nvSpPr>
            <p:spPr bwMode="auto">
              <a:xfrm>
                <a:off x="8928100" y="374650"/>
                <a:ext cx="506413" cy="506413"/>
              </a:xfrm>
              <a:custGeom>
                <a:avLst/>
                <a:gdLst>
                  <a:gd name="T0" fmla="*/ 67 w 134"/>
                  <a:gd name="T1" fmla="*/ 0 h 134"/>
                  <a:gd name="T2" fmla="*/ 0 w 134"/>
                  <a:gd name="T3" fmla="*/ 67 h 134"/>
                  <a:gd name="T4" fmla="*/ 67 w 134"/>
                  <a:gd name="T5" fmla="*/ 134 h 134"/>
                  <a:gd name="T6" fmla="*/ 134 w 134"/>
                  <a:gd name="T7" fmla="*/ 67 h 134"/>
                  <a:gd name="T8" fmla="*/ 67 w 134"/>
                  <a:gd name="T9" fmla="*/ 0 h 134"/>
                  <a:gd name="T10" fmla="*/ 67 w 134"/>
                  <a:gd name="T11" fmla="*/ 126 h 134"/>
                  <a:gd name="T12" fmla="*/ 8 w 134"/>
                  <a:gd name="T13" fmla="*/ 67 h 134"/>
                  <a:gd name="T14" fmla="*/ 67 w 134"/>
                  <a:gd name="T15" fmla="*/ 8 h 134"/>
                  <a:gd name="T16" fmla="*/ 126 w 134"/>
                  <a:gd name="T17" fmla="*/ 67 h 134"/>
                  <a:gd name="T18" fmla="*/ 67 w 134"/>
                  <a:gd name="T19" fmla="*/ 12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34">
                    <a:moveTo>
                      <a:pt x="67" y="0"/>
                    </a:moveTo>
                    <a:cubicBezTo>
                      <a:pt x="30" y="0"/>
                      <a:pt x="0" y="30"/>
                      <a:pt x="0" y="67"/>
                    </a:cubicBezTo>
                    <a:cubicBezTo>
                      <a:pt x="0" y="104"/>
                      <a:pt x="30" y="134"/>
                      <a:pt x="67" y="134"/>
                    </a:cubicBezTo>
                    <a:cubicBezTo>
                      <a:pt x="104" y="134"/>
                      <a:pt x="134" y="104"/>
                      <a:pt x="134" y="67"/>
                    </a:cubicBezTo>
                    <a:cubicBezTo>
                      <a:pt x="134" y="30"/>
                      <a:pt x="104" y="0"/>
                      <a:pt x="67" y="0"/>
                    </a:cubicBezTo>
                    <a:close/>
                    <a:moveTo>
                      <a:pt x="67" y="126"/>
                    </a:moveTo>
                    <a:cubicBezTo>
                      <a:pt x="34" y="126"/>
                      <a:pt x="8" y="100"/>
                      <a:pt x="8" y="67"/>
                    </a:cubicBezTo>
                    <a:cubicBezTo>
                      <a:pt x="8" y="34"/>
                      <a:pt x="34" y="8"/>
                      <a:pt x="67" y="8"/>
                    </a:cubicBezTo>
                    <a:cubicBezTo>
                      <a:pt x="100" y="8"/>
                      <a:pt x="126" y="34"/>
                      <a:pt x="126" y="67"/>
                    </a:cubicBezTo>
                    <a:cubicBezTo>
                      <a:pt x="126" y="100"/>
                      <a:pt x="100" y="126"/>
                      <a:pt x="67" y="1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Freeform 32"/>
              <p:cNvSpPr>
                <a:spLocks noEditPoints="1"/>
              </p:cNvSpPr>
              <p:nvPr/>
            </p:nvSpPr>
            <p:spPr bwMode="auto">
              <a:xfrm>
                <a:off x="9037638" y="481013"/>
                <a:ext cx="292100" cy="290513"/>
              </a:xfrm>
              <a:custGeom>
                <a:avLst/>
                <a:gdLst>
                  <a:gd name="T0" fmla="*/ 38 w 77"/>
                  <a:gd name="T1" fmla="*/ 0 h 77"/>
                  <a:gd name="T2" fmla="*/ 0 w 77"/>
                  <a:gd name="T3" fmla="*/ 39 h 77"/>
                  <a:gd name="T4" fmla="*/ 38 w 77"/>
                  <a:gd name="T5" fmla="*/ 77 h 77"/>
                  <a:gd name="T6" fmla="*/ 77 w 77"/>
                  <a:gd name="T7" fmla="*/ 39 h 77"/>
                  <a:gd name="T8" fmla="*/ 38 w 77"/>
                  <a:gd name="T9" fmla="*/ 0 h 77"/>
                  <a:gd name="T10" fmla="*/ 38 w 77"/>
                  <a:gd name="T11" fmla="*/ 68 h 77"/>
                  <a:gd name="T12" fmla="*/ 9 w 77"/>
                  <a:gd name="T13" fmla="*/ 39 h 77"/>
                  <a:gd name="T14" fmla="*/ 38 w 77"/>
                  <a:gd name="T15" fmla="*/ 10 h 77"/>
                  <a:gd name="T16" fmla="*/ 67 w 77"/>
                  <a:gd name="T17" fmla="*/ 39 h 77"/>
                  <a:gd name="T18" fmla="*/ 38 w 77"/>
                  <a:gd name="T19"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77">
                    <a:moveTo>
                      <a:pt x="38" y="0"/>
                    </a:moveTo>
                    <a:cubicBezTo>
                      <a:pt x="17" y="0"/>
                      <a:pt x="0" y="18"/>
                      <a:pt x="0" y="39"/>
                    </a:cubicBezTo>
                    <a:cubicBezTo>
                      <a:pt x="0" y="60"/>
                      <a:pt x="17" y="77"/>
                      <a:pt x="38" y="77"/>
                    </a:cubicBezTo>
                    <a:cubicBezTo>
                      <a:pt x="59" y="77"/>
                      <a:pt x="77" y="60"/>
                      <a:pt x="77" y="39"/>
                    </a:cubicBezTo>
                    <a:cubicBezTo>
                      <a:pt x="77" y="18"/>
                      <a:pt x="59" y="0"/>
                      <a:pt x="38" y="0"/>
                    </a:cubicBezTo>
                    <a:close/>
                    <a:moveTo>
                      <a:pt x="38" y="68"/>
                    </a:moveTo>
                    <a:cubicBezTo>
                      <a:pt x="22" y="68"/>
                      <a:pt x="9" y="55"/>
                      <a:pt x="9" y="39"/>
                    </a:cubicBezTo>
                    <a:cubicBezTo>
                      <a:pt x="9" y="23"/>
                      <a:pt x="22" y="10"/>
                      <a:pt x="38" y="10"/>
                    </a:cubicBezTo>
                    <a:cubicBezTo>
                      <a:pt x="54" y="10"/>
                      <a:pt x="67" y="23"/>
                      <a:pt x="67" y="39"/>
                    </a:cubicBezTo>
                    <a:cubicBezTo>
                      <a:pt x="67" y="55"/>
                      <a:pt x="54" y="68"/>
                      <a:pt x="38" y="6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1" name="TextBox 70"/>
            <p:cNvSpPr txBox="1"/>
            <p:nvPr/>
          </p:nvSpPr>
          <p:spPr>
            <a:xfrm>
              <a:off x="963891" y="3180275"/>
              <a:ext cx="2428544" cy="369332"/>
            </a:xfrm>
            <a:prstGeom prst="rect">
              <a:avLst/>
            </a:prstGeom>
            <a:noFill/>
          </p:spPr>
          <p:txBody>
            <a:bodyPr wrap="square" rtlCol="0">
              <a:spAutoFit/>
            </a:bodyPr>
            <a:lstStyle/>
            <a:p>
              <a:pPr algn="ctr"/>
              <a:r>
                <a:rPr lang="en-US" dirty="0">
                  <a:solidFill>
                    <a:schemeClr val="bg2">
                      <a:lumMod val="50000"/>
                    </a:schemeClr>
                  </a:solidFill>
                </a:rPr>
                <a:t>Logical AND </a:t>
              </a:r>
              <a:r>
                <a:rPr lang="en-US" dirty="0" smtClean="0">
                  <a:solidFill>
                    <a:schemeClr val="bg2">
                      <a:lumMod val="50000"/>
                    </a:schemeClr>
                  </a:solidFill>
                </a:rPr>
                <a:t>(&amp;&amp;)</a:t>
              </a:r>
              <a:endParaRPr lang="en-US" dirty="0">
                <a:solidFill>
                  <a:schemeClr val="bg2">
                    <a:lumMod val="50000"/>
                  </a:schemeClr>
                </a:solidFill>
              </a:endParaRPr>
            </a:p>
          </p:txBody>
        </p:sp>
        <p:sp>
          <p:nvSpPr>
            <p:cNvPr id="73" name="Rectangle 72"/>
            <p:cNvSpPr/>
            <p:nvPr/>
          </p:nvSpPr>
          <p:spPr>
            <a:xfrm>
              <a:off x="963890" y="4360504"/>
              <a:ext cx="2446313" cy="369332"/>
            </a:xfrm>
            <a:prstGeom prst="rect">
              <a:avLst/>
            </a:prstGeom>
          </p:spPr>
          <p:txBody>
            <a:bodyPr wrap="square">
              <a:spAutoFit/>
            </a:bodyPr>
            <a:lstStyle/>
            <a:p>
              <a:pPr algn="ctr"/>
              <a:r>
                <a:rPr lang="en-US" dirty="0">
                  <a:solidFill>
                    <a:schemeClr val="bg2">
                      <a:lumMod val="50000"/>
                    </a:schemeClr>
                  </a:solidFill>
                </a:rPr>
                <a:t>Logical OR (||)</a:t>
              </a:r>
              <a:endParaRPr lang="en" dirty="0">
                <a:solidFill>
                  <a:schemeClr val="bg2">
                    <a:lumMod val="50000"/>
                  </a:schemeClr>
                </a:solidFill>
              </a:endParaRPr>
            </a:p>
          </p:txBody>
        </p:sp>
        <p:sp>
          <p:nvSpPr>
            <p:cNvPr id="75" name="Rectangle 74"/>
            <p:cNvSpPr/>
            <p:nvPr/>
          </p:nvSpPr>
          <p:spPr>
            <a:xfrm>
              <a:off x="996863" y="5455686"/>
              <a:ext cx="2413340" cy="369332"/>
            </a:xfrm>
            <a:prstGeom prst="rect">
              <a:avLst/>
            </a:prstGeom>
          </p:spPr>
          <p:txBody>
            <a:bodyPr wrap="square">
              <a:spAutoFit/>
            </a:bodyPr>
            <a:lstStyle/>
            <a:p>
              <a:pPr algn="ctr"/>
              <a:r>
                <a:rPr lang="en-US" dirty="0">
                  <a:solidFill>
                    <a:schemeClr val="bg2">
                      <a:lumMod val="50000"/>
                    </a:schemeClr>
                  </a:solidFill>
                </a:rPr>
                <a:t>Logical NOT (!)</a:t>
              </a:r>
              <a:endParaRPr lang="en" dirty="0">
                <a:solidFill>
                  <a:schemeClr val="bg2">
                    <a:lumMod val="50000"/>
                  </a:schemeClr>
                </a:solidFill>
              </a:endParaRPr>
            </a:p>
          </p:txBody>
        </p:sp>
        <p:sp>
          <p:nvSpPr>
            <p:cNvPr id="76" name="Rectangle 75"/>
            <p:cNvSpPr/>
            <p:nvPr/>
          </p:nvSpPr>
          <p:spPr>
            <a:xfrm>
              <a:off x="3412085" y="3180275"/>
              <a:ext cx="2487024" cy="369332"/>
            </a:xfrm>
            <a:prstGeom prst="rect">
              <a:avLst/>
            </a:prstGeom>
          </p:spPr>
          <p:txBody>
            <a:bodyPr wrap="square">
              <a:spAutoFit/>
            </a:bodyPr>
            <a:lstStyle/>
            <a:p>
              <a:pPr algn="ctr"/>
              <a:r>
                <a:rPr lang="en-US" dirty="0" smtClean="0">
                  <a:solidFill>
                    <a:schemeClr val="bg2">
                      <a:lumMod val="50000"/>
                    </a:schemeClr>
                  </a:solidFill>
                </a:rPr>
                <a:t>expr1 &amp;&amp; expr2</a:t>
              </a:r>
              <a:endParaRPr lang="en-US" dirty="0">
                <a:solidFill>
                  <a:schemeClr val="bg2">
                    <a:lumMod val="50000"/>
                  </a:schemeClr>
                </a:solidFill>
              </a:endParaRPr>
            </a:p>
          </p:txBody>
        </p:sp>
        <p:sp>
          <p:nvSpPr>
            <p:cNvPr id="77" name="Rectangle 76"/>
            <p:cNvSpPr/>
            <p:nvPr/>
          </p:nvSpPr>
          <p:spPr>
            <a:xfrm>
              <a:off x="6150204" y="3041776"/>
              <a:ext cx="4839989" cy="646331"/>
            </a:xfrm>
            <a:prstGeom prst="rect">
              <a:avLst/>
            </a:prstGeom>
          </p:spPr>
          <p:txBody>
            <a:bodyPr wrap="square">
              <a:spAutoFit/>
            </a:bodyPr>
            <a:lstStyle/>
            <a:p>
              <a:r>
                <a:rPr lang="en-US" dirty="0">
                  <a:solidFill>
                    <a:schemeClr val="bg2">
                      <a:lumMod val="50000"/>
                    </a:schemeClr>
                  </a:solidFill>
                </a:rPr>
                <a:t>Returns expr1 if it can be converted to false; otherwise, returns expr2. </a:t>
              </a:r>
            </a:p>
          </p:txBody>
        </p:sp>
        <p:sp>
          <p:nvSpPr>
            <p:cNvPr id="78" name="Rectangle 77"/>
            <p:cNvSpPr/>
            <p:nvPr/>
          </p:nvSpPr>
          <p:spPr>
            <a:xfrm>
              <a:off x="3412084" y="4360504"/>
              <a:ext cx="2487024" cy="369332"/>
            </a:xfrm>
            <a:prstGeom prst="rect">
              <a:avLst/>
            </a:prstGeom>
          </p:spPr>
          <p:txBody>
            <a:bodyPr wrap="square">
              <a:spAutoFit/>
            </a:bodyPr>
            <a:lstStyle/>
            <a:p>
              <a:pPr algn="ctr"/>
              <a:r>
                <a:rPr lang="en-US" dirty="0">
                  <a:solidFill>
                    <a:schemeClr val="bg2">
                      <a:lumMod val="50000"/>
                    </a:schemeClr>
                  </a:solidFill>
                </a:rPr>
                <a:t>expr1 || expr2</a:t>
              </a:r>
            </a:p>
          </p:txBody>
        </p:sp>
        <p:sp>
          <p:nvSpPr>
            <p:cNvPr id="79" name="Rectangle 78"/>
            <p:cNvSpPr/>
            <p:nvPr/>
          </p:nvSpPr>
          <p:spPr>
            <a:xfrm>
              <a:off x="6150205" y="4222005"/>
              <a:ext cx="5048626" cy="646331"/>
            </a:xfrm>
            <a:prstGeom prst="rect">
              <a:avLst/>
            </a:prstGeom>
          </p:spPr>
          <p:txBody>
            <a:bodyPr wrap="square">
              <a:spAutoFit/>
            </a:bodyPr>
            <a:lstStyle/>
            <a:p>
              <a:r>
                <a:rPr lang="en-US" dirty="0" smtClean="0">
                  <a:solidFill>
                    <a:schemeClr val="bg2">
                      <a:lumMod val="50000"/>
                    </a:schemeClr>
                  </a:solidFill>
                </a:rPr>
                <a:t>Returns </a:t>
              </a:r>
              <a:r>
                <a:rPr lang="en-US" dirty="0">
                  <a:solidFill>
                    <a:schemeClr val="bg2">
                      <a:lumMod val="50000"/>
                    </a:schemeClr>
                  </a:solidFill>
                </a:rPr>
                <a:t>expr1 if it can be converted to true; otherwise, returns expr2. </a:t>
              </a:r>
            </a:p>
          </p:txBody>
        </p:sp>
        <p:sp>
          <p:nvSpPr>
            <p:cNvPr id="80" name="Rectangle 79"/>
            <p:cNvSpPr/>
            <p:nvPr/>
          </p:nvSpPr>
          <p:spPr>
            <a:xfrm>
              <a:off x="6150205" y="5317187"/>
              <a:ext cx="5043936" cy="646331"/>
            </a:xfrm>
            <a:prstGeom prst="rect">
              <a:avLst/>
            </a:prstGeom>
          </p:spPr>
          <p:txBody>
            <a:bodyPr wrap="square">
              <a:spAutoFit/>
            </a:bodyPr>
            <a:lstStyle/>
            <a:p>
              <a:r>
                <a:rPr lang="en-US" dirty="0" smtClean="0">
                  <a:solidFill>
                    <a:schemeClr val="bg2">
                      <a:lumMod val="50000"/>
                    </a:schemeClr>
                  </a:solidFill>
                </a:rPr>
                <a:t>Returns </a:t>
              </a:r>
              <a:r>
                <a:rPr lang="en-US" dirty="0">
                  <a:solidFill>
                    <a:schemeClr val="bg2">
                      <a:lumMod val="50000"/>
                    </a:schemeClr>
                  </a:solidFill>
                </a:rPr>
                <a:t>false if its single operand can be converted to true; otherwise, returns true.</a:t>
              </a:r>
              <a:endParaRPr lang="en" dirty="0">
                <a:solidFill>
                  <a:schemeClr val="bg2">
                    <a:lumMod val="50000"/>
                  </a:schemeClr>
                </a:solidFill>
              </a:endParaRPr>
            </a:p>
          </p:txBody>
        </p:sp>
        <p:sp>
          <p:nvSpPr>
            <p:cNvPr id="88" name="Rectangle 87"/>
            <p:cNvSpPr/>
            <p:nvPr/>
          </p:nvSpPr>
          <p:spPr>
            <a:xfrm>
              <a:off x="3412084" y="5455686"/>
              <a:ext cx="2487024" cy="369332"/>
            </a:xfrm>
            <a:prstGeom prst="rect">
              <a:avLst/>
            </a:prstGeom>
          </p:spPr>
          <p:txBody>
            <a:bodyPr wrap="square">
              <a:spAutoFit/>
            </a:bodyPr>
            <a:lstStyle/>
            <a:p>
              <a:pPr algn="ctr"/>
              <a:r>
                <a:rPr lang="en-US" dirty="0">
                  <a:solidFill>
                    <a:schemeClr val="bg2">
                      <a:lumMod val="50000"/>
                    </a:schemeClr>
                  </a:solidFill>
                </a:rPr>
                <a:t>!expr</a:t>
              </a:r>
              <a:endParaRPr lang="en" dirty="0">
                <a:solidFill>
                  <a:schemeClr val="bg2">
                    <a:lumMod val="50000"/>
                  </a:schemeClr>
                </a:solidFill>
              </a:endParaRPr>
            </a:p>
          </p:txBody>
        </p:sp>
      </p:grpSp>
      <p:sp>
        <p:nvSpPr>
          <p:cNvPr id="2" name="Text Placeholder 1"/>
          <p:cNvSpPr>
            <a:spLocks noGrp="1"/>
          </p:cNvSpPr>
          <p:nvPr>
            <p:ph type="body" sz="quarter" idx="10"/>
          </p:nvPr>
        </p:nvSpPr>
        <p:spPr/>
        <p:txBody>
          <a:bodyPr>
            <a:normAutofit/>
          </a:bodyPr>
          <a:lstStyle/>
          <a:p>
            <a:r>
              <a:rPr lang="en-US" sz="2000" dirty="0" smtClean="0"/>
              <a:t>LOGICAL OPERATORS</a:t>
            </a:r>
            <a:endParaRPr lang="en-US" sz="2000" dirty="0"/>
          </a:p>
        </p:txBody>
      </p:sp>
    </p:spTree>
    <p:extLst>
      <p:ext uri="{BB962C8B-B14F-4D97-AF65-F5344CB8AC3E}">
        <p14:creationId xmlns:p14="http://schemas.microsoft.com/office/powerpoint/2010/main" val="220875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189990" y="2259370"/>
            <a:ext cx="8507607" cy="304698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US" sz="2400" dirty="0" err="1">
                <a:solidFill>
                  <a:srgbClr val="CB4B16"/>
                </a:solidFill>
                <a:latin typeface="SourceCodePro"/>
              </a:rPr>
              <a:t>var</a:t>
            </a:r>
            <a:r>
              <a:rPr lang="en-US" sz="2400" dirty="0">
                <a:solidFill>
                  <a:srgbClr val="535353"/>
                </a:solidFill>
                <a:latin typeface="SourceCodePro"/>
              </a:rPr>
              <a:t> </a:t>
            </a:r>
            <a:r>
              <a:rPr lang="en-US" sz="2400" dirty="0" err="1">
                <a:solidFill>
                  <a:srgbClr val="2AA198"/>
                </a:solidFill>
                <a:latin typeface="SourceCodePro"/>
              </a:rPr>
              <a:t>falsy</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false</a:t>
            </a:r>
            <a:r>
              <a:rPr lang="en-US" sz="2400" dirty="0">
                <a:solidFill>
                  <a:srgbClr val="535353"/>
                </a:solidFill>
                <a:latin typeface="SourceCodePro"/>
              </a:rPr>
              <a:t>;</a:t>
            </a:r>
          </a:p>
          <a:p>
            <a:r>
              <a:rPr lang="en-US" sz="2400" dirty="0" err="1">
                <a:solidFill>
                  <a:srgbClr val="CB4B16"/>
                </a:solidFill>
                <a:latin typeface="SourceCodePro"/>
              </a:rPr>
              <a:t>var</a:t>
            </a:r>
            <a:r>
              <a:rPr lang="en-US" sz="2400" dirty="0">
                <a:solidFill>
                  <a:srgbClr val="535353"/>
                </a:solidFill>
                <a:latin typeface="SourceCodePro"/>
              </a:rPr>
              <a:t> </a:t>
            </a:r>
            <a:r>
              <a:rPr lang="en-US" sz="2400" dirty="0" err="1">
                <a:solidFill>
                  <a:srgbClr val="2AA198"/>
                </a:solidFill>
                <a:latin typeface="SourceCodePro"/>
              </a:rPr>
              <a:t>lazyOrValue</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err="1">
                <a:solidFill>
                  <a:srgbClr val="268BD2"/>
                </a:solidFill>
                <a:latin typeface="SourceCodePro"/>
              </a:rPr>
              <a:t>falsy</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268BD2"/>
                </a:solidFill>
                <a:latin typeface="SourceCodePro"/>
              </a:rPr>
              <a:t>‘The</a:t>
            </a:r>
            <a:r>
              <a:rPr lang="en-US" sz="2400" dirty="0">
                <a:solidFill>
                  <a:srgbClr val="535353"/>
                </a:solidFill>
                <a:latin typeface="SourceCodePro"/>
              </a:rPr>
              <a:t> </a:t>
            </a:r>
            <a:r>
              <a:rPr lang="en-US" sz="2400" dirty="0">
                <a:solidFill>
                  <a:srgbClr val="268BD2"/>
                </a:solidFill>
                <a:latin typeface="SourceCodePro"/>
              </a:rPr>
              <a:t>result’</a:t>
            </a:r>
            <a:r>
              <a:rPr lang="en-US" sz="2400" dirty="0">
                <a:solidFill>
                  <a:srgbClr val="535353"/>
                </a:solidFill>
                <a:latin typeface="SourceCodePro"/>
              </a:rPr>
              <a:t>;</a:t>
            </a:r>
          </a:p>
          <a:p>
            <a:r>
              <a:rPr lang="en-US" sz="2400" dirty="0" err="1">
                <a:solidFill>
                  <a:srgbClr val="CB4B16"/>
                </a:solidFill>
                <a:latin typeface="SourceCodePro"/>
              </a:rPr>
              <a:t>var</a:t>
            </a:r>
            <a:r>
              <a:rPr lang="en-US" sz="2400" dirty="0">
                <a:solidFill>
                  <a:srgbClr val="535353"/>
                </a:solidFill>
                <a:latin typeface="SourceCodePro"/>
              </a:rPr>
              <a:t> </a:t>
            </a:r>
            <a:r>
              <a:rPr lang="en-US" sz="2400" dirty="0" err="1">
                <a:solidFill>
                  <a:srgbClr val="2AA198"/>
                </a:solidFill>
                <a:latin typeface="SourceCodePro"/>
              </a:rPr>
              <a:t>lazyAndValue</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268BD2"/>
                </a:solidFill>
                <a:latin typeface="SourceCodePro"/>
              </a:rPr>
              <a:t>’skip</a:t>
            </a:r>
            <a:r>
              <a:rPr lang="en-US" sz="2400" dirty="0">
                <a:solidFill>
                  <a:srgbClr val="535353"/>
                </a:solidFill>
                <a:latin typeface="SourceCodePro"/>
              </a:rPr>
              <a:t> </a:t>
            </a:r>
            <a:r>
              <a:rPr lang="en-US" sz="2400" dirty="0">
                <a:solidFill>
                  <a:srgbClr val="268BD2"/>
                </a:solidFill>
                <a:latin typeface="SourceCodePro"/>
              </a:rPr>
              <a:t>this’</a:t>
            </a:r>
            <a:r>
              <a:rPr lang="en-US" sz="2400" dirty="0">
                <a:solidFill>
                  <a:srgbClr val="535353"/>
                </a:solidFill>
                <a:latin typeface="SourceCodePro"/>
              </a:rPr>
              <a:t> </a:t>
            </a:r>
            <a:r>
              <a:rPr lang="en-US" sz="2400" dirty="0">
                <a:solidFill>
                  <a:srgbClr val="6C71C4"/>
                </a:solidFill>
                <a:latin typeface="SourceCodePro"/>
              </a:rPr>
              <a:t>&amp;&amp;</a:t>
            </a:r>
            <a:r>
              <a:rPr lang="en-US" sz="2400" dirty="0">
                <a:solidFill>
                  <a:srgbClr val="535353"/>
                </a:solidFill>
                <a:latin typeface="SourceCodePro"/>
              </a:rPr>
              <a:t> </a:t>
            </a:r>
            <a:r>
              <a:rPr lang="en-US" sz="2400" dirty="0">
                <a:solidFill>
                  <a:srgbClr val="268BD2"/>
                </a:solidFill>
                <a:latin typeface="SourceCodePro"/>
              </a:rPr>
              <a:t>‘Use</a:t>
            </a:r>
            <a:r>
              <a:rPr lang="en-US" sz="2400" dirty="0">
                <a:solidFill>
                  <a:srgbClr val="535353"/>
                </a:solidFill>
                <a:latin typeface="SourceCodePro"/>
              </a:rPr>
              <a:t> </a:t>
            </a:r>
            <a:r>
              <a:rPr lang="en-US" sz="2400" dirty="0">
                <a:solidFill>
                  <a:srgbClr val="268BD2"/>
                </a:solidFill>
                <a:latin typeface="SourceCodePro"/>
              </a:rPr>
              <a:t>this’</a:t>
            </a:r>
            <a:r>
              <a:rPr lang="en-US" sz="2400" dirty="0">
                <a:solidFill>
                  <a:srgbClr val="535353"/>
                </a:solidFill>
                <a:latin typeface="SourceCodePro"/>
              </a:rPr>
              <a:t>;</a:t>
            </a:r>
          </a:p>
          <a:p>
            <a:r>
              <a:rPr lang="en-US" sz="2400" dirty="0" err="1">
                <a:solidFill>
                  <a:srgbClr val="CB4B16"/>
                </a:solidFill>
                <a:latin typeface="SourceCodePro"/>
              </a:rPr>
              <a:t>var</a:t>
            </a:r>
            <a:r>
              <a:rPr lang="en-US" sz="2400" dirty="0">
                <a:solidFill>
                  <a:srgbClr val="535353"/>
                </a:solidFill>
                <a:latin typeface="SourceCodePro"/>
              </a:rPr>
              <a:t> </a:t>
            </a:r>
            <a:r>
              <a:rPr lang="en-US" sz="2400" dirty="0" err="1">
                <a:solidFill>
                  <a:srgbClr val="2AA198"/>
                </a:solidFill>
                <a:latin typeface="SourceCodePro"/>
              </a:rPr>
              <a:t>lazyAndFalsy</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err="1">
                <a:solidFill>
                  <a:srgbClr val="268BD2"/>
                </a:solidFill>
                <a:latin typeface="SourceCodePro"/>
              </a:rPr>
              <a:t>falsy</a:t>
            </a:r>
            <a:r>
              <a:rPr lang="en-US" sz="2400" dirty="0">
                <a:solidFill>
                  <a:srgbClr val="535353"/>
                </a:solidFill>
                <a:latin typeface="SourceCodePro"/>
              </a:rPr>
              <a:t> </a:t>
            </a:r>
            <a:r>
              <a:rPr lang="en-US" sz="2400" dirty="0">
                <a:solidFill>
                  <a:srgbClr val="6C71C4"/>
                </a:solidFill>
                <a:latin typeface="SourceCodePro"/>
              </a:rPr>
              <a:t>&amp;&amp;</a:t>
            </a:r>
            <a:r>
              <a:rPr lang="en-US" sz="2400" dirty="0">
                <a:solidFill>
                  <a:srgbClr val="535353"/>
                </a:solidFill>
                <a:latin typeface="SourceCodePro"/>
              </a:rPr>
              <a:t> </a:t>
            </a:r>
            <a:r>
              <a:rPr lang="en-US" sz="2400" dirty="0">
                <a:solidFill>
                  <a:srgbClr val="268BD2"/>
                </a:solidFill>
                <a:latin typeface="SourceCodePro"/>
              </a:rPr>
              <a:t>‘Use</a:t>
            </a:r>
            <a:r>
              <a:rPr lang="en-US" sz="2400" dirty="0">
                <a:solidFill>
                  <a:srgbClr val="535353"/>
                </a:solidFill>
                <a:latin typeface="SourceCodePro"/>
              </a:rPr>
              <a:t> </a:t>
            </a:r>
            <a:r>
              <a:rPr lang="en-US" sz="2400" dirty="0">
                <a:solidFill>
                  <a:srgbClr val="268BD2"/>
                </a:solidFill>
                <a:latin typeface="SourceCodePro"/>
              </a:rPr>
              <a:t>this’</a:t>
            </a:r>
            <a:r>
              <a:rPr lang="en-US" sz="2400" dirty="0">
                <a:solidFill>
                  <a:srgbClr val="535353"/>
                </a:solidFill>
                <a:latin typeface="SourceCodePro"/>
              </a:rPr>
              <a:t>;</a:t>
            </a:r>
          </a:p>
          <a:p>
            <a:r>
              <a:rPr lang="en-US" sz="2400" dirty="0">
                <a:solidFill>
                  <a:srgbClr val="535353"/>
                </a:solidFill>
                <a:latin typeface="SourceCodePro"/>
              </a:rPr>
              <a:t>​</a:t>
            </a:r>
          </a:p>
          <a:p>
            <a:r>
              <a:rPr lang="en-US" sz="2400" dirty="0">
                <a:solidFill>
                  <a:srgbClr val="268BD2"/>
                </a:solidFill>
                <a:latin typeface="SourceCodePro"/>
              </a:rPr>
              <a:t>BUT</a:t>
            </a:r>
            <a:r>
              <a:rPr lang="en-US" sz="2400" dirty="0">
                <a:solidFill>
                  <a:srgbClr val="535353"/>
                </a:solidFill>
                <a:latin typeface="SourceCodePro"/>
              </a:rPr>
              <a:t>: </a:t>
            </a:r>
            <a:r>
              <a:rPr lang="en-US" sz="2400" dirty="0">
                <a:solidFill>
                  <a:srgbClr val="268BD2"/>
                </a:solidFill>
                <a:latin typeface="SourceCodePro"/>
              </a:rPr>
              <a:t>Don’t</a:t>
            </a:r>
            <a:r>
              <a:rPr lang="en-US" sz="2400" dirty="0">
                <a:solidFill>
                  <a:srgbClr val="535353"/>
                </a:solidFill>
                <a:latin typeface="SourceCodePro"/>
              </a:rPr>
              <a:t> </a:t>
            </a:r>
            <a:r>
              <a:rPr lang="en-US" sz="2400" dirty="0">
                <a:solidFill>
                  <a:srgbClr val="268BD2"/>
                </a:solidFill>
                <a:latin typeface="SourceCodePro"/>
              </a:rPr>
              <a:t>use</a:t>
            </a:r>
            <a:r>
              <a:rPr lang="en-US" sz="2400" dirty="0">
                <a:solidFill>
                  <a:srgbClr val="535353"/>
                </a:solidFill>
                <a:latin typeface="SourceCodePro"/>
              </a:rPr>
              <a:t> </a:t>
            </a:r>
            <a:r>
              <a:rPr lang="en-US" sz="2400" dirty="0">
                <a:solidFill>
                  <a:srgbClr val="CB4B16"/>
                </a:solidFill>
                <a:latin typeface="SourceCodePro"/>
              </a:rPr>
              <a:t>this</a:t>
            </a:r>
            <a:r>
              <a:rPr lang="en-US" sz="2400" dirty="0">
                <a:solidFill>
                  <a:srgbClr val="535353"/>
                </a:solidFill>
                <a:latin typeface="SourceCodePro"/>
              </a:rPr>
              <a:t> </a:t>
            </a:r>
            <a:r>
              <a:rPr lang="en-US" sz="2400" dirty="0">
                <a:solidFill>
                  <a:srgbClr val="268BD2"/>
                </a:solidFill>
                <a:latin typeface="SourceCodePro"/>
              </a:rPr>
              <a:t>instead</a:t>
            </a:r>
            <a:r>
              <a:rPr lang="en-US" sz="2400" dirty="0">
                <a:solidFill>
                  <a:srgbClr val="535353"/>
                </a:solidFill>
                <a:latin typeface="SourceCodePro"/>
              </a:rPr>
              <a:t> </a:t>
            </a:r>
            <a:r>
              <a:rPr lang="en-US" sz="2400" dirty="0">
                <a:solidFill>
                  <a:srgbClr val="268BD2"/>
                </a:solidFill>
                <a:latin typeface="SourceCodePro"/>
              </a:rPr>
              <a:t>of</a:t>
            </a:r>
            <a:r>
              <a:rPr lang="en-US" sz="2400" dirty="0">
                <a:solidFill>
                  <a:srgbClr val="535353"/>
                </a:solidFill>
                <a:latin typeface="SourceCodePro"/>
              </a:rPr>
              <a:t> </a:t>
            </a:r>
            <a:r>
              <a:rPr lang="en-US" sz="2400" dirty="0">
                <a:solidFill>
                  <a:srgbClr val="CB4B16"/>
                </a:solidFill>
                <a:latin typeface="SourceCodePro"/>
              </a:rPr>
              <a:t>if</a:t>
            </a:r>
            <a:r>
              <a:rPr lang="en-US" sz="2400" dirty="0">
                <a:solidFill>
                  <a:srgbClr val="535353"/>
                </a:solidFill>
                <a:latin typeface="SourceCodePro"/>
              </a:rPr>
              <a:t> </a:t>
            </a:r>
            <a:r>
              <a:rPr lang="en-US" sz="2400" dirty="0">
                <a:solidFill>
                  <a:srgbClr val="268BD2"/>
                </a:solidFill>
                <a:latin typeface="SourceCodePro"/>
              </a:rPr>
              <a:t>operator</a:t>
            </a:r>
            <a:r>
              <a:rPr lang="en-US" sz="2400" dirty="0">
                <a:solidFill>
                  <a:srgbClr val="6C71C4"/>
                </a:solidFill>
                <a:latin typeface="SourceCodePro"/>
              </a:rPr>
              <a:t>!</a:t>
            </a:r>
            <a:endParaRPr lang="en-US" sz="2400" dirty="0">
              <a:solidFill>
                <a:srgbClr val="535353"/>
              </a:solidFill>
              <a:latin typeface="SourceCodePro"/>
            </a:endParaRPr>
          </a:p>
          <a:p>
            <a:r>
              <a:rPr lang="en-US" sz="2400" dirty="0">
                <a:solidFill>
                  <a:srgbClr val="268BD2"/>
                </a:solidFill>
                <a:latin typeface="SourceCodePro"/>
              </a:rPr>
              <a:t>first</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268BD2"/>
                </a:solidFill>
                <a:latin typeface="SourceCodePro"/>
              </a:rPr>
              <a:t>second</a:t>
            </a:r>
            <a:r>
              <a:rPr lang="en-US" sz="2400" dirty="0">
                <a:solidFill>
                  <a:srgbClr val="535353"/>
                </a:solidFill>
                <a:latin typeface="SourceCodePro"/>
              </a:rPr>
              <a:t> </a:t>
            </a:r>
            <a:r>
              <a:rPr lang="en-US" sz="2400" dirty="0">
                <a:solidFill>
                  <a:srgbClr val="6C71C4"/>
                </a:solidFill>
                <a:latin typeface="SourceCodePro"/>
              </a:rPr>
              <a:t>&amp;&amp;</a:t>
            </a:r>
            <a:r>
              <a:rPr lang="en-US" sz="2400" dirty="0">
                <a:solidFill>
                  <a:srgbClr val="535353"/>
                </a:solidFill>
                <a:latin typeface="SourceCodePro"/>
              </a:rPr>
              <a:t> </a:t>
            </a:r>
            <a:r>
              <a:rPr lang="en-US" sz="2400" dirty="0">
                <a:solidFill>
                  <a:srgbClr val="268BD2"/>
                </a:solidFill>
                <a:latin typeface="SourceCodePro"/>
              </a:rPr>
              <a:t>console</a:t>
            </a:r>
            <a:r>
              <a:rPr lang="en-US" sz="2400" dirty="0">
                <a:solidFill>
                  <a:srgbClr val="535353"/>
                </a:solidFill>
                <a:latin typeface="SourceCodePro"/>
              </a:rPr>
              <a:t>.</a:t>
            </a:r>
            <a:r>
              <a:rPr lang="en-US" sz="2400" dirty="0">
                <a:solidFill>
                  <a:srgbClr val="2AA198"/>
                </a:solidFill>
                <a:latin typeface="SourceCodePro"/>
              </a:rPr>
              <a:t>log</a:t>
            </a:r>
            <a:r>
              <a:rPr lang="en-US" sz="2400" dirty="0">
                <a:solidFill>
                  <a:srgbClr val="535353"/>
                </a:solidFill>
                <a:latin typeface="SourceCodePro"/>
              </a:rPr>
              <a:t>(</a:t>
            </a:r>
            <a:r>
              <a:rPr lang="en-US" sz="2400" dirty="0">
                <a:solidFill>
                  <a:srgbClr val="268BD2"/>
                </a:solidFill>
                <a:latin typeface="SourceCodePro"/>
              </a:rPr>
              <a:t>‘Do</a:t>
            </a:r>
            <a:r>
              <a:rPr lang="en-US" sz="2400" dirty="0">
                <a:solidFill>
                  <a:srgbClr val="535353"/>
                </a:solidFill>
                <a:latin typeface="SourceCodePro"/>
              </a:rPr>
              <a:t> </a:t>
            </a:r>
            <a:r>
              <a:rPr lang="en-US" sz="2400" dirty="0">
                <a:solidFill>
                  <a:srgbClr val="268BD2"/>
                </a:solidFill>
                <a:latin typeface="SourceCodePro"/>
              </a:rPr>
              <a:t>not</a:t>
            </a:r>
            <a:r>
              <a:rPr lang="en-US" sz="2400" dirty="0">
                <a:solidFill>
                  <a:srgbClr val="535353"/>
                </a:solidFill>
                <a:latin typeface="SourceCodePro"/>
              </a:rPr>
              <a:t> </a:t>
            </a:r>
            <a:r>
              <a:rPr lang="en-US" sz="2400" dirty="0">
                <a:solidFill>
                  <a:srgbClr val="CB4B16"/>
                </a:solidFill>
                <a:latin typeface="SourceCodePro"/>
              </a:rPr>
              <a:t>do</a:t>
            </a:r>
            <a:r>
              <a:rPr lang="en-US" sz="2400" dirty="0">
                <a:solidFill>
                  <a:srgbClr val="535353"/>
                </a:solidFill>
                <a:latin typeface="SourceCodePro"/>
              </a:rPr>
              <a:t> </a:t>
            </a:r>
            <a:r>
              <a:rPr lang="en-US" sz="2400" dirty="0">
                <a:solidFill>
                  <a:srgbClr val="268BD2"/>
                </a:solidFill>
                <a:latin typeface="SourceCodePro"/>
              </a:rPr>
              <a:t>this’</a:t>
            </a:r>
            <a:r>
              <a:rPr lang="en-US" sz="2400" dirty="0">
                <a:solidFill>
                  <a:srgbClr val="535353"/>
                </a:solidFill>
                <a:latin typeface="SourceCodePro"/>
              </a:rPr>
              <a:t>)</a:t>
            </a:r>
          </a:p>
          <a:p>
            <a:r>
              <a:rPr lang="en-US" sz="2400" dirty="0">
                <a:solidFill>
                  <a:srgbClr val="535353"/>
                </a:solidFill>
                <a:latin typeface="SourceCodePro"/>
              </a:rPr>
              <a:t>​</a:t>
            </a:r>
            <a:endParaRPr lang="en-US" sz="2400" b="0" i="0" dirty="0">
              <a:solidFill>
                <a:srgbClr val="535353"/>
              </a:solidFill>
              <a:effectLst/>
              <a:latin typeface="SourceCodePro"/>
            </a:endParaRPr>
          </a:p>
        </p:txBody>
      </p:sp>
      <p:grpSp>
        <p:nvGrpSpPr>
          <p:cNvPr id="5" name="Group 4"/>
          <p:cNvGrpSpPr/>
          <p:nvPr/>
        </p:nvGrpSpPr>
        <p:grpSpPr>
          <a:xfrm>
            <a:off x="1785990" y="1438370"/>
            <a:ext cx="8911607" cy="4366701"/>
            <a:chOff x="1271220" y="1896888"/>
            <a:chExt cx="10006380" cy="4366701"/>
          </a:xfrm>
        </p:grpSpPr>
        <p:sp>
          <p:nvSpPr>
            <p:cNvPr id="6" name="TextBox 5"/>
            <p:cNvSpPr txBox="1"/>
            <p:nvPr/>
          </p:nvSpPr>
          <p:spPr>
            <a:xfrm>
              <a:off x="1271220" y="1896888"/>
              <a:ext cx="10006380" cy="503535"/>
            </a:xfrm>
            <a:prstGeom prst="rect">
              <a:avLst/>
            </a:prstGeom>
            <a:solidFill>
              <a:schemeClr val="accent3"/>
            </a:solidFill>
            <a:ln>
              <a:solidFill>
                <a:schemeClr val="accent1"/>
              </a:solidFill>
            </a:ln>
          </p:spPr>
          <p:txBody>
            <a:bodyPr wrap="square" rtlCol="0" anchor="ctr">
              <a:spAutoFit/>
            </a:bodyPr>
            <a:lstStyle/>
            <a:p>
              <a:r>
                <a:rPr lang="en-US" dirty="0">
                  <a:solidFill>
                    <a:prstClr val="white"/>
                  </a:solidFill>
                </a:rPr>
                <a:t> </a:t>
              </a:r>
              <a:r>
                <a:rPr lang="en-US" dirty="0" smtClean="0">
                  <a:solidFill>
                    <a:prstClr val="white"/>
                  </a:solidFill>
                </a:rPr>
                <a:t>     JAVASCRIPT</a:t>
              </a:r>
              <a:endParaRPr lang="ru-RU" dirty="0">
                <a:solidFill>
                  <a:prstClr val="white"/>
                </a:solidFill>
              </a:endParaRPr>
            </a:p>
          </p:txBody>
        </p:sp>
        <p:sp>
          <p:nvSpPr>
            <p:cNvPr id="7" name="Rectangle 1"/>
            <p:cNvSpPr>
              <a:spLocks noChangeArrowheads="1"/>
            </p:cNvSpPr>
            <p:nvPr/>
          </p:nvSpPr>
          <p:spPr bwMode="auto">
            <a:xfrm>
              <a:off x="1271220" y="2345843"/>
              <a:ext cx="10006380" cy="3917746"/>
            </a:xfrm>
            <a:prstGeom prst="rect">
              <a:avLst/>
            </a:prstGeom>
            <a:noFill/>
            <a:ln>
              <a:solidFill>
                <a:schemeClr val="accent3"/>
              </a:solidFill>
            </a:ln>
            <a:effec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endParaRPr lang="en-US" altLang="en-US" dirty="0" smtClean="0">
                <a:solidFill>
                  <a:srgbClr val="CC7832"/>
                </a:solidFill>
                <a:latin typeface="Courier New" panose="02070309020205020404" pitchFamily="49" charset="0"/>
                <a:cs typeface="Courier New" panose="02070309020205020404" pitchFamily="49" charset="0"/>
              </a:endParaRP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20408" b="1531"/>
            <a:stretch/>
          </p:blipFill>
          <p:spPr>
            <a:xfrm>
              <a:off x="1347063" y="1971939"/>
              <a:ext cx="328157" cy="370816"/>
            </a:xfrm>
            <a:prstGeom prst="rect">
              <a:avLst/>
            </a:prstGeom>
          </p:spPr>
        </p:pic>
      </p:grpSp>
      <p:sp>
        <p:nvSpPr>
          <p:cNvPr id="2" name="Text Placeholder 1"/>
          <p:cNvSpPr>
            <a:spLocks noGrp="1"/>
          </p:cNvSpPr>
          <p:nvPr>
            <p:ph type="body" sz="quarter" idx="10"/>
          </p:nvPr>
        </p:nvSpPr>
        <p:spPr/>
        <p:txBody>
          <a:bodyPr>
            <a:normAutofit/>
          </a:bodyPr>
          <a:lstStyle/>
          <a:p>
            <a:r>
              <a:rPr lang="en-US" sz="2000" dirty="0" smtClean="0"/>
              <a:t>LAZY JAVASCRIPT</a:t>
            </a:r>
            <a:endParaRPr lang="en-US" sz="2000" dirty="0"/>
          </a:p>
        </p:txBody>
      </p:sp>
    </p:spTree>
    <p:extLst>
      <p:ext uri="{BB962C8B-B14F-4D97-AF65-F5344CB8AC3E}">
        <p14:creationId xmlns:p14="http://schemas.microsoft.com/office/powerpoint/2010/main" val="2528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01521" y="1141717"/>
            <a:ext cx="4188968" cy="369332"/>
          </a:xfrm>
          <a:prstGeom prst="rect">
            <a:avLst/>
          </a:prstGeom>
          <a:noFill/>
        </p:spPr>
        <p:txBody>
          <a:bodyPr wrap="none" rtlCol="0">
            <a:spAutoFit/>
          </a:bodyPr>
          <a:lstStyle/>
          <a:p>
            <a:pPr algn="ctr"/>
            <a:r>
              <a:rPr lang="en-US" sz="1800" dirty="0">
                <a:solidFill>
                  <a:schemeClr val="accent1">
                    <a:lumMod val="50000"/>
                  </a:schemeClr>
                </a:solidFill>
                <a:latin typeface="+mj-lt"/>
              </a:rPr>
              <a:t>Both represent variables with no value</a:t>
            </a:r>
          </a:p>
        </p:txBody>
      </p:sp>
      <p:cxnSp>
        <p:nvCxnSpPr>
          <p:cNvPr id="163" name="Straight Connector 162"/>
          <p:cNvCxnSpPr/>
          <p:nvPr/>
        </p:nvCxnSpPr>
        <p:spPr>
          <a:xfrm>
            <a:off x="6096000" y="2389343"/>
            <a:ext cx="0" cy="1582604"/>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850130" y="3971947"/>
            <a:ext cx="1049174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43" name="Group 142"/>
          <p:cNvGrpSpPr/>
          <p:nvPr/>
        </p:nvGrpSpPr>
        <p:grpSpPr>
          <a:xfrm>
            <a:off x="3765658" y="4141338"/>
            <a:ext cx="4726502" cy="2015252"/>
            <a:chOff x="2806031" y="2175290"/>
            <a:chExt cx="4726502" cy="2015252"/>
          </a:xfrm>
        </p:grpSpPr>
        <p:sp>
          <p:nvSpPr>
            <p:cNvPr id="144" name="Rectangle 143"/>
            <p:cNvSpPr/>
            <p:nvPr/>
          </p:nvSpPr>
          <p:spPr>
            <a:xfrm>
              <a:off x="2806031" y="2544622"/>
              <a:ext cx="4663440" cy="164592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p:cNvSpPr txBox="1"/>
            <p:nvPr/>
          </p:nvSpPr>
          <p:spPr>
            <a:xfrm>
              <a:off x="2806031" y="2175290"/>
              <a:ext cx="4663440" cy="369332"/>
            </a:xfrm>
            <a:prstGeom prst="rect">
              <a:avLst/>
            </a:prstGeom>
            <a:solidFill>
              <a:schemeClr val="accent3"/>
            </a:solidFill>
            <a:ln w="28575">
              <a:solidFill>
                <a:schemeClr val="accent3"/>
              </a:solidFill>
            </a:ln>
          </p:spPr>
          <p:txBody>
            <a:bodyPr wrap="square" rtlCol="0" anchor="ctr">
              <a:spAutoFit/>
            </a:bodyPr>
            <a:lstStyle/>
            <a:p>
              <a:r>
                <a:rPr lang="en-US" dirty="0">
                  <a:solidFill>
                    <a:prstClr val="white"/>
                  </a:solidFill>
                </a:rPr>
                <a:t>EXAMPLE</a:t>
              </a:r>
              <a:endParaRPr lang="ru-RU" dirty="0">
                <a:solidFill>
                  <a:prstClr val="white"/>
                </a:solidFill>
              </a:endParaRPr>
            </a:p>
          </p:txBody>
        </p:sp>
        <p:sp>
          <p:nvSpPr>
            <p:cNvPr id="146" name="Rectangle 145"/>
            <p:cNvSpPr>
              <a:spLocks noChangeAspect="1" noChangeArrowheads="1"/>
            </p:cNvSpPr>
            <p:nvPr/>
          </p:nvSpPr>
          <p:spPr bwMode="auto">
            <a:xfrm>
              <a:off x="2983079" y="2817069"/>
              <a:ext cx="4549454" cy="1200329"/>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r>
                <a:rPr lang="en-US" sz="2400" dirty="0" err="1">
                  <a:solidFill>
                    <a:srgbClr val="CB4B16"/>
                  </a:solidFill>
                  <a:latin typeface="SourceCodePro"/>
                </a:rPr>
                <a:t>var</a:t>
              </a:r>
              <a:r>
                <a:rPr lang="en-US" sz="2400" dirty="0">
                  <a:solidFill>
                    <a:srgbClr val="535353"/>
                  </a:solidFill>
                  <a:latin typeface="SourceCodePro"/>
                </a:rPr>
                <a:t> </a:t>
              </a:r>
              <a:r>
                <a:rPr lang="en-US" sz="2400" dirty="0">
                  <a:solidFill>
                    <a:srgbClr val="2AA198"/>
                  </a:solidFill>
                  <a:latin typeface="SourceCodePro"/>
                </a:rPr>
                <a:t>day</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null</a:t>
              </a:r>
              <a:r>
                <a:rPr lang="en-US" sz="2400" dirty="0">
                  <a:solidFill>
                    <a:srgbClr val="535353"/>
                  </a:solidFill>
                  <a:latin typeface="SourceCodePro"/>
                </a:rPr>
                <a:t>; </a:t>
              </a:r>
              <a:r>
                <a:rPr lang="en-US" sz="2400" i="1" dirty="0">
                  <a:solidFill>
                    <a:srgbClr val="586E75"/>
                  </a:solidFill>
                  <a:latin typeface="SourceCodePro"/>
                </a:rPr>
                <a:t>//null</a:t>
              </a:r>
              <a:endParaRPr lang="en-US" sz="2400" dirty="0">
                <a:solidFill>
                  <a:srgbClr val="535353"/>
                </a:solidFill>
                <a:latin typeface="SourceCodePro"/>
              </a:endParaRPr>
            </a:p>
            <a:p>
              <a:r>
                <a:rPr lang="en-US" sz="2400" dirty="0" err="1">
                  <a:solidFill>
                    <a:srgbClr val="CB4B16"/>
                  </a:solidFill>
                  <a:latin typeface="SourceCodePro"/>
                </a:rPr>
                <a:t>var</a:t>
              </a:r>
              <a:r>
                <a:rPr lang="en-US" sz="2400" dirty="0">
                  <a:solidFill>
                    <a:srgbClr val="535353"/>
                  </a:solidFill>
                  <a:latin typeface="SourceCodePro"/>
                </a:rPr>
                <a:t> </a:t>
              </a:r>
              <a:r>
                <a:rPr lang="en-US" sz="2400" dirty="0">
                  <a:solidFill>
                    <a:srgbClr val="2AA198"/>
                  </a:solidFill>
                  <a:latin typeface="SourceCodePro"/>
                </a:rPr>
                <a:t>year</a:t>
              </a:r>
              <a:r>
                <a:rPr lang="en-US" sz="2400" dirty="0">
                  <a:solidFill>
                    <a:srgbClr val="535353"/>
                  </a:solidFill>
                  <a:latin typeface="SourceCodePro"/>
                </a:rPr>
                <a:t>; </a:t>
              </a:r>
              <a:r>
                <a:rPr lang="en-US" sz="2400" i="1" dirty="0">
                  <a:solidFill>
                    <a:srgbClr val="586E75"/>
                  </a:solidFill>
                  <a:latin typeface="SourceCodePro"/>
                </a:rPr>
                <a:t>//undefined</a:t>
              </a:r>
              <a:endParaRPr lang="en-US" sz="2400" dirty="0">
                <a:solidFill>
                  <a:srgbClr val="535353"/>
                </a:solidFill>
                <a:latin typeface="SourceCodePro"/>
              </a:endParaRPr>
            </a:p>
            <a:p>
              <a:r>
                <a:rPr lang="en-US" sz="2400" dirty="0">
                  <a:solidFill>
                    <a:srgbClr val="535353"/>
                  </a:solidFill>
                  <a:latin typeface="SourceCodePro"/>
                </a:rPr>
                <a:t>​</a:t>
              </a:r>
              <a:endParaRPr lang="en-US" sz="2400" b="0" i="0" dirty="0">
                <a:solidFill>
                  <a:srgbClr val="535353"/>
                </a:solidFill>
                <a:effectLst/>
                <a:latin typeface="SourceCodePro"/>
              </a:endParaRPr>
            </a:p>
          </p:txBody>
        </p:sp>
      </p:grpSp>
      <p:sp>
        <p:nvSpPr>
          <p:cNvPr id="148" name="TextBox 147"/>
          <p:cNvSpPr txBox="1"/>
          <p:nvPr/>
        </p:nvSpPr>
        <p:spPr>
          <a:xfrm>
            <a:off x="1293814" y="2800778"/>
            <a:ext cx="4333530" cy="338554"/>
          </a:xfrm>
          <a:prstGeom prst="rect">
            <a:avLst/>
          </a:prstGeom>
          <a:noFill/>
        </p:spPr>
        <p:txBody>
          <a:bodyPr wrap="square" rtlCol="0">
            <a:spAutoFit/>
          </a:bodyPr>
          <a:lstStyle/>
          <a:p>
            <a:r>
              <a:rPr lang="en-US" sz="1600" b="1" dirty="0">
                <a:solidFill>
                  <a:schemeClr val="bg1">
                    <a:lumMod val="50000"/>
                  </a:schemeClr>
                </a:solidFill>
                <a:latin typeface="+mj-lt"/>
              </a:rPr>
              <a:t>Recommended </a:t>
            </a:r>
            <a:r>
              <a:rPr lang="en-US" sz="1600" b="1" dirty="0" smtClean="0">
                <a:solidFill>
                  <a:schemeClr val="bg1">
                    <a:lumMod val="50000"/>
                  </a:schemeClr>
                </a:solidFill>
                <a:latin typeface="+mj-lt"/>
              </a:rPr>
              <a:t>way to </a:t>
            </a:r>
            <a:r>
              <a:rPr lang="en-US" sz="1600" b="1" dirty="0">
                <a:solidFill>
                  <a:schemeClr val="bg1">
                    <a:lumMod val="50000"/>
                  </a:schemeClr>
                </a:solidFill>
                <a:latin typeface="+mj-lt"/>
              </a:rPr>
              <a:t>drop reference </a:t>
            </a:r>
            <a:endParaRPr lang="id-ID" sz="1600" b="1" dirty="0">
              <a:solidFill>
                <a:schemeClr val="bg1">
                  <a:lumMod val="50000"/>
                </a:schemeClr>
              </a:solidFill>
              <a:latin typeface="+mj-lt"/>
            </a:endParaRPr>
          </a:p>
        </p:txBody>
      </p:sp>
      <p:sp>
        <p:nvSpPr>
          <p:cNvPr id="154" name="TextBox 153"/>
          <p:cNvSpPr txBox="1"/>
          <p:nvPr/>
        </p:nvSpPr>
        <p:spPr>
          <a:xfrm>
            <a:off x="1293814" y="3370640"/>
            <a:ext cx="4943688" cy="338554"/>
          </a:xfrm>
          <a:prstGeom prst="rect">
            <a:avLst/>
          </a:prstGeom>
          <a:noFill/>
        </p:spPr>
        <p:txBody>
          <a:bodyPr wrap="square" rtlCol="0">
            <a:spAutoFit/>
          </a:bodyPr>
          <a:lstStyle/>
          <a:p>
            <a:r>
              <a:rPr lang="en-US" sz="1600" b="1" dirty="0">
                <a:solidFill>
                  <a:schemeClr val="bg1">
                    <a:lumMod val="50000"/>
                  </a:schemeClr>
                </a:solidFill>
                <a:latin typeface="+mj-lt"/>
              </a:rPr>
              <a:t>JavaScript will never </a:t>
            </a:r>
            <a:r>
              <a:rPr lang="en-US" sz="1600" b="1" dirty="0" smtClean="0">
                <a:solidFill>
                  <a:schemeClr val="bg1">
                    <a:lumMod val="50000"/>
                  </a:schemeClr>
                </a:solidFill>
                <a:latin typeface="+mj-lt"/>
              </a:rPr>
              <a:t>set </a:t>
            </a:r>
            <a:r>
              <a:rPr lang="en-US" sz="1600" b="1" dirty="0">
                <a:solidFill>
                  <a:schemeClr val="bg1">
                    <a:lumMod val="50000"/>
                  </a:schemeClr>
                </a:solidFill>
                <a:latin typeface="+mj-lt"/>
              </a:rPr>
              <a:t>anything to null</a:t>
            </a:r>
            <a:endParaRPr lang="id-ID" sz="1600" b="1" dirty="0">
              <a:solidFill>
                <a:schemeClr val="bg1">
                  <a:lumMod val="50000"/>
                </a:schemeClr>
              </a:solidFill>
              <a:latin typeface="+mj-lt"/>
            </a:endParaRPr>
          </a:p>
        </p:txBody>
      </p:sp>
      <p:sp>
        <p:nvSpPr>
          <p:cNvPr id="159" name="TextBox 158"/>
          <p:cNvSpPr txBox="1"/>
          <p:nvPr/>
        </p:nvSpPr>
        <p:spPr>
          <a:xfrm>
            <a:off x="2635538" y="1574449"/>
            <a:ext cx="1005403" cy="461665"/>
          </a:xfrm>
          <a:prstGeom prst="rect">
            <a:avLst/>
          </a:prstGeom>
          <a:noFill/>
        </p:spPr>
        <p:txBody>
          <a:bodyPr wrap="none" rtlCol="0">
            <a:spAutoFit/>
          </a:bodyPr>
          <a:lstStyle/>
          <a:p>
            <a:pPr algn="r"/>
            <a:r>
              <a:rPr lang="en-US" sz="2400" b="1" dirty="0">
                <a:solidFill>
                  <a:schemeClr val="accent3"/>
                </a:solidFill>
                <a:latin typeface="+mj-lt"/>
              </a:rPr>
              <a:t>NULL</a:t>
            </a:r>
            <a:endParaRPr lang="id-ID" sz="2400" b="1" dirty="0">
              <a:solidFill>
                <a:schemeClr val="accent3"/>
              </a:solidFill>
              <a:latin typeface="+mj-lt"/>
            </a:endParaRPr>
          </a:p>
        </p:txBody>
      </p:sp>
      <p:sp>
        <p:nvSpPr>
          <p:cNvPr id="200" name="TextBox 199"/>
          <p:cNvSpPr txBox="1"/>
          <p:nvPr/>
        </p:nvSpPr>
        <p:spPr>
          <a:xfrm>
            <a:off x="1293814" y="2230916"/>
            <a:ext cx="3773810" cy="338554"/>
          </a:xfrm>
          <a:prstGeom prst="rect">
            <a:avLst/>
          </a:prstGeom>
          <a:noFill/>
        </p:spPr>
        <p:txBody>
          <a:bodyPr wrap="square" rtlCol="0">
            <a:spAutoFit/>
          </a:bodyPr>
          <a:lstStyle/>
          <a:p>
            <a:r>
              <a:rPr lang="en-US" sz="1600" b="1" dirty="0" smtClean="0">
                <a:solidFill>
                  <a:schemeClr val="bg1">
                    <a:lumMod val="50000"/>
                  </a:schemeClr>
                </a:solidFill>
                <a:latin typeface="+mj-lt"/>
              </a:rPr>
              <a:t>Represent  </a:t>
            </a:r>
            <a:r>
              <a:rPr lang="en-US" sz="1600" b="1" dirty="0">
                <a:solidFill>
                  <a:schemeClr val="bg1">
                    <a:lumMod val="50000"/>
                  </a:schemeClr>
                </a:solidFill>
                <a:latin typeface="+mj-lt"/>
              </a:rPr>
              <a:t>non </a:t>
            </a:r>
            <a:r>
              <a:rPr lang="en-US" sz="1600" b="1" dirty="0" smtClean="0">
                <a:solidFill>
                  <a:schemeClr val="bg1">
                    <a:lumMod val="50000"/>
                  </a:schemeClr>
                </a:solidFill>
                <a:latin typeface="+mj-lt"/>
              </a:rPr>
              <a:t>existing reference</a:t>
            </a:r>
            <a:endParaRPr lang="id-ID" sz="1600" b="1" dirty="0">
              <a:solidFill>
                <a:schemeClr val="bg1">
                  <a:lumMod val="50000"/>
                </a:schemeClr>
              </a:solidFill>
              <a:latin typeface="+mj-lt"/>
            </a:endParaRPr>
          </a:p>
        </p:txBody>
      </p:sp>
      <p:sp>
        <p:nvSpPr>
          <p:cNvPr id="241" name="TextBox 240"/>
          <p:cNvSpPr txBox="1"/>
          <p:nvPr/>
        </p:nvSpPr>
        <p:spPr>
          <a:xfrm>
            <a:off x="8196196" y="1688172"/>
            <a:ext cx="1827744" cy="461665"/>
          </a:xfrm>
          <a:prstGeom prst="rect">
            <a:avLst/>
          </a:prstGeom>
          <a:noFill/>
        </p:spPr>
        <p:txBody>
          <a:bodyPr wrap="none" rtlCol="0">
            <a:spAutoFit/>
          </a:bodyPr>
          <a:lstStyle/>
          <a:p>
            <a:r>
              <a:rPr lang="en-US" sz="2400" b="1" dirty="0">
                <a:solidFill>
                  <a:schemeClr val="accent2"/>
                </a:solidFill>
                <a:latin typeface="+mj-lt"/>
              </a:rPr>
              <a:t>UNDEFINED</a:t>
            </a:r>
            <a:endParaRPr lang="id-ID" sz="2400" b="1" dirty="0">
              <a:solidFill>
                <a:schemeClr val="accent2"/>
              </a:solidFill>
              <a:latin typeface="+mj-lt"/>
            </a:endParaRPr>
          </a:p>
        </p:txBody>
      </p:sp>
      <p:sp>
        <p:nvSpPr>
          <p:cNvPr id="303" name="TextBox 302"/>
          <p:cNvSpPr txBox="1"/>
          <p:nvPr/>
        </p:nvSpPr>
        <p:spPr>
          <a:xfrm>
            <a:off x="7135166" y="3425838"/>
            <a:ext cx="3899820" cy="338554"/>
          </a:xfrm>
          <a:prstGeom prst="rect">
            <a:avLst/>
          </a:prstGeom>
          <a:noFill/>
        </p:spPr>
        <p:txBody>
          <a:bodyPr wrap="square" rtlCol="0">
            <a:spAutoFit/>
          </a:bodyPr>
          <a:lstStyle/>
          <a:p>
            <a:r>
              <a:rPr lang="en-US" sz="1600" b="1" dirty="0">
                <a:solidFill>
                  <a:schemeClr val="bg1">
                    <a:lumMod val="50000"/>
                  </a:schemeClr>
                </a:solidFill>
                <a:latin typeface="+mj-lt"/>
              </a:rPr>
              <a:t>Never set your </a:t>
            </a:r>
            <a:r>
              <a:rPr lang="en-US" sz="1600" b="1" dirty="0" smtClean="0">
                <a:solidFill>
                  <a:schemeClr val="bg1">
                    <a:lumMod val="50000"/>
                  </a:schemeClr>
                </a:solidFill>
                <a:latin typeface="+mj-lt"/>
              </a:rPr>
              <a:t>variable </a:t>
            </a:r>
            <a:r>
              <a:rPr lang="en-US" sz="1600" b="1" dirty="0">
                <a:solidFill>
                  <a:schemeClr val="bg1">
                    <a:lumMod val="50000"/>
                  </a:schemeClr>
                </a:solidFill>
                <a:latin typeface="+mj-lt"/>
              </a:rPr>
              <a:t>to undefined</a:t>
            </a:r>
            <a:endParaRPr lang="id-ID" sz="1600" b="1" dirty="0">
              <a:solidFill>
                <a:schemeClr val="bg1">
                  <a:lumMod val="50000"/>
                </a:schemeClr>
              </a:solidFill>
              <a:latin typeface="+mj-lt"/>
            </a:endParaRPr>
          </a:p>
        </p:txBody>
      </p:sp>
      <p:sp>
        <p:nvSpPr>
          <p:cNvPr id="309" name="TextBox 308"/>
          <p:cNvSpPr txBox="1"/>
          <p:nvPr/>
        </p:nvSpPr>
        <p:spPr>
          <a:xfrm>
            <a:off x="7135166" y="2875297"/>
            <a:ext cx="4584162" cy="338554"/>
          </a:xfrm>
          <a:prstGeom prst="rect">
            <a:avLst/>
          </a:prstGeom>
          <a:noFill/>
        </p:spPr>
        <p:txBody>
          <a:bodyPr wrap="square" rtlCol="0">
            <a:spAutoFit/>
          </a:bodyPr>
          <a:lstStyle/>
          <a:p>
            <a:pPr algn="just"/>
            <a:r>
              <a:rPr lang="en-US" sz="1600" b="1" dirty="0">
                <a:solidFill>
                  <a:schemeClr val="bg1">
                    <a:lumMod val="50000"/>
                  </a:schemeClr>
                </a:solidFill>
                <a:latin typeface="+mj-lt"/>
              </a:rPr>
              <a:t>Variables with no </a:t>
            </a:r>
            <a:r>
              <a:rPr lang="en-US" sz="1600" b="1" dirty="0" smtClean="0">
                <a:solidFill>
                  <a:schemeClr val="bg1">
                    <a:lumMod val="50000"/>
                  </a:schemeClr>
                </a:solidFill>
                <a:latin typeface="+mj-lt"/>
              </a:rPr>
              <a:t>initial value </a:t>
            </a:r>
            <a:r>
              <a:rPr lang="en-US" sz="1600" b="1" dirty="0">
                <a:solidFill>
                  <a:schemeClr val="bg1">
                    <a:lumMod val="50000"/>
                  </a:schemeClr>
                </a:solidFill>
                <a:latin typeface="+mj-lt"/>
              </a:rPr>
              <a:t>are undefined</a:t>
            </a:r>
            <a:endParaRPr lang="id-ID" sz="1600" b="1" dirty="0">
              <a:solidFill>
                <a:schemeClr val="bg1">
                  <a:lumMod val="50000"/>
                </a:schemeClr>
              </a:solidFill>
              <a:latin typeface="+mj-lt"/>
            </a:endParaRPr>
          </a:p>
        </p:txBody>
      </p:sp>
      <p:sp>
        <p:nvSpPr>
          <p:cNvPr id="317" name="TextBox 316"/>
          <p:cNvSpPr txBox="1"/>
          <p:nvPr/>
        </p:nvSpPr>
        <p:spPr>
          <a:xfrm>
            <a:off x="7135166" y="2324756"/>
            <a:ext cx="4266038" cy="338554"/>
          </a:xfrm>
          <a:prstGeom prst="rect">
            <a:avLst/>
          </a:prstGeom>
          <a:noFill/>
        </p:spPr>
        <p:txBody>
          <a:bodyPr wrap="square" rtlCol="0">
            <a:spAutoFit/>
          </a:bodyPr>
          <a:lstStyle/>
          <a:p>
            <a:r>
              <a:rPr lang="en-US" sz="1600" b="1" dirty="0">
                <a:solidFill>
                  <a:schemeClr val="bg1">
                    <a:lumMod val="50000"/>
                  </a:schemeClr>
                </a:solidFill>
                <a:latin typeface="+mj-lt"/>
              </a:rPr>
              <a:t>Variable has not </a:t>
            </a:r>
            <a:r>
              <a:rPr lang="en-US" sz="1600" b="1" dirty="0" smtClean="0">
                <a:solidFill>
                  <a:schemeClr val="bg1">
                    <a:lumMod val="50000"/>
                  </a:schemeClr>
                </a:solidFill>
                <a:latin typeface="+mj-lt"/>
              </a:rPr>
              <a:t>been assigned </a:t>
            </a:r>
            <a:r>
              <a:rPr lang="en-US" sz="1600" b="1" dirty="0">
                <a:solidFill>
                  <a:schemeClr val="bg1">
                    <a:lumMod val="50000"/>
                  </a:schemeClr>
                </a:solidFill>
                <a:latin typeface="+mj-lt"/>
              </a:rPr>
              <a:t>a value</a:t>
            </a:r>
            <a:endParaRPr lang="id-ID" sz="1600" b="1" dirty="0">
              <a:solidFill>
                <a:schemeClr val="bg1">
                  <a:lumMod val="50000"/>
                </a:schemeClr>
              </a:solidFill>
              <a:latin typeface="+mj-lt"/>
            </a:endParaRPr>
          </a:p>
        </p:txBody>
      </p:sp>
      <p:grpSp>
        <p:nvGrpSpPr>
          <p:cNvPr id="318" name="Group 317"/>
          <p:cNvGrpSpPr/>
          <p:nvPr/>
        </p:nvGrpSpPr>
        <p:grpSpPr>
          <a:xfrm>
            <a:off x="831476" y="2312079"/>
            <a:ext cx="273453" cy="272637"/>
            <a:chOff x="5918994" y="3280833"/>
            <a:chExt cx="354012" cy="352956"/>
          </a:xfrm>
          <a:solidFill>
            <a:schemeClr val="accent3"/>
          </a:solidFill>
        </p:grpSpPr>
        <p:sp>
          <p:nvSpPr>
            <p:cNvPr id="319" name="Oval 318"/>
            <p:cNvSpPr>
              <a:spLocks noChangeArrowheads="1"/>
            </p:cNvSpPr>
            <p:nvPr/>
          </p:nvSpPr>
          <p:spPr bwMode="auto">
            <a:xfrm>
              <a:off x="6010488" y="3371623"/>
              <a:ext cx="171376" cy="171727"/>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4"/>
                </a:solidFill>
              </a:endParaRPr>
            </a:p>
          </p:txBody>
        </p:sp>
        <p:sp>
          <p:nvSpPr>
            <p:cNvPr id="320" name="Freeform 319"/>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4"/>
                </a:solidFill>
              </a:endParaRPr>
            </a:p>
          </p:txBody>
        </p:sp>
      </p:grpSp>
      <p:grpSp>
        <p:nvGrpSpPr>
          <p:cNvPr id="321" name="Group 320"/>
          <p:cNvGrpSpPr/>
          <p:nvPr/>
        </p:nvGrpSpPr>
        <p:grpSpPr>
          <a:xfrm>
            <a:off x="831476" y="2848040"/>
            <a:ext cx="273453" cy="272637"/>
            <a:chOff x="5918994" y="3280833"/>
            <a:chExt cx="354012" cy="352956"/>
          </a:xfrm>
          <a:solidFill>
            <a:schemeClr val="accent3"/>
          </a:solidFill>
        </p:grpSpPr>
        <p:sp>
          <p:nvSpPr>
            <p:cNvPr id="322" name="Oval 321"/>
            <p:cNvSpPr>
              <a:spLocks noChangeArrowheads="1"/>
            </p:cNvSpPr>
            <p:nvPr/>
          </p:nvSpPr>
          <p:spPr bwMode="auto">
            <a:xfrm>
              <a:off x="6010488" y="3371623"/>
              <a:ext cx="171376" cy="171727"/>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4"/>
                </a:solidFill>
              </a:endParaRPr>
            </a:p>
          </p:txBody>
        </p:sp>
        <p:sp>
          <p:nvSpPr>
            <p:cNvPr id="323" name="Freeform 322"/>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4"/>
                </a:solidFill>
              </a:endParaRPr>
            </a:p>
          </p:txBody>
        </p:sp>
      </p:grpSp>
      <p:grpSp>
        <p:nvGrpSpPr>
          <p:cNvPr id="324" name="Group 323"/>
          <p:cNvGrpSpPr/>
          <p:nvPr/>
        </p:nvGrpSpPr>
        <p:grpSpPr>
          <a:xfrm>
            <a:off x="831476" y="3384001"/>
            <a:ext cx="273453" cy="272637"/>
            <a:chOff x="5918994" y="3280833"/>
            <a:chExt cx="354012" cy="352956"/>
          </a:xfrm>
          <a:solidFill>
            <a:schemeClr val="accent3"/>
          </a:solidFill>
        </p:grpSpPr>
        <p:sp>
          <p:nvSpPr>
            <p:cNvPr id="325" name="Oval 324"/>
            <p:cNvSpPr>
              <a:spLocks noChangeArrowheads="1"/>
            </p:cNvSpPr>
            <p:nvPr/>
          </p:nvSpPr>
          <p:spPr bwMode="auto">
            <a:xfrm>
              <a:off x="6010488" y="3371623"/>
              <a:ext cx="171376" cy="171727"/>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4"/>
                </a:solidFill>
              </a:endParaRPr>
            </a:p>
          </p:txBody>
        </p:sp>
        <p:sp>
          <p:nvSpPr>
            <p:cNvPr id="326" name="Freeform 325"/>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4"/>
                </a:solidFill>
              </a:endParaRPr>
            </a:p>
          </p:txBody>
        </p:sp>
      </p:grpSp>
      <p:grpSp>
        <p:nvGrpSpPr>
          <p:cNvPr id="331" name="Group 330"/>
          <p:cNvGrpSpPr/>
          <p:nvPr/>
        </p:nvGrpSpPr>
        <p:grpSpPr>
          <a:xfrm>
            <a:off x="6525205" y="2361645"/>
            <a:ext cx="273453" cy="272637"/>
            <a:chOff x="5918994" y="3280833"/>
            <a:chExt cx="354012" cy="352956"/>
          </a:xfrm>
          <a:solidFill>
            <a:schemeClr val="accent2"/>
          </a:solidFill>
        </p:grpSpPr>
        <p:sp>
          <p:nvSpPr>
            <p:cNvPr id="332" name="Oval 331"/>
            <p:cNvSpPr>
              <a:spLocks noChangeArrowheads="1"/>
            </p:cNvSpPr>
            <p:nvPr/>
          </p:nvSpPr>
          <p:spPr bwMode="auto">
            <a:xfrm>
              <a:off x="6010488" y="3371623"/>
              <a:ext cx="171376" cy="171727"/>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3" name="Freeform 332"/>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37" name="Group 336"/>
          <p:cNvGrpSpPr/>
          <p:nvPr/>
        </p:nvGrpSpPr>
        <p:grpSpPr>
          <a:xfrm>
            <a:off x="6525205" y="2895506"/>
            <a:ext cx="273453" cy="272637"/>
            <a:chOff x="5918994" y="3280833"/>
            <a:chExt cx="354012" cy="352956"/>
          </a:xfrm>
          <a:solidFill>
            <a:schemeClr val="accent2"/>
          </a:solidFill>
        </p:grpSpPr>
        <p:sp>
          <p:nvSpPr>
            <p:cNvPr id="338" name="Oval 337"/>
            <p:cNvSpPr>
              <a:spLocks noChangeArrowheads="1"/>
            </p:cNvSpPr>
            <p:nvPr/>
          </p:nvSpPr>
          <p:spPr bwMode="auto">
            <a:xfrm>
              <a:off x="6010488" y="3371623"/>
              <a:ext cx="171376" cy="171727"/>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9" name="Freeform 338"/>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40" name="Group 339"/>
          <p:cNvGrpSpPr/>
          <p:nvPr/>
        </p:nvGrpSpPr>
        <p:grpSpPr>
          <a:xfrm>
            <a:off x="6525205" y="3429366"/>
            <a:ext cx="273453" cy="272637"/>
            <a:chOff x="5918994" y="3280833"/>
            <a:chExt cx="354012" cy="352956"/>
          </a:xfrm>
          <a:solidFill>
            <a:schemeClr val="accent2"/>
          </a:solidFill>
        </p:grpSpPr>
        <p:sp>
          <p:nvSpPr>
            <p:cNvPr id="341" name="Oval 340"/>
            <p:cNvSpPr>
              <a:spLocks noChangeArrowheads="1"/>
            </p:cNvSpPr>
            <p:nvPr/>
          </p:nvSpPr>
          <p:spPr bwMode="auto">
            <a:xfrm>
              <a:off x="6010488" y="3371623"/>
              <a:ext cx="171376" cy="171727"/>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2" name="Freeform 341"/>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 name="Text Placeholder 1"/>
          <p:cNvSpPr>
            <a:spLocks noGrp="1"/>
          </p:cNvSpPr>
          <p:nvPr>
            <p:ph type="body" sz="quarter" idx="10"/>
          </p:nvPr>
        </p:nvSpPr>
        <p:spPr/>
        <p:txBody>
          <a:bodyPr>
            <a:normAutofit/>
          </a:bodyPr>
          <a:lstStyle/>
          <a:p>
            <a:r>
              <a:rPr lang="en-US" sz="2000" dirty="0" smtClean="0"/>
              <a:t>NULL AND UNDEFINED</a:t>
            </a:r>
            <a:endParaRPr lang="en-US" sz="2000" dirty="0"/>
          </a:p>
        </p:txBody>
      </p:sp>
    </p:spTree>
    <p:extLst>
      <p:ext uri="{BB962C8B-B14F-4D97-AF65-F5344CB8AC3E}">
        <p14:creationId xmlns:p14="http://schemas.microsoft.com/office/powerpoint/2010/main" val="903955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163"/>
                                        </p:tgtEl>
                                        <p:attrNameLst>
                                          <p:attrName>style.visibility</p:attrName>
                                        </p:attrNameLst>
                                      </p:cBhvr>
                                      <p:to>
                                        <p:strVal val="visible"/>
                                      </p:to>
                                    </p:set>
                                    <p:animEffect transition="in" filter="fade">
                                      <p:cBhvr>
                                        <p:cTn id="13" dur="500"/>
                                        <p:tgtEl>
                                          <p:spTgt spid="163"/>
                                        </p:tgtEl>
                                      </p:cBhvr>
                                    </p:animEffect>
                                  </p:childTnLst>
                                </p:cTn>
                              </p:par>
                              <p:par>
                                <p:cTn id="14" presetID="10" presetClass="entr" presetSubtype="0" fill="hold" nodeType="withEffect">
                                  <p:stCondLst>
                                    <p:cond delay="0"/>
                                  </p:stCondLst>
                                  <p:childTnLst>
                                    <p:set>
                                      <p:cBhvr>
                                        <p:cTn id="15" dur="1" fill="hold">
                                          <p:stCondLst>
                                            <p:cond delay="0"/>
                                          </p:stCondLst>
                                        </p:cTn>
                                        <p:tgtEl>
                                          <p:spTgt spid="197"/>
                                        </p:tgtEl>
                                        <p:attrNameLst>
                                          <p:attrName>style.visibility</p:attrName>
                                        </p:attrNameLst>
                                      </p:cBhvr>
                                      <p:to>
                                        <p:strVal val="visible"/>
                                      </p:to>
                                    </p:set>
                                    <p:animEffect transition="in" filter="fade">
                                      <p:cBhvr>
                                        <p:cTn id="16" dur="500"/>
                                        <p:tgtEl>
                                          <p:spTgt spid="19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48"/>
                                        </p:tgtEl>
                                        <p:attrNameLst>
                                          <p:attrName>style.visibility</p:attrName>
                                        </p:attrNameLst>
                                      </p:cBhvr>
                                      <p:to>
                                        <p:strVal val="visible"/>
                                      </p:to>
                                    </p:set>
                                    <p:animEffect transition="in" filter="fade">
                                      <p:cBhvr>
                                        <p:cTn id="20" dur="500"/>
                                        <p:tgtEl>
                                          <p:spTgt spid="14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9"/>
                                        </p:tgtEl>
                                        <p:attrNameLst>
                                          <p:attrName>style.visibility</p:attrName>
                                        </p:attrNameLst>
                                      </p:cBhvr>
                                      <p:to>
                                        <p:strVal val="visible"/>
                                      </p:to>
                                    </p:set>
                                    <p:animEffect transition="in" filter="fade">
                                      <p:cBhvr>
                                        <p:cTn id="23" dur="500"/>
                                        <p:tgtEl>
                                          <p:spTgt spid="15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0"/>
                                        </p:tgtEl>
                                        <p:attrNameLst>
                                          <p:attrName>style.visibility</p:attrName>
                                        </p:attrNameLst>
                                      </p:cBhvr>
                                      <p:to>
                                        <p:strVal val="visible"/>
                                      </p:to>
                                    </p:set>
                                    <p:animEffect transition="in" filter="fade">
                                      <p:cBhvr>
                                        <p:cTn id="26" dur="500"/>
                                        <p:tgtEl>
                                          <p:spTgt spid="200"/>
                                        </p:tgtEl>
                                      </p:cBhvr>
                                    </p:animEffect>
                                  </p:childTnLst>
                                </p:cTn>
                              </p:par>
                              <p:par>
                                <p:cTn id="27" presetID="10" presetClass="entr" presetSubtype="0" fill="hold" nodeType="withEffect">
                                  <p:stCondLst>
                                    <p:cond delay="0"/>
                                  </p:stCondLst>
                                  <p:childTnLst>
                                    <p:set>
                                      <p:cBhvr>
                                        <p:cTn id="28" dur="1" fill="hold">
                                          <p:stCondLst>
                                            <p:cond delay="0"/>
                                          </p:stCondLst>
                                        </p:cTn>
                                        <p:tgtEl>
                                          <p:spTgt spid="318"/>
                                        </p:tgtEl>
                                        <p:attrNameLst>
                                          <p:attrName>style.visibility</p:attrName>
                                        </p:attrNameLst>
                                      </p:cBhvr>
                                      <p:to>
                                        <p:strVal val="visible"/>
                                      </p:to>
                                    </p:set>
                                    <p:animEffect transition="in" filter="fade">
                                      <p:cBhvr>
                                        <p:cTn id="29" dur="500"/>
                                        <p:tgtEl>
                                          <p:spTgt spid="318"/>
                                        </p:tgtEl>
                                      </p:cBhvr>
                                    </p:animEffect>
                                  </p:childTnLst>
                                </p:cTn>
                              </p:par>
                              <p:par>
                                <p:cTn id="30" presetID="10" presetClass="entr" presetSubtype="0" fill="hold" nodeType="withEffect">
                                  <p:stCondLst>
                                    <p:cond delay="0"/>
                                  </p:stCondLst>
                                  <p:childTnLst>
                                    <p:set>
                                      <p:cBhvr>
                                        <p:cTn id="31" dur="1" fill="hold">
                                          <p:stCondLst>
                                            <p:cond delay="0"/>
                                          </p:stCondLst>
                                        </p:cTn>
                                        <p:tgtEl>
                                          <p:spTgt spid="321"/>
                                        </p:tgtEl>
                                        <p:attrNameLst>
                                          <p:attrName>style.visibility</p:attrName>
                                        </p:attrNameLst>
                                      </p:cBhvr>
                                      <p:to>
                                        <p:strVal val="visible"/>
                                      </p:to>
                                    </p:set>
                                    <p:animEffect transition="in" filter="fade">
                                      <p:cBhvr>
                                        <p:cTn id="32" dur="500"/>
                                        <p:tgtEl>
                                          <p:spTgt spid="321"/>
                                        </p:tgtEl>
                                      </p:cBhvr>
                                    </p:animEffect>
                                  </p:childTnLst>
                                </p:cTn>
                              </p:par>
                              <p:par>
                                <p:cTn id="33" presetID="10" presetClass="entr" presetSubtype="0" fill="hold" nodeType="withEffect">
                                  <p:stCondLst>
                                    <p:cond delay="0"/>
                                  </p:stCondLst>
                                  <p:childTnLst>
                                    <p:set>
                                      <p:cBhvr>
                                        <p:cTn id="34" dur="1" fill="hold">
                                          <p:stCondLst>
                                            <p:cond delay="0"/>
                                          </p:stCondLst>
                                        </p:cTn>
                                        <p:tgtEl>
                                          <p:spTgt spid="324"/>
                                        </p:tgtEl>
                                        <p:attrNameLst>
                                          <p:attrName>style.visibility</p:attrName>
                                        </p:attrNameLst>
                                      </p:cBhvr>
                                      <p:to>
                                        <p:strVal val="visible"/>
                                      </p:to>
                                    </p:set>
                                    <p:animEffect transition="in" filter="fade">
                                      <p:cBhvr>
                                        <p:cTn id="35" dur="500"/>
                                        <p:tgtEl>
                                          <p:spTgt spid="3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4"/>
                                        </p:tgtEl>
                                        <p:attrNameLst>
                                          <p:attrName>style.visibility</p:attrName>
                                        </p:attrNameLst>
                                      </p:cBhvr>
                                      <p:to>
                                        <p:strVal val="visible"/>
                                      </p:to>
                                    </p:set>
                                    <p:animEffect transition="in" filter="fade">
                                      <p:cBhvr>
                                        <p:cTn id="38" dur="500"/>
                                        <p:tgtEl>
                                          <p:spTgt spid="154"/>
                                        </p:tgtEl>
                                      </p:cBhvr>
                                    </p:animEffect>
                                  </p:childTnLst>
                                </p:cTn>
                              </p:par>
                            </p:childTnLst>
                          </p:cTn>
                        </p:par>
                        <p:par>
                          <p:cTn id="39" fill="hold">
                            <p:stCondLst>
                              <p:cond delay="1500"/>
                            </p:stCondLst>
                            <p:childTnLst>
                              <p:par>
                                <p:cTn id="40" presetID="10" presetClass="entr" presetSubtype="0" fill="hold" grpId="0" nodeType="afterEffect">
                                  <p:stCondLst>
                                    <p:cond delay="0"/>
                                  </p:stCondLst>
                                  <p:childTnLst>
                                    <p:set>
                                      <p:cBhvr>
                                        <p:cTn id="41" dur="1" fill="hold">
                                          <p:stCondLst>
                                            <p:cond delay="0"/>
                                          </p:stCondLst>
                                        </p:cTn>
                                        <p:tgtEl>
                                          <p:spTgt spid="241"/>
                                        </p:tgtEl>
                                        <p:attrNameLst>
                                          <p:attrName>style.visibility</p:attrName>
                                        </p:attrNameLst>
                                      </p:cBhvr>
                                      <p:to>
                                        <p:strVal val="visible"/>
                                      </p:to>
                                    </p:set>
                                    <p:animEffect transition="in" filter="fade">
                                      <p:cBhvr>
                                        <p:cTn id="42" dur="500"/>
                                        <p:tgtEl>
                                          <p:spTgt spid="24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03"/>
                                        </p:tgtEl>
                                        <p:attrNameLst>
                                          <p:attrName>style.visibility</p:attrName>
                                        </p:attrNameLst>
                                      </p:cBhvr>
                                      <p:to>
                                        <p:strVal val="visible"/>
                                      </p:to>
                                    </p:set>
                                    <p:animEffect transition="in" filter="fade">
                                      <p:cBhvr>
                                        <p:cTn id="45" dur="500"/>
                                        <p:tgtEl>
                                          <p:spTgt spid="30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09"/>
                                        </p:tgtEl>
                                        <p:attrNameLst>
                                          <p:attrName>style.visibility</p:attrName>
                                        </p:attrNameLst>
                                      </p:cBhvr>
                                      <p:to>
                                        <p:strVal val="visible"/>
                                      </p:to>
                                    </p:set>
                                    <p:animEffect transition="in" filter="fade">
                                      <p:cBhvr>
                                        <p:cTn id="48" dur="500"/>
                                        <p:tgtEl>
                                          <p:spTgt spid="30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7"/>
                                        </p:tgtEl>
                                        <p:attrNameLst>
                                          <p:attrName>style.visibility</p:attrName>
                                        </p:attrNameLst>
                                      </p:cBhvr>
                                      <p:to>
                                        <p:strVal val="visible"/>
                                      </p:to>
                                    </p:set>
                                    <p:animEffect transition="in" filter="fade">
                                      <p:cBhvr>
                                        <p:cTn id="51" dur="500"/>
                                        <p:tgtEl>
                                          <p:spTgt spid="317"/>
                                        </p:tgtEl>
                                      </p:cBhvr>
                                    </p:animEffect>
                                  </p:childTnLst>
                                </p:cTn>
                              </p:par>
                              <p:par>
                                <p:cTn id="52" presetID="10" presetClass="entr" presetSubtype="0" fill="hold" nodeType="withEffect">
                                  <p:stCondLst>
                                    <p:cond delay="0"/>
                                  </p:stCondLst>
                                  <p:childTnLst>
                                    <p:set>
                                      <p:cBhvr>
                                        <p:cTn id="53" dur="1" fill="hold">
                                          <p:stCondLst>
                                            <p:cond delay="0"/>
                                          </p:stCondLst>
                                        </p:cTn>
                                        <p:tgtEl>
                                          <p:spTgt spid="331"/>
                                        </p:tgtEl>
                                        <p:attrNameLst>
                                          <p:attrName>style.visibility</p:attrName>
                                        </p:attrNameLst>
                                      </p:cBhvr>
                                      <p:to>
                                        <p:strVal val="visible"/>
                                      </p:to>
                                    </p:set>
                                    <p:animEffect transition="in" filter="fade">
                                      <p:cBhvr>
                                        <p:cTn id="54" dur="500"/>
                                        <p:tgtEl>
                                          <p:spTgt spid="331"/>
                                        </p:tgtEl>
                                      </p:cBhvr>
                                    </p:animEffect>
                                  </p:childTnLst>
                                </p:cTn>
                              </p:par>
                              <p:par>
                                <p:cTn id="55" presetID="10" presetClass="entr" presetSubtype="0" fill="hold" nodeType="withEffect">
                                  <p:stCondLst>
                                    <p:cond delay="0"/>
                                  </p:stCondLst>
                                  <p:childTnLst>
                                    <p:set>
                                      <p:cBhvr>
                                        <p:cTn id="56" dur="1" fill="hold">
                                          <p:stCondLst>
                                            <p:cond delay="0"/>
                                          </p:stCondLst>
                                        </p:cTn>
                                        <p:tgtEl>
                                          <p:spTgt spid="337"/>
                                        </p:tgtEl>
                                        <p:attrNameLst>
                                          <p:attrName>style.visibility</p:attrName>
                                        </p:attrNameLst>
                                      </p:cBhvr>
                                      <p:to>
                                        <p:strVal val="visible"/>
                                      </p:to>
                                    </p:set>
                                    <p:animEffect transition="in" filter="fade">
                                      <p:cBhvr>
                                        <p:cTn id="57" dur="500"/>
                                        <p:tgtEl>
                                          <p:spTgt spid="337"/>
                                        </p:tgtEl>
                                      </p:cBhvr>
                                    </p:animEffect>
                                  </p:childTnLst>
                                </p:cTn>
                              </p:par>
                              <p:par>
                                <p:cTn id="58" presetID="10" presetClass="entr" presetSubtype="0" fill="hold" nodeType="withEffect">
                                  <p:stCondLst>
                                    <p:cond delay="0"/>
                                  </p:stCondLst>
                                  <p:childTnLst>
                                    <p:set>
                                      <p:cBhvr>
                                        <p:cTn id="59" dur="1" fill="hold">
                                          <p:stCondLst>
                                            <p:cond delay="0"/>
                                          </p:stCondLst>
                                        </p:cTn>
                                        <p:tgtEl>
                                          <p:spTgt spid="340"/>
                                        </p:tgtEl>
                                        <p:attrNameLst>
                                          <p:attrName>style.visibility</p:attrName>
                                        </p:attrNameLst>
                                      </p:cBhvr>
                                      <p:to>
                                        <p:strVal val="visible"/>
                                      </p:to>
                                    </p:set>
                                    <p:animEffect transition="in" filter="fade">
                                      <p:cBhvr>
                                        <p:cTn id="60" dur="500"/>
                                        <p:tgtEl>
                                          <p:spTgt spid="340"/>
                                        </p:tgtEl>
                                      </p:cBhvr>
                                    </p:animEffect>
                                  </p:childTnLst>
                                </p:cTn>
                              </p:par>
                            </p:childTnLst>
                          </p:cTn>
                        </p:par>
                        <p:par>
                          <p:cTn id="61" fill="hold">
                            <p:stCondLst>
                              <p:cond delay="2000"/>
                            </p:stCondLst>
                            <p:childTnLst>
                              <p:par>
                                <p:cTn id="62" presetID="10" presetClass="entr" presetSubtype="0" fill="hold" nodeType="afterEffect">
                                  <p:stCondLst>
                                    <p:cond delay="0"/>
                                  </p:stCondLst>
                                  <p:childTnLst>
                                    <p:set>
                                      <p:cBhvr>
                                        <p:cTn id="63" dur="1" fill="hold">
                                          <p:stCondLst>
                                            <p:cond delay="0"/>
                                          </p:stCondLst>
                                        </p:cTn>
                                        <p:tgtEl>
                                          <p:spTgt spid="143"/>
                                        </p:tgtEl>
                                        <p:attrNameLst>
                                          <p:attrName>style.visibility</p:attrName>
                                        </p:attrNameLst>
                                      </p:cBhvr>
                                      <p:to>
                                        <p:strVal val="visible"/>
                                      </p:to>
                                    </p:set>
                                    <p:animEffect transition="in" filter="fade">
                                      <p:cBhvr>
                                        <p:cTn id="64"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8" grpId="0"/>
      <p:bldP spid="154" grpId="0"/>
      <p:bldP spid="159" grpId="0"/>
      <p:bldP spid="200" grpId="0"/>
      <p:bldP spid="241" grpId="0"/>
      <p:bldP spid="303" grpId="0"/>
      <p:bldP spid="309" grpId="0"/>
      <p:bldP spid="3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
          <p:cNvSpPr>
            <a:spLocks noChangeArrowheads="1"/>
          </p:cNvSpPr>
          <p:nvPr/>
        </p:nvSpPr>
        <p:spPr bwMode="auto">
          <a:xfrm>
            <a:off x="5664685" y="2114419"/>
            <a:ext cx="5510831" cy="3469393"/>
          </a:xfrm>
          <a:prstGeom prst="rect">
            <a:avLst/>
          </a:prstGeom>
          <a:noFill/>
          <a:ln>
            <a:noFill/>
          </a:ln>
          <a:effectLst/>
        </p:spPr>
        <p:txBody>
          <a:bodyPr vert="horz" wrap="square" lIns="91440" tIns="72000" rIns="91440" bIns="72000" numCol="1" anchor="ctr" anchorCtr="0" compatLnSpc="1">
            <a:prstTxWarp prst="textNoShape">
              <a:avLst/>
            </a:prstTxWarp>
            <a:spAutoFit/>
          </a:bodyPr>
          <a:lstStyle/>
          <a:p>
            <a:r>
              <a:rPr lang="en-US" sz="2400" dirty="0" err="1">
                <a:solidFill>
                  <a:srgbClr val="CB4B16"/>
                </a:solidFill>
                <a:latin typeface="SourceCodePro"/>
              </a:rPr>
              <a:t>typeof</a:t>
            </a:r>
            <a:r>
              <a:rPr lang="en-US" sz="2400" dirty="0">
                <a:solidFill>
                  <a:srgbClr val="535353"/>
                </a:solidFill>
                <a:latin typeface="SourceCodePro"/>
              </a:rPr>
              <a:t> </a:t>
            </a:r>
            <a:r>
              <a:rPr lang="en-US" sz="2400" dirty="0">
                <a:solidFill>
                  <a:srgbClr val="268BD2"/>
                </a:solidFill>
                <a:latin typeface="SourceCodePro"/>
              </a:rPr>
              <a:t>count</a:t>
            </a:r>
            <a:r>
              <a:rPr lang="en-US" sz="2400" dirty="0">
                <a:solidFill>
                  <a:srgbClr val="535353"/>
                </a:solidFill>
                <a:latin typeface="SourceCodePro"/>
              </a:rPr>
              <a:t>    </a:t>
            </a:r>
            <a:r>
              <a:rPr lang="en-US" sz="2400" i="1" dirty="0">
                <a:solidFill>
                  <a:srgbClr val="586E75"/>
                </a:solidFill>
                <a:latin typeface="SourceCodePro"/>
              </a:rPr>
              <a:t>// 'undefined'</a:t>
            </a:r>
            <a:endParaRPr lang="en-US" sz="2400" dirty="0">
              <a:solidFill>
                <a:srgbClr val="535353"/>
              </a:solidFill>
              <a:latin typeface="SourceCodePro"/>
            </a:endParaRPr>
          </a:p>
          <a:p>
            <a:r>
              <a:rPr lang="en-US" sz="2400" dirty="0" err="1">
                <a:solidFill>
                  <a:srgbClr val="CB4B16"/>
                </a:solidFill>
                <a:latin typeface="SourceCodePro"/>
              </a:rPr>
              <a:t>typeof</a:t>
            </a:r>
            <a:r>
              <a:rPr lang="en-US" sz="2400" dirty="0">
                <a:solidFill>
                  <a:srgbClr val="535353"/>
                </a:solidFill>
                <a:latin typeface="SourceCodePro"/>
              </a:rPr>
              <a:t> </a:t>
            </a:r>
            <a:r>
              <a:rPr lang="en-US" sz="2400" dirty="0">
                <a:solidFill>
                  <a:srgbClr val="D33682"/>
                </a:solidFill>
                <a:latin typeface="SourceCodePro"/>
              </a:rPr>
              <a:t>null</a:t>
            </a:r>
            <a:r>
              <a:rPr lang="en-US" sz="2400" dirty="0">
                <a:solidFill>
                  <a:srgbClr val="535353"/>
                </a:solidFill>
                <a:latin typeface="SourceCodePro"/>
              </a:rPr>
              <a:t>      </a:t>
            </a:r>
            <a:r>
              <a:rPr lang="en-US" sz="2400" i="1" dirty="0">
                <a:solidFill>
                  <a:srgbClr val="586E75"/>
                </a:solidFill>
                <a:latin typeface="SourceCodePro"/>
              </a:rPr>
              <a:t>// 'object’</a:t>
            </a:r>
            <a:endParaRPr lang="en-US" sz="2400" dirty="0">
              <a:solidFill>
                <a:srgbClr val="535353"/>
              </a:solidFill>
              <a:latin typeface="SourceCodePro"/>
            </a:endParaRPr>
          </a:p>
          <a:p>
            <a:r>
              <a:rPr lang="en-US" sz="2400" dirty="0" err="1">
                <a:solidFill>
                  <a:srgbClr val="CB4B16"/>
                </a:solidFill>
                <a:latin typeface="SourceCodePro"/>
              </a:rPr>
              <a:t>typeof</a:t>
            </a:r>
            <a:r>
              <a:rPr lang="en-US" sz="2400" dirty="0">
                <a:solidFill>
                  <a:srgbClr val="535353"/>
                </a:solidFill>
                <a:latin typeface="SourceCodePro"/>
              </a:rPr>
              <a:t> </a:t>
            </a:r>
            <a:r>
              <a:rPr lang="en-US" sz="2400" dirty="0">
                <a:solidFill>
                  <a:srgbClr val="D33682"/>
                </a:solidFill>
                <a:latin typeface="SourceCodePro"/>
              </a:rPr>
              <a:t>true</a:t>
            </a:r>
            <a:r>
              <a:rPr lang="en-US" sz="2400" dirty="0">
                <a:solidFill>
                  <a:srgbClr val="535353"/>
                </a:solidFill>
                <a:latin typeface="SourceCodePro"/>
              </a:rPr>
              <a:t>      </a:t>
            </a:r>
            <a:r>
              <a:rPr lang="en-US" sz="2400" i="1" dirty="0">
                <a:solidFill>
                  <a:srgbClr val="586E75"/>
                </a:solidFill>
                <a:latin typeface="SourceCodePro"/>
              </a:rPr>
              <a:t>// '</a:t>
            </a:r>
            <a:r>
              <a:rPr lang="en-US" sz="2400" i="1" dirty="0" err="1">
                <a:solidFill>
                  <a:srgbClr val="586E75"/>
                </a:solidFill>
                <a:latin typeface="SourceCodePro"/>
              </a:rPr>
              <a:t>boolean</a:t>
            </a:r>
            <a:r>
              <a:rPr lang="en-US" sz="2400" i="1" dirty="0">
                <a:solidFill>
                  <a:srgbClr val="586E75"/>
                </a:solidFill>
                <a:latin typeface="SourceCodePro"/>
              </a:rPr>
              <a:t>’; </a:t>
            </a:r>
            <a:endParaRPr lang="en-US" sz="2400" dirty="0">
              <a:solidFill>
                <a:srgbClr val="535353"/>
              </a:solidFill>
              <a:latin typeface="SourceCodePro"/>
            </a:endParaRPr>
          </a:p>
          <a:p>
            <a:r>
              <a:rPr lang="en-US" sz="2400" dirty="0" err="1">
                <a:solidFill>
                  <a:srgbClr val="CB4B16"/>
                </a:solidFill>
                <a:latin typeface="SourceCodePro"/>
              </a:rPr>
              <a:t>typeof</a:t>
            </a:r>
            <a:r>
              <a:rPr lang="en-US" sz="2400" dirty="0">
                <a:solidFill>
                  <a:srgbClr val="535353"/>
                </a:solidFill>
                <a:latin typeface="SourceCodePro"/>
              </a:rPr>
              <a:t> </a:t>
            </a:r>
            <a:r>
              <a:rPr lang="en-US" sz="2400" dirty="0">
                <a:solidFill>
                  <a:srgbClr val="D33682"/>
                </a:solidFill>
                <a:latin typeface="SourceCodePro"/>
              </a:rPr>
              <a:t>3.14</a:t>
            </a:r>
            <a:r>
              <a:rPr lang="en-US" sz="2400" dirty="0">
                <a:solidFill>
                  <a:srgbClr val="535353"/>
                </a:solidFill>
                <a:latin typeface="SourceCodePro"/>
              </a:rPr>
              <a:t>      </a:t>
            </a:r>
            <a:r>
              <a:rPr lang="en-US" sz="2400" i="1" dirty="0">
                <a:solidFill>
                  <a:srgbClr val="586E75"/>
                </a:solidFill>
                <a:latin typeface="SourceCodePro"/>
              </a:rPr>
              <a:t>// 'number’</a:t>
            </a:r>
            <a:endParaRPr lang="en-US" sz="2400" dirty="0">
              <a:solidFill>
                <a:srgbClr val="535353"/>
              </a:solidFill>
              <a:latin typeface="SourceCodePro"/>
            </a:endParaRPr>
          </a:p>
          <a:p>
            <a:r>
              <a:rPr lang="en-US" sz="2400" dirty="0" err="1">
                <a:solidFill>
                  <a:srgbClr val="CB4B16"/>
                </a:solidFill>
                <a:latin typeface="SourceCodePro"/>
              </a:rPr>
              <a:t>typeof</a:t>
            </a:r>
            <a:r>
              <a:rPr lang="en-US" sz="2400" dirty="0">
                <a:solidFill>
                  <a:srgbClr val="535353"/>
                </a:solidFill>
                <a:latin typeface="SourceCodePro"/>
              </a:rPr>
              <a:t> </a:t>
            </a:r>
            <a:r>
              <a:rPr lang="en-US" sz="2400" dirty="0">
                <a:solidFill>
                  <a:srgbClr val="D33682"/>
                </a:solidFill>
                <a:latin typeface="SourceCodePro"/>
              </a:rPr>
              <a:t>Infinity</a:t>
            </a:r>
            <a:r>
              <a:rPr lang="en-US" sz="2400" dirty="0">
                <a:solidFill>
                  <a:srgbClr val="535353"/>
                </a:solidFill>
                <a:latin typeface="SourceCodePro"/>
              </a:rPr>
              <a:t>  </a:t>
            </a:r>
            <a:r>
              <a:rPr lang="en-US" sz="2400" i="1" dirty="0">
                <a:solidFill>
                  <a:srgbClr val="586E75"/>
                </a:solidFill>
                <a:latin typeface="SourceCodePro"/>
              </a:rPr>
              <a:t>// 'number’</a:t>
            </a:r>
            <a:endParaRPr lang="en-US" sz="2400" dirty="0">
              <a:solidFill>
                <a:srgbClr val="535353"/>
              </a:solidFill>
              <a:latin typeface="SourceCodePro"/>
            </a:endParaRPr>
          </a:p>
          <a:p>
            <a:r>
              <a:rPr lang="en-US" sz="2400" dirty="0" err="1">
                <a:solidFill>
                  <a:srgbClr val="CB4B16"/>
                </a:solidFill>
                <a:latin typeface="SourceCodePro"/>
              </a:rPr>
              <a:t>typeof</a:t>
            </a:r>
            <a:r>
              <a:rPr lang="en-US" sz="2400" dirty="0">
                <a:solidFill>
                  <a:srgbClr val="535353"/>
                </a:solidFill>
                <a:latin typeface="SourceCodePro"/>
              </a:rPr>
              <a:t> </a:t>
            </a:r>
            <a:r>
              <a:rPr lang="en-US" sz="2400" dirty="0" err="1">
                <a:solidFill>
                  <a:srgbClr val="D33682"/>
                </a:solidFill>
                <a:latin typeface="SourceCodePro"/>
              </a:rPr>
              <a:t>NaN</a:t>
            </a:r>
            <a:r>
              <a:rPr lang="en-US" sz="2400" dirty="0">
                <a:solidFill>
                  <a:srgbClr val="535353"/>
                </a:solidFill>
                <a:latin typeface="SourceCodePro"/>
              </a:rPr>
              <a:t>      </a:t>
            </a:r>
            <a:r>
              <a:rPr lang="en-US" sz="2400" i="1" dirty="0">
                <a:solidFill>
                  <a:srgbClr val="586E75"/>
                </a:solidFill>
                <a:latin typeface="SourceCodePro"/>
              </a:rPr>
              <a:t>// 'number’</a:t>
            </a:r>
            <a:endParaRPr lang="en-US" sz="2400" dirty="0">
              <a:solidFill>
                <a:srgbClr val="535353"/>
              </a:solidFill>
              <a:latin typeface="SourceCodePro"/>
            </a:endParaRPr>
          </a:p>
          <a:p>
            <a:r>
              <a:rPr lang="en-US" sz="2400" dirty="0" err="1">
                <a:solidFill>
                  <a:srgbClr val="CB4B16"/>
                </a:solidFill>
                <a:latin typeface="SourceCodePro"/>
              </a:rPr>
              <a:t>typeof</a:t>
            </a:r>
            <a:r>
              <a:rPr lang="en-US" sz="2400" dirty="0">
                <a:solidFill>
                  <a:srgbClr val="535353"/>
                </a:solidFill>
                <a:latin typeface="SourceCodePro"/>
              </a:rPr>
              <a:t> </a:t>
            </a:r>
            <a:r>
              <a:rPr lang="en-US" sz="2400" dirty="0">
                <a:solidFill>
                  <a:srgbClr val="859900"/>
                </a:solidFill>
                <a:latin typeface="SourceCodePro"/>
              </a:rPr>
              <a:t>'</a:t>
            </a:r>
            <a:r>
              <a:rPr lang="en-US" sz="2400" dirty="0" err="1">
                <a:solidFill>
                  <a:srgbClr val="859900"/>
                </a:solidFill>
                <a:latin typeface="SourceCodePro"/>
              </a:rPr>
              <a:t>bla</a:t>
            </a:r>
            <a:r>
              <a:rPr lang="en-US" sz="2400" dirty="0">
                <a:solidFill>
                  <a:srgbClr val="859900"/>
                </a:solidFill>
                <a:latin typeface="SourceCodePro"/>
              </a:rPr>
              <a:t>'</a:t>
            </a:r>
            <a:r>
              <a:rPr lang="en-US" sz="2400" dirty="0">
                <a:solidFill>
                  <a:srgbClr val="535353"/>
                </a:solidFill>
                <a:latin typeface="SourceCodePro"/>
              </a:rPr>
              <a:t>    </a:t>
            </a:r>
            <a:r>
              <a:rPr lang="en-US" sz="2400" i="1" dirty="0">
                <a:solidFill>
                  <a:srgbClr val="586E75"/>
                </a:solidFill>
                <a:latin typeface="SourceCodePro"/>
              </a:rPr>
              <a:t>// 'string’</a:t>
            </a:r>
            <a:endParaRPr lang="en-US" sz="2400" dirty="0">
              <a:solidFill>
                <a:srgbClr val="535353"/>
              </a:solidFill>
              <a:latin typeface="SourceCodePro"/>
            </a:endParaRPr>
          </a:p>
          <a:p>
            <a:r>
              <a:rPr lang="en-US" sz="2400" dirty="0" err="1">
                <a:solidFill>
                  <a:srgbClr val="CB4B16"/>
                </a:solidFill>
                <a:latin typeface="SourceCodePro"/>
              </a:rPr>
              <a:t>typeof</a:t>
            </a:r>
            <a:r>
              <a:rPr lang="en-US" sz="2400" dirty="0">
                <a:solidFill>
                  <a:srgbClr val="535353"/>
                </a:solidFill>
                <a:latin typeface="SourceCodePro"/>
              </a:rPr>
              <a:t> </a:t>
            </a:r>
            <a:r>
              <a:rPr lang="en-US" sz="2400" dirty="0">
                <a:solidFill>
                  <a:srgbClr val="268BD2"/>
                </a:solidFill>
                <a:latin typeface="SourceCodePro"/>
              </a:rPr>
              <a:t>Symbol</a:t>
            </a:r>
            <a:r>
              <a:rPr lang="en-US" sz="2400" dirty="0">
                <a:solidFill>
                  <a:srgbClr val="535353"/>
                </a:solidFill>
                <a:latin typeface="SourceCodePro"/>
              </a:rPr>
              <a:t>()  </a:t>
            </a:r>
            <a:r>
              <a:rPr lang="en-US" sz="2400" i="1" dirty="0">
                <a:solidFill>
                  <a:srgbClr val="586E75"/>
                </a:solidFill>
                <a:latin typeface="SourceCodePro"/>
              </a:rPr>
              <a:t>// 'symbol'</a:t>
            </a:r>
            <a:endParaRPr lang="en-US" sz="2400" dirty="0">
              <a:solidFill>
                <a:srgbClr val="535353"/>
              </a:solidFill>
              <a:latin typeface="SourceCodePro"/>
            </a:endParaRPr>
          </a:p>
          <a:p>
            <a:r>
              <a:rPr lang="en-US" sz="2400" dirty="0">
                <a:solidFill>
                  <a:srgbClr val="535353"/>
                </a:solidFill>
                <a:latin typeface="SourceCodePro"/>
              </a:rPr>
              <a:t>​</a:t>
            </a:r>
            <a:endParaRPr lang="en-US" sz="2400" b="0" i="0" dirty="0">
              <a:solidFill>
                <a:srgbClr val="535353"/>
              </a:solidFill>
              <a:effectLst/>
              <a:latin typeface="SourceCodePro"/>
            </a:endParaRPr>
          </a:p>
        </p:txBody>
      </p:sp>
      <p:grpSp>
        <p:nvGrpSpPr>
          <p:cNvPr id="17" name="Group 16"/>
          <p:cNvGrpSpPr/>
          <p:nvPr/>
        </p:nvGrpSpPr>
        <p:grpSpPr>
          <a:xfrm>
            <a:off x="5156304" y="1141757"/>
            <a:ext cx="6527592" cy="4906367"/>
            <a:chOff x="1576012" y="1860697"/>
            <a:chExt cx="9040232" cy="4906367"/>
          </a:xfrm>
        </p:grpSpPr>
        <p:sp>
          <p:nvSpPr>
            <p:cNvPr id="18" name="TextBox 17"/>
            <p:cNvSpPr txBox="1"/>
            <p:nvPr/>
          </p:nvSpPr>
          <p:spPr>
            <a:xfrm>
              <a:off x="1576014" y="1860697"/>
              <a:ext cx="9040230" cy="503534"/>
            </a:xfrm>
            <a:prstGeom prst="rect">
              <a:avLst/>
            </a:prstGeom>
            <a:solidFill>
              <a:schemeClr val="accent3"/>
            </a:solidFill>
            <a:ln>
              <a:solidFill>
                <a:schemeClr val="accent3"/>
              </a:solidFill>
            </a:ln>
          </p:spPr>
          <p:txBody>
            <a:bodyPr wrap="square" rtlCol="0" anchor="ctr">
              <a:spAutoFit/>
            </a:bodyPr>
            <a:lstStyle/>
            <a:p>
              <a:r>
                <a:rPr lang="en-US" dirty="0">
                  <a:solidFill>
                    <a:prstClr val="white"/>
                  </a:solidFill>
                </a:rPr>
                <a:t> </a:t>
              </a:r>
              <a:r>
                <a:rPr lang="en-US" dirty="0" smtClean="0">
                  <a:solidFill>
                    <a:prstClr val="white"/>
                  </a:solidFill>
                </a:rPr>
                <a:t>     JAVASCRIPT</a:t>
              </a:r>
              <a:endParaRPr lang="ru-RU" dirty="0">
                <a:solidFill>
                  <a:prstClr val="white"/>
                </a:solidFill>
              </a:endParaRPr>
            </a:p>
          </p:txBody>
        </p:sp>
        <p:sp>
          <p:nvSpPr>
            <p:cNvPr id="19" name="Rectangle 1"/>
            <p:cNvSpPr>
              <a:spLocks noChangeArrowheads="1"/>
            </p:cNvSpPr>
            <p:nvPr/>
          </p:nvSpPr>
          <p:spPr bwMode="auto">
            <a:xfrm>
              <a:off x="1576012" y="2377944"/>
              <a:ext cx="9040231" cy="4389120"/>
            </a:xfrm>
            <a:prstGeom prst="rect">
              <a:avLst/>
            </a:prstGeom>
            <a:noFill/>
            <a:ln>
              <a:solidFill>
                <a:schemeClr val="accent3"/>
              </a:solidFill>
            </a:ln>
            <a:effec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endParaRPr lang="en-US" altLang="en-US" dirty="0" smtClean="0">
                <a:solidFill>
                  <a:srgbClr val="CC7832"/>
                </a:solidFill>
                <a:latin typeface="Courier New" panose="02070309020205020404" pitchFamily="49" charset="0"/>
                <a:cs typeface="Courier New" panose="02070309020205020404" pitchFamily="49" charset="0"/>
              </a:endParaRPr>
            </a:p>
          </p:txBody>
        </p:sp>
        <p:pic>
          <p:nvPicPr>
            <p:cNvPr id="20" name="Picture 19"/>
            <p:cNvPicPr>
              <a:picLocks noChangeAspect="1"/>
            </p:cNvPicPr>
            <p:nvPr/>
          </p:nvPicPr>
          <p:blipFill rotWithShape="1">
            <a:blip r:embed="rId3" cstate="print">
              <a:extLst>
                <a:ext uri="{28A0092B-C50C-407E-A947-70E740481C1C}">
                  <a14:useLocalDpi xmlns:a14="http://schemas.microsoft.com/office/drawing/2010/main" val="0"/>
                </a:ext>
              </a:extLst>
            </a:blip>
            <a:srcRect t="20408" b="1531"/>
            <a:stretch/>
          </p:blipFill>
          <p:spPr>
            <a:xfrm>
              <a:off x="1644533" y="1935750"/>
              <a:ext cx="448681" cy="370816"/>
            </a:xfrm>
            <a:prstGeom prst="rect">
              <a:avLst/>
            </a:prstGeom>
          </p:spPr>
        </p:pic>
      </p:grpSp>
      <p:sp>
        <p:nvSpPr>
          <p:cNvPr id="8" name="Rectangle 7"/>
          <p:cNvSpPr/>
          <p:nvPr/>
        </p:nvSpPr>
        <p:spPr>
          <a:xfrm>
            <a:off x="846322" y="2665433"/>
            <a:ext cx="4048277" cy="1015663"/>
          </a:xfrm>
          <a:prstGeom prst="rect">
            <a:avLst/>
          </a:prstGeom>
        </p:spPr>
        <p:txBody>
          <a:bodyPr wrap="square">
            <a:spAutoFit/>
          </a:bodyPr>
          <a:lstStyle/>
          <a:p>
            <a:r>
              <a:rPr lang="en-US" sz="2000" dirty="0">
                <a:solidFill>
                  <a:schemeClr val="bg1">
                    <a:lumMod val="50000"/>
                  </a:schemeClr>
                </a:solidFill>
                <a:cs typeface="Times New Roman" panose="02020603050405020304" pitchFamily="18" charset="0"/>
              </a:rPr>
              <a:t>The </a:t>
            </a:r>
            <a:r>
              <a:rPr lang="en-US" sz="2000" b="1" dirty="0" err="1">
                <a:solidFill>
                  <a:schemeClr val="accent3"/>
                </a:solidFill>
                <a:cs typeface="Times New Roman" panose="02020603050405020304" pitchFamily="18" charset="0"/>
              </a:rPr>
              <a:t>typeof</a:t>
            </a:r>
            <a:r>
              <a:rPr lang="en-US" sz="2000" dirty="0">
                <a:solidFill>
                  <a:schemeClr val="bg1">
                    <a:lumMod val="50000"/>
                  </a:schemeClr>
                </a:solidFill>
                <a:cs typeface="Times New Roman" panose="02020603050405020304" pitchFamily="18" charset="0"/>
              </a:rPr>
              <a:t> operator returns a string indicating the type of the unevaluated operand.</a:t>
            </a:r>
          </a:p>
        </p:txBody>
      </p:sp>
      <p:sp>
        <p:nvSpPr>
          <p:cNvPr id="9" name="Rectangle 8"/>
          <p:cNvSpPr/>
          <p:nvPr/>
        </p:nvSpPr>
        <p:spPr>
          <a:xfrm>
            <a:off x="846322" y="4041383"/>
            <a:ext cx="3886200" cy="1015663"/>
          </a:xfrm>
          <a:prstGeom prst="rect">
            <a:avLst/>
          </a:prstGeom>
        </p:spPr>
        <p:txBody>
          <a:bodyPr wrap="square">
            <a:spAutoFit/>
          </a:bodyPr>
          <a:lstStyle/>
          <a:p>
            <a:r>
              <a:rPr lang="en-US" sz="2000" b="1" dirty="0" smtClean="0">
                <a:solidFill>
                  <a:schemeClr val="accent3"/>
                </a:solidFill>
                <a:cs typeface="Times New Roman" panose="02020603050405020304" pitchFamily="18" charset="0"/>
              </a:rPr>
              <a:t>Syntax</a:t>
            </a:r>
            <a:r>
              <a:rPr lang="en-US" sz="2000" b="1" dirty="0" smtClean="0">
                <a:solidFill>
                  <a:schemeClr val="accent1"/>
                </a:solidFill>
                <a:cs typeface="Times New Roman" panose="02020603050405020304" pitchFamily="18" charset="0"/>
              </a:rPr>
              <a:t> </a:t>
            </a:r>
            <a:r>
              <a:rPr lang="en-US" sz="2000" dirty="0" smtClean="0">
                <a:solidFill>
                  <a:schemeClr val="bg1">
                    <a:lumMod val="50000"/>
                  </a:schemeClr>
                </a:solidFill>
                <a:cs typeface="Times New Roman" panose="02020603050405020304" pitchFamily="18" charset="0"/>
              </a:rPr>
              <a:t>the</a:t>
            </a:r>
            <a:r>
              <a:rPr lang="en-US" sz="2000" dirty="0">
                <a:solidFill>
                  <a:schemeClr val="bg1">
                    <a:lumMod val="50000"/>
                  </a:schemeClr>
                </a:solidFill>
                <a:cs typeface="Times New Roman" panose="02020603050405020304" pitchFamily="18" charset="0"/>
              </a:rPr>
              <a:t> </a:t>
            </a:r>
            <a:r>
              <a:rPr lang="en-US" sz="2000" dirty="0" err="1">
                <a:solidFill>
                  <a:schemeClr val="bg1">
                    <a:lumMod val="50000"/>
                  </a:schemeClr>
                </a:solidFill>
                <a:cs typeface="Times New Roman" panose="02020603050405020304" pitchFamily="18" charset="0"/>
              </a:rPr>
              <a:t>typeof</a:t>
            </a:r>
            <a:r>
              <a:rPr lang="en-US" sz="2000" dirty="0">
                <a:solidFill>
                  <a:schemeClr val="bg1">
                    <a:lumMod val="50000"/>
                  </a:schemeClr>
                </a:solidFill>
                <a:cs typeface="Times New Roman" panose="02020603050405020304" pitchFamily="18" charset="0"/>
              </a:rPr>
              <a:t> operator is followed by its operand</a:t>
            </a:r>
            <a:r>
              <a:rPr lang="en-US" sz="2000" dirty="0" smtClean="0">
                <a:solidFill>
                  <a:schemeClr val="bg1">
                    <a:lumMod val="50000"/>
                  </a:schemeClr>
                </a:solidFill>
                <a:cs typeface="Times New Roman" panose="02020603050405020304" pitchFamily="18" charset="0"/>
              </a:rPr>
              <a:t>:  </a:t>
            </a:r>
            <a:r>
              <a:rPr lang="en-US" sz="2000" dirty="0" err="1" smtClean="0">
                <a:solidFill>
                  <a:schemeClr val="bg1">
                    <a:lumMod val="50000"/>
                  </a:schemeClr>
                </a:solidFill>
                <a:cs typeface="Times New Roman" panose="02020603050405020304" pitchFamily="18" charset="0"/>
              </a:rPr>
              <a:t>typeof</a:t>
            </a:r>
            <a:r>
              <a:rPr lang="en-US" sz="2000" dirty="0" smtClean="0">
                <a:solidFill>
                  <a:schemeClr val="bg1">
                    <a:lumMod val="50000"/>
                  </a:schemeClr>
                </a:solidFill>
                <a:cs typeface="Times New Roman" panose="02020603050405020304" pitchFamily="18" charset="0"/>
              </a:rPr>
              <a:t> </a:t>
            </a:r>
            <a:r>
              <a:rPr lang="en-US" sz="2000" dirty="0">
                <a:solidFill>
                  <a:schemeClr val="bg1">
                    <a:lumMod val="50000"/>
                  </a:schemeClr>
                </a:solidFill>
                <a:cs typeface="Times New Roman" panose="02020603050405020304" pitchFamily="18" charset="0"/>
              </a:rPr>
              <a:t>operand </a:t>
            </a:r>
          </a:p>
        </p:txBody>
      </p:sp>
      <p:grpSp>
        <p:nvGrpSpPr>
          <p:cNvPr id="10" name="Group 9"/>
          <p:cNvGrpSpPr/>
          <p:nvPr/>
        </p:nvGrpSpPr>
        <p:grpSpPr>
          <a:xfrm>
            <a:off x="470810" y="2988688"/>
            <a:ext cx="277647" cy="276819"/>
            <a:chOff x="2138511" y="2464802"/>
            <a:chExt cx="354012" cy="352956"/>
          </a:xfrm>
          <a:solidFill>
            <a:schemeClr val="accent1"/>
          </a:solidFill>
        </p:grpSpPr>
        <p:sp>
          <p:nvSpPr>
            <p:cNvPr id="12" name="Oval 11"/>
            <p:cNvSpPr>
              <a:spLocks noChangeArrowheads="1"/>
            </p:cNvSpPr>
            <p:nvPr/>
          </p:nvSpPr>
          <p:spPr bwMode="auto">
            <a:xfrm>
              <a:off x="2229830" y="2555417"/>
              <a:ext cx="171376" cy="171727"/>
            </a:xfrm>
            <a:prstGeom prst="ellipse">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 name="Freeform 12"/>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4" name="Group 13"/>
          <p:cNvGrpSpPr/>
          <p:nvPr/>
        </p:nvGrpSpPr>
        <p:grpSpPr>
          <a:xfrm>
            <a:off x="470810" y="4220719"/>
            <a:ext cx="277647" cy="276819"/>
            <a:chOff x="2138511" y="2464802"/>
            <a:chExt cx="354012" cy="352956"/>
          </a:xfrm>
          <a:solidFill>
            <a:schemeClr val="accent1"/>
          </a:solidFill>
        </p:grpSpPr>
        <p:sp>
          <p:nvSpPr>
            <p:cNvPr id="15" name="Oval 14"/>
            <p:cNvSpPr>
              <a:spLocks noChangeArrowheads="1"/>
            </p:cNvSpPr>
            <p:nvPr/>
          </p:nvSpPr>
          <p:spPr bwMode="auto">
            <a:xfrm>
              <a:off x="2229830" y="2555417"/>
              <a:ext cx="171376" cy="171727"/>
            </a:xfrm>
            <a:prstGeom prst="ellipse">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 name="Freeform 15"/>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 name="Text Placeholder 1"/>
          <p:cNvSpPr>
            <a:spLocks noGrp="1"/>
          </p:cNvSpPr>
          <p:nvPr>
            <p:ph type="body" sz="quarter" idx="10"/>
          </p:nvPr>
        </p:nvSpPr>
        <p:spPr/>
        <p:txBody>
          <a:bodyPr>
            <a:normAutofit/>
          </a:bodyPr>
          <a:lstStyle/>
          <a:p>
            <a:r>
              <a:rPr lang="en-US" sz="2000" dirty="0" smtClean="0"/>
              <a:t>DETECTING PRIMITIVE TYPES</a:t>
            </a:r>
            <a:endParaRPr lang="en-US" sz="2000" dirty="0"/>
          </a:p>
        </p:txBody>
      </p:sp>
    </p:spTree>
    <p:extLst>
      <p:ext uri="{BB962C8B-B14F-4D97-AF65-F5344CB8AC3E}">
        <p14:creationId xmlns:p14="http://schemas.microsoft.com/office/powerpoint/2010/main" val="16952331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
          <p:cNvSpPr>
            <a:spLocks noChangeArrowheads="1"/>
          </p:cNvSpPr>
          <p:nvPr/>
        </p:nvSpPr>
        <p:spPr bwMode="auto">
          <a:xfrm>
            <a:off x="3422779" y="2647869"/>
            <a:ext cx="5510831" cy="2361398"/>
          </a:xfrm>
          <a:prstGeom prst="rect">
            <a:avLst/>
          </a:prstGeom>
          <a:noFill/>
          <a:ln>
            <a:noFill/>
          </a:ln>
          <a:effectLst/>
        </p:spPr>
        <p:txBody>
          <a:bodyPr vert="horz" wrap="square" lIns="91440" tIns="72000" rIns="91440" bIns="72000" numCol="1" anchor="ctr" anchorCtr="0" compatLnSpc="1">
            <a:prstTxWarp prst="textNoShape">
              <a:avLst/>
            </a:prstTxWarp>
            <a:spAutoFit/>
          </a:bodyPr>
          <a:lstStyle/>
          <a:p>
            <a:r>
              <a:rPr lang="en-US" sz="2400" dirty="0" err="1">
                <a:solidFill>
                  <a:srgbClr val="CB4B16"/>
                </a:solidFill>
                <a:latin typeface="SourceCodePro"/>
              </a:rPr>
              <a:t>var</a:t>
            </a:r>
            <a:r>
              <a:rPr lang="en-US" sz="2400" dirty="0">
                <a:solidFill>
                  <a:srgbClr val="535353"/>
                </a:solidFill>
                <a:latin typeface="SourceCodePro"/>
              </a:rPr>
              <a:t> </a:t>
            </a:r>
            <a:r>
              <a:rPr lang="en-US" sz="2400" dirty="0">
                <a:solidFill>
                  <a:srgbClr val="2AA198"/>
                </a:solidFill>
                <a:latin typeface="SourceCodePro"/>
              </a:rPr>
              <a:t>count</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5</a:t>
            </a:r>
            <a:r>
              <a:rPr lang="en-US" sz="2400" dirty="0">
                <a:solidFill>
                  <a:srgbClr val="535353"/>
                </a:solidFill>
                <a:latin typeface="SourceCodePro"/>
              </a:rPr>
              <a:t>;</a:t>
            </a:r>
          </a:p>
          <a:p>
            <a:r>
              <a:rPr lang="en-US" sz="2400" dirty="0" err="1">
                <a:solidFill>
                  <a:srgbClr val="CB4B16"/>
                </a:solidFill>
                <a:latin typeface="SourceCodePro"/>
              </a:rPr>
              <a:t>typeof</a:t>
            </a:r>
            <a:r>
              <a:rPr lang="en-US" sz="2400" dirty="0">
                <a:solidFill>
                  <a:srgbClr val="535353"/>
                </a:solidFill>
                <a:latin typeface="SourceCodePro"/>
              </a:rPr>
              <a:t> </a:t>
            </a:r>
            <a:r>
              <a:rPr lang="en-US" sz="2400" dirty="0">
                <a:solidFill>
                  <a:srgbClr val="268BD2"/>
                </a:solidFill>
                <a:latin typeface="SourceCodePro"/>
              </a:rPr>
              <a:t>count</a:t>
            </a:r>
            <a:r>
              <a:rPr lang="en-US" sz="2400" dirty="0">
                <a:solidFill>
                  <a:srgbClr val="535353"/>
                </a:solidFill>
                <a:latin typeface="SourceCodePro"/>
              </a:rPr>
              <a:t>      </a:t>
            </a:r>
            <a:r>
              <a:rPr lang="en-US" sz="2400" i="1" dirty="0">
                <a:solidFill>
                  <a:srgbClr val="586E75"/>
                </a:solidFill>
                <a:latin typeface="SourceCodePro"/>
              </a:rPr>
              <a:t>// 'number’</a:t>
            </a:r>
            <a:endParaRPr lang="en-US" sz="2400" dirty="0">
              <a:solidFill>
                <a:srgbClr val="535353"/>
              </a:solidFill>
              <a:latin typeface="SourceCodePro"/>
            </a:endParaRPr>
          </a:p>
          <a:p>
            <a:r>
              <a:rPr lang="en-US" sz="2400" dirty="0">
                <a:solidFill>
                  <a:srgbClr val="535353"/>
                </a:solidFill>
                <a:latin typeface="SourceCodePro"/>
              </a:rPr>
              <a:t>​</a:t>
            </a:r>
          </a:p>
          <a:p>
            <a:r>
              <a:rPr lang="en-US" sz="2400" dirty="0" err="1">
                <a:solidFill>
                  <a:srgbClr val="CB4B16"/>
                </a:solidFill>
                <a:latin typeface="SourceCodePro"/>
              </a:rPr>
              <a:t>var</a:t>
            </a:r>
            <a:r>
              <a:rPr lang="en-US" sz="2400" dirty="0">
                <a:solidFill>
                  <a:srgbClr val="535353"/>
                </a:solidFill>
                <a:latin typeface="SourceCodePro"/>
              </a:rPr>
              <a:t> </a:t>
            </a:r>
            <a:r>
              <a:rPr lang="en-US" sz="2400" dirty="0">
                <a:solidFill>
                  <a:srgbClr val="2AA198"/>
                </a:solidFill>
                <a:latin typeface="SourceCodePro"/>
              </a:rPr>
              <a:t>age</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CB4B16"/>
                </a:solidFill>
                <a:latin typeface="SourceCodePro"/>
              </a:rPr>
              <a:t>new</a:t>
            </a:r>
            <a:r>
              <a:rPr lang="en-US" sz="2400" dirty="0">
                <a:solidFill>
                  <a:srgbClr val="535353"/>
                </a:solidFill>
                <a:latin typeface="SourceCodePro"/>
              </a:rPr>
              <a:t> </a:t>
            </a:r>
            <a:r>
              <a:rPr lang="en-US" sz="2400" dirty="0">
                <a:solidFill>
                  <a:srgbClr val="268BD2"/>
                </a:solidFill>
                <a:latin typeface="SourceCodePro"/>
              </a:rPr>
              <a:t>Object</a:t>
            </a:r>
            <a:r>
              <a:rPr lang="en-US" sz="2400" dirty="0">
                <a:solidFill>
                  <a:srgbClr val="535353"/>
                </a:solidFill>
                <a:latin typeface="SourceCodePro"/>
              </a:rPr>
              <a:t>(</a:t>
            </a:r>
            <a:r>
              <a:rPr lang="en-US" sz="2400" dirty="0">
                <a:solidFill>
                  <a:srgbClr val="D33682"/>
                </a:solidFill>
                <a:latin typeface="SourceCodePro"/>
              </a:rPr>
              <a:t>18</a:t>
            </a:r>
            <a:r>
              <a:rPr lang="en-US" sz="2400" dirty="0">
                <a:solidFill>
                  <a:srgbClr val="535353"/>
                </a:solidFill>
                <a:latin typeface="SourceCodePro"/>
              </a:rPr>
              <a:t>);</a:t>
            </a:r>
          </a:p>
          <a:p>
            <a:r>
              <a:rPr lang="en-US" sz="2400" dirty="0" err="1">
                <a:solidFill>
                  <a:srgbClr val="CB4B16"/>
                </a:solidFill>
                <a:latin typeface="SourceCodePro"/>
              </a:rPr>
              <a:t>typeof</a:t>
            </a:r>
            <a:r>
              <a:rPr lang="en-US" sz="2400" dirty="0">
                <a:solidFill>
                  <a:srgbClr val="535353"/>
                </a:solidFill>
                <a:latin typeface="SourceCodePro"/>
              </a:rPr>
              <a:t> </a:t>
            </a:r>
            <a:r>
              <a:rPr lang="en-US" sz="2400" dirty="0">
                <a:solidFill>
                  <a:srgbClr val="268BD2"/>
                </a:solidFill>
                <a:latin typeface="SourceCodePro"/>
              </a:rPr>
              <a:t>age</a:t>
            </a:r>
            <a:r>
              <a:rPr lang="en-US" sz="2400" dirty="0">
                <a:solidFill>
                  <a:srgbClr val="535353"/>
                </a:solidFill>
                <a:latin typeface="SourceCodePro"/>
              </a:rPr>
              <a:t>      </a:t>
            </a:r>
            <a:r>
              <a:rPr lang="en-US" sz="2400" i="1" dirty="0">
                <a:solidFill>
                  <a:srgbClr val="586E75"/>
                </a:solidFill>
                <a:latin typeface="SourceCodePro"/>
              </a:rPr>
              <a:t>// 'object’</a:t>
            </a:r>
            <a:endParaRPr lang="en-US" sz="2400" dirty="0">
              <a:solidFill>
                <a:srgbClr val="535353"/>
              </a:solidFill>
              <a:latin typeface="SourceCodePro"/>
            </a:endParaRPr>
          </a:p>
          <a:p>
            <a:r>
              <a:rPr lang="en-US" sz="2400" dirty="0">
                <a:solidFill>
                  <a:srgbClr val="535353"/>
                </a:solidFill>
                <a:latin typeface="SourceCodePro"/>
              </a:rPr>
              <a:t>​</a:t>
            </a:r>
            <a:endParaRPr lang="en-US" sz="2400" b="0" i="0" dirty="0">
              <a:solidFill>
                <a:srgbClr val="535353"/>
              </a:solidFill>
              <a:effectLst/>
              <a:latin typeface="SourceCodePro"/>
            </a:endParaRPr>
          </a:p>
        </p:txBody>
      </p:sp>
      <p:grpSp>
        <p:nvGrpSpPr>
          <p:cNvPr id="17" name="Group 16"/>
          <p:cNvGrpSpPr/>
          <p:nvPr/>
        </p:nvGrpSpPr>
        <p:grpSpPr>
          <a:xfrm>
            <a:off x="2914399" y="1121209"/>
            <a:ext cx="6527591" cy="4892654"/>
            <a:chOff x="1576013" y="1860697"/>
            <a:chExt cx="9040231" cy="4892654"/>
          </a:xfrm>
        </p:grpSpPr>
        <p:sp>
          <p:nvSpPr>
            <p:cNvPr id="18" name="TextBox 17"/>
            <p:cNvSpPr txBox="1"/>
            <p:nvPr/>
          </p:nvSpPr>
          <p:spPr>
            <a:xfrm>
              <a:off x="1576014" y="1860697"/>
              <a:ext cx="9040230" cy="503534"/>
            </a:xfrm>
            <a:prstGeom prst="rect">
              <a:avLst/>
            </a:prstGeom>
            <a:solidFill>
              <a:schemeClr val="accent3"/>
            </a:solidFill>
            <a:ln>
              <a:solidFill>
                <a:schemeClr val="accent3"/>
              </a:solidFill>
            </a:ln>
          </p:spPr>
          <p:txBody>
            <a:bodyPr wrap="square" rtlCol="0" anchor="ctr">
              <a:spAutoFit/>
            </a:bodyPr>
            <a:lstStyle/>
            <a:p>
              <a:r>
                <a:rPr lang="en-US" dirty="0">
                  <a:solidFill>
                    <a:prstClr val="white"/>
                  </a:solidFill>
                </a:rPr>
                <a:t> </a:t>
              </a:r>
              <a:r>
                <a:rPr lang="en-US" dirty="0" smtClean="0">
                  <a:solidFill>
                    <a:prstClr val="white"/>
                  </a:solidFill>
                </a:rPr>
                <a:t>     JAVASCRIPT</a:t>
              </a:r>
              <a:endParaRPr lang="ru-RU" dirty="0">
                <a:solidFill>
                  <a:prstClr val="white"/>
                </a:solidFill>
              </a:endParaRPr>
            </a:p>
          </p:txBody>
        </p:sp>
        <p:sp>
          <p:nvSpPr>
            <p:cNvPr id="19" name="Rectangle 1"/>
            <p:cNvSpPr>
              <a:spLocks noChangeArrowheads="1"/>
            </p:cNvSpPr>
            <p:nvPr/>
          </p:nvSpPr>
          <p:spPr bwMode="auto">
            <a:xfrm>
              <a:off x="1576013" y="2364231"/>
              <a:ext cx="9040231" cy="4389120"/>
            </a:xfrm>
            <a:prstGeom prst="rect">
              <a:avLst/>
            </a:prstGeom>
            <a:noFill/>
            <a:ln>
              <a:solidFill>
                <a:schemeClr val="accent3"/>
              </a:solidFill>
            </a:ln>
            <a:effec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endParaRPr lang="en-US" altLang="en-US" dirty="0" smtClean="0">
                <a:solidFill>
                  <a:srgbClr val="CC7832"/>
                </a:solidFill>
                <a:latin typeface="Courier New" panose="02070309020205020404" pitchFamily="49" charset="0"/>
                <a:cs typeface="Courier New" panose="02070309020205020404" pitchFamily="49" charset="0"/>
              </a:endParaRPr>
            </a:p>
          </p:txBody>
        </p:sp>
        <p:pic>
          <p:nvPicPr>
            <p:cNvPr id="20" name="Picture 19"/>
            <p:cNvPicPr>
              <a:picLocks noChangeAspect="1"/>
            </p:cNvPicPr>
            <p:nvPr/>
          </p:nvPicPr>
          <p:blipFill rotWithShape="1">
            <a:blip r:embed="rId3" cstate="print">
              <a:extLst>
                <a:ext uri="{28A0092B-C50C-407E-A947-70E740481C1C}">
                  <a14:useLocalDpi xmlns:a14="http://schemas.microsoft.com/office/drawing/2010/main" val="0"/>
                </a:ext>
              </a:extLst>
            </a:blip>
            <a:srcRect t="20408" b="1531"/>
            <a:stretch/>
          </p:blipFill>
          <p:spPr>
            <a:xfrm>
              <a:off x="1644533" y="1935750"/>
              <a:ext cx="448681" cy="370816"/>
            </a:xfrm>
            <a:prstGeom prst="rect">
              <a:avLst/>
            </a:prstGeom>
          </p:spPr>
        </p:pic>
      </p:grpSp>
      <p:sp>
        <p:nvSpPr>
          <p:cNvPr id="2" name="Text Placeholder 1"/>
          <p:cNvSpPr>
            <a:spLocks noGrp="1"/>
          </p:cNvSpPr>
          <p:nvPr>
            <p:ph type="body" sz="quarter" idx="10"/>
          </p:nvPr>
        </p:nvSpPr>
        <p:spPr/>
        <p:txBody>
          <a:bodyPr>
            <a:normAutofit/>
          </a:bodyPr>
          <a:lstStyle/>
          <a:p>
            <a:r>
              <a:rPr lang="en-US" sz="2000" dirty="0" smtClean="0"/>
              <a:t>PRIMITIVES VS CONSTRUCTORS</a:t>
            </a:r>
            <a:endParaRPr lang="en-US" sz="2000" dirty="0"/>
          </a:p>
        </p:txBody>
      </p:sp>
    </p:spTree>
    <p:extLst>
      <p:ext uri="{BB962C8B-B14F-4D97-AF65-F5344CB8AC3E}">
        <p14:creationId xmlns:p14="http://schemas.microsoft.com/office/powerpoint/2010/main" val="1285369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
                                            <p:txEl>
                                              <p:pRg st="2" end="2"/>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1">
                                            <p:txEl>
                                              <p:pRg st="4" end="4"/>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63206" y="3826604"/>
            <a:ext cx="6694718" cy="842090"/>
          </a:xfrm>
        </p:spPr>
        <p:txBody>
          <a:bodyPr/>
          <a:lstStyle/>
          <a:p>
            <a:r>
              <a:rPr lang="en-US" dirty="0" smtClean="0"/>
              <a:t>Object types</a:t>
            </a:r>
            <a:endParaRPr lang="en-US" dirty="0"/>
          </a:p>
        </p:txBody>
      </p:sp>
      <p:sp>
        <p:nvSpPr>
          <p:cNvPr id="3" name="Text Placeholder 7"/>
          <p:cNvSpPr>
            <a:spLocks noGrp="1"/>
          </p:cNvSpPr>
          <p:nvPr>
            <p:ph type="body" sz="quarter" idx="13"/>
          </p:nvPr>
        </p:nvSpPr>
        <p:spPr>
          <a:xfrm>
            <a:off x="1163206" y="4668694"/>
            <a:ext cx="6694718" cy="1010277"/>
          </a:xfrm>
        </p:spPr>
        <p:txBody>
          <a:bodyPr/>
          <a:lstStyle/>
          <a:p>
            <a:r>
              <a:rPr lang="en-US" sz="2800" dirty="0" smtClean="0"/>
              <a:t>Introduction to </a:t>
            </a:r>
            <a:r>
              <a:rPr lang="en-US" sz="2800" dirty="0" err="1" smtClean="0"/>
              <a:t>javascript</a:t>
            </a:r>
            <a:endParaRPr lang="en-US" sz="2800" dirty="0" smtClean="0"/>
          </a:p>
          <a:p>
            <a:r>
              <a:rPr lang="en-US" sz="2800" dirty="0" smtClean="0"/>
              <a:t>object types</a:t>
            </a:r>
            <a:endParaRPr lang="en-US" sz="2800" dirty="0"/>
          </a:p>
        </p:txBody>
      </p:sp>
    </p:spTree>
    <p:extLst>
      <p:ext uri="{BB962C8B-B14F-4D97-AF65-F5344CB8AC3E}">
        <p14:creationId xmlns:p14="http://schemas.microsoft.com/office/powerpoint/2010/main" val="30942849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14431" y="2522086"/>
            <a:ext cx="5575409" cy="430887"/>
          </a:xfrm>
          <a:prstGeom prst="rect">
            <a:avLst/>
          </a:prstGeom>
        </p:spPr>
        <p:txBody>
          <a:bodyPr wrap="square">
            <a:spAutoFit/>
          </a:bodyPr>
          <a:lstStyle/>
          <a:p>
            <a:r>
              <a:rPr lang="en-US" sz="2200" b="1" dirty="0" smtClean="0">
                <a:solidFill>
                  <a:schemeClr val="accent5"/>
                </a:solidFill>
              </a:rPr>
              <a:t>Object</a:t>
            </a:r>
            <a:r>
              <a:rPr lang="en-US" sz="2200" dirty="0" smtClean="0">
                <a:solidFill>
                  <a:schemeClr val="bg1">
                    <a:lumMod val="50000"/>
                  </a:schemeClr>
                </a:solidFill>
              </a:rPr>
              <a:t> is a </a:t>
            </a:r>
            <a:r>
              <a:rPr lang="en-US" sz="2200" dirty="0">
                <a:solidFill>
                  <a:schemeClr val="bg1">
                    <a:lumMod val="50000"/>
                  </a:schemeClr>
                </a:solidFill>
              </a:rPr>
              <a:t>collection of </a:t>
            </a:r>
            <a:r>
              <a:rPr lang="en-US" sz="2200" dirty="0" smtClean="0">
                <a:solidFill>
                  <a:schemeClr val="bg1">
                    <a:lumMod val="50000"/>
                  </a:schemeClr>
                </a:solidFill>
              </a:rPr>
              <a:t>properties </a:t>
            </a:r>
            <a:endParaRPr lang="ru-RU" sz="2200" dirty="0" smtClean="0">
              <a:solidFill>
                <a:schemeClr val="bg1">
                  <a:lumMod val="50000"/>
                </a:schemeClr>
              </a:solidFill>
            </a:endParaRPr>
          </a:p>
        </p:txBody>
      </p:sp>
      <p:sp>
        <p:nvSpPr>
          <p:cNvPr id="9" name="Rectangle 1"/>
          <p:cNvSpPr>
            <a:spLocks noChangeArrowheads="1"/>
          </p:cNvSpPr>
          <p:nvPr/>
        </p:nvSpPr>
        <p:spPr bwMode="auto">
          <a:xfrm>
            <a:off x="7357966" y="2340474"/>
            <a:ext cx="4504234" cy="341632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US" sz="2400" dirty="0" err="1">
                <a:solidFill>
                  <a:srgbClr val="CB4B16"/>
                </a:solidFill>
                <a:latin typeface="SourceCodePro"/>
              </a:rPr>
              <a:t>var</a:t>
            </a:r>
            <a:r>
              <a:rPr lang="en-US" sz="2400" dirty="0">
                <a:solidFill>
                  <a:srgbClr val="535353"/>
                </a:solidFill>
                <a:latin typeface="SourceCodePro"/>
              </a:rPr>
              <a:t> </a:t>
            </a:r>
            <a:r>
              <a:rPr lang="en-US" sz="2400" dirty="0">
                <a:solidFill>
                  <a:srgbClr val="2AA198"/>
                </a:solidFill>
                <a:latin typeface="SourceCodePro"/>
              </a:rPr>
              <a:t>person</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br>
              <a:rPr lang="en-US" sz="2400" dirty="0">
                <a:solidFill>
                  <a:srgbClr val="535353"/>
                </a:solidFill>
                <a:latin typeface="SourceCodePro"/>
              </a:rPr>
            </a:br>
            <a:r>
              <a:rPr lang="en-US" sz="2400" dirty="0">
                <a:solidFill>
                  <a:srgbClr val="535353"/>
                </a:solidFill>
                <a:latin typeface="SourceCodePro"/>
              </a:rPr>
              <a:t>    </a:t>
            </a:r>
            <a:r>
              <a:rPr lang="en-US" sz="2400" dirty="0" err="1">
                <a:solidFill>
                  <a:srgbClr val="2AA198"/>
                </a:solidFill>
                <a:latin typeface="SourceCodePro"/>
              </a:rPr>
              <a:t>firstName</a:t>
            </a:r>
            <a:r>
              <a:rPr lang="en-US" sz="2400" dirty="0">
                <a:solidFill>
                  <a:srgbClr val="535353"/>
                </a:solidFill>
                <a:latin typeface="SourceCodePro"/>
              </a:rPr>
              <a:t> : </a:t>
            </a:r>
            <a:r>
              <a:rPr lang="en-US" sz="2400" dirty="0">
                <a:solidFill>
                  <a:srgbClr val="268BD2"/>
                </a:solidFill>
                <a:latin typeface="SourceCodePro"/>
              </a:rPr>
              <a:t>‘John’</a:t>
            </a:r>
            <a:r>
              <a:rPr lang="en-US" sz="2400" dirty="0">
                <a:solidFill>
                  <a:srgbClr val="535353"/>
                </a:solidFill>
                <a:latin typeface="SourceCodePro"/>
              </a:rPr>
              <a:t>,</a:t>
            </a:r>
            <a:br>
              <a:rPr lang="en-US" sz="2400" dirty="0">
                <a:solidFill>
                  <a:srgbClr val="535353"/>
                </a:solidFill>
                <a:latin typeface="SourceCodePro"/>
              </a:rPr>
            </a:br>
            <a:r>
              <a:rPr lang="en-US" sz="2400" dirty="0">
                <a:solidFill>
                  <a:srgbClr val="535353"/>
                </a:solidFill>
                <a:latin typeface="SourceCodePro"/>
              </a:rPr>
              <a:t>    </a:t>
            </a:r>
            <a:r>
              <a:rPr lang="en-US" sz="2400" dirty="0" err="1">
                <a:solidFill>
                  <a:srgbClr val="2AA198"/>
                </a:solidFill>
                <a:latin typeface="SourceCodePro"/>
              </a:rPr>
              <a:t>lastName</a:t>
            </a:r>
            <a:r>
              <a:rPr lang="en-US" sz="2400" dirty="0">
                <a:solidFill>
                  <a:srgbClr val="535353"/>
                </a:solidFill>
                <a:latin typeface="SourceCodePro"/>
              </a:rPr>
              <a:t>  : </a:t>
            </a:r>
            <a:r>
              <a:rPr lang="en-US" sz="2400" dirty="0">
                <a:solidFill>
                  <a:srgbClr val="268BD2"/>
                </a:solidFill>
                <a:latin typeface="SourceCodePro"/>
              </a:rPr>
              <a:t>‘Doe’</a:t>
            </a:r>
            <a:r>
              <a:rPr lang="en-US" sz="2400" dirty="0">
                <a:solidFill>
                  <a:srgbClr val="535353"/>
                </a:solidFill>
                <a:latin typeface="SourceCodePro"/>
              </a:rPr>
              <a:t>,</a:t>
            </a:r>
            <a:br>
              <a:rPr lang="en-US" sz="2400" dirty="0">
                <a:solidFill>
                  <a:srgbClr val="535353"/>
                </a:solidFill>
                <a:latin typeface="SourceCodePro"/>
              </a:rPr>
            </a:br>
            <a:r>
              <a:rPr lang="en-US" sz="2400" dirty="0">
                <a:solidFill>
                  <a:srgbClr val="535353"/>
                </a:solidFill>
                <a:latin typeface="SourceCodePro"/>
              </a:rPr>
              <a:t>    </a:t>
            </a:r>
            <a:r>
              <a:rPr lang="en-US" sz="2400" dirty="0">
                <a:solidFill>
                  <a:srgbClr val="2AA198"/>
                </a:solidFill>
                <a:latin typeface="SourceCodePro"/>
              </a:rPr>
              <a:t>age</a:t>
            </a:r>
            <a:r>
              <a:rPr lang="en-US" sz="2400" dirty="0">
                <a:solidFill>
                  <a:srgbClr val="535353"/>
                </a:solidFill>
                <a:latin typeface="SourceCodePro"/>
              </a:rPr>
              <a:t>      : </a:t>
            </a:r>
            <a:r>
              <a:rPr lang="en-US" sz="2400" dirty="0">
                <a:solidFill>
                  <a:srgbClr val="D33682"/>
                </a:solidFill>
                <a:latin typeface="SourceCodePro"/>
              </a:rPr>
              <a:t>50</a:t>
            </a:r>
            <a:r>
              <a:rPr lang="en-US" sz="2400" dirty="0">
                <a:solidFill>
                  <a:srgbClr val="535353"/>
                </a:solidFill>
                <a:latin typeface="SourceCodePro"/>
              </a:rPr>
              <a:t>,</a:t>
            </a:r>
            <a:br>
              <a:rPr lang="en-US" sz="2400" dirty="0">
                <a:solidFill>
                  <a:srgbClr val="535353"/>
                </a:solidFill>
                <a:latin typeface="SourceCodePro"/>
              </a:rPr>
            </a:br>
            <a:r>
              <a:rPr lang="en-US" sz="2400" dirty="0">
                <a:solidFill>
                  <a:srgbClr val="535353"/>
                </a:solidFill>
                <a:latin typeface="SourceCodePro"/>
              </a:rPr>
              <a:t>    </a:t>
            </a:r>
            <a:r>
              <a:rPr lang="en-US" sz="2400" dirty="0" err="1">
                <a:solidFill>
                  <a:srgbClr val="2AA198"/>
                </a:solidFill>
                <a:latin typeface="SourceCodePro"/>
              </a:rPr>
              <a:t>eyeColor</a:t>
            </a:r>
            <a:r>
              <a:rPr lang="en-US" sz="2400" dirty="0">
                <a:solidFill>
                  <a:srgbClr val="535353"/>
                </a:solidFill>
                <a:latin typeface="SourceCodePro"/>
              </a:rPr>
              <a:t>  : </a:t>
            </a:r>
            <a:r>
              <a:rPr lang="en-US" sz="2400" dirty="0">
                <a:solidFill>
                  <a:srgbClr val="268BD2"/>
                </a:solidFill>
                <a:latin typeface="SourceCodePro"/>
              </a:rPr>
              <a:t>‘blue’</a:t>
            </a:r>
            <a:r>
              <a:rPr lang="en-US" sz="2400" dirty="0">
                <a:solidFill>
                  <a:srgbClr val="535353"/>
                </a:solidFill>
                <a:latin typeface="SourceCodePro"/>
              </a:rPr>
              <a:t>,</a:t>
            </a:r>
          </a:p>
          <a:p>
            <a:r>
              <a:rPr lang="en-US" sz="2400" dirty="0">
                <a:solidFill>
                  <a:srgbClr val="535353"/>
                </a:solidFill>
                <a:latin typeface="SourceCodePro"/>
              </a:rPr>
              <a:t>    </a:t>
            </a:r>
            <a:r>
              <a:rPr lang="en-US" sz="2400" dirty="0" err="1">
                <a:solidFill>
                  <a:srgbClr val="2AA198"/>
                </a:solidFill>
                <a:latin typeface="SourceCodePro"/>
              </a:rPr>
              <a:t>getAge</a:t>
            </a:r>
            <a:r>
              <a:rPr lang="en-US" sz="2400" dirty="0">
                <a:solidFill>
                  <a:srgbClr val="535353"/>
                </a:solidFill>
                <a:latin typeface="SourceCodePro"/>
              </a:rPr>
              <a:t> : </a:t>
            </a:r>
            <a:r>
              <a:rPr lang="en-US" sz="2400" dirty="0">
                <a:solidFill>
                  <a:srgbClr val="CB4B16"/>
                </a:solidFill>
                <a:latin typeface="SourceCodePro"/>
              </a:rPr>
              <a:t>function</a:t>
            </a:r>
            <a:r>
              <a:rPr lang="en-US" sz="2400" dirty="0">
                <a:solidFill>
                  <a:srgbClr val="535353"/>
                </a:solidFill>
                <a:latin typeface="SourceCodePro"/>
              </a:rPr>
              <a:t>(){}</a:t>
            </a:r>
            <a:br>
              <a:rPr lang="en-US" sz="2400" dirty="0">
                <a:solidFill>
                  <a:srgbClr val="535353"/>
                </a:solidFill>
                <a:latin typeface="SourceCodePro"/>
              </a:rPr>
            </a:br>
            <a:r>
              <a:rPr lang="en-US" sz="2400" dirty="0">
                <a:solidFill>
                  <a:srgbClr val="535353"/>
                </a:solidFill>
                <a:latin typeface="SourceCodePro"/>
              </a:rPr>
              <a:t>};</a:t>
            </a:r>
          </a:p>
          <a:p>
            <a:r>
              <a:rPr lang="en-US" sz="2400" dirty="0" err="1">
                <a:solidFill>
                  <a:srgbClr val="CB4B16"/>
                </a:solidFill>
                <a:latin typeface="SourceCodePro"/>
              </a:rPr>
              <a:t>var</a:t>
            </a:r>
            <a:r>
              <a:rPr lang="en-US" sz="2400" dirty="0">
                <a:solidFill>
                  <a:srgbClr val="535353"/>
                </a:solidFill>
                <a:latin typeface="SourceCodePro"/>
              </a:rPr>
              <a:t> </a:t>
            </a:r>
            <a:r>
              <a:rPr lang="en-US" sz="2400" dirty="0">
                <a:solidFill>
                  <a:srgbClr val="2AA198"/>
                </a:solidFill>
                <a:latin typeface="SourceCodePro"/>
              </a:rPr>
              <a:t>car</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CB4B16"/>
                </a:solidFill>
                <a:latin typeface="SourceCodePro"/>
              </a:rPr>
              <a:t>new</a:t>
            </a:r>
            <a:r>
              <a:rPr lang="en-US" sz="2400" dirty="0">
                <a:solidFill>
                  <a:srgbClr val="535353"/>
                </a:solidFill>
                <a:latin typeface="SourceCodePro"/>
              </a:rPr>
              <a:t> </a:t>
            </a:r>
            <a:r>
              <a:rPr lang="en-US" sz="2400" dirty="0">
                <a:solidFill>
                  <a:srgbClr val="268BD2"/>
                </a:solidFill>
                <a:latin typeface="SourceCodePro"/>
              </a:rPr>
              <a:t>Object</a:t>
            </a:r>
            <a:r>
              <a:rPr lang="en-US" sz="2400" dirty="0">
                <a:solidFill>
                  <a:srgbClr val="535353"/>
                </a:solidFill>
                <a:latin typeface="SourceCodePro"/>
              </a:rPr>
              <a:t>()</a:t>
            </a:r>
          </a:p>
          <a:p>
            <a:r>
              <a:rPr lang="en-US" sz="2400" dirty="0">
                <a:solidFill>
                  <a:srgbClr val="535353"/>
                </a:solidFill>
                <a:latin typeface="SourceCodePro"/>
              </a:rPr>
              <a:t>​</a:t>
            </a:r>
            <a:endParaRPr lang="en-US" sz="2400" b="0" i="0" dirty="0">
              <a:solidFill>
                <a:srgbClr val="535353"/>
              </a:solidFill>
              <a:effectLst/>
              <a:latin typeface="SourceCodePro"/>
            </a:endParaRPr>
          </a:p>
        </p:txBody>
      </p:sp>
      <p:grpSp>
        <p:nvGrpSpPr>
          <p:cNvPr id="2" name="Group 1"/>
          <p:cNvGrpSpPr/>
          <p:nvPr/>
        </p:nvGrpSpPr>
        <p:grpSpPr>
          <a:xfrm>
            <a:off x="7234355" y="1764774"/>
            <a:ext cx="4575381" cy="4063920"/>
            <a:chOff x="7152162" y="2134643"/>
            <a:chExt cx="4575381" cy="4063920"/>
          </a:xfrm>
        </p:grpSpPr>
        <p:grpSp>
          <p:nvGrpSpPr>
            <p:cNvPr id="8" name="Group 8"/>
            <p:cNvGrpSpPr/>
            <p:nvPr/>
          </p:nvGrpSpPr>
          <p:grpSpPr>
            <a:xfrm>
              <a:off x="7152162" y="2134643"/>
              <a:ext cx="4575381" cy="4063920"/>
              <a:chOff x="7223086" y="2714299"/>
              <a:chExt cx="4282068" cy="2259264"/>
            </a:xfrm>
          </p:grpSpPr>
          <p:sp>
            <p:nvSpPr>
              <p:cNvPr id="10" name="TextBox 9"/>
              <p:cNvSpPr txBox="1"/>
              <p:nvPr/>
            </p:nvSpPr>
            <p:spPr>
              <a:xfrm>
                <a:off x="7223087" y="2714299"/>
                <a:ext cx="4282067" cy="279931"/>
              </a:xfrm>
              <a:prstGeom prst="rect">
                <a:avLst/>
              </a:prstGeom>
              <a:solidFill>
                <a:schemeClr val="accent3"/>
              </a:solidFill>
              <a:ln>
                <a:solidFill>
                  <a:schemeClr val="accent3"/>
                </a:solidFill>
              </a:ln>
            </p:spPr>
            <p:txBody>
              <a:bodyPr wrap="square" rtlCol="0" anchor="ctr">
                <a:spAutoFit/>
              </a:bodyPr>
              <a:lstStyle/>
              <a:p>
                <a:r>
                  <a:rPr lang="en-US" dirty="0">
                    <a:solidFill>
                      <a:prstClr val="white"/>
                    </a:solidFill>
                  </a:rPr>
                  <a:t>      </a:t>
                </a:r>
                <a:r>
                  <a:rPr lang="en-US" dirty="0" smtClean="0">
                    <a:solidFill>
                      <a:prstClr val="white"/>
                    </a:solidFill>
                  </a:rPr>
                  <a:t>JAVASCRIPT</a:t>
                </a:r>
                <a:endParaRPr lang="ru-RU" dirty="0">
                  <a:solidFill>
                    <a:prstClr val="white"/>
                  </a:solidFill>
                </a:endParaRPr>
              </a:p>
            </p:txBody>
          </p:sp>
          <p:sp>
            <p:nvSpPr>
              <p:cNvPr id="11" name="Rectangle 1"/>
              <p:cNvSpPr>
                <a:spLocks noChangeArrowheads="1"/>
              </p:cNvSpPr>
              <p:nvPr/>
            </p:nvSpPr>
            <p:spPr bwMode="auto">
              <a:xfrm>
                <a:off x="7223086" y="2993563"/>
                <a:ext cx="4282067" cy="1980000"/>
              </a:xfrm>
              <a:prstGeom prst="rect">
                <a:avLst/>
              </a:prstGeom>
              <a:noFill/>
              <a:ln>
                <a:solidFill>
                  <a:schemeClr val="accent3"/>
                </a:solidFill>
              </a:ln>
              <a:effec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endParaRPr lang="en-US" altLang="en-US" dirty="0">
                  <a:solidFill>
                    <a:srgbClr val="CC7832"/>
                  </a:solidFill>
                  <a:latin typeface="Courier New" panose="02070309020205020404" pitchFamily="49" charset="0"/>
                  <a:cs typeface="Courier New" panose="02070309020205020404" pitchFamily="49" charset="0"/>
                </a:endParaRPr>
              </a:p>
            </p:txBody>
          </p:sp>
        </p:grpSp>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t="20408" b="1531"/>
            <a:stretch/>
          </p:blipFill>
          <p:spPr>
            <a:xfrm>
              <a:off x="7240188" y="2214917"/>
              <a:ext cx="296472" cy="370816"/>
            </a:xfrm>
            <a:prstGeom prst="rect">
              <a:avLst/>
            </a:prstGeom>
          </p:spPr>
        </p:pic>
      </p:grpSp>
      <p:sp>
        <p:nvSpPr>
          <p:cNvPr id="17" name="TextBox 16"/>
          <p:cNvSpPr txBox="1"/>
          <p:nvPr/>
        </p:nvSpPr>
        <p:spPr>
          <a:xfrm>
            <a:off x="3927961" y="1105675"/>
            <a:ext cx="4500464" cy="369332"/>
          </a:xfrm>
          <a:prstGeom prst="rect">
            <a:avLst/>
          </a:prstGeom>
          <a:noFill/>
        </p:spPr>
        <p:txBody>
          <a:bodyPr wrap="none" rtlCol="0">
            <a:spAutoFit/>
          </a:bodyPr>
          <a:lstStyle/>
          <a:p>
            <a:pPr algn="ctr"/>
            <a:r>
              <a:rPr lang="en-US" sz="1800" dirty="0">
                <a:solidFill>
                  <a:schemeClr val="tx2">
                    <a:lumMod val="75000"/>
                  </a:schemeClr>
                </a:solidFill>
                <a:latin typeface="+mj-lt"/>
              </a:rPr>
              <a:t>Object is a collection of </a:t>
            </a:r>
            <a:r>
              <a:rPr lang="en-US" sz="1800" dirty="0">
                <a:solidFill>
                  <a:schemeClr val="accent5"/>
                </a:solidFill>
                <a:latin typeface="+mj-lt"/>
              </a:rPr>
              <a:t>key/value pairs</a:t>
            </a:r>
          </a:p>
        </p:txBody>
      </p:sp>
      <p:grpSp>
        <p:nvGrpSpPr>
          <p:cNvPr id="19" name="Group 18"/>
          <p:cNvGrpSpPr/>
          <p:nvPr/>
        </p:nvGrpSpPr>
        <p:grpSpPr>
          <a:xfrm>
            <a:off x="877783" y="2617340"/>
            <a:ext cx="297160" cy="296274"/>
            <a:chOff x="5918994" y="3280833"/>
            <a:chExt cx="354012" cy="352956"/>
          </a:xfrm>
          <a:solidFill>
            <a:schemeClr val="accent2"/>
          </a:solidFill>
        </p:grpSpPr>
        <p:sp>
          <p:nvSpPr>
            <p:cNvPr id="20" name="Oval 19"/>
            <p:cNvSpPr>
              <a:spLocks noChangeArrowheads="1"/>
            </p:cNvSpPr>
            <p:nvPr/>
          </p:nvSpPr>
          <p:spPr bwMode="auto">
            <a:xfrm>
              <a:off x="6010488" y="3371623"/>
              <a:ext cx="171376" cy="171727"/>
            </a:xfrm>
            <a:prstGeom prst="ellipse">
              <a:avLst/>
            </a:pr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20"/>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2" name="Group 21"/>
          <p:cNvGrpSpPr/>
          <p:nvPr/>
        </p:nvGrpSpPr>
        <p:grpSpPr>
          <a:xfrm>
            <a:off x="877783" y="3484569"/>
            <a:ext cx="297160" cy="296274"/>
            <a:chOff x="5918994" y="3280833"/>
            <a:chExt cx="354012" cy="352956"/>
          </a:xfrm>
          <a:solidFill>
            <a:schemeClr val="accent2"/>
          </a:solidFill>
        </p:grpSpPr>
        <p:sp>
          <p:nvSpPr>
            <p:cNvPr id="23" name="Oval 22"/>
            <p:cNvSpPr>
              <a:spLocks noChangeArrowheads="1"/>
            </p:cNvSpPr>
            <p:nvPr/>
          </p:nvSpPr>
          <p:spPr bwMode="auto">
            <a:xfrm>
              <a:off x="6010488" y="3371623"/>
              <a:ext cx="171376" cy="171727"/>
            </a:xfrm>
            <a:prstGeom prst="ellipse">
              <a:avLst/>
            </a:pr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23"/>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5" name="Group 24"/>
          <p:cNvGrpSpPr/>
          <p:nvPr/>
        </p:nvGrpSpPr>
        <p:grpSpPr>
          <a:xfrm>
            <a:off x="877783" y="4351797"/>
            <a:ext cx="297160" cy="296274"/>
            <a:chOff x="5918994" y="3280833"/>
            <a:chExt cx="354012" cy="352956"/>
          </a:xfrm>
          <a:solidFill>
            <a:schemeClr val="accent2"/>
          </a:solidFill>
        </p:grpSpPr>
        <p:sp>
          <p:nvSpPr>
            <p:cNvPr id="26" name="Oval 25"/>
            <p:cNvSpPr>
              <a:spLocks noChangeArrowheads="1"/>
            </p:cNvSpPr>
            <p:nvPr/>
          </p:nvSpPr>
          <p:spPr bwMode="auto">
            <a:xfrm>
              <a:off x="6010488" y="3371623"/>
              <a:ext cx="171376" cy="171727"/>
            </a:xfrm>
            <a:prstGeom prst="ellipse">
              <a:avLst/>
            </a:pr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26"/>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9" name="Rectangle 28"/>
          <p:cNvSpPr/>
          <p:nvPr/>
        </p:nvSpPr>
        <p:spPr>
          <a:xfrm>
            <a:off x="1314431" y="3166765"/>
            <a:ext cx="6096000" cy="769441"/>
          </a:xfrm>
          <a:prstGeom prst="rect">
            <a:avLst/>
          </a:prstGeom>
        </p:spPr>
        <p:txBody>
          <a:bodyPr>
            <a:spAutoFit/>
          </a:bodyPr>
          <a:lstStyle/>
          <a:p>
            <a:pPr lvl="0"/>
            <a:r>
              <a:rPr lang="en-US" sz="2200" b="1" dirty="0">
                <a:solidFill>
                  <a:schemeClr val="accent5"/>
                </a:solidFill>
              </a:rPr>
              <a:t>Property</a:t>
            </a:r>
            <a:r>
              <a:rPr lang="en-US" sz="2200" dirty="0">
                <a:solidFill>
                  <a:srgbClr val="16A085"/>
                </a:solidFill>
              </a:rPr>
              <a:t> </a:t>
            </a:r>
            <a:r>
              <a:rPr lang="en-US" sz="2200" dirty="0">
                <a:solidFill>
                  <a:prstClr val="white">
                    <a:lumMod val="50000"/>
                  </a:prstClr>
                </a:solidFill>
              </a:rPr>
              <a:t>is an association between a name and a value. </a:t>
            </a:r>
          </a:p>
        </p:txBody>
      </p:sp>
      <p:sp>
        <p:nvSpPr>
          <p:cNvPr id="31" name="Rectangle 30"/>
          <p:cNvSpPr/>
          <p:nvPr/>
        </p:nvSpPr>
        <p:spPr>
          <a:xfrm>
            <a:off x="1314431" y="4149998"/>
            <a:ext cx="5684323" cy="769441"/>
          </a:xfrm>
          <a:prstGeom prst="rect">
            <a:avLst/>
          </a:prstGeom>
        </p:spPr>
        <p:txBody>
          <a:bodyPr wrap="square">
            <a:spAutoFit/>
          </a:bodyPr>
          <a:lstStyle/>
          <a:p>
            <a:pPr lvl="0"/>
            <a:r>
              <a:rPr lang="en-US" sz="2200" b="1" dirty="0">
                <a:solidFill>
                  <a:schemeClr val="accent5"/>
                </a:solidFill>
              </a:rPr>
              <a:t>Method</a:t>
            </a:r>
            <a:r>
              <a:rPr lang="en-US" sz="2200" b="1" dirty="0">
                <a:solidFill>
                  <a:srgbClr val="16A085"/>
                </a:solidFill>
              </a:rPr>
              <a:t> </a:t>
            </a:r>
            <a:r>
              <a:rPr lang="en-US" sz="2200" dirty="0">
                <a:solidFill>
                  <a:prstClr val="white">
                    <a:lumMod val="50000"/>
                  </a:prstClr>
                </a:solidFill>
              </a:rPr>
              <a:t>is a property containing a function definition.</a:t>
            </a:r>
          </a:p>
        </p:txBody>
      </p:sp>
      <p:sp>
        <p:nvSpPr>
          <p:cNvPr id="5" name="Text Placeholder 4"/>
          <p:cNvSpPr>
            <a:spLocks noGrp="1"/>
          </p:cNvSpPr>
          <p:nvPr>
            <p:ph type="body" sz="quarter" idx="10"/>
          </p:nvPr>
        </p:nvSpPr>
        <p:spPr/>
        <p:txBody>
          <a:bodyPr>
            <a:normAutofit/>
          </a:bodyPr>
          <a:lstStyle/>
          <a:p>
            <a:r>
              <a:rPr lang="en-US" sz="2000" dirty="0" smtClean="0"/>
              <a:t>WHAT IS AN OBJECT IN JAVASCRIPT</a:t>
            </a:r>
            <a:endParaRPr lang="en-US" sz="2000" dirty="0"/>
          </a:p>
        </p:txBody>
      </p:sp>
    </p:spTree>
    <p:extLst>
      <p:ext uri="{BB962C8B-B14F-4D97-AF65-F5344CB8AC3E}">
        <p14:creationId xmlns:p14="http://schemas.microsoft.com/office/powerpoint/2010/main" val="1550151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build="p"/>
      <p:bldP spid="17" grpId="0"/>
      <p:bldP spid="29" grpId="0"/>
      <p:bldP spid="3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66049" y="1098989"/>
            <a:ext cx="1059906" cy="369332"/>
          </a:xfrm>
          <a:prstGeom prst="rect">
            <a:avLst/>
          </a:prstGeom>
          <a:noFill/>
        </p:spPr>
        <p:txBody>
          <a:bodyPr wrap="none" rtlCol="0">
            <a:spAutoFit/>
          </a:bodyPr>
          <a:lstStyle/>
          <a:p>
            <a:pPr algn="ctr"/>
            <a:r>
              <a:rPr lang="en-US" sz="1800" dirty="0" smtClean="0">
                <a:solidFill>
                  <a:schemeClr val="accent1">
                    <a:lumMod val="50000"/>
                  </a:schemeClr>
                </a:solidFill>
                <a:latin typeface="+mj-lt"/>
              </a:rPr>
              <a:t>Example</a:t>
            </a:r>
            <a:endParaRPr lang="en-US" sz="1800" dirty="0">
              <a:solidFill>
                <a:schemeClr val="accent1">
                  <a:lumMod val="50000"/>
                </a:schemeClr>
              </a:solidFill>
              <a:latin typeface="+mj-lt"/>
            </a:endParaRPr>
          </a:p>
        </p:txBody>
      </p:sp>
      <p:sp>
        <p:nvSpPr>
          <p:cNvPr id="47" name="TextBox 46"/>
          <p:cNvSpPr txBox="1"/>
          <p:nvPr/>
        </p:nvSpPr>
        <p:spPr>
          <a:xfrm>
            <a:off x="9621463" y="2659195"/>
            <a:ext cx="1179875" cy="338554"/>
          </a:xfrm>
          <a:prstGeom prst="rect">
            <a:avLst/>
          </a:prstGeom>
          <a:noFill/>
        </p:spPr>
        <p:txBody>
          <a:bodyPr wrap="none" rtlCol="0">
            <a:spAutoFit/>
          </a:bodyPr>
          <a:lstStyle/>
          <a:p>
            <a:r>
              <a:rPr lang="id-ID" sz="1600" b="1" dirty="0">
                <a:solidFill>
                  <a:schemeClr val="bg1">
                    <a:lumMod val="50000"/>
                  </a:schemeClr>
                </a:solidFill>
                <a:latin typeface="+mj-lt"/>
              </a:rPr>
              <a:t>car.start()</a:t>
            </a:r>
          </a:p>
        </p:txBody>
      </p:sp>
      <p:sp>
        <p:nvSpPr>
          <p:cNvPr id="50" name="TextBox 49"/>
          <p:cNvSpPr txBox="1"/>
          <p:nvPr/>
        </p:nvSpPr>
        <p:spPr>
          <a:xfrm>
            <a:off x="9621463" y="3547237"/>
            <a:ext cx="1218603" cy="338554"/>
          </a:xfrm>
          <a:prstGeom prst="rect">
            <a:avLst/>
          </a:prstGeom>
          <a:noFill/>
        </p:spPr>
        <p:txBody>
          <a:bodyPr wrap="none" rtlCol="0">
            <a:spAutoFit/>
          </a:bodyPr>
          <a:lstStyle/>
          <a:p>
            <a:r>
              <a:rPr lang="id-ID" sz="1600" b="1" dirty="0">
                <a:solidFill>
                  <a:schemeClr val="bg1">
                    <a:lumMod val="50000"/>
                  </a:schemeClr>
                </a:solidFill>
                <a:latin typeface="+mj-lt"/>
              </a:rPr>
              <a:t>car.drive()</a:t>
            </a:r>
          </a:p>
        </p:txBody>
      </p:sp>
      <p:sp>
        <p:nvSpPr>
          <p:cNvPr id="76" name="TextBox 75"/>
          <p:cNvSpPr txBox="1"/>
          <p:nvPr/>
        </p:nvSpPr>
        <p:spPr>
          <a:xfrm>
            <a:off x="9621463" y="5322180"/>
            <a:ext cx="1277786" cy="338554"/>
          </a:xfrm>
          <a:prstGeom prst="rect">
            <a:avLst/>
          </a:prstGeom>
          <a:noFill/>
        </p:spPr>
        <p:txBody>
          <a:bodyPr wrap="none" rtlCol="0">
            <a:spAutoFit/>
          </a:bodyPr>
          <a:lstStyle/>
          <a:p>
            <a:r>
              <a:rPr lang="id-ID" sz="1600" b="1" dirty="0">
                <a:solidFill>
                  <a:schemeClr val="tx1">
                    <a:lumMod val="50000"/>
                    <a:lumOff val="50000"/>
                  </a:schemeClr>
                </a:solidFill>
                <a:latin typeface="+mj-lt"/>
              </a:rPr>
              <a:t>car.brake</a:t>
            </a:r>
            <a:r>
              <a:rPr lang="id-ID" sz="1600" b="1" dirty="0" smtClean="0">
                <a:solidFill>
                  <a:schemeClr val="tx1">
                    <a:lumMod val="50000"/>
                    <a:lumOff val="50000"/>
                  </a:schemeClr>
                </a:solidFill>
                <a:latin typeface="+mj-lt"/>
              </a:rPr>
              <a:t>()</a:t>
            </a:r>
            <a:endParaRPr lang="id-ID" sz="1600" b="1" dirty="0">
              <a:solidFill>
                <a:schemeClr val="tx1">
                  <a:lumMod val="50000"/>
                  <a:lumOff val="50000"/>
                </a:schemeClr>
              </a:solidFill>
              <a:latin typeface="+mj-lt"/>
            </a:endParaRPr>
          </a:p>
        </p:txBody>
      </p:sp>
      <p:sp>
        <p:nvSpPr>
          <p:cNvPr id="79" name="TextBox 78"/>
          <p:cNvSpPr txBox="1"/>
          <p:nvPr/>
        </p:nvSpPr>
        <p:spPr>
          <a:xfrm>
            <a:off x="1190241" y="2672356"/>
            <a:ext cx="1968680" cy="338554"/>
          </a:xfrm>
          <a:prstGeom prst="rect">
            <a:avLst/>
          </a:prstGeom>
          <a:noFill/>
        </p:spPr>
        <p:txBody>
          <a:bodyPr wrap="none" rtlCol="0">
            <a:spAutoFit/>
          </a:bodyPr>
          <a:lstStyle/>
          <a:p>
            <a:pPr algn="r"/>
            <a:r>
              <a:rPr lang="id-ID" sz="1600" b="1" dirty="0">
                <a:solidFill>
                  <a:schemeClr val="bg1">
                    <a:lumMod val="50000"/>
                  </a:schemeClr>
                </a:solidFill>
                <a:latin typeface="+mj-lt"/>
              </a:rPr>
              <a:t>car.name = “Fiat”</a:t>
            </a:r>
          </a:p>
        </p:txBody>
      </p:sp>
      <p:sp>
        <p:nvSpPr>
          <p:cNvPr id="82" name="TextBox 81"/>
          <p:cNvSpPr txBox="1"/>
          <p:nvPr/>
        </p:nvSpPr>
        <p:spPr>
          <a:xfrm>
            <a:off x="1310466" y="3562088"/>
            <a:ext cx="1848455" cy="338554"/>
          </a:xfrm>
          <a:prstGeom prst="rect">
            <a:avLst/>
          </a:prstGeom>
          <a:noFill/>
        </p:spPr>
        <p:txBody>
          <a:bodyPr wrap="none" rtlCol="0">
            <a:spAutoFit/>
          </a:bodyPr>
          <a:lstStyle/>
          <a:p>
            <a:pPr algn="r"/>
            <a:r>
              <a:rPr lang="id-ID" sz="1600" b="1" dirty="0">
                <a:solidFill>
                  <a:schemeClr val="bg1">
                    <a:lumMod val="50000"/>
                  </a:schemeClr>
                </a:solidFill>
                <a:latin typeface="+mj-lt"/>
              </a:rPr>
              <a:t>car.model = </a:t>
            </a:r>
            <a:r>
              <a:rPr lang="id-ID" sz="1600" b="1" dirty="0" smtClean="0">
                <a:solidFill>
                  <a:schemeClr val="bg1">
                    <a:lumMod val="50000"/>
                  </a:schemeClr>
                </a:solidFill>
                <a:latin typeface="+mj-lt"/>
              </a:rPr>
              <a:t>500</a:t>
            </a:r>
            <a:endParaRPr lang="id-ID" sz="1600" b="1" dirty="0">
              <a:solidFill>
                <a:schemeClr val="bg1">
                  <a:lumMod val="50000"/>
                </a:schemeClr>
              </a:solidFill>
              <a:latin typeface="+mj-lt"/>
            </a:endParaRPr>
          </a:p>
        </p:txBody>
      </p:sp>
      <p:sp>
        <p:nvSpPr>
          <p:cNvPr id="85" name="TextBox 84"/>
          <p:cNvSpPr txBox="1"/>
          <p:nvPr/>
        </p:nvSpPr>
        <p:spPr>
          <a:xfrm>
            <a:off x="798531" y="4451820"/>
            <a:ext cx="2360390" cy="338554"/>
          </a:xfrm>
          <a:prstGeom prst="rect">
            <a:avLst/>
          </a:prstGeom>
          <a:noFill/>
        </p:spPr>
        <p:txBody>
          <a:bodyPr wrap="none" rtlCol="0">
            <a:spAutoFit/>
          </a:bodyPr>
          <a:lstStyle/>
          <a:p>
            <a:pPr algn="r"/>
            <a:r>
              <a:rPr lang="id-ID" sz="1600" b="1" dirty="0">
                <a:solidFill>
                  <a:schemeClr val="bg1">
                    <a:lumMod val="50000"/>
                  </a:schemeClr>
                </a:solidFill>
                <a:latin typeface="+mj-lt"/>
              </a:rPr>
              <a:t>car.weight = “850kg</a:t>
            </a:r>
            <a:r>
              <a:rPr lang="id-ID" sz="1600" b="1" dirty="0" smtClean="0">
                <a:solidFill>
                  <a:schemeClr val="bg1">
                    <a:lumMod val="50000"/>
                  </a:schemeClr>
                </a:solidFill>
                <a:latin typeface="+mj-lt"/>
              </a:rPr>
              <a:t>”</a:t>
            </a:r>
            <a:endParaRPr lang="id-ID" sz="1600" b="1" dirty="0">
              <a:solidFill>
                <a:schemeClr val="bg1">
                  <a:lumMod val="50000"/>
                </a:schemeClr>
              </a:solidFill>
              <a:latin typeface="+mj-lt"/>
            </a:endParaRPr>
          </a:p>
        </p:txBody>
      </p:sp>
      <p:cxnSp>
        <p:nvCxnSpPr>
          <p:cNvPr id="99" name="Straight Connector 98"/>
          <p:cNvCxnSpPr/>
          <p:nvPr/>
        </p:nvCxnSpPr>
        <p:spPr>
          <a:xfrm>
            <a:off x="3414720" y="2828687"/>
            <a:ext cx="582542" cy="0"/>
          </a:xfrm>
          <a:prstGeom prst="line">
            <a:avLst/>
          </a:prstGeom>
          <a:ln w="12700">
            <a:solidFill>
              <a:schemeClr val="bg1">
                <a:lumMod val="7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8643955" y="2828687"/>
            <a:ext cx="582542" cy="0"/>
          </a:xfrm>
          <a:prstGeom prst="line">
            <a:avLst/>
          </a:prstGeom>
          <a:ln w="12700">
            <a:solidFill>
              <a:schemeClr val="bg1">
                <a:lumMod val="75000"/>
              </a:schemeClr>
            </a:solidFill>
            <a:prstDash val="dash"/>
            <a:headEnd type="none"/>
            <a:tailEnd type="ova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3414720" y="4604341"/>
            <a:ext cx="582542" cy="0"/>
          </a:xfrm>
          <a:prstGeom prst="line">
            <a:avLst/>
          </a:prstGeom>
          <a:ln w="12700">
            <a:solidFill>
              <a:schemeClr val="bg1">
                <a:lumMod val="7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8643955" y="4604341"/>
            <a:ext cx="582542" cy="0"/>
          </a:xfrm>
          <a:prstGeom prst="line">
            <a:avLst/>
          </a:prstGeom>
          <a:ln w="12700">
            <a:solidFill>
              <a:schemeClr val="bg1">
                <a:lumMod val="75000"/>
              </a:schemeClr>
            </a:solidFill>
            <a:prstDash val="dash"/>
            <a:headEnd type="none"/>
            <a:tailEnd type="ova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3414720" y="5492167"/>
            <a:ext cx="582542" cy="0"/>
          </a:xfrm>
          <a:prstGeom prst="line">
            <a:avLst/>
          </a:prstGeom>
          <a:ln w="12700">
            <a:solidFill>
              <a:schemeClr val="bg1">
                <a:lumMod val="7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8643955" y="5492167"/>
            <a:ext cx="582542" cy="0"/>
          </a:xfrm>
          <a:prstGeom prst="line">
            <a:avLst/>
          </a:prstGeom>
          <a:ln w="12700">
            <a:solidFill>
              <a:schemeClr val="bg1">
                <a:lumMod val="75000"/>
              </a:schemeClr>
            </a:solidFill>
            <a:prstDash val="dash"/>
            <a:headEnd type="none"/>
            <a:tailEnd type="oval"/>
          </a:ln>
        </p:spPr>
        <p:style>
          <a:lnRef idx="1">
            <a:schemeClr val="accent1"/>
          </a:lnRef>
          <a:fillRef idx="0">
            <a:schemeClr val="accent1"/>
          </a:fillRef>
          <a:effectRef idx="0">
            <a:schemeClr val="accent1"/>
          </a:effectRef>
          <a:fontRef idx="minor">
            <a:schemeClr val="tx1"/>
          </a:fontRef>
        </p:style>
      </p:cxnSp>
      <p:pic>
        <p:nvPicPr>
          <p:cNvPr id="59" name="Picture 1" descr="http://www.w3schools.com/js/objectExplained.gif"/>
          <p:cNvPicPr>
            <a:picLocks noChangeAspect="1" noChangeArrowheads="1"/>
          </p:cNvPicPr>
          <p:nvPr/>
        </p:nvPicPr>
        <p:blipFill rotWithShape="1">
          <a:blip r:embed="rId3">
            <a:extLst>
              <a:ext uri="{28A0092B-C50C-407E-A947-70E740481C1C}">
                <a14:useLocalDpi xmlns:a14="http://schemas.microsoft.com/office/drawing/2010/main" val="0"/>
              </a:ext>
            </a:extLst>
          </a:blip>
          <a:srcRect l="21982" t="24602" r="6013"/>
          <a:stretch/>
        </p:blipFill>
        <p:spPr bwMode="auto">
          <a:xfrm>
            <a:off x="4463141" y="2731702"/>
            <a:ext cx="3730172" cy="24412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28511" y="1711397"/>
            <a:ext cx="1931939" cy="523220"/>
          </a:xfrm>
          <a:prstGeom prst="rect">
            <a:avLst/>
          </a:prstGeom>
          <a:noFill/>
        </p:spPr>
        <p:txBody>
          <a:bodyPr wrap="none" rtlCol="0">
            <a:spAutoFit/>
          </a:bodyPr>
          <a:lstStyle/>
          <a:p>
            <a:r>
              <a:rPr lang="en-US" sz="2800" b="1" dirty="0" smtClean="0">
                <a:solidFill>
                  <a:schemeClr val="accent3"/>
                </a:solidFill>
              </a:rPr>
              <a:t>Properties</a:t>
            </a:r>
            <a:endParaRPr lang="en-US" sz="2800" b="1" dirty="0">
              <a:solidFill>
                <a:schemeClr val="accent3"/>
              </a:solidFill>
            </a:endParaRPr>
          </a:p>
        </p:txBody>
      </p:sp>
      <p:sp>
        <p:nvSpPr>
          <p:cNvPr id="6" name="Rectangle 5"/>
          <p:cNvSpPr/>
          <p:nvPr/>
        </p:nvSpPr>
        <p:spPr>
          <a:xfrm>
            <a:off x="9621463" y="1711397"/>
            <a:ext cx="1580882" cy="523220"/>
          </a:xfrm>
          <a:prstGeom prst="rect">
            <a:avLst/>
          </a:prstGeom>
        </p:spPr>
        <p:txBody>
          <a:bodyPr wrap="none">
            <a:spAutoFit/>
          </a:bodyPr>
          <a:lstStyle/>
          <a:p>
            <a:pPr lvl="0"/>
            <a:r>
              <a:rPr lang="en-US" sz="2800" b="1" dirty="0" smtClean="0">
                <a:solidFill>
                  <a:schemeClr val="accent5"/>
                </a:solidFill>
              </a:rPr>
              <a:t>Methods</a:t>
            </a:r>
            <a:endParaRPr lang="en-US" sz="2800" b="1" dirty="0">
              <a:solidFill>
                <a:schemeClr val="accent5"/>
              </a:solidFill>
            </a:endParaRPr>
          </a:p>
        </p:txBody>
      </p:sp>
      <p:sp>
        <p:nvSpPr>
          <p:cNvPr id="64" name="TextBox 63"/>
          <p:cNvSpPr txBox="1"/>
          <p:nvPr/>
        </p:nvSpPr>
        <p:spPr>
          <a:xfrm>
            <a:off x="1046868" y="5341552"/>
            <a:ext cx="2112053" cy="338554"/>
          </a:xfrm>
          <a:prstGeom prst="rect">
            <a:avLst/>
          </a:prstGeom>
          <a:noFill/>
        </p:spPr>
        <p:txBody>
          <a:bodyPr wrap="none" rtlCol="0">
            <a:spAutoFit/>
          </a:bodyPr>
          <a:lstStyle/>
          <a:p>
            <a:pPr algn="r"/>
            <a:r>
              <a:rPr lang="id-ID" sz="1600" b="1" dirty="0">
                <a:solidFill>
                  <a:schemeClr val="bg1">
                    <a:lumMod val="50000"/>
                  </a:schemeClr>
                </a:solidFill>
                <a:latin typeface="+mj-lt"/>
              </a:rPr>
              <a:t>car.color = “white”</a:t>
            </a:r>
          </a:p>
        </p:txBody>
      </p:sp>
      <p:cxnSp>
        <p:nvCxnSpPr>
          <p:cNvPr id="65" name="Straight Connector 64"/>
          <p:cNvCxnSpPr/>
          <p:nvPr/>
        </p:nvCxnSpPr>
        <p:spPr>
          <a:xfrm>
            <a:off x="3414720" y="3716514"/>
            <a:ext cx="582542" cy="0"/>
          </a:xfrm>
          <a:prstGeom prst="line">
            <a:avLst/>
          </a:prstGeom>
          <a:ln w="12700">
            <a:solidFill>
              <a:schemeClr val="bg1">
                <a:lumMod val="75000"/>
              </a:schemeClr>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9621463" y="4435064"/>
            <a:ext cx="1153457" cy="338554"/>
          </a:xfrm>
          <a:prstGeom prst="rect">
            <a:avLst/>
          </a:prstGeom>
          <a:noFill/>
        </p:spPr>
        <p:txBody>
          <a:bodyPr wrap="none" rtlCol="0">
            <a:spAutoFit/>
          </a:bodyPr>
          <a:lstStyle/>
          <a:p>
            <a:r>
              <a:rPr lang="id-ID" sz="1600" b="1" dirty="0">
                <a:solidFill>
                  <a:schemeClr val="tx1">
                    <a:lumMod val="50000"/>
                    <a:lumOff val="50000"/>
                  </a:schemeClr>
                </a:solidFill>
                <a:latin typeface="+mj-lt"/>
              </a:rPr>
              <a:t>car.stop()</a:t>
            </a:r>
          </a:p>
        </p:txBody>
      </p:sp>
      <p:cxnSp>
        <p:nvCxnSpPr>
          <p:cNvPr id="68" name="Straight Connector 67"/>
          <p:cNvCxnSpPr/>
          <p:nvPr/>
        </p:nvCxnSpPr>
        <p:spPr>
          <a:xfrm>
            <a:off x="8643955" y="3716514"/>
            <a:ext cx="582542" cy="0"/>
          </a:xfrm>
          <a:prstGeom prst="line">
            <a:avLst/>
          </a:prstGeom>
          <a:ln w="12700">
            <a:solidFill>
              <a:schemeClr val="bg1">
                <a:lumMod val="75000"/>
              </a:schemeClr>
            </a:solidFill>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0"/>
          </p:nvPr>
        </p:nvSpPr>
        <p:spPr/>
        <p:txBody>
          <a:bodyPr>
            <a:normAutofit/>
          </a:bodyPr>
          <a:lstStyle/>
          <a:p>
            <a:r>
              <a:rPr lang="en-US" sz="2000" dirty="0" smtClean="0"/>
              <a:t>WHAT IS AN OBJECT IN JAVASCRIPT</a:t>
            </a:r>
            <a:endParaRPr lang="en-US" sz="2000" dirty="0"/>
          </a:p>
        </p:txBody>
      </p:sp>
    </p:spTree>
    <p:extLst>
      <p:ext uri="{BB962C8B-B14F-4D97-AF65-F5344CB8AC3E}">
        <p14:creationId xmlns:p14="http://schemas.microsoft.com/office/powerpoint/2010/main" val="2507626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1000"/>
                            </p:stCondLst>
                            <p:childTnLst>
                              <p:par>
                                <p:cTn id="21" presetID="16" presetClass="entr" presetSubtype="37" fill="hold" nodeType="afterEffect">
                                  <p:stCondLst>
                                    <p:cond delay="0"/>
                                  </p:stCondLst>
                                  <p:childTnLst>
                                    <p:set>
                                      <p:cBhvr>
                                        <p:cTn id="22" dur="1" fill="hold">
                                          <p:stCondLst>
                                            <p:cond delay="0"/>
                                          </p:stCondLst>
                                        </p:cTn>
                                        <p:tgtEl>
                                          <p:spTgt spid="99"/>
                                        </p:tgtEl>
                                        <p:attrNameLst>
                                          <p:attrName>style.visibility</p:attrName>
                                        </p:attrNameLst>
                                      </p:cBhvr>
                                      <p:to>
                                        <p:strVal val="visible"/>
                                      </p:to>
                                    </p:set>
                                    <p:animEffect transition="in" filter="barn(outVertical)">
                                      <p:cBhvr>
                                        <p:cTn id="23" dur="500"/>
                                        <p:tgtEl>
                                          <p:spTgt spid="99"/>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79"/>
                                        </p:tgtEl>
                                        <p:attrNameLst>
                                          <p:attrName>style.visibility</p:attrName>
                                        </p:attrNameLst>
                                      </p:cBhvr>
                                      <p:to>
                                        <p:strVal val="visible"/>
                                      </p:to>
                                    </p:set>
                                  </p:childTnLst>
                                </p:cTn>
                              </p:par>
                              <p:par>
                                <p:cTn id="26" presetID="16" presetClass="entr" presetSubtype="37" fill="hold" nodeType="withEffect">
                                  <p:stCondLst>
                                    <p:cond delay="0"/>
                                  </p:stCondLst>
                                  <p:childTnLst>
                                    <p:set>
                                      <p:cBhvr>
                                        <p:cTn id="27" dur="1" fill="hold">
                                          <p:stCondLst>
                                            <p:cond delay="0"/>
                                          </p:stCondLst>
                                        </p:cTn>
                                        <p:tgtEl>
                                          <p:spTgt spid="100"/>
                                        </p:tgtEl>
                                        <p:attrNameLst>
                                          <p:attrName>style.visibility</p:attrName>
                                        </p:attrNameLst>
                                      </p:cBhvr>
                                      <p:to>
                                        <p:strVal val="visible"/>
                                      </p:to>
                                    </p:set>
                                    <p:animEffect transition="in" filter="barn(outVertical)">
                                      <p:cBhvr>
                                        <p:cTn id="28" dur="500"/>
                                        <p:tgtEl>
                                          <p:spTgt spid="100"/>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82"/>
                                        </p:tgtEl>
                                        <p:attrNameLst>
                                          <p:attrName>style.visibility</p:attrName>
                                        </p:attrNameLst>
                                      </p:cBhvr>
                                      <p:to>
                                        <p:strVal val="visible"/>
                                      </p:to>
                                    </p:set>
                                    <p:animEffect transition="in" filter="fade">
                                      <p:cBhvr>
                                        <p:cTn id="34" dur="500"/>
                                        <p:tgtEl>
                                          <p:spTgt spid="82"/>
                                        </p:tgtEl>
                                      </p:cBhvr>
                                    </p:animEffect>
                                  </p:childTnLst>
                                </p:cTn>
                              </p:par>
                              <p:par>
                                <p:cTn id="35" presetID="16" presetClass="entr" presetSubtype="37" fill="hold" nodeType="with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barn(outVertical)">
                                      <p:cBhvr>
                                        <p:cTn id="37" dur="500"/>
                                        <p:tgtEl>
                                          <p:spTgt spid="65"/>
                                        </p:tgtEl>
                                      </p:cBhvr>
                                    </p:animEffect>
                                  </p:childTnLst>
                                </p:cTn>
                              </p:par>
                              <p:par>
                                <p:cTn id="38" presetID="16" presetClass="entr" presetSubtype="37" fill="hold" nodeType="with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barn(outVertical)">
                                      <p:cBhvr>
                                        <p:cTn id="40" dur="500"/>
                                        <p:tgtEl>
                                          <p:spTgt spid="6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85"/>
                                        </p:tgtEl>
                                        <p:attrNameLst>
                                          <p:attrName>style.visibility</p:attrName>
                                        </p:attrNameLst>
                                      </p:cBhvr>
                                      <p:to>
                                        <p:strVal val="visible"/>
                                      </p:to>
                                    </p:set>
                                    <p:animEffect transition="in" filter="fade">
                                      <p:cBhvr>
                                        <p:cTn id="47" dur="500"/>
                                        <p:tgtEl>
                                          <p:spTgt spid="85"/>
                                        </p:tgtEl>
                                      </p:cBhvr>
                                    </p:animEffect>
                                  </p:childTnLst>
                                </p:cTn>
                              </p:par>
                              <p:par>
                                <p:cTn id="48" presetID="16" presetClass="entr" presetSubtype="37" fill="hold" nodeType="withEffect">
                                  <p:stCondLst>
                                    <p:cond delay="0"/>
                                  </p:stCondLst>
                                  <p:childTnLst>
                                    <p:set>
                                      <p:cBhvr>
                                        <p:cTn id="49" dur="1" fill="hold">
                                          <p:stCondLst>
                                            <p:cond delay="0"/>
                                          </p:stCondLst>
                                        </p:cTn>
                                        <p:tgtEl>
                                          <p:spTgt spid="101"/>
                                        </p:tgtEl>
                                        <p:attrNameLst>
                                          <p:attrName>style.visibility</p:attrName>
                                        </p:attrNameLst>
                                      </p:cBhvr>
                                      <p:to>
                                        <p:strVal val="visible"/>
                                      </p:to>
                                    </p:set>
                                    <p:animEffect transition="in" filter="barn(outVertical)">
                                      <p:cBhvr>
                                        <p:cTn id="50" dur="500"/>
                                        <p:tgtEl>
                                          <p:spTgt spid="101"/>
                                        </p:tgtEl>
                                      </p:cBhvr>
                                    </p:animEffect>
                                  </p:childTnLst>
                                </p:cTn>
                              </p:par>
                              <p:par>
                                <p:cTn id="51" presetID="16" presetClass="entr" presetSubtype="37" fill="hold" nodeType="withEffect">
                                  <p:stCondLst>
                                    <p:cond delay="0"/>
                                  </p:stCondLst>
                                  <p:childTnLst>
                                    <p:set>
                                      <p:cBhvr>
                                        <p:cTn id="52" dur="1" fill="hold">
                                          <p:stCondLst>
                                            <p:cond delay="0"/>
                                          </p:stCondLst>
                                        </p:cTn>
                                        <p:tgtEl>
                                          <p:spTgt spid="102"/>
                                        </p:tgtEl>
                                        <p:attrNameLst>
                                          <p:attrName>style.visibility</p:attrName>
                                        </p:attrNameLst>
                                      </p:cBhvr>
                                      <p:to>
                                        <p:strVal val="visible"/>
                                      </p:to>
                                    </p:set>
                                    <p:animEffect transition="in" filter="barn(outVertical)">
                                      <p:cBhvr>
                                        <p:cTn id="53" dur="500"/>
                                        <p:tgtEl>
                                          <p:spTgt spid="10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7"/>
                                        </p:tgtEl>
                                        <p:attrNameLst>
                                          <p:attrName>style.visibility</p:attrName>
                                        </p:attrNameLst>
                                      </p:cBhvr>
                                      <p:to>
                                        <p:strVal val="visible"/>
                                      </p:to>
                                    </p:set>
                                    <p:animEffect transition="in" filter="fade">
                                      <p:cBhvr>
                                        <p:cTn id="56" dur="500"/>
                                        <p:tgtEl>
                                          <p:spTgt spid="67"/>
                                        </p:tgtEl>
                                      </p:cBhvr>
                                    </p:animEffect>
                                  </p:childTnLst>
                                </p:cTn>
                              </p:par>
                            </p:childTnLst>
                          </p:cTn>
                        </p:par>
                        <p:par>
                          <p:cTn id="57" fill="hold">
                            <p:stCondLst>
                              <p:cond delay="2500"/>
                            </p:stCondLst>
                            <p:childTnLst>
                              <p:par>
                                <p:cTn id="58" presetID="16" presetClass="entr" presetSubtype="37" fill="hold" grpId="0" nodeType="after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barn(outVertical)">
                                      <p:cBhvr>
                                        <p:cTn id="60" dur="500"/>
                                        <p:tgtEl>
                                          <p:spTgt spid="64"/>
                                        </p:tgtEl>
                                      </p:cBhvr>
                                    </p:animEffect>
                                  </p:childTnLst>
                                </p:cTn>
                              </p:par>
                              <p:par>
                                <p:cTn id="61" presetID="16" presetClass="entr" presetSubtype="37" fill="hold" nodeType="withEffect">
                                  <p:stCondLst>
                                    <p:cond delay="0"/>
                                  </p:stCondLst>
                                  <p:childTnLst>
                                    <p:set>
                                      <p:cBhvr>
                                        <p:cTn id="62" dur="1" fill="hold">
                                          <p:stCondLst>
                                            <p:cond delay="0"/>
                                          </p:stCondLst>
                                        </p:cTn>
                                        <p:tgtEl>
                                          <p:spTgt spid="103"/>
                                        </p:tgtEl>
                                        <p:attrNameLst>
                                          <p:attrName>style.visibility</p:attrName>
                                        </p:attrNameLst>
                                      </p:cBhvr>
                                      <p:to>
                                        <p:strVal val="visible"/>
                                      </p:to>
                                    </p:set>
                                    <p:animEffect transition="in" filter="barn(outVertical)">
                                      <p:cBhvr>
                                        <p:cTn id="63" dur="500"/>
                                        <p:tgtEl>
                                          <p:spTgt spid="103"/>
                                        </p:tgtEl>
                                      </p:cBhvr>
                                    </p:animEffect>
                                  </p:childTnLst>
                                </p:cTn>
                              </p:par>
                              <p:par>
                                <p:cTn id="64" presetID="16" presetClass="entr" presetSubtype="37" fill="hold" nodeType="withEffect">
                                  <p:stCondLst>
                                    <p:cond delay="0"/>
                                  </p:stCondLst>
                                  <p:childTnLst>
                                    <p:set>
                                      <p:cBhvr>
                                        <p:cTn id="65" dur="1" fill="hold">
                                          <p:stCondLst>
                                            <p:cond delay="0"/>
                                          </p:stCondLst>
                                        </p:cTn>
                                        <p:tgtEl>
                                          <p:spTgt spid="104"/>
                                        </p:tgtEl>
                                        <p:attrNameLst>
                                          <p:attrName>style.visibility</p:attrName>
                                        </p:attrNameLst>
                                      </p:cBhvr>
                                      <p:to>
                                        <p:strVal val="visible"/>
                                      </p:to>
                                    </p:set>
                                    <p:animEffect transition="in" filter="barn(outVertical)">
                                      <p:cBhvr>
                                        <p:cTn id="66" dur="500"/>
                                        <p:tgtEl>
                                          <p:spTgt spid="104"/>
                                        </p:tgtEl>
                                      </p:cBhvr>
                                    </p:animEffect>
                                  </p:childTnLst>
                                </p:cTn>
                              </p:par>
                              <p:par>
                                <p:cTn id="67" presetID="16" presetClass="entr" presetSubtype="37" fill="hold" grpId="0" nodeType="withEffect">
                                  <p:stCondLst>
                                    <p:cond delay="0"/>
                                  </p:stCondLst>
                                  <p:childTnLst>
                                    <p:set>
                                      <p:cBhvr>
                                        <p:cTn id="68" dur="1" fill="hold">
                                          <p:stCondLst>
                                            <p:cond delay="0"/>
                                          </p:stCondLst>
                                        </p:cTn>
                                        <p:tgtEl>
                                          <p:spTgt spid="76"/>
                                        </p:tgtEl>
                                        <p:attrNameLst>
                                          <p:attrName>style.visibility</p:attrName>
                                        </p:attrNameLst>
                                      </p:cBhvr>
                                      <p:to>
                                        <p:strVal val="visible"/>
                                      </p:to>
                                    </p:set>
                                    <p:animEffect transition="in" filter="barn(outVertical)">
                                      <p:cBhvr>
                                        <p:cTn id="6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7" grpId="0"/>
      <p:bldP spid="50" grpId="0"/>
      <p:bldP spid="76" grpId="0"/>
      <p:bldP spid="79" grpId="0"/>
      <p:bldP spid="82" grpId="0"/>
      <p:bldP spid="85" grpId="0"/>
      <p:bldP spid="4" grpId="0"/>
      <p:bldP spid="6" grpId="0"/>
      <p:bldP spid="64" grpId="0"/>
      <p:bldP spid="6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63206" y="3826604"/>
            <a:ext cx="4880823" cy="1621854"/>
          </a:xfrm>
        </p:spPr>
        <p:txBody>
          <a:bodyPr/>
          <a:lstStyle/>
          <a:p>
            <a:r>
              <a:rPr lang="en-US" dirty="0" smtClean="0"/>
              <a:t>JAVASCRIPT</a:t>
            </a:r>
            <a:br>
              <a:rPr lang="en-US" dirty="0" smtClean="0"/>
            </a:br>
            <a:r>
              <a:rPr lang="en-US" dirty="0" smtClean="0"/>
              <a:t>introduction </a:t>
            </a:r>
            <a:endParaRPr lang="en-US" dirty="0"/>
          </a:p>
        </p:txBody>
      </p:sp>
    </p:spTree>
    <p:extLst>
      <p:ext uri="{BB962C8B-B14F-4D97-AF65-F5344CB8AC3E}">
        <p14:creationId xmlns:p14="http://schemas.microsoft.com/office/powerpoint/2010/main" val="22299382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27444" y="1008323"/>
            <a:ext cx="6960371" cy="369332"/>
          </a:xfrm>
          <a:prstGeom prst="rect">
            <a:avLst/>
          </a:prstGeom>
        </p:spPr>
        <p:txBody>
          <a:bodyPr wrap="square">
            <a:spAutoFit/>
          </a:bodyPr>
          <a:lstStyle/>
          <a:p>
            <a:pPr algn="just"/>
            <a:r>
              <a:rPr lang="en-US" sz="1800" b="1" dirty="0">
                <a:solidFill>
                  <a:schemeClr val="accent1">
                    <a:lumMod val="50000"/>
                  </a:schemeClr>
                </a:solidFill>
                <a:latin typeface="+mj-lt"/>
              </a:rPr>
              <a:t>A</a:t>
            </a:r>
            <a:r>
              <a:rPr lang="en-US" sz="1800" b="1" dirty="0" smtClean="0">
                <a:solidFill>
                  <a:schemeClr val="accent1">
                    <a:lumMod val="50000"/>
                  </a:schemeClr>
                </a:solidFill>
                <a:latin typeface="+mj-lt"/>
              </a:rPr>
              <a:t>rray</a:t>
            </a:r>
            <a:r>
              <a:rPr lang="en-US" sz="1800" dirty="0" smtClean="0">
                <a:solidFill>
                  <a:schemeClr val="accent1">
                    <a:lumMod val="50000"/>
                  </a:schemeClr>
                </a:solidFill>
                <a:latin typeface="+mj-lt"/>
              </a:rPr>
              <a:t> - data </a:t>
            </a:r>
            <a:r>
              <a:rPr lang="en-US" sz="1800" dirty="0">
                <a:solidFill>
                  <a:schemeClr val="accent1">
                    <a:lumMod val="50000"/>
                  </a:schemeClr>
                </a:solidFill>
                <a:latin typeface="+mj-lt"/>
              </a:rPr>
              <a:t>structure that contains a</a:t>
            </a:r>
            <a:r>
              <a:rPr lang="en-US" sz="1800" b="1" dirty="0">
                <a:solidFill>
                  <a:schemeClr val="accent1">
                    <a:lumMod val="50000"/>
                  </a:schemeClr>
                </a:solidFill>
                <a:latin typeface="+mj-lt"/>
              </a:rPr>
              <a:t> </a:t>
            </a:r>
            <a:r>
              <a:rPr lang="en-US" sz="1800" b="1" dirty="0">
                <a:solidFill>
                  <a:schemeClr val="accent2"/>
                </a:solidFill>
                <a:latin typeface="+mj-lt"/>
              </a:rPr>
              <a:t>group of elements</a:t>
            </a:r>
            <a:r>
              <a:rPr lang="en-US" sz="1800" dirty="0">
                <a:solidFill>
                  <a:schemeClr val="bg1">
                    <a:lumMod val="65000"/>
                  </a:schemeClr>
                </a:solidFill>
                <a:latin typeface="+mj-lt"/>
              </a:rPr>
              <a:t>. </a:t>
            </a:r>
          </a:p>
        </p:txBody>
      </p:sp>
      <p:sp>
        <p:nvSpPr>
          <p:cNvPr id="5" name="Rectangle 4"/>
          <p:cNvSpPr/>
          <p:nvPr/>
        </p:nvSpPr>
        <p:spPr>
          <a:xfrm>
            <a:off x="953660" y="2204940"/>
            <a:ext cx="3771900" cy="923330"/>
          </a:xfrm>
          <a:prstGeom prst="rect">
            <a:avLst/>
          </a:prstGeom>
        </p:spPr>
        <p:txBody>
          <a:bodyPr wrap="square">
            <a:spAutoFit/>
          </a:bodyPr>
          <a:lstStyle/>
          <a:p>
            <a:pPr algn="just"/>
            <a:r>
              <a:rPr lang="en-US" dirty="0">
                <a:solidFill>
                  <a:schemeClr val="bg1">
                    <a:lumMod val="50000"/>
                  </a:schemeClr>
                </a:solidFill>
              </a:rPr>
              <a:t>Arrays </a:t>
            </a:r>
            <a:r>
              <a:rPr lang="en-US" dirty="0" smtClean="0">
                <a:solidFill>
                  <a:schemeClr val="bg1">
                    <a:lumMod val="50000"/>
                  </a:schemeClr>
                </a:solidFill>
              </a:rPr>
              <a:t>are </a:t>
            </a:r>
            <a:r>
              <a:rPr lang="en-US" dirty="0">
                <a:solidFill>
                  <a:schemeClr val="bg1">
                    <a:lumMod val="50000"/>
                  </a:schemeClr>
                </a:solidFill>
              </a:rPr>
              <a:t>commonly used </a:t>
            </a:r>
            <a:r>
              <a:rPr lang="en-US" dirty="0" smtClean="0">
                <a:solidFill>
                  <a:schemeClr val="bg1">
                    <a:lumMod val="50000"/>
                  </a:schemeClr>
                </a:solidFill>
              </a:rPr>
              <a:t>to </a:t>
            </a:r>
            <a:r>
              <a:rPr lang="en-US" dirty="0">
                <a:solidFill>
                  <a:schemeClr val="bg1">
                    <a:lumMod val="50000"/>
                  </a:schemeClr>
                </a:solidFill>
              </a:rPr>
              <a:t>organize data so </a:t>
            </a:r>
            <a:r>
              <a:rPr lang="en-US" dirty="0" smtClean="0">
                <a:solidFill>
                  <a:schemeClr val="bg1">
                    <a:lumMod val="50000"/>
                  </a:schemeClr>
                </a:solidFill>
              </a:rPr>
              <a:t>that values </a:t>
            </a:r>
            <a:r>
              <a:rPr lang="en-US" dirty="0">
                <a:solidFill>
                  <a:schemeClr val="bg1">
                    <a:lumMod val="50000"/>
                  </a:schemeClr>
                </a:solidFill>
              </a:rPr>
              <a:t>can be easily </a:t>
            </a:r>
            <a:r>
              <a:rPr lang="en-US" b="1" dirty="0" smtClean="0">
                <a:solidFill>
                  <a:schemeClr val="accent2"/>
                </a:solidFill>
              </a:rPr>
              <a:t>sorted</a:t>
            </a:r>
            <a:r>
              <a:rPr lang="en-US" dirty="0" smtClean="0">
                <a:solidFill>
                  <a:schemeClr val="bg1">
                    <a:lumMod val="50000"/>
                  </a:schemeClr>
                </a:solidFill>
              </a:rPr>
              <a:t> </a:t>
            </a:r>
            <a:r>
              <a:rPr lang="en-US" dirty="0">
                <a:solidFill>
                  <a:schemeClr val="bg1">
                    <a:lumMod val="50000"/>
                  </a:schemeClr>
                </a:solidFill>
              </a:rPr>
              <a:t>or </a:t>
            </a:r>
            <a:r>
              <a:rPr lang="en-US" b="1" dirty="0">
                <a:solidFill>
                  <a:schemeClr val="accent2"/>
                </a:solidFill>
              </a:rPr>
              <a:t>searched</a:t>
            </a:r>
            <a:r>
              <a:rPr lang="en-US" dirty="0">
                <a:solidFill>
                  <a:schemeClr val="bg1">
                    <a:lumMod val="50000"/>
                  </a:schemeClr>
                </a:solidFill>
              </a:rPr>
              <a:t>.</a:t>
            </a:r>
          </a:p>
        </p:txBody>
      </p:sp>
      <p:sp>
        <p:nvSpPr>
          <p:cNvPr id="6" name="Rectangle 5"/>
          <p:cNvSpPr/>
          <p:nvPr/>
        </p:nvSpPr>
        <p:spPr>
          <a:xfrm>
            <a:off x="953661" y="3434484"/>
            <a:ext cx="3524250" cy="646331"/>
          </a:xfrm>
          <a:prstGeom prst="rect">
            <a:avLst/>
          </a:prstGeom>
        </p:spPr>
        <p:txBody>
          <a:bodyPr wrap="square">
            <a:spAutoFit/>
          </a:bodyPr>
          <a:lstStyle/>
          <a:p>
            <a:r>
              <a:rPr lang="en-US" dirty="0" smtClean="0">
                <a:solidFill>
                  <a:schemeClr val="bg1">
                    <a:lumMod val="50000"/>
                  </a:schemeClr>
                </a:solidFill>
              </a:rPr>
              <a:t>You </a:t>
            </a:r>
            <a:r>
              <a:rPr lang="en-US" dirty="0">
                <a:solidFill>
                  <a:schemeClr val="bg1">
                    <a:lumMod val="50000"/>
                  </a:schemeClr>
                </a:solidFill>
              </a:rPr>
              <a:t>can have variables of </a:t>
            </a:r>
            <a:r>
              <a:rPr lang="en-US" b="1" dirty="0">
                <a:solidFill>
                  <a:schemeClr val="accent2"/>
                </a:solidFill>
              </a:rPr>
              <a:t>different types </a:t>
            </a:r>
            <a:r>
              <a:rPr lang="en-US" dirty="0">
                <a:solidFill>
                  <a:schemeClr val="bg1">
                    <a:lumMod val="50000"/>
                  </a:schemeClr>
                </a:solidFill>
              </a:rPr>
              <a:t>in the same Array.</a:t>
            </a:r>
          </a:p>
        </p:txBody>
      </p:sp>
      <p:sp>
        <p:nvSpPr>
          <p:cNvPr id="7" name="Rectangle 6"/>
          <p:cNvSpPr/>
          <p:nvPr/>
        </p:nvSpPr>
        <p:spPr>
          <a:xfrm>
            <a:off x="953660" y="4387029"/>
            <a:ext cx="3267075" cy="923330"/>
          </a:xfrm>
          <a:prstGeom prst="rect">
            <a:avLst/>
          </a:prstGeom>
        </p:spPr>
        <p:txBody>
          <a:bodyPr wrap="square">
            <a:spAutoFit/>
          </a:bodyPr>
          <a:lstStyle/>
          <a:p>
            <a:r>
              <a:rPr lang="en-US" b="1" dirty="0">
                <a:solidFill>
                  <a:schemeClr val="accent2"/>
                </a:solidFill>
              </a:rPr>
              <a:t>M</a:t>
            </a:r>
            <a:r>
              <a:rPr lang="en-US" b="1" dirty="0" smtClean="0">
                <a:solidFill>
                  <a:schemeClr val="accent2"/>
                </a:solidFill>
              </a:rPr>
              <a:t>ultidimensional </a:t>
            </a:r>
            <a:r>
              <a:rPr lang="en-US" b="1" dirty="0">
                <a:solidFill>
                  <a:schemeClr val="accent2"/>
                </a:solidFill>
              </a:rPr>
              <a:t>array </a:t>
            </a:r>
            <a:r>
              <a:rPr lang="en-US" dirty="0">
                <a:solidFill>
                  <a:schemeClr val="bg1">
                    <a:lumMod val="50000"/>
                  </a:schemeClr>
                </a:solidFill>
              </a:rPr>
              <a:t>is an array containing one or more arrays. </a:t>
            </a:r>
          </a:p>
        </p:txBody>
      </p:sp>
      <p:grpSp>
        <p:nvGrpSpPr>
          <p:cNvPr id="8" name="Group 7"/>
          <p:cNvGrpSpPr/>
          <p:nvPr/>
        </p:nvGrpSpPr>
        <p:grpSpPr>
          <a:xfrm>
            <a:off x="461030" y="2446246"/>
            <a:ext cx="297160" cy="296274"/>
            <a:chOff x="5918994" y="3280833"/>
            <a:chExt cx="354012" cy="352956"/>
          </a:xfrm>
          <a:solidFill>
            <a:schemeClr val="accent2"/>
          </a:solidFill>
        </p:grpSpPr>
        <p:sp>
          <p:nvSpPr>
            <p:cNvPr id="9" name="Oval 8"/>
            <p:cNvSpPr>
              <a:spLocks noChangeArrowheads="1"/>
            </p:cNvSpPr>
            <p:nvPr/>
          </p:nvSpPr>
          <p:spPr bwMode="auto">
            <a:xfrm>
              <a:off x="6010488" y="3371623"/>
              <a:ext cx="171376" cy="171727"/>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 name="Freeform 9"/>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1" name="Group 10"/>
          <p:cNvGrpSpPr/>
          <p:nvPr/>
        </p:nvGrpSpPr>
        <p:grpSpPr>
          <a:xfrm>
            <a:off x="461030" y="3573402"/>
            <a:ext cx="297160" cy="296274"/>
            <a:chOff x="5918994" y="3280833"/>
            <a:chExt cx="354012" cy="352956"/>
          </a:xfrm>
          <a:solidFill>
            <a:schemeClr val="accent2"/>
          </a:solidFill>
        </p:grpSpPr>
        <p:sp>
          <p:nvSpPr>
            <p:cNvPr id="12" name="Oval 11"/>
            <p:cNvSpPr>
              <a:spLocks noChangeArrowheads="1"/>
            </p:cNvSpPr>
            <p:nvPr/>
          </p:nvSpPr>
          <p:spPr bwMode="auto">
            <a:xfrm>
              <a:off x="6010488" y="3371623"/>
              <a:ext cx="171376" cy="171727"/>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 name="Freeform 12"/>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4" name="Group 13"/>
          <p:cNvGrpSpPr/>
          <p:nvPr/>
        </p:nvGrpSpPr>
        <p:grpSpPr>
          <a:xfrm>
            <a:off x="461030" y="4700557"/>
            <a:ext cx="297160" cy="296274"/>
            <a:chOff x="5918994" y="3280833"/>
            <a:chExt cx="354012" cy="352956"/>
          </a:xfrm>
          <a:solidFill>
            <a:schemeClr val="accent2"/>
          </a:solidFill>
        </p:grpSpPr>
        <p:sp>
          <p:nvSpPr>
            <p:cNvPr id="15" name="Oval 14"/>
            <p:cNvSpPr>
              <a:spLocks noChangeArrowheads="1"/>
            </p:cNvSpPr>
            <p:nvPr/>
          </p:nvSpPr>
          <p:spPr bwMode="auto">
            <a:xfrm>
              <a:off x="6010488" y="3371623"/>
              <a:ext cx="171376" cy="171727"/>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 name="Freeform 15"/>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0" name="Group 8"/>
          <p:cNvGrpSpPr/>
          <p:nvPr/>
        </p:nvGrpSpPr>
        <p:grpSpPr>
          <a:xfrm>
            <a:off x="4975228" y="1767901"/>
            <a:ext cx="7040880" cy="4225188"/>
            <a:chOff x="7223083" y="2714299"/>
            <a:chExt cx="4199345" cy="2348921"/>
          </a:xfrm>
        </p:grpSpPr>
        <p:sp>
          <p:nvSpPr>
            <p:cNvPr id="22" name="TextBox 21"/>
            <p:cNvSpPr txBox="1"/>
            <p:nvPr/>
          </p:nvSpPr>
          <p:spPr>
            <a:xfrm>
              <a:off x="7223085" y="2714299"/>
              <a:ext cx="4199343" cy="279931"/>
            </a:xfrm>
            <a:prstGeom prst="rect">
              <a:avLst/>
            </a:prstGeom>
            <a:solidFill>
              <a:schemeClr val="accent3"/>
            </a:solidFill>
            <a:ln>
              <a:solidFill>
                <a:schemeClr val="accent3"/>
              </a:solidFill>
            </a:ln>
          </p:spPr>
          <p:txBody>
            <a:bodyPr wrap="square" rtlCol="0" anchor="ctr">
              <a:spAutoFit/>
            </a:bodyPr>
            <a:lstStyle/>
            <a:p>
              <a:r>
                <a:rPr lang="en-US" dirty="0">
                  <a:solidFill>
                    <a:prstClr val="white"/>
                  </a:solidFill>
                </a:rPr>
                <a:t>      </a:t>
              </a:r>
              <a:r>
                <a:rPr lang="en-US" dirty="0" smtClean="0">
                  <a:solidFill>
                    <a:prstClr val="white"/>
                  </a:solidFill>
                </a:rPr>
                <a:t>JAVASCRIPT</a:t>
              </a:r>
              <a:endParaRPr lang="ru-RU" dirty="0">
                <a:solidFill>
                  <a:prstClr val="white"/>
                </a:solidFill>
              </a:endParaRPr>
            </a:p>
          </p:txBody>
        </p:sp>
        <p:sp>
          <p:nvSpPr>
            <p:cNvPr id="23" name="Rectangle 1"/>
            <p:cNvSpPr>
              <a:spLocks noChangeArrowheads="1"/>
            </p:cNvSpPr>
            <p:nvPr/>
          </p:nvSpPr>
          <p:spPr bwMode="auto">
            <a:xfrm>
              <a:off x="7223083" y="2965739"/>
              <a:ext cx="4199343" cy="2097481"/>
            </a:xfrm>
            <a:prstGeom prst="rect">
              <a:avLst/>
            </a:prstGeom>
            <a:noFill/>
            <a:ln>
              <a:solidFill>
                <a:schemeClr val="accent3"/>
              </a:solidFill>
            </a:ln>
            <a:effec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endParaRPr lang="en-US" altLang="en-US" dirty="0">
                <a:solidFill>
                  <a:srgbClr val="CC7832"/>
                </a:solidFill>
                <a:latin typeface="Courier New" panose="02070309020205020404" pitchFamily="49" charset="0"/>
                <a:cs typeface="Courier New" panose="02070309020205020404" pitchFamily="49" charset="0"/>
              </a:endParaRPr>
            </a:p>
          </p:txBody>
        </p:sp>
      </p:grpSp>
      <p:sp>
        <p:nvSpPr>
          <p:cNvPr id="21" name="Rectangle 1"/>
          <p:cNvSpPr>
            <a:spLocks noChangeArrowheads="1"/>
          </p:cNvSpPr>
          <p:nvPr/>
        </p:nvSpPr>
        <p:spPr bwMode="auto">
          <a:xfrm>
            <a:off x="5051267" y="2591238"/>
            <a:ext cx="7019269" cy="304698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US" sz="2400" dirty="0" err="1">
                <a:solidFill>
                  <a:srgbClr val="CB4B16"/>
                </a:solidFill>
                <a:latin typeface="SourceCodePro"/>
              </a:rPr>
              <a:t>var</a:t>
            </a:r>
            <a:r>
              <a:rPr lang="en-US" sz="2400" dirty="0">
                <a:solidFill>
                  <a:srgbClr val="535353"/>
                </a:solidFill>
                <a:latin typeface="SourceCodePro"/>
              </a:rPr>
              <a:t> </a:t>
            </a:r>
            <a:r>
              <a:rPr lang="en-US" sz="2400" dirty="0" err="1">
                <a:solidFill>
                  <a:srgbClr val="2AA198"/>
                </a:solidFill>
                <a:latin typeface="SourceCodePro"/>
              </a:rPr>
              <a:t>arr</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1</a:t>
            </a:r>
            <a:r>
              <a:rPr lang="en-US" sz="2400" dirty="0">
                <a:solidFill>
                  <a:srgbClr val="535353"/>
                </a:solidFill>
                <a:latin typeface="SourceCodePro"/>
              </a:rPr>
              <a:t>, </a:t>
            </a:r>
            <a:r>
              <a:rPr lang="en-US" sz="2400" dirty="0">
                <a:solidFill>
                  <a:srgbClr val="859900"/>
                </a:solidFill>
                <a:latin typeface="SourceCodePro"/>
              </a:rPr>
              <a:t>'bar'</a:t>
            </a:r>
            <a:r>
              <a:rPr lang="en-US" sz="2400" dirty="0">
                <a:solidFill>
                  <a:srgbClr val="535353"/>
                </a:solidFill>
                <a:latin typeface="SourceCodePro"/>
              </a:rPr>
              <a:t>, </a:t>
            </a:r>
            <a:r>
              <a:rPr lang="en-US" sz="2400" dirty="0">
                <a:solidFill>
                  <a:srgbClr val="D33682"/>
                </a:solidFill>
                <a:latin typeface="SourceCodePro"/>
              </a:rPr>
              <a:t>true</a:t>
            </a:r>
            <a:r>
              <a:rPr lang="en-US" sz="2400" dirty="0">
                <a:solidFill>
                  <a:srgbClr val="535353"/>
                </a:solidFill>
                <a:latin typeface="SourceCodePro"/>
              </a:rPr>
              <a:t>, {</a:t>
            </a:r>
            <a:r>
              <a:rPr lang="en-US" sz="2400" dirty="0">
                <a:solidFill>
                  <a:srgbClr val="2AA198"/>
                </a:solidFill>
                <a:latin typeface="SourceCodePro"/>
              </a:rPr>
              <a:t>a</a:t>
            </a:r>
            <a:r>
              <a:rPr lang="en-US" sz="2400" dirty="0">
                <a:solidFill>
                  <a:srgbClr val="535353"/>
                </a:solidFill>
                <a:latin typeface="SourceCodePro"/>
              </a:rPr>
              <a:t> : </a:t>
            </a:r>
            <a:r>
              <a:rPr lang="en-US" sz="2400" dirty="0">
                <a:solidFill>
                  <a:srgbClr val="D33682"/>
                </a:solidFill>
                <a:latin typeface="SourceCodePro"/>
              </a:rPr>
              <a:t>1</a:t>
            </a:r>
            <a:r>
              <a:rPr lang="en-US" sz="2400" dirty="0">
                <a:solidFill>
                  <a:srgbClr val="535353"/>
                </a:solidFill>
                <a:latin typeface="SourceCodePro"/>
              </a:rPr>
              <a:t>}];</a:t>
            </a:r>
          </a:p>
          <a:p>
            <a:r>
              <a:rPr lang="en-US" sz="2400" dirty="0" err="1">
                <a:solidFill>
                  <a:srgbClr val="CB4B16"/>
                </a:solidFill>
                <a:latin typeface="SourceCodePro"/>
              </a:rPr>
              <a:t>var</a:t>
            </a:r>
            <a:r>
              <a:rPr lang="en-US" sz="2400" dirty="0">
                <a:solidFill>
                  <a:srgbClr val="535353"/>
                </a:solidFill>
                <a:latin typeface="SourceCodePro"/>
              </a:rPr>
              <a:t> </a:t>
            </a:r>
            <a:r>
              <a:rPr lang="en-US" sz="2400" dirty="0" err="1">
                <a:solidFill>
                  <a:srgbClr val="2AA198"/>
                </a:solidFill>
                <a:latin typeface="SourceCodePro"/>
              </a:rPr>
              <a:t>multiArray</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1</a:t>
            </a:r>
            <a:r>
              <a:rPr lang="en-US" sz="2400" dirty="0">
                <a:solidFill>
                  <a:srgbClr val="535353"/>
                </a:solidFill>
                <a:latin typeface="SourceCodePro"/>
              </a:rPr>
              <a:t>,</a:t>
            </a:r>
            <a:r>
              <a:rPr lang="en-US" sz="2400" dirty="0">
                <a:solidFill>
                  <a:srgbClr val="D33682"/>
                </a:solidFill>
                <a:latin typeface="SourceCodePro"/>
              </a:rPr>
              <a:t>2</a:t>
            </a:r>
            <a:r>
              <a:rPr lang="en-US" sz="2400" dirty="0">
                <a:solidFill>
                  <a:srgbClr val="535353"/>
                </a:solidFill>
                <a:latin typeface="SourceCodePro"/>
              </a:rPr>
              <a:t>,</a:t>
            </a:r>
            <a:r>
              <a:rPr lang="en-US" sz="2400" dirty="0">
                <a:solidFill>
                  <a:srgbClr val="D33682"/>
                </a:solidFill>
                <a:latin typeface="SourceCodePro"/>
              </a:rPr>
              <a:t>3</a:t>
            </a:r>
            <a:r>
              <a:rPr lang="en-US" sz="2400" dirty="0">
                <a:solidFill>
                  <a:srgbClr val="535353"/>
                </a:solidFill>
                <a:latin typeface="SourceCodePro"/>
              </a:rPr>
              <a:t>], [</a:t>
            </a:r>
            <a:r>
              <a:rPr lang="en-US" sz="2400" dirty="0">
                <a:solidFill>
                  <a:srgbClr val="859900"/>
                </a:solidFill>
                <a:latin typeface="SourceCodePro"/>
              </a:rPr>
              <a:t>'a'</a:t>
            </a:r>
            <a:r>
              <a:rPr lang="en-US" sz="2400" dirty="0">
                <a:solidFill>
                  <a:srgbClr val="535353"/>
                </a:solidFill>
                <a:latin typeface="SourceCodePro"/>
              </a:rPr>
              <a:t>, </a:t>
            </a:r>
            <a:r>
              <a:rPr lang="en-US" sz="2400" dirty="0">
                <a:solidFill>
                  <a:srgbClr val="D33682"/>
                </a:solidFill>
                <a:latin typeface="SourceCodePro"/>
              </a:rPr>
              <a:t>true</a:t>
            </a:r>
            <a:r>
              <a:rPr lang="en-US" sz="2400" dirty="0">
                <a:solidFill>
                  <a:srgbClr val="535353"/>
                </a:solidFill>
                <a:latin typeface="SourceCodePro"/>
              </a:rPr>
              <a:t>]];</a:t>
            </a:r>
          </a:p>
          <a:p>
            <a:r>
              <a:rPr lang="en-US" sz="2400" dirty="0">
                <a:solidFill>
                  <a:srgbClr val="268BD2"/>
                </a:solidFill>
                <a:latin typeface="SourceCodePro"/>
              </a:rPr>
              <a:t>console</a:t>
            </a:r>
            <a:r>
              <a:rPr lang="en-US" sz="2400" dirty="0">
                <a:solidFill>
                  <a:srgbClr val="535353"/>
                </a:solidFill>
                <a:latin typeface="SourceCodePro"/>
              </a:rPr>
              <a:t>.</a:t>
            </a:r>
            <a:r>
              <a:rPr lang="en-US" sz="2400" dirty="0">
                <a:solidFill>
                  <a:srgbClr val="2AA198"/>
                </a:solidFill>
                <a:latin typeface="SourceCodePro"/>
              </a:rPr>
              <a:t>log</a:t>
            </a:r>
            <a:r>
              <a:rPr lang="en-US" sz="2400" dirty="0">
                <a:solidFill>
                  <a:srgbClr val="535353"/>
                </a:solidFill>
                <a:latin typeface="SourceCodePro"/>
              </a:rPr>
              <a:t>(</a:t>
            </a:r>
            <a:r>
              <a:rPr lang="en-US" sz="2400" dirty="0" err="1">
                <a:solidFill>
                  <a:srgbClr val="268BD2"/>
                </a:solidFill>
                <a:latin typeface="SourceCodePro"/>
              </a:rPr>
              <a:t>arr</a:t>
            </a:r>
            <a:r>
              <a:rPr lang="en-US" sz="2400" dirty="0">
                <a:solidFill>
                  <a:srgbClr val="535353"/>
                </a:solidFill>
                <a:latin typeface="SourceCodePro"/>
              </a:rPr>
              <a:t>[</a:t>
            </a:r>
            <a:r>
              <a:rPr lang="en-US" sz="2400" dirty="0">
                <a:solidFill>
                  <a:srgbClr val="D33682"/>
                </a:solidFill>
                <a:latin typeface="SourceCodePro"/>
              </a:rPr>
              <a:t>0</a:t>
            </a:r>
            <a:r>
              <a:rPr lang="en-US" sz="2400" dirty="0">
                <a:solidFill>
                  <a:srgbClr val="535353"/>
                </a:solidFill>
                <a:latin typeface="SourceCodePro"/>
              </a:rPr>
              <a:t>]);          </a:t>
            </a:r>
            <a:r>
              <a:rPr lang="en-US" sz="2400" i="1" dirty="0">
                <a:solidFill>
                  <a:srgbClr val="586E75"/>
                </a:solidFill>
                <a:latin typeface="SourceCodePro"/>
              </a:rPr>
              <a:t>// 1</a:t>
            </a:r>
            <a:endParaRPr lang="en-US" sz="2400" dirty="0">
              <a:solidFill>
                <a:srgbClr val="535353"/>
              </a:solidFill>
              <a:latin typeface="SourceCodePro"/>
            </a:endParaRPr>
          </a:p>
          <a:p>
            <a:r>
              <a:rPr lang="en-US" sz="2400" dirty="0">
                <a:solidFill>
                  <a:srgbClr val="268BD2"/>
                </a:solidFill>
                <a:latin typeface="SourceCodePro"/>
              </a:rPr>
              <a:t>console</a:t>
            </a:r>
            <a:r>
              <a:rPr lang="en-US" sz="2400" dirty="0">
                <a:solidFill>
                  <a:srgbClr val="535353"/>
                </a:solidFill>
                <a:latin typeface="SourceCodePro"/>
              </a:rPr>
              <a:t>.</a:t>
            </a:r>
            <a:r>
              <a:rPr lang="en-US" sz="2400" dirty="0">
                <a:solidFill>
                  <a:srgbClr val="2AA198"/>
                </a:solidFill>
                <a:latin typeface="SourceCodePro"/>
              </a:rPr>
              <a:t>log</a:t>
            </a:r>
            <a:r>
              <a:rPr lang="en-US" sz="2400" dirty="0">
                <a:solidFill>
                  <a:srgbClr val="535353"/>
                </a:solidFill>
                <a:latin typeface="SourceCodePro"/>
              </a:rPr>
              <a:t>(</a:t>
            </a:r>
            <a:r>
              <a:rPr lang="en-US" sz="2400" dirty="0" err="1">
                <a:solidFill>
                  <a:srgbClr val="268BD2"/>
                </a:solidFill>
                <a:latin typeface="SourceCodePro"/>
              </a:rPr>
              <a:t>multiArray</a:t>
            </a:r>
            <a:r>
              <a:rPr lang="en-US" sz="2400" dirty="0">
                <a:solidFill>
                  <a:srgbClr val="535353"/>
                </a:solidFill>
                <a:latin typeface="SourceCodePro"/>
              </a:rPr>
              <a:t>[</a:t>
            </a:r>
            <a:r>
              <a:rPr lang="en-US" sz="2400" dirty="0">
                <a:solidFill>
                  <a:srgbClr val="D33682"/>
                </a:solidFill>
                <a:latin typeface="SourceCodePro"/>
              </a:rPr>
              <a:t>0</a:t>
            </a:r>
            <a:r>
              <a:rPr lang="en-US" sz="2400" dirty="0">
                <a:solidFill>
                  <a:srgbClr val="535353"/>
                </a:solidFill>
                <a:latin typeface="SourceCodePro"/>
              </a:rPr>
              <a:t>][</a:t>
            </a:r>
            <a:r>
              <a:rPr lang="en-US" sz="2400" dirty="0">
                <a:solidFill>
                  <a:srgbClr val="D33682"/>
                </a:solidFill>
                <a:latin typeface="SourceCodePro"/>
              </a:rPr>
              <a:t>0</a:t>
            </a:r>
            <a:r>
              <a:rPr lang="en-US" sz="2400" dirty="0">
                <a:solidFill>
                  <a:srgbClr val="535353"/>
                </a:solidFill>
                <a:latin typeface="SourceCodePro"/>
              </a:rPr>
              <a:t>]); </a:t>
            </a:r>
            <a:r>
              <a:rPr lang="en-US" sz="2400" i="1" dirty="0">
                <a:solidFill>
                  <a:srgbClr val="586E75"/>
                </a:solidFill>
                <a:latin typeface="SourceCodePro"/>
              </a:rPr>
              <a:t>// 1</a:t>
            </a:r>
            <a:endParaRPr lang="en-US" sz="2400" dirty="0">
              <a:solidFill>
                <a:srgbClr val="535353"/>
              </a:solidFill>
              <a:latin typeface="SourceCodePro"/>
            </a:endParaRPr>
          </a:p>
          <a:p>
            <a:r>
              <a:rPr lang="en-US" sz="2400" dirty="0">
                <a:solidFill>
                  <a:srgbClr val="535353"/>
                </a:solidFill>
                <a:latin typeface="SourceCodePro"/>
              </a:rPr>
              <a:t>​</a:t>
            </a:r>
          </a:p>
          <a:p>
            <a:r>
              <a:rPr lang="en-US" sz="2400" dirty="0" err="1">
                <a:solidFill>
                  <a:srgbClr val="CB4B16"/>
                </a:solidFill>
                <a:latin typeface="SourceCodePro"/>
              </a:rPr>
              <a:t>var</a:t>
            </a:r>
            <a:r>
              <a:rPr lang="en-US" sz="2400" dirty="0">
                <a:solidFill>
                  <a:srgbClr val="535353"/>
                </a:solidFill>
                <a:latin typeface="SourceCodePro"/>
              </a:rPr>
              <a:t> </a:t>
            </a:r>
            <a:r>
              <a:rPr lang="en-US" sz="2400" dirty="0">
                <a:solidFill>
                  <a:srgbClr val="2AA198"/>
                </a:solidFill>
                <a:latin typeface="SourceCodePro"/>
              </a:rPr>
              <a:t>list</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CB4B16"/>
                </a:solidFill>
                <a:latin typeface="SourceCodePro"/>
              </a:rPr>
              <a:t>new</a:t>
            </a:r>
            <a:r>
              <a:rPr lang="en-US" sz="2400" dirty="0">
                <a:solidFill>
                  <a:srgbClr val="535353"/>
                </a:solidFill>
                <a:latin typeface="SourceCodePro"/>
              </a:rPr>
              <a:t> </a:t>
            </a:r>
            <a:r>
              <a:rPr lang="en-US" sz="2400" dirty="0">
                <a:solidFill>
                  <a:srgbClr val="268BD2"/>
                </a:solidFill>
                <a:latin typeface="SourceCodePro"/>
              </a:rPr>
              <a:t>Array</a:t>
            </a:r>
            <a:r>
              <a:rPr lang="en-US" sz="2400" dirty="0">
                <a:solidFill>
                  <a:srgbClr val="535353"/>
                </a:solidFill>
                <a:latin typeface="SourceCodePro"/>
              </a:rPr>
              <a:t>(</a:t>
            </a:r>
            <a:r>
              <a:rPr lang="en-US" sz="2400" dirty="0">
                <a:solidFill>
                  <a:srgbClr val="D33682"/>
                </a:solidFill>
                <a:latin typeface="SourceCodePro"/>
              </a:rPr>
              <a:t>3</a:t>
            </a:r>
            <a:r>
              <a:rPr lang="en-US" sz="2400" dirty="0">
                <a:solidFill>
                  <a:srgbClr val="535353"/>
                </a:solidFill>
                <a:latin typeface="SourceCodePro"/>
              </a:rPr>
              <a:t>);</a:t>
            </a:r>
          </a:p>
          <a:p>
            <a:r>
              <a:rPr lang="en-US" sz="2400" dirty="0" err="1">
                <a:solidFill>
                  <a:srgbClr val="CB4B16"/>
                </a:solidFill>
                <a:latin typeface="SourceCodePro"/>
              </a:rPr>
              <a:t>var</a:t>
            </a:r>
            <a:r>
              <a:rPr lang="en-US" sz="2400" dirty="0">
                <a:solidFill>
                  <a:srgbClr val="535353"/>
                </a:solidFill>
                <a:latin typeface="SourceCodePro"/>
              </a:rPr>
              <a:t> </a:t>
            </a:r>
            <a:r>
              <a:rPr lang="en-US" sz="2400" dirty="0">
                <a:solidFill>
                  <a:srgbClr val="2AA198"/>
                </a:solidFill>
                <a:latin typeface="SourceCodePro"/>
              </a:rPr>
              <a:t>items</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CB4B16"/>
                </a:solidFill>
                <a:latin typeface="SourceCodePro"/>
              </a:rPr>
              <a:t>new</a:t>
            </a:r>
            <a:r>
              <a:rPr lang="en-US" sz="2400" dirty="0">
                <a:solidFill>
                  <a:srgbClr val="535353"/>
                </a:solidFill>
                <a:latin typeface="SourceCodePro"/>
              </a:rPr>
              <a:t> </a:t>
            </a:r>
            <a:r>
              <a:rPr lang="en-US" sz="2400" dirty="0">
                <a:solidFill>
                  <a:srgbClr val="268BD2"/>
                </a:solidFill>
                <a:latin typeface="SourceCodePro"/>
              </a:rPr>
              <a:t>Array</a:t>
            </a:r>
            <a:r>
              <a:rPr lang="en-US" sz="2400" dirty="0">
                <a:solidFill>
                  <a:srgbClr val="535353"/>
                </a:solidFill>
                <a:latin typeface="SourceCodePro"/>
              </a:rPr>
              <a:t>(</a:t>
            </a:r>
            <a:r>
              <a:rPr lang="en-US" sz="2400" dirty="0">
                <a:solidFill>
                  <a:srgbClr val="D33682"/>
                </a:solidFill>
                <a:latin typeface="SourceCodePro"/>
              </a:rPr>
              <a:t>1</a:t>
            </a:r>
            <a:r>
              <a:rPr lang="en-US" sz="2400" dirty="0">
                <a:solidFill>
                  <a:srgbClr val="535353"/>
                </a:solidFill>
                <a:latin typeface="SourceCodePro"/>
              </a:rPr>
              <a:t>, </a:t>
            </a:r>
            <a:r>
              <a:rPr lang="en-US" sz="2400" dirty="0">
                <a:solidFill>
                  <a:srgbClr val="D33682"/>
                </a:solidFill>
                <a:latin typeface="SourceCodePro"/>
              </a:rPr>
              <a:t>2</a:t>
            </a:r>
            <a:r>
              <a:rPr lang="en-US" sz="2400" dirty="0">
                <a:solidFill>
                  <a:srgbClr val="535353"/>
                </a:solidFill>
                <a:latin typeface="SourceCodePro"/>
              </a:rPr>
              <a:t>);</a:t>
            </a:r>
          </a:p>
          <a:p>
            <a:r>
              <a:rPr lang="en-US" sz="2400" dirty="0">
                <a:solidFill>
                  <a:srgbClr val="535353"/>
                </a:solidFill>
                <a:latin typeface="SourceCodePro"/>
              </a:rPr>
              <a:t>​</a:t>
            </a:r>
            <a:endParaRPr lang="en-US" sz="2400" b="0" i="0" dirty="0">
              <a:solidFill>
                <a:srgbClr val="535353"/>
              </a:solidFill>
              <a:effectLst/>
              <a:latin typeface="SourceCodePro"/>
            </a:endParaRPr>
          </a:p>
        </p:txBody>
      </p:sp>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20408" b="1531"/>
          <a:stretch/>
        </p:blipFill>
        <p:spPr>
          <a:xfrm>
            <a:off x="4977075" y="1880699"/>
            <a:ext cx="362785" cy="318086"/>
          </a:xfrm>
          <a:prstGeom prst="rect">
            <a:avLst/>
          </a:prstGeom>
        </p:spPr>
      </p:pic>
      <p:sp>
        <p:nvSpPr>
          <p:cNvPr id="4" name="Text Placeholder 3"/>
          <p:cNvSpPr>
            <a:spLocks noGrp="1"/>
          </p:cNvSpPr>
          <p:nvPr>
            <p:ph type="body" sz="quarter" idx="10"/>
          </p:nvPr>
        </p:nvSpPr>
        <p:spPr/>
        <p:txBody>
          <a:bodyPr>
            <a:normAutofit/>
          </a:bodyPr>
          <a:lstStyle/>
          <a:p>
            <a:r>
              <a:rPr lang="en-US" sz="2000" dirty="0" smtClean="0"/>
              <a:t>ARRAY</a:t>
            </a:r>
            <a:endParaRPr lang="en-US" sz="2000" dirty="0"/>
          </a:p>
        </p:txBody>
      </p:sp>
    </p:spTree>
    <p:extLst>
      <p:ext uri="{BB962C8B-B14F-4D97-AF65-F5344CB8AC3E}">
        <p14:creationId xmlns:p14="http://schemas.microsoft.com/office/powerpoint/2010/main" val="265523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xEl>
                                              <p:pRg st="0" end="0"/>
                                            </p:txEl>
                                          </p:spTgt>
                                        </p:tgtEl>
                                        <p:attrNameLst>
                                          <p:attrName>style.visibility</p:attrName>
                                        </p:attrNameLst>
                                      </p:cBhvr>
                                      <p:to>
                                        <p:strVal val="visible"/>
                                      </p:to>
                                    </p:set>
                                    <p:animEffect transition="in" filter="fade">
                                      <p:cBhvr>
                                        <p:cTn id="39" dur="500"/>
                                        <p:tgtEl>
                                          <p:spTgt spid="21">
                                            <p:txEl>
                                              <p:pRg st="0" end="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1">
                                            <p:txEl>
                                              <p:pRg st="1" end="1"/>
                                            </p:txEl>
                                          </p:spTgt>
                                        </p:tgtEl>
                                        <p:attrNameLst>
                                          <p:attrName>style.visibility</p:attrName>
                                        </p:attrNameLst>
                                      </p:cBhvr>
                                      <p:to>
                                        <p:strVal val="visible"/>
                                      </p:to>
                                    </p:set>
                                    <p:animEffect transition="in" filter="fade">
                                      <p:cBhvr>
                                        <p:cTn id="42" dur="500"/>
                                        <p:tgtEl>
                                          <p:spTgt spid="21">
                                            <p:txEl>
                                              <p:pRg st="1" end="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1">
                                            <p:txEl>
                                              <p:pRg st="2" end="2"/>
                                            </p:txEl>
                                          </p:spTgt>
                                        </p:tgtEl>
                                        <p:attrNameLst>
                                          <p:attrName>style.visibility</p:attrName>
                                        </p:attrNameLst>
                                      </p:cBhvr>
                                      <p:to>
                                        <p:strVal val="visible"/>
                                      </p:to>
                                    </p:set>
                                    <p:animEffect transition="in" filter="fade">
                                      <p:cBhvr>
                                        <p:cTn id="45" dur="500"/>
                                        <p:tgtEl>
                                          <p:spTgt spid="21">
                                            <p:txEl>
                                              <p:pRg st="2" end="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1">
                                            <p:txEl>
                                              <p:pRg st="3" end="3"/>
                                            </p:txEl>
                                          </p:spTgt>
                                        </p:tgtEl>
                                        <p:attrNameLst>
                                          <p:attrName>style.visibility</p:attrName>
                                        </p:attrNameLst>
                                      </p:cBhvr>
                                      <p:to>
                                        <p:strVal val="visible"/>
                                      </p:to>
                                    </p:set>
                                    <p:animEffect transition="in" filter="fade">
                                      <p:cBhvr>
                                        <p:cTn id="48" dur="500"/>
                                        <p:tgtEl>
                                          <p:spTgt spid="21">
                                            <p:txEl>
                                              <p:pRg st="3" end="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1">
                                            <p:txEl>
                                              <p:pRg st="4" end="4"/>
                                            </p:txEl>
                                          </p:spTgt>
                                        </p:tgtEl>
                                        <p:attrNameLst>
                                          <p:attrName>style.visibility</p:attrName>
                                        </p:attrNameLst>
                                      </p:cBhvr>
                                      <p:to>
                                        <p:strVal val="visible"/>
                                      </p:to>
                                    </p:set>
                                    <p:animEffect transition="in" filter="fade">
                                      <p:cBhvr>
                                        <p:cTn id="51" dur="500"/>
                                        <p:tgtEl>
                                          <p:spTgt spid="21">
                                            <p:txEl>
                                              <p:pRg st="4" end="4"/>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21">
                                            <p:txEl>
                                              <p:pRg st="5" end="5"/>
                                            </p:txEl>
                                          </p:spTgt>
                                        </p:tgtEl>
                                        <p:attrNameLst>
                                          <p:attrName>style.visibility</p:attrName>
                                        </p:attrNameLst>
                                      </p:cBhvr>
                                      <p:to>
                                        <p:strVal val="visible"/>
                                      </p:to>
                                    </p:set>
                                    <p:animEffect transition="in" filter="fade">
                                      <p:cBhvr>
                                        <p:cTn id="54" dur="500"/>
                                        <p:tgtEl>
                                          <p:spTgt spid="21">
                                            <p:txEl>
                                              <p:pRg st="5" end="5"/>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21">
                                            <p:txEl>
                                              <p:pRg st="6" end="6"/>
                                            </p:txEl>
                                          </p:spTgt>
                                        </p:tgtEl>
                                        <p:attrNameLst>
                                          <p:attrName>style.visibility</p:attrName>
                                        </p:attrNameLst>
                                      </p:cBhvr>
                                      <p:to>
                                        <p:strVal val="visible"/>
                                      </p:to>
                                    </p:set>
                                    <p:animEffect transition="in" filter="fade">
                                      <p:cBhvr>
                                        <p:cTn id="57" dur="500"/>
                                        <p:tgtEl>
                                          <p:spTgt spid="21">
                                            <p:txEl>
                                              <p:pRg st="6" end="6"/>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21">
                                            <p:txEl>
                                              <p:pRg st="7" end="7"/>
                                            </p:txEl>
                                          </p:spTgt>
                                        </p:tgtEl>
                                        <p:attrNameLst>
                                          <p:attrName>style.visibility</p:attrName>
                                        </p:attrNameLst>
                                      </p:cBhvr>
                                      <p:to>
                                        <p:strVal val="visible"/>
                                      </p:to>
                                    </p:set>
                                    <p:animEffect transition="in" filter="fade">
                                      <p:cBhvr>
                                        <p:cTn id="60" dur="500"/>
                                        <p:tgtEl>
                                          <p:spTgt spid="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626686" y="1269513"/>
            <a:ext cx="982962" cy="1303235"/>
            <a:chOff x="1645348" y="2084736"/>
            <a:chExt cx="982962" cy="1303235"/>
          </a:xfrm>
        </p:grpSpPr>
        <p:sp>
          <p:nvSpPr>
            <p:cNvPr id="49" name="Oval 48"/>
            <p:cNvSpPr/>
            <p:nvPr/>
          </p:nvSpPr>
          <p:spPr>
            <a:xfrm>
              <a:off x="1674914" y="2084736"/>
              <a:ext cx="923827" cy="923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50" name="TextBox 49"/>
            <p:cNvSpPr txBox="1"/>
            <p:nvPr/>
          </p:nvSpPr>
          <p:spPr>
            <a:xfrm>
              <a:off x="1645348" y="3049417"/>
              <a:ext cx="982962" cy="338554"/>
            </a:xfrm>
            <a:prstGeom prst="rect">
              <a:avLst/>
            </a:prstGeom>
            <a:noFill/>
          </p:spPr>
          <p:txBody>
            <a:bodyPr wrap="none" rtlCol="0">
              <a:spAutoFit/>
            </a:bodyPr>
            <a:lstStyle/>
            <a:p>
              <a:pPr algn="ctr"/>
              <a:r>
                <a:rPr lang="en-US" sz="1600" b="1" dirty="0" err="1">
                  <a:solidFill>
                    <a:prstClr val="black">
                      <a:lumMod val="50000"/>
                      <a:lumOff val="50000"/>
                    </a:prstClr>
                  </a:solidFill>
                  <a:latin typeface="Source Sans Pro Light"/>
                </a:rPr>
                <a:t>concat</a:t>
              </a:r>
              <a:r>
                <a:rPr lang="en-US" sz="1600" b="1" dirty="0">
                  <a:solidFill>
                    <a:prstClr val="black">
                      <a:lumMod val="50000"/>
                      <a:lumOff val="50000"/>
                    </a:prstClr>
                  </a:solidFill>
                  <a:latin typeface="Source Sans Pro Light"/>
                </a:rPr>
                <a:t>()</a:t>
              </a:r>
              <a:endParaRPr lang="id-ID" sz="1600" b="1" dirty="0">
                <a:solidFill>
                  <a:prstClr val="black">
                    <a:lumMod val="50000"/>
                    <a:lumOff val="50000"/>
                  </a:prstClr>
                </a:solidFill>
                <a:latin typeface="Source Sans Pro Light"/>
              </a:endParaRPr>
            </a:p>
          </p:txBody>
        </p:sp>
        <p:grpSp>
          <p:nvGrpSpPr>
            <p:cNvPr id="52" name="Group 51"/>
            <p:cNvGrpSpPr/>
            <p:nvPr/>
          </p:nvGrpSpPr>
          <p:grpSpPr>
            <a:xfrm>
              <a:off x="1925013" y="2361524"/>
              <a:ext cx="423629" cy="370251"/>
              <a:chOff x="8296275" y="8293096"/>
              <a:chExt cx="1385888" cy="1211261"/>
            </a:xfrm>
            <a:solidFill>
              <a:schemeClr val="bg1"/>
            </a:solidFill>
          </p:grpSpPr>
          <p:sp>
            <p:nvSpPr>
              <p:cNvPr id="53" name="Freeform 8"/>
              <p:cNvSpPr>
                <a:spLocks noEditPoints="1"/>
              </p:cNvSpPr>
              <p:nvPr/>
            </p:nvSpPr>
            <p:spPr bwMode="auto">
              <a:xfrm>
                <a:off x="8296275" y="8293096"/>
                <a:ext cx="1385888" cy="1211261"/>
              </a:xfrm>
              <a:custGeom>
                <a:avLst/>
                <a:gdLst>
                  <a:gd name="T0" fmla="*/ 368 w 369"/>
                  <a:gd name="T1" fmla="*/ 190 h 323"/>
                  <a:gd name="T2" fmla="*/ 322 w 369"/>
                  <a:gd name="T3" fmla="*/ 17 h 323"/>
                  <a:gd name="T4" fmla="*/ 299 w 369"/>
                  <a:gd name="T5" fmla="*/ 0 h 323"/>
                  <a:gd name="T6" fmla="*/ 184 w 369"/>
                  <a:gd name="T7" fmla="*/ 0 h 323"/>
                  <a:gd name="T8" fmla="*/ 69 w 369"/>
                  <a:gd name="T9" fmla="*/ 0 h 323"/>
                  <a:gd name="T10" fmla="*/ 47 w 369"/>
                  <a:gd name="T11" fmla="*/ 17 h 323"/>
                  <a:gd name="T12" fmla="*/ 1 w 369"/>
                  <a:gd name="T13" fmla="*/ 190 h 323"/>
                  <a:gd name="T14" fmla="*/ 0 w 369"/>
                  <a:gd name="T15" fmla="*/ 196 h 323"/>
                  <a:gd name="T16" fmla="*/ 0 w 369"/>
                  <a:gd name="T17" fmla="*/ 276 h 323"/>
                  <a:gd name="T18" fmla="*/ 46 w 369"/>
                  <a:gd name="T19" fmla="*/ 323 h 323"/>
                  <a:gd name="T20" fmla="*/ 323 w 369"/>
                  <a:gd name="T21" fmla="*/ 323 h 323"/>
                  <a:gd name="T22" fmla="*/ 369 w 369"/>
                  <a:gd name="T23" fmla="*/ 276 h 323"/>
                  <a:gd name="T24" fmla="*/ 369 w 369"/>
                  <a:gd name="T25" fmla="*/ 196 h 323"/>
                  <a:gd name="T26" fmla="*/ 368 w 369"/>
                  <a:gd name="T27" fmla="*/ 190 h 323"/>
                  <a:gd name="T28" fmla="*/ 346 w 369"/>
                  <a:gd name="T29" fmla="*/ 276 h 323"/>
                  <a:gd name="T30" fmla="*/ 323 w 369"/>
                  <a:gd name="T31" fmla="*/ 299 h 323"/>
                  <a:gd name="T32" fmla="*/ 46 w 369"/>
                  <a:gd name="T33" fmla="*/ 299 h 323"/>
                  <a:gd name="T34" fmla="*/ 23 w 369"/>
                  <a:gd name="T35" fmla="*/ 276 h 323"/>
                  <a:gd name="T36" fmla="*/ 23 w 369"/>
                  <a:gd name="T37" fmla="*/ 196 h 323"/>
                  <a:gd name="T38" fmla="*/ 69 w 369"/>
                  <a:gd name="T39" fmla="*/ 23 h 323"/>
                  <a:gd name="T40" fmla="*/ 299 w 369"/>
                  <a:gd name="T41" fmla="*/ 23 h 323"/>
                  <a:gd name="T42" fmla="*/ 346 w 369"/>
                  <a:gd name="T43" fmla="*/ 196 h 323"/>
                  <a:gd name="T44" fmla="*/ 346 w 369"/>
                  <a:gd name="T45" fmla="*/ 27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9" h="323">
                    <a:moveTo>
                      <a:pt x="368" y="190"/>
                    </a:moveTo>
                    <a:cubicBezTo>
                      <a:pt x="322" y="17"/>
                      <a:pt x="322" y="17"/>
                      <a:pt x="322" y="17"/>
                    </a:cubicBezTo>
                    <a:cubicBezTo>
                      <a:pt x="319" y="7"/>
                      <a:pt x="310" y="0"/>
                      <a:pt x="299" y="0"/>
                    </a:cubicBezTo>
                    <a:cubicBezTo>
                      <a:pt x="184" y="0"/>
                      <a:pt x="184" y="0"/>
                      <a:pt x="184" y="0"/>
                    </a:cubicBezTo>
                    <a:cubicBezTo>
                      <a:pt x="69" y="0"/>
                      <a:pt x="69" y="0"/>
                      <a:pt x="69" y="0"/>
                    </a:cubicBezTo>
                    <a:cubicBezTo>
                      <a:pt x="59" y="0"/>
                      <a:pt x="50" y="7"/>
                      <a:pt x="47" y="17"/>
                    </a:cubicBezTo>
                    <a:cubicBezTo>
                      <a:pt x="1" y="190"/>
                      <a:pt x="1" y="190"/>
                      <a:pt x="1" y="190"/>
                    </a:cubicBezTo>
                    <a:cubicBezTo>
                      <a:pt x="0" y="192"/>
                      <a:pt x="0" y="194"/>
                      <a:pt x="0" y="196"/>
                    </a:cubicBezTo>
                    <a:cubicBezTo>
                      <a:pt x="0" y="276"/>
                      <a:pt x="0" y="276"/>
                      <a:pt x="0" y="276"/>
                    </a:cubicBezTo>
                    <a:cubicBezTo>
                      <a:pt x="0" y="302"/>
                      <a:pt x="21" y="323"/>
                      <a:pt x="46" y="323"/>
                    </a:cubicBezTo>
                    <a:cubicBezTo>
                      <a:pt x="323" y="323"/>
                      <a:pt x="323" y="323"/>
                      <a:pt x="323" y="323"/>
                    </a:cubicBezTo>
                    <a:cubicBezTo>
                      <a:pt x="348" y="323"/>
                      <a:pt x="369" y="302"/>
                      <a:pt x="369" y="276"/>
                    </a:cubicBezTo>
                    <a:cubicBezTo>
                      <a:pt x="369" y="196"/>
                      <a:pt x="369" y="196"/>
                      <a:pt x="369" y="196"/>
                    </a:cubicBezTo>
                    <a:cubicBezTo>
                      <a:pt x="369" y="194"/>
                      <a:pt x="368" y="192"/>
                      <a:pt x="368" y="190"/>
                    </a:cubicBezTo>
                    <a:close/>
                    <a:moveTo>
                      <a:pt x="346" y="276"/>
                    </a:moveTo>
                    <a:cubicBezTo>
                      <a:pt x="346" y="289"/>
                      <a:pt x="335" y="299"/>
                      <a:pt x="323" y="299"/>
                    </a:cubicBezTo>
                    <a:cubicBezTo>
                      <a:pt x="46" y="299"/>
                      <a:pt x="46" y="299"/>
                      <a:pt x="46" y="299"/>
                    </a:cubicBezTo>
                    <a:cubicBezTo>
                      <a:pt x="34" y="299"/>
                      <a:pt x="23" y="289"/>
                      <a:pt x="23" y="276"/>
                    </a:cubicBezTo>
                    <a:cubicBezTo>
                      <a:pt x="23" y="196"/>
                      <a:pt x="23" y="196"/>
                      <a:pt x="23" y="196"/>
                    </a:cubicBezTo>
                    <a:cubicBezTo>
                      <a:pt x="69" y="23"/>
                      <a:pt x="69" y="23"/>
                      <a:pt x="69" y="23"/>
                    </a:cubicBezTo>
                    <a:cubicBezTo>
                      <a:pt x="299" y="23"/>
                      <a:pt x="299" y="23"/>
                      <a:pt x="299" y="23"/>
                    </a:cubicBezTo>
                    <a:cubicBezTo>
                      <a:pt x="346" y="196"/>
                      <a:pt x="346" y="196"/>
                      <a:pt x="346" y="196"/>
                    </a:cubicBezTo>
                    <a:lnTo>
                      <a:pt x="346" y="2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54" name="Freeform 9"/>
              <p:cNvSpPr>
                <a:spLocks noEditPoints="1"/>
              </p:cNvSpPr>
              <p:nvPr/>
            </p:nvSpPr>
            <p:spPr bwMode="auto">
              <a:xfrm>
                <a:off x="8461376" y="8466137"/>
                <a:ext cx="1055689" cy="776288"/>
              </a:xfrm>
              <a:custGeom>
                <a:avLst/>
                <a:gdLst>
                  <a:gd name="T0" fmla="*/ 229 w 281"/>
                  <a:gd name="T1" fmla="*/ 0 h 207"/>
                  <a:gd name="T2" fmla="*/ 51 w 281"/>
                  <a:gd name="T3" fmla="*/ 0 h 207"/>
                  <a:gd name="T4" fmla="*/ 40 w 281"/>
                  <a:gd name="T5" fmla="*/ 9 h 207"/>
                  <a:gd name="T6" fmla="*/ 0 w 281"/>
                  <a:gd name="T7" fmla="*/ 147 h 207"/>
                  <a:gd name="T8" fmla="*/ 2 w 281"/>
                  <a:gd name="T9" fmla="*/ 157 h 207"/>
                  <a:gd name="T10" fmla="*/ 12 w 281"/>
                  <a:gd name="T11" fmla="*/ 161 h 207"/>
                  <a:gd name="T12" fmla="*/ 45 w 281"/>
                  <a:gd name="T13" fmla="*/ 161 h 207"/>
                  <a:gd name="T14" fmla="*/ 58 w 281"/>
                  <a:gd name="T15" fmla="*/ 161 h 207"/>
                  <a:gd name="T16" fmla="*/ 64 w 281"/>
                  <a:gd name="T17" fmla="*/ 161 h 207"/>
                  <a:gd name="T18" fmla="*/ 81 w 281"/>
                  <a:gd name="T19" fmla="*/ 195 h 207"/>
                  <a:gd name="T20" fmla="*/ 101 w 281"/>
                  <a:gd name="T21" fmla="*/ 207 h 207"/>
                  <a:gd name="T22" fmla="*/ 179 w 281"/>
                  <a:gd name="T23" fmla="*/ 207 h 207"/>
                  <a:gd name="T24" fmla="*/ 200 w 281"/>
                  <a:gd name="T25" fmla="*/ 195 h 207"/>
                  <a:gd name="T26" fmla="*/ 217 w 281"/>
                  <a:gd name="T27" fmla="*/ 161 h 207"/>
                  <a:gd name="T28" fmla="*/ 223 w 281"/>
                  <a:gd name="T29" fmla="*/ 161 h 207"/>
                  <a:gd name="T30" fmla="*/ 236 w 281"/>
                  <a:gd name="T31" fmla="*/ 161 h 207"/>
                  <a:gd name="T32" fmla="*/ 269 w 281"/>
                  <a:gd name="T33" fmla="*/ 161 h 207"/>
                  <a:gd name="T34" fmla="*/ 278 w 281"/>
                  <a:gd name="T35" fmla="*/ 157 h 207"/>
                  <a:gd name="T36" fmla="*/ 280 w 281"/>
                  <a:gd name="T37" fmla="*/ 147 h 207"/>
                  <a:gd name="T38" fmla="*/ 241 w 281"/>
                  <a:gd name="T39" fmla="*/ 9 h 207"/>
                  <a:gd name="T40" fmla="*/ 229 w 281"/>
                  <a:gd name="T41" fmla="*/ 0 h 207"/>
                  <a:gd name="T42" fmla="*/ 236 w 281"/>
                  <a:gd name="T43" fmla="*/ 138 h 207"/>
                  <a:gd name="T44" fmla="*/ 217 w 281"/>
                  <a:gd name="T45" fmla="*/ 138 h 207"/>
                  <a:gd name="T46" fmla="*/ 196 w 281"/>
                  <a:gd name="T47" fmla="*/ 151 h 207"/>
                  <a:gd name="T48" fmla="*/ 179 w 281"/>
                  <a:gd name="T49" fmla="*/ 184 h 207"/>
                  <a:gd name="T50" fmla="*/ 101 w 281"/>
                  <a:gd name="T51" fmla="*/ 184 h 207"/>
                  <a:gd name="T52" fmla="*/ 85 w 281"/>
                  <a:gd name="T53" fmla="*/ 151 h 207"/>
                  <a:gd name="T54" fmla="*/ 64 w 281"/>
                  <a:gd name="T55" fmla="*/ 138 h 207"/>
                  <a:gd name="T56" fmla="*/ 45 w 281"/>
                  <a:gd name="T57" fmla="*/ 138 h 207"/>
                  <a:gd name="T58" fmla="*/ 18 w 281"/>
                  <a:gd name="T59" fmla="*/ 138 h 207"/>
                  <a:gd name="T60" fmla="*/ 51 w 281"/>
                  <a:gd name="T61" fmla="*/ 12 h 207"/>
                  <a:gd name="T62" fmla="*/ 229 w 281"/>
                  <a:gd name="T63" fmla="*/ 12 h 207"/>
                  <a:gd name="T64" fmla="*/ 263 w 281"/>
                  <a:gd name="T65" fmla="*/ 138 h 207"/>
                  <a:gd name="T66" fmla="*/ 236 w 281"/>
                  <a:gd name="T67" fmla="*/ 13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1" h="207">
                    <a:moveTo>
                      <a:pt x="229" y="0"/>
                    </a:moveTo>
                    <a:cubicBezTo>
                      <a:pt x="51" y="0"/>
                      <a:pt x="51" y="0"/>
                      <a:pt x="51" y="0"/>
                    </a:cubicBezTo>
                    <a:cubicBezTo>
                      <a:pt x="46" y="0"/>
                      <a:pt x="41" y="4"/>
                      <a:pt x="40" y="9"/>
                    </a:cubicBezTo>
                    <a:cubicBezTo>
                      <a:pt x="0" y="147"/>
                      <a:pt x="0" y="147"/>
                      <a:pt x="0" y="147"/>
                    </a:cubicBezTo>
                    <a:cubicBezTo>
                      <a:pt x="0" y="150"/>
                      <a:pt x="0" y="154"/>
                      <a:pt x="2" y="157"/>
                    </a:cubicBezTo>
                    <a:cubicBezTo>
                      <a:pt x="5" y="160"/>
                      <a:pt x="8" y="161"/>
                      <a:pt x="12" y="161"/>
                    </a:cubicBezTo>
                    <a:cubicBezTo>
                      <a:pt x="45" y="161"/>
                      <a:pt x="45" y="161"/>
                      <a:pt x="45" y="161"/>
                    </a:cubicBezTo>
                    <a:cubicBezTo>
                      <a:pt x="58" y="161"/>
                      <a:pt x="58" y="161"/>
                      <a:pt x="58" y="161"/>
                    </a:cubicBezTo>
                    <a:cubicBezTo>
                      <a:pt x="64" y="161"/>
                      <a:pt x="64" y="161"/>
                      <a:pt x="64" y="161"/>
                    </a:cubicBezTo>
                    <a:cubicBezTo>
                      <a:pt x="81" y="195"/>
                      <a:pt x="81" y="195"/>
                      <a:pt x="81" y="195"/>
                    </a:cubicBezTo>
                    <a:cubicBezTo>
                      <a:pt x="85" y="203"/>
                      <a:pt x="93" y="207"/>
                      <a:pt x="101" y="207"/>
                    </a:cubicBezTo>
                    <a:cubicBezTo>
                      <a:pt x="179" y="207"/>
                      <a:pt x="179" y="207"/>
                      <a:pt x="179" y="207"/>
                    </a:cubicBezTo>
                    <a:cubicBezTo>
                      <a:pt x="188" y="207"/>
                      <a:pt x="196" y="203"/>
                      <a:pt x="200" y="195"/>
                    </a:cubicBezTo>
                    <a:cubicBezTo>
                      <a:pt x="217" y="161"/>
                      <a:pt x="217" y="161"/>
                      <a:pt x="217" y="161"/>
                    </a:cubicBezTo>
                    <a:cubicBezTo>
                      <a:pt x="223" y="161"/>
                      <a:pt x="223" y="161"/>
                      <a:pt x="223" y="161"/>
                    </a:cubicBezTo>
                    <a:cubicBezTo>
                      <a:pt x="236" y="161"/>
                      <a:pt x="236" y="161"/>
                      <a:pt x="236" y="161"/>
                    </a:cubicBezTo>
                    <a:cubicBezTo>
                      <a:pt x="269" y="161"/>
                      <a:pt x="269" y="161"/>
                      <a:pt x="269" y="161"/>
                    </a:cubicBezTo>
                    <a:cubicBezTo>
                      <a:pt x="273" y="161"/>
                      <a:pt x="276" y="160"/>
                      <a:pt x="278" y="157"/>
                    </a:cubicBezTo>
                    <a:cubicBezTo>
                      <a:pt x="280" y="154"/>
                      <a:pt x="281" y="150"/>
                      <a:pt x="280" y="147"/>
                    </a:cubicBezTo>
                    <a:cubicBezTo>
                      <a:pt x="241" y="9"/>
                      <a:pt x="241" y="9"/>
                      <a:pt x="241" y="9"/>
                    </a:cubicBezTo>
                    <a:cubicBezTo>
                      <a:pt x="239" y="4"/>
                      <a:pt x="235" y="0"/>
                      <a:pt x="229" y="0"/>
                    </a:cubicBezTo>
                    <a:close/>
                    <a:moveTo>
                      <a:pt x="236" y="138"/>
                    </a:moveTo>
                    <a:cubicBezTo>
                      <a:pt x="217" y="138"/>
                      <a:pt x="217" y="138"/>
                      <a:pt x="217" y="138"/>
                    </a:cubicBezTo>
                    <a:cubicBezTo>
                      <a:pt x="208" y="138"/>
                      <a:pt x="200" y="143"/>
                      <a:pt x="196" y="151"/>
                    </a:cubicBezTo>
                    <a:cubicBezTo>
                      <a:pt x="179" y="184"/>
                      <a:pt x="179" y="184"/>
                      <a:pt x="179" y="184"/>
                    </a:cubicBezTo>
                    <a:cubicBezTo>
                      <a:pt x="101" y="184"/>
                      <a:pt x="101" y="184"/>
                      <a:pt x="101" y="184"/>
                    </a:cubicBezTo>
                    <a:cubicBezTo>
                      <a:pt x="85" y="151"/>
                      <a:pt x="85" y="151"/>
                      <a:pt x="85" y="151"/>
                    </a:cubicBezTo>
                    <a:cubicBezTo>
                      <a:pt x="81" y="143"/>
                      <a:pt x="73" y="138"/>
                      <a:pt x="64" y="138"/>
                    </a:cubicBezTo>
                    <a:cubicBezTo>
                      <a:pt x="45" y="138"/>
                      <a:pt x="45" y="138"/>
                      <a:pt x="45" y="138"/>
                    </a:cubicBezTo>
                    <a:cubicBezTo>
                      <a:pt x="18" y="138"/>
                      <a:pt x="18" y="138"/>
                      <a:pt x="18" y="138"/>
                    </a:cubicBezTo>
                    <a:cubicBezTo>
                      <a:pt x="51" y="12"/>
                      <a:pt x="51" y="12"/>
                      <a:pt x="51" y="12"/>
                    </a:cubicBezTo>
                    <a:cubicBezTo>
                      <a:pt x="229" y="12"/>
                      <a:pt x="229" y="12"/>
                      <a:pt x="229" y="12"/>
                    </a:cubicBezTo>
                    <a:cubicBezTo>
                      <a:pt x="263" y="138"/>
                      <a:pt x="263" y="138"/>
                      <a:pt x="263" y="138"/>
                    </a:cubicBezTo>
                    <a:lnTo>
                      <a:pt x="236" y="13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grpSp>
      </p:grpSp>
      <p:grpSp>
        <p:nvGrpSpPr>
          <p:cNvPr id="9" name="Group 8"/>
          <p:cNvGrpSpPr/>
          <p:nvPr/>
        </p:nvGrpSpPr>
        <p:grpSpPr>
          <a:xfrm>
            <a:off x="9289840" y="2876342"/>
            <a:ext cx="923827" cy="1303235"/>
            <a:chOff x="9286601" y="3532238"/>
            <a:chExt cx="923827" cy="1303235"/>
          </a:xfrm>
        </p:grpSpPr>
        <p:sp>
          <p:nvSpPr>
            <p:cNvPr id="67" name="Oval 66"/>
            <p:cNvSpPr/>
            <p:nvPr/>
          </p:nvSpPr>
          <p:spPr>
            <a:xfrm>
              <a:off x="9286601" y="3532238"/>
              <a:ext cx="923827" cy="9238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68" name="TextBox 67"/>
            <p:cNvSpPr txBox="1"/>
            <p:nvPr/>
          </p:nvSpPr>
          <p:spPr>
            <a:xfrm>
              <a:off x="9370049" y="4496919"/>
              <a:ext cx="756938" cy="338554"/>
            </a:xfrm>
            <a:prstGeom prst="rect">
              <a:avLst/>
            </a:prstGeom>
            <a:noFill/>
          </p:spPr>
          <p:txBody>
            <a:bodyPr wrap="none" rtlCol="0">
              <a:spAutoFit/>
            </a:bodyPr>
            <a:lstStyle/>
            <a:p>
              <a:pPr algn="ctr"/>
              <a:r>
                <a:rPr lang="en-US" sz="1600" b="1" dirty="0">
                  <a:solidFill>
                    <a:prstClr val="black">
                      <a:lumMod val="50000"/>
                      <a:lumOff val="50000"/>
                    </a:prstClr>
                  </a:solidFill>
                  <a:latin typeface="Source Sans Pro Light"/>
                </a:rPr>
                <a:t>shift()</a:t>
              </a:r>
              <a:endParaRPr lang="id-ID" sz="1600" b="1" dirty="0">
                <a:solidFill>
                  <a:prstClr val="black">
                    <a:lumMod val="50000"/>
                    <a:lumOff val="50000"/>
                  </a:prstClr>
                </a:solidFill>
                <a:latin typeface="Source Sans Pro Light"/>
              </a:endParaRPr>
            </a:p>
          </p:txBody>
        </p:sp>
        <p:grpSp>
          <p:nvGrpSpPr>
            <p:cNvPr id="70" name="Group 69"/>
            <p:cNvGrpSpPr/>
            <p:nvPr/>
          </p:nvGrpSpPr>
          <p:grpSpPr>
            <a:xfrm>
              <a:off x="9536700" y="3809026"/>
              <a:ext cx="423629" cy="370251"/>
              <a:chOff x="8296275" y="8293096"/>
              <a:chExt cx="1385888" cy="1211261"/>
            </a:xfrm>
            <a:solidFill>
              <a:schemeClr val="bg1"/>
            </a:solidFill>
          </p:grpSpPr>
          <p:sp>
            <p:nvSpPr>
              <p:cNvPr id="71" name="Freeform 8"/>
              <p:cNvSpPr>
                <a:spLocks noEditPoints="1"/>
              </p:cNvSpPr>
              <p:nvPr/>
            </p:nvSpPr>
            <p:spPr bwMode="auto">
              <a:xfrm>
                <a:off x="8296275" y="8293096"/>
                <a:ext cx="1385888" cy="1211261"/>
              </a:xfrm>
              <a:custGeom>
                <a:avLst/>
                <a:gdLst>
                  <a:gd name="T0" fmla="*/ 368 w 369"/>
                  <a:gd name="T1" fmla="*/ 190 h 323"/>
                  <a:gd name="T2" fmla="*/ 322 w 369"/>
                  <a:gd name="T3" fmla="*/ 17 h 323"/>
                  <a:gd name="T4" fmla="*/ 299 w 369"/>
                  <a:gd name="T5" fmla="*/ 0 h 323"/>
                  <a:gd name="T6" fmla="*/ 184 w 369"/>
                  <a:gd name="T7" fmla="*/ 0 h 323"/>
                  <a:gd name="T8" fmla="*/ 69 w 369"/>
                  <a:gd name="T9" fmla="*/ 0 h 323"/>
                  <a:gd name="T10" fmla="*/ 47 w 369"/>
                  <a:gd name="T11" fmla="*/ 17 h 323"/>
                  <a:gd name="T12" fmla="*/ 1 w 369"/>
                  <a:gd name="T13" fmla="*/ 190 h 323"/>
                  <a:gd name="T14" fmla="*/ 0 w 369"/>
                  <a:gd name="T15" fmla="*/ 196 h 323"/>
                  <a:gd name="T16" fmla="*/ 0 w 369"/>
                  <a:gd name="T17" fmla="*/ 276 h 323"/>
                  <a:gd name="T18" fmla="*/ 46 w 369"/>
                  <a:gd name="T19" fmla="*/ 323 h 323"/>
                  <a:gd name="T20" fmla="*/ 323 w 369"/>
                  <a:gd name="T21" fmla="*/ 323 h 323"/>
                  <a:gd name="T22" fmla="*/ 369 w 369"/>
                  <a:gd name="T23" fmla="*/ 276 h 323"/>
                  <a:gd name="T24" fmla="*/ 369 w 369"/>
                  <a:gd name="T25" fmla="*/ 196 h 323"/>
                  <a:gd name="T26" fmla="*/ 368 w 369"/>
                  <a:gd name="T27" fmla="*/ 190 h 323"/>
                  <a:gd name="T28" fmla="*/ 346 w 369"/>
                  <a:gd name="T29" fmla="*/ 276 h 323"/>
                  <a:gd name="T30" fmla="*/ 323 w 369"/>
                  <a:gd name="T31" fmla="*/ 299 h 323"/>
                  <a:gd name="T32" fmla="*/ 46 w 369"/>
                  <a:gd name="T33" fmla="*/ 299 h 323"/>
                  <a:gd name="T34" fmla="*/ 23 w 369"/>
                  <a:gd name="T35" fmla="*/ 276 h 323"/>
                  <a:gd name="T36" fmla="*/ 23 w 369"/>
                  <a:gd name="T37" fmla="*/ 196 h 323"/>
                  <a:gd name="T38" fmla="*/ 69 w 369"/>
                  <a:gd name="T39" fmla="*/ 23 h 323"/>
                  <a:gd name="T40" fmla="*/ 299 w 369"/>
                  <a:gd name="T41" fmla="*/ 23 h 323"/>
                  <a:gd name="T42" fmla="*/ 346 w 369"/>
                  <a:gd name="T43" fmla="*/ 196 h 323"/>
                  <a:gd name="T44" fmla="*/ 346 w 369"/>
                  <a:gd name="T45" fmla="*/ 27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9" h="323">
                    <a:moveTo>
                      <a:pt x="368" y="190"/>
                    </a:moveTo>
                    <a:cubicBezTo>
                      <a:pt x="322" y="17"/>
                      <a:pt x="322" y="17"/>
                      <a:pt x="322" y="17"/>
                    </a:cubicBezTo>
                    <a:cubicBezTo>
                      <a:pt x="319" y="7"/>
                      <a:pt x="310" y="0"/>
                      <a:pt x="299" y="0"/>
                    </a:cubicBezTo>
                    <a:cubicBezTo>
                      <a:pt x="184" y="0"/>
                      <a:pt x="184" y="0"/>
                      <a:pt x="184" y="0"/>
                    </a:cubicBezTo>
                    <a:cubicBezTo>
                      <a:pt x="69" y="0"/>
                      <a:pt x="69" y="0"/>
                      <a:pt x="69" y="0"/>
                    </a:cubicBezTo>
                    <a:cubicBezTo>
                      <a:pt x="59" y="0"/>
                      <a:pt x="50" y="7"/>
                      <a:pt x="47" y="17"/>
                    </a:cubicBezTo>
                    <a:cubicBezTo>
                      <a:pt x="1" y="190"/>
                      <a:pt x="1" y="190"/>
                      <a:pt x="1" y="190"/>
                    </a:cubicBezTo>
                    <a:cubicBezTo>
                      <a:pt x="0" y="192"/>
                      <a:pt x="0" y="194"/>
                      <a:pt x="0" y="196"/>
                    </a:cubicBezTo>
                    <a:cubicBezTo>
                      <a:pt x="0" y="276"/>
                      <a:pt x="0" y="276"/>
                      <a:pt x="0" y="276"/>
                    </a:cubicBezTo>
                    <a:cubicBezTo>
                      <a:pt x="0" y="302"/>
                      <a:pt x="21" y="323"/>
                      <a:pt x="46" y="323"/>
                    </a:cubicBezTo>
                    <a:cubicBezTo>
                      <a:pt x="323" y="323"/>
                      <a:pt x="323" y="323"/>
                      <a:pt x="323" y="323"/>
                    </a:cubicBezTo>
                    <a:cubicBezTo>
                      <a:pt x="348" y="323"/>
                      <a:pt x="369" y="302"/>
                      <a:pt x="369" y="276"/>
                    </a:cubicBezTo>
                    <a:cubicBezTo>
                      <a:pt x="369" y="196"/>
                      <a:pt x="369" y="196"/>
                      <a:pt x="369" y="196"/>
                    </a:cubicBezTo>
                    <a:cubicBezTo>
                      <a:pt x="369" y="194"/>
                      <a:pt x="368" y="192"/>
                      <a:pt x="368" y="190"/>
                    </a:cubicBezTo>
                    <a:close/>
                    <a:moveTo>
                      <a:pt x="346" y="276"/>
                    </a:moveTo>
                    <a:cubicBezTo>
                      <a:pt x="346" y="289"/>
                      <a:pt x="335" y="299"/>
                      <a:pt x="323" y="299"/>
                    </a:cubicBezTo>
                    <a:cubicBezTo>
                      <a:pt x="46" y="299"/>
                      <a:pt x="46" y="299"/>
                      <a:pt x="46" y="299"/>
                    </a:cubicBezTo>
                    <a:cubicBezTo>
                      <a:pt x="34" y="299"/>
                      <a:pt x="23" y="289"/>
                      <a:pt x="23" y="276"/>
                    </a:cubicBezTo>
                    <a:cubicBezTo>
                      <a:pt x="23" y="196"/>
                      <a:pt x="23" y="196"/>
                      <a:pt x="23" y="196"/>
                    </a:cubicBezTo>
                    <a:cubicBezTo>
                      <a:pt x="69" y="23"/>
                      <a:pt x="69" y="23"/>
                      <a:pt x="69" y="23"/>
                    </a:cubicBezTo>
                    <a:cubicBezTo>
                      <a:pt x="299" y="23"/>
                      <a:pt x="299" y="23"/>
                      <a:pt x="299" y="23"/>
                    </a:cubicBezTo>
                    <a:cubicBezTo>
                      <a:pt x="346" y="196"/>
                      <a:pt x="346" y="196"/>
                      <a:pt x="346" y="196"/>
                    </a:cubicBezTo>
                    <a:lnTo>
                      <a:pt x="346" y="2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72" name="Freeform 9"/>
              <p:cNvSpPr>
                <a:spLocks noEditPoints="1"/>
              </p:cNvSpPr>
              <p:nvPr/>
            </p:nvSpPr>
            <p:spPr bwMode="auto">
              <a:xfrm>
                <a:off x="8461376" y="8466137"/>
                <a:ext cx="1055689" cy="776288"/>
              </a:xfrm>
              <a:custGeom>
                <a:avLst/>
                <a:gdLst>
                  <a:gd name="T0" fmla="*/ 229 w 281"/>
                  <a:gd name="T1" fmla="*/ 0 h 207"/>
                  <a:gd name="T2" fmla="*/ 51 w 281"/>
                  <a:gd name="T3" fmla="*/ 0 h 207"/>
                  <a:gd name="T4" fmla="*/ 40 w 281"/>
                  <a:gd name="T5" fmla="*/ 9 h 207"/>
                  <a:gd name="T6" fmla="*/ 0 w 281"/>
                  <a:gd name="T7" fmla="*/ 147 h 207"/>
                  <a:gd name="T8" fmla="*/ 2 w 281"/>
                  <a:gd name="T9" fmla="*/ 157 h 207"/>
                  <a:gd name="T10" fmla="*/ 12 w 281"/>
                  <a:gd name="T11" fmla="*/ 161 h 207"/>
                  <a:gd name="T12" fmla="*/ 45 w 281"/>
                  <a:gd name="T13" fmla="*/ 161 h 207"/>
                  <a:gd name="T14" fmla="*/ 58 w 281"/>
                  <a:gd name="T15" fmla="*/ 161 h 207"/>
                  <a:gd name="T16" fmla="*/ 64 w 281"/>
                  <a:gd name="T17" fmla="*/ 161 h 207"/>
                  <a:gd name="T18" fmla="*/ 81 w 281"/>
                  <a:gd name="T19" fmla="*/ 195 h 207"/>
                  <a:gd name="T20" fmla="*/ 101 w 281"/>
                  <a:gd name="T21" fmla="*/ 207 h 207"/>
                  <a:gd name="T22" fmla="*/ 179 w 281"/>
                  <a:gd name="T23" fmla="*/ 207 h 207"/>
                  <a:gd name="T24" fmla="*/ 200 w 281"/>
                  <a:gd name="T25" fmla="*/ 195 h 207"/>
                  <a:gd name="T26" fmla="*/ 217 w 281"/>
                  <a:gd name="T27" fmla="*/ 161 h 207"/>
                  <a:gd name="T28" fmla="*/ 223 w 281"/>
                  <a:gd name="T29" fmla="*/ 161 h 207"/>
                  <a:gd name="T30" fmla="*/ 236 w 281"/>
                  <a:gd name="T31" fmla="*/ 161 h 207"/>
                  <a:gd name="T32" fmla="*/ 269 w 281"/>
                  <a:gd name="T33" fmla="*/ 161 h 207"/>
                  <a:gd name="T34" fmla="*/ 278 w 281"/>
                  <a:gd name="T35" fmla="*/ 157 h 207"/>
                  <a:gd name="T36" fmla="*/ 280 w 281"/>
                  <a:gd name="T37" fmla="*/ 147 h 207"/>
                  <a:gd name="T38" fmla="*/ 241 w 281"/>
                  <a:gd name="T39" fmla="*/ 9 h 207"/>
                  <a:gd name="T40" fmla="*/ 229 w 281"/>
                  <a:gd name="T41" fmla="*/ 0 h 207"/>
                  <a:gd name="T42" fmla="*/ 236 w 281"/>
                  <a:gd name="T43" fmla="*/ 138 h 207"/>
                  <a:gd name="T44" fmla="*/ 217 w 281"/>
                  <a:gd name="T45" fmla="*/ 138 h 207"/>
                  <a:gd name="T46" fmla="*/ 196 w 281"/>
                  <a:gd name="T47" fmla="*/ 151 h 207"/>
                  <a:gd name="T48" fmla="*/ 179 w 281"/>
                  <a:gd name="T49" fmla="*/ 184 h 207"/>
                  <a:gd name="T50" fmla="*/ 101 w 281"/>
                  <a:gd name="T51" fmla="*/ 184 h 207"/>
                  <a:gd name="T52" fmla="*/ 85 w 281"/>
                  <a:gd name="T53" fmla="*/ 151 h 207"/>
                  <a:gd name="T54" fmla="*/ 64 w 281"/>
                  <a:gd name="T55" fmla="*/ 138 h 207"/>
                  <a:gd name="T56" fmla="*/ 45 w 281"/>
                  <a:gd name="T57" fmla="*/ 138 h 207"/>
                  <a:gd name="T58" fmla="*/ 18 w 281"/>
                  <a:gd name="T59" fmla="*/ 138 h 207"/>
                  <a:gd name="T60" fmla="*/ 51 w 281"/>
                  <a:gd name="T61" fmla="*/ 12 h 207"/>
                  <a:gd name="T62" fmla="*/ 229 w 281"/>
                  <a:gd name="T63" fmla="*/ 12 h 207"/>
                  <a:gd name="T64" fmla="*/ 263 w 281"/>
                  <a:gd name="T65" fmla="*/ 138 h 207"/>
                  <a:gd name="T66" fmla="*/ 236 w 281"/>
                  <a:gd name="T67" fmla="*/ 13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1" h="207">
                    <a:moveTo>
                      <a:pt x="229" y="0"/>
                    </a:moveTo>
                    <a:cubicBezTo>
                      <a:pt x="51" y="0"/>
                      <a:pt x="51" y="0"/>
                      <a:pt x="51" y="0"/>
                    </a:cubicBezTo>
                    <a:cubicBezTo>
                      <a:pt x="46" y="0"/>
                      <a:pt x="41" y="4"/>
                      <a:pt x="40" y="9"/>
                    </a:cubicBezTo>
                    <a:cubicBezTo>
                      <a:pt x="0" y="147"/>
                      <a:pt x="0" y="147"/>
                      <a:pt x="0" y="147"/>
                    </a:cubicBezTo>
                    <a:cubicBezTo>
                      <a:pt x="0" y="150"/>
                      <a:pt x="0" y="154"/>
                      <a:pt x="2" y="157"/>
                    </a:cubicBezTo>
                    <a:cubicBezTo>
                      <a:pt x="5" y="160"/>
                      <a:pt x="8" y="161"/>
                      <a:pt x="12" y="161"/>
                    </a:cubicBezTo>
                    <a:cubicBezTo>
                      <a:pt x="45" y="161"/>
                      <a:pt x="45" y="161"/>
                      <a:pt x="45" y="161"/>
                    </a:cubicBezTo>
                    <a:cubicBezTo>
                      <a:pt x="58" y="161"/>
                      <a:pt x="58" y="161"/>
                      <a:pt x="58" y="161"/>
                    </a:cubicBezTo>
                    <a:cubicBezTo>
                      <a:pt x="64" y="161"/>
                      <a:pt x="64" y="161"/>
                      <a:pt x="64" y="161"/>
                    </a:cubicBezTo>
                    <a:cubicBezTo>
                      <a:pt x="81" y="195"/>
                      <a:pt x="81" y="195"/>
                      <a:pt x="81" y="195"/>
                    </a:cubicBezTo>
                    <a:cubicBezTo>
                      <a:pt x="85" y="203"/>
                      <a:pt x="93" y="207"/>
                      <a:pt x="101" y="207"/>
                    </a:cubicBezTo>
                    <a:cubicBezTo>
                      <a:pt x="179" y="207"/>
                      <a:pt x="179" y="207"/>
                      <a:pt x="179" y="207"/>
                    </a:cubicBezTo>
                    <a:cubicBezTo>
                      <a:pt x="188" y="207"/>
                      <a:pt x="196" y="203"/>
                      <a:pt x="200" y="195"/>
                    </a:cubicBezTo>
                    <a:cubicBezTo>
                      <a:pt x="217" y="161"/>
                      <a:pt x="217" y="161"/>
                      <a:pt x="217" y="161"/>
                    </a:cubicBezTo>
                    <a:cubicBezTo>
                      <a:pt x="223" y="161"/>
                      <a:pt x="223" y="161"/>
                      <a:pt x="223" y="161"/>
                    </a:cubicBezTo>
                    <a:cubicBezTo>
                      <a:pt x="236" y="161"/>
                      <a:pt x="236" y="161"/>
                      <a:pt x="236" y="161"/>
                    </a:cubicBezTo>
                    <a:cubicBezTo>
                      <a:pt x="269" y="161"/>
                      <a:pt x="269" y="161"/>
                      <a:pt x="269" y="161"/>
                    </a:cubicBezTo>
                    <a:cubicBezTo>
                      <a:pt x="273" y="161"/>
                      <a:pt x="276" y="160"/>
                      <a:pt x="278" y="157"/>
                    </a:cubicBezTo>
                    <a:cubicBezTo>
                      <a:pt x="280" y="154"/>
                      <a:pt x="281" y="150"/>
                      <a:pt x="280" y="147"/>
                    </a:cubicBezTo>
                    <a:cubicBezTo>
                      <a:pt x="241" y="9"/>
                      <a:pt x="241" y="9"/>
                      <a:pt x="241" y="9"/>
                    </a:cubicBezTo>
                    <a:cubicBezTo>
                      <a:pt x="239" y="4"/>
                      <a:pt x="235" y="0"/>
                      <a:pt x="229" y="0"/>
                    </a:cubicBezTo>
                    <a:close/>
                    <a:moveTo>
                      <a:pt x="236" y="138"/>
                    </a:moveTo>
                    <a:cubicBezTo>
                      <a:pt x="217" y="138"/>
                      <a:pt x="217" y="138"/>
                      <a:pt x="217" y="138"/>
                    </a:cubicBezTo>
                    <a:cubicBezTo>
                      <a:pt x="208" y="138"/>
                      <a:pt x="200" y="143"/>
                      <a:pt x="196" y="151"/>
                    </a:cubicBezTo>
                    <a:cubicBezTo>
                      <a:pt x="179" y="184"/>
                      <a:pt x="179" y="184"/>
                      <a:pt x="179" y="184"/>
                    </a:cubicBezTo>
                    <a:cubicBezTo>
                      <a:pt x="101" y="184"/>
                      <a:pt x="101" y="184"/>
                      <a:pt x="101" y="184"/>
                    </a:cubicBezTo>
                    <a:cubicBezTo>
                      <a:pt x="85" y="151"/>
                      <a:pt x="85" y="151"/>
                      <a:pt x="85" y="151"/>
                    </a:cubicBezTo>
                    <a:cubicBezTo>
                      <a:pt x="81" y="143"/>
                      <a:pt x="73" y="138"/>
                      <a:pt x="64" y="138"/>
                    </a:cubicBezTo>
                    <a:cubicBezTo>
                      <a:pt x="45" y="138"/>
                      <a:pt x="45" y="138"/>
                      <a:pt x="45" y="138"/>
                    </a:cubicBezTo>
                    <a:cubicBezTo>
                      <a:pt x="18" y="138"/>
                      <a:pt x="18" y="138"/>
                      <a:pt x="18" y="138"/>
                    </a:cubicBezTo>
                    <a:cubicBezTo>
                      <a:pt x="51" y="12"/>
                      <a:pt x="51" y="12"/>
                      <a:pt x="51" y="12"/>
                    </a:cubicBezTo>
                    <a:cubicBezTo>
                      <a:pt x="229" y="12"/>
                      <a:pt x="229" y="12"/>
                      <a:pt x="229" y="12"/>
                    </a:cubicBezTo>
                    <a:cubicBezTo>
                      <a:pt x="263" y="138"/>
                      <a:pt x="263" y="138"/>
                      <a:pt x="263" y="138"/>
                    </a:cubicBezTo>
                    <a:lnTo>
                      <a:pt x="236" y="13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grpSp>
      </p:grpSp>
      <p:grpSp>
        <p:nvGrpSpPr>
          <p:cNvPr id="8" name="Group 7"/>
          <p:cNvGrpSpPr/>
          <p:nvPr/>
        </p:nvGrpSpPr>
        <p:grpSpPr>
          <a:xfrm>
            <a:off x="6717535" y="2877295"/>
            <a:ext cx="1051891" cy="1303235"/>
            <a:chOff x="6725440" y="3532238"/>
            <a:chExt cx="1051891" cy="1303235"/>
          </a:xfrm>
        </p:grpSpPr>
        <p:sp>
          <p:nvSpPr>
            <p:cNvPr id="76" name="Oval 75"/>
            <p:cNvSpPr/>
            <p:nvPr/>
          </p:nvSpPr>
          <p:spPr>
            <a:xfrm>
              <a:off x="6789470" y="3532238"/>
              <a:ext cx="923827" cy="923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77" name="TextBox 76"/>
            <p:cNvSpPr txBox="1"/>
            <p:nvPr/>
          </p:nvSpPr>
          <p:spPr>
            <a:xfrm>
              <a:off x="6725440" y="4496919"/>
              <a:ext cx="1051891" cy="338554"/>
            </a:xfrm>
            <a:prstGeom prst="rect">
              <a:avLst/>
            </a:prstGeom>
            <a:noFill/>
          </p:spPr>
          <p:txBody>
            <a:bodyPr wrap="none" rtlCol="0">
              <a:spAutoFit/>
            </a:bodyPr>
            <a:lstStyle/>
            <a:p>
              <a:pPr algn="ctr"/>
              <a:r>
                <a:rPr lang="en-US" sz="1600" b="1" dirty="0">
                  <a:solidFill>
                    <a:prstClr val="black">
                      <a:lumMod val="50000"/>
                      <a:lumOff val="50000"/>
                    </a:prstClr>
                  </a:solidFill>
                  <a:latin typeface="Source Sans Pro Light"/>
                </a:rPr>
                <a:t>reverse()</a:t>
              </a:r>
              <a:endParaRPr lang="id-ID" sz="1600" b="1" dirty="0">
                <a:solidFill>
                  <a:prstClr val="black">
                    <a:lumMod val="50000"/>
                    <a:lumOff val="50000"/>
                  </a:prstClr>
                </a:solidFill>
                <a:latin typeface="Source Sans Pro Light"/>
              </a:endParaRPr>
            </a:p>
          </p:txBody>
        </p:sp>
        <p:grpSp>
          <p:nvGrpSpPr>
            <p:cNvPr id="79" name="Group 78"/>
            <p:cNvGrpSpPr/>
            <p:nvPr/>
          </p:nvGrpSpPr>
          <p:grpSpPr>
            <a:xfrm>
              <a:off x="7039569" y="3809026"/>
              <a:ext cx="423629" cy="370251"/>
              <a:chOff x="8296275" y="8293096"/>
              <a:chExt cx="1385888" cy="1211261"/>
            </a:xfrm>
            <a:solidFill>
              <a:schemeClr val="bg1"/>
            </a:solidFill>
          </p:grpSpPr>
          <p:sp>
            <p:nvSpPr>
              <p:cNvPr id="80" name="Freeform 8"/>
              <p:cNvSpPr>
                <a:spLocks noEditPoints="1"/>
              </p:cNvSpPr>
              <p:nvPr/>
            </p:nvSpPr>
            <p:spPr bwMode="auto">
              <a:xfrm>
                <a:off x="8296275" y="8293096"/>
                <a:ext cx="1385888" cy="1211261"/>
              </a:xfrm>
              <a:custGeom>
                <a:avLst/>
                <a:gdLst>
                  <a:gd name="T0" fmla="*/ 368 w 369"/>
                  <a:gd name="T1" fmla="*/ 190 h 323"/>
                  <a:gd name="T2" fmla="*/ 322 w 369"/>
                  <a:gd name="T3" fmla="*/ 17 h 323"/>
                  <a:gd name="T4" fmla="*/ 299 w 369"/>
                  <a:gd name="T5" fmla="*/ 0 h 323"/>
                  <a:gd name="T6" fmla="*/ 184 w 369"/>
                  <a:gd name="T7" fmla="*/ 0 h 323"/>
                  <a:gd name="T8" fmla="*/ 69 w 369"/>
                  <a:gd name="T9" fmla="*/ 0 h 323"/>
                  <a:gd name="T10" fmla="*/ 47 w 369"/>
                  <a:gd name="T11" fmla="*/ 17 h 323"/>
                  <a:gd name="T12" fmla="*/ 1 w 369"/>
                  <a:gd name="T13" fmla="*/ 190 h 323"/>
                  <a:gd name="T14" fmla="*/ 0 w 369"/>
                  <a:gd name="T15" fmla="*/ 196 h 323"/>
                  <a:gd name="T16" fmla="*/ 0 w 369"/>
                  <a:gd name="T17" fmla="*/ 276 h 323"/>
                  <a:gd name="T18" fmla="*/ 46 w 369"/>
                  <a:gd name="T19" fmla="*/ 323 h 323"/>
                  <a:gd name="T20" fmla="*/ 323 w 369"/>
                  <a:gd name="T21" fmla="*/ 323 h 323"/>
                  <a:gd name="T22" fmla="*/ 369 w 369"/>
                  <a:gd name="T23" fmla="*/ 276 h 323"/>
                  <a:gd name="T24" fmla="*/ 369 w 369"/>
                  <a:gd name="T25" fmla="*/ 196 h 323"/>
                  <a:gd name="T26" fmla="*/ 368 w 369"/>
                  <a:gd name="T27" fmla="*/ 190 h 323"/>
                  <a:gd name="T28" fmla="*/ 346 w 369"/>
                  <a:gd name="T29" fmla="*/ 276 h 323"/>
                  <a:gd name="T30" fmla="*/ 323 w 369"/>
                  <a:gd name="T31" fmla="*/ 299 h 323"/>
                  <a:gd name="T32" fmla="*/ 46 w 369"/>
                  <a:gd name="T33" fmla="*/ 299 h 323"/>
                  <a:gd name="T34" fmla="*/ 23 w 369"/>
                  <a:gd name="T35" fmla="*/ 276 h 323"/>
                  <a:gd name="T36" fmla="*/ 23 w 369"/>
                  <a:gd name="T37" fmla="*/ 196 h 323"/>
                  <a:gd name="T38" fmla="*/ 69 w 369"/>
                  <a:gd name="T39" fmla="*/ 23 h 323"/>
                  <a:gd name="T40" fmla="*/ 299 w 369"/>
                  <a:gd name="T41" fmla="*/ 23 h 323"/>
                  <a:gd name="T42" fmla="*/ 346 w 369"/>
                  <a:gd name="T43" fmla="*/ 196 h 323"/>
                  <a:gd name="T44" fmla="*/ 346 w 369"/>
                  <a:gd name="T45" fmla="*/ 27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9" h="323">
                    <a:moveTo>
                      <a:pt x="368" y="190"/>
                    </a:moveTo>
                    <a:cubicBezTo>
                      <a:pt x="322" y="17"/>
                      <a:pt x="322" y="17"/>
                      <a:pt x="322" y="17"/>
                    </a:cubicBezTo>
                    <a:cubicBezTo>
                      <a:pt x="319" y="7"/>
                      <a:pt x="310" y="0"/>
                      <a:pt x="299" y="0"/>
                    </a:cubicBezTo>
                    <a:cubicBezTo>
                      <a:pt x="184" y="0"/>
                      <a:pt x="184" y="0"/>
                      <a:pt x="184" y="0"/>
                    </a:cubicBezTo>
                    <a:cubicBezTo>
                      <a:pt x="69" y="0"/>
                      <a:pt x="69" y="0"/>
                      <a:pt x="69" y="0"/>
                    </a:cubicBezTo>
                    <a:cubicBezTo>
                      <a:pt x="59" y="0"/>
                      <a:pt x="50" y="7"/>
                      <a:pt x="47" y="17"/>
                    </a:cubicBezTo>
                    <a:cubicBezTo>
                      <a:pt x="1" y="190"/>
                      <a:pt x="1" y="190"/>
                      <a:pt x="1" y="190"/>
                    </a:cubicBezTo>
                    <a:cubicBezTo>
                      <a:pt x="0" y="192"/>
                      <a:pt x="0" y="194"/>
                      <a:pt x="0" y="196"/>
                    </a:cubicBezTo>
                    <a:cubicBezTo>
                      <a:pt x="0" y="276"/>
                      <a:pt x="0" y="276"/>
                      <a:pt x="0" y="276"/>
                    </a:cubicBezTo>
                    <a:cubicBezTo>
                      <a:pt x="0" y="302"/>
                      <a:pt x="21" y="323"/>
                      <a:pt x="46" y="323"/>
                    </a:cubicBezTo>
                    <a:cubicBezTo>
                      <a:pt x="323" y="323"/>
                      <a:pt x="323" y="323"/>
                      <a:pt x="323" y="323"/>
                    </a:cubicBezTo>
                    <a:cubicBezTo>
                      <a:pt x="348" y="323"/>
                      <a:pt x="369" y="302"/>
                      <a:pt x="369" y="276"/>
                    </a:cubicBezTo>
                    <a:cubicBezTo>
                      <a:pt x="369" y="196"/>
                      <a:pt x="369" y="196"/>
                      <a:pt x="369" y="196"/>
                    </a:cubicBezTo>
                    <a:cubicBezTo>
                      <a:pt x="369" y="194"/>
                      <a:pt x="368" y="192"/>
                      <a:pt x="368" y="190"/>
                    </a:cubicBezTo>
                    <a:close/>
                    <a:moveTo>
                      <a:pt x="346" y="276"/>
                    </a:moveTo>
                    <a:cubicBezTo>
                      <a:pt x="346" y="289"/>
                      <a:pt x="335" y="299"/>
                      <a:pt x="323" y="299"/>
                    </a:cubicBezTo>
                    <a:cubicBezTo>
                      <a:pt x="46" y="299"/>
                      <a:pt x="46" y="299"/>
                      <a:pt x="46" y="299"/>
                    </a:cubicBezTo>
                    <a:cubicBezTo>
                      <a:pt x="34" y="299"/>
                      <a:pt x="23" y="289"/>
                      <a:pt x="23" y="276"/>
                    </a:cubicBezTo>
                    <a:cubicBezTo>
                      <a:pt x="23" y="196"/>
                      <a:pt x="23" y="196"/>
                      <a:pt x="23" y="196"/>
                    </a:cubicBezTo>
                    <a:cubicBezTo>
                      <a:pt x="69" y="23"/>
                      <a:pt x="69" y="23"/>
                      <a:pt x="69" y="23"/>
                    </a:cubicBezTo>
                    <a:cubicBezTo>
                      <a:pt x="299" y="23"/>
                      <a:pt x="299" y="23"/>
                      <a:pt x="299" y="23"/>
                    </a:cubicBezTo>
                    <a:cubicBezTo>
                      <a:pt x="346" y="196"/>
                      <a:pt x="346" y="196"/>
                      <a:pt x="346" y="196"/>
                    </a:cubicBezTo>
                    <a:lnTo>
                      <a:pt x="346" y="2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81" name="Freeform 9"/>
              <p:cNvSpPr>
                <a:spLocks noEditPoints="1"/>
              </p:cNvSpPr>
              <p:nvPr/>
            </p:nvSpPr>
            <p:spPr bwMode="auto">
              <a:xfrm>
                <a:off x="8461376" y="8466137"/>
                <a:ext cx="1055689" cy="776288"/>
              </a:xfrm>
              <a:custGeom>
                <a:avLst/>
                <a:gdLst>
                  <a:gd name="T0" fmla="*/ 229 w 281"/>
                  <a:gd name="T1" fmla="*/ 0 h 207"/>
                  <a:gd name="T2" fmla="*/ 51 w 281"/>
                  <a:gd name="T3" fmla="*/ 0 h 207"/>
                  <a:gd name="T4" fmla="*/ 40 w 281"/>
                  <a:gd name="T5" fmla="*/ 9 h 207"/>
                  <a:gd name="T6" fmla="*/ 0 w 281"/>
                  <a:gd name="T7" fmla="*/ 147 h 207"/>
                  <a:gd name="T8" fmla="*/ 2 w 281"/>
                  <a:gd name="T9" fmla="*/ 157 h 207"/>
                  <a:gd name="T10" fmla="*/ 12 w 281"/>
                  <a:gd name="T11" fmla="*/ 161 h 207"/>
                  <a:gd name="T12" fmla="*/ 45 w 281"/>
                  <a:gd name="T13" fmla="*/ 161 h 207"/>
                  <a:gd name="T14" fmla="*/ 58 w 281"/>
                  <a:gd name="T15" fmla="*/ 161 h 207"/>
                  <a:gd name="T16" fmla="*/ 64 w 281"/>
                  <a:gd name="T17" fmla="*/ 161 h 207"/>
                  <a:gd name="T18" fmla="*/ 81 w 281"/>
                  <a:gd name="T19" fmla="*/ 195 h 207"/>
                  <a:gd name="T20" fmla="*/ 101 w 281"/>
                  <a:gd name="T21" fmla="*/ 207 h 207"/>
                  <a:gd name="T22" fmla="*/ 179 w 281"/>
                  <a:gd name="T23" fmla="*/ 207 h 207"/>
                  <a:gd name="T24" fmla="*/ 200 w 281"/>
                  <a:gd name="T25" fmla="*/ 195 h 207"/>
                  <a:gd name="T26" fmla="*/ 217 w 281"/>
                  <a:gd name="T27" fmla="*/ 161 h 207"/>
                  <a:gd name="T28" fmla="*/ 223 w 281"/>
                  <a:gd name="T29" fmla="*/ 161 h 207"/>
                  <a:gd name="T30" fmla="*/ 236 w 281"/>
                  <a:gd name="T31" fmla="*/ 161 h 207"/>
                  <a:gd name="T32" fmla="*/ 269 w 281"/>
                  <a:gd name="T33" fmla="*/ 161 h 207"/>
                  <a:gd name="T34" fmla="*/ 278 w 281"/>
                  <a:gd name="T35" fmla="*/ 157 h 207"/>
                  <a:gd name="T36" fmla="*/ 280 w 281"/>
                  <a:gd name="T37" fmla="*/ 147 h 207"/>
                  <a:gd name="T38" fmla="*/ 241 w 281"/>
                  <a:gd name="T39" fmla="*/ 9 h 207"/>
                  <a:gd name="T40" fmla="*/ 229 w 281"/>
                  <a:gd name="T41" fmla="*/ 0 h 207"/>
                  <a:gd name="T42" fmla="*/ 236 w 281"/>
                  <a:gd name="T43" fmla="*/ 138 h 207"/>
                  <a:gd name="T44" fmla="*/ 217 w 281"/>
                  <a:gd name="T45" fmla="*/ 138 h 207"/>
                  <a:gd name="T46" fmla="*/ 196 w 281"/>
                  <a:gd name="T47" fmla="*/ 151 h 207"/>
                  <a:gd name="T48" fmla="*/ 179 w 281"/>
                  <a:gd name="T49" fmla="*/ 184 h 207"/>
                  <a:gd name="T50" fmla="*/ 101 w 281"/>
                  <a:gd name="T51" fmla="*/ 184 h 207"/>
                  <a:gd name="T52" fmla="*/ 85 w 281"/>
                  <a:gd name="T53" fmla="*/ 151 h 207"/>
                  <a:gd name="T54" fmla="*/ 64 w 281"/>
                  <a:gd name="T55" fmla="*/ 138 h 207"/>
                  <a:gd name="T56" fmla="*/ 45 w 281"/>
                  <a:gd name="T57" fmla="*/ 138 h 207"/>
                  <a:gd name="T58" fmla="*/ 18 w 281"/>
                  <a:gd name="T59" fmla="*/ 138 h 207"/>
                  <a:gd name="T60" fmla="*/ 51 w 281"/>
                  <a:gd name="T61" fmla="*/ 12 h 207"/>
                  <a:gd name="T62" fmla="*/ 229 w 281"/>
                  <a:gd name="T63" fmla="*/ 12 h 207"/>
                  <a:gd name="T64" fmla="*/ 263 w 281"/>
                  <a:gd name="T65" fmla="*/ 138 h 207"/>
                  <a:gd name="T66" fmla="*/ 236 w 281"/>
                  <a:gd name="T67" fmla="*/ 13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1" h="207">
                    <a:moveTo>
                      <a:pt x="229" y="0"/>
                    </a:moveTo>
                    <a:cubicBezTo>
                      <a:pt x="51" y="0"/>
                      <a:pt x="51" y="0"/>
                      <a:pt x="51" y="0"/>
                    </a:cubicBezTo>
                    <a:cubicBezTo>
                      <a:pt x="46" y="0"/>
                      <a:pt x="41" y="4"/>
                      <a:pt x="40" y="9"/>
                    </a:cubicBezTo>
                    <a:cubicBezTo>
                      <a:pt x="0" y="147"/>
                      <a:pt x="0" y="147"/>
                      <a:pt x="0" y="147"/>
                    </a:cubicBezTo>
                    <a:cubicBezTo>
                      <a:pt x="0" y="150"/>
                      <a:pt x="0" y="154"/>
                      <a:pt x="2" y="157"/>
                    </a:cubicBezTo>
                    <a:cubicBezTo>
                      <a:pt x="5" y="160"/>
                      <a:pt x="8" y="161"/>
                      <a:pt x="12" y="161"/>
                    </a:cubicBezTo>
                    <a:cubicBezTo>
                      <a:pt x="45" y="161"/>
                      <a:pt x="45" y="161"/>
                      <a:pt x="45" y="161"/>
                    </a:cubicBezTo>
                    <a:cubicBezTo>
                      <a:pt x="58" y="161"/>
                      <a:pt x="58" y="161"/>
                      <a:pt x="58" y="161"/>
                    </a:cubicBezTo>
                    <a:cubicBezTo>
                      <a:pt x="64" y="161"/>
                      <a:pt x="64" y="161"/>
                      <a:pt x="64" y="161"/>
                    </a:cubicBezTo>
                    <a:cubicBezTo>
                      <a:pt x="81" y="195"/>
                      <a:pt x="81" y="195"/>
                      <a:pt x="81" y="195"/>
                    </a:cubicBezTo>
                    <a:cubicBezTo>
                      <a:pt x="85" y="203"/>
                      <a:pt x="93" y="207"/>
                      <a:pt x="101" y="207"/>
                    </a:cubicBezTo>
                    <a:cubicBezTo>
                      <a:pt x="179" y="207"/>
                      <a:pt x="179" y="207"/>
                      <a:pt x="179" y="207"/>
                    </a:cubicBezTo>
                    <a:cubicBezTo>
                      <a:pt x="188" y="207"/>
                      <a:pt x="196" y="203"/>
                      <a:pt x="200" y="195"/>
                    </a:cubicBezTo>
                    <a:cubicBezTo>
                      <a:pt x="217" y="161"/>
                      <a:pt x="217" y="161"/>
                      <a:pt x="217" y="161"/>
                    </a:cubicBezTo>
                    <a:cubicBezTo>
                      <a:pt x="223" y="161"/>
                      <a:pt x="223" y="161"/>
                      <a:pt x="223" y="161"/>
                    </a:cubicBezTo>
                    <a:cubicBezTo>
                      <a:pt x="236" y="161"/>
                      <a:pt x="236" y="161"/>
                      <a:pt x="236" y="161"/>
                    </a:cubicBezTo>
                    <a:cubicBezTo>
                      <a:pt x="269" y="161"/>
                      <a:pt x="269" y="161"/>
                      <a:pt x="269" y="161"/>
                    </a:cubicBezTo>
                    <a:cubicBezTo>
                      <a:pt x="273" y="161"/>
                      <a:pt x="276" y="160"/>
                      <a:pt x="278" y="157"/>
                    </a:cubicBezTo>
                    <a:cubicBezTo>
                      <a:pt x="280" y="154"/>
                      <a:pt x="281" y="150"/>
                      <a:pt x="280" y="147"/>
                    </a:cubicBezTo>
                    <a:cubicBezTo>
                      <a:pt x="241" y="9"/>
                      <a:pt x="241" y="9"/>
                      <a:pt x="241" y="9"/>
                    </a:cubicBezTo>
                    <a:cubicBezTo>
                      <a:pt x="239" y="4"/>
                      <a:pt x="235" y="0"/>
                      <a:pt x="229" y="0"/>
                    </a:cubicBezTo>
                    <a:close/>
                    <a:moveTo>
                      <a:pt x="236" y="138"/>
                    </a:moveTo>
                    <a:cubicBezTo>
                      <a:pt x="217" y="138"/>
                      <a:pt x="217" y="138"/>
                      <a:pt x="217" y="138"/>
                    </a:cubicBezTo>
                    <a:cubicBezTo>
                      <a:pt x="208" y="138"/>
                      <a:pt x="200" y="143"/>
                      <a:pt x="196" y="151"/>
                    </a:cubicBezTo>
                    <a:cubicBezTo>
                      <a:pt x="179" y="184"/>
                      <a:pt x="179" y="184"/>
                      <a:pt x="179" y="184"/>
                    </a:cubicBezTo>
                    <a:cubicBezTo>
                      <a:pt x="101" y="184"/>
                      <a:pt x="101" y="184"/>
                      <a:pt x="101" y="184"/>
                    </a:cubicBezTo>
                    <a:cubicBezTo>
                      <a:pt x="85" y="151"/>
                      <a:pt x="85" y="151"/>
                      <a:pt x="85" y="151"/>
                    </a:cubicBezTo>
                    <a:cubicBezTo>
                      <a:pt x="81" y="143"/>
                      <a:pt x="73" y="138"/>
                      <a:pt x="64" y="138"/>
                    </a:cubicBezTo>
                    <a:cubicBezTo>
                      <a:pt x="45" y="138"/>
                      <a:pt x="45" y="138"/>
                      <a:pt x="45" y="138"/>
                    </a:cubicBezTo>
                    <a:cubicBezTo>
                      <a:pt x="18" y="138"/>
                      <a:pt x="18" y="138"/>
                      <a:pt x="18" y="138"/>
                    </a:cubicBezTo>
                    <a:cubicBezTo>
                      <a:pt x="51" y="12"/>
                      <a:pt x="51" y="12"/>
                      <a:pt x="51" y="12"/>
                    </a:cubicBezTo>
                    <a:cubicBezTo>
                      <a:pt x="229" y="12"/>
                      <a:pt x="229" y="12"/>
                      <a:pt x="229" y="12"/>
                    </a:cubicBezTo>
                    <a:cubicBezTo>
                      <a:pt x="263" y="138"/>
                      <a:pt x="263" y="138"/>
                      <a:pt x="263" y="138"/>
                    </a:cubicBezTo>
                    <a:lnTo>
                      <a:pt x="236" y="13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grpSp>
      </p:grpSp>
      <p:grpSp>
        <p:nvGrpSpPr>
          <p:cNvPr id="5" name="Group 4"/>
          <p:cNvGrpSpPr/>
          <p:nvPr/>
        </p:nvGrpSpPr>
        <p:grpSpPr>
          <a:xfrm>
            <a:off x="9009147" y="1269513"/>
            <a:ext cx="1441421" cy="1303235"/>
            <a:chOff x="9027809" y="2084736"/>
            <a:chExt cx="1441421" cy="1303235"/>
          </a:xfrm>
        </p:grpSpPr>
        <p:sp>
          <p:nvSpPr>
            <p:cNvPr id="64" name="Oval 63"/>
            <p:cNvSpPr/>
            <p:nvPr/>
          </p:nvSpPr>
          <p:spPr>
            <a:xfrm>
              <a:off x="9286601" y="2084736"/>
              <a:ext cx="923827" cy="92382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65" name="TextBox 64"/>
            <p:cNvSpPr txBox="1"/>
            <p:nvPr/>
          </p:nvSpPr>
          <p:spPr>
            <a:xfrm>
              <a:off x="9027809" y="3049417"/>
              <a:ext cx="1441421" cy="338554"/>
            </a:xfrm>
            <a:prstGeom prst="rect">
              <a:avLst/>
            </a:prstGeom>
            <a:noFill/>
          </p:spPr>
          <p:txBody>
            <a:bodyPr wrap="none" rtlCol="0">
              <a:spAutoFit/>
            </a:bodyPr>
            <a:lstStyle/>
            <a:p>
              <a:pPr algn="ctr"/>
              <a:r>
                <a:rPr lang="en-US" sz="1600" b="1" dirty="0" err="1">
                  <a:solidFill>
                    <a:prstClr val="black">
                      <a:lumMod val="50000"/>
                      <a:lumOff val="50000"/>
                    </a:prstClr>
                  </a:solidFill>
                  <a:latin typeface="Source Sans Pro Light"/>
                </a:rPr>
                <a:t>lastIndexOf</a:t>
              </a:r>
              <a:r>
                <a:rPr lang="en-US" sz="1600" b="1" dirty="0">
                  <a:solidFill>
                    <a:prstClr val="black">
                      <a:lumMod val="50000"/>
                      <a:lumOff val="50000"/>
                    </a:prstClr>
                  </a:solidFill>
                  <a:latin typeface="Source Sans Pro Light"/>
                </a:rPr>
                <a:t>()</a:t>
              </a:r>
              <a:endParaRPr lang="id-ID" sz="1600" b="1" dirty="0">
                <a:solidFill>
                  <a:prstClr val="black">
                    <a:lumMod val="50000"/>
                    <a:lumOff val="50000"/>
                  </a:prstClr>
                </a:solidFill>
                <a:latin typeface="Source Sans Pro Light"/>
              </a:endParaRPr>
            </a:p>
          </p:txBody>
        </p:sp>
        <p:grpSp>
          <p:nvGrpSpPr>
            <p:cNvPr id="82" name="Group 81"/>
            <p:cNvGrpSpPr/>
            <p:nvPr/>
          </p:nvGrpSpPr>
          <p:grpSpPr>
            <a:xfrm>
              <a:off x="9536700" y="2399809"/>
              <a:ext cx="432364" cy="330459"/>
              <a:chOff x="5516563" y="84138"/>
              <a:chExt cx="1414463" cy="1081087"/>
            </a:xfrm>
            <a:solidFill>
              <a:schemeClr val="bg1"/>
            </a:solidFill>
          </p:grpSpPr>
          <p:sp>
            <p:nvSpPr>
              <p:cNvPr id="83" name="Freeform 13"/>
              <p:cNvSpPr>
                <a:spLocks noEditPoints="1"/>
              </p:cNvSpPr>
              <p:nvPr/>
            </p:nvSpPr>
            <p:spPr bwMode="auto">
              <a:xfrm>
                <a:off x="5688013" y="249238"/>
                <a:ext cx="896938" cy="698500"/>
              </a:xfrm>
              <a:custGeom>
                <a:avLst/>
                <a:gdLst>
                  <a:gd name="T0" fmla="*/ 214 w 239"/>
                  <a:gd name="T1" fmla="*/ 9 h 186"/>
                  <a:gd name="T2" fmla="*/ 120 w 239"/>
                  <a:gd name="T3" fmla="*/ 0 h 186"/>
                  <a:gd name="T4" fmla="*/ 26 w 239"/>
                  <a:gd name="T5" fmla="*/ 9 h 186"/>
                  <a:gd name="T6" fmla="*/ 17 w 239"/>
                  <a:gd name="T7" fmla="*/ 17 h 186"/>
                  <a:gd name="T8" fmla="*/ 17 w 239"/>
                  <a:gd name="T9" fmla="*/ 169 h 186"/>
                  <a:gd name="T10" fmla="*/ 26 w 239"/>
                  <a:gd name="T11" fmla="*/ 177 h 186"/>
                  <a:gd name="T12" fmla="*/ 120 w 239"/>
                  <a:gd name="T13" fmla="*/ 186 h 186"/>
                  <a:gd name="T14" fmla="*/ 214 w 239"/>
                  <a:gd name="T15" fmla="*/ 177 h 186"/>
                  <a:gd name="T16" fmla="*/ 222 w 239"/>
                  <a:gd name="T17" fmla="*/ 169 h 186"/>
                  <a:gd name="T18" fmla="*/ 222 w 239"/>
                  <a:gd name="T19" fmla="*/ 17 h 186"/>
                  <a:gd name="T20" fmla="*/ 214 w 239"/>
                  <a:gd name="T21" fmla="*/ 9 h 186"/>
                  <a:gd name="T22" fmla="*/ 211 w 239"/>
                  <a:gd name="T23" fmla="*/ 165 h 186"/>
                  <a:gd name="T24" fmla="*/ 28 w 239"/>
                  <a:gd name="T25" fmla="*/ 165 h 186"/>
                  <a:gd name="T26" fmla="*/ 28 w 239"/>
                  <a:gd name="T27" fmla="*/ 21 h 186"/>
                  <a:gd name="T28" fmla="*/ 211 w 239"/>
                  <a:gd name="T29" fmla="*/ 21 h 186"/>
                  <a:gd name="T30" fmla="*/ 211 w 239"/>
                  <a:gd name="T31" fmla="*/ 16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9" h="186">
                    <a:moveTo>
                      <a:pt x="214" y="9"/>
                    </a:moveTo>
                    <a:cubicBezTo>
                      <a:pt x="182" y="3"/>
                      <a:pt x="151" y="0"/>
                      <a:pt x="120" y="0"/>
                    </a:cubicBezTo>
                    <a:cubicBezTo>
                      <a:pt x="88" y="0"/>
                      <a:pt x="57" y="3"/>
                      <a:pt x="26" y="9"/>
                    </a:cubicBezTo>
                    <a:cubicBezTo>
                      <a:pt x="22" y="10"/>
                      <a:pt x="18" y="13"/>
                      <a:pt x="17" y="17"/>
                    </a:cubicBezTo>
                    <a:cubicBezTo>
                      <a:pt x="0" y="67"/>
                      <a:pt x="0" y="118"/>
                      <a:pt x="17" y="169"/>
                    </a:cubicBezTo>
                    <a:cubicBezTo>
                      <a:pt x="18" y="173"/>
                      <a:pt x="22" y="176"/>
                      <a:pt x="26" y="177"/>
                    </a:cubicBezTo>
                    <a:cubicBezTo>
                      <a:pt x="57" y="183"/>
                      <a:pt x="88" y="186"/>
                      <a:pt x="120" y="186"/>
                    </a:cubicBezTo>
                    <a:cubicBezTo>
                      <a:pt x="151" y="186"/>
                      <a:pt x="182" y="183"/>
                      <a:pt x="214" y="177"/>
                    </a:cubicBezTo>
                    <a:cubicBezTo>
                      <a:pt x="218" y="176"/>
                      <a:pt x="221" y="173"/>
                      <a:pt x="222" y="169"/>
                    </a:cubicBezTo>
                    <a:cubicBezTo>
                      <a:pt x="239" y="118"/>
                      <a:pt x="239" y="67"/>
                      <a:pt x="222" y="17"/>
                    </a:cubicBezTo>
                    <a:cubicBezTo>
                      <a:pt x="221" y="13"/>
                      <a:pt x="218" y="10"/>
                      <a:pt x="214" y="9"/>
                    </a:cubicBezTo>
                    <a:close/>
                    <a:moveTo>
                      <a:pt x="211" y="165"/>
                    </a:moveTo>
                    <a:cubicBezTo>
                      <a:pt x="150" y="178"/>
                      <a:pt x="89" y="178"/>
                      <a:pt x="28" y="165"/>
                    </a:cubicBezTo>
                    <a:cubicBezTo>
                      <a:pt x="12" y="117"/>
                      <a:pt x="12" y="69"/>
                      <a:pt x="28" y="21"/>
                    </a:cubicBezTo>
                    <a:cubicBezTo>
                      <a:pt x="89" y="8"/>
                      <a:pt x="150" y="8"/>
                      <a:pt x="211" y="21"/>
                    </a:cubicBezTo>
                    <a:cubicBezTo>
                      <a:pt x="227" y="69"/>
                      <a:pt x="227" y="117"/>
                      <a:pt x="211" y="16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84" name="Freeform 14"/>
              <p:cNvSpPr>
                <a:spLocks noEditPoints="1"/>
              </p:cNvSpPr>
              <p:nvPr/>
            </p:nvSpPr>
            <p:spPr bwMode="auto">
              <a:xfrm>
                <a:off x="5516563" y="84138"/>
                <a:ext cx="1414463" cy="1081087"/>
              </a:xfrm>
              <a:custGeom>
                <a:avLst/>
                <a:gdLst>
                  <a:gd name="T0" fmla="*/ 359 w 377"/>
                  <a:gd name="T1" fmla="*/ 27 h 288"/>
                  <a:gd name="T2" fmla="*/ 340 w 377"/>
                  <a:gd name="T3" fmla="*/ 9 h 288"/>
                  <a:gd name="T4" fmla="*/ 189 w 377"/>
                  <a:gd name="T5" fmla="*/ 0 h 288"/>
                  <a:gd name="T6" fmla="*/ 37 w 377"/>
                  <a:gd name="T7" fmla="*/ 9 h 288"/>
                  <a:gd name="T8" fmla="*/ 18 w 377"/>
                  <a:gd name="T9" fmla="*/ 27 h 288"/>
                  <a:gd name="T10" fmla="*/ 18 w 377"/>
                  <a:gd name="T11" fmla="*/ 250 h 288"/>
                  <a:gd name="T12" fmla="*/ 37 w 377"/>
                  <a:gd name="T13" fmla="*/ 267 h 288"/>
                  <a:gd name="T14" fmla="*/ 110 w 377"/>
                  <a:gd name="T15" fmla="*/ 274 h 288"/>
                  <a:gd name="T16" fmla="*/ 108 w 377"/>
                  <a:gd name="T17" fmla="*/ 276 h 288"/>
                  <a:gd name="T18" fmla="*/ 189 w 377"/>
                  <a:gd name="T19" fmla="*/ 288 h 288"/>
                  <a:gd name="T20" fmla="*/ 269 w 377"/>
                  <a:gd name="T21" fmla="*/ 276 h 288"/>
                  <a:gd name="T22" fmla="*/ 267 w 377"/>
                  <a:gd name="T23" fmla="*/ 274 h 288"/>
                  <a:gd name="T24" fmla="*/ 340 w 377"/>
                  <a:gd name="T25" fmla="*/ 267 h 288"/>
                  <a:gd name="T26" fmla="*/ 359 w 377"/>
                  <a:gd name="T27" fmla="*/ 250 h 288"/>
                  <a:gd name="T28" fmla="*/ 359 w 377"/>
                  <a:gd name="T29" fmla="*/ 27 h 288"/>
                  <a:gd name="T30" fmla="*/ 337 w 377"/>
                  <a:gd name="T31" fmla="*/ 244 h 288"/>
                  <a:gd name="T32" fmla="*/ 40 w 377"/>
                  <a:gd name="T33" fmla="*/ 244 h 288"/>
                  <a:gd name="T34" fmla="*/ 40 w 377"/>
                  <a:gd name="T35" fmla="*/ 32 h 288"/>
                  <a:gd name="T36" fmla="*/ 337 w 377"/>
                  <a:gd name="T37" fmla="*/ 32 h 288"/>
                  <a:gd name="T38" fmla="*/ 337 w 377"/>
                  <a:gd name="T39" fmla="*/ 2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7" h="288">
                    <a:moveTo>
                      <a:pt x="359" y="27"/>
                    </a:moveTo>
                    <a:cubicBezTo>
                      <a:pt x="357" y="17"/>
                      <a:pt x="349" y="10"/>
                      <a:pt x="340" y="9"/>
                    </a:cubicBezTo>
                    <a:cubicBezTo>
                      <a:pt x="290" y="3"/>
                      <a:pt x="239" y="0"/>
                      <a:pt x="189" y="0"/>
                    </a:cubicBezTo>
                    <a:cubicBezTo>
                      <a:pt x="138" y="0"/>
                      <a:pt x="87" y="3"/>
                      <a:pt x="37" y="9"/>
                    </a:cubicBezTo>
                    <a:cubicBezTo>
                      <a:pt x="28" y="10"/>
                      <a:pt x="20" y="17"/>
                      <a:pt x="18" y="27"/>
                    </a:cubicBezTo>
                    <a:cubicBezTo>
                      <a:pt x="0" y="101"/>
                      <a:pt x="0" y="176"/>
                      <a:pt x="18" y="250"/>
                    </a:cubicBezTo>
                    <a:cubicBezTo>
                      <a:pt x="20" y="259"/>
                      <a:pt x="28" y="266"/>
                      <a:pt x="37" y="267"/>
                    </a:cubicBezTo>
                    <a:cubicBezTo>
                      <a:pt x="61" y="270"/>
                      <a:pt x="86" y="272"/>
                      <a:pt x="110" y="274"/>
                    </a:cubicBezTo>
                    <a:cubicBezTo>
                      <a:pt x="109" y="275"/>
                      <a:pt x="108" y="275"/>
                      <a:pt x="108" y="276"/>
                    </a:cubicBezTo>
                    <a:cubicBezTo>
                      <a:pt x="108" y="283"/>
                      <a:pt x="144" y="288"/>
                      <a:pt x="189" y="288"/>
                    </a:cubicBezTo>
                    <a:cubicBezTo>
                      <a:pt x="233" y="288"/>
                      <a:pt x="269" y="283"/>
                      <a:pt x="269" y="276"/>
                    </a:cubicBezTo>
                    <a:cubicBezTo>
                      <a:pt x="269" y="275"/>
                      <a:pt x="268" y="275"/>
                      <a:pt x="267" y="274"/>
                    </a:cubicBezTo>
                    <a:cubicBezTo>
                      <a:pt x="291" y="272"/>
                      <a:pt x="316" y="270"/>
                      <a:pt x="340" y="267"/>
                    </a:cubicBezTo>
                    <a:cubicBezTo>
                      <a:pt x="349" y="266"/>
                      <a:pt x="357" y="259"/>
                      <a:pt x="359" y="250"/>
                    </a:cubicBezTo>
                    <a:cubicBezTo>
                      <a:pt x="377" y="176"/>
                      <a:pt x="377" y="101"/>
                      <a:pt x="359" y="27"/>
                    </a:cubicBezTo>
                    <a:close/>
                    <a:moveTo>
                      <a:pt x="337" y="244"/>
                    </a:moveTo>
                    <a:cubicBezTo>
                      <a:pt x="238" y="256"/>
                      <a:pt x="139" y="256"/>
                      <a:pt x="40" y="244"/>
                    </a:cubicBezTo>
                    <a:cubicBezTo>
                      <a:pt x="23" y="174"/>
                      <a:pt x="23" y="103"/>
                      <a:pt x="40" y="32"/>
                    </a:cubicBezTo>
                    <a:cubicBezTo>
                      <a:pt x="139" y="20"/>
                      <a:pt x="238" y="20"/>
                      <a:pt x="337" y="32"/>
                    </a:cubicBezTo>
                    <a:cubicBezTo>
                      <a:pt x="354" y="103"/>
                      <a:pt x="354" y="174"/>
                      <a:pt x="337" y="24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85" name="Freeform 15"/>
              <p:cNvSpPr>
                <a:spLocks noEditPoints="1"/>
              </p:cNvSpPr>
              <p:nvPr/>
            </p:nvSpPr>
            <p:spPr bwMode="auto">
              <a:xfrm>
                <a:off x="6611938" y="301625"/>
                <a:ext cx="131763" cy="128587"/>
              </a:xfrm>
              <a:custGeom>
                <a:avLst/>
                <a:gdLst>
                  <a:gd name="T0" fmla="*/ 17 w 35"/>
                  <a:gd name="T1" fmla="*/ 34 h 34"/>
                  <a:gd name="T2" fmla="*/ 35 w 35"/>
                  <a:gd name="T3" fmla="*/ 17 h 34"/>
                  <a:gd name="T4" fmla="*/ 17 w 35"/>
                  <a:gd name="T5" fmla="*/ 0 h 34"/>
                  <a:gd name="T6" fmla="*/ 0 w 35"/>
                  <a:gd name="T7" fmla="*/ 17 h 34"/>
                  <a:gd name="T8" fmla="*/ 17 w 35"/>
                  <a:gd name="T9" fmla="*/ 34 h 34"/>
                  <a:gd name="T10" fmla="*/ 17 w 35"/>
                  <a:gd name="T11" fmla="*/ 11 h 34"/>
                  <a:gd name="T12" fmla="*/ 23 w 35"/>
                  <a:gd name="T13" fmla="*/ 17 h 34"/>
                  <a:gd name="T14" fmla="*/ 17 w 35"/>
                  <a:gd name="T15" fmla="*/ 23 h 34"/>
                  <a:gd name="T16" fmla="*/ 12 w 35"/>
                  <a:gd name="T17" fmla="*/ 17 h 34"/>
                  <a:gd name="T18" fmla="*/ 17 w 35"/>
                  <a:gd name="T19"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4">
                    <a:moveTo>
                      <a:pt x="17" y="34"/>
                    </a:moveTo>
                    <a:cubicBezTo>
                      <a:pt x="27" y="34"/>
                      <a:pt x="35" y="26"/>
                      <a:pt x="35" y="17"/>
                    </a:cubicBezTo>
                    <a:cubicBezTo>
                      <a:pt x="35" y="7"/>
                      <a:pt x="27" y="0"/>
                      <a:pt x="17" y="0"/>
                    </a:cubicBezTo>
                    <a:cubicBezTo>
                      <a:pt x="8" y="0"/>
                      <a:pt x="0" y="7"/>
                      <a:pt x="0" y="17"/>
                    </a:cubicBezTo>
                    <a:cubicBezTo>
                      <a:pt x="0" y="26"/>
                      <a:pt x="8" y="34"/>
                      <a:pt x="17" y="34"/>
                    </a:cubicBezTo>
                    <a:close/>
                    <a:moveTo>
                      <a:pt x="17" y="11"/>
                    </a:moveTo>
                    <a:cubicBezTo>
                      <a:pt x="21" y="11"/>
                      <a:pt x="23" y="14"/>
                      <a:pt x="23" y="17"/>
                    </a:cubicBezTo>
                    <a:cubicBezTo>
                      <a:pt x="23" y="20"/>
                      <a:pt x="21" y="23"/>
                      <a:pt x="17" y="23"/>
                    </a:cubicBezTo>
                    <a:cubicBezTo>
                      <a:pt x="14" y="23"/>
                      <a:pt x="12" y="20"/>
                      <a:pt x="12" y="17"/>
                    </a:cubicBezTo>
                    <a:cubicBezTo>
                      <a:pt x="12" y="14"/>
                      <a:pt x="14" y="11"/>
                      <a:pt x="17"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86" name="Freeform 16"/>
              <p:cNvSpPr>
                <a:spLocks/>
              </p:cNvSpPr>
              <p:nvPr/>
            </p:nvSpPr>
            <p:spPr bwMode="auto">
              <a:xfrm>
                <a:off x="6570663" y="860425"/>
                <a:ext cx="173038" cy="46037"/>
              </a:xfrm>
              <a:custGeom>
                <a:avLst/>
                <a:gdLst>
                  <a:gd name="T0" fmla="*/ 40 w 46"/>
                  <a:gd name="T1" fmla="*/ 0 h 12"/>
                  <a:gd name="T2" fmla="*/ 5 w 46"/>
                  <a:gd name="T3" fmla="*/ 0 h 12"/>
                  <a:gd name="T4" fmla="*/ 0 w 46"/>
                  <a:gd name="T5" fmla="*/ 6 h 12"/>
                  <a:gd name="T6" fmla="*/ 5 w 46"/>
                  <a:gd name="T7" fmla="*/ 12 h 12"/>
                  <a:gd name="T8" fmla="*/ 40 w 46"/>
                  <a:gd name="T9" fmla="*/ 12 h 12"/>
                  <a:gd name="T10" fmla="*/ 46 w 46"/>
                  <a:gd name="T11" fmla="*/ 6 h 12"/>
                  <a:gd name="T12" fmla="*/ 40 w 4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6" h="12">
                    <a:moveTo>
                      <a:pt x="40" y="0"/>
                    </a:moveTo>
                    <a:cubicBezTo>
                      <a:pt x="5" y="0"/>
                      <a:pt x="5" y="0"/>
                      <a:pt x="5" y="0"/>
                    </a:cubicBezTo>
                    <a:cubicBezTo>
                      <a:pt x="2" y="0"/>
                      <a:pt x="0" y="3"/>
                      <a:pt x="0" y="6"/>
                    </a:cubicBezTo>
                    <a:cubicBezTo>
                      <a:pt x="0" y="9"/>
                      <a:pt x="2" y="12"/>
                      <a:pt x="5" y="12"/>
                    </a:cubicBezTo>
                    <a:cubicBezTo>
                      <a:pt x="40" y="12"/>
                      <a:pt x="40" y="12"/>
                      <a:pt x="40" y="12"/>
                    </a:cubicBezTo>
                    <a:cubicBezTo>
                      <a:pt x="43" y="12"/>
                      <a:pt x="46" y="9"/>
                      <a:pt x="46" y="6"/>
                    </a:cubicBezTo>
                    <a:cubicBezTo>
                      <a:pt x="46" y="3"/>
                      <a:pt x="43" y="0"/>
                      <a:pt x="40"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87" name="Freeform 17"/>
              <p:cNvSpPr>
                <a:spLocks/>
              </p:cNvSpPr>
              <p:nvPr/>
            </p:nvSpPr>
            <p:spPr bwMode="auto">
              <a:xfrm>
                <a:off x="6611938" y="733425"/>
                <a:ext cx="173038" cy="41275"/>
              </a:xfrm>
              <a:custGeom>
                <a:avLst/>
                <a:gdLst>
                  <a:gd name="T0" fmla="*/ 40 w 46"/>
                  <a:gd name="T1" fmla="*/ 0 h 11"/>
                  <a:gd name="T2" fmla="*/ 6 w 46"/>
                  <a:gd name="T3" fmla="*/ 0 h 11"/>
                  <a:gd name="T4" fmla="*/ 0 w 46"/>
                  <a:gd name="T5" fmla="*/ 5 h 11"/>
                  <a:gd name="T6" fmla="*/ 6 w 46"/>
                  <a:gd name="T7" fmla="*/ 11 h 11"/>
                  <a:gd name="T8" fmla="*/ 40 w 46"/>
                  <a:gd name="T9" fmla="*/ 11 h 11"/>
                  <a:gd name="T10" fmla="*/ 46 w 46"/>
                  <a:gd name="T11" fmla="*/ 5 h 11"/>
                  <a:gd name="T12" fmla="*/ 40 w 46"/>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46" h="11">
                    <a:moveTo>
                      <a:pt x="40" y="0"/>
                    </a:moveTo>
                    <a:cubicBezTo>
                      <a:pt x="6" y="0"/>
                      <a:pt x="6" y="0"/>
                      <a:pt x="6" y="0"/>
                    </a:cubicBezTo>
                    <a:cubicBezTo>
                      <a:pt x="3" y="0"/>
                      <a:pt x="0" y="2"/>
                      <a:pt x="0" y="5"/>
                    </a:cubicBezTo>
                    <a:cubicBezTo>
                      <a:pt x="0" y="9"/>
                      <a:pt x="3" y="11"/>
                      <a:pt x="6" y="11"/>
                    </a:cubicBezTo>
                    <a:cubicBezTo>
                      <a:pt x="40" y="11"/>
                      <a:pt x="40" y="11"/>
                      <a:pt x="40" y="11"/>
                    </a:cubicBezTo>
                    <a:cubicBezTo>
                      <a:pt x="44" y="11"/>
                      <a:pt x="46" y="9"/>
                      <a:pt x="46" y="5"/>
                    </a:cubicBezTo>
                    <a:cubicBezTo>
                      <a:pt x="46" y="2"/>
                      <a:pt x="44" y="0"/>
                      <a:pt x="40"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88" name="Freeform 18"/>
              <p:cNvSpPr>
                <a:spLocks/>
              </p:cNvSpPr>
              <p:nvPr/>
            </p:nvSpPr>
            <p:spPr bwMode="auto">
              <a:xfrm>
                <a:off x="6611938" y="601663"/>
                <a:ext cx="173038" cy="46037"/>
              </a:xfrm>
              <a:custGeom>
                <a:avLst/>
                <a:gdLst>
                  <a:gd name="T0" fmla="*/ 40 w 46"/>
                  <a:gd name="T1" fmla="*/ 0 h 12"/>
                  <a:gd name="T2" fmla="*/ 6 w 46"/>
                  <a:gd name="T3" fmla="*/ 0 h 12"/>
                  <a:gd name="T4" fmla="*/ 0 w 46"/>
                  <a:gd name="T5" fmla="*/ 6 h 12"/>
                  <a:gd name="T6" fmla="*/ 6 w 46"/>
                  <a:gd name="T7" fmla="*/ 12 h 12"/>
                  <a:gd name="T8" fmla="*/ 40 w 46"/>
                  <a:gd name="T9" fmla="*/ 12 h 12"/>
                  <a:gd name="T10" fmla="*/ 46 w 46"/>
                  <a:gd name="T11" fmla="*/ 6 h 12"/>
                  <a:gd name="T12" fmla="*/ 40 w 4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6" h="12">
                    <a:moveTo>
                      <a:pt x="40" y="0"/>
                    </a:moveTo>
                    <a:cubicBezTo>
                      <a:pt x="6" y="0"/>
                      <a:pt x="6" y="0"/>
                      <a:pt x="6" y="0"/>
                    </a:cubicBezTo>
                    <a:cubicBezTo>
                      <a:pt x="3" y="0"/>
                      <a:pt x="0" y="3"/>
                      <a:pt x="0" y="6"/>
                    </a:cubicBezTo>
                    <a:cubicBezTo>
                      <a:pt x="0" y="9"/>
                      <a:pt x="3" y="12"/>
                      <a:pt x="6" y="12"/>
                    </a:cubicBezTo>
                    <a:cubicBezTo>
                      <a:pt x="40" y="12"/>
                      <a:pt x="40" y="12"/>
                      <a:pt x="40" y="12"/>
                    </a:cubicBezTo>
                    <a:cubicBezTo>
                      <a:pt x="44" y="12"/>
                      <a:pt x="46" y="9"/>
                      <a:pt x="46" y="6"/>
                    </a:cubicBezTo>
                    <a:cubicBezTo>
                      <a:pt x="46" y="3"/>
                      <a:pt x="44" y="0"/>
                      <a:pt x="40"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89" name="Freeform 19"/>
              <p:cNvSpPr>
                <a:spLocks/>
              </p:cNvSpPr>
              <p:nvPr/>
            </p:nvSpPr>
            <p:spPr bwMode="auto">
              <a:xfrm>
                <a:off x="5880100" y="422275"/>
                <a:ext cx="258763" cy="179387"/>
              </a:xfrm>
              <a:custGeom>
                <a:avLst/>
                <a:gdLst>
                  <a:gd name="T0" fmla="*/ 63 w 69"/>
                  <a:gd name="T1" fmla="*/ 0 h 48"/>
                  <a:gd name="T2" fmla="*/ 10 w 69"/>
                  <a:gd name="T3" fmla="*/ 4 h 48"/>
                  <a:gd name="T4" fmla="*/ 3 w 69"/>
                  <a:gd name="T5" fmla="*/ 10 h 48"/>
                  <a:gd name="T6" fmla="*/ 0 w 69"/>
                  <a:gd name="T7" fmla="*/ 42 h 48"/>
                  <a:gd name="T8" fmla="*/ 5 w 69"/>
                  <a:gd name="T9" fmla="*/ 48 h 48"/>
                  <a:gd name="T10" fmla="*/ 11 w 69"/>
                  <a:gd name="T11" fmla="*/ 42 h 48"/>
                  <a:gd name="T12" fmla="*/ 13 w 69"/>
                  <a:gd name="T13" fmla="*/ 21 h 48"/>
                  <a:gd name="T14" fmla="*/ 20 w 69"/>
                  <a:gd name="T15" fmla="*/ 14 h 48"/>
                  <a:gd name="T16" fmla="*/ 63 w 69"/>
                  <a:gd name="T17" fmla="*/ 11 h 48"/>
                  <a:gd name="T18" fmla="*/ 69 w 69"/>
                  <a:gd name="T19" fmla="*/ 5 h 48"/>
                  <a:gd name="T20" fmla="*/ 63 w 69"/>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8">
                    <a:moveTo>
                      <a:pt x="63" y="0"/>
                    </a:moveTo>
                    <a:cubicBezTo>
                      <a:pt x="10" y="4"/>
                      <a:pt x="10" y="4"/>
                      <a:pt x="10" y="4"/>
                    </a:cubicBezTo>
                    <a:cubicBezTo>
                      <a:pt x="7" y="4"/>
                      <a:pt x="4" y="7"/>
                      <a:pt x="3" y="10"/>
                    </a:cubicBezTo>
                    <a:cubicBezTo>
                      <a:pt x="0" y="42"/>
                      <a:pt x="0" y="42"/>
                      <a:pt x="0" y="42"/>
                    </a:cubicBezTo>
                    <a:cubicBezTo>
                      <a:pt x="0" y="46"/>
                      <a:pt x="2" y="48"/>
                      <a:pt x="5" y="48"/>
                    </a:cubicBezTo>
                    <a:cubicBezTo>
                      <a:pt x="8" y="48"/>
                      <a:pt x="11" y="46"/>
                      <a:pt x="11" y="42"/>
                    </a:cubicBezTo>
                    <a:cubicBezTo>
                      <a:pt x="13" y="21"/>
                      <a:pt x="13" y="21"/>
                      <a:pt x="13" y="21"/>
                    </a:cubicBezTo>
                    <a:cubicBezTo>
                      <a:pt x="14" y="17"/>
                      <a:pt x="16" y="15"/>
                      <a:pt x="20" y="14"/>
                    </a:cubicBezTo>
                    <a:cubicBezTo>
                      <a:pt x="63" y="11"/>
                      <a:pt x="63" y="11"/>
                      <a:pt x="63" y="11"/>
                    </a:cubicBezTo>
                    <a:cubicBezTo>
                      <a:pt x="66" y="11"/>
                      <a:pt x="69" y="9"/>
                      <a:pt x="69" y="5"/>
                    </a:cubicBezTo>
                    <a:cubicBezTo>
                      <a:pt x="69" y="2"/>
                      <a:pt x="66" y="0"/>
                      <a:pt x="63"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grpSp>
      </p:grpSp>
      <p:grpSp>
        <p:nvGrpSpPr>
          <p:cNvPr id="4" name="Group 3"/>
          <p:cNvGrpSpPr/>
          <p:nvPr/>
        </p:nvGrpSpPr>
        <p:grpSpPr>
          <a:xfrm>
            <a:off x="6770808" y="1269513"/>
            <a:ext cx="923827" cy="1303235"/>
            <a:chOff x="6789470" y="2084736"/>
            <a:chExt cx="923827" cy="1303235"/>
          </a:xfrm>
        </p:grpSpPr>
        <p:sp>
          <p:nvSpPr>
            <p:cNvPr id="73" name="Oval 72"/>
            <p:cNvSpPr/>
            <p:nvPr/>
          </p:nvSpPr>
          <p:spPr>
            <a:xfrm>
              <a:off x="6789470" y="2084736"/>
              <a:ext cx="923827" cy="92382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74" name="TextBox 73"/>
            <p:cNvSpPr txBox="1"/>
            <p:nvPr/>
          </p:nvSpPr>
          <p:spPr>
            <a:xfrm>
              <a:off x="6907382" y="3049417"/>
              <a:ext cx="688009" cy="338554"/>
            </a:xfrm>
            <a:prstGeom prst="rect">
              <a:avLst/>
            </a:prstGeom>
            <a:noFill/>
          </p:spPr>
          <p:txBody>
            <a:bodyPr wrap="none" rtlCol="0">
              <a:spAutoFit/>
            </a:bodyPr>
            <a:lstStyle/>
            <a:p>
              <a:pPr algn="ctr"/>
              <a:r>
                <a:rPr lang="en-US" sz="1600" b="1" dirty="0">
                  <a:solidFill>
                    <a:prstClr val="black">
                      <a:lumMod val="50000"/>
                      <a:lumOff val="50000"/>
                    </a:prstClr>
                  </a:solidFill>
                  <a:latin typeface="Source Sans Pro Light"/>
                </a:rPr>
                <a:t>join()</a:t>
              </a:r>
              <a:endParaRPr lang="id-ID" sz="1600" b="1" dirty="0">
                <a:solidFill>
                  <a:prstClr val="black">
                    <a:lumMod val="50000"/>
                    <a:lumOff val="50000"/>
                  </a:prstClr>
                </a:solidFill>
                <a:latin typeface="Source Sans Pro Light"/>
              </a:endParaRPr>
            </a:p>
          </p:txBody>
        </p:sp>
        <p:grpSp>
          <p:nvGrpSpPr>
            <p:cNvPr id="90" name="Group 89"/>
            <p:cNvGrpSpPr/>
            <p:nvPr/>
          </p:nvGrpSpPr>
          <p:grpSpPr>
            <a:xfrm>
              <a:off x="7051057" y="2330270"/>
              <a:ext cx="395484" cy="422173"/>
              <a:chOff x="8342313" y="10972800"/>
              <a:chExt cx="1293813" cy="1381125"/>
            </a:xfrm>
            <a:solidFill>
              <a:schemeClr val="bg1"/>
            </a:solidFill>
          </p:grpSpPr>
          <p:sp>
            <p:nvSpPr>
              <p:cNvPr id="91" name="Freeform 5"/>
              <p:cNvSpPr>
                <a:spLocks noEditPoints="1"/>
              </p:cNvSpPr>
              <p:nvPr/>
            </p:nvSpPr>
            <p:spPr bwMode="auto">
              <a:xfrm>
                <a:off x="8342313" y="10972800"/>
                <a:ext cx="1293813" cy="1381125"/>
              </a:xfrm>
              <a:custGeom>
                <a:avLst/>
                <a:gdLst>
                  <a:gd name="T0" fmla="*/ 299 w 345"/>
                  <a:gd name="T1" fmla="*/ 0 h 368"/>
                  <a:gd name="T2" fmla="*/ 46 w 345"/>
                  <a:gd name="T3" fmla="*/ 0 h 368"/>
                  <a:gd name="T4" fmla="*/ 0 w 345"/>
                  <a:gd name="T5" fmla="*/ 46 h 368"/>
                  <a:gd name="T6" fmla="*/ 0 w 345"/>
                  <a:gd name="T7" fmla="*/ 322 h 368"/>
                  <a:gd name="T8" fmla="*/ 46 w 345"/>
                  <a:gd name="T9" fmla="*/ 368 h 368"/>
                  <a:gd name="T10" fmla="*/ 299 w 345"/>
                  <a:gd name="T11" fmla="*/ 368 h 368"/>
                  <a:gd name="T12" fmla="*/ 345 w 345"/>
                  <a:gd name="T13" fmla="*/ 322 h 368"/>
                  <a:gd name="T14" fmla="*/ 345 w 345"/>
                  <a:gd name="T15" fmla="*/ 46 h 368"/>
                  <a:gd name="T16" fmla="*/ 299 w 345"/>
                  <a:gd name="T17" fmla="*/ 0 h 368"/>
                  <a:gd name="T18" fmla="*/ 322 w 345"/>
                  <a:gd name="T19" fmla="*/ 322 h 368"/>
                  <a:gd name="T20" fmla="*/ 299 w 345"/>
                  <a:gd name="T21" fmla="*/ 345 h 368"/>
                  <a:gd name="T22" fmla="*/ 46 w 345"/>
                  <a:gd name="T23" fmla="*/ 345 h 368"/>
                  <a:gd name="T24" fmla="*/ 23 w 345"/>
                  <a:gd name="T25" fmla="*/ 322 h 368"/>
                  <a:gd name="T26" fmla="*/ 23 w 345"/>
                  <a:gd name="T27" fmla="*/ 46 h 368"/>
                  <a:gd name="T28" fmla="*/ 46 w 345"/>
                  <a:gd name="T29" fmla="*/ 23 h 368"/>
                  <a:gd name="T30" fmla="*/ 299 w 345"/>
                  <a:gd name="T31" fmla="*/ 23 h 368"/>
                  <a:gd name="T32" fmla="*/ 322 w 345"/>
                  <a:gd name="T33" fmla="*/ 46 h 368"/>
                  <a:gd name="T34" fmla="*/ 322 w 345"/>
                  <a:gd name="T35" fmla="*/ 32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5" h="368">
                    <a:moveTo>
                      <a:pt x="299" y="0"/>
                    </a:moveTo>
                    <a:cubicBezTo>
                      <a:pt x="46" y="0"/>
                      <a:pt x="46" y="0"/>
                      <a:pt x="46" y="0"/>
                    </a:cubicBezTo>
                    <a:cubicBezTo>
                      <a:pt x="20" y="0"/>
                      <a:pt x="0" y="21"/>
                      <a:pt x="0" y="46"/>
                    </a:cubicBezTo>
                    <a:cubicBezTo>
                      <a:pt x="0" y="322"/>
                      <a:pt x="0" y="322"/>
                      <a:pt x="0" y="322"/>
                    </a:cubicBezTo>
                    <a:cubicBezTo>
                      <a:pt x="0" y="348"/>
                      <a:pt x="20" y="368"/>
                      <a:pt x="46" y="368"/>
                    </a:cubicBezTo>
                    <a:cubicBezTo>
                      <a:pt x="299" y="368"/>
                      <a:pt x="299" y="368"/>
                      <a:pt x="299" y="368"/>
                    </a:cubicBezTo>
                    <a:cubicBezTo>
                      <a:pt x="324" y="368"/>
                      <a:pt x="345" y="348"/>
                      <a:pt x="345" y="322"/>
                    </a:cubicBezTo>
                    <a:cubicBezTo>
                      <a:pt x="345" y="46"/>
                      <a:pt x="345" y="46"/>
                      <a:pt x="345" y="46"/>
                    </a:cubicBezTo>
                    <a:cubicBezTo>
                      <a:pt x="345" y="21"/>
                      <a:pt x="324" y="0"/>
                      <a:pt x="299" y="0"/>
                    </a:cubicBezTo>
                    <a:close/>
                    <a:moveTo>
                      <a:pt x="322" y="322"/>
                    </a:moveTo>
                    <a:cubicBezTo>
                      <a:pt x="322" y="335"/>
                      <a:pt x="312" y="345"/>
                      <a:pt x="299" y="345"/>
                    </a:cubicBezTo>
                    <a:cubicBezTo>
                      <a:pt x="46" y="345"/>
                      <a:pt x="46" y="345"/>
                      <a:pt x="46" y="345"/>
                    </a:cubicBezTo>
                    <a:cubicBezTo>
                      <a:pt x="33" y="345"/>
                      <a:pt x="23" y="335"/>
                      <a:pt x="23" y="322"/>
                    </a:cubicBezTo>
                    <a:cubicBezTo>
                      <a:pt x="23" y="46"/>
                      <a:pt x="23" y="46"/>
                      <a:pt x="23" y="46"/>
                    </a:cubicBezTo>
                    <a:cubicBezTo>
                      <a:pt x="23" y="33"/>
                      <a:pt x="33" y="23"/>
                      <a:pt x="46" y="23"/>
                    </a:cubicBezTo>
                    <a:cubicBezTo>
                      <a:pt x="299" y="23"/>
                      <a:pt x="299" y="23"/>
                      <a:pt x="299" y="23"/>
                    </a:cubicBezTo>
                    <a:cubicBezTo>
                      <a:pt x="312" y="23"/>
                      <a:pt x="322" y="33"/>
                      <a:pt x="322" y="46"/>
                    </a:cubicBezTo>
                    <a:lnTo>
                      <a:pt x="322" y="32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92" name="Freeform 6"/>
              <p:cNvSpPr>
                <a:spLocks noEditPoints="1"/>
              </p:cNvSpPr>
              <p:nvPr/>
            </p:nvSpPr>
            <p:spPr bwMode="auto">
              <a:xfrm>
                <a:off x="8513763" y="11145838"/>
                <a:ext cx="949325" cy="863600"/>
              </a:xfrm>
              <a:custGeom>
                <a:avLst/>
                <a:gdLst>
                  <a:gd name="T0" fmla="*/ 241 w 253"/>
                  <a:gd name="T1" fmla="*/ 0 h 230"/>
                  <a:gd name="T2" fmla="*/ 11 w 253"/>
                  <a:gd name="T3" fmla="*/ 0 h 230"/>
                  <a:gd name="T4" fmla="*/ 0 w 253"/>
                  <a:gd name="T5" fmla="*/ 11 h 230"/>
                  <a:gd name="T6" fmla="*/ 0 w 253"/>
                  <a:gd name="T7" fmla="*/ 219 h 230"/>
                  <a:gd name="T8" fmla="*/ 11 w 253"/>
                  <a:gd name="T9" fmla="*/ 230 h 230"/>
                  <a:gd name="T10" fmla="*/ 241 w 253"/>
                  <a:gd name="T11" fmla="*/ 230 h 230"/>
                  <a:gd name="T12" fmla="*/ 253 w 253"/>
                  <a:gd name="T13" fmla="*/ 219 h 230"/>
                  <a:gd name="T14" fmla="*/ 253 w 253"/>
                  <a:gd name="T15" fmla="*/ 11 h 230"/>
                  <a:gd name="T16" fmla="*/ 241 w 253"/>
                  <a:gd name="T17" fmla="*/ 0 h 230"/>
                  <a:gd name="T18" fmla="*/ 241 w 253"/>
                  <a:gd name="T19" fmla="*/ 11 h 230"/>
                  <a:gd name="T20" fmla="*/ 241 w 253"/>
                  <a:gd name="T21" fmla="*/ 171 h 230"/>
                  <a:gd name="T22" fmla="*/ 204 w 253"/>
                  <a:gd name="T23" fmla="*/ 130 h 230"/>
                  <a:gd name="T24" fmla="*/ 195 w 253"/>
                  <a:gd name="T25" fmla="*/ 127 h 230"/>
                  <a:gd name="T26" fmla="*/ 187 w 253"/>
                  <a:gd name="T27" fmla="*/ 130 h 230"/>
                  <a:gd name="T28" fmla="*/ 157 w 253"/>
                  <a:gd name="T29" fmla="*/ 164 h 230"/>
                  <a:gd name="T30" fmla="*/ 66 w 253"/>
                  <a:gd name="T31" fmla="*/ 61 h 230"/>
                  <a:gd name="T32" fmla="*/ 57 w 253"/>
                  <a:gd name="T33" fmla="*/ 57 h 230"/>
                  <a:gd name="T34" fmla="*/ 49 w 253"/>
                  <a:gd name="T35" fmla="*/ 61 h 230"/>
                  <a:gd name="T36" fmla="*/ 11 w 253"/>
                  <a:gd name="T37" fmla="*/ 105 h 230"/>
                  <a:gd name="T38" fmla="*/ 11 w 253"/>
                  <a:gd name="T39" fmla="*/ 11 h 230"/>
                  <a:gd name="T40" fmla="*/ 241 w 253"/>
                  <a:gd name="T41" fmla="*/ 11 h 230"/>
                  <a:gd name="T42" fmla="*/ 11 w 253"/>
                  <a:gd name="T43" fmla="*/ 122 h 230"/>
                  <a:gd name="T44" fmla="*/ 57 w 253"/>
                  <a:gd name="T45" fmla="*/ 69 h 230"/>
                  <a:gd name="T46" fmla="*/ 150 w 253"/>
                  <a:gd name="T47" fmla="*/ 174 h 230"/>
                  <a:gd name="T48" fmla="*/ 157 w 253"/>
                  <a:gd name="T49" fmla="*/ 182 h 230"/>
                  <a:gd name="T50" fmla="*/ 189 w 253"/>
                  <a:gd name="T51" fmla="*/ 219 h 230"/>
                  <a:gd name="T52" fmla="*/ 11 w 253"/>
                  <a:gd name="T53" fmla="*/ 219 h 230"/>
                  <a:gd name="T54" fmla="*/ 11 w 253"/>
                  <a:gd name="T55" fmla="*/ 122 h 230"/>
                  <a:gd name="T56" fmla="*/ 204 w 253"/>
                  <a:gd name="T57" fmla="*/ 219 h 230"/>
                  <a:gd name="T58" fmla="*/ 165 w 253"/>
                  <a:gd name="T59" fmla="*/ 173 h 230"/>
                  <a:gd name="T60" fmla="*/ 195 w 253"/>
                  <a:gd name="T61" fmla="*/ 138 h 230"/>
                  <a:gd name="T62" fmla="*/ 241 w 253"/>
                  <a:gd name="T63" fmla="*/ 188 h 230"/>
                  <a:gd name="T64" fmla="*/ 241 w 253"/>
                  <a:gd name="T65" fmla="*/ 219 h 230"/>
                  <a:gd name="T66" fmla="*/ 204 w 253"/>
                  <a:gd name="T67" fmla="*/ 219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3" h="230">
                    <a:moveTo>
                      <a:pt x="241" y="0"/>
                    </a:moveTo>
                    <a:cubicBezTo>
                      <a:pt x="11" y="0"/>
                      <a:pt x="11" y="0"/>
                      <a:pt x="11" y="0"/>
                    </a:cubicBezTo>
                    <a:cubicBezTo>
                      <a:pt x="5" y="0"/>
                      <a:pt x="0" y="5"/>
                      <a:pt x="0" y="11"/>
                    </a:cubicBezTo>
                    <a:cubicBezTo>
                      <a:pt x="0" y="219"/>
                      <a:pt x="0" y="219"/>
                      <a:pt x="0" y="219"/>
                    </a:cubicBezTo>
                    <a:cubicBezTo>
                      <a:pt x="0" y="225"/>
                      <a:pt x="5" y="230"/>
                      <a:pt x="11" y="230"/>
                    </a:cubicBezTo>
                    <a:cubicBezTo>
                      <a:pt x="241" y="230"/>
                      <a:pt x="241" y="230"/>
                      <a:pt x="241" y="230"/>
                    </a:cubicBezTo>
                    <a:cubicBezTo>
                      <a:pt x="248" y="230"/>
                      <a:pt x="253" y="225"/>
                      <a:pt x="253" y="219"/>
                    </a:cubicBezTo>
                    <a:cubicBezTo>
                      <a:pt x="253" y="11"/>
                      <a:pt x="253" y="11"/>
                      <a:pt x="253" y="11"/>
                    </a:cubicBezTo>
                    <a:cubicBezTo>
                      <a:pt x="253" y="5"/>
                      <a:pt x="248" y="0"/>
                      <a:pt x="241" y="0"/>
                    </a:cubicBezTo>
                    <a:close/>
                    <a:moveTo>
                      <a:pt x="241" y="11"/>
                    </a:moveTo>
                    <a:cubicBezTo>
                      <a:pt x="241" y="171"/>
                      <a:pt x="241" y="171"/>
                      <a:pt x="241" y="171"/>
                    </a:cubicBezTo>
                    <a:cubicBezTo>
                      <a:pt x="204" y="130"/>
                      <a:pt x="204" y="130"/>
                      <a:pt x="204" y="130"/>
                    </a:cubicBezTo>
                    <a:cubicBezTo>
                      <a:pt x="202" y="128"/>
                      <a:pt x="199" y="127"/>
                      <a:pt x="195" y="127"/>
                    </a:cubicBezTo>
                    <a:cubicBezTo>
                      <a:pt x="192" y="127"/>
                      <a:pt x="189" y="128"/>
                      <a:pt x="187" y="130"/>
                    </a:cubicBezTo>
                    <a:cubicBezTo>
                      <a:pt x="157" y="164"/>
                      <a:pt x="157" y="164"/>
                      <a:pt x="157" y="164"/>
                    </a:cubicBezTo>
                    <a:cubicBezTo>
                      <a:pt x="66" y="61"/>
                      <a:pt x="66" y="61"/>
                      <a:pt x="66" y="61"/>
                    </a:cubicBezTo>
                    <a:cubicBezTo>
                      <a:pt x="64" y="59"/>
                      <a:pt x="61" y="57"/>
                      <a:pt x="57" y="57"/>
                    </a:cubicBezTo>
                    <a:cubicBezTo>
                      <a:pt x="54" y="57"/>
                      <a:pt x="51" y="59"/>
                      <a:pt x="49" y="61"/>
                    </a:cubicBezTo>
                    <a:cubicBezTo>
                      <a:pt x="11" y="105"/>
                      <a:pt x="11" y="105"/>
                      <a:pt x="11" y="105"/>
                    </a:cubicBezTo>
                    <a:cubicBezTo>
                      <a:pt x="11" y="11"/>
                      <a:pt x="11" y="11"/>
                      <a:pt x="11" y="11"/>
                    </a:cubicBezTo>
                    <a:lnTo>
                      <a:pt x="241" y="11"/>
                    </a:lnTo>
                    <a:close/>
                    <a:moveTo>
                      <a:pt x="11" y="122"/>
                    </a:moveTo>
                    <a:cubicBezTo>
                      <a:pt x="57" y="69"/>
                      <a:pt x="57" y="69"/>
                      <a:pt x="57" y="69"/>
                    </a:cubicBezTo>
                    <a:cubicBezTo>
                      <a:pt x="150" y="174"/>
                      <a:pt x="150" y="174"/>
                      <a:pt x="150" y="174"/>
                    </a:cubicBezTo>
                    <a:cubicBezTo>
                      <a:pt x="157" y="182"/>
                      <a:pt x="157" y="182"/>
                      <a:pt x="157" y="182"/>
                    </a:cubicBezTo>
                    <a:cubicBezTo>
                      <a:pt x="189" y="219"/>
                      <a:pt x="189" y="219"/>
                      <a:pt x="189" y="219"/>
                    </a:cubicBezTo>
                    <a:cubicBezTo>
                      <a:pt x="11" y="219"/>
                      <a:pt x="11" y="219"/>
                      <a:pt x="11" y="219"/>
                    </a:cubicBezTo>
                    <a:lnTo>
                      <a:pt x="11" y="122"/>
                    </a:lnTo>
                    <a:close/>
                    <a:moveTo>
                      <a:pt x="204" y="219"/>
                    </a:moveTo>
                    <a:cubicBezTo>
                      <a:pt x="165" y="173"/>
                      <a:pt x="165" y="173"/>
                      <a:pt x="165" y="173"/>
                    </a:cubicBezTo>
                    <a:cubicBezTo>
                      <a:pt x="195" y="138"/>
                      <a:pt x="195" y="138"/>
                      <a:pt x="195" y="138"/>
                    </a:cubicBezTo>
                    <a:cubicBezTo>
                      <a:pt x="241" y="188"/>
                      <a:pt x="241" y="188"/>
                      <a:pt x="241" y="188"/>
                    </a:cubicBezTo>
                    <a:cubicBezTo>
                      <a:pt x="241" y="219"/>
                      <a:pt x="241" y="219"/>
                      <a:pt x="241" y="219"/>
                    </a:cubicBezTo>
                    <a:lnTo>
                      <a:pt x="204" y="21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93" name="Freeform 7"/>
              <p:cNvSpPr>
                <a:spLocks noEditPoints="1"/>
              </p:cNvSpPr>
              <p:nvPr/>
            </p:nvSpPr>
            <p:spPr bwMode="auto">
              <a:xfrm>
                <a:off x="9032875" y="11272838"/>
                <a:ext cx="258763" cy="263525"/>
              </a:xfrm>
              <a:custGeom>
                <a:avLst/>
                <a:gdLst>
                  <a:gd name="T0" fmla="*/ 34 w 69"/>
                  <a:gd name="T1" fmla="*/ 70 h 70"/>
                  <a:gd name="T2" fmla="*/ 69 w 69"/>
                  <a:gd name="T3" fmla="*/ 35 h 70"/>
                  <a:gd name="T4" fmla="*/ 34 w 69"/>
                  <a:gd name="T5" fmla="*/ 0 h 70"/>
                  <a:gd name="T6" fmla="*/ 0 w 69"/>
                  <a:gd name="T7" fmla="*/ 35 h 70"/>
                  <a:gd name="T8" fmla="*/ 34 w 69"/>
                  <a:gd name="T9" fmla="*/ 70 h 70"/>
                  <a:gd name="T10" fmla="*/ 34 w 69"/>
                  <a:gd name="T11" fmla="*/ 12 h 70"/>
                  <a:gd name="T12" fmla="*/ 57 w 69"/>
                  <a:gd name="T13" fmla="*/ 35 h 70"/>
                  <a:gd name="T14" fmla="*/ 34 w 69"/>
                  <a:gd name="T15" fmla="*/ 58 h 70"/>
                  <a:gd name="T16" fmla="*/ 11 w 69"/>
                  <a:gd name="T17" fmla="*/ 35 h 70"/>
                  <a:gd name="T18" fmla="*/ 34 w 69"/>
                  <a:gd name="T19" fmla="*/ 1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70">
                    <a:moveTo>
                      <a:pt x="34" y="70"/>
                    </a:moveTo>
                    <a:cubicBezTo>
                      <a:pt x="53" y="70"/>
                      <a:pt x="69" y="54"/>
                      <a:pt x="69" y="35"/>
                    </a:cubicBezTo>
                    <a:cubicBezTo>
                      <a:pt x="69" y="16"/>
                      <a:pt x="53" y="0"/>
                      <a:pt x="34" y="0"/>
                    </a:cubicBezTo>
                    <a:cubicBezTo>
                      <a:pt x="15" y="0"/>
                      <a:pt x="0" y="16"/>
                      <a:pt x="0" y="35"/>
                    </a:cubicBezTo>
                    <a:cubicBezTo>
                      <a:pt x="0" y="54"/>
                      <a:pt x="15" y="70"/>
                      <a:pt x="34" y="70"/>
                    </a:cubicBezTo>
                    <a:close/>
                    <a:moveTo>
                      <a:pt x="34" y="12"/>
                    </a:moveTo>
                    <a:cubicBezTo>
                      <a:pt x="47" y="12"/>
                      <a:pt x="57" y="22"/>
                      <a:pt x="57" y="35"/>
                    </a:cubicBezTo>
                    <a:cubicBezTo>
                      <a:pt x="57" y="48"/>
                      <a:pt x="47" y="58"/>
                      <a:pt x="34" y="58"/>
                    </a:cubicBezTo>
                    <a:cubicBezTo>
                      <a:pt x="22" y="58"/>
                      <a:pt x="11" y="48"/>
                      <a:pt x="11" y="35"/>
                    </a:cubicBezTo>
                    <a:cubicBezTo>
                      <a:pt x="11" y="22"/>
                      <a:pt x="22" y="12"/>
                      <a:pt x="34"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grpSp>
      </p:grpSp>
      <p:grpSp>
        <p:nvGrpSpPr>
          <p:cNvPr id="6" name="Group 5"/>
          <p:cNvGrpSpPr/>
          <p:nvPr/>
        </p:nvGrpSpPr>
        <p:grpSpPr>
          <a:xfrm>
            <a:off x="1656252" y="2881637"/>
            <a:ext cx="923827" cy="1303235"/>
            <a:chOff x="1674914" y="3532238"/>
            <a:chExt cx="923827" cy="1303235"/>
          </a:xfrm>
        </p:grpSpPr>
        <p:sp>
          <p:nvSpPr>
            <p:cNvPr id="55" name="Oval 54"/>
            <p:cNvSpPr/>
            <p:nvPr/>
          </p:nvSpPr>
          <p:spPr>
            <a:xfrm>
              <a:off x="1674914" y="3532238"/>
              <a:ext cx="923827" cy="92382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56" name="TextBox 55"/>
            <p:cNvSpPr txBox="1"/>
            <p:nvPr/>
          </p:nvSpPr>
          <p:spPr>
            <a:xfrm>
              <a:off x="1788016" y="4496919"/>
              <a:ext cx="697628" cy="338554"/>
            </a:xfrm>
            <a:prstGeom prst="rect">
              <a:avLst/>
            </a:prstGeom>
            <a:noFill/>
          </p:spPr>
          <p:txBody>
            <a:bodyPr wrap="none" rtlCol="0">
              <a:spAutoFit/>
            </a:bodyPr>
            <a:lstStyle/>
            <a:p>
              <a:pPr algn="ctr"/>
              <a:r>
                <a:rPr lang="en-US" sz="1600" b="1" dirty="0">
                  <a:solidFill>
                    <a:prstClr val="black">
                      <a:lumMod val="50000"/>
                      <a:lumOff val="50000"/>
                    </a:prstClr>
                  </a:solidFill>
                  <a:latin typeface="Source Sans Pro Light"/>
                </a:rPr>
                <a:t>pop()</a:t>
              </a:r>
              <a:endParaRPr lang="id-ID" sz="1600" b="1" dirty="0">
                <a:solidFill>
                  <a:prstClr val="black">
                    <a:lumMod val="50000"/>
                    <a:lumOff val="50000"/>
                  </a:prstClr>
                </a:solidFill>
                <a:latin typeface="Source Sans Pro Light"/>
              </a:endParaRPr>
            </a:p>
          </p:txBody>
        </p:sp>
        <p:grpSp>
          <p:nvGrpSpPr>
            <p:cNvPr id="94" name="Group 93"/>
            <p:cNvGrpSpPr/>
            <p:nvPr/>
          </p:nvGrpSpPr>
          <p:grpSpPr>
            <a:xfrm>
              <a:off x="1926469" y="3800507"/>
              <a:ext cx="422173" cy="356663"/>
              <a:chOff x="13828713" y="2805113"/>
              <a:chExt cx="1381125" cy="1166812"/>
            </a:xfrm>
            <a:solidFill>
              <a:schemeClr val="bg1"/>
            </a:solidFill>
          </p:grpSpPr>
          <p:sp>
            <p:nvSpPr>
              <p:cNvPr id="95" name="Freeform 10"/>
              <p:cNvSpPr>
                <a:spLocks noEditPoints="1"/>
              </p:cNvSpPr>
              <p:nvPr/>
            </p:nvSpPr>
            <p:spPr bwMode="auto">
              <a:xfrm>
                <a:off x="14173200" y="3109913"/>
                <a:ext cx="690563" cy="690562"/>
              </a:xfrm>
              <a:custGeom>
                <a:avLst/>
                <a:gdLst>
                  <a:gd name="T0" fmla="*/ 92 w 184"/>
                  <a:gd name="T1" fmla="*/ 0 h 184"/>
                  <a:gd name="T2" fmla="*/ 0 w 184"/>
                  <a:gd name="T3" fmla="*/ 92 h 184"/>
                  <a:gd name="T4" fmla="*/ 92 w 184"/>
                  <a:gd name="T5" fmla="*/ 184 h 184"/>
                  <a:gd name="T6" fmla="*/ 184 w 184"/>
                  <a:gd name="T7" fmla="*/ 92 h 184"/>
                  <a:gd name="T8" fmla="*/ 92 w 184"/>
                  <a:gd name="T9" fmla="*/ 0 h 184"/>
                  <a:gd name="T10" fmla="*/ 144 w 184"/>
                  <a:gd name="T11" fmla="*/ 137 h 184"/>
                  <a:gd name="T12" fmla="*/ 47 w 184"/>
                  <a:gd name="T13" fmla="*/ 144 h 184"/>
                  <a:gd name="T14" fmla="*/ 39 w 184"/>
                  <a:gd name="T15" fmla="*/ 47 h 184"/>
                  <a:gd name="T16" fmla="*/ 137 w 184"/>
                  <a:gd name="T17" fmla="*/ 39 h 184"/>
                  <a:gd name="T18" fmla="*/ 144 w 184"/>
                  <a:gd name="T19" fmla="*/ 13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84">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moveTo>
                      <a:pt x="144" y="137"/>
                    </a:moveTo>
                    <a:cubicBezTo>
                      <a:pt x="119" y="166"/>
                      <a:pt x="76" y="169"/>
                      <a:pt x="47" y="144"/>
                    </a:cubicBezTo>
                    <a:cubicBezTo>
                      <a:pt x="18" y="120"/>
                      <a:pt x="15" y="76"/>
                      <a:pt x="39" y="47"/>
                    </a:cubicBezTo>
                    <a:cubicBezTo>
                      <a:pt x="64" y="18"/>
                      <a:pt x="108" y="15"/>
                      <a:pt x="137" y="39"/>
                    </a:cubicBezTo>
                    <a:cubicBezTo>
                      <a:pt x="166" y="64"/>
                      <a:pt x="169" y="108"/>
                      <a:pt x="144" y="13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96" name="Freeform 11"/>
              <p:cNvSpPr>
                <a:spLocks/>
              </p:cNvSpPr>
              <p:nvPr/>
            </p:nvSpPr>
            <p:spPr bwMode="auto">
              <a:xfrm>
                <a:off x="14346238" y="3281363"/>
                <a:ext cx="195263" cy="195262"/>
              </a:xfrm>
              <a:custGeom>
                <a:avLst/>
                <a:gdLst>
                  <a:gd name="T0" fmla="*/ 46 w 52"/>
                  <a:gd name="T1" fmla="*/ 0 h 52"/>
                  <a:gd name="T2" fmla="*/ 0 w 52"/>
                  <a:gd name="T3" fmla="*/ 46 h 52"/>
                  <a:gd name="T4" fmla="*/ 0 w 52"/>
                  <a:gd name="T5" fmla="*/ 46 h 52"/>
                  <a:gd name="T6" fmla="*/ 6 w 52"/>
                  <a:gd name="T7" fmla="*/ 52 h 52"/>
                  <a:gd name="T8" fmla="*/ 11 w 52"/>
                  <a:gd name="T9" fmla="*/ 46 h 52"/>
                  <a:gd name="T10" fmla="*/ 11 w 52"/>
                  <a:gd name="T11" fmla="*/ 46 h 52"/>
                  <a:gd name="T12" fmla="*/ 46 w 52"/>
                  <a:gd name="T13" fmla="*/ 11 h 52"/>
                  <a:gd name="T14" fmla="*/ 52 w 52"/>
                  <a:gd name="T15" fmla="*/ 6 h 52"/>
                  <a:gd name="T16" fmla="*/ 46 w 52"/>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2">
                    <a:moveTo>
                      <a:pt x="46" y="0"/>
                    </a:moveTo>
                    <a:cubicBezTo>
                      <a:pt x="20" y="0"/>
                      <a:pt x="0" y="20"/>
                      <a:pt x="0" y="46"/>
                    </a:cubicBezTo>
                    <a:cubicBezTo>
                      <a:pt x="0" y="46"/>
                      <a:pt x="0" y="46"/>
                      <a:pt x="0" y="46"/>
                    </a:cubicBezTo>
                    <a:cubicBezTo>
                      <a:pt x="0" y="49"/>
                      <a:pt x="2" y="52"/>
                      <a:pt x="6" y="52"/>
                    </a:cubicBezTo>
                    <a:cubicBezTo>
                      <a:pt x="9" y="52"/>
                      <a:pt x="11" y="49"/>
                      <a:pt x="11" y="46"/>
                    </a:cubicBezTo>
                    <a:cubicBezTo>
                      <a:pt x="11" y="46"/>
                      <a:pt x="11" y="46"/>
                      <a:pt x="11" y="46"/>
                    </a:cubicBezTo>
                    <a:cubicBezTo>
                      <a:pt x="11" y="27"/>
                      <a:pt x="27" y="11"/>
                      <a:pt x="46" y="11"/>
                    </a:cubicBezTo>
                    <a:cubicBezTo>
                      <a:pt x="49" y="11"/>
                      <a:pt x="52" y="9"/>
                      <a:pt x="52" y="6"/>
                    </a:cubicBezTo>
                    <a:cubicBezTo>
                      <a:pt x="52" y="2"/>
                      <a:pt x="49" y="0"/>
                      <a:pt x="4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97" name="Freeform 12"/>
              <p:cNvSpPr>
                <a:spLocks noEditPoints="1"/>
              </p:cNvSpPr>
              <p:nvPr/>
            </p:nvSpPr>
            <p:spPr bwMode="auto">
              <a:xfrm>
                <a:off x="13828713" y="2805113"/>
                <a:ext cx="1381125" cy="1166812"/>
              </a:xfrm>
              <a:custGeom>
                <a:avLst/>
                <a:gdLst>
                  <a:gd name="T0" fmla="*/ 339 w 368"/>
                  <a:gd name="T1" fmla="*/ 70 h 311"/>
                  <a:gd name="T2" fmla="*/ 289 w 368"/>
                  <a:gd name="T3" fmla="*/ 61 h 311"/>
                  <a:gd name="T4" fmla="*/ 273 w 368"/>
                  <a:gd name="T5" fmla="*/ 22 h 311"/>
                  <a:gd name="T6" fmla="*/ 241 w 368"/>
                  <a:gd name="T7" fmla="*/ 0 h 311"/>
                  <a:gd name="T8" fmla="*/ 126 w 368"/>
                  <a:gd name="T9" fmla="*/ 0 h 311"/>
                  <a:gd name="T10" fmla="*/ 94 w 368"/>
                  <a:gd name="T11" fmla="*/ 22 h 311"/>
                  <a:gd name="T12" fmla="*/ 78 w 368"/>
                  <a:gd name="T13" fmla="*/ 61 h 311"/>
                  <a:gd name="T14" fmla="*/ 29 w 368"/>
                  <a:gd name="T15" fmla="*/ 70 h 311"/>
                  <a:gd name="T16" fmla="*/ 0 w 368"/>
                  <a:gd name="T17" fmla="*/ 104 h 311"/>
                  <a:gd name="T18" fmla="*/ 0 w 368"/>
                  <a:gd name="T19" fmla="*/ 277 h 311"/>
                  <a:gd name="T20" fmla="*/ 34 w 368"/>
                  <a:gd name="T21" fmla="*/ 311 h 311"/>
                  <a:gd name="T22" fmla="*/ 333 w 368"/>
                  <a:gd name="T23" fmla="*/ 311 h 311"/>
                  <a:gd name="T24" fmla="*/ 368 w 368"/>
                  <a:gd name="T25" fmla="*/ 277 h 311"/>
                  <a:gd name="T26" fmla="*/ 368 w 368"/>
                  <a:gd name="T27" fmla="*/ 104 h 311"/>
                  <a:gd name="T28" fmla="*/ 339 w 368"/>
                  <a:gd name="T29" fmla="*/ 70 h 311"/>
                  <a:gd name="T30" fmla="*/ 345 w 368"/>
                  <a:gd name="T31" fmla="*/ 277 h 311"/>
                  <a:gd name="T32" fmla="*/ 333 w 368"/>
                  <a:gd name="T33" fmla="*/ 288 h 311"/>
                  <a:gd name="T34" fmla="*/ 34 w 368"/>
                  <a:gd name="T35" fmla="*/ 288 h 311"/>
                  <a:gd name="T36" fmla="*/ 23 w 368"/>
                  <a:gd name="T37" fmla="*/ 277 h 311"/>
                  <a:gd name="T38" fmla="*/ 23 w 368"/>
                  <a:gd name="T39" fmla="*/ 104 h 311"/>
                  <a:gd name="T40" fmla="*/ 32 w 368"/>
                  <a:gd name="T41" fmla="*/ 92 h 311"/>
                  <a:gd name="T42" fmla="*/ 95 w 368"/>
                  <a:gd name="T43" fmla="*/ 82 h 311"/>
                  <a:gd name="T44" fmla="*/ 116 w 368"/>
                  <a:gd name="T45" fmla="*/ 31 h 311"/>
                  <a:gd name="T46" fmla="*/ 126 w 368"/>
                  <a:gd name="T47" fmla="*/ 23 h 311"/>
                  <a:gd name="T48" fmla="*/ 241 w 368"/>
                  <a:gd name="T49" fmla="*/ 23 h 311"/>
                  <a:gd name="T50" fmla="*/ 252 w 368"/>
                  <a:gd name="T51" fmla="*/ 31 h 311"/>
                  <a:gd name="T52" fmla="*/ 273 w 368"/>
                  <a:gd name="T53" fmla="*/ 82 h 311"/>
                  <a:gd name="T54" fmla="*/ 335 w 368"/>
                  <a:gd name="T55" fmla="*/ 92 h 311"/>
                  <a:gd name="T56" fmla="*/ 345 w 368"/>
                  <a:gd name="T57" fmla="*/ 104 h 311"/>
                  <a:gd name="T58" fmla="*/ 345 w 368"/>
                  <a:gd name="T59" fmla="*/ 277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8" h="311">
                    <a:moveTo>
                      <a:pt x="339" y="70"/>
                    </a:moveTo>
                    <a:cubicBezTo>
                      <a:pt x="289" y="61"/>
                      <a:pt x="289" y="61"/>
                      <a:pt x="289" y="61"/>
                    </a:cubicBezTo>
                    <a:cubicBezTo>
                      <a:pt x="273" y="22"/>
                      <a:pt x="273" y="22"/>
                      <a:pt x="273" y="22"/>
                    </a:cubicBezTo>
                    <a:cubicBezTo>
                      <a:pt x="268" y="9"/>
                      <a:pt x="256" y="0"/>
                      <a:pt x="241" y="0"/>
                    </a:cubicBezTo>
                    <a:cubicBezTo>
                      <a:pt x="126" y="0"/>
                      <a:pt x="126" y="0"/>
                      <a:pt x="126" y="0"/>
                    </a:cubicBezTo>
                    <a:cubicBezTo>
                      <a:pt x="112" y="0"/>
                      <a:pt x="99" y="9"/>
                      <a:pt x="94" y="22"/>
                    </a:cubicBezTo>
                    <a:cubicBezTo>
                      <a:pt x="78" y="61"/>
                      <a:pt x="78" y="61"/>
                      <a:pt x="78" y="61"/>
                    </a:cubicBezTo>
                    <a:cubicBezTo>
                      <a:pt x="29" y="70"/>
                      <a:pt x="29" y="70"/>
                      <a:pt x="29" y="70"/>
                    </a:cubicBezTo>
                    <a:cubicBezTo>
                      <a:pt x="12" y="73"/>
                      <a:pt x="0" y="87"/>
                      <a:pt x="0" y="104"/>
                    </a:cubicBezTo>
                    <a:cubicBezTo>
                      <a:pt x="0" y="277"/>
                      <a:pt x="0" y="277"/>
                      <a:pt x="0" y="277"/>
                    </a:cubicBezTo>
                    <a:cubicBezTo>
                      <a:pt x="0" y="296"/>
                      <a:pt x="15" y="311"/>
                      <a:pt x="34" y="311"/>
                    </a:cubicBezTo>
                    <a:cubicBezTo>
                      <a:pt x="333" y="311"/>
                      <a:pt x="333" y="311"/>
                      <a:pt x="333" y="311"/>
                    </a:cubicBezTo>
                    <a:cubicBezTo>
                      <a:pt x="353" y="311"/>
                      <a:pt x="368" y="296"/>
                      <a:pt x="368" y="277"/>
                    </a:cubicBezTo>
                    <a:cubicBezTo>
                      <a:pt x="368" y="104"/>
                      <a:pt x="368" y="104"/>
                      <a:pt x="368" y="104"/>
                    </a:cubicBezTo>
                    <a:cubicBezTo>
                      <a:pt x="368" y="87"/>
                      <a:pt x="356" y="73"/>
                      <a:pt x="339" y="70"/>
                    </a:cubicBezTo>
                    <a:close/>
                    <a:moveTo>
                      <a:pt x="345" y="277"/>
                    </a:moveTo>
                    <a:cubicBezTo>
                      <a:pt x="345" y="283"/>
                      <a:pt x="340" y="288"/>
                      <a:pt x="333" y="288"/>
                    </a:cubicBezTo>
                    <a:cubicBezTo>
                      <a:pt x="34" y="288"/>
                      <a:pt x="34" y="288"/>
                      <a:pt x="34" y="288"/>
                    </a:cubicBezTo>
                    <a:cubicBezTo>
                      <a:pt x="28" y="288"/>
                      <a:pt x="23" y="283"/>
                      <a:pt x="23" y="277"/>
                    </a:cubicBezTo>
                    <a:cubicBezTo>
                      <a:pt x="23" y="104"/>
                      <a:pt x="23" y="104"/>
                      <a:pt x="23" y="104"/>
                    </a:cubicBezTo>
                    <a:cubicBezTo>
                      <a:pt x="23" y="98"/>
                      <a:pt x="27" y="93"/>
                      <a:pt x="32" y="92"/>
                    </a:cubicBezTo>
                    <a:cubicBezTo>
                      <a:pt x="95" y="82"/>
                      <a:pt x="95" y="82"/>
                      <a:pt x="95" y="82"/>
                    </a:cubicBezTo>
                    <a:cubicBezTo>
                      <a:pt x="116" y="31"/>
                      <a:pt x="116" y="31"/>
                      <a:pt x="116" y="31"/>
                    </a:cubicBezTo>
                    <a:cubicBezTo>
                      <a:pt x="117" y="26"/>
                      <a:pt x="122" y="23"/>
                      <a:pt x="126" y="23"/>
                    </a:cubicBezTo>
                    <a:cubicBezTo>
                      <a:pt x="241" y="23"/>
                      <a:pt x="241" y="23"/>
                      <a:pt x="241" y="23"/>
                    </a:cubicBezTo>
                    <a:cubicBezTo>
                      <a:pt x="246" y="23"/>
                      <a:pt x="250" y="26"/>
                      <a:pt x="252" y="31"/>
                    </a:cubicBezTo>
                    <a:cubicBezTo>
                      <a:pt x="273" y="82"/>
                      <a:pt x="273" y="82"/>
                      <a:pt x="273" y="82"/>
                    </a:cubicBezTo>
                    <a:cubicBezTo>
                      <a:pt x="335" y="92"/>
                      <a:pt x="335" y="92"/>
                      <a:pt x="335" y="92"/>
                    </a:cubicBezTo>
                    <a:cubicBezTo>
                      <a:pt x="341" y="93"/>
                      <a:pt x="345" y="98"/>
                      <a:pt x="345" y="104"/>
                    </a:cubicBezTo>
                    <a:lnTo>
                      <a:pt x="345" y="27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grpSp>
      </p:grpSp>
      <p:grpSp>
        <p:nvGrpSpPr>
          <p:cNvPr id="7" name="Group 6"/>
          <p:cNvGrpSpPr/>
          <p:nvPr/>
        </p:nvGrpSpPr>
        <p:grpSpPr>
          <a:xfrm>
            <a:off x="4268198" y="2879731"/>
            <a:ext cx="923827" cy="1303235"/>
            <a:chOff x="4286860" y="3532238"/>
            <a:chExt cx="923827" cy="1303235"/>
          </a:xfrm>
        </p:grpSpPr>
        <p:sp>
          <p:nvSpPr>
            <p:cNvPr id="61" name="Oval 60"/>
            <p:cNvSpPr/>
            <p:nvPr/>
          </p:nvSpPr>
          <p:spPr>
            <a:xfrm>
              <a:off x="4286860" y="3532238"/>
              <a:ext cx="923827" cy="9238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62" name="TextBox 61"/>
            <p:cNvSpPr txBox="1"/>
            <p:nvPr/>
          </p:nvSpPr>
          <p:spPr>
            <a:xfrm>
              <a:off x="4343055" y="4496919"/>
              <a:ext cx="811441" cy="338554"/>
            </a:xfrm>
            <a:prstGeom prst="rect">
              <a:avLst/>
            </a:prstGeom>
            <a:noFill/>
          </p:spPr>
          <p:txBody>
            <a:bodyPr wrap="none" rtlCol="0">
              <a:spAutoFit/>
            </a:bodyPr>
            <a:lstStyle/>
            <a:p>
              <a:pPr algn="ctr"/>
              <a:r>
                <a:rPr lang="en-US" sz="1600" b="1" dirty="0">
                  <a:solidFill>
                    <a:prstClr val="black">
                      <a:lumMod val="50000"/>
                      <a:lumOff val="50000"/>
                    </a:prstClr>
                  </a:solidFill>
                  <a:latin typeface="Source Sans Pro Light"/>
                </a:rPr>
                <a:t>push()</a:t>
              </a:r>
              <a:endParaRPr lang="id-ID" sz="1600" b="1" dirty="0">
                <a:solidFill>
                  <a:prstClr val="black">
                    <a:lumMod val="50000"/>
                    <a:lumOff val="50000"/>
                  </a:prstClr>
                </a:solidFill>
                <a:latin typeface="Source Sans Pro Light"/>
              </a:endParaRPr>
            </a:p>
          </p:txBody>
        </p:sp>
        <p:grpSp>
          <p:nvGrpSpPr>
            <p:cNvPr id="98" name="Group 97"/>
            <p:cNvGrpSpPr/>
            <p:nvPr/>
          </p:nvGrpSpPr>
          <p:grpSpPr>
            <a:xfrm>
              <a:off x="4525068" y="3809026"/>
              <a:ext cx="447407" cy="385293"/>
              <a:chOff x="2727325" y="-39687"/>
              <a:chExt cx="1463675" cy="1260475"/>
            </a:xfrm>
            <a:solidFill>
              <a:schemeClr val="bg1"/>
            </a:solidFill>
          </p:grpSpPr>
          <p:sp>
            <p:nvSpPr>
              <p:cNvPr id="99" name="Freeform 20"/>
              <p:cNvSpPr>
                <a:spLocks noEditPoints="1"/>
              </p:cNvSpPr>
              <p:nvPr/>
            </p:nvSpPr>
            <p:spPr bwMode="auto">
              <a:xfrm>
                <a:off x="2727325" y="-39687"/>
                <a:ext cx="1463675" cy="1260475"/>
              </a:xfrm>
              <a:custGeom>
                <a:avLst/>
                <a:gdLst>
                  <a:gd name="T0" fmla="*/ 347 w 390"/>
                  <a:gd name="T1" fmla="*/ 42 h 336"/>
                  <a:gd name="T2" fmla="*/ 195 w 390"/>
                  <a:gd name="T3" fmla="*/ 38 h 336"/>
                  <a:gd name="T4" fmla="*/ 43 w 390"/>
                  <a:gd name="T5" fmla="*/ 42 h 336"/>
                  <a:gd name="T6" fmla="*/ 43 w 390"/>
                  <a:gd name="T7" fmla="*/ 196 h 336"/>
                  <a:gd name="T8" fmla="*/ 170 w 390"/>
                  <a:gd name="T9" fmla="*/ 322 h 336"/>
                  <a:gd name="T10" fmla="*/ 220 w 390"/>
                  <a:gd name="T11" fmla="*/ 322 h 336"/>
                  <a:gd name="T12" fmla="*/ 347 w 390"/>
                  <a:gd name="T13" fmla="*/ 196 h 336"/>
                  <a:gd name="T14" fmla="*/ 347 w 390"/>
                  <a:gd name="T15" fmla="*/ 42 h 336"/>
                  <a:gd name="T16" fmla="*/ 330 w 390"/>
                  <a:gd name="T17" fmla="*/ 180 h 336"/>
                  <a:gd name="T18" fmla="*/ 203 w 390"/>
                  <a:gd name="T19" fmla="*/ 306 h 336"/>
                  <a:gd name="T20" fmla="*/ 187 w 390"/>
                  <a:gd name="T21" fmla="*/ 306 h 336"/>
                  <a:gd name="T22" fmla="*/ 59 w 390"/>
                  <a:gd name="T23" fmla="*/ 180 h 336"/>
                  <a:gd name="T24" fmla="*/ 59 w 390"/>
                  <a:gd name="T25" fmla="*/ 58 h 336"/>
                  <a:gd name="T26" fmla="*/ 179 w 390"/>
                  <a:gd name="T27" fmla="*/ 55 h 336"/>
                  <a:gd name="T28" fmla="*/ 195 w 390"/>
                  <a:gd name="T29" fmla="*/ 70 h 336"/>
                  <a:gd name="T30" fmla="*/ 210 w 390"/>
                  <a:gd name="T31" fmla="*/ 55 h 336"/>
                  <a:gd name="T32" fmla="*/ 330 w 390"/>
                  <a:gd name="T33" fmla="*/ 58 h 336"/>
                  <a:gd name="T34" fmla="*/ 330 w 390"/>
                  <a:gd name="T35" fmla="*/ 1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0" h="336">
                    <a:moveTo>
                      <a:pt x="347" y="42"/>
                    </a:moveTo>
                    <a:cubicBezTo>
                      <a:pt x="305" y="0"/>
                      <a:pt x="238" y="0"/>
                      <a:pt x="195" y="38"/>
                    </a:cubicBezTo>
                    <a:cubicBezTo>
                      <a:pt x="152" y="0"/>
                      <a:pt x="85" y="0"/>
                      <a:pt x="43" y="42"/>
                    </a:cubicBezTo>
                    <a:cubicBezTo>
                      <a:pt x="0" y="84"/>
                      <a:pt x="0" y="154"/>
                      <a:pt x="43" y="196"/>
                    </a:cubicBezTo>
                    <a:cubicBezTo>
                      <a:pt x="55" y="208"/>
                      <a:pt x="170" y="322"/>
                      <a:pt x="170" y="322"/>
                    </a:cubicBezTo>
                    <a:cubicBezTo>
                      <a:pt x="184" y="336"/>
                      <a:pt x="206" y="336"/>
                      <a:pt x="220" y="322"/>
                    </a:cubicBezTo>
                    <a:cubicBezTo>
                      <a:pt x="220" y="322"/>
                      <a:pt x="345" y="198"/>
                      <a:pt x="347" y="196"/>
                    </a:cubicBezTo>
                    <a:cubicBezTo>
                      <a:pt x="390" y="154"/>
                      <a:pt x="390" y="84"/>
                      <a:pt x="347" y="42"/>
                    </a:cubicBezTo>
                    <a:close/>
                    <a:moveTo>
                      <a:pt x="330" y="180"/>
                    </a:moveTo>
                    <a:cubicBezTo>
                      <a:pt x="203" y="306"/>
                      <a:pt x="203" y="306"/>
                      <a:pt x="203" y="306"/>
                    </a:cubicBezTo>
                    <a:cubicBezTo>
                      <a:pt x="199" y="310"/>
                      <a:pt x="191" y="310"/>
                      <a:pt x="187" y="306"/>
                    </a:cubicBezTo>
                    <a:cubicBezTo>
                      <a:pt x="59" y="180"/>
                      <a:pt x="59" y="180"/>
                      <a:pt x="59" y="180"/>
                    </a:cubicBezTo>
                    <a:cubicBezTo>
                      <a:pt x="25" y="146"/>
                      <a:pt x="25" y="92"/>
                      <a:pt x="59" y="58"/>
                    </a:cubicBezTo>
                    <a:cubicBezTo>
                      <a:pt x="92" y="26"/>
                      <a:pt x="145" y="25"/>
                      <a:pt x="179" y="55"/>
                    </a:cubicBezTo>
                    <a:cubicBezTo>
                      <a:pt x="195" y="70"/>
                      <a:pt x="195" y="70"/>
                      <a:pt x="195" y="70"/>
                    </a:cubicBezTo>
                    <a:cubicBezTo>
                      <a:pt x="210" y="55"/>
                      <a:pt x="210" y="55"/>
                      <a:pt x="210" y="55"/>
                    </a:cubicBezTo>
                    <a:cubicBezTo>
                      <a:pt x="245" y="25"/>
                      <a:pt x="298" y="26"/>
                      <a:pt x="330" y="58"/>
                    </a:cubicBezTo>
                    <a:cubicBezTo>
                      <a:pt x="364" y="92"/>
                      <a:pt x="364" y="146"/>
                      <a:pt x="330" y="18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00" name="Freeform 21"/>
              <p:cNvSpPr>
                <a:spLocks/>
              </p:cNvSpPr>
              <p:nvPr/>
            </p:nvSpPr>
            <p:spPr bwMode="auto">
              <a:xfrm>
                <a:off x="2982913" y="215900"/>
                <a:ext cx="206375" cy="201612"/>
              </a:xfrm>
              <a:custGeom>
                <a:avLst/>
                <a:gdLst>
                  <a:gd name="T0" fmla="*/ 49 w 55"/>
                  <a:gd name="T1" fmla="*/ 0 h 54"/>
                  <a:gd name="T2" fmla="*/ 49 w 55"/>
                  <a:gd name="T3" fmla="*/ 0 h 54"/>
                  <a:gd name="T4" fmla="*/ 0 w 55"/>
                  <a:gd name="T5" fmla="*/ 48 h 54"/>
                  <a:gd name="T6" fmla="*/ 0 w 55"/>
                  <a:gd name="T7" fmla="*/ 48 h 54"/>
                  <a:gd name="T8" fmla="*/ 6 w 55"/>
                  <a:gd name="T9" fmla="*/ 54 h 54"/>
                  <a:gd name="T10" fmla="*/ 12 w 55"/>
                  <a:gd name="T11" fmla="*/ 48 h 54"/>
                  <a:gd name="T12" fmla="*/ 12 w 55"/>
                  <a:gd name="T13" fmla="*/ 48 h 54"/>
                  <a:gd name="T14" fmla="*/ 49 w 55"/>
                  <a:gd name="T15" fmla="*/ 11 h 54"/>
                  <a:gd name="T16" fmla="*/ 49 w 55"/>
                  <a:gd name="T17" fmla="*/ 11 h 54"/>
                  <a:gd name="T18" fmla="*/ 55 w 55"/>
                  <a:gd name="T19" fmla="*/ 5 h 54"/>
                  <a:gd name="T20" fmla="*/ 49 w 55"/>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54">
                    <a:moveTo>
                      <a:pt x="49" y="0"/>
                    </a:moveTo>
                    <a:cubicBezTo>
                      <a:pt x="49" y="0"/>
                      <a:pt x="49" y="0"/>
                      <a:pt x="49" y="0"/>
                    </a:cubicBezTo>
                    <a:cubicBezTo>
                      <a:pt x="22" y="0"/>
                      <a:pt x="0" y="21"/>
                      <a:pt x="0" y="48"/>
                    </a:cubicBezTo>
                    <a:cubicBezTo>
                      <a:pt x="0" y="48"/>
                      <a:pt x="0" y="48"/>
                      <a:pt x="0" y="48"/>
                    </a:cubicBezTo>
                    <a:cubicBezTo>
                      <a:pt x="0" y="52"/>
                      <a:pt x="3" y="54"/>
                      <a:pt x="6" y="54"/>
                    </a:cubicBezTo>
                    <a:cubicBezTo>
                      <a:pt x="9" y="54"/>
                      <a:pt x="12" y="52"/>
                      <a:pt x="12" y="48"/>
                    </a:cubicBezTo>
                    <a:cubicBezTo>
                      <a:pt x="12" y="48"/>
                      <a:pt x="12" y="48"/>
                      <a:pt x="12" y="48"/>
                    </a:cubicBezTo>
                    <a:cubicBezTo>
                      <a:pt x="12" y="28"/>
                      <a:pt x="29" y="11"/>
                      <a:pt x="49" y="11"/>
                    </a:cubicBezTo>
                    <a:cubicBezTo>
                      <a:pt x="49" y="11"/>
                      <a:pt x="49" y="11"/>
                      <a:pt x="49" y="11"/>
                    </a:cubicBezTo>
                    <a:cubicBezTo>
                      <a:pt x="52" y="11"/>
                      <a:pt x="55" y="8"/>
                      <a:pt x="55" y="5"/>
                    </a:cubicBezTo>
                    <a:cubicBezTo>
                      <a:pt x="55" y="2"/>
                      <a:pt x="52" y="0"/>
                      <a:pt x="49"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grpSp>
      </p:grpSp>
      <p:grpSp>
        <p:nvGrpSpPr>
          <p:cNvPr id="3" name="Group 2"/>
          <p:cNvGrpSpPr/>
          <p:nvPr/>
        </p:nvGrpSpPr>
        <p:grpSpPr>
          <a:xfrm>
            <a:off x="4186536" y="1269513"/>
            <a:ext cx="1087157" cy="1303235"/>
            <a:chOff x="4205198" y="2084736"/>
            <a:chExt cx="1087157" cy="1303235"/>
          </a:xfrm>
        </p:grpSpPr>
        <p:sp>
          <p:nvSpPr>
            <p:cNvPr id="58" name="Oval 57"/>
            <p:cNvSpPr/>
            <p:nvPr/>
          </p:nvSpPr>
          <p:spPr>
            <a:xfrm>
              <a:off x="4286860" y="2084736"/>
              <a:ext cx="923827" cy="9238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59" name="TextBox 58"/>
            <p:cNvSpPr txBox="1"/>
            <p:nvPr/>
          </p:nvSpPr>
          <p:spPr>
            <a:xfrm>
              <a:off x="4205198" y="3049417"/>
              <a:ext cx="1087157" cy="338554"/>
            </a:xfrm>
            <a:prstGeom prst="rect">
              <a:avLst/>
            </a:prstGeom>
            <a:noFill/>
          </p:spPr>
          <p:txBody>
            <a:bodyPr wrap="none" rtlCol="0">
              <a:spAutoFit/>
            </a:bodyPr>
            <a:lstStyle/>
            <a:p>
              <a:pPr algn="ctr"/>
              <a:r>
                <a:rPr lang="en-US" sz="1600" b="1" dirty="0" err="1">
                  <a:solidFill>
                    <a:prstClr val="black">
                      <a:lumMod val="50000"/>
                      <a:lumOff val="50000"/>
                    </a:prstClr>
                  </a:solidFill>
                  <a:latin typeface="Source Sans Pro Light"/>
                </a:rPr>
                <a:t>indexOf</a:t>
              </a:r>
              <a:r>
                <a:rPr lang="en-US" sz="1600" b="1" dirty="0">
                  <a:solidFill>
                    <a:prstClr val="black">
                      <a:lumMod val="50000"/>
                      <a:lumOff val="50000"/>
                    </a:prstClr>
                  </a:solidFill>
                  <a:latin typeface="Source Sans Pro Light"/>
                </a:rPr>
                <a:t>()</a:t>
              </a:r>
              <a:endParaRPr lang="id-ID" sz="1600" b="1" dirty="0">
                <a:solidFill>
                  <a:prstClr val="black">
                    <a:lumMod val="50000"/>
                    <a:lumOff val="50000"/>
                  </a:prstClr>
                </a:solidFill>
                <a:latin typeface="Source Sans Pro Light"/>
              </a:endParaRPr>
            </a:p>
          </p:txBody>
        </p:sp>
        <p:sp>
          <p:nvSpPr>
            <p:cNvPr id="101" name="Freeform 22"/>
            <p:cNvSpPr>
              <a:spLocks noEditPoints="1"/>
            </p:cNvSpPr>
            <p:nvPr/>
          </p:nvSpPr>
          <p:spPr bwMode="auto">
            <a:xfrm>
              <a:off x="4537686" y="2389229"/>
              <a:ext cx="422173" cy="304256"/>
            </a:xfrm>
            <a:custGeom>
              <a:avLst/>
              <a:gdLst>
                <a:gd name="T0" fmla="*/ 298 w 368"/>
                <a:gd name="T1" fmla="*/ 94 h 265"/>
                <a:gd name="T2" fmla="*/ 196 w 368"/>
                <a:gd name="T3" fmla="*/ 0 h 265"/>
                <a:gd name="T4" fmla="*/ 102 w 368"/>
                <a:gd name="T5" fmla="*/ 60 h 265"/>
                <a:gd name="T6" fmla="*/ 86 w 368"/>
                <a:gd name="T7" fmla="*/ 58 h 265"/>
                <a:gd name="T8" fmla="*/ 35 w 368"/>
                <a:gd name="T9" fmla="*/ 109 h 265"/>
                <a:gd name="T10" fmla="*/ 37 w 368"/>
                <a:gd name="T11" fmla="*/ 126 h 265"/>
                <a:gd name="T12" fmla="*/ 0 w 368"/>
                <a:gd name="T13" fmla="*/ 190 h 265"/>
                <a:gd name="T14" fmla="*/ 75 w 368"/>
                <a:gd name="T15" fmla="*/ 265 h 265"/>
                <a:gd name="T16" fmla="*/ 75 w 368"/>
                <a:gd name="T17" fmla="*/ 265 h 265"/>
                <a:gd name="T18" fmla="*/ 282 w 368"/>
                <a:gd name="T19" fmla="*/ 265 h 265"/>
                <a:gd name="T20" fmla="*/ 282 w 368"/>
                <a:gd name="T21" fmla="*/ 265 h 265"/>
                <a:gd name="T22" fmla="*/ 368 w 368"/>
                <a:gd name="T23" fmla="*/ 178 h 265"/>
                <a:gd name="T24" fmla="*/ 298 w 368"/>
                <a:gd name="T25" fmla="*/ 94 h 265"/>
                <a:gd name="T26" fmla="*/ 282 w 368"/>
                <a:gd name="T27" fmla="*/ 242 h 265"/>
                <a:gd name="T28" fmla="*/ 282 w 368"/>
                <a:gd name="T29" fmla="*/ 242 h 265"/>
                <a:gd name="T30" fmla="*/ 75 w 368"/>
                <a:gd name="T31" fmla="*/ 242 h 265"/>
                <a:gd name="T32" fmla="*/ 23 w 368"/>
                <a:gd name="T33" fmla="*/ 190 h 265"/>
                <a:gd name="T34" fmla="*/ 49 w 368"/>
                <a:gd name="T35" fmla="*/ 145 h 265"/>
                <a:gd name="T36" fmla="*/ 59 w 368"/>
                <a:gd name="T37" fmla="*/ 118 h 265"/>
                <a:gd name="T38" fmla="*/ 58 w 368"/>
                <a:gd name="T39" fmla="*/ 109 h 265"/>
                <a:gd name="T40" fmla="*/ 86 w 368"/>
                <a:gd name="T41" fmla="*/ 81 h 265"/>
                <a:gd name="T42" fmla="*/ 102 w 368"/>
                <a:gd name="T43" fmla="*/ 83 h 265"/>
                <a:gd name="T44" fmla="*/ 123 w 368"/>
                <a:gd name="T45" fmla="*/ 70 h 265"/>
                <a:gd name="T46" fmla="*/ 196 w 368"/>
                <a:gd name="T47" fmla="*/ 23 h 265"/>
                <a:gd name="T48" fmla="*/ 275 w 368"/>
                <a:gd name="T49" fmla="*/ 96 h 265"/>
                <a:gd name="T50" fmla="*/ 294 w 368"/>
                <a:gd name="T51" fmla="*/ 116 h 265"/>
                <a:gd name="T52" fmla="*/ 345 w 368"/>
                <a:gd name="T53" fmla="*/ 178 h 265"/>
                <a:gd name="T54" fmla="*/ 282 w 368"/>
                <a:gd name="T55" fmla="*/ 24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8" h="265">
                  <a:moveTo>
                    <a:pt x="298" y="94"/>
                  </a:moveTo>
                  <a:cubicBezTo>
                    <a:pt x="293" y="41"/>
                    <a:pt x="250" y="0"/>
                    <a:pt x="196" y="0"/>
                  </a:cubicBezTo>
                  <a:cubicBezTo>
                    <a:pt x="154" y="0"/>
                    <a:pt x="118" y="25"/>
                    <a:pt x="102" y="60"/>
                  </a:cubicBezTo>
                  <a:cubicBezTo>
                    <a:pt x="97" y="59"/>
                    <a:pt x="92" y="58"/>
                    <a:pt x="86" y="58"/>
                  </a:cubicBezTo>
                  <a:cubicBezTo>
                    <a:pt x="58" y="58"/>
                    <a:pt x="35" y="81"/>
                    <a:pt x="35" y="109"/>
                  </a:cubicBezTo>
                  <a:cubicBezTo>
                    <a:pt x="35" y="115"/>
                    <a:pt x="36" y="120"/>
                    <a:pt x="37" y="126"/>
                  </a:cubicBezTo>
                  <a:cubicBezTo>
                    <a:pt x="15" y="139"/>
                    <a:pt x="0" y="162"/>
                    <a:pt x="0" y="190"/>
                  </a:cubicBezTo>
                  <a:cubicBezTo>
                    <a:pt x="0" y="231"/>
                    <a:pt x="34" y="265"/>
                    <a:pt x="75" y="265"/>
                  </a:cubicBezTo>
                  <a:cubicBezTo>
                    <a:pt x="75" y="265"/>
                    <a:pt x="75" y="265"/>
                    <a:pt x="75" y="265"/>
                  </a:cubicBezTo>
                  <a:cubicBezTo>
                    <a:pt x="282" y="265"/>
                    <a:pt x="282" y="265"/>
                    <a:pt x="282" y="265"/>
                  </a:cubicBezTo>
                  <a:cubicBezTo>
                    <a:pt x="282" y="265"/>
                    <a:pt x="282" y="265"/>
                    <a:pt x="282" y="265"/>
                  </a:cubicBezTo>
                  <a:cubicBezTo>
                    <a:pt x="330" y="265"/>
                    <a:pt x="368" y="226"/>
                    <a:pt x="368" y="178"/>
                  </a:cubicBezTo>
                  <a:cubicBezTo>
                    <a:pt x="368" y="136"/>
                    <a:pt x="338" y="101"/>
                    <a:pt x="298" y="94"/>
                  </a:cubicBezTo>
                  <a:close/>
                  <a:moveTo>
                    <a:pt x="282" y="242"/>
                  </a:moveTo>
                  <a:cubicBezTo>
                    <a:pt x="282" y="242"/>
                    <a:pt x="282" y="242"/>
                    <a:pt x="282" y="242"/>
                  </a:cubicBezTo>
                  <a:cubicBezTo>
                    <a:pt x="75" y="242"/>
                    <a:pt x="75" y="242"/>
                    <a:pt x="75" y="242"/>
                  </a:cubicBezTo>
                  <a:cubicBezTo>
                    <a:pt x="46" y="242"/>
                    <a:pt x="23" y="219"/>
                    <a:pt x="23" y="190"/>
                  </a:cubicBezTo>
                  <a:cubicBezTo>
                    <a:pt x="23" y="172"/>
                    <a:pt x="33" y="155"/>
                    <a:pt x="49" y="145"/>
                  </a:cubicBezTo>
                  <a:cubicBezTo>
                    <a:pt x="65" y="136"/>
                    <a:pt x="66" y="135"/>
                    <a:pt x="59" y="118"/>
                  </a:cubicBezTo>
                  <a:cubicBezTo>
                    <a:pt x="58" y="115"/>
                    <a:pt x="58" y="112"/>
                    <a:pt x="58" y="109"/>
                  </a:cubicBezTo>
                  <a:cubicBezTo>
                    <a:pt x="58" y="94"/>
                    <a:pt x="70" y="81"/>
                    <a:pt x="86" y="81"/>
                  </a:cubicBezTo>
                  <a:cubicBezTo>
                    <a:pt x="86" y="81"/>
                    <a:pt x="94" y="80"/>
                    <a:pt x="102" y="83"/>
                  </a:cubicBezTo>
                  <a:cubicBezTo>
                    <a:pt x="115" y="89"/>
                    <a:pt x="117" y="83"/>
                    <a:pt x="123" y="70"/>
                  </a:cubicBezTo>
                  <a:cubicBezTo>
                    <a:pt x="136" y="41"/>
                    <a:pt x="165" y="23"/>
                    <a:pt x="196" y="23"/>
                  </a:cubicBezTo>
                  <a:cubicBezTo>
                    <a:pt x="237" y="23"/>
                    <a:pt x="271" y="54"/>
                    <a:pt x="275" y="96"/>
                  </a:cubicBezTo>
                  <a:cubicBezTo>
                    <a:pt x="277" y="112"/>
                    <a:pt x="277" y="112"/>
                    <a:pt x="294" y="116"/>
                  </a:cubicBezTo>
                  <a:cubicBezTo>
                    <a:pt x="324" y="122"/>
                    <a:pt x="345" y="148"/>
                    <a:pt x="345" y="178"/>
                  </a:cubicBezTo>
                  <a:cubicBezTo>
                    <a:pt x="345" y="213"/>
                    <a:pt x="317" y="242"/>
                    <a:pt x="282" y="24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grpSp>
      <p:grpSp>
        <p:nvGrpSpPr>
          <p:cNvPr id="11" name="Group 10"/>
          <p:cNvGrpSpPr/>
          <p:nvPr/>
        </p:nvGrpSpPr>
        <p:grpSpPr>
          <a:xfrm>
            <a:off x="1681433" y="4493761"/>
            <a:ext cx="815975" cy="1238439"/>
            <a:chOff x="1720230" y="4965281"/>
            <a:chExt cx="815975" cy="1238439"/>
          </a:xfrm>
        </p:grpSpPr>
        <p:sp>
          <p:nvSpPr>
            <p:cNvPr id="110" name="Oval 17"/>
            <p:cNvSpPr>
              <a:spLocks noChangeArrowheads="1"/>
            </p:cNvSpPr>
            <p:nvPr/>
          </p:nvSpPr>
          <p:spPr bwMode="auto">
            <a:xfrm rot="17100000">
              <a:off x="1718643" y="4966868"/>
              <a:ext cx="819150" cy="815975"/>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124" name="Group 123"/>
            <p:cNvGrpSpPr/>
            <p:nvPr/>
          </p:nvGrpSpPr>
          <p:grpSpPr>
            <a:xfrm>
              <a:off x="1977035" y="5178014"/>
              <a:ext cx="286592" cy="418923"/>
              <a:chOff x="527335" y="1217548"/>
              <a:chExt cx="175410" cy="256404"/>
            </a:xfrm>
            <a:solidFill>
              <a:schemeClr val="bg1"/>
            </a:solidFill>
          </p:grpSpPr>
          <p:sp>
            <p:nvSpPr>
              <p:cNvPr id="125" name="Freeform 79"/>
              <p:cNvSpPr>
                <a:spLocks noEditPoints="1"/>
              </p:cNvSpPr>
              <p:nvPr/>
            </p:nvSpPr>
            <p:spPr bwMode="auto">
              <a:xfrm>
                <a:off x="527335" y="1217548"/>
                <a:ext cx="175410" cy="256404"/>
              </a:xfrm>
              <a:custGeom>
                <a:avLst/>
                <a:gdLst>
                  <a:gd name="T0" fmla="*/ 80 w 160"/>
                  <a:gd name="T1" fmla="*/ 0 h 234"/>
                  <a:gd name="T2" fmla="*/ 0 w 160"/>
                  <a:gd name="T3" fmla="*/ 81 h 234"/>
                  <a:gd name="T4" fmla="*/ 36 w 160"/>
                  <a:gd name="T5" fmla="*/ 169 h 234"/>
                  <a:gd name="T6" fmla="*/ 80 w 160"/>
                  <a:gd name="T7" fmla="*/ 234 h 234"/>
                  <a:gd name="T8" fmla="*/ 123 w 160"/>
                  <a:gd name="T9" fmla="*/ 169 h 234"/>
                  <a:gd name="T10" fmla="*/ 160 w 160"/>
                  <a:gd name="T11" fmla="*/ 81 h 234"/>
                  <a:gd name="T12" fmla="*/ 80 w 160"/>
                  <a:gd name="T13" fmla="*/ 0 h 234"/>
                  <a:gd name="T14" fmla="*/ 99 w 160"/>
                  <a:gd name="T15" fmla="*/ 199 h 234"/>
                  <a:gd name="T16" fmla="*/ 63 w 160"/>
                  <a:gd name="T17" fmla="*/ 203 h 234"/>
                  <a:gd name="T18" fmla="*/ 58 w 160"/>
                  <a:gd name="T19" fmla="*/ 190 h 234"/>
                  <a:gd name="T20" fmla="*/ 58 w 160"/>
                  <a:gd name="T21" fmla="*/ 189 h 234"/>
                  <a:gd name="T22" fmla="*/ 103 w 160"/>
                  <a:gd name="T23" fmla="*/ 184 h 234"/>
                  <a:gd name="T24" fmla="*/ 101 w 160"/>
                  <a:gd name="T25" fmla="*/ 190 h 234"/>
                  <a:gd name="T26" fmla="*/ 99 w 160"/>
                  <a:gd name="T27" fmla="*/ 199 h 234"/>
                  <a:gd name="T28" fmla="*/ 56 w 160"/>
                  <a:gd name="T29" fmla="*/ 182 h 234"/>
                  <a:gd name="T30" fmla="*/ 52 w 160"/>
                  <a:gd name="T31" fmla="*/ 168 h 234"/>
                  <a:gd name="T32" fmla="*/ 108 w 160"/>
                  <a:gd name="T33" fmla="*/ 168 h 234"/>
                  <a:gd name="T34" fmla="*/ 106 w 160"/>
                  <a:gd name="T35" fmla="*/ 176 h 234"/>
                  <a:gd name="T36" fmla="*/ 56 w 160"/>
                  <a:gd name="T37" fmla="*/ 182 h 234"/>
                  <a:gd name="T38" fmla="*/ 80 w 160"/>
                  <a:gd name="T39" fmla="*/ 220 h 234"/>
                  <a:gd name="T40" fmla="*/ 65 w 160"/>
                  <a:gd name="T41" fmla="*/ 210 h 234"/>
                  <a:gd name="T42" fmla="*/ 96 w 160"/>
                  <a:gd name="T43" fmla="*/ 207 h 234"/>
                  <a:gd name="T44" fmla="*/ 80 w 160"/>
                  <a:gd name="T45" fmla="*/ 220 h 234"/>
                  <a:gd name="T46" fmla="*/ 114 w 160"/>
                  <a:gd name="T47" fmla="*/ 154 h 234"/>
                  <a:gd name="T48" fmla="*/ 46 w 160"/>
                  <a:gd name="T49" fmla="*/ 154 h 234"/>
                  <a:gd name="T50" fmla="*/ 34 w 160"/>
                  <a:gd name="T51" fmla="*/ 130 h 234"/>
                  <a:gd name="T52" fmla="*/ 14 w 160"/>
                  <a:gd name="T53" fmla="*/ 81 h 234"/>
                  <a:gd name="T54" fmla="*/ 80 w 160"/>
                  <a:gd name="T55" fmla="*/ 15 h 234"/>
                  <a:gd name="T56" fmla="*/ 146 w 160"/>
                  <a:gd name="T57" fmla="*/ 81 h 234"/>
                  <a:gd name="T58" fmla="*/ 126 w 160"/>
                  <a:gd name="T59" fmla="*/ 130 h 234"/>
                  <a:gd name="T60" fmla="*/ 114 w 160"/>
                  <a:gd name="T61" fmla="*/ 15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0" h="234">
                    <a:moveTo>
                      <a:pt x="80" y="0"/>
                    </a:moveTo>
                    <a:cubicBezTo>
                      <a:pt x="35" y="0"/>
                      <a:pt x="0" y="36"/>
                      <a:pt x="0" y="81"/>
                    </a:cubicBezTo>
                    <a:cubicBezTo>
                      <a:pt x="0" y="110"/>
                      <a:pt x="26" y="141"/>
                      <a:pt x="36" y="169"/>
                    </a:cubicBezTo>
                    <a:cubicBezTo>
                      <a:pt x="51" y="210"/>
                      <a:pt x="49" y="234"/>
                      <a:pt x="80" y="234"/>
                    </a:cubicBezTo>
                    <a:cubicBezTo>
                      <a:pt x="111" y="234"/>
                      <a:pt x="109" y="210"/>
                      <a:pt x="123" y="169"/>
                    </a:cubicBezTo>
                    <a:cubicBezTo>
                      <a:pt x="133" y="142"/>
                      <a:pt x="160" y="110"/>
                      <a:pt x="160" y="81"/>
                    </a:cubicBezTo>
                    <a:cubicBezTo>
                      <a:pt x="160" y="36"/>
                      <a:pt x="124" y="0"/>
                      <a:pt x="80" y="0"/>
                    </a:cubicBezTo>
                    <a:close/>
                    <a:moveTo>
                      <a:pt x="99" y="199"/>
                    </a:moveTo>
                    <a:cubicBezTo>
                      <a:pt x="63" y="203"/>
                      <a:pt x="63" y="203"/>
                      <a:pt x="63" y="203"/>
                    </a:cubicBezTo>
                    <a:cubicBezTo>
                      <a:pt x="61" y="200"/>
                      <a:pt x="60" y="195"/>
                      <a:pt x="58" y="190"/>
                    </a:cubicBezTo>
                    <a:cubicBezTo>
                      <a:pt x="58" y="190"/>
                      <a:pt x="58" y="189"/>
                      <a:pt x="58" y="189"/>
                    </a:cubicBezTo>
                    <a:cubicBezTo>
                      <a:pt x="103" y="184"/>
                      <a:pt x="103" y="184"/>
                      <a:pt x="103" y="184"/>
                    </a:cubicBezTo>
                    <a:cubicBezTo>
                      <a:pt x="103" y="186"/>
                      <a:pt x="102" y="188"/>
                      <a:pt x="101" y="190"/>
                    </a:cubicBezTo>
                    <a:cubicBezTo>
                      <a:pt x="100" y="193"/>
                      <a:pt x="100" y="196"/>
                      <a:pt x="99" y="199"/>
                    </a:cubicBezTo>
                    <a:close/>
                    <a:moveTo>
                      <a:pt x="56" y="182"/>
                    </a:moveTo>
                    <a:cubicBezTo>
                      <a:pt x="55" y="178"/>
                      <a:pt x="53" y="173"/>
                      <a:pt x="52" y="168"/>
                    </a:cubicBezTo>
                    <a:cubicBezTo>
                      <a:pt x="108" y="168"/>
                      <a:pt x="108" y="168"/>
                      <a:pt x="108" y="168"/>
                    </a:cubicBezTo>
                    <a:cubicBezTo>
                      <a:pt x="107" y="171"/>
                      <a:pt x="106" y="174"/>
                      <a:pt x="106" y="176"/>
                    </a:cubicBezTo>
                    <a:lnTo>
                      <a:pt x="56" y="182"/>
                    </a:lnTo>
                    <a:close/>
                    <a:moveTo>
                      <a:pt x="80" y="220"/>
                    </a:moveTo>
                    <a:cubicBezTo>
                      <a:pt x="72" y="220"/>
                      <a:pt x="69" y="219"/>
                      <a:pt x="65" y="210"/>
                    </a:cubicBezTo>
                    <a:cubicBezTo>
                      <a:pt x="96" y="207"/>
                      <a:pt x="96" y="207"/>
                      <a:pt x="96" y="207"/>
                    </a:cubicBezTo>
                    <a:cubicBezTo>
                      <a:pt x="92" y="219"/>
                      <a:pt x="88" y="220"/>
                      <a:pt x="80" y="220"/>
                    </a:cubicBezTo>
                    <a:close/>
                    <a:moveTo>
                      <a:pt x="114" y="154"/>
                    </a:moveTo>
                    <a:cubicBezTo>
                      <a:pt x="46" y="154"/>
                      <a:pt x="46" y="154"/>
                      <a:pt x="46" y="154"/>
                    </a:cubicBezTo>
                    <a:cubicBezTo>
                      <a:pt x="42" y="146"/>
                      <a:pt x="38" y="138"/>
                      <a:pt x="34" y="130"/>
                    </a:cubicBezTo>
                    <a:cubicBezTo>
                      <a:pt x="24" y="113"/>
                      <a:pt x="14" y="96"/>
                      <a:pt x="14" y="81"/>
                    </a:cubicBezTo>
                    <a:cubicBezTo>
                      <a:pt x="14" y="45"/>
                      <a:pt x="44" y="15"/>
                      <a:pt x="80" y="15"/>
                    </a:cubicBezTo>
                    <a:cubicBezTo>
                      <a:pt x="116" y="15"/>
                      <a:pt x="146" y="45"/>
                      <a:pt x="146" y="81"/>
                    </a:cubicBezTo>
                    <a:cubicBezTo>
                      <a:pt x="146" y="96"/>
                      <a:pt x="136" y="113"/>
                      <a:pt x="126" y="130"/>
                    </a:cubicBezTo>
                    <a:cubicBezTo>
                      <a:pt x="122" y="138"/>
                      <a:pt x="118" y="146"/>
                      <a:pt x="114" y="15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Freeform 80"/>
              <p:cNvSpPr>
                <a:spLocks/>
              </p:cNvSpPr>
              <p:nvPr/>
            </p:nvSpPr>
            <p:spPr bwMode="auto">
              <a:xfrm>
                <a:off x="566675" y="1258276"/>
                <a:ext cx="52762" cy="51373"/>
              </a:xfrm>
              <a:custGeom>
                <a:avLst/>
                <a:gdLst>
                  <a:gd name="T0" fmla="*/ 44 w 48"/>
                  <a:gd name="T1" fmla="*/ 0 h 47"/>
                  <a:gd name="T2" fmla="*/ 0 w 48"/>
                  <a:gd name="T3" fmla="*/ 44 h 47"/>
                  <a:gd name="T4" fmla="*/ 4 w 48"/>
                  <a:gd name="T5" fmla="*/ 47 h 47"/>
                  <a:gd name="T6" fmla="*/ 7 w 48"/>
                  <a:gd name="T7" fmla="*/ 44 h 47"/>
                  <a:gd name="T8" fmla="*/ 44 w 48"/>
                  <a:gd name="T9" fmla="*/ 7 h 47"/>
                  <a:gd name="T10" fmla="*/ 48 w 48"/>
                  <a:gd name="T11" fmla="*/ 4 h 47"/>
                  <a:gd name="T12" fmla="*/ 44 w 48"/>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48" h="47">
                    <a:moveTo>
                      <a:pt x="44" y="0"/>
                    </a:moveTo>
                    <a:cubicBezTo>
                      <a:pt x="20" y="0"/>
                      <a:pt x="0" y="20"/>
                      <a:pt x="0" y="44"/>
                    </a:cubicBezTo>
                    <a:cubicBezTo>
                      <a:pt x="0" y="46"/>
                      <a:pt x="2" y="47"/>
                      <a:pt x="4" y="47"/>
                    </a:cubicBezTo>
                    <a:cubicBezTo>
                      <a:pt x="6" y="47"/>
                      <a:pt x="7" y="46"/>
                      <a:pt x="7" y="44"/>
                    </a:cubicBezTo>
                    <a:cubicBezTo>
                      <a:pt x="7" y="24"/>
                      <a:pt x="24" y="7"/>
                      <a:pt x="44" y="7"/>
                    </a:cubicBezTo>
                    <a:cubicBezTo>
                      <a:pt x="46" y="7"/>
                      <a:pt x="48" y="6"/>
                      <a:pt x="48" y="4"/>
                    </a:cubicBezTo>
                    <a:cubicBezTo>
                      <a:pt x="48" y="2"/>
                      <a:pt x="46" y="0"/>
                      <a:pt x="44"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31" name="TextBox 130"/>
            <p:cNvSpPr txBox="1"/>
            <p:nvPr/>
          </p:nvSpPr>
          <p:spPr>
            <a:xfrm>
              <a:off x="1724815" y="5865166"/>
              <a:ext cx="779381" cy="338554"/>
            </a:xfrm>
            <a:prstGeom prst="rect">
              <a:avLst/>
            </a:prstGeom>
            <a:noFill/>
          </p:spPr>
          <p:txBody>
            <a:bodyPr wrap="none" rtlCol="0">
              <a:spAutoFit/>
            </a:bodyPr>
            <a:lstStyle/>
            <a:p>
              <a:pPr algn="ctr"/>
              <a:r>
                <a:rPr lang="en-US" sz="1600" b="1" dirty="0">
                  <a:solidFill>
                    <a:prstClr val="black">
                      <a:lumMod val="50000"/>
                      <a:lumOff val="50000"/>
                    </a:prstClr>
                  </a:solidFill>
                  <a:latin typeface="Source Sans Pro Light"/>
                </a:rPr>
                <a:t>slice()</a:t>
              </a:r>
              <a:endParaRPr lang="id-ID" sz="1600" b="1" dirty="0">
                <a:solidFill>
                  <a:prstClr val="black">
                    <a:lumMod val="50000"/>
                    <a:lumOff val="50000"/>
                  </a:prstClr>
                </a:solidFill>
                <a:latin typeface="Source Sans Pro Light"/>
              </a:endParaRPr>
            </a:p>
          </p:txBody>
        </p:sp>
      </p:grpSp>
      <p:grpSp>
        <p:nvGrpSpPr>
          <p:cNvPr id="12" name="Group 11"/>
          <p:cNvGrpSpPr/>
          <p:nvPr/>
        </p:nvGrpSpPr>
        <p:grpSpPr>
          <a:xfrm>
            <a:off x="4279017" y="4494562"/>
            <a:ext cx="819150" cy="1236692"/>
            <a:chOff x="4297249" y="4964870"/>
            <a:chExt cx="819150" cy="1236692"/>
          </a:xfrm>
        </p:grpSpPr>
        <p:sp>
          <p:nvSpPr>
            <p:cNvPr id="111" name="Oval 19"/>
            <p:cNvSpPr>
              <a:spLocks noChangeArrowheads="1"/>
            </p:cNvSpPr>
            <p:nvPr/>
          </p:nvSpPr>
          <p:spPr bwMode="auto">
            <a:xfrm rot="17100000">
              <a:off x="4297249" y="4964870"/>
              <a:ext cx="819150" cy="819150"/>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113" name="Group 112"/>
            <p:cNvGrpSpPr/>
            <p:nvPr/>
          </p:nvGrpSpPr>
          <p:grpSpPr>
            <a:xfrm>
              <a:off x="4569063" y="5159988"/>
              <a:ext cx="285835" cy="418923"/>
              <a:chOff x="1559893" y="2241774"/>
              <a:chExt cx="174947" cy="256404"/>
            </a:xfrm>
            <a:solidFill>
              <a:schemeClr val="bg1"/>
            </a:solidFill>
          </p:grpSpPr>
          <p:sp>
            <p:nvSpPr>
              <p:cNvPr id="114" name="Oval 49"/>
              <p:cNvSpPr>
                <a:spLocks noChangeArrowheads="1"/>
              </p:cNvSpPr>
              <p:nvPr/>
            </p:nvSpPr>
            <p:spPr bwMode="auto">
              <a:xfrm>
                <a:off x="1630705" y="2313975"/>
                <a:ext cx="16662" cy="166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Oval 50"/>
              <p:cNvSpPr>
                <a:spLocks noChangeArrowheads="1"/>
              </p:cNvSpPr>
              <p:nvPr/>
            </p:nvSpPr>
            <p:spPr bwMode="auto">
              <a:xfrm>
                <a:off x="1630705" y="2410242"/>
                <a:ext cx="16662" cy="1527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Oval 51"/>
              <p:cNvSpPr>
                <a:spLocks noChangeArrowheads="1"/>
              </p:cNvSpPr>
              <p:nvPr/>
            </p:nvSpPr>
            <p:spPr bwMode="auto">
              <a:xfrm>
                <a:off x="1583960" y="2362108"/>
                <a:ext cx="15273" cy="1527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Oval 52"/>
              <p:cNvSpPr>
                <a:spLocks noChangeArrowheads="1"/>
              </p:cNvSpPr>
              <p:nvPr/>
            </p:nvSpPr>
            <p:spPr bwMode="auto">
              <a:xfrm>
                <a:off x="1679301" y="2362108"/>
                <a:ext cx="16199" cy="1527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53"/>
              <p:cNvSpPr>
                <a:spLocks/>
              </p:cNvSpPr>
              <p:nvPr/>
            </p:nvSpPr>
            <p:spPr bwMode="auto">
              <a:xfrm>
                <a:off x="1596919" y="2394969"/>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54"/>
              <p:cNvSpPr>
                <a:spLocks/>
              </p:cNvSpPr>
              <p:nvPr/>
            </p:nvSpPr>
            <p:spPr bwMode="auto">
              <a:xfrm>
                <a:off x="1596919" y="2326934"/>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Freeform 55"/>
              <p:cNvSpPr>
                <a:spLocks/>
              </p:cNvSpPr>
              <p:nvPr/>
            </p:nvSpPr>
            <p:spPr bwMode="auto">
              <a:xfrm>
                <a:off x="1664953" y="2394969"/>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Freeform 56"/>
              <p:cNvSpPr>
                <a:spLocks noEditPoints="1"/>
              </p:cNvSpPr>
              <p:nvPr/>
            </p:nvSpPr>
            <p:spPr bwMode="auto">
              <a:xfrm>
                <a:off x="1559893" y="2241774"/>
                <a:ext cx="174947" cy="256404"/>
              </a:xfrm>
              <a:custGeom>
                <a:avLst/>
                <a:gdLst>
                  <a:gd name="T0" fmla="*/ 146 w 160"/>
                  <a:gd name="T1" fmla="*/ 103 h 234"/>
                  <a:gd name="T2" fmla="*/ 144 w 160"/>
                  <a:gd name="T3" fmla="*/ 103 h 234"/>
                  <a:gd name="T4" fmla="*/ 128 w 160"/>
                  <a:gd name="T5" fmla="*/ 69 h 234"/>
                  <a:gd name="T6" fmla="*/ 117 w 160"/>
                  <a:gd name="T7" fmla="*/ 12 h 234"/>
                  <a:gd name="T8" fmla="*/ 103 w 160"/>
                  <a:gd name="T9" fmla="*/ 0 h 234"/>
                  <a:gd name="T10" fmla="*/ 44 w 160"/>
                  <a:gd name="T11" fmla="*/ 0 h 234"/>
                  <a:gd name="T12" fmla="*/ 30 w 160"/>
                  <a:gd name="T13" fmla="*/ 12 h 234"/>
                  <a:gd name="T14" fmla="*/ 20 w 160"/>
                  <a:gd name="T15" fmla="*/ 67 h 234"/>
                  <a:gd name="T16" fmla="*/ 0 w 160"/>
                  <a:gd name="T17" fmla="*/ 117 h 234"/>
                  <a:gd name="T18" fmla="*/ 19 w 160"/>
                  <a:gd name="T19" fmla="*/ 166 h 234"/>
                  <a:gd name="T20" fmla="*/ 29 w 160"/>
                  <a:gd name="T21" fmla="*/ 222 h 234"/>
                  <a:gd name="T22" fmla="*/ 44 w 160"/>
                  <a:gd name="T23" fmla="*/ 234 h 234"/>
                  <a:gd name="T24" fmla="*/ 102 w 160"/>
                  <a:gd name="T25" fmla="*/ 234 h 234"/>
                  <a:gd name="T26" fmla="*/ 116 w 160"/>
                  <a:gd name="T27" fmla="*/ 222 h 234"/>
                  <a:gd name="T28" fmla="*/ 127 w 160"/>
                  <a:gd name="T29" fmla="*/ 166 h 234"/>
                  <a:gd name="T30" fmla="*/ 144 w 160"/>
                  <a:gd name="T31" fmla="*/ 131 h 234"/>
                  <a:gd name="T32" fmla="*/ 146 w 160"/>
                  <a:gd name="T33" fmla="*/ 132 h 234"/>
                  <a:gd name="T34" fmla="*/ 160 w 160"/>
                  <a:gd name="T35" fmla="*/ 117 h 234"/>
                  <a:gd name="T36" fmla="*/ 146 w 160"/>
                  <a:gd name="T37" fmla="*/ 103 h 234"/>
                  <a:gd name="T38" fmla="*/ 44 w 160"/>
                  <a:gd name="T39" fmla="*/ 15 h 234"/>
                  <a:gd name="T40" fmla="*/ 103 w 160"/>
                  <a:gd name="T41" fmla="*/ 15 h 234"/>
                  <a:gd name="T42" fmla="*/ 110 w 160"/>
                  <a:gd name="T43" fmla="*/ 54 h 234"/>
                  <a:gd name="T44" fmla="*/ 73 w 160"/>
                  <a:gd name="T45" fmla="*/ 44 h 234"/>
                  <a:gd name="T46" fmla="*/ 37 w 160"/>
                  <a:gd name="T47" fmla="*/ 54 h 234"/>
                  <a:gd name="T48" fmla="*/ 44 w 160"/>
                  <a:gd name="T49" fmla="*/ 15 h 234"/>
                  <a:gd name="T50" fmla="*/ 102 w 160"/>
                  <a:gd name="T51" fmla="*/ 219 h 234"/>
                  <a:gd name="T52" fmla="*/ 44 w 160"/>
                  <a:gd name="T53" fmla="*/ 219 h 234"/>
                  <a:gd name="T54" fmla="*/ 36 w 160"/>
                  <a:gd name="T55" fmla="*/ 180 h 234"/>
                  <a:gd name="T56" fmla="*/ 73 w 160"/>
                  <a:gd name="T57" fmla="*/ 190 h 234"/>
                  <a:gd name="T58" fmla="*/ 109 w 160"/>
                  <a:gd name="T59" fmla="*/ 180 h 234"/>
                  <a:gd name="T60" fmla="*/ 102 w 160"/>
                  <a:gd name="T61" fmla="*/ 219 h 234"/>
                  <a:gd name="T62" fmla="*/ 73 w 160"/>
                  <a:gd name="T63" fmla="*/ 176 h 234"/>
                  <a:gd name="T64" fmla="*/ 14 w 160"/>
                  <a:gd name="T65" fmla="*/ 117 h 234"/>
                  <a:gd name="T66" fmla="*/ 73 w 160"/>
                  <a:gd name="T67" fmla="*/ 59 h 234"/>
                  <a:gd name="T68" fmla="*/ 131 w 160"/>
                  <a:gd name="T69" fmla="*/ 117 h 234"/>
                  <a:gd name="T70" fmla="*/ 73 w 160"/>
                  <a:gd name="T71" fmla="*/ 17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234">
                    <a:moveTo>
                      <a:pt x="146" y="103"/>
                    </a:moveTo>
                    <a:cubicBezTo>
                      <a:pt x="145" y="103"/>
                      <a:pt x="145" y="103"/>
                      <a:pt x="144" y="103"/>
                    </a:cubicBezTo>
                    <a:cubicBezTo>
                      <a:pt x="142" y="90"/>
                      <a:pt x="136" y="79"/>
                      <a:pt x="128" y="69"/>
                    </a:cubicBezTo>
                    <a:cubicBezTo>
                      <a:pt x="117" y="12"/>
                      <a:pt x="117" y="12"/>
                      <a:pt x="117" y="12"/>
                    </a:cubicBezTo>
                    <a:cubicBezTo>
                      <a:pt x="116" y="5"/>
                      <a:pt x="110" y="0"/>
                      <a:pt x="103" y="0"/>
                    </a:cubicBezTo>
                    <a:cubicBezTo>
                      <a:pt x="44" y="0"/>
                      <a:pt x="44" y="0"/>
                      <a:pt x="44" y="0"/>
                    </a:cubicBezTo>
                    <a:cubicBezTo>
                      <a:pt x="37" y="0"/>
                      <a:pt x="31" y="5"/>
                      <a:pt x="30" y="12"/>
                    </a:cubicBezTo>
                    <a:cubicBezTo>
                      <a:pt x="20" y="67"/>
                      <a:pt x="20" y="67"/>
                      <a:pt x="20" y="67"/>
                    </a:cubicBezTo>
                    <a:cubicBezTo>
                      <a:pt x="7" y="80"/>
                      <a:pt x="0" y="98"/>
                      <a:pt x="0" y="117"/>
                    </a:cubicBezTo>
                    <a:cubicBezTo>
                      <a:pt x="0" y="136"/>
                      <a:pt x="7" y="153"/>
                      <a:pt x="19" y="166"/>
                    </a:cubicBezTo>
                    <a:cubicBezTo>
                      <a:pt x="29" y="222"/>
                      <a:pt x="29" y="222"/>
                      <a:pt x="29" y="222"/>
                    </a:cubicBezTo>
                    <a:cubicBezTo>
                      <a:pt x="30" y="229"/>
                      <a:pt x="36" y="234"/>
                      <a:pt x="44" y="234"/>
                    </a:cubicBezTo>
                    <a:cubicBezTo>
                      <a:pt x="102" y="234"/>
                      <a:pt x="102" y="234"/>
                      <a:pt x="102" y="234"/>
                    </a:cubicBezTo>
                    <a:cubicBezTo>
                      <a:pt x="109" y="234"/>
                      <a:pt x="115" y="229"/>
                      <a:pt x="116" y="222"/>
                    </a:cubicBezTo>
                    <a:cubicBezTo>
                      <a:pt x="127" y="166"/>
                      <a:pt x="127" y="166"/>
                      <a:pt x="127" y="166"/>
                    </a:cubicBezTo>
                    <a:cubicBezTo>
                      <a:pt x="135" y="156"/>
                      <a:pt x="142" y="145"/>
                      <a:pt x="144" y="131"/>
                    </a:cubicBezTo>
                    <a:cubicBezTo>
                      <a:pt x="145" y="132"/>
                      <a:pt x="145" y="132"/>
                      <a:pt x="146" y="132"/>
                    </a:cubicBezTo>
                    <a:cubicBezTo>
                      <a:pt x="154" y="132"/>
                      <a:pt x="160" y="125"/>
                      <a:pt x="160" y="117"/>
                    </a:cubicBezTo>
                    <a:cubicBezTo>
                      <a:pt x="160" y="109"/>
                      <a:pt x="154" y="103"/>
                      <a:pt x="146" y="103"/>
                    </a:cubicBezTo>
                    <a:close/>
                    <a:moveTo>
                      <a:pt x="44" y="15"/>
                    </a:moveTo>
                    <a:cubicBezTo>
                      <a:pt x="103" y="15"/>
                      <a:pt x="103" y="15"/>
                      <a:pt x="103" y="15"/>
                    </a:cubicBezTo>
                    <a:cubicBezTo>
                      <a:pt x="110" y="54"/>
                      <a:pt x="110" y="54"/>
                      <a:pt x="110" y="54"/>
                    </a:cubicBezTo>
                    <a:cubicBezTo>
                      <a:pt x="99" y="48"/>
                      <a:pt x="87" y="44"/>
                      <a:pt x="73" y="44"/>
                    </a:cubicBezTo>
                    <a:cubicBezTo>
                      <a:pt x="60" y="44"/>
                      <a:pt x="48" y="48"/>
                      <a:pt x="37" y="54"/>
                    </a:cubicBezTo>
                    <a:lnTo>
                      <a:pt x="44" y="15"/>
                    </a:lnTo>
                    <a:close/>
                    <a:moveTo>
                      <a:pt x="102" y="219"/>
                    </a:moveTo>
                    <a:cubicBezTo>
                      <a:pt x="44" y="219"/>
                      <a:pt x="44" y="219"/>
                      <a:pt x="44" y="219"/>
                    </a:cubicBezTo>
                    <a:cubicBezTo>
                      <a:pt x="36" y="180"/>
                      <a:pt x="36" y="180"/>
                      <a:pt x="36" y="180"/>
                    </a:cubicBezTo>
                    <a:cubicBezTo>
                      <a:pt x="47" y="186"/>
                      <a:pt x="59" y="190"/>
                      <a:pt x="73" y="190"/>
                    </a:cubicBezTo>
                    <a:cubicBezTo>
                      <a:pt x="86" y="190"/>
                      <a:pt x="98" y="186"/>
                      <a:pt x="109" y="180"/>
                    </a:cubicBezTo>
                    <a:lnTo>
                      <a:pt x="102" y="219"/>
                    </a:lnTo>
                    <a:close/>
                    <a:moveTo>
                      <a:pt x="73" y="176"/>
                    </a:moveTo>
                    <a:cubicBezTo>
                      <a:pt x="40" y="176"/>
                      <a:pt x="14" y="149"/>
                      <a:pt x="14" y="117"/>
                    </a:cubicBezTo>
                    <a:cubicBezTo>
                      <a:pt x="14" y="85"/>
                      <a:pt x="40" y="59"/>
                      <a:pt x="73" y="59"/>
                    </a:cubicBezTo>
                    <a:cubicBezTo>
                      <a:pt x="105" y="59"/>
                      <a:pt x="131" y="85"/>
                      <a:pt x="131" y="117"/>
                    </a:cubicBezTo>
                    <a:cubicBezTo>
                      <a:pt x="131" y="149"/>
                      <a:pt x="105" y="176"/>
                      <a:pt x="73" y="17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Freeform 57"/>
              <p:cNvSpPr>
                <a:spLocks/>
              </p:cNvSpPr>
              <p:nvPr/>
            </p:nvSpPr>
            <p:spPr bwMode="auto">
              <a:xfrm>
                <a:off x="1630705" y="2329248"/>
                <a:ext cx="49522" cy="48134"/>
              </a:xfrm>
              <a:custGeom>
                <a:avLst/>
                <a:gdLst>
                  <a:gd name="T0" fmla="*/ 44 w 45"/>
                  <a:gd name="T1" fmla="*/ 1 h 44"/>
                  <a:gd name="T2" fmla="*/ 40 w 45"/>
                  <a:gd name="T3" fmla="*/ 1 h 44"/>
                  <a:gd name="T4" fmla="*/ 3 w 45"/>
                  <a:gd name="T5" fmla="*/ 32 h 44"/>
                  <a:gd name="T6" fmla="*/ 0 w 45"/>
                  <a:gd name="T7" fmla="*/ 37 h 44"/>
                  <a:gd name="T8" fmla="*/ 3 w 45"/>
                  <a:gd name="T9" fmla="*/ 42 h 44"/>
                  <a:gd name="T10" fmla="*/ 8 w 45"/>
                  <a:gd name="T11" fmla="*/ 44 h 44"/>
                  <a:gd name="T12" fmla="*/ 13 w 45"/>
                  <a:gd name="T13" fmla="*/ 42 h 44"/>
                  <a:gd name="T14" fmla="*/ 26 w 45"/>
                  <a:gd name="T15" fmla="*/ 26 h 44"/>
                  <a:gd name="T16" fmla="*/ 44 w 45"/>
                  <a:gd name="T17" fmla="*/ 4 h 44"/>
                  <a:gd name="T18" fmla="*/ 44 w 45"/>
                  <a:gd name="T19"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4">
                    <a:moveTo>
                      <a:pt x="44" y="1"/>
                    </a:moveTo>
                    <a:cubicBezTo>
                      <a:pt x="43" y="0"/>
                      <a:pt x="41" y="0"/>
                      <a:pt x="40" y="1"/>
                    </a:cubicBezTo>
                    <a:cubicBezTo>
                      <a:pt x="3" y="32"/>
                      <a:pt x="3" y="32"/>
                      <a:pt x="3" y="32"/>
                    </a:cubicBezTo>
                    <a:cubicBezTo>
                      <a:pt x="1" y="33"/>
                      <a:pt x="0" y="35"/>
                      <a:pt x="0" y="37"/>
                    </a:cubicBezTo>
                    <a:cubicBezTo>
                      <a:pt x="0" y="39"/>
                      <a:pt x="1" y="41"/>
                      <a:pt x="3" y="42"/>
                    </a:cubicBezTo>
                    <a:cubicBezTo>
                      <a:pt x="4" y="44"/>
                      <a:pt x="6" y="44"/>
                      <a:pt x="8" y="44"/>
                    </a:cubicBezTo>
                    <a:cubicBezTo>
                      <a:pt x="10" y="44"/>
                      <a:pt x="11" y="44"/>
                      <a:pt x="13" y="42"/>
                    </a:cubicBezTo>
                    <a:cubicBezTo>
                      <a:pt x="26" y="26"/>
                      <a:pt x="26" y="26"/>
                      <a:pt x="26" y="26"/>
                    </a:cubicBezTo>
                    <a:cubicBezTo>
                      <a:pt x="44" y="4"/>
                      <a:pt x="44" y="4"/>
                      <a:pt x="44" y="4"/>
                    </a:cubicBezTo>
                    <a:cubicBezTo>
                      <a:pt x="45" y="3"/>
                      <a:pt x="45" y="2"/>
                      <a:pt x="44" y="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32" name="TextBox 131"/>
            <p:cNvSpPr txBox="1"/>
            <p:nvPr/>
          </p:nvSpPr>
          <p:spPr>
            <a:xfrm>
              <a:off x="4369988" y="5863008"/>
              <a:ext cx="710451" cy="338554"/>
            </a:xfrm>
            <a:prstGeom prst="rect">
              <a:avLst/>
            </a:prstGeom>
            <a:noFill/>
          </p:spPr>
          <p:txBody>
            <a:bodyPr wrap="none" rtlCol="0">
              <a:spAutoFit/>
            </a:bodyPr>
            <a:lstStyle/>
            <a:p>
              <a:pPr algn="ctr"/>
              <a:r>
                <a:rPr lang="en-US" sz="1600" b="1" dirty="0">
                  <a:solidFill>
                    <a:prstClr val="black">
                      <a:lumMod val="50000"/>
                      <a:lumOff val="50000"/>
                    </a:prstClr>
                  </a:solidFill>
                  <a:latin typeface="Source Sans Pro Light"/>
                </a:rPr>
                <a:t>sort()</a:t>
              </a:r>
              <a:endParaRPr lang="id-ID" sz="1600" b="1" dirty="0">
                <a:solidFill>
                  <a:prstClr val="black">
                    <a:lumMod val="50000"/>
                    <a:lumOff val="50000"/>
                  </a:prstClr>
                </a:solidFill>
                <a:latin typeface="Source Sans Pro Light"/>
              </a:endParaRPr>
            </a:p>
          </p:txBody>
        </p:sp>
      </p:grpSp>
      <p:grpSp>
        <p:nvGrpSpPr>
          <p:cNvPr id="13" name="Group 12"/>
          <p:cNvGrpSpPr/>
          <p:nvPr/>
        </p:nvGrpSpPr>
        <p:grpSpPr>
          <a:xfrm>
            <a:off x="6797363" y="4480661"/>
            <a:ext cx="904415" cy="1289511"/>
            <a:chOff x="6778071" y="4933673"/>
            <a:chExt cx="904415" cy="1289511"/>
          </a:xfrm>
        </p:grpSpPr>
        <p:sp>
          <p:nvSpPr>
            <p:cNvPr id="112" name="Oval 27"/>
            <p:cNvSpPr>
              <a:spLocks noChangeArrowheads="1"/>
            </p:cNvSpPr>
            <p:nvPr/>
          </p:nvSpPr>
          <p:spPr bwMode="auto">
            <a:xfrm rot="17100000">
              <a:off x="6817490" y="4933673"/>
              <a:ext cx="819150" cy="819150"/>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127" name="Group 126"/>
            <p:cNvGrpSpPr/>
            <p:nvPr/>
          </p:nvGrpSpPr>
          <p:grpSpPr>
            <a:xfrm>
              <a:off x="7017603" y="5146997"/>
              <a:ext cx="418923" cy="418923"/>
              <a:chOff x="998489" y="706129"/>
              <a:chExt cx="256404" cy="256404"/>
            </a:xfrm>
            <a:solidFill>
              <a:schemeClr val="bg1"/>
            </a:solidFill>
          </p:grpSpPr>
          <p:sp>
            <p:nvSpPr>
              <p:cNvPr id="128" name="Freeform 84"/>
              <p:cNvSpPr>
                <a:spLocks noEditPoints="1"/>
              </p:cNvSpPr>
              <p:nvPr/>
            </p:nvSpPr>
            <p:spPr bwMode="auto">
              <a:xfrm>
                <a:off x="998489" y="706129"/>
                <a:ext cx="256404" cy="256404"/>
              </a:xfrm>
              <a:custGeom>
                <a:avLst/>
                <a:gdLst>
                  <a:gd name="T0" fmla="*/ 200 w 234"/>
                  <a:gd name="T1" fmla="*/ 88 h 234"/>
                  <a:gd name="T2" fmla="*/ 209 w 234"/>
                  <a:gd name="T3" fmla="*/ 60 h 234"/>
                  <a:gd name="T4" fmla="*/ 193 w 234"/>
                  <a:gd name="T5" fmla="*/ 27 h 234"/>
                  <a:gd name="T6" fmla="*/ 174 w 234"/>
                  <a:gd name="T7" fmla="*/ 25 h 234"/>
                  <a:gd name="T8" fmla="*/ 146 w 234"/>
                  <a:gd name="T9" fmla="*/ 34 h 234"/>
                  <a:gd name="T10" fmla="*/ 127 w 234"/>
                  <a:gd name="T11" fmla="*/ 0 h 234"/>
                  <a:gd name="T12" fmla="*/ 93 w 234"/>
                  <a:gd name="T13" fmla="*/ 12 h 234"/>
                  <a:gd name="T14" fmla="*/ 79 w 234"/>
                  <a:gd name="T15" fmla="*/ 38 h 234"/>
                  <a:gd name="T16" fmla="*/ 52 w 234"/>
                  <a:gd name="T17" fmla="*/ 23 h 234"/>
                  <a:gd name="T18" fmla="*/ 28 w 234"/>
                  <a:gd name="T19" fmla="*/ 41 h 234"/>
                  <a:gd name="T20" fmla="*/ 38 w 234"/>
                  <a:gd name="T21" fmla="*/ 79 h 234"/>
                  <a:gd name="T22" fmla="*/ 12 w 234"/>
                  <a:gd name="T23" fmla="*/ 93 h 234"/>
                  <a:gd name="T24" fmla="*/ 0 w 234"/>
                  <a:gd name="T25" fmla="*/ 127 h 234"/>
                  <a:gd name="T26" fmla="*/ 35 w 234"/>
                  <a:gd name="T27" fmla="*/ 146 h 234"/>
                  <a:gd name="T28" fmla="*/ 26 w 234"/>
                  <a:gd name="T29" fmla="*/ 174 h 234"/>
                  <a:gd name="T30" fmla="*/ 42 w 234"/>
                  <a:gd name="T31" fmla="*/ 207 h 234"/>
                  <a:gd name="T32" fmla="*/ 60 w 234"/>
                  <a:gd name="T33" fmla="*/ 208 h 234"/>
                  <a:gd name="T34" fmla="*/ 89 w 234"/>
                  <a:gd name="T35" fmla="*/ 200 h 234"/>
                  <a:gd name="T36" fmla="*/ 107 w 234"/>
                  <a:gd name="T37" fmla="*/ 234 h 234"/>
                  <a:gd name="T38" fmla="*/ 142 w 234"/>
                  <a:gd name="T39" fmla="*/ 222 h 234"/>
                  <a:gd name="T40" fmla="*/ 155 w 234"/>
                  <a:gd name="T41" fmla="*/ 196 h 234"/>
                  <a:gd name="T42" fmla="*/ 183 w 234"/>
                  <a:gd name="T43" fmla="*/ 211 h 234"/>
                  <a:gd name="T44" fmla="*/ 207 w 234"/>
                  <a:gd name="T45" fmla="*/ 192 h 234"/>
                  <a:gd name="T46" fmla="*/ 196 w 234"/>
                  <a:gd name="T47" fmla="*/ 155 h 234"/>
                  <a:gd name="T48" fmla="*/ 222 w 234"/>
                  <a:gd name="T49" fmla="*/ 141 h 234"/>
                  <a:gd name="T50" fmla="*/ 234 w 234"/>
                  <a:gd name="T51" fmla="*/ 107 h 234"/>
                  <a:gd name="T52" fmla="*/ 197 w 234"/>
                  <a:gd name="T53" fmla="*/ 131 h 234"/>
                  <a:gd name="T54" fmla="*/ 183 w 234"/>
                  <a:gd name="T55" fmla="*/ 149 h 234"/>
                  <a:gd name="T56" fmla="*/ 197 w 234"/>
                  <a:gd name="T57" fmla="*/ 182 h 234"/>
                  <a:gd name="T58" fmla="*/ 164 w 234"/>
                  <a:gd name="T59" fmla="*/ 184 h 234"/>
                  <a:gd name="T60" fmla="*/ 149 w 234"/>
                  <a:gd name="T61" fmla="*/ 183 h 234"/>
                  <a:gd name="T62" fmla="*/ 132 w 234"/>
                  <a:gd name="T63" fmla="*/ 197 h 234"/>
                  <a:gd name="T64" fmla="*/ 107 w 234"/>
                  <a:gd name="T65" fmla="*/ 219 h 234"/>
                  <a:gd name="T66" fmla="*/ 93 w 234"/>
                  <a:gd name="T67" fmla="*/ 186 h 234"/>
                  <a:gd name="T68" fmla="*/ 79 w 234"/>
                  <a:gd name="T69" fmla="*/ 181 h 234"/>
                  <a:gd name="T70" fmla="*/ 52 w 234"/>
                  <a:gd name="T71" fmla="*/ 196 h 234"/>
                  <a:gd name="T72" fmla="*/ 51 w 234"/>
                  <a:gd name="T73" fmla="*/ 163 h 234"/>
                  <a:gd name="T74" fmla="*/ 48 w 234"/>
                  <a:gd name="T75" fmla="*/ 141 h 234"/>
                  <a:gd name="T76" fmla="*/ 15 w 234"/>
                  <a:gd name="T77" fmla="*/ 127 h 234"/>
                  <a:gd name="T78" fmla="*/ 37 w 234"/>
                  <a:gd name="T79" fmla="*/ 102 h 234"/>
                  <a:gd name="T80" fmla="*/ 52 w 234"/>
                  <a:gd name="T81" fmla="*/ 85 h 234"/>
                  <a:gd name="T82" fmla="*/ 38 w 234"/>
                  <a:gd name="T83" fmla="*/ 52 h 234"/>
                  <a:gd name="T84" fmla="*/ 71 w 234"/>
                  <a:gd name="T85" fmla="*/ 50 h 234"/>
                  <a:gd name="T86" fmla="*/ 85 w 234"/>
                  <a:gd name="T87" fmla="*/ 51 h 234"/>
                  <a:gd name="T88" fmla="*/ 103 w 234"/>
                  <a:gd name="T89" fmla="*/ 37 h 234"/>
                  <a:gd name="T90" fmla="*/ 127 w 234"/>
                  <a:gd name="T91" fmla="*/ 15 h 234"/>
                  <a:gd name="T92" fmla="*/ 141 w 234"/>
                  <a:gd name="T93" fmla="*/ 48 h 234"/>
                  <a:gd name="T94" fmla="*/ 155 w 234"/>
                  <a:gd name="T95" fmla="*/ 53 h 234"/>
                  <a:gd name="T96" fmla="*/ 183 w 234"/>
                  <a:gd name="T97" fmla="*/ 38 h 234"/>
                  <a:gd name="T98" fmla="*/ 184 w 234"/>
                  <a:gd name="T99" fmla="*/ 71 h 234"/>
                  <a:gd name="T100" fmla="*/ 186 w 234"/>
                  <a:gd name="T101" fmla="*/ 93 h 234"/>
                  <a:gd name="T102" fmla="*/ 220 w 234"/>
                  <a:gd name="T103" fmla="*/ 107 h 234"/>
                  <a:gd name="T104" fmla="*/ 197 w 234"/>
                  <a:gd name="T105" fmla="*/ 13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 h="234">
                    <a:moveTo>
                      <a:pt x="222" y="93"/>
                    </a:moveTo>
                    <a:cubicBezTo>
                      <a:pt x="200" y="88"/>
                      <a:pt x="200" y="88"/>
                      <a:pt x="200" y="88"/>
                    </a:cubicBezTo>
                    <a:cubicBezTo>
                      <a:pt x="199" y="85"/>
                      <a:pt x="198" y="82"/>
                      <a:pt x="196" y="79"/>
                    </a:cubicBezTo>
                    <a:cubicBezTo>
                      <a:pt x="209" y="60"/>
                      <a:pt x="209" y="60"/>
                      <a:pt x="209" y="60"/>
                    </a:cubicBezTo>
                    <a:cubicBezTo>
                      <a:pt x="213" y="54"/>
                      <a:pt x="212" y="46"/>
                      <a:pt x="207" y="41"/>
                    </a:cubicBezTo>
                    <a:cubicBezTo>
                      <a:pt x="193" y="27"/>
                      <a:pt x="193" y="27"/>
                      <a:pt x="193" y="27"/>
                    </a:cubicBezTo>
                    <a:cubicBezTo>
                      <a:pt x="190" y="24"/>
                      <a:pt x="186" y="23"/>
                      <a:pt x="183" y="23"/>
                    </a:cubicBezTo>
                    <a:cubicBezTo>
                      <a:pt x="180" y="23"/>
                      <a:pt x="177" y="24"/>
                      <a:pt x="174" y="25"/>
                    </a:cubicBezTo>
                    <a:cubicBezTo>
                      <a:pt x="155" y="38"/>
                      <a:pt x="155" y="38"/>
                      <a:pt x="155" y="38"/>
                    </a:cubicBezTo>
                    <a:cubicBezTo>
                      <a:pt x="152" y="37"/>
                      <a:pt x="149" y="35"/>
                      <a:pt x="146" y="34"/>
                    </a:cubicBezTo>
                    <a:cubicBezTo>
                      <a:pt x="142" y="12"/>
                      <a:pt x="142" y="12"/>
                      <a:pt x="142" y="12"/>
                    </a:cubicBezTo>
                    <a:cubicBezTo>
                      <a:pt x="140" y="5"/>
                      <a:pt x="134" y="0"/>
                      <a:pt x="127" y="0"/>
                    </a:cubicBezTo>
                    <a:cubicBezTo>
                      <a:pt x="107" y="0"/>
                      <a:pt x="107" y="0"/>
                      <a:pt x="107" y="0"/>
                    </a:cubicBezTo>
                    <a:cubicBezTo>
                      <a:pt x="100" y="0"/>
                      <a:pt x="94" y="5"/>
                      <a:pt x="93" y="12"/>
                    </a:cubicBezTo>
                    <a:cubicBezTo>
                      <a:pt x="89" y="34"/>
                      <a:pt x="89" y="34"/>
                      <a:pt x="89" y="34"/>
                    </a:cubicBezTo>
                    <a:cubicBezTo>
                      <a:pt x="85" y="35"/>
                      <a:pt x="82" y="37"/>
                      <a:pt x="79" y="38"/>
                    </a:cubicBezTo>
                    <a:cubicBezTo>
                      <a:pt x="60" y="25"/>
                      <a:pt x="60" y="25"/>
                      <a:pt x="60" y="25"/>
                    </a:cubicBezTo>
                    <a:cubicBezTo>
                      <a:pt x="58" y="24"/>
                      <a:pt x="55" y="23"/>
                      <a:pt x="52" y="23"/>
                    </a:cubicBezTo>
                    <a:cubicBezTo>
                      <a:pt x="48" y="23"/>
                      <a:pt x="45" y="24"/>
                      <a:pt x="42" y="27"/>
                    </a:cubicBezTo>
                    <a:cubicBezTo>
                      <a:pt x="28" y="41"/>
                      <a:pt x="28" y="41"/>
                      <a:pt x="28" y="41"/>
                    </a:cubicBezTo>
                    <a:cubicBezTo>
                      <a:pt x="23" y="46"/>
                      <a:pt x="22" y="54"/>
                      <a:pt x="26" y="60"/>
                    </a:cubicBezTo>
                    <a:cubicBezTo>
                      <a:pt x="38" y="79"/>
                      <a:pt x="38" y="79"/>
                      <a:pt x="38" y="79"/>
                    </a:cubicBezTo>
                    <a:cubicBezTo>
                      <a:pt x="37" y="82"/>
                      <a:pt x="36" y="85"/>
                      <a:pt x="35" y="88"/>
                    </a:cubicBezTo>
                    <a:cubicBezTo>
                      <a:pt x="12" y="93"/>
                      <a:pt x="12" y="93"/>
                      <a:pt x="12" y="93"/>
                    </a:cubicBezTo>
                    <a:cubicBezTo>
                      <a:pt x="5" y="94"/>
                      <a:pt x="0" y="100"/>
                      <a:pt x="0" y="107"/>
                    </a:cubicBezTo>
                    <a:cubicBezTo>
                      <a:pt x="0" y="127"/>
                      <a:pt x="0" y="127"/>
                      <a:pt x="0" y="127"/>
                    </a:cubicBezTo>
                    <a:cubicBezTo>
                      <a:pt x="0" y="134"/>
                      <a:pt x="5" y="140"/>
                      <a:pt x="12" y="141"/>
                    </a:cubicBezTo>
                    <a:cubicBezTo>
                      <a:pt x="35" y="146"/>
                      <a:pt x="35" y="146"/>
                      <a:pt x="35" y="146"/>
                    </a:cubicBezTo>
                    <a:cubicBezTo>
                      <a:pt x="36" y="149"/>
                      <a:pt x="37" y="152"/>
                      <a:pt x="38" y="155"/>
                    </a:cubicBezTo>
                    <a:cubicBezTo>
                      <a:pt x="26" y="174"/>
                      <a:pt x="26" y="174"/>
                      <a:pt x="26" y="174"/>
                    </a:cubicBezTo>
                    <a:cubicBezTo>
                      <a:pt x="22" y="180"/>
                      <a:pt x="23" y="188"/>
                      <a:pt x="28" y="192"/>
                    </a:cubicBezTo>
                    <a:cubicBezTo>
                      <a:pt x="42" y="207"/>
                      <a:pt x="42" y="207"/>
                      <a:pt x="42" y="207"/>
                    </a:cubicBezTo>
                    <a:cubicBezTo>
                      <a:pt x="45" y="209"/>
                      <a:pt x="48" y="211"/>
                      <a:pt x="52" y="211"/>
                    </a:cubicBezTo>
                    <a:cubicBezTo>
                      <a:pt x="55" y="211"/>
                      <a:pt x="58" y="210"/>
                      <a:pt x="60" y="208"/>
                    </a:cubicBezTo>
                    <a:cubicBezTo>
                      <a:pt x="79" y="196"/>
                      <a:pt x="79" y="196"/>
                      <a:pt x="79" y="196"/>
                    </a:cubicBezTo>
                    <a:cubicBezTo>
                      <a:pt x="82" y="197"/>
                      <a:pt x="85" y="198"/>
                      <a:pt x="89" y="200"/>
                    </a:cubicBezTo>
                    <a:cubicBezTo>
                      <a:pt x="93" y="222"/>
                      <a:pt x="93" y="222"/>
                      <a:pt x="93" y="222"/>
                    </a:cubicBezTo>
                    <a:cubicBezTo>
                      <a:pt x="94" y="229"/>
                      <a:pt x="100" y="234"/>
                      <a:pt x="107" y="234"/>
                    </a:cubicBezTo>
                    <a:cubicBezTo>
                      <a:pt x="127" y="234"/>
                      <a:pt x="127" y="234"/>
                      <a:pt x="127" y="234"/>
                    </a:cubicBezTo>
                    <a:cubicBezTo>
                      <a:pt x="134" y="234"/>
                      <a:pt x="140" y="229"/>
                      <a:pt x="142" y="222"/>
                    </a:cubicBezTo>
                    <a:cubicBezTo>
                      <a:pt x="146" y="200"/>
                      <a:pt x="146" y="200"/>
                      <a:pt x="146" y="200"/>
                    </a:cubicBezTo>
                    <a:cubicBezTo>
                      <a:pt x="149" y="198"/>
                      <a:pt x="152" y="197"/>
                      <a:pt x="155" y="196"/>
                    </a:cubicBezTo>
                    <a:cubicBezTo>
                      <a:pt x="174" y="208"/>
                      <a:pt x="174" y="208"/>
                      <a:pt x="174" y="208"/>
                    </a:cubicBezTo>
                    <a:cubicBezTo>
                      <a:pt x="177" y="210"/>
                      <a:pt x="180" y="211"/>
                      <a:pt x="183" y="211"/>
                    </a:cubicBezTo>
                    <a:cubicBezTo>
                      <a:pt x="186" y="211"/>
                      <a:pt x="190" y="209"/>
                      <a:pt x="193" y="207"/>
                    </a:cubicBezTo>
                    <a:cubicBezTo>
                      <a:pt x="207" y="192"/>
                      <a:pt x="207" y="192"/>
                      <a:pt x="207" y="192"/>
                    </a:cubicBezTo>
                    <a:cubicBezTo>
                      <a:pt x="212" y="188"/>
                      <a:pt x="213" y="180"/>
                      <a:pt x="209" y="174"/>
                    </a:cubicBezTo>
                    <a:cubicBezTo>
                      <a:pt x="196" y="155"/>
                      <a:pt x="196" y="155"/>
                      <a:pt x="196" y="155"/>
                    </a:cubicBezTo>
                    <a:cubicBezTo>
                      <a:pt x="198" y="152"/>
                      <a:pt x="199" y="149"/>
                      <a:pt x="200" y="146"/>
                    </a:cubicBezTo>
                    <a:cubicBezTo>
                      <a:pt x="222" y="141"/>
                      <a:pt x="222" y="141"/>
                      <a:pt x="222" y="141"/>
                    </a:cubicBezTo>
                    <a:cubicBezTo>
                      <a:pt x="229" y="140"/>
                      <a:pt x="234" y="134"/>
                      <a:pt x="234" y="127"/>
                    </a:cubicBezTo>
                    <a:cubicBezTo>
                      <a:pt x="234" y="107"/>
                      <a:pt x="234" y="107"/>
                      <a:pt x="234" y="107"/>
                    </a:cubicBezTo>
                    <a:cubicBezTo>
                      <a:pt x="234" y="100"/>
                      <a:pt x="229" y="94"/>
                      <a:pt x="222" y="93"/>
                    </a:cubicBezTo>
                    <a:close/>
                    <a:moveTo>
                      <a:pt x="197" y="131"/>
                    </a:moveTo>
                    <a:cubicBezTo>
                      <a:pt x="192" y="132"/>
                      <a:pt x="188" y="136"/>
                      <a:pt x="186" y="141"/>
                    </a:cubicBezTo>
                    <a:cubicBezTo>
                      <a:pt x="185" y="143"/>
                      <a:pt x="184" y="146"/>
                      <a:pt x="183" y="149"/>
                    </a:cubicBezTo>
                    <a:cubicBezTo>
                      <a:pt x="181" y="153"/>
                      <a:pt x="181" y="159"/>
                      <a:pt x="184" y="163"/>
                    </a:cubicBezTo>
                    <a:cubicBezTo>
                      <a:pt x="197" y="182"/>
                      <a:pt x="197" y="182"/>
                      <a:pt x="197" y="182"/>
                    </a:cubicBezTo>
                    <a:cubicBezTo>
                      <a:pt x="183" y="196"/>
                      <a:pt x="183" y="196"/>
                      <a:pt x="183" y="196"/>
                    </a:cubicBezTo>
                    <a:cubicBezTo>
                      <a:pt x="164" y="184"/>
                      <a:pt x="164" y="184"/>
                      <a:pt x="164" y="184"/>
                    </a:cubicBezTo>
                    <a:cubicBezTo>
                      <a:pt x="161" y="182"/>
                      <a:pt x="158" y="181"/>
                      <a:pt x="155" y="181"/>
                    </a:cubicBezTo>
                    <a:cubicBezTo>
                      <a:pt x="153" y="181"/>
                      <a:pt x="151" y="182"/>
                      <a:pt x="149" y="183"/>
                    </a:cubicBezTo>
                    <a:cubicBezTo>
                      <a:pt x="147" y="184"/>
                      <a:pt x="144" y="185"/>
                      <a:pt x="141" y="186"/>
                    </a:cubicBezTo>
                    <a:cubicBezTo>
                      <a:pt x="136" y="187"/>
                      <a:pt x="133" y="192"/>
                      <a:pt x="132" y="197"/>
                    </a:cubicBezTo>
                    <a:cubicBezTo>
                      <a:pt x="127" y="219"/>
                      <a:pt x="127" y="219"/>
                      <a:pt x="127" y="219"/>
                    </a:cubicBezTo>
                    <a:cubicBezTo>
                      <a:pt x="107" y="219"/>
                      <a:pt x="107" y="219"/>
                      <a:pt x="107" y="219"/>
                    </a:cubicBezTo>
                    <a:cubicBezTo>
                      <a:pt x="103" y="197"/>
                      <a:pt x="103" y="197"/>
                      <a:pt x="103" y="197"/>
                    </a:cubicBezTo>
                    <a:cubicBezTo>
                      <a:pt x="102" y="192"/>
                      <a:pt x="98" y="187"/>
                      <a:pt x="93" y="186"/>
                    </a:cubicBezTo>
                    <a:cubicBezTo>
                      <a:pt x="91" y="185"/>
                      <a:pt x="88" y="184"/>
                      <a:pt x="85" y="183"/>
                    </a:cubicBezTo>
                    <a:cubicBezTo>
                      <a:pt x="83" y="182"/>
                      <a:pt x="81" y="181"/>
                      <a:pt x="79" y="181"/>
                    </a:cubicBezTo>
                    <a:cubicBezTo>
                      <a:pt x="76" y="181"/>
                      <a:pt x="73" y="182"/>
                      <a:pt x="71" y="184"/>
                    </a:cubicBezTo>
                    <a:cubicBezTo>
                      <a:pt x="52" y="196"/>
                      <a:pt x="52" y="196"/>
                      <a:pt x="52" y="196"/>
                    </a:cubicBezTo>
                    <a:cubicBezTo>
                      <a:pt x="38" y="182"/>
                      <a:pt x="38" y="182"/>
                      <a:pt x="38" y="182"/>
                    </a:cubicBezTo>
                    <a:cubicBezTo>
                      <a:pt x="51" y="163"/>
                      <a:pt x="51" y="163"/>
                      <a:pt x="51" y="163"/>
                    </a:cubicBezTo>
                    <a:cubicBezTo>
                      <a:pt x="54" y="159"/>
                      <a:pt x="54" y="153"/>
                      <a:pt x="52" y="149"/>
                    </a:cubicBezTo>
                    <a:cubicBezTo>
                      <a:pt x="50" y="146"/>
                      <a:pt x="49" y="144"/>
                      <a:pt x="48" y="141"/>
                    </a:cubicBezTo>
                    <a:cubicBezTo>
                      <a:pt x="47" y="136"/>
                      <a:pt x="43" y="132"/>
                      <a:pt x="37" y="131"/>
                    </a:cubicBezTo>
                    <a:cubicBezTo>
                      <a:pt x="15" y="127"/>
                      <a:pt x="15" y="127"/>
                      <a:pt x="15" y="127"/>
                    </a:cubicBezTo>
                    <a:cubicBezTo>
                      <a:pt x="15" y="107"/>
                      <a:pt x="15" y="107"/>
                      <a:pt x="15" y="107"/>
                    </a:cubicBezTo>
                    <a:cubicBezTo>
                      <a:pt x="37" y="102"/>
                      <a:pt x="37" y="102"/>
                      <a:pt x="37" y="102"/>
                    </a:cubicBezTo>
                    <a:cubicBezTo>
                      <a:pt x="43" y="101"/>
                      <a:pt x="47" y="98"/>
                      <a:pt x="48" y="93"/>
                    </a:cubicBezTo>
                    <a:cubicBezTo>
                      <a:pt x="49" y="90"/>
                      <a:pt x="50" y="88"/>
                      <a:pt x="52" y="85"/>
                    </a:cubicBezTo>
                    <a:cubicBezTo>
                      <a:pt x="54" y="80"/>
                      <a:pt x="54" y="75"/>
                      <a:pt x="51" y="71"/>
                    </a:cubicBezTo>
                    <a:cubicBezTo>
                      <a:pt x="38" y="52"/>
                      <a:pt x="38" y="52"/>
                      <a:pt x="38" y="52"/>
                    </a:cubicBezTo>
                    <a:cubicBezTo>
                      <a:pt x="52" y="38"/>
                      <a:pt x="52" y="38"/>
                      <a:pt x="52" y="38"/>
                    </a:cubicBezTo>
                    <a:cubicBezTo>
                      <a:pt x="71" y="50"/>
                      <a:pt x="71" y="50"/>
                      <a:pt x="71" y="50"/>
                    </a:cubicBezTo>
                    <a:cubicBezTo>
                      <a:pt x="73" y="52"/>
                      <a:pt x="76" y="53"/>
                      <a:pt x="79" y="53"/>
                    </a:cubicBezTo>
                    <a:cubicBezTo>
                      <a:pt x="81" y="53"/>
                      <a:pt x="83" y="52"/>
                      <a:pt x="85" y="51"/>
                    </a:cubicBezTo>
                    <a:cubicBezTo>
                      <a:pt x="88" y="50"/>
                      <a:pt x="91" y="49"/>
                      <a:pt x="93" y="48"/>
                    </a:cubicBezTo>
                    <a:cubicBezTo>
                      <a:pt x="98" y="46"/>
                      <a:pt x="102" y="42"/>
                      <a:pt x="103" y="37"/>
                    </a:cubicBezTo>
                    <a:cubicBezTo>
                      <a:pt x="107" y="15"/>
                      <a:pt x="107" y="15"/>
                      <a:pt x="107" y="15"/>
                    </a:cubicBezTo>
                    <a:cubicBezTo>
                      <a:pt x="127" y="15"/>
                      <a:pt x="127" y="15"/>
                      <a:pt x="127" y="15"/>
                    </a:cubicBezTo>
                    <a:cubicBezTo>
                      <a:pt x="132" y="37"/>
                      <a:pt x="132" y="37"/>
                      <a:pt x="132" y="37"/>
                    </a:cubicBezTo>
                    <a:cubicBezTo>
                      <a:pt x="133" y="42"/>
                      <a:pt x="136" y="46"/>
                      <a:pt x="141" y="48"/>
                    </a:cubicBezTo>
                    <a:cubicBezTo>
                      <a:pt x="144" y="49"/>
                      <a:pt x="147" y="50"/>
                      <a:pt x="149" y="51"/>
                    </a:cubicBezTo>
                    <a:cubicBezTo>
                      <a:pt x="151" y="52"/>
                      <a:pt x="153" y="53"/>
                      <a:pt x="155" y="53"/>
                    </a:cubicBezTo>
                    <a:cubicBezTo>
                      <a:pt x="158" y="53"/>
                      <a:pt x="161" y="52"/>
                      <a:pt x="164" y="50"/>
                    </a:cubicBezTo>
                    <a:cubicBezTo>
                      <a:pt x="183" y="38"/>
                      <a:pt x="183" y="38"/>
                      <a:pt x="183" y="38"/>
                    </a:cubicBezTo>
                    <a:cubicBezTo>
                      <a:pt x="197" y="52"/>
                      <a:pt x="197" y="52"/>
                      <a:pt x="197" y="52"/>
                    </a:cubicBezTo>
                    <a:cubicBezTo>
                      <a:pt x="184" y="71"/>
                      <a:pt x="184" y="71"/>
                      <a:pt x="184" y="71"/>
                    </a:cubicBezTo>
                    <a:cubicBezTo>
                      <a:pt x="181" y="75"/>
                      <a:pt x="181" y="80"/>
                      <a:pt x="183" y="85"/>
                    </a:cubicBezTo>
                    <a:cubicBezTo>
                      <a:pt x="184" y="88"/>
                      <a:pt x="185" y="90"/>
                      <a:pt x="186" y="93"/>
                    </a:cubicBezTo>
                    <a:cubicBezTo>
                      <a:pt x="188" y="98"/>
                      <a:pt x="192" y="101"/>
                      <a:pt x="197" y="102"/>
                    </a:cubicBezTo>
                    <a:cubicBezTo>
                      <a:pt x="220" y="107"/>
                      <a:pt x="220" y="107"/>
                      <a:pt x="220" y="107"/>
                    </a:cubicBezTo>
                    <a:cubicBezTo>
                      <a:pt x="220" y="127"/>
                      <a:pt x="220" y="127"/>
                      <a:pt x="220" y="127"/>
                    </a:cubicBezTo>
                    <a:lnTo>
                      <a:pt x="197" y="13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Freeform 85"/>
              <p:cNvSpPr>
                <a:spLocks noEditPoints="1"/>
              </p:cNvSpPr>
              <p:nvPr/>
            </p:nvSpPr>
            <p:spPr bwMode="auto">
              <a:xfrm>
                <a:off x="1070689" y="778792"/>
                <a:ext cx="112003" cy="111540"/>
              </a:xfrm>
              <a:custGeom>
                <a:avLst/>
                <a:gdLst>
                  <a:gd name="T0" fmla="*/ 51 w 102"/>
                  <a:gd name="T1" fmla="*/ 0 h 102"/>
                  <a:gd name="T2" fmla="*/ 0 w 102"/>
                  <a:gd name="T3" fmla="*/ 51 h 102"/>
                  <a:gd name="T4" fmla="*/ 51 w 102"/>
                  <a:gd name="T5" fmla="*/ 102 h 102"/>
                  <a:gd name="T6" fmla="*/ 102 w 102"/>
                  <a:gd name="T7" fmla="*/ 51 h 102"/>
                  <a:gd name="T8" fmla="*/ 51 w 102"/>
                  <a:gd name="T9" fmla="*/ 0 h 102"/>
                  <a:gd name="T10" fmla="*/ 51 w 102"/>
                  <a:gd name="T11" fmla="*/ 96 h 102"/>
                  <a:gd name="T12" fmla="*/ 7 w 102"/>
                  <a:gd name="T13" fmla="*/ 51 h 102"/>
                  <a:gd name="T14" fmla="*/ 51 w 102"/>
                  <a:gd name="T15" fmla="*/ 6 h 102"/>
                  <a:gd name="T16" fmla="*/ 96 w 102"/>
                  <a:gd name="T17" fmla="*/ 51 h 102"/>
                  <a:gd name="T18" fmla="*/ 51 w 102"/>
                  <a:gd name="T19"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2">
                    <a:moveTo>
                      <a:pt x="51" y="0"/>
                    </a:moveTo>
                    <a:cubicBezTo>
                      <a:pt x="23" y="0"/>
                      <a:pt x="0" y="23"/>
                      <a:pt x="0" y="51"/>
                    </a:cubicBezTo>
                    <a:cubicBezTo>
                      <a:pt x="0" y="79"/>
                      <a:pt x="23" y="102"/>
                      <a:pt x="51" y="102"/>
                    </a:cubicBezTo>
                    <a:cubicBezTo>
                      <a:pt x="80" y="102"/>
                      <a:pt x="102" y="79"/>
                      <a:pt x="102" y="51"/>
                    </a:cubicBezTo>
                    <a:cubicBezTo>
                      <a:pt x="102" y="23"/>
                      <a:pt x="80" y="0"/>
                      <a:pt x="51" y="0"/>
                    </a:cubicBezTo>
                    <a:close/>
                    <a:moveTo>
                      <a:pt x="51" y="96"/>
                    </a:moveTo>
                    <a:cubicBezTo>
                      <a:pt x="27" y="96"/>
                      <a:pt x="7" y="76"/>
                      <a:pt x="7" y="51"/>
                    </a:cubicBezTo>
                    <a:cubicBezTo>
                      <a:pt x="7" y="26"/>
                      <a:pt x="27" y="6"/>
                      <a:pt x="51" y="6"/>
                    </a:cubicBezTo>
                    <a:cubicBezTo>
                      <a:pt x="76" y="6"/>
                      <a:pt x="96" y="26"/>
                      <a:pt x="96" y="51"/>
                    </a:cubicBezTo>
                    <a:cubicBezTo>
                      <a:pt x="96" y="76"/>
                      <a:pt x="76" y="96"/>
                      <a:pt x="51" y="9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0" name="Freeform 86"/>
              <p:cNvSpPr>
                <a:spLocks noEditPoints="1"/>
              </p:cNvSpPr>
              <p:nvPr/>
            </p:nvSpPr>
            <p:spPr bwMode="auto">
              <a:xfrm>
                <a:off x="1094756" y="802859"/>
                <a:ext cx="64795" cy="63407"/>
              </a:xfrm>
              <a:custGeom>
                <a:avLst/>
                <a:gdLst>
                  <a:gd name="T0" fmla="*/ 29 w 59"/>
                  <a:gd name="T1" fmla="*/ 0 h 58"/>
                  <a:gd name="T2" fmla="*/ 0 w 59"/>
                  <a:gd name="T3" fmla="*/ 29 h 58"/>
                  <a:gd name="T4" fmla="*/ 29 w 59"/>
                  <a:gd name="T5" fmla="*/ 58 h 58"/>
                  <a:gd name="T6" fmla="*/ 59 w 59"/>
                  <a:gd name="T7" fmla="*/ 29 h 58"/>
                  <a:gd name="T8" fmla="*/ 29 w 59"/>
                  <a:gd name="T9" fmla="*/ 0 h 58"/>
                  <a:gd name="T10" fmla="*/ 29 w 59"/>
                  <a:gd name="T11" fmla="*/ 51 h 58"/>
                  <a:gd name="T12" fmla="*/ 7 w 59"/>
                  <a:gd name="T13" fmla="*/ 29 h 58"/>
                  <a:gd name="T14" fmla="*/ 29 w 59"/>
                  <a:gd name="T15" fmla="*/ 7 h 58"/>
                  <a:gd name="T16" fmla="*/ 51 w 59"/>
                  <a:gd name="T17" fmla="*/ 29 h 58"/>
                  <a:gd name="T18" fmla="*/ 29 w 59"/>
                  <a:gd name="T19" fmla="*/ 5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8">
                    <a:moveTo>
                      <a:pt x="29" y="0"/>
                    </a:moveTo>
                    <a:cubicBezTo>
                      <a:pt x="13" y="0"/>
                      <a:pt x="0" y="13"/>
                      <a:pt x="0" y="29"/>
                    </a:cubicBezTo>
                    <a:cubicBezTo>
                      <a:pt x="0" y="45"/>
                      <a:pt x="13" y="58"/>
                      <a:pt x="29" y="58"/>
                    </a:cubicBezTo>
                    <a:cubicBezTo>
                      <a:pt x="45" y="58"/>
                      <a:pt x="59" y="45"/>
                      <a:pt x="59" y="29"/>
                    </a:cubicBezTo>
                    <a:cubicBezTo>
                      <a:pt x="59" y="13"/>
                      <a:pt x="45" y="0"/>
                      <a:pt x="29" y="0"/>
                    </a:cubicBezTo>
                    <a:close/>
                    <a:moveTo>
                      <a:pt x="29" y="51"/>
                    </a:moveTo>
                    <a:cubicBezTo>
                      <a:pt x="17" y="51"/>
                      <a:pt x="7" y="41"/>
                      <a:pt x="7" y="29"/>
                    </a:cubicBezTo>
                    <a:cubicBezTo>
                      <a:pt x="7" y="17"/>
                      <a:pt x="17" y="7"/>
                      <a:pt x="29" y="7"/>
                    </a:cubicBezTo>
                    <a:cubicBezTo>
                      <a:pt x="41" y="7"/>
                      <a:pt x="51" y="17"/>
                      <a:pt x="51" y="29"/>
                    </a:cubicBezTo>
                    <a:cubicBezTo>
                      <a:pt x="51" y="41"/>
                      <a:pt x="41" y="51"/>
                      <a:pt x="29" y="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33" name="TextBox 132"/>
            <p:cNvSpPr txBox="1"/>
            <p:nvPr/>
          </p:nvSpPr>
          <p:spPr>
            <a:xfrm>
              <a:off x="6778071" y="5884630"/>
              <a:ext cx="904415" cy="338554"/>
            </a:xfrm>
            <a:prstGeom prst="rect">
              <a:avLst/>
            </a:prstGeom>
            <a:noFill/>
          </p:spPr>
          <p:txBody>
            <a:bodyPr wrap="none" rtlCol="0">
              <a:spAutoFit/>
            </a:bodyPr>
            <a:lstStyle/>
            <a:p>
              <a:pPr algn="ctr"/>
              <a:r>
                <a:rPr lang="en-US" sz="1600" b="1" dirty="0">
                  <a:solidFill>
                    <a:prstClr val="black">
                      <a:lumMod val="50000"/>
                      <a:lumOff val="50000"/>
                    </a:prstClr>
                  </a:solidFill>
                  <a:latin typeface="Source Sans Pro Light"/>
                </a:rPr>
                <a:t>splice()</a:t>
              </a:r>
              <a:endParaRPr lang="id-ID" sz="1600" b="1" dirty="0">
                <a:solidFill>
                  <a:prstClr val="black">
                    <a:lumMod val="50000"/>
                    <a:lumOff val="50000"/>
                  </a:prstClr>
                </a:solidFill>
                <a:latin typeface="Source Sans Pro Light"/>
              </a:endParaRPr>
            </a:p>
          </p:txBody>
        </p:sp>
      </p:grpSp>
      <p:grpSp>
        <p:nvGrpSpPr>
          <p:cNvPr id="14" name="Group 13"/>
          <p:cNvGrpSpPr/>
          <p:nvPr/>
        </p:nvGrpSpPr>
        <p:grpSpPr>
          <a:xfrm>
            <a:off x="9264393" y="4482898"/>
            <a:ext cx="1007007" cy="1248356"/>
            <a:chOff x="9274672" y="4967990"/>
            <a:chExt cx="1007007" cy="1248356"/>
          </a:xfrm>
        </p:grpSpPr>
        <p:sp>
          <p:nvSpPr>
            <p:cNvPr id="109" name="Oval 16"/>
            <p:cNvSpPr>
              <a:spLocks noChangeArrowheads="1"/>
            </p:cNvSpPr>
            <p:nvPr/>
          </p:nvSpPr>
          <p:spPr bwMode="auto">
            <a:xfrm rot="17100000">
              <a:off x="9338907" y="4966403"/>
              <a:ext cx="815975" cy="819150"/>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123" name="Freeform 78"/>
            <p:cNvSpPr>
              <a:spLocks noEditPoints="1"/>
            </p:cNvSpPr>
            <p:nvPr/>
          </p:nvSpPr>
          <p:spPr bwMode="auto">
            <a:xfrm>
              <a:off x="9549781" y="5152916"/>
              <a:ext cx="431778" cy="418923"/>
            </a:xfrm>
            <a:custGeom>
              <a:avLst/>
              <a:gdLst>
                <a:gd name="T0" fmla="*/ 172 w 241"/>
                <a:gd name="T1" fmla="*/ 0 h 234"/>
                <a:gd name="T2" fmla="*/ 102 w 241"/>
                <a:gd name="T3" fmla="*/ 50 h 234"/>
                <a:gd name="T4" fmla="*/ 102 w 241"/>
                <a:gd name="T5" fmla="*/ 50 h 234"/>
                <a:gd name="T6" fmla="*/ 26 w 241"/>
                <a:gd name="T7" fmla="*/ 126 h 234"/>
                <a:gd name="T8" fmla="*/ 2 w 241"/>
                <a:gd name="T9" fmla="*/ 201 h 234"/>
                <a:gd name="T10" fmla="*/ 26 w 241"/>
                <a:gd name="T11" fmla="*/ 234 h 234"/>
                <a:gd name="T12" fmla="*/ 96 w 241"/>
                <a:gd name="T13" fmla="*/ 216 h 234"/>
                <a:gd name="T14" fmla="*/ 220 w 241"/>
                <a:gd name="T15" fmla="*/ 97 h 234"/>
                <a:gd name="T16" fmla="*/ 117 w 241"/>
                <a:gd name="T17" fmla="*/ 174 h 234"/>
                <a:gd name="T18" fmla="*/ 181 w 241"/>
                <a:gd name="T19" fmla="*/ 86 h 234"/>
                <a:gd name="T20" fmla="*/ 174 w 241"/>
                <a:gd name="T21" fmla="*/ 123 h 234"/>
                <a:gd name="T22" fmla="*/ 117 w 241"/>
                <a:gd name="T23" fmla="*/ 180 h 234"/>
                <a:gd name="T24" fmla="*/ 108 w 241"/>
                <a:gd name="T25" fmla="*/ 148 h 234"/>
                <a:gd name="T26" fmla="*/ 84 w 241"/>
                <a:gd name="T27" fmla="*/ 125 h 234"/>
                <a:gd name="T28" fmla="*/ 169 w 241"/>
                <a:gd name="T29" fmla="*/ 66 h 234"/>
                <a:gd name="T30" fmla="*/ 108 w 241"/>
                <a:gd name="T31" fmla="*/ 148 h 234"/>
                <a:gd name="T32" fmla="*/ 56 w 241"/>
                <a:gd name="T33" fmla="*/ 117 h 234"/>
                <a:gd name="T34" fmla="*/ 146 w 241"/>
                <a:gd name="T35" fmla="*/ 53 h 234"/>
                <a:gd name="T36" fmla="*/ 31 w 241"/>
                <a:gd name="T37" fmla="*/ 219 h 234"/>
                <a:gd name="T38" fmla="*/ 15 w 241"/>
                <a:gd name="T39" fmla="*/ 209 h 234"/>
                <a:gd name="T40" fmla="*/ 23 w 241"/>
                <a:gd name="T41" fmla="*/ 177 h 234"/>
                <a:gd name="T42" fmla="*/ 58 w 241"/>
                <a:gd name="T43" fmla="*/ 211 h 234"/>
                <a:gd name="T44" fmla="*/ 65 w 241"/>
                <a:gd name="T45" fmla="*/ 210 h 234"/>
                <a:gd name="T46" fmla="*/ 26 w 241"/>
                <a:gd name="T47" fmla="*/ 169 h 234"/>
                <a:gd name="T48" fmla="*/ 36 w 241"/>
                <a:gd name="T49" fmla="*/ 138 h 234"/>
                <a:gd name="T50" fmla="*/ 95 w 241"/>
                <a:gd name="T51" fmla="*/ 201 h 234"/>
                <a:gd name="T52" fmla="*/ 65 w 241"/>
                <a:gd name="T53" fmla="*/ 210 h 234"/>
                <a:gd name="T54" fmla="*/ 198 w 241"/>
                <a:gd name="T55" fmla="*/ 99 h 234"/>
                <a:gd name="T56" fmla="*/ 179 w 241"/>
                <a:gd name="T57" fmla="*/ 55 h 234"/>
                <a:gd name="T58" fmla="*/ 148 w 241"/>
                <a:gd name="T59" fmla="*/ 24 h 234"/>
                <a:gd name="T60" fmla="*/ 205 w 241"/>
                <a:gd name="T61" fmla="*/ 30 h 234"/>
                <a:gd name="T62" fmla="*/ 210 w 241"/>
                <a:gd name="T63" fmla="*/ 8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1" h="234">
                  <a:moveTo>
                    <a:pt x="215" y="19"/>
                  </a:moveTo>
                  <a:cubicBezTo>
                    <a:pt x="203" y="7"/>
                    <a:pt x="187" y="0"/>
                    <a:pt x="172" y="0"/>
                  </a:cubicBezTo>
                  <a:cubicBezTo>
                    <a:pt x="159" y="0"/>
                    <a:pt x="146" y="5"/>
                    <a:pt x="138" y="14"/>
                  </a:cubicBezTo>
                  <a:cubicBezTo>
                    <a:pt x="102" y="50"/>
                    <a:pt x="102" y="50"/>
                    <a:pt x="102" y="50"/>
                  </a:cubicBezTo>
                  <a:cubicBezTo>
                    <a:pt x="102" y="50"/>
                    <a:pt x="102" y="50"/>
                    <a:pt x="102" y="50"/>
                  </a:cubicBezTo>
                  <a:cubicBezTo>
                    <a:pt x="102" y="50"/>
                    <a:pt x="102" y="50"/>
                    <a:pt x="102" y="50"/>
                  </a:cubicBezTo>
                  <a:cubicBezTo>
                    <a:pt x="102" y="50"/>
                    <a:pt x="102" y="50"/>
                    <a:pt x="102" y="50"/>
                  </a:cubicBezTo>
                  <a:cubicBezTo>
                    <a:pt x="26" y="126"/>
                    <a:pt x="26" y="126"/>
                    <a:pt x="26" y="126"/>
                  </a:cubicBezTo>
                  <a:cubicBezTo>
                    <a:pt x="23" y="130"/>
                    <a:pt x="20" y="134"/>
                    <a:pt x="19" y="139"/>
                  </a:cubicBezTo>
                  <a:cubicBezTo>
                    <a:pt x="2" y="201"/>
                    <a:pt x="2" y="201"/>
                    <a:pt x="2" y="201"/>
                  </a:cubicBezTo>
                  <a:cubicBezTo>
                    <a:pt x="2" y="201"/>
                    <a:pt x="0" y="206"/>
                    <a:pt x="0" y="209"/>
                  </a:cubicBezTo>
                  <a:cubicBezTo>
                    <a:pt x="0" y="223"/>
                    <a:pt x="12" y="234"/>
                    <a:pt x="26" y="234"/>
                  </a:cubicBezTo>
                  <a:cubicBezTo>
                    <a:pt x="29" y="234"/>
                    <a:pt x="34" y="233"/>
                    <a:pt x="34" y="233"/>
                  </a:cubicBezTo>
                  <a:cubicBezTo>
                    <a:pt x="96" y="216"/>
                    <a:pt x="96" y="216"/>
                    <a:pt x="96" y="216"/>
                  </a:cubicBezTo>
                  <a:cubicBezTo>
                    <a:pt x="101" y="215"/>
                    <a:pt x="105" y="213"/>
                    <a:pt x="109" y="209"/>
                  </a:cubicBezTo>
                  <a:cubicBezTo>
                    <a:pt x="220" y="97"/>
                    <a:pt x="220" y="97"/>
                    <a:pt x="220" y="97"/>
                  </a:cubicBezTo>
                  <a:cubicBezTo>
                    <a:pt x="241" y="76"/>
                    <a:pt x="238" y="42"/>
                    <a:pt x="215" y="19"/>
                  </a:cubicBezTo>
                  <a:close/>
                  <a:moveTo>
                    <a:pt x="117" y="174"/>
                  </a:moveTo>
                  <a:cubicBezTo>
                    <a:pt x="117" y="168"/>
                    <a:pt x="115" y="161"/>
                    <a:pt x="112" y="155"/>
                  </a:cubicBezTo>
                  <a:cubicBezTo>
                    <a:pt x="181" y="86"/>
                    <a:pt x="181" y="86"/>
                    <a:pt x="181" y="86"/>
                  </a:cubicBezTo>
                  <a:cubicBezTo>
                    <a:pt x="185" y="99"/>
                    <a:pt x="183" y="113"/>
                    <a:pt x="174" y="123"/>
                  </a:cubicBezTo>
                  <a:cubicBezTo>
                    <a:pt x="174" y="123"/>
                    <a:pt x="174" y="123"/>
                    <a:pt x="174" y="123"/>
                  </a:cubicBezTo>
                  <a:cubicBezTo>
                    <a:pt x="174" y="123"/>
                    <a:pt x="174" y="123"/>
                    <a:pt x="174" y="123"/>
                  </a:cubicBezTo>
                  <a:cubicBezTo>
                    <a:pt x="117" y="180"/>
                    <a:pt x="117" y="180"/>
                    <a:pt x="117" y="180"/>
                  </a:cubicBezTo>
                  <a:cubicBezTo>
                    <a:pt x="117" y="178"/>
                    <a:pt x="118" y="176"/>
                    <a:pt x="117" y="174"/>
                  </a:cubicBezTo>
                  <a:close/>
                  <a:moveTo>
                    <a:pt x="108" y="148"/>
                  </a:moveTo>
                  <a:cubicBezTo>
                    <a:pt x="106" y="144"/>
                    <a:pt x="103" y="140"/>
                    <a:pt x="99" y="136"/>
                  </a:cubicBezTo>
                  <a:cubicBezTo>
                    <a:pt x="94" y="131"/>
                    <a:pt x="89" y="128"/>
                    <a:pt x="84" y="125"/>
                  </a:cubicBezTo>
                  <a:cubicBezTo>
                    <a:pt x="154" y="55"/>
                    <a:pt x="154" y="55"/>
                    <a:pt x="154" y="55"/>
                  </a:cubicBezTo>
                  <a:cubicBezTo>
                    <a:pt x="159" y="58"/>
                    <a:pt x="164" y="61"/>
                    <a:pt x="169" y="66"/>
                  </a:cubicBezTo>
                  <a:cubicBezTo>
                    <a:pt x="173" y="70"/>
                    <a:pt x="176" y="74"/>
                    <a:pt x="178" y="79"/>
                  </a:cubicBezTo>
                  <a:lnTo>
                    <a:pt x="108" y="148"/>
                  </a:lnTo>
                  <a:close/>
                  <a:moveTo>
                    <a:pt x="77" y="121"/>
                  </a:moveTo>
                  <a:cubicBezTo>
                    <a:pt x="70" y="119"/>
                    <a:pt x="63" y="117"/>
                    <a:pt x="56" y="117"/>
                  </a:cubicBezTo>
                  <a:cubicBezTo>
                    <a:pt x="112" y="60"/>
                    <a:pt x="112" y="60"/>
                    <a:pt x="112" y="60"/>
                  </a:cubicBezTo>
                  <a:cubicBezTo>
                    <a:pt x="121" y="52"/>
                    <a:pt x="133" y="50"/>
                    <a:pt x="146" y="53"/>
                  </a:cubicBezTo>
                  <a:lnTo>
                    <a:pt x="77" y="121"/>
                  </a:lnTo>
                  <a:close/>
                  <a:moveTo>
                    <a:pt x="31" y="219"/>
                  </a:moveTo>
                  <a:cubicBezTo>
                    <a:pt x="30" y="219"/>
                    <a:pt x="28" y="219"/>
                    <a:pt x="26" y="220"/>
                  </a:cubicBezTo>
                  <a:cubicBezTo>
                    <a:pt x="20" y="219"/>
                    <a:pt x="15" y="215"/>
                    <a:pt x="15" y="209"/>
                  </a:cubicBezTo>
                  <a:cubicBezTo>
                    <a:pt x="15" y="207"/>
                    <a:pt x="16" y="205"/>
                    <a:pt x="16" y="204"/>
                  </a:cubicBezTo>
                  <a:cubicBezTo>
                    <a:pt x="23" y="177"/>
                    <a:pt x="23" y="177"/>
                    <a:pt x="23" y="177"/>
                  </a:cubicBezTo>
                  <a:cubicBezTo>
                    <a:pt x="32" y="176"/>
                    <a:pt x="41" y="180"/>
                    <a:pt x="48" y="187"/>
                  </a:cubicBezTo>
                  <a:cubicBezTo>
                    <a:pt x="55" y="194"/>
                    <a:pt x="58" y="203"/>
                    <a:pt x="58" y="211"/>
                  </a:cubicBezTo>
                  <a:lnTo>
                    <a:pt x="31" y="219"/>
                  </a:lnTo>
                  <a:close/>
                  <a:moveTo>
                    <a:pt x="65" y="210"/>
                  </a:moveTo>
                  <a:cubicBezTo>
                    <a:pt x="65" y="200"/>
                    <a:pt x="61" y="190"/>
                    <a:pt x="53" y="182"/>
                  </a:cubicBezTo>
                  <a:cubicBezTo>
                    <a:pt x="45" y="174"/>
                    <a:pt x="35" y="170"/>
                    <a:pt x="26" y="169"/>
                  </a:cubicBezTo>
                  <a:cubicBezTo>
                    <a:pt x="33" y="143"/>
                    <a:pt x="33" y="143"/>
                    <a:pt x="33" y="143"/>
                  </a:cubicBezTo>
                  <a:cubicBezTo>
                    <a:pt x="33" y="141"/>
                    <a:pt x="34" y="139"/>
                    <a:pt x="36" y="138"/>
                  </a:cubicBezTo>
                  <a:cubicBezTo>
                    <a:pt x="50" y="127"/>
                    <a:pt x="73" y="130"/>
                    <a:pt x="88" y="146"/>
                  </a:cubicBezTo>
                  <a:cubicBezTo>
                    <a:pt x="105" y="163"/>
                    <a:pt x="108" y="187"/>
                    <a:pt x="95" y="201"/>
                  </a:cubicBezTo>
                  <a:cubicBezTo>
                    <a:pt x="94" y="202"/>
                    <a:pt x="93" y="202"/>
                    <a:pt x="92" y="202"/>
                  </a:cubicBezTo>
                  <a:lnTo>
                    <a:pt x="65" y="210"/>
                  </a:lnTo>
                  <a:close/>
                  <a:moveTo>
                    <a:pt x="210" y="86"/>
                  </a:moveTo>
                  <a:cubicBezTo>
                    <a:pt x="198" y="99"/>
                    <a:pt x="198" y="99"/>
                    <a:pt x="198" y="99"/>
                  </a:cubicBezTo>
                  <a:cubicBezTo>
                    <a:pt x="198" y="97"/>
                    <a:pt x="198" y="96"/>
                    <a:pt x="198" y="94"/>
                  </a:cubicBezTo>
                  <a:cubicBezTo>
                    <a:pt x="196" y="80"/>
                    <a:pt x="190" y="66"/>
                    <a:pt x="179" y="55"/>
                  </a:cubicBezTo>
                  <a:cubicBezTo>
                    <a:pt x="167" y="44"/>
                    <a:pt x="151" y="37"/>
                    <a:pt x="136" y="37"/>
                  </a:cubicBezTo>
                  <a:cubicBezTo>
                    <a:pt x="148" y="24"/>
                    <a:pt x="148" y="24"/>
                    <a:pt x="148" y="24"/>
                  </a:cubicBezTo>
                  <a:cubicBezTo>
                    <a:pt x="154" y="18"/>
                    <a:pt x="162" y="15"/>
                    <a:pt x="172" y="15"/>
                  </a:cubicBezTo>
                  <a:cubicBezTo>
                    <a:pt x="183" y="15"/>
                    <a:pt x="196" y="20"/>
                    <a:pt x="205" y="30"/>
                  </a:cubicBezTo>
                  <a:cubicBezTo>
                    <a:pt x="214" y="38"/>
                    <a:pt x="219" y="49"/>
                    <a:pt x="219" y="60"/>
                  </a:cubicBezTo>
                  <a:cubicBezTo>
                    <a:pt x="220" y="70"/>
                    <a:pt x="217" y="80"/>
                    <a:pt x="210" y="8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134" name="TextBox 133"/>
            <p:cNvSpPr txBox="1"/>
            <p:nvPr/>
          </p:nvSpPr>
          <p:spPr>
            <a:xfrm>
              <a:off x="9274672" y="5877792"/>
              <a:ext cx="1007007" cy="338554"/>
            </a:xfrm>
            <a:prstGeom prst="rect">
              <a:avLst/>
            </a:prstGeom>
            <a:noFill/>
          </p:spPr>
          <p:txBody>
            <a:bodyPr wrap="none" rtlCol="0">
              <a:spAutoFit/>
            </a:bodyPr>
            <a:lstStyle/>
            <a:p>
              <a:pPr algn="ctr"/>
              <a:r>
                <a:rPr lang="en-US" sz="1600" b="1" dirty="0" err="1">
                  <a:solidFill>
                    <a:prstClr val="black">
                      <a:lumMod val="50000"/>
                      <a:lumOff val="50000"/>
                    </a:prstClr>
                  </a:solidFill>
                  <a:latin typeface="Source Sans Pro Light"/>
                </a:rPr>
                <a:t>unshift</a:t>
              </a:r>
              <a:r>
                <a:rPr lang="en-US" sz="1600" b="1" dirty="0">
                  <a:solidFill>
                    <a:prstClr val="black">
                      <a:lumMod val="50000"/>
                      <a:lumOff val="50000"/>
                    </a:prstClr>
                  </a:solidFill>
                  <a:latin typeface="Source Sans Pro Light"/>
                </a:rPr>
                <a:t>()</a:t>
              </a:r>
              <a:endParaRPr lang="id-ID" sz="1600" b="1" dirty="0">
                <a:solidFill>
                  <a:prstClr val="black">
                    <a:lumMod val="50000"/>
                    <a:lumOff val="50000"/>
                  </a:prstClr>
                </a:solidFill>
                <a:latin typeface="Source Sans Pro Light"/>
              </a:endParaRPr>
            </a:p>
          </p:txBody>
        </p:sp>
      </p:grpSp>
      <p:sp>
        <p:nvSpPr>
          <p:cNvPr id="15" name="Text Placeholder 14"/>
          <p:cNvSpPr>
            <a:spLocks noGrp="1"/>
          </p:cNvSpPr>
          <p:nvPr>
            <p:ph type="body" sz="quarter" idx="10"/>
          </p:nvPr>
        </p:nvSpPr>
        <p:spPr/>
        <p:txBody>
          <a:bodyPr>
            <a:normAutofit/>
          </a:bodyPr>
          <a:lstStyle/>
          <a:p>
            <a:r>
              <a:rPr lang="en-US" sz="2000" dirty="0" smtClean="0"/>
              <a:t>ARRAY METHODS</a:t>
            </a:r>
            <a:endParaRPr lang="en-US" sz="2000" dirty="0"/>
          </a:p>
        </p:txBody>
      </p:sp>
    </p:spTree>
    <p:extLst>
      <p:ext uri="{BB962C8B-B14F-4D97-AF65-F5344CB8AC3E}">
        <p14:creationId xmlns:p14="http://schemas.microsoft.com/office/powerpoint/2010/main" val="4072143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Box 187"/>
          <p:cNvSpPr txBox="1"/>
          <p:nvPr/>
        </p:nvSpPr>
        <p:spPr>
          <a:xfrm>
            <a:off x="2241053" y="1071714"/>
            <a:ext cx="7648249" cy="369332"/>
          </a:xfrm>
          <a:prstGeom prst="rect">
            <a:avLst/>
          </a:prstGeom>
          <a:noFill/>
        </p:spPr>
        <p:txBody>
          <a:bodyPr wrap="none" rtlCol="0">
            <a:spAutoFit/>
          </a:bodyPr>
          <a:lstStyle/>
          <a:p>
            <a:pPr algn="ctr"/>
            <a:r>
              <a:rPr lang="en-US" sz="1800" dirty="0">
                <a:solidFill>
                  <a:schemeClr val="accent1">
                    <a:lumMod val="50000"/>
                  </a:schemeClr>
                </a:solidFill>
                <a:latin typeface="Source Sans Pro Light"/>
              </a:rPr>
              <a:t>Group of </a:t>
            </a:r>
            <a:r>
              <a:rPr lang="en-US" sz="1800" b="1" dirty="0">
                <a:solidFill>
                  <a:schemeClr val="accent2"/>
                </a:solidFill>
                <a:latin typeface="Source Sans Pro Light"/>
              </a:rPr>
              <a:t>reusable code</a:t>
            </a:r>
            <a:r>
              <a:rPr lang="en-US" sz="1800" dirty="0">
                <a:solidFill>
                  <a:prstClr val="white">
                    <a:lumMod val="50000"/>
                  </a:prstClr>
                </a:solidFill>
                <a:latin typeface="Source Sans Pro Light"/>
              </a:rPr>
              <a:t> </a:t>
            </a:r>
            <a:r>
              <a:rPr lang="en-US" sz="1800" dirty="0">
                <a:solidFill>
                  <a:schemeClr val="accent1">
                    <a:lumMod val="50000"/>
                  </a:schemeClr>
                </a:solidFill>
                <a:latin typeface="Source Sans Pro Light"/>
              </a:rPr>
              <a:t>which can be called anywhere in your program. </a:t>
            </a:r>
            <a:endParaRPr lang="en-US" sz="1800" i="1" dirty="0">
              <a:solidFill>
                <a:schemeClr val="accent1">
                  <a:lumMod val="50000"/>
                </a:schemeClr>
              </a:solidFill>
              <a:latin typeface="Source Sans Pro Light"/>
            </a:endParaRPr>
          </a:p>
        </p:txBody>
      </p:sp>
      <p:cxnSp>
        <p:nvCxnSpPr>
          <p:cNvPr id="136" name="Straight Connector 135"/>
          <p:cNvCxnSpPr/>
          <p:nvPr/>
        </p:nvCxnSpPr>
        <p:spPr>
          <a:xfrm>
            <a:off x="3962664" y="1973634"/>
            <a:ext cx="2714733" cy="0"/>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4979706" y="2918585"/>
            <a:ext cx="1644648" cy="0"/>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4399183" y="3742314"/>
            <a:ext cx="2225171" cy="0"/>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5434587" y="4566043"/>
            <a:ext cx="1189767" cy="0"/>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4907565" y="5389771"/>
            <a:ext cx="1759335" cy="0"/>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6945366" y="1650072"/>
            <a:ext cx="3801954" cy="785220"/>
            <a:chOff x="6976190" y="1876103"/>
            <a:chExt cx="3801954" cy="785220"/>
          </a:xfrm>
        </p:grpSpPr>
        <p:sp>
          <p:nvSpPr>
            <p:cNvPr id="141" name="TextBox 140"/>
            <p:cNvSpPr txBox="1"/>
            <p:nvPr/>
          </p:nvSpPr>
          <p:spPr>
            <a:xfrm>
              <a:off x="6976190" y="1876103"/>
              <a:ext cx="941283" cy="307777"/>
            </a:xfrm>
            <a:prstGeom prst="rect">
              <a:avLst/>
            </a:prstGeom>
            <a:noFill/>
          </p:spPr>
          <p:txBody>
            <a:bodyPr wrap="none" rtlCol="0">
              <a:spAutoFit/>
            </a:bodyPr>
            <a:lstStyle/>
            <a:p>
              <a:r>
                <a:rPr lang="en-US" sz="1400" b="1" dirty="0" smtClean="0">
                  <a:solidFill>
                    <a:schemeClr val="accent5"/>
                  </a:solidFill>
                  <a:latin typeface="+mj-lt"/>
                </a:rPr>
                <a:t>Keyword</a:t>
              </a:r>
              <a:endParaRPr lang="id-ID" sz="1400" b="1" dirty="0">
                <a:solidFill>
                  <a:schemeClr val="accent5"/>
                </a:solidFill>
                <a:latin typeface="+mj-lt"/>
              </a:endParaRPr>
            </a:p>
          </p:txBody>
        </p:sp>
        <p:sp>
          <p:nvSpPr>
            <p:cNvPr id="142" name="TextBox 141"/>
            <p:cNvSpPr txBox="1"/>
            <p:nvPr/>
          </p:nvSpPr>
          <p:spPr>
            <a:xfrm>
              <a:off x="6976190" y="2138103"/>
              <a:ext cx="3801954" cy="523220"/>
            </a:xfrm>
            <a:prstGeom prst="rect">
              <a:avLst/>
            </a:prstGeom>
            <a:noFill/>
          </p:spPr>
          <p:txBody>
            <a:bodyPr wrap="square" rtlCol="0">
              <a:spAutoFit/>
            </a:bodyPr>
            <a:lstStyle/>
            <a:p>
              <a:r>
                <a:rPr lang="en-US" sz="1400" dirty="0">
                  <a:solidFill>
                    <a:schemeClr val="bg1">
                      <a:lumMod val="50000"/>
                    </a:schemeClr>
                  </a:solidFill>
                </a:rPr>
                <a:t>Defined with the function </a:t>
              </a:r>
              <a:r>
                <a:rPr lang="en-US" sz="1400" dirty="0" smtClean="0">
                  <a:solidFill>
                    <a:schemeClr val="bg1">
                      <a:lumMod val="50000"/>
                    </a:schemeClr>
                  </a:solidFill>
                </a:rPr>
                <a:t>keyword, </a:t>
              </a:r>
              <a:r>
                <a:rPr lang="en-US" sz="1400" dirty="0">
                  <a:solidFill>
                    <a:schemeClr val="bg1">
                      <a:lumMod val="50000"/>
                    </a:schemeClr>
                  </a:solidFill>
                </a:rPr>
                <a:t>followed by it’s name, followed by parentheses </a:t>
              </a:r>
              <a:r>
                <a:rPr lang="en-US" sz="1400" dirty="0" smtClean="0">
                  <a:solidFill>
                    <a:schemeClr val="bg1">
                      <a:lumMod val="50000"/>
                    </a:schemeClr>
                  </a:solidFill>
                </a:rPr>
                <a:t>().</a:t>
              </a:r>
              <a:endParaRPr lang="en-US" sz="1400" dirty="0">
                <a:solidFill>
                  <a:schemeClr val="bg1">
                    <a:lumMod val="50000"/>
                  </a:schemeClr>
                </a:solidFill>
              </a:endParaRPr>
            </a:p>
          </p:txBody>
        </p:sp>
      </p:grpSp>
      <p:grpSp>
        <p:nvGrpSpPr>
          <p:cNvPr id="6" name="Group 5"/>
          <p:cNvGrpSpPr/>
          <p:nvPr/>
        </p:nvGrpSpPr>
        <p:grpSpPr>
          <a:xfrm>
            <a:off x="6945366" y="2578020"/>
            <a:ext cx="4006886" cy="785587"/>
            <a:chOff x="6976190" y="2804051"/>
            <a:chExt cx="4006886" cy="785587"/>
          </a:xfrm>
        </p:grpSpPr>
        <p:sp>
          <p:nvSpPr>
            <p:cNvPr id="143" name="TextBox 142"/>
            <p:cNvSpPr txBox="1"/>
            <p:nvPr/>
          </p:nvSpPr>
          <p:spPr>
            <a:xfrm>
              <a:off x="6976190" y="2804051"/>
              <a:ext cx="1874231" cy="307777"/>
            </a:xfrm>
            <a:prstGeom prst="rect">
              <a:avLst/>
            </a:prstGeom>
            <a:noFill/>
          </p:spPr>
          <p:txBody>
            <a:bodyPr wrap="none" rtlCol="0">
              <a:spAutoFit/>
            </a:bodyPr>
            <a:lstStyle/>
            <a:p>
              <a:r>
                <a:rPr lang="en-US" sz="1400" b="1" dirty="0" smtClean="0">
                  <a:solidFill>
                    <a:schemeClr val="accent4"/>
                  </a:solidFill>
                  <a:latin typeface="+mj-lt"/>
                </a:rPr>
                <a:t>Naming Convention</a:t>
              </a:r>
              <a:endParaRPr lang="id-ID" sz="1400" b="1" dirty="0">
                <a:solidFill>
                  <a:schemeClr val="accent4"/>
                </a:solidFill>
                <a:latin typeface="+mj-lt"/>
              </a:endParaRPr>
            </a:p>
          </p:txBody>
        </p:sp>
        <p:sp>
          <p:nvSpPr>
            <p:cNvPr id="144" name="TextBox 143"/>
            <p:cNvSpPr txBox="1"/>
            <p:nvPr/>
          </p:nvSpPr>
          <p:spPr>
            <a:xfrm>
              <a:off x="6976190" y="3066418"/>
              <a:ext cx="4006886" cy="523220"/>
            </a:xfrm>
            <a:prstGeom prst="rect">
              <a:avLst/>
            </a:prstGeom>
            <a:noFill/>
          </p:spPr>
          <p:txBody>
            <a:bodyPr wrap="square" rtlCol="0">
              <a:spAutoFit/>
            </a:bodyPr>
            <a:lstStyle/>
            <a:p>
              <a:pPr lvl="0"/>
              <a:r>
                <a:rPr lang="en-US" sz="1400" dirty="0" smtClean="0">
                  <a:solidFill>
                    <a:prstClr val="white">
                      <a:lumMod val="50000"/>
                    </a:prstClr>
                  </a:solidFill>
                </a:rPr>
                <a:t>Name </a:t>
              </a:r>
              <a:r>
                <a:rPr lang="en-US" sz="1400" dirty="0">
                  <a:solidFill>
                    <a:schemeClr val="bg1">
                      <a:lumMod val="50000"/>
                    </a:schemeClr>
                  </a:solidFill>
                </a:rPr>
                <a:t>can contain </a:t>
              </a:r>
              <a:r>
                <a:rPr lang="en-US" sz="1400" dirty="0">
                  <a:solidFill>
                    <a:prstClr val="white">
                      <a:lumMod val="50000"/>
                    </a:prstClr>
                  </a:solidFill>
                </a:rPr>
                <a:t>letters, digits, underscores, and dollar signs (same rules as variables).</a:t>
              </a:r>
            </a:p>
          </p:txBody>
        </p:sp>
      </p:grpSp>
      <p:grpSp>
        <p:nvGrpSpPr>
          <p:cNvPr id="5" name="Group 4"/>
          <p:cNvGrpSpPr/>
          <p:nvPr/>
        </p:nvGrpSpPr>
        <p:grpSpPr>
          <a:xfrm>
            <a:off x="6945366" y="3402098"/>
            <a:ext cx="4541142" cy="792492"/>
            <a:chOff x="6976189" y="3628129"/>
            <a:chExt cx="4541142" cy="792492"/>
          </a:xfrm>
        </p:grpSpPr>
        <p:sp>
          <p:nvSpPr>
            <p:cNvPr id="145" name="TextBox 144"/>
            <p:cNvSpPr txBox="1"/>
            <p:nvPr/>
          </p:nvSpPr>
          <p:spPr>
            <a:xfrm>
              <a:off x="6985714" y="3628129"/>
              <a:ext cx="1162498" cy="307777"/>
            </a:xfrm>
            <a:prstGeom prst="rect">
              <a:avLst/>
            </a:prstGeom>
            <a:noFill/>
          </p:spPr>
          <p:txBody>
            <a:bodyPr wrap="none" rtlCol="0">
              <a:spAutoFit/>
            </a:bodyPr>
            <a:lstStyle/>
            <a:p>
              <a:r>
                <a:rPr lang="en-US" sz="1400" b="1" dirty="0" smtClean="0">
                  <a:solidFill>
                    <a:schemeClr val="accent3"/>
                  </a:solidFill>
                  <a:latin typeface="+mj-lt"/>
                </a:rPr>
                <a:t>Parameters</a:t>
              </a:r>
              <a:endParaRPr lang="id-ID" sz="1400" b="1" dirty="0">
                <a:solidFill>
                  <a:schemeClr val="accent3"/>
                </a:solidFill>
                <a:latin typeface="+mj-lt"/>
              </a:endParaRPr>
            </a:p>
          </p:txBody>
        </p:sp>
        <p:sp>
          <p:nvSpPr>
            <p:cNvPr id="146" name="TextBox 145"/>
            <p:cNvSpPr txBox="1"/>
            <p:nvPr/>
          </p:nvSpPr>
          <p:spPr>
            <a:xfrm>
              <a:off x="6976189" y="3897401"/>
              <a:ext cx="4541142" cy="523220"/>
            </a:xfrm>
            <a:prstGeom prst="rect">
              <a:avLst/>
            </a:prstGeom>
            <a:noFill/>
          </p:spPr>
          <p:txBody>
            <a:bodyPr wrap="square" rtlCol="0">
              <a:spAutoFit/>
            </a:bodyPr>
            <a:lstStyle/>
            <a:p>
              <a:pPr lvl="0"/>
              <a:r>
                <a:rPr lang="en-US" sz="1400" dirty="0">
                  <a:solidFill>
                    <a:prstClr val="white">
                      <a:lumMod val="50000"/>
                    </a:prstClr>
                  </a:solidFill>
                </a:rPr>
                <a:t>The parentheses may include </a:t>
              </a:r>
              <a:r>
                <a:rPr lang="en-US" sz="1400" dirty="0">
                  <a:solidFill>
                    <a:schemeClr val="bg1">
                      <a:lumMod val="50000"/>
                    </a:schemeClr>
                  </a:solidFill>
                </a:rPr>
                <a:t>parameter names </a:t>
              </a:r>
              <a:r>
                <a:rPr lang="en-US" sz="1400" dirty="0">
                  <a:solidFill>
                    <a:prstClr val="white">
                      <a:lumMod val="50000"/>
                    </a:prstClr>
                  </a:solidFill>
                </a:rPr>
                <a:t>separated </a:t>
              </a:r>
              <a:r>
                <a:rPr lang="en-US" sz="1400" dirty="0" smtClean="0">
                  <a:solidFill>
                    <a:prstClr val="white">
                      <a:lumMod val="50000"/>
                    </a:prstClr>
                  </a:solidFill>
                </a:rPr>
                <a:t>by commas</a:t>
              </a:r>
              <a:r>
                <a:rPr lang="en-US" sz="1400" dirty="0">
                  <a:solidFill>
                    <a:prstClr val="white">
                      <a:lumMod val="50000"/>
                    </a:prstClr>
                  </a:solidFill>
                </a:rPr>
                <a:t>:</a:t>
              </a:r>
              <a:r>
                <a:rPr lang="en-US" sz="1400" b="1" dirty="0">
                  <a:solidFill>
                    <a:prstClr val="white">
                      <a:lumMod val="50000"/>
                    </a:prstClr>
                  </a:solidFill>
                </a:rPr>
                <a:t> </a:t>
              </a:r>
              <a:r>
                <a:rPr lang="en-US" sz="1400" dirty="0">
                  <a:solidFill>
                    <a:prstClr val="white">
                      <a:lumMod val="50000"/>
                    </a:prstClr>
                  </a:solidFill>
                </a:rPr>
                <a:t>(parameter1,  parameter2, ...)</a:t>
              </a:r>
            </a:p>
          </p:txBody>
        </p:sp>
      </p:grpSp>
      <p:grpSp>
        <p:nvGrpSpPr>
          <p:cNvPr id="4" name="Group 3"/>
          <p:cNvGrpSpPr/>
          <p:nvPr/>
        </p:nvGrpSpPr>
        <p:grpSpPr>
          <a:xfrm>
            <a:off x="6945365" y="4197445"/>
            <a:ext cx="4006887" cy="766537"/>
            <a:chOff x="6976188" y="4423476"/>
            <a:chExt cx="4006887" cy="766537"/>
          </a:xfrm>
        </p:grpSpPr>
        <p:sp>
          <p:nvSpPr>
            <p:cNvPr id="147" name="TextBox 146"/>
            <p:cNvSpPr txBox="1"/>
            <p:nvPr/>
          </p:nvSpPr>
          <p:spPr>
            <a:xfrm>
              <a:off x="6976189" y="4423476"/>
              <a:ext cx="631904" cy="307777"/>
            </a:xfrm>
            <a:prstGeom prst="rect">
              <a:avLst/>
            </a:prstGeom>
            <a:noFill/>
          </p:spPr>
          <p:txBody>
            <a:bodyPr wrap="none" rtlCol="0">
              <a:spAutoFit/>
            </a:bodyPr>
            <a:lstStyle/>
            <a:p>
              <a:r>
                <a:rPr lang="en-US" sz="1400" b="1" dirty="0" smtClean="0">
                  <a:solidFill>
                    <a:schemeClr val="accent2"/>
                  </a:solidFill>
                  <a:latin typeface="+mj-lt"/>
                </a:rPr>
                <a:t>Code</a:t>
              </a:r>
              <a:endParaRPr lang="id-ID" sz="1400" b="1" dirty="0">
                <a:solidFill>
                  <a:schemeClr val="accent2"/>
                </a:solidFill>
                <a:latin typeface="+mj-lt"/>
              </a:endParaRPr>
            </a:p>
          </p:txBody>
        </p:sp>
        <p:sp>
          <p:nvSpPr>
            <p:cNvPr id="148" name="TextBox 147"/>
            <p:cNvSpPr txBox="1"/>
            <p:nvPr/>
          </p:nvSpPr>
          <p:spPr>
            <a:xfrm>
              <a:off x="6976188" y="4666793"/>
              <a:ext cx="4006887" cy="523220"/>
            </a:xfrm>
            <a:prstGeom prst="rect">
              <a:avLst/>
            </a:prstGeom>
            <a:noFill/>
          </p:spPr>
          <p:txBody>
            <a:bodyPr wrap="square" rtlCol="0">
              <a:spAutoFit/>
            </a:bodyPr>
            <a:lstStyle/>
            <a:p>
              <a:pPr lvl="0"/>
              <a:r>
                <a:rPr lang="en-US" sz="1400" dirty="0">
                  <a:solidFill>
                    <a:schemeClr val="bg1">
                      <a:lumMod val="50000"/>
                    </a:schemeClr>
                  </a:solidFill>
                </a:rPr>
                <a:t>The code to be executed, by the function, is placed inside curly brackets: {}</a:t>
              </a:r>
            </a:p>
          </p:txBody>
        </p:sp>
      </p:grpSp>
      <p:grpSp>
        <p:nvGrpSpPr>
          <p:cNvPr id="3" name="Group 2"/>
          <p:cNvGrpSpPr/>
          <p:nvPr/>
        </p:nvGrpSpPr>
        <p:grpSpPr>
          <a:xfrm>
            <a:off x="6945366" y="5112624"/>
            <a:ext cx="4006886" cy="737962"/>
            <a:chOff x="6989766" y="5338655"/>
            <a:chExt cx="3693097" cy="737962"/>
          </a:xfrm>
        </p:grpSpPr>
        <p:sp>
          <p:nvSpPr>
            <p:cNvPr id="149" name="TextBox 148"/>
            <p:cNvSpPr txBox="1"/>
            <p:nvPr/>
          </p:nvSpPr>
          <p:spPr>
            <a:xfrm>
              <a:off x="6989766" y="5338655"/>
              <a:ext cx="696183" cy="307777"/>
            </a:xfrm>
            <a:prstGeom prst="rect">
              <a:avLst/>
            </a:prstGeom>
            <a:noFill/>
          </p:spPr>
          <p:txBody>
            <a:bodyPr wrap="none" rtlCol="0">
              <a:spAutoFit/>
            </a:bodyPr>
            <a:lstStyle/>
            <a:p>
              <a:r>
                <a:rPr lang="en-US" sz="1400" b="1" dirty="0" smtClean="0">
                  <a:solidFill>
                    <a:schemeClr val="bg1">
                      <a:lumMod val="50000"/>
                    </a:schemeClr>
                  </a:solidFill>
                  <a:latin typeface="+mj-lt"/>
                </a:rPr>
                <a:t>Return</a:t>
              </a:r>
              <a:endParaRPr lang="id-ID" sz="1400" b="1" dirty="0">
                <a:solidFill>
                  <a:schemeClr val="bg1">
                    <a:lumMod val="50000"/>
                  </a:schemeClr>
                </a:solidFill>
                <a:latin typeface="+mj-lt"/>
              </a:endParaRPr>
            </a:p>
          </p:txBody>
        </p:sp>
        <p:sp>
          <p:nvSpPr>
            <p:cNvPr id="150" name="TextBox 149"/>
            <p:cNvSpPr txBox="1"/>
            <p:nvPr/>
          </p:nvSpPr>
          <p:spPr>
            <a:xfrm>
              <a:off x="6989766" y="5553397"/>
              <a:ext cx="3693097" cy="523220"/>
            </a:xfrm>
            <a:prstGeom prst="rect">
              <a:avLst/>
            </a:prstGeom>
            <a:noFill/>
          </p:spPr>
          <p:txBody>
            <a:bodyPr wrap="square" rtlCol="0">
              <a:spAutoFit/>
            </a:bodyPr>
            <a:lstStyle/>
            <a:p>
              <a:pPr lvl="0"/>
              <a:r>
                <a:rPr lang="en-US" sz="1400" dirty="0">
                  <a:solidFill>
                    <a:schemeClr val="bg1">
                      <a:lumMod val="50000"/>
                    </a:schemeClr>
                  </a:solidFill>
                </a:rPr>
                <a:t>When JavaScript reaches a return statement, the function will stop executing.</a:t>
              </a:r>
            </a:p>
          </p:txBody>
        </p:sp>
      </p:grpSp>
      <p:sp>
        <p:nvSpPr>
          <p:cNvPr id="70" name="Freeform 54"/>
          <p:cNvSpPr>
            <a:spLocks/>
          </p:cNvSpPr>
          <p:nvPr/>
        </p:nvSpPr>
        <p:spPr bwMode="auto">
          <a:xfrm>
            <a:off x="2186621" y="2033259"/>
            <a:ext cx="1393977" cy="1404782"/>
          </a:xfrm>
          <a:custGeom>
            <a:avLst/>
            <a:gdLst>
              <a:gd name="T0" fmla="*/ 0 w 163"/>
              <a:gd name="T1" fmla="*/ 0 h 164"/>
              <a:gd name="T2" fmla="*/ 45 w 163"/>
              <a:gd name="T3" fmla="*/ 164 h 164"/>
              <a:gd name="T4" fmla="*/ 96 w 163"/>
              <a:gd name="T5" fmla="*/ 71 h 164"/>
              <a:gd name="T6" fmla="*/ 163 w 163"/>
              <a:gd name="T7" fmla="*/ 0 h 164"/>
              <a:gd name="T8" fmla="*/ 0 w 163"/>
              <a:gd name="T9" fmla="*/ 0 h 164"/>
            </a:gdLst>
            <a:ahLst/>
            <a:cxnLst>
              <a:cxn ang="0">
                <a:pos x="T0" y="T1"/>
              </a:cxn>
              <a:cxn ang="0">
                <a:pos x="T2" y="T3"/>
              </a:cxn>
              <a:cxn ang="0">
                <a:pos x="T4" y="T5"/>
              </a:cxn>
              <a:cxn ang="0">
                <a:pos x="T6" y="T7"/>
              </a:cxn>
              <a:cxn ang="0">
                <a:pos x="T8" y="T9"/>
              </a:cxn>
            </a:cxnLst>
            <a:rect l="0" t="0" r="r" b="b"/>
            <a:pathLst>
              <a:path w="163" h="164">
                <a:moveTo>
                  <a:pt x="0" y="0"/>
                </a:moveTo>
                <a:cubicBezTo>
                  <a:pt x="45" y="164"/>
                  <a:pt x="45" y="164"/>
                  <a:pt x="45" y="164"/>
                </a:cubicBezTo>
                <a:cubicBezTo>
                  <a:pt x="52" y="145"/>
                  <a:pt x="87" y="87"/>
                  <a:pt x="96" y="71"/>
                </a:cubicBezTo>
                <a:cubicBezTo>
                  <a:pt x="126" y="16"/>
                  <a:pt x="163" y="0"/>
                  <a:pt x="163" y="0"/>
                </a:cubicBezTo>
                <a:cubicBezTo>
                  <a:pt x="0" y="0"/>
                  <a:pt x="0" y="0"/>
                  <a:pt x="0" y="0"/>
                </a:cubicBezTo>
              </a:path>
            </a:pathLst>
          </a:custGeom>
          <a:gradFill flip="none" rotWithShape="1">
            <a:gsLst>
              <a:gs pos="0">
                <a:schemeClr val="accent5">
                  <a:lumMod val="75000"/>
                </a:schemeClr>
              </a:gs>
              <a:gs pos="38000">
                <a:schemeClr val="accent5"/>
              </a:gs>
              <a:gs pos="100000">
                <a:schemeClr val="accent5"/>
              </a:gs>
            </a:gsLst>
            <a:lin ang="0" scaled="0"/>
            <a:tileRect/>
          </a:gradFill>
          <a:ln>
            <a:noFill/>
          </a:ln>
        </p:spPr>
        <p:txBody>
          <a:bodyPr vert="horz" wrap="square" lIns="91440" tIns="45720" rIns="91440" bIns="45720" numCol="1" anchor="t" anchorCtr="0" compatLnSpc="1">
            <a:prstTxWarp prst="textNoShape">
              <a:avLst/>
            </a:prstTxWarp>
          </a:bodyPr>
          <a:lstStyle/>
          <a:p>
            <a:endParaRPr lang="id-ID"/>
          </a:p>
        </p:txBody>
      </p:sp>
      <p:sp>
        <p:nvSpPr>
          <p:cNvPr id="71" name="Freeform 70"/>
          <p:cNvSpPr/>
          <p:nvPr/>
        </p:nvSpPr>
        <p:spPr>
          <a:xfrm>
            <a:off x="1390577" y="2555551"/>
            <a:ext cx="3367081" cy="1095009"/>
          </a:xfrm>
          <a:custGeom>
            <a:avLst/>
            <a:gdLst>
              <a:gd name="connsiteX0" fmla="*/ 627128 w 3918640"/>
              <a:gd name="connsiteY0" fmla="*/ 0 h 1274382"/>
              <a:gd name="connsiteX1" fmla="*/ 2311115 w 3918640"/>
              <a:gd name="connsiteY1" fmla="*/ 0 h 1274382"/>
              <a:gd name="connsiteX2" fmla="*/ 2343852 w 3918640"/>
              <a:gd name="connsiteY2" fmla="*/ 0 h 1274382"/>
              <a:gd name="connsiteX3" fmla="*/ 2510711 w 3918640"/>
              <a:gd name="connsiteY3" fmla="*/ 0 h 1274382"/>
              <a:gd name="connsiteX4" fmla="*/ 2689091 w 3918640"/>
              <a:gd name="connsiteY4" fmla="*/ 0 h 1274382"/>
              <a:gd name="connsiteX5" fmla="*/ 2839532 w 3918640"/>
              <a:gd name="connsiteY5" fmla="*/ 0 h 1274382"/>
              <a:gd name="connsiteX6" fmla="*/ 2955313 w 3918640"/>
              <a:gd name="connsiteY6" fmla="*/ 0 h 1274382"/>
              <a:gd name="connsiteX7" fmla="*/ 3029711 w 3918640"/>
              <a:gd name="connsiteY7" fmla="*/ 0 h 1274382"/>
              <a:gd name="connsiteX8" fmla="*/ 3056004 w 3918640"/>
              <a:gd name="connsiteY8" fmla="*/ 0 h 1274382"/>
              <a:gd name="connsiteX9" fmla="*/ 3918640 w 3918640"/>
              <a:gd name="connsiteY9" fmla="*/ 0 h 1274382"/>
              <a:gd name="connsiteX10" fmla="*/ 3918640 w 3918640"/>
              <a:gd name="connsiteY10" fmla="*/ 817544 h 1274382"/>
              <a:gd name="connsiteX11" fmla="*/ 2343852 w 3918640"/>
              <a:gd name="connsiteY11" fmla="*/ 817544 h 1274382"/>
              <a:gd name="connsiteX12" fmla="*/ 2343852 w 3918640"/>
              <a:gd name="connsiteY12" fmla="*/ 805669 h 1274382"/>
              <a:gd name="connsiteX13" fmla="*/ 2259651 w 3918640"/>
              <a:gd name="connsiteY13" fmla="*/ 975699 h 1274382"/>
              <a:gd name="connsiteX14" fmla="*/ 0 w 3918640"/>
              <a:gd name="connsiteY14" fmla="*/ 1274382 h 1274382"/>
              <a:gd name="connsiteX15" fmla="*/ 507675 w 3918640"/>
              <a:gd name="connsiteY15" fmla="*/ 59737 h 1274382"/>
              <a:gd name="connsiteX16" fmla="*/ 627128 w 3918640"/>
              <a:gd name="connsiteY16" fmla="*/ 0 h 1274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18640" h="1274382">
                <a:moveTo>
                  <a:pt x="627128" y="0"/>
                </a:moveTo>
                <a:cubicBezTo>
                  <a:pt x="683121" y="0"/>
                  <a:pt x="1617903" y="0"/>
                  <a:pt x="2311115" y="0"/>
                </a:cubicBezTo>
                <a:lnTo>
                  <a:pt x="2343852" y="0"/>
                </a:lnTo>
                <a:lnTo>
                  <a:pt x="2510711" y="0"/>
                </a:lnTo>
                <a:lnTo>
                  <a:pt x="2689091" y="0"/>
                </a:lnTo>
                <a:lnTo>
                  <a:pt x="2839532" y="0"/>
                </a:lnTo>
                <a:lnTo>
                  <a:pt x="2955313" y="0"/>
                </a:lnTo>
                <a:lnTo>
                  <a:pt x="3029711" y="0"/>
                </a:lnTo>
                <a:lnTo>
                  <a:pt x="3056004" y="0"/>
                </a:lnTo>
                <a:lnTo>
                  <a:pt x="3918640" y="0"/>
                </a:lnTo>
                <a:lnTo>
                  <a:pt x="3918640" y="817544"/>
                </a:lnTo>
                <a:lnTo>
                  <a:pt x="2343852" y="817544"/>
                </a:lnTo>
                <a:lnTo>
                  <a:pt x="2343852" y="805669"/>
                </a:lnTo>
                <a:lnTo>
                  <a:pt x="2259651" y="975699"/>
                </a:lnTo>
                <a:cubicBezTo>
                  <a:pt x="2170061" y="1194733"/>
                  <a:pt x="89589" y="1025479"/>
                  <a:pt x="0" y="1274382"/>
                </a:cubicBezTo>
                <a:cubicBezTo>
                  <a:pt x="0" y="1274382"/>
                  <a:pt x="0" y="1274382"/>
                  <a:pt x="507675" y="59737"/>
                </a:cubicBezTo>
                <a:cubicBezTo>
                  <a:pt x="507675" y="59737"/>
                  <a:pt x="537538" y="0"/>
                  <a:pt x="627128" y="0"/>
                </a:cubicBezTo>
                <a:close/>
              </a:path>
            </a:pathLst>
          </a:custGeom>
          <a:gradFill>
            <a:gsLst>
              <a:gs pos="0">
                <a:schemeClr val="accent4">
                  <a:lumMod val="75000"/>
                </a:schemeClr>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2" name="Freeform 56"/>
          <p:cNvSpPr>
            <a:spLocks/>
          </p:cNvSpPr>
          <p:nvPr/>
        </p:nvSpPr>
        <p:spPr bwMode="auto">
          <a:xfrm>
            <a:off x="969144" y="3258024"/>
            <a:ext cx="3425508" cy="1087805"/>
          </a:xfrm>
          <a:custGeom>
            <a:avLst/>
            <a:gdLst>
              <a:gd name="T0" fmla="*/ 51 w 400"/>
              <a:gd name="T1" fmla="*/ 6 h 127"/>
              <a:gd name="T2" fmla="*/ 0 w 400"/>
              <a:gd name="T3" fmla="*/ 127 h 127"/>
              <a:gd name="T4" fmla="*/ 320 w 400"/>
              <a:gd name="T5" fmla="*/ 98 h 127"/>
              <a:gd name="T6" fmla="*/ 400 w 400"/>
              <a:gd name="T7" fmla="*/ 0 h 127"/>
              <a:gd name="T8" fmla="*/ 63 w 400"/>
              <a:gd name="T9" fmla="*/ 0 h 127"/>
              <a:gd name="T10" fmla="*/ 51 w 400"/>
              <a:gd name="T11" fmla="*/ 6 h 127"/>
            </a:gdLst>
            <a:ahLst/>
            <a:cxnLst>
              <a:cxn ang="0">
                <a:pos x="T0" y="T1"/>
              </a:cxn>
              <a:cxn ang="0">
                <a:pos x="T2" y="T3"/>
              </a:cxn>
              <a:cxn ang="0">
                <a:pos x="T4" y="T5"/>
              </a:cxn>
              <a:cxn ang="0">
                <a:pos x="T6" y="T7"/>
              </a:cxn>
              <a:cxn ang="0">
                <a:pos x="T8" y="T9"/>
              </a:cxn>
              <a:cxn ang="0">
                <a:pos x="T10" y="T11"/>
              </a:cxn>
            </a:cxnLst>
            <a:rect l="0" t="0" r="r" b="b"/>
            <a:pathLst>
              <a:path w="400" h="127">
                <a:moveTo>
                  <a:pt x="51" y="6"/>
                </a:moveTo>
                <a:cubicBezTo>
                  <a:pt x="0" y="127"/>
                  <a:pt x="0" y="127"/>
                  <a:pt x="0" y="127"/>
                </a:cubicBezTo>
                <a:cubicBezTo>
                  <a:pt x="9" y="102"/>
                  <a:pt x="311" y="119"/>
                  <a:pt x="320" y="98"/>
                </a:cubicBezTo>
                <a:cubicBezTo>
                  <a:pt x="347" y="35"/>
                  <a:pt x="400" y="0"/>
                  <a:pt x="400" y="0"/>
                </a:cubicBezTo>
                <a:cubicBezTo>
                  <a:pt x="400" y="0"/>
                  <a:pt x="72" y="0"/>
                  <a:pt x="63" y="0"/>
                </a:cubicBezTo>
                <a:cubicBezTo>
                  <a:pt x="53" y="0"/>
                  <a:pt x="51" y="6"/>
                  <a:pt x="51" y="6"/>
                </a:cubicBezTo>
                <a:close/>
              </a:path>
            </a:pathLst>
          </a:custGeom>
          <a:gradFill>
            <a:gsLst>
              <a:gs pos="0">
                <a:schemeClr val="accent3">
                  <a:lumMod val="75000"/>
                </a:schemeClr>
              </a:gs>
              <a:gs pos="100000">
                <a:schemeClr val="accent3"/>
              </a:gs>
            </a:gsLst>
            <a:lin ang="0" scaled="0"/>
          </a:gradFill>
          <a:ln>
            <a:noFill/>
          </a:ln>
        </p:spPr>
        <p:txBody>
          <a:bodyPr vert="horz" wrap="square" lIns="91440" tIns="45720" rIns="91440" bIns="45720" numCol="1" anchor="t" anchorCtr="0" compatLnSpc="1">
            <a:prstTxWarp prst="textNoShape">
              <a:avLst/>
            </a:prstTxWarp>
          </a:bodyPr>
          <a:lstStyle/>
          <a:p>
            <a:endParaRPr lang="id-ID"/>
          </a:p>
        </p:txBody>
      </p:sp>
      <p:sp>
        <p:nvSpPr>
          <p:cNvPr id="73" name="Freeform 72"/>
          <p:cNvSpPr>
            <a:spLocks/>
          </p:cNvSpPr>
          <p:nvPr/>
        </p:nvSpPr>
        <p:spPr bwMode="auto">
          <a:xfrm>
            <a:off x="558515" y="3985101"/>
            <a:ext cx="4761516" cy="1106259"/>
          </a:xfrm>
          <a:custGeom>
            <a:avLst/>
            <a:gdLst>
              <a:gd name="connsiteX0" fmla="*/ 4015982 w 5541497"/>
              <a:gd name="connsiteY0" fmla="*/ 0 h 1287474"/>
              <a:gd name="connsiteX1" fmla="*/ 5541497 w 5541497"/>
              <a:gd name="connsiteY1" fmla="*/ 0 h 1287474"/>
              <a:gd name="connsiteX2" fmla="*/ 5541497 w 5541497"/>
              <a:gd name="connsiteY2" fmla="*/ 809583 h 1287474"/>
              <a:gd name="connsiteX3" fmla="*/ 4162274 w 5541497"/>
              <a:gd name="connsiteY3" fmla="*/ 809583 h 1287474"/>
              <a:gd name="connsiteX4" fmla="*/ 4074241 w 5541497"/>
              <a:gd name="connsiteY4" fmla="*/ 987809 h 1287474"/>
              <a:gd name="connsiteX5" fmla="*/ 0 w 5541497"/>
              <a:gd name="connsiteY5" fmla="*/ 1287474 h 1287474"/>
              <a:gd name="connsiteX6" fmla="*/ 508035 w 5541497"/>
              <a:gd name="connsiteY6" fmla="*/ 68834 h 1287474"/>
              <a:gd name="connsiteX7" fmla="*/ 627573 w 5541497"/>
              <a:gd name="connsiteY7" fmla="*/ 8901 h 1287474"/>
              <a:gd name="connsiteX8" fmla="*/ 3904986 w 5541497"/>
              <a:gd name="connsiteY8" fmla="*/ 8901 h 1287474"/>
              <a:gd name="connsiteX9" fmla="*/ 4015982 w 5541497"/>
              <a:gd name="connsiteY9" fmla="*/ 8901 h 128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41497" h="1287474">
                <a:moveTo>
                  <a:pt x="4015982" y="0"/>
                </a:moveTo>
                <a:lnTo>
                  <a:pt x="5541497" y="0"/>
                </a:lnTo>
                <a:lnTo>
                  <a:pt x="5541497" y="809583"/>
                </a:lnTo>
                <a:lnTo>
                  <a:pt x="4162274" y="809583"/>
                </a:lnTo>
                <a:lnTo>
                  <a:pt x="4074241" y="987809"/>
                </a:lnTo>
                <a:cubicBezTo>
                  <a:pt x="3984588" y="1207563"/>
                  <a:pt x="89653" y="1037753"/>
                  <a:pt x="0" y="1287474"/>
                </a:cubicBezTo>
                <a:cubicBezTo>
                  <a:pt x="0" y="1287474"/>
                  <a:pt x="0" y="1287474"/>
                  <a:pt x="508035" y="68834"/>
                </a:cubicBezTo>
                <a:cubicBezTo>
                  <a:pt x="508035" y="68834"/>
                  <a:pt x="527958" y="8901"/>
                  <a:pt x="627573" y="8901"/>
                </a:cubicBezTo>
                <a:cubicBezTo>
                  <a:pt x="689210" y="8901"/>
                  <a:pt x="2671853" y="8901"/>
                  <a:pt x="3904986" y="8901"/>
                </a:cubicBezTo>
                <a:lnTo>
                  <a:pt x="4015982" y="8901"/>
                </a:lnTo>
                <a:close/>
              </a:path>
            </a:pathLst>
          </a:custGeom>
          <a:gradFill>
            <a:gsLst>
              <a:gs pos="0">
                <a:schemeClr val="accent2">
                  <a:lumMod val="75000"/>
                </a:schemeClr>
              </a:gs>
              <a:gs pos="100000">
                <a:schemeClr val="accent2"/>
              </a:gs>
            </a:gsLst>
            <a:lin ang="0" scaled="0"/>
          </a:gradFill>
          <a:ln>
            <a:noFill/>
          </a:ln>
        </p:spPr>
        <p:txBody>
          <a:bodyPr vert="horz" wrap="square" lIns="91440" tIns="45720" rIns="91440" bIns="45720" numCol="1" anchor="t" anchorCtr="0" compatLnSpc="1">
            <a:prstTxWarp prst="textNoShape">
              <a:avLst/>
            </a:prstTxWarp>
            <a:noAutofit/>
          </a:bodyPr>
          <a:lstStyle/>
          <a:p>
            <a:endParaRPr lang="id-ID"/>
          </a:p>
        </p:txBody>
      </p:sp>
      <p:sp>
        <p:nvSpPr>
          <p:cNvPr id="74" name="Freeform 58"/>
          <p:cNvSpPr>
            <a:spLocks/>
          </p:cNvSpPr>
          <p:nvPr/>
        </p:nvSpPr>
        <p:spPr bwMode="auto">
          <a:xfrm>
            <a:off x="309976" y="4680734"/>
            <a:ext cx="4751045" cy="785237"/>
          </a:xfrm>
          <a:custGeom>
            <a:avLst/>
            <a:gdLst>
              <a:gd name="T0" fmla="*/ 46 w 555"/>
              <a:gd name="T1" fmla="*/ 0 h 92"/>
              <a:gd name="T2" fmla="*/ 34 w 555"/>
              <a:gd name="T3" fmla="*/ 6 h 92"/>
              <a:gd name="T4" fmla="*/ 0 w 555"/>
              <a:gd name="T5" fmla="*/ 84 h 92"/>
              <a:gd name="T6" fmla="*/ 238 w 555"/>
              <a:gd name="T7" fmla="*/ 92 h 92"/>
              <a:gd name="T8" fmla="*/ 478 w 555"/>
              <a:gd name="T9" fmla="*/ 92 h 92"/>
              <a:gd name="T10" fmla="*/ 555 w 555"/>
              <a:gd name="T11" fmla="*/ 0 h 92"/>
              <a:gd name="T12" fmla="*/ 46 w 55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555" h="92">
                <a:moveTo>
                  <a:pt x="46" y="0"/>
                </a:moveTo>
                <a:cubicBezTo>
                  <a:pt x="36" y="0"/>
                  <a:pt x="34" y="6"/>
                  <a:pt x="34" y="6"/>
                </a:cubicBezTo>
                <a:cubicBezTo>
                  <a:pt x="0" y="84"/>
                  <a:pt x="0" y="84"/>
                  <a:pt x="0" y="84"/>
                </a:cubicBezTo>
                <a:cubicBezTo>
                  <a:pt x="4" y="72"/>
                  <a:pt x="151" y="84"/>
                  <a:pt x="238" y="92"/>
                </a:cubicBezTo>
                <a:cubicBezTo>
                  <a:pt x="478" y="92"/>
                  <a:pt x="478" y="92"/>
                  <a:pt x="478" y="92"/>
                </a:cubicBezTo>
                <a:cubicBezTo>
                  <a:pt x="505" y="33"/>
                  <a:pt x="555" y="0"/>
                  <a:pt x="555" y="0"/>
                </a:cubicBezTo>
                <a:cubicBezTo>
                  <a:pt x="555" y="0"/>
                  <a:pt x="55" y="0"/>
                  <a:pt x="46" y="0"/>
                </a:cubicBezTo>
                <a:close/>
              </a:path>
            </a:pathLst>
          </a:custGeom>
          <a:gradFill>
            <a:gsLst>
              <a:gs pos="0">
                <a:schemeClr val="accent1">
                  <a:lumMod val="75000"/>
                </a:schemeClr>
              </a:gs>
              <a:gs pos="100000">
                <a:schemeClr val="accent1"/>
              </a:gs>
            </a:gsLst>
            <a:lin ang="0" scaled="0"/>
          </a:gradFill>
          <a:ln>
            <a:noFill/>
          </a:ln>
        </p:spPr>
        <p:txBody>
          <a:bodyPr vert="horz" wrap="square" lIns="91440" tIns="45720" rIns="91440" bIns="45720" numCol="1" anchor="t" anchorCtr="0" compatLnSpc="1">
            <a:prstTxWarp prst="textNoShape">
              <a:avLst/>
            </a:prstTxWarp>
          </a:bodyPr>
          <a:lstStyle/>
          <a:p>
            <a:endParaRPr lang="id-ID"/>
          </a:p>
        </p:txBody>
      </p:sp>
      <p:sp>
        <p:nvSpPr>
          <p:cNvPr id="75" name="Freeform 60"/>
          <p:cNvSpPr>
            <a:spLocks/>
          </p:cNvSpPr>
          <p:nvPr/>
        </p:nvSpPr>
        <p:spPr bwMode="auto">
          <a:xfrm>
            <a:off x="2777350" y="3290360"/>
            <a:ext cx="1606494" cy="0"/>
          </a:xfrm>
          <a:custGeom>
            <a:avLst/>
            <a:gdLst>
              <a:gd name="T0" fmla="*/ 187 w 188"/>
              <a:gd name="T1" fmla="*/ 188 w 188"/>
              <a:gd name="T2" fmla="*/ 0 w 188"/>
              <a:gd name="T3" fmla="*/ 0 w 188"/>
              <a:gd name="T4" fmla="*/ 187 w 188"/>
            </a:gdLst>
            <a:ahLst/>
            <a:cxnLst>
              <a:cxn ang="0">
                <a:pos x="T0" y="0"/>
              </a:cxn>
              <a:cxn ang="0">
                <a:pos x="T1" y="0"/>
              </a:cxn>
              <a:cxn ang="0">
                <a:pos x="T2" y="0"/>
              </a:cxn>
              <a:cxn ang="0">
                <a:pos x="T3" y="0"/>
              </a:cxn>
              <a:cxn ang="0">
                <a:pos x="T4" y="0"/>
              </a:cxn>
            </a:cxnLst>
            <a:rect l="0" t="0" r="r" b="b"/>
            <a:pathLst>
              <a:path w="188">
                <a:moveTo>
                  <a:pt x="187" y="0"/>
                </a:moveTo>
                <a:cubicBezTo>
                  <a:pt x="188" y="0"/>
                  <a:pt x="188" y="0"/>
                  <a:pt x="188" y="0"/>
                </a:cubicBezTo>
                <a:cubicBezTo>
                  <a:pt x="0" y="0"/>
                  <a:pt x="0" y="0"/>
                  <a:pt x="0" y="0"/>
                </a:cubicBezTo>
                <a:cubicBezTo>
                  <a:pt x="0" y="0"/>
                  <a:pt x="0" y="0"/>
                  <a:pt x="0" y="0"/>
                </a:cubicBezTo>
                <a:lnTo>
                  <a:pt x="187" y="0"/>
                </a:lnTo>
                <a:close/>
              </a:path>
            </a:pathLst>
          </a:custGeom>
          <a:solidFill>
            <a:srgbClr val="915C5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Freeform 62"/>
          <p:cNvSpPr>
            <a:spLocks/>
          </p:cNvSpPr>
          <p:nvPr/>
        </p:nvSpPr>
        <p:spPr bwMode="auto">
          <a:xfrm>
            <a:off x="3450924" y="4687938"/>
            <a:ext cx="1610097" cy="0"/>
          </a:xfrm>
          <a:custGeom>
            <a:avLst/>
            <a:gdLst>
              <a:gd name="T0" fmla="*/ 187 w 188"/>
              <a:gd name="T1" fmla="*/ 188 w 188"/>
              <a:gd name="T2" fmla="*/ 0 w 188"/>
              <a:gd name="T3" fmla="*/ 0 w 188"/>
              <a:gd name="T4" fmla="*/ 187 w 188"/>
            </a:gdLst>
            <a:ahLst/>
            <a:cxnLst>
              <a:cxn ang="0">
                <a:pos x="T0" y="0"/>
              </a:cxn>
              <a:cxn ang="0">
                <a:pos x="T1" y="0"/>
              </a:cxn>
              <a:cxn ang="0">
                <a:pos x="T2" y="0"/>
              </a:cxn>
              <a:cxn ang="0">
                <a:pos x="T3" y="0"/>
              </a:cxn>
              <a:cxn ang="0">
                <a:pos x="T4" y="0"/>
              </a:cxn>
            </a:cxnLst>
            <a:rect l="0" t="0" r="r" b="b"/>
            <a:pathLst>
              <a:path w="188">
                <a:moveTo>
                  <a:pt x="187" y="0"/>
                </a:moveTo>
                <a:cubicBezTo>
                  <a:pt x="187" y="0"/>
                  <a:pt x="188" y="0"/>
                  <a:pt x="188" y="0"/>
                </a:cubicBezTo>
                <a:cubicBezTo>
                  <a:pt x="0" y="0"/>
                  <a:pt x="0" y="0"/>
                  <a:pt x="0" y="0"/>
                </a:cubicBezTo>
                <a:cubicBezTo>
                  <a:pt x="0" y="0"/>
                  <a:pt x="0" y="0"/>
                  <a:pt x="0" y="0"/>
                </a:cubicBezTo>
                <a:lnTo>
                  <a:pt x="187" y="0"/>
                </a:lnTo>
                <a:close/>
              </a:path>
            </a:pathLst>
          </a:custGeom>
          <a:solidFill>
            <a:srgbClr val="915C5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Freeform 63"/>
          <p:cNvSpPr>
            <a:spLocks/>
          </p:cNvSpPr>
          <p:nvPr/>
        </p:nvSpPr>
        <p:spPr bwMode="auto">
          <a:xfrm>
            <a:off x="2186621" y="2033259"/>
            <a:ext cx="1393977" cy="0"/>
          </a:xfrm>
          <a:custGeom>
            <a:avLst/>
            <a:gdLst>
              <a:gd name="T0" fmla="*/ 162 w 163"/>
              <a:gd name="T1" fmla="*/ 163 w 163"/>
              <a:gd name="T2" fmla="*/ 0 w 163"/>
              <a:gd name="T3" fmla="*/ 0 w 163"/>
              <a:gd name="T4" fmla="*/ 162 w 163"/>
            </a:gdLst>
            <a:ahLst/>
            <a:cxnLst>
              <a:cxn ang="0">
                <a:pos x="T0" y="0"/>
              </a:cxn>
              <a:cxn ang="0">
                <a:pos x="T1" y="0"/>
              </a:cxn>
              <a:cxn ang="0">
                <a:pos x="T2" y="0"/>
              </a:cxn>
              <a:cxn ang="0">
                <a:pos x="T3" y="0"/>
              </a:cxn>
              <a:cxn ang="0">
                <a:pos x="T4" y="0"/>
              </a:cxn>
            </a:cxnLst>
            <a:rect l="0" t="0" r="r" b="b"/>
            <a:pathLst>
              <a:path w="163">
                <a:moveTo>
                  <a:pt x="162" y="0"/>
                </a:moveTo>
                <a:cubicBezTo>
                  <a:pt x="163" y="0"/>
                  <a:pt x="163" y="0"/>
                  <a:pt x="163" y="0"/>
                </a:cubicBezTo>
                <a:cubicBezTo>
                  <a:pt x="0" y="0"/>
                  <a:pt x="0" y="0"/>
                  <a:pt x="0" y="0"/>
                </a:cubicBezTo>
                <a:cubicBezTo>
                  <a:pt x="0" y="0"/>
                  <a:pt x="0" y="0"/>
                  <a:pt x="0" y="0"/>
                </a:cubicBezTo>
                <a:lnTo>
                  <a:pt x="162" y="0"/>
                </a:lnTo>
                <a:close/>
              </a:path>
            </a:pathLst>
          </a:custGeom>
          <a:solidFill>
            <a:srgbClr val="915C5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61"/>
          <p:cNvSpPr>
            <a:spLocks/>
          </p:cNvSpPr>
          <p:nvPr/>
        </p:nvSpPr>
        <p:spPr bwMode="auto">
          <a:xfrm>
            <a:off x="3108734" y="3986994"/>
            <a:ext cx="2154849" cy="7204"/>
          </a:xfrm>
          <a:custGeom>
            <a:avLst/>
            <a:gdLst>
              <a:gd name="T0" fmla="*/ 187 w 188"/>
              <a:gd name="T1" fmla="*/ 1 h 1"/>
              <a:gd name="T2" fmla="*/ 188 w 188"/>
              <a:gd name="T3" fmla="*/ 0 h 1"/>
              <a:gd name="T4" fmla="*/ 0 w 188"/>
              <a:gd name="T5" fmla="*/ 0 h 1"/>
              <a:gd name="T6" fmla="*/ 0 w 188"/>
              <a:gd name="T7" fmla="*/ 1 h 1"/>
              <a:gd name="T8" fmla="*/ 187 w 188"/>
              <a:gd name="T9" fmla="*/ 1 h 1"/>
            </a:gdLst>
            <a:ahLst/>
            <a:cxnLst>
              <a:cxn ang="0">
                <a:pos x="T0" y="T1"/>
              </a:cxn>
              <a:cxn ang="0">
                <a:pos x="T2" y="T3"/>
              </a:cxn>
              <a:cxn ang="0">
                <a:pos x="T4" y="T5"/>
              </a:cxn>
              <a:cxn ang="0">
                <a:pos x="T6" y="T7"/>
              </a:cxn>
              <a:cxn ang="0">
                <a:pos x="T8" y="T9"/>
              </a:cxn>
            </a:cxnLst>
            <a:rect l="0" t="0" r="r" b="b"/>
            <a:pathLst>
              <a:path w="188" h="1">
                <a:moveTo>
                  <a:pt x="187" y="1"/>
                </a:moveTo>
                <a:cubicBezTo>
                  <a:pt x="188" y="0"/>
                  <a:pt x="188" y="0"/>
                  <a:pt x="188" y="0"/>
                </a:cubicBezTo>
                <a:cubicBezTo>
                  <a:pt x="0" y="0"/>
                  <a:pt x="0" y="0"/>
                  <a:pt x="0" y="0"/>
                </a:cubicBezTo>
                <a:cubicBezTo>
                  <a:pt x="0" y="1"/>
                  <a:pt x="0" y="1"/>
                  <a:pt x="0" y="1"/>
                </a:cubicBezTo>
                <a:lnTo>
                  <a:pt x="187" y="1"/>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9" name="Freeform 59"/>
          <p:cNvSpPr>
            <a:spLocks/>
          </p:cNvSpPr>
          <p:nvPr/>
        </p:nvSpPr>
        <p:spPr bwMode="auto">
          <a:xfrm>
            <a:off x="2424354" y="2557206"/>
            <a:ext cx="2483211" cy="10805"/>
          </a:xfrm>
          <a:custGeom>
            <a:avLst/>
            <a:gdLst>
              <a:gd name="T0" fmla="*/ 185 w 185"/>
              <a:gd name="T1" fmla="*/ 0 h 1"/>
              <a:gd name="T2" fmla="*/ 0 w 185"/>
              <a:gd name="T3" fmla="*/ 0 h 1"/>
              <a:gd name="T4" fmla="*/ 0 w 185"/>
              <a:gd name="T5" fmla="*/ 1 h 1"/>
              <a:gd name="T6" fmla="*/ 184 w 185"/>
              <a:gd name="T7" fmla="*/ 1 h 1"/>
              <a:gd name="T8" fmla="*/ 185 w 185"/>
              <a:gd name="T9" fmla="*/ 0 h 1"/>
            </a:gdLst>
            <a:ahLst/>
            <a:cxnLst>
              <a:cxn ang="0">
                <a:pos x="T0" y="T1"/>
              </a:cxn>
              <a:cxn ang="0">
                <a:pos x="T2" y="T3"/>
              </a:cxn>
              <a:cxn ang="0">
                <a:pos x="T4" y="T5"/>
              </a:cxn>
              <a:cxn ang="0">
                <a:pos x="T6" y="T7"/>
              </a:cxn>
              <a:cxn ang="0">
                <a:pos x="T8" y="T9"/>
              </a:cxn>
            </a:cxnLst>
            <a:rect l="0" t="0" r="r" b="b"/>
            <a:pathLst>
              <a:path w="185" h="1">
                <a:moveTo>
                  <a:pt x="185" y="0"/>
                </a:moveTo>
                <a:cubicBezTo>
                  <a:pt x="0" y="0"/>
                  <a:pt x="0" y="0"/>
                  <a:pt x="0" y="0"/>
                </a:cubicBezTo>
                <a:cubicBezTo>
                  <a:pt x="0" y="1"/>
                  <a:pt x="0" y="1"/>
                  <a:pt x="0" y="1"/>
                </a:cubicBezTo>
                <a:cubicBezTo>
                  <a:pt x="184" y="1"/>
                  <a:pt x="184" y="1"/>
                  <a:pt x="184" y="1"/>
                </a:cubicBezTo>
                <a:cubicBezTo>
                  <a:pt x="184" y="0"/>
                  <a:pt x="185" y="0"/>
                  <a:pt x="185" y="0"/>
                </a:cubicBezTo>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endParaRPr lang="id-ID"/>
          </a:p>
        </p:txBody>
      </p:sp>
      <p:sp>
        <p:nvSpPr>
          <p:cNvPr id="80" name="Oval 79"/>
          <p:cNvSpPr/>
          <p:nvPr/>
        </p:nvSpPr>
        <p:spPr>
          <a:xfrm>
            <a:off x="2990723" y="1858045"/>
            <a:ext cx="957279" cy="957279"/>
          </a:xfrm>
          <a:prstGeom prst="ellipse">
            <a:avLst/>
          </a:prstGeom>
          <a:solidFill>
            <a:schemeClr val="bg1"/>
          </a:solidFill>
          <a:ln w="920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2" name="Oval 81"/>
          <p:cNvSpPr/>
          <p:nvPr/>
        </p:nvSpPr>
        <p:spPr>
          <a:xfrm>
            <a:off x="3623821" y="3145842"/>
            <a:ext cx="957279" cy="957279"/>
          </a:xfrm>
          <a:prstGeom prst="ellipse">
            <a:avLst/>
          </a:prstGeom>
          <a:solidFill>
            <a:schemeClr val="bg1"/>
          </a:solidFill>
          <a:ln w="920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3" name="Oval 82"/>
          <p:cNvSpPr/>
          <p:nvPr/>
        </p:nvSpPr>
        <p:spPr>
          <a:xfrm>
            <a:off x="5041119" y="3852320"/>
            <a:ext cx="957279" cy="957279"/>
          </a:xfrm>
          <a:prstGeom prst="ellipse">
            <a:avLst/>
          </a:prstGeom>
          <a:solidFill>
            <a:schemeClr val="bg1"/>
          </a:solidFill>
          <a:ln w="920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4" name="Oval 83"/>
          <p:cNvSpPr/>
          <p:nvPr/>
        </p:nvSpPr>
        <p:spPr>
          <a:xfrm>
            <a:off x="4279018" y="4612721"/>
            <a:ext cx="957279" cy="957279"/>
          </a:xfrm>
          <a:prstGeom prst="ellipse">
            <a:avLst/>
          </a:prstGeom>
          <a:solidFill>
            <a:schemeClr val="bg1"/>
          </a:solidFill>
          <a:ln w="920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5" name="Freeform 64"/>
          <p:cNvSpPr>
            <a:spLocks/>
          </p:cNvSpPr>
          <p:nvPr/>
        </p:nvSpPr>
        <p:spPr bwMode="auto">
          <a:xfrm>
            <a:off x="1639116" y="2022454"/>
            <a:ext cx="2240447" cy="3821727"/>
          </a:xfrm>
          <a:custGeom>
            <a:avLst/>
            <a:gdLst>
              <a:gd name="T0" fmla="*/ 262 w 262"/>
              <a:gd name="T1" fmla="*/ 405 h 446"/>
              <a:gd name="T2" fmla="*/ 64 w 262"/>
              <a:gd name="T3" fmla="*/ 0 h 446"/>
              <a:gd name="T4" fmla="*/ 26 w 262"/>
              <a:gd name="T5" fmla="*/ 78 h 446"/>
              <a:gd name="T6" fmla="*/ 207 w 262"/>
              <a:gd name="T7" fmla="*/ 446 h 446"/>
              <a:gd name="T8" fmla="*/ 262 w 262"/>
              <a:gd name="T9" fmla="*/ 406 h 446"/>
              <a:gd name="T10" fmla="*/ 262 w 262"/>
              <a:gd name="T11" fmla="*/ 406 h 446"/>
              <a:gd name="T12" fmla="*/ 262 w 262"/>
              <a:gd name="T13" fmla="*/ 406 h 446"/>
              <a:gd name="T14" fmla="*/ 262 w 262"/>
              <a:gd name="T15" fmla="*/ 405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446">
                <a:moveTo>
                  <a:pt x="262" y="405"/>
                </a:moveTo>
                <a:cubicBezTo>
                  <a:pt x="64" y="0"/>
                  <a:pt x="64" y="0"/>
                  <a:pt x="64" y="0"/>
                </a:cubicBezTo>
                <a:cubicBezTo>
                  <a:pt x="26" y="78"/>
                  <a:pt x="26" y="78"/>
                  <a:pt x="26" y="78"/>
                </a:cubicBezTo>
                <a:cubicBezTo>
                  <a:pt x="17" y="96"/>
                  <a:pt x="0" y="151"/>
                  <a:pt x="207" y="446"/>
                </a:cubicBezTo>
                <a:cubicBezTo>
                  <a:pt x="240" y="434"/>
                  <a:pt x="261" y="419"/>
                  <a:pt x="262" y="406"/>
                </a:cubicBezTo>
                <a:cubicBezTo>
                  <a:pt x="262" y="406"/>
                  <a:pt x="262" y="406"/>
                  <a:pt x="262" y="406"/>
                </a:cubicBezTo>
                <a:cubicBezTo>
                  <a:pt x="262" y="406"/>
                  <a:pt x="262" y="406"/>
                  <a:pt x="262" y="406"/>
                </a:cubicBezTo>
                <a:cubicBezTo>
                  <a:pt x="262" y="406"/>
                  <a:pt x="262" y="406"/>
                  <a:pt x="262" y="40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p>
        </p:txBody>
      </p:sp>
      <p:sp>
        <p:nvSpPr>
          <p:cNvPr id="86" name="Freeform 65"/>
          <p:cNvSpPr>
            <a:spLocks/>
          </p:cNvSpPr>
          <p:nvPr/>
        </p:nvSpPr>
        <p:spPr bwMode="auto">
          <a:xfrm>
            <a:off x="1185264" y="2605979"/>
            <a:ext cx="2222438" cy="3382282"/>
          </a:xfrm>
          <a:custGeom>
            <a:avLst/>
            <a:gdLst>
              <a:gd name="T0" fmla="*/ 30 w 260"/>
              <a:gd name="T1" fmla="*/ 92 h 395"/>
              <a:gd name="T2" fmla="*/ 184 w 260"/>
              <a:gd name="T3" fmla="*/ 395 h 395"/>
              <a:gd name="T4" fmla="*/ 260 w 260"/>
              <a:gd name="T5" fmla="*/ 377 h 395"/>
              <a:gd name="T6" fmla="*/ 75 w 260"/>
              <a:gd name="T7" fmla="*/ 0 h 395"/>
              <a:gd name="T8" fmla="*/ 30 w 260"/>
              <a:gd name="T9" fmla="*/ 92 h 395"/>
            </a:gdLst>
            <a:ahLst/>
            <a:cxnLst>
              <a:cxn ang="0">
                <a:pos x="T0" y="T1"/>
              </a:cxn>
              <a:cxn ang="0">
                <a:pos x="T2" y="T3"/>
              </a:cxn>
              <a:cxn ang="0">
                <a:pos x="T4" y="T5"/>
              </a:cxn>
              <a:cxn ang="0">
                <a:pos x="T6" y="T7"/>
              </a:cxn>
              <a:cxn ang="0">
                <a:pos x="T8" y="T9"/>
              </a:cxn>
            </a:cxnLst>
            <a:rect l="0" t="0" r="r" b="b"/>
            <a:pathLst>
              <a:path w="260" h="395">
                <a:moveTo>
                  <a:pt x="30" y="92"/>
                </a:moveTo>
                <a:cubicBezTo>
                  <a:pt x="0" y="151"/>
                  <a:pt x="111" y="294"/>
                  <a:pt x="184" y="395"/>
                </a:cubicBezTo>
                <a:cubicBezTo>
                  <a:pt x="213" y="391"/>
                  <a:pt x="239" y="384"/>
                  <a:pt x="260" y="377"/>
                </a:cubicBezTo>
                <a:cubicBezTo>
                  <a:pt x="108" y="98"/>
                  <a:pt x="65" y="20"/>
                  <a:pt x="75" y="0"/>
                </a:cubicBezTo>
                <a:lnTo>
                  <a:pt x="30" y="9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134" name="Freeform 66"/>
          <p:cNvSpPr>
            <a:spLocks/>
          </p:cNvSpPr>
          <p:nvPr/>
        </p:nvSpPr>
        <p:spPr bwMode="auto">
          <a:xfrm>
            <a:off x="969144" y="3333584"/>
            <a:ext cx="1790198" cy="2690697"/>
          </a:xfrm>
          <a:custGeom>
            <a:avLst/>
            <a:gdLst>
              <a:gd name="T0" fmla="*/ 0 w 209"/>
              <a:gd name="T1" fmla="*/ 103 h 314"/>
              <a:gd name="T2" fmla="*/ 126 w 209"/>
              <a:gd name="T3" fmla="*/ 314 h 314"/>
              <a:gd name="T4" fmla="*/ 137 w 209"/>
              <a:gd name="T5" fmla="*/ 314 h 314"/>
              <a:gd name="T6" fmla="*/ 209 w 209"/>
              <a:gd name="T7" fmla="*/ 309 h 314"/>
              <a:gd name="T8" fmla="*/ 51 w 209"/>
              <a:gd name="T9" fmla="*/ 0 h 314"/>
              <a:gd name="T10" fmla="*/ 0 w 209"/>
              <a:gd name="T11" fmla="*/ 103 h 314"/>
            </a:gdLst>
            <a:ahLst/>
            <a:cxnLst>
              <a:cxn ang="0">
                <a:pos x="T0" y="T1"/>
              </a:cxn>
              <a:cxn ang="0">
                <a:pos x="T2" y="T3"/>
              </a:cxn>
              <a:cxn ang="0">
                <a:pos x="T4" y="T5"/>
              </a:cxn>
              <a:cxn ang="0">
                <a:pos x="T6" y="T7"/>
              </a:cxn>
              <a:cxn ang="0">
                <a:pos x="T8" y="T9"/>
              </a:cxn>
              <a:cxn ang="0">
                <a:pos x="T10" y="T11"/>
              </a:cxn>
            </a:cxnLst>
            <a:rect l="0" t="0" r="r" b="b"/>
            <a:pathLst>
              <a:path w="209" h="314">
                <a:moveTo>
                  <a:pt x="0" y="103"/>
                </a:moveTo>
                <a:cubicBezTo>
                  <a:pt x="31" y="168"/>
                  <a:pt x="78" y="231"/>
                  <a:pt x="126" y="314"/>
                </a:cubicBezTo>
                <a:cubicBezTo>
                  <a:pt x="129" y="314"/>
                  <a:pt x="133" y="314"/>
                  <a:pt x="137" y="314"/>
                </a:cubicBezTo>
                <a:cubicBezTo>
                  <a:pt x="162" y="314"/>
                  <a:pt x="187" y="313"/>
                  <a:pt x="209" y="309"/>
                </a:cubicBezTo>
                <a:cubicBezTo>
                  <a:pt x="88" y="101"/>
                  <a:pt x="43" y="21"/>
                  <a:pt x="51" y="0"/>
                </a:cubicBezTo>
                <a:lnTo>
                  <a:pt x="0" y="103"/>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135" name="Freeform 67"/>
          <p:cNvSpPr>
            <a:spLocks/>
          </p:cNvSpPr>
          <p:nvPr/>
        </p:nvSpPr>
        <p:spPr bwMode="auto">
          <a:xfrm>
            <a:off x="576524" y="4035974"/>
            <a:ext cx="1473222" cy="1988307"/>
          </a:xfrm>
          <a:custGeom>
            <a:avLst/>
            <a:gdLst>
              <a:gd name="T0" fmla="*/ 0 w 172"/>
              <a:gd name="T1" fmla="*/ 100 h 232"/>
              <a:gd name="T2" fmla="*/ 78 w 172"/>
              <a:gd name="T3" fmla="*/ 222 h 232"/>
              <a:gd name="T4" fmla="*/ 172 w 172"/>
              <a:gd name="T5" fmla="*/ 232 h 232"/>
              <a:gd name="T6" fmla="*/ 49 w 172"/>
              <a:gd name="T7" fmla="*/ 0 h 232"/>
              <a:gd name="T8" fmla="*/ 0 w 172"/>
              <a:gd name="T9" fmla="*/ 100 h 232"/>
            </a:gdLst>
            <a:ahLst/>
            <a:cxnLst>
              <a:cxn ang="0">
                <a:pos x="T0" y="T1"/>
              </a:cxn>
              <a:cxn ang="0">
                <a:pos x="T2" y="T3"/>
              </a:cxn>
              <a:cxn ang="0">
                <a:pos x="T4" y="T5"/>
              </a:cxn>
              <a:cxn ang="0">
                <a:pos x="T6" y="T7"/>
              </a:cxn>
              <a:cxn ang="0">
                <a:pos x="T8" y="T9"/>
              </a:cxn>
            </a:cxnLst>
            <a:rect l="0" t="0" r="r" b="b"/>
            <a:pathLst>
              <a:path w="172" h="232">
                <a:moveTo>
                  <a:pt x="0" y="100"/>
                </a:moveTo>
                <a:cubicBezTo>
                  <a:pt x="22" y="142"/>
                  <a:pt x="51" y="175"/>
                  <a:pt x="78" y="222"/>
                </a:cubicBezTo>
                <a:cubicBezTo>
                  <a:pt x="106" y="228"/>
                  <a:pt x="138" y="232"/>
                  <a:pt x="172" y="232"/>
                </a:cubicBezTo>
                <a:cubicBezTo>
                  <a:pt x="68" y="54"/>
                  <a:pt x="43" y="13"/>
                  <a:pt x="49" y="0"/>
                </a:cubicBezTo>
                <a:lnTo>
                  <a:pt x="0" y="10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51" name="Freeform 68"/>
          <p:cNvSpPr>
            <a:spLocks/>
          </p:cNvSpPr>
          <p:nvPr/>
        </p:nvSpPr>
        <p:spPr bwMode="auto">
          <a:xfrm>
            <a:off x="267731" y="4749171"/>
            <a:ext cx="983348" cy="1188662"/>
          </a:xfrm>
          <a:custGeom>
            <a:avLst/>
            <a:gdLst>
              <a:gd name="T0" fmla="*/ 0 w 115"/>
              <a:gd name="T1" fmla="*/ 79 h 139"/>
              <a:gd name="T2" fmla="*/ 0 w 115"/>
              <a:gd name="T3" fmla="*/ 81 h 139"/>
              <a:gd name="T4" fmla="*/ 0 w 115"/>
              <a:gd name="T5" fmla="*/ 81 h 139"/>
              <a:gd name="T6" fmla="*/ 0 w 115"/>
              <a:gd name="T7" fmla="*/ 81 h 139"/>
              <a:gd name="T8" fmla="*/ 115 w 115"/>
              <a:gd name="T9" fmla="*/ 139 h 139"/>
              <a:gd name="T10" fmla="*/ 39 w 115"/>
              <a:gd name="T11" fmla="*/ 0 h 139"/>
              <a:gd name="T12" fmla="*/ 0 w 115"/>
              <a:gd name="T13" fmla="*/ 79 h 139"/>
            </a:gdLst>
            <a:ahLst/>
            <a:cxnLst>
              <a:cxn ang="0">
                <a:pos x="T0" y="T1"/>
              </a:cxn>
              <a:cxn ang="0">
                <a:pos x="T2" y="T3"/>
              </a:cxn>
              <a:cxn ang="0">
                <a:pos x="T4" y="T5"/>
              </a:cxn>
              <a:cxn ang="0">
                <a:pos x="T6" y="T7"/>
              </a:cxn>
              <a:cxn ang="0">
                <a:pos x="T8" y="T9"/>
              </a:cxn>
              <a:cxn ang="0">
                <a:pos x="T10" y="T11"/>
              </a:cxn>
              <a:cxn ang="0">
                <a:pos x="T12" y="T13"/>
              </a:cxn>
            </a:cxnLst>
            <a:rect l="0" t="0" r="r" b="b"/>
            <a:pathLst>
              <a:path w="115" h="139">
                <a:moveTo>
                  <a:pt x="0" y="79"/>
                </a:moveTo>
                <a:cubicBezTo>
                  <a:pt x="0" y="80"/>
                  <a:pt x="0" y="80"/>
                  <a:pt x="0" y="81"/>
                </a:cubicBezTo>
                <a:cubicBezTo>
                  <a:pt x="0" y="81"/>
                  <a:pt x="0" y="81"/>
                  <a:pt x="0" y="81"/>
                </a:cubicBezTo>
                <a:cubicBezTo>
                  <a:pt x="0" y="81"/>
                  <a:pt x="0" y="81"/>
                  <a:pt x="0" y="81"/>
                </a:cubicBezTo>
                <a:cubicBezTo>
                  <a:pt x="2" y="101"/>
                  <a:pt x="48" y="125"/>
                  <a:pt x="115" y="139"/>
                </a:cubicBezTo>
                <a:cubicBezTo>
                  <a:pt x="48" y="36"/>
                  <a:pt x="36" y="7"/>
                  <a:pt x="39" y="0"/>
                </a:cubicBezTo>
                <a:lnTo>
                  <a:pt x="0" y="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52" name="Freeform 69"/>
          <p:cNvSpPr>
            <a:spLocks/>
          </p:cNvSpPr>
          <p:nvPr/>
        </p:nvSpPr>
        <p:spPr bwMode="auto">
          <a:xfrm>
            <a:off x="1739973" y="2605979"/>
            <a:ext cx="1667729" cy="3230998"/>
          </a:xfrm>
          <a:custGeom>
            <a:avLst/>
            <a:gdLst>
              <a:gd name="T0" fmla="*/ 9 w 195"/>
              <a:gd name="T1" fmla="*/ 2 h 377"/>
              <a:gd name="T2" fmla="*/ 194 w 195"/>
              <a:gd name="T3" fmla="*/ 377 h 377"/>
              <a:gd name="T4" fmla="*/ 195 w 195"/>
              <a:gd name="T5" fmla="*/ 377 h 377"/>
              <a:gd name="T6" fmla="*/ 10 w 195"/>
              <a:gd name="T7" fmla="*/ 0 h 377"/>
              <a:gd name="T8" fmla="*/ 9 w 195"/>
              <a:gd name="T9" fmla="*/ 2 h 377"/>
            </a:gdLst>
            <a:ahLst/>
            <a:cxnLst>
              <a:cxn ang="0">
                <a:pos x="T0" y="T1"/>
              </a:cxn>
              <a:cxn ang="0">
                <a:pos x="T2" y="T3"/>
              </a:cxn>
              <a:cxn ang="0">
                <a:pos x="T4" y="T5"/>
              </a:cxn>
              <a:cxn ang="0">
                <a:pos x="T6" y="T7"/>
              </a:cxn>
              <a:cxn ang="0">
                <a:pos x="T8" y="T9"/>
              </a:cxn>
            </a:cxnLst>
            <a:rect l="0" t="0" r="r" b="b"/>
            <a:pathLst>
              <a:path w="195" h="377">
                <a:moveTo>
                  <a:pt x="9" y="2"/>
                </a:moveTo>
                <a:cubicBezTo>
                  <a:pt x="0" y="21"/>
                  <a:pt x="43" y="99"/>
                  <a:pt x="194" y="377"/>
                </a:cubicBezTo>
                <a:cubicBezTo>
                  <a:pt x="195" y="377"/>
                  <a:pt x="195" y="377"/>
                  <a:pt x="195" y="377"/>
                </a:cubicBezTo>
                <a:cubicBezTo>
                  <a:pt x="43" y="98"/>
                  <a:pt x="0" y="20"/>
                  <a:pt x="10" y="0"/>
                </a:cubicBezTo>
                <a:lnTo>
                  <a:pt x="9" y="2"/>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53" name="Freeform 70"/>
          <p:cNvSpPr>
            <a:spLocks/>
          </p:cNvSpPr>
          <p:nvPr/>
        </p:nvSpPr>
        <p:spPr bwMode="auto">
          <a:xfrm>
            <a:off x="1336548" y="3333584"/>
            <a:ext cx="1422793" cy="2654676"/>
          </a:xfrm>
          <a:custGeom>
            <a:avLst/>
            <a:gdLst>
              <a:gd name="T0" fmla="*/ 7 w 166"/>
              <a:gd name="T1" fmla="*/ 1 h 310"/>
              <a:gd name="T2" fmla="*/ 166 w 166"/>
              <a:gd name="T3" fmla="*/ 310 h 310"/>
              <a:gd name="T4" fmla="*/ 166 w 166"/>
              <a:gd name="T5" fmla="*/ 309 h 310"/>
              <a:gd name="T6" fmla="*/ 8 w 166"/>
              <a:gd name="T7" fmla="*/ 0 h 310"/>
              <a:gd name="T8" fmla="*/ 7 w 166"/>
              <a:gd name="T9" fmla="*/ 1 h 310"/>
            </a:gdLst>
            <a:ahLst/>
            <a:cxnLst>
              <a:cxn ang="0">
                <a:pos x="T0" y="T1"/>
              </a:cxn>
              <a:cxn ang="0">
                <a:pos x="T2" y="T3"/>
              </a:cxn>
              <a:cxn ang="0">
                <a:pos x="T4" y="T5"/>
              </a:cxn>
              <a:cxn ang="0">
                <a:pos x="T6" y="T7"/>
              </a:cxn>
              <a:cxn ang="0">
                <a:pos x="T8" y="T9"/>
              </a:cxn>
            </a:cxnLst>
            <a:rect l="0" t="0" r="r" b="b"/>
            <a:pathLst>
              <a:path w="166" h="310">
                <a:moveTo>
                  <a:pt x="7" y="1"/>
                </a:moveTo>
                <a:cubicBezTo>
                  <a:pt x="1" y="25"/>
                  <a:pt x="47" y="105"/>
                  <a:pt x="166" y="310"/>
                </a:cubicBezTo>
                <a:cubicBezTo>
                  <a:pt x="166" y="309"/>
                  <a:pt x="166" y="309"/>
                  <a:pt x="166" y="309"/>
                </a:cubicBezTo>
                <a:cubicBezTo>
                  <a:pt x="45" y="101"/>
                  <a:pt x="0" y="21"/>
                  <a:pt x="8" y="0"/>
                </a:cubicBezTo>
                <a:lnTo>
                  <a:pt x="7" y="1"/>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54" name="Freeform 71"/>
          <p:cNvSpPr>
            <a:spLocks/>
          </p:cNvSpPr>
          <p:nvPr/>
        </p:nvSpPr>
        <p:spPr bwMode="auto">
          <a:xfrm>
            <a:off x="943929" y="4035974"/>
            <a:ext cx="1105817" cy="1988307"/>
          </a:xfrm>
          <a:custGeom>
            <a:avLst/>
            <a:gdLst>
              <a:gd name="T0" fmla="*/ 6 w 129"/>
              <a:gd name="T1" fmla="*/ 1 h 232"/>
              <a:gd name="T2" fmla="*/ 128 w 129"/>
              <a:gd name="T3" fmla="*/ 232 h 232"/>
              <a:gd name="T4" fmla="*/ 129 w 129"/>
              <a:gd name="T5" fmla="*/ 232 h 232"/>
              <a:gd name="T6" fmla="*/ 6 w 129"/>
              <a:gd name="T7" fmla="*/ 0 h 232"/>
              <a:gd name="T8" fmla="*/ 6 w 129"/>
              <a:gd name="T9" fmla="*/ 1 h 232"/>
            </a:gdLst>
            <a:ahLst/>
            <a:cxnLst>
              <a:cxn ang="0">
                <a:pos x="T0" y="T1"/>
              </a:cxn>
              <a:cxn ang="0">
                <a:pos x="T2" y="T3"/>
              </a:cxn>
              <a:cxn ang="0">
                <a:pos x="T4" y="T5"/>
              </a:cxn>
              <a:cxn ang="0">
                <a:pos x="T6" y="T7"/>
              </a:cxn>
              <a:cxn ang="0">
                <a:pos x="T8" y="T9"/>
              </a:cxn>
            </a:cxnLst>
            <a:rect l="0" t="0" r="r" b="b"/>
            <a:pathLst>
              <a:path w="129" h="232">
                <a:moveTo>
                  <a:pt x="6" y="1"/>
                </a:moveTo>
                <a:cubicBezTo>
                  <a:pt x="0" y="14"/>
                  <a:pt x="25" y="55"/>
                  <a:pt x="128" y="232"/>
                </a:cubicBezTo>
                <a:cubicBezTo>
                  <a:pt x="129" y="232"/>
                  <a:pt x="129" y="232"/>
                  <a:pt x="129" y="232"/>
                </a:cubicBezTo>
                <a:cubicBezTo>
                  <a:pt x="25" y="54"/>
                  <a:pt x="0" y="13"/>
                  <a:pt x="6" y="0"/>
                </a:cubicBezTo>
                <a:lnTo>
                  <a:pt x="6" y="1"/>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55" name="Freeform 72"/>
          <p:cNvSpPr>
            <a:spLocks/>
          </p:cNvSpPr>
          <p:nvPr/>
        </p:nvSpPr>
        <p:spPr bwMode="auto">
          <a:xfrm>
            <a:off x="573412" y="4749171"/>
            <a:ext cx="673576" cy="1188662"/>
          </a:xfrm>
          <a:custGeom>
            <a:avLst/>
            <a:gdLst>
              <a:gd name="T0" fmla="*/ 3 w 79"/>
              <a:gd name="T1" fmla="*/ 1 h 139"/>
              <a:gd name="T2" fmla="*/ 78 w 79"/>
              <a:gd name="T3" fmla="*/ 139 h 139"/>
              <a:gd name="T4" fmla="*/ 79 w 79"/>
              <a:gd name="T5" fmla="*/ 139 h 139"/>
              <a:gd name="T6" fmla="*/ 3 w 79"/>
              <a:gd name="T7" fmla="*/ 0 h 139"/>
              <a:gd name="T8" fmla="*/ 3 w 79"/>
              <a:gd name="T9" fmla="*/ 1 h 139"/>
            </a:gdLst>
            <a:ahLst/>
            <a:cxnLst>
              <a:cxn ang="0">
                <a:pos x="T0" y="T1"/>
              </a:cxn>
              <a:cxn ang="0">
                <a:pos x="T2" y="T3"/>
              </a:cxn>
              <a:cxn ang="0">
                <a:pos x="T4" y="T5"/>
              </a:cxn>
              <a:cxn ang="0">
                <a:pos x="T6" y="T7"/>
              </a:cxn>
              <a:cxn ang="0">
                <a:pos x="T8" y="T9"/>
              </a:cxn>
            </a:cxnLst>
            <a:rect l="0" t="0" r="r" b="b"/>
            <a:pathLst>
              <a:path w="79" h="139">
                <a:moveTo>
                  <a:pt x="3" y="1"/>
                </a:moveTo>
                <a:cubicBezTo>
                  <a:pt x="0" y="8"/>
                  <a:pt x="12" y="37"/>
                  <a:pt x="78" y="139"/>
                </a:cubicBezTo>
                <a:cubicBezTo>
                  <a:pt x="79" y="139"/>
                  <a:pt x="79" y="139"/>
                  <a:pt x="79" y="139"/>
                </a:cubicBezTo>
                <a:cubicBezTo>
                  <a:pt x="12" y="36"/>
                  <a:pt x="0" y="7"/>
                  <a:pt x="3" y="0"/>
                </a:cubicBezTo>
                <a:lnTo>
                  <a:pt x="3" y="1"/>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74" name="Freeform 28"/>
          <p:cNvSpPr>
            <a:spLocks noEditPoints="1"/>
          </p:cNvSpPr>
          <p:nvPr/>
        </p:nvSpPr>
        <p:spPr bwMode="auto">
          <a:xfrm>
            <a:off x="4567324" y="4893856"/>
            <a:ext cx="395010" cy="395010"/>
          </a:xfrm>
          <a:custGeom>
            <a:avLst/>
            <a:gdLst>
              <a:gd name="T0" fmla="*/ 114 w 128"/>
              <a:gd name="T1" fmla="*/ 29 h 128"/>
              <a:gd name="T2" fmla="*/ 112 w 128"/>
              <a:gd name="T3" fmla="*/ 8 h 128"/>
              <a:gd name="T4" fmla="*/ 24 w 128"/>
              <a:gd name="T5" fmla="*/ 0 h 128"/>
              <a:gd name="T6" fmla="*/ 16 w 128"/>
              <a:gd name="T7" fmla="*/ 27 h 128"/>
              <a:gd name="T8" fmla="*/ 2 w 128"/>
              <a:gd name="T9" fmla="*/ 45 h 128"/>
              <a:gd name="T10" fmla="*/ 0 w 128"/>
              <a:gd name="T11" fmla="*/ 56 h 128"/>
              <a:gd name="T12" fmla="*/ 12 w 128"/>
              <a:gd name="T13" fmla="*/ 68 h 128"/>
              <a:gd name="T14" fmla="*/ 20 w 128"/>
              <a:gd name="T15" fmla="*/ 128 h 128"/>
              <a:gd name="T16" fmla="*/ 116 w 128"/>
              <a:gd name="T17" fmla="*/ 120 h 128"/>
              <a:gd name="T18" fmla="*/ 116 w 128"/>
              <a:gd name="T19" fmla="*/ 68 h 128"/>
              <a:gd name="T20" fmla="*/ 128 w 128"/>
              <a:gd name="T21" fmla="*/ 52 h 128"/>
              <a:gd name="T22" fmla="*/ 104 w 128"/>
              <a:gd name="T23" fmla="*/ 8 h 128"/>
              <a:gd name="T24" fmla="*/ 24 w 128"/>
              <a:gd name="T25" fmla="*/ 24 h 128"/>
              <a:gd name="T26" fmla="*/ 24 w 128"/>
              <a:gd name="T27" fmla="*/ 8 h 128"/>
              <a:gd name="T28" fmla="*/ 41 w 128"/>
              <a:gd name="T29" fmla="*/ 60 h 128"/>
              <a:gd name="T30" fmla="*/ 40 w 128"/>
              <a:gd name="T31" fmla="*/ 32 h 128"/>
              <a:gd name="T32" fmla="*/ 41 w 128"/>
              <a:gd name="T33" fmla="*/ 60 h 128"/>
              <a:gd name="T34" fmla="*/ 62 w 128"/>
              <a:gd name="T35" fmla="*/ 32 h 128"/>
              <a:gd name="T36" fmla="*/ 45 w 128"/>
              <a:gd name="T37" fmla="*/ 60 h 128"/>
              <a:gd name="T38" fmla="*/ 66 w 128"/>
              <a:gd name="T39" fmla="*/ 32 h 128"/>
              <a:gd name="T40" fmla="*/ 83 w 128"/>
              <a:gd name="T41" fmla="*/ 60 h 128"/>
              <a:gd name="T42" fmla="*/ 66 w 128"/>
              <a:gd name="T43" fmla="*/ 32 h 128"/>
              <a:gd name="T44" fmla="*/ 88 w 128"/>
              <a:gd name="T45" fmla="*/ 32 h 128"/>
              <a:gd name="T46" fmla="*/ 87 w 128"/>
              <a:gd name="T47" fmla="*/ 60 h 128"/>
              <a:gd name="T48" fmla="*/ 8 w 128"/>
              <a:gd name="T49" fmla="*/ 56 h 128"/>
              <a:gd name="T50" fmla="*/ 9 w 128"/>
              <a:gd name="T51" fmla="*/ 50 h 128"/>
              <a:gd name="T52" fmla="*/ 24 w 128"/>
              <a:gd name="T53" fmla="*/ 32 h 128"/>
              <a:gd name="T54" fmla="*/ 19 w 128"/>
              <a:gd name="T55" fmla="*/ 60 h 128"/>
              <a:gd name="T56" fmla="*/ 8 w 128"/>
              <a:gd name="T57" fmla="*/ 56 h 128"/>
              <a:gd name="T58" fmla="*/ 50 w 128"/>
              <a:gd name="T59" fmla="*/ 120 h 128"/>
              <a:gd name="T60" fmla="*/ 80 w 128"/>
              <a:gd name="T61" fmla="*/ 80 h 128"/>
              <a:gd name="T62" fmla="*/ 108 w 128"/>
              <a:gd name="T63" fmla="*/ 120 h 128"/>
              <a:gd name="T64" fmla="*/ 84 w 128"/>
              <a:gd name="T65" fmla="*/ 80 h 128"/>
              <a:gd name="T66" fmla="*/ 50 w 128"/>
              <a:gd name="T67" fmla="*/ 76 h 128"/>
              <a:gd name="T68" fmla="*/ 46 w 128"/>
              <a:gd name="T69" fmla="*/ 120 h 128"/>
              <a:gd name="T70" fmla="*/ 20 w 128"/>
              <a:gd name="T71" fmla="*/ 68 h 128"/>
              <a:gd name="T72" fmla="*/ 108 w 128"/>
              <a:gd name="T73" fmla="*/ 120 h 128"/>
              <a:gd name="T74" fmla="*/ 116 w 128"/>
              <a:gd name="T75" fmla="*/ 60 h 128"/>
              <a:gd name="T76" fmla="*/ 93 w 128"/>
              <a:gd name="T77" fmla="*/ 32 h 128"/>
              <a:gd name="T78" fmla="*/ 104 w 128"/>
              <a:gd name="T79" fmla="*/ 32 h 128"/>
              <a:gd name="T80" fmla="*/ 119 w 128"/>
              <a:gd name="T81" fmla="*/ 50 h 128"/>
              <a:gd name="T82" fmla="*/ 120 w 128"/>
              <a:gd name="T83"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28">
                <a:moveTo>
                  <a:pt x="126" y="45"/>
                </a:moveTo>
                <a:cubicBezTo>
                  <a:pt x="114" y="29"/>
                  <a:pt x="114" y="29"/>
                  <a:pt x="114" y="29"/>
                </a:cubicBezTo>
                <a:cubicBezTo>
                  <a:pt x="113" y="28"/>
                  <a:pt x="113" y="28"/>
                  <a:pt x="112" y="27"/>
                </a:cubicBezTo>
                <a:cubicBezTo>
                  <a:pt x="112" y="8"/>
                  <a:pt x="112" y="8"/>
                  <a:pt x="112" y="8"/>
                </a:cubicBezTo>
                <a:cubicBezTo>
                  <a:pt x="112" y="4"/>
                  <a:pt x="108" y="0"/>
                  <a:pt x="104" y="0"/>
                </a:cubicBezTo>
                <a:cubicBezTo>
                  <a:pt x="24" y="0"/>
                  <a:pt x="24" y="0"/>
                  <a:pt x="24" y="0"/>
                </a:cubicBezTo>
                <a:cubicBezTo>
                  <a:pt x="20" y="0"/>
                  <a:pt x="16" y="4"/>
                  <a:pt x="16" y="8"/>
                </a:cubicBezTo>
                <a:cubicBezTo>
                  <a:pt x="16" y="27"/>
                  <a:pt x="16" y="27"/>
                  <a:pt x="16" y="27"/>
                </a:cubicBezTo>
                <a:cubicBezTo>
                  <a:pt x="15" y="28"/>
                  <a:pt x="15" y="28"/>
                  <a:pt x="14" y="29"/>
                </a:cubicBezTo>
                <a:cubicBezTo>
                  <a:pt x="2" y="45"/>
                  <a:pt x="2" y="45"/>
                  <a:pt x="2" y="45"/>
                </a:cubicBezTo>
                <a:cubicBezTo>
                  <a:pt x="1" y="47"/>
                  <a:pt x="0" y="49"/>
                  <a:pt x="0" y="52"/>
                </a:cubicBezTo>
                <a:cubicBezTo>
                  <a:pt x="0" y="56"/>
                  <a:pt x="0" y="56"/>
                  <a:pt x="0" y="56"/>
                </a:cubicBezTo>
                <a:cubicBezTo>
                  <a:pt x="0" y="63"/>
                  <a:pt x="5" y="68"/>
                  <a:pt x="12" y="68"/>
                </a:cubicBezTo>
                <a:cubicBezTo>
                  <a:pt x="12" y="68"/>
                  <a:pt x="12" y="68"/>
                  <a:pt x="12" y="68"/>
                </a:cubicBezTo>
                <a:cubicBezTo>
                  <a:pt x="12" y="120"/>
                  <a:pt x="12" y="120"/>
                  <a:pt x="12" y="120"/>
                </a:cubicBezTo>
                <a:cubicBezTo>
                  <a:pt x="12" y="124"/>
                  <a:pt x="16" y="128"/>
                  <a:pt x="20" y="128"/>
                </a:cubicBezTo>
                <a:cubicBezTo>
                  <a:pt x="108" y="128"/>
                  <a:pt x="108" y="128"/>
                  <a:pt x="108" y="128"/>
                </a:cubicBezTo>
                <a:cubicBezTo>
                  <a:pt x="112" y="128"/>
                  <a:pt x="116" y="124"/>
                  <a:pt x="116" y="120"/>
                </a:cubicBezTo>
                <a:cubicBezTo>
                  <a:pt x="116" y="68"/>
                  <a:pt x="116" y="68"/>
                  <a:pt x="116" y="68"/>
                </a:cubicBezTo>
                <a:cubicBezTo>
                  <a:pt x="116" y="68"/>
                  <a:pt x="116" y="68"/>
                  <a:pt x="116" y="68"/>
                </a:cubicBezTo>
                <a:cubicBezTo>
                  <a:pt x="123" y="68"/>
                  <a:pt x="128" y="63"/>
                  <a:pt x="128" y="56"/>
                </a:cubicBezTo>
                <a:cubicBezTo>
                  <a:pt x="128" y="52"/>
                  <a:pt x="128" y="52"/>
                  <a:pt x="128" y="52"/>
                </a:cubicBezTo>
                <a:cubicBezTo>
                  <a:pt x="128" y="49"/>
                  <a:pt x="127" y="47"/>
                  <a:pt x="126" y="45"/>
                </a:cubicBezTo>
                <a:close/>
                <a:moveTo>
                  <a:pt x="104" y="8"/>
                </a:moveTo>
                <a:cubicBezTo>
                  <a:pt x="104" y="24"/>
                  <a:pt x="104" y="24"/>
                  <a:pt x="104" y="24"/>
                </a:cubicBezTo>
                <a:cubicBezTo>
                  <a:pt x="24" y="24"/>
                  <a:pt x="24" y="24"/>
                  <a:pt x="24" y="24"/>
                </a:cubicBezTo>
                <a:cubicBezTo>
                  <a:pt x="24" y="24"/>
                  <a:pt x="24" y="24"/>
                  <a:pt x="24" y="24"/>
                </a:cubicBezTo>
                <a:cubicBezTo>
                  <a:pt x="24" y="8"/>
                  <a:pt x="24" y="8"/>
                  <a:pt x="24" y="8"/>
                </a:cubicBezTo>
                <a:lnTo>
                  <a:pt x="104" y="8"/>
                </a:lnTo>
                <a:close/>
                <a:moveTo>
                  <a:pt x="41" y="60"/>
                </a:moveTo>
                <a:cubicBezTo>
                  <a:pt x="24" y="60"/>
                  <a:pt x="24" y="60"/>
                  <a:pt x="24" y="60"/>
                </a:cubicBezTo>
                <a:cubicBezTo>
                  <a:pt x="40" y="32"/>
                  <a:pt x="40" y="32"/>
                  <a:pt x="40" y="32"/>
                </a:cubicBezTo>
                <a:cubicBezTo>
                  <a:pt x="49" y="32"/>
                  <a:pt x="49" y="32"/>
                  <a:pt x="49" y="32"/>
                </a:cubicBezTo>
                <a:lnTo>
                  <a:pt x="41" y="60"/>
                </a:lnTo>
                <a:close/>
                <a:moveTo>
                  <a:pt x="53" y="32"/>
                </a:moveTo>
                <a:cubicBezTo>
                  <a:pt x="62" y="32"/>
                  <a:pt x="62" y="32"/>
                  <a:pt x="62" y="32"/>
                </a:cubicBezTo>
                <a:cubicBezTo>
                  <a:pt x="62" y="60"/>
                  <a:pt x="62" y="60"/>
                  <a:pt x="62" y="60"/>
                </a:cubicBezTo>
                <a:cubicBezTo>
                  <a:pt x="45" y="60"/>
                  <a:pt x="45" y="60"/>
                  <a:pt x="45" y="60"/>
                </a:cubicBezTo>
                <a:lnTo>
                  <a:pt x="53" y="32"/>
                </a:lnTo>
                <a:close/>
                <a:moveTo>
                  <a:pt x="66" y="32"/>
                </a:moveTo>
                <a:cubicBezTo>
                  <a:pt x="75" y="32"/>
                  <a:pt x="75" y="32"/>
                  <a:pt x="75" y="32"/>
                </a:cubicBezTo>
                <a:cubicBezTo>
                  <a:pt x="83" y="60"/>
                  <a:pt x="83" y="60"/>
                  <a:pt x="83" y="60"/>
                </a:cubicBezTo>
                <a:cubicBezTo>
                  <a:pt x="66" y="60"/>
                  <a:pt x="66" y="60"/>
                  <a:pt x="66" y="60"/>
                </a:cubicBezTo>
                <a:lnTo>
                  <a:pt x="66" y="32"/>
                </a:lnTo>
                <a:close/>
                <a:moveTo>
                  <a:pt x="79" y="32"/>
                </a:moveTo>
                <a:cubicBezTo>
                  <a:pt x="88" y="32"/>
                  <a:pt x="88" y="32"/>
                  <a:pt x="88" y="32"/>
                </a:cubicBezTo>
                <a:cubicBezTo>
                  <a:pt x="104" y="60"/>
                  <a:pt x="104" y="60"/>
                  <a:pt x="104" y="60"/>
                </a:cubicBezTo>
                <a:cubicBezTo>
                  <a:pt x="87" y="60"/>
                  <a:pt x="87" y="60"/>
                  <a:pt x="87" y="60"/>
                </a:cubicBezTo>
                <a:lnTo>
                  <a:pt x="79" y="32"/>
                </a:lnTo>
                <a:close/>
                <a:moveTo>
                  <a:pt x="8" y="56"/>
                </a:moveTo>
                <a:cubicBezTo>
                  <a:pt x="8" y="52"/>
                  <a:pt x="8" y="52"/>
                  <a:pt x="8" y="52"/>
                </a:cubicBezTo>
                <a:cubicBezTo>
                  <a:pt x="8" y="51"/>
                  <a:pt x="8" y="50"/>
                  <a:pt x="9" y="50"/>
                </a:cubicBezTo>
                <a:cubicBezTo>
                  <a:pt x="21" y="34"/>
                  <a:pt x="21" y="34"/>
                  <a:pt x="21" y="34"/>
                </a:cubicBezTo>
                <a:cubicBezTo>
                  <a:pt x="22" y="33"/>
                  <a:pt x="23" y="32"/>
                  <a:pt x="24" y="32"/>
                </a:cubicBezTo>
                <a:cubicBezTo>
                  <a:pt x="35" y="32"/>
                  <a:pt x="35" y="32"/>
                  <a:pt x="35" y="32"/>
                </a:cubicBezTo>
                <a:cubicBezTo>
                  <a:pt x="19" y="60"/>
                  <a:pt x="19" y="60"/>
                  <a:pt x="19" y="60"/>
                </a:cubicBezTo>
                <a:cubicBezTo>
                  <a:pt x="12" y="60"/>
                  <a:pt x="12" y="60"/>
                  <a:pt x="12" y="60"/>
                </a:cubicBezTo>
                <a:cubicBezTo>
                  <a:pt x="10" y="60"/>
                  <a:pt x="8" y="58"/>
                  <a:pt x="8" y="56"/>
                </a:cubicBezTo>
                <a:close/>
                <a:moveTo>
                  <a:pt x="80" y="120"/>
                </a:moveTo>
                <a:cubicBezTo>
                  <a:pt x="50" y="120"/>
                  <a:pt x="50" y="120"/>
                  <a:pt x="50" y="120"/>
                </a:cubicBezTo>
                <a:cubicBezTo>
                  <a:pt x="50" y="80"/>
                  <a:pt x="50" y="80"/>
                  <a:pt x="50" y="80"/>
                </a:cubicBezTo>
                <a:cubicBezTo>
                  <a:pt x="80" y="80"/>
                  <a:pt x="80" y="80"/>
                  <a:pt x="80" y="80"/>
                </a:cubicBezTo>
                <a:lnTo>
                  <a:pt x="80" y="120"/>
                </a:lnTo>
                <a:close/>
                <a:moveTo>
                  <a:pt x="108" y="120"/>
                </a:moveTo>
                <a:cubicBezTo>
                  <a:pt x="84" y="120"/>
                  <a:pt x="84" y="120"/>
                  <a:pt x="84" y="120"/>
                </a:cubicBezTo>
                <a:cubicBezTo>
                  <a:pt x="84" y="80"/>
                  <a:pt x="84" y="80"/>
                  <a:pt x="84" y="80"/>
                </a:cubicBezTo>
                <a:cubicBezTo>
                  <a:pt x="84" y="78"/>
                  <a:pt x="82" y="76"/>
                  <a:pt x="80" y="76"/>
                </a:cubicBezTo>
                <a:cubicBezTo>
                  <a:pt x="50" y="76"/>
                  <a:pt x="50" y="76"/>
                  <a:pt x="50" y="76"/>
                </a:cubicBezTo>
                <a:cubicBezTo>
                  <a:pt x="48" y="76"/>
                  <a:pt x="46" y="78"/>
                  <a:pt x="46" y="80"/>
                </a:cubicBezTo>
                <a:cubicBezTo>
                  <a:pt x="46" y="120"/>
                  <a:pt x="46" y="120"/>
                  <a:pt x="46" y="120"/>
                </a:cubicBezTo>
                <a:cubicBezTo>
                  <a:pt x="20" y="120"/>
                  <a:pt x="20" y="120"/>
                  <a:pt x="20" y="120"/>
                </a:cubicBezTo>
                <a:cubicBezTo>
                  <a:pt x="20" y="68"/>
                  <a:pt x="20" y="68"/>
                  <a:pt x="20" y="68"/>
                </a:cubicBezTo>
                <a:cubicBezTo>
                  <a:pt x="108" y="68"/>
                  <a:pt x="108" y="68"/>
                  <a:pt x="108" y="68"/>
                </a:cubicBezTo>
                <a:lnTo>
                  <a:pt x="108" y="120"/>
                </a:lnTo>
                <a:close/>
                <a:moveTo>
                  <a:pt x="120" y="56"/>
                </a:moveTo>
                <a:cubicBezTo>
                  <a:pt x="120" y="58"/>
                  <a:pt x="118" y="60"/>
                  <a:pt x="116" y="60"/>
                </a:cubicBezTo>
                <a:cubicBezTo>
                  <a:pt x="109" y="60"/>
                  <a:pt x="109" y="60"/>
                  <a:pt x="109" y="60"/>
                </a:cubicBezTo>
                <a:cubicBezTo>
                  <a:pt x="93" y="32"/>
                  <a:pt x="93" y="32"/>
                  <a:pt x="93" y="32"/>
                </a:cubicBezTo>
                <a:cubicBezTo>
                  <a:pt x="104" y="32"/>
                  <a:pt x="104" y="32"/>
                  <a:pt x="104" y="32"/>
                </a:cubicBezTo>
                <a:cubicBezTo>
                  <a:pt x="104" y="32"/>
                  <a:pt x="104" y="32"/>
                  <a:pt x="104" y="32"/>
                </a:cubicBezTo>
                <a:cubicBezTo>
                  <a:pt x="105" y="32"/>
                  <a:pt x="106" y="33"/>
                  <a:pt x="107" y="34"/>
                </a:cubicBezTo>
                <a:cubicBezTo>
                  <a:pt x="119" y="50"/>
                  <a:pt x="119" y="50"/>
                  <a:pt x="119" y="50"/>
                </a:cubicBezTo>
                <a:cubicBezTo>
                  <a:pt x="120" y="50"/>
                  <a:pt x="120" y="51"/>
                  <a:pt x="120" y="52"/>
                </a:cubicBezTo>
                <a:lnTo>
                  <a:pt x="120" y="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82" name="Freeform 6"/>
          <p:cNvSpPr>
            <a:spLocks noEditPoints="1"/>
          </p:cNvSpPr>
          <p:nvPr/>
        </p:nvSpPr>
        <p:spPr bwMode="auto">
          <a:xfrm>
            <a:off x="3274755" y="2143588"/>
            <a:ext cx="389214" cy="374445"/>
          </a:xfrm>
          <a:custGeom>
            <a:avLst/>
            <a:gdLst>
              <a:gd name="T0" fmla="*/ 342 w 345"/>
              <a:gd name="T1" fmla="*/ 123 h 331"/>
              <a:gd name="T2" fmla="*/ 323 w 345"/>
              <a:gd name="T3" fmla="*/ 107 h 331"/>
              <a:gd name="T4" fmla="*/ 234 w 345"/>
              <a:gd name="T5" fmla="*/ 94 h 331"/>
              <a:gd name="T6" fmla="*/ 195 w 345"/>
              <a:gd name="T7" fmla="*/ 14 h 331"/>
              <a:gd name="T8" fmla="*/ 173 w 345"/>
              <a:gd name="T9" fmla="*/ 0 h 331"/>
              <a:gd name="T10" fmla="*/ 151 w 345"/>
              <a:gd name="T11" fmla="*/ 14 h 331"/>
              <a:gd name="T12" fmla="*/ 112 w 345"/>
              <a:gd name="T13" fmla="*/ 94 h 331"/>
              <a:gd name="T14" fmla="*/ 23 w 345"/>
              <a:gd name="T15" fmla="*/ 107 h 331"/>
              <a:gd name="T16" fmla="*/ 3 w 345"/>
              <a:gd name="T17" fmla="*/ 123 h 331"/>
              <a:gd name="T18" fmla="*/ 9 w 345"/>
              <a:gd name="T19" fmla="*/ 148 h 331"/>
              <a:gd name="T20" fmla="*/ 74 w 345"/>
              <a:gd name="T21" fmla="*/ 213 h 331"/>
              <a:gd name="T22" fmla="*/ 59 w 345"/>
              <a:gd name="T23" fmla="*/ 303 h 331"/>
              <a:gd name="T24" fmla="*/ 69 w 345"/>
              <a:gd name="T25" fmla="*/ 326 h 331"/>
              <a:gd name="T26" fmla="*/ 83 w 345"/>
              <a:gd name="T27" fmla="*/ 331 h 331"/>
              <a:gd name="T28" fmla="*/ 95 w 345"/>
              <a:gd name="T29" fmla="*/ 328 h 331"/>
              <a:gd name="T30" fmla="*/ 173 w 345"/>
              <a:gd name="T31" fmla="*/ 286 h 331"/>
              <a:gd name="T32" fmla="*/ 250 w 345"/>
              <a:gd name="T33" fmla="*/ 328 h 331"/>
              <a:gd name="T34" fmla="*/ 262 w 345"/>
              <a:gd name="T35" fmla="*/ 331 h 331"/>
              <a:gd name="T36" fmla="*/ 277 w 345"/>
              <a:gd name="T37" fmla="*/ 326 h 331"/>
              <a:gd name="T38" fmla="*/ 287 w 345"/>
              <a:gd name="T39" fmla="*/ 303 h 331"/>
              <a:gd name="T40" fmla="*/ 272 w 345"/>
              <a:gd name="T41" fmla="*/ 213 h 331"/>
              <a:gd name="T42" fmla="*/ 337 w 345"/>
              <a:gd name="T43" fmla="*/ 148 h 331"/>
              <a:gd name="T44" fmla="*/ 342 w 345"/>
              <a:gd name="T45" fmla="*/ 123 h 331"/>
              <a:gd name="T46" fmla="*/ 254 w 345"/>
              <a:gd name="T47" fmla="*/ 196 h 331"/>
              <a:gd name="T48" fmla="*/ 247 w 345"/>
              <a:gd name="T49" fmla="*/ 217 h 331"/>
              <a:gd name="T50" fmla="*/ 262 w 345"/>
              <a:gd name="T51" fmla="*/ 307 h 331"/>
              <a:gd name="T52" fmla="*/ 185 w 345"/>
              <a:gd name="T53" fmla="*/ 265 h 331"/>
              <a:gd name="T54" fmla="*/ 173 w 345"/>
              <a:gd name="T55" fmla="*/ 262 h 331"/>
              <a:gd name="T56" fmla="*/ 161 w 345"/>
              <a:gd name="T57" fmla="*/ 265 h 331"/>
              <a:gd name="T58" fmla="*/ 83 w 345"/>
              <a:gd name="T59" fmla="*/ 307 h 331"/>
              <a:gd name="T60" fmla="*/ 99 w 345"/>
              <a:gd name="T61" fmla="*/ 217 h 331"/>
              <a:gd name="T62" fmla="*/ 92 w 345"/>
              <a:gd name="T63" fmla="*/ 196 h 331"/>
              <a:gd name="T64" fmla="*/ 27 w 345"/>
              <a:gd name="T65" fmla="*/ 131 h 331"/>
              <a:gd name="T66" fmla="*/ 116 w 345"/>
              <a:gd name="T67" fmla="*/ 118 h 331"/>
              <a:gd name="T68" fmla="*/ 134 w 345"/>
              <a:gd name="T69" fmla="*/ 104 h 331"/>
              <a:gd name="T70" fmla="*/ 173 w 345"/>
              <a:gd name="T71" fmla="*/ 24 h 331"/>
              <a:gd name="T72" fmla="*/ 212 w 345"/>
              <a:gd name="T73" fmla="*/ 104 h 331"/>
              <a:gd name="T74" fmla="*/ 230 w 345"/>
              <a:gd name="T75" fmla="*/ 118 h 331"/>
              <a:gd name="T76" fmla="*/ 319 w 345"/>
              <a:gd name="T77" fmla="*/ 131 h 331"/>
              <a:gd name="T78" fmla="*/ 254 w 345"/>
              <a:gd name="T79" fmla="*/ 196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5" h="331">
                <a:moveTo>
                  <a:pt x="342" y="123"/>
                </a:moveTo>
                <a:cubicBezTo>
                  <a:pt x="340" y="115"/>
                  <a:pt x="332" y="108"/>
                  <a:pt x="323" y="107"/>
                </a:cubicBezTo>
                <a:cubicBezTo>
                  <a:pt x="234" y="94"/>
                  <a:pt x="234" y="94"/>
                  <a:pt x="234" y="94"/>
                </a:cubicBezTo>
                <a:cubicBezTo>
                  <a:pt x="195" y="14"/>
                  <a:pt x="195" y="14"/>
                  <a:pt x="195" y="14"/>
                </a:cubicBezTo>
                <a:cubicBezTo>
                  <a:pt x="191" y="5"/>
                  <a:pt x="182" y="0"/>
                  <a:pt x="173" y="0"/>
                </a:cubicBezTo>
                <a:cubicBezTo>
                  <a:pt x="163" y="0"/>
                  <a:pt x="155" y="5"/>
                  <a:pt x="151" y="14"/>
                </a:cubicBezTo>
                <a:cubicBezTo>
                  <a:pt x="112" y="94"/>
                  <a:pt x="112" y="94"/>
                  <a:pt x="112" y="94"/>
                </a:cubicBezTo>
                <a:cubicBezTo>
                  <a:pt x="23" y="107"/>
                  <a:pt x="23" y="107"/>
                  <a:pt x="23" y="107"/>
                </a:cubicBezTo>
                <a:cubicBezTo>
                  <a:pt x="14" y="108"/>
                  <a:pt x="6" y="115"/>
                  <a:pt x="3" y="123"/>
                </a:cubicBezTo>
                <a:cubicBezTo>
                  <a:pt x="0" y="132"/>
                  <a:pt x="3" y="141"/>
                  <a:pt x="9" y="148"/>
                </a:cubicBezTo>
                <a:cubicBezTo>
                  <a:pt x="74" y="213"/>
                  <a:pt x="74" y="213"/>
                  <a:pt x="74" y="213"/>
                </a:cubicBezTo>
                <a:cubicBezTo>
                  <a:pt x="59" y="303"/>
                  <a:pt x="59" y="303"/>
                  <a:pt x="59" y="303"/>
                </a:cubicBezTo>
                <a:cubicBezTo>
                  <a:pt x="58" y="312"/>
                  <a:pt x="61" y="321"/>
                  <a:pt x="69" y="326"/>
                </a:cubicBezTo>
                <a:cubicBezTo>
                  <a:pt x="73" y="329"/>
                  <a:pt x="78" y="331"/>
                  <a:pt x="83" y="331"/>
                </a:cubicBezTo>
                <a:cubicBezTo>
                  <a:pt x="88" y="331"/>
                  <a:pt x="92" y="330"/>
                  <a:pt x="95" y="328"/>
                </a:cubicBezTo>
                <a:cubicBezTo>
                  <a:pt x="173" y="286"/>
                  <a:pt x="173" y="286"/>
                  <a:pt x="173" y="286"/>
                </a:cubicBezTo>
                <a:cubicBezTo>
                  <a:pt x="250" y="328"/>
                  <a:pt x="250" y="328"/>
                  <a:pt x="250" y="328"/>
                </a:cubicBezTo>
                <a:cubicBezTo>
                  <a:pt x="254" y="330"/>
                  <a:pt x="258" y="331"/>
                  <a:pt x="262" y="331"/>
                </a:cubicBezTo>
                <a:cubicBezTo>
                  <a:pt x="267" y="331"/>
                  <a:pt x="272" y="329"/>
                  <a:pt x="277" y="326"/>
                </a:cubicBezTo>
                <a:cubicBezTo>
                  <a:pt x="284" y="321"/>
                  <a:pt x="288" y="312"/>
                  <a:pt x="287" y="303"/>
                </a:cubicBezTo>
                <a:cubicBezTo>
                  <a:pt x="272" y="213"/>
                  <a:pt x="272" y="213"/>
                  <a:pt x="272" y="213"/>
                </a:cubicBezTo>
                <a:cubicBezTo>
                  <a:pt x="337" y="148"/>
                  <a:pt x="337" y="148"/>
                  <a:pt x="337" y="148"/>
                </a:cubicBezTo>
                <a:cubicBezTo>
                  <a:pt x="343" y="141"/>
                  <a:pt x="345" y="132"/>
                  <a:pt x="342" y="123"/>
                </a:cubicBezTo>
                <a:close/>
                <a:moveTo>
                  <a:pt x="254" y="196"/>
                </a:moveTo>
                <a:cubicBezTo>
                  <a:pt x="248" y="201"/>
                  <a:pt x="246" y="209"/>
                  <a:pt x="247" y="217"/>
                </a:cubicBezTo>
                <a:cubicBezTo>
                  <a:pt x="262" y="307"/>
                  <a:pt x="262" y="307"/>
                  <a:pt x="262" y="307"/>
                </a:cubicBezTo>
                <a:cubicBezTo>
                  <a:pt x="185" y="265"/>
                  <a:pt x="185" y="265"/>
                  <a:pt x="185" y="265"/>
                </a:cubicBezTo>
                <a:cubicBezTo>
                  <a:pt x="181" y="263"/>
                  <a:pt x="177" y="262"/>
                  <a:pt x="173" y="262"/>
                </a:cubicBezTo>
                <a:cubicBezTo>
                  <a:pt x="169" y="262"/>
                  <a:pt x="165" y="263"/>
                  <a:pt x="161" y="265"/>
                </a:cubicBezTo>
                <a:cubicBezTo>
                  <a:pt x="83" y="307"/>
                  <a:pt x="83" y="307"/>
                  <a:pt x="83" y="307"/>
                </a:cubicBezTo>
                <a:cubicBezTo>
                  <a:pt x="99" y="217"/>
                  <a:pt x="99" y="217"/>
                  <a:pt x="99" y="217"/>
                </a:cubicBezTo>
                <a:cubicBezTo>
                  <a:pt x="100" y="209"/>
                  <a:pt x="97" y="201"/>
                  <a:pt x="92" y="196"/>
                </a:cubicBezTo>
                <a:cubicBezTo>
                  <a:pt x="27" y="131"/>
                  <a:pt x="27" y="131"/>
                  <a:pt x="27" y="131"/>
                </a:cubicBezTo>
                <a:cubicBezTo>
                  <a:pt x="116" y="118"/>
                  <a:pt x="116" y="118"/>
                  <a:pt x="116" y="118"/>
                </a:cubicBezTo>
                <a:cubicBezTo>
                  <a:pt x="124" y="116"/>
                  <a:pt x="131" y="111"/>
                  <a:pt x="134" y="104"/>
                </a:cubicBezTo>
                <a:cubicBezTo>
                  <a:pt x="173" y="24"/>
                  <a:pt x="173" y="24"/>
                  <a:pt x="173" y="24"/>
                </a:cubicBezTo>
                <a:cubicBezTo>
                  <a:pt x="212" y="104"/>
                  <a:pt x="212" y="104"/>
                  <a:pt x="212" y="104"/>
                </a:cubicBezTo>
                <a:cubicBezTo>
                  <a:pt x="215" y="111"/>
                  <a:pt x="222" y="116"/>
                  <a:pt x="230" y="118"/>
                </a:cubicBezTo>
                <a:cubicBezTo>
                  <a:pt x="319" y="131"/>
                  <a:pt x="319" y="131"/>
                  <a:pt x="319" y="131"/>
                </a:cubicBezTo>
                <a:lnTo>
                  <a:pt x="254" y="196"/>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83" name="Oval 182"/>
          <p:cNvSpPr/>
          <p:nvPr/>
        </p:nvSpPr>
        <p:spPr>
          <a:xfrm>
            <a:off x="4524172" y="2403558"/>
            <a:ext cx="957279" cy="957279"/>
          </a:xfrm>
          <a:prstGeom prst="ellipse">
            <a:avLst/>
          </a:prstGeom>
          <a:solidFill>
            <a:schemeClr val="bg1"/>
          </a:solidFill>
          <a:ln w="920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4" name="Freeform 26"/>
          <p:cNvSpPr>
            <a:spLocks noEditPoints="1"/>
          </p:cNvSpPr>
          <p:nvPr/>
        </p:nvSpPr>
        <p:spPr bwMode="auto">
          <a:xfrm>
            <a:off x="4824210" y="2719939"/>
            <a:ext cx="385355" cy="351604"/>
          </a:xfrm>
          <a:custGeom>
            <a:avLst/>
            <a:gdLst>
              <a:gd name="T0" fmla="*/ 188 w 263"/>
              <a:gd name="T1" fmla="*/ 0 h 256"/>
              <a:gd name="T2" fmla="*/ 111 w 263"/>
              <a:gd name="T3" fmla="*/ 54 h 256"/>
              <a:gd name="T4" fmla="*/ 111 w 263"/>
              <a:gd name="T5" fmla="*/ 55 h 256"/>
              <a:gd name="T6" fmla="*/ 28 w 263"/>
              <a:gd name="T7" fmla="*/ 138 h 256"/>
              <a:gd name="T8" fmla="*/ 1 w 263"/>
              <a:gd name="T9" fmla="*/ 220 h 256"/>
              <a:gd name="T10" fmla="*/ 28 w 263"/>
              <a:gd name="T11" fmla="*/ 256 h 256"/>
              <a:gd name="T12" fmla="*/ 105 w 263"/>
              <a:gd name="T13" fmla="*/ 237 h 256"/>
              <a:gd name="T14" fmla="*/ 241 w 263"/>
              <a:gd name="T15" fmla="*/ 105 h 256"/>
              <a:gd name="T16" fmla="*/ 128 w 263"/>
              <a:gd name="T17" fmla="*/ 190 h 256"/>
              <a:gd name="T18" fmla="*/ 198 w 263"/>
              <a:gd name="T19" fmla="*/ 94 h 256"/>
              <a:gd name="T20" fmla="*/ 190 w 263"/>
              <a:gd name="T21" fmla="*/ 134 h 256"/>
              <a:gd name="T22" fmla="*/ 128 w 263"/>
              <a:gd name="T23" fmla="*/ 196 h 256"/>
              <a:gd name="T24" fmla="*/ 118 w 263"/>
              <a:gd name="T25" fmla="*/ 162 h 256"/>
              <a:gd name="T26" fmla="*/ 91 w 263"/>
              <a:gd name="T27" fmla="*/ 136 h 256"/>
              <a:gd name="T28" fmla="*/ 184 w 263"/>
              <a:gd name="T29" fmla="*/ 72 h 256"/>
              <a:gd name="T30" fmla="*/ 118 w 263"/>
              <a:gd name="T31" fmla="*/ 162 h 256"/>
              <a:gd name="T32" fmla="*/ 61 w 263"/>
              <a:gd name="T33" fmla="*/ 128 h 256"/>
              <a:gd name="T34" fmla="*/ 159 w 263"/>
              <a:gd name="T35" fmla="*/ 57 h 256"/>
              <a:gd name="T36" fmla="*/ 33 w 263"/>
              <a:gd name="T37" fmla="*/ 239 h 256"/>
              <a:gd name="T38" fmla="*/ 16 w 263"/>
              <a:gd name="T39" fmla="*/ 228 h 256"/>
              <a:gd name="T40" fmla="*/ 25 w 263"/>
              <a:gd name="T41" fmla="*/ 193 h 256"/>
              <a:gd name="T42" fmla="*/ 63 w 263"/>
              <a:gd name="T43" fmla="*/ 231 h 256"/>
              <a:gd name="T44" fmla="*/ 71 w 263"/>
              <a:gd name="T45" fmla="*/ 229 h 256"/>
              <a:gd name="T46" fmla="*/ 27 w 263"/>
              <a:gd name="T47" fmla="*/ 185 h 256"/>
              <a:gd name="T48" fmla="*/ 39 w 263"/>
              <a:gd name="T49" fmla="*/ 150 h 256"/>
              <a:gd name="T50" fmla="*/ 103 w 263"/>
              <a:gd name="T51" fmla="*/ 220 h 256"/>
              <a:gd name="T52" fmla="*/ 71 w 263"/>
              <a:gd name="T53" fmla="*/ 229 h 256"/>
              <a:gd name="T54" fmla="*/ 216 w 263"/>
              <a:gd name="T55" fmla="*/ 108 h 256"/>
              <a:gd name="T56" fmla="*/ 196 w 263"/>
              <a:gd name="T57" fmla="*/ 60 h 256"/>
              <a:gd name="T58" fmla="*/ 162 w 263"/>
              <a:gd name="T59" fmla="*/ 26 h 256"/>
              <a:gd name="T60" fmla="*/ 224 w 263"/>
              <a:gd name="T61" fmla="*/ 32 h 256"/>
              <a:gd name="T62" fmla="*/ 230 w 263"/>
              <a:gd name="T63" fmla="*/ 9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3" h="256">
                <a:moveTo>
                  <a:pt x="235" y="21"/>
                </a:moveTo>
                <a:cubicBezTo>
                  <a:pt x="222" y="8"/>
                  <a:pt x="205" y="0"/>
                  <a:pt x="188" y="0"/>
                </a:cubicBezTo>
                <a:cubicBezTo>
                  <a:pt x="173" y="0"/>
                  <a:pt x="160" y="5"/>
                  <a:pt x="150" y="15"/>
                </a:cubicBezTo>
                <a:cubicBezTo>
                  <a:pt x="111" y="54"/>
                  <a:pt x="111" y="54"/>
                  <a:pt x="111" y="54"/>
                </a:cubicBezTo>
                <a:cubicBezTo>
                  <a:pt x="111" y="54"/>
                  <a:pt x="111" y="54"/>
                  <a:pt x="111" y="55"/>
                </a:cubicBezTo>
                <a:cubicBezTo>
                  <a:pt x="111" y="55"/>
                  <a:pt x="111" y="55"/>
                  <a:pt x="111" y="55"/>
                </a:cubicBezTo>
                <a:cubicBezTo>
                  <a:pt x="111" y="55"/>
                  <a:pt x="111" y="55"/>
                  <a:pt x="111" y="55"/>
                </a:cubicBezTo>
                <a:cubicBezTo>
                  <a:pt x="28" y="138"/>
                  <a:pt x="28" y="138"/>
                  <a:pt x="28" y="138"/>
                </a:cubicBezTo>
                <a:cubicBezTo>
                  <a:pt x="24" y="142"/>
                  <a:pt x="22" y="147"/>
                  <a:pt x="20" y="152"/>
                </a:cubicBezTo>
                <a:cubicBezTo>
                  <a:pt x="1" y="220"/>
                  <a:pt x="1" y="220"/>
                  <a:pt x="1" y="220"/>
                </a:cubicBezTo>
                <a:cubicBezTo>
                  <a:pt x="1" y="220"/>
                  <a:pt x="0" y="225"/>
                  <a:pt x="0" y="228"/>
                </a:cubicBezTo>
                <a:cubicBezTo>
                  <a:pt x="0" y="243"/>
                  <a:pt x="13" y="256"/>
                  <a:pt x="28" y="256"/>
                </a:cubicBezTo>
                <a:cubicBezTo>
                  <a:pt x="31" y="256"/>
                  <a:pt x="37" y="255"/>
                  <a:pt x="37" y="255"/>
                </a:cubicBezTo>
                <a:cubicBezTo>
                  <a:pt x="105" y="237"/>
                  <a:pt x="105" y="237"/>
                  <a:pt x="105" y="237"/>
                </a:cubicBezTo>
                <a:cubicBezTo>
                  <a:pt x="110" y="235"/>
                  <a:pt x="115" y="232"/>
                  <a:pt x="119" y="229"/>
                </a:cubicBezTo>
                <a:cubicBezTo>
                  <a:pt x="241" y="105"/>
                  <a:pt x="241" y="105"/>
                  <a:pt x="241" y="105"/>
                </a:cubicBezTo>
                <a:cubicBezTo>
                  <a:pt x="263" y="83"/>
                  <a:pt x="261" y="46"/>
                  <a:pt x="235" y="21"/>
                </a:cubicBezTo>
                <a:close/>
                <a:moveTo>
                  <a:pt x="128" y="190"/>
                </a:moveTo>
                <a:cubicBezTo>
                  <a:pt x="127" y="183"/>
                  <a:pt x="125" y="176"/>
                  <a:pt x="122" y="169"/>
                </a:cubicBezTo>
                <a:cubicBezTo>
                  <a:pt x="198" y="94"/>
                  <a:pt x="198" y="94"/>
                  <a:pt x="198" y="94"/>
                </a:cubicBezTo>
                <a:cubicBezTo>
                  <a:pt x="203" y="108"/>
                  <a:pt x="200" y="124"/>
                  <a:pt x="190" y="134"/>
                </a:cubicBezTo>
                <a:cubicBezTo>
                  <a:pt x="190" y="134"/>
                  <a:pt x="190" y="134"/>
                  <a:pt x="190" y="134"/>
                </a:cubicBezTo>
                <a:cubicBezTo>
                  <a:pt x="190" y="134"/>
                  <a:pt x="190" y="134"/>
                  <a:pt x="190" y="134"/>
                </a:cubicBezTo>
                <a:cubicBezTo>
                  <a:pt x="128" y="196"/>
                  <a:pt x="128" y="196"/>
                  <a:pt x="128" y="196"/>
                </a:cubicBezTo>
                <a:cubicBezTo>
                  <a:pt x="128" y="194"/>
                  <a:pt x="128" y="192"/>
                  <a:pt x="128" y="190"/>
                </a:cubicBezTo>
                <a:close/>
                <a:moveTo>
                  <a:pt x="118" y="162"/>
                </a:moveTo>
                <a:cubicBezTo>
                  <a:pt x="115" y="157"/>
                  <a:pt x="112" y="152"/>
                  <a:pt x="108" y="148"/>
                </a:cubicBezTo>
                <a:cubicBezTo>
                  <a:pt x="103" y="143"/>
                  <a:pt x="97" y="140"/>
                  <a:pt x="91" y="136"/>
                </a:cubicBezTo>
                <a:cubicBezTo>
                  <a:pt x="168" y="60"/>
                  <a:pt x="168" y="60"/>
                  <a:pt x="168" y="60"/>
                </a:cubicBezTo>
                <a:cubicBezTo>
                  <a:pt x="174" y="63"/>
                  <a:pt x="179" y="66"/>
                  <a:pt x="184" y="72"/>
                </a:cubicBezTo>
                <a:cubicBezTo>
                  <a:pt x="189" y="76"/>
                  <a:pt x="192" y="81"/>
                  <a:pt x="195" y="86"/>
                </a:cubicBezTo>
                <a:lnTo>
                  <a:pt x="118" y="162"/>
                </a:lnTo>
                <a:close/>
                <a:moveTo>
                  <a:pt x="84" y="133"/>
                </a:moveTo>
                <a:cubicBezTo>
                  <a:pt x="76" y="130"/>
                  <a:pt x="69" y="128"/>
                  <a:pt x="61" y="128"/>
                </a:cubicBezTo>
                <a:cubicBezTo>
                  <a:pt x="123" y="66"/>
                  <a:pt x="123" y="66"/>
                  <a:pt x="123" y="66"/>
                </a:cubicBezTo>
                <a:cubicBezTo>
                  <a:pt x="132" y="56"/>
                  <a:pt x="146" y="54"/>
                  <a:pt x="159" y="57"/>
                </a:cubicBezTo>
                <a:lnTo>
                  <a:pt x="84" y="133"/>
                </a:lnTo>
                <a:close/>
                <a:moveTo>
                  <a:pt x="33" y="239"/>
                </a:moveTo>
                <a:cubicBezTo>
                  <a:pt x="32" y="239"/>
                  <a:pt x="30" y="240"/>
                  <a:pt x="28" y="240"/>
                </a:cubicBezTo>
                <a:cubicBezTo>
                  <a:pt x="21" y="240"/>
                  <a:pt x="16" y="235"/>
                  <a:pt x="16" y="228"/>
                </a:cubicBezTo>
                <a:cubicBezTo>
                  <a:pt x="16" y="227"/>
                  <a:pt x="17" y="224"/>
                  <a:pt x="17" y="224"/>
                </a:cubicBezTo>
                <a:cubicBezTo>
                  <a:pt x="25" y="193"/>
                  <a:pt x="25" y="193"/>
                  <a:pt x="25" y="193"/>
                </a:cubicBezTo>
                <a:cubicBezTo>
                  <a:pt x="34" y="193"/>
                  <a:pt x="44" y="196"/>
                  <a:pt x="52" y="204"/>
                </a:cubicBezTo>
                <a:cubicBezTo>
                  <a:pt x="60" y="212"/>
                  <a:pt x="64" y="222"/>
                  <a:pt x="63" y="231"/>
                </a:cubicBezTo>
                <a:lnTo>
                  <a:pt x="33" y="239"/>
                </a:lnTo>
                <a:close/>
                <a:moveTo>
                  <a:pt x="71" y="229"/>
                </a:moveTo>
                <a:cubicBezTo>
                  <a:pt x="71" y="218"/>
                  <a:pt x="66" y="207"/>
                  <a:pt x="58" y="198"/>
                </a:cubicBezTo>
                <a:cubicBezTo>
                  <a:pt x="49" y="190"/>
                  <a:pt x="38" y="185"/>
                  <a:pt x="27" y="185"/>
                </a:cubicBezTo>
                <a:cubicBezTo>
                  <a:pt x="35" y="156"/>
                  <a:pt x="35" y="156"/>
                  <a:pt x="35" y="156"/>
                </a:cubicBezTo>
                <a:cubicBezTo>
                  <a:pt x="36" y="154"/>
                  <a:pt x="37" y="152"/>
                  <a:pt x="39" y="150"/>
                </a:cubicBezTo>
                <a:cubicBezTo>
                  <a:pt x="55" y="139"/>
                  <a:pt x="79" y="142"/>
                  <a:pt x="96" y="160"/>
                </a:cubicBezTo>
                <a:cubicBezTo>
                  <a:pt x="115" y="178"/>
                  <a:pt x="117" y="204"/>
                  <a:pt x="103" y="220"/>
                </a:cubicBezTo>
                <a:cubicBezTo>
                  <a:pt x="103" y="221"/>
                  <a:pt x="102" y="221"/>
                  <a:pt x="101" y="221"/>
                </a:cubicBezTo>
                <a:lnTo>
                  <a:pt x="71" y="229"/>
                </a:lnTo>
                <a:close/>
                <a:moveTo>
                  <a:pt x="230" y="94"/>
                </a:moveTo>
                <a:cubicBezTo>
                  <a:pt x="216" y="108"/>
                  <a:pt x="216" y="108"/>
                  <a:pt x="216" y="108"/>
                </a:cubicBezTo>
                <a:cubicBezTo>
                  <a:pt x="216" y="106"/>
                  <a:pt x="216" y="104"/>
                  <a:pt x="216" y="102"/>
                </a:cubicBezTo>
                <a:cubicBezTo>
                  <a:pt x="215" y="87"/>
                  <a:pt x="207" y="72"/>
                  <a:pt x="196" y="60"/>
                </a:cubicBezTo>
                <a:cubicBezTo>
                  <a:pt x="183" y="47"/>
                  <a:pt x="165" y="40"/>
                  <a:pt x="148" y="40"/>
                </a:cubicBezTo>
                <a:cubicBezTo>
                  <a:pt x="162" y="26"/>
                  <a:pt x="162" y="26"/>
                  <a:pt x="162" y="26"/>
                </a:cubicBezTo>
                <a:cubicBezTo>
                  <a:pt x="168" y="20"/>
                  <a:pt x="177" y="16"/>
                  <a:pt x="188" y="16"/>
                </a:cubicBezTo>
                <a:cubicBezTo>
                  <a:pt x="200" y="16"/>
                  <a:pt x="214" y="22"/>
                  <a:pt x="224" y="32"/>
                </a:cubicBezTo>
                <a:cubicBezTo>
                  <a:pt x="233" y="41"/>
                  <a:pt x="239" y="53"/>
                  <a:pt x="240" y="65"/>
                </a:cubicBezTo>
                <a:cubicBezTo>
                  <a:pt x="241" y="76"/>
                  <a:pt x="237" y="87"/>
                  <a:pt x="230" y="9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191" name="Group 190"/>
          <p:cNvGrpSpPr/>
          <p:nvPr/>
        </p:nvGrpSpPr>
        <p:grpSpPr>
          <a:xfrm>
            <a:off x="5309454" y="4107401"/>
            <a:ext cx="450774" cy="450775"/>
            <a:chOff x="-2771775" y="66675"/>
            <a:chExt cx="827087" cy="827088"/>
          </a:xfrm>
          <a:solidFill>
            <a:schemeClr val="accent2"/>
          </a:solidFill>
        </p:grpSpPr>
        <p:sp>
          <p:nvSpPr>
            <p:cNvPr id="192" name="Freeform 19"/>
            <p:cNvSpPr>
              <a:spLocks noEditPoints="1"/>
            </p:cNvSpPr>
            <p:nvPr/>
          </p:nvSpPr>
          <p:spPr bwMode="auto">
            <a:xfrm>
              <a:off x="-2771775" y="66675"/>
              <a:ext cx="827087" cy="827088"/>
            </a:xfrm>
            <a:custGeom>
              <a:avLst/>
              <a:gdLst>
                <a:gd name="T0" fmla="*/ 188 w 220"/>
                <a:gd name="T1" fmla="*/ 83 h 220"/>
                <a:gd name="T2" fmla="*/ 196 w 220"/>
                <a:gd name="T3" fmla="*/ 56 h 220"/>
                <a:gd name="T4" fmla="*/ 181 w 220"/>
                <a:gd name="T5" fmla="*/ 26 h 220"/>
                <a:gd name="T6" fmla="*/ 164 w 220"/>
                <a:gd name="T7" fmla="*/ 24 h 220"/>
                <a:gd name="T8" fmla="*/ 137 w 220"/>
                <a:gd name="T9" fmla="*/ 32 h 220"/>
                <a:gd name="T10" fmla="*/ 119 w 220"/>
                <a:gd name="T11" fmla="*/ 0 h 220"/>
                <a:gd name="T12" fmla="*/ 87 w 220"/>
                <a:gd name="T13" fmla="*/ 11 h 220"/>
                <a:gd name="T14" fmla="*/ 74 w 220"/>
                <a:gd name="T15" fmla="*/ 36 h 220"/>
                <a:gd name="T16" fmla="*/ 49 w 220"/>
                <a:gd name="T17" fmla="*/ 22 h 220"/>
                <a:gd name="T18" fmla="*/ 26 w 220"/>
                <a:gd name="T19" fmla="*/ 39 h 220"/>
                <a:gd name="T20" fmla="*/ 36 w 220"/>
                <a:gd name="T21" fmla="*/ 74 h 220"/>
                <a:gd name="T22" fmla="*/ 11 w 220"/>
                <a:gd name="T23" fmla="*/ 87 h 220"/>
                <a:gd name="T24" fmla="*/ 0 w 220"/>
                <a:gd name="T25" fmla="*/ 119 h 220"/>
                <a:gd name="T26" fmla="*/ 32 w 220"/>
                <a:gd name="T27" fmla="*/ 137 h 220"/>
                <a:gd name="T28" fmla="*/ 24 w 220"/>
                <a:gd name="T29" fmla="*/ 164 h 220"/>
                <a:gd name="T30" fmla="*/ 39 w 220"/>
                <a:gd name="T31" fmla="*/ 194 h 220"/>
                <a:gd name="T32" fmla="*/ 56 w 220"/>
                <a:gd name="T33" fmla="*/ 196 h 220"/>
                <a:gd name="T34" fmla="*/ 83 w 220"/>
                <a:gd name="T35" fmla="*/ 188 h 220"/>
                <a:gd name="T36" fmla="*/ 101 w 220"/>
                <a:gd name="T37" fmla="*/ 220 h 220"/>
                <a:gd name="T38" fmla="*/ 133 w 220"/>
                <a:gd name="T39" fmla="*/ 209 h 220"/>
                <a:gd name="T40" fmla="*/ 146 w 220"/>
                <a:gd name="T41" fmla="*/ 184 h 220"/>
                <a:gd name="T42" fmla="*/ 171 w 220"/>
                <a:gd name="T43" fmla="*/ 198 h 220"/>
                <a:gd name="T44" fmla="*/ 194 w 220"/>
                <a:gd name="T45" fmla="*/ 181 h 220"/>
                <a:gd name="T46" fmla="*/ 184 w 220"/>
                <a:gd name="T47" fmla="*/ 146 h 220"/>
                <a:gd name="T48" fmla="*/ 209 w 220"/>
                <a:gd name="T49" fmla="*/ 133 h 220"/>
                <a:gd name="T50" fmla="*/ 220 w 220"/>
                <a:gd name="T51" fmla="*/ 101 h 220"/>
                <a:gd name="T52" fmla="*/ 185 w 220"/>
                <a:gd name="T53" fmla="*/ 124 h 220"/>
                <a:gd name="T54" fmla="*/ 172 w 220"/>
                <a:gd name="T55" fmla="*/ 140 h 220"/>
                <a:gd name="T56" fmla="*/ 185 w 220"/>
                <a:gd name="T57" fmla="*/ 171 h 220"/>
                <a:gd name="T58" fmla="*/ 154 w 220"/>
                <a:gd name="T59" fmla="*/ 173 h 220"/>
                <a:gd name="T60" fmla="*/ 140 w 220"/>
                <a:gd name="T61" fmla="*/ 172 h 220"/>
                <a:gd name="T62" fmla="*/ 124 w 220"/>
                <a:gd name="T63" fmla="*/ 185 h 220"/>
                <a:gd name="T64" fmla="*/ 101 w 220"/>
                <a:gd name="T65" fmla="*/ 206 h 220"/>
                <a:gd name="T66" fmla="*/ 87 w 220"/>
                <a:gd name="T67" fmla="*/ 175 h 220"/>
                <a:gd name="T68" fmla="*/ 74 w 220"/>
                <a:gd name="T69" fmla="*/ 170 h 220"/>
                <a:gd name="T70" fmla="*/ 49 w 220"/>
                <a:gd name="T71" fmla="*/ 185 h 220"/>
                <a:gd name="T72" fmla="*/ 47 w 220"/>
                <a:gd name="T73" fmla="*/ 154 h 220"/>
                <a:gd name="T74" fmla="*/ 45 w 220"/>
                <a:gd name="T75" fmla="*/ 133 h 220"/>
                <a:gd name="T76" fmla="*/ 14 w 220"/>
                <a:gd name="T77" fmla="*/ 119 h 220"/>
                <a:gd name="T78" fmla="*/ 35 w 220"/>
                <a:gd name="T79" fmla="*/ 96 h 220"/>
                <a:gd name="T80" fmla="*/ 48 w 220"/>
                <a:gd name="T81" fmla="*/ 80 h 220"/>
                <a:gd name="T82" fmla="*/ 35 w 220"/>
                <a:gd name="T83" fmla="*/ 49 h 220"/>
                <a:gd name="T84" fmla="*/ 66 w 220"/>
                <a:gd name="T85" fmla="*/ 47 h 220"/>
                <a:gd name="T86" fmla="*/ 80 w 220"/>
                <a:gd name="T87" fmla="*/ 48 h 220"/>
                <a:gd name="T88" fmla="*/ 96 w 220"/>
                <a:gd name="T89" fmla="*/ 35 h 220"/>
                <a:gd name="T90" fmla="*/ 119 w 220"/>
                <a:gd name="T91" fmla="*/ 14 h 220"/>
                <a:gd name="T92" fmla="*/ 133 w 220"/>
                <a:gd name="T93" fmla="*/ 45 h 220"/>
                <a:gd name="T94" fmla="*/ 146 w 220"/>
                <a:gd name="T95" fmla="*/ 50 h 220"/>
                <a:gd name="T96" fmla="*/ 171 w 220"/>
                <a:gd name="T97" fmla="*/ 35 h 220"/>
                <a:gd name="T98" fmla="*/ 173 w 220"/>
                <a:gd name="T99" fmla="*/ 66 h 220"/>
                <a:gd name="T100" fmla="*/ 175 w 220"/>
                <a:gd name="T101" fmla="*/ 87 h 220"/>
                <a:gd name="T102" fmla="*/ 206 w 220"/>
                <a:gd name="T103" fmla="*/ 101 h 220"/>
                <a:gd name="T104" fmla="*/ 185 w 220"/>
                <a:gd name="T105" fmla="*/ 12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0" h="220">
                  <a:moveTo>
                    <a:pt x="209" y="87"/>
                  </a:moveTo>
                  <a:cubicBezTo>
                    <a:pt x="188" y="83"/>
                    <a:pt x="188" y="83"/>
                    <a:pt x="188" y="83"/>
                  </a:cubicBezTo>
                  <a:cubicBezTo>
                    <a:pt x="187" y="80"/>
                    <a:pt x="186" y="77"/>
                    <a:pt x="184" y="74"/>
                  </a:cubicBezTo>
                  <a:cubicBezTo>
                    <a:pt x="196" y="56"/>
                    <a:pt x="196" y="56"/>
                    <a:pt x="196" y="56"/>
                  </a:cubicBezTo>
                  <a:cubicBezTo>
                    <a:pt x="200" y="51"/>
                    <a:pt x="199" y="43"/>
                    <a:pt x="194" y="39"/>
                  </a:cubicBezTo>
                  <a:cubicBezTo>
                    <a:pt x="181" y="26"/>
                    <a:pt x="181" y="26"/>
                    <a:pt x="181" y="26"/>
                  </a:cubicBezTo>
                  <a:cubicBezTo>
                    <a:pt x="179" y="23"/>
                    <a:pt x="175" y="22"/>
                    <a:pt x="171" y="22"/>
                  </a:cubicBezTo>
                  <a:cubicBezTo>
                    <a:pt x="169" y="22"/>
                    <a:pt x="166" y="22"/>
                    <a:pt x="164" y="24"/>
                  </a:cubicBezTo>
                  <a:cubicBezTo>
                    <a:pt x="146" y="36"/>
                    <a:pt x="146" y="36"/>
                    <a:pt x="146" y="36"/>
                  </a:cubicBezTo>
                  <a:cubicBezTo>
                    <a:pt x="143" y="34"/>
                    <a:pt x="140" y="33"/>
                    <a:pt x="137" y="32"/>
                  </a:cubicBezTo>
                  <a:cubicBezTo>
                    <a:pt x="133" y="11"/>
                    <a:pt x="133" y="11"/>
                    <a:pt x="133" y="11"/>
                  </a:cubicBezTo>
                  <a:cubicBezTo>
                    <a:pt x="132" y="5"/>
                    <a:pt x="126" y="0"/>
                    <a:pt x="119" y="0"/>
                  </a:cubicBezTo>
                  <a:cubicBezTo>
                    <a:pt x="101" y="0"/>
                    <a:pt x="101" y="0"/>
                    <a:pt x="101" y="0"/>
                  </a:cubicBezTo>
                  <a:cubicBezTo>
                    <a:pt x="94" y="0"/>
                    <a:pt x="88" y="5"/>
                    <a:pt x="87" y="11"/>
                  </a:cubicBezTo>
                  <a:cubicBezTo>
                    <a:pt x="83" y="32"/>
                    <a:pt x="83" y="32"/>
                    <a:pt x="83" y="32"/>
                  </a:cubicBezTo>
                  <a:cubicBezTo>
                    <a:pt x="80" y="33"/>
                    <a:pt x="77" y="34"/>
                    <a:pt x="74" y="36"/>
                  </a:cubicBezTo>
                  <a:cubicBezTo>
                    <a:pt x="56" y="24"/>
                    <a:pt x="56" y="24"/>
                    <a:pt x="56" y="24"/>
                  </a:cubicBezTo>
                  <a:cubicBezTo>
                    <a:pt x="54" y="22"/>
                    <a:pt x="51" y="22"/>
                    <a:pt x="49" y="22"/>
                  </a:cubicBezTo>
                  <a:cubicBezTo>
                    <a:pt x="45" y="22"/>
                    <a:pt x="41" y="23"/>
                    <a:pt x="39" y="26"/>
                  </a:cubicBezTo>
                  <a:cubicBezTo>
                    <a:pt x="26" y="39"/>
                    <a:pt x="26" y="39"/>
                    <a:pt x="26" y="39"/>
                  </a:cubicBezTo>
                  <a:cubicBezTo>
                    <a:pt x="21" y="43"/>
                    <a:pt x="20" y="51"/>
                    <a:pt x="24" y="56"/>
                  </a:cubicBezTo>
                  <a:cubicBezTo>
                    <a:pt x="36" y="74"/>
                    <a:pt x="36" y="74"/>
                    <a:pt x="36" y="74"/>
                  </a:cubicBezTo>
                  <a:cubicBezTo>
                    <a:pt x="34" y="77"/>
                    <a:pt x="33" y="80"/>
                    <a:pt x="32" y="83"/>
                  </a:cubicBezTo>
                  <a:cubicBezTo>
                    <a:pt x="11" y="87"/>
                    <a:pt x="11" y="87"/>
                    <a:pt x="11" y="87"/>
                  </a:cubicBezTo>
                  <a:cubicBezTo>
                    <a:pt x="5" y="88"/>
                    <a:pt x="0" y="94"/>
                    <a:pt x="0" y="101"/>
                  </a:cubicBezTo>
                  <a:cubicBezTo>
                    <a:pt x="0" y="119"/>
                    <a:pt x="0" y="119"/>
                    <a:pt x="0" y="119"/>
                  </a:cubicBezTo>
                  <a:cubicBezTo>
                    <a:pt x="0" y="126"/>
                    <a:pt x="5" y="132"/>
                    <a:pt x="11" y="133"/>
                  </a:cubicBezTo>
                  <a:cubicBezTo>
                    <a:pt x="32" y="137"/>
                    <a:pt x="32" y="137"/>
                    <a:pt x="32" y="137"/>
                  </a:cubicBezTo>
                  <a:cubicBezTo>
                    <a:pt x="33" y="140"/>
                    <a:pt x="34" y="143"/>
                    <a:pt x="36" y="146"/>
                  </a:cubicBezTo>
                  <a:cubicBezTo>
                    <a:pt x="24" y="164"/>
                    <a:pt x="24" y="164"/>
                    <a:pt x="24" y="164"/>
                  </a:cubicBezTo>
                  <a:cubicBezTo>
                    <a:pt x="20" y="169"/>
                    <a:pt x="21" y="177"/>
                    <a:pt x="26" y="181"/>
                  </a:cubicBezTo>
                  <a:cubicBezTo>
                    <a:pt x="39" y="194"/>
                    <a:pt x="39" y="194"/>
                    <a:pt x="39" y="194"/>
                  </a:cubicBezTo>
                  <a:cubicBezTo>
                    <a:pt x="41" y="197"/>
                    <a:pt x="45" y="198"/>
                    <a:pt x="49" y="198"/>
                  </a:cubicBezTo>
                  <a:cubicBezTo>
                    <a:pt x="51" y="198"/>
                    <a:pt x="54" y="198"/>
                    <a:pt x="56" y="196"/>
                  </a:cubicBezTo>
                  <a:cubicBezTo>
                    <a:pt x="74" y="184"/>
                    <a:pt x="74" y="184"/>
                    <a:pt x="74" y="184"/>
                  </a:cubicBezTo>
                  <a:cubicBezTo>
                    <a:pt x="77" y="186"/>
                    <a:pt x="80" y="187"/>
                    <a:pt x="83" y="188"/>
                  </a:cubicBezTo>
                  <a:cubicBezTo>
                    <a:pt x="87" y="209"/>
                    <a:pt x="87" y="209"/>
                    <a:pt x="87" y="209"/>
                  </a:cubicBezTo>
                  <a:cubicBezTo>
                    <a:pt x="88" y="215"/>
                    <a:pt x="94" y="220"/>
                    <a:pt x="101" y="220"/>
                  </a:cubicBezTo>
                  <a:cubicBezTo>
                    <a:pt x="119" y="220"/>
                    <a:pt x="119" y="220"/>
                    <a:pt x="119" y="220"/>
                  </a:cubicBezTo>
                  <a:cubicBezTo>
                    <a:pt x="126" y="220"/>
                    <a:pt x="132" y="215"/>
                    <a:pt x="133" y="209"/>
                  </a:cubicBezTo>
                  <a:cubicBezTo>
                    <a:pt x="137" y="188"/>
                    <a:pt x="137" y="188"/>
                    <a:pt x="137" y="188"/>
                  </a:cubicBezTo>
                  <a:cubicBezTo>
                    <a:pt x="140" y="187"/>
                    <a:pt x="143" y="186"/>
                    <a:pt x="146" y="184"/>
                  </a:cubicBezTo>
                  <a:cubicBezTo>
                    <a:pt x="164" y="196"/>
                    <a:pt x="164" y="196"/>
                    <a:pt x="164" y="196"/>
                  </a:cubicBezTo>
                  <a:cubicBezTo>
                    <a:pt x="166" y="198"/>
                    <a:pt x="169" y="198"/>
                    <a:pt x="171" y="198"/>
                  </a:cubicBezTo>
                  <a:cubicBezTo>
                    <a:pt x="175" y="198"/>
                    <a:pt x="179" y="197"/>
                    <a:pt x="181" y="194"/>
                  </a:cubicBezTo>
                  <a:cubicBezTo>
                    <a:pt x="194" y="181"/>
                    <a:pt x="194" y="181"/>
                    <a:pt x="194" y="181"/>
                  </a:cubicBezTo>
                  <a:cubicBezTo>
                    <a:pt x="199" y="177"/>
                    <a:pt x="200" y="169"/>
                    <a:pt x="196" y="164"/>
                  </a:cubicBezTo>
                  <a:cubicBezTo>
                    <a:pt x="184" y="146"/>
                    <a:pt x="184" y="146"/>
                    <a:pt x="184" y="146"/>
                  </a:cubicBezTo>
                  <a:cubicBezTo>
                    <a:pt x="186" y="143"/>
                    <a:pt x="187" y="140"/>
                    <a:pt x="188" y="137"/>
                  </a:cubicBezTo>
                  <a:cubicBezTo>
                    <a:pt x="209" y="133"/>
                    <a:pt x="209" y="133"/>
                    <a:pt x="209" y="133"/>
                  </a:cubicBezTo>
                  <a:cubicBezTo>
                    <a:pt x="215" y="132"/>
                    <a:pt x="220" y="126"/>
                    <a:pt x="220" y="119"/>
                  </a:cubicBezTo>
                  <a:cubicBezTo>
                    <a:pt x="220" y="101"/>
                    <a:pt x="220" y="101"/>
                    <a:pt x="220" y="101"/>
                  </a:cubicBezTo>
                  <a:cubicBezTo>
                    <a:pt x="220" y="94"/>
                    <a:pt x="215" y="88"/>
                    <a:pt x="209" y="87"/>
                  </a:cubicBezTo>
                  <a:close/>
                  <a:moveTo>
                    <a:pt x="185" y="124"/>
                  </a:moveTo>
                  <a:cubicBezTo>
                    <a:pt x="180" y="125"/>
                    <a:pt x="176" y="128"/>
                    <a:pt x="175" y="133"/>
                  </a:cubicBezTo>
                  <a:cubicBezTo>
                    <a:pt x="174" y="135"/>
                    <a:pt x="173" y="138"/>
                    <a:pt x="172" y="140"/>
                  </a:cubicBezTo>
                  <a:cubicBezTo>
                    <a:pt x="170" y="144"/>
                    <a:pt x="170" y="149"/>
                    <a:pt x="173" y="154"/>
                  </a:cubicBezTo>
                  <a:cubicBezTo>
                    <a:pt x="185" y="171"/>
                    <a:pt x="185" y="171"/>
                    <a:pt x="185" y="171"/>
                  </a:cubicBezTo>
                  <a:cubicBezTo>
                    <a:pt x="171" y="185"/>
                    <a:pt x="171" y="185"/>
                    <a:pt x="171" y="185"/>
                  </a:cubicBezTo>
                  <a:cubicBezTo>
                    <a:pt x="154" y="173"/>
                    <a:pt x="154" y="173"/>
                    <a:pt x="154" y="173"/>
                  </a:cubicBezTo>
                  <a:cubicBezTo>
                    <a:pt x="151" y="171"/>
                    <a:pt x="149" y="170"/>
                    <a:pt x="146" y="170"/>
                  </a:cubicBezTo>
                  <a:cubicBezTo>
                    <a:pt x="144" y="170"/>
                    <a:pt x="142" y="171"/>
                    <a:pt x="140" y="172"/>
                  </a:cubicBezTo>
                  <a:cubicBezTo>
                    <a:pt x="138" y="173"/>
                    <a:pt x="135" y="174"/>
                    <a:pt x="133" y="175"/>
                  </a:cubicBezTo>
                  <a:cubicBezTo>
                    <a:pt x="128" y="176"/>
                    <a:pt x="125" y="180"/>
                    <a:pt x="124" y="185"/>
                  </a:cubicBezTo>
                  <a:cubicBezTo>
                    <a:pt x="119" y="206"/>
                    <a:pt x="119" y="206"/>
                    <a:pt x="119" y="206"/>
                  </a:cubicBezTo>
                  <a:cubicBezTo>
                    <a:pt x="101" y="206"/>
                    <a:pt x="101" y="206"/>
                    <a:pt x="101" y="206"/>
                  </a:cubicBezTo>
                  <a:cubicBezTo>
                    <a:pt x="96" y="185"/>
                    <a:pt x="96" y="185"/>
                    <a:pt x="96" y="185"/>
                  </a:cubicBezTo>
                  <a:cubicBezTo>
                    <a:pt x="95" y="180"/>
                    <a:pt x="92" y="176"/>
                    <a:pt x="87" y="175"/>
                  </a:cubicBezTo>
                  <a:cubicBezTo>
                    <a:pt x="85" y="174"/>
                    <a:pt x="82" y="173"/>
                    <a:pt x="80" y="172"/>
                  </a:cubicBezTo>
                  <a:cubicBezTo>
                    <a:pt x="78" y="171"/>
                    <a:pt x="76" y="170"/>
                    <a:pt x="74" y="170"/>
                  </a:cubicBezTo>
                  <a:cubicBezTo>
                    <a:pt x="71" y="170"/>
                    <a:pt x="69" y="171"/>
                    <a:pt x="66" y="173"/>
                  </a:cubicBezTo>
                  <a:cubicBezTo>
                    <a:pt x="49" y="185"/>
                    <a:pt x="49" y="185"/>
                    <a:pt x="49" y="185"/>
                  </a:cubicBezTo>
                  <a:cubicBezTo>
                    <a:pt x="35" y="171"/>
                    <a:pt x="35" y="171"/>
                    <a:pt x="35" y="171"/>
                  </a:cubicBezTo>
                  <a:cubicBezTo>
                    <a:pt x="47" y="154"/>
                    <a:pt x="47" y="154"/>
                    <a:pt x="47" y="154"/>
                  </a:cubicBezTo>
                  <a:cubicBezTo>
                    <a:pt x="50" y="149"/>
                    <a:pt x="50" y="144"/>
                    <a:pt x="48" y="140"/>
                  </a:cubicBezTo>
                  <a:cubicBezTo>
                    <a:pt x="47" y="138"/>
                    <a:pt x="46" y="135"/>
                    <a:pt x="45" y="133"/>
                  </a:cubicBezTo>
                  <a:cubicBezTo>
                    <a:pt x="44" y="128"/>
                    <a:pt x="40" y="125"/>
                    <a:pt x="35" y="124"/>
                  </a:cubicBezTo>
                  <a:cubicBezTo>
                    <a:pt x="14" y="119"/>
                    <a:pt x="14" y="119"/>
                    <a:pt x="14" y="119"/>
                  </a:cubicBezTo>
                  <a:cubicBezTo>
                    <a:pt x="14" y="101"/>
                    <a:pt x="14" y="101"/>
                    <a:pt x="14" y="101"/>
                  </a:cubicBezTo>
                  <a:cubicBezTo>
                    <a:pt x="35" y="96"/>
                    <a:pt x="35" y="96"/>
                    <a:pt x="35" y="96"/>
                  </a:cubicBezTo>
                  <a:cubicBezTo>
                    <a:pt x="40" y="95"/>
                    <a:pt x="44" y="92"/>
                    <a:pt x="45" y="87"/>
                  </a:cubicBezTo>
                  <a:cubicBezTo>
                    <a:pt x="46" y="85"/>
                    <a:pt x="47" y="82"/>
                    <a:pt x="48" y="80"/>
                  </a:cubicBezTo>
                  <a:cubicBezTo>
                    <a:pt x="50" y="76"/>
                    <a:pt x="50" y="71"/>
                    <a:pt x="47" y="66"/>
                  </a:cubicBezTo>
                  <a:cubicBezTo>
                    <a:pt x="35" y="49"/>
                    <a:pt x="35" y="49"/>
                    <a:pt x="35" y="49"/>
                  </a:cubicBezTo>
                  <a:cubicBezTo>
                    <a:pt x="49" y="35"/>
                    <a:pt x="49" y="35"/>
                    <a:pt x="49" y="35"/>
                  </a:cubicBezTo>
                  <a:cubicBezTo>
                    <a:pt x="66" y="47"/>
                    <a:pt x="66" y="47"/>
                    <a:pt x="66" y="47"/>
                  </a:cubicBezTo>
                  <a:cubicBezTo>
                    <a:pt x="69" y="49"/>
                    <a:pt x="71" y="50"/>
                    <a:pt x="74" y="50"/>
                  </a:cubicBezTo>
                  <a:cubicBezTo>
                    <a:pt x="76" y="50"/>
                    <a:pt x="78" y="49"/>
                    <a:pt x="80" y="48"/>
                  </a:cubicBezTo>
                  <a:cubicBezTo>
                    <a:pt x="82" y="47"/>
                    <a:pt x="85" y="46"/>
                    <a:pt x="87" y="45"/>
                  </a:cubicBezTo>
                  <a:cubicBezTo>
                    <a:pt x="92" y="44"/>
                    <a:pt x="95" y="40"/>
                    <a:pt x="96" y="35"/>
                  </a:cubicBezTo>
                  <a:cubicBezTo>
                    <a:pt x="101" y="14"/>
                    <a:pt x="101" y="14"/>
                    <a:pt x="101" y="14"/>
                  </a:cubicBezTo>
                  <a:cubicBezTo>
                    <a:pt x="119" y="14"/>
                    <a:pt x="119" y="14"/>
                    <a:pt x="119" y="14"/>
                  </a:cubicBezTo>
                  <a:cubicBezTo>
                    <a:pt x="124" y="35"/>
                    <a:pt x="124" y="35"/>
                    <a:pt x="124" y="35"/>
                  </a:cubicBezTo>
                  <a:cubicBezTo>
                    <a:pt x="125" y="40"/>
                    <a:pt x="128" y="44"/>
                    <a:pt x="133" y="45"/>
                  </a:cubicBezTo>
                  <a:cubicBezTo>
                    <a:pt x="135" y="46"/>
                    <a:pt x="138" y="47"/>
                    <a:pt x="140" y="48"/>
                  </a:cubicBezTo>
                  <a:cubicBezTo>
                    <a:pt x="142" y="49"/>
                    <a:pt x="144" y="50"/>
                    <a:pt x="146" y="50"/>
                  </a:cubicBezTo>
                  <a:cubicBezTo>
                    <a:pt x="149" y="50"/>
                    <a:pt x="151" y="49"/>
                    <a:pt x="154" y="47"/>
                  </a:cubicBezTo>
                  <a:cubicBezTo>
                    <a:pt x="171" y="35"/>
                    <a:pt x="171" y="35"/>
                    <a:pt x="171" y="35"/>
                  </a:cubicBezTo>
                  <a:cubicBezTo>
                    <a:pt x="185" y="49"/>
                    <a:pt x="185" y="49"/>
                    <a:pt x="185" y="49"/>
                  </a:cubicBezTo>
                  <a:cubicBezTo>
                    <a:pt x="173" y="66"/>
                    <a:pt x="173" y="66"/>
                    <a:pt x="173" y="66"/>
                  </a:cubicBezTo>
                  <a:cubicBezTo>
                    <a:pt x="170" y="71"/>
                    <a:pt x="170" y="76"/>
                    <a:pt x="172" y="80"/>
                  </a:cubicBezTo>
                  <a:cubicBezTo>
                    <a:pt x="173" y="82"/>
                    <a:pt x="174" y="85"/>
                    <a:pt x="175" y="87"/>
                  </a:cubicBezTo>
                  <a:cubicBezTo>
                    <a:pt x="176" y="92"/>
                    <a:pt x="180" y="95"/>
                    <a:pt x="185" y="96"/>
                  </a:cubicBezTo>
                  <a:cubicBezTo>
                    <a:pt x="206" y="101"/>
                    <a:pt x="206" y="101"/>
                    <a:pt x="206" y="101"/>
                  </a:cubicBezTo>
                  <a:cubicBezTo>
                    <a:pt x="206" y="119"/>
                    <a:pt x="206" y="119"/>
                    <a:pt x="206" y="119"/>
                  </a:cubicBezTo>
                  <a:lnTo>
                    <a:pt x="185" y="1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3" name="Freeform 20"/>
            <p:cNvSpPr>
              <a:spLocks noEditPoints="1"/>
            </p:cNvSpPr>
            <p:nvPr/>
          </p:nvSpPr>
          <p:spPr bwMode="auto">
            <a:xfrm>
              <a:off x="-2538413" y="300038"/>
              <a:ext cx="360362" cy="360363"/>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48 w 96"/>
                <a:gd name="T11" fmla="*/ 90 h 96"/>
                <a:gd name="T12" fmla="*/ 6 w 96"/>
                <a:gd name="T13" fmla="*/ 48 h 96"/>
                <a:gd name="T14" fmla="*/ 48 w 96"/>
                <a:gd name="T15" fmla="*/ 6 h 96"/>
                <a:gd name="T16" fmla="*/ 90 w 96"/>
                <a:gd name="T17" fmla="*/ 48 h 96"/>
                <a:gd name="T18" fmla="*/ 48 w 96"/>
                <a:gd name="T19" fmla="*/ 9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0"/>
                  </a:moveTo>
                  <a:cubicBezTo>
                    <a:pt x="21" y="0"/>
                    <a:pt x="0" y="21"/>
                    <a:pt x="0" y="48"/>
                  </a:cubicBezTo>
                  <a:cubicBezTo>
                    <a:pt x="0" y="75"/>
                    <a:pt x="21" y="96"/>
                    <a:pt x="48" y="96"/>
                  </a:cubicBezTo>
                  <a:cubicBezTo>
                    <a:pt x="75" y="96"/>
                    <a:pt x="96" y="75"/>
                    <a:pt x="96" y="48"/>
                  </a:cubicBezTo>
                  <a:cubicBezTo>
                    <a:pt x="96" y="21"/>
                    <a:pt x="75" y="0"/>
                    <a:pt x="48" y="0"/>
                  </a:cubicBezTo>
                  <a:close/>
                  <a:moveTo>
                    <a:pt x="48" y="90"/>
                  </a:moveTo>
                  <a:cubicBezTo>
                    <a:pt x="25" y="90"/>
                    <a:pt x="6" y="71"/>
                    <a:pt x="6" y="48"/>
                  </a:cubicBezTo>
                  <a:cubicBezTo>
                    <a:pt x="6" y="25"/>
                    <a:pt x="25" y="6"/>
                    <a:pt x="48" y="6"/>
                  </a:cubicBezTo>
                  <a:cubicBezTo>
                    <a:pt x="71" y="6"/>
                    <a:pt x="90" y="25"/>
                    <a:pt x="90" y="48"/>
                  </a:cubicBezTo>
                  <a:cubicBezTo>
                    <a:pt x="90" y="71"/>
                    <a:pt x="71" y="90"/>
                    <a:pt x="48" y="9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4" name="Freeform 21"/>
            <p:cNvSpPr>
              <a:spLocks noEditPoints="1"/>
            </p:cNvSpPr>
            <p:nvPr/>
          </p:nvSpPr>
          <p:spPr bwMode="auto">
            <a:xfrm>
              <a:off x="-2460625" y="374650"/>
              <a:ext cx="207962" cy="206375"/>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9 h 55"/>
                <a:gd name="T12" fmla="*/ 6 w 55"/>
                <a:gd name="T13" fmla="*/ 28 h 55"/>
                <a:gd name="T14" fmla="*/ 27 w 55"/>
                <a:gd name="T15" fmla="*/ 7 h 55"/>
                <a:gd name="T16" fmla="*/ 48 w 55"/>
                <a:gd name="T17" fmla="*/ 28 h 55"/>
                <a:gd name="T18" fmla="*/ 27 w 55"/>
                <a:gd name="T19"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9"/>
                  </a:moveTo>
                  <a:cubicBezTo>
                    <a:pt x="16" y="49"/>
                    <a:pt x="6" y="39"/>
                    <a:pt x="6" y="28"/>
                  </a:cubicBezTo>
                  <a:cubicBezTo>
                    <a:pt x="6" y="17"/>
                    <a:pt x="16" y="7"/>
                    <a:pt x="27" y="7"/>
                  </a:cubicBezTo>
                  <a:cubicBezTo>
                    <a:pt x="38" y="7"/>
                    <a:pt x="48" y="17"/>
                    <a:pt x="48" y="28"/>
                  </a:cubicBezTo>
                  <a:cubicBezTo>
                    <a:pt x="48" y="39"/>
                    <a:pt x="38" y="49"/>
                    <a:pt x="27" y="4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95" name="Freeform 44"/>
          <p:cNvSpPr>
            <a:spLocks noEditPoints="1"/>
          </p:cNvSpPr>
          <p:nvPr/>
        </p:nvSpPr>
        <p:spPr bwMode="auto">
          <a:xfrm>
            <a:off x="3862111" y="3476557"/>
            <a:ext cx="500641" cy="375763"/>
          </a:xfrm>
          <a:custGeom>
            <a:avLst/>
            <a:gdLst>
              <a:gd name="T0" fmla="*/ 925 w 1124"/>
              <a:gd name="T1" fmla="*/ 21 h 843"/>
              <a:gd name="T2" fmla="*/ 249 w 1124"/>
              <a:gd name="T3" fmla="*/ 0 h 843"/>
              <a:gd name="T4" fmla="*/ 21 w 1124"/>
              <a:gd name="T5" fmla="*/ 199 h 843"/>
              <a:gd name="T6" fmla="*/ 18 w 1124"/>
              <a:gd name="T7" fmla="*/ 295 h 843"/>
              <a:gd name="T8" fmla="*/ 562 w 1124"/>
              <a:gd name="T9" fmla="*/ 843 h 843"/>
              <a:gd name="T10" fmla="*/ 1106 w 1124"/>
              <a:gd name="T11" fmla="*/ 295 h 843"/>
              <a:gd name="T12" fmla="*/ 1103 w 1124"/>
              <a:gd name="T13" fmla="*/ 199 h 843"/>
              <a:gd name="T14" fmla="*/ 484 w 1124"/>
              <a:gd name="T15" fmla="*/ 246 h 843"/>
              <a:gd name="T16" fmla="*/ 640 w 1124"/>
              <a:gd name="T17" fmla="*/ 246 h 843"/>
              <a:gd name="T18" fmla="*/ 685 w 1124"/>
              <a:gd name="T19" fmla="*/ 78 h 843"/>
              <a:gd name="T20" fmla="*/ 667 w 1124"/>
              <a:gd name="T21" fmla="*/ 223 h 843"/>
              <a:gd name="T22" fmla="*/ 457 w 1124"/>
              <a:gd name="T23" fmla="*/ 223 h 843"/>
              <a:gd name="T24" fmla="*/ 439 w 1124"/>
              <a:gd name="T25" fmla="*/ 78 h 843"/>
              <a:gd name="T26" fmla="*/ 457 w 1124"/>
              <a:gd name="T27" fmla="*/ 223 h 843"/>
              <a:gd name="T28" fmla="*/ 562 w 1124"/>
              <a:gd name="T29" fmla="*/ 718 h 843"/>
              <a:gd name="T30" fmla="*/ 649 w 1124"/>
              <a:gd name="T31" fmla="*/ 281 h 843"/>
              <a:gd name="T32" fmla="*/ 858 w 1124"/>
              <a:gd name="T33" fmla="*/ 281 h 843"/>
              <a:gd name="T34" fmla="*/ 685 w 1124"/>
              <a:gd name="T35" fmla="*/ 281 h 843"/>
              <a:gd name="T36" fmla="*/ 781 w 1124"/>
              <a:gd name="T37" fmla="*/ 174 h 843"/>
              <a:gd name="T38" fmla="*/ 695 w 1124"/>
              <a:gd name="T39" fmla="*/ 246 h 843"/>
              <a:gd name="T40" fmla="*/ 851 w 1124"/>
              <a:gd name="T41" fmla="*/ 70 h 843"/>
              <a:gd name="T42" fmla="*/ 727 w 1124"/>
              <a:gd name="T43" fmla="*/ 70 h 843"/>
              <a:gd name="T44" fmla="*/ 484 w 1124"/>
              <a:gd name="T45" fmla="*/ 70 h 843"/>
              <a:gd name="T46" fmla="*/ 562 w 1124"/>
              <a:gd name="T47" fmla="*/ 135 h 843"/>
              <a:gd name="T48" fmla="*/ 273 w 1124"/>
              <a:gd name="T49" fmla="*/ 70 h 843"/>
              <a:gd name="T50" fmla="*/ 341 w 1124"/>
              <a:gd name="T51" fmla="*/ 126 h 843"/>
              <a:gd name="T52" fmla="*/ 429 w 1124"/>
              <a:gd name="T53" fmla="*/ 246 h 843"/>
              <a:gd name="T54" fmla="*/ 343 w 1124"/>
              <a:gd name="T55" fmla="*/ 174 h 843"/>
              <a:gd name="T56" fmla="*/ 525 w 1124"/>
              <a:gd name="T57" fmla="*/ 712 h 843"/>
              <a:gd name="T58" fmla="*/ 439 w 1124"/>
              <a:gd name="T59" fmla="*/ 281 h 843"/>
              <a:gd name="T60" fmla="*/ 101 w 1124"/>
              <a:gd name="T61" fmla="*/ 281 h 843"/>
              <a:gd name="T62" fmla="*/ 446 w 1124"/>
              <a:gd name="T63" fmla="*/ 649 h 843"/>
              <a:gd name="T64" fmla="*/ 1023 w 1124"/>
              <a:gd name="T65" fmla="*/ 281 h 843"/>
              <a:gd name="T66" fmla="*/ 899 w 1124"/>
              <a:gd name="T67" fmla="*/ 281 h 843"/>
              <a:gd name="T68" fmla="*/ 808 w 1124"/>
              <a:gd name="T69" fmla="*/ 151 h 843"/>
              <a:gd name="T70" fmla="*/ 1051 w 1124"/>
              <a:gd name="T71" fmla="*/ 246 h 843"/>
              <a:gd name="T72" fmla="*/ 235 w 1124"/>
              <a:gd name="T73" fmla="*/ 84 h 843"/>
              <a:gd name="T74" fmla="*/ 221 w 1124"/>
              <a:gd name="T75" fmla="*/ 246 h 843"/>
              <a:gd name="T76" fmla="*/ 235 w 1124"/>
              <a:gd name="T77" fmla="*/ 84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4" h="843">
                <a:moveTo>
                  <a:pt x="1103" y="199"/>
                </a:moveTo>
                <a:cubicBezTo>
                  <a:pt x="925" y="21"/>
                  <a:pt x="925" y="21"/>
                  <a:pt x="925" y="21"/>
                </a:cubicBezTo>
                <a:cubicBezTo>
                  <a:pt x="912" y="7"/>
                  <a:pt x="894" y="0"/>
                  <a:pt x="875" y="0"/>
                </a:cubicBezTo>
                <a:cubicBezTo>
                  <a:pt x="249" y="0"/>
                  <a:pt x="249" y="0"/>
                  <a:pt x="249" y="0"/>
                </a:cubicBezTo>
                <a:cubicBezTo>
                  <a:pt x="230" y="0"/>
                  <a:pt x="212" y="7"/>
                  <a:pt x="199" y="21"/>
                </a:cubicBezTo>
                <a:cubicBezTo>
                  <a:pt x="21" y="199"/>
                  <a:pt x="21" y="199"/>
                  <a:pt x="21" y="199"/>
                </a:cubicBezTo>
                <a:cubicBezTo>
                  <a:pt x="7" y="213"/>
                  <a:pt x="0" y="231"/>
                  <a:pt x="0" y="249"/>
                </a:cubicBezTo>
                <a:cubicBezTo>
                  <a:pt x="0" y="266"/>
                  <a:pt x="6" y="282"/>
                  <a:pt x="18" y="295"/>
                </a:cubicBezTo>
                <a:cubicBezTo>
                  <a:pt x="509" y="819"/>
                  <a:pt x="509" y="819"/>
                  <a:pt x="509" y="819"/>
                </a:cubicBezTo>
                <a:cubicBezTo>
                  <a:pt x="523" y="834"/>
                  <a:pt x="542" y="843"/>
                  <a:pt x="562" y="843"/>
                </a:cubicBezTo>
                <a:cubicBezTo>
                  <a:pt x="582" y="843"/>
                  <a:pt x="601" y="834"/>
                  <a:pt x="615" y="819"/>
                </a:cubicBezTo>
                <a:cubicBezTo>
                  <a:pt x="1106" y="295"/>
                  <a:pt x="1106" y="295"/>
                  <a:pt x="1106" y="295"/>
                </a:cubicBezTo>
                <a:cubicBezTo>
                  <a:pt x="1118" y="282"/>
                  <a:pt x="1124" y="265"/>
                  <a:pt x="1124" y="248"/>
                </a:cubicBezTo>
                <a:cubicBezTo>
                  <a:pt x="1124" y="230"/>
                  <a:pt x="1117" y="213"/>
                  <a:pt x="1103" y="199"/>
                </a:cubicBezTo>
                <a:close/>
                <a:moveTo>
                  <a:pt x="640" y="246"/>
                </a:moveTo>
                <a:cubicBezTo>
                  <a:pt x="484" y="246"/>
                  <a:pt x="484" y="246"/>
                  <a:pt x="484" y="246"/>
                </a:cubicBezTo>
                <a:cubicBezTo>
                  <a:pt x="562" y="181"/>
                  <a:pt x="562" y="181"/>
                  <a:pt x="562" y="181"/>
                </a:cubicBezTo>
                <a:lnTo>
                  <a:pt x="640" y="246"/>
                </a:lnTo>
                <a:close/>
                <a:moveTo>
                  <a:pt x="589" y="158"/>
                </a:moveTo>
                <a:cubicBezTo>
                  <a:pt x="685" y="78"/>
                  <a:pt x="685" y="78"/>
                  <a:pt x="685" y="78"/>
                </a:cubicBezTo>
                <a:cubicBezTo>
                  <a:pt x="756" y="149"/>
                  <a:pt x="756" y="149"/>
                  <a:pt x="756" y="149"/>
                </a:cubicBezTo>
                <a:cubicBezTo>
                  <a:pt x="667" y="223"/>
                  <a:pt x="667" y="223"/>
                  <a:pt x="667" y="223"/>
                </a:cubicBezTo>
                <a:lnTo>
                  <a:pt x="589" y="158"/>
                </a:lnTo>
                <a:close/>
                <a:moveTo>
                  <a:pt x="457" y="223"/>
                </a:moveTo>
                <a:cubicBezTo>
                  <a:pt x="368" y="149"/>
                  <a:pt x="368" y="149"/>
                  <a:pt x="368" y="149"/>
                </a:cubicBezTo>
                <a:cubicBezTo>
                  <a:pt x="439" y="78"/>
                  <a:pt x="439" y="78"/>
                  <a:pt x="439" y="78"/>
                </a:cubicBezTo>
                <a:cubicBezTo>
                  <a:pt x="535" y="158"/>
                  <a:pt x="535" y="158"/>
                  <a:pt x="535" y="158"/>
                </a:cubicBezTo>
                <a:lnTo>
                  <a:pt x="457" y="223"/>
                </a:lnTo>
                <a:close/>
                <a:moveTo>
                  <a:pt x="649" y="281"/>
                </a:moveTo>
                <a:cubicBezTo>
                  <a:pt x="562" y="718"/>
                  <a:pt x="562" y="718"/>
                  <a:pt x="562" y="718"/>
                </a:cubicBezTo>
                <a:cubicBezTo>
                  <a:pt x="475" y="281"/>
                  <a:pt x="475" y="281"/>
                  <a:pt x="475" y="281"/>
                </a:cubicBezTo>
                <a:lnTo>
                  <a:pt x="649" y="281"/>
                </a:lnTo>
                <a:close/>
                <a:moveTo>
                  <a:pt x="685" y="281"/>
                </a:moveTo>
                <a:cubicBezTo>
                  <a:pt x="858" y="281"/>
                  <a:pt x="858" y="281"/>
                  <a:pt x="858" y="281"/>
                </a:cubicBezTo>
                <a:cubicBezTo>
                  <a:pt x="599" y="712"/>
                  <a:pt x="599" y="712"/>
                  <a:pt x="599" y="712"/>
                </a:cubicBezTo>
                <a:lnTo>
                  <a:pt x="685" y="281"/>
                </a:lnTo>
                <a:close/>
                <a:moveTo>
                  <a:pt x="695" y="246"/>
                </a:moveTo>
                <a:cubicBezTo>
                  <a:pt x="781" y="174"/>
                  <a:pt x="781" y="174"/>
                  <a:pt x="781" y="174"/>
                </a:cubicBezTo>
                <a:cubicBezTo>
                  <a:pt x="853" y="246"/>
                  <a:pt x="853" y="246"/>
                  <a:pt x="853" y="246"/>
                </a:cubicBezTo>
                <a:lnTo>
                  <a:pt x="695" y="246"/>
                </a:lnTo>
                <a:close/>
                <a:moveTo>
                  <a:pt x="727" y="70"/>
                </a:moveTo>
                <a:cubicBezTo>
                  <a:pt x="851" y="70"/>
                  <a:pt x="851" y="70"/>
                  <a:pt x="851" y="70"/>
                </a:cubicBezTo>
                <a:cubicBezTo>
                  <a:pt x="783" y="126"/>
                  <a:pt x="783" y="126"/>
                  <a:pt x="783" y="126"/>
                </a:cubicBezTo>
                <a:lnTo>
                  <a:pt x="727" y="70"/>
                </a:lnTo>
                <a:close/>
                <a:moveTo>
                  <a:pt x="562" y="135"/>
                </a:moveTo>
                <a:cubicBezTo>
                  <a:pt x="484" y="70"/>
                  <a:pt x="484" y="70"/>
                  <a:pt x="484" y="70"/>
                </a:cubicBezTo>
                <a:cubicBezTo>
                  <a:pt x="640" y="70"/>
                  <a:pt x="640" y="70"/>
                  <a:pt x="640" y="70"/>
                </a:cubicBezTo>
                <a:lnTo>
                  <a:pt x="562" y="135"/>
                </a:lnTo>
                <a:close/>
                <a:moveTo>
                  <a:pt x="341" y="126"/>
                </a:moveTo>
                <a:cubicBezTo>
                  <a:pt x="273" y="70"/>
                  <a:pt x="273" y="70"/>
                  <a:pt x="273" y="70"/>
                </a:cubicBezTo>
                <a:cubicBezTo>
                  <a:pt x="397" y="70"/>
                  <a:pt x="397" y="70"/>
                  <a:pt x="397" y="70"/>
                </a:cubicBezTo>
                <a:lnTo>
                  <a:pt x="341" y="126"/>
                </a:lnTo>
                <a:close/>
                <a:moveTo>
                  <a:pt x="343" y="174"/>
                </a:moveTo>
                <a:cubicBezTo>
                  <a:pt x="429" y="246"/>
                  <a:pt x="429" y="246"/>
                  <a:pt x="429" y="246"/>
                </a:cubicBezTo>
                <a:cubicBezTo>
                  <a:pt x="271" y="246"/>
                  <a:pt x="271" y="246"/>
                  <a:pt x="271" y="246"/>
                </a:cubicBezTo>
                <a:lnTo>
                  <a:pt x="343" y="174"/>
                </a:lnTo>
                <a:close/>
                <a:moveTo>
                  <a:pt x="439" y="281"/>
                </a:moveTo>
                <a:cubicBezTo>
                  <a:pt x="525" y="712"/>
                  <a:pt x="525" y="712"/>
                  <a:pt x="525" y="712"/>
                </a:cubicBezTo>
                <a:cubicBezTo>
                  <a:pt x="266" y="281"/>
                  <a:pt x="266" y="281"/>
                  <a:pt x="266" y="281"/>
                </a:cubicBezTo>
                <a:lnTo>
                  <a:pt x="439" y="281"/>
                </a:lnTo>
                <a:close/>
                <a:moveTo>
                  <a:pt x="446" y="649"/>
                </a:moveTo>
                <a:cubicBezTo>
                  <a:pt x="101" y="281"/>
                  <a:pt x="101" y="281"/>
                  <a:pt x="101" y="281"/>
                </a:cubicBezTo>
                <a:cubicBezTo>
                  <a:pt x="225" y="281"/>
                  <a:pt x="225" y="281"/>
                  <a:pt x="225" y="281"/>
                </a:cubicBezTo>
                <a:lnTo>
                  <a:pt x="446" y="649"/>
                </a:lnTo>
                <a:close/>
                <a:moveTo>
                  <a:pt x="899" y="281"/>
                </a:moveTo>
                <a:cubicBezTo>
                  <a:pt x="1023" y="281"/>
                  <a:pt x="1023" y="281"/>
                  <a:pt x="1023" y="281"/>
                </a:cubicBezTo>
                <a:cubicBezTo>
                  <a:pt x="678" y="649"/>
                  <a:pt x="678" y="649"/>
                  <a:pt x="678" y="649"/>
                </a:cubicBezTo>
                <a:lnTo>
                  <a:pt x="899" y="281"/>
                </a:lnTo>
                <a:close/>
                <a:moveTo>
                  <a:pt x="903" y="246"/>
                </a:moveTo>
                <a:cubicBezTo>
                  <a:pt x="808" y="151"/>
                  <a:pt x="808" y="151"/>
                  <a:pt x="808" y="151"/>
                </a:cubicBezTo>
                <a:cubicBezTo>
                  <a:pt x="889" y="84"/>
                  <a:pt x="889" y="84"/>
                  <a:pt x="889" y="84"/>
                </a:cubicBezTo>
                <a:cubicBezTo>
                  <a:pt x="1051" y="246"/>
                  <a:pt x="1051" y="246"/>
                  <a:pt x="1051" y="246"/>
                </a:cubicBezTo>
                <a:lnTo>
                  <a:pt x="903" y="246"/>
                </a:lnTo>
                <a:close/>
                <a:moveTo>
                  <a:pt x="235" y="84"/>
                </a:moveTo>
                <a:cubicBezTo>
                  <a:pt x="316" y="151"/>
                  <a:pt x="316" y="151"/>
                  <a:pt x="316" y="151"/>
                </a:cubicBezTo>
                <a:cubicBezTo>
                  <a:pt x="221" y="246"/>
                  <a:pt x="221" y="246"/>
                  <a:pt x="221" y="246"/>
                </a:cubicBezTo>
                <a:cubicBezTo>
                  <a:pt x="70" y="246"/>
                  <a:pt x="70" y="246"/>
                  <a:pt x="70" y="246"/>
                </a:cubicBezTo>
                <a:lnTo>
                  <a:pt x="235" y="8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2" name="Text Placeholder 1"/>
          <p:cNvSpPr>
            <a:spLocks noGrp="1"/>
          </p:cNvSpPr>
          <p:nvPr>
            <p:ph type="body" sz="quarter" idx="10"/>
          </p:nvPr>
        </p:nvSpPr>
        <p:spPr/>
        <p:txBody>
          <a:bodyPr>
            <a:normAutofit/>
          </a:bodyPr>
          <a:lstStyle/>
          <a:p>
            <a:r>
              <a:rPr lang="en-US" sz="2000" dirty="0" smtClean="0"/>
              <a:t>FUNCTION</a:t>
            </a:r>
            <a:endParaRPr lang="en-US" sz="2000" dirty="0"/>
          </a:p>
        </p:txBody>
      </p:sp>
    </p:spTree>
    <p:extLst>
      <p:ext uri="{BB962C8B-B14F-4D97-AF65-F5344CB8AC3E}">
        <p14:creationId xmlns:p14="http://schemas.microsoft.com/office/powerpoint/2010/main" val="9271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fade">
                                      <p:cBhvr>
                                        <p:cTn id="7" dur="500"/>
                                        <p:tgtEl>
                                          <p:spTgt spid="18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fade">
                                      <p:cBhvr>
                                        <p:cTn id="11" dur="500"/>
                                        <p:tgtEl>
                                          <p:spTgt spid="70"/>
                                        </p:tgtEl>
                                      </p:cBhvr>
                                    </p:animEffect>
                                    <p:anim calcmode="lin" valueType="num">
                                      <p:cBhvr>
                                        <p:cTn id="12" dur="500" fill="hold"/>
                                        <p:tgtEl>
                                          <p:spTgt spid="70"/>
                                        </p:tgtEl>
                                        <p:attrNameLst>
                                          <p:attrName>ppt_x</p:attrName>
                                        </p:attrNameLst>
                                      </p:cBhvr>
                                      <p:tavLst>
                                        <p:tav tm="0">
                                          <p:val>
                                            <p:strVal val="#ppt_x"/>
                                          </p:val>
                                        </p:tav>
                                        <p:tav tm="100000">
                                          <p:val>
                                            <p:strVal val="#ppt_x"/>
                                          </p:val>
                                        </p:tav>
                                      </p:tavLst>
                                    </p:anim>
                                    <p:anim calcmode="lin" valueType="num">
                                      <p:cBhvr>
                                        <p:cTn id="13" dur="500" fill="hold"/>
                                        <p:tgtEl>
                                          <p:spTgt spid="70"/>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fade">
                                      <p:cBhvr>
                                        <p:cTn id="16" dur="500"/>
                                        <p:tgtEl>
                                          <p:spTgt spid="71"/>
                                        </p:tgtEl>
                                      </p:cBhvr>
                                    </p:animEffect>
                                    <p:anim calcmode="lin" valueType="num">
                                      <p:cBhvr>
                                        <p:cTn id="17" dur="500" fill="hold"/>
                                        <p:tgtEl>
                                          <p:spTgt spid="71"/>
                                        </p:tgtEl>
                                        <p:attrNameLst>
                                          <p:attrName>ppt_x</p:attrName>
                                        </p:attrNameLst>
                                      </p:cBhvr>
                                      <p:tavLst>
                                        <p:tav tm="0">
                                          <p:val>
                                            <p:strVal val="#ppt_x"/>
                                          </p:val>
                                        </p:tav>
                                        <p:tav tm="100000">
                                          <p:val>
                                            <p:strVal val="#ppt_x"/>
                                          </p:val>
                                        </p:tav>
                                      </p:tavLst>
                                    </p:anim>
                                    <p:anim calcmode="lin" valueType="num">
                                      <p:cBhvr>
                                        <p:cTn id="18" dur="500" fill="hold"/>
                                        <p:tgtEl>
                                          <p:spTgt spid="71"/>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fade">
                                      <p:cBhvr>
                                        <p:cTn id="21" dur="500"/>
                                        <p:tgtEl>
                                          <p:spTgt spid="72"/>
                                        </p:tgtEl>
                                      </p:cBhvr>
                                    </p:animEffect>
                                    <p:anim calcmode="lin" valueType="num">
                                      <p:cBhvr>
                                        <p:cTn id="22" dur="500" fill="hold"/>
                                        <p:tgtEl>
                                          <p:spTgt spid="72"/>
                                        </p:tgtEl>
                                        <p:attrNameLst>
                                          <p:attrName>ppt_x</p:attrName>
                                        </p:attrNameLst>
                                      </p:cBhvr>
                                      <p:tavLst>
                                        <p:tav tm="0">
                                          <p:val>
                                            <p:strVal val="#ppt_x"/>
                                          </p:val>
                                        </p:tav>
                                        <p:tav tm="100000">
                                          <p:val>
                                            <p:strVal val="#ppt_x"/>
                                          </p:val>
                                        </p:tav>
                                      </p:tavLst>
                                    </p:anim>
                                    <p:anim calcmode="lin" valueType="num">
                                      <p:cBhvr>
                                        <p:cTn id="23" dur="500" fill="hold"/>
                                        <p:tgtEl>
                                          <p:spTgt spid="72"/>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73"/>
                                        </p:tgtEl>
                                        <p:attrNameLst>
                                          <p:attrName>style.visibility</p:attrName>
                                        </p:attrNameLst>
                                      </p:cBhvr>
                                      <p:to>
                                        <p:strVal val="visible"/>
                                      </p:to>
                                    </p:set>
                                    <p:animEffect transition="in" filter="fade">
                                      <p:cBhvr>
                                        <p:cTn id="26" dur="500"/>
                                        <p:tgtEl>
                                          <p:spTgt spid="73"/>
                                        </p:tgtEl>
                                      </p:cBhvr>
                                    </p:animEffect>
                                    <p:anim calcmode="lin" valueType="num">
                                      <p:cBhvr>
                                        <p:cTn id="27" dur="500" fill="hold"/>
                                        <p:tgtEl>
                                          <p:spTgt spid="73"/>
                                        </p:tgtEl>
                                        <p:attrNameLst>
                                          <p:attrName>ppt_x</p:attrName>
                                        </p:attrNameLst>
                                      </p:cBhvr>
                                      <p:tavLst>
                                        <p:tav tm="0">
                                          <p:val>
                                            <p:strVal val="#ppt_x"/>
                                          </p:val>
                                        </p:tav>
                                        <p:tav tm="100000">
                                          <p:val>
                                            <p:strVal val="#ppt_x"/>
                                          </p:val>
                                        </p:tav>
                                      </p:tavLst>
                                    </p:anim>
                                    <p:anim calcmode="lin" valueType="num">
                                      <p:cBhvr>
                                        <p:cTn id="28" dur="500" fill="hold"/>
                                        <p:tgtEl>
                                          <p:spTgt spid="7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fade">
                                      <p:cBhvr>
                                        <p:cTn id="31" dur="500"/>
                                        <p:tgtEl>
                                          <p:spTgt spid="74"/>
                                        </p:tgtEl>
                                      </p:cBhvr>
                                    </p:animEffect>
                                    <p:anim calcmode="lin" valueType="num">
                                      <p:cBhvr>
                                        <p:cTn id="32" dur="500" fill="hold"/>
                                        <p:tgtEl>
                                          <p:spTgt spid="74"/>
                                        </p:tgtEl>
                                        <p:attrNameLst>
                                          <p:attrName>ppt_x</p:attrName>
                                        </p:attrNameLst>
                                      </p:cBhvr>
                                      <p:tavLst>
                                        <p:tav tm="0">
                                          <p:val>
                                            <p:strVal val="#ppt_x"/>
                                          </p:val>
                                        </p:tav>
                                        <p:tav tm="100000">
                                          <p:val>
                                            <p:strVal val="#ppt_x"/>
                                          </p:val>
                                        </p:tav>
                                      </p:tavLst>
                                    </p:anim>
                                    <p:anim calcmode="lin" valueType="num">
                                      <p:cBhvr>
                                        <p:cTn id="33" dur="500" fill="hold"/>
                                        <p:tgtEl>
                                          <p:spTgt spid="7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75"/>
                                        </p:tgtEl>
                                        <p:attrNameLst>
                                          <p:attrName>style.visibility</p:attrName>
                                        </p:attrNameLst>
                                      </p:cBhvr>
                                      <p:to>
                                        <p:strVal val="visible"/>
                                      </p:to>
                                    </p:set>
                                    <p:animEffect transition="in" filter="fade">
                                      <p:cBhvr>
                                        <p:cTn id="36" dur="500"/>
                                        <p:tgtEl>
                                          <p:spTgt spid="75"/>
                                        </p:tgtEl>
                                      </p:cBhvr>
                                    </p:animEffect>
                                    <p:anim calcmode="lin" valueType="num">
                                      <p:cBhvr>
                                        <p:cTn id="37" dur="500" fill="hold"/>
                                        <p:tgtEl>
                                          <p:spTgt spid="75"/>
                                        </p:tgtEl>
                                        <p:attrNameLst>
                                          <p:attrName>ppt_x</p:attrName>
                                        </p:attrNameLst>
                                      </p:cBhvr>
                                      <p:tavLst>
                                        <p:tav tm="0">
                                          <p:val>
                                            <p:strVal val="#ppt_x"/>
                                          </p:val>
                                        </p:tav>
                                        <p:tav tm="100000">
                                          <p:val>
                                            <p:strVal val="#ppt_x"/>
                                          </p:val>
                                        </p:tav>
                                      </p:tavLst>
                                    </p:anim>
                                    <p:anim calcmode="lin" valueType="num">
                                      <p:cBhvr>
                                        <p:cTn id="38" dur="500" fill="hold"/>
                                        <p:tgtEl>
                                          <p:spTgt spid="75"/>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76"/>
                                        </p:tgtEl>
                                        <p:attrNameLst>
                                          <p:attrName>style.visibility</p:attrName>
                                        </p:attrNameLst>
                                      </p:cBhvr>
                                      <p:to>
                                        <p:strVal val="visible"/>
                                      </p:to>
                                    </p:set>
                                    <p:animEffect transition="in" filter="fade">
                                      <p:cBhvr>
                                        <p:cTn id="41" dur="500"/>
                                        <p:tgtEl>
                                          <p:spTgt spid="76"/>
                                        </p:tgtEl>
                                      </p:cBhvr>
                                    </p:animEffect>
                                    <p:anim calcmode="lin" valueType="num">
                                      <p:cBhvr>
                                        <p:cTn id="42" dur="500" fill="hold"/>
                                        <p:tgtEl>
                                          <p:spTgt spid="76"/>
                                        </p:tgtEl>
                                        <p:attrNameLst>
                                          <p:attrName>ppt_x</p:attrName>
                                        </p:attrNameLst>
                                      </p:cBhvr>
                                      <p:tavLst>
                                        <p:tav tm="0">
                                          <p:val>
                                            <p:strVal val="#ppt_x"/>
                                          </p:val>
                                        </p:tav>
                                        <p:tav tm="100000">
                                          <p:val>
                                            <p:strVal val="#ppt_x"/>
                                          </p:val>
                                        </p:tav>
                                      </p:tavLst>
                                    </p:anim>
                                    <p:anim calcmode="lin" valueType="num">
                                      <p:cBhvr>
                                        <p:cTn id="43" dur="500" fill="hold"/>
                                        <p:tgtEl>
                                          <p:spTgt spid="76"/>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77"/>
                                        </p:tgtEl>
                                        <p:attrNameLst>
                                          <p:attrName>style.visibility</p:attrName>
                                        </p:attrNameLst>
                                      </p:cBhvr>
                                      <p:to>
                                        <p:strVal val="visible"/>
                                      </p:to>
                                    </p:set>
                                    <p:animEffect transition="in" filter="fade">
                                      <p:cBhvr>
                                        <p:cTn id="46" dur="500"/>
                                        <p:tgtEl>
                                          <p:spTgt spid="77"/>
                                        </p:tgtEl>
                                      </p:cBhvr>
                                    </p:animEffect>
                                    <p:anim calcmode="lin" valueType="num">
                                      <p:cBhvr>
                                        <p:cTn id="47" dur="500" fill="hold"/>
                                        <p:tgtEl>
                                          <p:spTgt spid="77"/>
                                        </p:tgtEl>
                                        <p:attrNameLst>
                                          <p:attrName>ppt_x</p:attrName>
                                        </p:attrNameLst>
                                      </p:cBhvr>
                                      <p:tavLst>
                                        <p:tav tm="0">
                                          <p:val>
                                            <p:strVal val="#ppt_x"/>
                                          </p:val>
                                        </p:tav>
                                        <p:tav tm="100000">
                                          <p:val>
                                            <p:strVal val="#ppt_x"/>
                                          </p:val>
                                        </p:tav>
                                      </p:tavLst>
                                    </p:anim>
                                    <p:anim calcmode="lin" valueType="num">
                                      <p:cBhvr>
                                        <p:cTn id="48" dur="500" fill="hold"/>
                                        <p:tgtEl>
                                          <p:spTgt spid="77"/>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78"/>
                                        </p:tgtEl>
                                        <p:attrNameLst>
                                          <p:attrName>style.visibility</p:attrName>
                                        </p:attrNameLst>
                                      </p:cBhvr>
                                      <p:to>
                                        <p:strVal val="visible"/>
                                      </p:to>
                                    </p:set>
                                    <p:animEffect transition="in" filter="fade">
                                      <p:cBhvr>
                                        <p:cTn id="51" dur="500"/>
                                        <p:tgtEl>
                                          <p:spTgt spid="78"/>
                                        </p:tgtEl>
                                      </p:cBhvr>
                                    </p:animEffect>
                                    <p:anim calcmode="lin" valueType="num">
                                      <p:cBhvr>
                                        <p:cTn id="52" dur="500" fill="hold"/>
                                        <p:tgtEl>
                                          <p:spTgt spid="78"/>
                                        </p:tgtEl>
                                        <p:attrNameLst>
                                          <p:attrName>ppt_x</p:attrName>
                                        </p:attrNameLst>
                                      </p:cBhvr>
                                      <p:tavLst>
                                        <p:tav tm="0">
                                          <p:val>
                                            <p:strVal val="#ppt_x"/>
                                          </p:val>
                                        </p:tav>
                                        <p:tav tm="100000">
                                          <p:val>
                                            <p:strVal val="#ppt_x"/>
                                          </p:val>
                                        </p:tav>
                                      </p:tavLst>
                                    </p:anim>
                                    <p:anim calcmode="lin" valueType="num">
                                      <p:cBhvr>
                                        <p:cTn id="53" dur="500" fill="hold"/>
                                        <p:tgtEl>
                                          <p:spTgt spid="78"/>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79"/>
                                        </p:tgtEl>
                                        <p:attrNameLst>
                                          <p:attrName>style.visibility</p:attrName>
                                        </p:attrNameLst>
                                      </p:cBhvr>
                                      <p:to>
                                        <p:strVal val="visible"/>
                                      </p:to>
                                    </p:set>
                                    <p:animEffect transition="in" filter="fade">
                                      <p:cBhvr>
                                        <p:cTn id="56" dur="500"/>
                                        <p:tgtEl>
                                          <p:spTgt spid="79"/>
                                        </p:tgtEl>
                                      </p:cBhvr>
                                    </p:animEffect>
                                    <p:anim calcmode="lin" valueType="num">
                                      <p:cBhvr>
                                        <p:cTn id="57" dur="500" fill="hold"/>
                                        <p:tgtEl>
                                          <p:spTgt spid="79"/>
                                        </p:tgtEl>
                                        <p:attrNameLst>
                                          <p:attrName>ppt_x</p:attrName>
                                        </p:attrNameLst>
                                      </p:cBhvr>
                                      <p:tavLst>
                                        <p:tav tm="0">
                                          <p:val>
                                            <p:strVal val="#ppt_x"/>
                                          </p:val>
                                        </p:tav>
                                        <p:tav tm="100000">
                                          <p:val>
                                            <p:strVal val="#ppt_x"/>
                                          </p:val>
                                        </p:tav>
                                      </p:tavLst>
                                    </p:anim>
                                    <p:anim calcmode="lin" valueType="num">
                                      <p:cBhvr>
                                        <p:cTn id="58" dur="500" fill="hold"/>
                                        <p:tgtEl>
                                          <p:spTgt spid="79"/>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82"/>
                                        </p:tgtEl>
                                        <p:attrNameLst>
                                          <p:attrName>style.visibility</p:attrName>
                                        </p:attrNameLst>
                                      </p:cBhvr>
                                      <p:to>
                                        <p:strVal val="visible"/>
                                      </p:to>
                                    </p:set>
                                    <p:animEffect transition="in" filter="fade">
                                      <p:cBhvr>
                                        <p:cTn id="61" dur="500"/>
                                        <p:tgtEl>
                                          <p:spTgt spid="82"/>
                                        </p:tgtEl>
                                      </p:cBhvr>
                                    </p:animEffect>
                                    <p:anim calcmode="lin" valueType="num">
                                      <p:cBhvr>
                                        <p:cTn id="62" dur="500" fill="hold"/>
                                        <p:tgtEl>
                                          <p:spTgt spid="82"/>
                                        </p:tgtEl>
                                        <p:attrNameLst>
                                          <p:attrName>ppt_x</p:attrName>
                                        </p:attrNameLst>
                                      </p:cBhvr>
                                      <p:tavLst>
                                        <p:tav tm="0">
                                          <p:val>
                                            <p:strVal val="#ppt_x"/>
                                          </p:val>
                                        </p:tav>
                                        <p:tav tm="100000">
                                          <p:val>
                                            <p:strVal val="#ppt_x"/>
                                          </p:val>
                                        </p:tav>
                                      </p:tavLst>
                                    </p:anim>
                                    <p:anim calcmode="lin" valueType="num">
                                      <p:cBhvr>
                                        <p:cTn id="63" dur="500" fill="hold"/>
                                        <p:tgtEl>
                                          <p:spTgt spid="82"/>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fade">
                                      <p:cBhvr>
                                        <p:cTn id="66" dur="500"/>
                                        <p:tgtEl>
                                          <p:spTgt spid="83"/>
                                        </p:tgtEl>
                                      </p:cBhvr>
                                    </p:animEffect>
                                    <p:anim calcmode="lin" valueType="num">
                                      <p:cBhvr>
                                        <p:cTn id="67" dur="500" fill="hold"/>
                                        <p:tgtEl>
                                          <p:spTgt spid="83"/>
                                        </p:tgtEl>
                                        <p:attrNameLst>
                                          <p:attrName>ppt_x</p:attrName>
                                        </p:attrNameLst>
                                      </p:cBhvr>
                                      <p:tavLst>
                                        <p:tav tm="0">
                                          <p:val>
                                            <p:strVal val="#ppt_x"/>
                                          </p:val>
                                        </p:tav>
                                        <p:tav tm="100000">
                                          <p:val>
                                            <p:strVal val="#ppt_x"/>
                                          </p:val>
                                        </p:tav>
                                      </p:tavLst>
                                    </p:anim>
                                    <p:anim calcmode="lin" valueType="num">
                                      <p:cBhvr>
                                        <p:cTn id="68" dur="500" fill="hold"/>
                                        <p:tgtEl>
                                          <p:spTgt spid="83"/>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84"/>
                                        </p:tgtEl>
                                        <p:attrNameLst>
                                          <p:attrName>style.visibility</p:attrName>
                                        </p:attrNameLst>
                                      </p:cBhvr>
                                      <p:to>
                                        <p:strVal val="visible"/>
                                      </p:to>
                                    </p:set>
                                    <p:animEffect transition="in" filter="fade">
                                      <p:cBhvr>
                                        <p:cTn id="71" dur="500"/>
                                        <p:tgtEl>
                                          <p:spTgt spid="84"/>
                                        </p:tgtEl>
                                      </p:cBhvr>
                                    </p:animEffect>
                                    <p:anim calcmode="lin" valueType="num">
                                      <p:cBhvr>
                                        <p:cTn id="72" dur="500" fill="hold"/>
                                        <p:tgtEl>
                                          <p:spTgt spid="84"/>
                                        </p:tgtEl>
                                        <p:attrNameLst>
                                          <p:attrName>ppt_x</p:attrName>
                                        </p:attrNameLst>
                                      </p:cBhvr>
                                      <p:tavLst>
                                        <p:tav tm="0">
                                          <p:val>
                                            <p:strVal val="#ppt_x"/>
                                          </p:val>
                                        </p:tav>
                                        <p:tav tm="100000">
                                          <p:val>
                                            <p:strVal val="#ppt_x"/>
                                          </p:val>
                                        </p:tav>
                                      </p:tavLst>
                                    </p:anim>
                                    <p:anim calcmode="lin" valueType="num">
                                      <p:cBhvr>
                                        <p:cTn id="73" dur="500" fill="hold"/>
                                        <p:tgtEl>
                                          <p:spTgt spid="84"/>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85"/>
                                        </p:tgtEl>
                                        <p:attrNameLst>
                                          <p:attrName>style.visibility</p:attrName>
                                        </p:attrNameLst>
                                      </p:cBhvr>
                                      <p:to>
                                        <p:strVal val="visible"/>
                                      </p:to>
                                    </p:set>
                                    <p:animEffect transition="in" filter="fade">
                                      <p:cBhvr>
                                        <p:cTn id="76" dur="500"/>
                                        <p:tgtEl>
                                          <p:spTgt spid="85"/>
                                        </p:tgtEl>
                                      </p:cBhvr>
                                    </p:animEffect>
                                    <p:anim calcmode="lin" valueType="num">
                                      <p:cBhvr>
                                        <p:cTn id="77" dur="500" fill="hold"/>
                                        <p:tgtEl>
                                          <p:spTgt spid="85"/>
                                        </p:tgtEl>
                                        <p:attrNameLst>
                                          <p:attrName>ppt_x</p:attrName>
                                        </p:attrNameLst>
                                      </p:cBhvr>
                                      <p:tavLst>
                                        <p:tav tm="0">
                                          <p:val>
                                            <p:strVal val="#ppt_x"/>
                                          </p:val>
                                        </p:tav>
                                        <p:tav tm="100000">
                                          <p:val>
                                            <p:strVal val="#ppt_x"/>
                                          </p:val>
                                        </p:tav>
                                      </p:tavLst>
                                    </p:anim>
                                    <p:anim calcmode="lin" valueType="num">
                                      <p:cBhvr>
                                        <p:cTn id="78" dur="500" fill="hold"/>
                                        <p:tgtEl>
                                          <p:spTgt spid="85"/>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86"/>
                                        </p:tgtEl>
                                        <p:attrNameLst>
                                          <p:attrName>style.visibility</p:attrName>
                                        </p:attrNameLst>
                                      </p:cBhvr>
                                      <p:to>
                                        <p:strVal val="visible"/>
                                      </p:to>
                                    </p:set>
                                    <p:animEffect transition="in" filter="fade">
                                      <p:cBhvr>
                                        <p:cTn id="81" dur="500"/>
                                        <p:tgtEl>
                                          <p:spTgt spid="86"/>
                                        </p:tgtEl>
                                      </p:cBhvr>
                                    </p:animEffect>
                                    <p:anim calcmode="lin" valueType="num">
                                      <p:cBhvr>
                                        <p:cTn id="82" dur="500" fill="hold"/>
                                        <p:tgtEl>
                                          <p:spTgt spid="86"/>
                                        </p:tgtEl>
                                        <p:attrNameLst>
                                          <p:attrName>ppt_x</p:attrName>
                                        </p:attrNameLst>
                                      </p:cBhvr>
                                      <p:tavLst>
                                        <p:tav tm="0">
                                          <p:val>
                                            <p:strVal val="#ppt_x"/>
                                          </p:val>
                                        </p:tav>
                                        <p:tav tm="100000">
                                          <p:val>
                                            <p:strVal val="#ppt_x"/>
                                          </p:val>
                                        </p:tav>
                                      </p:tavLst>
                                    </p:anim>
                                    <p:anim calcmode="lin" valueType="num">
                                      <p:cBhvr>
                                        <p:cTn id="83" dur="500" fill="hold"/>
                                        <p:tgtEl>
                                          <p:spTgt spid="86"/>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134"/>
                                        </p:tgtEl>
                                        <p:attrNameLst>
                                          <p:attrName>style.visibility</p:attrName>
                                        </p:attrNameLst>
                                      </p:cBhvr>
                                      <p:to>
                                        <p:strVal val="visible"/>
                                      </p:to>
                                    </p:set>
                                    <p:animEffect transition="in" filter="fade">
                                      <p:cBhvr>
                                        <p:cTn id="86" dur="500"/>
                                        <p:tgtEl>
                                          <p:spTgt spid="134"/>
                                        </p:tgtEl>
                                      </p:cBhvr>
                                    </p:animEffect>
                                    <p:anim calcmode="lin" valueType="num">
                                      <p:cBhvr>
                                        <p:cTn id="87" dur="500" fill="hold"/>
                                        <p:tgtEl>
                                          <p:spTgt spid="134"/>
                                        </p:tgtEl>
                                        <p:attrNameLst>
                                          <p:attrName>ppt_x</p:attrName>
                                        </p:attrNameLst>
                                      </p:cBhvr>
                                      <p:tavLst>
                                        <p:tav tm="0">
                                          <p:val>
                                            <p:strVal val="#ppt_x"/>
                                          </p:val>
                                        </p:tav>
                                        <p:tav tm="100000">
                                          <p:val>
                                            <p:strVal val="#ppt_x"/>
                                          </p:val>
                                        </p:tav>
                                      </p:tavLst>
                                    </p:anim>
                                    <p:anim calcmode="lin" valueType="num">
                                      <p:cBhvr>
                                        <p:cTn id="88" dur="500" fill="hold"/>
                                        <p:tgtEl>
                                          <p:spTgt spid="134"/>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135"/>
                                        </p:tgtEl>
                                        <p:attrNameLst>
                                          <p:attrName>style.visibility</p:attrName>
                                        </p:attrNameLst>
                                      </p:cBhvr>
                                      <p:to>
                                        <p:strVal val="visible"/>
                                      </p:to>
                                    </p:set>
                                    <p:animEffect transition="in" filter="fade">
                                      <p:cBhvr>
                                        <p:cTn id="91" dur="500"/>
                                        <p:tgtEl>
                                          <p:spTgt spid="135"/>
                                        </p:tgtEl>
                                      </p:cBhvr>
                                    </p:animEffect>
                                    <p:anim calcmode="lin" valueType="num">
                                      <p:cBhvr>
                                        <p:cTn id="92" dur="500" fill="hold"/>
                                        <p:tgtEl>
                                          <p:spTgt spid="135"/>
                                        </p:tgtEl>
                                        <p:attrNameLst>
                                          <p:attrName>ppt_x</p:attrName>
                                        </p:attrNameLst>
                                      </p:cBhvr>
                                      <p:tavLst>
                                        <p:tav tm="0">
                                          <p:val>
                                            <p:strVal val="#ppt_x"/>
                                          </p:val>
                                        </p:tav>
                                        <p:tav tm="100000">
                                          <p:val>
                                            <p:strVal val="#ppt_x"/>
                                          </p:val>
                                        </p:tav>
                                      </p:tavLst>
                                    </p:anim>
                                    <p:anim calcmode="lin" valueType="num">
                                      <p:cBhvr>
                                        <p:cTn id="93" dur="500" fill="hold"/>
                                        <p:tgtEl>
                                          <p:spTgt spid="135"/>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151"/>
                                        </p:tgtEl>
                                        <p:attrNameLst>
                                          <p:attrName>style.visibility</p:attrName>
                                        </p:attrNameLst>
                                      </p:cBhvr>
                                      <p:to>
                                        <p:strVal val="visible"/>
                                      </p:to>
                                    </p:set>
                                    <p:animEffect transition="in" filter="fade">
                                      <p:cBhvr>
                                        <p:cTn id="96" dur="500"/>
                                        <p:tgtEl>
                                          <p:spTgt spid="151"/>
                                        </p:tgtEl>
                                      </p:cBhvr>
                                    </p:animEffect>
                                    <p:anim calcmode="lin" valueType="num">
                                      <p:cBhvr>
                                        <p:cTn id="97" dur="500" fill="hold"/>
                                        <p:tgtEl>
                                          <p:spTgt spid="151"/>
                                        </p:tgtEl>
                                        <p:attrNameLst>
                                          <p:attrName>ppt_x</p:attrName>
                                        </p:attrNameLst>
                                      </p:cBhvr>
                                      <p:tavLst>
                                        <p:tav tm="0">
                                          <p:val>
                                            <p:strVal val="#ppt_x"/>
                                          </p:val>
                                        </p:tav>
                                        <p:tav tm="100000">
                                          <p:val>
                                            <p:strVal val="#ppt_x"/>
                                          </p:val>
                                        </p:tav>
                                      </p:tavLst>
                                    </p:anim>
                                    <p:anim calcmode="lin" valueType="num">
                                      <p:cBhvr>
                                        <p:cTn id="98" dur="500" fill="hold"/>
                                        <p:tgtEl>
                                          <p:spTgt spid="151"/>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152"/>
                                        </p:tgtEl>
                                        <p:attrNameLst>
                                          <p:attrName>style.visibility</p:attrName>
                                        </p:attrNameLst>
                                      </p:cBhvr>
                                      <p:to>
                                        <p:strVal val="visible"/>
                                      </p:to>
                                    </p:set>
                                    <p:animEffect transition="in" filter="fade">
                                      <p:cBhvr>
                                        <p:cTn id="101" dur="500"/>
                                        <p:tgtEl>
                                          <p:spTgt spid="152"/>
                                        </p:tgtEl>
                                      </p:cBhvr>
                                    </p:animEffect>
                                    <p:anim calcmode="lin" valueType="num">
                                      <p:cBhvr>
                                        <p:cTn id="102" dur="500" fill="hold"/>
                                        <p:tgtEl>
                                          <p:spTgt spid="152"/>
                                        </p:tgtEl>
                                        <p:attrNameLst>
                                          <p:attrName>ppt_x</p:attrName>
                                        </p:attrNameLst>
                                      </p:cBhvr>
                                      <p:tavLst>
                                        <p:tav tm="0">
                                          <p:val>
                                            <p:strVal val="#ppt_x"/>
                                          </p:val>
                                        </p:tav>
                                        <p:tav tm="100000">
                                          <p:val>
                                            <p:strVal val="#ppt_x"/>
                                          </p:val>
                                        </p:tav>
                                      </p:tavLst>
                                    </p:anim>
                                    <p:anim calcmode="lin" valueType="num">
                                      <p:cBhvr>
                                        <p:cTn id="103" dur="500" fill="hold"/>
                                        <p:tgtEl>
                                          <p:spTgt spid="152"/>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153"/>
                                        </p:tgtEl>
                                        <p:attrNameLst>
                                          <p:attrName>style.visibility</p:attrName>
                                        </p:attrNameLst>
                                      </p:cBhvr>
                                      <p:to>
                                        <p:strVal val="visible"/>
                                      </p:to>
                                    </p:set>
                                    <p:animEffect transition="in" filter="fade">
                                      <p:cBhvr>
                                        <p:cTn id="106" dur="500"/>
                                        <p:tgtEl>
                                          <p:spTgt spid="153"/>
                                        </p:tgtEl>
                                      </p:cBhvr>
                                    </p:animEffect>
                                    <p:anim calcmode="lin" valueType="num">
                                      <p:cBhvr>
                                        <p:cTn id="107" dur="500" fill="hold"/>
                                        <p:tgtEl>
                                          <p:spTgt spid="153"/>
                                        </p:tgtEl>
                                        <p:attrNameLst>
                                          <p:attrName>ppt_x</p:attrName>
                                        </p:attrNameLst>
                                      </p:cBhvr>
                                      <p:tavLst>
                                        <p:tav tm="0">
                                          <p:val>
                                            <p:strVal val="#ppt_x"/>
                                          </p:val>
                                        </p:tav>
                                        <p:tav tm="100000">
                                          <p:val>
                                            <p:strVal val="#ppt_x"/>
                                          </p:val>
                                        </p:tav>
                                      </p:tavLst>
                                    </p:anim>
                                    <p:anim calcmode="lin" valueType="num">
                                      <p:cBhvr>
                                        <p:cTn id="108" dur="500" fill="hold"/>
                                        <p:tgtEl>
                                          <p:spTgt spid="153"/>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154"/>
                                        </p:tgtEl>
                                        <p:attrNameLst>
                                          <p:attrName>style.visibility</p:attrName>
                                        </p:attrNameLst>
                                      </p:cBhvr>
                                      <p:to>
                                        <p:strVal val="visible"/>
                                      </p:to>
                                    </p:set>
                                    <p:animEffect transition="in" filter="fade">
                                      <p:cBhvr>
                                        <p:cTn id="111" dur="500"/>
                                        <p:tgtEl>
                                          <p:spTgt spid="154"/>
                                        </p:tgtEl>
                                      </p:cBhvr>
                                    </p:animEffect>
                                    <p:anim calcmode="lin" valueType="num">
                                      <p:cBhvr>
                                        <p:cTn id="112" dur="500" fill="hold"/>
                                        <p:tgtEl>
                                          <p:spTgt spid="154"/>
                                        </p:tgtEl>
                                        <p:attrNameLst>
                                          <p:attrName>ppt_x</p:attrName>
                                        </p:attrNameLst>
                                      </p:cBhvr>
                                      <p:tavLst>
                                        <p:tav tm="0">
                                          <p:val>
                                            <p:strVal val="#ppt_x"/>
                                          </p:val>
                                        </p:tav>
                                        <p:tav tm="100000">
                                          <p:val>
                                            <p:strVal val="#ppt_x"/>
                                          </p:val>
                                        </p:tav>
                                      </p:tavLst>
                                    </p:anim>
                                    <p:anim calcmode="lin" valueType="num">
                                      <p:cBhvr>
                                        <p:cTn id="113" dur="500" fill="hold"/>
                                        <p:tgtEl>
                                          <p:spTgt spid="154"/>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155"/>
                                        </p:tgtEl>
                                        <p:attrNameLst>
                                          <p:attrName>style.visibility</p:attrName>
                                        </p:attrNameLst>
                                      </p:cBhvr>
                                      <p:to>
                                        <p:strVal val="visible"/>
                                      </p:to>
                                    </p:set>
                                    <p:animEffect transition="in" filter="fade">
                                      <p:cBhvr>
                                        <p:cTn id="116" dur="500"/>
                                        <p:tgtEl>
                                          <p:spTgt spid="155"/>
                                        </p:tgtEl>
                                      </p:cBhvr>
                                    </p:animEffect>
                                    <p:anim calcmode="lin" valueType="num">
                                      <p:cBhvr>
                                        <p:cTn id="117" dur="500" fill="hold"/>
                                        <p:tgtEl>
                                          <p:spTgt spid="155"/>
                                        </p:tgtEl>
                                        <p:attrNameLst>
                                          <p:attrName>ppt_x</p:attrName>
                                        </p:attrNameLst>
                                      </p:cBhvr>
                                      <p:tavLst>
                                        <p:tav tm="0">
                                          <p:val>
                                            <p:strVal val="#ppt_x"/>
                                          </p:val>
                                        </p:tav>
                                        <p:tav tm="100000">
                                          <p:val>
                                            <p:strVal val="#ppt_x"/>
                                          </p:val>
                                        </p:tav>
                                      </p:tavLst>
                                    </p:anim>
                                    <p:anim calcmode="lin" valueType="num">
                                      <p:cBhvr>
                                        <p:cTn id="118" dur="500" fill="hold"/>
                                        <p:tgtEl>
                                          <p:spTgt spid="155"/>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183"/>
                                        </p:tgtEl>
                                        <p:attrNameLst>
                                          <p:attrName>style.visibility</p:attrName>
                                        </p:attrNameLst>
                                      </p:cBhvr>
                                      <p:to>
                                        <p:strVal val="visible"/>
                                      </p:to>
                                    </p:set>
                                    <p:animEffect transition="in" filter="fade">
                                      <p:cBhvr>
                                        <p:cTn id="121" dur="500"/>
                                        <p:tgtEl>
                                          <p:spTgt spid="183"/>
                                        </p:tgtEl>
                                      </p:cBhvr>
                                    </p:animEffect>
                                    <p:anim calcmode="lin" valueType="num">
                                      <p:cBhvr>
                                        <p:cTn id="122" dur="500" fill="hold"/>
                                        <p:tgtEl>
                                          <p:spTgt spid="183"/>
                                        </p:tgtEl>
                                        <p:attrNameLst>
                                          <p:attrName>ppt_x</p:attrName>
                                        </p:attrNameLst>
                                      </p:cBhvr>
                                      <p:tavLst>
                                        <p:tav tm="0">
                                          <p:val>
                                            <p:strVal val="#ppt_x"/>
                                          </p:val>
                                        </p:tav>
                                        <p:tav tm="100000">
                                          <p:val>
                                            <p:strVal val="#ppt_x"/>
                                          </p:val>
                                        </p:tav>
                                      </p:tavLst>
                                    </p:anim>
                                    <p:anim calcmode="lin" valueType="num">
                                      <p:cBhvr>
                                        <p:cTn id="123" dur="500" fill="hold"/>
                                        <p:tgtEl>
                                          <p:spTgt spid="183"/>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80"/>
                                        </p:tgtEl>
                                        <p:attrNameLst>
                                          <p:attrName>style.visibility</p:attrName>
                                        </p:attrNameLst>
                                      </p:cBhvr>
                                      <p:to>
                                        <p:strVal val="visible"/>
                                      </p:to>
                                    </p:set>
                                    <p:animEffect transition="in" filter="fade">
                                      <p:cBhvr>
                                        <p:cTn id="126" dur="500"/>
                                        <p:tgtEl>
                                          <p:spTgt spid="80"/>
                                        </p:tgtEl>
                                      </p:cBhvr>
                                    </p:animEffect>
                                    <p:anim calcmode="lin" valueType="num">
                                      <p:cBhvr>
                                        <p:cTn id="127" dur="500" fill="hold"/>
                                        <p:tgtEl>
                                          <p:spTgt spid="80"/>
                                        </p:tgtEl>
                                        <p:attrNameLst>
                                          <p:attrName>ppt_x</p:attrName>
                                        </p:attrNameLst>
                                      </p:cBhvr>
                                      <p:tavLst>
                                        <p:tav tm="0">
                                          <p:val>
                                            <p:strVal val="#ppt_x"/>
                                          </p:val>
                                        </p:tav>
                                        <p:tav tm="100000">
                                          <p:val>
                                            <p:strVal val="#ppt_x"/>
                                          </p:val>
                                        </p:tav>
                                      </p:tavLst>
                                    </p:anim>
                                    <p:anim calcmode="lin" valueType="num">
                                      <p:cBhvr>
                                        <p:cTn id="128" dur="500" fill="hold"/>
                                        <p:tgtEl>
                                          <p:spTgt spid="80"/>
                                        </p:tgtEl>
                                        <p:attrNameLst>
                                          <p:attrName>ppt_y</p:attrName>
                                        </p:attrNameLst>
                                      </p:cBhvr>
                                      <p:tavLst>
                                        <p:tav tm="0">
                                          <p:val>
                                            <p:strVal val="#ppt_y+.1"/>
                                          </p:val>
                                        </p:tav>
                                        <p:tav tm="100000">
                                          <p:val>
                                            <p:strVal val="#ppt_y"/>
                                          </p:val>
                                        </p:tav>
                                      </p:tavLst>
                                    </p:anim>
                                  </p:childTnLst>
                                </p:cTn>
                              </p:par>
                            </p:childTnLst>
                          </p:cTn>
                        </p:par>
                        <p:par>
                          <p:cTn id="129" fill="hold">
                            <p:stCondLst>
                              <p:cond delay="1000"/>
                            </p:stCondLst>
                            <p:childTnLst>
                              <p:par>
                                <p:cTn id="130" presetID="10" presetClass="entr" presetSubtype="0" fill="hold" grpId="0" nodeType="afterEffect">
                                  <p:stCondLst>
                                    <p:cond delay="0"/>
                                  </p:stCondLst>
                                  <p:childTnLst>
                                    <p:set>
                                      <p:cBhvr>
                                        <p:cTn id="131" dur="1" fill="hold">
                                          <p:stCondLst>
                                            <p:cond delay="0"/>
                                          </p:stCondLst>
                                        </p:cTn>
                                        <p:tgtEl>
                                          <p:spTgt spid="182"/>
                                        </p:tgtEl>
                                        <p:attrNameLst>
                                          <p:attrName>style.visibility</p:attrName>
                                        </p:attrNameLst>
                                      </p:cBhvr>
                                      <p:to>
                                        <p:strVal val="visible"/>
                                      </p:to>
                                    </p:set>
                                    <p:animEffect transition="in" filter="fade">
                                      <p:cBhvr>
                                        <p:cTn id="132" dur="500"/>
                                        <p:tgtEl>
                                          <p:spTgt spid="182"/>
                                        </p:tgtEl>
                                      </p:cBhvr>
                                    </p:animEffect>
                                  </p:childTnLst>
                                </p:cTn>
                              </p:par>
                              <p:par>
                                <p:cTn id="133" presetID="10" presetClass="entr" presetSubtype="0" fill="hold" nodeType="withEffect">
                                  <p:stCondLst>
                                    <p:cond delay="0"/>
                                  </p:stCondLst>
                                  <p:childTnLst>
                                    <p:set>
                                      <p:cBhvr>
                                        <p:cTn id="134" dur="1" fill="hold">
                                          <p:stCondLst>
                                            <p:cond delay="0"/>
                                          </p:stCondLst>
                                        </p:cTn>
                                        <p:tgtEl>
                                          <p:spTgt spid="136"/>
                                        </p:tgtEl>
                                        <p:attrNameLst>
                                          <p:attrName>style.visibility</p:attrName>
                                        </p:attrNameLst>
                                      </p:cBhvr>
                                      <p:to>
                                        <p:strVal val="visible"/>
                                      </p:to>
                                    </p:set>
                                    <p:animEffect transition="in" filter="fade">
                                      <p:cBhvr>
                                        <p:cTn id="135" dur="500"/>
                                        <p:tgtEl>
                                          <p:spTgt spid="136"/>
                                        </p:tgtEl>
                                      </p:cBhvr>
                                    </p:animEffect>
                                  </p:childTnLst>
                                </p:cTn>
                              </p:par>
                              <p:par>
                                <p:cTn id="136" presetID="10" presetClass="entr" presetSubtype="0" fill="hold" nodeType="withEffect">
                                  <p:stCondLst>
                                    <p:cond delay="0"/>
                                  </p:stCondLst>
                                  <p:childTnLst>
                                    <p:set>
                                      <p:cBhvr>
                                        <p:cTn id="137" dur="1" fill="hold">
                                          <p:stCondLst>
                                            <p:cond delay="0"/>
                                          </p:stCondLst>
                                        </p:cTn>
                                        <p:tgtEl>
                                          <p:spTgt spid="7"/>
                                        </p:tgtEl>
                                        <p:attrNameLst>
                                          <p:attrName>style.visibility</p:attrName>
                                        </p:attrNameLst>
                                      </p:cBhvr>
                                      <p:to>
                                        <p:strVal val="visible"/>
                                      </p:to>
                                    </p:set>
                                    <p:animEffect transition="in" filter="fade">
                                      <p:cBhvr>
                                        <p:cTn id="138" dur="500"/>
                                        <p:tgtEl>
                                          <p:spTgt spid="7"/>
                                        </p:tgtEl>
                                      </p:cBhvr>
                                    </p:animEffect>
                                  </p:childTnLst>
                                </p:cTn>
                              </p:par>
                            </p:childTnLst>
                          </p:cTn>
                        </p:par>
                        <p:par>
                          <p:cTn id="139" fill="hold">
                            <p:stCondLst>
                              <p:cond delay="1500"/>
                            </p:stCondLst>
                            <p:childTnLst>
                              <p:par>
                                <p:cTn id="140" presetID="10" presetClass="entr" presetSubtype="0" fill="hold" grpId="0" nodeType="afterEffect">
                                  <p:stCondLst>
                                    <p:cond delay="0"/>
                                  </p:stCondLst>
                                  <p:childTnLst>
                                    <p:set>
                                      <p:cBhvr>
                                        <p:cTn id="141" dur="1" fill="hold">
                                          <p:stCondLst>
                                            <p:cond delay="0"/>
                                          </p:stCondLst>
                                        </p:cTn>
                                        <p:tgtEl>
                                          <p:spTgt spid="184"/>
                                        </p:tgtEl>
                                        <p:attrNameLst>
                                          <p:attrName>style.visibility</p:attrName>
                                        </p:attrNameLst>
                                      </p:cBhvr>
                                      <p:to>
                                        <p:strVal val="visible"/>
                                      </p:to>
                                    </p:set>
                                    <p:animEffect transition="in" filter="fade">
                                      <p:cBhvr>
                                        <p:cTn id="142" dur="500"/>
                                        <p:tgtEl>
                                          <p:spTgt spid="184"/>
                                        </p:tgtEl>
                                      </p:cBhvr>
                                    </p:animEffect>
                                  </p:childTnLst>
                                </p:cTn>
                              </p:par>
                              <p:par>
                                <p:cTn id="143" presetID="10" presetClass="entr" presetSubtype="0" fill="hold" nodeType="withEffect">
                                  <p:stCondLst>
                                    <p:cond delay="0"/>
                                  </p:stCondLst>
                                  <p:childTnLst>
                                    <p:set>
                                      <p:cBhvr>
                                        <p:cTn id="144" dur="1" fill="hold">
                                          <p:stCondLst>
                                            <p:cond delay="0"/>
                                          </p:stCondLst>
                                        </p:cTn>
                                        <p:tgtEl>
                                          <p:spTgt spid="137"/>
                                        </p:tgtEl>
                                        <p:attrNameLst>
                                          <p:attrName>style.visibility</p:attrName>
                                        </p:attrNameLst>
                                      </p:cBhvr>
                                      <p:to>
                                        <p:strVal val="visible"/>
                                      </p:to>
                                    </p:set>
                                    <p:animEffect transition="in" filter="fade">
                                      <p:cBhvr>
                                        <p:cTn id="145" dur="500"/>
                                        <p:tgtEl>
                                          <p:spTgt spid="137"/>
                                        </p:tgtEl>
                                      </p:cBhvr>
                                    </p:animEffect>
                                  </p:childTnLst>
                                </p:cTn>
                              </p:par>
                              <p:par>
                                <p:cTn id="146" presetID="10" presetClass="entr" presetSubtype="0" fill="hold" nodeType="withEffect">
                                  <p:stCondLst>
                                    <p:cond delay="0"/>
                                  </p:stCondLst>
                                  <p:childTnLst>
                                    <p:set>
                                      <p:cBhvr>
                                        <p:cTn id="147" dur="1" fill="hold">
                                          <p:stCondLst>
                                            <p:cond delay="0"/>
                                          </p:stCondLst>
                                        </p:cTn>
                                        <p:tgtEl>
                                          <p:spTgt spid="6"/>
                                        </p:tgtEl>
                                        <p:attrNameLst>
                                          <p:attrName>style.visibility</p:attrName>
                                        </p:attrNameLst>
                                      </p:cBhvr>
                                      <p:to>
                                        <p:strVal val="visible"/>
                                      </p:to>
                                    </p:set>
                                    <p:animEffect transition="in" filter="fade">
                                      <p:cBhvr>
                                        <p:cTn id="148" dur="500"/>
                                        <p:tgtEl>
                                          <p:spTgt spid="6"/>
                                        </p:tgtEl>
                                      </p:cBhvr>
                                    </p:animEffect>
                                  </p:childTnLst>
                                </p:cTn>
                              </p:par>
                            </p:childTnLst>
                          </p:cTn>
                        </p:par>
                        <p:par>
                          <p:cTn id="149" fill="hold">
                            <p:stCondLst>
                              <p:cond delay="2000"/>
                            </p:stCondLst>
                            <p:childTnLst>
                              <p:par>
                                <p:cTn id="150" presetID="10" presetClass="entr" presetSubtype="0" fill="hold" grpId="0" nodeType="afterEffect">
                                  <p:stCondLst>
                                    <p:cond delay="0"/>
                                  </p:stCondLst>
                                  <p:childTnLst>
                                    <p:set>
                                      <p:cBhvr>
                                        <p:cTn id="151" dur="1" fill="hold">
                                          <p:stCondLst>
                                            <p:cond delay="0"/>
                                          </p:stCondLst>
                                        </p:cTn>
                                        <p:tgtEl>
                                          <p:spTgt spid="195"/>
                                        </p:tgtEl>
                                        <p:attrNameLst>
                                          <p:attrName>style.visibility</p:attrName>
                                        </p:attrNameLst>
                                      </p:cBhvr>
                                      <p:to>
                                        <p:strVal val="visible"/>
                                      </p:to>
                                    </p:set>
                                    <p:animEffect transition="in" filter="fade">
                                      <p:cBhvr>
                                        <p:cTn id="152" dur="500"/>
                                        <p:tgtEl>
                                          <p:spTgt spid="195"/>
                                        </p:tgtEl>
                                      </p:cBhvr>
                                    </p:animEffect>
                                  </p:childTnLst>
                                </p:cTn>
                              </p:par>
                              <p:par>
                                <p:cTn id="153" presetID="10" presetClass="entr" presetSubtype="0" fill="hold" nodeType="withEffect">
                                  <p:stCondLst>
                                    <p:cond delay="0"/>
                                  </p:stCondLst>
                                  <p:childTnLst>
                                    <p:set>
                                      <p:cBhvr>
                                        <p:cTn id="154" dur="1" fill="hold">
                                          <p:stCondLst>
                                            <p:cond delay="0"/>
                                          </p:stCondLst>
                                        </p:cTn>
                                        <p:tgtEl>
                                          <p:spTgt spid="138"/>
                                        </p:tgtEl>
                                        <p:attrNameLst>
                                          <p:attrName>style.visibility</p:attrName>
                                        </p:attrNameLst>
                                      </p:cBhvr>
                                      <p:to>
                                        <p:strVal val="visible"/>
                                      </p:to>
                                    </p:set>
                                    <p:animEffect transition="in" filter="fade">
                                      <p:cBhvr>
                                        <p:cTn id="155" dur="500"/>
                                        <p:tgtEl>
                                          <p:spTgt spid="138"/>
                                        </p:tgtEl>
                                      </p:cBhvr>
                                    </p:animEffect>
                                  </p:childTnLst>
                                </p:cTn>
                              </p:par>
                              <p:par>
                                <p:cTn id="156" presetID="10" presetClass="entr" presetSubtype="0" fill="hold" nodeType="withEffect">
                                  <p:stCondLst>
                                    <p:cond delay="0"/>
                                  </p:stCondLst>
                                  <p:childTnLst>
                                    <p:set>
                                      <p:cBhvr>
                                        <p:cTn id="157" dur="1" fill="hold">
                                          <p:stCondLst>
                                            <p:cond delay="0"/>
                                          </p:stCondLst>
                                        </p:cTn>
                                        <p:tgtEl>
                                          <p:spTgt spid="5"/>
                                        </p:tgtEl>
                                        <p:attrNameLst>
                                          <p:attrName>style.visibility</p:attrName>
                                        </p:attrNameLst>
                                      </p:cBhvr>
                                      <p:to>
                                        <p:strVal val="visible"/>
                                      </p:to>
                                    </p:set>
                                    <p:animEffect transition="in" filter="fade">
                                      <p:cBhvr>
                                        <p:cTn id="158" dur="500"/>
                                        <p:tgtEl>
                                          <p:spTgt spid="5"/>
                                        </p:tgtEl>
                                      </p:cBhvr>
                                    </p:animEffect>
                                  </p:childTnLst>
                                </p:cTn>
                              </p:par>
                            </p:childTnLst>
                          </p:cTn>
                        </p:par>
                        <p:par>
                          <p:cTn id="159" fill="hold">
                            <p:stCondLst>
                              <p:cond delay="2500"/>
                            </p:stCondLst>
                            <p:childTnLst>
                              <p:par>
                                <p:cTn id="160" presetID="10" presetClass="entr" presetSubtype="0" fill="hold" nodeType="afterEffect">
                                  <p:stCondLst>
                                    <p:cond delay="0"/>
                                  </p:stCondLst>
                                  <p:childTnLst>
                                    <p:set>
                                      <p:cBhvr>
                                        <p:cTn id="161" dur="1" fill="hold">
                                          <p:stCondLst>
                                            <p:cond delay="0"/>
                                          </p:stCondLst>
                                        </p:cTn>
                                        <p:tgtEl>
                                          <p:spTgt spid="191"/>
                                        </p:tgtEl>
                                        <p:attrNameLst>
                                          <p:attrName>style.visibility</p:attrName>
                                        </p:attrNameLst>
                                      </p:cBhvr>
                                      <p:to>
                                        <p:strVal val="visible"/>
                                      </p:to>
                                    </p:set>
                                    <p:animEffect transition="in" filter="fade">
                                      <p:cBhvr>
                                        <p:cTn id="162" dur="500"/>
                                        <p:tgtEl>
                                          <p:spTgt spid="191"/>
                                        </p:tgtEl>
                                      </p:cBhvr>
                                    </p:animEffect>
                                  </p:childTnLst>
                                </p:cTn>
                              </p:par>
                              <p:par>
                                <p:cTn id="163" presetID="10" presetClass="entr" presetSubtype="0" fill="hold" nodeType="withEffect">
                                  <p:stCondLst>
                                    <p:cond delay="0"/>
                                  </p:stCondLst>
                                  <p:childTnLst>
                                    <p:set>
                                      <p:cBhvr>
                                        <p:cTn id="164" dur="1" fill="hold">
                                          <p:stCondLst>
                                            <p:cond delay="0"/>
                                          </p:stCondLst>
                                        </p:cTn>
                                        <p:tgtEl>
                                          <p:spTgt spid="139"/>
                                        </p:tgtEl>
                                        <p:attrNameLst>
                                          <p:attrName>style.visibility</p:attrName>
                                        </p:attrNameLst>
                                      </p:cBhvr>
                                      <p:to>
                                        <p:strVal val="visible"/>
                                      </p:to>
                                    </p:set>
                                    <p:animEffect transition="in" filter="fade">
                                      <p:cBhvr>
                                        <p:cTn id="165" dur="500"/>
                                        <p:tgtEl>
                                          <p:spTgt spid="139"/>
                                        </p:tgtEl>
                                      </p:cBhvr>
                                    </p:animEffect>
                                  </p:childTnLst>
                                </p:cTn>
                              </p:par>
                              <p:par>
                                <p:cTn id="166" presetID="10" presetClass="entr" presetSubtype="0" fill="hold" nodeType="withEffect">
                                  <p:stCondLst>
                                    <p:cond delay="0"/>
                                  </p:stCondLst>
                                  <p:childTnLst>
                                    <p:set>
                                      <p:cBhvr>
                                        <p:cTn id="167" dur="1" fill="hold">
                                          <p:stCondLst>
                                            <p:cond delay="0"/>
                                          </p:stCondLst>
                                        </p:cTn>
                                        <p:tgtEl>
                                          <p:spTgt spid="4"/>
                                        </p:tgtEl>
                                        <p:attrNameLst>
                                          <p:attrName>style.visibility</p:attrName>
                                        </p:attrNameLst>
                                      </p:cBhvr>
                                      <p:to>
                                        <p:strVal val="visible"/>
                                      </p:to>
                                    </p:set>
                                    <p:animEffect transition="in" filter="fade">
                                      <p:cBhvr>
                                        <p:cTn id="168" dur="500"/>
                                        <p:tgtEl>
                                          <p:spTgt spid="4"/>
                                        </p:tgtEl>
                                      </p:cBhvr>
                                    </p:animEffect>
                                  </p:childTnLst>
                                </p:cTn>
                              </p:par>
                            </p:childTnLst>
                          </p:cTn>
                        </p:par>
                        <p:par>
                          <p:cTn id="169" fill="hold">
                            <p:stCondLst>
                              <p:cond delay="3000"/>
                            </p:stCondLst>
                            <p:childTnLst>
                              <p:par>
                                <p:cTn id="170" presetID="10" presetClass="entr" presetSubtype="0" fill="hold" grpId="0" nodeType="afterEffect">
                                  <p:stCondLst>
                                    <p:cond delay="0"/>
                                  </p:stCondLst>
                                  <p:childTnLst>
                                    <p:set>
                                      <p:cBhvr>
                                        <p:cTn id="171" dur="1" fill="hold">
                                          <p:stCondLst>
                                            <p:cond delay="0"/>
                                          </p:stCondLst>
                                        </p:cTn>
                                        <p:tgtEl>
                                          <p:spTgt spid="174"/>
                                        </p:tgtEl>
                                        <p:attrNameLst>
                                          <p:attrName>style.visibility</p:attrName>
                                        </p:attrNameLst>
                                      </p:cBhvr>
                                      <p:to>
                                        <p:strVal val="visible"/>
                                      </p:to>
                                    </p:set>
                                    <p:animEffect transition="in" filter="fade">
                                      <p:cBhvr>
                                        <p:cTn id="172" dur="500"/>
                                        <p:tgtEl>
                                          <p:spTgt spid="174"/>
                                        </p:tgtEl>
                                      </p:cBhvr>
                                    </p:animEffect>
                                  </p:childTnLst>
                                </p:cTn>
                              </p:par>
                              <p:par>
                                <p:cTn id="173" presetID="10" presetClass="entr" presetSubtype="0" fill="hold" nodeType="withEffect">
                                  <p:stCondLst>
                                    <p:cond delay="0"/>
                                  </p:stCondLst>
                                  <p:childTnLst>
                                    <p:set>
                                      <p:cBhvr>
                                        <p:cTn id="174" dur="1" fill="hold">
                                          <p:stCondLst>
                                            <p:cond delay="0"/>
                                          </p:stCondLst>
                                        </p:cTn>
                                        <p:tgtEl>
                                          <p:spTgt spid="140"/>
                                        </p:tgtEl>
                                        <p:attrNameLst>
                                          <p:attrName>style.visibility</p:attrName>
                                        </p:attrNameLst>
                                      </p:cBhvr>
                                      <p:to>
                                        <p:strVal val="visible"/>
                                      </p:to>
                                    </p:set>
                                    <p:animEffect transition="in" filter="fade">
                                      <p:cBhvr>
                                        <p:cTn id="175" dur="500"/>
                                        <p:tgtEl>
                                          <p:spTgt spid="140"/>
                                        </p:tgtEl>
                                      </p:cBhvr>
                                    </p:animEffect>
                                  </p:childTnLst>
                                </p:cTn>
                              </p:par>
                              <p:par>
                                <p:cTn id="176" presetID="10" presetClass="entr" presetSubtype="0" fill="hold" nodeType="withEffect">
                                  <p:stCondLst>
                                    <p:cond delay="0"/>
                                  </p:stCondLst>
                                  <p:childTnLst>
                                    <p:set>
                                      <p:cBhvr>
                                        <p:cTn id="177" dur="1" fill="hold">
                                          <p:stCondLst>
                                            <p:cond delay="0"/>
                                          </p:stCondLst>
                                        </p:cTn>
                                        <p:tgtEl>
                                          <p:spTgt spid="3"/>
                                        </p:tgtEl>
                                        <p:attrNameLst>
                                          <p:attrName>style.visibility</p:attrName>
                                        </p:attrNameLst>
                                      </p:cBhvr>
                                      <p:to>
                                        <p:strVal val="visible"/>
                                      </p:to>
                                    </p:set>
                                    <p:animEffect transition="in" filter="fade">
                                      <p:cBhvr>
                                        <p:cTn id="17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2" grpId="0" animBg="1"/>
      <p:bldP spid="83" grpId="0" animBg="1"/>
      <p:bldP spid="84" grpId="0" animBg="1"/>
      <p:bldP spid="85" grpId="0" animBg="1"/>
      <p:bldP spid="86" grpId="0" animBg="1"/>
      <p:bldP spid="134" grpId="0" animBg="1"/>
      <p:bldP spid="135" grpId="0" animBg="1"/>
      <p:bldP spid="151" grpId="0" animBg="1"/>
      <p:bldP spid="152" grpId="0" animBg="1"/>
      <p:bldP spid="153" grpId="0" animBg="1"/>
      <p:bldP spid="154" grpId="0" animBg="1"/>
      <p:bldP spid="155" grpId="0" animBg="1"/>
      <p:bldP spid="174" grpId="0" animBg="1"/>
      <p:bldP spid="182" grpId="0" animBg="1"/>
      <p:bldP spid="183" grpId="0" animBg="1"/>
      <p:bldP spid="184" grpId="0" animBg="1"/>
      <p:bldP spid="19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925720" y="3847818"/>
            <a:ext cx="4663440" cy="2056816"/>
            <a:chOff x="5200658" y="2134648"/>
            <a:chExt cx="4684934" cy="2056816"/>
          </a:xfrm>
        </p:grpSpPr>
        <p:grpSp>
          <p:nvGrpSpPr>
            <p:cNvPr id="3" name="Group 2"/>
            <p:cNvGrpSpPr/>
            <p:nvPr/>
          </p:nvGrpSpPr>
          <p:grpSpPr>
            <a:xfrm>
              <a:off x="5200658" y="2134648"/>
              <a:ext cx="4684934" cy="2056816"/>
              <a:chOff x="6455479" y="2084987"/>
              <a:chExt cx="3625531" cy="2056816"/>
            </a:xfrm>
          </p:grpSpPr>
          <p:grpSp>
            <p:nvGrpSpPr>
              <p:cNvPr id="5" name="Group 8"/>
              <p:cNvGrpSpPr/>
              <p:nvPr/>
            </p:nvGrpSpPr>
            <p:grpSpPr>
              <a:xfrm>
                <a:off x="6455479" y="2084987"/>
                <a:ext cx="3625531" cy="2056816"/>
                <a:chOff x="7223083" y="2714299"/>
                <a:chExt cx="3073618" cy="1143449"/>
              </a:xfrm>
            </p:grpSpPr>
            <p:sp>
              <p:nvSpPr>
                <p:cNvPr id="7" name="TextBox 6"/>
                <p:cNvSpPr txBox="1"/>
                <p:nvPr/>
              </p:nvSpPr>
              <p:spPr>
                <a:xfrm>
                  <a:off x="7223085" y="2714299"/>
                  <a:ext cx="3071515" cy="279931"/>
                </a:xfrm>
                <a:prstGeom prst="rect">
                  <a:avLst/>
                </a:prstGeom>
                <a:solidFill>
                  <a:schemeClr val="accent3"/>
                </a:solidFill>
                <a:ln>
                  <a:solidFill>
                    <a:schemeClr val="accent1"/>
                  </a:solidFill>
                </a:ln>
              </p:spPr>
              <p:txBody>
                <a:bodyPr wrap="square" rtlCol="0" anchor="ctr">
                  <a:spAutoFit/>
                </a:bodyPr>
                <a:lstStyle/>
                <a:p>
                  <a:r>
                    <a:rPr lang="en-US" dirty="0">
                      <a:solidFill>
                        <a:prstClr val="white"/>
                      </a:solidFill>
                    </a:rPr>
                    <a:t>      </a:t>
                  </a:r>
                  <a:r>
                    <a:rPr lang="en-US" dirty="0" smtClean="0">
                      <a:solidFill>
                        <a:prstClr val="white"/>
                      </a:solidFill>
                    </a:rPr>
                    <a:t>JAVASCRIPT</a:t>
                  </a:r>
                  <a:endParaRPr lang="ru-RU" dirty="0">
                    <a:solidFill>
                      <a:prstClr val="white"/>
                    </a:solidFill>
                  </a:endParaRPr>
                </a:p>
              </p:txBody>
            </p:sp>
            <p:sp>
              <p:nvSpPr>
                <p:cNvPr id="8" name="Rectangle 1"/>
                <p:cNvSpPr>
                  <a:spLocks noChangeArrowheads="1"/>
                </p:cNvSpPr>
                <p:nvPr/>
              </p:nvSpPr>
              <p:spPr bwMode="auto">
                <a:xfrm>
                  <a:off x="7223083" y="2993563"/>
                  <a:ext cx="3073618" cy="864185"/>
                </a:xfrm>
                <a:prstGeom prst="rect">
                  <a:avLst/>
                </a:prstGeom>
                <a:noFill/>
                <a:ln>
                  <a:solidFill>
                    <a:schemeClr val="accent3"/>
                  </a:solidFill>
                </a:ln>
                <a:effec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endParaRPr lang="en-US" altLang="en-US" dirty="0">
                    <a:solidFill>
                      <a:srgbClr val="CC7832"/>
                    </a:solidFill>
                    <a:latin typeface="Courier New" panose="02070309020205020404" pitchFamily="49" charset="0"/>
                    <a:cs typeface="Courier New" panose="02070309020205020404" pitchFamily="49" charset="0"/>
                  </a:endParaRPr>
                </a:p>
              </p:txBody>
            </p:sp>
          </p:grpSp>
          <p:sp>
            <p:nvSpPr>
              <p:cNvPr id="6" name="Rectangle 1"/>
              <p:cNvSpPr>
                <a:spLocks noChangeArrowheads="1"/>
              </p:cNvSpPr>
              <p:nvPr/>
            </p:nvSpPr>
            <p:spPr bwMode="auto">
              <a:xfrm>
                <a:off x="6598255" y="2703443"/>
                <a:ext cx="3480276" cy="132343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US" sz="2000" dirty="0" err="1">
                    <a:solidFill>
                      <a:srgbClr val="CB4B16"/>
                    </a:solidFill>
                    <a:latin typeface="SourceCodePro"/>
                  </a:rPr>
                  <a:t>var</a:t>
                </a:r>
                <a:r>
                  <a:rPr lang="en-US" sz="2000" dirty="0">
                    <a:solidFill>
                      <a:srgbClr val="535353"/>
                    </a:solidFill>
                    <a:latin typeface="SourceCodePro"/>
                  </a:rPr>
                  <a:t> </a:t>
                </a:r>
                <a:r>
                  <a:rPr lang="en-US" sz="2000" dirty="0" err="1">
                    <a:solidFill>
                      <a:srgbClr val="2AA198"/>
                    </a:solidFill>
                    <a:latin typeface="SourceCodePro"/>
                  </a:rPr>
                  <a:t>toCelsius</a:t>
                </a:r>
                <a:r>
                  <a:rPr lang="en-US" sz="2000" dirty="0">
                    <a:solidFill>
                      <a:srgbClr val="535353"/>
                    </a:solidFill>
                    <a:latin typeface="SourceCodePro"/>
                  </a:rPr>
                  <a:t> </a:t>
                </a:r>
                <a:r>
                  <a:rPr lang="en-US" sz="2000" dirty="0">
                    <a:solidFill>
                      <a:srgbClr val="6C71C4"/>
                    </a:solidFill>
                    <a:latin typeface="SourceCodePro"/>
                  </a:rPr>
                  <a:t>=</a:t>
                </a:r>
                <a:r>
                  <a:rPr lang="en-US" sz="2000" dirty="0">
                    <a:solidFill>
                      <a:srgbClr val="535353"/>
                    </a:solidFill>
                    <a:latin typeface="SourceCodePro"/>
                  </a:rPr>
                  <a:t> </a:t>
                </a:r>
                <a:r>
                  <a:rPr lang="en-US" sz="2000" dirty="0">
                    <a:solidFill>
                      <a:srgbClr val="CB4B16"/>
                    </a:solidFill>
                    <a:latin typeface="SourceCodePro"/>
                  </a:rPr>
                  <a:t>function</a:t>
                </a:r>
                <a:r>
                  <a:rPr lang="en-US" sz="2000" dirty="0">
                    <a:solidFill>
                      <a:srgbClr val="535353"/>
                    </a:solidFill>
                    <a:latin typeface="SourceCodePro"/>
                  </a:rPr>
                  <a:t>(</a:t>
                </a:r>
                <a:r>
                  <a:rPr lang="en-US" sz="2000" dirty="0">
                    <a:solidFill>
                      <a:srgbClr val="2AA198"/>
                    </a:solidFill>
                    <a:latin typeface="SourceCodePro"/>
                  </a:rPr>
                  <a:t>f</a:t>
                </a:r>
                <a:r>
                  <a:rPr lang="en-US" sz="2000" dirty="0">
                    <a:solidFill>
                      <a:srgbClr val="535353"/>
                    </a:solidFill>
                    <a:latin typeface="SourceCodePro"/>
                  </a:rPr>
                  <a:t>){</a:t>
                </a:r>
                <a:br>
                  <a:rPr lang="en-US" sz="2000" dirty="0">
                    <a:solidFill>
                      <a:srgbClr val="535353"/>
                    </a:solidFill>
                    <a:latin typeface="SourceCodePro"/>
                  </a:rPr>
                </a:br>
                <a:r>
                  <a:rPr lang="en-US" sz="2000" dirty="0">
                    <a:solidFill>
                      <a:srgbClr val="535353"/>
                    </a:solidFill>
                    <a:latin typeface="SourceCodePro"/>
                  </a:rPr>
                  <a:t>    </a:t>
                </a:r>
                <a:r>
                  <a:rPr lang="en-US" sz="2000" dirty="0">
                    <a:solidFill>
                      <a:srgbClr val="CB4B16"/>
                    </a:solidFill>
                    <a:latin typeface="SourceCodePro"/>
                  </a:rPr>
                  <a:t>return</a:t>
                </a:r>
                <a:r>
                  <a:rPr lang="en-US" sz="2000" dirty="0">
                    <a:solidFill>
                      <a:srgbClr val="535353"/>
                    </a:solidFill>
                    <a:latin typeface="SourceCodePro"/>
                  </a:rPr>
                  <a:t> (</a:t>
                </a:r>
                <a:r>
                  <a:rPr lang="en-US" sz="2000" dirty="0">
                    <a:solidFill>
                      <a:srgbClr val="D33682"/>
                    </a:solidFill>
                    <a:latin typeface="SourceCodePro"/>
                  </a:rPr>
                  <a:t>5</a:t>
                </a:r>
                <a:r>
                  <a:rPr lang="en-US" sz="2000" dirty="0">
                    <a:solidFill>
                      <a:srgbClr val="6C71C4"/>
                    </a:solidFill>
                    <a:latin typeface="SourceCodePro"/>
                  </a:rPr>
                  <a:t>/</a:t>
                </a:r>
                <a:r>
                  <a:rPr lang="en-US" sz="2000" dirty="0">
                    <a:solidFill>
                      <a:srgbClr val="D33682"/>
                    </a:solidFill>
                    <a:latin typeface="SourceCodePro"/>
                  </a:rPr>
                  <a:t>9</a:t>
                </a:r>
                <a:r>
                  <a:rPr lang="en-US" sz="2000" dirty="0">
                    <a:solidFill>
                      <a:srgbClr val="535353"/>
                    </a:solidFill>
                    <a:latin typeface="SourceCodePro"/>
                  </a:rPr>
                  <a:t>) </a:t>
                </a:r>
                <a:r>
                  <a:rPr lang="en-US" sz="2000" dirty="0">
                    <a:solidFill>
                      <a:srgbClr val="6C71C4"/>
                    </a:solidFill>
                    <a:latin typeface="SourceCodePro"/>
                  </a:rPr>
                  <a:t>*</a:t>
                </a:r>
                <a:r>
                  <a:rPr lang="en-US" sz="2000" dirty="0">
                    <a:solidFill>
                      <a:srgbClr val="535353"/>
                    </a:solidFill>
                    <a:latin typeface="SourceCodePro"/>
                  </a:rPr>
                  <a:t> (</a:t>
                </a:r>
                <a:r>
                  <a:rPr lang="en-US" sz="2000" dirty="0">
                    <a:solidFill>
                      <a:srgbClr val="B58900"/>
                    </a:solidFill>
                    <a:latin typeface="SourceCodePro"/>
                  </a:rPr>
                  <a:t>f</a:t>
                </a:r>
                <a:r>
                  <a:rPr lang="en-US" sz="2000" dirty="0">
                    <a:solidFill>
                      <a:srgbClr val="6C71C4"/>
                    </a:solidFill>
                    <a:latin typeface="SourceCodePro"/>
                  </a:rPr>
                  <a:t>-</a:t>
                </a:r>
                <a:r>
                  <a:rPr lang="en-US" sz="2000" dirty="0">
                    <a:solidFill>
                      <a:srgbClr val="D33682"/>
                    </a:solidFill>
                    <a:latin typeface="SourceCodePro"/>
                  </a:rPr>
                  <a:t>32</a:t>
                </a:r>
                <a:r>
                  <a:rPr lang="en-US" sz="2000" dirty="0">
                    <a:solidFill>
                      <a:srgbClr val="535353"/>
                    </a:solidFill>
                    <a:latin typeface="SourceCodePro"/>
                  </a:rPr>
                  <a:t>)</a:t>
                </a:r>
                <a:br>
                  <a:rPr lang="en-US" sz="2000" dirty="0">
                    <a:solidFill>
                      <a:srgbClr val="535353"/>
                    </a:solidFill>
                    <a:latin typeface="SourceCodePro"/>
                  </a:rPr>
                </a:br>
                <a:r>
                  <a:rPr lang="en-US" sz="2000" dirty="0">
                    <a:solidFill>
                      <a:srgbClr val="535353"/>
                    </a:solidFill>
                    <a:latin typeface="SourceCodePro"/>
                  </a:rPr>
                  <a:t>};</a:t>
                </a:r>
              </a:p>
              <a:p>
                <a:r>
                  <a:rPr lang="en-US" sz="2000" dirty="0">
                    <a:solidFill>
                      <a:srgbClr val="535353"/>
                    </a:solidFill>
                    <a:latin typeface="SourceCodePro"/>
                  </a:rPr>
                  <a:t>​</a:t>
                </a:r>
                <a:endParaRPr lang="en-US" sz="2000" b="0" i="0" dirty="0">
                  <a:solidFill>
                    <a:srgbClr val="535353"/>
                  </a:solidFill>
                  <a:effectLst/>
                  <a:latin typeface="SourceCodePro"/>
                </a:endParaRPr>
              </a:p>
            </p:txBody>
          </p:sp>
        </p:gr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20408" b="1531"/>
            <a:stretch/>
          </p:blipFill>
          <p:spPr>
            <a:xfrm>
              <a:off x="5233962" y="2248597"/>
              <a:ext cx="362785" cy="318086"/>
            </a:xfrm>
            <a:prstGeom prst="rect">
              <a:avLst/>
            </a:prstGeom>
          </p:spPr>
        </p:pic>
      </p:grpSp>
      <p:cxnSp>
        <p:nvCxnSpPr>
          <p:cNvPr id="12" name="Straight Connector 11"/>
          <p:cNvCxnSpPr/>
          <p:nvPr/>
        </p:nvCxnSpPr>
        <p:spPr>
          <a:xfrm>
            <a:off x="6094399" y="1780646"/>
            <a:ext cx="0" cy="4121643"/>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375792" y="2448758"/>
            <a:ext cx="4210178" cy="584775"/>
          </a:xfrm>
          <a:prstGeom prst="rect">
            <a:avLst/>
          </a:prstGeom>
          <a:noFill/>
        </p:spPr>
        <p:txBody>
          <a:bodyPr wrap="square" rtlCol="0">
            <a:spAutoFit/>
          </a:bodyPr>
          <a:lstStyle/>
          <a:p>
            <a:r>
              <a:rPr lang="en-US" sz="1600" dirty="0">
                <a:solidFill>
                  <a:schemeClr val="bg1">
                    <a:lumMod val="50000"/>
                  </a:schemeClr>
                </a:solidFill>
              </a:rPr>
              <a:t>The function </a:t>
            </a:r>
            <a:r>
              <a:rPr lang="en-US" sz="1600" b="1" dirty="0">
                <a:solidFill>
                  <a:schemeClr val="accent3"/>
                </a:solidFill>
              </a:rPr>
              <a:t>does not get hoisted</a:t>
            </a:r>
            <a:r>
              <a:rPr lang="en-US" sz="1600" dirty="0">
                <a:solidFill>
                  <a:schemeClr val="bg1">
                    <a:lumMod val="50000"/>
                  </a:schemeClr>
                </a:solidFill>
              </a:rPr>
              <a:t> only the variable </a:t>
            </a:r>
            <a:r>
              <a:rPr lang="en-US" sz="1600" dirty="0" smtClean="0">
                <a:solidFill>
                  <a:schemeClr val="bg1">
                    <a:lumMod val="50000"/>
                  </a:schemeClr>
                </a:solidFill>
              </a:rPr>
              <a:t>name</a:t>
            </a:r>
            <a:endParaRPr lang="id-ID" sz="1600" dirty="0">
              <a:solidFill>
                <a:schemeClr val="bg1">
                  <a:lumMod val="50000"/>
                </a:schemeClr>
              </a:solidFill>
            </a:endParaRPr>
          </a:p>
        </p:txBody>
      </p:sp>
      <p:sp>
        <p:nvSpPr>
          <p:cNvPr id="15" name="TextBox 14"/>
          <p:cNvSpPr txBox="1"/>
          <p:nvPr/>
        </p:nvSpPr>
        <p:spPr>
          <a:xfrm>
            <a:off x="7375792" y="3074724"/>
            <a:ext cx="4210178" cy="584775"/>
          </a:xfrm>
          <a:prstGeom prst="rect">
            <a:avLst/>
          </a:prstGeom>
          <a:noFill/>
        </p:spPr>
        <p:txBody>
          <a:bodyPr wrap="square" rtlCol="0">
            <a:spAutoFit/>
          </a:bodyPr>
          <a:lstStyle/>
          <a:p>
            <a:r>
              <a:rPr lang="en-US" sz="1600" dirty="0" smtClean="0">
                <a:solidFill>
                  <a:schemeClr val="bg1">
                    <a:lumMod val="50000"/>
                  </a:schemeClr>
                </a:solidFill>
              </a:rPr>
              <a:t>Invoking </a:t>
            </a:r>
            <a:r>
              <a:rPr lang="en-US" sz="1600" dirty="0">
                <a:solidFill>
                  <a:schemeClr val="bg1">
                    <a:lumMod val="50000"/>
                  </a:schemeClr>
                </a:solidFill>
              </a:rPr>
              <a:t>the function before defining it will </a:t>
            </a:r>
            <a:r>
              <a:rPr lang="en-US" sz="1600" b="1" dirty="0">
                <a:solidFill>
                  <a:schemeClr val="accent3"/>
                </a:solidFill>
              </a:rPr>
              <a:t>result in an error</a:t>
            </a:r>
            <a:endParaRPr lang="id-ID" sz="1600" b="1" dirty="0">
              <a:solidFill>
                <a:schemeClr val="accent3"/>
              </a:solidFill>
            </a:endParaRPr>
          </a:p>
        </p:txBody>
      </p:sp>
      <p:sp>
        <p:nvSpPr>
          <p:cNvPr id="16" name="TextBox 15"/>
          <p:cNvSpPr txBox="1"/>
          <p:nvPr/>
        </p:nvSpPr>
        <p:spPr>
          <a:xfrm>
            <a:off x="7631318" y="1078350"/>
            <a:ext cx="2952540" cy="492443"/>
          </a:xfrm>
          <a:prstGeom prst="rect">
            <a:avLst/>
          </a:prstGeom>
          <a:noFill/>
        </p:spPr>
        <p:txBody>
          <a:bodyPr wrap="none" rtlCol="0">
            <a:spAutoFit/>
          </a:bodyPr>
          <a:lstStyle/>
          <a:p>
            <a:pPr algn="r"/>
            <a:r>
              <a:rPr lang="en-US" sz="2600" b="1" dirty="0" smtClean="0">
                <a:solidFill>
                  <a:schemeClr val="accent3"/>
                </a:solidFill>
              </a:rPr>
              <a:t>Function Expression</a:t>
            </a:r>
            <a:endParaRPr lang="id-ID" sz="2600" b="1" dirty="0">
              <a:solidFill>
                <a:schemeClr val="accent3"/>
              </a:solidFill>
            </a:endParaRPr>
          </a:p>
        </p:txBody>
      </p:sp>
      <p:sp>
        <p:nvSpPr>
          <p:cNvPr id="17" name="TextBox 16"/>
          <p:cNvSpPr txBox="1"/>
          <p:nvPr/>
        </p:nvSpPr>
        <p:spPr>
          <a:xfrm>
            <a:off x="7375792" y="1896497"/>
            <a:ext cx="3573461" cy="338554"/>
          </a:xfrm>
          <a:prstGeom prst="rect">
            <a:avLst/>
          </a:prstGeom>
          <a:noFill/>
        </p:spPr>
        <p:txBody>
          <a:bodyPr wrap="square" rtlCol="0">
            <a:spAutoFit/>
          </a:bodyPr>
          <a:lstStyle/>
          <a:p>
            <a:r>
              <a:rPr lang="en-US" sz="1600" dirty="0">
                <a:solidFill>
                  <a:schemeClr val="bg1">
                    <a:lumMod val="50000"/>
                  </a:schemeClr>
                </a:solidFill>
              </a:rPr>
              <a:t>Expression assigned to a </a:t>
            </a:r>
            <a:r>
              <a:rPr lang="en-US" sz="1600" b="1" dirty="0">
                <a:solidFill>
                  <a:schemeClr val="accent3"/>
                </a:solidFill>
              </a:rPr>
              <a:t>variable</a:t>
            </a:r>
            <a:endParaRPr lang="id-ID" sz="1600" b="1" dirty="0">
              <a:solidFill>
                <a:schemeClr val="accent3"/>
              </a:solidFill>
            </a:endParaRPr>
          </a:p>
        </p:txBody>
      </p:sp>
      <p:sp>
        <p:nvSpPr>
          <p:cNvPr id="18" name="TextBox 17"/>
          <p:cNvSpPr txBox="1"/>
          <p:nvPr/>
        </p:nvSpPr>
        <p:spPr>
          <a:xfrm>
            <a:off x="1688669" y="1078350"/>
            <a:ext cx="3061287" cy="492443"/>
          </a:xfrm>
          <a:prstGeom prst="rect">
            <a:avLst/>
          </a:prstGeom>
          <a:noFill/>
        </p:spPr>
        <p:txBody>
          <a:bodyPr wrap="none" rtlCol="0">
            <a:spAutoFit/>
          </a:bodyPr>
          <a:lstStyle/>
          <a:p>
            <a:pPr algn="r"/>
            <a:r>
              <a:rPr lang="en-US" sz="2600" b="1" dirty="0">
                <a:solidFill>
                  <a:schemeClr val="accent2"/>
                </a:solidFill>
              </a:rPr>
              <a:t>Function </a:t>
            </a:r>
            <a:r>
              <a:rPr lang="en-US" sz="2600" b="1" dirty="0" smtClean="0">
                <a:solidFill>
                  <a:schemeClr val="accent2"/>
                </a:solidFill>
              </a:rPr>
              <a:t>Declaration</a:t>
            </a:r>
            <a:endParaRPr lang="id-ID" sz="2600" b="1" dirty="0">
              <a:solidFill>
                <a:schemeClr val="accent2"/>
              </a:solidFill>
            </a:endParaRPr>
          </a:p>
        </p:txBody>
      </p:sp>
      <p:sp>
        <p:nvSpPr>
          <p:cNvPr id="19" name="TextBox 18"/>
          <p:cNvSpPr txBox="1"/>
          <p:nvPr/>
        </p:nvSpPr>
        <p:spPr>
          <a:xfrm>
            <a:off x="1029586" y="3206505"/>
            <a:ext cx="3899820" cy="338554"/>
          </a:xfrm>
          <a:prstGeom prst="rect">
            <a:avLst/>
          </a:prstGeom>
          <a:noFill/>
        </p:spPr>
        <p:txBody>
          <a:bodyPr wrap="square" rtlCol="0">
            <a:spAutoFit/>
          </a:bodyPr>
          <a:lstStyle/>
          <a:p>
            <a:r>
              <a:rPr lang="en-US" sz="1600" dirty="0">
                <a:solidFill>
                  <a:schemeClr val="bg1">
                    <a:lumMod val="50000"/>
                  </a:schemeClr>
                </a:solidFill>
              </a:rPr>
              <a:t>Function declarations are </a:t>
            </a:r>
            <a:r>
              <a:rPr lang="en-US" sz="1600" b="1" dirty="0">
                <a:solidFill>
                  <a:schemeClr val="accent2"/>
                </a:solidFill>
              </a:rPr>
              <a:t>statements</a:t>
            </a:r>
            <a:endParaRPr lang="id-ID" sz="1600" b="1" dirty="0">
              <a:solidFill>
                <a:schemeClr val="accent2"/>
              </a:solidFill>
            </a:endParaRPr>
          </a:p>
        </p:txBody>
      </p:sp>
      <p:sp>
        <p:nvSpPr>
          <p:cNvPr id="20" name="TextBox 19"/>
          <p:cNvSpPr txBox="1"/>
          <p:nvPr/>
        </p:nvSpPr>
        <p:spPr>
          <a:xfrm>
            <a:off x="1029586" y="2449882"/>
            <a:ext cx="4268838" cy="584775"/>
          </a:xfrm>
          <a:prstGeom prst="rect">
            <a:avLst/>
          </a:prstGeom>
          <a:noFill/>
        </p:spPr>
        <p:txBody>
          <a:bodyPr wrap="square" rtlCol="0">
            <a:spAutoFit/>
          </a:bodyPr>
          <a:lstStyle/>
          <a:p>
            <a:pPr algn="just"/>
            <a:r>
              <a:rPr lang="en-US" sz="1600" dirty="0" smtClean="0">
                <a:solidFill>
                  <a:schemeClr val="bg1">
                    <a:lumMod val="50000"/>
                  </a:schemeClr>
                </a:solidFill>
              </a:rPr>
              <a:t>Function </a:t>
            </a:r>
            <a:r>
              <a:rPr lang="en-US" sz="1600" b="1" dirty="0" smtClean="0">
                <a:solidFill>
                  <a:schemeClr val="accent2"/>
                </a:solidFill>
              </a:rPr>
              <a:t>is</a:t>
            </a:r>
            <a:r>
              <a:rPr lang="en-US" sz="1600" b="1" dirty="0">
                <a:solidFill>
                  <a:schemeClr val="accent2"/>
                </a:solidFill>
              </a:rPr>
              <a:t> hoisted</a:t>
            </a:r>
            <a:r>
              <a:rPr lang="en-US" sz="1600" dirty="0">
                <a:solidFill>
                  <a:schemeClr val="bg1">
                    <a:lumMod val="50000"/>
                  </a:schemeClr>
                </a:solidFill>
              </a:rPr>
              <a:t>, </a:t>
            </a:r>
            <a:r>
              <a:rPr lang="en-US" sz="1600" dirty="0" smtClean="0">
                <a:solidFill>
                  <a:schemeClr val="bg1">
                    <a:lumMod val="50000"/>
                  </a:schemeClr>
                </a:solidFill>
              </a:rPr>
              <a:t>the </a:t>
            </a:r>
            <a:r>
              <a:rPr lang="en-US" sz="1600" dirty="0">
                <a:solidFill>
                  <a:schemeClr val="bg1">
                    <a:lumMod val="50000"/>
                  </a:schemeClr>
                </a:solidFill>
              </a:rPr>
              <a:t>function is available anywhere in the current scope</a:t>
            </a:r>
            <a:endParaRPr lang="id-ID" sz="1600" dirty="0">
              <a:solidFill>
                <a:schemeClr val="bg1">
                  <a:lumMod val="50000"/>
                </a:schemeClr>
              </a:solidFill>
            </a:endParaRPr>
          </a:p>
        </p:txBody>
      </p:sp>
      <p:sp>
        <p:nvSpPr>
          <p:cNvPr id="21" name="TextBox 20"/>
          <p:cNvSpPr txBox="1"/>
          <p:nvPr/>
        </p:nvSpPr>
        <p:spPr>
          <a:xfrm>
            <a:off x="1029586" y="1773387"/>
            <a:ext cx="4266038" cy="584775"/>
          </a:xfrm>
          <a:prstGeom prst="rect">
            <a:avLst/>
          </a:prstGeom>
          <a:noFill/>
        </p:spPr>
        <p:txBody>
          <a:bodyPr wrap="square" rtlCol="0">
            <a:spAutoFit/>
          </a:bodyPr>
          <a:lstStyle/>
          <a:p>
            <a:r>
              <a:rPr lang="en-US" sz="1600" dirty="0" smtClean="0">
                <a:solidFill>
                  <a:schemeClr val="bg1">
                    <a:lumMod val="50000"/>
                  </a:schemeClr>
                </a:solidFill>
              </a:rPr>
              <a:t>Starts </a:t>
            </a:r>
            <a:r>
              <a:rPr lang="en-US" sz="1600" dirty="0">
                <a:solidFill>
                  <a:schemeClr val="bg1">
                    <a:lumMod val="50000"/>
                  </a:schemeClr>
                </a:solidFill>
              </a:rPr>
              <a:t>with the </a:t>
            </a:r>
            <a:r>
              <a:rPr lang="en-US" sz="1600" b="1" dirty="0">
                <a:solidFill>
                  <a:schemeClr val="accent2"/>
                </a:solidFill>
              </a:rPr>
              <a:t>keyword function</a:t>
            </a:r>
            <a:r>
              <a:rPr lang="en-US" sz="1600" dirty="0">
                <a:solidFill>
                  <a:schemeClr val="bg1">
                    <a:lumMod val="50000"/>
                  </a:schemeClr>
                </a:solidFill>
              </a:rPr>
              <a:t> and must have a name</a:t>
            </a:r>
            <a:endParaRPr lang="id-ID" sz="1600" dirty="0">
              <a:solidFill>
                <a:schemeClr val="bg1">
                  <a:lumMod val="50000"/>
                </a:schemeClr>
              </a:solidFill>
            </a:endParaRPr>
          </a:p>
        </p:txBody>
      </p:sp>
      <p:grpSp>
        <p:nvGrpSpPr>
          <p:cNvPr id="22" name="Group 21"/>
          <p:cNvGrpSpPr/>
          <p:nvPr/>
        </p:nvGrpSpPr>
        <p:grpSpPr>
          <a:xfrm>
            <a:off x="6925718" y="1916964"/>
            <a:ext cx="273453" cy="272637"/>
            <a:chOff x="5918994" y="3280833"/>
            <a:chExt cx="354012" cy="352956"/>
          </a:xfrm>
          <a:solidFill>
            <a:schemeClr val="accent3"/>
          </a:solidFill>
        </p:grpSpPr>
        <p:sp>
          <p:nvSpPr>
            <p:cNvPr id="23" name="Oval 22"/>
            <p:cNvSpPr>
              <a:spLocks noChangeArrowheads="1"/>
            </p:cNvSpPr>
            <p:nvPr/>
          </p:nvSpPr>
          <p:spPr bwMode="auto">
            <a:xfrm>
              <a:off x="6010488" y="3371623"/>
              <a:ext cx="171376" cy="171727"/>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4"/>
                </a:solidFill>
              </a:endParaRPr>
            </a:p>
          </p:txBody>
        </p:sp>
        <p:sp>
          <p:nvSpPr>
            <p:cNvPr id="24" name="Freeform 23"/>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4"/>
                </a:solidFill>
              </a:endParaRPr>
            </a:p>
          </p:txBody>
        </p:sp>
      </p:grpSp>
      <p:grpSp>
        <p:nvGrpSpPr>
          <p:cNvPr id="25" name="Group 24"/>
          <p:cNvGrpSpPr/>
          <p:nvPr/>
        </p:nvGrpSpPr>
        <p:grpSpPr>
          <a:xfrm>
            <a:off x="6925718" y="2573585"/>
            <a:ext cx="273453" cy="272637"/>
            <a:chOff x="5918994" y="3280833"/>
            <a:chExt cx="354012" cy="352956"/>
          </a:xfrm>
          <a:solidFill>
            <a:schemeClr val="accent3"/>
          </a:solidFill>
        </p:grpSpPr>
        <p:sp>
          <p:nvSpPr>
            <p:cNvPr id="26" name="Oval 25"/>
            <p:cNvSpPr>
              <a:spLocks noChangeArrowheads="1"/>
            </p:cNvSpPr>
            <p:nvPr/>
          </p:nvSpPr>
          <p:spPr bwMode="auto">
            <a:xfrm>
              <a:off x="6010488" y="3371623"/>
              <a:ext cx="171376" cy="171727"/>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4"/>
                </a:solidFill>
              </a:endParaRPr>
            </a:p>
          </p:txBody>
        </p:sp>
        <p:sp>
          <p:nvSpPr>
            <p:cNvPr id="27" name="Freeform 26"/>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4"/>
                </a:solidFill>
              </a:endParaRPr>
            </a:p>
          </p:txBody>
        </p:sp>
      </p:grpSp>
      <p:grpSp>
        <p:nvGrpSpPr>
          <p:cNvPr id="28" name="Group 27"/>
          <p:cNvGrpSpPr/>
          <p:nvPr/>
        </p:nvGrpSpPr>
        <p:grpSpPr>
          <a:xfrm>
            <a:off x="6930137" y="3230206"/>
            <a:ext cx="273453" cy="272637"/>
            <a:chOff x="5918994" y="3280833"/>
            <a:chExt cx="354012" cy="352956"/>
          </a:xfrm>
          <a:solidFill>
            <a:schemeClr val="accent3"/>
          </a:solidFill>
        </p:grpSpPr>
        <p:sp>
          <p:nvSpPr>
            <p:cNvPr id="29" name="Oval 28"/>
            <p:cNvSpPr>
              <a:spLocks noChangeArrowheads="1"/>
            </p:cNvSpPr>
            <p:nvPr/>
          </p:nvSpPr>
          <p:spPr bwMode="auto">
            <a:xfrm>
              <a:off x="6010488" y="3371623"/>
              <a:ext cx="171376" cy="171727"/>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4"/>
                </a:solidFill>
              </a:endParaRPr>
            </a:p>
          </p:txBody>
        </p:sp>
        <p:sp>
          <p:nvSpPr>
            <p:cNvPr id="30" name="Freeform 29"/>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4"/>
                </a:solidFill>
              </a:endParaRPr>
            </a:p>
          </p:txBody>
        </p:sp>
      </p:grpSp>
      <p:grpSp>
        <p:nvGrpSpPr>
          <p:cNvPr id="31" name="Group 30"/>
          <p:cNvGrpSpPr/>
          <p:nvPr/>
        </p:nvGrpSpPr>
        <p:grpSpPr>
          <a:xfrm>
            <a:off x="612005" y="1916964"/>
            <a:ext cx="273453" cy="272637"/>
            <a:chOff x="5918994" y="3280833"/>
            <a:chExt cx="354012" cy="352956"/>
          </a:xfrm>
          <a:solidFill>
            <a:schemeClr val="accent2"/>
          </a:solidFill>
        </p:grpSpPr>
        <p:sp>
          <p:nvSpPr>
            <p:cNvPr id="32" name="Oval 31"/>
            <p:cNvSpPr>
              <a:spLocks noChangeArrowheads="1"/>
            </p:cNvSpPr>
            <p:nvPr/>
          </p:nvSpPr>
          <p:spPr bwMode="auto">
            <a:xfrm>
              <a:off x="6010488" y="3371623"/>
              <a:ext cx="171376" cy="171727"/>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Freeform 32"/>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4" name="Group 33"/>
          <p:cNvGrpSpPr/>
          <p:nvPr/>
        </p:nvGrpSpPr>
        <p:grpSpPr>
          <a:xfrm>
            <a:off x="612005" y="2573585"/>
            <a:ext cx="273453" cy="272637"/>
            <a:chOff x="5918994" y="3280833"/>
            <a:chExt cx="354012" cy="352956"/>
          </a:xfrm>
          <a:solidFill>
            <a:schemeClr val="accent2"/>
          </a:solidFill>
        </p:grpSpPr>
        <p:sp>
          <p:nvSpPr>
            <p:cNvPr id="35" name="Oval 34"/>
            <p:cNvSpPr>
              <a:spLocks noChangeArrowheads="1"/>
            </p:cNvSpPr>
            <p:nvPr/>
          </p:nvSpPr>
          <p:spPr bwMode="auto">
            <a:xfrm>
              <a:off x="6010488" y="3371623"/>
              <a:ext cx="171376" cy="171727"/>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35"/>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7" name="Group 36"/>
          <p:cNvGrpSpPr/>
          <p:nvPr/>
        </p:nvGrpSpPr>
        <p:grpSpPr>
          <a:xfrm>
            <a:off x="612005" y="3230206"/>
            <a:ext cx="273453" cy="272637"/>
            <a:chOff x="5918994" y="3280833"/>
            <a:chExt cx="354012" cy="352956"/>
          </a:xfrm>
          <a:solidFill>
            <a:schemeClr val="accent2"/>
          </a:solidFill>
        </p:grpSpPr>
        <p:sp>
          <p:nvSpPr>
            <p:cNvPr id="38" name="Oval 37"/>
            <p:cNvSpPr>
              <a:spLocks noChangeArrowheads="1"/>
            </p:cNvSpPr>
            <p:nvPr/>
          </p:nvSpPr>
          <p:spPr bwMode="auto">
            <a:xfrm>
              <a:off x="6010488" y="3371623"/>
              <a:ext cx="171376" cy="171727"/>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Freeform 38"/>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8" name="Group 47"/>
          <p:cNvGrpSpPr/>
          <p:nvPr/>
        </p:nvGrpSpPr>
        <p:grpSpPr>
          <a:xfrm>
            <a:off x="612005" y="3847818"/>
            <a:ext cx="4828867" cy="2056814"/>
            <a:chOff x="5200658" y="2134647"/>
            <a:chExt cx="4847809" cy="2056814"/>
          </a:xfrm>
        </p:grpSpPr>
        <p:grpSp>
          <p:nvGrpSpPr>
            <p:cNvPr id="49" name="Group 48"/>
            <p:cNvGrpSpPr/>
            <p:nvPr/>
          </p:nvGrpSpPr>
          <p:grpSpPr>
            <a:xfrm>
              <a:off x="5200658" y="2134647"/>
              <a:ext cx="4847809" cy="2056814"/>
              <a:chOff x="6455480" y="2084986"/>
              <a:chExt cx="3751575" cy="2056814"/>
            </a:xfrm>
          </p:grpSpPr>
          <p:grpSp>
            <p:nvGrpSpPr>
              <p:cNvPr id="51" name="Group 8"/>
              <p:cNvGrpSpPr/>
              <p:nvPr/>
            </p:nvGrpSpPr>
            <p:grpSpPr>
              <a:xfrm>
                <a:off x="6455480" y="2084986"/>
                <a:ext cx="3623053" cy="2056814"/>
                <a:chOff x="7223083" y="2714299"/>
                <a:chExt cx="3071517" cy="1143448"/>
              </a:xfrm>
            </p:grpSpPr>
            <p:sp>
              <p:nvSpPr>
                <p:cNvPr id="53" name="TextBox 52"/>
                <p:cNvSpPr txBox="1"/>
                <p:nvPr/>
              </p:nvSpPr>
              <p:spPr>
                <a:xfrm>
                  <a:off x="7223085" y="2714299"/>
                  <a:ext cx="3071515" cy="279931"/>
                </a:xfrm>
                <a:prstGeom prst="rect">
                  <a:avLst/>
                </a:prstGeom>
                <a:solidFill>
                  <a:schemeClr val="accent3"/>
                </a:solidFill>
                <a:ln>
                  <a:solidFill>
                    <a:schemeClr val="accent1"/>
                  </a:solidFill>
                </a:ln>
              </p:spPr>
              <p:txBody>
                <a:bodyPr wrap="square" rtlCol="0" anchor="ctr">
                  <a:spAutoFit/>
                </a:bodyPr>
                <a:lstStyle/>
                <a:p>
                  <a:r>
                    <a:rPr lang="en-US" dirty="0">
                      <a:solidFill>
                        <a:prstClr val="white"/>
                      </a:solidFill>
                    </a:rPr>
                    <a:t>      </a:t>
                  </a:r>
                  <a:r>
                    <a:rPr lang="en-US" dirty="0" smtClean="0">
                      <a:solidFill>
                        <a:prstClr val="white"/>
                      </a:solidFill>
                    </a:rPr>
                    <a:t>JAVASCRIPT</a:t>
                  </a:r>
                  <a:endParaRPr lang="ru-RU" dirty="0">
                    <a:solidFill>
                      <a:prstClr val="white"/>
                    </a:solidFill>
                  </a:endParaRPr>
                </a:p>
              </p:txBody>
            </p:sp>
            <p:sp>
              <p:nvSpPr>
                <p:cNvPr id="54" name="Rectangle 1"/>
                <p:cNvSpPr>
                  <a:spLocks noChangeArrowheads="1"/>
                </p:cNvSpPr>
                <p:nvPr/>
              </p:nvSpPr>
              <p:spPr bwMode="auto">
                <a:xfrm>
                  <a:off x="7223083" y="2993563"/>
                  <a:ext cx="3059516" cy="864184"/>
                </a:xfrm>
                <a:prstGeom prst="rect">
                  <a:avLst/>
                </a:prstGeom>
                <a:noFill/>
                <a:ln>
                  <a:solidFill>
                    <a:schemeClr val="accent3"/>
                  </a:solidFill>
                </a:ln>
                <a:effec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endParaRPr lang="en-US" altLang="en-US" dirty="0">
                    <a:solidFill>
                      <a:srgbClr val="CC7832"/>
                    </a:solidFill>
                    <a:latin typeface="Courier New" panose="02070309020205020404" pitchFamily="49" charset="0"/>
                    <a:cs typeface="Courier New" panose="02070309020205020404" pitchFamily="49" charset="0"/>
                  </a:endParaRPr>
                </a:p>
              </p:txBody>
            </p:sp>
          </p:grpSp>
          <p:sp>
            <p:nvSpPr>
              <p:cNvPr id="52" name="Rectangle 1"/>
              <p:cNvSpPr>
                <a:spLocks noChangeArrowheads="1"/>
              </p:cNvSpPr>
              <p:nvPr/>
            </p:nvSpPr>
            <p:spPr bwMode="auto">
              <a:xfrm>
                <a:off x="6607036" y="2731012"/>
                <a:ext cx="3600019" cy="132343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US" sz="2000" dirty="0">
                    <a:solidFill>
                      <a:srgbClr val="CB4B16"/>
                    </a:solidFill>
                    <a:latin typeface="SourceCodePro"/>
                  </a:rPr>
                  <a:t>function</a:t>
                </a:r>
                <a:r>
                  <a:rPr lang="en-US" sz="2000" dirty="0">
                    <a:solidFill>
                      <a:srgbClr val="535353"/>
                    </a:solidFill>
                    <a:latin typeface="SourceCodePro"/>
                  </a:rPr>
                  <a:t> </a:t>
                </a:r>
                <a:r>
                  <a:rPr lang="en-US" sz="2000" dirty="0" err="1">
                    <a:solidFill>
                      <a:srgbClr val="2AA198"/>
                    </a:solidFill>
                    <a:latin typeface="SourceCodePro"/>
                  </a:rPr>
                  <a:t>toCelsius</a:t>
                </a:r>
                <a:r>
                  <a:rPr lang="en-US" sz="2000" dirty="0">
                    <a:solidFill>
                      <a:srgbClr val="535353"/>
                    </a:solidFill>
                    <a:latin typeface="SourceCodePro"/>
                  </a:rPr>
                  <a:t>(</a:t>
                </a:r>
                <a:r>
                  <a:rPr lang="en-US" sz="2000" dirty="0">
                    <a:solidFill>
                      <a:srgbClr val="2AA198"/>
                    </a:solidFill>
                    <a:latin typeface="SourceCodePro"/>
                  </a:rPr>
                  <a:t>f</a:t>
                </a:r>
                <a:r>
                  <a:rPr lang="en-US" sz="2000" dirty="0">
                    <a:solidFill>
                      <a:srgbClr val="535353"/>
                    </a:solidFill>
                    <a:latin typeface="SourceCodePro"/>
                  </a:rPr>
                  <a:t>){</a:t>
                </a:r>
                <a:br>
                  <a:rPr lang="en-US" sz="2000" dirty="0">
                    <a:solidFill>
                      <a:srgbClr val="535353"/>
                    </a:solidFill>
                    <a:latin typeface="SourceCodePro"/>
                  </a:rPr>
                </a:br>
                <a:r>
                  <a:rPr lang="en-US" sz="2000" dirty="0">
                    <a:solidFill>
                      <a:srgbClr val="535353"/>
                    </a:solidFill>
                    <a:latin typeface="SourceCodePro"/>
                  </a:rPr>
                  <a:t>    </a:t>
                </a:r>
                <a:r>
                  <a:rPr lang="en-US" sz="2000" dirty="0">
                    <a:solidFill>
                      <a:srgbClr val="CB4B16"/>
                    </a:solidFill>
                    <a:latin typeface="SourceCodePro"/>
                  </a:rPr>
                  <a:t>return</a:t>
                </a:r>
                <a:r>
                  <a:rPr lang="en-US" sz="2000" dirty="0">
                    <a:solidFill>
                      <a:srgbClr val="535353"/>
                    </a:solidFill>
                    <a:latin typeface="SourceCodePro"/>
                  </a:rPr>
                  <a:t> (</a:t>
                </a:r>
                <a:r>
                  <a:rPr lang="en-US" sz="2000" dirty="0">
                    <a:solidFill>
                      <a:srgbClr val="D33682"/>
                    </a:solidFill>
                    <a:latin typeface="SourceCodePro"/>
                  </a:rPr>
                  <a:t>5</a:t>
                </a:r>
                <a:r>
                  <a:rPr lang="en-US" sz="2000" dirty="0">
                    <a:solidFill>
                      <a:srgbClr val="6C71C4"/>
                    </a:solidFill>
                    <a:latin typeface="SourceCodePro"/>
                  </a:rPr>
                  <a:t>/</a:t>
                </a:r>
                <a:r>
                  <a:rPr lang="en-US" sz="2000" dirty="0">
                    <a:solidFill>
                      <a:srgbClr val="D33682"/>
                    </a:solidFill>
                    <a:latin typeface="SourceCodePro"/>
                  </a:rPr>
                  <a:t>9</a:t>
                </a:r>
                <a:r>
                  <a:rPr lang="en-US" sz="2000" dirty="0">
                    <a:solidFill>
                      <a:srgbClr val="535353"/>
                    </a:solidFill>
                    <a:latin typeface="SourceCodePro"/>
                  </a:rPr>
                  <a:t>) </a:t>
                </a:r>
                <a:r>
                  <a:rPr lang="en-US" sz="2000" dirty="0">
                    <a:solidFill>
                      <a:srgbClr val="6C71C4"/>
                    </a:solidFill>
                    <a:latin typeface="SourceCodePro"/>
                  </a:rPr>
                  <a:t>*</a:t>
                </a:r>
                <a:r>
                  <a:rPr lang="en-US" sz="2000" dirty="0">
                    <a:solidFill>
                      <a:srgbClr val="535353"/>
                    </a:solidFill>
                    <a:latin typeface="SourceCodePro"/>
                  </a:rPr>
                  <a:t> (</a:t>
                </a:r>
                <a:r>
                  <a:rPr lang="en-US" sz="2000" dirty="0">
                    <a:solidFill>
                      <a:srgbClr val="B58900"/>
                    </a:solidFill>
                    <a:latin typeface="SourceCodePro"/>
                  </a:rPr>
                  <a:t>f</a:t>
                </a:r>
                <a:r>
                  <a:rPr lang="en-US" sz="2000" dirty="0">
                    <a:solidFill>
                      <a:srgbClr val="6C71C4"/>
                    </a:solidFill>
                    <a:latin typeface="SourceCodePro"/>
                  </a:rPr>
                  <a:t>-</a:t>
                </a:r>
                <a:r>
                  <a:rPr lang="en-US" sz="2000" dirty="0">
                    <a:solidFill>
                      <a:srgbClr val="D33682"/>
                    </a:solidFill>
                    <a:latin typeface="SourceCodePro"/>
                  </a:rPr>
                  <a:t>32</a:t>
                </a:r>
                <a:r>
                  <a:rPr lang="en-US" sz="2000" dirty="0">
                    <a:solidFill>
                      <a:srgbClr val="535353"/>
                    </a:solidFill>
                    <a:latin typeface="SourceCodePro"/>
                  </a:rPr>
                  <a:t>);</a:t>
                </a:r>
              </a:p>
              <a:p>
                <a:r>
                  <a:rPr lang="en-US" sz="2000" dirty="0">
                    <a:solidFill>
                      <a:srgbClr val="535353"/>
                    </a:solidFill>
                    <a:latin typeface="SourceCodePro"/>
                  </a:rPr>
                  <a:t>}</a:t>
                </a:r>
              </a:p>
              <a:p>
                <a:r>
                  <a:rPr lang="en-US" sz="2000" dirty="0">
                    <a:solidFill>
                      <a:srgbClr val="535353"/>
                    </a:solidFill>
                    <a:latin typeface="SourceCodePro"/>
                  </a:rPr>
                  <a:t>​</a:t>
                </a:r>
                <a:endParaRPr lang="en-US" sz="2000" b="0" i="0" dirty="0">
                  <a:solidFill>
                    <a:srgbClr val="535353"/>
                  </a:solidFill>
                  <a:effectLst/>
                  <a:latin typeface="SourceCodePro"/>
                </a:endParaRPr>
              </a:p>
            </p:txBody>
          </p:sp>
        </p:grpSp>
        <p:pic>
          <p:nvPicPr>
            <p:cNvPr id="50" name="Picture 49"/>
            <p:cNvPicPr>
              <a:picLocks noChangeAspect="1"/>
            </p:cNvPicPr>
            <p:nvPr/>
          </p:nvPicPr>
          <p:blipFill rotWithShape="1">
            <a:blip r:embed="rId3" cstate="print">
              <a:extLst>
                <a:ext uri="{28A0092B-C50C-407E-A947-70E740481C1C}">
                  <a14:useLocalDpi xmlns:a14="http://schemas.microsoft.com/office/drawing/2010/main" val="0"/>
                </a:ext>
              </a:extLst>
            </a:blip>
            <a:srcRect t="20408" b="1531"/>
            <a:stretch/>
          </p:blipFill>
          <p:spPr>
            <a:xfrm>
              <a:off x="5233962" y="2248597"/>
              <a:ext cx="362785" cy="318086"/>
            </a:xfrm>
            <a:prstGeom prst="rect">
              <a:avLst/>
            </a:prstGeom>
          </p:spPr>
        </p:pic>
      </p:grpSp>
      <p:sp>
        <p:nvSpPr>
          <p:cNvPr id="9" name="Text Placeholder 8"/>
          <p:cNvSpPr>
            <a:spLocks noGrp="1"/>
          </p:cNvSpPr>
          <p:nvPr>
            <p:ph type="body" sz="quarter" idx="10"/>
          </p:nvPr>
        </p:nvSpPr>
        <p:spPr/>
        <p:txBody>
          <a:bodyPr>
            <a:normAutofit/>
          </a:bodyPr>
          <a:lstStyle/>
          <a:p>
            <a:r>
              <a:rPr lang="en-US" sz="2000" dirty="0" smtClean="0"/>
              <a:t>FUNCTION</a:t>
            </a:r>
            <a:endParaRPr lang="en-US" sz="2000" dirty="0"/>
          </a:p>
        </p:txBody>
      </p:sp>
    </p:spTree>
    <p:extLst>
      <p:ext uri="{BB962C8B-B14F-4D97-AF65-F5344CB8AC3E}">
        <p14:creationId xmlns:p14="http://schemas.microsoft.com/office/powerpoint/2010/main" val="358031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6" presetClass="entr" presetSubtype="42"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500"/>
                                        <p:tgtEl>
                                          <p:spTgt spid="12"/>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par>
                                <p:cTn id="48" presetID="10"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childTnLst>
                          </p:cTn>
                        </p:par>
                        <p:par>
                          <p:cTn id="54" fill="hold">
                            <p:stCondLst>
                              <p:cond delay="2500"/>
                            </p:stCondLst>
                            <p:childTnLst>
                              <p:par>
                                <p:cTn id="55" presetID="10" presetClass="entr" presetSubtype="0" fill="hold" nodeType="after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500"/>
                                        <p:tgtEl>
                                          <p:spTgt spid="48"/>
                                        </p:tgtEl>
                                      </p:cBhvr>
                                    </p:animEffect>
                                  </p:childTnLst>
                                </p:cTn>
                              </p:par>
                              <p:par>
                                <p:cTn id="58" presetID="10" presetClass="entr" presetSubtype="0" fill="hold" nodeType="with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fade">
                                      <p:cBhvr>
                                        <p:cTn id="6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P spid="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5"/>
          <p:cNvSpPr>
            <a:spLocks/>
          </p:cNvSpPr>
          <p:nvPr/>
        </p:nvSpPr>
        <p:spPr bwMode="auto">
          <a:xfrm>
            <a:off x="3575934" y="2643603"/>
            <a:ext cx="2422226" cy="2424605"/>
          </a:xfrm>
          <a:custGeom>
            <a:avLst/>
            <a:gdLst>
              <a:gd name="T0" fmla="*/ 646 w 861"/>
              <a:gd name="T1" fmla="*/ 430 h 861"/>
              <a:gd name="T2" fmla="*/ 430 w 861"/>
              <a:gd name="T3" fmla="*/ 645 h 861"/>
              <a:gd name="T4" fmla="*/ 215 w 861"/>
              <a:gd name="T5" fmla="*/ 430 h 861"/>
              <a:gd name="T6" fmla="*/ 430 w 861"/>
              <a:gd name="T7" fmla="*/ 215 h 861"/>
              <a:gd name="T8" fmla="*/ 488 w 861"/>
              <a:gd name="T9" fmla="*/ 223 h 861"/>
              <a:gd name="T10" fmla="*/ 418 w 861"/>
              <a:gd name="T11" fmla="*/ 0 h 861"/>
              <a:gd name="T12" fmla="*/ 0 w 861"/>
              <a:gd name="T13" fmla="*/ 430 h 861"/>
              <a:gd name="T14" fmla="*/ 430 w 861"/>
              <a:gd name="T15" fmla="*/ 861 h 861"/>
              <a:gd name="T16" fmla="*/ 861 w 861"/>
              <a:gd name="T17" fmla="*/ 430 h 861"/>
              <a:gd name="T18" fmla="*/ 742 w 861"/>
              <a:gd name="T19" fmla="*/ 133 h 861"/>
              <a:gd name="T20" fmla="*/ 590 w 861"/>
              <a:gd name="T21" fmla="*/ 286 h 861"/>
              <a:gd name="T22" fmla="*/ 646 w 861"/>
              <a:gd name="T23" fmla="*/ 430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1" h="861">
                <a:moveTo>
                  <a:pt x="646" y="430"/>
                </a:moveTo>
                <a:cubicBezTo>
                  <a:pt x="646" y="549"/>
                  <a:pt x="549" y="645"/>
                  <a:pt x="430" y="645"/>
                </a:cubicBezTo>
                <a:cubicBezTo>
                  <a:pt x="311" y="645"/>
                  <a:pt x="215" y="549"/>
                  <a:pt x="215" y="430"/>
                </a:cubicBezTo>
                <a:cubicBezTo>
                  <a:pt x="215" y="311"/>
                  <a:pt x="311" y="215"/>
                  <a:pt x="430" y="215"/>
                </a:cubicBezTo>
                <a:cubicBezTo>
                  <a:pt x="450" y="215"/>
                  <a:pt x="470" y="218"/>
                  <a:pt x="488" y="223"/>
                </a:cubicBezTo>
                <a:cubicBezTo>
                  <a:pt x="447" y="156"/>
                  <a:pt x="422" y="80"/>
                  <a:pt x="418" y="0"/>
                </a:cubicBezTo>
                <a:cubicBezTo>
                  <a:pt x="186" y="6"/>
                  <a:pt x="0" y="196"/>
                  <a:pt x="0" y="430"/>
                </a:cubicBezTo>
                <a:cubicBezTo>
                  <a:pt x="0" y="668"/>
                  <a:pt x="192" y="861"/>
                  <a:pt x="430" y="861"/>
                </a:cubicBezTo>
                <a:cubicBezTo>
                  <a:pt x="668" y="861"/>
                  <a:pt x="861" y="668"/>
                  <a:pt x="861" y="430"/>
                </a:cubicBezTo>
                <a:cubicBezTo>
                  <a:pt x="861" y="315"/>
                  <a:pt x="816" y="211"/>
                  <a:pt x="742" y="133"/>
                </a:cubicBezTo>
                <a:cubicBezTo>
                  <a:pt x="590" y="286"/>
                  <a:pt x="590" y="286"/>
                  <a:pt x="590" y="286"/>
                </a:cubicBezTo>
                <a:cubicBezTo>
                  <a:pt x="625" y="325"/>
                  <a:pt x="646" y="375"/>
                  <a:pt x="646" y="43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chemeClr val="accent3"/>
              </a:solidFill>
            </a:endParaRPr>
          </a:p>
        </p:txBody>
      </p:sp>
      <p:sp>
        <p:nvSpPr>
          <p:cNvPr id="26" name="Freeform 6"/>
          <p:cNvSpPr>
            <a:spLocks/>
          </p:cNvSpPr>
          <p:nvPr/>
        </p:nvSpPr>
        <p:spPr bwMode="auto">
          <a:xfrm>
            <a:off x="4863745" y="1357681"/>
            <a:ext cx="2422226" cy="2111867"/>
          </a:xfrm>
          <a:custGeom>
            <a:avLst/>
            <a:gdLst>
              <a:gd name="T0" fmla="*/ 739 w 861"/>
              <a:gd name="T1" fmla="*/ 731 h 750"/>
              <a:gd name="T2" fmla="*/ 739 w 861"/>
              <a:gd name="T3" fmla="*/ 730 h 750"/>
              <a:gd name="T4" fmla="*/ 861 w 861"/>
              <a:gd name="T5" fmla="*/ 431 h 750"/>
              <a:gd name="T6" fmla="*/ 430 w 861"/>
              <a:gd name="T7" fmla="*/ 0 h 750"/>
              <a:gd name="T8" fmla="*/ 0 w 861"/>
              <a:gd name="T9" fmla="*/ 431 h 750"/>
              <a:gd name="T10" fmla="*/ 120 w 861"/>
              <a:gd name="T11" fmla="*/ 729 h 750"/>
              <a:gd name="T12" fmla="*/ 120 w 861"/>
              <a:gd name="T13" fmla="*/ 730 h 750"/>
              <a:gd name="T14" fmla="*/ 132 w 861"/>
              <a:gd name="T15" fmla="*/ 742 h 750"/>
              <a:gd name="T16" fmla="*/ 284 w 861"/>
              <a:gd name="T17" fmla="*/ 589 h 750"/>
              <a:gd name="T18" fmla="*/ 278 w 861"/>
              <a:gd name="T19" fmla="*/ 583 h 750"/>
              <a:gd name="T20" fmla="*/ 277 w 861"/>
              <a:gd name="T21" fmla="*/ 582 h 750"/>
              <a:gd name="T22" fmla="*/ 215 w 861"/>
              <a:gd name="T23" fmla="*/ 431 h 750"/>
              <a:gd name="T24" fmla="*/ 430 w 861"/>
              <a:gd name="T25" fmla="*/ 215 h 750"/>
              <a:gd name="T26" fmla="*/ 645 w 861"/>
              <a:gd name="T27" fmla="*/ 431 h 750"/>
              <a:gd name="T28" fmla="*/ 584 w 861"/>
              <a:gd name="T29" fmla="*/ 581 h 750"/>
              <a:gd name="T30" fmla="*/ 584 w 861"/>
              <a:gd name="T31" fmla="*/ 581 h 750"/>
              <a:gd name="T32" fmla="*/ 584 w 861"/>
              <a:gd name="T33" fmla="*/ 581 h 750"/>
              <a:gd name="T34" fmla="*/ 563 w 861"/>
              <a:gd name="T35" fmla="*/ 603 h 750"/>
              <a:gd name="T36" fmla="*/ 721 w 861"/>
              <a:gd name="T37" fmla="*/ 750 h 750"/>
              <a:gd name="T38" fmla="*/ 739 w 861"/>
              <a:gd name="T39" fmla="*/ 731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1" h="750">
                <a:moveTo>
                  <a:pt x="739" y="731"/>
                </a:moveTo>
                <a:cubicBezTo>
                  <a:pt x="739" y="730"/>
                  <a:pt x="739" y="730"/>
                  <a:pt x="739" y="730"/>
                </a:cubicBezTo>
                <a:cubicBezTo>
                  <a:pt x="814" y="653"/>
                  <a:pt x="861" y="547"/>
                  <a:pt x="861" y="431"/>
                </a:cubicBezTo>
                <a:cubicBezTo>
                  <a:pt x="861" y="193"/>
                  <a:pt x="668" y="0"/>
                  <a:pt x="430" y="0"/>
                </a:cubicBezTo>
                <a:cubicBezTo>
                  <a:pt x="192" y="0"/>
                  <a:pt x="0" y="193"/>
                  <a:pt x="0" y="431"/>
                </a:cubicBezTo>
                <a:cubicBezTo>
                  <a:pt x="0" y="547"/>
                  <a:pt x="45" y="652"/>
                  <a:pt x="120" y="729"/>
                </a:cubicBezTo>
                <a:cubicBezTo>
                  <a:pt x="120" y="730"/>
                  <a:pt x="120" y="730"/>
                  <a:pt x="120" y="730"/>
                </a:cubicBezTo>
                <a:cubicBezTo>
                  <a:pt x="124" y="734"/>
                  <a:pt x="128" y="738"/>
                  <a:pt x="132" y="742"/>
                </a:cubicBezTo>
                <a:cubicBezTo>
                  <a:pt x="284" y="589"/>
                  <a:pt x="284" y="589"/>
                  <a:pt x="284" y="589"/>
                </a:cubicBezTo>
                <a:cubicBezTo>
                  <a:pt x="282" y="587"/>
                  <a:pt x="280" y="585"/>
                  <a:pt x="278" y="583"/>
                </a:cubicBezTo>
                <a:cubicBezTo>
                  <a:pt x="277" y="582"/>
                  <a:pt x="277" y="582"/>
                  <a:pt x="277" y="582"/>
                </a:cubicBezTo>
                <a:cubicBezTo>
                  <a:pt x="239" y="543"/>
                  <a:pt x="215" y="490"/>
                  <a:pt x="215" y="431"/>
                </a:cubicBezTo>
                <a:cubicBezTo>
                  <a:pt x="215" y="312"/>
                  <a:pt x="311" y="215"/>
                  <a:pt x="430" y="215"/>
                </a:cubicBezTo>
                <a:cubicBezTo>
                  <a:pt x="549" y="215"/>
                  <a:pt x="645" y="312"/>
                  <a:pt x="645" y="431"/>
                </a:cubicBezTo>
                <a:cubicBezTo>
                  <a:pt x="645" y="489"/>
                  <a:pt x="622" y="542"/>
                  <a:pt x="584" y="581"/>
                </a:cubicBezTo>
                <a:cubicBezTo>
                  <a:pt x="584" y="581"/>
                  <a:pt x="584" y="581"/>
                  <a:pt x="584" y="581"/>
                </a:cubicBezTo>
                <a:cubicBezTo>
                  <a:pt x="584" y="581"/>
                  <a:pt x="584" y="581"/>
                  <a:pt x="584" y="581"/>
                </a:cubicBezTo>
                <a:cubicBezTo>
                  <a:pt x="577" y="588"/>
                  <a:pt x="570" y="596"/>
                  <a:pt x="563" y="603"/>
                </a:cubicBezTo>
                <a:cubicBezTo>
                  <a:pt x="721" y="750"/>
                  <a:pt x="721" y="750"/>
                  <a:pt x="721" y="750"/>
                </a:cubicBezTo>
                <a:cubicBezTo>
                  <a:pt x="727" y="743"/>
                  <a:pt x="733" y="737"/>
                  <a:pt x="739" y="73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7"/>
          <p:cNvSpPr>
            <a:spLocks/>
          </p:cNvSpPr>
          <p:nvPr/>
        </p:nvSpPr>
        <p:spPr bwMode="auto">
          <a:xfrm>
            <a:off x="6149178" y="2643603"/>
            <a:ext cx="2425793" cy="2424605"/>
          </a:xfrm>
          <a:custGeom>
            <a:avLst/>
            <a:gdLst>
              <a:gd name="T0" fmla="*/ 443 w 862"/>
              <a:gd name="T1" fmla="*/ 0 h 861"/>
              <a:gd name="T2" fmla="*/ 373 w 862"/>
              <a:gd name="T3" fmla="*/ 223 h 861"/>
              <a:gd name="T4" fmla="*/ 431 w 862"/>
              <a:gd name="T5" fmla="*/ 215 h 861"/>
              <a:gd name="T6" fmla="*/ 646 w 862"/>
              <a:gd name="T7" fmla="*/ 430 h 861"/>
              <a:gd name="T8" fmla="*/ 431 w 862"/>
              <a:gd name="T9" fmla="*/ 645 h 861"/>
              <a:gd name="T10" fmla="*/ 216 w 862"/>
              <a:gd name="T11" fmla="*/ 430 h 861"/>
              <a:gd name="T12" fmla="*/ 264 w 862"/>
              <a:gd name="T13" fmla="*/ 294 h 861"/>
              <a:gd name="T14" fmla="*/ 106 w 862"/>
              <a:gd name="T15" fmla="*/ 147 h 861"/>
              <a:gd name="T16" fmla="*/ 0 w 862"/>
              <a:gd name="T17" fmla="*/ 430 h 861"/>
              <a:gd name="T18" fmla="*/ 431 w 862"/>
              <a:gd name="T19" fmla="*/ 861 h 861"/>
              <a:gd name="T20" fmla="*/ 862 w 862"/>
              <a:gd name="T21" fmla="*/ 430 h 861"/>
              <a:gd name="T22" fmla="*/ 443 w 862"/>
              <a:gd name="T23" fmla="*/ 0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2" h="861">
                <a:moveTo>
                  <a:pt x="443" y="0"/>
                </a:moveTo>
                <a:cubicBezTo>
                  <a:pt x="439" y="80"/>
                  <a:pt x="415" y="156"/>
                  <a:pt x="373" y="223"/>
                </a:cubicBezTo>
                <a:cubicBezTo>
                  <a:pt x="391" y="218"/>
                  <a:pt x="411" y="215"/>
                  <a:pt x="431" y="215"/>
                </a:cubicBezTo>
                <a:cubicBezTo>
                  <a:pt x="550" y="215"/>
                  <a:pt x="646" y="311"/>
                  <a:pt x="646" y="430"/>
                </a:cubicBezTo>
                <a:cubicBezTo>
                  <a:pt x="646" y="549"/>
                  <a:pt x="550" y="645"/>
                  <a:pt x="431" y="645"/>
                </a:cubicBezTo>
                <a:cubicBezTo>
                  <a:pt x="312" y="645"/>
                  <a:pt x="216" y="549"/>
                  <a:pt x="216" y="430"/>
                </a:cubicBezTo>
                <a:cubicBezTo>
                  <a:pt x="216" y="378"/>
                  <a:pt x="234" y="331"/>
                  <a:pt x="264" y="294"/>
                </a:cubicBezTo>
                <a:cubicBezTo>
                  <a:pt x="106" y="147"/>
                  <a:pt x="106" y="147"/>
                  <a:pt x="106" y="147"/>
                </a:cubicBezTo>
                <a:cubicBezTo>
                  <a:pt x="40" y="223"/>
                  <a:pt x="0" y="322"/>
                  <a:pt x="0" y="430"/>
                </a:cubicBezTo>
                <a:cubicBezTo>
                  <a:pt x="0" y="668"/>
                  <a:pt x="193" y="861"/>
                  <a:pt x="431" y="861"/>
                </a:cubicBezTo>
                <a:cubicBezTo>
                  <a:pt x="669" y="861"/>
                  <a:pt x="862" y="668"/>
                  <a:pt x="862" y="430"/>
                </a:cubicBezTo>
                <a:cubicBezTo>
                  <a:pt x="862" y="196"/>
                  <a:pt x="675" y="6"/>
                  <a:pt x="443"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cxnSp>
        <p:nvCxnSpPr>
          <p:cNvPr id="39" name="Straight Connector 38"/>
          <p:cNvCxnSpPr/>
          <p:nvPr/>
        </p:nvCxnSpPr>
        <p:spPr>
          <a:xfrm>
            <a:off x="3383432" y="3856560"/>
            <a:ext cx="640820" cy="0"/>
          </a:xfrm>
          <a:prstGeom prst="line">
            <a:avLst/>
          </a:prstGeom>
          <a:ln w="12700">
            <a:solidFill>
              <a:schemeClr val="bg1">
                <a:lumMod val="7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8146338" y="4606491"/>
            <a:ext cx="1717343" cy="0"/>
          </a:xfrm>
          <a:prstGeom prst="line">
            <a:avLst/>
          </a:prstGeom>
          <a:ln w="12700">
            <a:solidFill>
              <a:schemeClr val="bg1">
                <a:lumMod val="75000"/>
              </a:schemeClr>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232353" y="1500214"/>
            <a:ext cx="3439541" cy="615553"/>
          </a:xfrm>
          <a:prstGeom prst="rect">
            <a:avLst/>
          </a:prstGeom>
          <a:noFill/>
        </p:spPr>
        <p:txBody>
          <a:bodyPr wrap="square" rtlCol="0">
            <a:spAutoFit/>
          </a:bodyPr>
          <a:lstStyle/>
          <a:p>
            <a:r>
              <a:rPr lang="en-US" b="1" dirty="0">
                <a:solidFill>
                  <a:schemeClr val="accent2"/>
                </a:solidFill>
              </a:rPr>
              <a:t>When an event occurs </a:t>
            </a:r>
            <a:endParaRPr lang="en-US" b="1" dirty="0" smtClean="0">
              <a:solidFill>
                <a:schemeClr val="accent2"/>
              </a:solidFill>
            </a:endParaRPr>
          </a:p>
          <a:p>
            <a:r>
              <a:rPr lang="en-US" sz="1600" dirty="0">
                <a:solidFill>
                  <a:schemeClr val="tx1">
                    <a:lumMod val="50000"/>
                    <a:lumOff val="50000"/>
                  </a:schemeClr>
                </a:solidFill>
              </a:rPr>
              <a:t>U</a:t>
            </a:r>
            <a:r>
              <a:rPr lang="en-US" sz="1600" dirty="0" smtClean="0">
                <a:solidFill>
                  <a:schemeClr val="tx1">
                    <a:lumMod val="50000"/>
                    <a:lumOff val="50000"/>
                  </a:schemeClr>
                </a:solidFill>
              </a:rPr>
              <a:t>ser </a:t>
            </a:r>
            <a:r>
              <a:rPr lang="en-US" sz="1600" dirty="0">
                <a:solidFill>
                  <a:schemeClr val="tx1">
                    <a:lumMod val="50000"/>
                    <a:lumOff val="50000"/>
                  </a:schemeClr>
                </a:solidFill>
              </a:rPr>
              <a:t>clicks a </a:t>
            </a:r>
            <a:r>
              <a:rPr lang="en-US" sz="1600" dirty="0" smtClean="0">
                <a:solidFill>
                  <a:schemeClr val="tx1">
                    <a:lumMod val="50000"/>
                    <a:lumOff val="50000"/>
                  </a:schemeClr>
                </a:solidFill>
              </a:rPr>
              <a:t>button</a:t>
            </a:r>
            <a:endParaRPr lang="en-US" sz="1600" dirty="0">
              <a:solidFill>
                <a:schemeClr val="tx1">
                  <a:lumMod val="50000"/>
                  <a:lumOff val="50000"/>
                </a:schemeClr>
              </a:solidFill>
            </a:endParaRPr>
          </a:p>
        </p:txBody>
      </p:sp>
      <p:sp>
        <p:nvSpPr>
          <p:cNvPr id="45" name="TextBox 44"/>
          <p:cNvSpPr txBox="1"/>
          <p:nvPr/>
        </p:nvSpPr>
        <p:spPr>
          <a:xfrm>
            <a:off x="994127" y="3593091"/>
            <a:ext cx="2165421" cy="553998"/>
          </a:xfrm>
          <a:prstGeom prst="rect">
            <a:avLst/>
          </a:prstGeom>
          <a:noFill/>
        </p:spPr>
        <p:txBody>
          <a:bodyPr wrap="square" rtlCol="0">
            <a:spAutoFit/>
          </a:bodyPr>
          <a:lstStyle/>
          <a:p>
            <a:r>
              <a:rPr lang="en-US" b="1" dirty="0" smtClean="0">
                <a:solidFill>
                  <a:schemeClr val="bg1">
                    <a:lumMod val="65000"/>
                  </a:schemeClr>
                </a:solidFill>
              </a:rPr>
              <a:t>From code</a:t>
            </a:r>
          </a:p>
          <a:p>
            <a:r>
              <a:rPr lang="en-US" sz="1600" dirty="0" smtClean="0">
                <a:solidFill>
                  <a:schemeClr val="tx1">
                    <a:lumMod val="50000"/>
                    <a:lumOff val="50000"/>
                  </a:schemeClr>
                </a:solidFill>
              </a:rPr>
              <a:t>Invoked from JS </a:t>
            </a:r>
            <a:r>
              <a:rPr lang="en-US" sz="1600" dirty="0">
                <a:solidFill>
                  <a:schemeClr val="tx1">
                    <a:lumMod val="50000"/>
                    <a:lumOff val="50000"/>
                  </a:schemeClr>
                </a:solidFill>
              </a:rPr>
              <a:t>code</a:t>
            </a:r>
          </a:p>
        </p:txBody>
      </p:sp>
      <p:sp>
        <p:nvSpPr>
          <p:cNvPr id="48" name="TextBox 47"/>
          <p:cNvSpPr txBox="1"/>
          <p:nvPr/>
        </p:nvSpPr>
        <p:spPr>
          <a:xfrm>
            <a:off x="9226608" y="3863772"/>
            <a:ext cx="1567160" cy="615553"/>
          </a:xfrm>
          <a:prstGeom prst="rect">
            <a:avLst/>
          </a:prstGeom>
          <a:noFill/>
        </p:spPr>
        <p:txBody>
          <a:bodyPr wrap="none" rtlCol="0">
            <a:spAutoFit/>
          </a:bodyPr>
          <a:lstStyle/>
          <a:p>
            <a:r>
              <a:rPr lang="id-ID" b="1" dirty="0">
                <a:solidFill>
                  <a:schemeClr val="accent3"/>
                </a:solidFill>
              </a:rPr>
              <a:t>Automatically</a:t>
            </a:r>
            <a:r>
              <a:rPr lang="id-ID" b="1" dirty="0">
                <a:solidFill>
                  <a:schemeClr val="tx1">
                    <a:lumMod val="50000"/>
                    <a:lumOff val="50000"/>
                  </a:schemeClr>
                </a:solidFill>
              </a:rPr>
              <a:t> </a:t>
            </a:r>
            <a:endParaRPr lang="en-US" b="1" dirty="0" smtClean="0">
              <a:solidFill>
                <a:schemeClr val="tx1">
                  <a:lumMod val="50000"/>
                  <a:lumOff val="50000"/>
                </a:schemeClr>
              </a:solidFill>
            </a:endParaRPr>
          </a:p>
          <a:p>
            <a:r>
              <a:rPr lang="en-US" sz="1600" dirty="0">
                <a:solidFill>
                  <a:schemeClr val="tx1">
                    <a:lumMod val="50000"/>
                    <a:lumOff val="50000"/>
                  </a:schemeClr>
                </a:solidFill>
              </a:rPr>
              <a:t>S</a:t>
            </a:r>
            <a:r>
              <a:rPr lang="id-ID" sz="1600" dirty="0" smtClean="0">
                <a:solidFill>
                  <a:schemeClr val="tx1">
                    <a:lumMod val="50000"/>
                    <a:lumOff val="50000"/>
                  </a:schemeClr>
                </a:solidFill>
              </a:rPr>
              <a:t>elf invoked</a:t>
            </a:r>
            <a:endParaRPr lang="id-ID" sz="1600" dirty="0">
              <a:solidFill>
                <a:schemeClr val="tx1">
                  <a:lumMod val="50000"/>
                  <a:lumOff val="50000"/>
                </a:schemeClr>
              </a:solidFill>
            </a:endParaRPr>
          </a:p>
        </p:txBody>
      </p:sp>
      <p:sp>
        <p:nvSpPr>
          <p:cNvPr id="53" name="Rectangle 52"/>
          <p:cNvSpPr/>
          <p:nvPr/>
        </p:nvSpPr>
        <p:spPr>
          <a:xfrm>
            <a:off x="7848146" y="1235817"/>
            <a:ext cx="3800792" cy="1292662"/>
          </a:xfrm>
          <a:prstGeom prst="rect">
            <a:avLst/>
          </a:prstGeom>
        </p:spPr>
        <p:txBody>
          <a:bodyPr wrap="square">
            <a:spAutoFit/>
          </a:bodyPr>
          <a:lstStyle/>
          <a:p>
            <a:r>
              <a:rPr lang="en-US" sz="2400" b="1" dirty="0" smtClean="0">
                <a:solidFill>
                  <a:schemeClr val="bg1">
                    <a:lumMod val="50000"/>
                  </a:schemeClr>
                </a:solidFill>
              </a:rPr>
              <a:t>Invocation</a:t>
            </a:r>
          </a:p>
          <a:p>
            <a:r>
              <a:rPr lang="en-US" dirty="0" smtClean="0">
                <a:solidFill>
                  <a:schemeClr val="bg1">
                    <a:lumMod val="50000"/>
                  </a:schemeClr>
                </a:solidFill>
              </a:rPr>
              <a:t>The </a:t>
            </a:r>
            <a:r>
              <a:rPr lang="en-US" dirty="0">
                <a:solidFill>
                  <a:schemeClr val="bg1">
                    <a:lumMod val="50000"/>
                  </a:schemeClr>
                </a:solidFill>
              </a:rPr>
              <a:t>code inside the function will execute when "something" </a:t>
            </a:r>
            <a:r>
              <a:rPr lang="en-US" b="1" dirty="0" smtClean="0">
                <a:solidFill>
                  <a:schemeClr val="bg1">
                    <a:lumMod val="50000"/>
                  </a:schemeClr>
                </a:solidFill>
              </a:rPr>
              <a:t>invokes</a:t>
            </a:r>
            <a:r>
              <a:rPr lang="en-US" dirty="0" smtClean="0">
                <a:solidFill>
                  <a:schemeClr val="bg1">
                    <a:lumMod val="50000"/>
                  </a:schemeClr>
                </a:solidFill>
              </a:rPr>
              <a:t> </a:t>
            </a:r>
            <a:r>
              <a:rPr lang="en-US" dirty="0">
                <a:solidFill>
                  <a:schemeClr val="bg1">
                    <a:lumMod val="50000"/>
                  </a:schemeClr>
                </a:solidFill>
              </a:rPr>
              <a:t>the </a:t>
            </a:r>
            <a:r>
              <a:rPr lang="en-US" dirty="0" smtClean="0">
                <a:solidFill>
                  <a:schemeClr val="bg1">
                    <a:lumMod val="50000"/>
                  </a:schemeClr>
                </a:solidFill>
              </a:rPr>
              <a:t>function</a:t>
            </a:r>
            <a:endParaRPr lang="en-US" dirty="0">
              <a:solidFill>
                <a:schemeClr val="bg1">
                  <a:lumMod val="50000"/>
                </a:schemeClr>
              </a:solidFill>
            </a:endParaRPr>
          </a:p>
        </p:txBody>
      </p:sp>
      <p:sp>
        <p:nvSpPr>
          <p:cNvPr id="55" name="Freeform 11"/>
          <p:cNvSpPr>
            <a:spLocks noEditPoints="1"/>
          </p:cNvSpPr>
          <p:nvPr/>
        </p:nvSpPr>
        <p:spPr bwMode="auto">
          <a:xfrm>
            <a:off x="5907400" y="1500214"/>
            <a:ext cx="336105" cy="332505"/>
          </a:xfrm>
          <a:custGeom>
            <a:avLst/>
            <a:gdLst>
              <a:gd name="T0" fmla="*/ 876 w 906"/>
              <a:gd name="T1" fmla="*/ 793 h 896"/>
              <a:gd name="T2" fmla="*/ 616 w 906"/>
              <a:gd name="T3" fmla="*/ 690 h 896"/>
              <a:gd name="T4" fmla="*/ 723 w 906"/>
              <a:gd name="T5" fmla="*/ 461 h 896"/>
              <a:gd name="T6" fmla="*/ 652 w 906"/>
              <a:gd name="T7" fmla="*/ 95 h 896"/>
              <a:gd name="T8" fmla="*/ 453 w 906"/>
              <a:gd name="T9" fmla="*/ 0 h 896"/>
              <a:gd name="T10" fmla="*/ 254 w 906"/>
              <a:gd name="T11" fmla="*/ 95 h 896"/>
              <a:gd name="T12" fmla="*/ 183 w 906"/>
              <a:gd name="T13" fmla="*/ 461 h 896"/>
              <a:gd name="T14" fmla="*/ 290 w 906"/>
              <a:gd name="T15" fmla="*/ 690 h 896"/>
              <a:gd name="T16" fmla="*/ 30 w 906"/>
              <a:gd name="T17" fmla="*/ 793 h 896"/>
              <a:gd name="T18" fmla="*/ 7 w 906"/>
              <a:gd name="T19" fmla="*/ 856 h 896"/>
              <a:gd name="T20" fmla="*/ 61 w 906"/>
              <a:gd name="T21" fmla="*/ 896 h 896"/>
              <a:gd name="T22" fmla="*/ 845 w 906"/>
              <a:gd name="T23" fmla="*/ 896 h 896"/>
              <a:gd name="T24" fmla="*/ 899 w 906"/>
              <a:gd name="T25" fmla="*/ 856 h 896"/>
              <a:gd name="T26" fmla="*/ 876 w 906"/>
              <a:gd name="T27" fmla="*/ 793 h 896"/>
              <a:gd name="T28" fmla="*/ 572 w 906"/>
              <a:gd name="T29" fmla="*/ 655 h 896"/>
              <a:gd name="T30" fmla="*/ 563 w 906"/>
              <a:gd name="T31" fmla="*/ 667 h 896"/>
              <a:gd name="T32" fmla="*/ 343 w 906"/>
              <a:gd name="T33" fmla="*/ 667 h 896"/>
              <a:gd name="T34" fmla="*/ 334 w 906"/>
              <a:gd name="T35" fmla="*/ 655 h 896"/>
              <a:gd name="T36" fmla="*/ 234 w 906"/>
              <a:gd name="T37" fmla="*/ 301 h 896"/>
              <a:gd name="T38" fmla="*/ 453 w 906"/>
              <a:gd name="T39" fmla="*/ 56 h 896"/>
              <a:gd name="T40" fmla="*/ 672 w 906"/>
              <a:gd name="T41" fmla="*/ 301 h 896"/>
              <a:gd name="T42" fmla="*/ 572 w 906"/>
              <a:gd name="T43" fmla="*/ 655 h 896"/>
              <a:gd name="T44" fmla="*/ 61 w 906"/>
              <a:gd name="T45" fmla="*/ 840 h 896"/>
              <a:gd name="T46" fmla="*/ 301 w 906"/>
              <a:gd name="T47" fmla="*/ 745 h 896"/>
              <a:gd name="T48" fmla="*/ 371 w 906"/>
              <a:gd name="T49" fmla="*/ 730 h 896"/>
              <a:gd name="T50" fmla="*/ 453 w 906"/>
              <a:gd name="T51" fmla="*/ 756 h 896"/>
              <a:gd name="T52" fmla="*/ 535 w 906"/>
              <a:gd name="T53" fmla="*/ 730 h 896"/>
              <a:gd name="T54" fmla="*/ 605 w 906"/>
              <a:gd name="T55" fmla="*/ 745 h 896"/>
              <a:gd name="T56" fmla="*/ 845 w 906"/>
              <a:gd name="T57" fmla="*/ 840 h 896"/>
              <a:gd name="T58" fmla="*/ 61 w 906"/>
              <a:gd name="T59" fmla="*/ 84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06" h="896">
                <a:moveTo>
                  <a:pt x="876" y="793"/>
                </a:moveTo>
                <a:cubicBezTo>
                  <a:pt x="870" y="790"/>
                  <a:pt x="768" y="723"/>
                  <a:pt x="616" y="690"/>
                </a:cubicBezTo>
                <a:cubicBezTo>
                  <a:pt x="672" y="619"/>
                  <a:pt x="708" y="524"/>
                  <a:pt x="723" y="461"/>
                </a:cubicBezTo>
                <a:cubicBezTo>
                  <a:pt x="744" y="374"/>
                  <a:pt x="736" y="202"/>
                  <a:pt x="652" y="95"/>
                </a:cubicBezTo>
                <a:cubicBezTo>
                  <a:pt x="603" y="33"/>
                  <a:pt x="534" y="0"/>
                  <a:pt x="453" y="0"/>
                </a:cubicBezTo>
                <a:cubicBezTo>
                  <a:pt x="372" y="0"/>
                  <a:pt x="303" y="33"/>
                  <a:pt x="254" y="95"/>
                </a:cubicBezTo>
                <a:cubicBezTo>
                  <a:pt x="170" y="202"/>
                  <a:pt x="162" y="374"/>
                  <a:pt x="183" y="461"/>
                </a:cubicBezTo>
                <a:cubicBezTo>
                  <a:pt x="198" y="524"/>
                  <a:pt x="234" y="619"/>
                  <a:pt x="290" y="690"/>
                </a:cubicBezTo>
                <a:cubicBezTo>
                  <a:pt x="138" y="723"/>
                  <a:pt x="36" y="790"/>
                  <a:pt x="30" y="793"/>
                </a:cubicBezTo>
                <a:cubicBezTo>
                  <a:pt x="9" y="807"/>
                  <a:pt x="0" y="833"/>
                  <a:pt x="7" y="856"/>
                </a:cubicBezTo>
                <a:cubicBezTo>
                  <a:pt x="15" y="880"/>
                  <a:pt x="36" y="896"/>
                  <a:pt x="61" y="896"/>
                </a:cubicBezTo>
                <a:cubicBezTo>
                  <a:pt x="845" y="896"/>
                  <a:pt x="845" y="896"/>
                  <a:pt x="845" y="896"/>
                </a:cubicBezTo>
                <a:cubicBezTo>
                  <a:pt x="870" y="896"/>
                  <a:pt x="891" y="880"/>
                  <a:pt x="899" y="856"/>
                </a:cubicBezTo>
                <a:cubicBezTo>
                  <a:pt x="906" y="833"/>
                  <a:pt x="897" y="807"/>
                  <a:pt x="876" y="793"/>
                </a:cubicBezTo>
                <a:close/>
                <a:moveTo>
                  <a:pt x="572" y="655"/>
                </a:moveTo>
                <a:cubicBezTo>
                  <a:pt x="563" y="667"/>
                  <a:pt x="563" y="667"/>
                  <a:pt x="563" y="667"/>
                </a:cubicBezTo>
                <a:cubicBezTo>
                  <a:pt x="497" y="743"/>
                  <a:pt x="409" y="743"/>
                  <a:pt x="343" y="667"/>
                </a:cubicBezTo>
                <a:cubicBezTo>
                  <a:pt x="334" y="655"/>
                  <a:pt x="334" y="655"/>
                  <a:pt x="334" y="655"/>
                </a:cubicBezTo>
                <a:cubicBezTo>
                  <a:pt x="256" y="556"/>
                  <a:pt x="217" y="426"/>
                  <a:pt x="234" y="301"/>
                </a:cubicBezTo>
                <a:cubicBezTo>
                  <a:pt x="249" y="181"/>
                  <a:pt x="317" y="56"/>
                  <a:pt x="453" y="56"/>
                </a:cubicBezTo>
                <a:cubicBezTo>
                  <a:pt x="589" y="56"/>
                  <a:pt x="657" y="181"/>
                  <a:pt x="672" y="301"/>
                </a:cubicBezTo>
                <a:cubicBezTo>
                  <a:pt x="689" y="426"/>
                  <a:pt x="651" y="556"/>
                  <a:pt x="572" y="655"/>
                </a:cubicBezTo>
                <a:close/>
                <a:moveTo>
                  <a:pt x="61" y="840"/>
                </a:moveTo>
                <a:cubicBezTo>
                  <a:pt x="65" y="837"/>
                  <a:pt x="160" y="775"/>
                  <a:pt x="301" y="745"/>
                </a:cubicBezTo>
                <a:cubicBezTo>
                  <a:pt x="371" y="730"/>
                  <a:pt x="371" y="730"/>
                  <a:pt x="371" y="730"/>
                </a:cubicBezTo>
                <a:cubicBezTo>
                  <a:pt x="396" y="746"/>
                  <a:pt x="423" y="756"/>
                  <a:pt x="453" y="756"/>
                </a:cubicBezTo>
                <a:cubicBezTo>
                  <a:pt x="483" y="756"/>
                  <a:pt x="510" y="746"/>
                  <a:pt x="535" y="730"/>
                </a:cubicBezTo>
                <a:cubicBezTo>
                  <a:pt x="605" y="745"/>
                  <a:pt x="605" y="745"/>
                  <a:pt x="605" y="745"/>
                </a:cubicBezTo>
                <a:cubicBezTo>
                  <a:pt x="745" y="775"/>
                  <a:pt x="840" y="836"/>
                  <a:pt x="845" y="840"/>
                </a:cubicBezTo>
                <a:lnTo>
                  <a:pt x="61" y="84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56" name="Group 55"/>
          <p:cNvGrpSpPr/>
          <p:nvPr/>
        </p:nvGrpSpPr>
        <p:grpSpPr>
          <a:xfrm>
            <a:off x="7225285" y="4616605"/>
            <a:ext cx="319739" cy="319497"/>
            <a:chOff x="9525" y="-1587"/>
            <a:chExt cx="2097088" cy="2095500"/>
          </a:xfrm>
          <a:solidFill>
            <a:schemeClr val="bg1"/>
          </a:solidFill>
        </p:grpSpPr>
        <p:sp>
          <p:nvSpPr>
            <p:cNvPr id="57" name="Freeform 5"/>
            <p:cNvSpPr>
              <a:spLocks noEditPoints="1"/>
            </p:cNvSpPr>
            <p:nvPr/>
          </p:nvSpPr>
          <p:spPr bwMode="auto">
            <a:xfrm>
              <a:off x="9525" y="-1587"/>
              <a:ext cx="657225" cy="2095500"/>
            </a:xfrm>
            <a:custGeom>
              <a:avLst/>
              <a:gdLst>
                <a:gd name="T0" fmla="*/ 139 w 174"/>
                <a:gd name="T1" fmla="*/ 105 h 556"/>
                <a:gd name="T2" fmla="*/ 139 w 174"/>
                <a:gd name="T3" fmla="*/ 52 h 556"/>
                <a:gd name="T4" fmla="*/ 87 w 174"/>
                <a:gd name="T5" fmla="*/ 0 h 556"/>
                <a:gd name="T6" fmla="*/ 35 w 174"/>
                <a:gd name="T7" fmla="*/ 52 h 556"/>
                <a:gd name="T8" fmla="*/ 35 w 174"/>
                <a:gd name="T9" fmla="*/ 105 h 556"/>
                <a:gd name="T10" fmla="*/ 0 w 174"/>
                <a:gd name="T11" fmla="*/ 174 h 556"/>
                <a:gd name="T12" fmla="*/ 35 w 174"/>
                <a:gd name="T13" fmla="*/ 243 h 556"/>
                <a:gd name="T14" fmla="*/ 35 w 174"/>
                <a:gd name="T15" fmla="*/ 504 h 556"/>
                <a:gd name="T16" fmla="*/ 87 w 174"/>
                <a:gd name="T17" fmla="*/ 556 h 556"/>
                <a:gd name="T18" fmla="*/ 139 w 174"/>
                <a:gd name="T19" fmla="*/ 504 h 556"/>
                <a:gd name="T20" fmla="*/ 139 w 174"/>
                <a:gd name="T21" fmla="*/ 243 h 556"/>
                <a:gd name="T22" fmla="*/ 174 w 174"/>
                <a:gd name="T23" fmla="*/ 174 h 556"/>
                <a:gd name="T24" fmla="*/ 139 w 174"/>
                <a:gd name="T25" fmla="*/ 105 h 556"/>
                <a:gd name="T26" fmla="*/ 70 w 174"/>
                <a:gd name="T27" fmla="*/ 52 h 556"/>
                <a:gd name="T28" fmla="*/ 87 w 174"/>
                <a:gd name="T29" fmla="*/ 35 h 556"/>
                <a:gd name="T30" fmla="*/ 104 w 174"/>
                <a:gd name="T31" fmla="*/ 52 h 556"/>
                <a:gd name="T32" fmla="*/ 104 w 174"/>
                <a:gd name="T33" fmla="*/ 89 h 556"/>
                <a:gd name="T34" fmla="*/ 87 w 174"/>
                <a:gd name="T35" fmla="*/ 87 h 556"/>
                <a:gd name="T36" fmla="*/ 70 w 174"/>
                <a:gd name="T37" fmla="*/ 89 h 556"/>
                <a:gd name="T38" fmla="*/ 70 w 174"/>
                <a:gd name="T39" fmla="*/ 52 h 556"/>
                <a:gd name="T40" fmla="*/ 104 w 174"/>
                <a:gd name="T41" fmla="*/ 504 h 556"/>
                <a:gd name="T42" fmla="*/ 87 w 174"/>
                <a:gd name="T43" fmla="*/ 521 h 556"/>
                <a:gd name="T44" fmla="*/ 70 w 174"/>
                <a:gd name="T45" fmla="*/ 504 h 556"/>
                <a:gd name="T46" fmla="*/ 70 w 174"/>
                <a:gd name="T47" fmla="*/ 259 h 556"/>
                <a:gd name="T48" fmla="*/ 87 w 174"/>
                <a:gd name="T49" fmla="*/ 261 h 556"/>
                <a:gd name="T50" fmla="*/ 104 w 174"/>
                <a:gd name="T51" fmla="*/ 259 h 556"/>
                <a:gd name="T52" fmla="*/ 104 w 174"/>
                <a:gd name="T53" fmla="*/ 504 h 556"/>
                <a:gd name="T54" fmla="*/ 137 w 174"/>
                <a:gd name="T55" fmla="*/ 188 h 556"/>
                <a:gd name="T56" fmla="*/ 136 w 174"/>
                <a:gd name="T57" fmla="*/ 191 h 556"/>
                <a:gd name="T58" fmla="*/ 129 w 174"/>
                <a:gd name="T59" fmla="*/ 204 h 556"/>
                <a:gd name="T60" fmla="*/ 129 w 174"/>
                <a:gd name="T61" fmla="*/ 204 h 556"/>
                <a:gd name="T62" fmla="*/ 118 w 174"/>
                <a:gd name="T63" fmla="*/ 215 h 556"/>
                <a:gd name="T64" fmla="*/ 118 w 174"/>
                <a:gd name="T65" fmla="*/ 215 h 556"/>
                <a:gd name="T66" fmla="*/ 104 w 174"/>
                <a:gd name="T67" fmla="*/ 223 h 556"/>
                <a:gd name="T68" fmla="*/ 87 w 174"/>
                <a:gd name="T69" fmla="*/ 226 h 556"/>
                <a:gd name="T70" fmla="*/ 70 w 174"/>
                <a:gd name="T71" fmla="*/ 223 h 556"/>
                <a:gd name="T72" fmla="*/ 56 w 174"/>
                <a:gd name="T73" fmla="*/ 215 h 556"/>
                <a:gd name="T74" fmla="*/ 55 w 174"/>
                <a:gd name="T75" fmla="*/ 215 h 556"/>
                <a:gd name="T76" fmla="*/ 45 w 174"/>
                <a:gd name="T77" fmla="*/ 204 h 556"/>
                <a:gd name="T78" fmla="*/ 45 w 174"/>
                <a:gd name="T79" fmla="*/ 204 h 556"/>
                <a:gd name="T80" fmla="*/ 38 w 174"/>
                <a:gd name="T81" fmla="*/ 191 h 556"/>
                <a:gd name="T82" fmla="*/ 37 w 174"/>
                <a:gd name="T83" fmla="*/ 188 h 556"/>
                <a:gd name="T84" fmla="*/ 35 w 174"/>
                <a:gd name="T85" fmla="*/ 174 h 556"/>
                <a:gd name="T86" fmla="*/ 37 w 174"/>
                <a:gd name="T87" fmla="*/ 159 h 556"/>
                <a:gd name="T88" fmla="*/ 38 w 174"/>
                <a:gd name="T89" fmla="*/ 156 h 556"/>
                <a:gd name="T90" fmla="*/ 45 w 174"/>
                <a:gd name="T91" fmla="*/ 144 h 556"/>
                <a:gd name="T92" fmla="*/ 45 w 174"/>
                <a:gd name="T93" fmla="*/ 143 h 556"/>
                <a:gd name="T94" fmla="*/ 55 w 174"/>
                <a:gd name="T95" fmla="*/ 132 h 556"/>
                <a:gd name="T96" fmla="*/ 56 w 174"/>
                <a:gd name="T97" fmla="*/ 132 h 556"/>
                <a:gd name="T98" fmla="*/ 70 w 174"/>
                <a:gd name="T99" fmla="*/ 125 h 556"/>
                <a:gd name="T100" fmla="*/ 87 w 174"/>
                <a:gd name="T101" fmla="*/ 122 h 556"/>
                <a:gd name="T102" fmla="*/ 104 w 174"/>
                <a:gd name="T103" fmla="*/ 125 h 556"/>
                <a:gd name="T104" fmla="*/ 118 w 174"/>
                <a:gd name="T105" fmla="*/ 132 h 556"/>
                <a:gd name="T106" fmla="*/ 118 w 174"/>
                <a:gd name="T107" fmla="*/ 132 h 556"/>
                <a:gd name="T108" fmla="*/ 129 w 174"/>
                <a:gd name="T109" fmla="*/ 143 h 556"/>
                <a:gd name="T110" fmla="*/ 129 w 174"/>
                <a:gd name="T111" fmla="*/ 144 h 556"/>
                <a:gd name="T112" fmla="*/ 136 w 174"/>
                <a:gd name="T113" fmla="*/ 156 h 556"/>
                <a:gd name="T114" fmla="*/ 137 w 174"/>
                <a:gd name="T115" fmla="*/ 159 h 556"/>
                <a:gd name="T116" fmla="*/ 139 w 174"/>
                <a:gd name="T117" fmla="*/ 174 h 556"/>
                <a:gd name="T118" fmla="*/ 137 w 174"/>
                <a:gd name="T119" fmla="*/ 188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4" h="556">
                  <a:moveTo>
                    <a:pt x="139" y="105"/>
                  </a:moveTo>
                  <a:cubicBezTo>
                    <a:pt x="139" y="52"/>
                    <a:pt x="139" y="52"/>
                    <a:pt x="139" y="52"/>
                  </a:cubicBezTo>
                  <a:cubicBezTo>
                    <a:pt x="139" y="23"/>
                    <a:pt x="116" y="0"/>
                    <a:pt x="87" y="0"/>
                  </a:cubicBezTo>
                  <a:cubicBezTo>
                    <a:pt x="58" y="0"/>
                    <a:pt x="35" y="23"/>
                    <a:pt x="35" y="52"/>
                  </a:cubicBezTo>
                  <a:cubicBezTo>
                    <a:pt x="35" y="105"/>
                    <a:pt x="35" y="105"/>
                    <a:pt x="35" y="105"/>
                  </a:cubicBezTo>
                  <a:cubicBezTo>
                    <a:pt x="14" y="121"/>
                    <a:pt x="0" y="145"/>
                    <a:pt x="0" y="174"/>
                  </a:cubicBezTo>
                  <a:cubicBezTo>
                    <a:pt x="0" y="202"/>
                    <a:pt x="14" y="227"/>
                    <a:pt x="35" y="243"/>
                  </a:cubicBezTo>
                  <a:cubicBezTo>
                    <a:pt x="35" y="504"/>
                    <a:pt x="35" y="504"/>
                    <a:pt x="35" y="504"/>
                  </a:cubicBezTo>
                  <a:cubicBezTo>
                    <a:pt x="35" y="533"/>
                    <a:pt x="58" y="556"/>
                    <a:pt x="87" y="556"/>
                  </a:cubicBezTo>
                  <a:cubicBezTo>
                    <a:pt x="116" y="556"/>
                    <a:pt x="139" y="533"/>
                    <a:pt x="139" y="504"/>
                  </a:cubicBezTo>
                  <a:cubicBezTo>
                    <a:pt x="139" y="243"/>
                    <a:pt x="139" y="243"/>
                    <a:pt x="139" y="243"/>
                  </a:cubicBezTo>
                  <a:cubicBezTo>
                    <a:pt x="160" y="227"/>
                    <a:pt x="174" y="202"/>
                    <a:pt x="174" y="174"/>
                  </a:cubicBezTo>
                  <a:cubicBezTo>
                    <a:pt x="174" y="145"/>
                    <a:pt x="160" y="121"/>
                    <a:pt x="139" y="105"/>
                  </a:cubicBezTo>
                  <a:close/>
                  <a:moveTo>
                    <a:pt x="70" y="52"/>
                  </a:moveTo>
                  <a:cubicBezTo>
                    <a:pt x="70" y="43"/>
                    <a:pt x="77" y="35"/>
                    <a:pt x="87" y="35"/>
                  </a:cubicBezTo>
                  <a:cubicBezTo>
                    <a:pt x="96" y="35"/>
                    <a:pt x="104" y="43"/>
                    <a:pt x="104" y="52"/>
                  </a:cubicBezTo>
                  <a:cubicBezTo>
                    <a:pt x="104" y="89"/>
                    <a:pt x="104" y="89"/>
                    <a:pt x="104" y="89"/>
                  </a:cubicBezTo>
                  <a:cubicBezTo>
                    <a:pt x="99" y="87"/>
                    <a:pt x="93" y="87"/>
                    <a:pt x="87" y="87"/>
                  </a:cubicBezTo>
                  <a:cubicBezTo>
                    <a:pt x="81" y="87"/>
                    <a:pt x="75" y="87"/>
                    <a:pt x="70" y="89"/>
                  </a:cubicBezTo>
                  <a:lnTo>
                    <a:pt x="70" y="52"/>
                  </a:lnTo>
                  <a:close/>
                  <a:moveTo>
                    <a:pt x="104" y="504"/>
                  </a:moveTo>
                  <a:cubicBezTo>
                    <a:pt x="104" y="513"/>
                    <a:pt x="96" y="521"/>
                    <a:pt x="87" y="521"/>
                  </a:cubicBezTo>
                  <a:cubicBezTo>
                    <a:pt x="77" y="521"/>
                    <a:pt x="70" y="513"/>
                    <a:pt x="70" y="504"/>
                  </a:cubicBezTo>
                  <a:cubicBezTo>
                    <a:pt x="70" y="259"/>
                    <a:pt x="70" y="259"/>
                    <a:pt x="70" y="259"/>
                  </a:cubicBezTo>
                  <a:cubicBezTo>
                    <a:pt x="75" y="260"/>
                    <a:pt x="81" y="261"/>
                    <a:pt x="87" y="261"/>
                  </a:cubicBezTo>
                  <a:cubicBezTo>
                    <a:pt x="93" y="261"/>
                    <a:pt x="99" y="260"/>
                    <a:pt x="104" y="259"/>
                  </a:cubicBezTo>
                  <a:lnTo>
                    <a:pt x="104" y="504"/>
                  </a:lnTo>
                  <a:close/>
                  <a:moveTo>
                    <a:pt x="137" y="188"/>
                  </a:moveTo>
                  <a:cubicBezTo>
                    <a:pt x="136" y="189"/>
                    <a:pt x="136" y="190"/>
                    <a:pt x="136" y="191"/>
                  </a:cubicBezTo>
                  <a:cubicBezTo>
                    <a:pt x="134" y="196"/>
                    <a:pt x="132" y="200"/>
                    <a:pt x="129" y="204"/>
                  </a:cubicBezTo>
                  <a:cubicBezTo>
                    <a:pt x="129" y="204"/>
                    <a:pt x="129" y="204"/>
                    <a:pt x="129" y="204"/>
                  </a:cubicBezTo>
                  <a:cubicBezTo>
                    <a:pt x="126" y="208"/>
                    <a:pt x="122" y="212"/>
                    <a:pt x="118" y="215"/>
                  </a:cubicBezTo>
                  <a:cubicBezTo>
                    <a:pt x="118" y="215"/>
                    <a:pt x="118" y="215"/>
                    <a:pt x="118" y="215"/>
                  </a:cubicBezTo>
                  <a:cubicBezTo>
                    <a:pt x="114" y="218"/>
                    <a:pt x="109" y="221"/>
                    <a:pt x="104" y="223"/>
                  </a:cubicBezTo>
                  <a:cubicBezTo>
                    <a:pt x="99" y="225"/>
                    <a:pt x="93" y="226"/>
                    <a:pt x="87" y="226"/>
                  </a:cubicBezTo>
                  <a:cubicBezTo>
                    <a:pt x="81" y="226"/>
                    <a:pt x="75" y="225"/>
                    <a:pt x="70" y="223"/>
                  </a:cubicBezTo>
                  <a:cubicBezTo>
                    <a:pt x="64" y="221"/>
                    <a:pt x="60" y="218"/>
                    <a:pt x="56" y="215"/>
                  </a:cubicBezTo>
                  <a:cubicBezTo>
                    <a:pt x="56" y="215"/>
                    <a:pt x="56" y="215"/>
                    <a:pt x="55" y="215"/>
                  </a:cubicBezTo>
                  <a:cubicBezTo>
                    <a:pt x="51" y="212"/>
                    <a:pt x="48" y="208"/>
                    <a:pt x="45" y="204"/>
                  </a:cubicBezTo>
                  <a:cubicBezTo>
                    <a:pt x="45" y="204"/>
                    <a:pt x="45" y="204"/>
                    <a:pt x="45" y="204"/>
                  </a:cubicBezTo>
                  <a:cubicBezTo>
                    <a:pt x="42" y="200"/>
                    <a:pt x="40" y="196"/>
                    <a:pt x="38" y="191"/>
                  </a:cubicBezTo>
                  <a:cubicBezTo>
                    <a:pt x="38" y="190"/>
                    <a:pt x="37" y="189"/>
                    <a:pt x="37" y="188"/>
                  </a:cubicBezTo>
                  <a:cubicBezTo>
                    <a:pt x="36" y="184"/>
                    <a:pt x="35" y="179"/>
                    <a:pt x="35" y="174"/>
                  </a:cubicBezTo>
                  <a:cubicBezTo>
                    <a:pt x="35" y="169"/>
                    <a:pt x="36" y="164"/>
                    <a:pt x="37" y="159"/>
                  </a:cubicBezTo>
                  <a:cubicBezTo>
                    <a:pt x="37" y="158"/>
                    <a:pt x="38" y="157"/>
                    <a:pt x="38" y="156"/>
                  </a:cubicBezTo>
                  <a:cubicBezTo>
                    <a:pt x="40" y="152"/>
                    <a:pt x="42" y="147"/>
                    <a:pt x="45" y="144"/>
                  </a:cubicBezTo>
                  <a:cubicBezTo>
                    <a:pt x="45" y="143"/>
                    <a:pt x="45" y="143"/>
                    <a:pt x="45" y="143"/>
                  </a:cubicBezTo>
                  <a:cubicBezTo>
                    <a:pt x="48" y="139"/>
                    <a:pt x="51" y="136"/>
                    <a:pt x="55" y="132"/>
                  </a:cubicBezTo>
                  <a:cubicBezTo>
                    <a:pt x="56" y="132"/>
                    <a:pt x="56" y="132"/>
                    <a:pt x="56" y="132"/>
                  </a:cubicBezTo>
                  <a:cubicBezTo>
                    <a:pt x="60" y="129"/>
                    <a:pt x="64" y="127"/>
                    <a:pt x="70" y="125"/>
                  </a:cubicBezTo>
                  <a:cubicBezTo>
                    <a:pt x="75" y="123"/>
                    <a:pt x="81" y="122"/>
                    <a:pt x="87" y="122"/>
                  </a:cubicBezTo>
                  <a:cubicBezTo>
                    <a:pt x="93" y="122"/>
                    <a:pt x="99" y="123"/>
                    <a:pt x="104" y="125"/>
                  </a:cubicBezTo>
                  <a:cubicBezTo>
                    <a:pt x="109" y="127"/>
                    <a:pt x="114" y="129"/>
                    <a:pt x="118" y="132"/>
                  </a:cubicBezTo>
                  <a:cubicBezTo>
                    <a:pt x="118" y="132"/>
                    <a:pt x="118" y="132"/>
                    <a:pt x="118" y="132"/>
                  </a:cubicBezTo>
                  <a:cubicBezTo>
                    <a:pt x="122" y="136"/>
                    <a:pt x="126" y="139"/>
                    <a:pt x="129" y="143"/>
                  </a:cubicBezTo>
                  <a:cubicBezTo>
                    <a:pt x="129" y="143"/>
                    <a:pt x="129" y="143"/>
                    <a:pt x="129" y="144"/>
                  </a:cubicBezTo>
                  <a:cubicBezTo>
                    <a:pt x="132" y="147"/>
                    <a:pt x="134" y="152"/>
                    <a:pt x="136" y="156"/>
                  </a:cubicBezTo>
                  <a:cubicBezTo>
                    <a:pt x="136" y="157"/>
                    <a:pt x="136" y="158"/>
                    <a:pt x="137" y="159"/>
                  </a:cubicBezTo>
                  <a:cubicBezTo>
                    <a:pt x="138" y="164"/>
                    <a:pt x="139" y="169"/>
                    <a:pt x="139" y="174"/>
                  </a:cubicBezTo>
                  <a:cubicBezTo>
                    <a:pt x="139" y="179"/>
                    <a:pt x="138" y="184"/>
                    <a:pt x="137" y="18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Freeform 6"/>
            <p:cNvSpPr>
              <a:spLocks noEditPoints="1"/>
            </p:cNvSpPr>
            <p:nvPr/>
          </p:nvSpPr>
          <p:spPr bwMode="auto">
            <a:xfrm>
              <a:off x="1449388" y="-1587"/>
              <a:ext cx="657225" cy="2095500"/>
            </a:xfrm>
            <a:custGeom>
              <a:avLst/>
              <a:gdLst>
                <a:gd name="T0" fmla="*/ 139 w 174"/>
                <a:gd name="T1" fmla="*/ 105 h 556"/>
                <a:gd name="T2" fmla="*/ 139 w 174"/>
                <a:gd name="T3" fmla="*/ 52 h 556"/>
                <a:gd name="T4" fmla="*/ 87 w 174"/>
                <a:gd name="T5" fmla="*/ 0 h 556"/>
                <a:gd name="T6" fmla="*/ 35 w 174"/>
                <a:gd name="T7" fmla="*/ 52 h 556"/>
                <a:gd name="T8" fmla="*/ 35 w 174"/>
                <a:gd name="T9" fmla="*/ 105 h 556"/>
                <a:gd name="T10" fmla="*/ 0 w 174"/>
                <a:gd name="T11" fmla="*/ 174 h 556"/>
                <a:gd name="T12" fmla="*/ 35 w 174"/>
                <a:gd name="T13" fmla="*/ 243 h 556"/>
                <a:gd name="T14" fmla="*/ 35 w 174"/>
                <a:gd name="T15" fmla="*/ 504 h 556"/>
                <a:gd name="T16" fmla="*/ 87 w 174"/>
                <a:gd name="T17" fmla="*/ 556 h 556"/>
                <a:gd name="T18" fmla="*/ 139 w 174"/>
                <a:gd name="T19" fmla="*/ 504 h 556"/>
                <a:gd name="T20" fmla="*/ 139 w 174"/>
                <a:gd name="T21" fmla="*/ 243 h 556"/>
                <a:gd name="T22" fmla="*/ 174 w 174"/>
                <a:gd name="T23" fmla="*/ 174 h 556"/>
                <a:gd name="T24" fmla="*/ 139 w 174"/>
                <a:gd name="T25" fmla="*/ 105 h 556"/>
                <a:gd name="T26" fmla="*/ 70 w 174"/>
                <a:gd name="T27" fmla="*/ 52 h 556"/>
                <a:gd name="T28" fmla="*/ 87 w 174"/>
                <a:gd name="T29" fmla="*/ 35 h 556"/>
                <a:gd name="T30" fmla="*/ 105 w 174"/>
                <a:gd name="T31" fmla="*/ 52 h 556"/>
                <a:gd name="T32" fmla="*/ 105 w 174"/>
                <a:gd name="T33" fmla="*/ 89 h 556"/>
                <a:gd name="T34" fmla="*/ 87 w 174"/>
                <a:gd name="T35" fmla="*/ 87 h 556"/>
                <a:gd name="T36" fmla="*/ 70 w 174"/>
                <a:gd name="T37" fmla="*/ 89 h 556"/>
                <a:gd name="T38" fmla="*/ 70 w 174"/>
                <a:gd name="T39" fmla="*/ 52 h 556"/>
                <a:gd name="T40" fmla="*/ 105 w 174"/>
                <a:gd name="T41" fmla="*/ 504 h 556"/>
                <a:gd name="T42" fmla="*/ 87 w 174"/>
                <a:gd name="T43" fmla="*/ 521 h 556"/>
                <a:gd name="T44" fmla="*/ 70 w 174"/>
                <a:gd name="T45" fmla="*/ 504 h 556"/>
                <a:gd name="T46" fmla="*/ 70 w 174"/>
                <a:gd name="T47" fmla="*/ 259 h 556"/>
                <a:gd name="T48" fmla="*/ 87 w 174"/>
                <a:gd name="T49" fmla="*/ 261 h 556"/>
                <a:gd name="T50" fmla="*/ 105 w 174"/>
                <a:gd name="T51" fmla="*/ 259 h 556"/>
                <a:gd name="T52" fmla="*/ 105 w 174"/>
                <a:gd name="T53" fmla="*/ 504 h 556"/>
                <a:gd name="T54" fmla="*/ 137 w 174"/>
                <a:gd name="T55" fmla="*/ 188 h 556"/>
                <a:gd name="T56" fmla="*/ 136 w 174"/>
                <a:gd name="T57" fmla="*/ 191 h 556"/>
                <a:gd name="T58" fmla="*/ 129 w 174"/>
                <a:gd name="T59" fmla="*/ 204 h 556"/>
                <a:gd name="T60" fmla="*/ 129 w 174"/>
                <a:gd name="T61" fmla="*/ 204 h 556"/>
                <a:gd name="T62" fmla="*/ 119 w 174"/>
                <a:gd name="T63" fmla="*/ 215 h 556"/>
                <a:gd name="T64" fmla="*/ 118 w 174"/>
                <a:gd name="T65" fmla="*/ 215 h 556"/>
                <a:gd name="T66" fmla="*/ 105 w 174"/>
                <a:gd name="T67" fmla="*/ 223 h 556"/>
                <a:gd name="T68" fmla="*/ 87 w 174"/>
                <a:gd name="T69" fmla="*/ 226 h 556"/>
                <a:gd name="T70" fmla="*/ 70 w 174"/>
                <a:gd name="T71" fmla="*/ 223 h 556"/>
                <a:gd name="T72" fmla="*/ 56 w 174"/>
                <a:gd name="T73" fmla="*/ 215 h 556"/>
                <a:gd name="T74" fmla="*/ 56 w 174"/>
                <a:gd name="T75" fmla="*/ 215 h 556"/>
                <a:gd name="T76" fmla="*/ 45 w 174"/>
                <a:gd name="T77" fmla="*/ 204 h 556"/>
                <a:gd name="T78" fmla="*/ 45 w 174"/>
                <a:gd name="T79" fmla="*/ 204 h 556"/>
                <a:gd name="T80" fmla="*/ 38 w 174"/>
                <a:gd name="T81" fmla="*/ 191 h 556"/>
                <a:gd name="T82" fmla="*/ 37 w 174"/>
                <a:gd name="T83" fmla="*/ 188 h 556"/>
                <a:gd name="T84" fmla="*/ 35 w 174"/>
                <a:gd name="T85" fmla="*/ 174 h 556"/>
                <a:gd name="T86" fmla="*/ 37 w 174"/>
                <a:gd name="T87" fmla="*/ 159 h 556"/>
                <a:gd name="T88" fmla="*/ 38 w 174"/>
                <a:gd name="T89" fmla="*/ 156 h 556"/>
                <a:gd name="T90" fmla="*/ 45 w 174"/>
                <a:gd name="T91" fmla="*/ 144 h 556"/>
                <a:gd name="T92" fmla="*/ 45 w 174"/>
                <a:gd name="T93" fmla="*/ 143 h 556"/>
                <a:gd name="T94" fmla="*/ 56 w 174"/>
                <a:gd name="T95" fmla="*/ 132 h 556"/>
                <a:gd name="T96" fmla="*/ 56 w 174"/>
                <a:gd name="T97" fmla="*/ 132 h 556"/>
                <a:gd name="T98" fmla="*/ 70 w 174"/>
                <a:gd name="T99" fmla="*/ 125 h 556"/>
                <a:gd name="T100" fmla="*/ 87 w 174"/>
                <a:gd name="T101" fmla="*/ 122 h 556"/>
                <a:gd name="T102" fmla="*/ 105 w 174"/>
                <a:gd name="T103" fmla="*/ 125 h 556"/>
                <a:gd name="T104" fmla="*/ 118 w 174"/>
                <a:gd name="T105" fmla="*/ 132 h 556"/>
                <a:gd name="T106" fmla="*/ 119 w 174"/>
                <a:gd name="T107" fmla="*/ 132 h 556"/>
                <a:gd name="T108" fmla="*/ 129 w 174"/>
                <a:gd name="T109" fmla="*/ 143 h 556"/>
                <a:gd name="T110" fmla="*/ 129 w 174"/>
                <a:gd name="T111" fmla="*/ 144 h 556"/>
                <a:gd name="T112" fmla="*/ 136 w 174"/>
                <a:gd name="T113" fmla="*/ 156 h 556"/>
                <a:gd name="T114" fmla="*/ 137 w 174"/>
                <a:gd name="T115" fmla="*/ 159 h 556"/>
                <a:gd name="T116" fmla="*/ 139 w 174"/>
                <a:gd name="T117" fmla="*/ 174 h 556"/>
                <a:gd name="T118" fmla="*/ 137 w 174"/>
                <a:gd name="T119" fmla="*/ 188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4" h="556">
                  <a:moveTo>
                    <a:pt x="139" y="105"/>
                  </a:moveTo>
                  <a:cubicBezTo>
                    <a:pt x="139" y="52"/>
                    <a:pt x="139" y="52"/>
                    <a:pt x="139" y="52"/>
                  </a:cubicBezTo>
                  <a:cubicBezTo>
                    <a:pt x="139" y="23"/>
                    <a:pt x="116" y="0"/>
                    <a:pt x="87" y="0"/>
                  </a:cubicBezTo>
                  <a:cubicBezTo>
                    <a:pt x="58" y="0"/>
                    <a:pt x="35" y="23"/>
                    <a:pt x="35" y="52"/>
                  </a:cubicBezTo>
                  <a:cubicBezTo>
                    <a:pt x="35" y="105"/>
                    <a:pt x="35" y="105"/>
                    <a:pt x="35" y="105"/>
                  </a:cubicBezTo>
                  <a:cubicBezTo>
                    <a:pt x="14" y="121"/>
                    <a:pt x="0" y="145"/>
                    <a:pt x="0" y="174"/>
                  </a:cubicBezTo>
                  <a:cubicBezTo>
                    <a:pt x="0" y="202"/>
                    <a:pt x="14" y="227"/>
                    <a:pt x="35" y="243"/>
                  </a:cubicBezTo>
                  <a:cubicBezTo>
                    <a:pt x="35" y="504"/>
                    <a:pt x="35" y="504"/>
                    <a:pt x="35" y="504"/>
                  </a:cubicBezTo>
                  <a:cubicBezTo>
                    <a:pt x="35" y="533"/>
                    <a:pt x="58" y="556"/>
                    <a:pt x="87" y="556"/>
                  </a:cubicBezTo>
                  <a:cubicBezTo>
                    <a:pt x="116" y="556"/>
                    <a:pt x="139" y="533"/>
                    <a:pt x="139" y="504"/>
                  </a:cubicBezTo>
                  <a:cubicBezTo>
                    <a:pt x="139" y="243"/>
                    <a:pt x="139" y="243"/>
                    <a:pt x="139" y="243"/>
                  </a:cubicBezTo>
                  <a:cubicBezTo>
                    <a:pt x="160" y="227"/>
                    <a:pt x="174" y="202"/>
                    <a:pt x="174" y="174"/>
                  </a:cubicBezTo>
                  <a:cubicBezTo>
                    <a:pt x="174" y="145"/>
                    <a:pt x="160" y="121"/>
                    <a:pt x="139" y="105"/>
                  </a:cubicBezTo>
                  <a:close/>
                  <a:moveTo>
                    <a:pt x="70" y="52"/>
                  </a:moveTo>
                  <a:cubicBezTo>
                    <a:pt x="70" y="43"/>
                    <a:pt x="78" y="35"/>
                    <a:pt x="87" y="35"/>
                  </a:cubicBezTo>
                  <a:cubicBezTo>
                    <a:pt x="97" y="35"/>
                    <a:pt x="105" y="43"/>
                    <a:pt x="105" y="52"/>
                  </a:cubicBezTo>
                  <a:cubicBezTo>
                    <a:pt x="105" y="89"/>
                    <a:pt x="105" y="89"/>
                    <a:pt x="105" y="89"/>
                  </a:cubicBezTo>
                  <a:cubicBezTo>
                    <a:pt x="99" y="87"/>
                    <a:pt x="93" y="87"/>
                    <a:pt x="87" y="87"/>
                  </a:cubicBezTo>
                  <a:cubicBezTo>
                    <a:pt x="81" y="87"/>
                    <a:pt x="75" y="87"/>
                    <a:pt x="70" y="89"/>
                  </a:cubicBezTo>
                  <a:lnTo>
                    <a:pt x="70" y="52"/>
                  </a:lnTo>
                  <a:close/>
                  <a:moveTo>
                    <a:pt x="105" y="504"/>
                  </a:moveTo>
                  <a:cubicBezTo>
                    <a:pt x="105" y="513"/>
                    <a:pt x="97" y="521"/>
                    <a:pt x="87" y="521"/>
                  </a:cubicBezTo>
                  <a:cubicBezTo>
                    <a:pt x="78" y="521"/>
                    <a:pt x="70" y="513"/>
                    <a:pt x="70" y="504"/>
                  </a:cubicBezTo>
                  <a:cubicBezTo>
                    <a:pt x="70" y="259"/>
                    <a:pt x="70" y="259"/>
                    <a:pt x="70" y="259"/>
                  </a:cubicBezTo>
                  <a:cubicBezTo>
                    <a:pt x="75" y="260"/>
                    <a:pt x="81" y="261"/>
                    <a:pt x="87" y="261"/>
                  </a:cubicBezTo>
                  <a:cubicBezTo>
                    <a:pt x="93" y="261"/>
                    <a:pt x="99" y="260"/>
                    <a:pt x="105" y="259"/>
                  </a:cubicBezTo>
                  <a:lnTo>
                    <a:pt x="105" y="504"/>
                  </a:lnTo>
                  <a:close/>
                  <a:moveTo>
                    <a:pt x="137" y="188"/>
                  </a:moveTo>
                  <a:cubicBezTo>
                    <a:pt x="137" y="189"/>
                    <a:pt x="136" y="190"/>
                    <a:pt x="136" y="191"/>
                  </a:cubicBezTo>
                  <a:cubicBezTo>
                    <a:pt x="134" y="196"/>
                    <a:pt x="132" y="200"/>
                    <a:pt x="129" y="204"/>
                  </a:cubicBezTo>
                  <a:cubicBezTo>
                    <a:pt x="129" y="204"/>
                    <a:pt x="129" y="204"/>
                    <a:pt x="129" y="204"/>
                  </a:cubicBezTo>
                  <a:cubicBezTo>
                    <a:pt x="126" y="208"/>
                    <a:pt x="123" y="212"/>
                    <a:pt x="119" y="215"/>
                  </a:cubicBezTo>
                  <a:cubicBezTo>
                    <a:pt x="118" y="215"/>
                    <a:pt x="118" y="215"/>
                    <a:pt x="118" y="215"/>
                  </a:cubicBezTo>
                  <a:cubicBezTo>
                    <a:pt x="114" y="218"/>
                    <a:pt x="110" y="221"/>
                    <a:pt x="105" y="223"/>
                  </a:cubicBezTo>
                  <a:cubicBezTo>
                    <a:pt x="99" y="225"/>
                    <a:pt x="93" y="226"/>
                    <a:pt x="87" y="226"/>
                  </a:cubicBezTo>
                  <a:cubicBezTo>
                    <a:pt x="81" y="226"/>
                    <a:pt x="75" y="225"/>
                    <a:pt x="70" y="223"/>
                  </a:cubicBezTo>
                  <a:cubicBezTo>
                    <a:pt x="65" y="221"/>
                    <a:pt x="60" y="218"/>
                    <a:pt x="56" y="215"/>
                  </a:cubicBezTo>
                  <a:cubicBezTo>
                    <a:pt x="56" y="215"/>
                    <a:pt x="56" y="215"/>
                    <a:pt x="56" y="215"/>
                  </a:cubicBezTo>
                  <a:cubicBezTo>
                    <a:pt x="52" y="212"/>
                    <a:pt x="48" y="208"/>
                    <a:pt x="45" y="204"/>
                  </a:cubicBezTo>
                  <a:cubicBezTo>
                    <a:pt x="45" y="204"/>
                    <a:pt x="45" y="204"/>
                    <a:pt x="45" y="204"/>
                  </a:cubicBezTo>
                  <a:cubicBezTo>
                    <a:pt x="42" y="200"/>
                    <a:pt x="40" y="196"/>
                    <a:pt x="38" y="191"/>
                  </a:cubicBezTo>
                  <a:cubicBezTo>
                    <a:pt x="38" y="190"/>
                    <a:pt x="38" y="189"/>
                    <a:pt x="37" y="188"/>
                  </a:cubicBezTo>
                  <a:cubicBezTo>
                    <a:pt x="36" y="184"/>
                    <a:pt x="35" y="179"/>
                    <a:pt x="35" y="174"/>
                  </a:cubicBezTo>
                  <a:cubicBezTo>
                    <a:pt x="35" y="169"/>
                    <a:pt x="36" y="164"/>
                    <a:pt x="37" y="159"/>
                  </a:cubicBezTo>
                  <a:cubicBezTo>
                    <a:pt x="38" y="158"/>
                    <a:pt x="38" y="157"/>
                    <a:pt x="38" y="156"/>
                  </a:cubicBezTo>
                  <a:cubicBezTo>
                    <a:pt x="40" y="152"/>
                    <a:pt x="42" y="147"/>
                    <a:pt x="45" y="144"/>
                  </a:cubicBezTo>
                  <a:cubicBezTo>
                    <a:pt x="45" y="143"/>
                    <a:pt x="45" y="143"/>
                    <a:pt x="45" y="143"/>
                  </a:cubicBezTo>
                  <a:cubicBezTo>
                    <a:pt x="48" y="139"/>
                    <a:pt x="52" y="136"/>
                    <a:pt x="56" y="132"/>
                  </a:cubicBezTo>
                  <a:cubicBezTo>
                    <a:pt x="56" y="132"/>
                    <a:pt x="56" y="132"/>
                    <a:pt x="56" y="132"/>
                  </a:cubicBezTo>
                  <a:cubicBezTo>
                    <a:pt x="60" y="129"/>
                    <a:pt x="65" y="127"/>
                    <a:pt x="70" y="125"/>
                  </a:cubicBezTo>
                  <a:cubicBezTo>
                    <a:pt x="75" y="123"/>
                    <a:pt x="81" y="122"/>
                    <a:pt x="87" y="122"/>
                  </a:cubicBezTo>
                  <a:cubicBezTo>
                    <a:pt x="93" y="122"/>
                    <a:pt x="99" y="123"/>
                    <a:pt x="105" y="125"/>
                  </a:cubicBezTo>
                  <a:cubicBezTo>
                    <a:pt x="110" y="127"/>
                    <a:pt x="114" y="129"/>
                    <a:pt x="118" y="132"/>
                  </a:cubicBezTo>
                  <a:cubicBezTo>
                    <a:pt x="118" y="132"/>
                    <a:pt x="118" y="132"/>
                    <a:pt x="119" y="132"/>
                  </a:cubicBezTo>
                  <a:cubicBezTo>
                    <a:pt x="123" y="136"/>
                    <a:pt x="126" y="139"/>
                    <a:pt x="129" y="143"/>
                  </a:cubicBezTo>
                  <a:cubicBezTo>
                    <a:pt x="129" y="143"/>
                    <a:pt x="129" y="143"/>
                    <a:pt x="129" y="144"/>
                  </a:cubicBezTo>
                  <a:cubicBezTo>
                    <a:pt x="132" y="147"/>
                    <a:pt x="134" y="152"/>
                    <a:pt x="136" y="156"/>
                  </a:cubicBezTo>
                  <a:cubicBezTo>
                    <a:pt x="136" y="157"/>
                    <a:pt x="137" y="158"/>
                    <a:pt x="137" y="159"/>
                  </a:cubicBezTo>
                  <a:cubicBezTo>
                    <a:pt x="138" y="164"/>
                    <a:pt x="139" y="169"/>
                    <a:pt x="139" y="174"/>
                  </a:cubicBezTo>
                  <a:cubicBezTo>
                    <a:pt x="139" y="179"/>
                    <a:pt x="138" y="184"/>
                    <a:pt x="137" y="18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Freeform 7"/>
            <p:cNvSpPr>
              <a:spLocks noEditPoints="1"/>
            </p:cNvSpPr>
            <p:nvPr/>
          </p:nvSpPr>
          <p:spPr bwMode="auto">
            <a:xfrm>
              <a:off x="730250" y="-1587"/>
              <a:ext cx="655638" cy="2095500"/>
            </a:xfrm>
            <a:custGeom>
              <a:avLst/>
              <a:gdLst>
                <a:gd name="T0" fmla="*/ 139 w 174"/>
                <a:gd name="T1" fmla="*/ 313 h 556"/>
                <a:gd name="T2" fmla="*/ 139 w 174"/>
                <a:gd name="T3" fmla="*/ 52 h 556"/>
                <a:gd name="T4" fmla="*/ 87 w 174"/>
                <a:gd name="T5" fmla="*/ 0 h 556"/>
                <a:gd name="T6" fmla="*/ 35 w 174"/>
                <a:gd name="T7" fmla="*/ 52 h 556"/>
                <a:gd name="T8" fmla="*/ 35 w 174"/>
                <a:gd name="T9" fmla="*/ 313 h 556"/>
                <a:gd name="T10" fmla="*/ 0 w 174"/>
                <a:gd name="T11" fmla="*/ 382 h 556"/>
                <a:gd name="T12" fmla="*/ 35 w 174"/>
                <a:gd name="T13" fmla="*/ 451 h 556"/>
                <a:gd name="T14" fmla="*/ 35 w 174"/>
                <a:gd name="T15" fmla="*/ 504 h 556"/>
                <a:gd name="T16" fmla="*/ 87 w 174"/>
                <a:gd name="T17" fmla="*/ 556 h 556"/>
                <a:gd name="T18" fmla="*/ 139 w 174"/>
                <a:gd name="T19" fmla="*/ 504 h 556"/>
                <a:gd name="T20" fmla="*/ 139 w 174"/>
                <a:gd name="T21" fmla="*/ 451 h 556"/>
                <a:gd name="T22" fmla="*/ 174 w 174"/>
                <a:gd name="T23" fmla="*/ 382 h 556"/>
                <a:gd name="T24" fmla="*/ 139 w 174"/>
                <a:gd name="T25" fmla="*/ 313 h 556"/>
                <a:gd name="T26" fmla="*/ 70 w 174"/>
                <a:gd name="T27" fmla="*/ 52 h 556"/>
                <a:gd name="T28" fmla="*/ 87 w 174"/>
                <a:gd name="T29" fmla="*/ 35 h 556"/>
                <a:gd name="T30" fmla="*/ 104 w 174"/>
                <a:gd name="T31" fmla="*/ 52 h 556"/>
                <a:gd name="T32" fmla="*/ 104 w 174"/>
                <a:gd name="T33" fmla="*/ 297 h 556"/>
                <a:gd name="T34" fmla="*/ 87 w 174"/>
                <a:gd name="T35" fmla="*/ 295 h 556"/>
                <a:gd name="T36" fmla="*/ 70 w 174"/>
                <a:gd name="T37" fmla="*/ 297 h 556"/>
                <a:gd name="T38" fmla="*/ 70 w 174"/>
                <a:gd name="T39" fmla="*/ 52 h 556"/>
                <a:gd name="T40" fmla="*/ 104 w 174"/>
                <a:gd name="T41" fmla="*/ 504 h 556"/>
                <a:gd name="T42" fmla="*/ 87 w 174"/>
                <a:gd name="T43" fmla="*/ 521 h 556"/>
                <a:gd name="T44" fmla="*/ 70 w 174"/>
                <a:gd name="T45" fmla="*/ 504 h 556"/>
                <a:gd name="T46" fmla="*/ 70 w 174"/>
                <a:gd name="T47" fmla="*/ 467 h 556"/>
                <a:gd name="T48" fmla="*/ 87 w 174"/>
                <a:gd name="T49" fmla="*/ 469 h 556"/>
                <a:gd name="T50" fmla="*/ 104 w 174"/>
                <a:gd name="T51" fmla="*/ 467 h 556"/>
                <a:gd name="T52" fmla="*/ 104 w 174"/>
                <a:gd name="T53" fmla="*/ 504 h 556"/>
                <a:gd name="T54" fmla="*/ 137 w 174"/>
                <a:gd name="T55" fmla="*/ 397 h 556"/>
                <a:gd name="T56" fmla="*/ 136 w 174"/>
                <a:gd name="T57" fmla="*/ 400 h 556"/>
                <a:gd name="T58" fmla="*/ 129 w 174"/>
                <a:gd name="T59" fmla="*/ 412 h 556"/>
                <a:gd name="T60" fmla="*/ 129 w 174"/>
                <a:gd name="T61" fmla="*/ 413 h 556"/>
                <a:gd name="T62" fmla="*/ 118 w 174"/>
                <a:gd name="T63" fmla="*/ 424 h 556"/>
                <a:gd name="T64" fmla="*/ 118 w 174"/>
                <a:gd name="T65" fmla="*/ 424 h 556"/>
                <a:gd name="T66" fmla="*/ 104 w 174"/>
                <a:gd name="T67" fmla="*/ 431 h 556"/>
                <a:gd name="T68" fmla="*/ 87 w 174"/>
                <a:gd name="T69" fmla="*/ 434 h 556"/>
                <a:gd name="T70" fmla="*/ 70 w 174"/>
                <a:gd name="T71" fmla="*/ 431 h 556"/>
                <a:gd name="T72" fmla="*/ 56 w 174"/>
                <a:gd name="T73" fmla="*/ 424 h 556"/>
                <a:gd name="T74" fmla="*/ 56 w 174"/>
                <a:gd name="T75" fmla="*/ 424 h 556"/>
                <a:gd name="T76" fmla="*/ 45 w 174"/>
                <a:gd name="T77" fmla="*/ 413 h 556"/>
                <a:gd name="T78" fmla="*/ 45 w 174"/>
                <a:gd name="T79" fmla="*/ 412 h 556"/>
                <a:gd name="T80" fmla="*/ 38 w 174"/>
                <a:gd name="T81" fmla="*/ 400 h 556"/>
                <a:gd name="T82" fmla="*/ 37 w 174"/>
                <a:gd name="T83" fmla="*/ 397 h 556"/>
                <a:gd name="T84" fmla="*/ 35 w 174"/>
                <a:gd name="T85" fmla="*/ 382 h 556"/>
                <a:gd name="T86" fmla="*/ 37 w 174"/>
                <a:gd name="T87" fmla="*/ 368 h 556"/>
                <a:gd name="T88" fmla="*/ 38 w 174"/>
                <a:gd name="T89" fmla="*/ 365 h 556"/>
                <a:gd name="T90" fmla="*/ 45 w 174"/>
                <a:gd name="T91" fmla="*/ 352 h 556"/>
                <a:gd name="T92" fmla="*/ 45 w 174"/>
                <a:gd name="T93" fmla="*/ 352 h 556"/>
                <a:gd name="T94" fmla="*/ 56 w 174"/>
                <a:gd name="T95" fmla="*/ 341 h 556"/>
                <a:gd name="T96" fmla="*/ 56 w 174"/>
                <a:gd name="T97" fmla="*/ 341 h 556"/>
                <a:gd name="T98" fmla="*/ 70 w 174"/>
                <a:gd name="T99" fmla="*/ 333 h 556"/>
                <a:gd name="T100" fmla="*/ 87 w 174"/>
                <a:gd name="T101" fmla="*/ 330 h 556"/>
                <a:gd name="T102" fmla="*/ 104 w 174"/>
                <a:gd name="T103" fmla="*/ 333 h 556"/>
                <a:gd name="T104" fmla="*/ 118 w 174"/>
                <a:gd name="T105" fmla="*/ 341 h 556"/>
                <a:gd name="T106" fmla="*/ 118 w 174"/>
                <a:gd name="T107" fmla="*/ 341 h 556"/>
                <a:gd name="T108" fmla="*/ 129 w 174"/>
                <a:gd name="T109" fmla="*/ 352 h 556"/>
                <a:gd name="T110" fmla="*/ 129 w 174"/>
                <a:gd name="T111" fmla="*/ 352 h 556"/>
                <a:gd name="T112" fmla="*/ 136 w 174"/>
                <a:gd name="T113" fmla="*/ 365 h 556"/>
                <a:gd name="T114" fmla="*/ 137 w 174"/>
                <a:gd name="T115" fmla="*/ 368 h 556"/>
                <a:gd name="T116" fmla="*/ 139 w 174"/>
                <a:gd name="T117" fmla="*/ 382 h 556"/>
                <a:gd name="T118" fmla="*/ 137 w 174"/>
                <a:gd name="T119" fmla="*/ 397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4" h="556">
                  <a:moveTo>
                    <a:pt x="139" y="313"/>
                  </a:moveTo>
                  <a:cubicBezTo>
                    <a:pt x="139" y="52"/>
                    <a:pt x="139" y="52"/>
                    <a:pt x="139" y="52"/>
                  </a:cubicBezTo>
                  <a:cubicBezTo>
                    <a:pt x="139" y="23"/>
                    <a:pt x="116" y="0"/>
                    <a:pt x="87" y="0"/>
                  </a:cubicBezTo>
                  <a:cubicBezTo>
                    <a:pt x="58" y="0"/>
                    <a:pt x="35" y="23"/>
                    <a:pt x="35" y="52"/>
                  </a:cubicBezTo>
                  <a:cubicBezTo>
                    <a:pt x="35" y="313"/>
                    <a:pt x="35" y="313"/>
                    <a:pt x="35" y="313"/>
                  </a:cubicBezTo>
                  <a:cubicBezTo>
                    <a:pt x="14" y="329"/>
                    <a:pt x="0" y="354"/>
                    <a:pt x="0" y="382"/>
                  </a:cubicBezTo>
                  <a:cubicBezTo>
                    <a:pt x="0" y="411"/>
                    <a:pt x="14" y="435"/>
                    <a:pt x="35" y="451"/>
                  </a:cubicBezTo>
                  <a:cubicBezTo>
                    <a:pt x="35" y="504"/>
                    <a:pt x="35" y="504"/>
                    <a:pt x="35" y="504"/>
                  </a:cubicBezTo>
                  <a:cubicBezTo>
                    <a:pt x="35" y="533"/>
                    <a:pt x="58" y="556"/>
                    <a:pt x="87" y="556"/>
                  </a:cubicBezTo>
                  <a:cubicBezTo>
                    <a:pt x="116" y="556"/>
                    <a:pt x="139" y="533"/>
                    <a:pt x="139" y="504"/>
                  </a:cubicBezTo>
                  <a:cubicBezTo>
                    <a:pt x="139" y="451"/>
                    <a:pt x="139" y="451"/>
                    <a:pt x="139" y="451"/>
                  </a:cubicBezTo>
                  <a:cubicBezTo>
                    <a:pt x="160" y="435"/>
                    <a:pt x="174" y="411"/>
                    <a:pt x="174" y="382"/>
                  </a:cubicBezTo>
                  <a:cubicBezTo>
                    <a:pt x="174" y="354"/>
                    <a:pt x="160" y="329"/>
                    <a:pt x="139" y="313"/>
                  </a:cubicBezTo>
                  <a:close/>
                  <a:moveTo>
                    <a:pt x="70" y="52"/>
                  </a:moveTo>
                  <a:cubicBezTo>
                    <a:pt x="70" y="43"/>
                    <a:pt x="77" y="35"/>
                    <a:pt x="87" y="35"/>
                  </a:cubicBezTo>
                  <a:cubicBezTo>
                    <a:pt x="97" y="35"/>
                    <a:pt x="104" y="43"/>
                    <a:pt x="104" y="52"/>
                  </a:cubicBezTo>
                  <a:cubicBezTo>
                    <a:pt x="104" y="297"/>
                    <a:pt x="104" y="297"/>
                    <a:pt x="104" y="297"/>
                  </a:cubicBezTo>
                  <a:cubicBezTo>
                    <a:pt x="99" y="296"/>
                    <a:pt x="93" y="295"/>
                    <a:pt x="87" y="295"/>
                  </a:cubicBezTo>
                  <a:cubicBezTo>
                    <a:pt x="81" y="295"/>
                    <a:pt x="75" y="296"/>
                    <a:pt x="70" y="297"/>
                  </a:cubicBezTo>
                  <a:lnTo>
                    <a:pt x="70" y="52"/>
                  </a:lnTo>
                  <a:close/>
                  <a:moveTo>
                    <a:pt x="104" y="504"/>
                  </a:moveTo>
                  <a:cubicBezTo>
                    <a:pt x="104" y="513"/>
                    <a:pt x="97" y="521"/>
                    <a:pt x="87" y="521"/>
                  </a:cubicBezTo>
                  <a:cubicBezTo>
                    <a:pt x="77" y="521"/>
                    <a:pt x="70" y="513"/>
                    <a:pt x="70" y="504"/>
                  </a:cubicBezTo>
                  <a:cubicBezTo>
                    <a:pt x="70" y="467"/>
                    <a:pt x="70" y="467"/>
                    <a:pt x="70" y="467"/>
                  </a:cubicBezTo>
                  <a:cubicBezTo>
                    <a:pt x="75" y="469"/>
                    <a:pt x="81" y="469"/>
                    <a:pt x="87" y="469"/>
                  </a:cubicBezTo>
                  <a:cubicBezTo>
                    <a:pt x="93" y="469"/>
                    <a:pt x="99" y="469"/>
                    <a:pt x="104" y="467"/>
                  </a:cubicBezTo>
                  <a:lnTo>
                    <a:pt x="104" y="504"/>
                  </a:lnTo>
                  <a:close/>
                  <a:moveTo>
                    <a:pt x="137" y="397"/>
                  </a:moveTo>
                  <a:cubicBezTo>
                    <a:pt x="137" y="398"/>
                    <a:pt x="136" y="399"/>
                    <a:pt x="136" y="400"/>
                  </a:cubicBezTo>
                  <a:cubicBezTo>
                    <a:pt x="134" y="404"/>
                    <a:pt x="132" y="409"/>
                    <a:pt x="129" y="412"/>
                  </a:cubicBezTo>
                  <a:cubicBezTo>
                    <a:pt x="129" y="412"/>
                    <a:pt x="129" y="413"/>
                    <a:pt x="129" y="413"/>
                  </a:cubicBezTo>
                  <a:cubicBezTo>
                    <a:pt x="126" y="417"/>
                    <a:pt x="123" y="420"/>
                    <a:pt x="118" y="424"/>
                  </a:cubicBezTo>
                  <a:cubicBezTo>
                    <a:pt x="118" y="424"/>
                    <a:pt x="118" y="424"/>
                    <a:pt x="118" y="424"/>
                  </a:cubicBezTo>
                  <a:cubicBezTo>
                    <a:pt x="114" y="427"/>
                    <a:pt x="109" y="429"/>
                    <a:pt x="104" y="431"/>
                  </a:cubicBezTo>
                  <a:cubicBezTo>
                    <a:pt x="99" y="433"/>
                    <a:pt x="93" y="434"/>
                    <a:pt x="87" y="434"/>
                  </a:cubicBezTo>
                  <a:cubicBezTo>
                    <a:pt x="81" y="434"/>
                    <a:pt x="75" y="433"/>
                    <a:pt x="70" y="431"/>
                  </a:cubicBezTo>
                  <a:cubicBezTo>
                    <a:pt x="65" y="429"/>
                    <a:pt x="60" y="427"/>
                    <a:pt x="56" y="424"/>
                  </a:cubicBezTo>
                  <a:cubicBezTo>
                    <a:pt x="56" y="424"/>
                    <a:pt x="56" y="424"/>
                    <a:pt x="56" y="424"/>
                  </a:cubicBezTo>
                  <a:cubicBezTo>
                    <a:pt x="51" y="420"/>
                    <a:pt x="48" y="417"/>
                    <a:pt x="45" y="413"/>
                  </a:cubicBezTo>
                  <a:cubicBezTo>
                    <a:pt x="45" y="413"/>
                    <a:pt x="45" y="412"/>
                    <a:pt x="45" y="412"/>
                  </a:cubicBezTo>
                  <a:cubicBezTo>
                    <a:pt x="42" y="409"/>
                    <a:pt x="40" y="404"/>
                    <a:pt x="38" y="400"/>
                  </a:cubicBezTo>
                  <a:cubicBezTo>
                    <a:pt x="38" y="399"/>
                    <a:pt x="37" y="398"/>
                    <a:pt x="37" y="397"/>
                  </a:cubicBezTo>
                  <a:cubicBezTo>
                    <a:pt x="36" y="392"/>
                    <a:pt x="35" y="387"/>
                    <a:pt x="35" y="382"/>
                  </a:cubicBezTo>
                  <a:cubicBezTo>
                    <a:pt x="35" y="377"/>
                    <a:pt x="36" y="372"/>
                    <a:pt x="37" y="368"/>
                  </a:cubicBezTo>
                  <a:cubicBezTo>
                    <a:pt x="37" y="367"/>
                    <a:pt x="38" y="366"/>
                    <a:pt x="38" y="365"/>
                  </a:cubicBezTo>
                  <a:cubicBezTo>
                    <a:pt x="40" y="360"/>
                    <a:pt x="42" y="356"/>
                    <a:pt x="45" y="352"/>
                  </a:cubicBezTo>
                  <a:cubicBezTo>
                    <a:pt x="45" y="352"/>
                    <a:pt x="45" y="352"/>
                    <a:pt x="45" y="352"/>
                  </a:cubicBezTo>
                  <a:cubicBezTo>
                    <a:pt x="48" y="348"/>
                    <a:pt x="51" y="344"/>
                    <a:pt x="56" y="341"/>
                  </a:cubicBezTo>
                  <a:cubicBezTo>
                    <a:pt x="56" y="341"/>
                    <a:pt x="56" y="341"/>
                    <a:pt x="56" y="341"/>
                  </a:cubicBezTo>
                  <a:cubicBezTo>
                    <a:pt x="60" y="338"/>
                    <a:pt x="65" y="335"/>
                    <a:pt x="70" y="333"/>
                  </a:cubicBezTo>
                  <a:cubicBezTo>
                    <a:pt x="75" y="331"/>
                    <a:pt x="81" y="330"/>
                    <a:pt x="87" y="330"/>
                  </a:cubicBezTo>
                  <a:cubicBezTo>
                    <a:pt x="93" y="330"/>
                    <a:pt x="99" y="331"/>
                    <a:pt x="104" y="333"/>
                  </a:cubicBezTo>
                  <a:cubicBezTo>
                    <a:pt x="109" y="335"/>
                    <a:pt x="114" y="338"/>
                    <a:pt x="118" y="341"/>
                  </a:cubicBezTo>
                  <a:cubicBezTo>
                    <a:pt x="118" y="341"/>
                    <a:pt x="118" y="341"/>
                    <a:pt x="118" y="341"/>
                  </a:cubicBezTo>
                  <a:cubicBezTo>
                    <a:pt x="123" y="344"/>
                    <a:pt x="126" y="348"/>
                    <a:pt x="129" y="352"/>
                  </a:cubicBezTo>
                  <a:cubicBezTo>
                    <a:pt x="129" y="352"/>
                    <a:pt x="129" y="352"/>
                    <a:pt x="129" y="352"/>
                  </a:cubicBezTo>
                  <a:cubicBezTo>
                    <a:pt x="132" y="356"/>
                    <a:pt x="134" y="360"/>
                    <a:pt x="136" y="365"/>
                  </a:cubicBezTo>
                  <a:cubicBezTo>
                    <a:pt x="136" y="366"/>
                    <a:pt x="137" y="367"/>
                    <a:pt x="137" y="368"/>
                  </a:cubicBezTo>
                  <a:cubicBezTo>
                    <a:pt x="138" y="372"/>
                    <a:pt x="139" y="377"/>
                    <a:pt x="139" y="382"/>
                  </a:cubicBezTo>
                  <a:cubicBezTo>
                    <a:pt x="139" y="387"/>
                    <a:pt x="138" y="392"/>
                    <a:pt x="137" y="39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0" name="Group 59"/>
          <p:cNvGrpSpPr/>
          <p:nvPr/>
        </p:nvGrpSpPr>
        <p:grpSpPr>
          <a:xfrm>
            <a:off x="4575740" y="4658318"/>
            <a:ext cx="298891" cy="293754"/>
            <a:chOff x="-20638" y="1588"/>
            <a:chExt cx="2955925" cy="2905125"/>
          </a:xfrm>
          <a:solidFill>
            <a:schemeClr val="bg1"/>
          </a:solidFill>
        </p:grpSpPr>
        <p:sp>
          <p:nvSpPr>
            <p:cNvPr id="61" name="Freeform 5"/>
            <p:cNvSpPr>
              <a:spLocks/>
            </p:cNvSpPr>
            <p:nvPr/>
          </p:nvSpPr>
          <p:spPr bwMode="auto">
            <a:xfrm>
              <a:off x="1595438" y="363538"/>
              <a:ext cx="955675" cy="955675"/>
            </a:xfrm>
            <a:custGeom>
              <a:avLst/>
              <a:gdLst>
                <a:gd name="T0" fmla="*/ 229 w 254"/>
                <a:gd name="T1" fmla="*/ 242 h 254"/>
                <a:gd name="T2" fmla="*/ 229 w 254"/>
                <a:gd name="T3" fmla="*/ 242 h 254"/>
                <a:gd name="T4" fmla="*/ 241 w 254"/>
                <a:gd name="T5" fmla="*/ 254 h 254"/>
                <a:gd name="T6" fmla="*/ 254 w 254"/>
                <a:gd name="T7" fmla="*/ 242 h 254"/>
                <a:gd name="T8" fmla="*/ 253 w 254"/>
                <a:gd name="T9" fmla="*/ 242 h 254"/>
                <a:gd name="T10" fmla="*/ 13 w 254"/>
                <a:gd name="T11" fmla="*/ 1 h 254"/>
                <a:gd name="T12" fmla="*/ 12 w 254"/>
                <a:gd name="T13" fmla="*/ 0 h 254"/>
                <a:gd name="T14" fmla="*/ 0 w 254"/>
                <a:gd name="T15" fmla="*/ 13 h 254"/>
                <a:gd name="T16" fmla="*/ 12 w 254"/>
                <a:gd name="T17" fmla="*/ 25 h 254"/>
                <a:gd name="T18" fmla="*/ 12 w 254"/>
                <a:gd name="T19" fmla="*/ 25 h 254"/>
                <a:gd name="T20" fmla="*/ 229 w 254"/>
                <a:gd name="T21" fmla="*/ 24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 h="254">
                  <a:moveTo>
                    <a:pt x="229" y="242"/>
                  </a:moveTo>
                  <a:cubicBezTo>
                    <a:pt x="229" y="242"/>
                    <a:pt x="229" y="242"/>
                    <a:pt x="229" y="242"/>
                  </a:cubicBezTo>
                  <a:cubicBezTo>
                    <a:pt x="229" y="248"/>
                    <a:pt x="235" y="254"/>
                    <a:pt x="241" y="254"/>
                  </a:cubicBezTo>
                  <a:cubicBezTo>
                    <a:pt x="248" y="254"/>
                    <a:pt x="254" y="248"/>
                    <a:pt x="254" y="242"/>
                  </a:cubicBezTo>
                  <a:cubicBezTo>
                    <a:pt x="254" y="242"/>
                    <a:pt x="253" y="242"/>
                    <a:pt x="253" y="242"/>
                  </a:cubicBezTo>
                  <a:cubicBezTo>
                    <a:pt x="253" y="109"/>
                    <a:pt x="146" y="1"/>
                    <a:pt x="13" y="1"/>
                  </a:cubicBezTo>
                  <a:cubicBezTo>
                    <a:pt x="13" y="1"/>
                    <a:pt x="12" y="0"/>
                    <a:pt x="12" y="0"/>
                  </a:cubicBezTo>
                  <a:cubicBezTo>
                    <a:pt x="6" y="0"/>
                    <a:pt x="0" y="6"/>
                    <a:pt x="0" y="13"/>
                  </a:cubicBezTo>
                  <a:cubicBezTo>
                    <a:pt x="0" y="19"/>
                    <a:pt x="6" y="25"/>
                    <a:pt x="12" y="25"/>
                  </a:cubicBezTo>
                  <a:cubicBezTo>
                    <a:pt x="12" y="25"/>
                    <a:pt x="12" y="25"/>
                    <a:pt x="12" y="25"/>
                  </a:cubicBezTo>
                  <a:cubicBezTo>
                    <a:pt x="132" y="25"/>
                    <a:pt x="229" y="122"/>
                    <a:pt x="229" y="2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62" name="Group 61"/>
            <p:cNvGrpSpPr/>
            <p:nvPr/>
          </p:nvGrpSpPr>
          <p:grpSpPr>
            <a:xfrm>
              <a:off x="-20638" y="1588"/>
              <a:ext cx="2955925" cy="2905125"/>
              <a:chOff x="-20638" y="1588"/>
              <a:chExt cx="2955925" cy="2905125"/>
            </a:xfrm>
            <a:grpFill/>
          </p:grpSpPr>
          <p:sp>
            <p:nvSpPr>
              <p:cNvPr id="63" name="Freeform 6"/>
              <p:cNvSpPr>
                <a:spLocks noEditPoints="1"/>
              </p:cNvSpPr>
              <p:nvPr/>
            </p:nvSpPr>
            <p:spPr bwMode="auto">
              <a:xfrm>
                <a:off x="-20638" y="1588"/>
                <a:ext cx="2955925" cy="2905125"/>
              </a:xfrm>
              <a:custGeom>
                <a:avLst/>
                <a:gdLst>
                  <a:gd name="T0" fmla="*/ 227 w 785"/>
                  <a:gd name="T1" fmla="*/ 21 h 772"/>
                  <a:gd name="T2" fmla="*/ 176 w 785"/>
                  <a:gd name="T3" fmla="*/ 0 h 772"/>
                  <a:gd name="T4" fmla="*/ 148 w 785"/>
                  <a:gd name="T5" fmla="*/ 6 h 772"/>
                  <a:gd name="T6" fmla="*/ 103 w 785"/>
                  <a:gd name="T7" fmla="*/ 72 h 772"/>
                  <a:gd name="T8" fmla="*/ 103 w 785"/>
                  <a:gd name="T9" fmla="*/ 404 h 772"/>
                  <a:gd name="T10" fmla="*/ 28 w 785"/>
                  <a:gd name="T11" fmla="*/ 480 h 772"/>
                  <a:gd name="T12" fmla="*/ 28 w 785"/>
                  <a:gd name="T13" fmla="*/ 582 h 772"/>
                  <a:gd name="T14" fmla="*/ 197 w 785"/>
                  <a:gd name="T15" fmla="*/ 751 h 772"/>
                  <a:gd name="T16" fmla="*/ 248 w 785"/>
                  <a:gd name="T17" fmla="*/ 772 h 772"/>
                  <a:gd name="T18" fmla="*/ 299 w 785"/>
                  <a:gd name="T19" fmla="*/ 751 h 772"/>
                  <a:gd name="T20" fmla="*/ 375 w 785"/>
                  <a:gd name="T21" fmla="*/ 675 h 772"/>
                  <a:gd name="T22" fmla="*/ 707 w 785"/>
                  <a:gd name="T23" fmla="*/ 675 h 772"/>
                  <a:gd name="T24" fmla="*/ 773 w 785"/>
                  <a:gd name="T25" fmla="*/ 631 h 772"/>
                  <a:gd name="T26" fmla="*/ 758 w 785"/>
                  <a:gd name="T27" fmla="*/ 552 h 772"/>
                  <a:gd name="T28" fmla="*/ 227 w 785"/>
                  <a:gd name="T29" fmla="*/ 21 h 772"/>
                  <a:gd name="T30" fmla="*/ 341 w 785"/>
                  <a:gd name="T31" fmla="*/ 641 h 772"/>
                  <a:gd name="T32" fmla="*/ 265 w 785"/>
                  <a:gd name="T33" fmla="*/ 717 h 772"/>
                  <a:gd name="T34" fmla="*/ 248 w 785"/>
                  <a:gd name="T35" fmla="*/ 724 h 772"/>
                  <a:gd name="T36" fmla="*/ 231 w 785"/>
                  <a:gd name="T37" fmla="*/ 717 h 772"/>
                  <a:gd name="T38" fmla="*/ 62 w 785"/>
                  <a:gd name="T39" fmla="*/ 548 h 772"/>
                  <a:gd name="T40" fmla="*/ 55 w 785"/>
                  <a:gd name="T41" fmla="*/ 531 h 772"/>
                  <a:gd name="T42" fmla="*/ 62 w 785"/>
                  <a:gd name="T43" fmla="*/ 514 h 772"/>
                  <a:gd name="T44" fmla="*/ 138 w 785"/>
                  <a:gd name="T45" fmla="*/ 438 h 772"/>
                  <a:gd name="T46" fmla="*/ 138 w 785"/>
                  <a:gd name="T47" fmla="*/ 438 h 772"/>
                  <a:gd name="T48" fmla="*/ 341 w 785"/>
                  <a:gd name="T49" fmla="*/ 641 h 772"/>
                  <a:gd name="T50" fmla="*/ 341 w 785"/>
                  <a:gd name="T51" fmla="*/ 641 h 772"/>
                  <a:gd name="T52" fmla="*/ 375 w 785"/>
                  <a:gd name="T53" fmla="*/ 627 h 772"/>
                  <a:gd name="T54" fmla="*/ 364 w 785"/>
                  <a:gd name="T55" fmla="*/ 629 h 772"/>
                  <a:gd name="T56" fmla="*/ 150 w 785"/>
                  <a:gd name="T57" fmla="*/ 415 h 772"/>
                  <a:gd name="T58" fmla="*/ 152 w 785"/>
                  <a:gd name="T59" fmla="*/ 404 h 772"/>
                  <a:gd name="T60" fmla="*/ 152 w 785"/>
                  <a:gd name="T61" fmla="*/ 114 h 772"/>
                  <a:gd name="T62" fmla="*/ 665 w 785"/>
                  <a:gd name="T63" fmla="*/ 627 h 772"/>
                  <a:gd name="T64" fmla="*/ 375 w 785"/>
                  <a:gd name="T65" fmla="*/ 627 h 772"/>
                  <a:gd name="T66" fmla="*/ 729 w 785"/>
                  <a:gd name="T67" fmla="*/ 612 h 772"/>
                  <a:gd name="T68" fmla="*/ 707 w 785"/>
                  <a:gd name="T69" fmla="*/ 627 h 772"/>
                  <a:gd name="T70" fmla="*/ 699 w 785"/>
                  <a:gd name="T71" fmla="*/ 627 h 772"/>
                  <a:gd name="T72" fmla="*/ 152 w 785"/>
                  <a:gd name="T73" fmla="*/ 80 h 772"/>
                  <a:gd name="T74" fmla="*/ 152 w 785"/>
                  <a:gd name="T75" fmla="*/ 72 h 772"/>
                  <a:gd name="T76" fmla="*/ 167 w 785"/>
                  <a:gd name="T77" fmla="*/ 50 h 772"/>
                  <a:gd name="T78" fmla="*/ 176 w 785"/>
                  <a:gd name="T79" fmla="*/ 48 h 772"/>
                  <a:gd name="T80" fmla="*/ 193 w 785"/>
                  <a:gd name="T81" fmla="*/ 55 h 772"/>
                  <a:gd name="T82" fmla="*/ 724 w 785"/>
                  <a:gd name="T83" fmla="*/ 586 h 772"/>
                  <a:gd name="T84" fmla="*/ 729 w 785"/>
                  <a:gd name="T85" fmla="*/ 612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85" h="772">
                    <a:moveTo>
                      <a:pt x="227" y="21"/>
                    </a:moveTo>
                    <a:cubicBezTo>
                      <a:pt x="213" y="7"/>
                      <a:pt x="195" y="0"/>
                      <a:pt x="176" y="0"/>
                    </a:cubicBezTo>
                    <a:cubicBezTo>
                      <a:pt x="167" y="0"/>
                      <a:pt x="157" y="2"/>
                      <a:pt x="148" y="6"/>
                    </a:cubicBezTo>
                    <a:cubicBezTo>
                      <a:pt x="121" y="17"/>
                      <a:pt x="103" y="43"/>
                      <a:pt x="103" y="72"/>
                    </a:cubicBezTo>
                    <a:cubicBezTo>
                      <a:pt x="103" y="404"/>
                      <a:pt x="103" y="404"/>
                      <a:pt x="103" y="404"/>
                    </a:cubicBezTo>
                    <a:cubicBezTo>
                      <a:pt x="28" y="480"/>
                      <a:pt x="28" y="480"/>
                      <a:pt x="28" y="480"/>
                    </a:cubicBezTo>
                    <a:cubicBezTo>
                      <a:pt x="0" y="508"/>
                      <a:pt x="0" y="554"/>
                      <a:pt x="28" y="582"/>
                    </a:cubicBezTo>
                    <a:cubicBezTo>
                      <a:pt x="197" y="751"/>
                      <a:pt x="197" y="751"/>
                      <a:pt x="197" y="751"/>
                    </a:cubicBezTo>
                    <a:cubicBezTo>
                      <a:pt x="211" y="765"/>
                      <a:pt x="230" y="772"/>
                      <a:pt x="248" y="772"/>
                    </a:cubicBezTo>
                    <a:cubicBezTo>
                      <a:pt x="267" y="772"/>
                      <a:pt x="285" y="765"/>
                      <a:pt x="299" y="751"/>
                    </a:cubicBezTo>
                    <a:cubicBezTo>
                      <a:pt x="375" y="675"/>
                      <a:pt x="375" y="675"/>
                      <a:pt x="375" y="675"/>
                    </a:cubicBezTo>
                    <a:cubicBezTo>
                      <a:pt x="707" y="675"/>
                      <a:pt x="707" y="675"/>
                      <a:pt x="707" y="675"/>
                    </a:cubicBezTo>
                    <a:cubicBezTo>
                      <a:pt x="736" y="675"/>
                      <a:pt x="762" y="658"/>
                      <a:pt x="773" y="631"/>
                    </a:cubicBezTo>
                    <a:cubicBezTo>
                      <a:pt x="785" y="604"/>
                      <a:pt x="778" y="573"/>
                      <a:pt x="758" y="552"/>
                    </a:cubicBezTo>
                    <a:lnTo>
                      <a:pt x="227" y="21"/>
                    </a:lnTo>
                    <a:close/>
                    <a:moveTo>
                      <a:pt x="341" y="641"/>
                    </a:moveTo>
                    <a:cubicBezTo>
                      <a:pt x="265" y="717"/>
                      <a:pt x="265" y="717"/>
                      <a:pt x="265" y="717"/>
                    </a:cubicBezTo>
                    <a:cubicBezTo>
                      <a:pt x="259" y="723"/>
                      <a:pt x="252" y="724"/>
                      <a:pt x="248" y="724"/>
                    </a:cubicBezTo>
                    <a:cubicBezTo>
                      <a:pt x="245" y="724"/>
                      <a:pt x="237" y="723"/>
                      <a:pt x="231" y="717"/>
                    </a:cubicBezTo>
                    <a:cubicBezTo>
                      <a:pt x="62" y="548"/>
                      <a:pt x="62" y="548"/>
                      <a:pt x="62" y="548"/>
                    </a:cubicBezTo>
                    <a:cubicBezTo>
                      <a:pt x="56" y="542"/>
                      <a:pt x="55" y="534"/>
                      <a:pt x="55" y="531"/>
                    </a:cubicBezTo>
                    <a:cubicBezTo>
                      <a:pt x="55" y="527"/>
                      <a:pt x="56" y="520"/>
                      <a:pt x="62" y="514"/>
                    </a:cubicBezTo>
                    <a:cubicBezTo>
                      <a:pt x="138" y="438"/>
                      <a:pt x="138" y="438"/>
                      <a:pt x="138" y="438"/>
                    </a:cubicBezTo>
                    <a:cubicBezTo>
                      <a:pt x="138" y="438"/>
                      <a:pt x="138" y="438"/>
                      <a:pt x="138" y="438"/>
                    </a:cubicBezTo>
                    <a:cubicBezTo>
                      <a:pt x="341" y="641"/>
                      <a:pt x="341" y="641"/>
                      <a:pt x="341" y="641"/>
                    </a:cubicBezTo>
                    <a:cubicBezTo>
                      <a:pt x="341" y="641"/>
                      <a:pt x="341" y="641"/>
                      <a:pt x="341" y="641"/>
                    </a:cubicBezTo>
                    <a:close/>
                    <a:moveTo>
                      <a:pt x="375" y="627"/>
                    </a:moveTo>
                    <a:cubicBezTo>
                      <a:pt x="371" y="627"/>
                      <a:pt x="368" y="629"/>
                      <a:pt x="364" y="629"/>
                    </a:cubicBezTo>
                    <a:cubicBezTo>
                      <a:pt x="150" y="415"/>
                      <a:pt x="150" y="415"/>
                      <a:pt x="150" y="415"/>
                    </a:cubicBezTo>
                    <a:cubicBezTo>
                      <a:pt x="150" y="411"/>
                      <a:pt x="152" y="408"/>
                      <a:pt x="152" y="404"/>
                    </a:cubicBezTo>
                    <a:cubicBezTo>
                      <a:pt x="152" y="114"/>
                      <a:pt x="152" y="114"/>
                      <a:pt x="152" y="114"/>
                    </a:cubicBezTo>
                    <a:cubicBezTo>
                      <a:pt x="665" y="627"/>
                      <a:pt x="665" y="627"/>
                      <a:pt x="665" y="627"/>
                    </a:cubicBezTo>
                    <a:lnTo>
                      <a:pt x="375" y="627"/>
                    </a:lnTo>
                    <a:close/>
                    <a:moveTo>
                      <a:pt x="729" y="612"/>
                    </a:moveTo>
                    <a:cubicBezTo>
                      <a:pt x="725" y="621"/>
                      <a:pt x="716" y="627"/>
                      <a:pt x="707" y="627"/>
                    </a:cubicBezTo>
                    <a:cubicBezTo>
                      <a:pt x="699" y="627"/>
                      <a:pt x="699" y="627"/>
                      <a:pt x="699" y="627"/>
                    </a:cubicBezTo>
                    <a:cubicBezTo>
                      <a:pt x="152" y="80"/>
                      <a:pt x="152" y="80"/>
                      <a:pt x="152" y="80"/>
                    </a:cubicBezTo>
                    <a:cubicBezTo>
                      <a:pt x="152" y="72"/>
                      <a:pt x="152" y="72"/>
                      <a:pt x="152" y="72"/>
                    </a:cubicBezTo>
                    <a:cubicBezTo>
                      <a:pt x="152" y="63"/>
                      <a:pt x="158" y="54"/>
                      <a:pt x="167" y="50"/>
                    </a:cubicBezTo>
                    <a:cubicBezTo>
                      <a:pt x="170" y="49"/>
                      <a:pt x="173" y="48"/>
                      <a:pt x="176" y="48"/>
                    </a:cubicBezTo>
                    <a:cubicBezTo>
                      <a:pt x="182" y="48"/>
                      <a:pt x="188" y="51"/>
                      <a:pt x="193" y="55"/>
                    </a:cubicBezTo>
                    <a:cubicBezTo>
                      <a:pt x="724" y="586"/>
                      <a:pt x="724" y="586"/>
                      <a:pt x="724" y="586"/>
                    </a:cubicBezTo>
                    <a:cubicBezTo>
                      <a:pt x="731" y="593"/>
                      <a:pt x="733" y="603"/>
                      <a:pt x="729" y="6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Freeform 7"/>
              <p:cNvSpPr>
                <a:spLocks/>
              </p:cNvSpPr>
              <p:nvPr/>
            </p:nvSpPr>
            <p:spPr bwMode="auto">
              <a:xfrm>
                <a:off x="1549400" y="1588"/>
                <a:ext cx="1362075" cy="1362075"/>
              </a:xfrm>
              <a:custGeom>
                <a:avLst/>
                <a:gdLst>
                  <a:gd name="T0" fmla="*/ 24 w 362"/>
                  <a:gd name="T1" fmla="*/ 48 h 362"/>
                  <a:gd name="T2" fmla="*/ 24 w 362"/>
                  <a:gd name="T3" fmla="*/ 48 h 362"/>
                  <a:gd name="T4" fmla="*/ 314 w 362"/>
                  <a:gd name="T5" fmla="*/ 338 h 362"/>
                  <a:gd name="T6" fmla="*/ 314 w 362"/>
                  <a:gd name="T7" fmla="*/ 338 h 362"/>
                  <a:gd name="T8" fmla="*/ 338 w 362"/>
                  <a:gd name="T9" fmla="*/ 362 h 362"/>
                  <a:gd name="T10" fmla="*/ 362 w 362"/>
                  <a:gd name="T11" fmla="*/ 338 h 362"/>
                  <a:gd name="T12" fmla="*/ 362 w 362"/>
                  <a:gd name="T13" fmla="*/ 338 h 362"/>
                  <a:gd name="T14" fmla="*/ 25 w 362"/>
                  <a:gd name="T15" fmla="*/ 0 h 362"/>
                  <a:gd name="T16" fmla="*/ 24 w 362"/>
                  <a:gd name="T17" fmla="*/ 0 h 362"/>
                  <a:gd name="T18" fmla="*/ 0 w 362"/>
                  <a:gd name="T19" fmla="*/ 24 h 362"/>
                  <a:gd name="T20" fmla="*/ 24 w 362"/>
                  <a:gd name="T21" fmla="*/ 48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2" h="362">
                    <a:moveTo>
                      <a:pt x="24" y="48"/>
                    </a:moveTo>
                    <a:cubicBezTo>
                      <a:pt x="24" y="48"/>
                      <a:pt x="24" y="48"/>
                      <a:pt x="24" y="48"/>
                    </a:cubicBezTo>
                    <a:cubicBezTo>
                      <a:pt x="184" y="48"/>
                      <a:pt x="314" y="178"/>
                      <a:pt x="314" y="338"/>
                    </a:cubicBezTo>
                    <a:cubicBezTo>
                      <a:pt x="314" y="338"/>
                      <a:pt x="314" y="338"/>
                      <a:pt x="314" y="338"/>
                    </a:cubicBezTo>
                    <a:cubicBezTo>
                      <a:pt x="314" y="351"/>
                      <a:pt x="325" y="362"/>
                      <a:pt x="338" y="362"/>
                    </a:cubicBezTo>
                    <a:cubicBezTo>
                      <a:pt x="351" y="362"/>
                      <a:pt x="362" y="351"/>
                      <a:pt x="362" y="338"/>
                    </a:cubicBezTo>
                    <a:cubicBezTo>
                      <a:pt x="362" y="338"/>
                      <a:pt x="362" y="338"/>
                      <a:pt x="362" y="338"/>
                    </a:cubicBezTo>
                    <a:cubicBezTo>
                      <a:pt x="362" y="151"/>
                      <a:pt x="211" y="0"/>
                      <a:pt x="25" y="0"/>
                    </a:cubicBezTo>
                    <a:cubicBezTo>
                      <a:pt x="25" y="0"/>
                      <a:pt x="24" y="0"/>
                      <a:pt x="24" y="0"/>
                    </a:cubicBezTo>
                    <a:cubicBezTo>
                      <a:pt x="11" y="0"/>
                      <a:pt x="0" y="11"/>
                      <a:pt x="0" y="24"/>
                    </a:cubicBezTo>
                    <a:cubicBezTo>
                      <a:pt x="0" y="37"/>
                      <a:pt x="11" y="48"/>
                      <a:pt x="24" y="4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cxnSp>
        <p:nvCxnSpPr>
          <p:cNvPr id="68" name="Straight Connector 67"/>
          <p:cNvCxnSpPr/>
          <p:nvPr/>
        </p:nvCxnSpPr>
        <p:spPr>
          <a:xfrm>
            <a:off x="3575934" y="1891899"/>
            <a:ext cx="1928631" cy="0"/>
          </a:xfrm>
          <a:prstGeom prst="line">
            <a:avLst/>
          </a:prstGeom>
          <a:ln w="12700">
            <a:solidFill>
              <a:schemeClr val="bg1">
                <a:lumMod val="75000"/>
              </a:schemeClr>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2" name="Text Placeholder 1"/>
          <p:cNvSpPr>
            <a:spLocks noGrp="1"/>
          </p:cNvSpPr>
          <p:nvPr>
            <p:ph type="body" sz="quarter" idx="10"/>
          </p:nvPr>
        </p:nvSpPr>
        <p:spPr/>
        <p:txBody>
          <a:bodyPr>
            <a:normAutofit/>
          </a:bodyPr>
          <a:lstStyle/>
          <a:p>
            <a:r>
              <a:rPr lang="en-US" sz="2000" dirty="0" smtClean="0"/>
              <a:t>FUNCTION INVOCATION</a:t>
            </a:r>
            <a:endParaRPr lang="en-US" sz="2000" dirty="0"/>
          </a:p>
        </p:txBody>
      </p:sp>
    </p:spTree>
    <p:extLst>
      <p:ext uri="{BB962C8B-B14F-4D97-AF65-F5344CB8AC3E}">
        <p14:creationId xmlns:p14="http://schemas.microsoft.com/office/powerpoint/2010/main" val="192936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up)">
                                      <p:cBhvr>
                                        <p:cTn id="11" dur="500"/>
                                        <p:tgtEl>
                                          <p:spTgt spid="26"/>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right)">
                                      <p:cBhvr>
                                        <p:cTn id="15" dur="500"/>
                                        <p:tgtEl>
                                          <p:spTgt spid="2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left)">
                                      <p:cBhvr>
                                        <p:cTn id="18" dur="500"/>
                                        <p:tgtEl>
                                          <p:spTgt spid="27"/>
                                        </p:tgtEl>
                                      </p:cBhvr>
                                    </p:animEffect>
                                  </p:childTnLst>
                                </p:cTn>
                              </p:par>
                            </p:childTnLst>
                          </p:cTn>
                        </p:par>
                        <p:par>
                          <p:cTn id="19" fill="hold">
                            <p:stCondLst>
                              <p:cond delay="1500"/>
                            </p:stCondLst>
                            <p:childTnLst>
                              <p:par>
                                <p:cTn id="20" presetID="22" presetClass="entr" presetSubtype="2" fill="hold" nodeType="after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ipe(right)">
                                      <p:cBhvr>
                                        <p:cTn id="22" dur="500"/>
                                        <p:tgtEl>
                                          <p:spTgt spid="39"/>
                                        </p:tgtEl>
                                      </p:cBhvr>
                                    </p:animEffect>
                                  </p:childTnLst>
                                </p:cTn>
                              </p:par>
                              <p:par>
                                <p:cTn id="23" presetID="22" presetClass="entr" presetSubtype="8"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left)">
                                      <p:cBhvr>
                                        <p:cTn id="25" dur="500"/>
                                        <p:tgtEl>
                                          <p:spTgt spid="40"/>
                                        </p:tgtEl>
                                      </p:cBhvr>
                                    </p:animEffect>
                                  </p:childTnLst>
                                </p:cTn>
                              </p:par>
                              <p:par>
                                <p:cTn id="26" presetID="22" presetClass="entr" presetSubtype="2" fill="hold" nodeType="with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right)">
                                      <p:cBhvr>
                                        <p:cTn id="28" dur="500"/>
                                        <p:tgtEl>
                                          <p:spTgt spid="68"/>
                                        </p:tgtEl>
                                      </p:cBhvr>
                                    </p:animEffect>
                                  </p:childTnLst>
                                </p:cTn>
                              </p:par>
                            </p:childTnLst>
                          </p:cTn>
                        </p:par>
                        <p:par>
                          <p:cTn id="29" fill="hold">
                            <p:stCondLst>
                              <p:cond delay="2000"/>
                            </p:stCondLst>
                            <p:childTnLst>
                              <p:par>
                                <p:cTn id="30" presetID="53" presetClass="entr" presetSubtype="16" fill="hold" grpId="0" nodeType="afterEffect">
                                  <p:stCondLst>
                                    <p:cond delay="0"/>
                                  </p:stCondLst>
                                  <p:childTnLst>
                                    <p:set>
                                      <p:cBhvr>
                                        <p:cTn id="31" dur="1" fill="hold">
                                          <p:stCondLst>
                                            <p:cond delay="0"/>
                                          </p:stCondLst>
                                        </p:cTn>
                                        <p:tgtEl>
                                          <p:spTgt spid="55"/>
                                        </p:tgtEl>
                                        <p:attrNameLst>
                                          <p:attrName>style.visibility</p:attrName>
                                        </p:attrNameLst>
                                      </p:cBhvr>
                                      <p:to>
                                        <p:strVal val="visible"/>
                                      </p:to>
                                    </p:set>
                                    <p:anim calcmode="lin" valueType="num">
                                      <p:cBhvr>
                                        <p:cTn id="32" dur="500" fill="hold"/>
                                        <p:tgtEl>
                                          <p:spTgt spid="55"/>
                                        </p:tgtEl>
                                        <p:attrNameLst>
                                          <p:attrName>ppt_w</p:attrName>
                                        </p:attrNameLst>
                                      </p:cBhvr>
                                      <p:tavLst>
                                        <p:tav tm="0">
                                          <p:val>
                                            <p:fltVal val="0"/>
                                          </p:val>
                                        </p:tav>
                                        <p:tav tm="100000">
                                          <p:val>
                                            <p:strVal val="#ppt_w"/>
                                          </p:val>
                                        </p:tav>
                                      </p:tavLst>
                                    </p:anim>
                                    <p:anim calcmode="lin" valueType="num">
                                      <p:cBhvr>
                                        <p:cTn id="33" dur="500" fill="hold"/>
                                        <p:tgtEl>
                                          <p:spTgt spid="55"/>
                                        </p:tgtEl>
                                        <p:attrNameLst>
                                          <p:attrName>ppt_h</p:attrName>
                                        </p:attrNameLst>
                                      </p:cBhvr>
                                      <p:tavLst>
                                        <p:tav tm="0">
                                          <p:val>
                                            <p:fltVal val="0"/>
                                          </p:val>
                                        </p:tav>
                                        <p:tav tm="100000">
                                          <p:val>
                                            <p:strVal val="#ppt_h"/>
                                          </p:val>
                                        </p:tav>
                                      </p:tavLst>
                                    </p:anim>
                                    <p:animEffect transition="in" filter="fade">
                                      <p:cBhvr>
                                        <p:cTn id="34" dur="500"/>
                                        <p:tgtEl>
                                          <p:spTgt spid="55"/>
                                        </p:tgtEl>
                                      </p:cBhvr>
                                    </p:animEffect>
                                  </p:childTnLst>
                                </p:cTn>
                              </p:par>
                              <p:par>
                                <p:cTn id="35" presetID="53" presetClass="entr" presetSubtype="16" fill="hold" nodeType="withEffect">
                                  <p:stCondLst>
                                    <p:cond delay="0"/>
                                  </p:stCondLst>
                                  <p:childTnLst>
                                    <p:set>
                                      <p:cBhvr>
                                        <p:cTn id="36" dur="1" fill="hold">
                                          <p:stCondLst>
                                            <p:cond delay="0"/>
                                          </p:stCondLst>
                                        </p:cTn>
                                        <p:tgtEl>
                                          <p:spTgt spid="56"/>
                                        </p:tgtEl>
                                        <p:attrNameLst>
                                          <p:attrName>style.visibility</p:attrName>
                                        </p:attrNameLst>
                                      </p:cBhvr>
                                      <p:to>
                                        <p:strVal val="visible"/>
                                      </p:to>
                                    </p:set>
                                    <p:anim calcmode="lin" valueType="num">
                                      <p:cBhvr>
                                        <p:cTn id="37" dur="500" fill="hold"/>
                                        <p:tgtEl>
                                          <p:spTgt spid="56"/>
                                        </p:tgtEl>
                                        <p:attrNameLst>
                                          <p:attrName>ppt_w</p:attrName>
                                        </p:attrNameLst>
                                      </p:cBhvr>
                                      <p:tavLst>
                                        <p:tav tm="0">
                                          <p:val>
                                            <p:fltVal val="0"/>
                                          </p:val>
                                        </p:tav>
                                        <p:tav tm="100000">
                                          <p:val>
                                            <p:strVal val="#ppt_w"/>
                                          </p:val>
                                        </p:tav>
                                      </p:tavLst>
                                    </p:anim>
                                    <p:anim calcmode="lin" valueType="num">
                                      <p:cBhvr>
                                        <p:cTn id="38" dur="500" fill="hold"/>
                                        <p:tgtEl>
                                          <p:spTgt spid="56"/>
                                        </p:tgtEl>
                                        <p:attrNameLst>
                                          <p:attrName>ppt_h</p:attrName>
                                        </p:attrNameLst>
                                      </p:cBhvr>
                                      <p:tavLst>
                                        <p:tav tm="0">
                                          <p:val>
                                            <p:fltVal val="0"/>
                                          </p:val>
                                        </p:tav>
                                        <p:tav tm="100000">
                                          <p:val>
                                            <p:strVal val="#ppt_h"/>
                                          </p:val>
                                        </p:tav>
                                      </p:tavLst>
                                    </p:anim>
                                    <p:animEffect transition="in" filter="fade">
                                      <p:cBhvr>
                                        <p:cTn id="39" dur="500"/>
                                        <p:tgtEl>
                                          <p:spTgt spid="56"/>
                                        </p:tgtEl>
                                      </p:cBhvr>
                                    </p:animEffect>
                                  </p:childTnLst>
                                </p:cTn>
                              </p:par>
                              <p:par>
                                <p:cTn id="40" presetID="53" presetClass="entr" presetSubtype="16" fill="hold" nodeType="withEffect">
                                  <p:stCondLst>
                                    <p:cond delay="0"/>
                                  </p:stCondLst>
                                  <p:childTnLst>
                                    <p:set>
                                      <p:cBhvr>
                                        <p:cTn id="41" dur="1" fill="hold">
                                          <p:stCondLst>
                                            <p:cond delay="0"/>
                                          </p:stCondLst>
                                        </p:cTn>
                                        <p:tgtEl>
                                          <p:spTgt spid="60"/>
                                        </p:tgtEl>
                                        <p:attrNameLst>
                                          <p:attrName>style.visibility</p:attrName>
                                        </p:attrNameLst>
                                      </p:cBhvr>
                                      <p:to>
                                        <p:strVal val="visible"/>
                                      </p:to>
                                    </p:set>
                                    <p:anim calcmode="lin" valueType="num">
                                      <p:cBhvr>
                                        <p:cTn id="42" dur="500" fill="hold"/>
                                        <p:tgtEl>
                                          <p:spTgt spid="60"/>
                                        </p:tgtEl>
                                        <p:attrNameLst>
                                          <p:attrName>ppt_w</p:attrName>
                                        </p:attrNameLst>
                                      </p:cBhvr>
                                      <p:tavLst>
                                        <p:tav tm="0">
                                          <p:val>
                                            <p:fltVal val="0"/>
                                          </p:val>
                                        </p:tav>
                                        <p:tav tm="100000">
                                          <p:val>
                                            <p:strVal val="#ppt_w"/>
                                          </p:val>
                                        </p:tav>
                                      </p:tavLst>
                                    </p:anim>
                                    <p:anim calcmode="lin" valueType="num">
                                      <p:cBhvr>
                                        <p:cTn id="43" dur="500" fill="hold"/>
                                        <p:tgtEl>
                                          <p:spTgt spid="60"/>
                                        </p:tgtEl>
                                        <p:attrNameLst>
                                          <p:attrName>ppt_h</p:attrName>
                                        </p:attrNameLst>
                                      </p:cBhvr>
                                      <p:tavLst>
                                        <p:tav tm="0">
                                          <p:val>
                                            <p:fltVal val="0"/>
                                          </p:val>
                                        </p:tav>
                                        <p:tav tm="100000">
                                          <p:val>
                                            <p:strVal val="#ppt_h"/>
                                          </p:val>
                                        </p:tav>
                                      </p:tavLst>
                                    </p:anim>
                                    <p:animEffect transition="in" filter="fade">
                                      <p:cBhvr>
                                        <p:cTn id="44" dur="500"/>
                                        <p:tgtEl>
                                          <p:spTgt spid="60"/>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fade">
                                      <p:cBhvr>
                                        <p:cTn id="48" dur="500"/>
                                        <p:tgtEl>
                                          <p:spTgt spid="4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fade">
                                      <p:cBhvr>
                                        <p:cTn id="51" dur="500"/>
                                        <p:tgtEl>
                                          <p:spTgt spid="4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fade">
                                      <p:cBhvr>
                                        <p:cTn id="5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42" grpId="0"/>
      <p:bldP spid="45" grpId="0"/>
      <p:bldP spid="48" grpId="0"/>
      <p:bldP spid="53" grpId="0"/>
      <p:bldP spid="5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038" y="1063122"/>
            <a:ext cx="2775375" cy="369332"/>
          </a:xfrm>
          <a:prstGeom prst="rect">
            <a:avLst/>
          </a:prstGeom>
          <a:noFill/>
        </p:spPr>
        <p:txBody>
          <a:bodyPr wrap="none" rtlCol="0">
            <a:spAutoFit/>
          </a:bodyPr>
          <a:lstStyle/>
          <a:p>
            <a:pPr algn="ctr"/>
            <a:r>
              <a:rPr lang="en-US" sz="1800" dirty="0" smtClean="0">
                <a:solidFill>
                  <a:schemeClr val="accent1">
                    <a:lumMod val="50000"/>
                  </a:schemeClr>
                </a:solidFill>
                <a:latin typeface="+mj-lt"/>
              </a:rPr>
              <a:t>Javascript RegExp object</a:t>
            </a:r>
            <a:endParaRPr lang="en-US" sz="1800" dirty="0">
              <a:solidFill>
                <a:schemeClr val="accent1">
                  <a:lumMod val="50000"/>
                </a:schemeClr>
              </a:solidFill>
              <a:latin typeface="+mj-lt"/>
            </a:endParaRPr>
          </a:p>
        </p:txBody>
      </p:sp>
      <p:grpSp>
        <p:nvGrpSpPr>
          <p:cNvPr id="156" name="Group 155"/>
          <p:cNvGrpSpPr/>
          <p:nvPr/>
        </p:nvGrpSpPr>
        <p:grpSpPr>
          <a:xfrm>
            <a:off x="1467530" y="1980462"/>
            <a:ext cx="1847278" cy="1291990"/>
            <a:chOff x="1477805" y="2206494"/>
            <a:chExt cx="1847278" cy="1291990"/>
          </a:xfrm>
        </p:grpSpPr>
        <p:sp>
          <p:nvSpPr>
            <p:cNvPr id="5" name="Rectangle 4"/>
            <p:cNvSpPr/>
            <p:nvPr/>
          </p:nvSpPr>
          <p:spPr>
            <a:xfrm>
              <a:off x="1477805" y="2206494"/>
              <a:ext cx="1847278" cy="12919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5" name="Rectangle 74"/>
            <p:cNvSpPr/>
            <p:nvPr/>
          </p:nvSpPr>
          <p:spPr>
            <a:xfrm>
              <a:off x="1477805" y="3390512"/>
              <a:ext cx="1847278" cy="10797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76" name="Rectangle 75"/>
          <p:cNvSpPr/>
          <p:nvPr/>
        </p:nvSpPr>
        <p:spPr>
          <a:xfrm>
            <a:off x="1467530" y="3272451"/>
            <a:ext cx="1847278" cy="12919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61" name="Group 160"/>
          <p:cNvGrpSpPr/>
          <p:nvPr/>
        </p:nvGrpSpPr>
        <p:grpSpPr>
          <a:xfrm>
            <a:off x="1467530" y="4564441"/>
            <a:ext cx="1847278" cy="1291990"/>
            <a:chOff x="1477805" y="4790473"/>
            <a:chExt cx="1847278" cy="1291990"/>
          </a:xfrm>
        </p:grpSpPr>
        <p:sp>
          <p:nvSpPr>
            <p:cNvPr id="78" name="Rectangle 77"/>
            <p:cNvSpPr/>
            <p:nvPr/>
          </p:nvSpPr>
          <p:spPr>
            <a:xfrm>
              <a:off x="1477805" y="4790473"/>
              <a:ext cx="1847278" cy="12919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9" name="Rectangle 78"/>
            <p:cNvSpPr/>
            <p:nvPr/>
          </p:nvSpPr>
          <p:spPr>
            <a:xfrm>
              <a:off x="1477805" y="5974491"/>
              <a:ext cx="1847278" cy="10797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57" name="Group 156"/>
          <p:cNvGrpSpPr/>
          <p:nvPr/>
        </p:nvGrpSpPr>
        <p:grpSpPr>
          <a:xfrm>
            <a:off x="3314808" y="1980462"/>
            <a:ext cx="1847278" cy="1291990"/>
            <a:chOff x="3325083" y="2206494"/>
            <a:chExt cx="1847278" cy="1291990"/>
          </a:xfrm>
        </p:grpSpPr>
        <p:sp>
          <p:nvSpPr>
            <p:cNvPr id="80" name="Rectangle 79"/>
            <p:cNvSpPr/>
            <p:nvPr/>
          </p:nvSpPr>
          <p:spPr>
            <a:xfrm>
              <a:off x="3325083" y="2206494"/>
              <a:ext cx="1847278" cy="12919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1" name="Rectangle 80"/>
            <p:cNvSpPr/>
            <p:nvPr/>
          </p:nvSpPr>
          <p:spPr>
            <a:xfrm>
              <a:off x="3325083" y="3390512"/>
              <a:ext cx="1847278" cy="10797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82" name="Rectangle 81"/>
          <p:cNvSpPr/>
          <p:nvPr/>
        </p:nvSpPr>
        <p:spPr>
          <a:xfrm>
            <a:off x="3314808" y="3272451"/>
            <a:ext cx="1847278" cy="1291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62" name="Group 161"/>
          <p:cNvGrpSpPr/>
          <p:nvPr/>
        </p:nvGrpSpPr>
        <p:grpSpPr>
          <a:xfrm>
            <a:off x="3314808" y="4564441"/>
            <a:ext cx="1847278" cy="1291990"/>
            <a:chOff x="3325083" y="4790473"/>
            <a:chExt cx="1847278" cy="1291990"/>
          </a:xfrm>
        </p:grpSpPr>
        <p:sp>
          <p:nvSpPr>
            <p:cNvPr id="83" name="Rectangle 82"/>
            <p:cNvSpPr/>
            <p:nvPr/>
          </p:nvSpPr>
          <p:spPr>
            <a:xfrm>
              <a:off x="3325083" y="4790473"/>
              <a:ext cx="1847278" cy="12919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4" name="Rectangle 83"/>
            <p:cNvSpPr/>
            <p:nvPr/>
          </p:nvSpPr>
          <p:spPr>
            <a:xfrm>
              <a:off x="3325083" y="5974491"/>
              <a:ext cx="1847278" cy="10797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58" name="Group 157"/>
          <p:cNvGrpSpPr/>
          <p:nvPr/>
        </p:nvGrpSpPr>
        <p:grpSpPr>
          <a:xfrm>
            <a:off x="5162086" y="1980462"/>
            <a:ext cx="1847278" cy="1291990"/>
            <a:chOff x="5172361" y="2206494"/>
            <a:chExt cx="1847278" cy="1291990"/>
          </a:xfrm>
        </p:grpSpPr>
        <p:sp>
          <p:nvSpPr>
            <p:cNvPr id="85" name="Rectangle 84"/>
            <p:cNvSpPr/>
            <p:nvPr/>
          </p:nvSpPr>
          <p:spPr>
            <a:xfrm>
              <a:off x="5172361" y="2206494"/>
              <a:ext cx="1847278" cy="12919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6" name="Rectangle 85"/>
            <p:cNvSpPr/>
            <p:nvPr/>
          </p:nvSpPr>
          <p:spPr>
            <a:xfrm>
              <a:off x="5172361" y="3390512"/>
              <a:ext cx="1847278" cy="10797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87" name="Rectangle 86"/>
          <p:cNvSpPr/>
          <p:nvPr/>
        </p:nvSpPr>
        <p:spPr>
          <a:xfrm>
            <a:off x="5162086" y="3272451"/>
            <a:ext cx="1847278" cy="12919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63" name="Group 162"/>
          <p:cNvGrpSpPr/>
          <p:nvPr/>
        </p:nvGrpSpPr>
        <p:grpSpPr>
          <a:xfrm>
            <a:off x="5162086" y="4564441"/>
            <a:ext cx="1847278" cy="1291990"/>
            <a:chOff x="5172361" y="4790473"/>
            <a:chExt cx="1847278" cy="1291990"/>
          </a:xfrm>
        </p:grpSpPr>
        <p:sp>
          <p:nvSpPr>
            <p:cNvPr id="88" name="Rectangle 87"/>
            <p:cNvSpPr/>
            <p:nvPr/>
          </p:nvSpPr>
          <p:spPr>
            <a:xfrm>
              <a:off x="5172361" y="4790473"/>
              <a:ext cx="1847278" cy="12919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9" name="Rectangle 88"/>
            <p:cNvSpPr/>
            <p:nvPr/>
          </p:nvSpPr>
          <p:spPr>
            <a:xfrm>
              <a:off x="5172361" y="5974491"/>
              <a:ext cx="1847278" cy="10797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59" name="Group 158"/>
          <p:cNvGrpSpPr/>
          <p:nvPr/>
        </p:nvGrpSpPr>
        <p:grpSpPr>
          <a:xfrm>
            <a:off x="7009364" y="1980462"/>
            <a:ext cx="1847278" cy="1291990"/>
            <a:chOff x="7019639" y="2206494"/>
            <a:chExt cx="1847278" cy="1291990"/>
          </a:xfrm>
        </p:grpSpPr>
        <p:sp>
          <p:nvSpPr>
            <p:cNvPr id="105" name="Rectangle 104"/>
            <p:cNvSpPr/>
            <p:nvPr/>
          </p:nvSpPr>
          <p:spPr>
            <a:xfrm>
              <a:off x="7019639" y="2206494"/>
              <a:ext cx="1847278" cy="12919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6" name="Rectangle 105"/>
            <p:cNvSpPr/>
            <p:nvPr/>
          </p:nvSpPr>
          <p:spPr>
            <a:xfrm>
              <a:off x="7019639" y="3390512"/>
              <a:ext cx="1847278" cy="10797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07" name="Rectangle 106"/>
          <p:cNvSpPr/>
          <p:nvPr/>
        </p:nvSpPr>
        <p:spPr>
          <a:xfrm>
            <a:off x="7009364" y="3272451"/>
            <a:ext cx="1847278" cy="1291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64" name="Group 163"/>
          <p:cNvGrpSpPr/>
          <p:nvPr/>
        </p:nvGrpSpPr>
        <p:grpSpPr>
          <a:xfrm>
            <a:off x="7009364" y="4564441"/>
            <a:ext cx="1847278" cy="1291990"/>
            <a:chOff x="7019639" y="4790473"/>
            <a:chExt cx="1847278" cy="1291990"/>
          </a:xfrm>
        </p:grpSpPr>
        <p:sp>
          <p:nvSpPr>
            <p:cNvPr id="108" name="Rectangle 107"/>
            <p:cNvSpPr/>
            <p:nvPr/>
          </p:nvSpPr>
          <p:spPr>
            <a:xfrm>
              <a:off x="7019639" y="4790473"/>
              <a:ext cx="1847278" cy="12919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9" name="Rectangle 108"/>
            <p:cNvSpPr/>
            <p:nvPr/>
          </p:nvSpPr>
          <p:spPr>
            <a:xfrm>
              <a:off x="7019639" y="5974491"/>
              <a:ext cx="1847278" cy="10797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60" name="Group 159"/>
          <p:cNvGrpSpPr/>
          <p:nvPr/>
        </p:nvGrpSpPr>
        <p:grpSpPr>
          <a:xfrm>
            <a:off x="8856642" y="1980462"/>
            <a:ext cx="1847278" cy="1291990"/>
            <a:chOff x="8866917" y="2206494"/>
            <a:chExt cx="1847278" cy="1291990"/>
          </a:xfrm>
        </p:grpSpPr>
        <p:sp>
          <p:nvSpPr>
            <p:cNvPr id="110" name="Rectangle 109"/>
            <p:cNvSpPr/>
            <p:nvPr/>
          </p:nvSpPr>
          <p:spPr>
            <a:xfrm>
              <a:off x="8866917" y="2206494"/>
              <a:ext cx="1847278" cy="129199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1" name="Rectangle 110"/>
            <p:cNvSpPr/>
            <p:nvPr/>
          </p:nvSpPr>
          <p:spPr>
            <a:xfrm>
              <a:off x="8866917" y="3390512"/>
              <a:ext cx="1847278" cy="10797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12" name="Rectangle 111"/>
          <p:cNvSpPr/>
          <p:nvPr/>
        </p:nvSpPr>
        <p:spPr>
          <a:xfrm>
            <a:off x="8856642" y="3272451"/>
            <a:ext cx="1847278" cy="12919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65" name="Group 164"/>
          <p:cNvGrpSpPr/>
          <p:nvPr/>
        </p:nvGrpSpPr>
        <p:grpSpPr>
          <a:xfrm>
            <a:off x="8856642" y="4564441"/>
            <a:ext cx="1847278" cy="1291990"/>
            <a:chOff x="8866917" y="4790473"/>
            <a:chExt cx="1847278" cy="1291990"/>
          </a:xfrm>
        </p:grpSpPr>
        <p:sp>
          <p:nvSpPr>
            <p:cNvPr id="113" name="Rectangle 112"/>
            <p:cNvSpPr/>
            <p:nvPr/>
          </p:nvSpPr>
          <p:spPr>
            <a:xfrm>
              <a:off x="8866917" y="4790473"/>
              <a:ext cx="1847278" cy="129199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4" name="Rectangle 113"/>
            <p:cNvSpPr/>
            <p:nvPr/>
          </p:nvSpPr>
          <p:spPr>
            <a:xfrm>
              <a:off x="8866917" y="5974491"/>
              <a:ext cx="1847278" cy="10797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8" name="Isosceles Triangle 7"/>
          <p:cNvSpPr/>
          <p:nvPr/>
        </p:nvSpPr>
        <p:spPr>
          <a:xfrm flipV="1">
            <a:off x="2152842" y="3195958"/>
            <a:ext cx="476655" cy="252919"/>
          </a:xfrm>
          <a:prstGeom prst="triangl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6" name="Isosceles Triangle 115"/>
          <p:cNvSpPr/>
          <p:nvPr/>
        </p:nvSpPr>
        <p:spPr>
          <a:xfrm flipV="1">
            <a:off x="4000120" y="3195958"/>
            <a:ext cx="476655" cy="252919"/>
          </a:xfrm>
          <a:prstGeom prst="triangl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9" name="Isosceles Triangle 118"/>
          <p:cNvSpPr/>
          <p:nvPr/>
        </p:nvSpPr>
        <p:spPr>
          <a:xfrm flipV="1">
            <a:off x="5847398" y="3195958"/>
            <a:ext cx="476655" cy="252919"/>
          </a:xfrm>
          <a:prstGeom prst="triangle">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0" name="Isosceles Triangle 119"/>
          <p:cNvSpPr/>
          <p:nvPr/>
        </p:nvSpPr>
        <p:spPr>
          <a:xfrm flipV="1">
            <a:off x="7694676" y="3195958"/>
            <a:ext cx="476655" cy="252919"/>
          </a:xfrm>
          <a:prstGeom prst="triangle">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1" name="Isosceles Triangle 120"/>
          <p:cNvSpPr/>
          <p:nvPr/>
        </p:nvSpPr>
        <p:spPr>
          <a:xfrm flipV="1">
            <a:off x="9541954" y="3195958"/>
            <a:ext cx="476655" cy="252919"/>
          </a:xfrm>
          <a:prstGeom prst="triangle">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3" name="Isosceles Triangle 122"/>
          <p:cNvSpPr/>
          <p:nvPr/>
        </p:nvSpPr>
        <p:spPr>
          <a:xfrm>
            <a:off x="2152842" y="4344328"/>
            <a:ext cx="476655" cy="252919"/>
          </a:xfrm>
          <a:prstGeom prst="triangl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4" name="Isosceles Triangle 123"/>
          <p:cNvSpPr/>
          <p:nvPr/>
        </p:nvSpPr>
        <p:spPr>
          <a:xfrm>
            <a:off x="4000120" y="4344328"/>
            <a:ext cx="476655" cy="252919"/>
          </a:xfrm>
          <a:prstGeom prst="triangl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5" name="Isosceles Triangle 124"/>
          <p:cNvSpPr/>
          <p:nvPr/>
        </p:nvSpPr>
        <p:spPr>
          <a:xfrm>
            <a:off x="5847398" y="4344328"/>
            <a:ext cx="476655" cy="252919"/>
          </a:xfrm>
          <a:prstGeom prst="triangle">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6" name="Isosceles Triangle 125"/>
          <p:cNvSpPr/>
          <p:nvPr/>
        </p:nvSpPr>
        <p:spPr>
          <a:xfrm>
            <a:off x="7694676" y="4344328"/>
            <a:ext cx="476655" cy="252919"/>
          </a:xfrm>
          <a:prstGeom prst="triangle">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7" name="Isosceles Triangle 126"/>
          <p:cNvSpPr/>
          <p:nvPr/>
        </p:nvSpPr>
        <p:spPr>
          <a:xfrm>
            <a:off x="9541954" y="4344328"/>
            <a:ext cx="476655" cy="252919"/>
          </a:xfrm>
          <a:prstGeom prst="triangle">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TextBox 15"/>
          <p:cNvSpPr txBox="1"/>
          <p:nvPr/>
        </p:nvSpPr>
        <p:spPr>
          <a:xfrm>
            <a:off x="1869998" y="3711936"/>
            <a:ext cx="1038682" cy="369332"/>
          </a:xfrm>
          <a:prstGeom prst="rect">
            <a:avLst/>
          </a:prstGeom>
          <a:noFill/>
        </p:spPr>
        <p:txBody>
          <a:bodyPr wrap="none" rtlCol="0">
            <a:spAutoFit/>
          </a:bodyPr>
          <a:lstStyle/>
          <a:p>
            <a:pPr algn="ctr"/>
            <a:r>
              <a:rPr lang="en-US" b="1" dirty="0" smtClean="0">
                <a:solidFill>
                  <a:schemeClr val="bg1">
                    <a:lumMod val="50000"/>
                  </a:schemeClr>
                </a:solidFill>
              </a:rPr>
              <a:t>PATTERN</a:t>
            </a:r>
            <a:endParaRPr lang="id-ID" b="1" dirty="0">
              <a:solidFill>
                <a:schemeClr val="bg1">
                  <a:lumMod val="50000"/>
                </a:schemeClr>
              </a:solidFill>
            </a:endParaRPr>
          </a:p>
        </p:txBody>
      </p:sp>
      <p:sp>
        <p:nvSpPr>
          <p:cNvPr id="129" name="TextBox 128"/>
          <p:cNvSpPr txBox="1"/>
          <p:nvPr/>
        </p:nvSpPr>
        <p:spPr>
          <a:xfrm>
            <a:off x="3966805" y="3711936"/>
            <a:ext cx="556563" cy="369332"/>
          </a:xfrm>
          <a:prstGeom prst="rect">
            <a:avLst/>
          </a:prstGeom>
          <a:noFill/>
        </p:spPr>
        <p:txBody>
          <a:bodyPr wrap="none" rtlCol="0">
            <a:spAutoFit/>
          </a:bodyPr>
          <a:lstStyle/>
          <a:p>
            <a:pPr algn="ctr"/>
            <a:r>
              <a:rPr lang="en-US" b="1" dirty="0" smtClean="0">
                <a:solidFill>
                  <a:schemeClr val="bg1">
                    <a:lumMod val="50000"/>
                  </a:schemeClr>
                </a:solidFill>
              </a:rPr>
              <a:t>USE</a:t>
            </a:r>
            <a:endParaRPr lang="id-ID" b="1" dirty="0">
              <a:solidFill>
                <a:schemeClr val="bg1">
                  <a:lumMod val="50000"/>
                </a:schemeClr>
              </a:solidFill>
            </a:endParaRPr>
          </a:p>
        </p:txBody>
      </p:sp>
      <p:sp>
        <p:nvSpPr>
          <p:cNvPr id="130" name="TextBox 129"/>
          <p:cNvSpPr txBox="1"/>
          <p:nvPr/>
        </p:nvSpPr>
        <p:spPr>
          <a:xfrm>
            <a:off x="5701681" y="3711936"/>
            <a:ext cx="781369" cy="369332"/>
          </a:xfrm>
          <a:prstGeom prst="rect">
            <a:avLst/>
          </a:prstGeom>
          <a:noFill/>
        </p:spPr>
        <p:txBody>
          <a:bodyPr wrap="none" rtlCol="0">
            <a:spAutoFit/>
          </a:bodyPr>
          <a:lstStyle/>
          <a:p>
            <a:pPr algn="ctr"/>
            <a:r>
              <a:rPr lang="en-US" b="1" dirty="0" smtClean="0">
                <a:solidFill>
                  <a:schemeClr val="bg1">
                    <a:lumMod val="50000"/>
                  </a:schemeClr>
                </a:solidFill>
              </a:rPr>
              <a:t>FLAGS</a:t>
            </a:r>
            <a:endParaRPr lang="id-ID" b="1" dirty="0">
              <a:solidFill>
                <a:schemeClr val="bg1">
                  <a:lumMod val="50000"/>
                </a:schemeClr>
              </a:solidFill>
            </a:endParaRPr>
          </a:p>
        </p:txBody>
      </p:sp>
      <p:sp>
        <p:nvSpPr>
          <p:cNvPr id="131" name="TextBox 130"/>
          <p:cNvSpPr txBox="1"/>
          <p:nvPr/>
        </p:nvSpPr>
        <p:spPr>
          <a:xfrm>
            <a:off x="7355186" y="3711936"/>
            <a:ext cx="1168911" cy="369332"/>
          </a:xfrm>
          <a:prstGeom prst="rect">
            <a:avLst/>
          </a:prstGeom>
          <a:noFill/>
        </p:spPr>
        <p:txBody>
          <a:bodyPr wrap="none" rtlCol="0">
            <a:spAutoFit/>
          </a:bodyPr>
          <a:lstStyle/>
          <a:p>
            <a:pPr algn="ctr"/>
            <a:r>
              <a:rPr lang="en-US" b="1" dirty="0" smtClean="0">
                <a:solidFill>
                  <a:schemeClr val="bg1">
                    <a:lumMod val="50000"/>
                  </a:schemeClr>
                </a:solidFill>
              </a:rPr>
              <a:t>METHODS</a:t>
            </a:r>
            <a:endParaRPr lang="id-ID" b="1" dirty="0">
              <a:solidFill>
                <a:schemeClr val="bg1">
                  <a:lumMod val="50000"/>
                </a:schemeClr>
              </a:solidFill>
            </a:endParaRPr>
          </a:p>
        </p:txBody>
      </p:sp>
      <p:sp>
        <p:nvSpPr>
          <p:cNvPr id="132" name="TextBox 131"/>
          <p:cNvSpPr txBox="1"/>
          <p:nvPr/>
        </p:nvSpPr>
        <p:spPr>
          <a:xfrm>
            <a:off x="9094737" y="3711936"/>
            <a:ext cx="1350499" cy="369332"/>
          </a:xfrm>
          <a:prstGeom prst="rect">
            <a:avLst/>
          </a:prstGeom>
          <a:noFill/>
        </p:spPr>
        <p:txBody>
          <a:bodyPr wrap="none" rtlCol="0">
            <a:spAutoFit/>
          </a:bodyPr>
          <a:lstStyle/>
          <a:p>
            <a:pPr algn="ctr"/>
            <a:r>
              <a:rPr lang="en-US" b="1" dirty="0" smtClean="0">
                <a:solidFill>
                  <a:schemeClr val="bg1">
                    <a:lumMod val="50000"/>
                  </a:schemeClr>
                </a:solidFill>
              </a:rPr>
              <a:t>CONSTRUCT</a:t>
            </a:r>
            <a:endParaRPr lang="id-ID" b="1" dirty="0">
              <a:solidFill>
                <a:schemeClr val="bg1">
                  <a:lumMod val="50000"/>
                </a:schemeClr>
              </a:solidFill>
            </a:endParaRPr>
          </a:p>
        </p:txBody>
      </p:sp>
      <p:sp>
        <p:nvSpPr>
          <p:cNvPr id="133" name="TextBox 132"/>
          <p:cNvSpPr txBox="1"/>
          <p:nvPr/>
        </p:nvSpPr>
        <p:spPr>
          <a:xfrm>
            <a:off x="1532280" y="4841104"/>
            <a:ext cx="1776186" cy="646331"/>
          </a:xfrm>
          <a:prstGeom prst="rect">
            <a:avLst/>
          </a:prstGeom>
          <a:noFill/>
        </p:spPr>
        <p:txBody>
          <a:bodyPr wrap="square" rtlCol="0">
            <a:spAutoFit/>
          </a:bodyPr>
          <a:lstStyle/>
          <a:p>
            <a:pPr algn="ctr"/>
            <a:r>
              <a:rPr lang="en-US" sz="1200" b="1" dirty="0">
                <a:solidFill>
                  <a:schemeClr val="bg1"/>
                </a:solidFill>
              </a:rPr>
              <a:t>A </a:t>
            </a:r>
            <a:r>
              <a:rPr lang="en-US" sz="1200" b="1" dirty="0" smtClean="0">
                <a:solidFill>
                  <a:schemeClr val="bg1"/>
                </a:solidFill>
              </a:rPr>
              <a:t>RegExp </a:t>
            </a:r>
            <a:r>
              <a:rPr lang="en-US" sz="1200" b="1" dirty="0">
                <a:solidFill>
                  <a:schemeClr val="bg1"/>
                </a:solidFill>
              </a:rPr>
              <a:t>is an object that describes a pattern of characters</a:t>
            </a:r>
            <a:r>
              <a:rPr lang="en-US" sz="1200" b="1" dirty="0" smtClean="0">
                <a:solidFill>
                  <a:schemeClr val="bg1"/>
                </a:solidFill>
              </a:rPr>
              <a:t>.</a:t>
            </a:r>
            <a:endParaRPr lang="en-US" sz="1200" b="1" dirty="0">
              <a:solidFill>
                <a:schemeClr val="bg1"/>
              </a:solidFill>
            </a:endParaRPr>
          </a:p>
        </p:txBody>
      </p:sp>
      <p:sp>
        <p:nvSpPr>
          <p:cNvPr id="134" name="TextBox 133"/>
          <p:cNvSpPr txBox="1"/>
          <p:nvPr/>
        </p:nvSpPr>
        <p:spPr>
          <a:xfrm>
            <a:off x="3285901" y="4733383"/>
            <a:ext cx="1845303" cy="830997"/>
          </a:xfrm>
          <a:prstGeom prst="rect">
            <a:avLst/>
          </a:prstGeom>
          <a:noFill/>
        </p:spPr>
        <p:txBody>
          <a:bodyPr wrap="square" rtlCol="0">
            <a:spAutoFit/>
          </a:bodyPr>
          <a:lstStyle/>
          <a:p>
            <a:pPr algn="ctr"/>
            <a:r>
              <a:rPr lang="en-US" sz="1200" b="1" dirty="0">
                <a:solidFill>
                  <a:schemeClr val="bg1"/>
                </a:solidFill>
              </a:rPr>
              <a:t>U</a:t>
            </a:r>
            <a:r>
              <a:rPr lang="en-US" sz="1200" b="1" dirty="0" smtClean="0">
                <a:solidFill>
                  <a:schemeClr val="bg1"/>
                </a:solidFill>
              </a:rPr>
              <a:t>sed </a:t>
            </a:r>
            <a:r>
              <a:rPr lang="en-US" sz="1200" b="1" dirty="0">
                <a:solidFill>
                  <a:schemeClr val="bg1"/>
                </a:solidFill>
              </a:rPr>
              <a:t>to perform pattern-matching and "search-and-replace" functions on text</a:t>
            </a:r>
          </a:p>
        </p:txBody>
      </p:sp>
      <p:sp>
        <p:nvSpPr>
          <p:cNvPr id="135" name="TextBox 134"/>
          <p:cNvSpPr txBox="1"/>
          <p:nvPr/>
        </p:nvSpPr>
        <p:spPr>
          <a:xfrm>
            <a:off x="5173389" y="4733383"/>
            <a:ext cx="1776186" cy="830997"/>
          </a:xfrm>
          <a:prstGeom prst="rect">
            <a:avLst/>
          </a:prstGeom>
          <a:noFill/>
        </p:spPr>
        <p:txBody>
          <a:bodyPr wrap="square" rtlCol="0">
            <a:spAutoFit/>
          </a:bodyPr>
          <a:lstStyle/>
          <a:p>
            <a:pPr algn="ctr"/>
            <a:r>
              <a:rPr lang="en-US" sz="1200" b="1" dirty="0">
                <a:solidFill>
                  <a:schemeClr val="bg1"/>
                </a:solidFill>
              </a:rPr>
              <a:t>H</a:t>
            </a:r>
            <a:r>
              <a:rPr lang="en-US" sz="1200" b="1" dirty="0" smtClean="0">
                <a:solidFill>
                  <a:schemeClr val="bg1"/>
                </a:solidFill>
              </a:rPr>
              <a:t>ave 4 </a:t>
            </a:r>
            <a:r>
              <a:rPr lang="en-US" sz="1200" b="1" dirty="0">
                <a:solidFill>
                  <a:schemeClr val="bg1"/>
                </a:solidFill>
              </a:rPr>
              <a:t>optional flags that allow for global and case insensitive searching. </a:t>
            </a:r>
          </a:p>
        </p:txBody>
      </p:sp>
      <p:sp>
        <p:nvSpPr>
          <p:cNvPr id="136" name="TextBox 135"/>
          <p:cNvSpPr txBox="1"/>
          <p:nvPr/>
        </p:nvSpPr>
        <p:spPr>
          <a:xfrm>
            <a:off x="7040246" y="4948826"/>
            <a:ext cx="1776186" cy="461665"/>
          </a:xfrm>
          <a:prstGeom prst="rect">
            <a:avLst/>
          </a:prstGeom>
          <a:noFill/>
        </p:spPr>
        <p:txBody>
          <a:bodyPr wrap="square" rtlCol="0">
            <a:spAutoFit/>
          </a:bodyPr>
          <a:lstStyle/>
          <a:p>
            <a:pPr algn="ctr"/>
            <a:r>
              <a:rPr lang="en-US" sz="1200" b="1" dirty="0" smtClean="0">
                <a:solidFill>
                  <a:schemeClr val="bg1"/>
                </a:solidFill>
              </a:rPr>
              <a:t>Used with RegExp and String methods</a:t>
            </a:r>
            <a:endParaRPr lang="en-US" sz="1200" b="1" dirty="0">
              <a:solidFill>
                <a:schemeClr val="bg1"/>
              </a:solidFill>
            </a:endParaRPr>
          </a:p>
        </p:txBody>
      </p:sp>
      <p:sp>
        <p:nvSpPr>
          <p:cNvPr id="137" name="TextBox 136"/>
          <p:cNvSpPr txBox="1"/>
          <p:nvPr/>
        </p:nvSpPr>
        <p:spPr>
          <a:xfrm>
            <a:off x="8896852" y="4611714"/>
            <a:ext cx="1776186" cy="1015663"/>
          </a:xfrm>
          <a:prstGeom prst="rect">
            <a:avLst/>
          </a:prstGeom>
          <a:noFill/>
        </p:spPr>
        <p:txBody>
          <a:bodyPr wrap="square" rtlCol="0">
            <a:spAutoFit/>
          </a:bodyPr>
          <a:lstStyle/>
          <a:p>
            <a:pPr algn="ctr"/>
            <a:r>
              <a:rPr lang="en-US" sz="1200" b="1" dirty="0" smtClean="0">
                <a:solidFill>
                  <a:schemeClr val="bg1"/>
                </a:solidFill>
              </a:rPr>
              <a:t>Using </a:t>
            </a:r>
            <a:r>
              <a:rPr lang="en-US" sz="1200" b="1" dirty="0">
                <a:solidFill>
                  <a:schemeClr val="bg1"/>
                </a:solidFill>
              </a:rPr>
              <a:t>a regular expression </a:t>
            </a:r>
            <a:r>
              <a:rPr lang="en-US" sz="1200" b="1" dirty="0" smtClean="0">
                <a:solidFill>
                  <a:schemeClr val="bg1"/>
                </a:solidFill>
              </a:rPr>
              <a:t>literal or  calling </a:t>
            </a:r>
            <a:r>
              <a:rPr lang="en-US" sz="1200" b="1" dirty="0">
                <a:solidFill>
                  <a:schemeClr val="bg1"/>
                </a:solidFill>
              </a:rPr>
              <a:t>the constructor function of the RegExp object</a:t>
            </a:r>
          </a:p>
        </p:txBody>
      </p:sp>
      <p:sp>
        <p:nvSpPr>
          <p:cNvPr id="23" name="Freeform 5"/>
          <p:cNvSpPr>
            <a:spLocks/>
          </p:cNvSpPr>
          <p:nvPr/>
        </p:nvSpPr>
        <p:spPr bwMode="auto">
          <a:xfrm>
            <a:off x="2119619" y="2367665"/>
            <a:ext cx="539440" cy="539440"/>
          </a:xfrm>
          <a:custGeom>
            <a:avLst/>
            <a:gdLst>
              <a:gd name="T0" fmla="*/ 1670 w 1670"/>
              <a:gd name="T1" fmla="*/ 835 h 1670"/>
              <a:gd name="T2" fmla="*/ 1252 w 1670"/>
              <a:gd name="T3" fmla="*/ 522 h 1670"/>
              <a:gd name="T4" fmla="*/ 1252 w 1670"/>
              <a:gd name="T5" fmla="*/ 730 h 1670"/>
              <a:gd name="T6" fmla="*/ 939 w 1670"/>
              <a:gd name="T7" fmla="*/ 730 h 1670"/>
              <a:gd name="T8" fmla="*/ 939 w 1670"/>
              <a:gd name="T9" fmla="*/ 417 h 1670"/>
              <a:gd name="T10" fmla="*/ 1153 w 1670"/>
              <a:gd name="T11" fmla="*/ 417 h 1670"/>
              <a:gd name="T12" fmla="*/ 840 w 1670"/>
              <a:gd name="T13" fmla="*/ 0 h 1670"/>
              <a:gd name="T14" fmla="*/ 527 w 1670"/>
              <a:gd name="T15" fmla="*/ 417 h 1670"/>
              <a:gd name="T16" fmla="*/ 730 w 1670"/>
              <a:gd name="T17" fmla="*/ 417 h 1670"/>
              <a:gd name="T18" fmla="*/ 730 w 1670"/>
              <a:gd name="T19" fmla="*/ 730 h 1670"/>
              <a:gd name="T20" fmla="*/ 417 w 1670"/>
              <a:gd name="T21" fmla="*/ 730 h 1670"/>
              <a:gd name="T22" fmla="*/ 417 w 1670"/>
              <a:gd name="T23" fmla="*/ 522 h 1670"/>
              <a:gd name="T24" fmla="*/ 0 w 1670"/>
              <a:gd name="T25" fmla="*/ 835 h 1670"/>
              <a:gd name="T26" fmla="*/ 417 w 1670"/>
              <a:gd name="T27" fmla="*/ 1148 h 1670"/>
              <a:gd name="T28" fmla="*/ 417 w 1670"/>
              <a:gd name="T29" fmla="*/ 939 h 1670"/>
              <a:gd name="T30" fmla="*/ 730 w 1670"/>
              <a:gd name="T31" fmla="*/ 939 h 1670"/>
              <a:gd name="T32" fmla="*/ 730 w 1670"/>
              <a:gd name="T33" fmla="*/ 1252 h 1670"/>
              <a:gd name="T34" fmla="*/ 527 w 1670"/>
              <a:gd name="T35" fmla="*/ 1252 h 1670"/>
              <a:gd name="T36" fmla="*/ 840 w 1670"/>
              <a:gd name="T37" fmla="*/ 1670 h 1670"/>
              <a:gd name="T38" fmla="*/ 1153 w 1670"/>
              <a:gd name="T39" fmla="*/ 1252 h 1670"/>
              <a:gd name="T40" fmla="*/ 939 w 1670"/>
              <a:gd name="T41" fmla="*/ 1252 h 1670"/>
              <a:gd name="T42" fmla="*/ 939 w 1670"/>
              <a:gd name="T43" fmla="*/ 939 h 1670"/>
              <a:gd name="T44" fmla="*/ 1252 w 1670"/>
              <a:gd name="T45" fmla="*/ 939 h 1670"/>
              <a:gd name="T46" fmla="*/ 1252 w 1670"/>
              <a:gd name="T47" fmla="*/ 1148 h 1670"/>
              <a:gd name="T48" fmla="*/ 1670 w 1670"/>
              <a:gd name="T49" fmla="*/ 835 h 1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0" h="1670">
                <a:moveTo>
                  <a:pt x="1670" y="835"/>
                </a:moveTo>
                <a:lnTo>
                  <a:pt x="1252" y="522"/>
                </a:lnTo>
                <a:lnTo>
                  <a:pt x="1252" y="730"/>
                </a:lnTo>
                <a:lnTo>
                  <a:pt x="939" y="730"/>
                </a:lnTo>
                <a:lnTo>
                  <a:pt x="939" y="417"/>
                </a:lnTo>
                <a:lnTo>
                  <a:pt x="1153" y="417"/>
                </a:lnTo>
                <a:lnTo>
                  <a:pt x="840" y="0"/>
                </a:lnTo>
                <a:lnTo>
                  <a:pt x="527" y="417"/>
                </a:lnTo>
                <a:lnTo>
                  <a:pt x="730" y="417"/>
                </a:lnTo>
                <a:lnTo>
                  <a:pt x="730" y="730"/>
                </a:lnTo>
                <a:lnTo>
                  <a:pt x="417" y="730"/>
                </a:lnTo>
                <a:lnTo>
                  <a:pt x="417" y="522"/>
                </a:lnTo>
                <a:lnTo>
                  <a:pt x="0" y="835"/>
                </a:lnTo>
                <a:lnTo>
                  <a:pt x="417" y="1148"/>
                </a:lnTo>
                <a:lnTo>
                  <a:pt x="417" y="939"/>
                </a:lnTo>
                <a:lnTo>
                  <a:pt x="730" y="939"/>
                </a:lnTo>
                <a:lnTo>
                  <a:pt x="730" y="1252"/>
                </a:lnTo>
                <a:lnTo>
                  <a:pt x="527" y="1252"/>
                </a:lnTo>
                <a:lnTo>
                  <a:pt x="840" y="1670"/>
                </a:lnTo>
                <a:lnTo>
                  <a:pt x="1153" y="1252"/>
                </a:lnTo>
                <a:lnTo>
                  <a:pt x="939" y="1252"/>
                </a:lnTo>
                <a:lnTo>
                  <a:pt x="939" y="939"/>
                </a:lnTo>
                <a:lnTo>
                  <a:pt x="1252" y="939"/>
                </a:lnTo>
                <a:lnTo>
                  <a:pt x="1252" y="1148"/>
                </a:lnTo>
                <a:lnTo>
                  <a:pt x="1670" y="83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40" name="Group 39"/>
          <p:cNvGrpSpPr/>
          <p:nvPr/>
        </p:nvGrpSpPr>
        <p:grpSpPr>
          <a:xfrm>
            <a:off x="3981069" y="2388214"/>
            <a:ext cx="515019" cy="450850"/>
            <a:chOff x="6350" y="4763"/>
            <a:chExt cx="2446338" cy="2141537"/>
          </a:xfrm>
          <a:solidFill>
            <a:schemeClr val="bg1"/>
          </a:solidFill>
        </p:grpSpPr>
        <p:sp>
          <p:nvSpPr>
            <p:cNvPr id="31" name="Freeform 9"/>
            <p:cNvSpPr>
              <a:spLocks/>
            </p:cNvSpPr>
            <p:nvPr/>
          </p:nvSpPr>
          <p:spPr bwMode="auto">
            <a:xfrm>
              <a:off x="6350" y="465138"/>
              <a:ext cx="306388" cy="1681162"/>
            </a:xfrm>
            <a:custGeom>
              <a:avLst/>
              <a:gdLst>
                <a:gd name="T0" fmla="*/ 0 w 81"/>
                <a:gd name="T1" fmla="*/ 81 h 446"/>
                <a:gd name="T2" fmla="*/ 0 w 81"/>
                <a:gd name="T3" fmla="*/ 365 h 446"/>
                <a:gd name="T4" fmla="*/ 81 w 81"/>
                <a:gd name="T5" fmla="*/ 446 h 446"/>
                <a:gd name="T6" fmla="*/ 81 w 81"/>
                <a:gd name="T7" fmla="*/ 0 h 446"/>
                <a:gd name="T8" fmla="*/ 0 w 81"/>
                <a:gd name="T9" fmla="*/ 81 h 446"/>
              </a:gdLst>
              <a:ahLst/>
              <a:cxnLst>
                <a:cxn ang="0">
                  <a:pos x="T0" y="T1"/>
                </a:cxn>
                <a:cxn ang="0">
                  <a:pos x="T2" y="T3"/>
                </a:cxn>
                <a:cxn ang="0">
                  <a:pos x="T4" y="T5"/>
                </a:cxn>
                <a:cxn ang="0">
                  <a:pos x="T6" y="T7"/>
                </a:cxn>
                <a:cxn ang="0">
                  <a:pos x="T8" y="T9"/>
                </a:cxn>
              </a:cxnLst>
              <a:rect l="0" t="0" r="r" b="b"/>
              <a:pathLst>
                <a:path w="81" h="446">
                  <a:moveTo>
                    <a:pt x="0" y="81"/>
                  </a:moveTo>
                  <a:cubicBezTo>
                    <a:pt x="0" y="365"/>
                    <a:pt x="0" y="365"/>
                    <a:pt x="0" y="365"/>
                  </a:cubicBezTo>
                  <a:cubicBezTo>
                    <a:pt x="0" y="409"/>
                    <a:pt x="37" y="446"/>
                    <a:pt x="81" y="446"/>
                  </a:cubicBezTo>
                  <a:cubicBezTo>
                    <a:pt x="81" y="0"/>
                    <a:pt x="81" y="0"/>
                    <a:pt x="81" y="0"/>
                  </a:cubicBezTo>
                  <a:cubicBezTo>
                    <a:pt x="37" y="0"/>
                    <a:pt x="0" y="36"/>
                    <a:pt x="0"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Freeform 10"/>
            <p:cNvSpPr>
              <a:spLocks noEditPoints="1"/>
            </p:cNvSpPr>
            <p:nvPr/>
          </p:nvSpPr>
          <p:spPr bwMode="auto">
            <a:xfrm>
              <a:off x="466725" y="4763"/>
              <a:ext cx="1525588" cy="2141537"/>
            </a:xfrm>
            <a:custGeom>
              <a:avLst/>
              <a:gdLst>
                <a:gd name="T0" fmla="*/ 324 w 405"/>
                <a:gd name="T1" fmla="*/ 41 h 568"/>
                <a:gd name="T2" fmla="*/ 284 w 405"/>
                <a:gd name="T3" fmla="*/ 0 h 568"/>
                <a:gd name="T4" fmla="*/ 121 w 405"/>
                <a:gd name="T5" fmla="*/ 0 h 568"/>
                <a:gd name="T6" fmla="*/ 81 w 405"/>
                <a:gd name="T7" fmla="*/ 41 h 568"/>
                <a:gd name="T8" fmla="*/ 81 w 405"/>
                <a:gd name="T9" fmla="*/ 122 h 568"/>
                <a:gd name="T10" fmla="*/ 0 w 405"/>
                <a:gd name="T11" fmla="*/ 122 h 568"/>
                <a:gd name="T12" fmla="*/ 0 w 405"/>
                <a:gd name="T13" fmla="*/ 568 h 568"/>
                <a:gd name="T14" fmla="*/ 405 w 405"/>
                <a:gd name="T15" fmla="*/ 568 h 568"/>
                <a:gd name="T16" fmla="*/ 405 w 405"/>
                <a:gd name="T17" fmla="*/ 122 h 568"/>
                <a:gd name="T18" fmla="*/ 324 w 405"/>
                <a:gd name="T19" fmla="*/ 122 h 568"/>
                <a:gd name="T20" fmla="*/ 324 w 405"/>
                <a:gd name="T21" fmla="*/ 41 h 568"/>
                <a:gd name="T22" fmla="*/ 284 w 405"/>
                <a:gd name="T23" fmla="*/ 122 h 568"/>
                <a:gd name="T24" fmla="*/ 121 w 405"/>
                <a:gd name="T25" fmla="*/ 122 h 568"/>
                <a:gd name="T26" fmla="*/ 121 w 405"/>
                <a:gd name="T27" fmla="*/ 41 h 568"/>
                <a:gd name="T28" fmla="*/ 284 w 405"/>
                <a:gd name="T29" fmla="*/ 41 h 568"/>
                <a:gd name="T30" fmla="*/ 284 w 405"/>
                <a:gd name="T31" fmla="*/ 122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5" h="568">
                  <a:moveTo>
                    <a:pt x="324" y="41"/>
                  </a:moveTo>
                  <a:cubicBezTo>
                    <a:pt x="324" y="18"/>
                    <a:pt x="306" y="0"/>
                    <a:pt x="284" y="0"/>
                  </a:cubicBezTo>
                  <a:cubicBezTo>
                    <a:pt x="121" y="0"/>
                    <a:pt x="121" y="0"/>
                    <a:pt x="121" y="0"/>
                  </a:cubicBezTo>
                  <a:cubicBezTo>
                    <a:pt x="99" y="0"/>
                    <a:pt x="81" y="18"/>
                    <a:pt x="81" y="41"/>
                  </a:cubicBezTo>
                  <a:cubicBezTo>
                    <a:pt x="81" y="122"/>
                    <a:pt x="81" y="122"/>
                    <a:pt x="81" y="122"/>
                  </a:cubicBezTo>
                  <a:cubicBezTo>
                    <a:pt x="0" y="122"/>
                    <a:pt x="0" y="122"/>
                    <a:pt x="0" y="122"/>
                  </a:cubicBezTo>
                  <a:cubicBezTo>
                    <a:pt x="0" y="568"/>
                    <a:pt x="0" y="568"/>
                    <a:pt x="0" y="568"/>
                  </a:cubicBezTo>
                  <a:cubicBezTo>
                    <a:pt x="405" y="568"/>
                    <a:pt x="405" y="568"/>
                    <a:pt x="405" y="568"/>
                  </a:cubicBezTo>
                  <a:cubicBezTo>
                    <a:pt x="405" y="122"/>
                    <a:pt x="405" y="122"/>
                    <a:pt x="405" y="122"/>
                  </a:cubicBezTo>
                  <a:cubicBezTo>
                    <a:pt x="324" y="122"/>
                    <a:pt x="324" y="122"/>
                    <a:pt x="324" y="122"/>
                  </a:cubicBezTo>
                  <a:lnTo>
                    <a:pt x="324" y="41"/>
                  </a:lnTo>
                  <a:close/>
                  <a:moveTo>
                    <a:pt x="284" y="122"/>
                  </a:moveTo>
                  <a:cubicBezTo>
                    <a:pt x="121" y="122"/>
                    <a:pt x="121" y="122"/>
                    <a:pt x="121" y="122"/>
                  </a:cubicBezTo>
                  <a:cubicBezTo>
                    <a:pt x="121" y="41"/>
                    <a:pt x="121" y="41"/>
                    <a:pt x="121" y="41"/>
                  </a:cubicBezTo>
                  <a:cubicBezTo>
                    <a:pt x="284" y="41"/>
                    <a:pt x="284" y="41"/>
                    <a:pt x="284" y="41"/>
                  </a:cubicBezTo>
                  <a:lnTo>
                    <a:pt x="284" y="12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Freeform 11"/>
            <p:cNvSpPr>
              <a:spLocks/>
            </p:cNvSpPr>
            <p:nvPr/>
          </p:nvSpPr>
          <p:spPr bwMode="auto">
            <a:xfrm>
              <a:off x="2146300" y="465138"/>
              <a:ext cx="306388" cy="1681162"/>
            </a:xfrm>
            <a:custGeom>
              <a:avLst/>
              <a:gdLst>
                <a:gd name="T0" fmla="*/ 0 w 81"/>
                <a:gd name="T1" fmla="*/ 0 h 446"/>
                <a:gd name="T2" fmla="*/ 0 w 81"/>
                <a:gd name="T3" fmla="*/ 446 h 446"/>
                <a:gd name="T4" fmla="*/ 81 w 81"/>
                <a:gd name="T5" fmla="*/ 365 h 446"/>
                <a:gd name="T6" fmla="*/ 81 w 81"/>
                <a:gd name="T7" fmla="*/ 81 h 446"/>
                <a:gd name="T8" fmla="*/ 0 w 81"/>
                <a:gd name="T9" fmla="*/ 0 h 446"/>
              </a:gdLst>
              <a:ahLst/>
              <a:cxnLst>
                <a:cxn ang="0">
                  <a:pos x="T0" y="T1"/>
                </a:cxn>
                <a:cxn ang="0">
                  <a:pos x="T2" y="T3"/>
                </a:cxn>
                <a:cxn ang="0">
                  <a:pos x="T4" y="T5"/>
                </a:cxn>
                <a:cxn ang="0">
                  <a:pos x="T6" y="T7"/>
                </a:cxn>
                <a:cxn ang="0">
                  <a:pos x="T8" y="T9"/>
                </a:cxn>
              </a:cxnLst>
              <a:rect l="0" t="0" r="r" b="b"/>
              <a:pathLst>
                <a:path w="81" h="446">
                  <a:moveTo>
                    <a:pt x="0" y="0"/>
                  </a:moveTo>
                  <a:cubicBezTo>
                    <a:pt x="0" y="446"/>
                    <a:pt x="0" y="446"/>
                    <a:pt x="0" y="446"/>
                  </a:cubicBezTo>
                  <a:cubicBezTo>
                    <a:pt x="45" y="446"/>
                    <a:pt x="81" y="409"/>
                    <a:pt x="81" y="365"/>
                  </a:cubicBezTo>
                  <a:cubicBezTo>
                    <a:pt x="81" y="81"/>
                    <a:pt x="81" y="81"/>
                    <a:pt x="81" y="81"/>
                  </a:cubicBezTo>
                  <a:cubicBezTo>
                    <a:pt x="81" y="36"/>
                    <a:pt x="45" y="0"/>
                    <a:pt x="0"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4" name="Freeform 15"/>
          <p:cNvSpPr>
            <a:spLocks noEditPoints="1"/>
          </p:cNvSpPr>
          <p:nvPr/>
        </p:nvSpPr>
        <p:spPr bwMode="auto">
          <a:xfrm>
            <a:off x="5797707" y="2388213"/>
            <a:ext cx="572680" cy="466164"/>
          </a:xfrm>
          <a:custGeom>
            <a:avLst/>
            <a:gdLst>
              <a:gd name="T0" fmla="*/ 192 w 384"/>
              <a:gd name="T1" fmla="*/ 72 h 312"/>
              <a:gd name="T2" fmla="*/ 0 w 384"/>
              <a:gd name="T3" fmla="*/ 0 h 312"/>
              <a:gd name="T4" fmla="*/ 0 w 384"/>
              <a:gd name="T5" fmla="*/ 264 h 312"/>
              <a:gd name="T6" fmla="*/ 12 w 384"/>
              <a:gd name="T7" fmla="*/ 264 h 312"/>
              <a:gd name="T8" fmla="*/ 24 w 384"/>
              <a:gd name="T9" fmla="*/ 264 h 312"/>
              <a:gd name="T10" fmla="*/ 24 w 384"/>
              <a:gd name="T11" fmla="*/ 288 h 312"/>
              <a:gd name="T12" fmla="*/ 168 w 384"/>
              <a:gd name="T13" fmla="*/ 312 h 312"/>
              <a:gd name="T14" fmla="*/ 216 w 384"/>
              <a:gd name="T15" fmla="*/ 312 h 312"/>
              <a:gd name="T16" fmla="*/ 360 w 384"/>
              <a:gd name="T17" fmla="*/ 288 h 312"/>
              <a:gd name="T18" fmla="*/ 360 w 384"/>
              <a:gd name="T19" fmla="*/ 264 h 312"/>
              <a:gd name="T20" fmla="*/ 372 w 384"/>
              <a:gd name="T21" fmla="*/ 264 h 312"/>
              <a:gd name="T22" fmla="*/ 384 w 384"/>
              <a:gd name="T23" fmla="*/ 264 h 312"/>
              <a:gd name="T24" fmla="*/ 384 w 384"/>
              <a:gd name="T25" fmla="*/ 0 h 312"/>
              <a:gd name="T26" fmla="*/ 192 w 384"/>
              <a:gd name="T27" fmla="*/ 72 h 312"/>
              <a:gd name="T28" fmla="*/ 168 w 384"/>
              <a:gd name="T29" fmla="*/ 251 h 312"/>
              <a:gd name="T30" fmla="*/ 24 w 384"/>
              <a:gd name="T31" fmla="*/ 228 h 312"/>
              <a:gd name="T32" fmla="*/ 24 w 384"/>
              <a:gd name="T33" fmla="*/ 24 h 312"/>
              <a:gd name="T34" fmla="*/ 57 w 384"/>
              <a:gd name="T35" fmla="*/ 25 h 312"/>
              <a:gd name="T36" fmla="*/ 63 w 384"/>
              <a:gd name="T37" fmla="*/ 26 h 312"/>
              <a:gd name="T38" fmla="*/ 65 w 384"/>
              <a:gd name="T39" fmla="*/ 26 h 312"/>
              <a:gd name="T40" fmla="*/ 167 w 384"/>
              <a:gd name="T41" fmla="*/ 67 h 312"/>
              <a:gd name="T42" fmla="*/ 168 w 384"/>
              <a:gd name="T43" fmla="*/ 72 h 312"/>
              <a:gd name="T44" fmla="*/ 168 w 384"/>
              <a:gd name="T45" fmla="*/ 251 h 312"/>
              <a:gd name="T46" fmla="*/ 360 w 384"/>
              <a:gd name="T47" fmla="*/ 228 h 312"/>
              <a:gd name="T48" fmla="*/ 216 w 384"/>
              <a:gd name="T49" fmla="*/ 251 h 312"/>
              <a:gd name="T50" fmla="*/ 216 w 384"/>
              <a:gd name="T51" fmla="*/ 72 h 312"/>
              <a:gd name="T52" fmla="*/ 360 w 384"/>
              <a:gd name="T53" fmla="*/ 24 h 312"/>
              <a:gd name="T54" fmla="*/ 360 w 384"/>
              <a:gd name="T55" fmla="*/ 22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4" h="312">
                <a:moveTo>
                  <a:pt x="192" y="72"/>
                </a:moveTo>
                <a:cubicBezTo>
                  <a:pt x="192" y="12"/>
                  <a:pt x="58" y="0"/>
                  <a:pt x="0" y="0"/>
                </a:cubicBezTo>
                <a:cubicBezTo>
                  <a:pt x="0" y="264"/>
                  <a:pt x="0" y="264"/>
                  <a:pt x="0" y="264"/>
                </a:cubicBezTo>
                <a:cubicBezTo>
                  <a:pt x="12" y="264"/>
                  <a:pt x="12" y="264"/>
                  <a:pt x="12" y="264"/>
                </a:cubicBezTo>
                <a:cubicBezTo>
                  <a:pt x="16" y="264"/>
                  <a:pt x="20" y="264"/>
                  <a:pt x="24" y="264"/>
                </a:cubicBezTo>
                <a:cubicBezTo>
                  <a:pt x="24" y="288"/>
                  <a:pt x="24" y="288"/>
                  <a:pt x="24" y="288"/>
                </a:cubicBezTo>
                <a:cubicBezTo>
                  <a:pt x="72" y="288"/>
                  <a:pt x="168" y="274"/>
                  <a:pt x="168" y="312"/>
                </a:cubicBezTo>
                <a:cubicBezTo>
                  <a:pt x="216" y="312"/>
                  <a:pt x="216" y="312"/>
                  <a:pt x="216" y="312"/>
                </a:cubicBezTo>
                <a:cubicBezTo>
                  <a:pt x="216" y="274"/>
                  <a:pt x="312" y="288"/>
                  <a:pt x="360" y="288"/>
                </a:cubicBezTo>
                <a:cubicBezTo>
                  <a:pt x="360" y="264"/>
                  <a:pt x="360" y="264"/>
                  <a:pt x="360" y="264"/>
                </a:cubicBezTo>
                <a:cubicBezTo>
                  <a:pt x="364" y="264"/>
                  <a:pt x="368" y="264"/>
                  <a:pt x="372" y="264"/>
                </a:cubicBezTo>
                <a:cubicBezTo>
                  <a:pt x="384" y="264"/>
                  <a:pt x="384" y="264"/>
                  <a:pt x="384" y="264"/>
                </a:cubicBezTo>
                <a:cubicBezTo>
                  <a:pt x="384" y="0"/>
                  <a:pt x="384" y="0"/>
                  <a:pt x="384" y="0"/>
                </a:cubicBezTo>
                <a:cubicBezTo>
                  <a:pt x="326" y="0"/>
                  <a:pt x="192" y="12"/>
                  <a:pt x="192" y="72"/>
                </a:cubicBezTo>
                <a:close/>
                <a:moveTo>
                  <a:pt x="168" y="251"/>
                </a:moveTo>
                <a:cubicBezTo>
                  <a:pt x="133" y="230"/>
                  <a:pt x="67" y="228"/>
                  <a:pt x="24" y="228"/>
                </a:cubicBezTo>
                <a:cubicBezTo>
                  <a:pt x="24" y="24"/>
                  <a:pt x="24" y="24"/>
                  <a:pt x="24" y="24"/>
                </a:cubicBezTo>
                <a:cubicBezTo>
                  <a:pt x="36" y="24"/>
                  <a:pt x="47" y="25"/>
                  <a:pt x="57" y="25"/>
                </a:cubicBezTo>
                <a:cubicBezTo>
                  <a:pt x="63" y="26"/>
                  <a:pt x="63" y="26"/>
                  <a:pt x="63" y="26"/>
                </a:cubicBezTo>
                <a:cubicBezTo>
                  <a:pt x="65" y="26"/>
                  <a:pt x="65" y="26"/>
                  <a:pt x="65" y="26"/>
                </a:cubicBezTo>
                <a:cubicBezTo>
                  <a:pt x="112" y="29"/>
                  <a:pt x="162" y="39"/>
                  <a:pt x="167" y="67"/>
                </a:cubicBezTo>
                <a:cubicBezTo>
                  <a:pt x="168" y="72"/>
                  <a:pt x="168" y="72"/>
                  <a:pt x="168" y="72"/>
                </a:cubicBezTo>
                <a:lnTo>
                  <a:pt x="168" y="251"/>
                </a:lnTo>
                <a:close/>
                <a:moveTo>
                  <a:pt x="360" y="228"/>
                </a:moveTo>
                <a:cubicBezTo>
                  <a:pt x="317" y="228"/>
                  <a:pt x="251" y="230"/>
                  <a:pt x="216" y="251"/>
                </a:cubicBezTo>
                <a:cubicBezTo>
                  <a:pt x="216" y="72"/>
                  <a:pt x="216" y="72"/>
                  <a:pt x="216" y="72"/>
                </a:cubicBezTo>
                <a:cubicBezTo>
                  <a:pt x="216" y="56"/>
                  <a:pt x="241" y="25"/>
                  <a:pt x="360" y="24"/>
                </a:cubicBezTo>
                <a:lnTo>
                  <a:pt x="360" y="2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148" name="Group 147"/>
          <p:cNvGrpSpPr/>
          <p:nvPr/>
        </p:nvGrpSpPr>
        <p:grpSpPr>
          <a:xfrm>
            <a:off x="7616297" y="2268008"/>
            <a:ext cx="633412" cy="633412"/>
            <a:chOff x="4763" y="-3175"/>
            <a:chExt cx="1450975" cy="1450976"/>
          </a:xfrm>
          <a:solidFill>
            <a:schemeClr val="bg1"/>
          </a:solidFill>
        </p:grpSpPr>
        <p:sp>
          <p:nvSpPr>
            <p:cNvPr id="141" name="Freeform 19"/>
            <p:cNvSpPr>
              <a:spLocks/>
            </p:cNvSpPr>
            <p:nvPr/>
          </p:nvSpPr>
          <p:spPr bwMode="auto">
            <a:xfrm>
              <a:off x="231776" y="158750"/>
              <a:ext cx="161925" cy="161925"/>
            </a:xfrm>
            <a:custGeom>
              <a:avLst/>
              <a:gdLst>
                <a:gd name="T0" fmla="*/ 39 w 43"/>
                <a:gd name="T1" fmla="*/ 22 h 43"/>
                <a:gd name="T2" fmla="*/ 22 w 43"/>
                <a:gd name="T3" fmla="*/ 5 h 43"/>
                <a:gd name="T4" fmla="*/ 5 w 43"/>
                <a:gd name="T5" fmla="*/ 5 h 43"/>
                <a:gd name="T6" fmla="*/ 5 w 43"/>
                <a:gd name="T7" fmla="*/ 22 h 43"/>
                <a:gd name="T8" fmla="*/ 22 w 43"/>
                <a:gd name="T9" fmla="*/ 39 h 43"/>
                <a:gd name="T10" fmla="*/ 39 w 43"/>
                <a:gd name="T11" fmla="*/ 39 h 43"/>
                <a:gd name="T12" fmla="*/ 39 w 43"/>
                <a:gd name="T13" fmla="*/ 22 h 43"/>
              </a:gdLst>
              <a:ahLst/>
              <a:cxnLst>
                <a:cxn ang="0">
                  <a:pos x="T0" y="T1"/>
                </a:cxn>
                <a:cxn ang="0">
                  <a:pos x="T2" y="T3"/>
                </a:cxn>
                <a:cxn ang="0">
                  <a:pos x="T4" y="T5"/>
                </a:cxn>
                <a:cxn ang="0">
                  <a:pos x="T6" y="T7"/>
                </a:cxn>
                <a:cxn ang="0">
                  <a:pos x="T8" y="T9"/>
                </a:cxn>
                <a:cxn ang="0">
                  <a:pos x="T10" y="T11"/>
                </a:cxn>
                <a:cxn ang="0">
                  <a:pos x="T12" y="T13"/>
                </a:cxn>
              </a:cxnLst>
              <a:rect l="0" t="0" r="r" b="b"/>
              <a:pathLst>
                <a:path w="43" h="43">
                  <a:moveTo>
                    <a:pt x="39" y="22"/>
                  </a:moveTo>
                  <a:cubicBezTo>
                    <a:pt x="22" y="5"/>
                    <a:pt x="22" y="5"/>
                    <a:pt x="22" y="5"/>
                  </a:cubicBezTo>
                  <a:cubicBezTo>
                    <a:pt x="17" y="0"/>
                    <a:pt x="9" y="0"/>
                    <a:pt x="5" y="5"/>
                  </a:cubicBezTo>
                  <a:cubicBezTo>
                    <a:pt x="0" y="9"/>
                    <a:pt x="0" y="17"/>
                    <a:pt x="5" y="22"/>
                  </a:cubicBezTo>
                  <a:cubicBezTo>
                    <a:pt x="22" y="39"/>
                    <a:pt x="22" y="39"/>
                    <a:pt x="22" y="39"/>
                  </a:cubicBezTo>
                  <a:cubicBezTo>
                    <a:pt x="26" y="43"/>
                    <a:pt x="34" y="43"/>
                    <a:pt x="39" y="39"/>
                  </a:cubicBezTo>
                  <a:cubicBezTo>
                    <a:pt x="43" y="34"/>
                    <a:pt x="43" y="26"/>
                    <a:pt x="39" y="2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2" name="Freeform 20"/>
            <p:cNvSpPr>
              <a:spLocks/>
            </p:cNvSpPr>
            <p:nvPr/>
          </p:nvSpPr>
          <p:spPr bwMode="auto">
            <a:xfrm>
              <a:off x="4763" y="630238"/>
              <a:ext cx="180975" cy="92075"/>
            </a:xfrm>
            <a:custGeom>
              <a:avLst/>
              <a:gdLst>
                <a:gd name="T0" fmla="*/ 36 w 48"/>
                <a:gd name="T1" fmla="*/ 0 h 24"/>
                <a:gd name="T2" fmla="*/ 12 w 48"/>
                <a:gd name="T3" fmla="*/ 0 h 24"/>
                <a:gd name="T4" fmla="*/ 0 w 48"/>
                <a:gd name="T5" fmla="*/ 12 h 24"/>
                <a:gd name="T6" fmla="*/ 12 w 48"/>
                <a:gd name="T7" fmla="*/ 24 h 24"/>
                <a:gd name="T8" fmla="*/ 36 w 48"/>
                <a:gd name="T9" fmla="*/ 24 h 24"/>
                <a:gd name="T10" fmla="*/ 48 w 48"/>
                <a:gd name="T11" fmla="*/ 12 h 24"/>
                <a:gd name="T12" fmla="*/ 36 w 48"/>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48" h="24">
                  <a:moveTo>
                    <a:pt x="36" y="0"/>
                  </a:moveTo>
                  <a:cubicBezTo>
                    <a:pt x="12" y="0"/>
                    <a:pt x="12" y="0"/>
                    <a:pt x="12" y="0"/>
                  </a:cubicBezTo>
                  <a:cubicBezTo>
                    <a:pt x="5" y="0"/>
                    <a:pt x="0" y="5"/>
                    <a:pt x="0" y="12"/>
                  </a:cubicBezTo>
                  <a:cubicBezTo>
                    <a:pt x="0" y="19"/>
                    <a:pt x="5" y="24"/>
                    <a:pt x="12" y="24"/>
                  </a:cubicBezTo>
                  <a:cubicBezTo>
                    <a:pt x="36" y="24"/>
                    <a:pt x="36" y="24"/>
                    <a:pt x="36" y="24"/>
                  </a:cubicBezTo>
                  <a:cubicBezTo>
                    <a:pt x="43" y="24"/>
                    <a:pt x="48" y="19"/>
                    <a:pt x="48" y="12"/>
                  </a:cubicBezTo>
                  <a:cubicBezTo>
                    <a:pt x="48" y="5"/>
                    <a:pt x="43" y="0"/>
                    <a:pt x="3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3" name="Freeform 21"/>
            <p:cNvSpPr>
              <a:spLocks/>
            </p:cNvSpPr>
            <p:nvPr/>
          </p:nvSpPr>
          <p:spPr bwMode="auto">
            <a:xfrm>
              <a:off x="1274763" y="722313"/>
              <a:ext cx="180975" cy="90488"/>
            </a:xfrm>
            <a:custGeom>
              <a:avLst/>
              <a:gdLst>
                <a:gd name="T0" fmla="*/ 36 w 48"/>
                <a:gd name="T1" fmla="*/ 0 h 24"/>
                <a:gd name="T2" fmla="*/ 12 w 48"/>
                <a:gd name="T3" fmla="*/ 0 h 24"/>
                <a:gd name="T4" fmla="*/ 0 w 48"/>
                <a:gd name="T5" fmla="*/ 12 h 24"/>
                <a:gd name="T6" fmla="*/ 12 w 48"/>
                <a:gd name="T7" fmla="*/ 24 h 24"/>
                <a:gd name="T8" fmla="*/ 36 w 48"/>
                <a:gd name="T9" fmla="*/ 24 h 24"/>
                <a:gd name="T10" fmla="*/ 48 w 48"/>
                <a:gd name="T11" fmla="*/ 12 h 24"/>
                <a:gd name="T12" fmla="*/ 36 w 48"/>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48" h="24">
                  <a:moveTo>
                    <a:pt x="36" y="0"/>
                  </a:moveTo>
                  <a:cubicBezTo>
                    <a:pt x="12" y="0"/>
                    <a:pt x="12" y="0"/>
                    <a:pt x="12" y="0"/>
                  </a:cubicBezTo>
                  <a:cubicBezTo>
                    <a:pt x="5" y="0"/>
                    <a:pt x="0" y="5"/>
                    <a:pt x="0" y="12"/>
                  </a:cubicBezTo>
                  <a:cubicBezTo>
                    <a:pt x="0" y="19"/>
                    <a:pt x="5" y="24"/>
                    <a:pt x="12" y="24"/>
                  </a:cubicBezTo>
                  <a:cubicBezTo>
                    <a:pt x="36" y="24"/>
                    <a:pt x="36" y="24"/>
                    <a:pt x="36" y="24"/>
                  </a:cubicBezTo>
                  <a:cubicBezTo>
                    <a:pt x="43" y="24"/>
                    <a:pt x="48" y="19"/>
                    <a:pt x="48" y="12"/>
                  </a:cubicBezTo>
                  <a:cubicBezTo>
                    <a:pt x="48" y="5"/>
                    <a:pt x="43" y="0"/>
                    <a:pt x="3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4" name="Freeform 22"/>
            <p:cNvSpPr>
              <a:spLocks/>
            </p:cNvSpPr>
            <p:nvPr/>
          </p:nvSpPr>
          <p:spPr bwMode="auto">
            <a:xfrm>
              <a:off x="1130301" y="222250"/>
              <a:ext cx="163513" cy="163513"/>
            </a:xfrm>
            <a:custGeom>
              <a:avLst/>
              <a:gdLst>
                <a:gd name="T0" fmla="*/ 38 w 43"/>
                <a:gd name="T1" fmla="*/ 5 h 43"/>
                <a:gd name="T2" fmla="*/ 21 w 43"/>
                <a:gd name="T3" fmla="*/ 5 h 43"/>
                <a:gd name="T4" fmla="*/ 4 w 43"/>
                <a:gd name="T5" fmla="*/ 22 h 43"/>
                <a:gd name="T6" fmla="*/ 4 w 43"/>
                <a:gd name="T7" fmla="*/ 39 h 43"/>
                <a:gd name="T8" fmla="*/ 21 w 43"/>
                <a:gd name="T9" fmla="*/ 39 h 43"/>
                <a:gd name="T10" fmla="*/ 38 w 43"/>
                <a:gd name="T11" fmla="*/ 22 h 43"/>
                <a:gd name="T12" fmla="*/ 38 w 43"/>
                <a:gd name="T13" fmla="*/ 5 h 43"/>
              </a:gdLst>
              <a:ahLst/>
              <a:cxnLst>
                <a:cxn ang="0">
                  <a:pos x="T0" y="T1"/>
                </a:cxn>
                <a:cxn ang="0">
                  <a:pos x="T2" y="T3"/>
                </a:cxn>
                <a:cxn ang="0">
                  <a:pos x="T4" y="T5"/>
                </a:cxn>
                <a:cxn ang="0">
                  <a:pos x="T6" y="T7"/>
                </a:cxn>
                <a:cxn ang="0">
                  <a:pos x="T8" y="T9"/>
                </a:cxn>
                <a:cxn ang="0">
                  <a:pos x="T10" y="T11"/>
                </a:cxn>
                <a:cxn ang="0">
                  <a:pos x="T12" y="T13"/>
                </a:cxn>
              </a:cxnLst>
              <a:rect l="0" t="0" r="r" b="b"/>
              <a:pathLst>
                <a:path w="43" h="43">
                  <a:moveTo>
                    <a:pt x="38" y="5"/>
                  </a:moveTo>
                  <a:cubicBezTo>
                    <a:pt x="34" y="0"/>
                    <a:pt x="26" y="0"/>
                    <a:pt x="21" y="5"/>
                  </a:cubicBezTo>
                  <a:cubicBezTo>
                    <a:pt x="4" y="22"/>
                    <a:pt x="4" y="22"/>
                    <a:pt x="4" y="22"/>
                  </a:cubicBezTo>
                  <a:cubicBezTo>
                    <a:pt x="0" y="26"/>
                    <a:pt x="0" y="34"/>
                    <a:pt x="4" y="39"/>
                  </a:cubicBezTo>
                  <a:cubicBezTo>
                    <a:pt x="9" y="43"/>
                    <a:pt x="17" y="43"/>
                    <a:pt x="21" y="39"/>
                  </a:cubicBezTo>
                  <a:cubicBezTo>
                    <a:pt x="38" y="22"/>
                    <a:pt x="38" y="22"/>
                    <a:pt x="38" y="22"/>
                  </a:cubicBezTo>
                  <a:cubicBezTo>
                    <a:pt x="43" y="17"/>
                    <a:pt x="43" y="9"/>
                    <a:pt x="38"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5" name="Freeform 23"/>
            <p:cNvSpPr>
              <a:spLocks/>
            </p:cNvSpPr>
            <p:nvPr/>
          </p:nvSpPr>
          <p:spPr bwMode="auto">
            <a:xfrm>
              <a:off x="730251" y="-3175"/>
              <a:ext cx="90488" cy="180975"/>
            </a:xfrm>
            <a:custGeom>
              <a:avLst/>
              <a:gdLst>
                <a:gd name="T0" fmla="*/ 12 w 24"/>
                <a:gd name="T1" fmla="*/ 48 h 48"/>
                <a:gd name="T2" fmla="*/ 20 w 24"/>
                <a:gd name="T3" fmla="*/ 44 h 48"/>
                <a:gd name="T4" fmla="*/ 24 w 24"/>
                <a:gd name="T5" fmla="*/ 36 h 48"/>
                <a:gd name="T6" fmla="*/ 24 w 24"/>
                <a:gd name="T7" fmla="*/ 12 h 48"/>
                <a:gd name="T8" fmla="*/ 12 w 24"/>
                <a:gd name="T9" fmla="*/ 0 h 48"/>
                <a:gd name="T10" fmla="*/ 1 w 24"/>
                <a:gd name="T11" fmla="*/ 7 h 48"/>
                <a:gd name="T12" fmla="*/ 0 w 24"/>
                <a:gd name="T13" fmla="*/ 12 h 48"/>
                <a:gd name="T14" fmla="*/ 0 w 24"/>
                <a:gd name="T15" fmla="*/ 36 h 48"/>
                <a:gd name="T16" fmla="*/ 12 w 24"/>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48">
                  <a:moveTo>
                    <a:pt x="12" y="48"/>
                  </a:moveTo>
                  <a:cubicBezTo>
                    <a:pt x="15" y="48"/>
                    <a:pt x="18" y="47"/>
                    <a:pt x="20" y="44"/>
                  </a:cubicBezTo>
                  <a:cubicBezTo>
                    <a:pt x="23" y="42"/>
                    <a:pt x="24" y="39"/>
                    <a:pt x="24" y="36"/>
                  </a:cubicBezTo>
                  <a:cubicBezTo>
                    <a:pt x="24" y="12"/>
                    <a:pt x="24" y="12"/>
                    <a:pt x="24" y="12"/>
                  </a:cubicBezTo>
                  <a:cubicBezTo>
                    <a:pt x="24" y="5"/>
                    <a:pt x="19" y="0"/>
                    <a:pt x="12" y="0"/>
                  </a:cubicBezTo>
                  <a:cubicBezTo>
                    <a:pt x="7" y="0"/>
                    <a:pt x="3" y="3"/>
                    <a:pt x="1" y="7"/>
                  </a:cubicBezTo>
                  <a:cubicBezTo>
                    <a:pt x="0" y="12"/>
                    <a:pt x="0" y="12"/>
                    <a:pt x="0" y="12"/>
                  </a:cubicBezTo>
                  <a:cubicBezTo>
                    <a:pt x="0" y="36"/>
                    <a:pt x="0" y="36"/>
                    <a:pt x="0" y="36"/>
                  </a:cubicBezTo>
                  <a:cubicBezTo>
                    <a:pt x="0" y="43"/>
                    <a:pt x="5" y="48"/>
                    <a:pt x="12" y="4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6" name="Freeform 24"/>
            <p:cNvSpPr>
              <a:spLocks noEditPoints="1"/>
            </p:cNvSpPr>
            <p:nvPr/>
          </p:nvSpPr>
          <p:spPr bwMode="auto">
            <a:xfrm>
              <a:off x="368301" y="358775"/>
              <a:ext cx="725488" cy="815975"/>
            </a:xfrm>
            <a:custGeom>
              <a:avLst/>
              <a:gdLst>
                <a:gd name="T0" fmla="*/ 96 w 192"/>
                <a:gd name="T1" fmla="*/ 0 h 216"/>
                <a:gd name="T2" fmla="*/ 0 w 192"/>
                <a:gd name="T3" fmla="*/ 96 h 216"/>
                <a:gd name="T4" fmla="*/ 48 w 192"/>
                <a:gd name="T5" fmla="*/ 179 h 216"/>
                <a:gd name="T6" fmla="*/ 48 w 192"/>
                <a:gd name="T7" fmla="*/ 216 h 216"/>
                <a:gd name="T8" fmla="*/ 144 w 192"/>
                <a:gd name="T9" fmla="*/ 216 h 216"/>
                <a:gd name="T10" fmla="*/ 144 w 192"/>
                <a:gd name="T11" fmla="*/ 179 h 216"/>
                <a:gd name="T12" fmla="*/ 192 w 192"/>
                <a:gd name="T13" fmla="*/ 96 h 216"/>
                <a:gd name="T14" fmla="*/ 96 w 192"/>
                <a:gd name="T15" fmla="*/ 0 h 216"/>
                <a:gd name="T16" fmla="*/ 132 w 192"/>
                <a:gd name="T17" fmla="*/ 158 h 216"/>
                <a:gd name="T18" fmla="*/ 120 w 192"/>
                <a:gd name="T19" fmla="*/ 165 h 216"/>
                <a:gd name="T20" fmla="*/ 120 w 192"/>
                <a:gd name="T21" fmla="*/ 179 h 216"/>
                <a:gd name="T22" fmla="*/ 120 w 192"/>
                <a:gd name="T23" fmla="*/ 192 h 216"/>
                <a:gd name="T24" fmla="*/ 72 w 192"/>
                <a:gd name="T25" fmla="*/ 192 h 216"/>
                <a:gd name="T26" fmla="*/ 72 w 192"/>
                <a:gd name="T27" fmla="*/ 179 h 216"/>
                <a:gd name="T28" fmla="*/ 72 w 192"/>
                <a:gd name="T29" fmla="*/ 165 h 216"/>
                <a:gd name="T30" fmla="*/ 60 w 192"/>
                <a:gd name="T31" fmla="*/ 158 h 216"/>
                <a:gd name="T32" fmla="*/ 24 w 192"/>
                <a:gd name="T33" fmla="*/ 96 h 216"/>
                <a:gd name="T34" fmla="*/ 96 w 192"/>
                <a:gd name="T35" fmla="*/ 24 h 216"/>
                <a:gd name="T36" fmla="*/ 168 w 192"/>
                <a:gd name="T37" fmla="*/ 96 h 216"/>
                <a:gd name="T38" fmla="*/ 132 w 192"/>
                <a:gd name="T39" fmla="*/ 15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2" h="216">
                  <a:moveTo>
                    <a:pt x="96" y="0"/>
                  </a:moveTo>
                  <a:cubicBezTo>
                    <a:pt x="43" y="0"/>
                    <a:pt x="0" y="43"/>
                    <a:pt x="0" y="96"/>
                  </a:cubicBezTo>
                  <a:cubicBezTo>
                    <a:pt x="0" y="131"/>
                    <a:pt x="19" y="162"/>
                    <a:pt x="48" y="179"/>
                  </a:cubicBezTo>
                  <a:cubicBezTo>
                    <a:pt x="48" y="216"/>
                    <a:pt x="48" y="216"/>
                    <a:pt x="48" y="216"/>
                  </a:cubicBezTo>
                  <a:cubicBezTo>
                    <a:pt x="144" y="216"/>
                    <a:pt x="144" y="216"/>
                    <a:pt x="144" y="216"/>
                  </a:cubicBezTo>
                  <a:cubicBezTo>
                    <a:pt x="144" y="179"/>
                    <a:pt x="144" y="179"/>
                    <a:pt x="144" y="179"/>
                  </a:cubicBezTo>
                  <a:cubicBezTo>
                    <a:pt x="173" y="162"/>
                    <a:pt x="192" y="131"/>
                    <a:pt x="192" y="96"/>
                  </a:cubicBezTo>
                  <a:cubicBezTo>
                    <a:pt x="192" y="43"/>
                    <a:pt x="149" y="0"/>
                    <a:pt x="96" y="0"/>
                  </a:cubicBezTo>
                  <a:close/>
                  <a:moveTo>
                    <a:pt x="132" y="158"/>
                  </a:moveTo>
                  <a:cubicBezTo>
                    <a:pt x="120" y="165"/>
                    <a:pt x="120" y="165"/>
                    <a:pt x="120" y="165"/>
                  </a:cubicBezTo>
                  <a:cubicBezTo>
                    <a:pt x="120" y="179"/>
                    <a:pt x="120" y="179"/>
                    <a:pt x="120" y="179"/>
                  </a:cubicBezTo>
                  <a:cubicBezTo>
                    <a:pt x="120" y="192"/>
                    <a:pt x="120" y="192"/>
                    <a:pt x="120" y="192"/>
                  </a:cubicBezTo>
                  <a:cubicBezTo>
                    <a:pt x="72" y="192"/>
                    <a:pt x="72" y="192"/>
                    <a:pt x="72" y="192"/>
                  </a:cubicBezTo>
                  <a:cubicBezTo>
                    <a:pt x="72" y="179"/>
                    <a:pt x="72" y="179"/>
                    <a:pt x="72" y="179"/>
                  </a:cubicBezTo>
                  <a:cubicBezTo>
                    <a:pt x="72" y="165"/>
                    <a:pt x="72" y="165"/>
                    <a:pt x="72" y="165"/>
                  </a:cubicBezTo>
                  <a:cubicBezTo>
                    <a:pt x="60" y="158"/>
                    <a:pt x="60" y="158"/>
                    <a:pt x="60" y="158"/>
                  </a:cubicBezTo>
                  <a:cubicBezTo>
                    <a:pt x="37" y="145"/>
                    <a:pt x="24" y="122"/>
                    <a:pt x="24" y="96"/>
                  </a:cubicBezTo>
                  <a:cubicBezTo>
                    <a:pt x="24" y="56"/>
                    <a:pt x="56" y="24"/>
                    <a:pt x="96" y="24"/>
                  </a:cubicBezTo>
                  <a:cubicBezTo>
                    <a:pt x="136" y="24"/>
                    <a:pt x="168" y="56"/>
                    <a:pt x="168" y="96"/>
                  </a:cubicBezTo>
                  <a:cubicBezTo>
                    <a:pt x="168" y="122"/>
                    <a:pt x="154" y="145"/>
                    <a:pt x="132" y="15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7" name="Freeform 25"/>
            <p:cNvSpPr>
              <a:spLocks/>
            </p:cNvSpPr>
            <p:nvPr/>
          </p:nvSpPr>
          <p:spPr bwMode="auto">
            <a:xfrm>
              <a:off x="549276" y="1265238"/>
              <a:ext cx="361950" cy="182563"/>
            </a:xfrm>
            <a:custGeom>
              <a:avLst/>
              <a:gdLst>
                <a:gd name="T0" fmla="*/ 0 w 96"/>
                <a:gd name="T1" fmla="*/ 24 h 48"/>
                <a:gd name="T2" fmla="*/ 25 w 96"/>
                <a:gd name="T3" fmla="*/ 24 h 48"/>
                <a:gd name="T4" fmla="*/ 24 w 96"/>
                <a:gd name="T5" fmla="*/ 27 h 48"/>
                <a:gd name="T6" fmla="*/ 48 w 96"/>
                <a:gd name="T7" fmla="*/ 48 h 48"/>
                <a:gd name="T8" fmla="*/ 72 w 96"/>
                <a:gd name="T9" fmla="*/ 27 h 48"/>
                <a:gd name="T10" fmla="*/ 71 w 96"/>
                <a:gd name="T11" fmla="*/ 24 h 48"/>
                <a:gd name="T12" fmla="*/ 96 w 96"/>
                <a:gd name="T13" fmla="*/ 24 h 48"/>
                <a:gd name="T14" fmla="*/ 96 w 96"/>
                <a:gd name="T15" fmla="*/ 0 h 48"/>
                <a:gd name="T16" fmla="*/ 0 w 96"/>
                <a:gd name="T17" fmla="*/ 0 h 48"/>
                <a:gd name="T18" fmla="*/ 0 w 96"/>
                <a:gd name="T19"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48">
                  <a:moveTo>
                    <a:pt x="0" y="24"/>
                  </a:moveTo>
                  <a:cubicBezTo>
                    <a:pt x="25" y="24"/>
                    <a:pt x="25" y="24"/>
                    <a:pt x="25" y="24"/>
                  </a:cubicBezTo>
                  <a:cubicBezTo>
                    <a:pt x="24" y="27"/>
                    <a:pt x="24" y="27"/>
                    <a:pt x="24" y="27"/>
                  </a:cubicBezTo>
                  <a:cubicBezTo>
                    <a:pt x="24" y="39"/>
                    <a:pt x="35" y="48"/>
                    <a:pt x="48" y="48"/>
                  </a:cubicBezTo>
                  <a:cubicBezTo>
                    <a:pt x="61" y="48"/>
                    <a:pt x="72" y="39"/>
                    <a:pt x="72" y="27"/>
                  </a:cubicBezTo>
                  <a:cubicBezTo>
                    <a:pt x="71" y="24"/>
                    <a:pt x="71" y="24"/>
                    <a:pt x="71" y="24"/>
                  </a:cubicBezTo>
                  <a:cubicBezTo>
                    <a:pt x="96" y="24"/>
                    <a:pt x="96" y="24"/>
                    <a:pt x="96" y="24"/>
                  </a:cubicBezTo>
                  <a:cubicBezTo>
                    <a:pt x="96" y="0"/>
                    <a:pt x="96" y="0"/>
                    <a:pt x="96" y="0"/>
                  </a:cubicBezTo>
                  <a:cubicBezTo>
                    <a:pt x="0" y="0"/>
                    <a:pt x="0" y="0"/>
                    <a:pt x="0" y="0"/>
                  </a:cubicBezTo>
                  <a:lnTo>
                    <a:pt x="0" y="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54" name="Group 153"/>
          <p:cNvGrpSpPr/>
          <p:nvPr/>
        </p:nvGrpSpPr>
        <p:grpSpPr>
          <a:xfrm>
            <a:off x="9602495" y="2409382"/>
            <a:ext cx="352425" cy="403096"/>
            <a:chOff x="0" y="3175"/>
            <a:chExt cx="1479550" cy="1692275"/>
          </a:xfrm>
          <a:solidFill>
            <a:schemeClr val="bg1"/>
          </a:solidFill>
        </p:grpSpPr>
        <p:sp>
          <p:nvSpPr>
            <p:cNvPr id="152" name="Freeform 29"/>
            <p:cNvSpPr>
              <a:spLocks noEditPoints="1"/>
            </p:cNvSpPr>
            <p:nvPr/>
          </p:nvSpPr>
          <p:spPr bwMode="auto">
            <a:xfrm>
              <a:off x="0" y="3175"/>
              <a:ext cx="1479550" cy="846138"/>
            </a:xfrm>
            <a:custGeom>
              <a:avLst/>
              <a:gdLst>
                <a:gd name="T0" fmla="*/ 28 w 392"/>
                <a:gd name="T1" fmla="*/ 224 h 224"/>
                <a:gd name="T2" fmla="*/ 364 w 392"/>
                <a:gd name="T3" fmla="*/ 224 h 224"/>
                <a:gd name="T4" fmla="*/ 392 w 392"/>
                <a:gd name="T5" fmla="*/ 196 h 224"/>
                <a:gd name="T6" fmla="*/ 364 w 392"/>
                <a:gd name="T7" fmla="*/ 168 h 224"/>
                <a:gd name="T8" fmla="*/ 280 w 392"/>
                <a:gd name="T9" fmla="*/ 168 h 224"/>
                <a:gd name="T10" fmla="*/ 252 w 392"/>
                <a:gd name="T11" fmla="*/ 140 h 224"/>
                <a:gd name="T12" fmla="*/ 252 w 392"/>
                <a:gd name="T13" fmla="*/ 28 h 224"/>
                <a:gd name="T14" fmla="*/ 224 w 392"/>
                <a:gd name="T15" fmla="*/ 0 h 224"/>
                <a:gd name="T16" fmla="*/ 168 w 392"/>
                <a:gd name="T17" fmla="*/ 0 h 224"/>
                <a:gd name="T18" fmla="*/ 140 w 392"/>
                <a:gd name="T19" fmla="*/ 28 h 224"/>
                <a:gd name="T20" fmla="*/ 140 w 392"/>
                <a:gd name="T21" fmla="*/ 140 h 224"/>
                <a:gd name="T22" fmla="*/ 112 w 392"/>
                <a:gd name="T23" fmla="*/ 168 h 224"/>
                <a:gd name="T24" fmla="*/ 28 w 392"/>
                <a:gd name="T25" fmla="*/ 168 h 224"/>
                <a:gd name="T26" fmla="*/ 0 w 392"/>
                <a:gd name="T27" fmla="*/ 196 h 224"/>
                <a:gd name="T28" fmla="*/ 28 w 392"/>
                <a:gd name="T29" fmla="*/ 224 h 224"/>
                <a:gd name="T30" fmla="*/ 182 w 392"/>
                <a:gd name="T31" fmla="*/ 28 h 224"/>
                <a:gd name="T32" fmla="*/ 210 w 392"/>
                <a:gd name="T33" fmla="*/ 28 h 224"/>
                <a:gd name="T34" fmla="*/ 224 w 392"/>
                <a:gd name="T35" fmla="*/ 42 h 224"/>
                <a:gd name="T36" fmla="*/ 210 w 392"/>
                <a:gd name="T37" fmla="*/ 56 h 224"/>
                <a:gd name="T38" fmla="*/ 182 w 392"/>
                <a:gd name="T39" fmla="*/ 56 h 224"/>
                <a:gd name="T40" fmla="*/ 168 w 392"/>
                <a:gd name="T41" fmla="*/ 42 h 224"/>
                <a:gd name="T42" fmla="*/ 182 w 392"/>
                <a:gd name="T43" fmla="*/ 2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2" h="224">
                  <a:moveTo>
                    <a:pt x="28" y="224"/>
                  </a:moveTo>
                  <a:cubicBezTo>
                    <a:pt x="364" y="224"/>
                    <a:pt x="364" y="224"/>
                    <a:pt x="364" y="224"/>
                  </a:cubicBezTo>
                  <a:cubicBezTo>
                    <a:pt x="379" y="224"/>
                    <a:pt x="392" y="211"/>
                    <a:pt x="392" y="196"/>
                  </a:cubicBezTo>
                  <a:cubicBezTo>
                    <a:pt x="392" y="181"/>
                    <a:pt x="379" y="168"/>
                    <a:pt x="364" y="168"/>
                  </a:cubicBezTo>
                  <a:cubicBezTo>
                    <a:pt x="280" y="168"/>
                    <a:pt x="280" y="168"/>
                    <a:pt x="280" y="168"/>
                  </a:cubicBezTo>
                  <a:cubicBezTo>
                    <a:pt x="265" y="168"/>
                    <a:pt x="252" y="155"/>
                    <a:pt x="252" y="140"/>
                  </a:cubicBezTo>
                  <a:cubicBezTo>
                    <a:pt x="252" y="28"/>
                    <a:pt x="252" y="28"/>
                    <a:pt x="252" y="28"/>
                  </a:cubicBezTo>
                  <a:cubicBezTo>
                    <a:pt x="252" y="13"/>
                    <a:pt x="239" y="0"/>
                    <a:pt x="224" y="0"/>
                  </a:cubicBezTo>
                  <a:cubicBezTo>
                    <a:pt x="168" y="0"/>
                    <a:pt x="168" y="0"/>
                    <a:pt x="168" y="0"/>
                  </a:cubicBezTo>
                  <a:cubicBezTo>
                    <a:pt x="153" y="0"/>
                    <a:pt x="140" y="13"/>
                    <a:pt x="140" y="28"/>
                  </a:cubicBezTo>
                  <a:cubicBezTo>
                    <a:pt x="140" y="140"/>
                    <a:pt x="140" y="140"/>
                    <a:pt x="140" y="140"/>
                  </a:cubicBezTo>
                  <a:cubicBezTo>
                    <a:pt x="140" y="155"/>
                    <a:pt x="127" y="168"/>
                    <a:pt x="112" y="168"/>
                  </a:cubicBezTo>
                  <a:cubicBezTo>
                    <a:pt x="28" y="168"/>
                    <a:pt x="28" y="168"/>
                    <a:pt x="28" y="168"/>
                  </a:cubicBezTo>
                  <a:cubicBezTo>
                    <a:pt x="13" y="168"/>
                    <a:pt x="0" y="181"/>
                    <a:pt x="0" y="196"/>
                  </a:cubicBezTo>
                  <a:cubicBezTo>
                    <a:pt x="0" y="211"/>
                    <a:pt x="13" y="224"/>
                    <a:pt x="28" y="224"/>
                  </a:cubicBezTo>
                  <a:close/>
                  <a:moveTo>
                    <a:pt x="182" y="28"/>
                  </a:moveTo>
                  <a:cubicBezTo>
                    <a:pt x="210" y="28"/>
                    <a:pt x="210" y="28"/>
                    <a:pt x="210" y="28"/>
                  </a:cubicBezTo>
                  <a:cubicBezTo>
                    <a:pt x="218" y="28"/>
                    <a:pt x="224" y="34"/>
                    <a:pt x="224" y="42"/>
                  </a:cubicBezTo>
                  <a:cubicBezTo>
                    <a:pt x="224" y="50"/>
                    <a:pt x="218" y="56"/>
                    <a:pt x="210" y="56"/>
                  </a:cubicBezTo>
                  <a:cubicBezTo>
                    <a:pt x="182" y="56"/>
                    <a:pt x="182" y="56"/>
                    <a:pt x="182" y="56"/>
                  </a:cubicBezTo>
                  <a:cubicBezTo>
                    <a:pt x="174" y="56"/>
                    <a:pt x="168" y="50"/>
                    <a:pt x="168" y="42"/>
                  </a:cubicBezTo>
                  <a:cubicBezTo>
                    <a:pt x="168" y="34"/>
                    <a:pt x="174" y="28"/>
                    <a:pt x="182" y="2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3" name="Freeform 30"/>
            <p:cNvSpPr>
              <a:spLocks/>
            </p:cNvSpPr>
            <p:nvPr/>
          </p:nvSpPr>
          <p:spPr bwMode="auto">
            <a:xfrm>
              <a:off x="0" y="955675"/>
              <a:ext cx="1479550" cy="739775"/>
            </a:xfrm>
            <a:custGeom>
              <a:avLst/>
              <a:gdLst>
                <a:gd name="T0" fmla="*/ 352 w 392"/>
                <a:gd name="T1" fmla="*/ 0 h 196"/>
                <a:gd name="T2" fmla="*/ 40 w 392"/>
                <a:gd name="T3" fmla="*/ 0 h 196"/>
                <a:gd name="T4" fmla="*/ 26 w 392"/>
                <a:gd name="T5" fmla="*/ 12 h 196"/>
                <a:gd name="T6" fmla="*/ 0 w 392"/>
                <a:gd name="T7" fmla="*/ 196 h 196"/>
                <a:gd name="T8" fmla="*/ 84 w 392"/>
                <a:gd name="T9" fmla="*/ 196 h 196"/>
                <a:gd name="T10" fmla="*/ 112 w 392"/>
                <a:gd name="T11" fmla="*/ 112 h 196"/>
                <a:gd name="T12" fmla="*/ 112 w 392"/>
                <a:gd name="T13" fmla="*/ 196 h 196"/>
                <a:gd name="T14" fmla="*/ 280 w 392"/>
                <a:gd name="T15" fmla="*/ 196 h 196"/>
                <a:gd name="T16" fmla="*/ 280 w 392"/>
                <a:gd name="T17" fmla="*/ 112 h 196"/>
                <a:gd name="T18" fmla="*/ 308 w 392"/>
                <a:gd name="T19" fmla="*/ 196 h 196"/>
                <a:gd name="T20" fmla="*/ 392 w 392"/>
                <a:gd name="T21" fmla="*/ 196 h 196"/>
                <a:gd name="T22" fmla="*/ 366 w 392"/>
                <a:gd name="T23" fmla="*/ 12 h 196"/>
                <a:gd name="T24" fmla="*/ 352 w 392"/>
                <a:gd name="T2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2" h="196">
                  <a:moveTo>
                    <a:pt x="352" y="0"/>
                  </a:moveTo>
                  <a:cubicBezTo>
                    <a:pt x="40" y="0"/>
                    <a:pt x="40" y="0"/>
                    <a:pt x="40" y="0"/>
                  </a:cubicBezTo>
                  <a:cubicBezTo>
                    <a:pt x="33" y="0"/>
                    <a:pt x="27" y="5"/>
                    <a:pt x="26" y="12"/>
                  </a:cubicBezTo>
                  <a:cubicBezTo>
                    <a:pt x="0" y="196"/>
                    <a:pt x="0" y="196"/>
                    <a:pt x="0" y="196"/>
                  </a:cubicBezTo>
                  <a:cubicBezTo>
                    <a:pt x="84" y="196"/>
                    <a:pt x="84" y="196"/>
                    <a:pt x="84" y="196"/>
                  </a:cubicBezTo>
                  <a:cubicBezTo>
                    <a:pt x="112" y="112"/>
                    <a:pt x="112" y="112"/>
                    <a:pt x="112" y="112"/>
                  </a:cubicBezTo>
                  <a:cubicBezTo>
                    <a:pt x="112" y="196"/>
                    <a:pt x="112" y="196"/>
                    <a:pt x="112" y="196"/>
                  </a:cubicBezTo>
                  <a:cubicBezTo>
                    <a:pt x="280" y="196"/>
                    <a:pt x="280" y="196"/>
                    <a:pt x="280" y="196"/>
                  </a:cubicBezTo>
                  <a:cubicBezTo>
                    <a:pt x="280" y="112"/>
                    <a:pt x="280" y="112"/>
                    <a:pt x="280" y="112"/>
                  </a:cubicBezTo>
                  <a:cubicBezTo>
                    <a:pt x="308" y="196"/>
                    <a:pt x="308" y="196"/>
                    <a:pt x="308" y="196"/>
                  </a:cubicBezTo>
                  <a:cubicBezTo>
                    <a:pt x="392" y="196"/>
                    <a:pt x="392" y="196"/>
                    <a:pt x="392" y="196"/>
                  </a:cubicBezTo>
                  <a:cubicBezTo>
                    <a:pt x="366" y="12"/>
                    <a:pt x="366" y="12"/>
                    <a:pt x="366" y="12"/>
                  </a:cubicBezTo>
                  <a:cubicBezTo>
                    <a:pt x="365" y="5"/>
                    <a:pt x="359" y="0"/>
                    <a:pt x="352"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 name="Text Placeholder 3"/>
          <p:cNvSpPr>
            <a:spLocks noGrp="1"/>
          </p:cNvSpPr>
          <p:nvPr>
            <p:ph type="body" sz="quarter" idx="10"/>
          </p:nvPr>
        </p:nvSpPr>
        <p:spPr/>
        <p:txBody>
          <a:bodyPr>
            <a:normAutofit/>
          </a:bodyPr>
          <a:lstStyle/>
          <a:p>
            <a:r>
              <a:rPr lang="en-US" sz="2000" dirty="0" smtClean="0"/>
              <a:t>REGULAR EXPRESSION</a:t>
            </a:r>
            <a:endParaRPr lang="en-US" sz="2000" dirty="0"/>
          </a:p>
        </p:txBody>
      </p:sp>
    </p:spTree>
    <p:extLst>
      <p:ext uri="{BB962C8B-B14F-4D97-AF65-F5344CB8AC3E}">
        <p14:creationId xmlns:p14="http://schemas.microsoft.com/office/powerpoint/2010/main" val="2370278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156"/>
                                        </p:tgtEl>
                                        <p:attrNameLst>
                                          <p:attrName>style.visibility</p:attrName>
                                        </p:attrNameLst>
                                      </p:cBhvr>
                                      <p:to>
                                        <p:strVal val="visible"/>
                                      </p:to>
                                    </p:set>
                                    <p:animEffect transition="in" filter="fade">
                                      <p:cBhvr>
                                        <p:cTn id="13" dur="500"/>
                                        <p:tgtEl>
                                          <p:spTgt spid="15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0"/>
                                  </p:stCondLst>
                                  <p:childTnLst>
                                    <p:set>
                                      <p:cBhvr>
                                        <p:cTn id="18" dur="1" fill="hold">
                                          <p:stCondLst>
                                            <p:cond delay="0"/>
                                          </p:stCondLst>
                                        </p:cTn>
                                        <p:tgtEl>
                                          <p:spTgt spid="161"/>
                                        </p:tgtEl>
                                        <p:attrNameLst>
                                          <p:attrName>style.visibility</p:attrName>
                                        </p:attrNameLst>
                                      </p:cBhvr>
                                      <p:to>
                                        <p:strVal val="visible"/>
                                      </p:to>
                                    </p:set>
                                    <p:animEffect transition="in" filter="fade">
                                      <p:cBhvr>
                                        <p:cTn id="19" dur="500"/>
                                        <p:tgtEl>
                                          <p:spTgt spid="16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fade">
                                      <p:cBhvr>
                                        <p:cTn id="22" dur="500"/>
                                        <p:tgtEl>
                                          <p:spTgt spid="133"/>
                                        </p:tgtEl>
                                      </p:cBhvr>
                                    </p:animEffect>
                                  </p:childTnLst>
                                </p:cTn>
                              </p:par>
                              <p:par>
                                <p:cTn id="23" presetID="10" presetClass="entr" presetSubtype="0" fill="hold" nodeType="withEffect">
                                  <p:stCondLst>
                                    <p:cond delay="0"/>
                                  </p:stCondLst>
                                  <p:childTnLst>
                                    <p:set>
                                      <p:cBhvr>
                                        <p:cTn id="24" dur="1" fill="hold">
                                          <p:stCondLst>
                                            <p:cond delay="0"/>
                                          </p:stCondLst>
                                        </p:cTn>
                                        <p:tgtEl>
                                          <p:spTgt spid="157"/>
                                        </p:tgtEl>
                                        <p:attrNameLst>
                                          <p:attrName>style.visibility</p:attrName>
                                        </p:attrNameLst>
                                      </p:cBhvr>
                                      <p:to>
                                        <p:strVal val="visible"/>
                                      </p:to>
                                    </p:set>
                                    <p:animEffect transition="in" filter="fade">
                                      <p:cBhvr>
                                        <p:cTn id="25" dur="500"/>
                                        <p:tgtEl>
                                          <p:spTgt spid="157"/>
                                        </p:tgtEl>
                                      </p:cBhvr>
                                    </p:animEffect>
                                  </p:childTnLst>
                                </p:cTn>
                              </p:par>
                              <p:par>
                                <p:cTn id="26" presetID="10" presetClass="entr" presetSubtype="0" fill="hold"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par>
                                <p:cTn id="29" presetID="10" presetClass="entr" presetSubtype="0" fill="hold" nodeType="withEffect">
                                  <p:stCondLst>
                                    <p:cond delay="0"/>
                                  </p:stCondLst>
                                  <p:childTnLst>
                                    <p:set>
                                      <p:cBhvr>
                                        <p:cTn id="30" dur="1" fill="hold">
                                          <p:stCondLst>
                                            <p:cond delay="0"/>
                                          </p:stCondLst>
                                        </p:cTn>
                                        <p:tgtEl>
                                          <p:spTgt spid="162"/>
                                        </p:tgtEl>
                                        <p:attrNameLst>
                                          <p:attrName>style.visibility</p:attrName>
                                        </p:attrNameLst>
                                      </p:cBhvr>
                                      <p:to>
                                        <p:strVal val="visible"/>
                                      </p:to>
                                    </p:set>
                                    <p:animEffect transition="in" filter="fade">
                                      <p:cBhvr>
                                        <p:cTn id="31" dur="500"/>
                                        <p:tgtEl>
                                          <p:spTgt spid="16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nodeType="withEffect">
                                  <p:stCondLst>
                                    <p:cond delay="0"/>
                                  </p:stCondLst>
                                  <p:childTnLst>
                                    <p:set>
                                      <p:cBhvr>
                                        <p:cTn id="36" dur="1" fill="hold">
                                          <p:stCondLst>
                                            <p:cond delay="0"/>
                                          </p:stCondLst>
                                        </p:cTn>
                                        <p:tgtEl>
                                          <p:spTgt spid="158"/>
                                        </p:tgtEl>
                                        <p:attrNameLst>
                                          <p:attrName>style.visibility</p:attrName>
                                        </p:attrNameLst>
                                      </p:cBhvr>
                                      <p:to>
                                        <p:strVal val="visible"/>
                                      </p:to>
                                    </p:set>
                                    <p:animEffect transition="in" filter="fade">
                                      <p:cBhvr>
                                        <p:cTn id="37" dur="500"/>
                                        <p:tgtEl>
                                          <p:spTgt spid="15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fade">
                                      <p:cBhvr>
                                        <p:cTn id="40" dur="500"/>
                                        <p:tgtEl>
                                          <p:spTgt spid="44"/>
                                        </p:tgtEl>
                                      </p:cBhvr>
                                    </p:animEffect>
                                  </p:childTnLst>
                                </p:cTn>
                              </p:par>
                              <p:par>
                                <p:cTn id="41" presetID="10" presetClass="entr" presetSubtype="0" fill="hold" nodeType="withEffect">
                                  <p:stCondLst>
                                    <p:cond delay="0"/>
                                  </p:stCondLst>
                                  <p:childTnLst>
                                    <p:set>
                                      <p:cBhvr>
                                        <p:cTn id="42" dur="1" fill="hold">
                                          <p:stCondLst>
                                            <p:cond delay="0"/>
                                          </p:stCondLst>
                                        </p:cTn>
                                        <p:tgtEl>
                                          <p:spTgt spid="163"/>
                                        </p:tgtEl>
                                        <p:attrNameLst>
                                          <p:attrName>style.visibility</p:attrName>
                                        </p:attrNameLst>
                                      </p:cBhvr>
                                      <p:to>
                                        <p:strVal val="visible"/>
                                      </p:to>
                                    </p:set>
                                    <p:animEffect transition="in" filter="fade">
                                      <p:cBhvr>
                                        <p:cTn id="43" dur="500"/>
                                        <p:tgtEl>
                                          <p:spTgt spid="16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5"/>
                                        </p:tgtEl>
                                        <p:attrNameLst>
                                          <p:attrName>style.visibility</p:attrName>
                                        </p:attrNameLst>
                                      </p:cBhvr>
                                      <p:to>
                                        <p:strVal val="visible"/>
                                      </p:to>
                                    </p:set>
                                    <p:animEffect transition="in" filter="fade">
                                      <p:cBhvr>
                                        <p:cTn id="46" dur="500"/>
                                        <p:tgtEl>
                                          <p:spTgt spid="135"/>
                                        </p:tgtEl>
                                      </p:cBhvr>
                                    </p:animEffect>
                                  </p:childTnLst>
                                </p:cTn>
                              </p:par>
                              <p:par>
                                <p:cTn id="47" presetID="10" presetClass="entr" presetSubtype="0" fill="hold" nodeType="withEffect">
                                  <p:stCondLst>
                                    <p:cond delay="0"/>
                                  </p:stCondLst>
                                  <p:childTnLst>
                                    <p:set>
                                      <p:cBhvr>
                                        <p:cTn id="48" dur="1" fill="hold">
                                          <p:stCondLst>
                                            <p:cond delay="0"/>
                                          </p:stCondLst>
                                        </p:cTn>
                                        <p:tgtEl>
                                          <p:spTgt spid="159"/>
                                        </p:tgtEl>
                                        <p:attrNameLst>
                                          <p:attrName>style.visibility</p:attrName>
                                        </p:attrNameLst>
                                      </p:cBhvr>
                                      <p:to>
                                        <p:strVal val="visible"/>
                                      </p:to>
                                    </p:set>
                                    <p:animEffect transition="in" filter="fade">
                                      <p:cBhvr>
                                        <p:cTn id="49" dur="500"/>
                                        <p:tgtEl>
                                          <p:spTgt spid="159"/>
                                        </p:tgtEl>
                                      </p:cBhvr>
                                    </p:animEffect>
                                  </p:childTnLst>
                                </p:cTn>
                              </p:par>
                              <p:par>
                                <p:cTn id="50" presetID="10" presetClass="entr" presetSubtype="0" fill="hold" nodeType="withEffect">
                                  <p:stCondLst>
                                    <p:cond delay="0"/>
                                  </p:stCondLst>
                                  <p:childTnLst>
                                    <p:set>
                                      <p:cBhvr>
                                        <p:cTn id="51" dur="1" fill="hold">
                                          <p:stCondLst>
                                            <p:cond delay="0"/>
                                          </p:stCondLst>
                                        </p:cTn>
                                        <p:tgtEl>
                                          <p:spTgt spid="148"/>
                                        </p:tgtEl>
                                        <p:attrNameLst>
                                          <p:attrName>style.visibility</p:attrName>
                                        </p:attrNameLst>
                                      </p:cBhvr>
                                      <p:to>
                                        <p:strVal val="visible"/>
                                      </p:to>
                                    </p:set>
                                    <p:animEffect transition="in" filter="fade">
                                      <p:cBhvr>
                                        <p:cTn id="52" dur="500"/>
                                        <p:tgtEl>
                                          <p:spTgt spid="148"/>
                                        </p:tgtEl>
                                      </p:cBhvr>
                                    </p:animEffect>
                                  </p:childTnLst>
                                </p:cTn>
                              </p:par>
                              <p:par>
                                <p:cTn id="53" presetID="10" presetClass="entr" presetSubtype="0" fill="hold" nodeType="withEffect">
                                  <p:stCondLst>
                                    <p:cond delay="0"/>
                                  </p:stCondLst>
                                  <p:childTnLst>
                                    <p:set>
                                      <p:cBhvr>
                                        <p:cTn id="54" dur="1" fill="hold">
                                          <p:stCondLst>
                                            <p:cond delay="0"/>
                                          </p:stCondLst>
                                        </p:cTn>
                                        <p:tgtEl>
                                          <p:spTgt spid="164"/>
                                        </p:tgtEl>
                                        <p:attrNameLst>
                                          <p:attrName>style.visibility</p:attrName>
                                        </p:attrNameLst>
                                      </p:cBhvr>
                                      <p:to>
                                        <p:strVal val="visible"/>
                                      </p:to>
                                    </p:set>
                                    <p:animEffect transition="in" filter="fade">
                                      <p:cBhvr>
                                        <p:cTn id="55" dur="500"/>
                                        <p:tgtEl>
                                          <p:spTgt spid="16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6"/>
                                        </p:tgtEl>
                                        <p:attrNameLst>
                                          <p:attrName>style.visibility</p:attrName>
                                        </p:attrNameLst>
                                      </p:cBhvr>
                                      <p:to>
                                        <p:strVal val="visible"/>
                                      </p:to>
                                    </p:set>
                                    <p:animEffect transition="in" filter="fade">
                                      <p:cBhvr>
                                        <p:cTn id="58" dur="500"/>
                                        <p:tgtEl>
                                          <p:spTgt spid="136"/>
                                        </p:tgtEl>
                                      </p:cBhvr>
                                    </p:animEffect>
                                  </p:childTnLst>
                                </p:cTn>
                              </p:par>
                              <p:par>
                                <p:cTn id="59" presetID="10" presetClass="entr" presetSubtype="0" fill="hold" nodeType="withEffect">
                                  <p:stCondLst>
                                    <p:cond delay="0"/>
                                  </p:stCondLst>
                                  <p:childTnLst>
                                    <p:set>
                                      <p:cBhvr>
                                        <p:cTn id="60" dur="1" fill="hold">
                                          <p:stCondLst>
                                            <p:cond delay="0"/>
                                          </p:stCondLst>
                                        </p:cTn>
                                        <p:tgtEl>
                                          <p:spTgt spid="160"/>
                                        </p:tgtEl>
                                        <p:attrNameLst>
                                          <p:attrName>style.visibility</p:attrName>
                                        </p:attrNameLst>
                                      </p:cBhvr>
                                      <p:to>
                                        <p:strVal val="visible"/>
                                      </p:to>
                                    </p:set>
                                    <p:animEffect transition="in" filter="fade">
                                      <p:cBhvr>
                                        <p:cTn id="61" dur="500"/>
                                        <p:tgtEl>
                                          <p:spTgt spid="160"/>
                                        </p:tgtEl>
                                      </p:cBhvr>
                                    </p:animEffect>
                                  </p:childTnLst>
                                </p:cTn>
                              </p:par>
                              <p:par>
                                <p:cTn id="62" presetID="10" presetClass="entr" presetSubtype="0" fill="hold" nodeType="withEffect">
                                  <p:stCondLst>
                                    <p:cond delay="0"/>
                                  </p:stCondLst>
                                  <p:childTnLst>
                                    <p:set>
                                      <p:cBhvr>
                                        <p:cTn id="63" dur="1" fill="hold">
                                          <p:stCondLst>
                                            <p:cond delay="0"/>
                                          </p:stCondLst>
                                        </p:cTn>
                                        <p:tgtEl>
                                          <p:spTgt spid="154"/>
                                        </p:tgtEl>
                                        <p:attrNameLst>
                                          <p:attrName>style.visibility</p:attrName>
                                        </p:attrNameLst>
                                      </p:cBhvr>
                                      <p:to>
                                        <p:strVal val="visible"/>
                                      </p:to>
                                    </p:set>
                                    <p:animEffect transition="in" filter="fade">
                                      <p:cBhvr>
                                        <p:cTn id="64" dur="500"/>
                                        <p:tgtEl>
                                          <p:spTgt spid="154"/>
                                        </p:tgtEl>
                                      </p:cBhvr>
                                    </p:animEffect>
                                  </p:childTnLst>
                                </p:cTn>
                              </p:par>
                              <p:par>
                                <p:cTn id="65" presetID="10" presetClass="entr" presetSubtype="0" fill="hold" nodeType="withEffect">
                                  <p:stCondLst>
                                    <p:cond delay="0"/>
                                  </p:stCondLst>
                                  <p:childTnLst>
                                    <p:set>
                                      <p:cBhvr>
                                        <p:cTn id="66" dur="1" fill="hold">
                                          <p:stCondLst>
                                            <p:cond delay="0"/>
                                          </p:stCondLst>
                                        </p:cTn>
                                        <p:tgtEl>
                                          <p:spTgt spid="165"/>
                                        </p:tgtEl>
                                        <p:attrNameLst>
                                          <p:attrName>style.visibility</p:attrName>
                                        </p:attrNameLst>
                                      </p:cBhvr>
                                      <p:to>
                                        <p:strVal val="visible"/>
                                      </p:to>
                                    </p:set>
                                    <p:animEffect transition="in" filter="fade">
                                      <p:cBhvr>
                                        <p:cTn id="67" dur="500"/>
                                        <p:tgtEl>
                                          <p:spTgt spid="16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37"/>
                                        </p:tgtEl>
                                        <p:attrNameLst>
                                          <p:attrName>style.visibility</p:attrName>
                                        </p:attrNameLst>
                                      </p:cBhvr>
                                      <p:to>
                                        <p:strVal val="visible"/>
                                      </p:to>
                                    </p:set>
                                    <p:animEffect transition="in" filter="fade">
                                      <p:cBhvr>
                                        <p:cTn id="70" dur="500"/>
                                        <p:tgtEl>
                                          <p:spTgt spid="137"/>
                                        </p:tgtEl>
                                      </p:cBhvr>
                                    </p:animEffect>
                                  </p:childTnLst>
                                </p:cTn>
                              </p:par>
                            </p:childTnLst>
                          </p:cTn>
                        </p:par>
                        <p:par>
                          <p:cTn id="71" fill="hold">
                            <p:stCondLst>
                              <p:cond delay="1000"/>
                            </p:stCondLst>
                            <p:childTnLst>
                              <p:par>
                                <p:cTn id="72" presetID="22" presetClass="entr" presetSubtype="1" fill="hold" grpId="0" nodeType="afterEffect">
                                  <p:stCondLst>
                                    <p:cond delay="0"/>
                                  </p:stCondLst>
                                  <p:childTnLst>
                                    <p:set>
                                      <p:cBhvr>
                                        <p:cTn id="73" dur="1" fill="hold">
                                          <p:stCondLst>
                                            <p:cond delay="0"/>
                                          </p:stCondLst>
                                        </p:cTn>
                                        <p:tgtEl>
                                          <p:spTgt spid="8"/>
                                        </p:tgtEl>
                                        <p:attrNameLst>
                                          <p:attrName>style.visibility</p:attrName>
                                        </p:attrNameLst>
                                      </p:cBhvr>
                                      <p:to>
                                        <p:strVal val="visible"/>
                                      </p:to>
                                    </p:set>
                                    <p:animEffect transition="in" filter="wipe(up)">
                                      <p:cBhvr>
                                        <p:cTn id="74" dur="500"/>
                                        <p:tgtEl>
                                          <p:spTgt spid="8"/>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123"/>
                                        </p:tgtEl>
                                        <p:attrNameLst>
                                          <p:attrName>style.visibility</p:attrName>
                                        </p:attrNameLst>
                                      </p:cBhvr>
                                      <p:to>
                                        <p:strVal val="visible"/>
                                      </p:to>
                                    </p:set>
                                    <p:animEffect transition="in" filter="wipe(down)">
                                      <p:cBhvr>
                                        <p:cTn id="77" dur="500"/>
                                        <p:tgtEl>
                                          <p:spTgt spid="123"/>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116"/>
                                        </p:tgtEl>
                                        <p:attrNameLst>
                                          <p:attrName>style.visibility</p:attrName>
                                        </p:attrNameLst>
                                      </p:cBhvr>
                                      <p:to>
                                        <p:strVal val="visible"/>
                                      </p:to>
                                    </p:set>
                                    <p:animEffect transition="in" filter="wipe(up)">
                                      <p:cBhvr>
                                        <p:cTn id="80" dur="500"/>
                                        <p:tgtEl>
                                          <p:spTgt spid="116"/>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124"/>
                                        </p:tgtEl>
                                        <p:attrNameLst>
                                          <p:attrName>style.visibility</p:attrName>
                                        </p:attrNameLst>
                                      </p:cBhvr>
                                      <p:to>
                                        <p:strVal val="visible"/>
                                      </p:to>
                                    </p:set>
                                    <p:animEffect transition="in" filter="wipe(down)">
                                      <p:cBhvr>
                                        <p:cTn id="83" dur="500"/>
                                        <p:tgtEl>
                                          <p:spTgt spid="124"/>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119"/>
                                        </p:tgtEl>
                                        <p:attrNameLst>
                                          <p:attrName>style.visibility</p:attrName>
                                        </p:attrNameLst>
                                      </p:cBhvr>
                                      <p:to>
                                        <p:strVal val="visible"/>
                                      </p:to>
                                    </p:set>
                                    <p:animEffect transition="in" filter="wipe(up)">
                                      <p:cBhvr>
                                        <p:cTn id="86" dur="500"/>
                                        <p:tgtEl>
                                          <p:spTgt spid="119"/>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125"/>
                                        </p:tgtEl>
                                        <p:attrNameLst>
                                          <p:attrName>style.visibility</p:attrName>
                                        </p:attrNameLst>
                                      </p:cBhvr>
                                      <p:to>
                                        <p:strVal val="visible"/>
                                      </p:to>
                                    </p:set>
                                    <p:animEffect transition="in" filter="wipe(down)">
                                      <p:cBhvr>
                                        <p:cTn id="89" dur="500"/>
                                        <p:tgtEl>
                                          <p:spTgt spid="125"/>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120"/>
                                        </p:tgtEl>
                                        <p:attrNameLst>
                                          <p:attrName>style.visibility</p:attrName>
                                        </p:attrNameLst>
                                      </p:cBhvr>
                                      <p:to>
                                        <p:strVal val="visible"/>
                                      </p:to>
                                    </p:set>
                                    <p:animEffect transition="in" filter="wipe(up)">
                                      <p:cBhvr>
                                        <p:cTn id="92" dur="500"/>
                                        <p:tgtEl>
                                          <p:spTgt spid="120"/>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126"/>
                                        </p:tgtEl>
                                        <p:attrNameLst>
                                          <p:attrName>style.visibility</p:attrName>
                                        </p:attrNameLst>
                                      </p:cBhvr>
                                      <p:to>
                                        <p:strVal val="visible"/>
                                      </p:to>
                                    </p:set>
                                    <p:animEffect transition="in" filter="wipe(down)">
                                      <p:cBhvr>
                                        <p:cTn id="95" dur="500"/>
                                        <p:tgtEl>
                                          <p:spTgt spid="126"/>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121"/>
                                        </p:tgtEl>
                                        <p:attrNameLst>
                                          <p:attrName>style.visibility</p:attrName>
                                        </p:attrNameLst>
                                      </p:cBhvr>
                                      <p:to>
                                        <p:strVal val="visible"/>
                                      </p:to>
                                    </p:set>
                                    <p:animEffect transition="in" filter="wipe(up)">
                                      <p:cBhvr>
                                        <p:cTn id="98" dur="500"/>
                                        <p:tgtEl>
                                          <p:spTgt spid="121"/>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127"/>
                                        </p:tgtEl>
                                        <p:attrNameLst>
                                          <p:attrName>style.visibility</p:attrName>
                                        </p:attrNameLst>
                                      </p:cBhvr>
                                      <p:to>
                                        <p:strVal val="visible"/>
                                      </p:to>
                                    </p:set>
                                    <p:animEffect transition="in" filter="wipe(down)">
                                      <p:cBhvr>
                                        <p:cTn id="101" dur="500"/>
                                        <p:tgtEl>
                                          <p:spTgt spid="127"/>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76"/>
                                        </p:tgtEl>
                                        <p:attrNameLst>
                                          <p:attrName>style.visibility</p:attrName>
                                        </p:attrNameLst>
                                      </p:cBhvr>
                                      <p:to>
                                        <p:strVal val="visible"/>
                                      </p:to>
                                    </p:set>
                                    <p:animEffect transition="in" filter="fade">
                                      <p:cBhvr>
                                        <p:cTn id="104" dur="500"/>
                                        <p:tgtEl>
                                          <p:spTgt spid="76"/>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82"/>
                                        </p:tgtEl>
                                        <p:attrNameLst>
                                          <p:attrName>style.visibility</p:attrName>
                                        </p:attrNameLst>
                                      </p:cBhvr>
                                      <p:to>
                                        <p:strVal val="visible"/>
                                      </p:to>
                                    </p:set>
                                    <p:animEffect transition="in" filter="fade">
                                      <p:cBhvr>
                                        <p:cTn id="107" dur="500"/>
                                        <p:tgtEl>
                                          <p:spTgt spid="8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87"/>
                                        </p:tgtEl>
                                        <p:attrNameLst>
                                          <p:attrName>style.visibility</p:attrName>
                                        </p:attrNameLst>
                                      </p:cBhvr>
                                      <p:to>
                                        <p:strVal val="visible"/>
                                      </p:to>
                                    </p:set>
                                    <p:animEffect transition="in" filter="fade">
                                      <p:cBhvr>
                                        <p:cTn id="110" dur="500"/>
                                        <p:tgtEl>
                                          <p:spTgt spid="87"/>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07"/>
                                        </p:tgtEl>
                                        <p:attrNameLst>
                                          <p:attrName>style.visibility</p:attrName>
                                        </p:attrNameLst>
                                      </p:cBhvr>
                                      <p:to>
                                        <p:strVal val="visible"/>
                                      </p:to>
                                    </p:set>
                                    <p:animEffect transition="in" filter="fade">
                                      <p:cBhvr>
                                        <p:cTn id="113" dur="500"/>
                                        <p:tgtEl>
                                          <p:spTgt spid="107"/>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12"/>
                                        </p:tgtEl>
                                        <p:attrNameLst>
                                          <p:attrName>style.visibility</p:attrName>
                                        </p:attrNameLst>
                                      </p:cBhvr>
                                      <p:to>
                                        <p:strVal val="visible"/>
                                      </p:to>
                                    </p:set>
                                    <p:animEffect transition="in" filter="fade">
                                      <p:cBhvr>
                                        <p:cTn id="116" dur="500"/>
                                        <p:tgtEl>
                                          <p:spTgt spid="112"/>
                                        </p:tgtEl>
                                      </p:cBhvr>
                                    </p:animEffect>
                                  </p:childTnLst>
                                </p:cTn>
                              </p:par>
                            </p:childTnLst>
                          </p:cTn>
                        </p:par>
                        <p:par>
                          <p:cTn id="117" fill="hold">
                            <p:stCondLst>
                              <p:cond delay="1500"/>
                            </p:stCondLst>
                            <p:childTnLst>
                              <p:par>
                                <p:cTn id="118" presetID="53" presetClass="entr" presetSubtype="16" fill="hold" grpId="0" nodeType="afterEffect">
                                  <p:stCondLst>
                                    <p:cond delay="0"/>
                                  </p:stCondLst>
                                  <p:childTnLst>
                                    <p:set>
                                      <p:cBhvr>
                                        <p:cTn id="119" dur="1" fill="hold">
                                          <p:stCondLst>
                                            <p:cond delay="0"/>
                                          </p:stCondLst>
                                        </p:cTn>
                                        <p:tgtEl>
                                          <p:spTgt spid="16"/>
                                        </p:tgtEl>
                                        <p:attrNameLst>
                                          <p:attrName>style.visibility</p:attrName>
                                        </p:attrNameLst>
                                      </p:cBhvr>
                                      <p:to>
                                        <p:strVal val="visible"/>
                                      </p:to>
                                    </p:set>
                                    <p:anim calcmode="lin" valueType="num">
                                      <p:cBhvr>
                                        <p:cTn id="120" dur="500" fill="hold"/>
                                        <p:tgtEl>
                                          <p:spTgt spid="16"/>
                                        </p:tgtEl>
                                        <p:attrNameLst>
                                          <p:attrName>ppt_w</p:attrName>
                                        </p:attrNameLst>
                                      </p:cBhvr>
                                      <p:tavLst>
                                        <p:tav tm="0">
                                          <p:val>
                                            <p:fltVal val="0"/>
                                          </p:val>
                                        </p:tav>
                                        <p:tav tm="100000">
                                          <p:val>
                                            <p:strVal val="#ppt_w"/>
                                          </p:val>
                                        </p:tav>
                                      </p:tavLst>
                                    </p:anim>
                                    <p:anim calcmode="lin" valueType="num">
                                      <p:cBhvr>
                                        <p:cTn id="121" dur="500" fill="hold"/>
                                        <p:tgtEl>
                                          <p:spTgt spid="16"/>
                                        </p:tgtEl>
                                        <p:attrNameLst>
                                          <p:attrName>ppt_h</p:attrName>
                                        </p:attrNameLst>
                                      </p:cBhvr>
                                      <p:tavLst>
                                        <p:tav tm="0">
                                          <p:val>
                                            <p:fltVal val="0"/>
                                          </p:val>
                                        </p:tav>
                                        <p:tav tm="100000">
                                          <p:val>
                                            <p:strVal val="#ppt_h"/>
                                          </p:val>
                                        </p:tav>
                                      </p:tavLst>
                                    </p:anim>
                                    <p:animEffect transition="in" filter="fade">
                                      <p:cBhvr>
                                        <p:cTn id="122" dur="500"/>
                                        <p:tgtEl>
                                          <p:spTgt spid="16"/>
                                        </p:tgtEl>
                                      </p:cBhvr>
                                    </p:animEffect>
                                  </p:childTnLst>
                                </p:cTn>
                              </p:par>
                              <p:par>
                                <p:cTn id="123" presetID="53" presetClass="entr" presetSubtype="16" fill="hold" grpId="0" nodeType="withEffect">
                                  <p:stCondLst>
                                    <p:cond delay="0"/>
                                  </p:stCondLst>
                                  <p:childTnLst>
                                    <p:set>
                                      <p:cBhvr>
                                        <p:cTn id="124" dur="1" fill="hold">
                                          <p:stCondLst>
                                            <p:cond delay="0"/>
                                          </p:stCondLst>
                                        </p:cTn>
                                        <p:tgtEl>
                                          <p:spTgt spid="129"/>
                                        </p:tgtEl>
                                        <p:attrNameLst>
                                          <p:attrName>style.visibility</p:attrName>
                                        </p:attrNameLst>
                                      </p:cBhvr>
                                      <p:to>
                                        <p:strVal val="visible"/>
                                      </p:to>
                                    </p:set>
                                    <p:anim calcmode="lin" valueType="num">
                                      <p:cBhvr>
                                        <p:cTn id="125" dur="500" fill="hold"/>
                                        <p:tgtEl>
                                          <p:spTgt spid="129"/>
                                        </p:tgtEl>
                                        <p:attrNameLst>
                                          <p:attrName>ppt_w</p:attrName>
                                        </p:attrNameLst>
                                      </p:cBhvr>
                                      <p:tavLst>
                                        <p:tav tm="0">
                                          <p:val>
                                            <p:fltVal val="0"/>
                                          </p:val>
                                        </p:tav>
                                        <p:tav tm="100000">
                                          <p:val>
                                            <p:strVal val="#ppt_w"/>
                                          </p:val>
                                        </p:tav>
                                      </p:tavLst>
                                    </p:anim>
                                    <p:anim calcmode="lin" valueType="num">
                                      <p:cBhvr>
                                        <p:cTn id="126" dur="500" fill="hold"/>
                                        <p:tgtEl>
                                          <p:spTgt spid="129"/>
                                        </p:tgtEl>
                                        <p:attrNameLst>
                                          <p:attrName>ppt_h</p:attrName>
                                        </p:attrNameLst>
                                      </p:cBhvr>
                                      <p:tavLst>
                                        <p:tav tm="0">
                                          <p:val>
                                            <p:fltVal val="0"/>
                                          </p:val>
                                        </p:tav>
                                        <p:tav tm="100000">
                                          <p:val>
                                            <p:strVal val="#ppt_h"/>
                                          </p:val>
                                        </p:tav>
                                      </p:tavLst>
                                    </p:anim>
                                    <p:animEffect transition="in" filter="fade">
                                      <p:cBhvr>
                                        <p:cTn id="127" dur="500"/>
                                        <p:tgtEl>
                                          <p:spTgt spid="129"/>
                                        </p:tgtEl>
                                      </p:cBhvr>
                                    </p:animEffect>
                                  </p:childTnLst>
                                </p:cTn>
                              </p:par>
                              <p:par>
                                <p:cTn id="128" presetID="53" presetClass="entr" presetSubtype="16" fill="hold" grpId="0" nodeType="withEffect">
                                  <p:stCondLst>
                                    <p:cond delay="0"/>
                                  </p:stCondLst>
                                  <p:childTnLst>
                                    <p:set>
                                      <p:cBhvr>
                                        <p:cTn id="129" dur="1" fill="hold">
                                          <p:stCondLst>
                                            <p:cond delay="0"/>
                                          </p:stCondLst>
                                        </p:cTn>
                                        <p:tgtEl>
                                          <p:spTgt spid="130"/>
                                        </p:tgtEl>
                                        <p:attrNameLst>
                                          <p:attrName>style.visibility</p:attrName>
                                        </p:attrNameLst>
                                      </p:cBhvr>
                                      <p:to>
                                        <p:strVal val="visible"/>
                                      </p:to>
                                    </p:set>
                                    <p:anim calcmode="lin" valueType="num">
                                      <p:cBhvr>
                                        <p:cTn id="130" dur="500" fill="hold"/>
                                        <p:tgtEl>
                                          <p:spTgt spid="130"/>
                                        </p:tgtEl>
                                        <p:attrNameLst>
                                          <p:attrName>ppt_w</p:attrName>
                                        </p:attrNameLst>
                                      </p:cBhvr>
                                      <p:tavLst>
                                        <p:tav tm="0">
                                          <p:val>
                                            <p:fltVal val="0"/>
                                          </p:val>
                                        </p:tav>
                                        <p:tav tm="100000">
                                          <p:val>
                                            <p:strVal val="#ppt_w"/>
                                          </p:val>
                                        </p:tav>
                                      </p:tavLst>
                                    </p:anim>
                                    <p:anim calcmode="lin" valueType="num">
                                      <p:cBhvr>
                                        <p:cTn id="131" dur="500" fill="hold"/>
                                        <p:tgtEl>
                                          <p:spTgt spid="130"/>
                                        </p:tgtEl>
                                        <p:attrNameLst>
                                          <p:attrName>ppt_h</p:attrName>
                                        </p:attrNameLst>
                                      </p:cBhvr>
                                      <p:tavLst>
                                        <p:tav tm="0">
                                          <p:val>
                                            <p:fltVal val="0"/>
                                          </p:val>
                                        </p:tav>
                                        <p:tav tm="100000">
                                          <p:val>
                                            <p:strVal val="#ppt_h"/>
                                          </p:val>
                                        </p:tav>
                                      </p:tavLst>
                                    </p:anim>
                                    <p:animEffect transition="in" filter="fade">
                                      <p:cBhvr>
                                        <p:cTn id="132" dur="500"/>
                                        <p:tgtEl>
                                          <p:spTgt spid="130"/>
                                        </p:tgtEl>
                                      </p:cBhvr>
                                    </p:animEffect>
                                  </p:childTnLst>
                                </p:cTn>
                              </p:par>
                              <p:par>
                                <p:cTn id="133" presetID="53" presetClass="entr" presetSubtype="16" fill="hold" grpId="0" nodeType="withEffect">
                                  <p:stCondLst>
                                    <p:cond delay="0"/>
                                  </p:stCondLst>
                                  <p:childTnLst>
                                    <p:set>
                                      <p:cBhvr>
                                        <p:cTn id="134" dur="1" fill="hold">
                                          <p:stCondLst>
                                            <p:cond delay="0"/>
                                          </p:stCondLst>
                                        </p:cTn>
                                        <p:tgtEl>
                                          <p:spTgt spid="131"/>
                                        </p:tgtEl>
                                        <p:attrNameLst>
                                          <p:attrName>style.visibility</p:attrName>
                                        </p:attrNameLst>
                                      </p:cBhvr>
                                      <p:to>
                                        <p:strVal val="visible"/>
                                      </p:to>
                                    </p:set>
                                    <p:anim calcmode="lin" valueType="num">
                                      <p:cBhvr>
                                        <p:cTn id="135" dur="500" fill="hold"/>
                                        <p:tgtEl>
                                          <p:spTgt spid="131"/>
                                        </p:tgtEl>
                                        <p:attrNameLst>
                                          <p:attrName>ppt_w</p:attrName>
                                        </p:attrNameLst>
                                      </p:cBhvr>
                                      <p:tavLst>
                                        <p:tav tm="0">
                                          <p:val>
                                            <p:fltVal val="0"/>
                                          </p:val>
                                        </p:tav>
                                        <p:tav tm="100000">
                                          <p:val>
                                            <p:strVal val="#ppt_w"/>
                                          </p:val>
                                        </p:tav>
                                      </p:tavLst>
                                    </p:anim>
                                    <p:anim calcmode="lin" valueType="num">
                                      <p:cBhvr>
                                        <p:cTn id="136" dur="500" fill="hold"/>
                                        <p:tgtEl>
                                          <p:spTgt spid="131"/>
                                        </p:tgtEl>
                                        <p:attrNameLst>
                                          <p:attrName>ppt_h</p:attrName>
                                        </p:attrNameLst>
                                      </p:cBhvr>
                                      <p:tavLst>
                                        <p:tav tm="0">
                                          <p:val>
                                            <p:fltVal val="0"/>
                                          </p:val>
                                        </p:tav>
                                        <p:tav tm="100000">
                                          <p:val>
                                            <p:strVal val="#ppt_h"/>
                                          </p:val>
                                        </p:tav>
                                      </p:tavLst>
                                    </p:anim>
                                    <p:animEffect transition="in" filter="fade">
                                      <p:cBhvr>
                                        <p:cTn id="137" dur="500"/>
                                        <p:tgtEl>
                                          <p:spTgt spid="131"/>
                                        </p:tgtEl>
                                      </p:cBhvr>
                                    </p:animEffect>
                                  </p:childTnLst>
                                </p:cTn>
                              </p:par>
                              <p:par>
                                <p:cTn id="138" presetID="53" presetClass="entr" presetSubtype="16" fill="hold" grpId="0" nodeType="withEffect">
                                  <p:stCondLst>
                                    <p:cond delay="0"/>
                                  </p:stCondLst>
                                  <p:childTnLst>
                                    <p:set>
                                      <p:cBhvr>
                                        <p:cTn id="139" dur="1" fill="hold">
                                          <p:stCondLst>
                                            <p:cond delay="0"/>
                                          </p:stCondLst>
                                        </p:cTn>
                                        <p:tgtEl>
                                          <p:spTgt spid="132"/>
                                        </p:tgtEl>
                                        <p:attrNameLst>
                                          <p:attrName>style.visibility</p:attrName>
                                        </p:attrNameLst>
                                      </p:cBhvr>
                                      <p:to>
                                        <p:strVal val="visible"/>
                                      </p:to>
                                    </p:set>
                                    <p:anim calcmode="lin" valueType="num">
                                      <p:cBhvr>
                                        <p:cTn id="140" dur="500" fill="hold"/>
                                        <p:tgtEl>
                                          <p:spTgt spid="132"/>
                                        </p:tgtEl>
                                        <p:attrNameLst>
                                          <p:attrName>ppt_w</p:attrName>
                                        </p:attrNameLst>
                                      </p:cBhvr>
                                      <p:tavLst>
                                        <p:tav tm="0">
                                          <p:val>
                                            <p:fltVal val="0"/>
                                          </p:val>
                                        </p:tav>
                                        <p:tav tm="100000">
                                          <p:val>
                                            <p:strVal val="#ppt_w"/>
                                          </p:val>
                                        </p:tav>
                                      </p:tavLst>
                                    </p:anim>
                                    <p:anim calcmode="lin" valueType="num">
                                      <p:cBhvr>
                                        <p:cTn id="141" dur="500" fill="hold"/>
                                        <p:tgtEl>
                                          <p:spTgt spid="132"/>
                                        </p:tgtEl>
                                        <p:attrNameLst>
                                          <p:attrName>ppt_h</p:attrName>
                                        </p:attrNameLst>
                                      </p:cBhvr>
                                      <p:tavLst>
                                        <p:tav tm="0">
                                          <p:val>
                                            <p:fltVal val="0"/>
                                          </p:val>
                                        </p:tav>
                                        <p:tav tm="100000">
                                          <p:val>
                                            <p:strVal val="#ppt_h"/>
                                          </p:val>
                                        </p:tav>
                                      </p:tavLst>
                                    </p:anim>
                                    <p:animEffect transition="in" filter="fade">
                                      <p:cBhvr>
                                        <p:cTn id="142"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6" grpId="0" animBg="1"/>
      <p:bldP spid="82" grpId="0" animBg="1"/>
      <p:bldP spid="87" grpId="0" animBg="1"/>
      <p:bldP spid="107" grpId="0" animBg="1"/>
      <p:bldP spid="112" grpId="0" animBg="1"/>
      <p:bldP spid="8" grpId="0" animBg="1"/>
      <p:bldP spid="116" grpId="0" animBg="1"/>
      <p:bldP spid="119" grpId="0" animBg="1"/>
      <p:bldP spid="120" grpId="0" animBg="1"/>
      <p:bldP spid="121" grpId="0" animBg="1"/>
      <p:bldP spid="123" grpId="0" animBg="1"/>
      <p:bldP spid="124" grpId="0" animBg="1"/>
      <p:bldP spid="125" grpId="0" animBg="1"/>
      <p:bldP spid="126" grpId="0" animBg="1"/>
      <p:bldP spid="127" grpId="0" animBg="1"/>
      <p:bldP spid="16" grpId="0"/>
      <p:bldP spid="129" grpId="0"/>
      <p:bldP spid="130" grpId="0"/>
      <p:bldP spid="131" grpId="0"/>
      <p:bldP spid="132" grpId="0"/>
      <p:bldP spid="133" grpId="0"/>
      <p:bldP spid="134" grpId="0"/>
      <p:bldP spid="135" grpId="0"/>
      <p:bldP spid="136" grpId="0"/>
      <p:bldP spid="137" grpId="0"/>
      <p:bldP spid="23" grpId="0" animBg="1"/>
      <p:bldP spid="4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86"/>
          <p:cNvGrpSpPr/>
          <p:nvPr/>
        </p:nvGrpSpPr>
        <p:grpSpPr>
          <a:xfrm>
            <a:off x="1171859" y="1485326"/>
            <a:ext cx="9613560" cy="4284872"/>
            <a:chOff x="1192408" y="1814099"/>
            <a:chExt cx="9613560" cy="4284872"/>
          </a:xfrm>
        </p:grpSpPr>
        <p:grpSp>
          <p:nvGrpSpPr>
            <p:cNvPr id="5" name="Group 4"/>
            <p:cNvGrpSpPr/>
            <p:nvPr/>
          </p:nvGrpSpPr>
          <p:grpSpPr>
            <a:xfrm>
              <a:off x="4292609" y="1814099"/>
              <a:ext cx="6505004" cy="4284872"/>
              <a:chOff x="4019359" y="1562560"/>
              <a:chExt cx="3642789" cy="4140000"/>
            </a:xfrm>
          </p:grpSpPr>
          <p:cxnSp>
            <p:nvCxnSpPr>
              <p:cNvPr id="6" name="Straight Connector 5"/>
              <p:cNvCxnSpPr/>
              <p:nvPr/>
            </p:nvCxnSpPr>
            <p:spPr>
              <a:xfrm>
                <a:off x="5846070" y="1562560"/>
                <a:ext cx="0" cy="414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662148" y="1562560"/>
                <a:ext cx="0" cy="414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019359" y="1562560"/>
                <a:ext cx="0" cy="414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a:off x="1238740" y="3287995"/>
              <a:ext cx="9558872" cy="474221"/>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38739" y="2271162"/>
              <a:ext cx="9558873" cy="474221"/>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38740" y="4185547"/>
              <a:ext cx="9558872" cy="474221"/>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316957" y="1861693"/>
              <a:ext cx="3237648" cy="400110"/>
            </a:xfrm>
            <a:prstGeom prst="rect">
              <a:avLst/>
            </a:prstGeom>
            <a:noFill/>
          </p:spPr>
          <p:txBody>
            <a:bodyPr wrap="square" rtlCol="0">
              <a:spAutoFit/>
            </a:bodyPr>
            <a:lstStyle/>
            <a:p>
              <a:pPr algn="ctr"/>
              <a:r>
                <a:rPr lang="en-US" sz="2000" b="1" dirty="0" smtClean="0">
                  <a:solidFill>
                    <a:schemeClr val="accent2"/>
                  </a:solidFill>
                </a:rPr>
                <a:t>Meaning</a:t>
              </a:r>
            </a:p>
          </p:txBody>
        </p:sp>
        <p:sp>
          <p:nvSpPr>
            <p:cNvPr id="15" name="TextBox 14"/>
            <p:cNvSpPr txBox="1"/>
            <p:nvPr/>
          </p:nvSpPr>
          <p:spPr>
            <a:xfrm>
              <a:off x="1233146" y="1861693"/>
              <a:ext cx="3051361" cy="400110"/>
            </a:xfrm>
            <a:prstGeom prst="rect">
              <a:avLst/>
            </a:prstGeom>
            <a:noFill/>
          </p:spPr>
          <p:txBody>
            <a:bodyPr wrap="square" rtlCol="0">
              <a:spAutoFit/>
            </a:bodyPr>
            <a:lstStyle/>
            <a:p>
              <a:pPr algn="ctr"/>
              <a:r>
                <a:rPr lang="en-US" sz="2000" b="1" dirty="0" smtClean="0">
                  <a:solidFill>
                    <a:schemeClr val="accent2"/>
                  </a:solidFill>
                </a:rPr>
                <a:t>Regular Expression</a:t>
              </a:r>
            </a:p>
          </p:txBody>
        </p:sp>
        <p:sp>
          <p:nvSpPr>
            <p:cNvPr id="16" name="TextBox 15"/>
            <p:cNvSpPr txBox="1"/>
            <p:nvPr/>
          </p:nvSpPr>
          <p:spPr>
            <a:xfrm>
              <a:off x="7543971" y="1861693"/>
              <a:ext cx="3261997" cy="400110"/>
            </a:xfrm>
            <a:prstGeom prst="rect">
              <a:avLst/>
            </a:prstGeom>
            <a:noFill/>
          </p:spPr>
          <p:txBody>
            <a:bodyPr wrap="square" rtlCol="0">
              <a:spAutoFit/>
            </a:bodyPr>
            <a:lstStyle/>
            <a:p>
              <a:pPr algn="ctr"/>
              <a:r>
                <a:rPr lang="en-US" sz="2000" b="1" dirty="0" smtClean="0">
                  <a:solidFill>
                    <a:schemeClr val="accent2"/>
                  </a:solidFill>
                </a:rPr>
                <a:t>Examples</a:t>
              </a:r>
            </a:p>
          </p:txBody>
        </p:sp>
        <p:sp>
          <p:nvSpPr>
            <p:cNvPr id="19" name="TextBox 18"/>
            <p:cNvSpPr txBox="1"/>
            <p:nvPr/>
          </p:nvSpPr>
          <p:spPr>
            <a:xfrm>
              <a:off x="1233146" y="2369773"/>
              <a:ext cx="3051361" cy="307777"/>
            </a:xfrm>
            <a:prstGeom prst="rect">
              <a:avLst/>
            </a:prstGeom>
            <a:noFill/>
          </p:spPr>
          <p:txBody>
            <a:bodyPr wrap="square" rtlCol="0">
              <a:spAutoFit/>
            </a:bodyPr>
            <a:lstStyle/>
            <a:p>
              <a:pPr algn="ctr"/>
              <a:r>
                <a:rPr lang="en-US" sz="1400" b="1" dirty="0" smtClean="0">
                  <a:solidFill>
                    <a:schemeClr val="accent2">
                      <a:lumMod val="50000"/>
                    </a:schemeClr>
                  </a:solidFill>
                </a:rPr>
                <a:t>/^Yes/</a:t>
              </a:r>
            </a:p>
          </p:txBody>
        </p:sp>
        <p:sp>
          <p:nvSpPr>
            <p:cNvPr id="20" name="TextBox 19"/>
            <p:cNvSpPr txBox="1"/>
            <p:nvPr/>
          </p:nvSpPr>
          <p:spPr>
            <a:xfrm>
              <a:off x="1233146" y="2846368"/>
              <a:ext cx="3051361" cy="307777"/>
            </a:xfrm>
            <a:prstGeom prst="rect">
              <a:avLst/>
            </a:prstGeom>
            <a:noFill/>
          </p:spPr>
          <p:txBody>
            <a:bodyPr wrap="square" rtlCol="0">
              <a:spAutoFit/>
            </a:bodyPr>
            <a:lstStyle/>
            <a:p>
              <a:pPr algn="ctr"/>
              <a:r>
                <a:rPr lang="en-US" sz="1400" b="1" dirty="0" smtClean="0">
                  <a:solidFill>
                    <a:schemeClr val="accent2">
                      <a:lumMod val="50000"/>
                    </a:schemeClr>
                  </a:solidFill>
                </a:rPr>
                <a:t>/</a:t>
              </a:r>
              <a:r>
                <a:rPr lang="en-US" sz="1400" b="1" dirty="0" err="1" smtClean="0">
                  <a:solidFill>
                    <a:schemeClr val="accent2">
                      <a:lumMod val="50000"/>
                    </a:schemeClr>
                  </a:solidFill>
                </a:rPr>
                <a:t>th</a:t>
              </a:r>
              <a:r>
                <a:rPr lang="en-US" sz="1400" b="1" dirty="0" smtClean="0">
                  <a:solidFill>
                    <a:schemeClr val="accent2">
                      <a:lumMod val="50000"/>
                    </a:schemeClr>
                  </a:solidFill>
                </a:rPr>
                <a:t>/</a:t>
              </a:r>
              <a:endParaRPr lang="en-US" sz="1400" b="1" dirty="0">
                <a:solidFill>
                  <a:schemeClr val="accent2">
                    <a:lumMod val="50000"/>
                  </a:schemeClr>
                </a:solidFill>
              </a:endParaRPr>
            </a:p>
          </p:txBody>
        </p:sp>
        <p:sp>
          <p:nvSpPr>
            <p:cNvPr id="21" name="TextBox 20"/>
            <p:cNvSpPr txBox="1"/>
            <p:nvPr/>
          </p:nvSpPr>
          <p:spPr>
            <a:xfrm>
              <a:off x="1233146" y="3333246"/>
              <a:ext cx="3051361" cy="307777"/>
            </a:xfrm>
            <a:prstGeom prst="rect">
              <a:avLst/>
            </a:prstGeom>
            <a:noFill/>
          </p:spPr>
          <p:txBody>
            <a:bodyPr wrap="square" rtlCol="0">
              <a:spAutoFit/>
            </a:bodyPr>
            <a:lstStyle/>
            <a:p>
              <a:pPr algn="ctr"/>
              <a:r>
                <a:rPr lang="en-US" sz="1400" b="1" dirty="0" smtClean="0">
                  <a:solidFill>
                    <a:schemeClr val="accent2">
                      <a:lumMod val="50000"/>
                    </a:schemeClr>
                  </a:solidFill>
                </a:rPr>
                <a:t>/:$/</a:t>
              </a:r>
              <a:endParaRPr lang="en-US" sz="1400" b="1" dirty="0">
                <a:solidFill>
                  <a:schemeClr val="accent2">
                    <a:lumMod val="50000"/>
                  </a:schemeClr>
                </a:solidFill>
              </a:endParaRPr>
            </a:p>
          </p:txBody>
        </p:sp>
        <p:sp>
          <p:nvSpPr>
            <p:cNvPr id="22" name="TextBox 21"/>
            <p:cNvSpPr txBox="1"/>
            <p:nvPr/>
          </p:nvSpPr>
          <p:spPr>
            <a:xfrm>
              <a:off x="1233146" y="3816500"/>
              <a:ext cx="3051361" cy="307777"/>
            </a:xfrm>
            <a:prstGeom prst="rect">
              <a:avLst/>
            </a:prstGeom>
            <a:noFill/>
          </p:spPr>
          <p:txBody>
            <a:bodyPr wrap="square" rtlCol="0">
              <a:spAutoFit/>
            </a:bodyPr>
            <a:lstStyle/>
            <a:p>
              <a:pPr algn="ctr"/>
              <a:r>
                <a:rPr lang="en-US" sz="1400" b="1" dirty="0" smtClean="0">
                  <a:solidFill>
                    <a:schemeClr val="accent2">
                      <a:lumMod val="50000"/>
                    </a:schemeClr>
                  </a:solidFill>
                </a:rPr>
                <a:t>/[0-9]/</a:t>
              </a:r>
              <a:endParaRPr lang="en-US" sz="1400" b="1" dirty="0">
                <a:solidFill>
                  <a:schemeClr val="accent2">
                    <a:lumMod val="50000"/>
                  </a:schemeClr>
                </a:solidFill>
              </a:endParaRPr>
            </a:p>
          </p:txBody>
        </p:sp>
        <p:sp>
          <p:nvSpPr>
            <p:cNvPr id="23" name="TextBox 22"/>
            <p:cNvSpPr txBox="1"/>
            <p:nvPr/>
          </p:nvSpPr>
          <p:spPr>
            <a:xfrm>
              <a:off x="1233146" y="4284158"/>
              <a:ext cx="3051361" cy="307777"/>
            </a:xfrm>
            <a:prstGeom prst="rect">
              <a:avLst/>
            </a:prstGeom>
            <a:noFill/>
          </p:spPr>
          <p:txBody>
            <a:bodyPr wrap="square" rtlCol="0">
              <a:spAutoFit/>
            </a:bodyPr>
            <a:lstStyle/>
            <a:p>
              <a:pPr algn="ctr"/>
              <a:r>
                <a:rPr lang="en-US" sz="1400" b="1" dirty="0" smtClean="0">
                  <a:solidFill>
                    <a:schemeClr val="accent2">
                      <a:lumMod val="50000"/>
                    </a:schemeClr>
                  </a:solidFill>
                </a:rPr>
                <a:t>/[a-z][0-9]/</a:t>
              </a:r>
              <a:endParaRPr lang="en-US" sz="1400" b="1" dirty="0">
                <a:solidFill>
                  <a:schemeClr val="accent2">
                    <a:lumMod val="50000"/>
                  </a:schemeClr>
                </a:solidFill>
              </a:endParaRPr>
            </a:p>
          </p:txBody>
        </p:sp>
        <p:sp>
          <p:nvSpPr>
            <p:cNvPr id="69" name="Rectangle 68"/>
            <p:cNvSpPr/>
            <p:nvPr/>
          </p:nvSpPr>
          <p:spPr>
            <a:xfrm>
              <a:off x="1247492" y="5099364"/>
              <a:ext cx="9550120" cy="99960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lumMod val="50000"/>
                  </a:schemeClr>
                </a:solidFill>
              </a:endParaRPr>
            </a:p>
          </p:txBody>
        </p:sp>
        <p:sp>
          <p:nvSpPr>
            <p:cNvPr id="70" name="TextBox 69"/>
            <p:cNvSpPr txBox="1"/>
            <p:nvPr/>
          </p:nvSpPr>
          <p:spPr>
            <a:xfrm>
              <a:off x="1251882" y="4770562"/>
              <a:ext cx="3051361" cy="307777"/>
            </a:xfrm>
            <a:prstGeom prst="rect">
              <a:avLst/>
            </a:prstGeom>
            <a:noFill/>
          </p:spPr>
          <p:txBody>
            <a:bodyPr wrap="square" rtlCol="0">
              <a:spAutoFit/>
            </a:bodyPr>
            <a:lstStyle/>
            <a:p>
              <a:pPr algn="ctr"/>
              <a:r>
                <a:rPr lang="en-US" sz="1400" b="1" dirty="0" smtClean="0">
                  <a:solidFill>
                    <a:schemeClr val="accent2">
                      <a:lumMod val="50000"/>
                    </a:schemeClr>
                  </a:solidFill>
                </a:rPr>
                <a:t>/\.c/</a:t>
              </a:r>
              <a:endParaRPr lang="en-US" sz="1400" b="1" dirty="0">
                <a:solidFill>
                  <a:schemeClr val="accent2">
                    <a:lumMod val="50000"/>
                  </a:schemeClr>
                </a:solidFill>
              </a:endParaRPr>
            </a:p>
          </p:txBody>
        </p:sp>
        <p:sp>
          <p:nvSpPr>
            <p:cNvPr id="71" name="TextBox 70"/>
            <p:cNvSpPr txBox="1"/>
            <p:nvPr/>
          </p:nvSpPr>
          <p:spPr>
            <a:xfrm>
              <a:off x="1192408" y="5442941"/>
              <a:ext cx="3051361" cy="307777"/>
            </a:xfrm>
            <a:prstGeom prst="rect">
              <a:avLst/>
            </a:prstGeom>
            <a:noFill/>
          </p:spPr>
          <p:txBody>
            <a:bodyPr wrap="square" rtlCol="0">
              <a:spAutoFit/>
            </a:bodyPr>
            <a:lstStyle/>
            <a:p>
              <a:pPr algn="ctr"/>
              <a:r>
                <a:rPr lang="en-US" sz="1400" b="1" dirty="0" smtClean="0">
                  <a:solidFill>
                    <a:schemeClr val="accent2">
                      <a:lumMod val="50000"/>
                    </a:schemeClr>
                  </a:solidFill>
                </a:rPr>
                <a:t>/[a-</a:t>
              </a:r>
              <a:r>
                <a:rPr lang="en-US" sz="1400" b="1" dirty="0" err="1" smtClean="0">
                  <a:solidFill>
                    <a:schemeClr val="accent2">
                      <a:lumMod val="50000"/>
                    </a:schemeClr>
                  </a:solidFill>
                </a:rPr>
                <a:t>zA</a:t>
              </a:r>
              <a:r>
                <a:rPr lang="en-US" sz="1400" b="1" dirty="0" smtClean="0">
                  <a:solidFill>
                    <a:schemeClr val="accent2">
                      <a:lumMod val="50000"/>
                    </a:schemeClr>
                  </a:solidFill>
                </a:rPr>
                <a:t>-Z]*/</a:t>
              </a:r>
              <a:endParaRPr lang="en-US" sz="1400" b="1" dirty="0">
                <a:solidFill>
                  <a:schemeClr val="accent2">
                    <a:lumMod val="50000"/>
                  </a:schemeClr>
                </a:solidFill>
              </a:endParaRPr>
            </a:p>
          </p:txBody>
        </p:sp>
        <p:sp>
          <p:nvSpPr>
            <p:cNvPr id="2" name="TextBox 1"/>
            <p:cNvSpPr txBox="1"/>
            <p:nvPr/>
          </p:nvSpPr>
          <p:spPr>
            <a:xfrm>
              <a:off x="4405564" y="5119778"/>
              <a:ext cx="2957729" cy="954107"/>
            </a:xfrm>
            <a:prstGeom prst="rect">
              <a:avLst/>
            </a:prstGeom>
            <a:noFill/>
          </p:spPr>
          <p:txBody>
            <a:bodyPr wrap="square" rtlCol="0">
              <a:spAutoFit/>
            </a:bodyPr>
            <a:lstStyle/>
            <a:p>
              <a:pPr algn="just"/>
              <a:r>
                <a:rPr lang="en-US" sz="1400" dirty="0">
                  <a:solidFill>
                    <a:schemeClr val="tx1">
                      <a:lumMod val="65000"/>
                      <a:lumOff val="35000"/>
                    </a:schemeClr>
                  </a:solidFill>
                </a:rPr>
                <a:t>Any string composed of letters (uppercase and lowercase) and spaces; no numbers and punctuation </a:t>
              </a:r>
              <a:r>
                <a:rPr lang="en-US" sz="1400" dirty="0" smtClean="0">
                  <a:solidFill>
                    <a:schemeClr val="tx1">
                      <a:lumMod val="65000"/>
                      <a:lumOff val="35000"/>
                    </a:schemeClr>
                  </a:solidFill>
                </a:rPr>
                <a:t>marks</a:t>
              </a:r>
              <a:endParaRPr lang="en-US" sz="1400" dirty="0">
                <a:solidFill>
                  <a:schemeClr val="tx1">
                    <a:lumMod val="65000"/>
                    <a:lumOff val="35000"/>
                  </a:schemeClr>
                </a:solidFill>
              </a:endParaRPr>
            </a:p>
          </p:txBody>
        </p:sp>
        <p:sp>
          <p:nvSpPr>
            <p:cNvPr id="72" name="TextBox 71"/>
            <p:cNvSpPr txBox="1"/>
            <p:nvPr/>
          </p:nvSpPr>
          <p:spPr>
            <a:xfrm>
              <a:off x="4405564" y="4721038"/>
              <a:ext cx="2134430" cy="307777"/>
            </a:xfrm>
            <a:prstGeom prst="rect">
              <a:avLst/>
            </a:prstGeom>
            <a:noFill/>
          </p:spPr>
          <p:txBody>
            <a:bodyPr wrap="none" rtlCol="0">
              <a:spAutoFit/>
            </a:bodyPr>
            <a:lstStyle/>
            <a:p>
              <a:r>
                <a:rPr lang="en-US" sz="1400" dirty="0" smtClean="0">
                  <a:solidFill>
                    <a:schemeClr val="tx1">
                      <a:lumMod val="65000"/>
                      <a:lumOff val="35000"/>
                    </a:schemeClr>
                  </a:solidFill>
                </a:rPr>
                <a:t>Any word that ends with .c</a:t>
              </a:r>
              <a:endParaRPr lang="en-US" sz="1400" dirty="0">
                <a:solidFill>
                  <a:schemeClr val="tx1">
                    <a:lumMod val="65000"/>
                    <a:lumOff val="35000"/>
                  </a:schemeClr>
                </a:solidFill>
              </a:endParaRPr>
            </a:p>
          </p:txBody>
        </p:sp>
        <p:sp>
          <p:nvSpPr>
            <p:cNvPr id="73" name="TextBox 72"/>
            <p:cNvSpPr txBox="1"/>
            <p:nvPr/>
          </p:nvSpPr>
          <p:spPr>
            <a:xfrm>
              <a:off x="4405564" y="4253500"/>
              <a:ext cx="3237413" cy="307777"/>
            </a:xfrm>
            <a:prstGeom prst="rect">
              <a:avLst/>
            </a:prstGeom>
            <a:noFill/>
          </p:spPr>
          <p:txBody>
            <a:bodyPr wrap="square" rtlCol="0">
              <a:spAutoFit/>
            </a:bodyPr>
            <a:lstStyle/>
            <a:p>
              <a:r>
                <a:rPr lang="en-US" sz="1400" dirty="0" smtClean="0">
                  <a:solidFill>
                    <a:schemeClr val="tx1">
                      <a:lumMod val="65000"/>
                      <a:lumOff val="35000"/>
                    </a:schemeClr>
                  </a:solidFill>
                </a:rPr>
                <a:t>A 1 lowercase letter followed by a 1 digit</a:t>
              </a:r>
              <a:endParaRPr lang="en-US" sz="1400" dirty="0">
                <a:solidFill>
                  <a:schemeClr val="tx1">
                    <a:lumMod val="65000"/>
                    <a:lumOff val="35000"/>
                  </a:schemeClr>
                </a:solidFill>
              </a:endParaRPr>
            </a:p>
          </p:txBody>
        </p:sp>
        <p:sp>
          <p:nvSpPr>
            <p:cNvPr id="75" name="Rectangle 74"/>
            <p:cNvSpPr/>
            <p:nvPr/>
          </p:nvSpPr>
          <p:spPr>
            <a:xfrm>
              <a:off x="4405564" y="3819993"/>
              <a:ext cx="784189" cy="307777"/>
            </a:xfrm>
            <a:prstGeom prst="rect">
              <a:avLst/>
            </a:prstGeom>
          </p:spPr>
          <p:txBody>
            <a:bodyPr wrap="none">
              <a:spAutoFit/>
            </a:bodyPr>
            <a:lstStyle/>
            <a:p>
              <a:pPr lvl="0"/>
              <a:r>
                <a:rPr lang="en-US" sz="1400" dirty="0">
                  <a:solidFill>
                    <a:schemeClr val="tx1">
                      <a:lumMod val="65000"/>
                      <a:lumOff val="35000"/>
                    </a:schemeClr>
                  </a:solidFill>
                </a:rPr>
                <a:t>A 1 </a:t>
              </a:r>
              <a:r>
                <a:rPr lang="en-US" sz="1400" dirty="0" smtClean="0">
                  <a:solidFill>
                    <a:schemeClr val="tx1">
                      <a:lumMod val="65000"/>
                      <a:lumOff val="35000"/>
                    </a:schemeClr>
                  </a:solidFill>
                </a:rPr>
                <a:t>digit</a:t>
              </a:r>
              <a:endParaRPr lang="en-US" sz="1400" dirty="0">
                <a:solidFill>
                  <a:schemeClr val="tx1">
                    <a:lumMod val="65000"/>
                    <a:lumOff val="35000"/>
                  </a:schemeClr>
                </a:solidFill>
              </a:endParaRPr>
            </a:p>
          </p:txBody>
        </p:sp>
        <p:sp>
          <p:nvSpPr>
            <p:cNvPr id="76" name="Rectangle 75"/>
            <p:cNvSpPr/>
            <p:nvPr/>
          </p:nvSpPr>
          <p:spPr>
            <a:xfrm>
              <a:off x="4405564" y="3401422"/>
              <a:ext cx="2162900" cy="307777"/>
            </a:xfrm>
            <a:prstGeom prst="rect">
              <a:avLst/>
            </a:prstGeom>
          </p:spPr>
          <p:txBody>
            <a:bodyPr wrap="none">
              <a:spAutoFit/>
            </a:bodyPr>
            <a:lstStyle/>
            <a:p>
              <a:pPr lvl="0"/>
              <a:r>
                <a:rPr lang="en-US" sz="1400" dirty="0">
                  <a:solidFill>
                    <a:schemeClr val="tx1">
                      <a:lumMod val="65000"/>
                      <a:lumOff val="35000"/>
                    </a:schemeClr>
                  </a:solidFill>
                </a:rPr>
                <a:t>A 1 </a:t>
              </a:r>
              <a:r>
                <a:rPr lang="en-US" sz="1400" dirty="0" smtClean="0">
                  <a:solidFill>
                    <a:schemeClr val="tx1">
                      <a:lumMod val="65000"/>
                      <a:lumOff val="35000"/>
                    </a:schemeClr>
                  </a:solidFill>
                </a:rPr>
                <a:t>line ended with a colon</a:t>
              </a:r>
              <a:endParaRPr lang="en-US" sz="1400" dirty="0">
                <a:solidFill>
                  <a:schemeClr val="tx1">
                    <a:lumMod val="65000"/>
                    <a:lumOff val="35000"/>
                  </a:schemeClr>
                </a:solidFill>
              </a:endParaRPr>
            </a:p>
          </p:txBody>
        </p:sp>
        <p:sp>
          <p:nvSpPr>
            <p:cNvPr id="77" name="Rectangle 76"/>
            <p:cNvSpPr/>
            <p:nvPr/>
          </p:nvSpPr>
          <p:spPr>
            <a:xfrm>
              <a:off x="4405564" y="2888787"/>
              <a:ext cx="3116591" cy="523220"/>
            </a:xfrm>
            <a:prstGeom prst="rect">
              <a:avLst/>
            </a:prstGeom>
          </p:spPr>
          <p:txBody>
            <a:bodyPr wrap="square">
              <a:spAutoFit/>
            </a:bodyPr>
            <a:lstStyle/>
            <a:p>
              <a:pPr lvl="0"/>
              <a:r>
                <a:rPr lang="en-US" sz="1400" dirty="0" smtClean="0">
                  <a:solidFill>
                    <a:schemeClr val="tx1">
                      <a:lumMod val="65000"/>
                      <a:lumOff val="35000"/>
                    </a:schemeClr>
                  </a:solidFill>
                </a:rPr>
                <a:t>Occurrence of the </a:t>
              </a:r>
              <a:r>
                <a:rPr lang="en-US" sz="1400" dirty="0" err="1" smtClean="0">
                  <a:solidFill>
                    <a:schemeClr val="tx1">
                      <a:lumMod val="65000"/>
                      <a:lumOff val="35000"/>
                    </a:schemeClr>
                  </a:solidFill>
                </a:rPr>
                <a:t>th</a:t>
              </a:r>
              <a:r>
                <a:rPr lang="en-US" sz="1400" dirty="0" smtClean="0">
                  <a:solidFill>
                    <a:schemeClr val="tx1">
                      <a:lumMod val="65000"/>
                      <a:lumOff val="35000"/>
                    </a:schemeClr>
                  </a:solidFill>
                </a:rPr>
                <a:t> anywhere in a word</a:t>
              </a:r>
              <a:endParaRPr lang="en-US" sz="1400" dirty="0">
                <a:solidFill>
                  <a:schemeClr val="tx1">
                    <a:lumMod val="65000"/>
                    <a:lumOff val="35000"/>
                  </a:schemeClr>
                </a:solidFill>
              </a:endParaRPr>
            </a:p>
          </p:txBody>
        </p:sp>
        <p:sp>
          <p:nvSpPr>
            <p:cNvPr id="78" name="Rectangle 77"/>
            <p:cNvSpPr/>
            <p:nvPr/>
          </p:nvSpPr>
          <p:spPr>
            <a:xfrm>
              <a:off x="4405564" y="2346175"/>
              <a:ext cx="2464329" cy="307777"/>
            </a:xfrm>
            <a:prstGeom prst="rect">
              <a:avLst/>
            </a:prstGeom>
          </p:spPr>
          <p:txBody>
            <a:bodyPr wrap="none">
              <a:spAutoFit/>
            </a:bodyPr>
            <a:lstStyle/>
            <a:p>
              <a:pPr lvl="0"/>
              <a:r>
                <a:rPr lang="en-US" sz="1400" dirty="0" smtClean="0">
                  <a:solidFill>
                    <a:schemeClr val="tx1">
                      <a:lumMod val="65000"/>
                      <a:lumOff val="35000"/>
                    </a:schemeClr>
                  </a:solidFill>
                </a:rPr>
                <a:t>Line starting with the string Yes</a:t>
              </a:r>
              <a:endParaRPr lang="en-US" sz="1400" dirty="0">
                <a:solidFill>
                  <a:schemeClr val="tx1">
                    <a:lumMod val="65000"/>
                    <a:lumOff val="35000"/>
                  </a:schemeClr>
                </a:solidFill>
              </a:endParaRPr>
            </a:p>
          </p:txBody>
        </p:sp>
        <p:sp>
          <p:nvSpPr>
            <p:cNvPr id="79" name="Rectangle 78"/>
            <p:cNvSpPr/>
            <p:nvPr/>
          </p:nvSpPr>
          <p:spPr>
            <a:xfrm>
              <a:off x="7642977" y="2366005"/>
              <a:ext cx="1534203" cy="307777"/>
            </a:xfrm>
            <a:prstGeom prst="rect">
              <a:avLst/>
            </a:prstGeom>
          </p:spPr>
          <p:txBody>
            <a:bodyPr wrap="none">
              <a:spAutoFit/>
            </a:bodyPr>
            <a:lstStyle/>
            <a:p>
              <a:pPr lvl="0"/>
              <a:r>
                <a:rPr lang="en-US" sz="1400" b="1" dirty="0" smtClean="0">
                  <a:solidFill>
                    <a:schemeClr val="accent2"/>
                  </a:solidFill>
                </a:rPr>
                <a:t>Yes</a:t>
              </a:r>
              <a:r>
                <a:rPr lang="en-US" sz="1400" dirty="0" smtClean="0">
                  <a:solidFill>
                    <a:prstClr val="white">
                      <a:lumMod val="50000"/>
                    </a:prstClr>
                  </a:solidFill>
                </a:rPr>
                <a:t>… , </a:t>
              </a:r>
              <a:r>
                <a:rPr lang="en-US" sz="1400" b="1" dirty="0" smtClean="0">
                  <a:solidFill>
                    <a:schemeClr val="accent2"/>
                  </a:solidFill>
                </a:rPr>
                <a:t>Yes</a:t>
              </a:r>
              <a:r>
                <a:rPr lang="en-US" sz="1400" dirty="0" smtClean="0">
                  <a:solidFill>
                    <a:schemeClr val="tx1">
                      <a:lumMod val="65000"/>
                      <a:lumOff val="35000"/>
                    </a:schemeClr>
                  </a:solidFill>
                </a:rPr>
                <a:t>terday</a:t>
              </a:r>
              <a:r>
                <a:rPr lang="en-US" sz="1400" dirty="0" smtClean="0">
                  <a:solidFill>
                    <a:prstClr val="white">
                      <a:lumMod val="50000"/>
                    </a:prstClr>
                  </a:solidFill>
                </a:rPr>
                <a:t>…</a:t>
              </a:r>
              <a:endParaRPr lang="en-US" sz="1400" dirty="0">
                <a:solidFill>
                  <a:prstClr val="white">
                    <a:lumMod val="50000"/>
                  </a:prstClr>
                </a:solidFill>
              </a:endParaRPr>
            </a:p>
          </p:txBody>
        </p:sp>
        <p:sp>
          <p:nvSpPr>
            <p:cNvPr id="81" name="Rectangle 80"/>
            <p:cNvSpPr/>
            <p:nvPr/>
          </p:nvSpPr>
          <p:spPr>
            <a:xfrm>
              <a:off x="7642977" y="2870841"/>
              <a:ext cx="1971117" cy="307777"/>
            </a:xfrm>
            <a:prstGeom prst="rect">
              <a:avLst/>
            </a:prstGeom>
          </p:spPr>
          <p:txBody>
            <a:bodyPr wrap="none">
              <a:spAutoFit/>
            </a:bodyPr>
            <a:lstStyle/>
            <a:p>
              <a:pPr lvl="0"/>
              <a:r>
                <a:rPr lang="en-US" sz="1400" b="1" dirty="0">
                  <a:solidFill>
                    <a:schemeClr val="accent2"/>
                  </a:solidFill>
                </a:rPr>
                <a:t>t</a:t>
              </a:r>
              <a:r>
                <a:rPr lang="en-US" sz="1400" b="1" dirty="0" smtClean="0">
                  <a:solidFill>
                    <a:schemeClr val="accent2"/>
                  </a:solidFill>
                </a:rPr>
                <a:t>h</a:t>
              </a:r>
              <a:r>
                <a:rPr lang="en-US" sz="1400" dirty="0" smtClean="0">
                  <a:solidFill>
                    <a:schemeClr val="tx1">
                      <a:lumMod val="65000"/>
                      <a:lumOff val="35000"/>
                    </a:schemeClr>
                  </a:solidFill>
                </a:rPr>
                <a:t>e</a:t>
              </a:r>
              <a:r>
                <a:rPr lang="en-US" sz="1400" dirty="0" smtClean="0">
                  <a:solidFill>
                    <a:prstClr val="white">
                      <a:lumMod val="50000"/>
                    </a:prstClr>
                  </a:solidFill>
                </a:rPr>
                <a:t>, </a:t>
              </a:r>
              <a:r>
                <a:rPr lang="en-US" sz="1400" b="1" dirty="0" smtClean="0">
                  <a:solidFill>
                    <a:schemeClr val="accent2"/>
                  </a:solidFill>
                </a:rPr>
                <a:t>th</a:t>
              </a:r>
              <a:r>
                <a:rPr lang="en-US" sz="1400" dirty="0" smtClean="0">
                  <a:solidFill>
                    <a:schemeClr val="tx1">
                      <a:lumMod val="65000"/>
                      <a:lumOff val="35000"/>
                    </a:schemeClr>
                  </a:solidFill>
                </a:rPr>
                <a:t>ere</a:t>
              </a:r>
              <a:r>
                <a:rPr lang="en-US" sz="1400" dirty="0" smtClean="0">
                  <a:solidFill>
                    <a:prstClr val="white">
                      <a:lumMod val="50000"/>
                    </a:prstClr>
                  </a:solidFill>
                </a:rPr>
                <a:t>, </a:t>
              </a:r>
              <a:r>
                <a:rPr lang="en-US" sz="1400" dirty="0" smtClean="0">
                  <a:solidFill>
                    <a:schemeClr val="tx1">
                      <a:lumMod val="65000"/>
                      <a:lumOff val="35000"/>
                    </a:schemeClr>
                  </a:solidFill>
                </a:rPr>
                <a:t>pa</a:t>
              </a:r>
              <a:r>
                <a:rPr lang="en-US" sz="1400" b="1" dirty="0" smtClean="0">
                  <a:solidFill>
                    <a:schemeClr val="accent2"/>
                  </a:solidFill>
                </a:rPr>
                <a:t>th</a:t>
              </a:r>
              <a:r>
                <a:rPr lang="en-US" sz="1400" dirty="0" smtClean="0">
                  <a:solidFill>
                    <a:prstClr val="white">
                      <a:lumMod val="50000"/>
                    </a:prstClr>
                  </a:solidFill>
                </a:rPr>
                <a:t>, </a:t>
              </a:r>
              <a:r>
                <a:rPr lang="en-US" sz="1400" dirty="0" smtClean="0">
                  <a:solidFill>
                    <a:schemeClr val="tx1">
                      <a:lumMod val="65000"/>
                      <a:lumOff val="35000"/>
                    </a:schemeClr>
                  </a:solidFill>
                </a:rPr>
                <a:t>ba</a:t>
              </a:r>
              <a:r>
                <a:rPr lang="en-US" sz="1400" b="1" dirty="0" smtClean="0">
                  <a:solidFill>
                    <a:schemeClr val="accent2"/>
                  </a:solidFill>
                </a:rPr>
                <a:t>th</a:t>
              </a:r>
              <a:r>
                <a:rPr lang="en-US" sz="1400" dirty="0" smtClean="0">
                  <a:solidFill>
                    <a:schemeClr val="tx1">
                      <a:lumMod val="65000"/>
                      <a:lumOff val="35000"/>
                    </a:schemeClr>
                  </a:solidFill>
                </a:rPr>
                <a:t>ing</a:t>
              </a:r>
              <a:endParaRPr lang="en-US" sz="1400" dirty="0">
                <a:solidFill>
                  <a:schemeClr val="tx1">
                    <a:lumMod val="65000"/>
                    <a:lumOff val="35000"/>
                  </a:schemeClr>
                </a:solidFill>
              </a:endParaRPr>
            </a:p>
          </p:txBody>
        </p:sp>
        <p:sp>
          <p:nvSpPr>
            <p:cNvPr id="82" name="Rectangle 81"/>
            <p:cNvSpPr/>
            <p:nvPr/>
          </p:nvSpPr>
          <p:spPr>
            <a:xfrm>
              <a:off x="7642977" y="3401422"/>
              <a:ext cx="1812932" cy="307777"/>
            </a:xfrm>
            <a:prstGeom prst="rect">
              <a:avLst/>
            </a:prstGeom>
          </p:spPr>
          <p:txBody>
            <a:bodyPr wrap="none">
              <a:spAutoFit/>
            </a:bodyPr>
            <a:lstStyle/>
            <a:p>
              <a:pPr lvl="0"/>
              <a:r>
                <a:rPr lang="en-US" sz="1400" dirty="0" smtClean="0">
                  <a:solidFill>
                    <a:prstClr val="white">
                      <a:lumMod val="50000"/>
                    </a:prstClr>
                  </a:solidFill>
                </a:rPr>
                <a:t>…</a:t>
              </a:r>
              <a:r>
                <a:rPr lang="en-US" sz="1400" dirty="0" smtClean="0">
                  <a:solidFill>
                    <a:schemeClr val="tx1">
                      <a:lumMod val="65000"/>
                      <a:lumOff val="35000"/>
                    </a:schemeClr>
                  </a:solidFill>
                </a:rPr>
                <a:t>following</a:t>
              </a:r>
              <a:r>
                <a:rPr lang="en-US" sz="1400" b="1" dirty="0" smtClean="0">
                  <a:solidFill>
                    <a:schemeClr val="accent2"/>
                  </a:solidFill>
                </a:rPr>
                <a:t>:</a:t>
              </a:r>
              <a:r>
                <a:rPr lang="en-US" sz="1400" dirty="0" smtClean="0">
                  <a:solidFill>
                    <a:prstClr val="white">
                      <a:lumMod val="50000"/>
                    </a:prstClr>
                  </a:solidFill>
                </a:rPr>
                <a:t> , …</a:t>
              </a:r>
              <a:r>
                <a:rPr lang="en-US" sz="1400" dirty="0" smtClean="0">
                  <a:solidFill>
                    <a:schemeClr val="tx1">
                      <a:lumMod val="65000"/>
                      <a:lumOff val="35000"/>
                    </a:schemeClr>
                  </a:solidFill>
                </a:rPr>
                <a:t>below</a:t>
              </a:r>
              <a:r>
                <a:rPr lang="en-US" sz="1400" b="1" dirty="0" smtClean="0">
                  <a:solidFill>
                    <a:schemeClr val="accent2"/>
                  </a:solidFill>
                </a:rPr>
                <a:t>:</a:t>
              </a:r>
              <a:r>
                <a:rPr lang="en-US" sz="1400" dirty="0" smtClean="0">
                  <a:solidFill>
                    <a:prstClr val="white">
                      <a:lumMod val="50000"/>
                    </a:prstClr>
                  </a:solidFill>
                </a:rPr>
                <a:t> </a:t>
              </a:r>
              <a:endParaRPr lang="en-US" sz="1400" dirty="0">
                <a:solidFill>
                  <a:prstClr val="white">
                    <a:lumMod val="50000"/>
                  </a:prstClr>
                </a:solidFill>
              </a:endParaRPr>
            </a:p>
          </p:txBody>
        </p:sp>
        <p:sp>
          <p:nvSpPr>
            <p:cNvPr id="83" name="Rectangle 82"/>
            <p:cNvSpPr/>
            <p:nvPr/>
          </p:nvSpPr>
          <p:spPr>
            <a:xfrm>
              <a:off x="7642977" y="3828125"/>
              <a:ext cx="837089" cy="307777"/>
            </a:xfrm>
            <a:prstGeom prst="rect">
              <a:avLst/>
            </a:prstGeom>
          </p:spPr>
          <p:txBody>
            <a:bodyPr wrap="none">
              <a:spAutoFit/>
            </a:bodyPr>
            <a:lstStyle/>
            <a:p>
              <a:pPr lvl="0"/>
              <a:r>
                <a:rPr lang="en-US" sz="1400" b="1" dirty="0" smtClean="0">
                  <a:solidFill>
                    <a:schemeClr val="accent2"/>
                  </a:solidFill>
                </a:rPr>
                <a:t>0</a:t>
              </a:r>
              <a:r>
                <a:rPr lang="en-US" sz="1400" dirty="0" smtClean="0">
                  <a:solidFill>
                    <a:prstClr val="white">
                      <a:lumMod val="50000"/>
                    </a:prstClr>
                  </a:solidFill>
                </a:rPr>
                <a:t>, </a:t>
              </a:r>
              <a:r>
                <a:rPr lang="en-US" sz="1400" b="1" dirty="0" smtClean="0">
                  <a:solidFill>
                    <a:schemeClr val="accent2"/>
                  </a:solidFill>
                </a:rPr>
                <a:t>1</a:t>
              </a:r>
              <a:r>
                <a:rPr lang="en-US" sz="1400" dirty="0" smtClean="0">
                  <a:solidFill>
                    <a:prstClr val="white">
                      <a:lumMod val="50000"/>
                    </a:prstClr>
                  </a:solidFill>
                </a:rPr>
                <a:t>, …, </a:t>
              </a:r>
              <a:r>
                <a:rPr lang="en-US" sz="1400" b="1" dirty="0" smtClean="0">
                  <a:solidFill>
                    <a:schemeClr val="accent2"/>
                  </a:solidFill>
                </a:rPr>
                <a:t>9</a:t>
              </a:r>
              <a:endParaRPr lang="en-US" sz="1400" b="1" dirty="0">
                <a:solidFill>
                  <a:schemeClr val="accent2"/>
                </a:solidFill>
              </a:endParaRPr>
            </a:p>
          </p:txBody>
        </p:sp>
        <p:sp>
          <p:nvSpPr>
            <p:cNvPr id="84" name="Rectangle 83"/>
            <p:cNvSpPr/>
            <p:nvPr/>
          </p:nvSpPr>
          <p:spPr>
            <a:xfrm>
              <a:off x="7642977" y="4275088"/>
              <a:ext cx="1149674" cy="307777"/>
            </a:xfrm>
            <a:prstGeom prst="rect">
              <a:avLst/>
            </a:prstGeom>
          </p:spPr>
          <p:txBody>
            <a:bodyPr wrap="none">
              <a:spAutoFit/>
            </a:bodyPr>
            <a:lstStyle/>
            <a:p>
              <a:pPr lvl="0"/>
              <a:r>
                <a:rPr lang="en-US" sz="1400" b="1" dirty="0" smtClean="0">
                  <a:solidFill>
                    <a:schemeClr val="accent2"/>
                  </a:solidFill>
                </a:rPr>
                <a:t>a0</a:t>
              </a:r>
              <a:r>
                <a:rPr lang="en-US" sz="1400" dirty="0" smtClean="0">
                  <a:solidFill>
                    <a:prstClr val="white">
                      <a:lumMod val="50000"/>
                    </a:prstClr>
                  </a:solidFill>
                </a:rPr>
                <a:t>, </a:t>
              </a:r>
              <a:r>
                <a:rPr lang="en-US" sz="1400" b="1" dirty="0" smtClean="0">
                  <a:solidFill>
                    <a:schemeClr val="accent2"/>
                  </a:solidFill>
                </a:rPr>
                <a:t>a1</a:t>
              </a:r>
              <a:r>
                <a:rPr lang="en-US" sz="1400" dirty="0" smtClean="0">
                  <a:solidFill>
                    <a:prstClr val="white">
                      <a:lumMod val="50000"/>
                    </a:prstClr>
                  </a:solidFill>
                </a:rPr>
                <a:t>, </a:t>
              </a:r>
              <a:r>
                <a:rPr lang="en-US" sz="1400" b="1" dirty="0" smtClean="0">
                  <a:solidFill>
                    <a:schemeClr val="accent2"/>
                  </a:solidFill>
                </a:rPr>
                <a:t>b2</a:t>
              </a:r>
              <a:r>
                <a:rPr lang="en-US" sz="1400" dirty="0" smtClean="0">
                  <a:solidFill>
                    <a:prstClr val="white">
                      <a:lumMod val="50000"/>
                    </a:prstClr>
                  </a:solidFill>
                </a:rPr>
                <a:t>, ….</a:t>
              </a:r>
              <a:endParaRPr lang="en-US" sz="1400" dirty="0">
                <a:solidFill>
                  <a:prstClr val="white">
                    <a:lumMod val="50000"/>
                  </a:prstClr>
                </a:solidFill>
              </a:endParaRPr>
            </a:p>
          </p:txBody>
        </p:sp>
        <p:sp>
          <p:nvSpPr>
            <p:cNvPr id="85" name="Rectangle 84"/>
            <p:cNvSpPr/>
            <p:nvPr/>
          </p:nvSpPr>
          <p:spPr>
            <a:xfrm>
              <a:off x="7642977" y="4725677"/>
              <a:ext cx="2212657" cy="307777"/>
            </a:xfrm>
            <a:prstGeom prst="rect">
              <a:avLst/>
            </a:prstGeom>
          </p:spPr>
          <p:txBody>
            <a:bodyPr wrap="none">
              <a:spAutoFit/>
            </a:bodyPr>
            <a:lstStyle/>
            <a:p>
              <a:pPr lvl="0"/>
              <a:r>
                <a:rPr lang="en-US" sz="1400" b="1" dirty="0" smtClean="0">
                  <a:solidFill>
                    <a:schemeClr val="accent2"/>
                  </a:solidFill>
                </a:rPr>
                <a:t>Lab1.c</a:t>
              </a:r>
              <a:r>
                <a:rPr lang="en-US" sz="1400" dirty="0" smtClean="0">
                  <a:solidFill>
                    <a:prstClr val="white">
                      <a:lumMod val="50000"/>
                    </a:prstClr>
                  </a:solidFill>
                </a:rPr>
                <a:t>, </a:t>
              </a:r>
              <a:r>
                <a:rPr lang="en-US" sz="1400" b="1" dirty="0" smtClean="0">
                  <a:solidFill>
                    <a:schemeClr val="accent2"/>
                  </a:solidFill>
                </a:rPr>
                <a:t>program1.c</a:t>
              </a:r>
              <a:r>
                <a:rPr lang="en-US" sz="1400" dirty="0" smtClean="0">
                  <a:solidFill>
                    <a:prstClr val="white">
                      <a:lumMod val="50000"/>
                    </a:prstClr>
                  </a:solidFill>
                </a:rPr>
                <a:t>, </a:t>
              </a:r>
              <a:r>
                <a:rPr lang="en-US" sz="1400" b="1" dirty="0" err="1" smtClean="0">
                  <a:solidFill>
                    <a:schemeClr val="accent2"/>
                  </a:solidFill>
                </a:rPr>
                <a:t>client.c</a:t>
              </a:r>
              <a:endParaRPr lang="en-US" sz="1400" b="1" dirty="0">
                <a:solidFill>
                  <a:schemeClr val="accent2"/>
                </a:solidFill>
              </a:endParaRPr>
            </a:p>
          </p:txBody>
        </p:sp>
        <p:sp>
          <p:nvSpPr>
            <p:cNvPr id="86" name="Rectangle 85"/>
            <p:cNvSpPr/>
            <p:nvPr/>
          </p:nvSpPr>
          <p:spPr>
            <a:xfrm>
              <a:off x="7642977" y="5442942"/>
              <a:ext cx="2809808" cy="307777"/>
            </a:xfrm>
            <a:prstGeom prst="rect">
              <a:avLst/>
            </a:prstGeom>
          </p:spPr>
          <p:txBody>
            <a:bodyPr wrap="none">
              <a:spAutoFit/>
            </a:bodyPr>
            <a:lstStyle/>
            <a:p>
              <a:pPr lvl="0"/>
              <a:r>
                <a:rPr lang="en-US" sz="1400" b="1" dirty="0" smtClean="0">
                  <a:solidFill>
                    <a:schemeClr val="accent2"/>
                  </a:solidFill>
                </a:rPr>
                <a:t>Javascript</a:t>
              </a:r>
              <a:r>
                <a:rPr lang="en-US" sz="1400" dirty="0" smtClean="0">
                  <a:solidFill>
                    <a:prstClr val="white">
                      <a:lumMod val="50000"/>
                    </a:prstClr>
                  </a:solidFill>
                </a:rPr>
                <a:t>, </a:t>
              </a:r>
              <a:r>
                <a:rPr lang="en-US" sz="1400" b="1" dirty="0" err="1" smtClean="0">
                  <a:solidFill>
                    <a:schemeClr val="accent2"/>
                  </a:solidFill>
                </a:rPr>
                <a:t>FrontEnd</a:t>
              </a:r>
              <a:r>
                <a:rPr lang="en-US" sz="1400" dirty="0" smtClean="0">
                  <a:solidFill>
                    <a:prstClr val="white">
                      <a:lumMod val="50000"/>
                    </a:prstClr>
                  </a:solidFill>
                </a:rPr>
                <a:t>, </a:t>
              </a:r>
              <a:r>
                <a:rPr lang="en-US" sz="1400" b="1" dirty="0" err="1" smtClean="0">
                  <a:solidFill>
                    <a:schemeClr val="accent2"/>
                  </a:solidFill>
                </a:rPr>
                <a:t>preProduction</a:t>
              </a:r>
              <a:endParaRPr lang="en-US" sz="1400" b="1" dirty="0">
                <a:solidFill>
                  <a:schemeClr val="accent2"/>
                </a:solidFill>
              </a:endParaRPr>
            </a:p>
          </p:txBody>
        </p:sp>
      </p:grpSp>
      <p:sp>
        <p:nvSpPr>
          <p:cNvPr id="3" name="Text Placeholder 2"/>
          <p:cNvSpPr>
            <a:spLocks noGrp="1"/>
          </p:cNvSpPr>
          <p:nvPr>
            <p:ph type="body" sz="quarter" idx="10"/>
          </p:nvPr>
        </p:nvSpPr>
        <p:spPr/>
        <p:txBody>
          <a:bodyPr>
            <a:normAutofit/>
          </a:bodyPr>
          <a:lstStyle/>
          <a:p>
            <a:r>
              <a:rPr lang="en-US" sz="2000" dirty="0" smtClean="0"/>
              <a:t>EXAMPLES OF REGULAR EXPRESSIONS</a:t>
            </a:r>
            <a:endParaRPr lang="en-US" sz="2000" dirty="0"/>
          </a:p>
        </p:txBody>
      </p:sp>
    </p:spTree>
    <p:extLst>
      <p:ext uri="{BB962C8B-B14F-4D97-AF65-F5344CB8AC3E}">
        <p14:creationId xmlns:p14="http://schemas.microsoft.com/office/powerpoint/2010/main" val="3143419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6047" y="2346934"/>
            <a:ext cx="4048277" cy="1015663"/>
          </a:xfrm>
          <a:prstGeom prst="rect">
            <a:avLst/>
          </a:prstGeom>
        </p:spPr>
        <p:txBody>
          <a:bodyPr wrap="square">
            <a:spAutoFit/>
          </a:bodyPr>
          <a:lstStyle/>
          <a:p>
            <a:r>
              <a:rPr lang="en-US" sz="2000" dirty="0">
                <a:solidFill>
                  <a:schemeClr val="bg1">
                    <a:lumMod val="50000"/>
                  </a:schemeClr>
                </a:solidFill>
                <a:cs typeface="Times New Roman" panose="02020603050405020304" pitchFamily="18" charset="0"/>
              </a:rPr>
              <a:t>The </a:t>
            </a:r>
            <a:r>
              <a:rPr lang="en-US" sz="2000" b="1" dirty="0" err="1">
                <a:solidFill>
                  <a:schemeClr val="accent3"/>
                </a:solidFill>
                <a:cs typeface="Times New Roman" panose="02020603050405020304" pitchFamily="18" charset="0"/>
              </a:rPr>
              <a:t>typeof</a:t>
            </a:r>
            <a:r>
              <a:rPr lang="en-US" sz="2000" dirty="0">
                <a:solidFill>
                  <a:schemeClr val="accent3"/>
                </a:solidFill>
                <a:cs typeface="Times New Roman" panose="02020603050405020304" pitchFamily="18" charset="0"/>
              </a:rPr>
              <a:t> </a:t>
            </a:r>
            <a:r>
              <a:rPr lang="en-US" sz="2000" dirty="0">
                <a:solidFill>
                  <a:schemeClr val="bg1">
                    <a:lumMod val="50000"/>
                  </a:schemeClr>
                </a:solidFill>
                <a:cs typeface="Times New Roman" panose="02020603050405020304" pitchFamily="18" charset="0"/>
              </a:rPr>
              <a:t>operator returns a string indicating the type of the unevaluated operand.</a:t>
            </a:r>
          </a:p>
        </p:txBody>
      </p:sp>
      <p:sp>
        <p:nvSpPr>
          <p:cNvPr id="5" name="Rectangle 2"/>
          <p:cNvSpPr>
            <a:spLocks noChangeArrowheads="1"/>
          </p:cNvSpPr>
          <p:nvPr/>
        </p:nvSpPr>
        <p:spPr bwMode="auto">
          <a:xfrm>
            <a:off x="0" y="90100"/>
            <a:ext cx="65" cy="276999"/>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836047" y="3722884"/>
            <a:ext cx="3886200" cy="1015663"/>
          </a:xfrm>
          <a:prstGeom prst="rect">
            <a:avLst/>
          </a:prstGeom>
        </p:spPr>
        <p:txBody>
          <a:bodyPr wrap="square">
            <a:spAutoFit/>
          </a:bodyPr>
          <a:lstStyle/>
          <a:p>
            <a:r>
              <a:rPr lang="en-US" sz="2000" b="1" dirty="0" smtClean="0">
                <a:solidFill>
                  <a:schemeClr val="accent3"/>
                </a:solidFill>
                <a:cs typeface="Times New Roman" panose="02020603050405020304" pitchFamily="18" charset="0"/>
              </a:rPr>
              <a:t>Syntax</a:t>
            </a:r>
            <a:r>
              <a:rPr lang="en-US" sz="2000" b="1" dirty="0" smtClean="0">
                <a:solidFill>
                  <a:schemeClr val="accent1"/>
                </a:solidFill>
                <a:cs typeface="Times New Roman" panose="02020603050405020304" pitchFamily="18" charset="0"/>
              </a:rPr>
              <a:t> </a:t>
            </a:r>
            <a:r>
              <a:rPr lang="en-US" sz="2000" dirty="0" smtClean="0">
                <a:solidFill>
                  <a:schemeClr val="bg1">
                    <a:lumMod val="50000"/>
                  </a:schemeClr>
                </a:solidFill>
                <a:cs typeface="Times New Roman" panose="02020603050405020304" pitchFamily="18" charset="0"/>
              </a:rPr>
              <a:t>the</a:t>
            </a:r>
            <a:r>
              <a:rPr lang="en-US" sz="2000" dirty="0">
                <a:solidFill>
                  <a:schemeClr val="bg1">
                    <a:lumMod val="50000"/>
                  </a:schemeClr>
                </a:solidFill>
                <a:cs typeface="Times New Roman" panose="02020603050405020304" pitchFamily="18" charset="0"/>
              </a:rPr>
              <a:t> </a:t>
            </a:r>
            <a:r>
              <a:rPr lang="en-US" sz="2000" dirty="0" err="1">
                <a:solidFill>
                  <a:schemeClr val="bg1">
                    <a:lumMod val="50000"/>
                  </a:schemeClr>
                </a:solidFill>
                <a:cs typeface="Times New Roman" panose="02020603050405020304" pitchFamily="18" charset="0"/>
              </a:rPr>
              <a:t>typeof</a:t>
            </a:r>
            <a:r>
              <a:rPr lang="en-US" sz="2000" dirty="0">
                <a:solidFill>
                  <a:schemeClr val="bg1">
                    <a:lumMod val="50000"/>
                  </a:schemeClr>
                </a:solidFill>
                <a:cs typeface="Times New Roman" panose="02020603050405020304" pitchFamily="18" charset="0"/>
              </a:rPr>
              <a:t> operator is followed by its operand</a:t>
            </a:r>
            <a:r>
              <a:rPr lang="en-US" sz="2000" dirty="0" smtClean="0">
                <a:solidFill>
                  <a:schemeClr val="bg1">
                    <a:lumMod val="50000"/>
                  </a:schemeClr>
                </a:solidFill>
                <a:cs typeface="Times New Roman" panose="02020603050405020304" pitchFamily="18" charset="0"/>
              </a:rPr>
              <a:t>:  </a:t>
            </a:r>
            <a:r>
              <a:rPr lang="en-US" sz="2000" dirty="0" err="1" smtClean="0">
                <a:solidFill>
                  <a:schemeClr val="bg1">
                    <a:lumMod val="50000"/>
                  </a:schemeClr>
                </a:solidFill>
                <a:cs typeface="Times New Roman" panose="02020603050405020304" pitchFamily="18" charset="0"/>
              </a:rPr>
              <a:t>typeof</a:t>
            </a:r>
            <a:r>
              <a:rPr lang="en-US" sz="2000" dirty="0" smtClean="0">
                <a:solidFill>
                  <a:schemeClr val="bg1">
                    <a:lumMod val="50000"/>
                  </a:schemeClr>
                </a:solidFill>
                <a:cs typeface="Times New Roman" panose="02020603050405020304" pitchFamily="18" charset="0"/>
              </a:rPr>
              <a:t> </a:t>
            </a:r>
            <a:r>
              <a:rPr lang="en-US" sz="2000" dirty="0">
                <a:solidFill>
                  <a:schemeClr val="bg1">
                    <a:lumMod val="50000"/>
                  </a:schemeClr>
                </a:solidFill>
                <a:cs typeface="Times New Roman" panose="02020603050405020304" pitchFamily="18" charset="0"/>
              </a:rPr>
              <a:t>operand </a:t>
            </a:r>
          </a:p>
        </p:txBody>
      </p:sp>
      <p:grpSp>
        <p:nvGrpSpPr>
          <p:cNvPr id="17" name="Group 16"/>
          <p:cNvGrpSpPr/>
          <p:nvPr/>
        </p:nvGrpSpPr>
        <p:grpSpPr>
          <a:xfrm>
            <a:off x="460535" y="2670189"/>
            <a:ext cx="277647" cy="276819"/>
            <a:chOff x="2138511" y="2464802"/>
            <a:chExt cx="354012" cy="352956"/>
          </a:xfrm>
          <a:solidFill>
            <a:schemeClr val="accent1"/>
          </a:solidFill>
        </p:grpSpPr>
        <p:sp>
          <p:nvSpPr>
            <p:cNvPr id="18" name="Oval 17"/>
            <p:cNvSpPr>
              <a:spLocks noChangeArrowheads="1"/>
            </p:cNvSpPr>
            <p:nvPr/>
          </p:nvSpPr>
          <p:spPr bwMode="auto">
            <a:xfrm>
              <a:off x="2229830" y="2555417"/>
              <a:ext cx="171376" cy="171727"/>
            </a:xfrm>
            <a:prstGeom prst="ellipse">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18"/>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0" name="Group 19"/>
          <p:cNvGrpSpPr/>
          <p:nvPr/>
        </p:nvGrpSpPr>
        <p:grpSpPr>
          <a:xfrm>
            <a:off x="460535" y="3902220"/>
            <a:ext cx="277647" cy="276819"/>
            <a:chOff x="2138511" y="2464802"/>
            <a:chExt cx="354012" cy="352956"/>
          </a:xfrm>
          <a:solidFill>
            <a:schemeClr val="accent1"/>
          </a:solidFill>
        </p:grpSpPr>
        <p:sp>
          <p:nvSpPr>
            <p:cNvPr id="21" name="Oval 20"/>
            <p:cNvSpPr>
              <a:spLocks noChangeArrowheads="1"/>
            </p:cNvSpPr>
            <p:nvPr/>
          </p:nvSpPr>
          <p:spPr bwMode="auto">
            <a:xfrm>
              <a:off x="2229830" y="2555417"/>
              <a:ext cx="171376" cy="171727"/>
            </a:xfrm>
            <a:prstGeom prst="ellipse">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21"/>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3" name="Rectangle 1"/>
          <p:cNvSpPr>
            <a:spLocks noChangeArrowheads="1"/>
          </p:cNvSpPr>
          <p:nvPr/>
        </p:nvSpPr>
        <p:spPr bwMode="auto">
          <a:xfrm>
            <a:off x="5617777" y="2376644"/>
            <a:ext cx="6048941" cy="267765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US" sz="2400" dirty="0" err="1">
                <a:solidFill>
                  <a:srgbClr val="CB4B16"/>
                </a:solidFill>
                <a:latin typeface="SourceCodePro"/>
              </a:rPr>
              <a:t>typeof</a:t>
            </a:r>
            <a:r>
              <a:rPr lang="en-US" sz="2400" dirty="0">
                <a:solidFill>
                  <a:srgbClr val="535353"/>
                </a:solidFill>
                <a:latin typeface="SourceCodePro"/>
              </a:rPr>
              <a:t> </a:t>
            </a:r>
            <a:r>
              <a:rPr lang="en-US" sz="2400" dirty="0">
                <a:solidFill>
                  <a:srgbClr val="CB4B16"/>
                </a:solidFill>
                <a:latin typeface="SourceCodePro"/>
              </a:rPr>
              <a:t>new</a:t>
            </a:r>
            <a:r>
              <a:rPr lang="en-US" sz="2400" dirty="0">
                <a:solidFill>
                  <a:srgbClr val="535353"/>
                </a:solidFill>
                <a:latin typeface="SourceCodePro"/>
              </a:rPr>
              <a:t> </a:t>
            </a:r>
            <a:r>
              <a:rPr lang="en-US" sz="2400" dirty="0">
                <a:solidFill>
                  <a:srgbClr val="268BD2"/>
                </a:solidFill>
                <a:latin typeface="SourceCodePro"/>
              </a:rPr>
              <a:t>Boolean</a:t>
            </a:r>
            <a:r>
              <a:rPr lang="en-US" sz="2400" dirty="0">
                <a:solidFill>
                  <a:srgbClr val="535353"/>
                </a:solidFill>
                <a:latin typeface="SourceCodePro"/>
              </a:rPr>
              <a:t>(</a:t>
            </a:r>
            <a:r>
              <a:rPr lang="en-US" sz="2400" dirty="0">
                <a:solidFill>
                  <a:srgbClr val="D33682"/>
                </a:solidFill>
                <a:latin typeface="SourceCodePro"/>
              </a:rPr>
              <a:t>true</a:t>
            </a:r>
            <a:r>
              <a:rPr lang="en-US" sz="2400" dirty="0">
                <a:solidFill>
                  <a:srgbClr val="535353"/>
                </a:solidFill>
                <a:latin typeface="SourceCodePro"/>
              </a:rPr>
              <a:t>) </a:t>
            </a:r>
            <a:r>
              <a:rPr lang="en-US" sz="2400" i="1" dirty="0">
                <a:solidFill>
                  <a:srgbClr val="586E75"/>
                </a:solidFill>
                <a:latin typeface="SourceCodePro"/>
              </a:rPr>
              <a:t>// 'object'</a:t>
            </a:r>
            <a:endParaRPr lang="en-US" sz="2400" dirty="0">
              <a:solidFill>
                <a:srgbClr val="535353"/>
              </a:solidFill>
              <a:latin typeface="SourceCodePro"/>
            </a:endParaRPr>
          </a:p>
          <a:p>
            <a:r>
              <a:rPr lang="en-US" sz="2400" dirty="0" err="1">
                <a:solidFill>
                  <a:srgbClr val="CB4B16"/>
                </a:solidFill>
                <a:latin typeface="SourceCodePro"/>
              </a:rPr>
              <a:t>typeof</a:t>
            </a:r>
            <a:r>
              <a:rPr lang="en-US" sz="2400" dirty="0">
                <a:solidFill>
                  <a:srgbClr val="535353"/>
                </a:solidFill>
                <a:latin typeface="SourceCodePro"/>
              </a:rPr>
              <a:t> </a:t>
            </a:r>
            <a:r>
              <a:rPr lang="en-US" sz="2400" dirty="0">
                <a:solidFill>
                  <a:srgbClr val="CB4B16"/>
                </a:solidFill>
                <a:latin typeface="SourceCodePro"/>
              </a:rPr>
              <a:t>new</a:t>
            </a:r>
            <a:r>
              <a:rPr lang="en-US" sz="2400" dirty="0">
                <a:solidFill>
                  <a:srgbClr val="535353"/>
                </a:solidFill>
                <a:latin typeface="SourceCodePro"/>
              </a:rPr>
              <a:t> </a:t>
            </a:r>
            <a:r>
              <a:rPr lang="en-US" sz="2400" dirty="0">
                <a:solidFill>
                  <a:srgbClr val="268BD2"/>
                </a:solidFill>
                <a:latin typeface="SourceCodePro"/>
              </a:rPr>
              <a:t>Number</a:t>
            </a:r>
            <a:r>
              <a:rPr lang="en-US" sz="2400" dirty="0">
                <a:solidFill>
                  <a:srgbClr val="535353"/>
                </a:solidFill>
                <a:latin typeface="SourceCodePro"/>
              </a:rPr>
              <a:t>(</a:t>
            </a:r>
            <a:r>
              <a:rPr lang="en-US" sz="2400" dirty="0">
                <a:solidFill>
                  <a:srgbClr val="D33682"/>
                </a:solidFill>
                <a:latin typeface="SourceCodePro"/>
              </a:rPr>
              <a:t>1</a:t>
            </a:r>
            <a:r>
              <a:rPr lang="en-US" sz="2400" dirty="0">
                <a:solidFill>
                  <a:srgbClr val="535353"/>
                </a:solidFill>
                <a:latin typeface="SourceCodePro"/>
              </a:rPr>
              <a:t>)    </a:t>
            </a:r>
            <a:r>
              <a:rPr lang="en-US" sz="2400" i="1" dirty="0">
                <a:solidFill>
                  <a:srgbClr val="586E75"/>
                </a:solidFill>
                <a:latin typeface="SourceCodePro"/>
              </a:rPr>
              <a:t>// 'object'</a:t>
            </a:r>
            <a:endParaRPr lang="en-US" sz="2400" dirty="0">
              <a:solidFill>
                <a:srgbClr val="535353"/>
              </a:solidFill>
              <a:latin typeface="SourceCodePro"/>
            </a:endParaRPr>
          </a:p>
          <a:p>
            <a:r>
              <a:rPr lang="en-US" sz="2400" dirty="0" err="1">
                <a:solidFill>
                  <a:srgbClr val="CB4B16"/>
                </a:solidFill>
                <a:latin typeface="SourceCodePro"/>
              </a:rPr>
              <a:t>typeof</a:t>
            </a:r>
            <a:r>
              <a:rPr lang="en-US" sz="2400" dirty="0">
                <a:solidFill>
                  <a:srgbClr val="535353"/>
                </a:solidFill>
                <a:latin typeface="SourceCodePro"/>
              </a:rPr>
              <a:t> </a:t>
            </a:r>
            <a:r>
              <a:rPr lang="en-US" sz="2400" dirty="0">
                <a:solidFill>
                  <a:srgbClr val="CB4B16"/>
                </a:solidFill>
                <a:latin typeface="SourceCodePro"/>
              </a:rPr>
              <a:t>new</a:t>
            </a:r>
            <a:r>
              <a:rPr lang="en-US" sz="2400" dirty="0">
                <a:solidFill>
                  <a:srgbClr val="535353"/>
                </a:solidFill>
                <a:latin typeface="SourceCodePro"/>
              </a:rPr>
              <a:t> </a:t>
            </a:r>
            <a:r>
              <a:rPr lang="en-US" sz="2400" dirty="0">
                <a:solidFill>
                  <a:srgbClr val="268BD2"/>
                </a:solidFill>
                <a:latin typeface="SourceCodePro"/>
              </a:rPr>
              <a:t>String</a:t>
            </a:r>
            <a:r>
              <a:rPr lang="en-US" sz="2400" dirty="0">
                <a:solidFill>
                  <a:srgbClr val="535353"/>
                </a:solidFill>
                <a:latin typeface="SourceCodePro"/>
              </a:rPr>
              <a:t>(</a:t>
            </a:r>
            <a:r>
              <a:rPr lang="en-US" sz="2400" dirty="0">
                <a:solidFill>
                  <a:srgbClr val="859900"/>
                </a:solidFill>
                <a:latin typeface="SourceCodePro"/>
              </a:rPr>
              <a:t>'</a:t>
            </a:r>
            <a:r>
              <a:rPr lang="en-US" sz="2400" dirty="0" err="1">
                <a:solidFill>
                  <a:srgbClr val="859900"/>
                </a:solidFill>
                <a:latin typeface="SourceCodePro"/>
              </a:rPr>
              <a:t>abc</a:t>
            </a:r>
            <a:r>
              <a:rPr lang="en-US" sz="2400" dirty="0">
                <a:solidFill>
                  <a:srgbClr val="859900"/>
                </a:solidFill>
                <a:latin typeface="SourceCodePro"/>
              </a:rPr>
              <a:t>'</a:t>
            </a:r>
            <a:r>
              <a:rPr lang="en-US" sz="2400" dirty="0">
                <a:solidFill>
                  <a:srgbClr val="535353"/>
                </a:solidFill>
                <a:latin typeface="SourceCodePro"/>
              </a:rPr>
              <a:t>) </a:t>
            </a:r>
            <a:r>
              <a:rPr lang="en-US" sz="2400" i="1" dirty="0">
                <a:solidFill>
                  <a:srgbClr val="586E75"/>
                </a:solidFill>
                <a:latin typeface="SourceCodePro"/>
              </a:rPr>
              <a:t>// 'object'</a:t>
            </a:r>
            <a:endParaRPr lang="en-US" sz="2400" dirty="0">
              <a:solidFill>
                <a:srgbClr val="535353"/>
              </a:solidFill>
              <a:latin typeface="SourceCodePro"/>
            </a:endParaRPr>
          </a:p>
          <a:p>
            <a:r>
              <a:rPr lang="en-US" sz="2400" dirty="0" err="1">
                <a:solidFill>
                  <a:srgbClr val="CB4B16"/>
                </a:solidFill>
                <a:latin typeface="SourceCodePro"/>
              </a:rPr>
              <a:t>typeof</a:t>
            </a:r>
            <a:r>
              <a:rPr lang="en-US" sz="2400" dirty="0">
                <a:solidFill>
                  <a:srgbClr val="535353"/>
                </a:solidFill>
                <a:latin typeface="SourceCodePro"/>
              </a:rPr>
              <a:t> {} </a:t>
            </a:r>
            <a:r>
              <a:rPr lang="en-US" sz="2400" i="1" dirty="0">
                <a:solidFill>
                  <a:srgbClr val="586E75"/>
                </a:solidFill>
                <a:latin typeface="SourceCodePro"/>
              </a:rPr>
              <a:t>// 'object'</a:t>
            </a:r>
            <a:endParaRPr lang="en-US" sz="2400" dirty="0">
              <a:solidFill>
                <a:srgbClr val="535353"/>
              </a:solidFill>
              <a:latin typeface="SourceCodePro"/>
            </a:endParaRPr>
          </a:p>
          <a:p>
            <a:r>
              <a:rPr lang="en-US" sz="2400" dirty="0" err="1">
                <a:solidFill>
                  <a:srgbClr val="CB4B16"/>
                </a:solidFill>
                <a:latin typeface="SourceCodePro"/>
              </a:rPr>
              <a:t>typeof</a:t>
            </a:r>
            <a:r>
              <a:rPr lang="en-US" sz="2400" dirty="0">
                <a:solidFill>
                  <a:srgbClr val="535353"/>
                </a:solidFill>
                <a:latin typeface="SourceCodePro"/>
              </a:rPr>
              <a:t> [] </a:t>
            </a:r>
            <a:r>
              <a:rPr lang="en-US" sz="2400" i="1" dirty="0">
                <a:solidFill>
                  <a:srgbClr val="586E75"/>
                </a:solidFill>
                <a:latin typeface="SourceCodePro"/>
              </a:rPr>
              <a:t>//'object'</a:t>
            </a:r>
            <a:endParaRPr lang="en-US" sz="2400" dirty="0">
              <a:solidFill>
                <a:srgbClr val="535353"/>
              </a:solidFill>
              <a:latin typeface="SourceCodePro"/>
            </a:endParaRPr>
          </a:p>
          <a:p>
            <a:r>
              <a:rPr lang="en-US" sz="2400" dirty="0" err="1">
                <a:solidFill>
                  <a:srgbClr val="CB4B16"/>
                </a:solidFill>
                <a:latin typeface="SourceCodePro"/>
              </a:rPr>
              <a:t>typeof</a:t>
            </a:r>
            <a:r>
              <a:rPr lang="en-US" sz="2400" dirty="0">
                <a:solidFill>
                  <a:srgbClr val="535353"/>
                </a:solidFill>
                <a:latin typeface="SourceCodePro"/>
              </a:rPr>
              <a:t> </a:t>
            </a:r>
            <a:r>
              <a:rPr lang="en-US" sz="2400" dirty="0">
                <a:solidFill>
                  <a:srgbClr val="CB4B16"/>
                </a:solidFill>
                <a:latin typeface="SourceCodePro"/>
              </a:rPr>
              <a:t>function</a:t>
            </a:r>
            <a:r>
              <a:rPr lang="en-US" sz="2400" dirty="0">
                <a:solidFill>
                  <a:srgbClr val="535353"/>
                </a:solidFill>
                <a:latin typeface="SourceCodePro"/>
              </a:rPr>
              <a:t> () {} </a:t>
            </a:r>
            <a:r>
              <a:rPr lang="en-US" sz="2400" i="1" dirty="0">
                <a:solidFill>
                  <a:srgbClr val="586E75"/>
                </a:solidFill>
                <a:latin typeface="SourceCodePro"/>
              </a:rPr>
              <a:t>// 'function'</a:t>
            </a:r>
            <a:endParaRPr lang="en-US" sz="2400" dirty="0">
              <a:solidFill>
                <a:srgbClr val="535353"/>
              </a:solidFill>
              <a:latin typeface="SourceCodePro"/>
            </a:endParaRPr>
          </a:p>
          <a:p>
            <a:r>
              <a:rPr lang="en-US" sz="2400" dirty="0">
                <a:solidFill>
                  <a:srgbClr val="535353"/>
                </a:solidFill>
                <a:latin typeface="SourceCodePro"/>
              </a:rPr>
              <a:t>​</a:t>
            </a:r>
            <a:endParaRPr lang="en-US" sz="2400" b="0" i="0" dirty="0">
              <a:solidFill>
                <a:srgbClr val="535353"/>
              </a:solidFill>
              <a:effectLst/>
              <a:latin typeface="SourceCodePro"/>
            </a:endParaRPr>
          </a:p>
        </p:txBody>
      </p:sp>
      <p:grpSp>
        <p:nvGrpSpPr>
          <p:cNvPr id="24" name="Group 8"/>
          <p:cNvGrpSpPr/>
          <p:nvPr/>
        </p:nvGrpSpPr>
        <p:grpSpPr>
          <a:xfrm>
            <a:off x="5486095" y="1169079"/>
            <a:ext cx="6338277" cy="4811974"/>
            <a:chOff x="7223086" y="2714299"/>
            <a:chExt cx="4282068" cy="2675133"/>
          </a:xfrm>
        </p:grpSpPr>
        <p:sp>
          <p:nvSpPr>
            <p:cNvPr id="25" name="TextBox 24"/>
            <p:cNvSpPr txBox="1"/>
            <p:nvPr/>
          </p:nvSpPr>
          <p:spPr>
            <a:xfrm>
              <a:off x="7223087" y="2714299"/>
              <a:ext cx="4282067" cy="279931"/>
            </a:xfrm>
            <a:prstGeom prst="rect">
              <a:avLst/>
            </a:prstGeom>
            <a:solidFill>
              <a:schemeClr val="accent3"/>
            </a:solidFill>
            <a:ln>
              <a:solidFill>
                <a:schemeClr val="accent3"/>
              </a:solidFill>
            </a:ln>
          </p:spPr>
          <p:txBody>
            <a:bodyPr wrap="square" rtlCol="0" anchor="ctr">
              <a:spAutoFit/>
            </a:bodyPr>
            <a:lstStyle/>
            <a:p>
              <a:r>
                <a:rPr lang="en-US" dirty="0">
                  <a:solidFill>
                    <a:prstClr val="white"/>
                  </a:solidFill>
                </a:rPr>
                <a:t> </a:t>
              </a:r>
              <a:r>
                <a:rPr lang="en-US" dirty="0" smtClean="0">
                  <a:solidFill>
                    <a:prstClr val="white"/>
                  </a:solidFill>
                </a:rPr>
                <a:t>     JAVASCRIPT</a:t>
              </a:r>
              <a:endParaRPr lang="ru-RU" dirty="0">
                <a:solidFill>
                  <a:prstClr val="white"/>
                </a:solidFill>
              </a:endParaRPr>
            </a:p>
          </p:txBody>
        </p:sp>
        <p:sp>
          <p:nvSpPr>
            <p:cNvPr id="26" name="Rectangle 1"/>
            <p:cNvSpPr>
              <a:spLocks noChangeArrowheads="1"/>
            </p:cNvSpPr>
            <p:nvPr/>
          </p:nvSpPr>
          <p:spPr bwMode="auto">
            <a:xfrm>
              <a:off x="7223086" y="2993632"/>
              <a:ext cx="4282067" cy="2395800"/>
            </a:xfrm>
            <a:prstGeom prst="rect">
              <a:avLst/>
            </a:prstGeom>
            <a:noFill/>
            <a:ln>
              <a:solidFill>
                <a:schemeClr val="accent3"/>
              </a:solidFill>
            </a:ln>
            <a:effec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endParaRPr lang="en-US" altLang="en-US" dirty="0" smtClean="0">
                <a:solidFill>
                  <a:srgbClr val="CC7832"/>
                </a:solidFill>
                <a:latin typeface="Courier New" panose="02070309020205020404" pitchFamily="49" charset="0"/>
                <a:cs typeface="Courier New" panose="02070309020205020404" pitchFamily="49" charset="0"/>
              </a:endParaRPr>
            </a:p>
          </p:txBody>
        </p:sp>
      </p:grpSp>
      <p:pic>
        <p:nvPicPr>
          <p:cNvPr id="27" name="Picture 26"/>
          <p:cNvPicPr>
            <a:picLocks noChangeAspect="1"/>
          </p:cNvPicPr>
          <p:nvPr/>
        </p:nvPicPr>
        <p:blipFill rotWithShape="1">
          <a:blip r:embed="rId3" cstate="print">
            <a:extLst>
              <a:ext uri="{28A0092B-C50C-407E-A947-70E740481C1C}">
                <a14:useLocalDpi xmlns:a14="http://schemas.microsoft.com/office/drawing/2010/main" val="0"/>
              </a:ext>
            </a:extLst>
          </a:blip>
          <a:srcRect t="20408" b="1531"/>
          <a:stretch/>
        </p:blipFill>
        <p:spPr>
          <a:xfrm>
            <a:off x="5565125" y="1262233"/>
            <a:ext cx="296472" cy="370816"/>
          </a:xfrm>
          <a:prstGeom prst="rect">
            <a:avLst/>
          </a:prstGeom>
        </p:spPr>
      </p:pic>
      <p:sp>
        <p:nvSpPr>
          <p:cNvPr id="2" name="Text Placeholder 1"/>
          <p:cNvSpPr>
            <a:spLocks noGrp="1"/>
          </p:cNvSpPr>
          <p:nvPr>
            <p:ph type="body" sz="quarter" idx="10"/>
          </p:nvPr>
        </p:nvSpPr>
        <p:spPr/>
        <p:txBody>
          <a:bodyPr>
            <a:normAutofit/>
          </a:bodyPr>
          <a:lstStyle/>
          <a:p>
            <a:r>
              <a:rPr lang="en-US" sz="2000" dirty="0" smtClean="0"/>
              <a:t>DETECTING OBJECT TYPES: TYPEOF</a:t>
            </a:r>
            <a:endParaRPr lang="en-US" sz="2000" dirty="0"/>
          </a:p>
        </p:txBody>
      </p:sp>
    </p:spTree>
    <p:extLst>
      <p:ext uri="{BB962C8B-B14F-4D97-AF65-F5344CB8AC3E}">
        <p14:creationId xmlns:p14="http://schemas.microsoft.com/office/powerpoint/2010/main" val="2791580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23">
                                            <p:txEl>
                                              <p:pRg st="0" end="0"/>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3">
                                            <p:txEl>
                                              <p:pRg st="1" end="1"/>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3">
                                            <p:txEl>
                                              <p:pRg st="2" end="2"/>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3">
                                            <p:txEl>
                                              <p:pRg st="3" end="3"/>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3">
                                            <p:txEl>
                                              <p:pRg st="4" end="4"/>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3">
                                            <p:txEl>
                                              <p:pRg st="5" end="5"/>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2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984543" y="2606857"/>
            <a:ext cx="4048277" cy="1015663"/>
          </a:xfrm>
          <a:prstGeom prst="rect">
            <a:avLst/>
          </a:prstGeom>
        </p:spPr>
        <p:txBody>
          <a:bodyPr wrap="square">
            <a:spAutoFit/>
          </a:bodyPr>
          <a:lstStyle/>
          <a:p>
            <a:r>
              <a:rPr lang="en-US" sz="2000" dirty="0" smtClean="0">
                <a:solidFill>
                  <a:schemeClr val="bg1">
                    <a:lumMod val="50000"/>
                  </a:schemeClr>
                </a:solidFill>
                <a:cs typeface="Times New Roman" panose="02020603050405020304" pitchFamily="18" charset="0"/>
              </a:rPr>
              <a:t>Tests </a:t>
            </a:r>
            <a:r>
              <a:rPr lang="en-US" sz="2000" dirty="0">
                <a:solidFill>
                  <a:schemeClr val="bg1">
                    <a:lumMod val="50000"/>
                  </a:schemeClr>
                </a:solidFill>
                <a:cs typeface="Times New Roman" panose="02020603050405020304" pitchFamily="18" charset="0"/>
              </a:rPr>
              <a:t>whether an object has in its prototype chain the </a:t>
            </a:r>
            <a:r>
              <a:rPr lang="en-US" sz="2000" b="1" dirty="0">
                <a:solidFill>
                  <a:schemeClr val="accent3"/>
                </a:solidFill>
                <a:cs typeface="Times New Roman" panose="02020603050405020304" pitchFamily="18" charset="0"/>
              </a:rPr>
              <a:t>prototype property</a:t>
            </a:r>
            <a:r>
              <a:rPr lang="en-US" sz="2000" dirty="0">
                <a:solidFill>
                  <a:schemeClr val="accent3"/>
                </a:solidFill>
                <a:cs typeface="Times New Roman" panose="02020603050405020304" pitchFamily="18" charset="0"/>
              </a:rPr>
              <a:t> </a:t>
            </a:r>
            <a:r>
              <a:rPr lang="en-US" sz="2000" dirty="0">
                <a:solidFill>
                  <a:schemeClr val="bg1">
                    <a:lumMod val="50000"/>
                  </a:schemeClr>
                </a:solidFill>
                <a:cs typeface="Times New Roman" panose="02020603050405020304" pitchFamily="18" charset="0"/>
              </a:rPr>
              <a:t>of a constructor.</a:t>
            </a:r>
          </a:p>
        </p:txBody>
      </p:sp>
      <p:sp>
        <p:nvSpPr>
          <p:cNvPr id="17" name="Rectangle 16"/>
          <p:cNvSpPr/>
          <p:nvPr/>
        </p:nvSpPr>
        <p:spPr>
          <a:xfrm>
            <a:off x="984543" y="4057934"/>
            <a:ext cx="3886200" cy="707886"/>
          </a:xfrm>
          <a:prstGeom prst="rect">
            <a:avLst/>
          </a:prstGeom>
        </p:spPr>
        <p:txBody>
          <a:bodyPr wrap="square">
            <a:spAutoFit/>
          </a:bodyPr>
          <a:lstStyle/>
          <a:p>
            <a:r>
              <a:rPr lang="en-US" sz="2000" b="1" dirty="0" smtClean="0">
                <a:solidFill>
                  <a:schemeClr val="accent3"/>
                </a:solidFill>
                <a:cs typeface="Times New Roman" panose="02020603050405020304" pitchFamily="18" charset="0"/>
              </a:rPr>
              <a:t>Syntax</a:t>
            </a:r>
            <a:r>
              <a:rPr lang="en-US" sz="2000" b="1" dirty="0" smtClean="0">
                <a:solidFill>
                  <a:schemeClr val="bg1">
                    <a:lumMod val="50000"/>
                  </a:schemeClr>
                </a:solidFill>
                <a:cs typeface="Times New Roman" panose="02020603050405020304" pitchFamily="18" charset="0"/>
              </a:rPr>
              <a:t>:</a:t>
            </a:r>
            <a:r>
              <a:rPr lang="en-US" sz="2000" b="1" dirty="0" smtClean="0">
                <a:solidFill>
                  <a:schemeClr val="accent1"/>
                </a:solidFill>
                <a:cs typeface="Times New Roman" panose="02020603050405020304" pitchFamily="18" charset="0"/>
              </a:rPr>
              <a:t> </a:t>
            </a:r>
          </a:p>
          <a:p>
            <a:r>
              <a:rPr lang="en-US" sz="2000" dirty="0" smtClean="0">
                <a:solidFill>
                  <a:schemeClr val="bg1">
                    <a:lumMod val="50000"/>
                  </a:schemeClr>
                </a:solidFill>
                <a:cs typeface="Times New Roman" panose="02020603050405020304" pitchFamily="18" charset="0"/>
              </a:rPr>
              <a:t>object </a:t>
            </a:r>
            <a:r>
              <a:rPr lang="en-US" sz="2000" b="1" dirty="0">
                <a:solidFill>
                  <a:schemeClr val="bg1">
                    <a:lumMod val="50000"/>
                  </a:schemeClr>
                </a:solidFill>
                <a:cs typeface="Times New Roman" panose="02020603050405020304" pitchFamily="18" charset="0"/>
              </a:rPr>
              <a:t>instanceof</a:t>
            </a:r>
            <a:r>
              <a:rPr lang="en-US" sz="2000" dirty="0">
                <a:solidFill>
                  <a:schemeClr val="bg1">
                    <a:lumMod val="50000"/>
                  </a:schemeClr>
                </a:solidFill>
                <a:cs typeface="Times New Roman" panose="02020603050405020304" pitchFamily="18" charset="0"/>
              </a:rPr>
              <a:t> constructor</a:t>
            </a:r>
          </a:p>
        </p:txBody>
      </p:sp>
      <p:grpSp>
        <p:nvGrpSpPr>
          <p:cNvPr id="18" name="Group 17"/>
          <p:cNvGrpSpPr/>
          <p:nvPr/>
        </p:nvGrpSpPr>
        <p:grpSpPr>
          <a:xfrm>
            <a:off x="609031" y="2930112"/>
            <a:ext cx="277647" cy="276819"/>
            <a:chOff x="2138511" y="2464802"/>
            <a:chExt cx="354012" cy="352956"/>
          </a:xfrm>
          <a:solidFill>
            <a:schemeClr val="accent1"/>
          </a:solidFill>
        </p:grpSpPr>
        <p:sp>
          <p:nvSpPr>
            <p:cNvPr id="19" name="Oval 18"/>
            <p:cNvSpPr>
              <a:spLocks noChangeArrowheads="1"/>
            </p:cNvSpPr>
            <p:nvPr/>
          </p:nvSpPr>
          <p:spPr bwMode="auto">
            <a:xfrm>
              <a:off x="2229830" y="2555417"/>
              <a:ext cx="171376" cy="171727"/>
            </a:xfrm>
            <a:prstGeom prst="ellipse">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19"/>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1" name="Group 20"/>
          <p:cNvGrpSpPr/>
          <p:nvPr/>
        </p:nvGrpSpPr>
        <p:grpSpPr>
          <a:xfrm>
            <a:off x="609031" y="4273468"/>
            <a:ext cx="277647" cy="276819"/>
            <a:chOff x="2138511" y="2464802"/>
            <a:chExt cx="354012" cy="352956"/>
          </a:xfrm>
          <a:solidFill>
            <a:schemeClr val="accent1"/>
          </a:solidFill>
        </p:grpSpPr>
        <p:sp>
          <p:nvSpPr>
            <p:cNvPr id="22" name="Oval 21"/>
            <p:cNvSpPr>
              <a:spLocks noChangeArrowheads="1"/>
            </p:cNvSpPr>
            <p:nvPr/>
          </p:nvSpPr>
          <p:spPr bwMode="auto">
            <a:xfrm>
              <a:off x="2229830" y="2555417"/>
              <a:ext cx="171376" cy="171727"/>
            </a:xfrm>
            <a:prstGeom prst="ellipse">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22"/>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9" name="Rectangle 1"/>
          <p:cNvSpPr>
            <a:spLocks noChangeArrowheads="1"/>
          </p:cNvSpPr>
          <p:nvPr/>
        </p:nvSpPr>
        <p:spPr bwMode="auto">
          <a:xfrm>
            <a:off x="5285304" y="2364515"/>
            <a:ext cx="6543251" cy="304698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US" sz="2400" dirty="0">
                <a:solidFill>
                  <a:srgbClr val="CB4B16"/>
                </a:solidFill>
                <a:latin typeface="SourceCodePro"/>
              </a:rPr>
              <a:t>new</a:t>
            </a:r>
            <a:r>
              <a:rPr lang="en-US" sz="2400" dirty="0">
                <a:solidFill>
                  <a:srgbClr val="535353"/>
                </a:solidFill>
                <a:latin typeface="SourceCodePro"/>
              </a:rPr>
              <a:t> </a:t>
            </a:r>
            <a:r>
              <a:rPr lang="en-US" sz="2400" dirty="0">
                <a:solidFill>
                  <a:srgbClr val="268BD2"/>
                </a:solidFill>
                <a:latin typeface="SourceCodePro"/>
              </a:rPr>
              <a:t>Boolean</a:t>
            </a:r>
            <a:r>
              <a:rPr lang="en-US" sz="2400" dirty="0">
                <a:solidFill>
                  <a:srgbClr val="535353"/>
                </a:solidFill>
                <a:latin typeface="SourceCodePro"/>
              </a:rPr>
              <a:t>(</a:t>
            </a:r>
            <a:r>
              <a:rPr lang="en-US" sz="2400" dirty="0">
                <a:solidFill>
                  <a:srgbClr val="D33682"/>
                </a:solidFill>
                <a:latin typeface="SourceCodePro"/>
              </a:rPr>
              <a:t>true</a:t>
            </a:r>
            <a:r>
              <a:rPr lang="en-US" sz="2400" dirty="0">
                <a:solidFill>
                  <a:srgbClr val="535353"/>
                </a:solidFill>
                <a:latin typeface="SourceCodePro"/>
              </a:rPr>
              <a:t>) </a:t>
            </a:r>
            <a:r>
              <a:rPr lang="en-US" sz="2400" dirty="0" err="1">
                <a:solidFill>
                  <a:srgbClr val="CB4B16"/>
                </a:solidFill>
                <a:latin typeface="SourceCodePro"/>
              </a:rPr>
              <a:t>instanceof</a:t>
            </a:r>
            <a:r>
              <a:rPr lang="en-US" sz="2400" dirty="0">
                <a:solidFill>
                  <a:srgbClr val="535353"/>
                </a:solidFill>
                <a:latin typeface="SourceCodePro"/>
              </a:rPr>
              <a:t> </a:t>
            </a:r>
            <a:r>
              <a:rPr lang="en-US" sz="2400" dirty="0">
                <a:solidFill>
                  <a:srgbClr val="268BD2"/>
                </a:solidFill>
                <a:latin typeface="SourceCodePro"/>
              </a:rPr>
              <a:t>Boolean</a:t>
            </a:r>
            <a:endParaRPr lang="en-US" sz="2400" dirty="0">
              <a:solidFill>
                <a:srgbClr val="535353"/>
              </a:solidFill>
              <a:latin typeface="SourceCodePro"/>
            </a:endParaRPr>
          </a:p>
          <a:p>
            <a:r>
              <a:rPr lang="en-US" sz="2400" dirty="0">
                <a:solidFill>
                  <a:srgbClr val="CB4B16"/>
                </a:solidFill>
                <a:latin typeface="SourceCodePro"/>
              </a:rPr>
              <a:t>new</a:t>
            </a:r>
            <a:r>
              <a:rPr lang="en-US" sz="2400" dirty="0">
                <a:solidFill>
                  <a:srgbClr val="535353"/>
                </a:solidFill>
                <a:latin typeface="SourceCodePro"/>
              </a:rPr>
              <a:t> </a:t>
            </a:r>
            <a:r>
              <a:rPr lang="en-US" sz="2400" dirty="0">
                <a:solidFill>
                  <a:srgbClr val="268BD2"/>
                </a:solidFill>
                <a:latin typeface="SourceCodePro"/>
              </a:rPr>
              <a:t>Number</a:t>
            </a:r>
            <a:r>
              <a:rPr lang="en-US" sz="2400" dirty="0">
                <a:solidFill>
                  <a:srgbClr val="535353"/>
                </a:solidFill>
                <a:latin typeface="SourceCodePro"/>
              </a:rPr>
              <a:t>(</a:t>
            </a:r>
            <a:r>
              <a:rPr lang="en-US" sz="2400" dirty="0">
                <a:solidFill>
                  <a:srgbClr val="D33682"/>
                </a:solidFill>
                <a:latin typeface="SourceCodePro"/>
              </a:rPr>
              <a:t>1</a:t>
            </a:r>
            <a:r>
              <a:rPr lang="en-US" sz="2400" dirty="0">
                <a:solidFill>
                  <a:srgbClr val="535353"/>
                </a:solidFill>
                <a:latin typeface="SourceCodePro"/>
              </a:rPr>
              <a:t>) </a:t>
            </a:r>
            <a:r>
              <a:rPr lang="en-US" sz="2400" dirty="0" err="1">
                <a:solidFill>
                  <a:srgbClr val="CB4B16"/>
                </a:solidFill>
                <a:latin typeface="SourceCodePro"/>
              </a:rPr>
              <a:t>instanceof</a:t>
            </a:r>
            <a:r>
              <a:rPr lang="en-US" sz="2400" dirty="0">
                <a:solidFill>
                  <a:srgbClr val="535353"/>
                </a:solidFill>
                <a:latin typeface="SourceCodePro"/>
              </a:rPr>
              <a:t> </a:t>
            </a:r>
            <a:r>
              <a:rPr lang="en-US" sz="2400" dirty="0">
                <a:solidFill>
                  <a:srgbClr val="268BD2"/>
                </a:solidFill>
                <a:latin typeface="SourceCodePro"/>
              </a:rPr>
              <a:t>Number</a:t>
            </a:r>
            <a:endParaRPr lang="en-US" sz="2400" dirty="0">
              <a:solidFill>
                <a:srgbClr val="535353"/>
              </a:solidFill>
              <a:latin typeface="SourceCodePro"/>
            </a:endParaRPr>
          </a:p>
          <a:p>
            <a:r>
              <a:rPr lang="en-US" sz="2400" dirty="0">
                <a:solidFill>
                  <a:srgbClr val="CB4B16"/>
                </a:solidFill>
                <a:latin typeface="SourceCodePro"/>
              </a:rPr>
              <a:t>new</a:t>
            </a:r>
            <a:r>
              <a:rPr lang="en-US" sz="2400" dirty="0">
                <a:solidFill>
                  <a:srgbClr val="535353"/>
                </a:solidFill>
                <a:latin typeface="SourceCodePro"/>
              </a:rPr>
              <a:t> </a:t>
            </a:r>
            <a:r>
              <a:rPr lang="en-US" sz="2400" dirty="0">
                <a:solidFill>
                  <a:srgbClr val="268BD2"/>
                </a:solidFill>
                <a:latin typeface="SourceCodePro"/>
              </a:rPr>
              <a:t>String</a:t>
            </a:r>
            <a:r>
              <a:rPr lang="en-US" sz="2400" dirty="0">
                <a:solidFill>
                  <a:srgbClr val="535353"/>
                </a:solidFill>
                <a:latin typeface="SourceCodePro"/>
              </a:rPr>
              <a:t>(</a:t>
            </a:r>
            <a:r>
              <a:rPr lang="en-US" sz="2400" dirty="0">
                <a:solidFill>
                  <a:srgbClr val="859900"/>
                </a:solidFill>
                <a:latin typeface="SourceCodePro"/>
              </a:rPr>
              <a:t>'</a:t>
            </a:r>
            <a:r>
              <a:rPr lang="en-US" sz="2400" dirty="0" err="1">
                <a:solidFill>
                  <a:srgbClr val="859900"/>
                </a:solidFill>
                <a:latin typeface="SourceCodePro"/>
              </a:rPr>
              <a:t>abc</a:t>
            </a:r>
            <a:r>
              <a:rPr lang="en-US" sz="2400" dirty="0">
                <a:solidFill>
                  <a:srgbClr val="859900"/>
                </a:solidFill>
                <a:latin typeface="SourceCodePro"/>
              </a:rPr>
              <a:t>’) </a:t>
            </a:r>
            <a:r>
              <a:rPr lang="en-US" sz="2400" dirty="0" err="1">
                <a:solidFill>
                  <a:srgbClr val="859900"/>
                </a:solidFill>
                <a:latin typeface="SourceCodePro"/>
              </a:rPr>
              <a:t>instanceof</a:t>
            </a:r>
            <a:r>
              <a:rPr lang="en-US" sz="2400" dirty="0">
                <a:solidFill>
                  <a:srgbClr val="859900"/>
                </a:solidFill>
                <a:latin typeface="SourceCodePro"/>
              </a:rPr>
              <a:t> String</a:t>
            </a:r>
            <a:endParaRPr lang="en-US" sz="2400" dirty="0">
              <a:solidFill>
                <a:srgbClr val="535353"/>
              </a:solidFill>
              <a:latin typeface="SourceCodePro"/>
            </a:endParaRPr>
          </a:p>
          <a:p>
            <a:r>
              <a:rPr lang="en-US" sz="2400" dirty="0">
                <a:solidFill>
                  <a:srgbClr val="535353"/>
                </a:solidFill>
                <a:latin typeface="SourceCodePro"/>
              </a:rPr>
              <a:t>({}) </a:t>
            </a:r>
            <a:r>
              <a:rPr lang="en-US" sz="2400" dirty="0" err="1">
                <a:solidFill>
                  <a:srgbClr val="CB4B16"/>
                </a:solidFill>
                <a:latin typeface="SourceCodePro"/>
              </a:rPr>
              <a:t>instanceof</a:t>
            </a:r>
            <a:r>
              <a:rPr lang="en-US" sz="2400" dirty="0">
                <a:solidFill>
                  <a:srgbClr val="535353"/>
                </a:solidFill>
                <a:latin typeface="SourceCodePro"/>
              </a:rPr>
              <a:t> </a:t>
            </a:r>
            <a:r>
              <a:rPr lang="en-US" sz="2400" dirty="0">
                <a:solidFill>
                  <a:srgbClr val="268BD2"/>
                </a:solidFill>
                <a:latin typeface="SourceCodePro"/>
              </a:rPr>
              <a:t>Object</a:t>
            </a:r>
            <a:endParaRPr lang="en-US" sz="2400" dirty="0">
              <a:solidFill>
                <a:srgbClr val="535353"/>
              </a:solidFill>
              <a:latin typeface="SourceCodePro"/>
            </a:endParaRPr>
          </a:p>
          <a:p>
            <a:r>
              <a:rPr lang="en-US" sz="2400" dirty="0">
                <a:solidFill>
                  <a:srgbClr val="535353"/>
                </a:solidFill>
                <a:latin typeface="SourceCodePro"/>
              </a:rPr>
              <a:t>[]  </a:t>
            </a:r>
            <a:r>
              <a:rPr lang="en-US" sz="2400" dirty="0" err="1">
                <a:solidFill>
                  <a:srgbClr val="CB4B16"/>
                </a:solidFill>
                <a:latin typeface="SourceCodePro"/>
              </a:rPr>
              <a:t>instanceof</a:t>
            </a:r>
            <a:r>
              <a:rPr lang="en-US" sz="2400" dirty="0">
                <a:solidFill>
                  <a:srgbClr val="535353"/>
                </a:solidFill>
                <a:latin typeface="SourceCodePro"/>
              </a:rPr>
              <a:t> </a:t>
            </a:r>
            <a:r>
              <a:rPr lang="en-US" sz="2400" dirty="0">
                <a:solidFill>
                  <a:srgbClr val="268BD2"/>
                </a:solidFill>
                <a:latin typeface="SourceCodePro"/>
              </a:rPr>
              <a:t>Array</a:t>
            </a:r>
            <a:endParaRPr lang="en-US" sz="2400" dirty="0">
              <a:solidFill>
                <a:srgbClr val="535353"/>
              </a:solidFill>
              <a:latin typeface="SourceCodePro"/>
            </a:endParaRPr>
          </a:p>
          <a:p>
            <a:r>
              <a:rPr lang="en-US" sz="2400" dirty="0">
                <a:solidFill>
                  <a:srgbClr val="535353"/>
                </a:solidFill>
                <a:latin typeface="SourceCodePro"/>
              </a:rPr>
              <a:t>(</a:t>
            </a:r>
            <a:r>
              <a:rPr lang="en-US" sz="2400" dirty="0">
                <a:solidFill>
                  <a:srgbClr val="CB4B16"/>
                </a:solidFill>
                <a:latin typeface="SourceCodePro"/>
              </a:rPr>
              <a:t>function</a:t>
            </a:r>
            <a:r>
              <a:rPr lang="en-US" sz="2400" dirty="0">
                <a:solidFill>
                  <a:srgbClr val="535353"/>
                </a:solidFill>
                <a:latin typeface="SourceCodePro"/>
              </a:rPr>
              <a:t> () {}) </a:t>
            </a:r>
            <a:r>
              <a:rPr lang="en-US" sz="2400" dirty="0" err="1">
                <a:solidFill>
                  <a:srgbClr val="CB4B16"/>
                </a:solidFill>
                <a:latin typeface="SourceCodePro"/>
              </a:rPr>
              <a:t>instanceof</a:t>
            </a:r>
            <a:r>
              <a:rPr lang="en-US" sz="2400" dirty="0">
                <a:solidFill>
                  <a:srgbClr val="535353"/>
                </a:solidFill>
                <a:latin typeface="SourceCodePro"/>
              </a:rPr>
              <a:t> </a:t>
            </a:r>
            <a:r>
              <a:rPr lang="en-US" sz="2400" dirty="0">
                <a:solidFill>
                  <a:srgbClr val="268BD2"/>
                </a:solidFill>
                <a:latin typeface="SourceCodePro"/>
              </a:rPr>
              <a:t>Function</a:t>
            </a:r>
            <a:endParaRPr lang="en-US" sz="2400" dirty="0">
              <a:solidFill>
                <a:srgbClr val="535353"/>
              </a:solidFill>
              <a:latin typeface="SourceCodePro"/>
            </a:endParaRPr>
          </a:p>
          <a:p>
            <a:r>
              <a:rPr lang="en-US" sz="2400" i="1" dirty="0">
                <a:solidFill>
                  <a:srgbClr val="586E75"/>
                </a:solidFill>
                <a:latin typeface="SourceCodePro"/>
              </a:rPr>
              <a:t>/* anything above */</a:t>
            </a:r>
            <a:r>
              <a:rPr lang="en-US" sz="2400" dirty="0">
                <a:solidFill>
                  <a:srgbClr val="535353"/>
                </a:solidFill>
                <a:latin typeface="SourceCodePro"/>
              </a:rPr>
              <a:t> </a:t>
            </a:r>
            <a:r>
              <a:rPr lang="en-US" sz="2400" dirty="0" err="1">
                <a:solidFill>
                  <a:srgbClr val="CB4B16"/>
                </a:solidFill>
                <a:latin typeface="SourceCodePro"/>
              </a:rPr>
              <a:t>instanceof</a:t>
            </a:r>
            <a:r>
              <a:rPr lang="en-US" sz="2400" dirty="0">
                <a:solidFill>
                  <a:srgbClr val="535353"/>
                </a:solidFill>
                <a:latin typeface="SourceCodePro"/>
              </a:rPr>
              <a:t> </a:t>
            </a:r>
            <a:r>
              <a:rPr lang="en-US" sz="2400" dirty="0">
                <a:solidFill>
                  <a:srgbClr val="268BD2"/>
                </a:solidFill>
                <a:latin typeface="SourceCodePro"/>
              </a:rPr>
              <a:t>Object</a:t>
            </a:r>
            <a:endParaRPr lang="en-US" sz="2400" dirty="0">
              <a:solidFill>
                <a:srgbClr val="535353"/>
              </a:solidFill>
              <a:latin typeface="SourceCodePro"/>
            </a:endParaRPr>
          </a:p>
          <a:p>
            <a:r>
              <a:rPr lang="en-US" sz="2400" dirty="0">
                <a:solidFill>
                  <a:srgbClr val="535353"/>
                </a:solidFill>
                <a:latin typeface="SourceCodePro"/>
              </a:rPr>
              <a:t>​</a:t>
            </a:r>
            <a:endParaRPr lang="en-US" sz="2400" b="0" i="0" dirty="0">
              <a:solidFill>
                <a:srgbClr val="535353"/>
              </a:solidFill>
              <a:effectLst/>
              <a:latin typeface="SourceCodePro"/>
            </a:endParaRPr>
          </a:p>
        </p:txBody>
      </p:sp>
      <p:grpSp>
        <p:nvGrpSpPr>
          <p:cNvPr id="31" name="Group 8"/>
          <p:cNvGrpSpPr/>
          <p:nvPr/>
        </p:nvGrpSpPr>
        <p:grpSpPr>
          <a:xfrm>
            <a:off x="5144009" y="1295704"/>
            <a:ext cx="6765309" cy="4723007"/>
            <a:chOff x="7223086" y="2714299"/>
            <a:chExt cx="4282068" cy="2625671"/>
          </a:xfrm>
        </p:grpSpPr>
        <p:sp>
          <p:nvSpPr>
            <p:cNvPr id="33" name="TextBox 32"/>
            <p:cNvSpPr txBox="1"/>
            <p:nvPr/>
          </p:nvSpPr>
          <p:spPr>
            <a:xfrm>
              <a:off x="7223087" y="2714299"/>
              <a:ext cx="4282067" cy="279931"/>
            </a:xfrm>
            <a:prstGeom prst="rect">
              <a:avLst/>
            </a:prstGeom>
            <a:solidFill>
              <a:schemeClr val="accent3"/>
            </a:solidFill>
            <a:ln>
              <a:solidFill>
                <a:schemeClr val="accent3"/>
              </a:solidFill>
            </a:ln>
          </p:spPr>
          <p:txBody>
            <a:bodyPr wrap="square" rtlCol="0" anchor="ctr">
              <a:spAutoFit/>
            </a:bodyPr>
            <a:lstStyle/>
            <a:p>
              <a:r>
                <a:rPr lang="en-US" dirty="0">
                  <a:solidFill>
                    <a:prstClr val="white"/>
                  </a:solidFill>
                </a:rPr>
                <a:t> </a:t>
              </a:r>
              <a:r>
                <a:rPr lang="en-US" dirty="0" smtClean="0">
                  <a:solidFill>
                    <a:prstClr val="white"/>
                  </a:solidFill>
                </a:rPr>
                <a:t>     JAVASCRIPT</a:t>
              </a:r>
              <a:endParaRPr lang="ru-RU" dirty="0">
                <a:solidFill>
                  <a:prstClr val="white"/>
                </a:solidFill>
              </a:endParaRPr>
            </a:p>
          </p:txBody>
        </p:sp>
        <p:sp>
          <p:nvSpPr>
            <p:cNvPr id="34" name="Rectangle 1"/>
            <p:cNvSpPr>
              <a:spLocks noChangeArrowheads="1"/>
            </p:cNvSpPr>
            <p:nvPr/>
          </p:nvSpPr>
          <p:spPr bwMode="auto">
            <a:xfrm>
              <a:off x="7223086" y="3001586"/>
              <a:ext cx="4282067" cy="2338384"/>
            </a:xfrm>
            <a:prstGeom prst="rect">
              <a:avLst/>
            </a:prstGeom>
            <a:noFill/>
            <a:ln>
              <a:solidFill>
                <a:schemeClr val="accent3"/>
              </a:solidFill>
            </a:ln>
            <a:effec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endParaRPr lang="en-US" altLang="en-US" dirty="0" smtClean="0">
                <a:solidFill>
                  <a:srgbClr val="CC7832"/>
                </a:solidFill>
                <a:latin typeface="Courier New" panose="02070309020205020404" pitchFamily="49" charset="0"/>
                <a:cs typeface="Courier New" panose="02070309020205020404" pitchFamily="49" charset="0"/>
              </a:endParaRPr>
            </a:p>
          </p:txBody>
        </p:sp>
      </p:grpSp>
      <p:pic>
        <p:nvPicPr>
          <p:cNvPr id="32" name="Picture 31"/>
          <p:cNvPicPr>
            <a:picLocks noChangeAspect="1"/>
          </p:cNvPicPr>
          <p:nvPr/>
        </p:nvPicPr>
        <p:blipFill rotWithShape="1">
          <a:blip r:embed="rId3" cstate="print">
            <a:extLst>
              <a:ext uri="{28A0092B-C50C-407E-A947-70E740481C1C}">
                <a14:useLocalDpi xmlns:a14="http://schemas.microsoft.com/office/drawing/2010/main" val="0"/>
              </a:ext>
            </a:extLst>
          </a:blip>
          <a:srcRect t="20408" b="1531"/>
          <a:stretch/>
        </p:blipFill>
        <p:spPr>
          <a:xfrm>
            <a:off x="5275589" y="1370756"/>
            <a:ext cx="296472" cy="370816"/>
          </a:xfrm>
          <a:prstGeom prst="rect">
            <a:avLst/>
          </a:prstGeom>
        </p:spPr>
      </p:pic>
      <p:sp>
        <p:nvSpPr>
          <p:cNvPr id="2" name="Text Placeholder 1"/>
          <p:cNvSpPr>
            <a:spLocks noGrp="1"/>
          </p:cNvSpPr>
          <p:nvPr>
            <p:ph type="body" sz="quarter" idx="10"/>
          </p:nvPr>
        </p:nvSpPr>
        <p:spPr/>
        <p:txBody>
          <a:bodyPr>
            <a:normAutofit/>
          </a:bodyPr>
          <a:lstStyle/>
          <a:p>
            <a:r>
              <a:rPr lang="en-US" sz="2000" dirty="0" smtClean="0"/>
              <a:t>DETECTING OBJECT TYPE: INSTANCEOF</a:t>
            </a:r>
            <a:endParaRPr lang="en-US" sz="2000" dirty="0"/>
          </a:p>
        </p:txBody>
      </p:sp>
    </p:spTree>
    <p:extLst>
      <p:ext uri="{BB962C8B-B14F-4D97-AF65-F5344CB8AC3E}">
        <p14:creationId xmlns:p14="http://schemas.microsoft.com/office/powerpoint/2010/main" val="3365193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29">
                                            <p:txEl>
                                              <p:pRg st="0" end="0"/>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9">
                                            <p:txEl>
                                              <p:pRg st="1" end="1"/>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9">
                                            <p:txEl>
                                              <p:pRg st="2" end="2"/>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9">
                                            <p:txEl>
                                              <p:pRg st="3" end="3"/>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9">
                                            <p:txEl>
                                              <p:pRg st="4" end="4"/>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9">
                                            <p:txEl>
                                              <p:pRg st="5" end="5"/>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9">
                                            <p:txEl>
                                              <p:pRg st="6" end="6"/>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29"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4131852" y="1148646"/>
            <a:ext cx="3969485" cy="369332"/>
          </a:xfrm>
          <a:prstGeom prst="rect">
            <a:avLst/>
          </a:prstGeom>
          <a:noFill/>
        </p:spPr>
        <p:txBody>
          <a:bodyPr wrap="none" rtlCol="0">
            <a:spAutoFit/>
          </a:bodyPr>
          <a:lstStyle/>
          <a:p>
            <a:pPr algn="ctr"/>
            <a:r>
              <a:rPr lang="en-US" sz="1800" dirty="0">
                <a:solidFill>
                  <a:schemeClr val="accent1">
                    <a:lumMod val="50000"/>
                  </a:schemeClr>
                </a:solidFill>
                <a:latin typeface="Trebuchet MS" panose="020B0603020202020204" pitchFamily="34" charset="0"/>
              </a:rPr>
              <a:t>Let’s be aware of results of coercion</a:t>
            </a:r>
          </a:p>
        </p:txBody>
      </p:sp>
      <p:grpSp>
        <p:nvGrpSpPr>
          <p:cNvPr id="2" name="Group 1"/>
          <p:cNvGrpSpPr/>
          <p:nvPr/>
        </p:nvGrpSpPr>
        <p:grpSpPr>
          <a:xfrm>
            <a:off x="7948491" y="1782040"/>
            <a:ext cx="3835508" cy="4577375"/>
            <a:chOff x="4264223" y="1984412"/>
            <a:chExt cx="3835508" cy="4577375"/>
          </a:xfrm>
        </p:grpSpPr>
        <p:sp>
          <p:nvSpPr>
            <p:cNvPr id="8" name="Rectangle 7"/>
            <p:cNvSpPr/>
            <p:nvPr/>
          </p:nvSpPr>
          <p:spPr>
            <a:xfrm>
              <a:off x="4264223" y="2345264"/>
              <a:ext cx="3713751" cy="402336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264223" y="1984412"/>
              <a:ext cx="3713751" cy="369332"/>
            </a:xfrm>
            <a:prstGeom prst="rect">
              <a:avLst/>
            </a:prstGeom>
            <a:solidFill>
              <a:schemeClr val="accent3"/>
            </a:solidFill>
            <a:ln w="28575">
              <a:solidFill>
                <a:schemeClr val="accent3"/>
              </a:solidFill>
            </a:ln>
          </p:spPr>
          <p:txBody>
            <a:bodyPr wrap="square" rtlCol="0" anchor="ctr">
              <a:spAutoFit/>
            </a:bodyPr>
            <a:lstStyle/>
            <a:p>
              <a:r>
                <a:rPr lang="en-US" dirty="0">
                  <a:solidFill>
                    <a:prstClr val="white"/>
                  </a:solidFill>
                </a:rPr>
                <a:t>EXAMPLE</a:t>
              </a:r>
              <a:endParaRPr lang="ru-RU" dirty="0">
                <a:solidFill>
                  <a:prstClr val="white"/>
                </a:solidFill>
              </a:endParaRPr>
            </a:p>
          </p:txBody>
        </p:sp>
        <p:sp>
          <p:nvSpPr>
            <p:cNvPr id="10" name="Rectangle 9"/>
            <p:cNvSpPr>
              <a:spLocks noChangeAspect="1" noChangeArrowheads="1"/>
            </p:cNvSpPr>
            <p:nvPr/>
          </p:nvSpPr>
          <p:spPr bwMode="auto">
            <a:xfrm>
              <a:off x="4442808" y="2160582"/>
              <a:ext cx="3656923" cy="440120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endParaRPr lang="en-US" sz="2000" dirty="0" smtClean="0">
                <a:solidFill>
                  <a:srgbClr val="CB4B16"/>
                </a:solidFill>
                <a:latin typeface="SourceCodePro"/>
              </a:endParaRPr>
            </a:p>
            <a:p>
              <a:r>
                <a:rPr lang="en-US" sz="2000" dirty="0" err="1" smtClean="0">
                  <a:solidFill>
                    <a:srgbClr val="CB4B16"/>
                  </a:solidFill>
                  <a:latin typeface="SourceCodePro"/>
                </a:rPr>
                <a:t>var</a:t>
              </a:r>
              <a:r>
                <a:rPr lang="en-US" sz="2000" dirty="0" smtClean="0">
                  <a:solidFill>
                    <a:srgbClr val="535353"/>
                  </a:solidFill>
                  <a:latin typeface="SourceCodePro"/>
                </a:rPr>
                <a:t> </a:t>
              </a:r>
              <a:r>
                <a:rPr lang="en-US" sz="2000" dirty="0" err="1">
                  <a:solidFill>
                    <a:srgbClr val="2AA198"/>
                  </a:solidFill>
                  <a:latin typeface="SourceCodePro"/>
                </a:rPr>
                <a:t>str</a:t>
              </a:r>
              <a:r>
                <a:rPr lang="en-US" sz="2000" dirty="0">
                  <a:solidFill>
                    <a:srgbClr val="535353"/>
                  </a:solidFill>
                  <a:latin typeface="SourceCodePro"/>
                </a:rPr>
                <a:t>  </a:t>
              </a:r>
              <a:r>
                <a:rPr lang="en-US" sz="2000" dirty="0">
                  <a:solidFill>
                    <a:srgbClr val="6C71C4"/>
                  </a:solidFill>
                  <a:latin typeface="SourceCodePro"/>
                </a:rPr>
                <a:t>=</a:t>
              </a:r>
              <a:r>
                <a:rPr lang="en-US" sz="2000" dirty="0">
                  <a:solidFill>
                    <a:srgbClr val="535353"/>
                  </a:solidFill>
                  <a:latin typeface="SourceCodePro"/>
                </a:rPr>
                <a:t> </a:t>
              </a:r>
              <a:r>
                <a:rPr lang="en-US" sz="2000" dirty="0">
                  <a:solidFill>
                    <a:srgbClr val="268BD2"/>
                  </a:solidFill>
                  <a:latin typeface="SourceCodePro"/>
                </a:rPr>
                <a:t>“1”</a:t>
              </a:r>
              <a:r>
                <a:rPr lang="en-US" sz="2000" dirty="0">
                  <a:solidFill>
                    <a:srgbClr val="535353"/>
                  </a:solidFill>
                  <a:latin typeface="SourceCodePro"/>
                </a:rPr>
                <a:t>;</a:t>
              </a:r>
              <a:br>
                <a:rPr lang="en-US" sz="2000" dirty="0">
                  <a:solidFill>
                    <a:srgbClr val="535353"/>
                  </a:solidFill>
                  <a:latin typeface="SourceCodePro"/>
                </a:rPr>
              </a:br>
              <a:r>
                <a:rPr lang="en-US" sz="2000" dirty="0" err="1">
                  <a:solidFill>
                    <a:srgbClr val="CB4B16"/>
                  </a:solidFill>
                  <a:latin typeface="SourceCodePro"/>
                </a:rPr>
                <a:t>var</a:t>
              </a:r>
              <a:r>
                <a:rPr lang="en-US" sz="2000" dirty="0">
                  <a:solidFill>
                    <a:srgbClr val="535353"/>
                  </a:solidFill>
                  <a:latin typeface="SourceCodePro"/>
                </a:rPr>
                <a:t> </a:t>
              </a:r>
              <a:r>
                <a:rPr lang="en-US" sz="2000" dirty="0" err="1">
                  <a:solidFill>
                    <a:srgbClr val="2AA198"/>
                  </a:solidFill>
                  <a:latin typeface="SourceCodePro"/>
                </a:rPr>
                <a:t>num</a:t>
              </a:r>
              <a:r>
                <a:rPr lang="en-US" sz="2000" dirty="0">
                  <a:solidFill>
                    <a:srgbClr val="535353"/>
                  </a:solidFill>
                  <a:latin typeface="SourceCodePro"/>
                </a:rPr>
                <a:t>  </a:t>
              </a:r>
              <a:r>
                <a:rPr lang="en-US" sz="2000" dirty="0">
                  <a:solidFill>
                    <a:srgbClr val="6C71C4"/>
                  </a:solidFill>
                  <a:latin typeface="SourceCodePro"/>
                </a:rPr>
                <a:t>=</a:t>
              </a:r>
              <a:r>
                <a:rPr lang="en-US" sz="2000" dirty="0">
                  <a:solidFill>
                    <a:srgbClr val="535353"/>
                  </a:solidFill>
                  <a:latin typeface="SourceCodePro"/>
                </a:rPr>
                <a:t> </a:t>
              </a:r>
              <a:r>
                <a:rPr lang="en-US" sz="2000" dirty="0">
                  <a:solidFill>
                    <a:srgbClr val="D33682"/>
                  </a:solidFill>
                  <a:latin typeface="SourceCodePro"/>
                </a:rPr>
                <a:t>1</a:t>
              </a:r>
              <a:r>
                <a:rPr lang="en-US" sz="2000" dirty="0">
                  <a:solidFill>
                    <a:srgbClr val="535353"/>
                  </a:solidFill>
                  <a:latin typeface="SourceCodePro"/>
                </a:rPr>
                <a:t>;</a:t>
              </a:r>
              <a:br>
                <a:rPr lang="en-US" sz="2000" dirty="0">
                  <a:solidFill>
                    <a:srgbClr val="535353"/>
                  </a:solidFill>
                  <a:latin typeface="SourceCodePro"/>
                </a:rPr>
              </a:br>
              <a:r>
                <a:rPr lang="en-US" sz="2000" dirty="0" err="1">
                  <a:solidFill>
                    <a:srgbClr val="CB4B16"/>
                  </a:solidFill>
                  <a:latin typeface="SourceCodePro"/>
                </a:rPr>
                <a:t>var</a:t>
              </a:r>
              <a:r>
                <a:rPr lang="en-US" sz="2000" dirty="0">
                  <a:solidFill>
                    <a:srgbClr val="535353"/>
                  </a:solidFill>
                  <a:latin typeface="SourceCodePro"/>
                </a:rPr>
                <a:t> </a:t>
              </a:r>
              <a:r>
                <a:rPr lang="en-US" sz="2000" dirty="0">
                  <a:solidFill>
                    <a:srgbClr val="2AA198"/>
                  </a:solidFill>
                  <a:latin typeface="SourceCodePro"/>
                </a:rPr>
                <a:t>bool</a:t>
              </a:r>
              <a:r>
                <a:rPr lang="en-US" sz="2000" dirty="0">
                  <a:solidFill>
                    <a:srgbClr val="535353"/>
                  </a:solidFill>
                  <a:latin typeface="SourceCodePro"/>
                </a:rPr>
                <a:t> </a:t>
              </a:r>
              <a:r>
                <a:rPr lang="en-US" sz="2000" dirty="0">
                  <a:solidFill>
                    <a:srgbClr val="6C71C4"/>
                  </a:solidFill>
                  <a:latin typeface="SourceCodePro"/>
                </a:rPr>
                <a:t>=</a:t>
              </a:r>
              <a:r>
                <a:rPr lang="en-US" sz="2000" dirty="0">
                  <a:solidFill>
                    <a:srgbClr val="535353"/>
                  </a:solidFill>
                  <a:latin typeface="SourceCodePro"/>
                </a:rPr>
                <a:t> </a:t>
              </a:r>
              <a:r>
                <a:rPr lang="en-US" sz="2000" dirty="0">
                  <a:solidFill>
                    <a:srgbClr val="D33682"/>
                  </a:solidFill>
                  <a:latin typeface="SourceCodePro"/>
                </a:rPr>
                <a:t>true</a:t>
              </a:r>
              <a:r>
                <a:rPr lang="en-US" sz="2000" dirty="0">
                  <a:solidFill>
                    <a:srgbClr val="535353"/>
                  </a:solidFill>
                  <a:latin typeface="SourceCodePro"/>
                </a:rPr>
                <a:t>;</a:t>
              </a:r>
              <a:br>
                <a:rPr lang="en-US" sz="2000" dirty="0">
                  <a:solidFill>
                    <a:srgbClr val="535353"/>
                  </a:solidFill>
                  <a:latin typeface="SourceCodePro"/>
                </a:rPr>
              </a:br>
              <a:r>
                <a:rPr lang="en-US" sz="2000" dirty="0">
                  <a:solidFill>
                    <a:srgbClr val="535353"/>
                  </a:solidFill>
                  <a:latin typeface="SourceCodePro"/>
                </a:rPr>
                <a:t/>
              </a:r>
              <a:br>
                <a:rPr lang="en-US" sz="2000" dirty="0">
                  <a:solidFill>
                    <a:srgbClr val="535353"/>
                  </a:solidFill>
                  <a:latin typeface="SourceCodePro"/>
                </a:rPr>
              </a:br>
              <a:r>
                <a:rPr lang="en-US" sz="2000" dirty="0" err="1">
                  <a:solidFill>
                    <a:srgbClr val="268BD2"/>
                  </a:solidFill>
                  <a:latin typeface="SourceCodePro"/>
                </a:rPr>
                <a:t>str</a:t>
              </a:r>
              <a:r>
                <a:rPr lang="en-US" sz="2000" dirty="0">
                  <a:solidFill>
                    <a:srgbClr val="535353"/>
                  </a:solidFill>
                  <a:latin typeface="SourceCodePro"/>
                </a:rPr>
                <a:t> </a:t>
              </a:r>
              <a:r>
                <a:rPr lang="en-US" sz="2000" dirty="0">
                  <a:solidFill>
                    <a:srgbClr val="6C71C4"/>
                  </a:solidFill>
                  <a:latin typeface="SourceCodePro"/>
                </a:rPr>
                <a:t>==</a:t>
              </a:r>
              <a:r>
                <a:rPr lang="en-US" sz="2000" dirty="0">
                  <a:solidFill>
                    <a:srgbClr val="535353"/>
                  </a:solidFill>
                  <a:latin typeface="SourceCodePro"/>
                </a:rPr>
                <a:t> </a:t>
              </a:r>
              <a:r>
                <a:rPr lang="en-US" sz="2000" dirty="0" err="1">
                  <a:solidFill>
                    <a:srgbClr val="268BD2"/>
                  </a:solidFill>
                  <a:latin typeface="SourceCodePro"/>
                </a:rPr>
                <a:t>num</a:t>
              </a:r>
              <a:r>
                <a:rPr lang="en-US" sz="2000" dirty="0">
                  <a:solidFill>
                    <a:srgbClr val="535353"/>
                  </a:solidFill>
                  <a:latin typeface="SourceCodePro"/>
                </a:rPr>
                <a:t>  </a:t>
              </a:r>
              <a:r>
                <a:rPr lang="en-US" sz="2000" i="1" dirty="0">
                  <a:solidFill>
                    <a:srgbClr val="586E75"/>
                  </a:solidFill>
                  <a:latin typeface="SourceCodePro"/>
                </a:rPr>
                <a:t>// true</a:t>
              </a:r>
              <a:br>
                <a:rPr lang="en-US" sz="2000" i="1" dirty="0">
                  <a:solidFill>
                    <a:srgbClr val="586E75"/>
                  </a:solidFill>
                  <a:latin typeface="SourceCodePro"/>
                </a:rPr>
              </a:br>
              <a:r>
                <a:rPr lang="en-US" sz="2000" i="1" dirty="0" err="1">
                  <a:solidFill>
                    <a:srgbClr val="586E75"/>
                  </a:solidFill>
                  <a:latin typeface="SourceCodePro"/>
                </a:rPr>
                <a:t>str</a:t>
              </a:r>
              <a:r>
                <a:rPr lang="en-US" sz="2000" i="1" dirty="0">
                  <a:solidFill>
                    <a:srgbClr val="586E75"/>
                  </a:solidFill>
                  <a:latin typeface="SourceCodePro"/>
                </a:rPr>
                <a:t> === </a:t>
              </a:r>
              <a:r>
                <a:rPr lang="en-US" sz="2000" i="1" dirty="0" err="1">
                  <a:solidFill>
                    <a:srgbClr val="586E75"/>
                  </a:solidFill>
                  <a:latin typeface="SourceCodePro"/>
                </a:rPr>
                <a:t>num</a:t>
              </a:r>
              <a:r>
                <a:rPr lang="en-US" sz="2000" i="1" dirty="0">
                  <a:solidFill>
                    <a:srgbClr val="586E75"/>
                  </a:solidFill>
                  <a:latin typeface="SourceCodePro"/>
                </a:rPr>
                <a:t> //false</a:t>
              </a:r>
              <a:br>
                <a:rPr lang="en-US" sz="2000" i="1" dirty="0">
                  <a:solidFill>
                    <a:srgbClr val="586E75"/>
                  </a:solidFill>
                  <a:latin typeface="SourceCodePro"/>
                </a:rPr>
              </a:br>
              <a:r>
                <a:rPr lang="en-US" sz="2000" i="1" dirty="0">
                  <a:solidFill>
                    <a:srgbClr val="586E75"/>
                  </a:solidFill>
                  <a:latin typeface="SourceCodePro"/>
                </a:rPr>
                <a:t/>
              </a:r>
              <a:br>
                <a:rPr lang="en-US" sz="2000" i="1" dirty="0">
                  <a:solidFill>
                    <a:srgbClr val="586E75"/>
                  </a:solidFill>
                  <a:latin typeface="SourceCodePro"/>
                </a:rPr>
              </a:br>
              <a:r>
                <a:rPr lang="en-US" sz="2000" i="1" dirty="0" err="1">
                  <a:solidFill>
                    <a:srgbClr val="586E75"/>
                  </a:solidFill>
                  <a:latin typeface="SourceCodePro"/>
                </a:rPr>
                <a:t>num</a:t>
              </a:r>
              <a:r>
                <a:rPr lang="en-US" sz="2000" i="1" dirty="0">
                  <a:solidFill>
                    <a:srgbClr val="586E75"/>
                  </a:solidFill>
                  <a:latin typeface="SourceCodePro"/>
                </a:rPr>
                <a:t> == bool  //true</a:t>
              </a:r>
              <a:br>
                <a:rPr lang="en-US" sz="2000" i="1" dirty="0">
                  <a:solidFill>
                    <a:srgbClr val="586E75"/>
                  </a:solidFill>
                  <a:latin typeface="SourceCodePro"/>
                </a:rPr>
              </a:br>
              <a:r>
                <a:rPr lang="en-US" sz="2000" i="1" dirty="0" err="1">
                  <a:solidFill>
                    <a:srgbClr val="586E75"/>
                  </a:solidFill>
                  <a:latin typeface="SourceCodePro"/>
                </a:rPr>
                <a:t>num</a:t>
              </a:r>
              <a:r>
                <a:rPr lang="en-US" sz="2000" i="1" dirty="0">
                  <a:solidFill>
                    <a:srgbClr val="586E75"/>
                  </a:solidFill>
                  <a:latin typeface="SourceCodePro"/>
                </a:rPr>
                <a:t> === bool //false</a:t>
              </a:r>
              <a:br>
                <a:rPr lang="en-US" sz="2000" i="1" dirty="0">
                  <a:solidFill>
                    <a:srgbClr val="586E75"/>
                  </a:solidFill>
                  <a:latin typeface="SourceCodePro"/>
                </a:rPr>
              </a:br>
              <a:r>
                <a:rPr lang="en-US" sz="2000" i="1" dirty="0">
                  <a:solidFill>
                    <a:srgbClr val="586E75"/>
                  </a:solidFill>
                  <a:latin typeface="SourceCodePro"/>
                </a:rPr>
                <a:t/>
              </a:r>
              <a:br>
                <a:rPr lang="en-US" sz="2000" i="1" dirty="0">
                  <a:solidFill>
                    <a:srgbClr val="586E75"/>
                  </a:solidFill>
                  <a:latin typeface="SourceCodePro"/>
                </a:rPr>
              </a:br>
              <a:r>
                <a:rPr lang="en-US" sz="2000" i="1" dirty="0" err="1">
                  <a:solidFill>
                    <a:srgbClr val="586E75"/>
                  </a:solidFill>
                  <a:latin typeface="SourceCodePro"/>
                </a:rPr>
                <a:t>str</a:t>
              </a:r>
              <a:r>
                <a:rPr lang="en-US" sz="2000" i="1" dirty="0">
                  <a:solidFill>
                    <a:srgbClr val="586E75"/>
                  </a:solidFill>
                  <a:latin typeface="SourceCodePro"/>
                </a:rPr>
                <a:t> == bool  //true</a:t>
              </a:r>
              <a:br>
                <a:rPr lang="en-US" sz="2000" i="1" dirty="0">
                  <a:solidFill>
                    <a:srgbClr val="586E75"/>
                  </a:solidFill>
                  <a:latin typeface="SourceCodePro"/>
                </a:rPr>
              </a:br>
              <a:r>
                <a:rPr lang="en-US" sz="2000" i="1" dirty="0" err="1">
                  <a:solidFill>
                    <a:srgbClr val="586E75"/>
                  </a:solidFill>
                  <a:latin typeface="SourceCodePro"/>
                </a:rPr>
                <a:t>str</a:t>
              </a:r>
              <a:r>
                <a:rPr lang="en-US" sz="2000" i="1" dirty="0">
                  <a:solidFill>
                    <a:srgbClr val="586E75"/>
                  </a:solidFill>
                  <a:latin typeface="SourceCodePro"/>
                </a:rPr>
                <a:t> === bool //false</a:t>
              </a:r>
              <a:endParaRPr lang="en-US" sz="2000" dirty="0">
                <a:solidFill>
                  <a:srgbClr val="535353"/>
                </a:solidFill>
                <a:latin typeface="SourceCodePro"/>
              </a:endParaRPr>
            </a:p>
            <a:p>
              <a:r>
                <a:rPr lang="en-US" sz="2000" dirty="0">
                  <a:solidFill>
                    <a:srgbClr val="535353"/>
                  </a:solidFill>
                  <a:latin typeface="SourceCodePro"/>
                </a:rPr>
                <a:t>​</a:t>
              </a:r>
              <a:endParaRPr lang="en-US" sz="2000" b="0" i="0" dirty="0">
                <a:solidFill>
                  <a:srgbClr val="535353"/>
                </a:solidFill>
                <a:effectLst/>
                <a:latin typeface="SourceCodePro"/>
              </a:endParaRPr>
            </a:p>
          </p:txBody>
        </p:sp>
      </p:grpSp>
      <p:sp>
        <p:nvSpPr>
          <p:cNvPr id="21" name="TextBox 20"/>
          <p:cNvSpPr txBox="1"/>
          <p:nvPr/>
        </p:nvSpPr>
        <p:spPr>
          <a:xfrm>
            <a:off x="2124858" y="2377530"/>
            <a:ext cx="1415772" cy="369332"/>
          </a:xfrm>
          <a:prstGeom prst="rect">
            <a:avLst/>
          </a:prstGeom>
          <a:noFill/>
        </p:spPr>
        <p:txBody>
          <a:bodyPr wrap="none" rtlCol="0">
            <a:spAutoFit/>
          </a:bodyPr>
          <a:lstStyle/>
          <a:p>
            <a:r>
              <a:rPr lang="en-US" b="1" dirty="0" smtClean="0">
                <a:solidFill>
                  <a:schemeClr val="bg1">
                    <a:lumMod val="50000"/>
                  </a:schemeClr>
                </a:solidFill>
                <a:latin typeface="+mj-lt"/>
              </a:rPr>
              <a:t>What is it ?</a:t>
            </a:r>
            <a:endParaRPr lang="id-ID" b="1" dirty="0">
              <a:solidFill>
                <a:schemeClr val="bg1">
                  <a:lumMod val="50000"/>
                </a:schemeClr>
              </a:solidFill>
              <a:latin typeface="+mj-lt"/>
            </a:endParaRPr>
          </a:p>
        </p:txBody>
      </p:sp>
      <p:sp>
        <p:nvSpPr>
          <p:cNvPr id="22" name="Rectangle 21"/>
          <p:cNvSpPr/>
          <p:nvPr/>
        </p:nvSpPr>
        <p:spPr>
          <a:xfrm>
            <a:off x="2124858" y="2689911"/>
            <a:ext cx="5069375" cy="830997"/>
          </a:xfrm>
          <a:prstGeom prst="rect">
            <a:avLst/>
          </a:prstGeom>
        </p:spPr>
        <p:txBody>
          <a:bodyPr wrap="square">
            <a:spAutoFit/>
          </a:bodyPr>
          <a:lstStyle/>
          <a:p>
            <a:r>
              <a:rPr lang="en-US" sz="1600" dirty="0">
                <a:solidFill>
                  <a:schemeClr val="bg1">
                    <a:lumMod val="65000"/>
                  </a:schemeClr>
                </a:solidFill>
                <a:latin typeface="+mj-lt"/>
              </a:rPr>
              <a:t>Converting a value from one type to another is often called "</a:t>
            </a:r>
            <a:r>
              <a:rPr lang="en-US" sz="1600" b="1" dirty="0">
                <a:solidFill>
                  <a:schemeClr val="accent3"/>
                </a:solidFill>
                <a:latin typeface="+mj-lt"/>
              </a:rPr>
              <a:t>type casting</a:t>
            </a:r>
            <a:r>
              <a:rPr lang="en-US" sz="1600" dirty="0">
                <a:solidFill>
                  <a:schemeClr val="bg1">
                    <a:lumMod val="65000"/>
                  </a:schemeClr>
                </a:solidFill>
                <a:latin typeface="+mj-lt"/>
              </a:rPr>
              <a:t>," when done explicitly, and "</a:t>
            </a:r>
            <a:r>
              <a:rPr lang="en-US" sz="1600" b="1" dirty="0">
                <a:solidFill>
                  <a:schemeClr val="accent3"/>
                </a:solidFill>
                <a:latin typeface="+mj-lt"/>
              </a:rPr>
              <a:t>coercion</a:t>
            </a:r>
            <a:r>
              <a:rPr lang="en-US" sz="1600" dirty="0">
                <a:solidFill>
                  <a:schemeClr val="bg1">
                    <a:lumMod val="65000"/>
                  </a:schemeClr>
                </a:solidFill>
                <a:latin typeface="+mj-lt"/>
              </a:rPr>
              <a:t>" when done </a:t>
            </a:r>
            <a:r>
              <a:rPr lang="en-US" sz="1600" dirty="0" smtClean="0">
                <a:solidFill>
                  <a:schemeClr val="bg1">
                    <a:lumMod val="65000"/>
                  </a:schemeClr>
                </a:solidFill>
                <a:latin typeface="+mj-lt"/>
              </a:rPr>
              <a:t>implicitly</a:t>
            </a:r>
            <a:endParaRPr lang="en-US" sz="1600" dirty="0">
              <a:solidFill>
                <a:schemeClr val="bg1">
                  <a:lumMod val="65000"/>
                </a:schemeClr>
              </a:solidFill>
              <a:latin typeface="+mj-lt"/>
            </a:endParaRPr>
          </a:p>
        </p:txBody>
      </p:sp>
      <p:sp>
        <p:nvSpPr>
          <p:cNvPr id="23" name="TextBox 22"/>
          <p:cNvSpPr txBox="1"/>
          <p:nvPr/>
        </p:nvSpPr>
        <p:spPr>
          <a:xfrm>
            <a:off x="2124858" y="4084683"/>
            <a:ext cx="2236510" cy="369332"/>
          </a:xfrm>
          <a:prstGeom prst="rect">
            <a:avLst/>
          </a:prstGeom>
          <a:noFill/>
        </p:spPr>
        <p:txBody>
          <a:bodyPr wrap="none" rtlCol="0">
            <a:spAutoFit/>
          </a:bodyPr>
          <a:lstStyle/>
          <a:p>
            <a:r>
              <a:rPr lang="en-US" b="1" dirty="0" smtClean="0">
                <a:solidFill>
                  <a:schemeClr val="bg1">
                    <a:lumMod val="50000"/>
                  </a:schemeClr>
                </a:solidFill>
                <a:latin typeface="+mj-lt"/>
              </a:rPr>
              <a:t>When it happens ?</a:t>
            </a:r>
            <a:endParaRPr lang="id-ID" b="1" dirty="0">
              <a:solidFill>
                <a:schemeClr val="bg1">
                  <a:lumMod val="50000"/>
                </a:schemeClr>
              </a:solidFill>
              <a:latin typeface="+mj-lt"/>
            </a:endParaRPr>
          </a:p>
        </p:txBody>
      </p:sp>
      <p:sp>
        <p:nvSpPr>
          <p:cNvPr id="24" name="Rectangle 23"/>
          <p:cNvSpPr/>
          <p:nvPr/>
        </p:nvSpPr>
        <p:spPr>
          <a:xfrm>
            <a:off x="2124858" y="4444291"/>
            <a:ext cx="5069375" cy="584775"/>
          </a:xfrm>
          <a:prstGeom prst="rect">
            <a:avLst/>
          </a:prstGeom>
        </p:spPr>
        <p:txBody>
          <a:bodyPr wrap="square">
            <a:spAutoFit/>
          </a:bodyPr>
          <a:lstStyle/>
          <a:p>
            <a:r>
              <a:rPr lang="en-US" sz="1600" dirty="0">
                <a:solidFill>
                  <a:schemeClr val="bg1">
                    <a:lumMod val="65000"/>
                  </a:schemeClr>
                </a:solidFill>
                <a:latin typeface="+mj-lt"/>
              </a:rPr>
              <a:t>Coercion happen for example when we need to compare values with </a:t>
            </a:r>
            <a:r>
              <a:rPr lang="en-US" sz="1600" b="1" dirty="0">
                <a:solidFill>
                  <a:schemeClr val="accent2"/>
                </a:solidFill>
                <a:latin typeface="+mj-lt"/>
              </a:rPr>
              <a:t>different data types</a:t>
            </a:r>
            <a:r>
              <a:rPr lang="en-US" sz="1600" dirty="0">
                <a:solidFill>
                  <a:schemeClr val="bg1">
                    <a:lumMod val="65000"/>
                  </a:schemeClr>
                </a:solidFill>
                <a:latin typeface="+mj-lt"/>
              </a:rPr>
              <a:t>. </a:t>
            </a:r>
          </a:p>
        </p:txBody>
      </p:sp>
      <p:grpSp>
        <p:nvGrpSpPr>
          <p:cNvPr id="5" name="Group 4"/>
          <p:cNvGrpSpPr/>
          <p:nvPr/>
        </p:nvGrpSpPr>
        <p:grpSpPr>
          <a:xfrm>
            <a:off x="1157252" y="2706385"/>
            <a:ext cx="717095" cy="717095"/>
            <a:chOff x="1086081" y="2715474"/>
            <a:chExt cx="717095" cy="717095"/>
          </a:xfrm>
        </p:grpSpPr>
        <p:sp>
          <p:nvSpPr>
            <p:cNvPr id="25" name="Rectangle 24"/>
            <p:cNvSpPr/>
            <p:nvPr/>
          </p:nvSpPr>
          <p:spPr>
            <a:xfrm>
              <a:off x="1086081" y="2715474"/>
              <a:ext cx="717095" cy="7170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Freeform 19"/>
            <p:cNvSpPr>
              <a:spLocks noEditPoints="1"/>
            </p:cNvSpPr>
            <p:nvPr/>
          </p:nvSpPr>
          <p:spPr bwMode="auto">
            <a:xfrm>
              <a:off x="1345370" y="2894414"/>
              <a:ext cx="227811" cy="370968"/>
            </a:xfrm>
            <a:custGeom>
              <a:avLst/>
              <a:gdLst>
                <a:gd name="T0" fmla="*/ 150 w 1273"/>
                <a:gd name="T1" fmla="*/ 1046 h 2075"/>
                <a:gd name="T2" fmla="*/ 292 w 1273"/>
                <a:gd name="T3" fmla="*/ 1299 h 2075"/>
                <a:gd name="T4" fmla="*/ 282 w 1273"/>
                <a:gd name="T5" fmla="*/ 1299 h 2075"/>
                <a:gd name="T6" fmla="*/ 257 w 1273"/>
                <a:gd name="T7" fmla="*/ 1304 h 2075"/>
                <a:gd name="T8" fmla="*/ 149 w 1273"/>
                <a:gd name="T9" fmla="*/ 1454 h 2075"/>
                <a:gd name="T10" fmla="*/ 149 w 1273"/>
                <a:gd name="T11" fmla="*/ 1750 h 2075"/>
                <a:gd name="T12" fmla="*/ 237 w 1273"/>
                <a:gd name="T13" fmla="*/ 1907 h 2075"/>
                <a:gd name="T14" fmla="*/ 448 w 1273"/>
                <a:gd name="T15" fmla="*/ 2038 h 2075"/>
                <a:gd name="T16" fmla="*/ 577 w 1273"/>
                <a:gd name="T17" fmla="*/ 2075 h 2075"/>
                <a:gd name="T18" fmla="*/ 696 w 1273"/>
                <a:gd name="T19" fmla="*/ 2075 h 2075"/>
                <a:gd name="T20" fmla="*/ 826 w 1273"/>
                <a:gd name="T21" fmla="*/ 2038 h 2075"/>
                <a:gd name="T22" fmla="*/ 1036 w 1273"/>
                <a:gd name="T23" fmla="*/ 1907 h 2075"/>
                <a:gd name="T24" fmla="*/ 1125 w 1273"/>
                <a:gd name="T25" fmla="*/ 1750 h 2075"/>
                <a:gd name="T26" fmla="*/ 1125 w 1273"/>
                <a:gd name="T27" fmla="*/ 1454 h 2075"/>
                <a:gd name="T28" fmla="*/ 1009 w 1273"/>
                <a:gd name="T29" fmla="*/ 1302 h 2075"/>
                <a:gd name="T30" fmla="*/ 981 w 1273"/>
                <a:gd name="T31" fmla="*/ 1299 h 2075"/>
                <a:gd name="T32" fmla="*/ 1123 w 1273"/>
                <a:gd name="T33" fmla="*/ 1047 h 2075"/>
                <a:gd name="T34" fmla="*/ 1135 w 1273"/>
                <a:gd name="T35" fmla="*/ 1032 h 2075"/>
                <a:gd name="T36" fmla="*/ 1273 w 1273"/>
                <a:gd name="T37" fmla="*/ 637 h 2075"/>
                <a:gd name="T38" fmla="*/ 637 w 1273"/>
                <a:gd name="T39" fmla="*/ 0 h 2075"/>
                <a:gd name="T40" fmla="*/ 1 w 1273"/>
                <a:gd name="T41" fmla="*/ 637 h 2075"/>
                <a:gd name="T42" fmla="*/ 138 w 1273"/>
                <a:gd name="T43" fmla="*/ 1032 h 2075"/>
                <a:gd name="T44" fmla="*/ 150 w 1273"/>
                <a:gd name="T45" fmla="*/ 1046 h 2075"/>
                <a:gd name="T46" fmla="*/ 266 w 1273"/>
                <a:gd name="T47" fmla="*/ 1698 h 2075"/>
                <a:gd name="T48" fmla="*/ 266 w 1273"/>
                <a:gd name="T49" fmla="*/ 1650 h 2075"/>
                <a:gd name="T50" fmla="*/ 1008 w 1273"/>
                <a:gd name="T51" fmla="*/ 1742 h 2075"/>
                <a:gd name="T52" fmla="*/ 1008 w 1273"/>
                <a:gd name="T53" fmla="*/ 1750 h 2075"/>
                <a:gd name="T54" fmla="*/ 994 w 1273"/>
                <a:gd name="T55" fmla="*/ 1788 h 2075"/>
                <a:gd name="T56" fmla="*/ 266 w 1273"/>
                <a:gd name="T57" fmla="*/ 1698 h 2075"/>
                <a:gd name="T58" fmla="*/ 1008 w 1273"/>
                <a:gd name="T59" fmla="*/ 1683 h 2075"/>
                <a:gd name="T60" fmla="*/ 266 w 1273"/>
                <a:gd name="T61" fmla="*/ 1591 h 2075"/>
                <a:gd name="T62" fmla="*/ 266 w 1273"/>
                <a:gd name="T63" fmla="*/ 1537 h 2075"/>
                <a:gd name="T64" fmla="*/ 1008 w 1273"/>
                <a:gd name="T65" fmla="*/ 1629 h 2075"/>
                <a:gd name="T66" fmla="*/ 1008 w 1273"/>
                <a:gd name="T67" fmla="*/ 1683 h 2075"/>
                <a:gd name="T68" fmla="*/ 764 w 1273"/>
                <a:gd name="T69" fmla="*/ 1939 h 2075"/>
                <a:gd name="T70" fmla="*/ 696 w 1273"/>
                <a:gd name="T71" fmla="*/ 1958 h 2075"/>
                <a:gd name="T72" fmla="*/ 577 w 1273"/>
                <a:gd name="T73" fmla="*/ 1958 h 2075"/>
                <a:gd name="T74" fmla="*/ 509 w 1273"/>
                <a:gd name="T75" fmla="*/ 1939 h 2075"/>
                <a:gd name="T76" fmla="*/ 299 w 1273"/>
                <a:gd name="T77" fmla="*/ 1808 h 2075"/>
                <a:gd name="T78" fmla="*/ 267 w 1273"/>
                <a:gd name="T79" fmla="*/ 1757 h 2075"/>
                <a:gd name="T80" fmla="*/ 925 w 1273"/>
                <a:gd name="T81" fmla="*/ 1839 h 2075"/>
                <a:gd name="T82" fmla="*/ 764 w 1273"/>
                <a:gd name="T83" fmla="*/ 1939 h 2075"/>
                <a:gd name="T84" fmla="*/ 1008 w 1273"/>
                <a:gd name="T85" fmla="*/ 1454 h 2075"/>
                <a:gd name="T86" fmla="*/ 1008 w 1273"/>
                <a:gd name="T87" fmla="*/ 1570 h 2075"/>
                <a:gd name="T88" fmla="*/ 266 w 1273"/>
                <a:gd name="T89" fmla="*/ 1478 h 2075"/>
                <a:gd name="T90" fmla="*/ 266 w 1273"/>
                <a:gd name="T91" fmla="*/ 1454 h 2075"/>
                <a:gd name="T92" fmla="*/ 293 w 1273"/>
                <a:gd name="T93" fmla="*/ 1416 h 2075"/>
                <a:gd name="T94" fmla="*/ 305 w 1273"/>
                <a:gd name="T95" fmla="*/ 1416 h 2075"/>
                <a:gd name="T96" fmla="*/ 982 w 1273"/>
                <a:gd name="T97" fmla="*/ 1416 h 2075"/>
                <a:gd name="T98" fmla="*/ 1008 w 1273"/>
                <a:gd name="T99" fmla="*/ 1454 h 2075"/>
                <a:gd name="T100" fmla="*/ 637 w 1273"/>
                <a:gd name="T101" fmla="*/ 107 h 2075"/>
                <a:gd name="T102" fmla="*/ 1166 w 1273"/>
                <a:gd name="T103" fmla="*/ 637 h 2075"/>
                <a:gd name="T104" fmla="*/ 1051 w 1273"/>
                <a:gd name="T105" fmla="*/ 965 h 2075"/>
                <a:gd name="T106" fmla="*/ 1039 w 1273"/>
                <a:gd name="T107" fmla="*/ 981 h 2075"/>
                <a:gd name="T108" fmla="*/ 873 w 1273"/>
                <a:gd name="T109" fmla="*/ 1299 h 2075"/>
                <a:gd name="T110" fmla="*/ 695 w 1273"/>
                <a:gd name="T111" fmla="*/ 1299 h 2075"/>
                <a:gd name="T112" fmla="*/ 400 w 1273"/>
                <a:gd name="T113" fmla="*/ 1299 h 2075"/>
                <a:gd name="T114" fmla="*/ 233 w 1273"/>
                <a:gd name="T115" fmla="*/ 980 h 2075"/>
                <a:gd name="T116" fmla="*/ 222 w 1273"/>
                <a:gd name="T117" fmla="*/ 965 h 2075"/>
                <a:gd name="T118" fmla="*/ 108 w 1273"/>
                <a:gd name="T119" fmla="*/ 637 h 2075"/>
                <a:gd name="T120" fmla="*/ 637 w 1273"/>
                <a:gd name="T121" fmla="*/ 107 h 2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73" h="2075">
                  <a:moveTo>
                    <a:pt x="150" y="1046"/>
                  </a:moveTo>
                  <a:cubicBezTo>
                    <a:pt x="229" y="1145"/>
                    <a:pt x="275" y="1204"/>
                    <a:pt x="292" y="1299"/>
                  </a:cubicBezTo>
                  <a:cubicBezTo>
                    <a:pt x="282" y="1299"/>
                    <a:pt x="282" y="1299"/>
                    <a:pt x="282" y="1299"/>
                  </a:cubicBezTo>
                  <a:cubicBezTo>
                    <a:pt x="273" y="1299"/>
                    <a:pt x="265" y="1301"/>
                    <a:pt x="257" y="1304"/>
                  </a:cubicBezTo>
                  <a:cubicBezTo>
                    <a:pt x="193" y="1327"/>
                    <a:pt x="149" y="1387"/>
                    <a:pt x="149" y="1454"/>
                  </a:cubicBezTo>
                  <a:cubicBezTo>
                    <a:pt x="149" y="1750"/>
                    <a:pt x="149" y="1750"/>
                    <a:pt x="149" y="1750"/>
                  </a:cubicBezTo>
                  <a:cubicBezTo>
                    <a:pt x="149" y="1811"/>
                    <a:pt x="184" y="1874"/>
                    <a:pt x="237" y="1907"/>
                  </a:cubicBezTo>
                  <a:cubicBezTo>
                    <a:pt x="448" y="2038"/>
                    <a:pt x="448" y="2038"/>
                    <a:pt x="448" y="2038"/>
                  </a:cubicBezTo>
                  <a:cubicBezTo>
                    <a:pt x="483" y="2060"/>
                    <a:pt x="534" y="2075"/>
                    <a:pt x="577" y="2075"/>
                  </a:cubicBezTo>
                  <a:cubicBezTo>
                    <a:pt x="696" y="2075"/>
                    <a:pt x="696" y="2075"/>
                    <a:pt x="696" y="2075"/>
                  </a:cubicBezTo>
                  <a:cubicBezTo>
                    <a:pt x="739" y="2075"/>
                    <a:pt x="790" y="2060"/>
                    <a:pt x="826" y="2038"/>
                  </a:cubicBezTo>
                  <a:cubicBezTo>
                    <a:pt x="1036" y="1907"/>
                    <a:pt x="1036" y="1907"/>
                    <a:pt x="1036" y="1907"/>
                  </a:cubicBezTo>
                  <a:cubicBezTo>
                    <a:pt x="1089" y="1874"/>
                    <a:pt x="1125" y="1811"/>
                    <a:pt x="1125" y="1750"/>
                  </a:cubicBezTo>
                  <a:cubicBezTo>
                    <a:pt x="1125" y="1454"/>
                    <a:pt x="1125" y="1454"/>
                    <a:pt x="1125" y="1454"/>
                  </a:cubicBezTo>
                  <a:cubicBezTo>
                    <a:pt x="1125" y="1384"/>
                    <a:pt x="1077" y="1322"/>
                    <a:pt x="1009" y="1302"/>
                  </a:cubicBezTo>
                  <a:cubicBezTo>
                    <a:pt x="1003" y="1300"/>
                    <a:pt x="1001" y="1299"/>
                    <a:pt x="981" y="1299"/>
                  </a:cubicBezTo>
                  <a:cubicBezTo>
                    <a:pt x="997" y="1205"/>
                    <a:pt x="1044" y="1147"/>
                    <a:pt x="1123" y="1047"/>
                  </a:cubicBezTo>
                  <a:cubicBezTo>
                    <a:pt x="1135" y="1032"/>
                    <a:pt x="1135" y="1032"/>
                    <a:pt x="1135" y="1032"/>
                  </a:cubicBezTo>
                  <a:cubicBezTo>
                    <a:pt x="1225" y="919"/>
                    <a:pt x="1273" y="782"/>
                    <a:pt x="1273" y="637"/>
                  </a:cubicBezTo>
                  <a:cubicBezTo>
                    <a:pt x="1273" y="286"/>
                    <a:pt x="988" y="0"/>
                    <a:pt x="637" y="0"/>
                  </a:cubicBezTo>
                  <a:cubicBezTo>
                    <a:pt x="286" y="0"/>
                    <a:pt x="1" y="286"/>
                    <a:pt x="1" y="637"/>
                  </a:cubicBezTo>
                  <a:cubicBezTo>
                    <a:pt x="0" y="782"/>
                    <a:pt x="48" y="918"/>
                    <a:pt x="138" y="1032"/>
                  </a:cubicBezTo>
                  <a:lnTo>
                    <a:pt x="150" y="1046"/>
                  </a:lnTo>
                  <a:close/>
                  <a:moveTo>
                    <a:pt x="266" y="1698"/>
                  </a:moveTo>
                  <a:cubicBezTo>
                    <a:pt x="266" y="1650"/>
                    <a:pt x="266" y="1650"/>
                    <a:pt x="266" y="1650"/>
                  </a:cubicBezTo>
                  <a:cubicBezTo>
                    <a:pt x="1008" y="1742"/>
                    <a:pt x="1008" y="1742"/>
                    <a:pt x="1008" y="1742"/>
                  </a:cubicBezTo>
                  <a:cubicBezTo>
                    <a:pt x="1008" y="1750"/>
                    <a:pt x="1008" y="1750"/>
                    <a:pt x="1008" y="1750"/>
                  </a:cubicBezTo>
                  <a:cubicBezTo>
                    <a:pt x="1008" y="1762"/>
                    <a:pt x="1002" y="1776"/>
                    <a:pt x="994" y="1788"/>
                  </a:cubicBezTo>
                  <a:lnTo>
                    <a:pt x="266" y="1698"/>
                  </a:lnTo>
                  <a:close/>
                  <a:moveTo>
                    <a:pt x="1008" y="1683"/>
                  </a:moveTo>
                  <a:cubicBezTo>
                    <a:pt x="266" y="1591"/>
                    <a:pt x="266" y="1591"/>
                    <a:pt x="266" y="1591"/>
                  </a:cubicBezTo>
                  <a:cubicBezTo>
                    <a:pt x="266" y="1537"/>
                    <a:pt x="266" y="1537"/>
                    <a:pt x="266" y="1537"/>
                  </a:cubicBezTo>
                  <a:cubicBezTo>
                    <a:pt x="1008" y="1629"/>
                    <a:pt x="1008" y="1629"/>
                    <a:pt x="1008" y="1629"/>
                  </a:cubicBezTo>
                  <a:lnTo>
                    <a:pt x="1008" y="1683"/>
                  </a:lnTo>
                  <a:close/>
                  <a:moveTo>
                    <a:pt x="764" y="1939"/>
                  </a:moveTo>
                  <a:cubicBezTo>
                    <a:pt x="747" y="1949"/>
                    <a:pt x="717" y="1958"/>
                    <a:pt x="696" y="1958"/>
                  </a:cubicBezTo>
                  <a:cubicBezTo>
                    <a:pt x="577" y="1958"/>
                    <a:pt x="577" y="1958"/>
                    <a:pt x="577" y="1958"/>
                  </a:cubicBezTo>
                  <a:cubicBezTo>
                    <a:pt x="557" y="1958"/>
                    <a:pt x="527" y="1949"/>
                    <a:pt x="509" y="1939"/>
                  </a:cubicBezTo>
                  <a:cubicBezTo>
                    <a:pt x="299" y="1808"/>
                    <a:pt x="299" y="1808"/>
                    <a:pt x="299" y="1808"/>
                  </a:cubicBezTo>
                  <a:cubicBezTo>
                    <a:pt x="283" y="1797"/>
                    <a:pt x="269" y="1776"/>
                    <a:pt x="267" y="1757"/>
                  </a:cubicBezTo>
                  <a:cubicBezTo>
                    <a:pt x="925" y="1839"/>
                    <a:pt x="925" y="1839"/>
                    <a:pt x="925" y="1839"/>
                  </a:cubicBezTo>
                  <a:lnTo>
                    <a:pt x="764" y="1939"/>
                  </a:lnTo>
                  <a:close/>
                  <a:moveTo>
                    <a:pt x="1008" y="1454"/>
                  </a:moveTo>
                  <a:cubicBezTo>
                    <a:pt x="1008" y="1570"/>
                    <a:pt x="1008" y="1570"/>
                    <a:pt x="1008" y="1570"/>
                  </a:cubicBezTo>
                  <a:cubicBezTo>
                    <a:pt x="266" y="1478"/>
                    <a:pt x="266" y="1478"/>
                    <a:pt x="266" y="1478"/>
                  </a:cubicBezTo>
                  <a:cubicBezTo>
                    <a:pt x="266" y="1454"/>
                    <a:pt x="266" y="1454"/>
                    <a:pt x="266" y="1454"/>
                  </a:cubicBezTo>
                  <a:cubicBezTo>
                    <a:pt x="266" y="1437"/>
                    <a:pt x="277" y="1422"/>
                    <a:pt x="293" y="1416"/>
                  </a:cubicBezTo>
                  <a:cubicBezTo>
                    <a:pt x="305" y="1416"/>
                    <a:pt x="305" y="1416"/>
                    <a:pt x="305" y="1416"/>
                  </a:cubicBezTo>
                  <a:cubicBezTo>
                    <a:pt x="806" y="1416"/>
                    <a:pt x="948" y="1416"/>
                    <a:pt x="982" y="1416"/>
                  </a:cubicBezTo>
                  <a:cubicBezTo>
                    <a:pt x="997" y="1423"/>
                    <a:pt x="1008" y="1438"/>
                    <a:pt x="1008" y="1454"/>
                  </a:cubicBezTo>
                  <a:close/>
                  <a:moveTo>
                    <a:pt x="637" y="107"/>
                  </a:moveTo>
                  <a:cubicBezTo>
                    <a:pt x="929" y="107"/>
                    <a:pt x="1166" y="345"/>
                    <a:pt x="1166" y="637"/>
                  </a:cubicBezTo>
                  <a:cubicBezTo>
                    <a:pt x="1166" y="757"/>
                    <a:pt x="1126" y="871"/>
                    <a:pt x="1051" y="965"/>
                  </a:cubicBezTo>
                  <a:cubicBezTo>
                    <a:pt x="1039" y="981"/>
                    <a:pt x="1039" y="981"/>
                    <a:pt x="1039" y="981"/>
                  </a:cubicBezTo>
                  <a:cubicBezTo>
                    <a:pt x="951" y="1091"/>
                    <a:pt x="891" y="1167"/>
                    <a:pt x="873" y="1299"/>
                  </a:cubicBezTo>
                  <a:cubicBezTo>
                    <a:pt x="822" y="1299"/>
                    <a:pt x="760" y="1299"/>
                    <a:pt x="695" y="1299"/>
                  </a:cubicBezTo>
                  <a:cubicBezTo>
                    <a:pt x="592" y="1299"/>
                    <a:pt x="481" y="1299"/>
                    <a:pt x="400" y="1299"/>
                  </a:cubicBezTo>
                  <a:cubicBezTo>
                    <a:pt x="382" y="1166"/>
                    <a:pt x="322" y="1090"/>
                    <a:pt x="233" y="980"/>
                  </a:cubicBezTo>
                  <a:cubicBezTo>
                    <a:pt x="222" y="965"/>
                    <a:pt x="222" y="965"/>
                    <a:pt x="222" y="965"/>
                  </a:cubicBezTo>
                  <a:cubicBezTo>
                    <a:pt x="147" y="871"/>
                    <a:pt x="108" y="757"/>
                    <a:pt x="108" y="637"/>
                  </a:cubicBezTo>
                  <a:cubicBezTo>
                    <a:pt x="108" y="345"/>
                    <a:pt x="345" y="107"/>
                    <a:pt x="637" y="1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6" name="Group 5"/>
          <p:cNvGrpSpPr/>
          <p:nvPr/>
        </p:nvGrpSpPr>
        <p:grpSpPr>
          <a:xfrm>
            <a:off x="1157252" y="4245271"/>
            <a:ext cx="717095" cy="717095"/>
            <a:chOff x="1086081" y="4471180"/>
            <a:chExt cx="717095" cy="717095"/>
          </a:xfrm>
        </p:grpSpPr>
        <p:sp>
          <p:nvSpPr>
            <p:cNvPr id="26" name="Rectangle 25"/>
            <p:cNvSpPr/>
            <p:nvPr/>
          </p:nvSpPr>
          <p:spPr>
            <a:xfrm>
              <a:off x="1086081" y="4471180"/>
              <a:ext cx="717095" cy="7170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8" name="Group 27"/>
            <p:cNvGrpSpPr/>
            <p:nvPr/>
          </p:nvGrpSpPr>
          <p:grpSpPr>
            <a:xfrm>
              <a:off x="1264286" y="4659197"/>
              <a:ext cx="347824" cy="347755"/>
              <a:chOff x="7938" y="-3175"/>
              <a:chExt cx="8029575" cy="8027988"/>
            </a:xfrm>
            <a:solidFill>
              <a:schemeClr val="bg1"/>
            </a:solidFill>
          </p:grpSpPr>
          <p:sp>
            <p:nvSpPr>
              <p:cNvPr id="29" name="Freeform 23"/>
              <p:cNvSpPr>
                <a:spLocks noEditPoints="1"/>
              </p:cNvSpPr>
              <p:nvPr/>
            </p:nvSpPr>
            <p:spPr bwMode="auto">
              <a:xfrm>
                <a:off x="7938" y="-3175"/>
                <a:ext cx="8029575" cy="8027988"/>
              </a:xfrm>
              <a:custGeom>
                <a:avLst/>
                <a:gdLst>
                  <a:gd name="T0" fmla="*/ 818 w 2138"/>
                  <a:gd name="T1" fmla="*/ 1635 h 2138"/>
                  <a:gd name="T2" fmla="*/ 818 w 2138"/>
                  <a:gd name="T3" fmla="*/ 1635 h 2138"/>
                  <a:gd name="T4" fmla="*/ 1257 w 2138"/>
                  <a:gd name="T5" fmla="*/ 1507 h 2138"/>
                  <a:gd name="T6" fmla="*/ 1301 w 2138"/>
                  <a:gd name="T7" fmla="*/ 1550 h 2138"/>
                  <a:gd name="T8" fmla="*/ 1249 w 2138"/>
                  <a:gd name="T9" fmla="*/ 1602 h 2138"/>
                  <a:gd name="T10" fmla="*/ 1711 w 2138"/>
                  <a:gd name="T11" fmla="*/ 2064 h 2138"/>
                  <a:gd name="T12" fmla="*/ 1888 w 2138"/>
                  <a:gd name="T13" fmla="*/ 2138 h 2138"/>
                  <a:gd name="T14" fmla="*/ 2065 w 2138"/>
                  <a:gd name="T15" fmla="*/ 2064 h 2138"/>
                  <a:gd name="T16" fmla="*/ 2138 w 2138"/>
                  <a:gd name="T17" fmla="*/ 1888 h 2138"/>
                  <a:gd name="T18" fmla="*/ 2065 w 2138"/>
                  <a:gd name="T19" fmla="*/ 1711 h 2138"/>
                  <a:gd name="T20" fmla="*/ 1603 w 2138"/>
                  <a:gd name="T21" fmla="*/ 1248 h 2138"/>
                  <a:gd name="T22" fmla="*/ 1551 w 2138"/>
                  <a:gd name="T23" fmla="*/ 1300 h 2138"/>
                  <a:gd name="T24" fmla="*/ 1507 w 2138"/>
                  <a:gd name="T25" fmla="*/ 1257 h 2138"/>
                  <a:gd name="T26" fmla="*/ 1633 w 2138"/>
                  <a:gd name="T27" fmla="*/ 760 h 2138"/>
                  <a:gd name="T28" fmla="*/ 1396 w 2138"/>
                  <a:gd name="T29" fmla="*/ 239 h 2138"/>
                  <a:gd name="T30" fmla="*/ 818 w 2138"/>
                  <a:gd name="T31" fmla="*/ 0 h 2138"/>
                  <a:gd name="T32" fmla="*/ 240 w 2138"/>
                  <a:gd name="T33" fmla="*/ 239 h 2138"/>
                  <a:gd name="T34" fmla="*/ 0 w 2138"/>
                  <a:gd name="T35" fmla="*/ 817 h 2138"/>
                  <a:gd name="T36" fmla="*/ 240 w 2138"/>
                  <a:gd name="T37" fmla="*/ 1395 h 2138"/>
                  <a:gd name="T38" fmla="*/ 818 w 2138"/>
                  <a:gd name="T39" fmla="*/ 1635 h 2138"/>
                  <a:gd name="T40" fmla="*/ 2009 w 2138"/>
                  <a:gd name="T41" fmla="*/ 1888 h 2138"/>
                  <a:gd name="T42" fmla="*/ 1973 w 2138"/>
                  <a:gd name="T43" fmla="*/ 1973 h 2138"/>
                  <a:gd name="T44" fmla="*/ 1888 w 2138"/>
                  <a:gd name="T45" fmla="*/ 2008 h 2138"/>
                  <a:gd name="T46" fmla="*/ 1803 w 2138"/>
                  <a:gd name="T47" fmla="*/ 1973 h 2138"/>
                  <a:gd name="T48" fmla="*/ 1444 w 2138"/>
                  <a:gd name="T49" fmla="*/ 1614 h 2138"/>
                  <a:gd name="T50" fmla="*/ 1614 w 2138"/>
                  <a:gd name="T51" fmla="*/ 1444 h 2138"/>
                  <a:gd name="T52" fmla="*/ 1973 w 2138"/>
                  <a:gd name="T53" fmla="*/ 1802 h 2138"/>
                  <a:gd name="T54" fmla="*/ 2009 w 2138"/>
                  <a:gd name="T55" fmla="*/ 1888 h 2138"/>
                  <a:gd name="T56" fmla="*/ 1392 w 2138"/>
                  <a:gd name="T57" fmla="*/ 1459 h 2138"/>
                  <a:gd name="T58" fmla="*/ 1361 w 2138"/>
                  <a:gd name="T59" fmla="*/ 1427 h 2138"/>
                  <a:gd name="T60" fmla="*/ 1362 w 2138"/>
                  <a:gd name="T61" fmla="*/ 1427 h 2138"/>
                  <a:gd name="T62" fmla="*/ 1377 w 2138"/>
                  <a:gd name="T63" fmla="*/ 1413 h 2138"/>
                  <a:gd name="T64" fmla="*/ 1380 w 2138"/>
                  <a:gd name="T65" fmla="*/ 1410 h 2138"/>
                  <a:gd name="T66" fmla="*/ 1396 w 2138"/>
                  <a:gd name="T67" fmla="*/ 1395 h 2138"/>
                  <a:gd name="T68" fmla="*/ 1411 w 2138"/>
                  <a:gd name="T69" fmla="*/ 1380 h 2138"/>
                  <a:gd name="T70" fmla="*/ 1413 w 2138"/>
                  <a:gd name="T71" fmla="*/ 1377 h 2138"/>
                  <a:gd name="T72" fmla="*/ 1428 w 2138"/>
                  <a:gd name="T73" fmla="*/ 1361 h 2138"/>
                  <a:gd name="T74" fmla="*/ 1428 w 2138"/>
                  <a:gd name="T75" fmla="*/ 1361 h 2138"/>
                  <a:gd name="T76" fmla="*/ 1459 w 2138"/>
                  <a:gd name="T77" fmla="*/ 1392 h 2138"/>
                  <a:gd name="T78" fmla="*/ 1392 w 2138"/>
                  <a:gd name="T79" fmla="*/ 1459 h 2138"/>
                  <a:gd name="T80" fmla="*/ 331 w 2138"/>
                  <a:gd name="T81" fmla="*/ 331 h 2138"/>
                  <a:gd name="T82" fmla="*/ 818 w 2138"/>
                  <a:gd name="T83" fmla="*/ 129 h 2138"/>
                  <a:gd name="T84" fmla="*/ 1304 w 2138"/>
                  <a:gd name="T85" fmla="*/ 331 h 2138"/>
                  <a:gd name="T86" fmla="*/ 1504 w 2138"/>
                  <a:gd name="T87" fmla="*/ 769 h 2138"/>
                  <a:gd name="T88" fmla="*/ 1371 w 2138"/>
                  <a:gd name="T89" fmla="*/ 1226 h 2138"/>
                  <a:gd name="T90" fmla="*/ 1371 w 2138"/>
                  <a:gd name="T91" fmla="*/ 1226 h 2138"/>
                  <a:gd name="T92" fmla="*/ 1304 w 2138"/>
                  <a:gd name="T93" fmla="*/ 1303 h 2138"/>
                  <a:gd name="T94" fmla="*/ 1280 w 2138"/>
                  <a:gd name="T95" fmla="*/ 1326 h 2138"/>
                  <a:gd name="T96" fmla="*/ 1226 w 2138"/>
                  <a:gd name="T97" fmla="*/ 1370 h 2138"/>
                  <a:gd name="T98" fmla="*/ 818 w 2138"/>
                  <a:gd name="T99" fmla="*/ 1505 h 2138"/>
                  <a:gd name="T100" fmla="*/ 331 w 2138"/>
                  <a:gd name="T101" fmla="*/ 1303 h 2138"/>
                  <a:gd name="T102" fmla="*/ 331 w 2138"/>
                  <a:gd name="T103" fmla="*/ 331 h 2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38" h="2138">
                    <a:moveTo>
                      <a:pt x="818" y="1635"/>
                    </a:moveTo>
                    <a:cubicBezTo>
                      <a:pt x="818" y="1635"/>
                      <a:pt x="818" y="1635"/>
                      <a:pt x="818" y="1635"/>
                    </a:cubicBezTo>
                    <a:cubicBezTo>
                      <a:pt x="975" y="1635"/>
                      <a:pt x="1126" y="1590"/>
                      <a:pt x="1257" y="1507"/>
                    </a:cubicBezTo>
                    <a:cubicBezTo>
                      <a:pt x="1301" y="1550"/>
                      <a:pt x="1301" y="1550"/>
                      <a:pt x="1301" y="1550"/>
                    </a:cubicBezTo>
                    <a:cubicBezTo>
                      <a:pt x="1249" y="1602"/>
                      <a:pt x="1249" y="1602"/>
                      <a:pt x="1249" y="1602"/>
                    </a:cubicBezTo>
                    <a:cubicBezTo>
                      <a:pt x="1711" y="2064"/>
                      <a:pt x="1711" y="2064"/>
                      <a:pt x="1711" y="2064"/>
                    </a:cubicBezTo>
                    <a:cubicBezTo>
                      <a:pt x="1758" y="2112"/>
                      <a:pt x="1821" y="2138"/>
                      <a:pt x="1888" y="2138"/>
                    </a:cubicBezTo>
                    <a:cubicBezTo>
                      <a:pt x="1955" y="2138"/>
                      <a:pt x="2018" y="2112"/>
                      <a:pt x="2065" y="2064"/>
                    </a:cubicBezTo>
                    <a:cubicBezTo>
                      <a:pt x="2112" y="2017"/>
                      <a:pt x="2138" y="1954"/>
                      <a:pt x="2138" y="1888"/>
                    </a:cubicBezTo>
                    <a:cubicBezTo>
                      <a:pt x="2138" y="1821"/>
                      <a:pt x="2112" y="1758"/>
                      <a:pt x="2065" y="1711"/>
                    </a:cubicBezTo>
                    <a:cubicBezTo>
                      <a:pt x="1603" y="1248"/>
                      <a:pt x="1603" y="1248"/>
                      <a:pt x="1603" y="1248"/>
                    </a:cubicBezTo>
                    <a:cubicBezTo>
                      <a:pt x="1551" y="1300"/>
                      <a:pt x="1551" y="1300"/>
                      <a:pt x="1551" y="1300"/>
                    </a:cubicBezTo>
                    <a:cubicBezTo>
                      <a:pt x="1507" y="1257"/>
                      <a:pt x="1507" y="1257"/>
                      <a:pt x="1507" y="1257"/>
                    </a:cubicBezTo>
                    <a:cubicBezTo>
                      <a:pt x="1601" y="1110"/>
                      <a:pt x="1645" y="935"/>
                      <a:pt x="1633" y="760"/>
                    </a:cubicBezTo>
                    <a:cubicBezTo>
                      <a:pt x="1619" y="563"/>
                      <a:pt x="1535" y="379"/>
                      <a:pt x="1396" y="239"/>
                    </a:cubicBezTo>
                    <a:cubicBezTo>
                      <a:pt x="1241" y="85"/>
                      <a:pt x="1036" y="0"/>
                      <a:pt x="818" y="0"/>
                    </a:cubicBezTo>
                    <a:cubicBezTo>
                      <a:pt x="599" y="0"/>
                      <a:pt x="394" y="85"/>
                      <a:pt x="240" y="239"/>
                    </a:cubicBezTo>
                    <a:cubicBezTo>
                      <a:pt x="85" y="394"/>
                      <a:pt x="0" y="599"/>
                      <a:pt x="0" y="817"/>
                    </a:cubicBezTo>
                    <a:cubicBezTo>
                      <a:pt x="0" y="1036"/>
                      <a:pt x="85" y="1241"/>
                      <a:pt x="240" y="1395"/>
                    </a:cubicBezTo>
                    <a:cubicBezTo>
                      <a:pt x="394" y="1550"/>
                      <a:pt x="599" y="1635"/>
                      <a:pt x="818" y="1635"/>
                    </a:cubicBezTo>
                    <a:close/>
                    <a:moveTo>
                      <a:pt x="2009" y="1888"/>
                    </a:moveTo>
                    <a:cubicBezTo>
                      <a:pt x="2009" y="1920"/>
                      <a:pt x="1996" y="1950"/>
                      <a:pt x="1973" y="1973"/>
                    </a:cubicBezTo>
                    <a:cubicBezTo>
                      <a:pt x="1950" y="1996"/>
                      <a:pt x="1920" y="2008"/>
                      <a:pt x="1888" y="2008"/>
                    </a:cubicBezTo>
                    <a:cubicBezTo>
                      <a:pt x="1856" y="2008"/>
                      <a:pt x="1826" y="1996"/>
                      <a:pt x="1803" y="1973"/>
                    </a:cubicBezTo>
                    <a:cubicBezTo>
                      <a:pt x="1444" y="1614"/>
                      <a:pt x="1444" y="1614"/>
                      <a:pt x="1444" y="1614"/>
                    </a:cubicBezTo>
                    <a:cubicBezTo>
                      <a:pt x="1614" y="1444"/>
                      <a:pt x="1614" y="1444"/>
                      <a:pt x="1614" y="1444"/>
                    </a:cubicBezTo>
                    <a:cubicBezTo>
                      <a:pt x="1973" y="1802"/>
                      <a:pt x="1973" y="1802"/>
                      <a:pt x="1973" y="1802"/>
                    </a:cubicBezTo>
                    <a:cubicBezTo>
                      <a:pt x="1996" y="1825"/>
                      <a:pt x="2009" y="1855"/>
                      <a:pt x="2009" y="1888"/>
                    </a:cubicBezTo>
                    <a:close/>
                    <a:moveTo>
                      <a:pt x="1392" y="1459"/>
                    </a:moveTo>
                    <a:cubicBezTo>
                      <a:pt x="1361" y="1427"/>
                      <a:pt x="1361" y="1427"/>
                      <a:pt x="1361" y="1427"/>
                    </a:cubicBezTo>
                    <a:cubicBezTo>
                      <a:pt x="1361" y="1427"/>
                      <a:pt x="1362" y="1427"/>
                      <a:pt x="1362" y="1427"/>
                    </a:cubicBezTo>
                    <a:cubicBezTo>
                      <a:pt x="1367" y="1422"/>
                      <a:pt x="1372" y="1418"/>
                      <a:pt x="1377" y="1413"/>
                    </a:cubicBezTo>
                    <a:cubicBezTo>
                      <a:pt x="1378" y="1412"/>
                      <a:pt x="1379" y="1411"/>
                      <a:pt x="1380" y="1410"/>
                    </a:cubicBezTo>
                    <a:cubicBezTo>
                      <a:pt x="1385" y="1405"/>
                      <a:pt x="1391" y="1400"/>
                      <a:pt x="1396" y="1395"/>
                    </a:cubicBezTo>
                    <a:cubicBezTo>
                      <a:pt x="1401" y="1390"/>
                      <a:pt x="1406" y="1385"/>
                      <a:pt x="1411" y="1380"/>
                    </a:cubicBezTo>
                    <a:cubicBezTo>
                      <a:pt x="1411" y="1379"/>
                      <a:pt x="1412" y="1378"/>
                      <a:pt x="1413" y="1377"/>
                    </a:cubicBezTo>
                    <a:cubicBezTo>
                      <a:pt x="1418" y="1372"/>
                      <a:pt x="1423" y="1366"/>
                      <a:pt x="1428" y="1361"/>
                    </a:cubicBezTo>
                    <a:cubicBezTo>
                      <a:pt x="1428" y="1361"/>
                      <a:pt x="1428" y="1361"/>
                      <a:pt x="1428" y="1361"/>
                    </a:cubicBezTo>
                    <a:cubicBezTo>
                      <a:pt x="1459" y="1392"/>
                      <a:pt x="1459" y="1392"/>
                      <a:pt x="1459" y="1392"/>
                    </a:cubicBezTo>
                    <a:lnTo>
                      <a:pt x="1392" y="1459"/>
                    </a:lnTo>
                    <a:close/>
                    <a:moveTo>
                      <a:pt x="331" y="331"/>
                    </a:moveTo>
                    <a:cubicBezTo>
                      <a:pt x="461" y="201"/>
                      <a:pt x="634" y="129"/>
                      <a:pt x="818" y="129"/>
                    </a:cubicBezTo>
                    <a:cubicBezTo>
                      <a:pt x="1001" y="129"/>
                      <a:pt x="1174" y="201"/>
                      <a:pt x="1304" y="331"/>
                    </a:cubicBezTo>
                    <a:cubicBezTo>
                      <a:pt x="1421" y="448"/>
                      <a:pt x="1492" y="604"/>
                      <a:pt x="1504" y="769"/>
                    </a:cubicBezTo>
                    <a:cubicBezTo>
                      <a:pt x="1515" y="932"/>
                      <a:pt x="1468" y="1095"/>
                      <a:pt x="1371" y="1226"/>
                    </a:cubicBezTo>
                    <a:cubicBezTo>
                      <a:pt x="1371" y="1226"/>
                      <a:pt x="1371" y="1226"/>
                      <a:pt x="1371" y="1226"/>
                    </a:cubicBezTo>
                    <a:cubicBezTo>
                      <a:pt x="1351" y="1253"/>
                      <a:pt x="1328" y="1279"/>
                      <a:pt x="1304" y="1303"/>
                    </a:cubicBezTo>
                    <a:cubicBezTo>
                      <a:pt x="1296" y="1311"/>
                      <a:pt x="1288" y="1319"/>
                      <a:pt x="1280" y="1326"/>
                    </a:cubicBezTo>
                    <a:cubicBezTo>
                      <a:pt x="1263" y="1342"/>
                      <a:pt x="1245" y="1357"/>
                      <a:pt x="1226" y="1370"/>
                    </a:cubicBezTo>
                    <a:cubicBezTo>
                      <a:pt x="1107" y="1458"/>
                      <a:pt x="966" y="1505"/>
                      <a:pt x="818" y="1505"/>
                    </a:cubicBezTo>
                    <a:cubicBezTo>
                      <a:pt x="634" y="1505"/>
                      <a:pt x="461" y="1433"/>
                      <a:pt x="331" y="1303"/>
                    </a:cubicBezTo>
                    <a:cubicBezTo>
                      <a:pt x="63" y="1035"/>
                      <a:pt x="63" y="599"/>
                      <a:pt x="331" y="33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Freeform 24"/>
              <p:cNvSpPr>
                <a:spLocks noEditPoints="1"/>
              </p:cNvSpPr>
              <p:nvPr/>
            </p:nvSpPr>
            <p:spPr bwMode="auto">
              <a:xfrm>
                <a:off x="788988" y="976313"/>
                <a:ext cx="4578350" cy="4176713"/>
              </a:xfrm>
              <a:custGeom>
                <a:avLst/>
                <a:gdLst>
                  <a:gd name="T0" fmla="*/ 577 w 1219"/>
                  <a:gd name="T1" fmla="*/ 1111 h 1112"/>
                  <a:gd name="T2" fmla="*/ 577 w 1219"/>
                  <a:gd name="T3" fmla="*/ 1112 h 1112"/>
                  <a:gd name="T4" fmla="*/ 610 w 1219"/>
                  <a:gd name="T5" fmla="*/ 1112 h 1112"/>
                  <a:gd name="T6" fmla="*/ 940 w 1219"/>
                  <a:gd name="T7" fmla="*/ 1003 h 1112"/>
                  <a:gd name="T8" fmla="*/ 1002 w 1219"/>
                  <a:gd name="T9" fmla="*/ 949 h 1112"/>
                  <a:gd name="T10" fmla="*/ 1057 w 1219"/>
                  <a:gd name="T11" fmla="*/ 886 h 1112"/>
                  <a:gd name="T12" fmla="*/ 1003 w 1219"/>
                  <a:gd name="T13" fmla="*/ 163 h 1112"/>
                  <a:gd name="T14" fmla="*/ 610 w 1219"/>
                  <a:gd name="T15" fmla="*/ 0 h 1112"/>
                  <a:gd name="T16" fmla="*/ 217 w 1219"/>
                  <a:gd name="T17" fmla="*/ 163 h 1112"/>
                  <a:gd name="T18" fmla="*/ 217 w 1219"/>
                  <a:gd name="T19" fmla="*/ 949 h 1112"/>
                  <a:gd name="T20" fmla="*/ 577 w 1219"/>
                  <a:gd name="T21" fmla="*/ 1111 h 1112"/>
                  <a:gd name="T22" fmla="*/ 262 w 1219"/>
                  <a:gd name="T23" fmla="*/ 209 h 1112"/>
                  <a:gd name="T24" fmla="*/ 610 w 1219"/>
                  <a:gd name="T25" fmla="*/ 65 h 1112"/>
                  <a:gd name="T26" fmla="*/ 957 w 1219"/>
                  <a:gd name="T27" fmla="*/ 209 h 1112"/>
                  <a:gd name="T28" fmla="*/ 1005 w 1219"/>
                  <a:gd name="T29" fmla="*/ 848 h 1112"/>
                  <a:gd name="T30" fmla="*/ 957 w 1219"/>
                  <a:gd name="T31" fmla="*/ 903 h 1112"/>
                  <a:gd name="T32" fmla="*/ 901 w 1219"/>
                  <a:gd name="T33" fmla="*/ 951 h 1112"/>
                  <a:gd name="T34" fmla="*/ 612 w 1219"/>
                  <a:gd name="T35" fmla="*/ 1047 h 1112"/>
                  <a:gd name="T36" fmla="*/ 610 w 1219"/>
                  <a:gd name="T37" fmla="*/ 1047 h 1112"/>
                  <a:gd name="T38" fmla="*/ 262 w 1219"/>
                  <a:gd name="T39" fmla="*/ 903 h 1112"/>
                  <a:gd name="T40" fmla="*/ 262 w 1219"/>
                  <a:gd name="T41" fmla="*/ 209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9" h="1112">
                    <a:moveTo>
                      <a:pt x="577" y="1111"/>
                    </a:moveTo>
                    <a:cubicBezTo>
                      <a:pt x="577" y="1112"/>
                      <a:pt x="577" y="1112"/>
                      <a:pt x="577" y="1112"/>
                    </a:cubicBezTo>
                    <a:cubicBezTo>
                      <a:pt x="610" y="1112"/>
                      <a:pt x="610" y="1112"/>
                      <a:pt x="610" y="1112"/>
                    </a:cubicBezTo>
                    <a:cubicBezTo>
                      <a:pt x="730" y="1112"/>
                      <a:pt x="844" y="1074"/>
                      <a:pt x="940" y="1003"/>
                    </a:cubicBezTo>
                    <a:cubicBezTo>
                      <a:pt x="962" y="987"/>
                      <a:pt x="983" y="969"/>
                      <a:pt x="1002" y="949"/>
                    </a:cubicBezTo>
                    <a:cubicBezTo>
                      <a:pt x="1022" y="930"/>
                      <a:pt x="1040" y="908"/>
                      <a:pt x="1057" y="886"/>
                    </a:cubicBezTo>
                    <a:cubicBezTo>
                      <a:pt x="1219" y="667"/>
                      <a:pt x="1196" y="356"/>
                      <a:pt x="1003" y="163"/>
                    </a:cubicBezTo>
                    <a:cubicBezTo>
                      <a:pt x="898" y="58"/>
                      <a:pt x="758" y="0"/>
                      <a:pt x="610" y="0"/>
                    </a:cubicBezTo>
                    <a:cubicBezTo>
                      <a:pt x="461" y="0"/>
                      <a:pt x="322" y="58"/>
                      <a:pt x="217" y="163"/>
                    </a:cubicBezTo>
                    <a:cubicBezTo>
                      <a:pt x="0" y="380"/>
                      <a:pt x="0" y="732"/>
                      <a:pt x="217" y="949"/>
                    </a:cubicBezTo>
                    <a:cubicBezTo>
                      <a:pt x="314" y="1046"/>
                      <a:pt x="441" y="1103"/>
                      <a:pt x="577" y="1111"/>
                    </a:cubicBezTo>
                    <a:close/>
                    <a:moveTo>
                      <a:pt x="262" y="209"/>
                    </a:moveTo>
                    <a:cubicBezTo>
                      <a:pt x="355" y="116"/>
                      <a:pt x="478" y="65"/>
                      <a:pt x="610" y="65"/>
                    </a:cubicBezTo>
                    <a:cubicBezTo>
                      <a:pt x="741" y="65"/>
                      <a:pt x="864" y="116"/>
                      <a:pt x="957" y="209"/>
                    </a:cubicBezTo>
                    <a:cubicBezTo>
                      <a:pt x="1127" y="380"/>
                      <a:pt x="1148" y="654"/>
                      <a:pt x="1005" y="848"/>
                    </a:cubicBezTo>
                    <a:cubicBezTo>
                      <a:pt x="990" y="867"/>
                      <a:pt x="974" y="886"/>
                      <a:pt x="957" y="903"/>
                    </a:cubicBezTo>
                    <a:cubicBezTo>
                      <a:pt x="939" y="921"/>
                      <a:pt x="921" y="937"/>
                      <a:pt x="901" y="951"/>
                    </a:cubicBezTo>
                    <a:cubicBezTo>
                      <a:pt x="817" y="1013"/>
                      <a:pt x="717" y="1046"/>
                      <a:pt x="612" y="1047"/>
                    </a:cubicBezTo>
                    <a:cubicBezTo>
                      <a:pt x="610" y="1047"/>
                      <a:pt x="610" y="1047"/>
                      <a:pt x="610" y="1047"/>
                    </a:cubicBezTo>
                    <a:cubicBezTo>
                      <a:pt x="478" y="1047"/>
                      <a:pt x="355" y="996"/>
                      <a:pt x="262" y="903"/>
                    </a:cubicBezTo>
                    <a:cubicBezTo>
                      <a:pt x="71" y="712"/>
                      <a:pt x="71" y="400"/>
                      <a:pt x="262" y="20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sp>
        <p:nvSpPr>
          <p:cNvPr id="3" name="Text Placeholder 2"/>
          <p:cNvSpPr>
            <a:spLocks noGrp="1"/>
          </p:cNvSpPr>
          <p:nvPr>
            <p:ph type="body" sz="quarter" idx="10"/>
          </p:nvPr>
        </p:nvSpPr>
        <p:spPr/>
        <p:txBody>
          <a:bodyPr>
            <a:normAutofit/>
          </a:bodyPr>
          <a:lstStyle/>
          <a:p>
            <a:r>
              <a:rPr lang="en-US" sz="2000" dirty="0" smtClean="0"/>
              <a:t>TYPE CONVERSION</a:t>
            </a:r>
            <a:endParaRPr lang="en-US" sz="2000" dirty="0"/>
          </a:p>
        </p:txBody>
      </p:sp>
    </p:spTree>
    <p:extLst>
      <p:ext uri="{BB962C8B-B14F-4D97-AF65-F5344CB8AC3E}">
        <p14:creationId xmlns:p14="http://schemas.microsoft.com/office/powerpoint/2010/main" val="3256067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anim calcmode="lin" valueType="num">
                                      <p:cBhvr>
                                        <p:cTn id="8" dur="500" fill="hold"/>
                                        <p:tgtEl>
                                          <p:spTgt spid="41"/>
                                        </p:tgtEl>
                                        <p:attrNameLst>
                                          <p:attrName>ppt_x</p:attrName>
                                        </p:attrNameLst>
                                      </p:cBhvr>
                                      <p:tavLst>
                                        <p:tav tm="0">
                                          <p:val>
                                            <p:strVal val="#ppt_x"/>
                                          </p:val>
                                        </p:tav>
                                        <p:tav tm="100000">
                                          <p:val>
                                            <p:strVal val="#ppt_x"/>
                                          </p:val>
                                        </p:tav>
                                      </p:tavLst>
                                    </p:anim>
                                    <p:anim calcmode="lin" valueType="num">
                                      <p:cBhvr>
                                        <p:cTn id="9" dur="500" fill="hold"/>
                                        <p:tgtEl>
                                          <p:spTgt spid="4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21" grpId="0"/>
      <p:bldP spid="22" grpId="0"/>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 name="Group 154"/>
          <p:cNvGrpSpPr/>
          <p:nvPr/>
        </p:nvGrpSpPr>
        <p:grpSpPr>
          <a:xfrm>
            <a:off x="4598233" y="4804536"/>
            <a:ext cx="1160692" cy="897466"/>
            <a:chOff x="0" y="3285068"/>
            <a:chExt cx="1371600" cy="897466"/>
          </a:xfrm>
          <a:solidFill>
            <a:schemeClr val="accent1"/>
          </a:solidFill>
        </p:grpSpPr>
        <p:sp>
          <p:nvSpPr>
            <p:cNvPr id="156" name="Rectangle 155"/>
            <p:cNvSpPr/>
            <p:nvPr/>
          </p:nvSpPr>
          <p:spPr>
            <a:xfrm>
              <a:off x="0" y="4000500"/>
              <a:ext cx="1371600" cy="1820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7" name="Rectangle 156"/>
            <p:cNvSpPr/>
            <p:nvPr/>
          </p:nvSpPr>
          <p:spPr>
            <a:xfrm>
              <a:off x="0" y="3285068"/>
              <a:ext cx="1371600" cy="1820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58" name="Group 157"/>
          <p:cNvGrpSpPr/>
          <p:nvPr/>
        </p:nvGrpSpPr>
        <p:grpSpPr>
          <a:xfrm>
            <a:off x="5743486" y="4804536"/>
            <a:ext cx="1381308" cy="897466"/>
            <a:chOff x="1490133" y="3285068"/>
            <a:chExt cx="1371600" cy="897466"/>
          </a:xfrm>
          <a:solidFill>
            <a:schemeClr val="accent2"/>
          </a:solidFill>
        </p:grpSpPr>
        <p:sp>
          <p:nvSpPr>
            <p:cNvPr id="159" name="Rectangle 158"/>
            <p:cNvSpPr/>
            <p:nvPr/>
          </p:nvSpPr>
          <p:spPr>
            <a:xfrm>
              <a:off x="1490133" y="4000500"/>
              <a:ext cx="1371600" cy="1820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0" name="Rectangle 159"/>
            <p:cNvSpPr/>
            <p:nvPr/>
          </p:nvSpPr>
          <p:spPr>
            <a:xfrm>
              <a:off x="1490133" y="3285068"/>
              <a:ext cx="1371600" cy="1820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61" name="Group 160"/>
          <p:cNvGrpSpPr/>
          <p:nvPr/>
        </p:nvGrpSpPr>
        <p:grpSpPr>
          <a:xfrm>
            <a:off x="7123092" y="4804536"/>
            <a:ext cx="1572449" cy="897466"/>
            <a:chOff x="4139707" y="3285068"/>
            <a:chExt cx="1371600" cy="897466"/>
          </a:xfrm>
          <a:solidFill>
            <a:schemeClr val="accent3"/>
          </a:solidFill>
        </p:grpSpPr>
        <p:sp>
          <p:nvSpPr>
            <p:cNvPr id="162" name="Rectangle 161"/>
            <p:cNvSpPr/>
            <p:nvPr/>
          </p:nvSpPr>
          <p:spPr>
            <a:xfrm>
              <a:off x="4139707" y="4000500"/>
              <a:ext cx="1371600" cy="1820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3" name="Rectangle 162"/>
            <p:cNvSpPr/>
            <p:nvPr/>
          </p:nvSpPr>
          <p:spPr>
            <a:xfrm>
              <a:off x="4139707" y="3285068"/>
              <a:ext cx="1371600" cy="1820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64" name="Group 163"/>
          <p:cNvGrpSpPr/>
          <p:nvPr/>
        </p:nvGrpSpPr>
        <p:grpSpPr>
          <a:xfrm>
            <a:off x="8689079" y="4804536"/>
            <a:ext cx="2429238" cy="897466"/>
            <a:chOff x="6883399" y="3285068"/>
            <a:chExt cx="1371600" cy="897466"/>
          </a:xfrm>
          <a:solidFill>
            <a:schemeClr val="accent4"/>
          </a:solidFill>
        </p:grpSpPr>
        <p:sp>
          <p:nvSpPr>
            <p:cNvPr id="165" name="Rectangle 164"/>
            <p:cNvSpPr/>
            <p:nvPr/>
          </p:nvSpPr>
          <p:spPr>
            <a:xfrm>
              <a:off x="6883399" y="4000500"/>
              <a:ext cx="1371600" cy="1820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6" name="Rectangle 165"/>
            <p:cNvSpPr/>
            <p:nvPr/>
          </p:nvSpPr>
          <p:spPr>
            <a:xfrm>
              <a:off x="6883399" y="3285068"/>
              <a:ext cx="1371600" cy="1820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70" name="TextBox 169"/>
          <p:cNvSpPr txBox="1"/>
          <p:nvPr/>
        </p:nvSpPr>
        <p:spPr>
          <a:xfrm>
            <a:off x="4747211" y="5099381"/>
            <a:ext cx="862737" cy="307777"/>
          </a:xfrm>
          <a:prstGeom prst="rect">
            <a:avLst/>
          </a:prstGeom>
          <a:noFill/>
        </p:spPr>
        <p:txBody>
          <a:bodyPr wrap="none" rtlCol="0">
            <a:spAutoFit/>
          </a:bodyPr>
          <a:lstStyle/>
          <a:p>
            <a:pPr algn="ctr"/>
            <a:r>
              <a:rPr lang="id-ID" sz="1400" b="1" dirty="0">
                <a:solidFill>
                  <a:schemeClr val="bg1">
                    <a:lumMod val="50000"/>
                  </a:schemeClr>
                </a:solidFill>
                <a:latin typeface="+mj-lt"/>
              </a:rPr>
              <a:t>M</a:t>
            </a:r>
            <a:r>
              <a:rPr lang="en-US" sz="1400" b="1" dirty="0">
                <a:solidFill>
                  <a:schemeClr val="bg1">
                    <a:lumMod val="50000"/>
                  </a:schemeClr>
                </a:solidFill>
                <a:latin typeface="+mj-lt"/>
              </a:rPr>
              <a:t>OCHA</a:t>
            </a:r>
            <a:endParaRPr lang="id-ID" sz="1400" b="1" dirty="0">
              <a:solidFill>
                <a:schemeClr val="bg1">
                  <a:lumMod val="50000"/>
                </a:schemeClr>
              </a:solidFill>
              <a:latin typeface="+mj-lt"/>
            </a:endParaRPr>
          </a:p>
        </p:txBody>
      </p:sp>
      <p:sp>
        <p:nvSpPr>
          <p:cNvPr id="171" name="TextBox 170"/>
          <p:cNvSpPr txBox="1"/>
          <p:nvPr/>
        </p:nvSpPr>
        <p:spPr>
          <a:xfrm>
            <a:off x="5812816" y="5099381"/>
            <a:ext cx="1242648" cy="307777"/>
          </a:xfrm>
          <a:prstGeom prst="rect">
            <a:avLst/>
          </a:prstGeom>
          <a:noFill/>
        </p:spPr>
        <p:txBody>
          <a:bodyPr wrap="none" rtlCol="0">
            <a:spAutoFit/>
          </a:bodyPr>
          <a:lstStyle/>
          <a:p>
            <a:pPr algn="ctr"/>
            <a:r>
              <a:rPr lang="en-US" sz="1400" b="1" dirty="0">
                <a:solidFill>
                  <a:schemeClr val="bg1">
                    <a:lumMod val="50000"/>
                  </a:schemeClr>
                </a:solidFill>
                <a:latin typeface="+mj-lt"/>
              </a:rPr>
              <a:t>LIVESCRIPT</a:t>
            </a:r>
            <a:endParaRPr lang="id-ID" sz="1400" b="1" dirty="0">
              <a:solidFill>
                <a:schemeClr val="bg1">
                  <a:lumMod val="50000"/>
                </a:schemeClr>
              </a:solidFill>
              <a:latin typeface="+mj-lt"/>
            </a:endParaRPr>
          </a:p>
        </p:txBody>
      </p:sp>
      <p:sp>
        <p:nvSpPr>
          <p:cNvPr id="172" name="TextBox 171"/>
          <p:cNvSpPr txBox="1"/>
          <p:nvPr/>
        </p:nvSpPr>
        <p:spPr>
          <a:xfrm>
            <a:off x="7261254" y="5099381"/>
            <a:ext cx="1296125" cy="307777"/>
          </a:xfrm>
          <a:prstGeom prst="rect">
            <a:avLst/>
          </a:prstGeom>
          <a:noFill/>
        </p:spPr>
        <p:txBody>
          <a:bodyPr wrap="none" rtlCol="0">
            <a:spAutoFit/>
          </a:bodyPr>
          <a:lstStyle/>
          <a:p>
            <a:pPr algn="ctr"/>
            <a:r>
              <a:rPr lang="en-US" sz="1400" b="1" dirty="0">
                <a:solidFill>
                  <a:schemeClr val="bg1">
                    <a:lumMod val="50000"/>
                  </a:schemeClr>
                </a:solidFill>
                <a:latin typeface="+mj-lt"/>
              </a:rPr>
              <a:t>JAVASCRIPT</a:t>
            </a:r>
            <a:endParaRPr lang="id-ID" sz="1400" b="1" dirty="0">
              <a:solidFill>
                <a:schemeClr val="bg1">
                  <a:lumMod val="50000"/>
                </a:schemeClr>
              </a:solidFill>
              <a:latin typeface="+mj-lt"/>
            </a:endParaRPr>
          </a:p>
        </p:txBody>
      </p:sp>
      <p:sp>
        <p:nvSpPr>
          <p:cNvPr id="173" name="TextBox 172"/>
          <p:cNvSpPr txBox="1"/>
          <p:nvPr/>
        </p:nvSpPr>
        <p:spPr>
          <a:xfrm>
            <a:off x="9181604" y="5099381"/>
            <a:ext cx="1465208" cy="307777"/>
          </a:xfrm>
          <a:prstGeom prst="rect">
            <a:avLst/>
          </a:prstGeom>
          <a:noFill/>
        </p:spPr>
        <p:txBody>
          <a:bodyPr wrap="none" rtlCol="0">
            <a:spAutoFit/>
          </a:bodyPr>
          <a:lstStyle/>
          <a:p>
            <a:pPr algn="ctr"/>
            <a:r>
              <a:rPr lang="en-US" sz="1400" b="1" dirty="0">
                <a:solidFill>
                  <a:schemeClr val="bg1">
                    <a:lumMod val="50000"/>
                  </a:schemeClr>
                </a:solidFill>
                <a:latin typeface="+mj-lt"/>
              </a:rPr>
              <a:t>ECMA SCRIPT</a:t>
            </a:r>
            <a:endParaRPr lang="id-ID" sz="1400" b="1" dirty="0">
              <a:solidFill>
                <a:schemeClr val="bg1">
                  <a:lumMod val="50000"/>
                </a:schemeClr>
              </a:solidFill>
              <a:latin typeface="+mj-lt"/>
            </a:endParaRPr>
          </a:p>
        </p:txBody>
      </p:sp>
      <p:pic>
        <p:nvPicPr>
          <p:cNvPr id="2050" name="Picture 2" descr="https://upload.wikimedia.org/wikipedia/commons/d/d1/Brendan_Eich_Mozilla_Foundation_official_phot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344" y="2087712"/>
            <a:ext cx="3586844" cy="3586844"/>
          </a:xfrm>
          <a:prstGeom prst="rect">
            <a:avLst/>
          </a:prstGeom>
          <a:noFill/>
          <a:extLst>
            <a:ext uri="{909E8E84-426E-40DD-AFC4-6F175D3DCCD1}">
              <a14:hiddenFill xmlns:a14="http://schemas.microsoft.com/office/drawing/2010/main">
                <a:solidFill>
                  <a:srgbClr val="FFFFFF"/>
                </a:solidFill>
              </a14:hiddenFill>
            </a:ext>
          </a:extLst>
        </p:spPr>
      </p:pic>
      <p:sp>
        <p:nvSpPr>
          <p:cNvPr id="313" name="TextBox 312"/>
          <p:cNvSpPr txBox="1"/>
          <p:nvPr/>
        </p:nvSpPr>
        <p:spPr>
          <a:xfrm>
            <a:off x="4278194" y="1244121"/>
            <a:ext cx="3716082" cy="307777"/>
          </a:xfrm>
          <a:prstGeom prst="rect">
            <a:avLst/>
          </a:prstGeom>
          <a:noFill/>
        </p:spPr>
        <p:txBody>
          <a:bodyPr wrap="none" rtlCol="0">
            <a:spAutoFit/>
          </a:bodyPr>
          <a:lstStyle/>
          <a:p>
            <a:pPr algn="ctr"/>
            <a:r>
              <a:rPr lang="en-US" dirty="0">
                <a:solidFill>
                  <a:schemeClr val="tx2">
                    <a:lumMod val="75000"/>
                  </a:schemeClr>
                </a:solidFill>
              </a:rPr>
              <a:t>Brendan </a:t>
            </a:r>
            <a:r>
              <a:rPr lang="en-US" dirty="0" err="1">
                <a:solidFill>
                  <a:schemeClr val="tx2">
                    <a:lumMod val="75000"/>
                  </a:schemeClr>
                </a:solidFill>
              </a:rPr>
              <a:t>Eich</a:t>
            </a:r>
            <a:r>
              <a:rPr lang="en-US" dirty="0">
                <a:solidFill>
                  <a:schemeClr val="tx2">
                    <a:lumMod val="75000"/>
                  </a:schemeClr>
                </a:solidFill>
              </a:rPr>
              <a:t> designed Javascript in </a:t>
            </a:r>
            <a:r>
              <a:rPr lang="en-US" dirty="0">
                <a:solidFill>
                  <a:schemeClr val="accent2"/>
                </a:solidFill>
              </a:rPr>
              <a:t>10 days</a:t>
            </a:r>
          </a:p>
        </p:txBody>
      </p:sp>
      <p:sp>
        <p:nvSpPr>
          <p:cNvPr id="316" name="Rectangle 315"/>
          <p:cNvSpPr/>
          <p:nvPr/>
        </p:nvSpPr>
        <p:spPr>
          <a:xfrm>
            <a:off x="5068017" y="2733070"/>
            <a:ext cx="1576892" cy="646331"/>
          </a:xfrm>
          <a:prstGeom prst="rect">
            <a:avLst/>
          </a:prstGeom>
        </p:spPr>
        <p:txBody>
          <a:bodyPr wrap="square">
            <a:spAutoFit/>
          </a:bodyPr>
          <a:lstStyle/>
          <a:p>
            <a:r>
              <a:rPr lang="en-US" sz="1200" dirty="0">
                <a:solidFill>
                  <a:schemeClr val="tx1">
                    <a:lumMod val="65000"/>
                    <a:lumOff val="35000"/>
                  </a:schemeClr>
                </a:solidFill>
              </a:rPr>
              <a:t>Name chosen by </a:t>
            </a:r>
            <a:r>
              <a:rPr lang="en-US" sz="1200" b="1" dirty="0">
                <a:solidFill>
                  <a:schemeClr val="accent1"/>
                </a:solidFill>
              </a:rPr>
              <a:t>Marc Andreessen</a:t>
            </a:r>
            <a:r>
              <a:rPr lang="en-US" sz="1200" dirty="0">
                <a:solidFill>
                  <a:schemeClr val="tx1">
                    <a:lumMod val="65000"/>
                    <a:lumOff val="35000"/>
                  </a:schemeClr>
                </a:solidFill>
              </a:rPr>
              <a:t>, founder of Netscape</a:t>
            </a:r>
            <a:endParaRPr lang="id-ID" sz="1200" dirty="0">
              <a:solidFill>
                <a:schemeClr val="tx1">
                  <a:lumMod val="65000"/>
                  <a:lumOff val="35000"/>
                </a:schemeClr>
              </a:solidFill>
            </a:endParaRPr>
          </a:p>
        </p:txBody>
      </p:sp>
      <p:sp>
        <p:nvSpPr>
          <p:cNvPr id="327" name="Rectangle 326"/>
          <p:cNvSpPr/>
          <p:nvPr/>
        </p:nvSpPr>
        <p:spPr>
          <a:xfrm>
            <a:off x="7418136" y="2075118"/>
            <a:ext cx="1427191" cy="830997"/>
          </a:xfrm>
          <a:prstGeom prst="rect">
            <a:avLst/>
          </a:prstGeom>
        </p:spPr>
        <p:txBody>
          <a:bodyPr wrap="square">
            <a:spAutoFit/>
          </a:bodyPr>
          <a:lstStyle/>
          <a:p>
            <a:r>
              <a:rPr lang="en-US" sz="1200" b="1" dirty="0" smtClean="0">
                <a:solidFill>
                  <a:schemeClr val="accent3"/>
                </a:solidFill>
              </a:rPr>
              <a:t>12/1995  </a:t>
            </a:r>
            <a:r>
              <a:rPr lang="en-US" sz="1200" dirty="0">
                <a:solidFill>
                  <a:schemeClr val="tx1">
                    <a:lumMod val="65000"/>
                    <a:lumOff val="35000"/>
                  </a:schemeClr>
                </a:solidFill>
              </a:rPr>
              <a:t>received a license from Sun, the name JavaScript was adopted. </a:t>
            </a:r>
          </a:p>
        </p:txBody>
      </p:sp>
      <p:cxnSp>
        <p:nvCxnSpPr>
          <p:cNvPr id="332" name="Straight Connector 331"/>
          <p:cNvCxnSpPr/>
          <p:nvPr/>
        </p:nvCxnSpPr>
        <p:spPr>
          <a:xfrm>
            <a:off x="4760933" y="2167827"/>
            <a:ext cx="0" cy="2636709"/>
          </a:xfrm>
          <a:prstGeom prst="line">
            <a:avLst/>
          </a:prstGeom>
          <a:ln w="12700">
            <a:solidFill>
              <a:schemeClr val="accent1"/>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5009120" y="2777707"/>
            <a:ext cx="1195" cy="2026829"/>
          </a:xfrm>
          <a:prstGeom prst="line">
            <a:avLst/>
          </a:prstGeom>
          <a:ln w="12700">
            <a:solidFill>
              <a:schemeClr val="accent1"/>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2055" name="Rectangle 2054"/>
          <p:cNvSpPr/>
          <p:nvPr/>
        </p:nvSpPr>
        <p:spPr>
          <a:xfrm>
            <a:off x="4877290" y="2087712"/>
            <a:ext cx="1782090" cy="646331"/>
          </a:xfrm>
          <a:prstGeom prst="rect">
            <a:avLst/>
          </a:prstGeom>
        </p:spPr>
        <p:txBody>
          <a:bodyPr wrap="square">
            <a:spAutoFit/>
          </a:bodyPr>
          <a:lstStyle/>
          <a:p>
            <a:r>
              <a:rPr lang="en-US" sz="1200" dirty="0">
                <a:solidFill>
                  <a:schemeClr val="tx1">
                    <a:lumMod val="65000"/>
                    <a:lumOff val="35000"/>
                  </a:schemeClr>
                </a:solidFill>
              </a:rPr>
              <a:t>Was created in 10 days </a:t>
            </a:r>
            <a:r>
              <a:rPr lang="en-US" sz="1200" b="1" dirty="0">
                <a:solidFill>
                  <a:schemeClr val="accent1"/>
                </a:solidFill>
              </a:rPr>
              <a:t>05/1995</a:t>
            </a:r>
            <a:r>
              <a:rPr lang="en-US" sz="1200" dirty="0">
                <a:solidFill>
                  <a:schemeClr val="accent1"/>
                </a:solidFill>
              </a:rPr>
              <a:t> </a:t>
            </a:r>
            <a:r>
              <a:rPr lang="en-US" sz="1200" dirty="0">
                <a:solidFill>
                  <a:schemeClr val="tx1">
                    <a:lumMod val="65000"/>
                    <a:lumOff val="35000"/>
                  </a:schemeClr>
                </a:solidFill>
              </a:rPr>
              <a:t>by Brendan </a:t>
            </a:r>
            <a:r>
              <a:rPr lang="en-US" sz="1200" dirty="0" err="1">
                <a:solidFill>
                  <a:schemeClr val="tx1">
                    <a:lumMod val="65000"/>
                    <a:lumOff val="35000"/>
                  </a:schemeClr>
                </a:solidFill>
              </a:rPr>
              <a:t>Eich</a:t>
            </a:r>
            <a:r>
              <a:rPr lang="en-US" sz="1200" dirty="0">
                <a:solidFill>
                  <a:prstClr val="white">
                    <a:lumMod val="65000"/>
                  </a:prstClr>
                </a:solidFill>
              </a:rPr>
              <a:t>.</a:t>
            </a:r>
            <a:endParaRPr lang="en-US" dirty="0"/>
          </a:p>
        </p:txBody>
      </p:sp>
      <p:sp>
        <p:nvSpPr>
          <p:cNvPr id="351" name="Rectangle 350"/>
          <p:cNvSpPr/>
          <p:nvPr/>
        </p:nvSpPr>
        <p:spPr>
          <a:xfrm>
            <a:off x="6012945" y="3517900"/>
            <a:ext cx="1344180" cy="646331"/>
          </a:xfrm>
          <a:prstGeom prst="rect">
            <a:avLst/>
          </a:prstGeom>
        </p:spPr>
        <p:txBody>
          <a:bodyPr wrap="square">
            <a:spAutoFit/>
          </a:bodyPr>
          <a:lstStyle/>
          <a:p>
            <a:r>
              <a:rPr lang="en-US" sz="1200" b="1" dirty="0">
                <a:solidFill>
                  <a:schemeClr val="accent2"/>
                </a:solidFill>
              </a:rPr>
              <a:t>09/1995</a:t>
            </a:r>
            <a:r>
              <a:rPr lang="en-US" sz="1200" b="1" dirty="0">
                <a:solidFill>
                  <a:schemeClr val="bg1">
                    <a:lumMod val="65000"/>
                  </a:schemeClr>
                </a:solidFill>
              </a:rPr>
              <a:t> </a:t>
            </a:r>
            <a:r>
              <a:rPr lang="en-US" sz="1200" dirty="0">
                <a:solidFill>
                  <a:schemeClr val="tx1">
                    <a:lumMod val="65000"/>
                    <a:lumOff val="35000"/>
                  </a:schemeClr>
                </a:solidFill>
              </a:rPr>
              <a:t>the name was changed to </a:t>
            </a:r>
            <a:r>
              <a:rPr lang="en-US" sz="1200" dirty="0" err="1">
                <a:solidFill>
                  <a:schemeClr val="tx1">
                    <a:lumMod val="65000"/>
                    <a:lumOff val="35000"/>
                  </a:schemeClr>
                </a:solidFill>
              </a:rPr>
              <a:t>LiveScript</a:t>
            </a:r>
            <a:endParaRPr lang="en-US" sz="1200" dirty="0">
              <a:solidFill>
                <a:schemeClr val="tx1">
                  <a:lumMod val="65000"/>
                  <a:lumOff val="35000"/>
                </a:schemeClr>
              </a:solidFill>
            </a:endParaRPr>
          </a:p>
        </p:txBody>
      </p:sp>
      <p:cxnSp>
        <p:nvCxnSpPr>
          <p:cNvPr id="354" name="Straight Connector 353"/>
          <p:cNvCxnSpPr/>
          <p:nvPr/>
        </p:nvCxnSpPr>
        <p:spPr>
          <a:xfrm>
            <a:off x="5958124" y="3647288"/>
            <a:ext cx="0" cy="1157248"/>
          </a:xfrm>
          <a:prstGeom prst="line">
            <a:avLst/>
          </a:prstGeom>
          <a:ln w="12700">
            <a:solidFill>
              <a:schemeClr val="accent2"/>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p:nvCxnSpPr>
        <p:spPr>
          <a:xfrm>
            <a:off x="7347525" y="2167827"/>
            <a:ext cx="0" cy="2636223"/>
          </a:xfrm>
          <a:prstGeom prst="line">
            <a:avLst/>
          </a:prstGeom>
          <a:ln w="12700">
            <a:solidFill>
              <a:schemeClr val="accent3"/>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p:nvCxnSpPr>
        <p:spPr>
          <a:xfrm>
            <a:off x="7597508" y="3184146"/>
            <a:ext cx="0" cy="1619904"/>
          </a:xfrm>
          <a:prstGeom prst="line">
            <a:avLst/>
          </a:prstGeom>
          <a:ln w="12700">
            <a:solidFill>
              <a:schemeClr val="accent3"/>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p:nvCxnSpPr>
        <p:spPr>
          <a:xfrm>
            <a:off x="9044992" y="2167827"/>
            <a:ext cx="0" cy="2624627"/>
          </a:xfrm>
          <a:prstGeom prst="line">
            <a:avLst/>
          </a:prstGeom>
          <a:ln w="12700">
            <a:solidFill>
              <a:schemeClr val="accent4"/>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p:nvCxnSpPr>
        <p:spPr>
          <a:xfrm>
            <a:off x="9458432" y="2926998"/>
            <a:ext cx="0" cy="1865456"/>
          </a:xfrm>
          <a:prstGeom prst="line">
            <a:avLst/>
          </a:prstGeom>
          <a:ln w="12700">
            <a:solidFill>
              <a:schemeClr val="accent4"/>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p:nvCxnSpPr>
        <p:spPr>
          <a:xfrm>
            <a:off x="9883512" y="3379401"/>
            <a:ext cx="0" cy="1413053"/>
          </a:xfrm>
          <a:prstGeom prst="line">
            <a:avLst/>
          </a:prstGeom>
          <a:ln w="12700">
            <a:solidFill>
              <a:schemeClr val="accent4"/>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2062" name="Rectangle 2061"/>
          <p:cNvSpPr/>
          <p:nvPr/>
        </p:nvSpPr>
        <p:spPr>
          <a:xfrm flipH="1">
            <a:off x="9151526" y="2075118"/>
            <a:ext cx="1977301" cy="646331"/>
          </a:xfrm>
          <a:prstGeom prst="rect">
            <a:avLst/>
          </a:prstGeom>
        </p:spPr>
        <p:txBody>
          <a:bodyPr wrap="square">
            <a:spAutoFit/>
          </a:bodyPr>
          <a:lstStyle/>
          <a:p>
            <a:pPr lvl="0"/>
            <a:r>
              <a:rPr lang="en-US" sz="1200" b="1" dirty="0">
                <a:solidFill>
                  <a:schemeClr val="accent4"/>
                </a:solidFill>
              </a:rPr>
              <a:t>1996 - 1997 </a:t>
            </a:r>
            <a:r>
              <a:rPr lang="en-US" sz="1200" dirty="0">
                <a:solidFill>
                  <a:schemeClr val="tx1">
                    <a:lumMod val="65000"/>
                    <a:lumOff val="35000"/>
                  </a:schemeClr>
                </a:solidFill>
              </a:rPr>
              <a:t>JavaScript was taken to ECMA to carve out a standard specification</a:t>
            </a:r>
          </a:p>
        </p:txBody>
      </p:sp>
      <p:sp>
        <p:nvSpPr>
          <p:cNvPr id="2071" name="Rectangle 2070"/>
          <p:cNvSpPr/>
          <p:nvPr/>
        </p:nvSpPr>
        <p:spPr>
          <a:xfrm>
            <a:off x="9500964" y="2796430"/>
            <a:ext cx="1414875" cy="276999"/>
          </a:xfrm>
          <a:prstGeom prst="rect">
            <a:avLst/>
          </a:prstGeom>
        </p:spPr>
        <p:txBody>
          <a:bodyPr wrap="none">
            <a:spAutoFit/>
          </a:bodyPr>
          <a:lstStyle/>
          <a:p>
            <a:pPr lvl="0"/>
            <a:r>
              <a:rPr lang="en-US" sz="1200" b="1" dirty="0">
                <a:solidFill>
                  <a:schemeClr val="accent4"/>
                </a:solidFill>
              </a:rPr>
              <a:t>1998</a:t>
            </a:r>
            <a:r>
              <a:rPr lang="en-US" sz="1200" dirty="0">
                <a:solidFill>
                  <a:prstClr val="white">
                    <a:lumMod val="65000"/>
                  </a:prstClr>
                </a:solidFill>
              </a:rPr>
              <a:t> </a:t>
            </a:r>
            <a:r>
              <a:rPr lang="en-US" sz="1200" dirty="0">
                <a:solidFill>
                  <a:schemeClr val="tx1">
                    <a:lumMod val="65000"/>
                    <a:lumOff val="35000"/>
                  </a:schemeClr>
                </a:solidFill>
              </a:rPr>
              <a:t>ECMAScript 2</a:t>
            </a:r>
            <a:r>
              <a:rPr lang="en-US" sz="1200" dirty="0">
                <a:solidFill>
                  <a:prstClr val="white">
                    <a:lumMod val="65000"/>
                  </a:prstClr>
                </a:solidFill>
              </a:rPr>
              <a:t> </a:t>
            </a:r>
          </a:p>
        </p:txBody>
      </p:sp>
      <p:sp>
        <p:nvSpPr>
          <p:cNvPr id="2073" name="Rectangle 2072"/>
          <p:cNvSpPr/>
          <p:nvPr/>
        </p:nvSpPr>
        <p:spPr>
          <a:xfrm>
            <a:off x="9976908" y="3283057"/>
            <a:ext cx="1535998" cy="276999"/>
          </a:xfrm>
          <a:prstGeom prst="rect">
            <a:avLst/>
          </a:prstGeom>
        </p:spPr>
        <p:txBody>
          <a:bodyPr wrap="none">
            <a:spAutoFit/>
          </a:bodyPr>
          <a:lstStyle/>
          <a:p>
            <a:pPr lvl="0"/>
            <a:r>
              <a:rPr lang="en-US" sz="1200" b="1" dirty="0">
                <a:solidFill>
                  <a:schemeClr val="accent4"/>
                </a:solidFill>
              </a:rPr>
              <a:t>1999</a:t>
            </a:r>
            <a:r>
              <a:rPr lang="en-US" sz="1200" dirty="0">
                <a:solidFill>
                  <a:prstClr val="white">
                    <a:lumMod val="65000"/>
                  </a:prstClr>
                </a:solidFill>
              </a:rPr>
              <a:t> </a:t>
            </a:r>
            <a:r>
              <a:rPr lang="en-US" sz="1200" dirty="0">
                <a:solidFill>
                  <a:schemeClr val="tx1">
                    <a:lumMod val="65000"/>
                    <a:lumOff val="35000"/>
                  </a:schemeClr>
                </a:solidFill>
              </a:rPr>
              <a:t>ECMAScript 3 </a:t>
            </a:r>
          </a:p>
        </p:txBody>
      </p:sp>
      <p:cxnSp>
        <p:nvCxnSpPr>
          <p:cNvPr id="400" name="Straight Connector 399"/>
          <p:cNvCxnSpPr/>
          <p:nvPr/>
        </p:nvCxnSpPr>
        <p:spPr>
          <a:xfrm>
            <a:off x="10304410" y="3769684"/>
            <a:ext cx="0" cy="1109338"/>
          </a:xfrm>
          <a:prstGeom prst="line">
            <a:avLst/>
          </a:prstGeom>
          <a:ln w="12700">
            <a:solidFill>
              <a:schemeClr val="accent4"/>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10769019" y="4164231"/>
            <a:ext cx="0" cy="676592"/>
          </a:xfrm>
          <a:prstGeom prst="line">
            <a:avLst/>
          </a:prstGeom>
          <a:ln w="12700">
            <a:solidFill>
              <a:schemeClr val="accent4"/>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7693575" y="3095343"/>
            <a:ext cx="1136318" cy="1200329"/>
          </a:xfrm>
          <a:prstGeom prst="rect">
            <a:avLst/>
          </a:prstGeom>
        </p:spPr>
        <p:txBody>
          <a:bodyPr wrap="square">
            <a:spAutoFit/>
          </a:bodyPr>
          <a:lstStyle/>
          <a:p>
            <a:r>
              <a:rPr lang="en-US" sz="1200" dirty="0" smtClean="0">
                <a:solidFill>
                  <a:schemeClr val="tx1">
                    <a:lumMod val="65000"/>
                    <a:lumOff val="35000"/>
                  </a:schemeClr>
                </a:solidFill>
              </a:rPr>
              <a:t>This </a:t>
            </a:r>
            <a:r>
              <a:rPr lang="en-US" sz="1200" dirty="0">
                <a:solidFill>
                  <a:schemeClr val="tx1">
                    <a:lumMod val="65000"/>
                    <a:lumOff val="35000"/>
                  </a:schemeClr>
                </a:solidFill>
              </a:rPr>
              <a:t>was </a:t>
            </a:r>
            <a:r>
              <a:rPr lang="en-US" sz="1200" dirty="0" smtClean="0">
                <a:solidFill>
                  <a:schemeClr val="tx1">
                    <a:lumMod val="65000"/>
                    <a:lumOff val="35000"/>
                  </a:schemeClr>
                </a:solidFill>
              </a:rPr>
              <a:t>a </a:t>
            </a:r>
            <a:r>
              <a:rPr lang="en-US" sz="1200" b="1" dirty="0">
                <a:solidFill>
                  <a:schemeClr val="accent3"/>
                </a:solidFill>
              </a:rPr>
              <a:t>marketing move </a:t>
            </a:r>
            <a:r>
              <a:rPr lang="en-US" sz="1200" dirty="0">
                <a:solidFill>
                  <a:schemeClr val="tx1">
                    <a:lumMod val="65000"/>
                    <a:lumOff val="35000"/>
                  </a:schemeClr>
                </a:solidFill>
              </a:rPr>
              <a:t>at the time, with Java being very </a:t>
            </a:r>
            <a:r>
              <a:rPr lang="en-US" sz="1200" dirty="0" smtClean="0">
                <a:solidFill>
                  <a:schemeClr val="tx1">
                    <a:lumMod val="65000"/>
                    <a:lumOff val="35000"/>
                  </a:schemeClr>
                </a:solidFill>
              </a:rPr>
              <a:t>popular.</a:t>
            </a:r>
            <a:endParaRPr lang="en-US" sz="1200" dirty="0">
              <a:solidFill>
                <a:schemeClr val="tx1">
                  <a:lumMod val="65000"/>
                  <a:lumOff val="35000"/>
                </a:schemeClr>
              </a:solidFill>
            </a:endParaRPr>
          </a:p>
        </p:txBody>
      </p:sp>
      <p:sp>
        <p:nvSpPr>
          <p:cNvPr id="56" name="Rectangle 55"/>
          <p:cNvSpPr/>
          <p:nvPr/>
        </p:nvSpPr>
        <p:spPr>
          <a:xfrm>
            <a:off x="10327299" y="3731781"/>
            <a:ext cx="1535998" cy="276999"/>
          </a:xfrm>
          <a:prstGeom prst="rect">
            <a:avLst/>
          </a:prstGeom>
        </p:spPr>
        <p:txBody>
          <a:bodyPr wrap="none">
            <a:spAutoFit/>
          </a:bodyPr>
          <a:lstStyle/>
          <a:p>
            <a:pPr lvl="0"/>
            <a:r>
              <a:rPr lang="en-US" sz="1200" b="1" dirty="0" smtClean="0">
                <a:solidFill>
                  <a:schemeClr val="accent4"/>
                </a:solidFill>
              </a:rPr>
              <a:t>2009</a:t>
            </a:r>
            <a:r>
              <a:rPr lang="en-US" sz="1200" dirty="0" smtClean="0">
                <a:solidFill>
                  <a:schemeClr val="accent4"/>
                </a:solidFill>
              </a:rPr>
              <a:t> </a:t>
            </a:r>
            <a:r>
              <a:rPr lang="en-US" sz="1200" dirty="0">
                <a:solidFill>
                  <a:schemeClr val="tx1">
                    <a:lumMod val="65000"/>
                    <a:lumOff val="35000"/>
                  </a:schemeClr>
                </a:solidFill>
              </a:rPr>
              <a:t>ECMAScript </a:t>
            </a:r>
            <a:r>
              <a:rPr lang="en-US" sz="1200" dirty="0" smtClean="0">
                <a:solidFill>
                  <a:schemeClr val="tx1">
                    <a:lumMod val="65000"/>
                    <a:lumOff val="35000"/>
                  </a:schemeClr>
                </a:solidFill>
              </a:rPr>
              <a:t>5 </a:t>
            </a:r>
            <a:endParaRPr lang="en-US" sz="1200" dirty="0">
              <a:solidFill>
                <a:schemeClr val="tx1">
                  <a:lumMod val="65000"/>
                  <a:lumOff val="35000"/>
                </a:schemeClr>
              </a:solidFill>
            </a:endParaRPr>
          </a:p>
        </p:txBody>
      </p:sp>
      <p:sp>
        <p:nvSpPr>
          <p:cNvPr id="57" name="Rectangle 56"/>
          <p:cNvSpPr/>
          <p:nvPr/>
        </p:nvSpPr>
        <p:spPr>
          <a:xfrm>
            <a:off x="10777125" y="4074657"/>
            <a:ext cx="1535998" cy="276999"/>
          </a:xfrm>
          <a:prstGeom prst="rect">
            <a:avLst/>
          </a:prstGeom>
        </p:spPr>
        <p:txBody>
          <a:bodyPr wrap="none">
            <a:spAutoFit/>
          </a:bodyPr>
          <a:lstStyle/>
          <a:p>
            <a:pPr lvl="0"/>
            <a:r>
              <a:rPr lang="en-US" sz="1200" b="1" dirty="0" smtClean="0">
                <a:solidFill>
                  <a:schemeClr val="accent4"/>
                </a:solidFill>
              </a:rPr>
              <a:t>2015</a:t>
            </a:r>
            <a:r>
              <a:rPr lang="en-US" sz="1200" dirty="0" smtClean="0">
                <a:solidFill>
                  <a:schemeClr val="accent4"/>
                </a:solidFill>
              </a:rPr>
              <a:t> </a:t>
            </a:r>
            <a:r>
              <a:rPr lang="en-US" sz="1200" dirty="0">
                <a:solidFill>
                  <a:schemeClr val="tx1">
                    <a:lumMod val="65000"/>
                    <a:lumOff val="35000"/>
                  </a:schemeClr>
                </a:solidFill>
              </a:rPr>
              <a:t>ECMAScript </a:t>
            </a:r>
            <a:r>
              <a:rPr lang="en-US" sz="1200" dirty="0" smtClean="0">
                <a:solidFill>
                  <a:schemeClr val="tx1">
                    <a:lumMod val="65000"/>
                    <a:lumOff val="35000"/>
                  </a:schemeClr>
                </a:solidFill>
              </a:rPr>
              <a:t>6 </a:t>
            </a:r>
            <a:endParaRPr lang="en-US" sz="1200" dirty="0">
              <a:solidFill>
                <a:schemeClr val="tx1">
                  <a:lumMod val="65000"/>
                  <a:lumOff val="35000"/>
                </a:schemeClr>
              </a:solidFill>
            </a:endParaRPr>
          </a:p>
        </p:txBody>
      </p:sp>
      <p:sp>
        <p:nvSpPr>
          <p:cNvPr id="2" name="Text Placeholder 1"/>
          <p:cNvSpPr>
            <a:spLocks noGrp="1"/>
          </p:cNvSpPr>
          <p:nvPr>
            <p:ph type="body" sz="quarter" idx="10"/>
          </p:nvPr>
        </p:nvSpPr>
        <p:spPr/>
        <p:txBody>
          <a:bodyPr/>
          <a:lstStyle/>
          <a:p>
            <a:r>
              <a:rPr lang="en-US" dirty="0" smtClean="0"/>
              <a:t>HISTORY OF JAVASCRIPT</a:t>
            </a:r>
            <a:endParaRPr lang="en-US" dirty="0"/>
          </a:p>
        </p:txBody>
      </p:sp>
    </p:spTree>
    <p:extLst>
      <p:ext uri="{BB962C8B-B14F-4D97-AF65-F5344CB8AC3E}">
        <p14:creationId xmlns:p14="http://schemas.microsoft.com/office/powerpoint/2010/main" val="4230639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13"/>
                                        </p:tgtEl>
                                        <p:attrNameLst>
                                          <p:attrName>style.visibility</p:attrName>
                                        </p:attrNameLst>
                                      </p:cBhvr>
                                      <p:to>
                                        <p:strVal val="visible"/>
                                      </p:to>
                                    </p:set>
                                    <p:animEffect transition="in" filter="fade">
                                      <p:cBhvr>
                                        <p:cTn id="7" dur="500"/>
                                        <p:tgtEl>
                                          <p:spTgt spid="313"/>
                                        </p:tgtEl>
                                      </p:cBhvr>
                                    </p:animEffect>
                                    <p:anim calcmode="lin" valueType="num">
                                      <p:cBhvr>
                                        <p:cTn id="8" dur="500" fill="hold"/>
                                        <p:tgtEl>
                                          <p:spTgt spid="313"/>
                                        </p:tgtEl>
                                        <p:attrNameLst>
                                          <p:attrName>ppt_x</p:attrName>
                                        </p:attrNameLst>
                                      </p:cBhvr>
                                      <p:tavLst>
                                        <p:tav tm="0">
                                          <p:val>
                                            <p:strVal val="#ppt_x"/>
                                          </p:val>
                                        </p:tav>
                                        <p:tav tm="100000">
                                          <p:val>
                                            <p:strVal val="#ppt_x"/>
                                          </p:val>
                                        </p:tav>
                                      </p:tavLst>
                                    </p:anim>
                                    <p:anim calcmode="lin" valueType="num">
                                      <p:cBhvr>
                                        <p:cTn id="9" dur="500" fill="hold"/>
                                        <p:tgtEl>
                                          <p:spTgt spid="313"/>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55"/>
                                        </p:tgtEl>
                                        <p:attrNameLst>
                                          <p:attrName>style.visibility</p:attrName>
                                        </p:attrNameLst>
                                      </p:cBhvr>
                                      <p:to>
                                        <p:strVal val="visible"/>
                                      </p:to>
                                    </p:set>
                                    <p:animEffect transition="in" filter="wipe(left)">
                                      <p:cBhvr>
                                        <p:cTn id="16" dur="300"/>
                                        <p:tgtEl>
                                          <p:spTgt spid="15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0"/>
                                        </p:tgtEl>
                                        <p:attrNameLst>
                                          <p:attrName>style.visibility</p:attrName>
                                        </p:attrNameLst>
                                      </p:cBhvr>
                                      <p:to>
                                        <p:strVal val="visible"/>
                                      </p:to>
                                    </p:set>
                                    <p:animEffect transition="in" filter="fade">
                                      <p:cBhvr>
                                        <p:cTn id="19" dur="300"/>
                                        <p:tgtEl>
                                          <p:spTgt spid="170"/>
                                        </p:tgtEl>
                                      </p:cBhvr>
                                    </p:animEffect>
                                  </p:childTnLst>
                                </p:cTn>
                              </p:par>
                            </p:childTnLst>
                          </p:cTn>
                        </p:par>
                        <p:par>
                          <p:cTn id="20" fill="hold">
                            <p:stCondLst>
                              <p:cond delay="800"/>
                            </p:stCondLst>
                            <p:childTnLst>
                              <p:par>
                                <p:cTn id="21" presetID="22" presetClass="entr" presetSubtype="8" fill="hold" nodeType="afterEffect">
                                  <p:stCondLst>
                                    <p:cond delay="0"/>
                                  </p:stCondLst>
                                  <p:childTnLst>
                                    <p:set>
                                      <p:cBhvr>
                                        <p:cTn id="22" dur="1" fill="hold">
                                          <p:stCondLst>
                                            <p:cond delay="0"/>
                                          </p:stCondLst>
                                        </p:cTn>
                                        <p:tgtEl>
                                          <p:spTgt spid="158"/>
                                        </p:tgtEl>
                                        <p:attrNameLst>
                                          <p:attrName>style.visibility</p:attrName>
                                        </p:attrNameLst>
                                      </p:cBhvr>
                                      <p:to>
                                        <p:strVal val="visible"/>
                                      </p:to>
                                    </p:set>
                                    <p:animEffect transition="in" filter="wipe(left)">
                                      <p:cBhvr>
                                        <p:cTn id="23" dur="300"/>
                                        <p:tgtEl>
                                          <p:spTgt spid="15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1"/>
                                        </p:tgtEl>
                                        <p:attrNameLst>
                                          <p:attrName>style.visibility</p:attrName>
                                        </p:attrNameLst>
                                      </p:cBhvr>
                                      <p:to>
                                        <p:strVal val="visible"/>
                                      </p:to>
                                    </p:set>
                                    <p:animEffect transition="in" filter="fade">
                                      <p:cBhvr>
                                        <p:cTn id="26" dur="300"/>
                                        <p:tgtEl>
                                          <p:spTgt spid="171"/>
                                        </p:tgtEl>
                                      </p:cBhvr>
                                    </p:animEffect>
                                  </p:childTnLst>
                                </p:cTn>
                              </p:par>
                            </p:childTnLst>
                          </p:cTn>
                        </p:par>
                        <p:par>
                          <p:cTn id="27" fill="hold">
                            <p:stCondLst>
                              <p:cond delay="1100"/>
                            </p:stCondLst>
                            <p:childTnLst>
                              <p:par>
                                <p:cTn id="28" presetID="22" presetClass="entr" presetSubtype="8" fill="hold" nodeType="afterEffect">
                                  <p:stCondLst>
                                    <p:cond delay="0"/>
                                  </p:stCondLst>
                                  <p:childTnLst>
                                    <p:set>
                                      <p:cBhvr>
                                        <p:cTn id="29" dur="1" fill="hold">
                                          <p:stCondLst>
                                            <p:cond delay="0"/>
                                          </p:stCondLst>
                                        </p:cTn>
                                        <p:tgtEl>
                                          <p:spTgt spid="161"/>
                                        </p:tgtEl>
                                        <p:attrNameLst>
                                          <p:attrName>style.visibility</p:attrName>
                                        </p:attrNameLst>
                                      </p:cBhvr>
                                      <p:to>
                                        <p:strVal val="visible"/>
                                      </p:to>
                                    </p:set>
                                    <p:animEffect transition="in" filter="wipe(left)">
                                      <p:cBhvr>
                                        <p:cTn id="30" dur="300"/>
                                        <p:tgtEl>
                                          <p:spTgt spid="16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2"/>
                                        </p:tgtEl>
                                        <p:attrNameLst>
                                          <p:attrName>style.visibility</p:attrName>
                                        </p:attrNameLst>
                                      </p:cBhvr>
                                      <p:to>
                                        <p:strVal val="visible"/>
                                      </p:to>
                                    </p:set>
                                    <p:animEffect transition="in" filter="fade">
                                      <p:cBhvr>
                                        <p:cTn id="33" dur="300"/>
                                        <p:tgtEl>
                                          <p:spTgt spid="172"/>
                                        </p:tgtEl>
                                      </p:cBhvr>
                                    </p:animEffect>
                                  </p:childTnLst>
                                </p:cTn>
                              </p:par>
                            </p:childTnLst>
                          </p:cTn>
                        </p:par>
                        <p:par>
                          <p:cTn id="34" fill="hold">
                            <p:stCondLst>
                              <p:cond delay="1400"/>
                            </p:stCondLst>
                            <p:childTnLst>
                              <p:par>
                                <p:cTn id="35" presetID="22" presetClass="entr" presetSubtype="8" fill="hold" nodeType="afterEffect">
                                  <p:stCondLst>
                                    <p:cond delay="0"/>
                                  </p:stCondLst>
                                  <p:childTnLst>
                                    <p:set>
                                      <p:cBhvr>
                                        <p:cTn id="36" dur="1" fill="hold">
                                          <p:stCondLst>
                                            <p:cond delay="0"/>
                                          </p:stCondLst>
                                        </p:cTn>
                                        <p:tgtEl>
                                          <p:spTgt spid="164"/>
                                        </p:tgtEl>
                                        <p:attrNameLst>
                                          <p:attrName>style.visibility</p:attrName>
                                        </p:attrNameLst>
                                      </p:cBhvr>
                                      <p:to>
                                        <p:strVal val="visible"/>
                                      </p:to>
                                    </p:set>
                                    <p:animEffect transition="in" filter="wipe(left)">
                                      <p:cBhvr>
                                        <p:cTn id="37" dur="300"/>
                                        <p:tgtEl>
                                          <p:spTgt spid="16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3"/>
                                        </p:tgtEl>
                                        <p:attrNameLst>
                                          <p:attrName>style.visibility</p:attrName>
                                        </p:attrNameLst>
                                      </p:cBhvr>
                                      <p:to>
                                        <p:strVal val="visible"/>
                                      </p:to>
                                    </p:set>
                                    <p:animEffect transition="in" filter="fade">
                                      <p:cBhvr>
                                        <p:cTn id="40" dur="300"/>
                                        <p:tgtEl>
                                          <p:spTgt spid="173"/>
                                        </p:tgtEl>
                                      </p:cBhvr>
                                    </p:animEffect>
                                  </p:childTnLst>
                                </p:cTn>
                              </p:par>
                            </p:childTnLst>
                          </p:cTn>
                        </p:par>
                        <p:par>
                          <p:cTn id="41" fill="hold">
                            <p:stCondLst>
                              <p:cond delay="1700"/>
                            </p:stCondLst>
                            <p:childTnLst>
                              <p:par>
                                <p:cTn id="42" presetID="10" presetClass="entr" presetSubtype="0" fill="hold" grpId="0" nodeType="afterEffect">
                                  <p:stCondLst>
                                    <p:cond delay="0"/>
                                  </p:stCondLst>
                                  <p:childTnLst>
                                    <p:set>
                                      <p:cBhvr>
                                        <p:cTn id="43" dur="1" fill="hold">
                                          <p:stCondLst>
                                            <p:cond delay="0"/>
                                          </p:stCondLst>
                                        </p:cTn>
                                        <p:tgtEl>
                                          <p:spTgt spid="316"/>
                                        </p:tgtEl>
                                        <p:attrNameLst>
                                          <p:attrName>style.visibility</p:attrName>
                                        </p:attrNameLst>
                                      </p:cBhvr>
                                      <p:to>
                                        <p:strVal val="visible"/>
                                      </p:to>
                                    </p:set>
                                    <p:animEffect transition="in" filter="fade">
                                      <p:cBhvr>
                                        <p:cTn id="44" dur="500"/>
                                        <p:tgtEl>
                                          <p:spTgt spid="31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27"/>
                                        </p:tgtEl>
                                        <p:attrNameLst>
                                          <p:attrName>style.visibility</p:attrName>
                                        </p:attrNameLst>
                                      </p:cBhvr>
                                      <p:to>
                                        <p:strVal val="visible"/>
                                      </p:to>
                                    </p:set>
                                    <p:animEffect transition="in" filter="fade">
                                      <p:cBhvr>
                                        <p:cTn id="47" dur="500"/>
                                        <p:tgtEl>
                                          <p:spTgt spid="327"/>
                                        </p:tgtEl>
                                      </p:cBhvr>
                                    </p:animEffect>
                                  </p:childTnLst>
                                </p:cTn>
                              </p:par>
                              <p:par>
                                <p:cTn id="48" presetID="22" presetClass="entr" presetSubtype="4" fill="hold" nodeType="withEffect">
                                  <p:stCondLst>
                                    <p:cond delay="0"/>
                                  </p:stCondLst>
                                  <p:childTnLst>
                                    <p:set>
                                      <p:cBhvr>
                                        <p:cTn id="49" dur="1" fill="hold">
                                          <p:stCondLst>
                                            <p:cond delay="0"/>
                                          </p:stCondLst>
                                        </p:cTn>
                                        <p:tgtEl>
                                          <p:spTgt spid="332"/>
                                        </p:tgtEl>
                                        <p:attrNameLst>
                                          <p:attrName>style.visibility</p:attrName>
                                        </p:attrNameLst>
                                      </p:cBhvr>
                                      <p:to>
                                        <p:strVal val="visible"/>
                                      </p:to>
                                    </p:set>
                                    <p:animEffect transition="in" filter="wipe(down)">
                                      <p:cBhvr>
                                        <p:cTn id="50" dur="500"/>
                                        <p:tgtEl>
                                          <p:spTgt spid="332"/>
                                        </p:tgtEl>
                                      </p:cBhvr>
                                    </p:animEffect>
                                  </p:childTnLst>
                                </p:cTn>
                              </p:par>
                              <p:par>
                                <p:cTn id="51" presetID="22" presetClass="entr" presetSubtype="4" fill="hold" nodeType="withEffect">
                                  <p:stCondLst>
                                    <p:cond delay="0"/>
                                  </p:stCondLst>
                                  <p:childTnLst>
                                    <p:set>
                                      <p:cBhvr>
                                        <p:cTn id="52" dur="1" fill="hold">
                                          <p:stCondLst>
                                            <p:cond delay="0"/>
                                          </p:stCondLst>
                                        </p:cTn>
                                        <p:tgtEl>
                                          <p:spTgt spid="333"/>
                                        </p:tgtEl>
                                        <p:attrNameLst>
                                          <p:attrName>style.visibility</p:attrName>
                                        </p:attrNameLst>
                                      </p:cBhvr>
                                      <p:to>
                                        <p:strVal val="visible"/>
                                      </p:to>
                                    </p:set>
                                    <p:animEffect transition="in" filter="wipe(down)">
                                      <p:cBhvr>
                                        <p:cTn id="53" dur="500"/>
                                        <p:tgtEl>
                                          <p:spTgt spid="33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51"/>
                                        </p:tgtEl>
                                        <p:attrNameLst>
                                          <p:attrName>style.visibility</p:attrName>
                                        </p:attrNameLst>
                                      </p:cBhvr>
                                      <p:to>
                                        <p:strVal val="visible"/>
                                      </p:to>
                                    </p:set>
                                    <p:animEffect transition="in" filter="fade">
                                      <p:cBhvr>
                                        <p:cTn id="56" dur="500"/>
                                        <p:tgtEl>
                                          <p:spTgt spid="351"/>
                                        </p:tgtEl>
                                      </p:cBhvr>
                                    </p:animEffect>
                                  </p:childTnLst>
                                </p:cTn>
                              </p:par>
                              <p:par>
                                <p:cTn id="57" presetID="22" presetClass="entr" presetSubtype="4" fill="hold" nodeType="withEffect">
                                  <p:stCondLst>
                                    <p:cond delay="0"/>
                                  </p:stCondLst>
                                  <p:childTnLst>
                                    <p:set>
                                      <p:cBhvr>
                                        <p:cTn id="58" dur="1" fill="hold">
                                          <p:stCondLst>
                                            <p:cond delay="0"/>
                                          </p:stCondLst>
                                        </p:cTn>
                                        <p:tgtEl>
                                          <p:spTgt spid="354"/>
                                        </p:tgtEl>
                                        <p:attrNameLst>
                                          <p:attrName>style.visibility</p:attrName>
                                        </p:attrNameLst>
                                      </p:cBhvr>
                                      <p:to>
                                        <p:strVal val="visible"/>
                                      </p:to>
                                    </p:set>
                                    <p:animEffect transition="in" filter="wipe(down)">
                                      <p:cBhvr>
                                        <p:cTn id="59" dur="500"/>
                                        <p:tgtEl>
                                          <p:spTgt spid="354"/>
                                        </p:tgtEl>
                                      </p:cBhvr>
                                    </p:animEffect>
                                  </p:childTnLst>
                                </p:cTn>
                              </p:par>
                              <p:par>
                                <p:cTn id="60" presetID="22" presetClass="entr" presetSubtype="4" fill="hold" nodeType="withEffect">
                                  <p:stCondLst>
                                    <p:cond delay="0"/>
                                  </p:stCondLst>
                                  <p:childTnLst>
                                    <p:set>
                                      <p:cBhvr>
                                        <p:cTn id="61" dur="1" fill="hold">
                                          <p:stCondLst>
                                            <p:cond delay="0"/>
                                          </p:stCondLst>
                                        </p:cTn>
                                        <p:tgtEl>
                                          <p:spTgt spid="356"/>
                                        </p:tgtEl>
                                        <p:attrNameLst>
                                          <p:attrName>style.visibility</p:attrName>
                                        </p:attrNameLst>
                                      </p:cBhvr>
                                      <p:to>
                                        <p:strVal val="visible"/>
                                      </p:to>
                                    </p:set>
                                    <p:animEffect transition="in" filter="wipe(down)">
                                      <p:cBhvr>
                                        <p:cTn id="62" dur="500"/>
                                        <p:tgtEl>
                                          <p:spTgt spid="356"/>
                                        </p:tgtEl>
                                      </p:cBhvr>
                                    </p:animEffect>
                                  </p:childTnLst>
                                </p:cTn>
                              </p:par>
                              <p:par>
                                <p:cTn id="63" presetID="22" presetClass="entr" presetSubtype="4" fill="hold" nodeType="withEffect">
                                  <p:stCondLst>
                                    <p:cond delay="0"/>
                                  </p:stCondLst>
                                  <p:childTnLst>
                                    <p:set>
                                      <p:cBhvr>
                                        <p:cTn id="64" dur="1" fill="hold">
                                          <p:stCondLst>
                                            <p:cond delay="0"/>
                                          </p:stCondLst>
                                        </p:cTn>
                                        <p:tgtEl>
                                          <p:spTgt spid="357"/>
                                        </p:tgtEl>
                                        <p:attrNameLst>
                                          <p:attrName>style.visibility</p:attrName>
                                        </p:attrNameLst>
                                      </p:cBhvr>
                                      <p:to>
                                        <p:strVal val="visible"/>
                                      </p:to>
                                    </p:set>
                                    <p:animEffect transition="in" filter="wipe(down)">
                                      <p:cBhvr>
                                        <p:cTn id="65" dur="500"/>
                                        <p:tgtEl>
                                          <p:spTgt spid="357"/>
                                        </p:tgtEl>
                                      </p:cBhvr>
                                    </p:animEffect>
                                  </p:childTnLst>
                                </p:cTn>
                              </p:par>
                              <p:par>
                                <p:cTn id="66" presetID="22" presetClass="entr" presetSubtype="4" fill="hold" nodeType="withEffect">
                                  <p:stCondLst>
                                    <p:cond delay="0"/>
                                  </p:stCondLst>
                                  <p:childTnLst>
                                    <p:set>
                                      <p:cBhvr>
                                        <p:cTn id="67" dur="1" fill="hold">
                                          <p:stCondLst>
                                            <p:cond delay="0"/>
                                          </p:stCondLst>
                                        </p:cTn>
                                        <p:tgtEl>
                                          <p:spTgt spid="367"/>
                                        </p:tgtEl>
                                        <p:attrNameLst>
                                          <p:attrName>style.visibility</p:attrName>
                                        </p:attrNameLst>
                                      </p:cBhvr>
                                      <p:to>
                                        <p:strVal val="visible"/>
                                      </p:to>
                                    </p:set>
                                    <p:animEffect transition="in" filter="wipe(down)">
                                      <p:cBhvr>
                                        <p:cTn id="68" dur="500"/>
                                        <p:tgtEl>
                                          <p:spTgt spid="367"/>
                                        </p:tgtEl>
                                      </p:cBhvr>
                                    </p:animEffect>
                                  </p:childTnLst>
                                </p:cTn>
                              </p:par>
                              <p:par>
                                <p:cTn id="69" presetID="22" presetClass="entr" presetSubtype="4" fill="hold" nodeType="withEffect">
                                  <p:stCondLst>
                                    <p:cond delay="0"/>
                                  </p:stCondLst>
                                  <p:childTnLst>
                                    <p:set>
                                      <p:cBhvr>
                                        <p:cTn id="70" dur="1" fill="hold">
                                          <p:stCondLst>
                                            <p:cond delay="0"/>
                                          </p:stCondLst>
                                        </p:cTn>
                                        <p:tgtEl>
                                          <p:spTgt spid="368"/>
                                        </p:tgtEl>
                                        <p:attrNameLst>
                                          <p:attrName>style.visibility</p:attrName>
                                        </p:attrNameLst>
                                      </p:cBhvr>
                                      <p:to>
                                        <p:strVal val="visible"/>
                                      </p:to>
                                    </p:set>
                                    <p:animEffect transition="in" filter="wipe(down)">
                                      <p:cBhvr>
                                        <p:cTn id="71" dur="500"/>
                                        <p:tgtEl>
                                          <p:spTgt spid="368"/>
                                        </p:tgtEl>
                                      </p:cBhvr>
                                    </p:animEffect>
                                  </p:childTnLst>
                                </p:cTn>
                              </p:par>
                              <p:par>
                                <p:cTn id="72" presetID="22" presetClass="entr" presetSubtype="4" fill="hold" nodeType="withEffect">
                                  <p:stCondLst>
                                    <p:cond delay="0"/>
                                  </p:stCondLst>
                                  <p:childTnLst>
                                    <p:set>
                                      <p:cBhvr>
                                        <p:cTn id="73" dur="1" fill="hold">
                                          <p:stCondLst>
                                            <p:cond delay="0"/>
                                          </p:stCondLst>
                                        </p:cTn>
                                        <p:tgtEl>
                                          <p:spTgt spid="369"/>
                                        </p:tgtEl>
                                        <p:attrNameLst>
                                          <p:attrName>style.visibility</p:attrName>
                                        </p:attrNameLst>
                                      </p:cBhvr>
                                      <p:to>
                                        <p:strVal val="visible"/>
                                      </p:to>
                                    </p:set>
                                    <p:animEffect transition="in" filter="wipe(down)">
                                      <p:cBhvr>
                                        <p:cTn id="74" dur="500"/>
                                        <p:tgtEl>
                                          <p:spTgt spid="369"/>
                                        </p:tgtEl>
                                      </p:cBhvr>
                                    </p:animEffect>
                                  </p:childTnLst>
                                </p:cTn>
                              </p:par>
                              <p:par>
                                <p:cTn id="75" presetID="22" presetClass="entr" presetSubtype="4" fill="hold" nodeType="withEffect">
                                  <p:stCondLst>
                                    <p:cond delay="0"/>
                                  </p:stCondLst>
                                  <p:childTnLst>
                                    <p:set>
                                      <p:cBhvr>
                                        <p:cTn id="76" dur="1" fill="hold">
                                          <p:stCondLst>
                                            <p:cond delay="0"/>
                                          </p:stCondLst>
                                        </p:cTn>
                                        <p:tgtEl>
                                          <p:spTgt spid="400"/>
                                        </p:tgtEl>
                                        <p:attrNameLst>
                                          <p:attrName>style.visibility</p:attrName>
                                        </p:attrNameLst>
                                      </p:cBhvr>
                                      <p:to>
                                        <p:strVal val="visible"/>
                                      </p:to>
                                    </p:set>
                                    <p:animEffect transition="in" filter="wipe(down)">
                                      <p:cBhvr>
                                        <p:cTn id="77" dur="500"/>
                                        <p:tgtEl>
                                          <p:spTgt spid="400"/>
                                        </p:tgtEl>
                                      </p:cBhvr>
                                    </p:animEffect>
                                  </p:childTnLst>
                                </p:cTn>
                              </p:par>
                              <p:par>
                                <p:cTn id="78" presetID="22" presetClass="entr" presetSubtype="4" fill="hold" nodeType="withEffect">
                                  <p:stCondLst>
                                    <p:cond delay="0"/>
                                  </p:stCondLst>
                                  <p:childTnLst>
                                    <p:set>
                                      <p:cBhvr>
                                        <p:cTn id="79" dur="1" fill="hold">
                                          <p:stCondLst>
                                            <p:cond delay="0"/>
                                          </p:stCondLst>
                                        </p:cTn>
                                        <p:tgtEl>
                                          <p:spTgt spid="402"/>
                                        </p:tgtEl>
                                        <p:attrNameLst>
                                          <p:attrName>style.visibility</p:attrName>
                                        </p:attrNameLst>
                                      </p:cBhvr>
                                      <p:to>
                                        <p:strVal val="visible"/>
                                      </p:to>
                                    </p:set>
                                    <p:animEffect transition="in" filter="wipe(down)">
                                      <p:cBhvr>
                                        <p:cTn id="80" dur="500"/>
                                        <p:tgtEl>
                                          <p:spTgt spid="402"/>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fade">
                                      <p:cBhvr>
                                        <p:cTn id="83" dur="500"/>
                                        <p:tgtEl>
                                          <p:spTgt spid="4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055"/>
                                        </p:tgtEl>
                                        <p:attrNameLst>
                                          <p:attrName>style.visibility</p:attrName>
                                        </p:attrNameLst>
                                      </p:cBhvr>
                                      <p:to>
                                        <p:strVal val="visible"/>
                                      </p:to>
                                    </p:set>
                                    <p:animEffect transition="in" filter="fade">
                                      <p:cBhvr>
                                        <p:cTn id="86" dur="500"/>
                                        <p:tgtEl>
                                          <p:spTgt spid="205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062"/>
                                        </p:tgtEl>
                                        <p:attrNameLst>
                                          <p:attrName>style.visibility</p:attrName>
                                        </p:attrNameLst>
                                      </p:cBhvr>
                                      <p:to>
                                        <p:strVal val="visible"/>
                                      </p:to>
                                    </p:set>
                                    <p:animEffect transition="in" filter="fade">
                                      <p:cBhvr>
                                        <p:cTn id="89" dur="500"/>
                                        <p:tgtEl>
                                          <p:spTgt spid="2062"/>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071"/>
                                        </p:tgtEl>
                                        <p:attrNameLst>
                                          <p:attrName>style.visibility</p:attrName>
                                        </p:attrNameLst>
                                      </p:cBhvr>
                                      <p:to>
                                        <p:strVal val="visible"/>
                                      </p:to>
                                    </p:set>
                                    <p:animEffect transition="in" filter="fade">
                                      <p:cBhvr>
                                        <p:cTn id="92" dur="500"/>
                                        <p:tgtEl>
                                          <p:spTgt spid="207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073"/>
                                        </p:tgtEl>
                                        <p:attrNameLst>
                                          <p:attrName>style.visibility</p:attrName>
                                        </p:attrNameLst>
                                      </p:cBhvr>
                                      <p:to>
                                        <p:strVal val="visible"/>
                                      </p:to>
                                    </p:set>
                                    <p:animEffect transition="in" filter="fade">
                                      <p:cBhvr>
                                        <p:cTn id="95" dur="500"/>
                                        <p:tgtEl>
                                          <p:spTgt spid="207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6"/>
                                        </p:tgtEl>
                                        <p:attrNameLst>
                                          <p:attrName>style.visibility</p:attrName>
                                        </p:attrNameLst>
                                      </p:cBhvr>
                                      <p:to>
                                        <p:strVal val="visible"/>
                                      </p:to>
                                    </p:set>
                                    <p:animEffect transition="in" filter="fade">
                                      <p:cBhvr>
                                        <p:cTn id="98" dur="500"/>
                                        <p:tgtEl>
                                          <p:spTgt spid="5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57"/>
                                        </p:tgtEl>
                                        <p:attrNameLst>
                                          <p:attrName>style.visibility</p:attrName>
                                        </p:attrNameLst>
                                      </p:cBhvr>
                                      <p:to>
                                        <p:strVal val="visible"/>
                                      </p:to>
                                    </p:set>
                                    <p:animEffect transition="in" filter="fade">
                                      <p:cBhvr>
                                        <p:cTn id="10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p:bldP spid="171" grpId="0"/>
      <p:bldP spid="172" grpId="0"/>
      <p:bldP spid="173" grpId="0"/>
      <p:bldP spid="313" grpId="0"/>
      <p:bldP spid="316" grpId="0"/>
      <p:bldP spid="327" grpId="0"/>
      <p:bldP spid="2055" grpId="0"/>
      <p:bldP spid="351" grpId="0"/>
      <p:bldP spid="2062" grpId="0"/>
      <p:bldP spid="2071" grpId="0"/>
      <p:bldP spid="2073" grpId="0"/>
      <p:bldP spid="40" grpId="0"/>
      <p:bldP spid="56" grpId="0"/>
      <p:bldP spid="5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06651" y="1263001"/>
            <a:ext cx="2660280" cy="430887"/>
          </a:xfrm>
          <a:prstGeom prst="rect">
            <a:avLst/>
          </a:prstGeom>
          <a:noFill/>
        </p:spPr>
        <p:txBody>
          <a:bodyPr wrap="none" rtlCol="0">
            <a:spAutoFit/>
          </a:bodyPr>
          <a:lstStyle/>
          <a:p>
            <a:r>
              <a:rPr lang="id-ID" sz="2200" b="1" dirty="0">
                <a:solidFill>
                  <a:schemeClr val="accent4"/>
                </a:solidFill>
              </a:rPr>
              <a:t>If types are different:</a:t>
            </a:r>
          </a:p>
        </p:txBody>
      </p:sp>
      <p:sp>
        <p:nvSpPr>
          <p:cNvPr id="7" name="TextBox 6"/>
          <p:cNvSpPr txBox="1"/>
          <p:nvPr/>
        </p:nvSpPr>
        <p:spPr>
          <a:xfrm>
            <a:off x="2305050" y="2019696"/>
            <a:ext cx="3307002" cy="646331"/>
          </a:xfrm>
          <a:prstGeom prst="rect">
            <a:avLst/>
          </a:prstGeom>
          <a:noFill/>
        </p:spPr>
        <p:txBody>
          <a:bodyPr wrap="square" rtlCol="0">
            <a:spAutoFit/>
          </a:bodyPr>
          <a:lstStyle/>
          <a:p>
            <a:pPr algn="just"/>
            <a:r>
              <a:rPr lang="en-US" dirty="0">
                <a:solidFill>
                  <a:schemeClr val="bg1">
                    <a:lumMod val="50000"/>
                  </a:schemeClr>
                </a:solidFill>
              </a:rPr>
              <a:t>W</a:t>
            </a:r>
            <a:r>
              <a:rPr lang="en-US" dirty="0" smtClean="0">
                <a:solidFill>
                  <a:schemeClr val="bg1">
                    <a:lumMod val="50000"/>
                  </a:schemeClr>
                </a:solidFill>
              </a:rPr>
              <a:t>hen </a:t>
            </a:r>
            <a:r>
              <a:rPr lang="en-US" dirty="0">
                <a:solidFill>
                  <a:schemeClr val="bg1">
                    <a:lumMod val="50000"/>
                  </a:schemeClr>
                </a:solidFill>
              </a:rPr>
              <a:t>we need to compare values with different </a:t>
            </a:r>
            <a:r>
              <a:rPr lang="en-US" dirty="0" smtClean="0">
                <a:solidFill>
                  <a:schemeClr val="bg1">
                    <a:lumMod val="50000"/>
                  </a:schemeClr>
                </a:solidFill>
              </a:rPr>
              <a:t>data types</a:t>
            </a:r>
            <a:r>
              <a:rPr lang="en-US" dirty="0">
                <a:solidFill>
                  <a:schemeClr val="bg1">
                    <a:lumMod val="50000"/>
                  </a:schemeClr>
                </a:solidFill>
              </a:rPr>
              <a:t>. </a:t>
            </a:r>
          </a:p>
        </p:txBody>
      </p:sp>
      <p:sp>
        <p:nvSpPr>
          <p:cNvPr id="11" name="TextBox 10"/>
          <p:cNvSpPr txBox="1"/>
          <p:nvPr/>
        </p:nvSpPr>
        <p:spPr>
          <a:xfrm>
            <a:off x="6670647" y="1263001"/>
            <a:ext cx="1546898" cy="430887"/>
          </a:xfrm>
          <a:prstGeom prst="rect">
            <a:avLst/>
          </a:prstGeom>
          <a:noFill/>
        </p:spPr>
        <p:txBody>
          <a:bodyPr wrap="none" rtlCol="0">
            <a:spAutoFit/>
          </a:bodyPr>
          <a:lstStyle/>
          <a:p>
            <a:r>
              <a:rPr lang="id-ID" sz="2200" b="1" dirty="0">
                <a:solidFill>
                  <a:schemeClr val="accent2"/>
                </a:solidFill>
              </a:rPr>
              <a:t>In any case:</a:t>
            </a:r>
          </a:p>
        </p:txBody>
      </p:sp>
      <p:sp>
        <p:nvSpPr>
          <p:cNvPr id="12" name="TextBox 11"/>
          <p:cNvSpPr txBox="1"/>
          <p:nvPr/>
        </p:nvSpPr>
        <p:spPr>
          <a:xfrm>
            <a:off x="7778803" y="2152539"/>
            <a:ext cx="3493322" cy="369332"/>
          </a:xfrm>
          <a:prstGeom prst="rect">
            <a:avLst/>
          </a:prstGeom>
          <a:noFill/>
        </p:spPr>
        <p:txBody>
          <a:bodyPr wrap="square" rtlCol="0">
            <a:spAutoFit/>
          </a:bodyPr>
          <a:lstStyle/>
          <a:p>
            <a:pPr lvl="0" algn="just"/>
            <a:r>
              <a:rPr lang="en-US" dirty="0" smtClean="0">
                <a:solidFill>
                  <a:prstClr val="white">
                    <a:lumMod val="50000"/>
                  </a:prstClr>
                </a:solidFill>
              </a:rPr>
              <a:t>For </a:t>
            </a:r>
            <a:r>
              <a:rPr lang="en-US" dirty="0">
                <a:solidFill>
                  <a:prstClr val="white">
                    <a:lumMod val="50000"/>
                  </a:prstClr>
                </a:solidFill>
              </a:rPr>
              <a:t>example </a:t>
            </a:r>
            <a:r>
              <a:rPr lang="en-US" dirty="0" smtClean="0">
                <a:solidFill>
                  <a:prstClr val="white">
                    <a:lumMod val="50000"/>
                  </a:prstClr>
                </a:solidFill>
              </a:rPr>
              <a:t>in math operations. </a:t>
            </a:r>
            <a:endParaRPr lang="en-US" dirty="0">
              <a:solidFill>
                <a:prstClr val="white">
                  <a:lumMod val="50000"/>
                </a:prstClr>
              </a:solidFill>
            </a:endParaRPr>
          </a:p>
        </p:txBody>
      </p:sp>
      <p:grpSp>
        <p:nvGrpSpPr>
          <p:cNvPr id="14" name="Group 13"/>
          <p:cNvGrpSpPr/>
          <p:nvPr/>
        </p:nvGrpSpPr>
        <p:grpSpPr>
          <a:xfrm>
            <a:off x="1087938" y="1816080"/>
            <a:ext cx="1199225" cy="1053563"/>
            <a:chOff x="2894013" y="1827213"/>
            <a:chExt cx="1346200" cy="1182687"/>
          </a:xfrm>
        </p:grpSpPr>
        <p:sp>
          <p:nvSpPr>
            <p:cNvPr id="16" name="Freeform 25"/>
            <p:cNvSpPr>
              <a:spLocks noEditPoints="1"/>
            </p:cNvSpPr>
            <p:nvPr/>
          </p:nvSpPr>
          <p:spPr bwMode="auto">
            <a:xfrm>
              <a:off x="3000378" y="1893890"/>
              <a:ext cx="1039814" cy="1041401"/>
            </a:xfrm>
            <a:custGeom>
              <a:avLst/>
              <a:gdLst>
                <a:gd name="T0" fmla="*/ 117 w 235"/>
                <a:gd name="T1" fmla="*/ 218 h 235"/>
                <a:gd name="T2" fmla="*/ 46 w 235"/>
                <a:gd name="T3" fmla="*/ 188 h 235"/>
                <a:gd name="T4" fmla="*/ 46 w 235"/>
                <a:gd name="T5" fmla="*/ 47 h 235"/>
                <a:gd name="T6" fmla="*/ 117 w 235"/>
                <a:gd name="T7" fmla="*/ 17 h 235"/>
                <a:gd name="T8" fmla="*/ 188 w 235"/>
                <a:gd name="T9" fmla="*/ 47 h 235"/>
                <a:gd name="T10" fmla="*/ 188 w 235"/>
                <a:gd name="T11" fmla="*/ 188 h 235"/>
                <a:gd name="T12" fmla="*/ 117 w 235"/>
                <a:gd name="T13" fmla="*/ 218 h 235"/>
                <a:gd name="T14" fmla="*/ 117 w 235"/>
                <a:gd name="T15" fmla="*/ 0 h 235"/>
                <a:gd name="T16" fmla="*/ 34 w 235"/>
                <a:gd name="T17" fmla="*/ 34 h 235"/>
                <a:gd name="T18" fmla="*/ 0 w 235"/>
                <a:gd name="T19" fmla="*/ 117 h 235"/>
                <a:gd name="T20" fmla="*/ 34 w 235"/>
                <a:gd name="T21" fmla="*/ 200 h 235"/>
                <a:gd name="T22" fmla="*/ 117 w 235"/>
                <a:gd name="T23" fmla="*/ 235 h 235"/>
                <a:gd name="T24" fmla="*/ 200 w 235"/>
                <a:gd name="T25" fmla="*/ 200 h 235"/>
                <a:gd name="T26" fmla="*/ 235 w 235"/>
                <a:gd name="T27" fmla="*/ 117 h 235"/>
                <a:gd name="T28" fmla="*/ 200 w 235"/>
                <a:gd name="T29" fmla="*/ 34 h 235"/>
                <a:gd name="T30" fmla="*/ 117 w 235"/>
                <a:gd name="T31"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5" h="235">
                  <a:moveTo>
                    <a:pt x="117" y="218"/>
                  </a:moveTo>
                  <a:cubicBezTo>
                    <a:pt x="92" y="218"/>
                    <a:pt x="66" y="208"/>
                    <a:pt x="46" y="188"/>
                  </a:cubicBezTo>
                  <a:cubicBezTo>
                    <a:pt x="7" y="149"/>
                    <a:pt x="7" y="86"/>
                    <a:pt x="46" y="47"/>
                  </a:cubicBezTo>
                  <a:cubicBezTo>
                    <a:pt x="66" y="27"/>
                    <a:pt x="92" y="17"/>
                    <a:pt x="117" y="17"/>
                  </a:cubicBezTo>
                  <a:cubicBezTo>
                    <a:pt x="143" y="17"/>
                    <a:pt x="169" y="27"/>
                    <a:pt x="188" y="47"/>
                  </a:cubicBezTo>
                  <a:cubicBezTo>
                    <a:pt x="227" y="86"/>
                    <a:pt x="227" y="149"/>
                    <a:pt x="188" y="188"/>
                  </a:cubicBezTo>
                  <a:cubicBezTo>
                    <a:pt x="169" y="208"/>
                    <a:pt x="143" y="218"/>
                    <a:pt x="117" y="218"/>
                  </a:cubicBezTo>
                  <a:moveTo>
                    <a:pt x="117" y="0"/>
                  </a:moveTo>
                  <a:cubicBezTo>
                    <a:pt x="87" y="0"/>
                    <a:pt x="57" y="12"/>
                    <a:pt x="34" y="34"/>
                  </a:cubicBezTo>
                  <a:cubicBezTo>
                    <a:pt x="11" y="57"/>
                    <a:pt x="0" y="87"/>
                    <a:pt x="0" y="117"/>
                  </a:cubicBezTo>
                  <a:cubicBezTo>
                    <a:pt x="0" y="147"/>
                    <a:pt x="11" y="178"/>
                    <a:pt x="34" y="200"/>
                  </a:cubicBezTo>
                  <a:cubicBezTo>
                    <a:pt x="57" y="223"/>
                    <a:pt x="87" y="235"/>
                    <a:pt x="117" y="235"/>
                  </a:cubicBezTo>
                  <a:cubicBezTo>
                    <a:pt x="147" y="235"/>
                    <a:pt x="177" y="223"/>
                    <a:pt x="200" y="200"/>
                  </a:cubicBezTo>
                  <a:cubicBezTo>
                    <a:pt x="223" y="178"/>
                    <a:pt x="235" y="147"/>
                    <a:pt x="235" y="117"/>
                  </a:cubicBezTo>
                  <a:cubicBezTo>
                    <a:pt x="235" y="87"/>
                    <a:pt x="223" y="57"/>
                    <a:pt x="200" y="34"/>
                  </a:cubicBezTo>
                  <a:cubicBezTo>
                    <a:pt x="177" y="12"/>
                    <a:pt x="147" y="0"/>
                    <a:pt x="117" y="0"/>
                  </a:cubicBezTo>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7" name="Freeform 26"/>
            <p:cNvSpPr>
              <a:spLocks noEditPoints="1"/>
            </p:cNvSpPr>
            <p:nvPr/>
          </p:nvSpPr>
          <p:spPr bwMode="auto">
            <a:xfrm>
              <a:off x="2894013" y="1827213"/>
              <a:ext cx="1265238" cy="1169988"/>
            </a:xfrm>
            <a:custGeom>
              <a:avLst/>
              <a:gdLst>
                <a:gd name="T0" fmla="*/ 141 w 286"/>
                <a:gd name="T1" fmla="*/ 261 h 264"/>
                <a:gd name="T2" fmla="*/ 50 w 286"/>
                <a:gd name="T3" fmla="*/ 223 h 264"/>
                <a:gd name="T4" fmla="*/ 50 w 286"/>
                <a:gd name="T5" fmla="*/ 41 h 264"/>
                <a:gd name="T6" fmla="*/ 141 w 286"/>
                <a:gd name="T7" fmla="*/ 4 h 264"/>
                <a:gd name="T8" fmla="*/ 232 w 286"/>
                <a:gd name="T9" fmla="*/ 41 h 264"/>
                <a:gd name="T10" fmla="*/ 232 w 286"/>
                <a:gd name="T11" fmla="*/ 223 h 264"/>
                <a:gd name="T12" fmla="*/ 141 w 286"/>
                <a:gd name="T13" fmla="*/ 261 h 264"/>
                <a:gd name="T14" fmla="*/ 141 w 286"/>
                <a:gd name="T15" fmla="*/ 0 h 264"/>
                <a:gd name="T16" fmla="*/ 48 w 286"/>
                <a:gd name="T17" fmla="*/ 39 h 264"/>
                <a:gd name="T18" fmla="*/ 9 w 286"/>
                <a:gd name="T19" fmla="*/ 132 h 264"/>
                <a:gd name="T20" fmla="*/ 48 w 286"/>
                <a:gd name="T21" fmla="*/ 226 h 264"/>
                <a:gd name="T22" fmla="*/ 141 w 286"/>
                <a:gd name="T23" fmla="*/ 264 h 264"/>
                <a:gd name="T24" fmla="*/ 141 w 286"/>
                <a:gd name="T25" fmla="*/ 264 h 264"/>
                <a:gd name="T26" fmla="*/ 235 w 286"/>
                <a:gd name="T27" fmla="*/ 226 h 264"/>
                <a:gd name="T28" fmla="*/ 235 w 286"/>
                <a:gd name="T29" fmla="*/ 39 h 264"/>
                <a:gd name="T30" fmla="*/ 141 w 286"/>
                <a:gd name="T3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6" h="264">
                  <a:moveTo>
                    <a:pt x="141" y="261"/>
                  </a:moveTo>
                  <a:cubicBezTo>
                    <a:pt x="107" y="261"/>
                    <a:pt x="75" y="248"/>
                    <a:pt x="50" y="223"/>
                  </a:cubicBezTo>
                  <a:cubicBezTo>
                    <a:pt x="0" y="173"/>
                    <a:pt x="0" y="92"/>
                    <a:pt x="50" y="41"/>
                  </a:cubicBezTo>
                  <a:cubicBezTo>
                    <a:pt x="75" y="17"/>
                    <a:pt x="107" y="4"/>
                    <a:pt x="141" y="4"/>
                  </a:cubicBezTo>
                  <a:cubicBezTo>
                    <a:pt x="176" y="4"/>
                    <a:pt x="208" y="17"/>
                    <a:pt x="232" y="41"/>
                  </a:cubicBezTo>
                  <a:cubicBezTo>
                    <a:pt x="283" y="92"/>
                    <a:pt x="283" y="173"/>
                    <a:pt x="232" y="223"/>
                  </a:cubicBezTo>
                  <a:cubicBezTo>
                    <a:pt x="208" y="248"/>
                    <a:pt x="176" y="261"/>
                    <a:pt x="141" y="261"/>
                  </a:cubicBezTo>
                  <a:moveTo>
                    <a:pt x="141" y="0"/>
                  </a:moveTo>
                  <a:cubicBezTo>
                    <a:pt x="106" y="0"/>
                    <a:pt x="73" y="14"/>
                    <a:pt x="48" y="39"/>
                  </a:cubicBezTo>
                  <a:cubicBezTo>
                    <a:pt x="23" y="64"/>
                    <a:pt x="9" y="97"/>
                    <a:pt x="9" y="132"/>
                  </a:cubicBezTo>
                  <a:cubicBezTo>
                    <a:pt x="9" y="168"/>
                    <a:pt x="23" y="201"/>
                    <a:pt x="48" y="226"/>
                  </a:cubicBezTo>
                  <a:cubicBezTo>
                    <a:pt x="73" y="251"/>
                    <a:pt x="106" y="264"/>
                    <a:pt x="141" y="264"/>
                  </a:cubicBezTo>
                  <a:cubicBezTo>
                    <a:pt x="141" y="264"/>
                    <a:pt x="141" y="264"/>
                    <a:pt x="141" y="264"/>
                  </a:cubicBezTo>
                  <a:cubicBezTo>
                    <a:pt x="177" y="264"/>
                    <a:pt x="210" y="251"/>
                    <a:pt x="235" y="226"/>
                  </a:cubicBezTo>
                  <a:cubicBezTo>
                    <a:pt x="286" y="174"/>
                    <a:pt x="286" y="91"/>
                    <a:pt x="235" y="39"/>
                  </a:cubicBezTo>
                  <a:cubicBezTo>
                    <a:pt x="210" y="14"/>
                    <a:pt x="177" y="0"/>
                    <a:pt x="141" y="0"/>
                  </a:cubicBezTo>
                </a:path>
              </a:pathLst>
            </a:custGeom>
            <a:solidFill>
              <a:schemeClr val="accent4">
                <a:lumMod val="40000"/>
                <a:lumOff val="6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27"/>
            <p:cNvSpPr>
              <a:spLocks/>
            </p:cNvSpPr>
            <p:nvPr/>
          </p:nvSpPr>
          <p:spPr bwMode="auto">
            <a:xfrm>
              <a:off x="3032126" y="1970088"/>
              <a:ext cx="973138" cy="889000"/>
            </a:xfrm>
            <a:custGeom>
              <a:avLst/>
              <a:gdLst>
                <a:gd name="T0" fmla="*/ 110 w 220"/>
                <a:gd name="T1" fmla="*/ 0 h 201"/>
                <a:gd name="T2" fmla="*/ 39 w 220"/>
                <a:gd name="T3" fmla="*/ 30 h 201"/>
                <a:gd name="T4" fmla="*/ 39 w 220"/>
                <a:gd name="T5" fmla="*/ 171 h 201"/>
                <a:gd name="T6" fmla="*/ 110 w 220"/>
                <a:gd name="T7" fmla="*/ 201 h 201"/>
                <a:gd name="T8" fmla="*/ 181 w 220"/>
                <a:gd name="T9" fmla="*/ 171 h 201"/>
                <a:gd name="T10" fmla="*/ 181 w 220"/>
                <a:gd name="T11" fmla="*/ 30 h 201"/>
                <a:gd name="T12" fmla="*/ 110 w 220"/>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220" h="201">
                  <a:moveTo>
                    <a:pt x="110" y="0"/>
                  </a:moveTo>
                  <a:cubicBezTo>
                    <a:pt x="85" y="0"/>
                    <a:pt x="59" y="10"/>
                    <a:pt x="39" y="30"/>
                  </a:cubicBezTo>
                  <a:cubicBezTo>
                    <a:pt x="0" y="69"/>
                    <a:pt x="0" y="132"/>
                    <a:pt x="39" y="171"/>
                  </a:cubicBezTo>
                  <a:cubicBezTo>
                    <a:pt x="59" y="191"/>
                    <a:pt x="85" y="201"/>
                    <a:pt x="110" y="201"/>
                  </a:cubicBezTo>
                  <a:cubicBezTo>
                    <a:pt x="136" y="201"/>
                    <a:pt x="162" y="191"/>
                    <a:pt x="181" y="171"/>
                  </a:cubicBezTo>
                  <a:cubicBezTo>
                    <a:pt x="220" y="132"/>
                    <a:pt x="220" y="69"/>
                    <a:pt x="181" y="30"/>
                  </a:cubicBezTo>
                  <a:cubicBezTo>
                    <a:pt x="162" y="10"/>
                    <a:pt x="136" y="0"/>
                    <a:pt x="110"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Freeform 40"/>
            <p:cNvSpPr>
              <a:spLocks/>
            </p:cNvSpPr>
            <p:nvPr/>
          </p:nvSpPr>
          <p:spPr bwMode="auto">
            <a:xfrm>
              <a:off x="3916363" y="2682875"/>
              <a:ext cx="323850" cy="327025"/>
            </a:xfrm>
            <a:custGeom>
              <a:avLst/>
              <a:gdLst>
                <a:gd name="T0" fmla="*/ 181 w 204"/>
                <a:gd name="T1" fmla="*/ 0 h 206"/>
                <a:gd name="T2" fmla="*/ 0 w 204"/>
                <a:gd name="T3" fmla="*/ 184 h 206"/>
                <a:gd name="T4" fmla="*/ 204 w 204"/>
                <a:gd name="T5" fmla="*/ 206 h 206"/>
                <a:gd name="T6" fmla="*/ 181 w 204"/>
                <a:gd name="T7" fmla="*/ 0 h 206"/>
              </a:gdLst>
              <a:ahLst/>
              <a:cxnLst>
                <a:cxn ang="0">
                  <a:pos x="T0" y="T1"/>
                </a:cxn>
                <a:cxn ang="0">
                  <a:pos x="T2" y="T3"/>
                </a:cxn>
                <a:cxn ang="0">
                  <a:pos x="T4" y="T5"/>
                </a:cxn>
                <a:cxn ang="0">
                  <a:pos x="T6" y="T7"/>
                </a:cxn>
              </a:cxnLst>
              <a:rect l="0" t="0" r="r" b="b"/>
              <a:pathLst>
                <a:path w="204" h="206">
                  <a:moveTo>
                    <a:pt x="181" y="0"/>
                  </a:moveTo>
                  <a:lnTo>
                    <a:pt x="0" y="184"/>
                  </a:lnTo>
                  <a:lnTo>
                    <a:pt x="204" y="206"/>
                  </a:lnTo>
                  <a:lnTo>
                    <a:pt x="181"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1" name="Group 20"/>
          <p:cNvGrpSpPr/>
          <p:nvPr/>
        </p:nvGrpSpPr>
        <p:grpSpPr>
          <a:xfrm>
            <a:off x="6584962" y="1816080"/>
            <a:ext cx="1199225" cy="1053563"/>
            <a:chOff x="2894013" y="1827213"/>
            <a:chExt cx="1346200" cy="1182687"/>
          </a:xfrm>
        </p:grpSpPr>
        <p:sp>
          <p:nvSpPr>
            <p:cNvPr id="25" name="Freeform 25"/>
            <p:cNvSpPr>
              <a:spLocks noEditPoints="1"/>
            </p:cNvSpPr>
            <p:nvPr/>
          </p:nvSpPr>
          <p:spPr bwMode="auto">
            <a:xfrm>
              <a:off x="3000376" y="1893888"/>
              <a:ext cx="1039813" cy="1041400"/>
            </a:xfrm>
            <a:custGeom>
              <a:avLst/>
              <a:gdLst>
                <a:gd name="T0" fmla="*/ 117 w 235"/>
                <a:gd name="T1" fmla="*/ 218 h 235"/>
                <a:gd name="T2" fmla="*/ 46 w 235"/>
                <a:gd name="T3" fmla="*/ 188 h 235"/>
                <a:gd name="T4" fmla="*/ 46 w 235"/>
                <a:gd name="T5" fmla="*/ 47 h 235"/>
                <a:gd name="T6" fmla="*/ 117 w 235"/>
                <a:gd name="T7" fmla="*/ 17 h 235"/>
                <a:gd name="T8" fmla="*/ 188 w 235"/>
                <a:gd name="T9" fmla="*/ 47 h 235"/>
                <a:gd name="T10" fmla="*/ 188 w 235"/>
                <a:gd name="T11" fmla="*/ 188 h 235"/>
                <a:gd name="T12" fmla="*/ 117 w 235"/>
                <a:gd name="T13" fmla="*/ 218 h 235"/>
                <a:gd name="T14" fmla="*/ 117 w 235"/>
                <a:gd name="T15" fmla="*/ 0 h 235"/>
                <a:gd name="T16" fmla="*/ 34 w 235"/>
                <a:gd name="T17" fmla="*/ 34 h 235"/>
                <a:gd name="T18" fmla="*/ 0 w 235"/>
                <a:gd name="T19" fmla="*/ 117 h 235"/>
                <a:gd name="T20" fmla="*/ 34 w 235"/>
                <a:gd name="T21" fmla="*/ 200 h 235"/>
                <a:gd name="T22" fmla="*/ 117 w 235"/>
                <a:gd name="T23" fmla="*/ 235 h 235"/>
                <a:gd name="T24" fmla="*/ 200 w 235"/>
                <a:gd name="T25" fmla="*/ 200 h 235"/>
                <a:gd name="T26" fmla="*/ 235 w 235"/>
                <a:gd name="T27" fmla="*/ 117 h 235"/>
                <a:gd name="T28" fmla="*/ 200 w 235"/>
                <a:gd name="T29" fmla="*/ 34 h 235"/>
                <a:gd name="T30" fmla="*/ 117 w 235"/>
                <a:gd name="T31"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5" h="235">
                  <a:moveTo>
                    <a:pt x="117" y="218"/>
                  </a:moveTo>
                  <a:cubicBezTo>
                    <a:pt x="92" y="218"/>
                    <a:pt x="66" y="208"/>
                    <a:pt x="46" y="188"/>
                  </a:cubicBezTo>
                  <a:cubicBezTo>
                    <a:pt x="7" y="149"/>
                    <a:pt x="7" y="86"/>
                    <a:pt x="46" y="47"/>
                  </a:cubicBezTo>
                  <a:cubicBezTo>
                    <a:pt x="66" y="27"/>
                    <a:pt x="92" y="17"/>
                    <a:pt x="117" y="17"/>
                  </a:cubicBezTo>
                  <a:cubicBezTo>
                    <a:pt x="143" y="17"/>
                    <a:pt x="169" y="27"/>
                    <a:pt x="188" y="47"/>
                  </a:cubicBezTo>
                  <a:cubicBezTo>
                    <a:pt x="227" y="86"/>
                    <a:pt x="227" y="149"/>
                    <a:pt x="188" y="188"/>
                  </a:cubicBezTo>
                  <a:cubicBezTo>
                    <a:pt x="169" y="208"/>
                    <a:pt x="143" y="218"/>
                    <a:pt x="117" y="218"/>
                  </a:cubicBezTo>
                  <a:moveTo>
                    <a:pt x="117" y="0"/>
                  </a:moveTo>
                  <a:cubicBezTo>
                    <a:pt x="87" y="0"/>
                    <a:pt x="57" y="12"/>
                    <a:pt x="34" y="34"/>
                  </a:cubicBezTo>
                  <a:cubicBezTo>
                    <a:pt x="11" y="57"/>
                    <a:pt x="0" y="87"/>
                    <a:pt x="0" y="117"/>
                  </a:cubicBezTo>
                  <a:cubicBezTo>
                    <a:pt x="0" y="147"/>
                    <a:pt x="11" y="178"/>
                    <a:pt x="34" y="200"/>
                  </a:cubicBezTo>
                  <a:cubicBezTo>
                    <a:pt x="57" y="223"/>
                    <a:pt x="87" y="235"/>
                    <a:pt x="117" y="235"/>
                  </a:cubicBezTo>
                  <a:cubicBezTo>
                    <a:pt x="147" y="235"/>
                    <a:pt x="177" y="223"/>
                    <a:pt x="200" y="200"/>
                  </a:cubicBezTo>
                  <a:cubicBezTo>
                    <a:pt x="223" y="178"/>
                    <a:pt x="235" y="147"/>
                    <a:pt x="235" y="117"/>
                  </a:cubicBezTo>
                  <a:cubicBezTo>
                    <a:pt x="235" y="87"/>
                    <a:pt x="223" y="57"/>
                    <a:pt x="200" y="34"/>
                  </a:cubicBezTo>
                  <a:cubicBezTo>
                    <a:pt x="177" y="12"/>
                    <a:pt x="147" y="0"/>
                    <a:pt x="117" y="0"/>
                  </a:cubicBezTo>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6"/>
            <p:cNvSpPr>
              <a:spLocks noEditPoints="1"/>
            </p:cNvSpPr>
            <p:nvPr/>
          </p:nvSpPr>
          <p:spPr bwMode="auto">
            <a:xfrm>
              <a:off x="2894013" y="1827213"/>
              <a:ext cx="1265238" cy="1169988"/>
            </a:xfrm>
            <a:custGeom>
              <a:avLst/>
              <a:gdLst>
                <a:gd name="T0" fmla="*/ 141 w 286"/>
                <a:gd name="T1" fmla="*/ 261 h 264"/>
                <a:gd name="T2" fmla="*/ 50 w 286"/>
                <a:gd name="T3" fmla="*/ 223 h 264"/>
                <a:gd name="T4" fmla="*/ 50 w 286"/>
                <a:gd name="T5" fmla="*/ 41 h 264"/>
                <a:gd name="T6" fmla="*/ 141 w 286"/>
                <a:gd name="T7" fmla="*/ 4 h 264"/>
                <a:gd name="T8" fmla="*/ 232 w 286"/>
                <a:gd name="T9" fmla="*/ 41 h 264"/>
                <a:gd name="T10" fmla="*/ 232 w 286"/>
                <a:gd name="T11" fmla="*/ 223 h 264"/>
                <a:gd name="T12" fmla="*/ 141 w 286"/>
                <a:gd name="T13" fmla="*/ 261 h 264"/>
                <a:gd name="T14" fmla="*/ 141 w 286"/>
                <a:gd name="T15" fmla="*/ 0 h 264"/>
                <a:gd name="T16" fmla="*/ 48 w 286"/>
                <a:gd name="T17" fmla="*/ 39 h 264"/>
                <a:gd name="T18" fmla="*/ 9 w 286"/>
                <a:gd name="T19" fmla="*/ 132 h 264"/>
                <a:gd name="T20" fmla="*/ 48 w 286"/>
                <a:gd name="T21" fmla="*/ 226 h 264"/>
                <a:gd name="T22" fmla="*/ 141 w 286"/>
                <a:gd name="T23" fmla="*/ 264 h 264"/>
                <a:gd name="T24" fmla="*/ 141 w 286"/>
                <a:gd name="T25" fmla="*/ 264 h 264"/>
                <a:gd name="T26" fmla="*/ 235 w 286"/>
                <a:gd name="T27" fmla="*/ 226 h 264"/>
                <a:gd name="T28" fmla="*/ 235 w 286"/>
                <a:gd name="T29" fmla="*/ 39 h 264"/>
                <a:gd name="T30" fmla="*/ 141 w 286"/>
                <a:gd name="T3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6" h="264">
                  <a:moveTo>
                    <a:pt x="141" y="261"/>
                  </a:moveTo>
                  <a:cubicBezTo>
                    <a:pt x="107" y="261"/>
                    <a:pt x="75" y="248"/>
                    <a:pt x="50" y="223"/>
                  </a:cubicBezTo>
                  <a:cubicBezTo>
                    <a:pt x="0" y="173"/>
                    <a:pt x="0" y="92"/>
                    <a:pt x="50" y="41"/>
                  </a:cubicBezTo>
                  <a:cubicBezTo>
                    <a:pt x="75" y="17"/>
                    <a:pt x="107" y="4"/>
                    <a:pt x="141" y="4"/>
                  </a:cubicBezTo>
                  <a:cubicBezTo>
                    <a:pt x="176" y="4"/>
                    <a:pt x="208" y="17"/>
                    <a:pt x="232" y="41"/>
                  </a:cubicBezTo>
                  <a:cubicBezTo>
                    <a:pt x="283" y="92"/>
                    <a:pt x="283" y="173"/>
                    <a:pt x="232" y="223"/>
                  </a:cubicBezTo>
                  <a:cubicBezTo>
                    <a:pt x="208" y="248"/>
                    <a:pt x="176" y="261"/>
                    <a:pt x="141" y="261"/>
                  </a:cubicBezTo>
                  <a:moveTo>
                    <a:pt x="141" y="0"/>
                  </a:moveTo>
                  <a:cubicBezTo>
                    <a:pt x="106" y="0"/>
                    <a:pt x="73" y="14"/>
                    <a:pt x="48" y="39"/>
                  </a:cubicBezTo>
                  <a:cubicBezTo>
                    <a:pt x="23" y="64"/>
                    <a:pt x="9" y="97"/>
                    <a:pt x="9" y="132"/>
                  </a:cubicBezTo>
                  <a:cubicBezTo>
                    <a:pt x="9" y="168"/>
                    <a:pt x="23" y="201"/>
                    <a:pt x="48" y="226"/>
                  </a:cubicBezTo>
                  <a:cubicBezTo>
                    <a:pt x="73" y="251"/>
                    <a:pt x="106" y="264"/>
                    <a:pt x="141" y="264"/>
                  </a:cubicBezTo>
                  <a:cubicBezTo>
                    <a:pt x="141" y="264"/>
                    <a:pt x="141" y="264"/>
                    <a:pt x="141" y="264"/>
                  </a:cubicBezTo>
                  <a:cubicBezTo>
                    <a:pt x="177" y="264"/>
                    <a:pt x="210" y="251"/>
                    <a:pt x="235" y="226"/>
                  </a:cubicBezTo>
                  <a:cubicBezTo>
                    <a:pt x="286" y="174"/>
                    <a:pt x="286" y="91"/>
                    <a:pt x="235" y="39"/>
                  </a:cubicBezTo>
                  <a:cubicBezTo>
                    <a:pt x="210" y="14"/>
                    <a:pt x="177" y="0"/>
                    <a:pt x="141" y="0"/>
                  </a:cubicBezTo>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27"/>
            <p:cNvSpPr>
              <a:spLocks/>
            </p:cNvSpPr>
            <p:nvPr/>
          </p:nvSpPr>
          <p:spPr bwMode="auto">
            <a:xfrm>
              <a:off x="3032126" y="1970088"/>
              <a:ext cx="973138" cy="889000"/>
            </a:xfrm>
            <a:custGeom>
              <a:avLst/>
              <a:gdLst>
                <a:gd name="T0" fmla="*/ 110 w 220"/>
                <a:gd name="T1" fmla="*/ 0 h 201"/>
                <a:gd name="T2" fmla="*/ 39 w 220"/>
                <a:gd name="T3" fmla="*/ 30 h 201"/>
                <a:gd name="T4" fmla="*/ 39 w 220"/>
                <a:gd name="T5" fmla="*/ 171 h 201"/>
                <a:gd name="T6" fmla="*/ 110 w 220"/>
                <a:gd name="T7" fmla="*/ 201 h 201"/>
                <a:gd name="T8" fmla="*/ 181 w 220"/>
                <a:gd name="T9" fmla="*/ 171 h 201"/>
                <a:gd name="T10" fmla="*/ 181 w 220"/>
                <a:gd name="T11" fmla="*/ 30 h 201"/>
                <a:gd name="T12" fmla="*/ 110 w 220"/>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220" h="201">
                  <a:moveTo>
                    <a:pt x="110" y="0"/>
                  </a:moveTo>
                  <a:cubicBezTo>
                    <a:pt x="85" y="0"/>
                    <a:pt x="59" y="10"/>
                    <a:pt x="39" y="30"/>
                  </a:cubicBezTo>
                  <a:cubicBezTo>
                    <a:pt x="0" y="69"/>
                    <a:pt x="0" y="132"/>
                    <a:pt x="39" y="171"/>
                  </a:cubicBezTo>
                  <a:cubicBezTo>
                    <a:pt x="59" y="191"/>
                    <a:pt x="85" y="201"/>
                    <a:pt x="110" y="201"/>
                  </a:cubicBezTo>
                  <a:cubicBezTo>
                    <a:pt x="136" y="201"/>
                    <a:pt x="162" y="191"/>
                    <a:pt x="181" y="171"/>
                  </a:cubicBezTo>
                  <a:cubicBezTo>
                    <a:pt x="220" y="132"/>
                    <a:pt x="220" y="69"/>
                    <a:pt x="181" y="30"/>
                  </a:cubicBezTo>
                  <a:cubicBezTo>
                    <a:pt x="162" y="10"/>
                    <a:pt x="136" y="0"/>
                    <a:pt x="110"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40"/>
            <p:cNvSpPr>
              <a:spLocks/>
            </p:cNvSpPr>
            <p:nvPr/>
          </p:nvSpPr>
          <p:spPr bwMode="auto">
            <a:xfrm>
              <a:off x="3916363" y="2682875"/>
              <a:ext cx="323850" cy="327025"/>
            </a:xfrm>
            <a:custGeom>
              <a:avLst/>
              <a:gdLst>
                <a:gd name="T0" fmla="*/ 181 w 204"/>
                <a:gd name="T1" fmla="*/ 0 h 206"/>
                <a:gd name="T2" fmla="*/ 0 w 204"/>
                <a:gd name="T3" fmla="*/ 184 h 206"/>
                <a:gd name="T4" fmla="*/ 204 w 204"/>
                <a:gd name="T5" fmla="*/ 206 h 206"/>
                <a:gd name="T6" fmla="*/ 181 w 204"/>
                <a:gd name="T7" fmla="*/ 0 h 206"/>
              </a:gdLst>
              <a:ahLst/>
              <a:cxnLst>
                <a:cxn ang="0">
                  <a:pos x="T0" y="T1"/>
                </a:cxn>
                <a:cxn ang="0">
                  <a:pos x="T2" y="T3"/>
                </a:cxn>
                <a:cxn ang="0">
                  <a:pos x="T4" y="T5"/>
                </a:cxn>
                <a:cxn ang="0">
                  <a:pos x="T6" y="T7"/>
                </a:cxn>
              </a:cxnLst>
              <a:rect l="0" t="0" r="r" b="b"/>
              <a:pathLst>
                <a:path w="204" h="206">
                  <a:moveTo>
                    <a:pt x="181" y="0"/>
                  </a:moveTo>
                  <a:lnTo>
                    <a:pt x="0" y="184"/>
                  </a:lnTo>
                  <a:lnTo>
                    <a:pt x="204" y="206"/>
                  </a:lnTo>
                  <a:lnTo>
                    <a:pt x="181"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cxnSp>
        <p:nvCxnSpPr>
          <p:cNvPr id="92" name="Straight Connector 91"/>
          <p:cNvCxnSpPr/>
          <p:nvPr/>
        </p:nvCxnSpPr>
        <p:spPr>
          <a:xfrm>
            <a:off x="6200575" y="1744456"/>
            <a:ext cx="0" cy="4225302"/>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1182690" y="3384694"/>
            <a:ext cx="2732193" cy="400110"/>
            <a:chOff x="1191534" y="2077142"/>
            <a:chExt cx="2732193" cy="400110"/>
          </a:xfrm>
        </p:grpSpPr>
        <p:grpSp>
          <p:nvGrpSpPr>
            <p:cNvPr id="96" name="Group 95"/>
            <p:cNvGrpSpPr/>
            <p:nvPr/>
          </p:nvGrpSpPr>
          <p:grpSpPr>
            <a:xfrm>
              <a:off x="1191534" y="2200343"/>
              <a:ext cx="277647" cy="276819"/>
              <a:chOff x="2138511" y="2464802"/>
              <a:chExt cx="354012" cy="352956"/>
            </a:xfrm>
            <a:solidFill>
              <a:schemeClr val="accent6"/>
            </a:solidFill>
          </p:grpSpPr>
          <p:sp>
            <p:nvSpPr>
              <p:cNvPr id="98" name="Oval 97"/>
              <p:cNvSpPr>
                <a:spLocks noChangeArrowheads="1"/>
              </p:cNvSpPr>
              <p:nvPr/>
            </p:nvSpPr>
            <p:spPr bwMode="auto">
              <a:xfrm>
                <a:off x="2229830" y="2555417"/>
                <a:ext cx="171376" cy="171727"/>
              </a:xfrm>
              <a:prstGeom prst="ellipse">
                <a:avLst/>
              </a:pr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000">
                  <a:solidFill>
                    <a:schemeClr val="tx1">
                      <a:lumMod val="65000"/>
                      <a:lumOff val="35000"/>
                    </a:schemeClr>
                  </a:solidFill>
                </a:endParaRPr>
              </a:p>
            </p:txBody>
          </p:sp>
          <p:sp>
            <p:nvSpPr>
              <p:cNvPr id="99" name="Freeform 98"/>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000">
                  <a:solidFill>
                    <a:schemeClr val="tx1">
                      <a:lumMod val="65000"/>
                      <a:lumOff val="35000"/>
                    </a:schemeClr>
                  </a:solidFill>
                </a:endParaRPr>
              </a:p>
            </p:txBody>
          </p:sp>
        </p:grpSp>
        <p:sp>
          <p:nvSpPr>
            <p:cNvPr id="97" name="Rectangle 96"/>
            <p:cNvSpPr/>
            <p:nvPr/>
          </p:nvSpPr>
          <p:spPr>
            <a:xfrm>
              <a:off x="1574301" y="2077142"/>
              <a:ext cx="2349426" cy="400110"/>
            </a:xfrm>
            <a:prstGeom prst="rect">
              <a:avLst/>
            </a:prstGeom>
          </p:spPr>
          <p:txBody>
            <a:bodyPr wrap="none">
              <a:spAutoFit/>
            </a:bodyPr>
            <a:lstStyle/>
            <a:p>
              <a:r>
                <a:rPr lang="en-US" sz="2000" b="1" dirty="0" smtClean="0">
                  <a:solidFill>
                    <a:schemeClr val="tx1">
                      <a:lumMod val="65000"/>
                      <a:lumOff val="35000"/>
                    </a:schemeClr>
                  </a:solidFill>
                </a:rPr>
                <a:t>a == b</a:t>
              </a:r>
              <a:r>
                <a:rPr lang="en-US" sz="2000" b="1" dirty="0">
                  <a:solidFill>
                    <a:schemeClr val="tx1">
                      <a:lumMod val="65000"/>
                      <a:lumOff val="35000"/>
                    </a:schemeClr>
                  </a:solidFill>
                </a:rPr>
                <a:t> </a:t>
              </a:r>
              <a:r>
                <a:rPr lang="en-US" sz="2000" dirty="0" smtClean="0">
                  <a:solidFill>
                    <a:schemeClr val="tx1">
                      <a:lumMod val="65000"/>
                      <a:lumOff val="35000"/>
                    </a:schemeClr>
                  </a:solidFill>
                </a:rPr>
                <a:t>– to a number</a:t>
              </a:r>
              <a:endParaRPr lang="en-US" sz="2000" dirty="0">
                <a:solidFill>
                  <a:schemeClr val="tx1">
                    <a:lumMod val="65000"/>
                    <a:lumOff val="35000"/>
                  </a:schemeClr>
                </a:solidFill>
              </a:endParaRPr>
            </a:p>
          </p:txBody>
        </p:sp>
      </p:grpSp>
      <p:grpSp>
        <p:nvGrpSpPr>
          <p:cNvPr id="100" name="Group 99"/>
          <p:cNvGrpSpPr/>
          <p:nvPr/>
        </p:nvGrpSpPr>
        <p:grpSpPr>
          <a:xfrm>
            <a:off x="1182690" y="4103729"/>
            <a:ext cx="4429360" cy="400110"/>
            <a:chOff x="1191534" y="2681601"/>
            <a:chExt cx="4255445" cy="400110"/>
          </a:xfrm>
        </p:grpSpPr>
        <p:sp>
          <p:nvSpPr>
            <p:cNvPr id="101" name="Rectangle 100"/>
            <p:cNvSpPr/>
            <p:nvPr/>
          </p:nvSpPr>
          <p:spPr>
            <a:xfrm>
              <a:off x="1574300" y="2681601"/>
              <a:ext cx="3872679" cy="400110"/>
            </a:xfrm>
            <a:prstGeom prst="rect">
              <a:avLst/>
            </a:prstGeom>
          </p:spPr>
          <p:txBody>
            <a:bodyPr wrap="square">
              <a:spAutoFit/>
            </a:bodyPr>
            <a:lstStyle/>
            <a:p>
              <a:r>
                <a:rPr lang="en-US" sz="2000" b="1" dirty="0" smtClean="0">
                  <a:solidFill>
                    <a:schemeClr val="tx1">
                      <a:lumMod val="65000"/>
                      <a:lumOff val="35000"/>
                    </a:schemeClr>
                  </a:solidFill>
                </a:rPr>
                <a:t>a &gt; b, a &gt;= b </a:t>
              </a:r>
              <a:r>
                <a:rPr lang="en-US" sz="2000" dirty="0" smtClean="0">
                  <a:solidFill>
                    <a:schemeClr val="tx1">
                      <a:lumMod val="65000"/>
                      <a:lumOff val="35000"/>
                    </a:schemeClr>
                  </a:solidFill>
                </a:rPr>
                <a:t>– to a number</a:t>
              </a:r>
              <a:endParaRPr lang="en-US" sz="2000" b="1" dirty="0">
                <a:solidFill>
                  <a:schemeClr val="tx1">
                    <a:lumMod val="65000"/>
                    <a:lumOff val="35000"/>
                  </a:schemeClr>
                </a:solidFill>
              </a:endParaRPr>
            </a:p>
          </p:txBody>
        </p:sp>
        <p:grpSp>
          <p:nvGrpSpPr>
            <p:cNvPr id="102" name="Group 101"/>
            <p:cNvGrpSpPr/>
            <p:nvPr/>
          </p:nvGrpSpPr>
          <p:grpSpPr>
            <a:xfrm>
              <a:off x="1191534" y="2741302"/>
              <a:ext cx="277647" cy="276819"/>
              <a:chOff x="2138511" y="2464802"/>
              <a:chExt cx="354012" cy="352956"/>
            </a:xfrm>
            <a:solidFill>
              <a:srgbClr val="C00000"/>
            </a:solidFill>
          </p:grpSpPr>
          <p:sp>
            <p:nvSpPr>
              <p:cNvPr id="103" name="Oval 102"/>
              <p:cNvSpPr>
                <a:spLocks noChangeArrowheads="1"/>
              </p:cNvSpPr>
              <p:nvPr/>
            </p:nvSpPr>
            <p:spPr bwMode="auto">
              <a:xfrm>
                <a:off x="2229830" y="2555417"/>
                <a:ext cx="171376" cy="171727"/>
              </a:xfrm>
              <a:prstGeom prst="ellipse">
                <a:avLst/>
              </a:pr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000">
                  <a:solidFill>
                    <a:schemeClr val="tx1">
                      <a:lumMod val="65000"/>
                      <a:lumOff val="35000"/>
                    </a:schemeClr>
                  </a:solidFill>
                </a:endParaRPr>
              </a:p>
            </p:txBody>
          </p:sp>
          <p:sp>
            <p:nvSpPr>
              <p:cNvPr id="104" name="Freeform 103"/>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000">
                  <a:solidFill>
                    <a:schemeClr val="tx1">
                      <a:lumMod val="65000"/>
                      <a:lumOff val="35000"/>
                    </a:schemeClr>
                  </a:solidFill>
                </a:endParaRPr>
              </a:p>
            </p:txBody>
          </p:sp>
        </p:grpSp>
      </p:grpSp>
      <p:grpSp>
        <p:nvGrpSpPr>
          <p:cNvPr id="125" name="Group 124"/>
          <p:cNvGrpSpPr/>
          <p:nvPr/>
        </p:nvGrpSpPr>
        <p:grpSpPr>
          <a:xfrm>
            <a:off x="6584962" y="4040229"/>
            <a:ext cx="4606103" cy="400110"/>
            <a:chOff x="1191534" y="3752570"/>
            <a:chExt cx="4606103" cy="400110"/>
          </a:xfrm>
        </p:grpSpPr>
        <p:grpSp>
          <p:nvGrpSpPr>
            <p:cNvPr id="126" name="Group 125"/>
            <p:cNvGrpSpPr/>
            <p:nvPr/>
          </p:nvGrpSpPr>
          <p:grpSpPr>
            <a:xfrm>
              <a:off x="1191534" y="3823221"/>
              <a:ext cx="277647" cy="276819"/>
              <a:chOff x="2138511" y="2464802"/>
              <a:chExt cx="354012" cy="352956"/>
            </a:xfrm>
            <a:solidFill>
              <a:schemeClr val="accent2"/>
            </a:solidFill>
          </p:grpSpPr>
          <p:sp>
            <p:nvSpPr>
              <p:cNvPr id="128" name="Oval 127"/>
              <p:cNvSpPr>
                <a:spLocks noChangeArrowheads="1"/>
              </p:cNvSpPr>
              <p:nvPr/>
            </p:nvSpPr>
            <p:spPr bwMode="auto">
              <a:xfrm>
                <a:off x="2229830" y="2555417"/>
                <a:ext cx="171376" cy="171727"/>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000">
                  <a:solidFill>
                    <a:schemeClr val="tx1">
                      <a:lumMod val="65000"/>
                      <a:lumOff val="35000"/>
                    </a:schemeClr>
                  </a:solidFill>
                </a:endParaRPr>
              </a:p>
            </p:txBody>
          </p:sp>
          <p:sp>
            <p:nvSpPr>
              <p:cNvPr id="129" name="Freeform 128"/>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000">
                  <a:solidFill>
                    <a:schemeClr val="tx1">
                      <a:lumMod val="65000"/>
                      <a:lumOff val="35000"/>
                    </a:schemeClr>
                  </a:solidFill>
                </a:endParaRPr>
              </a:p>
            </p:txBody>
          </p:sp>
        </p:grpSp>
        <p:sp>
          <p:nvSpPr>
            <p:cNvPr id="127" name="Rectangle 126"/>
            <p:cNvSpPr/>
            <p:nvPr/>
          </p:nvSpPr>
          <p:spPr>
            <a:xfrm>
              <a:off x="1574301" y="3752570"/>
              <a:ext cx="4223336" cy="400110"/>
            </a:xfrm>
            <a:prstGeom prst="rect">
              <a:avLst/>
            </a:prstGeom>
          </p:spPr>
          <p:txBody>
            <a:bodyPr wrap="none">
              <a:spAutoFit/>
            </a:bodyPr>
            <a:lstStyle/>
            <a:p>
              <a:r>
                <a:rPr lang="en-US" sz="2000" b="1" dirty="0" smtClean="0">
                  <a:solidFill>
                    <a:schemeClr val="tx1">
                      <a:lumMod val="65000"/>
                      <a:lumOff val="35000"/>
                    </a:schemeClr>
                  </a:solidFill>
                </a:rPr>
                <a:t>a - b, a * b, a / b, a % b  </a:t>
              </a:r>
              <a:r>
                <a:rPr lang="en-US" sz="2000" dirty="0">
                  <a:solidFill>
                    <a:schemeClr val="tx1">
                      <a:lumMod val="65000"/>
                      <a:lumOff val="35000"/>
                    </a:schemeClr>
                  </a:solidFill>
                </a:rPr>
                <a:t>– to a number </a:t>
              </a:r>
            </a:p>
          </p:txBody>
        </p:sp>
      </p:grpSp>
      <p:grpSp>
        <p:nvGrpSpPr>
          <p:cNvPr id="130" name="Group 129"/>
          <p:cNvGrpSpPr/>
          <p:nvPr/>
        </p:nvGrpSpPr>
        <p:grpSpPr>
          <a:xfrm>
            <a:off x="6584962" y="4695764"/>
            <a:ext cx="3349990" cy="400110"/>
            <a:chOff x="1191534" y="4280830"/>
            <a:chExt cx="3349990" cy="400110"/>
          </a:xfrm>
        </p:grpSpPr>
        <p:grpSp>
          <p:nvGrpSpPr>
            <p:cNvPr id="131" name="Group 130"/>
            <p:cNvGrpSpPr/>
            <p:nvPr/>
          </p:nvGrpSpPr>
          <p:grpSpPr>
            <a:xfrm>
              <a:off x="1191534" y="4351481"/>
              <a:ext cx="277647" cy="276819"/>
              <a:chOff x="2138511" y="2464802"/>
              <a:chExt cx="354012" cy="352956"/>
            </a:xfrm>
            <a:solidFill>
              <a:schemeClr val="accent3"/>
            </a:solidFill>
          </p:grpSpPr>
          <p:sp>
            <p:nvSpPr>
              <p:cNvPr id="133" name="Oval 132"/>
              <p:cNvSpPr>
                <a:spLocks noChangeArrowheads="1"/>
              </p:cNvSpPr>
              <p:nvPr/>
            </p:nvSpPr>
            <p:spPr bwMode="auto">
              <a:xfrm>
                <a:off x="2229830" y="2555417"/>
                <a:ext cx="171376" cy="171727"/>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000">
                  <a:solidFill>
                    <a:schemeClr val="tx1">
                      <a:lumMod val="65000"/>
                      <a:lumOff val="35000"/>
                    </a:schemeClr>
                  </a:solidFill>
                </a:endParaRPr>
              </a:p>
            </p:txBody>
          </p:sp>
          <p:sp>
            <p:nvSpPr>
              <p:cNvPr id="134" name="Freeform 133"/>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000">
                  <a:solidFill>
                    <a:schemeClr val="tx1">
                      <a:lumMod val="65000"/>
                      <a:lumOff val="35000"/>
                    </a:schemeClr>
                  </a:solidFill>
                </a:endParaRPr>
              </a:p>
            </p:txBody>
          </p:sp>
        </p:grpSp>
        <p:sp>
          <p:nvSpPr>
            <p:cNvPr id="132" name="Rectangle 131"/>
            <p:cNvSpPr/>
            <p:nvPr/>
          </p:nvSpPr>
          <p:spPr>
            <a:xfrm>
              <a:off x="1574301" y="4280830"/>
              <a:ext cx="2967223" cy="400110"/>
            </a:xfrm>
            <a:prstGeom prst="rect">
              <a:avLst/>
            </a:prstGeom>
          </p:spPr>
          <p:txBody>
            <a:bodyPr wrap="none">
              <a:spAutoFit/>
            </a:bodyPr>
            <a:lstStyle/>
            <a:p>
              <a:r>
                <a:rPr lang="en-US" sz="2000" b="1" dirty="0" err="1" smtClean="0">
                  <a:solidFill>
                    <a:schemeClr val="tx1">
                      <a:lumMod val="65000"/>
                      <a:lumOff val="35000"/>
                    </a:schemeClr>
                  </a:solidFill>
                </a:rPr>
                <a:t>console.log</a:t>
              </a:r>
              <a:r>
                <a:rPr lang="en-US" sz="2000" b="1" dirty="0" smtClean="0">
                  <a:solidFill>
                    <a:schemeClr val="tx1">
                      <a:lumMod val="65000"/>
                      <a:lumOff val="35000"/>
                    </a:schemeClr>
                  </a:solidFill>
                </a:rPr>
                <a:t>(a) </a:t>
              </a:r>
              <a:r>
                <a:rPr lang="en-US" sz="2000" dirty="0" smtClean="0">
                  <a:solidFill>
                    <a:schemeClr val="tx1">
                      <a:lumMod val="65000"/>
                      <a:lumOff val="35000"/>
                    </a:schemeClr>
                  </a:solidFill>
                </a:rPr>
                <a:t>– </a:t>
              </a:r>
              <a:r>
                <a:rPr lang="en-US" sz="2000" dirty="0">
                  <a:solidFill>
                    <a:schemeClr val="tx1">
                      <a:lumMod val="65000"/>
                      <a:lumOff val="35000"/>
                    </a:schemeClr>
                  </a:solidFill>
                </a:rPr>
                <a:t>to a </a:t>
              </a:r>
              <a:r>
                <a:rPr lang="en-US" sz="2000" dirty="0" smtClean="0">
                  <a:solidFill>
                    <a:schemeClr val="tx1">
                      <a:lumMod val="65000"/>
                      <a:lumOff val="35000"/>
                    </a:schemeClr>
                  </a:solidFill>
                </a:rPr>
                <a:t>string</a:t>
              </a:r>
              <a:endParaRPr lang="en-US" sz="2000" dirty="0">
                <a:solidFill>
                  <a:schemeClr val="tx1">
                    <a:lumMod val="65000"/>
                    <a:lumOff val="35000"/>
                  </a:schemeClr>
                </a:solidFill>
              </a:endParaRPr>
            </a:p>
          </p:txBody>
        </p:sp>
      </p:grpSp>
      <p:grpSp>
        <p:nvGrpSpPr>
          <p:cNvPr id="135" name="Group 134"/>
          <p:cNvGrpSpPr/>
          <p:nvPr/>
        </p:nvGrpSpPr>
        <p:grpSpPr>
          <a:xfrm>
            <a:off x="6584962" y="3384694"/>
            <a:ext cx="5209771" cy="707886"/>
            <a:chOff x="1191534" y="3201100"/>
            <a:chExt cx="5209771" cy="707886"/>
          </a:xfrm>
        </p:grpSpPr>
        <p:sp>
          <p:nvSpPr>
            <p:cNvPr id="136" name="Rectangle 135"/>
            <p:cNvSpPr/>
            <p:nvPr/>
          </p:nvSpPr>
          <p:spPr>
            <a:xfrm>
              <a:off x="1574301" y="3201100"/>
              <a:ext cx="4827004" cy="707886"/>
            </a:xfrm>
            <a:prstGeom prst="rect">
              <a:avLst/>
            </a:prstGeom>
          </p:spPr>
          <p:txBody>
            <a:bodyPr wrap="square">
              <a:spAutoFit/>
            </a:bodyPr>
            <a:lstStyle/>
            <a:p>
              <a:r>
                <a:rPr lang="en-US" sz="2000" b="1" dirty="0" smtClean="0">
                  <a:solidFill>
                    <a:schemeClr val="tx1">
                      <a:lumMod val="65000"/>
                      <a:lumOff val="35000"/>
                    </a:schemeClr>
                  </a:solidFill>
                </a:rPr>
                <a:t>a + b </a:t>
              </a:r>
              <a:r>
                <a:rPr lang="en-US" sz="2000" dirty="0" smtClean="0">
                  <a:solidFill>
                    <a:schemeClr val="tx1">
                      <a:lumMod val="65000"/>
                      <a:lumOff val="35000"/>
                    </a:schemeClr>
                  </a:solidFill>
                </a:rPr>
                <a:t>– to a number </a:t>
              </a:r>
              <a:r>
                <a:rPr lang="en-US" sz="2000" dirty="0">
                  <a:solidFill>
                    <a:schemeClr val="tx1">
                      <a:lumMod val="65000"/>
                      <a:lumOff val="35000"/>
                    </a:schemeClr>
                  </a:solidFill>
                </a:rPr>
                <a:t>unless </a:t>
              </a:r>
              <a:r>
                <a:rPr lang="en-US" sz="2000" b="1" dirty="0">
                  <a:solidFill>
                    <a:schemeClr val="tx1">
                      <a:lumMod val="65000"/>
                      <a:lumOff val="35000"/>
                    </a:schemeClr>
                  </a:solidFill>
                </a:rPr>
                <a:t>a</a:t>
              </a:r>
              <a:r>
                <a:rPr lang="en-US" sz="2000" dirty="0">
                  <a:solidFill>
                    <a:schemeClr val="tx1">
                      <a:lumMod val="65000"/>
                      <a:lumOff val="35000"/>
                    </a:schemeClr>
                  </a:solidFill>
                </a:rPr>
                <a:t> </a:t>
              </a:r>
              <a:r>
                <a:rPr lang="en-US" sz="2000" b="1" dirty="0" smtClean="0">
                  <a:solidFill>
                    <a:schemeClr val="tx1">
                      <a:lumMod val="65000"/>
                      <a:lumOff val="35000"/>
                    </a:schemeClr>
                  </a:solidFill>
                </a:rPr>
                <a:t>or</a:t>
              </a:r>
              <a:r>
                <a:rPr lang="en-US" sz="2000" dirty="0" smtClean="0">
                  <a:solidFill>
                    <a:schemeClr val="tx1">
                      <a:lumMod val="65000"/>
                      <a:lumOff val="35000"/>
                    </a:schemeClr>
                  </a:solidFill>
                </a:rPr>
                <a:t> </a:t>
              </a:r>
              <a:r>
                <a:rPr lang="en-US" sz="2000" b="1" dirty="0">
                  <a:solidFill>
                    <a:schemeClr val="tx1">
                      <a:lumMod val="65000"/>
                      <a:lumOff val="35000"/>
                    </a:schemeClr>
                  </a:solidFill>
                </a:rPr>
                <a:t>b</a:t>
              </a:r>
              <a:r>
                <a:rPr lang="en-US" sz="2000" dirty="0">
                  <a:solidFill>
                    <a:schemeClr val="tx1">
                      <a:lumMod val="65000"/>
                      <a:lumOff val="35000"/>
                    </a:schemeClr>
                  </a:solidFill>
                </a:rPr>
                <a:t> are </a:t>
              </a:r>
              <a:r>
                <a:rPr lang="en-US" sz="2000" b="1" dirty="0" smtClean="0">
                  <a:solidFill>
                    <a:schemeClr val="tx1">
                      <a:lumMod val="65000"/>
                      <a:lumOff val="35000"/>
                    </a:schemeClr>
                  </a:solidFill>
                </a:rPr>
                <a:t>Strings</a:t>
              </a:r>
              <a:endParaRPr lang="en-US" sz="2000" b="1" dirty="0">
                <a:solidFill>
                  <a:schemeClr val="tx1">
                    <a:lumMod val="65000"/>
                    <a:lumOff val="35000"/>
                  </a:schemeClr>
                </a:solidFill>
              </a:endParaRPr>
            </a:p>
          </p:txBody>
        </p:sp>
        <p:grpSp>
          <p:nvGrpSpPr>
            <p:cNvPr id="137" name="Group 136"/>
            <p:cNvGrpSpPr/>
            <p:nvPr/>
          </p:nvGrpSpPr>
          <p:grpSpPr>
            <a:xfrm>
              <a:off x="1191534" y="3282261"/>
              <a:ext cx="277647" cy="276819"/>
              <a:chOff x="2138511" y="2464802"/>
              <a:chExt cx="354012" cy="352956"/>
            </a:xfrm>
            <a:solidFill>
              <a:srgbClr val="7030A0"/>
            </a:solidFill>
          </p:grpSpPr>
          <p:sp>
            <p:nvSpPr>
              <p:cNvPr id="138" name="Oval 137"/>
              <p:cNvSpPr>
                <a:spLocks noChangeArrowheads="1"/>
              </p:cNvSpPr>
              <p:nvPr/>
            </p:nvSpPr>
            <p:spPr bwMode="auto">
              <a:xfrm>
                <a:off x="2229830" y="2555417"/>
                <a:ext cx="171376" cy="171727"/>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000">
                  <a:solidFill>
                    <a:schemeClr val="tx1">
                      <a:lumMod val="65000"/>
                      <a:lumOff val="35000"/>
                    </a:schemeClr>
                  </a:solidFill>
                </a:endParaRPr>
              </a:p>
            </p:txBody>
          </p:sp>
          <p:sp>
            <p:nvSpPr>
              <p:cNvPr id="139" name="Freeform 138"/>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000">
                  <a:solidFill>
                    <a:schemeClr val="tx1">
                      <a:lumMod val="65000"/>
                      <a:lumOff val="35000"/>
                    </a:schemeClr>
                  </a:solidFill>
                </a:endParaRPr>
              </a:p>
            </p:txBody>
          </p:sp>
        </p:grpSp>
      </p:grpSp>
      <p:grpSp>
        <p:nvGrpSpPr>
          <p:cNvPr id="140" name="Group 139"/>
          <p:cNvGrpSpPr/>
          <p:nvPr/>
        </p:nvGrpSpPr>
        <p:grpSpPr>
          <a:xfrm>
            <a:off x="6584962" y="5351298"/>
            <a:ext cx="3354158" cy="400110"/>
            <a:chOff x="1191534" y="4787091"/>
            <a:chExt cx="3354158" cy="400110"/>
          </a:xfrm>
        </p:grpSpPr>
        <p:grpSp>
          <p:nvGrpSpPr>
            <p:cNvPr id="141" name="Group 140"/>
            <p:cNvGrpSpPr/>
            <p:nvPr/>
          </p:nvGrpSpPr>
          <p:grpSpPr>
            <a:xfrm>
              <a:off x="1191534" y="4847231"/>
              <a:ext cx="277647" cy="276819"/>
              <a:chOff x="2138511" y="2464802"/>
              <a:chExt cx="354012" cy="352956"/>
            </a:xfrm>
            <a:solidFill>
              <a:schemeClr val="accent3"/>
            </a:solidFill>
          </p:grpSpPr>
          <p:sp>
            <p:nvSpPr>
              <p:cNvPr id="143" name="Oval 142"/>
              <p:cNvSpPr>
                <a:spLocks noChangeArrowheads="1"/>
              </p:cNvSpPr>
              <p:nvPr/>
            </p:nvSpPr>
            <p:spPr bwMode="auto">
              <a:xfrm>
                <a:off x="2229830" y="2555417"/>
                <a:ext cx="171376" cy="171727"/>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000">
                  <a:solidFill>
                    <a:schemeClr val="tx1">
                      <a:lumMod val="65000"/>
                      <a:lumOff val="35000"/>
                    </a:schemeClr>
                  </a:solidFill>
                </a:endParaRPr>
              </a:p>
            </p:txBody>
          </p:sp>
          <p:sp>
            <p:nvSpPr>
              <p:cNvPr id="144" name="Freeform 143"/>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000">
                  <a:solidFill>
                    <a:schemeClr val="tx1">
                      <a:lumMod val="65000"/>
                      <a:lumOff val="35000"/>
                    </a:schemeClr>
                  </a:solidFill>
                </a:endParaRPr>
              </a:p>
            </p:txBody>
          </p:sp>
        </p:grpSp>
        <p:sp>
          <p:nvSpPr>
            <p:cNvPr id="142" name="Rectangle 141"/>
            <p:cNvSpPr/>
            <p:nvPr/>
          </p:nvSpPr>
          <p:spPr>
            <a:xfrm>
              <a:off x="1574301" y="4787091"/>
              <a:ext cx="2971391" cy="400110"/>
            </a:xfrm>
            <a:prstGeom prst="rect">
              <a:avLst/>
            </a:prstGeom>
          </p:spPr>
          <p:txBody>
            <a:bodyPr wrap="none">
              <a:spAutoFit/>
            </a:bodyPr>
            <a:lstStyle/>
            <a:p>
              <a:r>
                <a:rPr lang="en-US" sz="2000" b="1" dirty="0">
                  <a:solidFill>
                    <a:schemeClr val="tx1">
                      <a:lumMod val="65000"/>
                      <a:lumOff val="35000"/>
                    </a:schemeClr>
                  </a:solidFill>
                </a:rPr>
                <a:t>i</a:t>
              </a:r>
              <a:r>
                <a:rPr lang="en-US" sz="2000" b="1" dirty="0" smtClean="0">
                  <a:solidFill>
                    <a:schemeClr val="tx1">
                      <a:lumMod val="65000"/>
                      <a:lumOff val="35000"/>
                    </a:schemeClr>
                  </a:solidFill>
                </a:rPr>
                <a:t>f (a), a || b </a:t>
              </a:r>
              <a:r>
                <a:rPr lang="en-US" sz="2000" dirty="0" smtClean="0">
                  <a:solidFill>
                    <a:schemeClr val="tx1">
                      <a:lumMod val="65000"/>
                      <a:lumOff val="35000"/>
                    </a:schemeClr>
                  </a:solidFill>
                </a:rPr>
                <a:t>– </a:t>
              </a:r>
              <a:r>
                <a:rPr lang="en-US" sz="2000" dirty="0">
                  <a:solidFill>
                    <a:schemeClr val="tx1">
                      <a:lumMod val="65000"/>
                      <a:lumOff val="35000"/>
                    </a:schemeClr>
                  </a:solidFill>
                </a:rPr>
                <a:t>to a </a:t>
              </a:r>
              <a:r>
                <a:rPr lang="en-US" sz="2000" dirty="0" smtClean="0">
                  <a:solidFill>
                    <a:schemeClr val="tx1">
                      <a:lumMod val="65000"/>
                      <a:lumOff val="35000"/>
                    </a:schemeClr>
                  </a:solidFill>
                </a:rPr>
                <a:t>boolean</a:t>
              </a:r>
              <a:endParaRPr lang="en-US" sz="2000" dirty="0">
                <a:solidFill>
                  <a:schemeClr val="tx1">
                    <a:lumMod val="65000"/>
                    <a:lumOff val="35000"/>
                  </a:schemeClr>
                </a:solidFill>
              </a:endParaRPr>
            </a:p>
          </p:txBody>
        </p:sp>
      </p:grpSp>
      <p:sp>
        <p:nvSpPr>
          <p:cNvPr id="147" name="Freeform 32"/>
          <p:cNvSpPr>
            <a:spLocks noEditPoints="1"/>
          </p:cNvSpPr>
          <p:nvPr/>
        </p:nvSpPr>
        <p:spPr bwMode="auto">
          <a:xfrm>
            <a:off x="1473238" y="2173049"/>
            <a:ext cx="342360" cy="328312"/>
          </a:xfrm>
          <a:custGeom>
            <a:avLst/>
            <a:gdLst>
              <a:gd name="T0" fmla="*/ 1654 w 1668"/>
              <a:gd name="T1" fmla="*/ 596 h 1600"/>
              <a:gd name="T2" fmla="*/ 1559 w 1668"/>
              <a:gd name="T3" fmla="*/ 518 h 1600"/>
              <a:gd name="T4" fmla="*/ 1129 w 1668"/>
              <a:gd name="T5" fmla="*/ 455 h 1600"/>
              <a:gd name="T6" fmla="*/ 942 w 1668"/>
              <a:gd name="T7" fmla="*/ 67 h 1600"/>
              <a:gd name="T8" fmla="*/ 834 w 1668"/>
              <a:gd name="T9" fmla="*/ 0 h 1600"/>
              <a:gd name="T10" fmla="*/ 726 w 1668"/>
              <a:gd name="T11" fmla="*/ 67 h 1600"/>
              <a:gd name="T12" fmla="*/ 539 w 1668"/>
              <a:gd name="T13" fmla="*/ 455 h 1600"/>
              <a:gd name="T14" fmla="*/ 109 w 1668"/>
              <a:gd name="T15" fmla="*/ 518 h 1600"/>
              <a:gd name="T16" fmla="*/ 14 w 1668"/>
              <a:gd name="T17" fmla="*/ 596 h 1600"/>
              <a:gd name="T18" fmla="*/ 42 w 1668"/>
              <a:gd name="T19" fmla="*/ 714 h 1600"/>
              <a:gd name="T20" fmla="*/ 357 w 1668"/>
              <a:gd name="T21" fmla="*/ 1029 h 1600"/>
              <a:gd name="T22" fmla="*/ 284 w 1668"/>
              <a:gd name="T23" fmla="*/ 1465 h 1600"/>
              <a:gd name="T24" fmla="*/ 333 w 1668"/>
              <a:gd name="T25" fmla="*/ 1579 h 1600"/>
              <a:gd name="T26" fmla="*/ 402 w 1668"/>
              <a:gd name="T27" fmla="*/ 1600 h 1600"/>
              <a:gd name="T28" fmla="*/ 459 w 1668"/>
              <a:gd name="T29" fmla="*/ 1586 h 1600"/>
              <a:gd name="T30" fmla="*/ 834 w 1668"/>
              <a:gd name="T31" fmla="*/ 1384 h 1600"/>
              <a:gd name="T32" fmla="*/ 1209 w 1668"/>
              <a:gd name="T33" fmla="*/ 1586 h 1600"/>
              <a:gd name="T34" fmla="*/ 1266 w 1668"/>
              <a:gd name="T35" fmla="*/ 1600 h 1600"/>
              <a:gd name="T36" fmla="*/ 1335 w 1668"/>
              <a:gd name="T37" fmla="*/ 1579 h 1600"/>
              <a:gd name="T38" fmla="*/ 1384 w 1668"/>
              <a:gd name="T39" fmla="*/ 1465 h 1600"/>
              <a:gd name="T40" fmla="*/ 1311 w 1668"/>
              <a:gd name="T41" fmla="*/ 1029 h 1600"/>
              <a:gd name="T42" fmla="*/ 1626 w 1668"/>
              <a:gd name="T43" fmla="*/ 714 h 1600"/>
              <a:gd name="T44" fmla="*/ 1654 w 1668"/>
              <a:gd name="T45" fmla="*/ 596 h 1600"/>
              <a:gd name="T46" fmla="*/ 1226 w 1668"/>
              <a:gd name="T47" fmla="*/ 948 h 1600"/>
              <a:gd name="T48" fmla="*/ 1193 w 1668"/>
              <a:gd name="T49" fmla="*/ 1048 h 1600"/>
              <a:gd name="T50" fmla="*/ 1266 w 1668"/>
              <a:gd name="T51" fmla="*/ 1484 h 1600"/>
              <a:gd name="T52" fmla="*/ 892 w 1668"/>
              <a:gd name="T53" fmla="*/ 1282 h 1600"/>
              <a:gd name="T54" fmla="*/ 834 w 1668"/>
              <a:gd name="T55" fmla="*/ 1268 h 1600"/>
              <a:gd name="T56" fmla="*/ 776 w 1668"/>
              <a:gd name="T57" fmla="*/ 1282 h 1600"/>
              <a:gd name="T58" fmla="*/ 402 w 1668"/>
              <a:gd name="T59" fmla="*/ 1484 h 1600"/>
              <a:gd name="T60" fmla="*/ 475 w 1668"/>
              <a:gd name="T61" fmla="*/ 1048 h 1600"/>
              <a:gd name="T62" fmla="*/ 442 w 1668"/>
              <a:gd name="T63" fmla="*/ 948 h 1600"/>
              <a:gd name="T64" fmla="*/ 127 w 1668"/>
              <a:gd name="T65" fmla="*/ 633 h 1600"/>
              <a:gd name="T66" fmla="*/ 557 w 1668"/>
              <a:gd name="T67" fmla="*/ 569 h 1600"/>
              <a:gd name="T68" fmla="*/ 647 w 1668"/>
              <a:gd name="T69" fmla="*/ 504 h 1600"/>
              <a:gd name="T70" fmla="*/ 834 w 1668"/>
              <a:gd name="T71" fmla="*/ 116 h 1600"/>
              <a:gd name="T72" fmla="*/ 1021 w 1668"/>
              <a:gd name="T73" fmla="*/ 504 h 1600"/>
              <a:gd name="T74" fmla="*/ 1111 w 1668"/>
              <a:gd name="T75" fmla="*/ 569 h 1600"/>
              <a:gd name="T76" fmla="*/ 1541 w 1668"/>
              <a:gd name="T77" fmla="*/ 633 h 1600"/>
              <a:gd name="T78" fmla="*/ 1226 w 1668"/>
              <a:gd name="T79" fmla="*/ 948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8" h="1600">
                <a:moveTo>
                  <a:pt x="1654" y="596"/>
                </a:moveTo>
                <a:cubicBezTo>
                  <a:pt x="1639" y="555"/>
                  <a:pt x="1603" y="525"/>
                  <a:pt x="1559" y="518"/>
                </a:cubicBezTo>
                <a:cubicBezTo>
                  <a:pt x="1129" y="455"/>
                  <a:pt x="1129" y="455"/>
                  <a:pt x="1129" y="455"/>
                </a:cubicBezTo>
                <a:cubicBezTo>
                  <a:pt x="942" y="67"/>
                  <a:pt x="942" y="67"/>
                  <a:pt x="942" y="67"/>
                </a:cubicBezTo>
                <a:cubicBezTo>
                  <a:pt x="922" y="26"/>
                  <a:pt x="880" y="0"/>
                  <a:pt x="834" y="0"/>
                </a:cubicBezTo>
                <a:cubicBezTo>
                  <a:pt x="788" y="0"/>
                  <a:pt x="746" y="26"/>
                  <a:pt x="726" y="67"/>
                </a:cubicBezTo>
                <a:cubicBezTo>
                  <a:pt x="539" y="455"/>
                  <a:pt x="539" y="455"/>
                  <a:pt x="539" y="455"/>
                </a:cubicBezTo>
                <a:cubicBezTo>
                  <a:pt x="109" y="518"/>
                  <a:pt x="109" y="518"/>
                  <a:pt x="109" y="518"/>
                </a:cubicBezTo>
                <a:cubicBezTo>
                  <a:pt x="65" y="525"/>
                  <a:pt x="29" y="555"/>
                  <a:pt x="14" y="596"/>
                </a:cubicBezTo>
                <a:cubicBezTo>
                  <a:pt x="0" y="638"/>
                  <a:pt x="11" y="683"/>
                  <a:pt x="42" y="714"/>
                </a:cubicBezTo>
                <a:cubicBezTo>
                  <a:pt x="357" y="1029"/>
                  <a:pt x="357" y="1029"/>
                  <a:pt x="357" y="1029"/>
                </a:cubicBezTo>
                <a:cubicBezTo>
                  <a:pt x="284" y="1465"/>
                  <a:pt x="284" y="1465"/>
                  <a:pt x="284" y="1465"/>
                </a:cubicBezTo>
                <a:cubicBezTo>
                  <a:pt x="277" y="1509"/>
                  <a:pt x="296" y="1553"/>
                  <a:pt x="333" y="1579"/>
                </a:cubicBezTo>
                <a:cubicBezTo>
                  <a:pt x="353" y="1593"/>
                  <a:pt x="378" y="1600"/>
                  <a:pt x="402" y="1600"/>
                </a:cubicBezTo>
                <a:cubicBezTo>
                  <a:pt x="421" y="1600"/>
                  <a:pt x="441" y="1595"/>
                  <a:pt x="459" y="1586"/>
                </a:cubicBezTo>
                <a:cubicBezTo>
                  <a:pt x="834" y="1384"/>
                  <a:pt x="834" y="1384"/>
                  <a:pt x="834" y="1384"/>
                </a:cubicBezTo>
                <a:cubicBezTo>
                  <a:pt x="1209" y="1586"/>
                  <a:pt x="1209" y="1586"/>
                  <a:pt x="1209" y="1586"/>
                </a:cubicBezTo>
                <a:cubicBezTo>
                  <a:pt x="1227" y="1595"/>
                  <a:pt x="1247" y="1600"/>
                  <a:pt x="1266" y="1600"/>
                </a:cubicBezTo>
                <a:cubicBezTo>
                  <a:pt x="1290" y="1600"/>
                  <a:pt x="1315" y="1593"/>
                  <a:pt x="1335" y="1579"/>
                </a:cubicBezTo>
                <a:cubicBezTo>
                  <a:pt x="1372" y="1553"/>
                  <a:pt x="1391" y="1509"/>
                  <a:pt x="1384" y="1465"/>
                </a:cubicBezTo>
                <a:cubicBezTo>
                  <a:pt x="1311" y="1029"/>
                  <a:pt x="1311" y="1029"/>
                  <a:pt x="1311" y="1029"/>
                </a:cubicBezTo>
                <a:cubicBezTo>
                  <a:pt x="1626" y="714"/>
                  <a:pt x="1626" y="714"/>
                  <a:pt x="1626" y="714"/>
                </a:cubicBezTo>
                <a:cubicBezTo>
                  <a:pt x="1657" y="683"/>
                  <a:pt x="1668" y="638"/>
                  <a:pt x="1654" y="596"/>
                </a:cubicBezTo>
                <a:close/>
                <a:moveTo>
                  <a:pt x="1226" y="948"/>
                </a:moveTo>
                <a:cubicBezTo>
                  <a:pt x="1199" y="974"/>
                  <a:pt x="1187" y="1011"/>
                  <a:pt x="1193" y="1048"/>
                </a:cubicBezTo>
                <a:cubicBezTo>
                  <a:pt x="1266" y="1484"/>
                  <a:pt x="1266" y="1484"/>
                  <a:pt x="1266" y="1484"/>
                </a:cubicBezTo>
                <a:cubicBezTo>
                  <a:pt x="892" y="1282"/>
                  <a:pt x="892" y="1282"/>
                  <a:pt x="892" y="1282"/>
                </a:cubicBezTo>
                <a:cubicBezTo>
                  <a:pt x="874" y="1272"/>
                  <a:pt x="854" y="1268"/>
                  <a:pt x="834" y="1268"/>
                </a:cubicBezTo>
                <a:cubicBezTo>
                  <a:pt x="814" y="1268"/>
                  <a:pt x="794" y="1272"/>
                  <a:pt x="776" y="1282"/>
                </a:cubicBezTo>
                <a:cubicBezTo>
                  <a:pt x="402" y="1484"/>
                  <a:pt x="402" y="1484"/>
                  <a:pt x="402" y="1484"/>
                </a:cubicBezTo>
                <a:cubicBezTo>
                  <a:pt x="475" y="1048"/>
                  <a:pt x="475" y="1048"/>
                  <a:pt x="475" y="1048"/>
                </a:cubicBezTo>
                <a:cubicBezTo>
                  <a:pt x="481" y="1011"/>
                  <a:pt x="469" y="974"/>
                  <a:pt x="442" y="948"/>
                </a:cubicBezTo>
                <a:cubicBezTo>
                  <a:pt x="127" y="633"/>
                  <a:pt x="127" y="633"/>
                  <a:pt x="127" y="633"/>
                </a:cubicBezTo>
                <a:cubicBezTo>
                  <a:pt x="557" y="569"/>
                  <a:pt x="557" y="569"/>
                  <a:pt x="557" y="569"/>
                </a:cubicBezTo>
                <a:cubicBezTo>
                  <a:pt x="596" y="564"/>
                  <a:pt x="630" y="539"/>
                  <a:pt x="647" y="504"/>
                </a:cubicBezTo>
                <a:cubicBezTo>
                  <a:pt x="834" y="116"/>
                  <a:pt x="834" y="116"/>
                  <a:pt x="834" y="116"/>
                </a:cubicBezTo>
                <a:cubicBezTo>
                  <a:pt x="1021" y="504"/>
                  <a:pt x="1021" y="504"/>
                  <a:pt x="1021" y="504"/>
                </a:cubicBezTo>
                <a:cubicBezTo>
                  <a:pt x="1038" y="539"/>
                  <a:pt x="1071" y="564"/>
                  <a:pt x="1111" y="569"/>
                </a:cubicBezTo>
                <a:cubicBezTo>
                  <a:pt x="1541" y="633"/>
                  <a:pt x="1541" y="633"/>
                  <a:pt x="1541" y="633"/>
                </a:cubicBezTo>
                <a:lnTo>
                  <a:pt x="1226" y="94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151" name="Group 150"/>
          <p:cNvGrpSpPr/>
          <p:nvPr/>
        </p:nvGrpSpPr>
        <p:grpSpPr>
          <a:xfrm>
            <a:off x="6995209" y="2186035"/>
            <a:ext cx="281002" cy="281537"/>
            <a:chOff x="5346700" y="-104775"/>
            <a:chExt cx="835025" cy="836613"/>
          </a:xfrm>
          <a:solidFill>
            <a:schemeClr val="bg1"/>
          </a:solidFill>
        </p:grpSpPr>
        <p:sp>
          <p:nvSpPr>
            <p:cNvPr id="152" name="Freeform 5"/>
            <p:cNvSpPr>
              <a:spLocks noEditPoints="1"/>
            </p:cNvSpPr>
            <p:nvPr/>
          </p:nvSpPr>
          <p:spPr bwMode="auto">
            <a:xfrm>
              <a:off x="5346700" y="-104775"/>
              <a:ext cx="835025" cy="836613"/>
            </a:xfrm>
            <a:custGeom>
              <a:avLst/>
              <a:gdLst>
                <a:gd name="T0" fmla="*/ 138 w 220"/>
                <a:gd name="T1" fmla="*/ 0 h 220"/>
                <a:gd name="T2" fmla="*/ 55 w 220"/>
                <a:gd name="T3" fmla="*/ 83 h 220"/>
                <a:gd name="T4" fmla="*/ 65 w 220"/>
                <a:gd name="T5" fmla="*/ 121 h 220"/>
                <a:gd name="T6" fmla="*/ 7 w 220"/>
                <a:gd name="T7" fmla="*/ 178 h 220"/>
                <a:gd name="T8" fmla="*/ 7 w 220"/>
                <a:gd name="T9" fmla="*/ 178 h 220"/>
                <a:gd name="T10" fmla="*/ 0 w 220"/>
                <a:gd name="T11" fmla="*/ 196 h 220"/>
                <a:gd name="T12" fmla="*/ 24 w 220"/>
                <a:gd name="T13" fmla="*/ 220 h 220"/>
                <a:gd name="T14" fmla="*/ 42 w 220"/>
                <a:gd name="T15" fmla="*/ 213 h 220"/>
                <a:gd name="T16" fmla="*/ 42 w 220"/>
                <a:gd name="T17" fmla="*/ 213 h 220"/>
                <a:gd name="T18" fmla="*/ 99 w 220"/>
                <a:gd name="T19" fmla="*/ 155 h 220"/>
                <a:gd name="T20" fmla="*/ 138 w 220"/>
                <a:gd name="T21" fmla="*/ 165 h 220"/>
                <a:gd name="T22" fmla="*/ 220 w 220"/>
                <a:gd name="T23" fmla="*/ 83 h 220"/>
                <a:gd name="T24" fmla="*/ 138 w 220"/>
                <a:gd name="T25" fmla="*/ 0 h 220"/>
                <a:gd name="T26" fmla="*/ 33 w 220"/>
                <a:gd name="T27" fmla="*/ 204 h 220"/>
                <a:gd name="T28" fmla="*/ 24 w 220"/>
                <a:gd name="T29" fmla="*/ 208 h 220"/>
                <a:gd name="T30" fmla="*/ 12 w 220"/>
                <a:gd name="T31" fmla="*/ 196 h 220"/>
                <a:gd name="T32" fmla="*/ 16 w 220"/>
                <a:gd name="T33" fmla="*/ 187 h 220"/>
                <a:gd name="T34" fmla="*/ 16 w 220"/>
                <a:gd name="T35" fmla="*/ 187 h 220"/>
                <a:gd name="T36" fmla="*/ 71 w 220"/>
                <a:gd name="T37" fmla="*/ 132 h 220"/>
                <a:gd name="T38" fmla="*/ 88 w 220"/>
                <a:gd name="T39" fmla="*/ 149 h 220"/>
                <a:gd name="T40" fmla="*/ 33 w 220"/>
                <a:gd name="T41" fmla="*/ 204 h 220"/>
                <a:gd name="T42" fmla="*/ 138 w 220"/>
                <a:gd name="T43" fmla="*/ 151 h 220"/>
                <a:gd name="T44" fmla="*/ 69 w 220"/>
                <a:gd name="T45" fmla="*/ 83 h 220"/>
                <a:gd name="T46" fmla="*/ 138 w 220"/>
                <a:gd name="T47" fmla="*/ 14 h 220"/>
                <a:gd name="T48" fmla="*/ 206 w 220"/>
                <a:gd name="T49" fmla="*/ 83 h 220"/>
                <a:gd name="T50" fmla="*/ 138 w 220"/>
                <a:gd name="T51" fmla="*/ 15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0" h="220">
                  <a:moveTo>
                    <a:pt x="138" y="0"/>
                  </a:moveTo>
                  <a:cubicBezTo>
                    <a:pt x="92" y="0"/>
                    <a:pt x="55" y="37"/>
                    <a:pt x="55" y="83"/>
                  </a:cubicBezTo>
                  <a:cubicBezTo>
                    <a:pt x="55" y="96"/>
                    <a:pt x="58" y="110"/>
                    <a:pt x="65" y="121"/>
                  </a:cubicBezTo>
                  <a:cubicBezTo>
                    <a:pt x="7" y="178"/>
                    <a:pt x="7" y="178"/>
                    <a:pt x="7" y="178"/>
                  </a:cubicBezTo>
                  <a:cubicBezTo>
                    <a:pt x="7" y="178"/>
                    <a:pt x="7" y="178"/>
                    <a:pt x="7" y="178"/>
                  </a:cubicBezTo>
                  <a:cubicBezTo>
                    <a:pt x="3" y="183"/>
                    <a:pt x="0" y="189"/>
                    <a:pt x="0" y="196"/>
                  </a:cubicBezTo>
                  <a:cubicBezTo>
                    <a:pt x="0" y="209"/>
                    <a:pt x="11" y="220"/>
                    <a:pt x="24" y="220"/>
                  </a:cubicBezTo>
                  <a:cubicBezTo>
                    <a:pt x="31" y="220"/>
                    <a:pt x="37" y="217"/>
                    <a:pt x="42" y="213"/>
                  </a:cubicBezTo>
                  <a:cubicBezTo>
                    <a:pt x="42" y="213"/>
                    <a:pt x="42" y="213"/>
                    <a:pt x="42" y="213"/>
                  </a:cubicBezTo>
                  <a:cubicBezTo>
                    <a:pt x="99" y="155"/>
                    <a:pt x="99" y="155"/>
                    <a:pt x="99" y="155"/>
                  </a:cubicBezTo>
                  <a:cubicBezTo>
                    <a:pt x="110" y="162"/>
                    <a:pt x="124" y="165"/>
                    <a:pt x="138" y="165"/>
                  </a:cubicBezTo>
                  <a:cubicBezTo>
                    <a:pt x="183" y="165"/>
                    <a:pt x="220" y="128"/>
                    <a:pt x="220" y="83"/>
                  </a:cubicBezTo>
                  <a:cubicBezTo>
                    <a:pt x="220" y="37"/>
                    <a:pt x="183" y="0"/>
                    <a:pt x="138" y="0"/>
                  </a:cubicBezTo>
                  <a:close/>
                  <a:moveTo>
                    <a:pt x="33" y="204"/>
                  </a:moveTo>
                  <a:cubicBezTo>
                    <a:pt x="31" y="206"/>
                    <a:pt x="28" y="208"/>
                    <a:pt x="24" y="208"/>
                  </a:cubicBezTo>
                  <a:cubicBezTo>
                    <a:pt x="18" y="208"/>
                    <a:pt x="12" y="202"/>
                    <a:pt x="12" y="196"/>
                  </a:cubicBezTo>
                  <a:cubicBezTo>
                    <a:pt x="12" y="192"/>
                    <a:pt x="14" y="189"/>
                    <a:pt x="16" y="187"/>
                  </a:cubicBezTo>
                  <a:cubicBezTo>
                    <a:pt x="16" y="187"/>
                    <a:pt x="16" y="187"/>
                    <a:pt x="16" y="187"/>
                  </a:cubicBezTo>
                  <a:cubicBezTo>
                    <a:pt x="71" y="132"/>
                    <a:pt x="71" y="132"/>
                    <a:pt x="71" y="132"/>
                  </a:cubicBezTo>
                  <a:cubicBezTo>
                    <a:pt x="76" y="138"/>
                    <a:pt x="82" y="144"/>
                    <a:pt x="88" y="149"/>
                  </a:cubicBezTo>
                  <a:lnTo>
                    <a:pt x="33" y="204"/>
                  </a:lnTo>
                  <a:close/>
                  <a:moveTo>
                    <a:pt x="138" y="151"/>
                  </a:moveTo>
                  <a:cubicBezTo>
                    <a:pt x="100" y="151"/>
                    <a:pt x="69" y="120"/>
                    <a:pt x="69" y="83"/>
                  </a:cubicBezTo>
                  <a:cubicBezTo>
                    <a:pt x="69" y="45"/>
                    <a:pt x="100" y="14"/>
                    <a:pt x="138" y="14"/>
                  </a:cubicBezTo>
                  <a:cubicBezTo>
                    <a:pt x="175" y="14"/>
                    <a:pt x="206" y="45"/>
                    <a:pt x="206" y="83"/>
                  </a:cubicBezTo>
                  <a:cubicBezTo>
                    <a:pt x="206" y="120"/>
                    <a:pt x="175" y="151"/>
                    <a:pt x="138" y="15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3" name="Freeform 6"/>
            <p:cNvSpPr>
              <a:spLocks/>
            </p:cNvSpPr>
            <p:nvPr/>
          </p:nvSpPr>
          <p:spPr bwMode="auto">
            <a:xfrm>
              <a:off x="5684838" y="25400"/>
              <a:ext cx="196850" cy="196850"/>
            </a:xfrm>
            <a:custGeom>
              <a:avLst/>
              <a:gdLst>
                <a:gd name="T0" fmla="*/ 49 w 52"/>
                <a:gd name="T1" fmla="*/ 0 h 52"/>
                <a:gd name="T2" fmla="*/ 0 w 52"/>
                <a:gd name="T3" fmla="*/ 49 h 52"/>
                <a:gd name="T4" fmla="*/ 4 w 52"/>
                <a:gd name="T5" fmla="*/ 52 h 52"/>
                <a:gd name="T6" fmla="*/ 7 w 52"/>
                <a:gd name="T7" fmla="*/ 49 h 52"/>
                <a:gd name="T8" fmla="*/ 49 w 52"/>
                <a:gd name="T9" fmla="*/ 7 h 52"/>
                <a:gd name="T10" fmla="*/ 52 w 52"/>
                <a:gd name="T11" fmla="*/ 4 h 52"/>
                <a:gd name="T12" fmla="*/ 49 w 52"/>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49" y="0"/>
                  </a:moveTo>
                  <a:cubicBezTo>
                    <a:pt x="22" y="0"/>
                    <a:pt x="0" y="22"/>
                    <a:pt x="0" y="49"/>
                  </a:cubicBezTo>
                  <a:cubicBezTo>
                    <a:pt x="0" y="50"/>
                    <a:pt x="2" y="52"/>
                    <a:pt x="4" y="52"/>
                  </a:cubicBezTo>
                  <a:cubicBezTo>
                    <a:pt x="6" y="52"/>
                    <a:pt x="7" y="50"/>
                    <a:pt x="7" y="49"/>
                  </a:cubicBezTo>
                  <a:cubicBezTo>
                    <a:pt x="7" y="26"/>
                    <a:pt x="26" y="7"/>
                    <a:pt x="49" y="7"/>
                  </a:cubicBezTo>
                  <a:cubicBezTo>
                    <a:pt x="50" y="7"/>
                    <a:pt x="52" y="6"/>
                    <a:pt x="52" y="4"/>
                  </a:cubicBezTo>
                  <a:cubicBezTo>
                    <a:pt x="52" y="2"/>
                    <a:pt x="50" y="0"/>
                    <a:pt x="49"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 name="Text Placeholder 1"/>
          <p:cNvSpPr>
            <a:spLocks noGrp="1"/>
          </p:cNvSpPr>
          <p:nvPr>
            <p:ph type="body" sz="quarter" idx="10"/>
          </p:nvPr>
        </p:nvSpPr>
        <p:spPr/>
        <p:txBody>
          <a:bodyPr>
            <a:normAutofit/>
          </a:bodyPr>
          <a:lstStyle/>
          <a:p>
            <a:r>
              <a:rPr lang="en-US" sz="2000" dirty="0" smtClean="0"/>
              <a:t>WHEN DOES TYPE COERCION HAPPEN</a:t>
            </a:r>
            <a:endParaRPr lang="en-US" sz="2000" dirty="0"/>
          </a:p>
        </p:txBody>
      </p:sp>
    </p:spTree>
    <p:extLst>
      <p:ext uri="{BB962C8B-B14F-4D97-AF65-F5344CB8AC3E}">
        <p14:creationId xmlns:p14="http://schemas.microsoft.com/office/powerpoint/2010/main" val="291628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fade">
                                      <p:cBhvr>
                                        <p:cTn id="27" dur="500"/>
                                        <p:tgtEl>
                                          <p:spTgt spid="92"/>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95"/>
                                        </p:tgtEl>
                                        <p:attrNameLst>
                                          <p:attrName>style.visibility</p:attrName>
                                        </p:attrNameLst>
                                      </p:cBhvr>
                                      <p:to>
                                        <p:strVal val="visible"/>
                                      </p:to>
                                    </p:set>
                                    <p:animEffect transition="in" filter="fade">
                                      <p:cBhvr>
                                        <p:cTn id="31" dur="500"/>
                                        <p:tgtEl>
                                          <p:spTgt spid="9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0"/>
                                        </p:tgtEl>
                                        <p:attrNameLst>
                                          <p:attrName>style.visibility</p:attrName>
                                        </p:attrNameLst>
                                      </p:cBhvr>
                                      <p:to>
                                        <p:strVal val="visible"/>
                                      </p:to>
                                    </p:set>
                                    <p:animEffect transition="in" filter="fade">
                                      <p:cBhvr>
                                        <p:cTn id="36" dur="500"/>
                                        <p:tgtEl>
                                          <p:spTgt spid="10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35"/>
                                        </p:tgtEl>
                                        <p:attrNameLst>
                                          <p:attrName>style.visibility</p:attrName>
                                        </p:attrNameLst>
                                      </p:cBhvr>
                                      <p:to>
                                        <p:strVal val="visible"/>
                                      </p:to>
                                    </p:set>
                                    <p:animEffect transition="in" filter="fade">
                                      <p:cBhvr>
                                        <p:cTn id="41" dur="500"/>
                                        <p:tgtEl>
                                          <p:spTgt spid="13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25"/>
                                        </p:tgtEl>
                                        <p:attrNameLst>
                                          <p:attrName>style.visibility</p:attrName>
                                        </p:attrNameLst>
                                      </p:cBhvr>
                                      <p:to>
                                        <p:strVal val="visible"/>
                                      </p:to>
                                    </p:set>
                                    <p:animEffect transition="in" filter="fade">
                                      <p:cBhvr>
                                        <p:cTn id="46" dur="500"/>
                                        <p:tgtEl>
                                          <p:spTgt spid="12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30"/>
                                        </p:tgtEl>
                                        <p:attrNameLst>
                                          <p:attrName>style.visibility</p:attrName>
                                        </p:attrNameLst>
                                      </p:cBhvr>
                                      <p:to>
                                        <p:strVal val="visible"/>
                                      </p:to>
                                    </p:set>
                                    <p:animEffect transition="in" filter="fade">
                                      <p:cBhvr>
                                        <p:cTn id="51" dur="500"/>
                                        <p:tgtEl>
                                          <p:spTgt spid="13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40"/>
                                        </p:tgtEl>
                                        <p:attrNameLst>
                                          <p:attrName>style.visibility</p:attrName>
                                        </p:attrNameLst>
                                      </p:cBhvr>
                                      <p:to>
                                        <p:strVal val="visible"/>
                                      </p:to>
                                    </p:set>
                                    <p:animEffect transition="in" filter="fade">
                                      <p:cBhvr>
                                        <p:cTn id="56"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Circular Arrow 65"/>
          <p:cNvSpPr/>
          <p:nvPr/>
        </p:nvSpPr>
        <p:spPr>
          <a:xfrm rot="300000">
            <a:off x="4325242" y="1354177"/>
            <a:ext cx="3939057" cy="3244110"/>
          </a:xfrm>
          <a:prstGeom prst="circularArrow">
            <a:avLst>
              <a:gd name="adj1" fmla="val 2371"/>
              <a:gd name="adj2" fmla="val 468992"/>
              <a:gd name="adj3" fmla="val 19944902"/>
              <a:gd name="adj4" fmla="val 12502521"/>
              <a:gd name="adj5" fmla="val 3911"/>
            </a:avLst>
          </a:prstGeom>
          <a:solidFill>
            <a:schemeClr val="accent1"/>
          </a:solidFill>
          <a:ln>
            <a:noFill/>
          </a:ln>
        </p:spPr>
        <p:style>
          <a:lnRef idx="0">
            <a:scrgbClr r="0" g="0" b="0"/>
          </a:lnRef>
          <a:fillRef idx="0">
            <a:scrgbClr r="0" g="0" b="0"/>
          </a:fillRef>
          <a:effectRef idx="0">
            <a:scrgbClr r="0" g="0" b="0"/>
          </a:effectRef>
          <a:fontRef idx="minor">
            <a:schemeClr val="lt1"/>
          </a:fontRef>
        </p:style>
      </p:sp>
      <p:grpSp>
        <p:nvGrpSpPr>
          <p:cNvPr id="30" name="Group 29"/>
          <p:cNvGrpSpPr/>
          <p:nvPr/>
        </p:nvGrpSpPr>
        <p:grpSpPr>
          <a:xfrm>
            <a:off x="2873208" y="2002838"/>
            <a:ext cx="6363390" cy="3192979"/>
            <a:chOff x="2359344" y="2758814"/>
            <a:chExt cx="3383695" cy="1709124"/>
          </a:xfrm>
        </p:grpSpPr>
        <p:sp>
          <p:nvSpPr>
            <p:cNvPr id="31" name="Rounded Rectangle 30"/>
            <p:cNvSpPr/>
            <p:nvPr/>
          </p:nvSpPr>
          <p:spPr>
            <a:xfrm>
              <a:off x="2359344" y="3039631"/>
              <a:ext cx="1451329" cy="1197043"/>
            </a:xfrm>
            <a:prstGeom prst="roundRect">
              <a:avLst>
                <a:gd name="adj" fmla="val 10000"/>
              </a:avLst>
            </a:prstGeom>
            <a:noFill/>
            <a:ln w="28575">
              <a:solidFill>
                <a:schemeClr val="accent1"/>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3" name="Freeform 32"/>
            <p:cNvSpPr/>
            <p:nvPr/>
          </p:nvSpPr>
          <p:spPr>
            <a:xfrm>
              <a:off x="2443425" y="2758814"/>
              <a:ext cx="1290070" cy="513018"/>
            </a:xfrm>
            <a:custGeom>
              <a:avLst/>
              <a:gdLst>
                <a:gd name="connsiteX0" fmla="*/ 0 w 1290070"/>
                <a:gd name="connsiteY0" fmla="*/ 51302 h 513018"/>
                <a:gd name="connsiteX1" fmla="*/ 51302 w 1290070"/>
                <a:gd name="connsiteY1" fmla="*/ 0 h 513018"/>
                <a:gd name="connsiteX2" fmla="*/ 1238768 w 1290070"/>
                <a:gd name="connsiteY2" fmla="*/ 0 h 513018"/>
                <a:gd name="connsiteX3" fmla="*/ 1290070 w 1290070"/>
                <a:gd name="connsiteY3" fmla="*/ 51302 h 513018"/>
                <a:gd name="connsiteX4" fmla="*/ 1290070 w 1290070"/>
                <a:gd name="connsiteY4" fmla="*/ 461716 h 513018"/>
                <a:gd name="connsiteX5" fmla="*/ 1238768 w 1290070"/>
                <a:gd name="connsiteY5" fmla="*/ 513018 h 513018"/>
                <a:gd name="connsiteX6" fmla="*/ 51302 w 1290070"/>
                <a:gd name="connsiteY6" fmla="*/ 513018 h 513018"/>
                <a:gd name="connsiteX7" fmla="*/ 0 w 1290070"/>
                <a:gd name="connsiteY7" fmla="*/ 461716 h 513018"/>
                <a:gd name="connsiteX8" fmla="*/ 0 w 1290070"/>
                <a:gd name="connsiteY8" fmla="*/ 51302 h 51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0070" h="513018">
                  <a:moveTo>
                    <a:pt x="0" y="51302"/>
                  </a:moveTo>
                  <a:cubicBezTo>
                    <a:pt x="0" y="22969"/>
                    <a:pt x="22969" y="0"/>
                    <a:pt x="51302" y="0"/>
                  </a:cubicBezTo>
                  <a:lnTo>
                    <a:pt x="1238768" y="0"/>
                  </a:lnTo>
                  <a:cubicBezTo>
                    <a:pt x="1267101" y="0"/>
                    <a:pt x="1290070" y="22969"/>
                    <a:pt x="1290070" y="51302"/>
                  </a:cubicBezTo>
                  <a:lnTo>
                    <a:pt x="1290070" y="461716"/>
                  </a:lnTo>
                  <a:cubicBezTo>
                    <a:pt x="1290070" y="490049"/>
                    <a:pt x="1267101" y="513018"/>
                    <a:pt x="1238768" y="513018"/>
                  </a:cubicBezTo>
                  <a:lnTo>
                    <a:pt x="51302" y="513018"/>
                  </a:lnTo>
                  <a:cubicBezTo>
                    <a:pt x="22969" y="513018"/>
                    <a:pt x="0" y="490049"/>
                    <a:pt x="0" y="461716"/>
                  </a:cubicBezTo>
                  <a:lnTo>
                    <a:pt x="0" y="51302"/>
                  </a:lnTo>
                  <a:close/>
                </a:path>
              </a:pathLst>
            </a:cu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37886" tIns="30266" rIns="37886" bIns="30266" numCol="1" spcCol="1270" anchor="ctr" anchorCtr="0">
              <a:noAutofit/>
            </a:bodyPr>
            <a:lstStyle/>
            <a:p>
              <a:pPr lvl="0" algn="ctr" defTabSz="533400">
                <a:lnSpc>
                  <a:spcPct val="90000"/>
                </a:lnSpc>
                <a:spcBef>
                  <a:spcPct val="0"/>
                </a:spcBef>
                <a:spcAft>
                  <a:spcPct val="35000"/>
                </a:spcAft>
              </a:pPr>
              <a:r>
                <a:rPr lang="en-US" sz="2000" b="1" dirty="0" smtClean="0">
                  <a:solidFill>
                    <a:schemeClr val="bg1"/>
                  </a:solidFill>
                </a:rPr>
                <a:t>1.</a:t>
              </a:r>
              <a:r>
                <a:rPr lang="id-ID" sz="2000" b="1" dirty="0" smtClean="0">
                  <a:solidFill>
                    <a:schemeClr val="bg1"/>
                  </a:solidFill>
                </a:rPr>
                <a:t> </a:t>
              </a:r>
              <a:r>
                <a:rPr lang="id-ID" sz="2000" b="1" dirty="0">
                  <a:solidFill>
                    <a:schemeClr val="bg1"/>
                  </a:solidFill>
                </a:rPr>
                <a:t>Try to use object.valueOf()</a:t>
              </a:r>
            </a:p>
          </p:txBody>
        </p:sp>
        <p:sp>
          <p:nvSpPr>
            <p:cNvPr id="34" name="Rounded Rectangle 33"/>
            <p:cNvSpPr/>
            <p:nvPr/>
          </p:nvSpPr>
          <p:spPr>
            <a:xfrm>
              <a:off x="4291710" y="3039631"/>
              <a:ext cx="1451329" cy="1197043"/>
            </a:xfrm>
            <a:prstGeom prst="roundRect">
              <a:avLst>
                <a:gd name="adj" fmla="val 10000"/>
              </a:avLst>
            </a:prstGeom>
            <a:noFill/>
            <a:ln w="28575">
              <a:solidFill>
                <a:schemeClr val="accent2"/>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6" name="Freeform 35"/>
            <p:cNvSpPr/>
            <p:nvPr/>
          </p:nvSpPr>
          <p:spPr>
            <a:xfrm>
              <a:off x="4389105" y="3954920"/>
              <a:ext cx="1290070" cy="513018"/>
            </a:xfrm>
            <a:custGeom>
              <a:avLst/>
              <a:gdLst>
                <a:gd name="connsiteX0" fmla="*/ 0 w 1290070"/>
                <a:gd name="connsiteY0" fmla="*/ 51302 h 513018"/>
                <a:gd name="connsiteX1" fmla="*/ 51302 w 1290070"/>
                <a:gd name="connsiteY1" fmla="*/ 0 h 513018"/>
                <a:gd name="connsiteX2" fmla="*/ 1238768 w 1290070"/>
                <a:gd name="connsiteY2" fmla="*/ 0 h 513018"/>
                <a:gd name="connsiteX3" fmla="*/ 1290070 w 1290070"/>
                <a:gd name="connsiteY3" fmla="*/ 51302 h 513018"/>
                <a:gd name="connsiteX4" fmla="*/ 1290070 w 1290070"/>
                <a:gd name="connsiteY4" fmla="*/ 461716 h 513018"/>
                <a:gd name="connsiteX5" fmla="*/ 1238768 w 1290070"/>
                <a:gd name="connsiteY5" fmla="*/ 513018 h 513018"/>
                <a:gd name="connsiteX6" fmla="*/ 51302 w 1290070"/>
                <a:gd name="connsiteY6" fmla="*/ 513018 h 513018"/>
                <a:gd name="connsiteX7" fmla="*/ 0 w 1290070"/>
                <a:gd name="connsiteY7" fmla="*/ 461716 h 513018"/>
                <a:gd name="connsiteX8" fmla="*/ 0 w 1290070"/>
                <a:gd name="connsiteY8" fmla="*/ 51302 h 51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0070" h="513018">
                  <a:moveTo>
                    <a:pt x="0" y="51302"/>
                  </a:moveTo>
                  <a:cubicBezTo>
                    <a:pt x="0" y="22969"/>
                    <a:pt x="22969" y="0"/>
                    <a:pt x="51302" y="0"/>
                  </a:cubicBezTo>
                  <a:lnTo>
                    <a:pt x="1238768" y="0"/>
                  </a:lnTo>
                  <a:cubicBezTo>
                    <a:pt x="1267101" y="0"/>
                    <a:pt x="1290070" y="22969"/>
                    <a:pt x="1290070" y="51302"/>
                  </a:cubicBezTo>
                  <a:lnTo>
                    <a:pt x="1290070" y="461716"/>
                  </a:lnTo>
                  <a:cubicBezTo>
                    <a:pt x="1290070" y="490049"/>
                    <a:pt x="1267101" y="513018"/>
                    <a:pt x="1238768" y="513018"/>
                  </a:cubicBezTo>
                  <a:lnTo>
                    <a:pt x="51302" y="513018"/>
                  </a:lnTo>
                  <a:cubicBezTo>
                    <a:pt x="22969" y="513018"/>
                    <a:pt x="0" y="490049"/>
                    <a:pt x="0" y="461716"/>
                  </a:cubicBezTo>
                  <a:lnTo>
                    <a:pt x="0" y="51302"/>
                  </a:lnTo>
                  <a:close/>
                </a:path>
              </a:pathLst>
            </a:custGeom>
            <a:solidFill>
              <a:schemeClr val="accent2"/>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spcFirstLastPara="0" vert="horz" wrap="square" lIns="37886" tIns="30266" rIns="37886" bIns="30266" numCol="1" spcCol="1270" anchor="ctr" anchorCtr="0">
              <a:noAutofit/>
            </a:bodyPr>
            <a:lstStyle/>
            <a:p>
              <a:pPr lvl="0" algn="ctr" defTabSz="533400">
                <a:lnSpc>
                  <a:spcPct val="90000"/>
                </a:lnSpc>
                <a:spcBef>
                  <a:spcPct val="0"/>
                </a:spcBef>
                <a:spcAft>
                  <a:spcPct val="35000"/>
                </a:spcAft>
              </a:pPr>
              <a:r>
                <a:rPr lang="en-US" sz="2000" b="1" dirty="0" smtClean="0">
                  <a:solidFill>
                    <a:schemeClr val="bg1"/>
                  </a:solidFill>
                </a:rPr>
                <a:t>2. </a:t>
              </a:r>
              <a:r>
                <a:rPr lang="id-ID" sz="2000" b="1" dirty="0" smtClean="0">
                  <a:solidFill>
                    <a:schemeClr val="bg1"/>
                  </a:solidFill>
                </a:rPr>
                <a:t>Try </a:t>
              </a:r>
              <a:r>
                <a:rPr lang="id-ID" sz="2000" b="1" dirty="0">
                  <a:solidFill>
                    <a:schemeClr val="bg1"/>
                  </a:solidFill>
                </a:rPr>
                <a:t>to use object.toString()</a:t>
              </a:r>
            </a:p>
          </p:txBody>
        </p:sp>
      </p:grpSp>
      <p:sp>
        <p:nvSpPr>
          <p:cNvPr id="55" name="Freeform 15"/>
          <p:cNvSpPr>
            <a:spLocks noEditPoints="1"/>
          </p:cNvSpPr>
          <p:nvPr/>
        </p:nvSpPr>
        <p:spPr bwMode="auto">
          <a:xfrm>
            <a:off x="3801011" y="3324853"/>
            <a:ext cx="793694" cy="596111"/>
          </a:xfrm>
          <a:custGeom>
            <a:avLst/>
            <a:gdLst>
              <a:gd name="T0" fmla="*/ 573 w 696"/>
              <a:gd name="T1" fmla="*/ 13 h 522"/>
              <a:gd name="T2" fmla="*/ 154 w 696"/>
              <a:gd name="T3" fmla="*/ 0 h 522"/>
              <a:gd name="T4" fmla="*/ 13 w 696"/>
              <a:gd name="T5" fmla="*/ 123 h 522"/>
              <a:gd name="T6" fmla="*/ 11 w 696"/>
              <a:gd name="T7" fmla="*/ 183 h 522"/>
              <a:gd name="T8" fmla="*/ 348 w 696"/>
              <a:gd name="T9" fmla="*/ 522 h 522"/>
              <a:gd name="T10" fmla="*/ 685 w 696"/>
              <a:gd name="T11" fmla="*/ 183 h 522"/>
              <a:gd name="T12" fmla="*/ 683 w 696"/>
              <a:gd name="T13" fmla="*/ 123 h 522"/>
              <a:gd name="T14" fmla="*/ 300 w 696"/>
              <a:gd name="T15" fmla="*/ 152 h 522"/>
              <a:gd name="T16" fmla="*/ 396 w 696"/>
              <a:gd name="T17" fmla="*/ 152 h 522"/>
              <a:gd name="T18" fmla="*/ 424 w 696"/>
              <a:gd name="T19" fmla="*/ 48 h 522"/>
              <a:gd name="T20" fmla="*/ 413 w 696"/>
              <a:gd name="T21" fmla="*/ 138 h 522"/>
              <a:gd name="T22" fmla="*/ 283 w 696"/>
              <a:gd name="T23" fmla="*/ 138 h 522"/>
              <a:gd name="T24" fmla="*/ 272 w 696"/>
              <a:gd name="T25" fmla="*/ 48 h 522"/>
              <a:gd name="T26" fmla="*/ 283 w 696"/>
              <a:gd name="T27" fmla="*/ 138 h 522"/>
              <a:gd name="T28" fmla="*/ 348 w 696"/>
              <a:gd name="T29" fmla="*/ 445 h 522"/>
              <a:gd name="T30" fmla="*/ 402 w 696"/>
              <a:gd name="T31" fmla="*/ 174 h 522"/>
              <a:gd name="T32" fmla="*/ 531 w 696"/>
              <a:gd name="T33" fmla="*/ 174 h 522"/>
              <a:gd name="T34" fmla="*/ 424 w 696"/>
              <a:gd name="T35" fmla="*/ 174 h 522"/>
              <a:gd name="T36" fmla="*/ 484 w 696"/>
              <a:gd name="T37" fmla="*/ 108 h 522"/>
              <a:gd name="T38" fmla="*/ 430 w 696"/>
              <a:gd name="T39" fmla="*/ 152 h 522"/>
              <a:gd name="T40" fmla="*/ 527 w 696"/>
              <a:gd name="T41" fmla="*/ 44 h 522"/>
              <a:gd name="T42" fmla="*/ 450 w 696"/>
              <a:gd name="T43" fmla="*/ 44 h 522"/>
              <a:gd name="T44" fmla="*/ 300 w 696"/>
              <a:gd name="T45" fmla="*/ 44 h 522"/>
              <a:gd name="T46" fmla="*/ 348 w 696"/>
              <a:gd name="T47" fmla="*/ 84 h 522"/>
              <a:gd name="T48" fmla="*/ 169 w 696"/>
              <a:gd name="T49" fmla="*/ 44 h 522"/>
              <a:gd name="T50" fmla="*/ 211 w 696"/>
              <a:gd name="T51" fmla="*/ 78 h 522"/>
              <a:gd name="T52" fmla="*/ 266 w 696"/>
              <a:gd name="T53" fmla="*/ 152 h 522"/>
              <a:gd name="T54" fmla="*/ 212 w 696"/>
              <a:gd name="T55" fmla="*/ 108 h 522"/>
              <a:gd name="T56" fmla="*/ 325 w 696"/>
              <a:gd name="T57" fmla="*/ 441 h 522"/>
              <a:gd name="T58" fmla="*/ 272 w 696"/>
              <a:gd name="T59" fmla="*/ 174 h 522"/>
              <a:gd name="T60" fmla="*/ 62 w 696"/>
              <a:gd name="T61" fmla="*/ 174 h 522"/>
              <a:gd name="T62" fmla="*/ 276 w 696"/>
              <a:gd name="T63" fmla="*/ 402 h 522"/>
              <a:gd name="T64" fmla="*/ 634 w 696"/>
              <a:gd name="T65" fmla="*/ 174 h 522"/>
              <a:gd name="T66" fmla="*/ 556 w 696"/>
              <a:gd name="T67" fmla="*/ 174 h 522"/>
              <a:gd name="T68" fmla="*/ 501 w 696"/>
              <a:gd name="T69" fmla="*/ 94 h 522"/>
              <a:gd name="T70" fmla="*/ 651 w 696"/>
              <a:gd name="T71" fmla="*/ 152 h 522"/>
              <a:gd name="T72" fmla="*/ 145 w 696"/>
              <a:gd name="T73" fmla="*/ 52 h 522"/>
              <a:gd name="T74" fmla="*/ 137 w 696"/>
              <a:gd name="T75" fmla="*/ 152 h 522"/>
              <a:gd name="T76" fmla="*/ 145 w 696"/>
              <a:gd name="T77" fmla="*/ 52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96" h="522">
                <a:moveTo>
                  <a:pt x="683" y="123"/>
                </a:moveTo>
                <a:cubicBezTo>
                  <a:pt x="573" y="13"/>
                  <a:pt x="573" y="13"/>
                  <a:pt x="573" y="13"/>
                </a:cubicBezTo>
                <a:cubicBezTo>
                  <a:pt x="565" y="5"/>
                  <a:pt x="554" y="0"/>
                  <a:pt x="542" y="0"/>
                </a:cubicBezTo>
                <a:cubicBezTo>
                  <a:pt x="154" y="0"/>
                  <a:pt x="154" y="0"/>
                  <a:pt x="154" y="0"/>
                </a:cubicBezTo>
                <a:cubicBezTo>
                  <a:pt x="142" y="0"/>
                  <a:pt x="131" y="5"/>
                  <a:pt x="123" y="13"/>
                </a:cubicBezTo>
                <a:cubicBezTo>
                  <a:pt x="13" y="123"/>
                  <a:pt x="13" y="123"/>
                  <a:pt x="13" y="123"/>
                </a:cubicBezTo>
                <a:cubicBezTo>
                  <a:pt x="4" y="132"/>
                  <a:pt x="0" y="143"/>
                  <a:pt x="0" y="154"/>
                </a:cubicBezTo>
                <a:cubicBezTo>
                  <a:pt x="0" y="165"/>
                  <a:pt x="4" y="175"/>
                  <a:pt x="11" y="183"/>
                </a:cubicBezTo>
                <a:cubicBezTo>
                  <a:pt x="315" y="507"/>
                  <a:pt x="315" y="507"/>
                  <a:pt x="315" y="507"/>
                </a:cubicBezTo>
                <a:cubicBezTo>
                  <a:pt x="324" y="516"/>
                  <a:pt x="336" y="522"/>
                  <a:pt x="348" y="522"/>
                </a:cubicBezTo>
                <a:cubicBezTo>
                  <a:pt x="360" y="522"/>
                  <a:pt x="372" y="516"/>
                  <a:pt x="381" y="507"/>
                </a:cubicBezTo>
                <a:cubicBezTo>
                  <a:pt x="685" y="183"/>
                  <a:pt x="685" y="183"/>
                  <a:pt x="685" y="183"/>
                </a:cubicBezTo>
                <a:cubicBezTo>
                  <a:pt x="692" y="175"/>
                  <a:pt x="696" y="164"/>
                  <a:pt x="696" y="154"/>
                </a:cubicBezTo>
                <a:cubicBezTo>
                  <a:pt x="696" y="143"/>
                  <a:pt x="692" y="132"/>
                  <a:pt x="683" y="123"/>
                </a:cubicBezTo>
                <a:close/>
                <a:moveTo>
                  <a:pt x="396" y="152"/>
                </a:moveTo>
                <a:cubicBezTo>
                  <a:pt x="300" y="152"/>
                  <a:pt x="300" y="152"/>
                  <a:pt x="300" y="152"/>
                </a:cubicBezTo>
                <a:cubicBezTo>
                  <a:pt x="348" y="112"/>
                  <a:pt x="348" y="112"/>
                  <a:pt x="348" y="112"/>
                </a:cubicBezTo>
                <a:lnTo>
                  <a:pt x="396" y="152"/>
                </a:lnTo>
                <a:close/>
                <a:moveTo>
                  <a:pt x="365" y="98"/>
                </a:moveTo>
                <a:cubicBezTo>
                  <a:pt x="424" y="48"/>
                  <a:pt x="424" y="48"/>
                  <a:pt x="424" y="48"/>
                </a:cubicBezTo>
                <a:cubicBezTo>
                  <a:pt x="468" y="92"/>
                  <a:pt x="468" y="92"/>
                  <a:pt x="468" y="92"/>
                </a:cubicBezTo>
                <a:cubicBezTo>
                  <a:pt x="413" y="138"/>
                  <a:pt x="413" y="138"/>
                  <a:pt x="413" y="138"/>
                </a:cubicBezTo>
                <a:lnTo>
                  <a:pt x="365" y="98"/>
                </a:lnTo>
                <a:close/>
                <a:moveTo>
                  <a:pt x="283" y="138"/>
                </a:moveTo>
                <a:cubicBezTo>
                  <a:pt x="228" y="92"/>
                  <a:pt x="228" y="92"/>
                  <a:pt x="228" y="92"/>
                </a:cubicBezTo>
                <a:cubicBezTo>
                  <a:pt x="272" y="48"/>
                  <a:pt x="272" y="48"/>
                  <a:pt x="272" y="48"/>
                </a:cubicBezTo>
                <a:cubicBezTo>
                  <a:pt x="331" y="98"/>
                  <a:pt x="331" y="98"/>
                  <a:pt x="331" y="98"/>
                </a:cubicBezTo>
                <a:lnTo>
                  <a:pt x="283" y="138"/>
                </a:lnTo>
                <a:close/>
                <a:moveTo>
                  <a:pt x="402" y="174"/>
                </a:moveTo>
                <a:cubicBezTo>
                  <a:pt x="348" y="445"/>
                  <a:pt x="348" y="445"/>
                  <a:pt x="348" y="445"/>
                </a:cubicBezTo>
                <a:cubicBezTo>
                  <a:pt x="294" y="174"/>
                  <a:pt x="294" y="174"/>
                  <a:pt x="294" y="174"/>
                </a:cubicBezTo>
                <a:lnTo>
                  <a:pt x="402" y="174"/>
                </a:lnTo>
                <a:close/>
                <a:moveTo>
                  <a:pt x="424" y="174"/>
                </a:moveTo>
                <a:cubicBezTo>
                  <a:pt x="531" y="174"/>
                  <a:pt x="531" y="174"/>
                  <a:pt x="531" y="174"/>
                </a:cubicBezTo>
                <a:cubicBezTo>
                  <a:pt x="371" y="441"/>
                  <a:pt x="371" y="441"/>
                  <a:pt x="371" y="441"/>
                </a:cubicBezTo>
                <a:lnTo>
                  <a:pt x="424" y="174"/>
                </a:lnTo>
                <a:close/>
                <a:moveTo>
                  <a:pt x="430" y="152"/>
                </a:moveTo>
                <a:cubicBezTo>
                  <a:pt x="484" y="108"/>
                  <a:pt x="484" y="108"/>
                  <a:pt x="484" y="108"/>
                </a:cubicBezTo>
                <a:cubicBezTo>
                  <a:pt x="528" y="152"/>
                  <a:pt x="528" y="152"/>
                  <a:pt x="528" y="152"/>
                </a:cubicBezTo>
                <a:lnTo>
                  <a:pt x="430" y="152"/>
                </a:lnTo>
                <a:close/>
                <a:moveTo>
                  <a:pt x="450" y="44"/>
                </a:moveTo>
                <a:cubicBezTo>
                  <a:pt x="527" y="44"/>
                  <a:pt x="527" y="44"/>
                  <a:pt x="527" y="44"/>
                </a:cubicBezTo>
                <a:cubicBezTo>
                  <a:pt x="485" y="78"/>
                  <a:pt x="485" y="78"/>
                  <a:pt x="485" y="78"/>
                </a:cubicBezTo>
                <a:lnTo>
                  <a:pt x="450" y="44"/>
                </a:lnTo>
                <a:close/>
                <a:moveTo>
                  <a:pt x="348" y="84"/>
                </a:moveTo>
                <a:cubicBezTo>
                  <a:pt x="300" y="44"/>
                  <a:pt x="300" y="44"/>
                  <a:pt x="300" y="44"/>
                </a:cubicBezTo>
                <a:cubicBezTo>
                  <a:pt x="396" y="44"/>
                  <a:pt x="396" y="44"/>
                  <a:pt x="396" y="44"/>
                </a:cubicBezTo>
                <a:lnTo>
                  <a:pt x="348" y="84"/>
                </a:lnTo>
                <a:close/>
                <a:moveTo>
                  <a:pt x="211" y="78"/>
                </a:moveTo>
                <a:cubicBezTo>
                  <a:pt x="169" y="44"/>
                  <a:pt x="169" y="44"/>
                  <a:pt x="169" y="44"/>
                </a:cubicBezTo>
                <a:cubicBezTo>
                  <a:pt x="246" y="44"/>
                  <a:pt x="246" y="44"/>
                  <a:pt x="246" y="44"/>
                </a:cubicBezTo>
                <a:lnTo>
                  <a:pt x="211" y="78"/>
                </a:lnTo>
                <a:close/>
                <a:moveTo>
                  <a:pt x="212" y="108"/>
                </a:moveTo>
                <a:cubicBezTo>
                  <a:pt x="266" y="152"/>
                  <a:pt x="266" y="152"/>
                  <a:pt x="266" y="152"/>
                </a:cubicBezTo>
                <a:cubicBezTo>
                  <a:pt x="168" y="152"/>
                  <a:pt x="168" y="152"/>
                  <a:pt x="168" y="152"/>
                </a:cubicBezTo>
                <a:lnTo>
                  <a:pt x="212" y="108"/>
                </a:lnTo>
                <a:close/>
                <a:moveTo>
                  <a:pt x="272" y="174"/>
                </a:moveTo>
                <a:cubicBezTo>
                  <a:pt x="325" y="441"/>
                  <a:pt x="325" y="441"/>
                  <a:pt x="325" y="441"/>
                </a:cubicBezTo>
                <a:cubicBezTo>
                  <a:pt x="165" y="174"/>
                  <a:pt x="165" y="174"/>
                  <a:pt x="165" y="174"/>
                </a:cubicBezTo>
                <a:lnTo>
                  <a:pt x="272" y="174"/>
                </a:lnTo>
                <a:close/>
                <a:moveTo>
                  <a:pt x="276" y="402"/>
                </a:moveTo>
                <a:cubicBezTo>
                  <a:pt x="62" y="174"/>
                  <a:pt x="62" y="174"/>
                  <a:pt x="62" y="174"/>
                </a:cubicBezTo>
                <a:cubicBezTo>
                  <a:pt x="140" y="174"/>
                  <a:pt x="140" y="174"/>
                  <a:pt x="140" y="174"/>
                </a:cubicBezTo>
                <a:lnTo>
                  <a:pt x="276" y="402"/>
                </a:lnTo>
                <a:close/>
                <a:moveTo>
                  <a:pt x="556" y="174"/>
                </a:moveTo>
                <a:cubicBezTo>
                  <a:pt x="634" y="174"/>
                  <a:pt x="634" y="174"/>
                  <a:pt x="634" y="174"/>
                </a:cubicBezTo>
                <a:cubicBezTo>
                  <a:pt x="420" y="402"/>
                  <a:pt x="420" y="402"/>
                  <a:pt x="420" y="402"/>
                </a:cubicBezTo>
                <a:lnTo>
                  <a:pt x="556" y="174"/>
                </a:lnTo>
                <a:close/>
                <a:moveTo>
                  <a:pt x="559" y="152"/>
                </a:moveTo>
                <a:cubicBezTo>
                  <a:pt x="501" y="94"/>
                  <a:pt x="501" y="94"/>
                  <a:pt x="501" y="94"/>
                </a:cubicBezTo>
                <a:cubicBezTo>
                  <a:pt x="551" y="52"/>
                  <a:pt x="551" y="52"/>
                  <a:pt x="551" y="52"/>
                </a:cubicBezTo>
                <a:cubicBezTo>
                  <a:pt x="651" y="152"/>
                  <a:pt x="651" y="152"/>
                  <a:pt x="651" y="152"/>
                </a:cubicBezTo>
                <a:lnTo>
                  <a:pt x="559" y="152"/>
                </a:lnTo>
                <a:close/>
                <a:moveTo>
                  <a:pt x="145" y="52"/>
                </a:moveTo>
                <a:cubicBezTo>
                  <a:pt x="195" y="94"/>
                  <a:pt x="195" y="94"/>
                  <a:pt x="195" y="94"/>
                </a:cubicBezTo>
                <a:cubicBezTo>
                  <a:pt x="137" y="152"/>
                  <a:pt x="137" y="152"/>
                  <a:pt x="137" y="152"/>
                </a:cubicBezTo>
                <a:cubicBezTo>
                  <a:pt x="44" y="152"/>
                  <a:pt x="44" y="152"/>
                  <a:pt x="44" y="152"/>
                </a:cubicBezTo>
                <a:lnTo>
                  <a:pt x="145" y="5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56" name="Group 55"/>
          <p:cNvGrpSpPr/>
          <p:nvPr/>
        </p:nvGrpSpPr>
        <p:grpSpPr>
          <a:xfrm>
            <a:off x="7559730" y="3324853"/>
            <a:ext cx="594360" cy="594360"/>
            <a:chOff x="7938" y="1588"/>
            <a:chExt cx="3867150" cy="3625850"/>
          </a:xfrm>
          <a:solidFill>
            <a:schemeClr val="accent2"/>
          </a:solidFill>
        </p:grpSpPr>
        <p:sp>
          <p:nvSpPr>
            <p:cNvPr id="57" name="Freeform 9"/>
            <p:cNvSpPr>
              <a:spLocks noEditPoints="1"/>
            </p:cNvSpPr>
            <p:nvPr/>
          </p:nvSpPr>
          <p:spPr bwMode="auto">
            <a:xfrm>
              <a:off x="7938" y="1588"/>
              <a:ext cx="3867150" cy="3625850"/>
            </a:xfrm>
            <a:custGeom>
              <a:avLst/>
              <a:gdLst>
                <a:gd name="T0" fmla="*/ 1009 w 1028"/>
                <a:gd name="T1" fmla="*/ 212 h 964"/>
                <a:gd name="T2" fmla="*/ 817 w 1028"/>
                <a:gd name="T3" fmla="*/ 19 h 964"/>
                <a:gd name="T4" fmla="*/ 771 w 1028"/>
                <a:gd name="T5" fmla="*/ 0 h 964"/>
                <a:gd name="T6" fmla="*/ 96 w 1028"/>
                <a:gd name="T7" fmla="*/ 0 h 964"/>
                <a:gd name="T8" fmla="*/ 0 w 1028"/>
                <a:gd name="T9" fmla="*/ 96 h 964"/>
                <a:gd name="T10" fmla="*/ 0 w 1028"/>
                <a:gd name="T11" fmla="*/ 868 h 964"/>
                <a:gd name="T12" fmla="*/ 96 w 1028"/>
                <a:gd name="T13" fmla="*/ 964 h 964"/>
                <a:gd name="T14" fmla="*/ 932 w 1028"/>
                <a:gd name="T15" fmla="*/ 964 h 964"/>
                <a:gd name="T16" fmla="*/ 1028 w 1028"/>
                <a:gd name="T17" fmla="*/ 868 h 964"/>
                <a:gd name="T18" fmla="*/ 1028 w 1028"/>
                <a:gd name="T19" fmla="*/ 257 h 964"/>
                <a:gd name="T20" fmla="*/ 1009 w 1028"/>
                <a:gd name="T21" fmla="*/ 212 h 964"/>
                <a:gd name="T22" fmla="*/ 964 w 1028"/>
                <a:gd name="T23" fmla="*/ 868 h 964"/>
                <a:gd name="T24" fmla="*/ 932 w 1028"/>
                <a:gd name="T25" fmla="*/ 900 h 964"/>
                <a:gd name="T26" fmla="*/ 96 w 1028"/>
                <a:gd name="T27" fmla="*/ 900 h 964"/>
                <a:gd name="T28" fmla="*/ 64 w 1028"/>
                <a:gd name="T29" fmla="*/ 868 h 964"/>
                <a:gd name="T30" fmla="*/ 64 w 1028"/>
                <a:gd name="T31" fmla="*/ 96 h 964"/>
                <a:gd name="T32" fmla="*/ 96 w 1028"/>
                <a:gd name="T33" fmla="*/ 64 h 964"/>
                <a:gd name="T34" fmla="*/ 739 w 1028"/>
                <a:gd name="T35" fmla="*/ 64 h 964"/>
                <a:gd name="T36" fmla="*/ 739 w 1028"/>
                <a:gd name="T37" fmla="*/ 193 h 964"/>
                <a:gd name="T38" fmla="*/ 739 w 1028"/>
                <a:gd name="T39" fmla="*/ 193 h 964"/>
                <a:gd name="T40" fmla="*/ 835 w 1028"/>
                <a:gd name="T41" fmla="*/ 289 h 964"/>
                <a:gd name="T42" fmla="*/ 868 w 1028"/>
                <a:gd name="T43" fmla="*/ 289 h 964"/>
                <a:gd name="T44" fmla="*/ 964 w 1028"/>
                <a:gd name="T45" fmla="*/ 289 h 964"/>
                <a:gd name="T46" fmla="*/ 964 w 1028"/>
                <a:gd name="T47" fmla="*/ 868 h 964"/>
                <a:gd name="T48" fmla="*/ 868 w 1028"/>
                <a:gd name="T49" fmla="*/ 257 h 964"/>
                <a:gd name="T50" fmla="*/ 835 w 1028"/>
                <a:gd name="T51" fmla="*/ 257 h 964"/>
                <a:gd name="T52" fmla="*/ 771 w 1028"/>
                <a:gd name="T53" fmla="*/ 193 h 964"/>
                <a:gd name="T54" fmla="*/ 771 w 1028"/>
                <a:gd name="T55" fmla="*/ 193 h 964"/>
                <a:gd name="T56" fmla="*/ 771 w 1028"/>
                <a:gd name="T57" fmla="*/ 64 h 964"/>
                <a:gd name="T58" fmla="*/ 964 w 1028"/>
                <a:gd name="T59" fmla="*/ 257 h 964"/>
                <a:gd name="T60" fmla="*/ 868 w 1028"/>
                <a:gd name="T61" fmla="*/ 257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8" h="964">
                  <a:moveTo>
                    <a:pt x="1009" y="212"/>
                  </a:moveTo>
                  <a:cubicBezTo>
                    <a:pt x="817" y="19"/>
                    <a:pt x="817" y="19"/>
                    <a:pt x="817" y="19"/>
                  </a:cubicBezTo>
                  <a:cubicBezTo>
                    <a:pt x="805" y="7"/>
                    <a:pt x="788" y="0"/>
                    <a:pt x="771" y="0"/>
                  </a:cubicBezTo>
                  <a:cubicBezTo>
                    <a:pt x="96" y="0"/>
                    <a:pt x="96" y="0"/>
                    <a:pt x="96" y="0"/>
                  </a:cubicBezTo>
                  <a:cubicBezTo>
                    <a:pt x="43" y="0"/>
                    <a:pt x="0" y="43"/>
                    <a:pt x="0" y="96"/>
                  </a:cubicBezTo>
                  <a:cubicBezTo>
                    <a:pt x="0" y="868"/>
                    <a:pt x="0" y="868"/>
                    <a:pt x="0" y="868"/>
                  </a:cubicBezTo>
                  <a:cubicBezTo>
                    <a:pt x="0" y="921"/>
                    <a:pt x="43" y="964"/>
                    <a:pt x="96" y="964"/>
                  </a:cubicBezTo>
                  <a:cubicBezTo>
                    <a:pt x="932" y="964"/>
                    <a:pt x="932" y="964"/>
                    <a:pt x="932" y="964"/>
                  </a:cubicBezTo>
                  <a:cubicBezTo>
                    <a:pt x="985" y="964"/>
                    <a:pt x="1028" y="921"/>
                    <a:pt x="1028" y="868"/>
                  </a:cubicBezTo>
                  <a:cubicBezTo>
                    <a:pt x="1028" y="257"/>
                    <a:pt x="1028" y="257"/>
                    <a:pt x="1028" y="257"/>
                  </a:cubicBezTo>
                  <a:cubicBezTo>
                    <a:pt x="1028" y="240"/>
                    <a:pt x="1022" y="224"/>
                    <a:pt x="1009" y="212"/>
                  </a:cubicBezTo>
                  <a:close/>
                  <a:moveTo>
                    <a:pt x="964" y="868"/>
                  </a:moveTo>
                  <a:cubicBezTo>
                    <a:pt x="964" y="885"/>
                    <a:pt x="950" y="900"/>
                    <a:pt x="932" y="900"/>
                  </a:cubicBezTo>
                  <a:cubicBezTo>
                    <a:pt x="96" y="900"/>
                    <a:pt x="96" y="900"/>
                    <a:pt x="96" y="900"/>
                  </a:cubicBezTo>
                  <a:cubicBezTo>
                    <a:pt x="79" y="900"/>
                    <a:pt x="64" y="885"/>
                    <a:pt x="64" y="868"/>
                  </a:cubicBezTo>
                  <a:cubicBezTo>
                    <a:pt x="64" y="96"/>
                    <a:pt x="64" y="96"/>
                    <a:pt x="64" y="96"/>
                  </a:cubicBezTo>
                  <a:cubicBezTo>
                    <a:pt x="64" y="79"/>
                    <a:pt x="79" y="64"/>
                    <a:pt x="96" y="64"/>
                  </a:cubicBezTo>
                  <a:cubicBezTo>
                    <a:pt x="739" y="64"/>
                    <a:pt x="739" y="64"/>
                    <a:pt x="739" y="64"/>
                  </a:cubicBezTo>
                  <a:cubicBezTo>
                    <a:pt x="739" y="193"/>
                    <a:pt x="739" y="193"/>
                    <a:pt x="739" y="193"/>
                  </a:cubicBezTo>
                  <a:cubicBezTo>
                    <a:pt x="739" y="193"/>
                    <a:pt x="739" y="193"/>
                    <a:pt x="739" y="193"/>
                  </a:cubicBezTo>
                  <a:cubicBezTo>
                    <a:pt x="739" y="246"/>
                    <a:pt x="782" y="289"/>
                    <a:pt x="835" y="289"/>
                  </a:cubicBezTo>
                  <a:cubicBezTo>
                    <a:pt x="868" y="289"/>
                    <a:pt x="868" y="289"/>
                    <a:pt x="868" y="289"/>
                  </a:cubicBezTo>
                  <a:cubicBezTo>
                    <a:pt x="964" y="289"/>
                    <a:pt x="964" y="289"/>
                    <a:pt x="964" y="289"/>
                  </a:cubicBezTo>
                  <a:lnTo>
                    <a:pt x="964" y="868"/>
                  </a:lnTo>
                  <a:close/>
                  <a:moveTo>
                    <a:pt x="868" y="257"/>
                  </a:moveTo>
                  <a:cubicBezTo>
                    <a:pt x="835" y="257"/>
                    <a:pt x="835" y="257"/>
                    <a:pt x="835" y="257"/>
                  </a:cubicBezTo>
                  <a:cubicBezTo>
                    <a:pt x="800" y="257"/>
                    <a:pt x="771" y="228"/>
                    <a:pt x="771" y="193"/>
                  </a:cubicBezTo>
                  <a:cubicBezTo>
                    <a:pt x="771" y="193"/>
                    <a:pt x="771" y="193"/>
                    <a:pt x="771" y="193"/>
                  </a:cubicBezTo>
                  <a:cubicBezTo>
                    <a:pt x="771" y="64"/>
                    <a:pt x="771" y="64"/>
                    <a:pt x="771" y="64"/>
                  </a:cubicBezTo>
                  <a:cubicBezTo>
                    <a:pt x="964" y="257"/>
                    <a:pt x="964" y="257"/>
                    <a:pt x="964" y="257"/>
                  </a:cubicBezTo>
                  <a:lnTo>
                    <a:pt x="868" y="2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Freeform 10"/>
            <p:cNvSpPr>
              <a:spLocks/>
            </p:cNvSpPr>
            <p:nvPr/>
          </p:nvSpPr>
          <p:spPr bwMode="auto">
            <a:xfrm>
              <a:off x="1820863" y="727076"/>
              <a:ext cx="727075" cy="120650"/>
            </a:xfrm>
            <a:custGeom>
              <a:avLst/>
              <a:gdLst>
                <a:gd name="T0" fmla="*/ 16 w 193"/>
                <a:gd name="T1" fmla="*/ 32 h 32"/>
                <a:gd name="T2" fmla="*/ 177 w 193"/>
                <a:gd name="T3" fmla="*/ 32 h 32"/>
                <a:gd name="T4" fmla="*/ 193 w 193"/>
                <a:gd name="T5" fmla="*/ 16 h 32"/>
                <a:gd name="T6" fmla="*/ 177 w 193"/>
                <a:gd name="T7" fmla="*/ 0 h 32"/>
                <a:gd name="T8" fmla="*/ 16 w 193"/>
                <a:gd name="T9" fmla="*/ 0 h 32"/>
                <a:gd name="T10" fmla="*/ 0 w 193"/>
                <a:gd name="T11" fmla="*/ 16 h 32"/>
                <a:gd name="T12" fmla="*/ 16 w 193"/>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193" h="32">
                  <a:moveTo>
                    <a:pt x="16" y="32"/>
                  </a:moveTo>
                  <a:cubicBezTo>
                    <a:pt x="177" y="32"/>
                    <a:pt x="177" y="32"/>
                    <a:pt x="177" y="32"/>
                  </a:cubicBezTo>
                  <a:cubicBezTo>
                    <a:pt x="186" y="32"/>
                    <a:pt x="193" y="25"/>
                    <a:pt x="193" y="16"/>
                  </a:cubicBezTo>
                  <a:cubicBezTo>
                    <a:pt x="193" y="7"/>
                    <a:pt x="186" y="0"/>
                    <a:pt x="177" y="0"/>
                  </a:cubicBezTo>
                  <a:cubicBezTo>
                    <a:pt x="16" y="0"/>
                    <a:pt x="16" y="0"/>
                    <a:pt x="16" y="0"/>
                  </a:cubicBezTo>
                  <a:cubicBezTo>
                    <a:pt x="7" y="0"/>
                    <a:pt x="0" y="7"/>
                    <a:pt x="0" y="16"/>
                  </a:cubicBezTo>
                  <a:cubicBezTo>
                    <a:pt x="0" y="25"/>
                    <a:pt x="7" y="32"/>
                    <a:pt x="16" y="3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Freeform 11"/>
            <p:cNvSpPr>
              <a:spLocks/>
            </p:cNvSpPr>
            <p:nvPr/>
          </p:nvSpPr>
          <p:spPr bwMode="auto">
            <a:xfrm>
              <a:off x="1820863" y="1089026"/>
              <a:ext cx="727075" cy="120650"/>
            </a:xfrm>
            <a:custGeom>
              <a:avLst/>
              <a:gdLst>
                <a:gd name="T0" fmla="*/ 16 w 193"/>
                <a:gd name="T1" fmla="*/ 32 h 32"/>
                <a:gd name="T2" fmla="*/ 177 w 193"/>
                <a:gd name="T3" fmla="*/ 32 h 32"/>
                <a:gd name="T4" fmla="*/ 193 w 193"/>
                <a:gd name="T5" fmla="*/ 16 h 32"/>
                <a:gd name="T6" fmla="*/ 177 w 193"/>
                <a:gd name="T7" fmla="*/ 0 h 32"/>
                <a:gd name="T8" fmla="*/ 16 w 193"/>
                <a:gd name="T9" fmla="*/ 0 h 32"/>
                <a:gd name="T10" fmla="*/ 0 w 193"/>
                <a:gd name="T11" fmla="*/ 16 h 32"/>
                <a:gd name="T12" fmla="*/ 16 w 193"/>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193" h="32">
                  <a:moveTo>
                    <a:pt x="16" y="32"/>
                  </a:moveTo>
                  <a:cubicBezTo>
                    <a:pt x="177" y="32"/>
                    <a:pt x="177" y="32"/>
                    <a:pt x="177" y="32"/>
                  </a:cubicBezTo>
                  <a:cubicBezTo>
                    <a:pt x="186" y="32"/>
                    <a:pt x="193" y="25"/>
                    <a:pt x="193" y="16"/>
                  </a:cubicBezTo>
                  <a:cubicBezTo>
                    <a:pt x="193" y="7"/>
                    <a:pt x="186" y="0"/>
                    <a:pt x="177" y="0"/>
                  </a:cubicBezTo>
                  <a:cubicBezTo>
                    <a:pt x="16" y="0"/>
                    <a:pt x="16" y="0"/>
                    <a:pt x="16" y="0"/>
                  </a:cubicBezTo>
                  <a:cubicBezTo>
                    <a:pt x="7" y="0"/>
                    <a:pt x="0" y="7"/>
                    <a:pt x="0" y="16"/>
                  </a:cubicBezTo>
                  <a:cubicBezTo>
                    <a:pt x="0" y="25"/>
                    <a:pt x="7" y="32"/>
                    <a:pt x="16" y="3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Freeform 12"/>
            <p:cNvSpPr>
              <a:spLocks/>
            </p:cNvSpPr>
            <p:nvPr/>
          </p:nvSpPr>
          <p:spPr bwMode="auto">
            <a:xfrm>
              <a:off x="1820863" y="1454151"/>
              <a:ext cx="1573213" cy="120650"/>
            </a:xfrm>
            <a:custGeom>
              <a:avLst/>
              <a:gdLst>
                <a:gd name="T0" fmla="*/ 0 w 418"/>
                <a:gd name="T1" fmla="*/ 16 h 32"/>
                <a:gd name="T2" fmla="*/ 16 w 418"/>
                <a:gd name="T3" fmla="*/ 32 h 32"/>
                <a:gd name="T4" fmla="*/ 402 w 418"/>
                <a:gd name="T5" fmla="*/ 32 h 32"/>
                <a:gd name="T6" fmla="*/ 418 w 418"/>
                <a:gd name="T7" fmla="*/ 16 h 32"/>
                <a:gd name="T8" fmla="*/ 402 w 418"/>
                <a:gd name="T9" fmla="*/ 0 h 32"/>
                <a:gd name="T10" fmla="*/ 16 w 418"/>
                <a:gd name="T11" fmla="*/ 0 h 32"/>
                <a:gd name="T12" fmla="*/ 0 w 418"/>
                <a:gd name="T13" fmla="*/ 16 h 32"/>
              </a:gdLst>
              <a:ahLst/>
              <a:cxnLst>
                <a:cxn ang="0">
                  <a:pos x="T0" y="T1"/>
                </a:cxn>
                <a:cxn ang="0">
                  <a:pos x="T2" y="T3"/>
                </a:cxn>
                <a:cxn ang="0">
                  <a:pos x="T4" y="T5"/>
                </a:cxn>
                <a:cxn ang="0">
                  <a:pos x="T6" y="T7"/>
                </a:cxn>
                <a:cxn ang="0">
                  <a:pos x="T8" y="T9"/>
                </a:cxn>
                <a:cxn ang="0">
                  <a:pos x="T10" y="T11"/>
                </a:cxn>
                <a:cxn ang="0">
                  <a:pos x="T12" y="T13"/>
                </a:cxn>
              </a:cxnLst>
              <a:rect l="0" t="0" r="r" b="b"/>
              <a:pathLst>
                <a:path w="418" h="32">
                  <a:moveTo>
                    <a:pt x="0" y="16"/>
                  </a:moveTo>
                  <a:cubicBezTo>
                    <a:pt x="0" y="25"/>
                    <a:pt x="7" y="32"/>
                    <a:pt x="16" y="32"/>
                  </a:cubicBezTo>
                  <a:cubicBezTo>
                    <a:pt x="402" y="32"/>
                    <a:pt x="402" y="32"/>
                    <a:pt x="402" y="32"/>
                  </a:cubicBezTo>
                  <a:cubicBezTo>
                    <a:pt x="411" y="32"/>
                    <a:pt x="418" y="25"/>
                    <a:pt x="418" y="16"/>
                  </a:cubicBezTo>
                  <a:cubicBezTo>
                    <a:pt x="418" y="7"/>
                    <a:pt x="411" y="0"/>
                    <a:pt x="402"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Freeform 13"/>
            <p:cNvSpPr>
              <a:spLocks/>
            </p:cNvSpPr>
            <p:nvPr/>
          </p:nvSpPr>
          <p:spPr bwMode="auto">
            <a:xfrm>
              <a:off x="493713" y="2176463"/>
              <a:ext cx="2900363" cy="123825"/>
            </a:xfrm>
            <a:custGeom>
              <a:avLst/>
              <a:gdLst>
                <a:gd name="T0" fmla="*/ 755 w 771"/>
                <a:gd name="T1" fmla="*/ 0 h 33"/>
                <a:gd name="T2" fmla="*/ 16 w 771"/>
                <a:gd name="T3" fmla="*/ 0 h 33"/>
                <a:gd name="T4" fmla="*/ 0 w 771"/>
                <a:gd name="T5" fmla="*/ 16 h 33"/>
                <a:gd name="T6" fmla="*/ 16 w 771"/>
                <a:gd name="T7" fmla="*/ 33 h 33"/>
                <a:gd name="T8" fmla="*/ 755 w 771"/>
                <a:gd name="T9" fmla="*/ 33 h 33"/>
                <a:gd name="T10" fmla="*/ 771 w 771"/>
                <a:gd name="T11" fmla="*/ 16 h 33"/>
                <a:gd name="T12" fmla="*/ 755 w 771"/>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771" h="33">
                  <a:moveTo>
                    <a:pt x="755" y="0"/>
                  </a:moveTo>
                  <a:cubicBezTo>
                    <a:pt x="16" y="0"/>
                    <a:pt x="16" y="0"/>
                    <a:pt x="16" y="0"/>
                  </a:cubicBezTo>
                  <a:cubicBezTo>
                    <a:pt x="7" y="0"/>
                    <a:pt x="0" y="8"/>
                    <a:pt x="0" y="16"/>
                  </a:cubicBezTo>
                  <a:cubicBezTo>
                    <a:pt x="0" y="25"/>
                    <a:pt x="7" y="33"/>
                    <a:pt x="16" y="33"/>
                  </a:cubicBezTo>
                  <a:cubicBezTo>
                    <a:pt x="755" y="33"/>
                    <a:pt x="755" y="33"/>
                    <a:pt x="755" y="33"/>
                  </a:cubicBezTo>
                  <a:cubicBezTo>
                    <a:pt x="764" y="33"/>
                    <a:pt x="771" y="25"/>
                    <a:pt x="771" y="16"/>
                  </a:cubicBezTo>
                  <a:cubicBezTo>
                    <a:pt x="771" y="8"/>
                    <a:pt x="764" y="0"/>
                    <a:pt x="755"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Freeform 14"/>
            <p:cNvSpPr>
              <a:spLocks/>
            </p:cNvSpPr>
            <p:nvPr/>
          </p:nvSpPr>
          <p:spPr bwMode="auto">
            <a:xfrm>
              <a:off x="493713" y="2541588"/>
              <a:ext cx="2900363" cy="119063"/>
            </a:xfrm>
            <a:custGeom>
              <a:avLst/>
              <a:gdLst>
                <a:gd name="T0" fmla="*/ 755 w 771"/>
                <a:gd name="T1" fmla="*/ 0 h 32"/>
                <a:gd name="T2" fmla="*/ 16 w 771"/>
                <a:gd name="T3" fmla="*/ 0 h 32"/>
                <a:gd name="T4" fmla="*/ 0 w 771"/>
                <a:gd name="T5" fmla="*/ 16 h 32"/>
                <a:gd name="T6" fmla="*/ 16 w 771"/>
                <a:gd name="T7" fmla="*/ 32 h 32"/>
                <a:gd name="T8" fmla="*/ 755 w 771"/>
                <a:gd name="T9" fmla="*/ 32 h 32"/>
                <a:gd name="T10" fmla="*/ 771 w 771"/>
                <a:gd name="T11" fmla="*/ 16 h 32"/>
                <a:gd name="T12" fmla="*/ 755 w 771"/>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771" h="32">
                  <a:moveTo>
                    <a:pt x="755" y="0"/>
                  </a:moveTo>
                  <a:cubicBezTo>
                    <a:pt x="16" y="0"/>
                    <a:pt x="16" y="0"/>
                    <a:pt x="16" y="0"/>
                  </a:cubicBezTo>
                  <a:cubicBezTo>
                    <a:pt x="7" y="0"/>
                    <a:pt x="0" y="7"/>
                    <a:pt x="0" y="16"/>
                  </a:cubicBezTo>
                  <a:cubicBezTo>
                    <a:pt x="0" y="25"/>
                    <a:pt x="7" y="32"/>
                    <a:pt x="16" y="32"/>
                  </a:cubicBezTo>
                  <a:cubicBezTo>
                    <a:pt x="755" y="32"/>
                    <a:pt x="755" y="32"/>
                    <a:pt x="755" y="32"/>
                  </a:cubicBezTo>
                  <a:cubicBezTo>
                    <a:pt x="764" y="32"/>
                    <a:pt x="771" y="25"/>
                    <a:pt x="771" y="16"/>
                  </a:cubicBezTo>
                  <a:cubicBezTo>
                    <a:pt x="771" y="7"/>
                    <a:pt x="764" y="0"/>
                    <a:pt x="755"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Freeform 15"/>
            <p:cNvSpPr>
              <a:spLocks/>
            </p:cNvSpPr>
            <p:nvPr/>
          </p:nvSpPr>
          <p:spPr bwMode="auto">
            <a:xfrm>
              <a:off x="493713" y="2901951"/>
              <a:ext cx="2900363" cy="120650"/>
            </a:xfrm>
            <a:custGeom>
              <a:avLst/>
              <a:gdLst>
                <a:gd name="T0" fmla="*/ 755 w 771"/>
                <a:gd name="T1" fmla="*/ 0 h 32"/>
                <a:gd name="T2" fmla="*/ 16 w 771"/>
                <a:gd name="T3" fmla="*/ 0 h 32"/>
                <a:gd name="T4" fmla="*/ 0 w 771"/>
                <a:gd name="T5" fmla="*/ 16 h 32"/>
                <a:gd name="T6" fmla="*/ 16 w 771"/>
                <a:gd name="T7" fmla="*/ 32 h 32"/>
                <a:gd name="T8" fmla="*/ 755 w 771"/>
                <a:gd name="T9" fmla="*/ 32 h 32"/>
                <a:gd name="T10" fmla="*/ 771 w 771"/>
                <a:gd name="T11" fmla="*/ 16 h 32"/>
                <a:gd name="T12" fmla="*/ 755 w 771"/>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771" h="32">
                  <a:moveTo>
                    <a:pt x="755" y="0"/>
                  </a:moveTo>
                  <a:cubicBezTo>
                    <a:pt x="16" y="0"/>
                    <a:pt x="16" y="0"/>
                    <a:pt x="16" y="0"/>
                  </a:cubicBezTo>
                  <a:cubicBezTo>
                    <a:pt x="7" y="0"/>
                    <a:pt x="0" y="7"/>
                    <a:pt x="0" y="16"/>
                  </a:cubicBezTo>
                  <a:cubicBezTo>
                    <a:pt x="0" y="25"/>
                    <a:pt x="7" y="32"/>
                    <a:pt x="16" y="32"/>
                  </a:cubicBezTo>
                  <a:cubicBezTo>
                    <a:pt x="755" y="32"/>
                    <a:pt x="755" y="32"/>
                    <a:pt x="755" y="32"/>
                  </a:cubicBezTo>
                  <a:cubicBezTo>
                    <a:pt x="764" y="32"/>
                    <a:pt x="771" y="25"/>
                    <a:pt x="771" y="16"/>
                  </a:cubicBezTo>
                  <a:cubicBezTo>
                    <a:pt x="771" y="7"/>
                    <a:pt x="764" y="0"/>
                    <a:pt x="755"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Freeform 16"/>
            <p:cNvSpPr>
              <a:spLocks/>
            </p:cNvSpPr>
            <p:nvPr/>
          </p:nvSpPr>
          <p:spPr bwMode="auto">
            <a:xfrm>
              <a:off x="493713" y="1814513"/>
              <a:ext cx="2900363" cy="120650"/>
            </a:xfrm>
            <a:custGeom>
              <a:avLst/>
              <a:gdLst>
                <a:gd name="T0" fmla="*/ 755 w 771"/>
                <a:gd name="T1" fmla="*/ 0 h 32"/>
                <a:gd name="T2" fmla="*/ 16 w 771"/>
                <a:gd name="T3" fmla="*/ 0 h 32"/>
                <a:gd name="T4" fmla="*/ 0 w 771"/>
                <a:gd name="T5" fmla="*/ 16 h 32"/>
                <a:gd name="T6" fmla="*/ 16 w 771"/>
                <a:gd name="T7" fmla="*/ 32 h 32"/>
                <a:gd name="T8" fmla="*/ 755 w 771"/>
                <a:gd name="T9" fmla="*/ 32 h 32"/>
                <a:gd name="T10" fmla="*/ 771 w 771"/>
                <a:gd name="T11" fmla="*/ 16 h 32"/>
                <a:gd name="T12" fmla="*/ 755 w 771"/>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771" h="32">
                  <a:moveTo>
                    <a:pt x="755" y="0"/>
                  </a:moveTo>
                  <a:cubicBezTo>
                    <a:pt x="16" y="0"/>
                    <a:pt x="16" y="0"/>
                    <a:pt x="16" y="0"/>
                  </a:cubicBezTo>
                  <a:cubicBezTo>
                    <a:pt x="7" y="0"/>
                    <a:pt x="0" y="7"/>
                    <a:pt x="0" y="16"/>
                  </a:cubicBezTo>
                  <a:cubicBezTo>
                    <a:pt x="0" y="25"/>
                    <a:pt x="7" y="32"/>
                    <a:pt x="16" y="32"/>
                  </a:cubicBezTo>
                  <a:cubicBezTo>
                    <a:pt x="755" y="32"/>
                    <a:pt x="755" y="32"/>
                    <a:pt x="755" y="32"/>
                  </a:cubicBezTo>
                  <a:cubicBezTo>
                    <a:pt x="764" y="32"/>
                    <a:pt x="771" y="25"/>
                    <a:pt x="771" y="16"/>
                  </a:cubicBezTo>
                  <a:cubicBezTo>
                    <a:pt x="771" y="7"/>
                    <a:pt x="764" y="0"/>
                    <a:pt x="755"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Freeform 17"/>
            <p:cNvSpPr>
              <a:spLocks noEditPoints="1"/>
            </p:cNvSpPr>
            <p:nvPr/>
          </p:nvSpPr>
          <p:spPr bwMode="auto">
            <a:xfrm>
              <a:off x="493713" y="608013"/>
              <a:ext cx="1087438" cy="966788"/>
            </a:xfrm>
            <a:custGeom>
              <a:avLst/>
              <a:gdLst>
                <a:gd name="T0" fmla="*/ 32 w 289"/>
                <a:gd name="T1" fmla="*/ 257 h 257"/>
                <a:gd name="T2" fmla="*/ 257 w 289"/>
                <a:gd name="T3" fmla="*/ 257 h 257"/>
                <a:gd name="T4" fmla="*/ 289 w 289"/>
                <a:gd name="T5" fmla="*/ 225 h 257"/>
                <a:gd name="T6" fmla="*/ 289 w 289"/>
                <a:gd name="T7" fmla="*/ 32 h 257"/>
                <a:gd name="T8" fmla="*/ 257 w 289"/>
                <a:gd name="T9" fmla="*/ 0 h 257"/>
                <a:gd name="T10" fmla="*/ 32 w 289"/>
                <a:gd name="T11" fmla="*/ 0 h 257"/>
                <a:gd name="T12" fmla="*/ 0 w 289"/>
                <a:gd name="T13" fmla="*/ 32 h 257"/>
                <a:gd name="T14" fmla="*/ 0 w 289"/>
                <a:gd name="T15" fmla="*/ 225 h 257"/>
                <a:gd name="T16" fmla="*/ 32 w 289"/>
                <a:gd name="T17" fmla="*/ 257 h 257"/>
                <a:gd name="T18" fmla="*/ 64 w 289"/>
                <a:gd name="T19" fmla="*/ 64 h 257"/>
                <a:gd name="T20" fmla="*/ 224 w 289"/>
                <a:gd name="T21" fmla="*/ 64 h 257"/>
                <a:gd name="T22" fmla="*/ 224 w 289"/>
                <a:gd name="T23" fmla="*/ 192 h 257"/>
                <a:gd name="T24" fmla="*/ 64 w 289"/>
                <a:gd name="T25" fmla="*/ 192 h 257"/>
                <a:gd name="T26" fmla="*/ 64 w 289"/>
                <a:gd name="T27" fmla="*/ 64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9" h="257">
                  <a:moveTo>
                    <a:pt x="32" y="257"/>
                  </a:moveTo>
                  <a:cubicBezTo>
                    <a:pt x="257" y="257"/>
                    <a:pt x="257" y="257"/>
                    <a:pt x="257" y="257"/>
                  </a:cubicBezTo>
                  <a:cubicBezTo>
                    <a:pt x="274" y="257"/>
                    <a:pt x="289" y="242"/>
                    <a:pt x="289" y="225"/>
                  </a:cubicBezTo>
                  <a:cubicBezTo>
                    <a:pt x="289" y="32"/>
                    <a:pt x="289" y="32"/>
                    <a:pt x="289" y="32"/>
                  </a:cubicBezTo>
                  <a:cubicBezTo>
                    <a:pt x="289" y="14"/>
                    <a:pt x="274" y="0"/>
                    <a:pt x="257" y="0"/>
                  </a:cubicBezTo>
                  <a:cubicBezTo>
                    <a:pt x="32" y="0"/>
                    <a:pt x="32" y="0"/>
                    <a:pt x="32" y="0"/>
                  </a:cubicBezTo>
                  <a:cubicBezTo>
                    <a:pt x="14" y="0"/>
                    <a:pt x="0" y="14"/>
                    <a:pt x="0" y="32"/>
                  </a:cubicBezTo>
                  <a:cubicBezTo>
                    <a:pt x="0" y="225"/>
                    <a:pt x="0" y="225"/>
                    <a:pt x="0" y="225"/>
                  </a:cubicBezTo>
                  <a:cubicBezTo>
                    <a:pt x="0" y="242"/>
                    <a:pt x="14" y="257"/>
                    <a:pt x="32" y="257"/>
                  </a:cubicBezTo>
                  <a:close/>
                  <a:moveTo>
                    <a:pt x="64" y="64"/>
                  </a:moveTo>
                  <a:cubicBezTo>
                    <a:pt x="224" y="64"/>
                    <a:pt x="224" y="64"/>
                    <a:pt x="224" y="64"/>
                  </a:cubicBezTo>
                  <a:cubicBezTo>
                    <a:pt x="224" y="192"/>
                    <a:pt x="224" y="192"/>
                    <a:pt x="224" y="192"/>
                  </a:cubicBezTo>
                  <a:cubicBezTo>
                    <a:pt x="64" y="192"/>
                    <a:pt x="64" y="192"/>
                    <a:pt x="64" y="192"/>
                  </a:cubicBezTo>
                  <a:lnTo>
                    <a:pt x="64" y="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 name="Text Placeholder 1"/>
          <p:cNvSpPr>
            <a:spLocks noGrp="1"/>
          </p:cNvSpPr>
          <p:nvPr>
            <p:ph type="body" sz="quarter" idx="10"/>
          </p:nvPr>
        </p:nvSpPr>
        <p:spPr/>
        <p:txBody>
          <a:bodyPr>
            <a:normAutofit/>
          </a:bodyPr>
          <a:lstStyle/>
          <a:p>
            <a:r>
              <a:rPr lang="en-US" sz="2000" dirty="0" smtClean="0"/>
              <a:t>CAST OBJECTS</a:t>
            </a:r>
            <a:endParaRPr lang="en-US" sz="2000" dirty="0"/>
          </a:p>
        </p:txBody>
      </p:sp>
    </p:spTree>
    <p:extLst>
      <p:ext uri="{BB962C8B-B14F-4D97-AF65-F5344CB8AC3E}">
        <p14:creationId xmlns:p14="http://schemas.microsoft.com/office/powerpoint/2010/main" val="2050273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53" presetClass="entr" presetSubtype="16" fill="hold" nodeType="withEffect">
                                  <p:stCondLst>
                                    <p:cond delay="0"/>
                                  </p:stCondLst>
                                  <p:childTnLst>
                                    <p:set>
                                      <p:cBhvr>
                                        <p:cTn id="15" dur="1" fill="hold">
                                          <p:stCondLst>
                                            <p:cond delay="0"/>
                                          </p:stCondLst>
                                        </p:cTn>
                                        <p:tgtEl>
                                          <p:spTgt spid="56"/>
                                        </p:tgtEl>
                                        <p:attrNameLst>
                                          <p:attrName>style.visibility</p:attrName>
                                        </p:attrNameLst>
                                      </p:cBhvr>
                                      <p:to>
                                        <p:strVal val="visible"/>
                                      </p:to>
                                    </p:set>
                                    <p:anim calcmode="lin" valueType="num">
                                      <p:cBhvr>
                                        <p:cTn id="16" dur="500" fill="hold"/>
                                        <p:tgtEl>
                                          <p:spTgt spid="56"/>
                                        </p:tgtEl>
                                        <p:attrNameLst>
                                          <p:attrName>ppt_w</p:attrName>
                                        </p:attrNameLst>
                                      </p:cBhvr>
                                      <p:tavLst>
                                        <p:tav tm="0">
                                          <p:val>
                                            <p:fltVal val="0"/>
                                          </p:val>
                                        </p:tav>
                                        <p:tav tm="100000">
                                          <p:val>
                                            <p:strVal val="#ppt_w"/>
                                          </p:val>
                                        </p:tav>
                                      </p:tavLst>
                                    </p:anim>
                                    <p:anim calcmode="lin" valueType="num">
                                      <p:cBhvr>
                                        <p:cTn id="17" dur="500" fill="hold"/>
                                        <p:tgtEl>
                                          <p:spTgt spid="56"/>
                                        </p:tgtEl>
                                        <p:attrNameLst>
                                          <p:attrName>ppt_h</p:attrName>
                                        </p:attrNameLst>
                                      </p:cBhvr>
                                      <p:tavLst>
                                        <p:tav tm="0">
                                          <p:val>
                                            <p:fltVal val="0"/>
                                          </p:val>
                                        </p:tav>
                                        <p:tav tm="100000">
                                          <p:val>
                                            <p:strVal val="#ppt_h"/>
                                          </p:val>
                                        </p:tav>
                                      </p:tavLst>
                                    </p:anim>
                                    <p:animEffect transition="in" filter="fade">
                                      <p:cBhvr>
                                        <p:cTn id="18" dur="500"/>
                                        <p:tgtEl>
                                          <p:spTgt spid="56"/>
                                        </p:tgtEl>
                                      </p:cBhvr>
                                    </p:animEffect>
                                  </p:childTnLst>
                                </p:cTn>
                              </p:par>
                            </p:childTnLst>
                          </p:cTn>
                        </p:par>
                        <p:par>
                          <p:cTn id="19" fill="hold">
                            <p:stCondLst>
                              <p:cond delay="1000"/>
                            </p:stCondLst>
                            <p:childTnLst>
                              <p:par>
                                <p:cTn id="20" presetID="22" presetClass="entr" presetSubtype="8" fill="hold" nodeType="after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wipe(left)">
                                      <p:cBhvr>
                                        <p:cTn id="2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416598" y="1855386"/>
            <a:ext cx="9523189" cy="3295962"/>
            <a:chOff x="826153" y="1456001"/>
            <a:chExt cx="5255994" cy="3530912"/>
          </a:xfrm>
        </p:grpSpPr>
        <p:sp>
          <p:nvSpPr>
            <p:cNvPr id="14" name="Rectangle 13"/>
            <p:cNvSpPr/>
            <p:nvPr/>
          </p:nvSpPr>
          <p:spPr>
            <a:xfrm>
              <a:off x="826153" y="1825971"/>
              <a:ext cx="5255992" cy="316094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26155" y="1456001"/>
              <a:ext cx="5255992" cy="369332"/>
            </a:xfrm>
            <a:prstGeom prst="rect">
              <a:avLst/>
            </a:prstGeom>
            <a:solidFill>
              <a:schemeClr val="accent3"/>
            </a:solidFill>
            <a:ln w="28575">
              <a:solidFill>
                <a:schemeClr val="accent3"/>
              </a:solidFill>
            </a:ln>
          </p:spPr>
          <p:txBody>
            <a:bodyPr wrap="square" rtlCol="0" anchor="ctr">
              <a:spAutoFit/>
            </a:bodyPr>
            <a:lstStyle/>
            <a:p>
              <a:r>
                <a:rPr lang="en-US" dirty="0">
                  <a:solidFill>
                    <a:prstClr val="white"/>
                  </a:solidFill>
                </a:rPr>
                <a:t>JAVASCRIPT</a:t>
              </a:r>
              <a:endParaRPr lang="ru-RU" dirty="0">
                <a:solidFill>
                  <a:prstClr val="white"/>
                </a:solidFill>
              </a:endParaRPr>
            </a:p>
          </p:txBody>
        </p:sp>
      </p:grpSp>
      <p:sp>
        <p:nvSpPr>
          <p:cNvPr id="16" name="Rectangle 15"/>
          <p:cNvSpPr>
            <a:spLocks noChangeAspect="1" noChangeArrowheads="1"/>
          </p:cNvSpPr>
          <p:nvPr/>
        </p:nvSpPr>
        <p:spPr bwMode="auto">
          <a:xfrm>
            <a:off x="1950776" y="2398359"/>
            <a:ext cx="10670257" cy="3128706"/>
          </a:xfrm>
          <a:prstGeom prst="rect">
            <a:avLst/>
          </a:prstGeom>
          <a:noFill/>
          <a:ln>
            <a:noFill/>
          </a:ln>
          <a:effectLst/>
          <a:extLst/>
        </p:spPr>
        <p:txBody>
          <a:bodyPr vert="horz" wrap="square" lIns="91440" tIns="45720" rIns="91440" bIns="45720" numCol="2" anchor="ctr" anchorCtr="0" compatLnSpc="1">
            <a:prstTxWarp prst="textNoShape">
              <a:avLst/>
            </a:prstTxWarp>
            <a:noAutofit/>
          </a:bodyPr>
          <a:lstStyle/>
          <a:p>
            <a:r>
              <a:rPr lang="da-DK" sz="2400" dirty="0">
                <a:solidFill>
                  <a:srgbClr val="6C71C4"/>
                </a:solidFill>
                <a:latin typeface="SourceCodePro"/>
              </a:rPr>
              <a:t>!!</a:t>
            </a:r>
            <a:r>
              <a:rPr lang="da-DK" sz="2400" dirty="0">
                <a:solidFill>
                  <a:srgbClr val="D33682"/>
                </a:solidFill>
                <a:latin typeface="SourceCodePro"/>
              </a:rPr>
              <a:t>undefined</a:t>
            </a:r>
            <a:r>
              <a:rPr lang="da-DK" sz="2400" dirty="0">
                <a:solidFill>
                  <a:srgbClr val="535353"/>
                </a:solidFill>
                <a:latin typeface="SourceCodePro"/>
              </a:rPr>
              <a:t> </a:t>
            </a:r>
            <a:r>
              <a:rPr lang="da-DK" sz="2400" dirty="0">
                <a:solidFill>
                  <a:srgbClr val="6C71C4"/>
                </a:solidFill>
                <a:latin typeface="SourceCodePro"/>
              </a:rPr>
              <a:t>===</a:t>
            </a:r>
            <a:r>
              <a:rPr lang="da-DK" sz="2400" dirty="0">
                <a:solidFill>
                  <a:srgbClr val="535353"/>
                </a:solidFill>
                <a:latin typeface="SourceCodePro"/>
              </a:rPr>
              <a:t> </a:t>
            </a:r>
            <a:r>
              <a:rPr lang="da-DK" sz="2400" dirty="0">
                <a:solidFill>
                  <a:srgbClr val="D33682"/>
                </a:solidFill>
                <a:latin typeface="SourceCodePro"/>
              </a:rPr>
              <a:t>false</a:t>
            </a:r>
            <a:endParaRPr lang="da-DK" sz="2400" dirty="0">
              <a:solidFill>
                <a:srgbClr val="535353"/>
              </a:solidFill>
              <a:latin typeface="SourceCodePro"/>
            </a:endParaRPr>
          </a:p>
          <a:p>
            <a:r>
              <a:rPr lang="da-DK" sz="2400" dirty="0">
                <a:solidFill>
                  <a:srgbClr val="6C71C4"/>
                </a:solidFill>
                <a:latin typeface="SourceCodePro"/>
              </a:rPr>
              <a:t>!!</a:t>
            </a:r>
            <a:r>
              <a:rPr lang="da-DK" sz="2400" dirty="0">
                <a:solidFill>
                  <a:srgbClr val="D33682"/>
                </a:solidFill>
                <a:latin typeface="SourceCodePro"/>
              </a:rPr>
              <a:t>null</a:t>
            </a:r>
            <a:r>
              <a:rPr lang="da-DK" sz="2400" dirty="0">
                <a:solidFill>
                  <a:srgbClr val="535353"/>
                </a:solidFill>
                <a:latin typeface="SourceCodePro"/>
              </a:rPr>
              <a:t> </a:t>
            </a:r>
            <a:r>
              <a:rPr lang="da-DK" sz="2400" dirty="0">
                <a:solidFill>
                  <a:srgbClr val="6C71C4"/>
                </a:solidFill>
                <a:latin typeface="SourceCodePro"/>
              </a:rPr>
              <a:t>===</a:t>
            </a:r>
            <a:r>
              <a:rPr lang="da-DK" sz="2400" dirty="0">
                <a:solidFill>
                  <a:srgbClr val="535353"/>
                </a:solidFill>
                <a:latin typeface="SourceCodePro"/>
              </a:rPr>
              <a:t> </a:t>
            </a:r>
            <a:r>
              <a:rPr lang="da-DK" sz="2400" dirty="0">
                <a:solidFill>
                  <a:srgbClr val="D33682"/>
                </a:solidFill>
                <a:latin typeface="SourceCodePro"/>
              </a:rPr>
              <a:t>false</a:t>
            </a:r>
            <a:endParaRPr lang="da-DK" sz="2400" dirty="0">
              <a:solidFill>
                <a:srgbClr val="535353"/>
              </a:solidFill>
              <a:latin typeface="SourceCodePro"/>
            </a:endParaRPr>
          </a:p>
          <a:p>
            <a:r>
              <a:rPr lang="da-DK" sz="2400" dirty="0">
                <a:solidFill>
                  <a:srgbClr val="6C71C4"/>
                </a:solidFill>
                <a:latin typeface="SourceCodePro"/>
              </a:rPr>
              <a:t>!!</a:t>
            </a:r>
            <a:r>
              <a:rPr lang="da-DK" sz="2400" dirty="0">
                <a:solidFill>
                  <a:srgbClr val="D33682"/>
                </a:solidFill>
                <a:latin typeface="SourceCodePro"/>
              </a:rPr>
              <a:t>0</a:t>
            </a:r>
            <a:r>
              <a:rPr lang="da-DK" sz="2400" dirty="0">
                <a:solidFill>
                  <a:srgbClr val="535353"/>
                </a:solidFill>
                <a:latin typeface="SourceCodePro"/>
              </a:rPr>
              <a:t>    </a:t>
            </a:r>
            <a:r>
              <a:rPr lang="da-DK" sz="2400" dirty="0">
                <a:solidFill>
                  <a:srgbClr val="6C71C4"/>
                </a:solidFill>
                <a:latin typeface="SourceCodePro"/>
              </a:rPr>
              <a:t>===</a:t>
            </a:r>
            <a:r>
              <a:rPr lang="da-DK" sz="2400" dirty="0">
                <a:solidFill>
                  <a:srgbClr val="535353"/>
                </a:solidFill>
                <a:latin typeface="SourceCodePro"/>
              </a:rPr>
              <a:t> </a:t>
            </a:r>
            <a:r>
              <a:rPr lang="da-DK" sz="2400" dirty="0">
                <a:solidFill>
                  <a:srgbClr val="D33682"/>
                </a:solidFill>
                <a:latin typeface="SourceCodePro"/>
              </a:rPr>
              <a:t>false</a:t>
            </a:r>
            <a:endParaRPr lang="da-DK" sz="2400" dirty="0">
              <a:solidFill>
                <a:srgbClr val="535353"/>
              </a:solidFill>
              <a:latin typeface="SourceCodePro"/>
            </a:endParaRPr>
          </a:p>
          <a:p>
            <a:r>
              <a:rPr lang="da-DK" sz="2400" dirty="0">
                <a:solidFill>
                  <a:srgbClr val="6C71C4"/>
                </a:solidFill>
                <a:latin typeface="SourceCodePro"/>
              </a:rPr>
              <a:t>!!</a:t>
            </a:r>
            <a:r>
              <a:rPr lang="da-DK" sz="2400" dirty="0">
                <a:solidFill>
                  <a:srgbClr val="268BD2"/>
                </a:solidFill>
                <a:latin typeface="SourceCodePro"/>
              </a:rPr>
              <a:t>‘’</a:t>
            </a:r>
            <a:r>
              <a:rPr lang="da-DK" sz="2400" dirty="0">
                <a:solidFill>
                  <a:srgbClr val="535353"/>
                </a:solidFill>
                <a:latin typeface="SourceCodePro"/>
              </a:rPr>
              <a:t>  </a:t>
            </a:r>
            <a:r>
              <a:rPr lang="da-DK" sz="2400" dirty="0">
                <a:solidFill>
                  <a:srgbClr val="6C71C4"/>
                </a:solidFill>
                <a:latin typeface="SourceCodePro"/>
              </a:rPr>
              <a:t>===</a:t>
            </a:r>
            <a:r>
              <a:rPr lang="da-DK" sz="2400" dirty="0">
                <a:solidFill>
                  <a:srgbClr val="535353"/>
                </a:solidFill>
                <a:latin typeface="SourceCodePro"/>
              </a:rPr>
              <a:t> </a:t>
            </a:r>
            <a:r>
              <a:rPr lang="da-DK" sz="2400" dirty="0">
                <a:solidFill>
                  <a:srgbClr val="D33682"/>
                </a:solidFill>
                <a:latin typeface="SourceCodePro"/>
              </a:rPr>
              <a:t>false</a:t>
            </a:r>
            <a:endParaRPr lang="da-DK" sz="2400" dirty="0">
              <a:solidFill>
                <a:srgbClr val="535353"/>
              </a:solidFill>
              <a:latin typeface="SourceCodePro"/>
            </a:endParaRPr>
          </a:p>
          <a:p>
            <a:r>
              <a:rPr lang="da-DK" sz="2400" dirty="0">
                <a:solidFill>
                  <a:srgbClr val="6C71C4"/>
                </a:solidFill>
                <a:latin typeface="SourceCodePro"/>
              </a:rPr>
              <a:t>!!</a:t>
            </a:r>
            <a:r>
              <a:rPr lang="da-DK" sz="2400" dirty="0">
                <a:solidFill>
                  <a:srgbClr val="D33682"/>
                </a:solidFill>
                <a:latin typeface="SourceCodePro"/>
              </a:rPr>
              <a:t>NaN</a:t>
            </a:r>
            <a:r>
              <a:rPr lang="da-DK" sz="2400" dirty="0">
                <a:solidFill>
                  <a:srgbClr val="535353"/>
                </a:solidFill>
                <a:latin typeface="SourceCodePro"/>
              </a:rPr>
              <a:t>  </a:t>
            </a:r>
            <a:r>
              <a:rPr lang="da-DK" sz="2400" dirty="0">
                <a:solidFill>
                  <a:srgbClr val="6C71C4"/>
                </a:solidFill>
                <a:latin typeface="SourceCodePro"/>
              </a:rPr>
              <a:t>===</a:t>
            </a:r>
            <a:r>
              <a:rPr lang="da-DK" sz="2400" dirty="0">
                <a:solidFill>
                  <a:srgbClr val="535353"/>
                </a:solidFill>
                <a:latin typeface="SourceCodePro"/>
              </a:rPr>
              <a:t> </a:t>
            </a:r>
            <a:r>
              <a:rPr lang="da-DK" sz="2400" dirty="0">
                <a:solidFill>
                  <a:srgbClr val="D33682"/>
                </a:solidFill>
                <a:latin typeface="SourceCodePro"/>
              </a:rPr>
              <a:t>false</a:t>
            </a:r>
            <a:endParaRPr lang="da-DK" sz="2400" dirty="0">
              <a:solidFill>
                <a:srgbClr val="535353"/>
              </a:solidFill>
              <a:latin typeface="SourceCodePro"/>
            </a:endParaRPr>
          </a:p>
          <a:p>
            <a:endParaRPr lang="da-DK" sz="2400" dirty="0" smtClean="0">
              <a:solidFill>
                <a:srgbClr val="6C71C4"/>
              </a:solidFill>
              <a:latin typeface="SourceCodePro"/>
            </a:endParaRPr>
          </a:p>
          <a:p>
            <a:endParaRPr lang="da-DK" sz="2400" dirty="0">
              <a:solidFill>
                <a:srgbClr val="6C71C4"/>
              </a:solidFill>
              <a:latin typeface="SourceCodePro"/>
            </a:endParaRPr>
          </a:p>
          <a:p>
            <a:endParaRPr lang="da-DK" sz="2400" dirty="0" smtClean="0">
              <a:solidFill>
                <a:srgbClr val="6C71C4"/>
              </a:solidFill>
              <a:latin typeface="SourceCodePro"/>
            </a:endParaRPr>
          </a:p>
          <a:p>
            <a:r>
              <a:rPr lang="da-DK" sz="2400" dirty="0" smtClean="0">
                <a:solidFill>
                  <a:srgbClr val="6C71C4"/>
                </a:solidFill>
                <a:latin typeface="SourceCodePro"/>
              </a:rPr>
              <a:t>!!</a:t>
            </a:r>
            <a:r>
              <a:rPr lang="da-DK" sz="2400" dirty="0" smtClean="0">
                <a:solidFill>
                  <a:srgbClr val="535353"/>
                </a:solidFill>
                <a:latin typeface="SourceCodePro"/>
              </a:rPr>
              <a:t>{}</a:t>
            </a:r>
            <a:r>
              <a:rPr lang="da-DK" sz="2400" dirty="0">
                <a:solidFill>
                  <a:srgbClr val="535353"/>
                </a:solidFill>
                <a:latin typeface="SourceCodePro"/>
              </a:rPr>
              <a:t>  </a:t>
            </a:r>
            <a:r>
              <a:rPr lang="da-DK" sz="2400" dirty="0">
                <a:solidFill>
                  <a:srgbClr val="6C71C4"/>
                </a:solidFill>
                <a:latin typeface="SourceCodePro"/>
              </a:rPr>
              <a:t>===</a:t>
            </a:r>
            <a:r>
              <a:rPr lang="da-DK" sz="2400" dirty="0">
                <a:solidFill>
                  <a:srgbClr val="535353"/>
                </a:solidFill>
                <a:latin typeface="SourceCodePro"/>
              </a:rPr>
              <a:t> </a:t>
            </a:r>
            <a:r>
              <a:rPr lang="da-DK" sz="2400" dirty="0">
                <a:solidFill>
                  <a:srgbClr val="D33682"/>
                </a:solidFill>
                <a:latin typeface="SourceCodePro"/>
              </a:rPr>
              <a:t>true</a:t>
            </a:r>
            <a:endParaRPr lang="da-DK" sz="2400" dirty="0">
              <a:solidFill>
                <a:srgbClr val="535353"/>
              </a:solidFill>
              <a:latin typeface="SourceCodePro"/>
            </a:endParaRPr>
          </a:p>
          <a:p>
            <a:r>
              <a:rPr lang="da-DK" sz="2400" dirty="0">
                <a:solidFill>
                  <a:srgbClr val="6C71C4"/>
                </a:solidFill>
                <a:latin typeface="SourceCodePro"/>
              </a:rPr>
              <a:t>!!</a:t>
            </a:r>
            <a:r>
              <a:rPr lang="da-DK" sz="2400" dirty="0">
                <a:solidFill>
                  <a:srgbClr val="535353"/>
                </a:solidFill>
                <a:latin typeface="SourceCodePro"/>
              </a:rPr>
              <a:t>[]  </a:t>
            </a:r>
            <a:r>
              <a:rPr lang="da-DK" sz="2400" dirty="0">
                <a:solidFill>
                  <a:srgbClr val="6C71C4"/>
                </a:solidFill>
                <a:latin typeface="SourceCodePro"/>
              </a:rPr>
              <a:t>===</a:t>
            </a:r>
            <a:r>
              <a:rPr lang="da-DK" sz="2400" dirty="0">
                <a:solidFill>
                  <a:srgbClr val="535353"/>
                </a:solidFill>
                <a:latin typeface="SourceCodePro"/>
              </a:rPr>
              <a:t> </a:t>
            </a:r>
            <a:r>
              <a:rPr lang="da-DK" sz="2400" dirty="0">
                <a:solidFill>
                  <a:srgbClr val="D33682"/>
                </a:solidFill>
                <a:latin typeface="SourceCodePro"/>
              </a:rPr>
              <a:t>true</a:t>
            </a:r>
            <a:endParaRPr lang="da-DK" sz="2400" dirty="0">
              <a:solidFill>
                <a:srgbClr val="535353"/>
              </a:solidFill>
              <a:latin typeface="SourceCodePro"/>
            </a:endParaRPr>
          </a:p>
          <a:p>
            <a:r>
              <a:rPr lang="da-DK" sz="2400" dirty="0">
                <a:solidFill>
                  <a:srgbClr val="6C71C4"/>
                </a:solidFill>
                <a:latin typeface="SourceCodePro"/>
              </a:rPr>
              <a:t>!!</a:t>
            </a:r>
            <a:r>
              <a:rPr lang="da-DK" sz="2400" dirty="0">
                <a:solidFill>
                  <a:srgbClr val="D33682"/>
                </a:solidFill>
                <a:latin typeface="SourceCodePro"/>
              </a:rPr>
              <a:t>12</a:t>
            </a:r>
            <a:r>
              <a:rPr lang="da-DK" sz="2400" dirty="0">
                <a:solidFill>
                  <a:srgbClr val="535353"/>
                </a:solidFill>
                <a:latin typeface="SourceCodePro"/>
              </a:rPr>
              <a:t>  </a:t>
            </a:r>
            <a:r>
              <a:rPr lang="da-DK" sz="2400" dirty="0">
                <a:solidFill>
                  <a:srgbClr val="6C71C4"/>
                </a:solidFill>
                <a:latin typeface="SourceCodePro"/>
              </a:rPr>
              <a:t>===</a:t>
            </a:r>
            <a:r>
              <a:rPr lang="da-DK" sz="2400" dirty="0">
                <a:solidFill>
                  <a:srgbClr val="535353"/>
                </a:solidFill>
                <a:latin typeface="SourceCodePro"/>
              </a:rPr>
              <a:t> </a:t>
            </a:r>
            <a:r>
              <a:rPr lang="da-DK" sz="2400" dirty="0">
                <a:solidFill>
                  <a:srgbClr val="D33682"/>
                </a:solidFill>
                <a:latin typeface="SourceCodePro"/>
              </a:rPr>
              <a:t>true</a:t>
            </a:r>
            <a:endParaRPr lang="da-DK" sz="2400" dirty="0">
              <a:solidFill>
                <a:srgbClr val="535353"/>
              </a:solidFill>
              <a:latin typeface="SourceCodePro"/>
            </a:endParaRPr>
          </a:p>
          <a:p>
            <a:r>
              <a:rPr lang="da-DK" sz="2400" dirty="0">
                <a:solidFill>
                  <a:srgbClr val="6C71C4"/>
                </a:solidFill>
                <a:latin typeface="SourceCodePro"/>
              </a:rPr>
              <a:t>!!</a:t>
            </a:r>
            <a:r>
              <a:rPr lang="da-DK" sz="2400" dirty="0">
                <a:solidFill>
                  <a:srgbClr val="268BD2"/>
                </a:solidFill>
                <a:latin typeface="SourceCodePro"/>
              </a:rPr>
              <a:t>‘JS’</a:t>
            </a:r>
            <a:r>
              <a:rPr lang="da-DK" sz="2400" dirty="0">
                <a:solidFill>
                  <a:srgbClr val="535353"/>
                </a:solidFill>
                <a:latin typeface="SourceCodePro"/>
              </a:rPr>
              <a:t> </a:t>
            </a:r>
            <a:r>
              <a:rPr lang="da-DK" sz="2400" dirty="0">
                <a:solidFill>
                  <a:srgbClr val="6C71C4"/>
                </a:solidFill>
                <a:latin typeface="SourceCodePro"/>
              </a:rPr>
              <a:t>===</a:t>
            </a:r>
            <a:r>
              <a:rPr lang="da-DK" sz="2400" dirty="0">
                <a:solidFill>
                  <a:srgbClr val="535353"/>
                </a:solidFill>
                <a:latin typeface="SourceCodePro"/>
              </a:rPr>
              <a:t> </a:t>
            </a:r>
            <a:r>
              <a:rPr lang="da-DK" sz="2400" dirty="0">
                <a:solidFill>
                  <a:srgbClr val="D33682"/>
                </a:solidFill>
                <a:latin typeface="SourceCodePro"/>
              </a:rPr>
              <a:t>true</a:t>
            </a:r>
            <a:endParaRPr lang="da-DK" sz="2400" dirty="0">
              <a:solidFill>
                <a:srgbClr val="535353"/>
              </a:solidFill>
              <a:latin typeface="SourceCodePro"/>
            </a:endParaRPr>
          </a:p>
          <a:p>
            <a:r>
              <a:rPr lang="da-DK" sz="2400" dirty="0">
                <a:solidFill>
                  <a:srgbClr val="6C71C4"/>
                </a:solidFill>
                <a:latin typeface="SourceCodePro"/>
              </a:rPr>
              <a:t>!!</a:t>
            </a:r>
            <a:r>
              <a:rPr lang="da-DK" sz="2400" dirty="0">
                <a:solidFill>
                  <a:srgbClr val="268BD2"/>
                </a:solidFill>
                <a:latin typeface="SourceCodePro"/>
              </a:rPr>
              <a:t>‘0’</a:t>
            </a:r>
            <a:r>
              <a:rPr lang="da-DK" sz="2400" dirty="0">
                <a:solidFill>
                  <a:srgbClr val="535353"/>
                </a:solidFill>
                <a:latin typeface="SourceCodePro"/>
              </a:rPr>
              <a:t>  </a:t>
            </a:r>
            <a:r>
              <a:rPr lang="da-DK" sz="2400" dirty="0">
                <a:solidFill>
                  <a:srgbClr val="6C71C4"/>
                </a:solidFill>
                <a:latin typeface="SourceCodePro"/>
              </a:rPr>
              <a:t>===</a:t>
            </a:r>
            <a:r>
              <a:rPr lang="da-DK" sz="2400" dirty="0">
                <a:solidFill>
                  <a:srgbClr val="535353"/>
                </a:solidFill>
                <a:latin typeface="SourceCodePro"/>
              </a:rPr>
              <a:t> </a:t>
            </a:r>
            <a:r>
              <a:rPr lang="da-DK" sz="2400" dirty="0">
                <a:solidFill>
                  <a:srgbClr val="D33682"/>
                </a:solidFill>
                <a:latin typeface="SourceCodePro"/>
              </a:rPr>
              <a:t>true</a:t>
            </a:r>
            <a:endParaRPr lang="da-DK" sz="2400" dirty="0">
              <a:solidFill>
                <a:srgbClr val="535353"/>
              </a:solidFill>
              <a:latin typeface="SourceCodePro"/>
            </a:endParaRPr>
          </a:p>
          <a:p>
            <a:r>
              <a:rPr lang="da-DK" sz="2400" dirty="0">
                <a:solidFill>
                  <a:srgbClr val="535353"/>
                </a:solidFill>
                <a:latin typeface="SourceCodePro"/>
              </a:rPr>
              <a:t>​</a:t>
            </a:r>
            <a:endParaRPr lang="da-DK" sz="2400" b="0" i="0" dirty="0">
              <a:solidFill>
                <a:srgbClr val="535353"/>
              </a:solidFill>
              <a:effectLst/>
              <a:latin typeface="SourceCodePro"/>
            </a:endParaRPr>
          </a:p>
        </p:txBody>
      </p:sp>
      <p:sp>
        <p:nvSpPr>
          <p:cNvPr id="7" name="Rectangle 6"/>
          <p:cNvSpPr/>
          <p:nvPr/>
        </p:nvSpPr>
        <p:spPr>
          <a:xfrm>
            <a:off x="5648240" y="1106329"/>
            <a:ext cx="1059907" cy="369332"/>
          </a:xfrm>
          <a:prstGeom prst="rect">
            <a:avLst/>
          </a:prstGeom>
        </p:spPr>
        <p:txBody>
          <a:bodyPr wrap="none">
            <a:spAutoFit/>
          </a:bodyPr>
          <a:lstStyle/>
          <a:p>
            <a:pPr algn="ctr"/>
            <a:r>
              <a:rPr lang="en-US" sz="1800" dirty="0" smtClean="0">
                <a:solidFill>
                  <a:schemeClr val="bg1">
                    <a:lumMod val="50000"/>
                  </a:schemeClr>
                </a:solidFill>
              </a:rPr>
              <a:t>Example</a:t>
            </a:r>
            <a:endParaRPr lang="en-US" sz="1800" dirty="0">
              <a:solidFill>
                <a:schemeClr val="bg1">
                  <a:lumMod val="50000"/>
                </a:schemeClr>
              </a:solidFill>
              <a:latin typeface="Source Sans Pro Light"/>
            </a:endParaRPr>
          </a:p>
        </p:txBody>
      </p:sp>
      <p:sp>
        <p:nvSpPr>
          <p:cNvPr id="2" name="Text Placeholder 1"/>
          <p:cNvSpPr>
            <a:spLocks noGrp="1"/>
          </p:cNvSpPr>
          <p:nvPr>
            <p:ph type="body" sz="quarter" idx="10"/>
          </p:nvPr>
        </p:nvSpPr>
        <p:spPr/>
        <p:txBody>
          <a:bodyPr>
            <a:normAutofit/>
          </a:bodyPr>
          <a:lstStyle/>
          <a:p>
            <a:r>
              <a:rPr lang="en-US" sz="2000" dirty="0" smtClean="0"/>
              <a:t>CAST TO A BOOLEAN</a:t>
            </a:r>
            <a:endParaRPr lang="en-US" sz="2000" dirty="0"/>
          </a:p>
        </p:txBody>
      </p:sp>
    </p:spTree>
    <p:extLst>
      <p:ext uri="{BB962C8B-B14F-4D97-AF65-F5344CB8AC3E}">
        <p14:creationId xmlns:p14="http://schemas.microsoft.com/office/powerpoint/2010/main" val="1314003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076288" y="1415791"/>
            <a:ext cx="4969745" cy="3979568"/>
            <a:chOff x="1045465" y="2083611"/>
            <a:chExt cx="4969745" cy="3979568"/>
          </a:xfrm>
        </p:grpSpPr>
        <p:grpSp>
          <p:nvGrpSpPr>
            <p:cNvPr id="3" name="Group 2"/>
            <p:cNvGrpSpPr/>
            <p:nvPr/>
          </p:nvGrpSpPr>
          <p:grpSpPr>
            <a:xfrm>
              <a:off x="1045465" y="2083611"/>
              <a:ext cx="4969741" cy="2986278"/>
              <a:chOff x="6612624" y="2501652"/>
              <a:chExt cx="3713751" cy="2612348"/>
            </a:xfrm>
          </p:grpSpPr>
          <p:sp>
            <p:nvSpPr>
              <p:cNvPr id="17" name="Rectangle 16"/>
              <p:cNvSpPr/>
              <p:nvPr/>
            </p:nvSpPr>
            <p:spPr>
              <a:xfrm>
                <a:off x="6612624" y="2501652"/>
                <a:ext cx="3713751" cy="261234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a:spLocks noChangeAspect="1" noChangeArrowheads="1"/>
              </p:cNvSpPr>
              <p:nvPr/>
            </p:nvSpPr>
            <p:spPr bwMode="auto">
              <a:xfrm>
                <a:off x="7716012" y="2790638"/>
                <a:ext cx="1506974" cy="201928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r>
                  <a:rPr lang="en-US" sz="2400" dirty="0">
                    <a:solidFill>
                      <a:srgbClr val="CB4B16"/>
                    </a:solidFill>
                    <a:latin typeface="SourceCodePro"/>
                  </a:rPr>
                  <a:t>if</a:t>
                </a:r>
                <a:r>
                  <a:rPr lang="en-US" sz="2400" dirty="0">
                    <a:solidFill>
                      <a:srgbClr val="535353"/>
                    </a:solidFill>
                    <a:latin typeface="SourceCodePro"/>
                  </a:rPr>
                  <a:t> (</a:t>
                </a:r>
                <a:r>
                  <a:rPr lang="en-US" sz="2400" dirty="0">
                    <a:solidFill>
                      <a:srgbClr val="D33682"/>
                    </a:solidFill>
                    <a:latin typeface="SourceCodePro"/>
                  </a:rPr>
                  <a:t>true</a:t>
                </a:r>
                <a:r>
                  <a:rPr lang="en-US" sz="2400" dirty="0">
                    <a:solidFill>
                      <a:srgbClr val="535353"/>
                    </a:solidFill>
                    <a:latin typeface="SourceCodePro"/>
                  </a:rPr>
                  <a:t>)</a:t>
                </a:r>
                <a:br>
                  <a:rPr lang="en-US" sz="2400" dirty="0">
                    <a:solidFill>
                      <a:srgbClr val="535353"/>
                    </a:solidFill>
                    <a:latin typeface="SourceCodePro"/>
                  </a:rPr>
                </a:br>
                <a:r>
                  <a:rPr lang="en-US" sz="2400" dirty="0">
                    <a:solidFill>
                      <a:srgbClr val="CB4B16"/>
                    </a:solidFill>
                    <a:latin typeface="SourceCodePro"/>
                  </a:rPr>
                  <a:t>if</a:t>
                </a:r>
                <a:r>
                  <a:rPr lang="en-US" sz="2400" dirty="0">
                    <a:solidFill>
                      <a:srgbClr val="535353"/>
                    </a:solidFill>
                    <a:latin typeface="SourceCodePro"/>
                  </a:rPr>
                  <a:t> ({})</a:t>
                </a:r>
                <a:br>
                  <a:rPr lang="en-US" sz="2400" dirty="0">
                    <a:solidFill>
                      <a:srgbClr val="535353"/>
                    </a:solidFill>
                    <a:latin typeface="SourceCodePro"/>
                  </a:rPr>
                </a:br>
                <a:r>
                  <a:rPr lang="en-US" sz="2400" dirty="0">
                    <a:solidFill>
                      <a:srgbClr val="CB4B16"/>
                    </a:solidFill>
                    <a:latin typeface="SourceCodePro"/>
                  </a:rPr>
                  <a:t>if</a:t>
                </a:r>
                <a:r>
                  <a:rPr lang="en-US" sz="2400" dirty="0">
                    <a:solidFill>
                      <a:srgbClr val="535353"/>
                    </a:solidFill>
                    <a:latin typeface="SourceCodePro"/>
                  </a:rPr>
                  <a:t> ([])</a:t>
                </a:r>
                <a:br>
                  <a:rPr lang="en-US" sz="2400" dirty="0">
                    <a:solidFill>
                      <a:srgbClr val="535353"/>
                    </a:solidFill>
                    <a:latin typeface="SourceCodePro"/>
                  </a:rPr>
                </a:br>
                <a:r>
                  <a:rPr lang="en-US" sz="2400" dirty="0">
                    <a:solidFill>
                      <a:srgbClr val="CB4B16"/>
                    </a:solidFill>
                    <a:latin typeface="SourceCodePro"/>
                  </a:rPr>
                  <a:t>if</a:t>
                </a:r>
                <a:r>
                  <a:rPr lang="en-US" sz="2400" dirty="0">
                    <a:solidFill>
                      <a:srgbClr val="535353"/>
                    </a:solidFill>
                    <a:latin typeface="SourceCodePro"/>
                  </a:rPr>
                  <a:t> (</a:t>
                </a:r>
                <a:r>
                  <a:rPr lang="en-US" sz="2400" dirty="0">
                    <a:solidFill>
                      <a:srgbClr val="D33682"/>
                    </a:solidFill>
                    <a:latin typeface="SourceCodePro"/>
                  </a:rPr>
                  <a:t>42</a:t>
                </a:r>
                <a:r>
                  <a:rPr lang="en-US" sz="2400" dirty="0">
                    <a:solidFill>
                      <a:srgbClr val="535353"/>
                    </a:solidFill>
                    <a:latin typeface="SourceCodePro"/>
                  </a:rPr>
                  <a:t>)</a:t>
                </a:r>
                <a:br>
                  <a:rPr lang="en-US" sz="2400" dirty="0">
                    <a:solidFill>
                      <a:srgbClr val="535353"/>
                    </a:solidFill>
                    <a:latin typeface="SourceCodePro"/>
                  </a:rPr>
                </a:br>
                <a:r>
                  <a:rPr lang="en-US" sz="2400" dirty="0">
                    <a:solidFill>
                      <a:srgbClr val="CB4B16"/>
                    </a:solidFill>
                    <a:latin typeface="SourceCodePro"/>
                  </a:rPr>
                  <a:t>if</a:t>
                </a:r>
                <a:r>
                  <a:rPr lang="en-US" sz="2400" dirty="0">
                    <a:solidFill>
                      <a:srgbClr val="535353"/>
                    </a:solidFill>
                    <a:latin typeface="SourceCodePro"/>
                  </a:rPr>
                  <a:t>(</a:t>
                </a:r>
                <a:r>
                  <a:rPr lang="en-US" sz="2400" dirty="0">
                    <a:solidFill>
                      <a:srgbClr val="268BD2"/>
                    </a:solidFill>
                    <a:latin typeface="SourceCodePro"/>
                  </a:rPr>
                  <a:t>‘foo’</a:t>
                </a:r>
                <a:r>
                  <a:rPr lang="en-US" sz="2400" dirty="0">
                    <a:solidFill>
                      <a:srgbClr val="535353"/>
                    </a:solidFill>
                    <a:latin typeface="SourceCodePro"/>
                  </a:rPr>
                  <a:t>)</a:t>
                </a:r>
              </a:p>
              <a:p>
                <a:r>
                  <a:rPr lang="en-US" sz="2400" dirty="0">
                    <a:solidFill>
                      <a:srgbClr val="535353"/>
                    </a:solidFill>
                    <a:latin typeface="SourceCodePro"/>
                  </a:rPr>
                  <a:t>​</a:t>
                </a:r>
                <a:endParaRPr lang="en-US" sz="2400" b="0" i="0" dirty="0">
                  <a:solidFill>
                    <a:srgbClr val="535353"/>
                  </a:solidFill>
                  <a:effectLst/>
                  <a:latin typeface="SourceCodePro"/>
                </a:endParaRPr>
              </a:p>
            </p:txBody>
          </p:sp>
        </p:grpSp>
        <p:sp>
          <p:nvSpPr>
            <p:cNvPr id="12" name="Rectangle 11"/>
            <p:cNvSpPr/>
            <p:nvPr/>
          </p:nvSpPr>
          <p:spPr>
            <a:xfrm>
              <a:off x="1045466" y="5072558"/>
              <a:ext cx="4969744" cy="990621"/>
            </a:xfrm>
            <a:prstGeom prst="rect">
              <a:avLst/>
            </a:prstGeom>
            <a:solidFill>
              <a:schemeClr val="accent2">
                <a:alpha val="75000"/>
              </a:schemeClr>
            </a:solidFill>
            <a:ln>
              <a:solidFill>
                <a:srgbClr val="6BD1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0" name="TextBox 19"/>
          <p:cNvSpPr txBox="1"/>
          <p:nvPr/>
        </p:nvSpPr>
        <p:spPr>
          <a:xfrm>
            <a:off x="2952661" y="4669216"/>
            <a:ext cx="1217000" cy="461665"/>
          </a:xfrm>
          <a:prstGeom prst="rect">
            <a:avLst/>
          </a:prstGeom>
          <a:noFill/>
        </p:spPr>
        <p:txBody>
          <a:bodyPr wrap="none" rtlCol="0">
            <a:spAutoFit/>
          </a:bodyPr>
          <a:lstStyle/>
          <a:p>
            <a:r>
              <a:rPr lang="en-US" sz="2400" b="1" dirty="0" smtClean="0">
                <a:solidFill>
                  <a:schemeClr val="bg1"/>
                </a:solidFill>
              </a:rPr>
              <a:t>TRUTHY</a:t>
            </a:r>
            <a:endParaRPr lang="id-ID" sz="2400" b="1" dirty="0">
              <a:solidFill>
                <a:schemeClr val="bg1"/>
              </a:solidFill>
            </a:endParaRPr>
          </a:p>
        </p:txBody>
      </p:sp>
      <p:grpSp>
        <p:nvGrpSpPr>
          <p:cNvPr id="5" name="Group 4"/>
          <p:cNvGrpSpPr/>
          <p:nvPr/>
        </p:nvGrpSpPr>
        <p:grpSpPr>
          <a:xfrm>
            <a:off x="6445458" y="1415791"/>
            <a:ext cx="4969744" cy="3987069"/>
            <a:chOff x="6414635" y="2083611"/>
            <a:chExt cx="4969744" cy="3987069"/>
          </a:xfrm>
        </p:grpSpPr>
        <p:grpSp>
          <p:nvGrpSpPr>
            <p:cNvPr id="2" name="Group 1"/>
            <p:cNvGrpSpPr/>
            <p:nvPr/>
          </p:nvGrpSpPr>
          <p:grpSpPr>
            <a:xfrm>
              <a:off x="6414635" y="2083611"/>
              <a:ext cx="4969744" cy="2986278"/>
              <a:chOff x="2170043" y="2121904"/>
              <a:chExt cx="3713751" cy="2986278"/>
            </a:xfrm>
          </p:grpSpPr>
          <p:sp>
            <p:nvSpPr>
              <p:cNvPr id="14" name="Rectangle 13"/>
              <p:cNvSpPr/>
              <p:nvPr/>
            </p:nvSpPr>
            <p:spPr>
              <a:xfrm>
                <a:off x="2170043" y="2121904"/>
                <a:ext cx="3713751" cy="2986278"/>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ChangeAspect="1" noChangeArrowheads="1"/>
              </p:cNvSpPr>
              <p:nvPr/>
            </p:nvSpPr>
            <p:spPr bwMode="auto">
              <a:xfrm>
                <a:off x="2961081" y="2267589"/>
                <a:ext cx="2159614" cy="2677656"/>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r>
                  <a:rPr lang="en-US" sz="2400" dirty="0">
                    <a:solidFill>
                      <a:srgbClr val="CB4B16"/>
                    </a:solidFill>
                    <a:latin typeface="SourceCodePro"/>
                  </a:rPr>
                  <a:t>if</a:t>
                </a:r>
                <a:r>
                  <a:rPr lang="en-US" sz="2400" dirty="0">
                    <a:solidFill>
                      <a:srgbClr val="535353"/>
                    </a:solidFill>
                    <a:latin typeface="SourceCodePro"/>
                  </a:rPr>
                  <a:t> (</a:t>
                </a:r>
                <a:r>
                  <a:rPr lang="en-US" sz="2400" dirty="0">
                    <a:solidFill>
                      <a:srgbClr val="D33682"/>
                    </a:solidFill>
                    <a:latin typeface="SourceCodePro"/>
                  </a:rPr>
                  <a:t>false</a:t>
                </a:r>
                <a:r>
                  <a:rPr lang="en-US" sz="2400" dirty="0">
                    <a:solidFill>
                      <a:srgbClr val="535353"/>
                    </a:solidFill>
                    <a:latin typeface="SourceCodePro"/>
                  </a:rPr>
                  <a:t>)</a:t>
                </a:r>
                <a:br>
                  <a:rPr lang="en-US" sz="2400" dirty="0">
                    <a:solidFill>
                      <a:srgbClr val="535353"/>
                    </a:solidFill>
                    <a:latin typeface="SourceCodePro"/>
                  </a:rPr>
                </a:br>
                <a:r>
                  <a:rPr lang="en-US" sz="2400" dirty="0">
                    <a:solidFill>
                      <a:srgbClr val="CB4B16"/>
                    </a:solidFill>
                    <a:latin typeface="SourceCodePro"/>
                  </a:rPr>
                  <a:t>if</a:t>
                </a:r>
                <a:r>
                  <a:rPr lang="en-US" sz="2400" dirty="0">
                    <a:solidFill>
                      <a:srgbClr val="535353"/>
                    </a:solidFill>
                    <a:latin typeface="SourceCodePro"/>
                  </a:rPr>
                  <a:t> (</a:t>
                </a:r>
                <a:r>
                  <a:rPr lang="en-US" sz="2400" dirty="0">
                    <a:solidFill>
                      <a:srgbClr val="D33682"/>
                    </a:solidFill>
                    <a:latin typeface="SourceCodePro"/>
                  </a:rPr>
                  <a:t>null</a:t>
                </a:r>
                <a:r>
                  <a:rPr lang="en-US" sz="2400" dirty="0">
                    <a:solidFill>
                      <a:srgbClr val="535353"/>
                    </a:solidFill>
                    <a:latin typeface="SourceCodePro"/>
                  </a:rPr>
                  <a:t>)</a:t>
                </a:r>
                <a:br>
                  <a:rPr lang="en-US" sz="2400" dirty="0">
                    <a:solidFill>
                      <a:srgbClr val="535353"/>
                    </a:solidFill>
                    <a:latin typeface="SourceCodePro"/>
                  </a:rPr>
                </a:br>
                <a:r>
                  <a:rPr lang="en-US" sz="2400" dirty="0">
                    <a:solidFill>
                      <a:srgbClr val="CB4B16"/>
                    </a:solidFill>
                    <a:latin typeface="SourceCodePro"/>
                  </a:rPr>
                  <a:t>if</a:t>
                </a:r>
                <a:r>
                  <a:rPr lang="en-US" sz="2400" dirty="0">
                    <a:solidFill>
                      <a:srgbClr val="535353"/>
                    </a:solidFill>
                    <a:latin typeface="SourceCodePro"/>
                  </a:rPr>
                  <a:t> (</a:t>
                </a:r>
                <a:r>
                  <a:rPr lang="en-US" sz="2400" dirty="0">
                    <a:solidFill>
                      <a:srgbClr val="D33682"/>
                    </a:solidFill>
                    <a:latin typeface="SourceCodePro"/>
                  </a:rPr>
                  <a:t>undefined</a:t>
                </a:r>
                <a:r>
                  <a:rPr lang="en-US" sz="2400" dirty="0">
                    <a:solidFill>
                      <a:srgbClr val="535353"/>
                    </a:solidFill>
                    <a:latin typeface="SourceCodePro"/>
                  </a:rPr>
                  <a:t>)</a:t>
                </a:r>
                <a:br>
                  <a:rPr lang="en-US" sz="2400" dirty="0">
                    <a:solidFill>
                      <a:srgbClr val="535353"/>
                    </a:solidFill>
                    <a:latin typeface="SourceCodePro"/>
                  </a:rPr>
                </a:br>
                <a:r>
                  <a:rPr lang="en-US" sz="2400" dirty="0">
                    <a:solidFill>
                      <a:srgbClr val="CB4B16"/>
                    </a:solidFill>
                    <a:latin typeface="SourceCodePro"/>
                  </a:rPr>
                  <a:t>if</a:t>
                </a:r>
                <a:r>
                  <a:rPr lang="en-US" sz="2400" dirty="0">
                    <a:solidFill>
                      <a:srgbClr val="535353"/>
                    </a:solidFill>
                    <a:latin typeface="SourceCodePro"/>
                  </a:rPr>
                  <a:t> (</a:t>
                </a:r>
                <a:r>
                  <a:rPr lang="en-US" sz="2400" dirty="0">
                    <a:solidFill>
                      <a:srgbClr val="D33682"/>
                    </a:solidFill>
                    <a:latin typeface="SourceCodePro"/>
                  </a:rPr>
                  <a:t>0</a:t>
                </a:r>
                <a:r>
                  <a:rPr lang="en-US" sz="2400" dirty="0">
                    <a:solidFill>
                      <a:srgbClr val="535353"/>
                    </a:solidFill>
                    <a:latin typeface="SourceCodePro"/>
                  </a:rPr>
                  <a:t>)</a:t>
                </a:r>
                <a:br>
                  <a:rPr lang="en-US" sz="2400" dirty="0">
                    <a:solidFill>
                      <a:srgbClr val="535353"/>
                    </a:solidFill>
                    <a:latin typeface="SourceCodePro"/>
                  </a:rPr>
                </a:br>
                <a:r>
                  <a:rPr lang="en-US" sz="2400" dirty="0">
                    <a:solidFill>
                      <a:srgbClr val="CB4B16"/>
                    </a:solidFill>
                    <a:latin typeface="SourceCodePro"/>
                  </a:rPr>
                  <a:t>if</a:t>
                </a:r>
                <a:r>
                  <a:rPr lang="en-US" sz="2400" dirty="0">
                    <a:solidFill>
                      <a:srgbClr val="535353"/>
                    </a:solidFill>
                    <a:latin typeface="SourceCodePro"/>
                  </a:rPr>
                  <a:t>(</a:t>
                </a:r>
                <a:r>
                  <a:rPr lang="en-US" sz="2400" dirty="0">
                    <a:solidFill>
                      <a:srgbClr val="268BD2"/>
                    </a:solidFill>
                    <a:latin typeface="SourceCodePro"/>
                  </a:rPr>
                  <a:t>‘’</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268BD2"/>
                    </a:solidFill>
                    <a:latin typeface="SourceCodePro"/>
                  </a:rPr>
                  <a:t>“”</a:t>
                </a:r>
                <a:r>
                  <a:rPr lang="en-US" sz="2400" dirty="0">
                    <a:solidFill>
                      <a:srgbClr val="535353"/>
                    </a:solidFill>
                    <a:latin typeface="SourceCodePro"/>
                  </a:rPr>
                  <a:t>)</a:t>
                </a:r>
                <a:br>
                  <a:rPr lang="en-US" sz="2400" dirty="0">
                    <a:solidFill>
                      <a:srgbClr val="535353"/>
                    </a:solidFill>
                    <a:latin typeface="SourceCodePro"/>
                  </a:rPr>
                </a:br>
                <a:r>
                  <a:rPr lang="en-US" sz="2400" dirty="0">
                    <a:solidFill>
                      <a:srgbClr val="CB4B16"/>
                    </a:solidFill>
                    <a:latin typeface="SourceCodePro"/>
                  </a:rPr>
                  <a:t>if</a:t>
                </a:r>
                <a:r>
                  <a:rPr lang="en-US" sz="2400" dirty="0">
                    <a:solidFill>
                      <a:srgbClr val="535353"/>
                    </a:solidFill>
                    <a:latin typeface="SourceCodePro"/>
                  </a:rPr>
                  <a:t> (</a:t>
                </a:r>
                <a:r>
                  <a:rPr lang="en-US" sz="2400" dirty="0" err="1">
                    <a:solidFill>
                      <a:srgbClr val="D33682"/>
                    </a:solidFill>
                    <a:latin typeface="SourceCodePro"/>
                  </a:rPr>
                  <a:t>NaN</a:t>
                </a:r>
                <a:r>
                  <a:rPr lang="en-US" sz="2400" dirty="0">
                    <a:solidFill>
                      <a:srgbClr val="535353"/>
                    </a:solidFill>
                    <a:latin typeface="SourceCodePro"/>
                  </a:rPr>
                  <a:t>)</a:t>
                </a:r>
              </a:p>
              <a:p>
                <a:r>
                  <a:rPr lang="en-US" sz="2400" dirty="0">
                    <a:solidFill>
                      <a:srgbClr val="535353"/>
                    </a:solidFill>
                    <a:latin typeface="SourceCodePro"/>
                  </a:rPr>
                  <a:t>​</a:t>
                </a:r>
                <a:endParaRPr lang="en-US" sz="2400" b="0" i="0" dirty="0">
                  <a:solidFill>
                    <a:srgbClr val="535353"/>
                  </a:solidFill>
                  <a:effectLst/>
                  <a:latin typeface="SourceCodePro"/>
                </a:endParaRPr>
              </a:p>
            </p:txBody>
          </p:sp>
        </p:grpSp>
        <p:sp>
          <p:nvSpPr>
            <p:cNvPr id="31" name="Rectangle 30"/>
            <p:cNvSpPr/>
            <p:nvPr/>
          </p:nvSpPr>
          <p:spPr>
            <a:xfrm>
              <a:off x="6414635" y="5080059"/>
              <a:ext cx="4969744" cy="990621"/>
            </a:xfrm>
            <a:prstGeom prst="rect">
              <a:avLst/>
            </a:prstGeom>
            <a:solidFill>
              <a:schemeClr val="accent5">
                <a:alpha val="75000"/>
              </a:schemeClr>
            </a:solidFill>
            <a:ln>
              <a:solidFill>
                <a:srgbClr val="9FB3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2" name="TextBox 31"/>
          <p:cNvSpPr txBox="1"/>
          <p:nvPr/>
        </p:nvSpPr>
        <p:spPr>
          <a:xfrm>
            <a:off x="8468120" y="4676717"/>
            <a:ext cx="924420" cy="461665"/>
          </a:xfrm>
          <a:prstGeom prst="rect">
            <a:avLst/>
          </a:prstGeom>
          <a:noFill/>
        </p:spPr>
        <p:txBody>
          <a:bodyPr wrap="none" rtlCol="0">
            <a:spAutoFit/>
          </a:bodyPr>
          <a:lstStyle/>
          <a:p>
            <a:r>
              <a:rPr lang="en-US" sz="2400" b="1" dirty="0" smtClean="0">
                <a:solidFill>
                  <a:schemeClr val="bg1"/>
                </a:solidFill>
              </a:rPr>
              <a:t>FALSY</a:t>
            </a:r>
            <a:endParaRPr lang="id-ID" sz="2400" b="1" dirty="0">
              <a:solidFill>
                <a:schemeClr val="bg1"/>
              </a:solidFill>
            </a:endParaRPr>
          </a:p>
        </p:txBody>
      </p:sp>
      <p:sp>
        <p:nvSpPr>
          <p:cNvPr id="7" name="Text Placeholder 6"/>
          <p:cNvSpPr>
            <a:spLocks noGrp="1"/>
          </p:cNvSpPr>
          <p:nvPr>
            <p:ph type="body" sz="quarter" idx="10"/>
          </p:nvPr>
        </p:nvSpPr>
        <p:spPr/>
        <p:txBody>
          <a:bodyPr>
            <a:normAutofit/>
          </a:bodyPr>
          <a:lstStyle/>
          <a:p>
            <a:r>
              <a:rPr lang="en-US" sz="2000" dirty="0" smtClean="0"/>
              <a:t>TRUTHY AND FALSY VALUES</a:t>
            </a:r>
            <a:endParaRPr lang="en-US" sz="2000" dirty="0"/>
          </a:p>
        </p:txBody>
      </p:sp>
    </p:spTree>
    <p:extLst>
      <p:ext uri="{BB962C8B-B14F-4D97-AF65-F5344CB8AC3E}">
        <p14:creationId xmlns:p14="http://schemas.microsoft.com/office/powerpoint/2010/main" val="4048209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 name="Straight Connector 83"/>
          <p:cNvCxnSpPr/>
          <p:nvPr/>
        </p:nvCxnSpPr>
        <p:spPr>
          <a:xfrm flipH="1">
            <a:off x="3534513" y="2508761"/>
            <a:ext cx="1071079" cy="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2751226" y="2509574"/>
            <a:ext cx="786280"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3534513" y="4322985"/>
            <a:ext cx="1071079" cy="3940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2856002" y="4716995"/>
            <a:ext cx="681104"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8620559" y="2461136"/>
            <a:ext cx="4075" cy="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9323476" y="2461949"/>
            <a:ext cx="2685"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8620559" y="4322985"/>
            <a:ext cx="4075" cy="3940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9238934" y="4716995"/>
            <a:ext cx="2362"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5214280" y="1055336"/>
            <a:ext cx="1768434" cy="369332"/>
          </a:xfrm>
          <a:prstGeom prst="rect">
            <a:avLst/>
          </a:prstGeom>
          <a:noFill/>
        </p:spPr>
        <p:txBody>
          <a:bodyPr wrap="none" rtlCol="0">
            <a:spAutoFit/>
          </a:bodyPr>
          <a:lstStyle/>
          <a:p>
            <a:pPr algn="ctr"/>
            <a:r>
              <a:rPr lang="en-US" sz="1800" dirty="0" smtClean="0">
                <a:solidFill>
                  <a:schemeClr val="bg1">
                    <a:lumMod val="50000"/>
                  </a:schemeClr>
                </a:solidFill>
              </a:rPr>
              <a:t>How to convert</a:t>
            </a:r>
            <a:endParaRPr lang="en-US" sz="1800" dirty="0">
              <a:solidFill>
                <a:schemeClr val="bg1">
                  <a:lumMod val="50000"/>
                </a:schemeClr>
              </a:solidFill>
              <a:latin typeface="Source Sans Pro Light"/>
            </a:endParaRPr>
          </a:p>
        </p:txBody>
      </p:sp>
      <p:sp>
        <p:nvSpPr>
          <p:cNvPr id="8" name="Rectangle 7"/>
          <p:cNvSpPr/>
          <p:nvPr/>
        </p:nvSpPr>
        <p:spPr>
          <a:xfrm rot="2700000">
            <a:off x="4536634" y="2202951"/>
            <a:ext cx="3169606" cy="3175150"/>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2" name="Group 21"/>
          <p:cNvGrpSpPr/>
          <p:nvPr/>
        </p:nvGrpSpPr>
        <p:grpSpPr>
          <a:xfrm>
            <a:off x="4382492" y="2084608"/>
            <a:ext cx="1655232" cy="1712501"/>
            <a:chOff x="4403041" y="2441544"/>
            <a:chExt cx="1648934" cy="1708969"/>
          </a:xfrm>
        </p:grpSpPr>
        <p:grpSp>
          <p:nvGrpSpPr>
            <p:cNvPr id="44" name="Group 43"/>
            <p:cNvGrpSpPr/>
            <p:nvPr/>
          </p:nvGrpSpPr>
          <p:grpSpPr>
            <a:xfrm>
              <a:off x="4403041" y="2441544"/>
              <a:ext cx="1648934" cy="1708969"/>
              <a:chOff x="1934067" y="2570684"/>
              <a:chExt cx="1941921" cy="2012622"/>
            </a:xfrm>
          </p:grpSpPr>
          <p:sp>
            <p:nvSpPr>
              <p:cNvPr id="45" name="Rounded Rectangle 44"/>
              <p:cNvSpPr/>
              <p:nvPr/>
            </p:nvSpPr>
            <p:spPr>
              <a:xfrm>
                <a:off x="1934067" y="2641385"/>
                <a:ext cx="1941921" cy="1941921"/>
              </a:xfrm>
              <a:prstGeom prst="roundRect">
                <a:avLst/>
              </a:prstGeom>
              <a:pattFill prst="dkUpDiag">
                <a:fgClr>
                  <a:schemeClr val="accent5"/>
                </a:fgClr>
                <a:bgClr>
                  <a:schemeClr val="accent5">
                    <a:lumMod val="75000"/>
                  </a:schemeClr>
                </a:bgClr>
              </a:patt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Rounded Rectangle 45"/>
              <p:cNvSpPr/>
              <p:nvPr/>
            </p:nvSpPr>
            <p:spPr>
              <a:xfrm>
                <a:off x="1934067" y="2570684"/>
                <a:ext cx="1941921" cy="1941921"/>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69" name="TextBox 68"/>
            <p:cNvSpPr txBox="1"/>
            <p:nvPr/>
          </p:nvSpPr>
          <p:spPr>
            <a:xfrm>
              <a:off x="4609390" y="3004401"/>
              <a:ext cx="1236236" cy="523220"/>
            </a:xfrm>
            <a:prstGeom prst="rect">
              <a:avLst/>
            </a:prstGeom>
            <a:noFill/>
          </p:spPr>
          <p:txBody>
            <a:bodyPr wrap="none" rtlCol="0">
              <a:spAutoFit/>
            </a:bodyPr>
            <a:lstStyle/>
            <a:p>
              <a:pPr algn="ctr"/>
              <a:r>
                <a:rPr lang="en-US" sz="1400" b="1" dirty="0" smtClean="0">
                  <a:solidFill>
                    <a:schemeClr val="bg1"/>
                  </a:solidFill>
                </a:rPr>
                <a:t>Number(</a:t>
              </a:r>
              <a:r>
                <a:rPr lang="en-US" sz="1400" b="1" dirty="0">
                  <a:solidFill>
                    <a:schemeClr val="bg1"/>
                  </a:solidFill>
                </a:rPr>
                <a:t>"</a:t>
              </a:r>
              <a:r>
                <a:rPr lang="en-US" sz="1400" b="1" dirty="0" smtClean="0">
                  <a:solidFill>
                    <a:schemeClr val="bg1"/>
                  </a:solidFill>
                </a:rPr>
                <a:t>1</a:t>
              </a:r>
              <a:r>
                <a:rPr lang="en-US" sz="1400" b="1" dirty="0">
                  <a:solidFill>
                    <a:schemeClr val="bg1"/>
                  </a:solidFill>
                </a:rPr>
                <a:t>"</a:t>
              </a:r>
              <a:r>
                <a:rPr lang="en-US" sz="1400" b="1" dirty="0" smtClean="0">
                  <a:solidFill>
                    <a:schemeClr val="bg1"/>
                  </a:solidFill>
                </a:rPr>
                <a:t>)  </a:t>
              </a:r>
              <a:endParaRPr lang="ru-RU" sz="1400" b="1" dirty="0" smtClean="0">
                <a:solidFill>
                  <a:schemeClr val="bg1"/>
                </a:solidFill>
              </a:endParaRPr>
            </a:p>
            <a:p>
              <a:pPr algn="ctr"/>
              <a:r>
                <a:rPr lang="en-US" sz="1400" b="1" dirty="0" smtClean="0">
                  <a:solidFill>
                    <a:schemeClr val="bg1"/>
                  </a:solidFill>
                </a:rPr>
                <a:t>Result:  1</a:t>
              </a:r>
              <a:endParaRPr lang="id-ID" sz="1400" b="1" dirty="0">
                <a:solidFill>
                  <a:schemeClr val="bg1"/>
                </a:solidFill>
              </a:endParaRPr>
            </a:p>
          </p:txBody>
        </p:sp>
      </p:grpSp>
      <p:grpSp>
        <p:nvGrpSpPr>
          <p:cNvPr id="23" name="Group 22"/>
          <p:cNvGrpSpPr/>
          <p:nvPr/>
        </p:nvGrpSpPr>
        <p:grpSpPr>
          <a:xfrm>
            <a:off x="6119477" y="2084608"/>
            <a:ext cx="1655232" cy="1712501"/>
            <a:chOff x="6140026" y="2441544"/>
            <a:chExt cx="1648934" cy="1708969"/>
          </a:xfrm>
        </p:grpSpPr>
        <p:grpSp>
          <p:nvGrpSpPr>
            <p:cNvPr id="47" name="Group 46"/>
            <p:cNvGrpSpPr/>
            <p:nvPr/>
          </p:nvGrpSpPr>
          <p:grpSpPr>
            <a:xfrm>
              <a:off x="6140026" y="2441544"/>
              <a:ext cx="1648934" cy="1708969"/>
              <a:chOff x="3979683" y="2570684"/>
              <a:chExt cx="1941921" cy="2012622"/>
            </a:xfrm>
          </p:grpSpPr>
          <p:sp>
            <p:nvSpPr>
              <p:cNvPr id="48" name="Rounded Rectangle 47"/>
              <p:cNvSpPr/>
              <p:nvPr/>
            </p:nvSpPr>
            <p:spPr>
              <a:xfrm>
                <a:off x="3979683" y="2641385"/>
                <a:ext cx="1941921" cy="1941921"/>
              </a:xfrm>
              <a:prstGeom prst="roundRect">
                <a:avLst/>
              </a:prstGeom>
              <a:pattFill prst="dkUpDiag">
                <a:fgClr>
                  <a:schemeClr val="accent1"/>
                </a:fgClr>
                <a:bgClr>
                  <a:schemeClr val="accent1">
                    <a:lumMod val="75000"/>
                  </a:schemeClr>
                </a:bgClr>
              </a:patt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9" name="Rounded Rectangle 48"/>
              <p:cNvSpPr/>
              <p:nvPr/>
            </p:nvSpPr>
            <p:spPr>
              <a:xfrm>
                <a:off x="3979683" y="2570684"/>
                <a:ext cx="1941921" cy="1941921"/>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70" name="TextBox 69"/>
            <p:cNvSpPr txBox="1"/>
            <p:nvPr/>
          </p:nvSpPr>
          <p:spPr>
            <a:xfrm>
              <a:off x="6549668" y="3004401"/>
              <a:ext cx="829651" cy="523220"/>
            </a:xfrm>
            <a:prstGeom prst="rect">
              <a:avLst/>
            </a:prstGeom>
            <a:noFill/>
          </p:spPr>
          <p:txBody>
            <a:bodyPr wrap="none" rtlCol="0">
              <a:spAutoFit/>
            </a:bodyPr>
            <a:lstStyle/>
            <a:p>
              <a:pPr algn="ctr"/>
              <a:r>
                <a:rPr lang="en-US" sz="1400" b="1" dirty="0">
                  <a:solidFill>
                    <a:schemeClr val="bg1"/>
                  </a:solidFill>
                </a:rPr>
                <a:t>+"</a:t>
              </a:r>
              <a:r>
                <a:rPr lang="en-US" sz="1400" b="1" dirty="0" smtClean="0">
                  <a:solidFill>
                    <a:schemeClr val="bg1"/>
                  </a:solidFill>
                </a:rPr>
                <a:t>1</a:t>
              </a:r>
              <a:r>
                <a:rPr lang="en-US" sz="1400" b="1" dirty="0">
                  <a:solidFill>
                    <a:schemeClr val="bg1"/>
                  </a:solidFill>
                </a:rPr>
                <a:t>"</a:t>
              </a:r>
              <a:endParaRPr lang="en-US" sz="1400" b="1" dirty="0" smtClean="0">
                <a:solidFill>
                  <a:schemeClr val="bg1"/>
                </a:solidFill>
              </a:endParaRPr>
            </a:p>
            <a:p>
              <a:pPr algn="ctr"/>
              <a:r>
                <a:rPr lang="en-US" sz="1400" b="1" dirty="0" smtClean="0">
                  <a:solidFill>
                    <a:schemeClr val="bg1"/>
                  </a:solidFill>
                </a:rPr>
                <a:t>Result: 1</a:t>
              </a:r>
              <a:endParaRPr lang="id-ID" sz="1400" b="1" dirty="0">
                <a:solidFill>
                  <a:schemeClr val="bg1"/>
                </a:solidFill>
              </a:endParaRPr>
            </a:p>
          </p:txBody>
        </p:sp>
      </p:grpSp>
      <p:grpSp>
        <p:nvGrpSpPr>
          <p:cNvPr id="25" name="Group 24"/>
          <p:cNvGrpSpPr/>
          <p:nvPr/>
        </p:nvGrpSpPr>
        <p:grpSpPr>
          <a:xfrm>
            <a:off x="4377567" y="3849609"/>
            <a:ext cx="1665124" cy="1712501"/>
            <a:chOff x="4398116" y="4206545"/>
            <a:chExt cx="1658788" cy="1708969"/>
          </a:xfrm>
        </p:grpSpPr>
        <p:grpSp>
          <p:nvGrpSpPr>
            <p:cNvPr id="50" name="Group 49"/>
            <p:cNvGrpSpPr/>
            <p:nvPr/>
          </p:nvGrpSpPr>
          <p:grpSpPr>
            <a:xfrm>
              <a:off x="4403041" y="4206545"/>
              <a:ext cx="1648934" cy="1708969"/>
              <a:chOff x="1934067" y="4649295"/>
              <a:chExt cx="1941921" cy="2012622"/>
            </a:xfrm>
          </p:grpSpPr>
          <p:sp>
            <p:nvSpPr>
              <p:cNvPr id="51" name="Rounded Rectangle 50"/>
              <p:cNvSpPr/>
              <p:nvPr/>
            </p:nvSpPr>
            <p:spPr>
              <a:xfrm>
                <a:off x="1934067" y="4719996"/>
                <a:ext cx="1941921" cy="1941921"/>
              </a:xfrm>
              <a:prstGeom prst="roundRect">
                <a:avLst/>
              </a:prstGeom>
              <a:pattFill prst="dkUpDiag">
                <a:fgClr>
                  <a:schemeClr val="accent3"/>
                </a:fgClr>
                <a:bgClr>
                  <a:schemeClr val="accent3">
                    <a:lumMod val="75000"/>
                  </a:schemeClr>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2" name="Rounded Rectangle 51"/>
              <p:cNvSpPr/>
              <p:nvPr/>
            </p:nvSpPr>
            <p:spPr>
              <a:xfrm>
                <a:off x="1934067" y="4649295"/>
                <a:ext cx="1941921" cy="1941921"/>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71" name="TextBox 70"/>
            <p:cNvSpPr txBox="1"/>
            <p:nvPr/>
          </p:nvSpPr>
          <p:spPr>
            <a:xfrm>
              <a:off x="4398116" y="4769402"/>
              <a:ext cx="1658788" cy="523220"/>
            </a:xfrm>
            <a:prstGeom prst="rect">
              <a:avLst/>
            </a:prstGeom>
            <a:noFill/>
          </p:spPr>
          <p:txBody>
            <a:bodyPr wrap="none" rtlCol="0">
              <a:spAutoFit/>
            </a:bodyPr>
            <a:lstStyle/>
            <a:p>
              <a:pPr algn="ctr"/>
              <a:r>
                <a:rPr lang="en-US" sz="1400" b="1" dirty="0">
                  <a:solidFill>
                    <a:schemeClr val="bg1"/>
                  </a:solidFill>
                </a:rPr>
                <a:t>parseInt</a:t>
              </a:r>
              <a:r>
                <a:rPr lang="en-US" sz="1400" b="1" dirty="0" smtClean="0">
                  <a:solidFill>
                    <a:schemeClr val="bg1"/>
                  </a:solidFill>
                </a:rPr>
                <a:t>(</a:t>
              </a:r>
              <a:r>
                <a:rPr lang="en-US" sz="1400" b="1" dirty="0">
                  <a:solidFill>
                    <a:schemeClr val="bg1"/>
                  </a:solidFill>
                </a:rPr>
                <a:t>"</a:t>
              </a:r>
              <a:r>
                <a:rPr lang="en-US" sz="1400" b="1" dirty="0" smtClean="0">
                  <a:solidFill>
                    <a:schemeClr val="bg1"/>
                  </a:solidFill>
                </a:rPr>
                <a:t>3.14", 10)</a:t>
              </a:r>
            </a:p>
            <a:p>
              <a:pPr algn="ctr"/>
              <a:r>
                <a:rPr lang="en-US" sz="1400" b="1" dirty="0" smtClean="0">
                  <a:solidFill>
                    <a:schemeClr val="bg1"/>
                  </a:solidFill>
                </a:rPr>
                <a:t>Result:</a:t>
              </a:r>
              <a:r>
                <a:rPr lang="ru-RU" sz="1400" b="1" dirty="0" smtClean="0">
                  <a:solidFill>
                    <a:schemeClr val="bg1"/>
                  </a:solidFill>
                </a:rPr>
                <a:t> 3</a:t>
              </a:r>
              <a:endParaRPr lang="id-ID" sz="1400" b="1" dirty="0">
                <a:solidFill>
                  <a:schemeClr val="bg1"/>
                </a:solidFill>
              </a:endParaRPr>
            </a:p>
          </p:txBody>
        </p:sp>
      </p:grpSp>
      <p:grpSp>
        <p:nvGrpSpPr>
          <p:cNvPr id="24" name="Group 23"/>
          <p:cNvGrpSpPr/>
          <p:nvPr/>
        </p:nvGrpSpPr>
        <p:grpSpPr>
          <a:xfrm>
            <a:off x="6119477" y="3849609"/>
            <a:ext cx="1655232" cy="1712501"/>
            <a:chOff x="6140026" y="4206545"/>
            <a:chExt cx="1648934" cy="1708969"/>
          </a:xfrm>
        </p:grpSpPr>
        <p:grpSp>
          <p:nvGrpSpPr>
            <p:cNvPr id="53" name="Group 52"/>
            <p:cNvGrpSpPr/>
            <p:nvPr/>
          </p:nvGrpSpPr>
          <p:grpSpPr>
            <a:xfrm>
              <a:off x="6140026" y="4206545"/>
              <a:ext cx="1648934" cy="1708969"/>
              <a:chOff x="3979683" y="4649295"/>
              <a:chExt cx="1941921" cy="2012622"/>
            </a:xfrm>
          </p:grpSpPr>
          <p:sp>
            <p:nvSpPr>
              <p:cNvPr id="54" name="Rounded Rectangle 53"/>
              <p:cNvSpPr/>
              <p:nvPr/>
            </p:nvSpPr>
            <p:spPr>
              <a:xfrm>
                <a:off x="3979683" y="4719996"/>
                <a:ext cx="1941921" cy="1941921"/>
              </a:xfrm>
              <a:prstGeom prst="roundRect">
                <a:avLst/>
              </a:prstGeom>
              <a:pattFill prst="dkUpDiag">
                <a:fgClr>
                  <a:schemeClr val="accent4"/>
                </a:fgClr>
                <a:bgClr>
                  <a:schemeClr val="accent4">
                    <a:lumMod val="75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5" name="Rounded Rectangle 54"/>
              <p:cNvSpPr/>
              <p:nvPr/>
            </p:nvSpPr>
            <p:spPr>
              <a:xfrm>
                <a:off x="3979683" y="4649295"/>
                <a:ext cx="1941921" cy="1941921"/>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72" name="TextBox 71"/>
            <p:cNvSpPr txBox="1"/>
            <p:nvPr/>
          </p:nvSpPr>
          <p:spPr>
            <a:xfrm>
              <a:off x="6161549" y="4769402"/>
              <a:ext cx="1605888" cy="523220"/>
            </a:xfrm>
            <a:prstGeom prst="rect">
              <a:avLst/>
            </a:prstGeom>
            <a:noFill/>
          </p:spPr>
          <p:txBody>
            <a:bodyPr wrap="none" rtlCol="0">
              <a:spAutoFit/>
            </a:bodyPr>
            <a:lstStyle/>
            <a:p>
              <a:pPr algn="ctr"/>
              <a:r>
                <a:rPr lang="en-US" sz="1400" b="1" dirty="0">
                  <a:solidFill>
                    <a:schemeClr val="bg1"/>
                  </a:solidFill>
                </a:rPr>
                <a:t>parseFloat("3.14</a:t>
              </a:r>
              <a:r>
                <a:rPr lang="en-US" sz="1400" b="1" dirty="0" smtClean="0">
                  <a:solidFill>
                    <a:schemeClr val="bg1"/>
                  </a:solidFill>
                </a:rPr>
                <a:t>");</a:t>
              </a:r>
            </a:p>
            <a:p>
              <a:pPr algn="ctr"/>
              <a:r>
                <a:rPr lang="en-US" sz="1400" b="1" dirty="0" smtClean="0">
                  <a:solidFill>
                    <a:schemeClr val="bg1"/>
                  </a:solidFill>
                </a:rPr>
                <a:t>Result: 3.14</a:t>
              </a:r>
              <a:endParaRPr lang="id-ID" sz="1400" b="1" dirty="0">
                <a:solidFill>
                  <a:schemeClr val="bg1"/>
                </a:solidFill>
              </a:endParaRPr>
            </a:p>
          </p:txBody>
        </p:sp>
      </p:grpSp>
      <p:sp>
        <p:nvSpPr>
          <p:cNvPr id="87" name="TextBox 86"/>
          <p:cNvSpPr txBox="1"/>
          <p:nvPr/>
        </p:nvSpPr>
        <p:spPr>
          <a:xfrm>
            <a:off x="278872" y="2508210"/>
            <a:ext cx="2403672" cy="954107"/>
          </a:xfrm>
          <a:prstGeom prst="rect">
            <a:avLst/>
          </a:prstGeom>
          <a:noFill/>
        </p:spPr>
        <p:txBody>
          <a:bodyPr wrap="square" rtlCol="0">
            <a:spAutoFit/>
          </a:bodyPr>
          <a:lstStyle/>
          <a:p>
            <a:r>
              <a:rPr lang="ru-RU" sz="1400" dirty="0" smtClean="0">
                <a:solidFill>
                  <a:schemeClr val="bg1">
                    <a:lumMod val="50000"/>
                  </a:schemeClr>
                </a:solidFill>
              </a:rPr>
              <a:t>С</a:t>
            </a:r>
            <a:r>
              <a:rPr lang="en-US" sz="1400" dirty="0" smtClean="0">
                <a:solidFill>
                  <a:schemeClr val="bg1">
                    <a:lumMod val="50000"/>
                  </a:schemeClr>
                </a:solidFill>
              </a:rPr>
              <a:t>onverts </a:t>
            </a:r>
            <a:r>
              <a:rPr lang="en-US" sz="1400" dirty="0">
                <a:solidFill>
                  <a:schemeClr val="bg1">
                    <a:lumMod val="50000"/>
                  </a:schemeClr>
                </a:solidFill>
              </a:rPr>
              <a:t>the object argument to a number that represents the object's </a:t>
            </a:r>
            <a:r>
              <a:rPr lang="en-US" sz="1400" dirty="0" smtClean="0">
                <a:solidFill>
                  <a:schemeClr val="bg1">
                    <a:lumMod val="50000"/>
                  </a:schemeClr>
                </a:solidFill>
              </a:rPr>
              <a:t>value.</a:t>
            </a:r>
            <a:r>
              <a:rPr lang="ru-RU" sz="1400" dirty="0" smtClean="0">
                <a:solidFill>
                  <a:schemeClr val="bg1">
                    <a:lumMod val="50000"/>
                  </a:schemeClr>
                </a:solidFill>
              </a:rPr>
              <a:t> </a:t>
            </a:r>
          </a:p>
        </p:txBody>
      </p:sp>
      <p:sp>
        <p:nvSpPr>
          <p:cNvPr id="94" name="TextBox 93"/>
          <p:cNvSpPr txBox="1"/>
          <p:nvPr/>
        </p:nvSpPr>
        <p:spPr>
          <a:xfrm>
            <a:off x="278872" y="4119459"/>
            <a:ext cx="1962830" cy="400110"/>
          </a:xfrm>
          <a:prstGeom prst="rect">
            <a:avLst/>
          </a:prstGeom>
          <a:noFill/>
        </p:spPr>
        <p:txBody>
          <a:bodyPr wrap="square" rtlCol="0">
            <a:spAutoFit/>
          </a:bodyPr>
          <a:lstStyle/>
          <a:p>
            <a:pPr algn="ctr"/>
            <a:r>
              <a:rPr lang="en-US" sz="2000" b="1" dirty="0">
                <a:solidFill>
                  <a:schemeClr val="accent3"/>
                </a:solidFill>
              </a:rPr>
              <a:t>parseInt(x, 10)</a:t>
            </a:r>
            <a:endParaRPr lang="id-ID" sz="2000" b="1" dirty="0">
              <a:solidFill>
                <a:schemeClr val="accent3"/>
              </a:solidFill>
            </a:endParaRPr>
          </a:p>
        </p:txBody>
      </p:sp>
      <p:sp>
        <p:nvSpPr>
          <p:cNvPr id="95" name="TextBox 94"/>
          <p:cNvSpPr txBox="1"/>
          <p:nvPr/>
        </p:nvSpPr>
        <p:spPr>
          <a:xfrm>
            <a:off x="278871" y="4525493"/>
            <a:ext cx="2321508" cy="740191"/>
          </a:xfrm>
          <a:prstGeom prst="rect">
            <a:avLst/>
          </a:prstGeom>
          <a:noFill/>
        </p:spPr>
        <p:txBody>
          <a:bodyPr wrap="square" rtlCol="0">
            <a:spAutoFit/>
          </a:bodyPr>
          <a:lstStyle/>
          <a:p>
            <a:r>
              <a:rPr lang="en-US" sz="1400" dirty="0" smtClean="0">
                <a:solidFill>
                  <a:schemeClr val="bg1">
                    <a:lumMod val="50000"/>
                  </a:schemeClr>
                </a:solidFill>
              </a:rPr>
              <a:t>Parses </a:t>
            </a:r>
            <a:r>
              <a:rPr lang="en-US" sz="1400" dirty="0">
                <a:solidFill>
                  <a:schemeClr val="bg1">
                    <a:lumMod val="50000"/>
                  </a:schemeClr>
                </a:solidFill>
              </a:rPr>
              <a:t>a string argument and returns an integer of the specified </a:t>
            </a:r>
            <a:r>
              <a:rPr lang="en-US" sz="1400" dirty="0" smtClean="0">
                <a:solidFill>
                  <a:schemeClr val="bg1">
                    <a:lumMod val="50000"/>
                  </a:schemeClr>
                </a:solidFill>
              </a:rPr>
              <a:t>radix.</a:t>
            </a:r>
            <a:endParaRPr lang="en-US" sz="1400" b="1" dirty="0">
              <a:solidFill>
                <a:schemeClr val="bg1">
                  <a:lumMod val="50000"/>
                </a:schemeClr>
              </a:solidFill>
            </a:endParaRPr>
          </a:p>
        </p:txBody>
      </p:sp>
      <p:sp>
        <p:nvSpPr>
          <p:cNvPr id="105" name="TextBox 104"/>
          <p:cNvSpPr txBox="1"/>
          <p:nvPr/>
        </p:nvSpPr>
        <p:spPr>
          <a:xfrm>
            <a:off x="9498880" y="2047543"/>
            <a:ext cx="733954" cy="400937"/>
          </a:xfrm>
          <a:prstGeom prst="rect">
            <a:avLst/>
          </a:prstGeom>
          <a:noFill/>
        </p:spPr>
        <p:txBody>
          <a:bodyPr wrap="square" rtlCol="0">
            <a:spAutoFit/>
          </a:bodyPr>
          <a:lstStyle/>
          <a:p>
            <a:r>
              <a:rPr lang="en-US" sz="2000" b="1" dirty="0" smtClean="0">
                <a:solidFill>
                  <a:schemeClr val="accent1"/>
                </a:solidFill>
              </a:rPr>
              <a:t>+x</a:t>
            </a:r>
            <a:endParaRPr lang="id-ID" sz="2000" b="1" dirty="0">
              <a:solidFill>
                <a:schemeClr val="accent1"/>
              </a:solidFill>
            </a:endParaRPr>
          </a:p>
        </p:txBody>
      </p:sp>
      <p:sp>
        <p:nvSpPr>
          <p:cNvPr id="106" name="TextBox 105"/>
          <p:cNvSpPr txBox="1"/>
          <p:nvPr/>
        </p:nvSpPr>
        <p:spPr>
          <a:xfrm>
            <a:off x="9498880" y="2446953"/>
            <a:ext cx="2208679" cy="740191"/>
          </a:xfrm>
          <a:prstGeom prst="rect">
            <a:avLst/>
          </a:prstGeom>
          <a:noFill/>
        </p:spPr>
        <p:txBody>
          <a:bodyPr wrap="square" rtlCol="0">
            <a:spAutoFit/>
          </a:bodyPr>
          <a:lstStyle/>
          <a:p>
            <a:r>
              <a:rPr lang="ru-RU" sz="1400" dirty="0">
                <a:solidFill>
                  <a:schemeClr val="bg1">
                    <a:lumMod val="50000"/>
                  </a:schemeClr>
                </a:solidFill>
              </a:rPr>
              <a:t>С</a:t>
            </a:r>
            <a:r>
              <a:rPr lang="en-US" sz="1400" dirty="0">
                <a:solidFill>
                  <a:schemeClr val="bg1">
                    <a:lumMod val="50000"/>
                  </a:schemeClr>
                </a:solidFill>
              </a:rPr>
              <a:t>onverts the object argument to a number </a:t>
            </a:r>
            <a:r>
              <a:rPr lang="en-US" sz="1400" dirty="0" smtClean="0">
                <a:solidFill>
                  <a:schemeClr val="bg1">
                    <a:lumMod val="50000"/>
                  </a:schemeClr>
                </a:solidFill>
              </a:rPr>
              <a:t>the same as Number(x)</a:t>
            </a:r>
            <a:endParaRPr lang="en-US" sz="1400" b="1" dirty="0">
              <a:solidFill>
                <a:schemeClr val="bg1">
                  <a:lumMod val="50000"/>
                </a:schemeClr>
              </a:solidFill>
            </a:endParaRPr>
          </a:p>
        </p:txBody>
      </p:sp>
      <p:sp>
        <p:nvSpPr>
          <p:cNvPr id="107" name="TextBox 106"/>
          <p:cNvSpPr txBox="1"/>
          <p:nvPr/>
        </p:nvSpPr>
        <p:spPr>
          <a:xfrm>
            <a:off x="9498879" y="4161813"/>
            <a:ext cx="1782145" cy="400110"/>
          </a:xfrm>
          <a:prstGeom prst="rect">
            <a:avLst/>
          </a:prstGeom>
          <a:noFill/>
        </p:spPr>
        <p:txBody>
          <a:bodyPr wrap="square" rtlCol="0">
            <a:spAutoFit/>
          </a:bodyPr>
          <a:lstStyle/>
          <a:p>
            <a:pPr algn="ctr"/>
            <a:r>
              <a:rPr lang="en-US" sz="2000" b="1" dirty="0">
                <a:solidFill>
                  <a:schemeClr val="accent4"/>
                </a:solidFill>
              </a:rPr>
              <a:t>parseFloat(x)</a:t>
            </a:r>
            <a:endParaRPr lang="id-ID" sz="2000" b="1" dirty="0">
              <a:solidFill>
                <a:schemeClr val="accent4"/>
              </a:solidFill>
            </a:endParaRPr>
          </a:p>
        </p:txBody>
      </p:sp>
      <p:sp>
        <p:nvSpPr>
          <p:cNvPr id="108" name="TextBox 107"/>
          <p:cNvSpPr txBox="1"/>
          <p:nvPr/>
        </p:nvSpPr>
        <p:spPr>
          <a:xfrm>
            <a:off x="9498880" y="4568359"/>
            <a:ext cx="2330504" cy="740191"/>
          </a:xfrm>
          <a:prstGeom prst="rect">
            <a:avLst/>
          </a:prstGeom>
          <a:noFill/>
        </p:spPr>
        <p:txBody>
          <a:bodyPr wrap="square" rtlCol="0">
            <a:spAutoFit/>
          </a:bodyPr>
          <a:lstStyle/>
          <a:p>
            <a:r>
              <a:rPr lang="en-US" sz="1400" dirty="0">
                <a:solidFill>
                  <a:schemeClr val="bg1">
                    <a:lumMod val="50000"/>
                  </a:schemeClr>
                </a:solidFill>
              </a:rPr>
              <a:t>P</a:t>
            </a:r>
            <a:r>
              <a:rPr lang="en-US" sz="1400" dirty="0" smtClean="0">
                <a:solidFill>
                  <a:schemeClr val="bg1">
                    <a:lumMod val="50000"/>
                  </a:schemeClr>
                </a:solidFill>
              </a:rPr>
              <a:t>arses </a:t>
            </a:r>
            <a:r>
              <a:rPr lang="en-US" sz="1400" dirty="0">
                <a:solidFill>
                  <a:schemeClr val="bg1">
                    <a:lumMod val="50000"/>
                  </a:schemeClr>
                </a:solidFill>
              </a:rPr>
              <a:t>a string argument and returns a floating point number.</a:t>
            </a:r>
            <a:endParaRPr lang="en-US" sz="1400" b="1" dirty="0">
              <a:solidFill>
                <a:schemeClr val="bg1">
                  <a:lumMod val="50000"/>
                </a:schemeClr>
              </a:solidFill>
            </a:endParaRPr>
          </a:p>
        </p:txBody>
      </p:sp>
      <p:sp>
        <p:nvSpPr>
          <p:cNvPr id="56" name="TextBox 55"/>
          <p:cNvSpPr txBox="1"/>
          <p:nvPr/>
        </p:nvSpPr>
        <p:spPr>
          <a:xfrm>
            <a:off x="278871" y="2108637"/>
            <a:ext cx="1598068" cy="400110"/>
          </a:xfrm>
          <a:prstGeom prst="rect">
            <a:avLst/>
          </a:prstGeom>
          <a:noFill/>
        </p:spPr>
        <p:txBody>
          <a:bodyPr wrap="square" rtlCol="0">
            <a:spAutoFit/>
          </a:bodyPr>
          <a:lstStyle/>
          <a:p>
            <a:pPr algn="ctr"/>
            <a:r>
              <a:rPr lang="en-US" sz="2000" b="1" dirty="0" smtClean="0">
                <a:solidFill>
                  <a:schemeClr val="accent5"/>
                </a:solidFill>
              </a:rPr>
              <a:t>Number(x)</a:t>
            </a:r>
            <a:endParaRPr lang="id-ID" sz="2000" b="1" dirty="0">
              <a:solidFill>
                <a:schemeClr val="accent5"/>
              </a:solidFill>
            </a:endParaRPr>
          </a:p>
        </p:txBody>
      </p:sp>
      <p:sp>
        <p:nvSpPr>
          <p:cNvPr id="2" name="Text Placeholder 1"/>
          <p:cNvSpPr>
            <a:spLocks noGrp="1"/>
          </p:cNvSpPr>
          <p:nvPr>
            <p:ph type="body" sz="quarter" idx="10"/>
          </p:nvPr>
        </p:nvSpPr>
        <p:spPr/>
        <p:txBody>
          <a:bodyPr>
            <a:normAutofit/>
          </a:bodyPr>
          <a:lstStyle/>
          <a:p>
            <a:r>
              <a:rPr lang="en-US" sz="2000" dirty="0" smtClean="0"/>
              <a:t>TO NUMBER</a:t>
            </a:r>
            <a:endParaRPr lang="en-US" sz="2000" dirty="0"/>
          </a:p>
        </p:txBody>
      </p:sp>
    </p:spTree>
    <p:extLst>
      <p:ext uri="{BB962C8B-B14F-4D97-AF65-F5344CB8AC3E}">
        <p14:creationId xmlns:p14="http://schemas.microsoft.com/office/powerpoint/2010/main" val="3575397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fade">
                                      <p:cBhvr>
                                        <p:cTn id="7" dur="500"/>
                                        <p:tgtEl>
                                          <p:spTgt spid="188"/>
                                        </p:tgtEl>
                                      </p:cBhvr>
                                    </p:animEffect>
                                    <p:anim calcmode="lin" valueType="num">
                                      <p:cBhvr>
                                        <p:cTn id="8" dur="500" fill="hold"/>
                                        <p:tgtEl>
                                          <p:spTgt spid="188"/>
                                        </p:tgtEl>
                                        <p:attrNameLst>
                                          <p:attrName>ppt_x</p:attrName>
                                        </p:attrNameLst>
                                      </p:cBhvr>
                                      <p:tavLst>
                                        <p:tav tm="0">
                                          <p:val>
                                            <p:strVal val="#ppt_x"/>
                                          </p:val>
                                        </p:tav>
                                        <p:tav tm="100000">
                                          <p:val>
                                            <p:strVal val="#ppt_x"/>
                                          </p:val>
                                        </p:tav>
                                      </p:tavLst>
                                    </p:anim>
                                    <p:anim calcmode="lin" valueType="num">
                                      <p:cBhvr>
                                        <p:cTn id="9" dur="500" fill="hold"/>
                                        <p:tgtEl>
                                          <p:spTgt spid="18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par>
                                <p:cTn id="16" presetID="2" presetClass="entr" presetSubtype="3"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1+#ppt_w/2"/>
                                          </p:val>
                                        </p:tav>
                                        <p:tav tm="100000">
                                          <p:val>
                                            <p:strVal val="#ppt_x"/>
                                          </p:val>
                                        </p:tav>
                                      </p:tavLst>
                                    </p:anim>
                                    <p:anim calcmode="lin" valueType="num">
                                      <p:cBhvr additive="base">
                                        <p:cTn id="19" dur="500" fill="hold"/>
                                        <p:tgtEl>
                                          <p:spTgt spid="23"/>
                                        </p:tgtEl>
                                        <p:attrNameLst>
                                          <p:attrName>ppt_y</p:attrName>
                                        </p:attrNameLst>
                                      </p:cBhvr>
                                      <p:tavLst>
                                        <p:tav tm="0">
                                          <p:val>
                                            <p:strVal val="0-#ppt_h/2"/>
                                          </p:val>
                                        </p:tav>
                                        <p:tav tm="100000">
                                          <p:val>
                                            <p:strVal val="#ppt_y"/>
                                          </p:val>
                                        </p:tav>
                                      </p:tavLst>
                                    </p:anim>
                                  </p:childTnLst>
                                </p:cTn>
                              </p:par>
                              <p:par>
                                <p:cTn id="20" presetID="2" presetClass="entr" presetSubtype="9"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500" fill="hold"/>
                                        <p:tgtEl>
                                          <p:spTgt spid="22"/>
                                        </p:tgtEl>
                                        <p:attrNameLst>
                                          <p:attrName>ppt_x</p:attrName>
                                        </p:attrNameLst>
                                      </p:cBhvr>
                                      <p:tavLst>
                                        <p:tav tm="0">
                                          <p:val>
                                            <p:strVal val="0-#ppt_w/2"/>
                                          </p:val>
                                        </p:tav>
                                        <p:tav tm="100000">
                                          <p:val>
                                            <p:strVal val="#ppt_x"/>
                                          </p:val>
                                        </p:tav>
                                      </p:tavLst>
                                    </p:anim>
                                    <p:anim calcmode="lin" valueType="num">
                                      <p:cBhvr additive="base">
                                        <p:cTn id="23" dur="500" fill="hold"/>
                                        <p:tgtEl>
                                          <p:spTgt spid="22"/>
                                        </p:tgtEl>
                                        <p:attrNameLst>
                                          <p:attrName>ppt_y</p:attrName>
                                        </p:attrNameLst>
                                      </p:cBhvr>
                                      <p:tavLst>
                                        <p:tav tm="0">
                                          <p:val>
                                            <p:strVal val="0-#ppt_h/2"/>
                                          </p:val>
                                        </p:tav>
                                        <p:tav tm="100000">
                                          <p:val>
                                            <p:strVal val="#ppt_y"/>
                                          </p:val>
                                        </p:tav>
                                      </p:tavLst>
                                    </p:anim>
                                  </p:childTnLst>
                                </p:cTn>
                              </p:par>
                              <p:par>
                                <p:cTn id="24" presetID="2" presetClass="entr" presetSubtype="12"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fill="hold"/>
                                        <p:tgtEl>
                                          <p:spTgt spid="25"/>
                                        </p:tgtEl>
                                        <p:attrNameLst>
                                          <p:attrName>ppt_x</p:attrName>
                                        </p:attrNameLst>
                                      </p:cBhvr>
                                      <p:tavLst>
                                        <p:tav tm="0">
                                          <p:val>
                                            <p:strVal val="0-#ppt_w/2"/>
                                          </p:val>
                                        </p:tav>
                                        <p:tav tm="100000">
                                          <p:val>
                                            <p:strVal val="#ppt_x"/>
                                          </p:val>
                                        </p:tav>
                                      </p:tavLst>
                                    </p:anim>
                                    <p:anim calcmode="lin" valueType="num">
                                      <p:cBhvr additive="base">
                                        <p:cTn id="27" dur="500" fill="hold"/>
                                        <p:tgtEl>
                                          <p:spTgt spid="25"/>
                                        </p:tgtEl>
                                        <p:attrNameLst>
                                          <p:attrName>ppt_y</p:attrName>
                                        </p:attrNameLst>
                                      </p:cBhvr>
                                      <p:tavLst>
                                        <p:tav tm="0">
                                          <p:val>
                                            <p:strVal val="1+#ppt_h/2"/>
                                          </p:val>
                                        </p:tav>
                                        <p:tav tm="100000">
                                          <p:val>
                                            <p:strVal val="#ppt_y"/>
                                          </p:val>
                                        </p:tav>
                                      </p:tavLst>
                                    </p:anim>
                                  </p:childTnLst>
                                </p:cTn>
                              </p:par>
                              <p:par>
                                <p:cTn id="28" presetID="2" presetClass="entr" presetSubtype="6"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500" fill="hold"/>
                                        <p:tgtEl>
                                          <p:spTgt spid="24"/>
                                        </p:tgtEl>
                                        <p:attrNameLst>
                                          <p:attrName>ppt_x</p:attrName>
                                        </p:attrNameLst>
                                      </p:cBhvr>
                                      <p:tavLst>
                                        <p:tav tm="0">
                                          <p:val>
                                            <p:strVal val="1+#ppt_w/2"/>
                                          </p:val>
                                        </p:tav>
                                        <p:tav tm="100000">
                                          <p:val>
                                            <p:strVal val="#ppt_x"/>
                                          </p:val>
                                        </p:tav>
                                      </p:tavLst>
                                    </p:anim>
                                    <p:anim calcmode="lin" valueType="num">
                                      <p:cBhvr additive="base">
                                        <p:cTn id="31" dur="500" fill="hold"/>
                                        <p:tgtEl>
                                          <p:spTgt spid="24"/>
                                        </p:tgtEl>
                                        <p:attrNameLst>
                                          <p:attrName>ppt_y</p:attrName>
                                        </p:attrNameLst>
                                      </p:cBhvr>
                                      <p:tavLst>
                                        <p:tav tm="0">
                                          <p:val>
                                            <p:strVal val="1+#ppt_h/2"/>
                                          </p:val>
                                        </p:tav>
                                        <p:tav tm="100000">
                                          <p:val>
                                            <p:strVal val="#ppt_y"/>
                                          </p:val>
                                        </p:tav>
                                      </p:tavLst>
                                    </p:anim>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87"/>
                                        </p:tgtEl>
                                        <p:attrNameLst>
                                          <p:attrName>style.visibility</p:attrName>
                                        </p:attrNameLst>
                                      </p:cBhvr>
                                      <p:to>
                                        <p:strVal val="visible"/>
                                      </p:to>
                                    </p:set>
                                    <p:animEffect transition="in" filter="fade">
                                      <p:cBhvr>
                                        <p:cTn id="35" dur="500"/>
                                        <p:tgtEl>
                                          <p:spTgt spid="8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4"/>
                                        </p:tgtEl>
                                        <p:attrNameLst>
                                          <p:attrName>style.visibility</p:attrName>
                                        </p:attrNameLst>
                                      </p:cBhvr>
                                      <p:to>
                                        <p:strVal val="visible"/>
                                      </p:to>
                                    </p:set>
                                    <p:animEffect transition="in" filter="fade">
                                      <p:cBhvr>
                                        <p:cTn id="38" dur="500"/>
                                        <p:tgtEl>
                                          <p:spTgt spid="9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5"/>
                                        </p:tgtEl>
                                        <p:attrNameLst>
                                          <p:attrName>style.visibility</p:attrName>
                                        </p:attrNameLst>
                                      </p:cBhvr>
                                      <p:to>
                                        <p:strVal val="visible"/>
                                      </p:to>
                                    </p:set>
                                    <p:animEffect transition="in" filter="fade">
                                      <p:cBhvr>
                                        <p:cTn id="41" dur="500"/>
                                        <p:tgtEl>
                                          <p:spTgt spid="9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5"/>
                                        </p:tgtEl>
                                        <p:attrNameLst>
                                          <p:attrName>style.visibility</p:attrName>
                                        </p:attrNameLst>
                                      </p:cBhvr>
                                      <p:to>
                                        <p:strVal val="visible"/>
                                      </p:to>
                                    </p:set>
                                    <p:animEffect transition="in" filter="fade">
                                      <p:cBhvr>
                                        <p:cTn id="44" dur="500"/>
                                        <p:tgtEl>
                                          <p:spTgt spid="10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6"/>
                                        </p:tgtEl>
                                        <p:attrNameLst>
                                          <p:attrName>style.visibility</p:attrName>
                                        </p:attrNameLst>
                                      </p:cBhvr>
                                      <p:to>
                                        <p:strVal val="visible"/>
                                      </p:to>
                                    </p:set>
                                    <p:animEffect transition="in" filter="fade">
                                      <p:cBhvr>
                                        <p:cTn id="47" dur="500"/>
                                        <p:tgtEl>
                                          <p:spTgt spid="10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7"/>
                                        </p:tgtEl>
                                        <p:attrNameLst>
                                          <p:attrName>style.visibility</p:attrName>
                                        </p:attrNameLst>
                                      </p:cBhvr>
                                      <p:to>
                                        <p:strVal val="visible"/>
                                      </p:to>
                                    </p:set>
                                    <p:animEffect transition="in" filter="fade">
                                      <p:cBhvr>
                                        <p:cTn id="50" dur="500"/>
                                        <p:tgtEl>
                                          <p:spTgt spid="10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8"/>
                                        </p:tgtEl>
                                        <p:attrNameLst>
                                          <p:attrName>style.visibility</p:attrName>
                                        </p:attrNameLst>
                                      </p:cBhvr>
                                      <p:to>
                                        <p:strVal val="visible"/>
                                      </p:to>
                                    </p:set>
                                    <p:animEffect transition="in" filter="fade">
                                      <p:cBhvr>
                                        <p:cTn id="53" dur="500"/>
                                        <p:tgtEl>
                                          <p:spTgt spid="10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6"/>
                                        </p:tgtEl>
                                        <p:attrNameLst>
                                          <p:attrName>style.visibility</p:attrName>
                                        </p:attrNameLst>
                                      </p:cBhvr>
                                      <p:to>
                                        <p:strVal val="visible"/>
                                      </p:to>
                                    </p:set>
                                    <p:animEffect transition="in" filter="fade">
                                      <p:cBhvr>
                                        <p:cTn id="56" dur="500"/>
                                        <p:tgtEl>
                                          <p:spTgt spid="56"/>
                                        </p:tgtEl>
                                      </p:cBhvr>
                                    </p:animEffect>
                                  </p:childTnLst>
                                </p:cTn>
                              </p:par>
                              <p:par>
                                <p:cTn id="57" presetID="10" presetClass="entr" presetSubtype="0" fill="hold" nodeType="withEffect">
                                  <p:stCondLst>
                                    <p:cond delay="0"/>
                                  </p:stCondLst>
                                  <p:childTnLst>
                                    <p:set>
                                      <p:cBhvr>
                                        <p:cTn id="58" dur="1" fill="hold">
                                          <p:stCondLst>
                                            <p:cond delay="0"/>
                                          </p:stCondLst>
                                        </p:cTn>
                                        <p:tgtEl>
                                          <p:spTgt spid="85"/>
                                        </p:tgtEl>
                                        <p:attrNameLst>
                                          <p:attrName>style.visibility</p:attrName>
                                        </p:attrNameLst>
                                      </p:cBhvr>
                                      <p:to>
                                        <p:strVal val="visible"/>
                                      </p:to>
                                    </p:set>
                                    <p:animEffect transition="in" filter="fade">
                                      <p:cBhvr>
                                        <p:cTn id="59" dur="500"/>
                                        <p:tgtEl>
                                          <p:spTgt spid="85"/>
                                        </p:tgtEl>
                                      </p:cBhvr>
                                    </p:animEffect>
                                  </p:childTnLst>
                                </p:cTn>
                              </p:par>
                              <p:par>
                                <p:cTn id="60" presetID="10" presetClass="entr" presetSubtype="0" fill="hold" nodeType="withEffect">
                                  <p:stCondLst>
                                    <p:cond delay="0"/>
                                  </p:stCondLst>
                                  <p:childTnLst>
                                    <p:set>
                                      <p:cBhvr>
                                        <p:cTn id="61" dur="1" fill="hold">
                                          <p:stCondLst>
                                            <p:cond delay="0"/>
                                          </p:stCondLst>
                                        </p:cTn>
                                        <p:tgtEl>
                                          <p:spTgt spid="84"/>
                                        </p:tgtEl>
                                        <p:attrNameLst>
                                          <p:attrName>style.visibility</p:attrName>
                                        </p:attrNameLst>
                                      </p:cBhvr>
                                      <p:to>
                                        <p:strVal val="visible"/>
                                      </p:to>
                                    </p:set>
                                    <p:animEffect transition="in" filter="fade">
                                      <p:cBhvr>
                                        <p:cTn id="62" dur="500"/>
                                        <p:tgtEl>
                                          <p:spTgt spid="84"/>
                                        </p:tgtEl>
                                      </p:cBhvr>
                                    </p:animEffect>
                                  </p:childTnLst>
                                </p:cTn>
                              </p:par>
                              <p:par>
                                <p:cTn id="63" presetID="10" presetClass="entr" presetSubtype="0" fill="hold" nodeType="withEffect">
                                  <p:stCondLst>
                                    <p:cond delay="0"/>
                                  </p:stCondLst>
                                  <p:childTnLst>
                                    <p:set>
                                      <p:cBhvr>
                                        <p:cTn id="64" dur="1" fill="hold">
                                          <p:stCondLst>
                                            <p:cond delay="0"/>
                                          </p:stCondLst>
                                        </p:cTn>
                                        <p:tgtEl>
                                          <p:spTgt spid="93"/>
                                        </p:tgtEl>
                                        <p:attrNameLst>
                                          <p:attrName>style.visibility</p:attrName>
                                        </p:attrNameLst>
                                      </p:cBhvr>
                                      <p:to>
                                        <p:strVal val="visible"/>
                                      </p:to>
                                    </p:set>
                                    <p:animEffect transition="in" filter="fade">
                                      <p:cBhvr>
                                        <p:cTn id="65" dur="500"/>
                                        <p:tgtEl>
                                          <p:spTgt spid="93"/>
                                        </p:tgtEl>
                                      </p:cBhvr>
                                    </p:animEffect>
                                  </p:childTnLst>
                                </p:cTn>
                              </p:par>
                              <p:par>
                                <p:cTn id="66" presetID="10" presetClass="entr" presetSubtype="0" fill="hold" nodeType="withEffect">
                                  <p:stCondLst>
                                    <p:cond delay="0"/>
                                  </p:stCondLst>
                                  <p:childTnLst>
                                    <p:set>
                                      <p:cBhvr>
                                        <p:cTn id="67" dur="1" fill="hold">
                                          <p:stCondLst>
                                            <p:cond delay="0"/>
                                          </p:stCondLst>
                                        </p:cTn>
                                        <p:tgtEl>
                                          <p:spTgt spid="92"/>
                                        </p:tgtEl>
                                        <p:attrNameLst>
                                          <p:attrName>style.visibility</p:attrName>
                                        </p:attrNameLst>
                                      </p:cBhvr>
                                      <p:to>
                                        <p:strVal val="visible"/>
                                      </p:to>
                                    </p:set>
                                    <p:animEffect transition="in" filter="fade">
                                      <p:cBhvr>
                                        <p:cTn id="68" dur="500"/>
                                        <p:tgtEl>
                                          <p:spTgt spid="92"/>
                                        </p:tgtEl>
                                      </p:cBhvr>
                                    </p:animEffect>
                                  </p:childTnLst>
                                </p:cTn>
                              </p:par>
                              <p:par>
                                <p:cTn id="69" presetID="10" presetClass="entr" presetSubtype="0" fill="hold" nodeType="with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fade">
                                      <p:cBhvr>
                                        <p:cTn id="71" dur="500"/>
                                        <p:tgtEl>
                                          <p:spTgt spid="97"/>
                                        </p:tgtEl>
                                      </p:cBhvr>
                                    </p:animEffect>
                                  </p:childTnLst>
                                </p:cTn>
                              </p:par>
                              <p:par>
                                <p:cTn id="72" presetID="10" presetClass="entr" presetSubtype="0" fill="hold" nodeType="withEffect">
                                  <p:stCondLst>
                                    <p:cond delay="0"/>
                                  </p:stCondLst>
                                  <p:childTnLst>
                                    <p:set>
                                      <p:cBhvr>
                                        <p:cTn id="73" dur="1" fill="hold">
                                          <p:stCondLst>
                                            <p:cond delay="0"/>
                                          </p:stCondLst>
                                        </p:cTn>
                                        <p:tgtEl>
                                          <p:spTgt spid="98"/>
                                        </p:tgtEl>
                                        <p:attrNameLst>
                                          <p:attrName>style.visibility</p:attrName>
                                        </p:attrNameLst>
                                      </p:cBhvr>
                                      <p:to>
                                        <p:strVal val="visible"/>
                                      </p:to>
                                    </p:set>
                                    <p:animEffect transition="in" filter="fade">
                                      <p:cBhvr>
                                        <p:cTn id="74" dur="500"/>
                                        <p:tgtEl>
                                          <p:spTgt spid="98"/>
                                        </p:tgtEl>
                                      </p:cBhvr>
                                    </p:animEffect>
                                  </p:childTnLst>
                                </p:cTn>
                              </p:par>
                              <p:par>
                                <p:cTn id="75" presetID="10" presetClass="entr" presetSubtype="0" fill="hold" nodeType="withEffect">
                                  <p:stCondLst>
                                    <p:cond delay="0"/>
                                  </p:stCondLst>
                                  <p:childTnLst>
                                    <p:set>
                                      <p:cBhvr>
                                        <p:cTn id="76" dur="1" fill="hold">
                                          <p:stCondLst>
                                            <p:cond delay="0"/>
                                          </p:stCondLst>
                                        </p:cTn>
                                        <p:tgtEl>
                                          <p:spTgt spid="100"/>
                                        </p:tgtEl>
                                        <p:attrNameLst>
                                          <p:attrName>style.visibility</p:attrName>
                                        </p:attrNameLst>
                                      </p:cBhvr>
                                      <p:to>
                                        <p:strVal val="visible"/>
                                      </p:to>
                                    </p:set>
                                    <p:animEffect transition="in" filter="fade">
                                      <p:cBhvr>
                                        <p:cTn id="77" dur="500"/>
                                        <p:tgtEl>
                                          <p:spTgt spid="100"/>
                                        </p:tgtEl>
                                      </p:cBhvr>
                                    </p:animEffect>
                                  </p:childTnLst>
                                </p:cTn>
                              </p:par>
                              <p:par>
                                <p:cTn id="78" presetID="10" presetClass="entr" presetSubtype="0" fill="hold" nodeType="withEffect">
                                  <p:stCondLst>
                                    <p:cond delay="0"/>
                                  </p:stCondLst>
                                  <p:childTnLst>
                                    <p:set>
                                      <p:cBhvr>
                                        <p:cTn id="79" dur="1" fill="hold">
                                          <p:stCondLst>
                                            <p:cond delay="0"/>
                                          </p:stCondLst>
                                        </p:cTn>
                                        <p:tgtEl>
                                          <p:spTgt spid="101"/>
                                        </p:tgtEl>
                                        <p:attrNameLst>
                                          <p:attrName>style.visibility</p:attrName>
                                        </p:attrNameLst>
                                      </p:cBhvr>
                                      <p:to>
                                        <p:strVal val="visible"/>
                                      </p:to>
                                    </p:set>
                                    <p:animEffect transition="in" filter="fade">
                                      <p:cBhvr>
                                        <p:cTn id="80"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p:bldP spid="8" grpId="0" animBg="1"/>
      <p:bldP spid="87" grpId="0"/>
      <p:bldP spid="94" grpId="0"/>
      <p:bldP spid="95" grpId="0"/>
      <p:bldP spid="105" grpId="0"/>
      <p:bldP spid="106" grpId="0"/>
      <p:bldP spid="107" grpId="0"/>
      <p:bldP spid="108" grpId="0"/>
      <p:bldP spid="5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055702" y="1729462"/>
            <a:ext cx="2244410" cy="461665"/>
          </a:xfrm>
          <a:prstGeom prst="rect">
            <a:avLst/>
          </a:prstGeom>
          <a:noFill/>
        </p:spPr>
        <p:txBody>
          <a:bodyPr wrap="square" rtlCol="0">
            <a:spAutoFit/>
          </a:bodyPr>
          <a:lstStyle/>
          <a:p>
            <a:pPr algn="ctr"/>
            <a:r>
              <a:rPr lang="en-US" sz="2400" b="1" dirty="0" smtClean="0">
                <a:solidFill>
                  <a:schemeClr val="accent2"/>
                </a:solidFill>
              </a:rPr>
              <a:t>Object</a:t>
            </a:r>
            <a:endParaRPr lang="en-US" sz="2400" b="1" dirty="0">
              <a:solidFill>
                <a:schemeClr val="accent2"/>
              </a:solidFill>
            </a:endParaRPr>
          </a:p>
        </p:txBody>
      </p:sp>
      <p:sp>
        <p:nvSpPr>
          <p:cNvPr id="26" name="Rectangle 100"/>
          <p:cNvSpPr/>
          <p:nvPr/>
        </p:nvSpPr>
        <p:spPr>
          <a:xfrm>
            <a:off x="1044816" y="5122149"/>
            <a:ext cx="4351531" cy="474221"/>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100"/>
          <p:cNvSpPr/>
          <p:nvPr/>
        </p:nvSpPr>
        <p:spPr>
          <a:xfrm>
            <a:off x="1044816" y="4122024"/>
            <a:ext cx="4351531" cy="474221"/>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3533423" y="1066238"/>
            <a:ext cx="5248553" cy="369332"/>
          </a:xfrm>
          <a:prstGeom prst="rect">
            <a:avLst/>
          </a:prstGeom>
          <a:noFill/>
        </p:spPr>
        <p:txBody>
          <a:bodyPr wrap="none" rtlCol="0">
            <a:spAutoFit/>
          </a:bodyPr>
          <a:lstStyle/>
          <a:p>
            <a:pPr algn="ctr"/>
            <a:r>
              <a:rPr lang="en-US" sz="1800" dirty="0">
                <a:solidFill>
                  <a:schemeClr val="bg1">
                    <a:lumMod val="50000"/>
                  </a:schemeClr>
                </a:solidFill>
              </a:rPr>
              <a:t>Convert different object values to their </a:t>
            </a:r>
            <a:r>
              <a:rPr lang="en-US" sz="1800" dirty="0" smtClean="0">
                <a:solidFill>
                  <a:schemeClr val="bg1">
                    <a:lumMod val="50000"/>
                  </a:schemeClr>
                </a:solidFill>
              </a:rPr>
              <a:t>numbers</a:t>
            </a:r>
            <a:endParaRPr lang="en-US" sz="1800" dirty="0">
              <a:solidFill>
                <a:schemeClr val="bg1">
                  <a:lumMod val="50000"/>
                </a:schemeClr>
              </a:solidFill>
              <a:latin typeface="Source Sans Pro Light"/>
            </a:endParaRPr>
          </a:p>
        </p:txBody>
      </p:sp>
      <p:sp>
        <p:nvSpPr>
          <p:cNvPr id="24" name="Rectangle 98"/>
          <p:cNvSpPr/>
          <p:nvPr/>
        </p:nvSpPr>
        <p:spPr>
          <a:xfrm>
            <a:off x="1044817" y="3171112"/>
            <a:ext cx="4351530" cy="474221"/>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99"/>
          <p:cNvSpPr/>
          <p:nvPr/>
        </p:nvSpPr>
        <p:spPr>
          <a:xfrm>
            <a:off x="1044816" y="2207639"/>
            <a:ext cx="4351530" cy="474221"/>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090063" y="5712406"/>
            <a:ext cx="2207982" cy="338554"/>
          </a:xfrm>
          <a:prstGeom prst="rect">
            <a:avLst/>
          </a:prstGeom>
          <a:noFill/>
        </p:spPr>
        <p:txBody>
          <a:bodyPr wrap="square" rtlCol="0">
            <a:spAutoFit/>
          </a:bodyPr>
          <a:lstStyle/>
          <a:p>
            <a:pPr algn="ctr"/>
            <a:r>
              <a:rPr lang="en-US" sz="1600" b="1" dirty="0" smtClean="0">
                <a:solidFill>
                  <a:schemeClr val="accent2">
                    <a:lumMod val="50000"/>
                  </a:schemeClr>
                </a:solidFill>
              </a:rPr>
              <a:t>undefined</a:t>
            </a:r>
          </a:p>
        </p:txBody>
      </p:sp>
      <p:sp>
        <p:nvSpPr>
          <p:cNvPr id="29" name="TextBox 28"/>
          <p:cNvSpPr txBox="1"/>
          <p:nvPr/>
        </p:nvSpPr>
        <p:spPr>
          <a:xfrm>
            <a:off x="1081960" y="5192925"/>
            <a:ext cx="2216947" cy="338554"/>
          </a:xfrm>
          <a:prstGeom prst="rect">
            <a:avLst/>
          </a:prstGeom>
          <a:noFill/>
        </p:spPr>
        <p:txBody>
          <a:bodyPr wrap="square" rtlCol="0">
            <a:spAutoFit/>
          </a:bodyPr>
          <a:lstStyle/>
          <a:p>
            <a:pPr algn="ctr"/>
            <a:r>
              <a:rPr lang="en-US" sz="1600" b="1" dirty="0" smtClean="0">
                <a:solidFill>
                  <a:schemeClr val="accent2">
                    <a:lumMod val="50000"/>
                  </a:schemeClr>
                </a:solidFill>
              </a:rPr>
              <a:t>null</a:t>
            </a:r>
            <a:endParaRPr lang="en-US" sz="1600" b="1" dirty="0">
              <a:solidFill>
                <a:schemeClr val="accent2">
                  <a:lumMod val="50000"/>
                </a:schemeClr>
              </a:solidFill>
            </a:endParaRPr>
          </a:p>
        </p:txBody>
      </p:sp>
      <p:sp>
        <p:nvSpPr>
          <p:cNvPr id="30" name="TextBox 29"/>
          <p:cNvSpPr txBox="1"/>
          <p:nvPr/>
        </p:nvSpPr>
        <p:spPr>
          <a:xfrm>
            <a:off x="1048508" y="4209732"/>
            <a:ext cx="2238466" cy="338554"/>
          </a:xfrm>
          <a:prstGeom prst="rect">
            <a:avLst/>
          </a:prstGeom>
          <a:noFill/>
        </p:spPr>
        <p:txBody>
          <a:bodyPr wrap="square" rtlCol="0">
            <a:spAutoFit/>
          </a:bodyPr>
          <a:lstStyle/>
          <a:p>
            <a:pPr algn="ctr"/>
            <a:r>
              <a:rPr lang="en-US" sz="1600" b="1" dirty="0" smtClean="0">
                <a:solidFill>
                  <a:schemeClr val="accent2">
                    <a:lumMod val="50000"/>
                  </a:schemeClr>
                </a:solidFill>
              </a:rPr>
              <a:t>true</a:t>
            </a:r>
            <a:endParaRPr lang="en-US" sz="1600" b="1" dirty="0">
              <a:solidFill>
                <a:schemeClr val="accent2">
                  <a:lumMod val="50000"/>
                </a:schemeClr>
              </a:solidFill>
            </a:endParaRPr>
          </a:p>
        </p:txBody>
      </p:sp>
      <p:cxnSp>
        <p:nvCxnSpPr>
          <p:cNvPr id="45" name="Straight Connector 95"/>
          <p:cNvCxnSpPr/>
          <p:nvPr/>
        </p:nvCxnSpPr>
        <p:spPr>
          <a:xfrm flipH="1">
            <a:off x="3261060" y="1729462"/>
            <a:ext cx="36985" cy="439281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295385" y="5712406"/>
            <a:ext cx="2000798" cy="338554"/>
          </a:xfrm>
          <a:prstGeom prst="rect">
            <a:avLst/>
          </a:prstGeom>
          <a:noFill/>
        </p:spPr>
        <p:txBody>
          <a:bodyPr wrap="square" rtlCol="0">
            <a:spAutoFit/>
          </a:bodyPr>
          <a:lstStyle/>
          <a:p>
            <a:pPr algn="ctr"/>
            <a:r>
              <a:rPr lang="en-US" sz="1600" b="1" dirty="0" smtClean="0">
                <a:solidFill>
                  <a:schemeClr val="accent2">
                    <a:lumMod val="50000"/>
                  </a:schemeClr>
                </a:solidFill>
              </a:rPr>
              <a:t>NaN</a:t>
            </a:r>
          </a:p>
        </p:txBody>
      </p:sp>
      <p:sp>
        <p:nvSpPr>
          <p:cNvPr id="47" name="TextBox 46"/>
          <p:cNvSpPr txBox="1"/>
          <p:nvPr/>
        </p:nvSpPr>
        <p:spPr>
          <a:xfrm>
            <a:off x="3295384" y="5192925"/>
            <a:ext cx="1991570" cy="338554"/>
          </a:xfrm>
          <a:prstGeom prst="rect">
            <a:avLst/>
          </a:prstGeom>
          <a:noFill/>
        </p:spPr>
        <p:txBody>
          <a:bodyPr wrap="square" rtlCol="0">
            <a:spAutoFit/>
          </a:bodyPr>
          <a:lstStyle/>
          <a:p>
            <a:pPr algn="ctr"/>
            <a:r>
              <a:rPr lang="en-US" sz="1600" b="1" dirty="0" smtClean="0">
                <a:solidFill>
                  <a:schemeClr val="accent2">
                    <a:lumMod val="50000"/>
                  </a:schemeClr>
                </a:solidFill>
              </a:rPr>
              <a:t>0</a:t>
            </a:r>
            <a:endParaRPr lang="en-US" sz="1600" b="1" dirty="0">
              <a:solidFill>
                <a:schemeClr val="accent2">
                  <a:lumMod val="50000"/>
                </a:schemeClr>
              </a:solidFill>
            </a:endParaRPr>
          </a:p>
        </p:txBody>
      </p:sp>
      <p:sp>
        <p:nvSpPr>
          <p:cNvPr id="48" name="TextBox 47"/>
          <p:cNvSpPr txBox="1"/>
          <p:nvPr/>
        </p:nvSpPr>
        <p:spPr>
          <a:xfrm>
            <a:off x="3295385" y="4209732"/>
            <a:ext cx="1984416" cy="338554"/>
          </a:xfrm>
          <a:prstGeom prst="rect">
            <a:avLst/>
          </a:prstGeom>
          <a:noFill/>
        </p:spPr>
        <p:txBody>
          <a:bodyPr wrap="square" rtlCol="0">
            <a:spAutoFit/>
          </a:bodyPr>
          <a:lstStyle/>
          <a:p>
            <a:pPr algn="ctr"/>
            <a:r>
              <a:rPr lang="en-US" sz="1600" b="1" dirty="0" smtClean="0">
                <a:solidFill>
                  <a:schemeClr val="accent2">
                    <a:lumMod val="50000"/>
                  </a:schemeClr>
                </a:solidFill>
              </a:rPr>
              <a:t>1</a:t>
            </a:r>
            <a:endParaRPr lang="en-US" sz="1600" b="1" dirty="0">
              <a:solidFill>
                <a:schemeClr val="accent2">
                  <a:lumMod val="50000"/>
                </a:schemeClr>
              </a:solidFill>
            </a:endParaRPr>
          </a:p>
        </p:txBody>
      </p:sp>
      <p:sp>
        <p:nvSpPr>
          <p:cNvPr id="52" name="TextBox 51"/>
          <p:cNvSpPr txBox="1"/>
          <p:nvPr/>
        </p:nvSpPr>
        <p:spPr>
          <a:xfrm>
            <a:off x="1018338" y="3260330"/>
            <a:ext cx="2244410" cy="338554"/>
          </a:xfrm>
          <a:prstGeom prst="rect">
            <a:avLst/>
          </a:prstGeom>
          <a:noFill/>
        </p:spPr>
        <p:txBody>
          <a:bodyPr wrap="square" rtlCol="0">
            <a:spAutoFit/>
          </a:bodyPr>
          <a:lstStyle/>
          <a:p>
            <a:pPr algn="ctr"/>
            <a:r>
              <a:rPr lang="en-US" sz="1600" b="1" dirty="0" smtClean="0">
                <a:solidFill>
                  <a:schemeClr val="accent2">
                    <a:lumMod val="50000"/>
                  </a:schemeClr>
                </a:solidFill>
              </a:rPr>
              <a:t>Object</a:t>
            </a:r>
            <a:endParaRPr lang="en-US" sz="1600" b="1" dirty="0">
              <a:solidFill>
                <a:schemeClr val="accent2">
                  <a:lumMod val="50000"/>
                </a:schemeClr>
              </a:solidFill>
            </a:endParaRPr>
          </a:p>
        </p:txBody>
      </p:sp>
      <p:sp>
        <p:nvSpPr>
          <p:cNvPr id="53" name="TextBox 52"/>
          <p:cNvSpPr txBox="1"/>
          <p:nvPr/>
        </p:nvSpPr>
        <p:spPr>
          <a:xfrm>
            <a:off x="3295384" y="3260330"/>
            <a:ext cx="1989995" cy="338554"/>
          </a:xfrm>
          <a:prstGeom prst="rect">
            <a:avLst/>
          </a:prstGeom>
          <a:noFill/>
        </p:spPr>
        <p:txBody>
          <a:bodyPr wrap="square" rtlCol="0">
            <a:spAutoFit/>
          </a:bodyPr>
          <a:lstStyle/>
          <a:p>
            <a:pPr algn="ctr"/>
            <a:r>
              <a:rPr lang="en-US" sz="1600" b="1" dirty="0" smtClean="0">
                <a:solidFill>
                  <a:schemeClr val="accent2">
                    <a:lumMod val="50000"/>
                  </a:schemeClr>
                </a:solidFill>
              </a:rPr>
              <a:t>NaN</a:t>
            </a:r>
            <a:endParaRPr lang="en-US" sz="1600" b="1" dirty="0">
              <a:solidFill>
                <a:schemeClr val="accent2">
                  <a:lumMod val="50000"/>
                </a:schemeClr>
              </a:solidFill>
            </a:endParaRPr>
          </a:p>
        </p:txBody>
      </p:sp>
      <p:sp>
        <p:nvSpPr>
          <p:cNvPr id="19" name="TextBox 18"/>
          <p:cNvSpPr txBox="1"/>
          <p:nvPr/>
        </p:nvSpPr>
        <p:spPr>
          <a:xfrm>
            <a:off x="3295384" y="1729462"/>
            <a:ext cx="2100961" cy="461665"/>
          </a:xfrm>
          <a:prstGeom prst="rect">
            <a:avLst/>
          </a:prstGeom>
          <a:noFill/>
        </p:spPr>
        <p:txBody>
          <a:bodyPr wrap="square" rtlCol="0">
            <a:spAutoFit/>
          </a:bodyPr>
          <a:lstStyle/>
          <a:p>
            <a:pPr algn="ctr"/>
            <a:r>
              <a:rPr lang="en-US" sz="2400" b="1" dirty="0" smtClean="0">
                <a:solidFill>
                  <a:schemeClr val="accent2"/>
                </a:solidFill>
              </a:rPr>
              <a:t>Result</a:t>
            </a:r>
            <a:endParaRPr lang="en-US" sz="2400" b="1" dirty="0">
              <a:solidFill>
                <a:schemeClr val="accent2"/>
              </a:solidFill>
            </a:endParaRPr>
          </a:p>
        </p:txBody>
      </p:sp>
      <p:sp>
        <p:nvSpPr>
          <p:cNvPr id="27" name="TextBox 26"/>
          <p:cNvSpPr txBox="1"/>
          <p:nvPr/>
        </p:nvSpPr>
        <p:spPr>
          <a:xfrm>
            <a:off x="1079222" y="3754379"/>
            <a:ext cx="2238466" cy="338554"/>
          </a:xfrm>
          <a:prstGeom prst="rect">
            <a:avLst/>
          </a:prstGeom>
          <a:noFill/>
        </p:spPr>
        <p:txBody>
          <a:bodyPr wrap="square" rtlCol="0">
            <a:spAutoFit/>
          </a:bodyPr>
          <a:lstStyle/>
          <a:p>
            <a:pPr algn="ctr"/>
            <a:r>
              <a:rPr lang="en-US" sz="1600" b="1" dirty="0">
                <a:solidFill>
                  <a:schemeClr val="accent2">
                    <a:lumMod val="50000"/>
                  </a:schemeClr>
                </a:solidFill>
              </a:rPr>
              <a:t>new Date()</a:t>
            </a:r>
          </a:p>
        </p:txBody>
      </p:sp>
      <p:sp>
        <p:nvSpPr>
          <p:cNvPr id="31" name="TextBox 30"/>
          <p:cNvSpPr txBox="1"/>
          <p:nvPr/>
        </p:nvSpPr>
        <p:spPr>
          <a:xfrm>
            <a:off x="3295384" y="3754379"/>
            <a:ext cx="2100963" cy="338554"/>
          </a:xfrm>
          <a:prstGeom prst="rect">
            <a:avLst/>
          </a:prstGeom>
          <a:noFill/>
        </p:spPr>
        <p:txBody>
          <a:bodyPr wrap="square" rtlCol="0">
            <a:spAutoFit/>
          </a:bodyPr>
          <a:lstStyle/>
          <a:p>
            <a:pPr algn="ctr"/>
            <a:r>
              <a:rPr lang="en-US" sz="1600" b="1" dirty="0">
                <a:solidFill>
                  <a:schemeClr val="accent2">
                    <a:lumMod val="50000"/>
                  </a:schemeClr>
                </a:solidFill>
              </a:rPr>
              <a:t>1458481633085</a:t>
            </a:r>
          </a:p>
        </p:txBody>
      </p:sp>
      <p:sp>
        <p:nvSpPr>
          <p:cNvPr id="32" name="TextBox 31"/>
          <p:cNvSpPr txBox="1"/>
          <p:nvPr/>
        </p:nvSpPr>
        <p:spPr>
          <a:xfrm>
            <a:off x="1048508" y="2273979"/>
            <a:ext cx="2238466" cy="338554"/>
          </a:xfrm>
          <a:prstGeom prst="rect">
            <a:avLst/>
          </a:prstGeom>
          <a:noFill/>
        </p:spPr>
        <p:txBody>
          <a:bodyPr wrap="square" rtlCol="0">
            <a:spAutoFit/>
          </a:bodyPr>
          <a:lstStyle/>
          <a:p>
            <a:pPr algn="ctr"/>
            <a:r>
              <a:rPr lang="en-US" sz="1600" b="1" dirty="0">
                <a:solidFill>
                  <a:schemeClr val="accent2">
                    <a:lumMod val="50000"/>
                  </a:schemeClr>
                </a:solidFill>
              </a:rPr>
              <a:t>“10.101”</a:t>
            </a:r>
          </a:p>
        </p:txBody>
      </p:sp>
      <p:sp>
        <p:nvSpPr>
          <p:cNvPr id="33" name="TextBox 32"/>
          <p:cNvSpPr txBox="1"/>
          <p:nvPr/>
        </p:nvSpPr>
        <p:spPr>
          <a:xfrm>
            <a:off x="3295384" y="2273979"/>
            <a:ext cx="2100963" cy="338554"/>
          </a:xfrm>
          <a:prstGeom prst="rect">
            <a:avLst/>
          </a:prstGeom>
          <a:noFill/>
        </p:spPr>
        <p:txBody>
          <a:bodyPr wrap="square" rtlCol="0">
            <a:spAutoFit/>
          </a:bodyPr>
          <a:lstStyle/>
          <a:p>
            <a:pPr algn="ctr"/>
            <a:r>
              <a:rPr lang="en-US" sz="1600" b="1" dirty="0">
                <a:solidFill>
                  <a:schemeClr val="accent2">
                    <a:lumMod val="50000"/>
                  </a:schemeClr>
                </a:solidFill>
              </a:rPr>
              <a:t>10.101</a:t>
            </a:r>
          </a:p>
        </p:txBody>
      </p:sp>
      <p:sp>
        <p:nvSpPr>
          <p:cNvPr id="34" name="TextBox 33"/>
          <p:cNvSpPr txBox="1"/>
          <p:nvPr/>
        </p:nvSpPr>
        <p:spPr>
          <a:xfrm>
            <a:off x="1048508" y="2775171"/>
            <a:ext cx="2238466" cy="338554"/>
          </a:xfrm>
          <a:prstGeom prst="rect">
            <a:avLst/>
          </a:prstGeom>
          <a:noFill/>
        </p:spPr>
        <p:txBody>
          <a:bodyPr wrap="square" rtlCol="0">
            <a:spAutoFit/>
          </a:bodyPr>
          <a:lstStyle/>
          <a:p>
            <a:pPr algn="ctr"/>
            <a:r>
              <a:rPr lang="en-US" sz="1600" b="1" dirty="0" smtClean="0">
                <a:solidFill>
                  <a:schemeClr val="accent2">
                    <a:lumMod val="50000"/>
                  </a:schemeClr>
                </a:solidFill>
              </a:rPr>
              <a:t>“121 019”</a:t>
            </a:r>
            <a:endParaRPr lang="en-US" sz="1600" b="1" dirty="0">
              <a:solidFill>
                <a:schemeClr val="accent2">
                  <a:lumMod val="50000"/>
                </a:schemeClr>
              </a:solidFill>
            </a:endParaRPr>
          </a:p>
        </p:txBody>
      </p:sp>
      <p:sp>
        <p:nvSpPr>
          <p:cNvPr id="35" name="TextBox 34"/>
          <p:cNvSpPr txBox="1"/>
          <p:nvPr/>
        </p:nvSpPr>
        <p:spPr>
          <a:xfrm>
            <a:off x="3295384" y="2775171"/>
            <a:ext cx="2100963" cy="338554"/>
          </a:xfrm>
          <a:prstGeom prst="rect">
            <a:avLst/>
          </a:prstGeom>
          <a:noFill/>
        </p:spPr>
        <p:txBody>
          <a:bodyPr wrap="square" rtlCol="0">
            <a:spAutoFit/>
          </a:bodyPr>
          <a:lstStyle/>
          <a:p>
            <a:pPr algn="ctr"/>
            <a:r>
              <a:rPr lang="en-US" sz="1600" b="1" dirty="0" smtClean="0">
                <a:solidFill>
                  <a:schemeClr val="accent2">
                    <a:lumMod val="50000"/>
                  </a:schemeClr>
                </a:solidFill>
              </a:rPr>
              <a:t>NaN</a:t>
            </a:r>
            <a:endParaRPr lang="en-US" sz="1600" b="1" dirty="0">
              <a:solidFill>
                <a:schemeClr val="accent2">
                  <a:lumMod val="50000"/>
                </a:schemeClr>
              </a:solidFill>
            </a:endParaRPr>
          </a:p>
        </p:txBody>
      </p:sp>
      <p:sp>
        <p:nvSpPr>
          <p:cNvPr id="36" name="TextBox 35"/>
          <p:cNvSpPr txBox="1"/>
          <p:nvPr/>
        </p:nvSpPr>
        <p:spPr>
          <a:xfrm>
            <a:off x="1034542" y="4702692"/>
            <a:ext cx="2238466" cy="338554"/>
          </a:xfrm>
          <a:prstGeom prst="rect">
            <a:avLst/>
          </a:prstGeom>
          <a:noFill/>
        </p:spPr>
        <p:txBody>
          <a:bodyPr wrap="square" rtlCol="0">
            <a:spAutoFit/>
          </a:bodyPr>
          <a:lstStyle/>
          <a:p>
            <a:pPr algn="ctr"/>
            <a:r>
              <a:rPr lang="en-US" sz="1600" b="1" dirty="0" smtClean="0">
                <a:solidFill>
                  <a:schemeClr val="accent2">
                    <a:lumMod val="50000"/>
                  </a:schemeClr>
                </a:solidFill>
              </a:rPr>
              <a:t>false</a:t>
            </a:r>
            <a:endParaRPr lang="en-US" sz="1600" b="1" dirty="0">
              <a:solidFill>
                <a:schemeClr val="accent2">
                  <a:lumMod val="50000"/>
                </a:schemeClr>
              </a:solidFill>
            </a:endParaRPr>
          </a:p>
        </p:txBody>
      </p:sp>
      <p:sp>
        <p:nvSpPr>
          <p:cNvPr id="37" name="TextBox 36"/>
          <p:cNvSpPr txBox="1"/>
          <p:nvPr/>
        </p:nvSpPr>
        <p:spPr>
          <a:xfrm>
            <a:off x="3295385" y="4702692"/>
            <a:ext cx="1984416" cy="338554"/>
          </a:xfrm>
          <a:prstGeom prst="rect">
            <a:avLst/>
          </a:prstGeom>
          <a:noFill/>
        </p:spPr>
        <p:txBody>
          <a:bodyPr wrap="square" rtlCol="0">
            <a:spAutoFit/>
          </a:bodyPr>
          <a:lstStyle/>
          <a:p>
            <a:pPr algn="ctr"/>
            <a:r>
              <a:rPr lang="en-US" sz="1600" b="1" dirty="0" smtClean="0">
                <a:solidFill>
                  <a:schemeClr val="accent2">
                    <a:lumMod val="50000"/>
                  </a:schemeClr>
                </a:solidFill>
              </a:rPr>
              <a:t>0</a:t>
            </a:r>
            <a:endParaRPr lang="en-US" sz="1600" b="1" dirty="0">
              <a:solidFill>
                <a:schemeClr val="accent2">
                  <a:lumMod val="50000"/>
                </a:schemeClr>
              </a:solidFill>
            </a:endParaRPr>
          </a:p>
        </p:txBody>
      </p:sp>
      <p:sp>
        <p:nvSpPr>
          <p:cNvPr id="38" name="Rectangle 37"/>
          <p:cNvSpPr>
            <a:spLocks noChangeArrowheads="1"/>
          </p:cNvSpPr>
          <p:nvPr/>
        </p:nvSpPr>
        <p:spPr bwMode="auto">
          <a:xfrm>
            <a:off x="6866754" y="2732558"/>
            <a:ext cx="3634363" cy="267765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US" sz="2400" dirty="0">
                <a:solidFill>
                  <a:srgbClr val="6C71C4"/>
                </a:solidFill>
                <a:latin typeface="SourceCodePro"/>
              </a:rPr>
              <a:t>+</a:t>
            </a:r>
            <a:r>
              <a:rPr lang="en-US" sz="2400" dirty="0">
                <a:solidFill>
                  <a:srgbClr val="D33682"/>
                </a:solidFill>
                <a:latin typeface="SourceCodePro"/>
              </a:rPr>
              <a:t>undefined</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err="1">
                <a:solidFill>
                  <a:srgbClr val="D33682"/>
                </a:solidFill>
                <a:latin typeface="SourceCodePro"/>
              </a:rPr>
              <a:t>NaN</a:t>
            </a:r>
            <a:endParaRPr lang="en-US" sz="2400" dirty="0">
              <a:solidFill>
                <a:srgbClr val="535353"/>
              </a:solidFill>
              <a:latin typeface="SourceCodePro"/>
            </a:endParaRPr>
          </a:p>
          <a:p>
            <a:r>
              <a:rPr lang="en-US" sz="2400" dirty="0">
                <a:solidFill>
                  <a:srgbClr val="6C71C4"/>
                </a:solidFill>
                <a:latin typeface="SourceCodePro"/>
              </a:rPr>
              <a:t>+</a:t>
            </a:r>
            <a:r>
              <a:rPr lang="en-US" sz="2400" dirty="0">
                <a:solidFill>
                  <a:srgbClr val="D33682"/>
                </a:solidFill>
                <a:latin typeface="SourceCodePro"/>
              </a:rPr>
              <a:t>null</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0</a:t>
            </a:r>
            <a:endParaRPr lang="en-US" sz="2400" dirty="0">
              <a:solidFill>
                <a:srgbClr val="535353"/>
              </a:solidFill>
              <a:latin typeface="SourceCodePro"/>
            </a:endParaRPr>
          </a:p>
          <a:p>
            <a:r>
              <a:rPr lang="en-US" sz="2400" dirty="0">
                <a:solidFill>
                  <a:srgbClr val="6C71C4"/>
                </a:solidFill>
                <a:latin typeface="SourceCodePro"/>
              </a:rPr>
              <a:t>+</a:t>
            </a:r>
            <a:r>
              <a:rPr lang="en-US" sz="2400" dirty="0">
                <a:solidFill>
                  <a:srgbClr val="D33682"/>
                </a:solidFill>
                <a:latin typeface="SourceCodePro"/>
              </a:rPr>
              <a:t>true</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1</a:t>
            </a:r>
            <a:endParaRPr lang="en-US" sz="2400" dirty="0">
              <a:solidFill>
                <a:srgbClr val="535353"/>
              </a:solidFill>
              <a:latin typeface="SourceCodePro"/>
            </a:endParaRPr>
          </a:p>
          <a:p>
            <a:r>
              <a:rPr lang="en-US" sz="2400" dirty="0">
                <a:solidFill>
                  <a:srgbClr val="6C71C4"/>
                </a:solidFill>
                <a:latin typeface="SourceCodePro"/>
              </a:rPr>
              <a:t>+</a:t>
            </a:r>
            <a:r>
              <a:rPr lang="en-US" sz="2400" dirty="0">
                <a:solidFill>
                  <a:srgbClr val="D33682"/>
                </a:solidFill>
                <a:latin typeface="SourceCodePro"/>
              </a:rPr>
              <a:t>false</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0</a:t>
            </a:r>
            <a:endParaRPr lang="en-US" sz="2400" dirty="0">
              <a:solidFill>
                <a:srgbClr val="535353"/>
              </a:solidFill>
              <a:latin typeface="SourceCodePro"/>
            </a:endParaRPr>
          </a:p>
          <a:p>
            <a:r>
              <a:rPr lang="en-US" sz="2400" dirty="0">
                <a:solidFill>
                  <a:srgbClr val="6C71C4"/>
                </a:solidFill>
                <a:latin typeface="SourceCodePro"/>
              </a:rPr>
              <a:t>+</a:t>
            </a:r>
            <a:r>
              <a:rPr lang="en-US" sz="2400" dirty="0">
                <a:solidFill>
                  <a:srgbClr val="268BD2"/>
                </a:solidFill>
                <a:latin typeface="SourceCodePro"/>
              </a:rPr>
              <a:t>‘123’</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123</a:t>
            </a:r>
            <a:endParaRPr lang="en-US" sz="2400" dirty="0">
              <a:solidFill>
                <a:srgbClr val="535353"/>
              </a:solidFill>
              <a:latin typeface="SourceCodePro"/>
            </a:endParaRPr>
          </a:p>
          <a:p>
            <a:r>
              <a:rPr lang="en-US" sz="2400" dirty="0">
                <a:solidFill>
                  <a:srgbClr val="6C71C4"/>
                </a:solidFill>
                <a:latin typeface="SourceCodePro"/>
              </a:rPr>
              <a:t>+</a:t>
            </a:r>
            <a:r>
              <a:rPr lang="en-US" sz="2400" dirty="0">
                <a:solidFill>
                  <a:srgbClr val="268BD2"/>
                </a:solidFill>
                <a:latin typeface="SourceCodePro"/>
              </a:rPr>
              <a:t>‘12a’</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err="1">
                <a:solidFill>
                  <a:srgbClr val="D33682"/>
                </a:solidFill>
                <a:latin typeface="SourceCodePro"/>
              </a:rPr>
              <a:t>NaN</a:t>
            </a:r>
            <a:endParaRPr lang="en-US" sz="2400" dirty="0">
              <a:solidFill>
                <a:srgbClr val="535353"/>
              </a:solidFill>
              <a:latin typeface="SourceCodePro"/>
            </a:endParaRPr>
          </a:p>
          <a:p>
            <a:r>
              <a:rPr lang="en-US" sz="2400" dirty="0">
                <a:solidFill>
                  <a:srgbClr val="535353"/>
                </a:solidFill>
                <a:latin typeface="SourceCodePro"/>
              </a:rPr>
              <a:t>​</a:t>
            </a:r>
            <a:endParaRPr lang="en-US" sz="2400" b="0" i="0" dirty="0">
              <a:solidFill>
                <a:srgbClr val="535353"/>
              </a:solidFill>
              <a:effectLst/>
              <a:latin typeface="SourceCodePro"/>
            </a:endParaRPr>
          </a:p>
        </p:txBody>
      </p:sp>
      <p:grpSp>
        <p:nvGrpSpPr>
          <p:cNvPr id="40" name="Group 39"/>
          <p:cNvGrpSpPr/>
          <p:nvPr/>
        </p:nvGrpSpPr>
        <p:grpSpPr>
          <a:xfrm>
            <a:off x="6605278" y="1803032"/>
            <a:ext cx="4747166" cy="4257302"/>
            <a:chOff x="7223086" y="2714299"/>
            <a:chExt cx="4282068" cy="2814307"/>
          </a:xfrm>
        </p:grpSpPr>
        <p:sp>
          <p:nvSpPr>
            <p:cNvPr id="42" name="TextBox 41"/>
            <p:cNvSpPr txBox="1"/>
            <p:nvPr/>
          </p:nvSpPr>
          <p:spPr>
            <a:xfrm>
              <a:off x="7223087" y="2714299"/>
              <a:ext cx="4282067" cy="279931"/>
            </a:xfrm>
            <a:prstGeom prst="rect">
              <a:avLst/>
            </a:prstGeom>
            <a:solidFill>
              <a:schemeClr val="accent3"/>
            </a:solidFill>
            <a:ln w="9525">
              <a:solidFill>
                <a:schemeClr val="accent3"/>
              </a:solidFill>
            </a:ln>
          </p:spPr>
          <p:txBody>
            <a:bodyPr wrap="square" rtlCol="0" anchor="ctr">
              <a:spAutoFit/>
            </a:bodyPr>
            <a:lstStyle/>
            <a:p>
              <a:r>
                <a:rPr lang="en-US" dirty="0">
                  <a:solidFill>
                    <a:prstClr val="white"/>
                  </a:solidFill>
                </a:rPr>
                <a:t> </a:t>
              </a:r>
              <a:r>
                <a:rPr lang="en-US" dirty="0" smtClean="0">
                  <a:solidFill>
                    <a:prstClr val="white"/>
                  </a:solidFill>
                </a:rPr>
                <a:t>     JAVASCRIPT</a:t>
              </a:r>
              <a:endParaRPr lang="ru-RU" dirty="0">
                <a:solidFill>
                  <a:prstClr val="white"/>
                </a:solidFill>
              </a:endParaRPr>
            </a:p>
          </p:txBody>
        </p:sp>
        <p:sp>
          <p:nvSpPr>
            <p:cNvPr id="43" name="Rectangle 1"/>
            <p:cNvSpPr>
              <a:spLocks noChangeArrowheads="1"/>
            </p:cNvSpPr>
            <p:nvPr/>
          </p:nvSpPr>
          <p:spPr bwMode="auto">
            <a:xfrm>
              <a:off x="7223086" y="2989841"/>
              <a:ext cx="4282067" cy="2538765"/>
            </a:xfrm>
            <a:prstGeom prst="rect">
              <a:avLst/>
            </a:prstGeom>
            <a:noFill/>
            <a:ln>
              <a:solidFill>
                <a:schemeClr val="accent3"/>
              </a:solidFill>
            </a:ln>
            <a:effec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endParaRPr lang="en-US" altLang="en-US" dirty="0" smtClean="0">
                <a:solidFill>
                  <a:srgbClr val="CC7832"/>
                </a:solidFill>
                <a:latin typeface="Courier New" panose="02070309020205020404" pitchFamily="49" charset="0"/>
                <a:cs typeface="Courier New" panose="02070309020205020404" pitchFamily="49" charset="0"/>
              </a:endParaRPr>
            </a:p>
          </p:txBody>
        </p:sp>
      </p:grpSp>
      <p:pic>
        <p:nvPicPr>
          <p:cNvPr id="41" name="Picture 40"/>
          <p:cNvPicPr>
            <a:picLocks noChangeAspect="1"/>
          </p:cNvPicPr>
          <p:nvPr/>
        </p:nvPicPr>
        <p:blipFill rotWithShape="1">
          <a:blip r:embed="rId3" cstate="print">
            <a:extLst>
              <a:ext uri="{28A0092B-C50C-407E-A947-70E740481C1C}">
                <a14:useLocalDpi xmlns:a14="http://schemas.microsoft.com/office/drawing/2010/main" val="0"/>
              </a:ext>
            </a:extLst>
          </a:blip>
          <a:srcRect t="20408" b="1531"/>
          <a:stretch/>
        </p:blipFill>
        <p:spPr>
          <a:xfrm>
            <a:off x="6663279" y="1829020"/>
            <a:ext cx="296472" cy="371485"/>
          </a:xfrm>
          <a:prstGeom prst="rect">
            <a:avLst/>
          </a:prstGeom>
        </p:spPr>
      </p:pic>
      <p:cxnSp>
        <p:nvCxnSpPr>
          <p:cNvPr id="4" name="Straight Connector 3"/>
          <p:cNvCxnSpPr/>
          <p:nvPr/>
        </p:nvCxnSpPr>
        <p:spPr>
          <a:xfrm>
            <a:off x="6010497" y="1729462"/>
            <a:ext cx="0" cy="446727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ext Placeholder 1"/>
          <p:cNvSpPr>
            <a:spLocks noGrp="1"/>
          </p:cNvSpPr>
          <p:nvPr>
            <p:ph type="body" sz="quarter" idx="10"/>
          </p:nvPr>
        </p:nvSpPr>
        <p:spPr/>
        <p:txBody>
          <a:bodyPr>
            <a:normAutofit/>
          </a:bodyPr>
          <a:lstStyle/>
          <a:p>
            <a:r>
              <a:rPr lang="en-US" sz="2000" dirty="0" smtClean="0"/>
              <a:t>CAST TO A NUMBER</a:t>
            </a:r>
            <a:endParaRPr lang="en-US" sz="2000" dirty="0"/>
          </a:p>
        </p:txBody>
      </p:sp>
    </p:spTree>
    <p:extLst>
      <p:ext uri="{BB962C8B-B14F-4D97-AF65-F5344CB8AC3E}">
        <p14:creationId xmlns:p14="http://schemas.microsoft.com/office/powerpoint/2010/main" val="27226628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fade">
                                      <p:cBhvr>
                                        <p:cTn id="14" dur="500"/>
                                        <p:tgtEl>
                                          <p:spTgt spid="4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500"/>
                                        <p:tgtEl>
                                          <p:spTgt spid="4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500"/>
                                        <p:tgtEl>
                                          <p:spTgt spid="4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fade">
                                      <p:cBhvr>
                                        <p:cTn id="38" dur="500"/>
                                        <p:tgtEl>
                                          <p:spTgt spid="4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500"/>
                                        <p:tgtEl>
                                          <p:spTgt spid="4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fade">
                                      <p:cBhvr>
                                        <p:cTn id="44" dur="500"/>
                                        <p:tgtEl>
                                          <p:spTgt spid="5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fade">
                                      <p:cBhvr>
                                        <p:cTn id="68" dur="500"/>
                                        <p:tgtEl>
                                          <p:spTgt spid="3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fade">
                                      <p:cBhvr>
                                        <p:cTn id="71" dur="500"/>
                                        <p:tgtEl>
                                          <p:spTgt spid="3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fade">
                                      <p:cBhvr>
                                        <p:cTn id="74" dur="500"/>
                                        <p:tgtEl>
                                          <p:spTgt spid="3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fade">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
                                        </p:tgtEl>
                                        <p:attrNameLst>
                                          <p:attrName>style.visibility</p:attrName>
                                        </p:attrNameLst>
                                      </p:cBhvr>
                                      <p:to>
                                        <p:strVal val="visible"/>
                                      </p:to>
                                    </p:set>
                                    <p:animEffect transition="in" filter="fade">
                                      <p:cBhvr>
                                        <p:cTn id="82" dur="500"/>
                                        <p:tgtEl>
                                          <p:spTgt spid="4"/>
                                        </p:tgtEl>
                                      </p:cBhvr>
                                    </p:animEffect>
                                  </p:childTnLst>
                                </p:cTn>
                              </p:par>
                              <p:par>
                                <p:cTn id="83" presetID="10" presetClass="entr" presetSubtype="0" fill="hold" nodeType="with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fade">
                                      <p:cBhvr>
                                        <p:cTn id="85" dur="500"/>
                                        <p:tgtEl>
                                          <p:spTgt spid="40"/>
                                        </p:tgtEl>
                                      </p:cBhvr>
                                    </p:animEffect>
                                  </p:childTnLst>
                                </p:cTn>
                              </p:par>
                              <p:par>
                                <p:cTn id="86" presetID="10" presetClass="entr" presetSubtype="0" fill="hold" nodeType="with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fade">
                                      <p:cBhvr>
                                        <p:cTn id="88" dur="500"/>
                                        <p:tgtEl>
                                          <p:spTgt spid="41"/>
                                        </p:tgtEl>
                                      </p:cBhvr>
                                    </p:animEffect>
                                  </p:childTnLst>
                                </p:cTn>
                              </p:par>
                              <p:par>
                                <p:cTn id="89" presetID="1" presetClass="entr" presetSubtype="0" fill="hold" grpId="0" nodeType="withEffect">
                                  <p:stCondLst>
                                    <p:cond delay="0"/>
                                  </p:stCondLst>
                                  <p:childTnLst>
                                    <p:set>
                                      <p:cBhvr>
                                        <p:cTn id="90" dur="1" fill="hold">
                                          <p:stCondLst>
                                            <p:cond delay="0"/>
                                          </p:stCondLst>
                                        </p:cTn>
                                        <p:tgtEl>
                                          <p:spTgt spid="38">
                                            <p:txEl>
                                              <p:pRg st="0" end="0"/>
                                            </p:txEl>
                                          </p:spTgt>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8">
                                            <p:txEl>
                                              <p:pRg st="1" end="1"/>
                                            </p:txEl>
                                          </p:spTgt>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8">
                                            <p:txEl>
                                              <p:pRg st="2" end="2"/>
                                            </p:txEl>
                                          </p:spTgt>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8">
                                            <p:txEl>
                                              <p:pRg st="3" end="3"/>
                                            </p:txEl>
                                          </p:spTgt>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8">
                                            <p:txEl>
                                              <p:pRg st="4" end="4"/>
                                            </p:txEl>
                                          </p:spTgt>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8">
                                            <p:txEl>
                                              <p:pRg st="5" end="5"/>
                                            </p:txEl>
                                          </p:spTgt>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6" grpId="0" animBg="1"/>
      <p:bldP spid="49" grpId="0" animBg="1"/>
      <p:bldP spid="17" grpId="0"/>
      <p:bldP spid="24" grpId="0" animBg="1"/>
      <p:bldP spid="25" grpId="0" animBg="1"/>
      <p:bldP spid="28" grpId="0"/>
      <p:bldP spid="29" grpId="0"/>
      <p:bldP spid="30" grpId="0"/>
      <p:bldP spid="46" grpId="0"/>
      <p:bldP spid="47" grpId="0"/>
      <p:bldP spid="48" grpId="0"/>
      <p:bldP spid="52" grpId="0"/>
      <p:bldP spid="53" grpId="0"/>
      <p:bldP spid="19" grpId="0"/>
      <p:bldP spid="27" grpId="0"/>
      <p:bldP spid="31" grpId="0"/>
      <p:bldP spid="32" grpId="0"/>
      <p:bldP spid="33" grpId="0"/>
      <p:bldP spid="34" grpId="0"/>
      <p:bldP spid="35" grpId="0"/>
      <p:bldP spid="36" grpId="0"/>
      <p:bldP spid="37" grpId="0"/>
      <p:bldP spid="38"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970393" y="2608629"/>
            <a:ext cx="6271762"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US" sz="2400" dirty="0">
                <a:solidFill>
                  <a:srgbClr val="268BD2"/>
                </a:solidFill>
                <a:latin typeface="SourceCodePro"/>
              </a:rPr>
              <a:t>‘’</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undefined</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268BD2"/>
                </a:solidFill>
                <a:latin typeface="SourceCodePro"/>
              </a:rPr>
              <a:t>‘undefined’</a:t>
            </a:r>
            <a:endParaRPr lang="en-US" sz="2400" dirty="0">
              <a:solidFill>
                <a:srgbClr val="535353"/>
              </a:solidFill>
              <a:latin typeface="SourceCodePro"/>
            </a:endParaRPr>
          </a:p>
          <a:p>
            <a:r>
              <a:rPr lang="en-US" sz="2400" dirty="0">
                <a:solidFill>
                  <a:srgbClr val="268BD2"/>
                </a:solidFill>
                <a:latin typeface="SourceCodePro"/>
              </a:rPr>
              <a:t>‘’</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123</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268BD2"/>
                </a:solidFill>
                <a:latin typeface="SourceCodePro"/>
              </a:rPr>
              <a:t>‘123’</a:t>
            </a:r>
            <a:endParaRPr lang="en-US" sz="2400" dirty="0">
              <a:solidFill>
                <a:srgbClr val="535353"/>
              </a:solidFill>
              <a:latin typeface="SourceCodePro"/>
            </a:endParaRPr>
          </a:p>
          <a:p>
            <a:r>
              <a:rPr lang="en-US" sz="2400" dirty="0">
                <a:solidFill>
                  <a:srgbClr val="268BD2"/>
                </a:solidFill>
                <a:latin typeface="SourceCodePro"/>
              </a:rPr>
              <a:t>‘’</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true</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268BD2"/>
                </a:solidFill>
                <a:latin typeface="SourceCodePro"/>
              </a:rPr>
              <a:t>‘true’</a:t>
            </a:r>
            <a:endParaRPr lang="en-US" sz="2400" dirty="0">
              <a:solidFill>
                <a:srgbClr val="535353"/>
              </a:solidFill>
              <a:latin typeface="SourceCodePro"/>
            </a:endParaRPr>
          </a:p>
          <a:p>
            <a:r>
              <a:rPr lang="en-US" sz="2400" dirty="0">
                <a:solidFill>
                  <a:srgbClr val="268BD2"/>
                </a:solidFill>
                <a:latin typeface="SourceCodePro"/>
              </a:rPr>
              <a:t>‘’</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false</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268BD2"/>
                </a:solidFill>
                <a:latin typeface="SourceCodePro"/>
              </a:rPr>
              <a:t>‘false’</a:t>
            </a:r>
            <a:endParaRPr lang="en-US" sz="2400" dirty="0">
              <a:solidFill>
                <a:srgbClr val="535353"/>
              </a:solidFill>
              <a:latin typeface="SourceCodePro"/>
            </a:endParaRPr>
          </a:p>
          <a:p>
            <a:r>
              <a:rPr lang="en-US" sz="2400" dirty="0">
                <a:solidFill>
                  <a:srgbClr val="268BD2"/>
                </a:solidFill>
                <a:latin typeface="SourceCodePro"/>
              </a:rPr>
              <a:t>‘’</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err="1">
                <a:solidFill>
                  <a:srgbClr val="D33682"/>
                </a:solidFill>
                <a:latin typeface="SourceCodePro"/>
              </a:rPr>
              <a:t>NaN</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268BD2"/>
                </a:solidFill>
                <a:latin typeface="SourceCodePro"/>
              </a:rPr>
              <a:t>‘</a:t>
            </a:r>
            <a:r>
              <a:rPr lang="en-US" sz="2400" dirty="0" err="1">
                <a:solidFill>
                  <a:srgbClr val="268BD2"/>
                </a:solidFill>
                <a:latin typeface="SourceCodePro"/>
              </a:rPr>
              <a:t>NaN</a:t>
            </a:r>
            <a:r>
              <a:rPr lang="en-US" sz="2400" dirty="0">
                <a:solidFill>
                  <a:srgbClr val="268BD2"/>
                </a:solidFill>
                <a:latin typeface="SourceCodePro"/>
              </a:rPr>
              <a:t>’</a:t>
            </a:r>
            <a:endParaRPr lang="en-US" sz="2400" dirty="0">
              <a:solidFill>
                <a:srgbClr val="535353"/>
              </a:solidFill>
              <a:latin typeface="SourceCodePro"/>
            </a:endParaRPr>
          </a:p>
          <a:p>
            <a:r>
              <a:rPr lang="en-US" sz="2400" dirty="0">
                <a:solidFill>
                  <a:srgbClr val="535353"/>
                </a:solidFill>
                <a:latin typeface="SourceCodePro"/>
              </a:rPr>
              <a:t>​</a:t>
            </a:r>
            <a:endParaRPr lang="en-US" sz="2400" b="0" i="0" dirty="0">
              <a:solidFill>
                <a:srgbClr val="535353"/>
              </a:solidFill>
              <a:effectLst/>
              <a:latin typeface="SourceCodePro"/>
            </a:endParaRPr>
          </a:p>
        </p:txBody>
      </p:sp>
      <p:grpSp>
        <p:nvGrpSpPr>
          <p:cNvPr id="2" name="Group 1"/>
          <p:cNvGrpSpPr/>
          <p:nvPr/>
        </p:nvGrpSpPr>
        <p:grpSpPr>
          <a:xfrm>
            <a:off x="2823835" y="1635206"/>
            <a:ext cx="6564879" cy="4097346"/>
            <a:chOff x="2821195" y="2104603"/>
            <a:chExt cx="6858001" cy="4097346"/>
          </a:xfrm>
        </p:grpSpPr>
        <p:grpSp>
          <p:nvGrpSpPr>
            <p:cNvPr id="6" name="Group 5"/>
            <p:cNvGrpSpPr/>
            <p:nvPr/>
          </p:nvGrpSpPr>
          <p:grpSpPr>
            <a:xfrm>
              <a:off x="2821195" y="2104603"/>
              <a:ext cx="6858001" cy="4097346"/>
              <a:chOff x="7295606" y="2732189"/>
              <a:chExt cx="3248418" cy="2708567"/>
            </a:xfrm>
          </p:grpSpPr>
          <p:sp>
            <p:nvSpPr>
              <p:cNvPr id="8" name="TextBox 7"/>
              <p:cNvSpPr txBox="1"/>
              <p:nvPr/>
            </p:nvSpPr>
            <p:spPr>
              <a:xfrm>
                <a:off x="7295607" y="2732189"/>
                <a:ext cx="3248417" cy="302234"/>
              </a:xfrm>
              <a:prstGeom prst="rect">
                <a:avLst/>
              </a:prstGeom>
              <a:solidFill>
                <a:schemeClr val="accent3"/>
              </a:solidFill>
              <a:ln>
                <a:solidFill>
                  <a:schemeClr val="accent3"/>
                </a:solidFill>
              </a:ln>
            </p:spPr>
            <p:txBody>
              <a:bodyPr wrap="square" rtlCol="0" anchor="ctr">
                <a:spAutoFit/>
              </a:bodyPr>
              <a:lstStyle/>
              <a:p>
                <a:r>
                  <a:rPr lang="en-US" dirty="0">
                    <a:solidFill>
                      <a:prstClr val="white"/>
                    </a:solidFill>
                  </a:rPr>
                  <a:t> </a:t>
                </a:r>
                <a:r>
                  <a:rPr lang="en-US" dirty="0" smtClean="0">
                    <a:solidFill>
                      <a:prstClr val="white"/>
                    </a:solidFill>
                  </a:rPr>
                  <a:t>     JAVASCRIPT</a:t>
                </a:r>
                <a:endParaRPr lang="ru-RU" dirty="0">
                  <a:solidFill>
                    <a:prstClr val="white"/>
                  </a:solidFill>
                </a:endParaRPr>
              </a:p>
            </p:txBody>
          </p:sp>
          <p:sp>
            <p:nvSpPr>
              <p:cNvPr id="9" name="Rectangle 1"/>
              <p:cNvSpPr>
                <a:spLocks noChangeArrowheads="1"/>
              </p:cNvSpPr>
              <p:nvPr/>
            </p:nvSpPr>
            <p:spPr bwMode="auto">
              <a:xfrm>
                <a:off x="7295606" y="3044957"/>
                <a:ext cx="3248418" cy="2395799"/>
              </a:xfrm>
              <a:prstGeom prst="rect">
                <a:avLst/>
              </a:prstGeom>
              <a:noFill/>
              <a:ln>
                <a:solidFill>
                  <a:schemeClr val="accent3"/>
                </a:solidFill>
              </a:ln>
              <a:effec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endParaRPr lang="en-US" altLang="en-US" dirty="0" smtClean="0">
                  <a:solidFill>
                    <a:srgbClr val="CC7832"/>
                  </a:solidFill>
                  <a:latin typeface="Courier New" panose="02070309020205020404" pitchFamily="49" charset="0"/>
                  <a:cs typeface="Courier New" panose="02070309020205020404" pitchFamily="49" charset="0"/>
                </a:endParaRPr>
              </a:p>
            </p:txBody>
          </p:sp>
        </p:gr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t="20408" b="1531"/>
            <a:stretch/>
          </p:blipFill>
          <p:spPr>
            <a:xfrm>
              <a:off x="2887133" y="2159158"/>
              <a:ext cx="296472" cy="371486"/>
            </a:xfrm>
            <a:prstGeom prst="rect">
              <a:avLst/>
            </a:prstGeom>
          </p:spPr>
        </p:pic>
      </p:grpSp>
      <p:sp>
        <p:nvSpPr>
          <p:cNvPr id="12" name="Rectangle 11"/>
          <p:cNvSpPr/>
          <p:nvPr/>
        </p:nvSpPr>
        <p:spPr>
          <a:xfrm>
            <a:off x="5566047" y="1099281"/>
            <a:ext cx="1059907" cy="369332"/>
          </a:xfrm>
          <a:prstGeom prst="rect">
            <a:avLst/>
          </a:prstGeom>
        </p:spPr>
        <p:txBody>
          <a:bodyPr wrap="none">
            <a:spAutoFit/>
          </a:bodyPr>
          <a:lstStyle/>
          <a:p>
            <a:pPr algn="ctr"/>
            <a:r>
              <a:rPr lang="en-US" sz="1800" dirty="0" smtClean="0">
                <a:solidFill>
                  <a:schemeClr val="bg1">
                    <a:lumMod val="50000"/>
                  </a:schemeClr>
                </a:solidFill>
              </a:rPr>
              <a:t>Example</a:t>
            </a:r>
            <a:endParaRPr lang="en-US" sz="1800" dirty="0">
              <a:solidFill>
                <a:schemeClr val="bg1">
                  <a:lumMod val="50000"/>
                </a:schemeClr>
              </a:solidFill>
              <a:latin typeface="Source Sans Pro Light"/>
            </a:endParaRPr>
          </a:p>
        </p:txBody>
      </p:sp>
      <p:sp>
        <p:nvSpPr>
          <p:cNvPr id="3" name="Text Placeholder 2"/>
          <p:cNvSpPr>
            <a:spLocks noGrp="1"/>
          </p:cNvSpPr>
          <p:nvPr>
            <p:ph type="body" sz="quarter" idx="10"/>
          </p:nvPr>
        </p:nvSpPr>
        <p:spPr/>
        <p:txBody>
          <a:bodyPr>
            <a:normAutofit/>
          </a:bodyPr>
          <a:lstStyle/>
          <a:p>
            <a:r>
              <a:rPr lang="en-US" sz="2000" dirty="0" smtClean="0"/>
              <a:t>CAST TO A STRING</a:t>
            </a:r>
            <a:endParaRPr lang="en-US" sz="2000" dirty="0"/>
          </a:p>
        </p:txBody>
      </p:sp>
    </p:spTree>
    <p:extLst>
      <p:ext uri="{BB962C8B-B14F-4D97-AF65-F5344CB8AC3E}">
        <p14:creationId xmlns:p14="http://schemas.microsoft.com/office/powerpoint/2010/main" val="1032406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904586" y="2931154"/>
            <a:ext cx="8506237" cy="156966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US" sz="2400" dirty="0">
                <a:solidFill>
                  <a:srgbClr val="268BD2"/>
                </a:solidFill>
                <a:latin typeface="SourceCodePro"/>
              </a:rPr>
              <a:t>console</a:t>
            </a:r>
            <a:r>
              <a:rPr lang="en-US" sz="2400" dirty="0">
                <a:solidFill>
                  <a:srgbClr val="535353"/>
                </a:solidFill>
                <a:latin typeface="SourceCodePro"/>
              </a:rPr>
              <a:t>.</a:t>
            </a:r>
            <a:r>
              <a:rPr lang="en-US" sz="2400" dirty="0">
                <a:solidFill>
                  <a:srgbClr val="2AA198"/>
                </a:solidFill>
                <a:latin typeface="SourceCodePro"/>
              </a:rPr>
              <a:t>log</a:t>
            </a:r>
            <a:r>
              <a:rPr lang="en-US" sz="2400" dirty="0">
                <a:solidFill>
                  <a:srgbClr val="535353"/>
                </a:solidFill>
                <a:latin typeface="SourceCodePro"/>
              </a:rPr>
              <a:t>([</a:t>
            </a:r>
            <a:r>
              <a:rPr lang="en-US" sz="2400" dirty="0">
                <a:solidFill>
                  <a:srgbClr val="D33682"/>
                </a:solidFill>
                <a:latin typeface="SourceCodePro"/>
              </a:rPr>
              <a:t>1</a:t>
            </a:r>
            <a:r>
              <a:rPr lang="en-US" sz="2400" dirty="0">
                <a:solidFill>
                  <a:srgbClr val="535353"/>
                </a:solidFill>
                <a:latin typeface="SourceCodePro"/>
              </a:rPr>
              <a:t>, </a:t>
            </a:r>
            <a:r>
              <a:rPr lang="en-US" sz="2400" dirty="0">
                <a:solidFill>
                  <a:srgbClr val="D33682"/>
                </a:solidFill>
                <a:latin typeface="SourceCodePro"/>
              </a:rPr>
              <a:t>2</a:t>
            </a:r>
            <a:r>
              <a:rPr lang="en-US" sz="2400" dirty="0">
                <a:solidFill>
                  <a:srgbClr val="535353"/>
                </a:solidFill>
                <a:latin typeface="SourceCodePro"/>
              </a:rPr>
              <a:t>, </a:t>
            </a:r>
            <a:r>
              <a:rPr lang="en-US" sz="2400" dirty="0">
                <a:solidFill>
                  <a:srgbClr val="D33682"/>
                </a:solidFill>
                <a:latin typeface="SourceCodePro"/>
              </a:rPr>
              <a:t>3</a:t>
            </a:r>
            <a:r>
              <a:rPr lang="en-US" sz="2400" dirty="0">
                <a:solidFill>
                  <a:srgbClr val="535353"/>
                </a:solidFill>
                <a:latin typeface="SourceCodePro"/>
              </a:rPr>
              <a:t>]);  </a:t>
            </a:r>
            <a:r>
              <a:rPr lang="en-US" sz="2400" i="1" dirty="0">
                <a:solidFill>
                  <a:srgbClr val="586E75"/>
                </a:solidFill>
                <a:latin typeface="SourceCodePro"/>
              </a:rPr>
              <a:t>// ‘1, 2, 3’</a:t>
            </a:r>
            <a:endParaRPr lang="en-US" sz="2400" dirty="0">
              <a:solidFill>
                <a:srgbClr val="535353"/>
              </a:solidFill>
              <a:latin typeface="SourceCodePro"/>
            </a:endParaRPr>
          </a:p>
          <a:p>
            <a:r>
              <a:rPr lang="en-US" sz="2400" dirty="0">
                <a:solidFill>
                  <a:srgbClr val="268BD2"/>
                </a:solidFill>
                <a:latin typeface="SourceCodePro"/>
              </a:rPr>
              <a:t>console</a:t>
            </a:r>
            <a:r>
              <a:rPr lang="en-US" sz="2400" dirty="0">
                <a:solidFill>
                  <a:srgbClr val="535353"/>
                </a:solidFill>
                <a:latin typeface="SourceCodePro"/>
              </a:rPr>
              <a:t>.</a:t>
            </a:r>
            <a:r>
              <a:rPr lang="en-US" sz="2400" dirty="0">
                <a:solidFill>
                  <a:srgbClr val="2AA198"/>
                </a:solidFill>
                <a:latin typeface="SourceCodePro"/>
              </a:rPr>
              <a:t>log</a:t>
            </a:r>
            <a:r>
              <a:rPr lang="en-US" sz="2400" dirty="0">
                <a:solidFill>
                  <a:srgbClr val="535353"/>
                </a:solidFill>
                <a:latin typeface="SourceCodePro"/>
              </a:rPr>
              <a:t>({}); </a:t>
            </a:r>
            <a:r>
              <a:rPr lang="en-US" sz="2400" i="1" dirty="0">
                <a:solidFill>
                  <a:srgbClr val="586E75"/>
                </a:solidFill>
                <a:latin typeface="SourceCodePro"/>
              </a:rPr>
              <a:t>// ‘[Object object]’</a:t>
            </a:r>
            <a:endParaRPr lang="en-US" sz="2400" dirty="0">
              <a:solidFill>
                <a:srgbClr val="535353"/>
              </a:solidFill>
              <a:latin typeface="SourceCodePro"/>
            </a:endParaRPr>
          </a:p>
          <a:p>
            <a:r>
              <a:rPr lang="en-US" sz="2400" dirty="0">
                <a:solidFill>
                  <a:srgbClr val="268BD2"/>
                </a:solidFill>
                <a:latin typeface="SourceCodePro"/>
              </a:rPr>
              <a:t>console</a:t>
            </a:r>
            <a:r>
              <a:rPr lang="en-US" sz="2400" dirty="0">
                <a:solidFill>
                  <a:srgbClr val="535353"/>
                </a:solidFill>
                <a:latin typeface="SourceCodePro"/>
              </a:rPr>
              <a:t>.</a:t>
            </a:r>
            <a:r>
              <a:rPr lang="en-US" sz="2400" dirty="0">
                <a:solidFill>
                  <a:srgbClr val="2AA198"/>
                </a:solidFill>
                <a:latin typeface="SourceCodePro"/>
              </a:rPr>
              <a:t>log</a:t>
            </a:r>
            <a:r>
              <a:rPr lang="en-US" sz="2400" dirty="0">
                <a:solidFill>
                  <a:srgbClr val="535353"/>
                </a:solidFill>
                <a:latin typeface="SourceCodePro"/>
              </a:rPr>
              <a:t>(</a:t>
            </a:r>
            <a:r>
              <a:rPr lang="en-US" sz="2400" dirty="0" err="1">
                <a:solidFill>
                  <a:srgbClr val="268BD2"/>
                </a:solidFill>
                <a:latin typeface="SourceCodePro"/>
              </a:rPr>
              <a:t>Date</a:t>
            </a:r>
            <a:r>
              <a:rPr lang="en-US" sz="2400" dirty="0" err="1">
                <a:solidFill>
                  <a:srgbClr val="535353"/>
                </a:solidFill>
                <a:latin typeface="SourceCodePro"/>
              </a:rPr>
              <a:t>.</a:t>
            </a:r>
            <a:r>
              <a:rPr lang="en-US" sz="2400" dirty="0" err="1">
                <a:solidFill>
                  <a:srgbClr val="2AA198"/>
                </a:solidFill>
                <a:latin typeface="SourceCodePro"/>
              </a:rPr>
              <a:t>now</a:t>
            </a:r>
            <a:r>
              <a:rPr lang="en-US" sz="2400" dirty="0">
                <a:solidFill>
                  <a:srgbClr val="535353"/>
                </a:solidFill>
                <a:latin typeface="SourceCodePro"/>
              </a:rPr>
              <a:t>()); </a:t>
            </a:r>
            <a:r>
              <a:rPr lang="en-US" sz="2400" i="1" dirty="0">
                <a:solidFill>
                  <a:srgbClr val="586E75"/>
                </a:solidFill>
                <a:latin typeface="SourceCodePro"/>
              </a:rPr>
              <a:t>// ‘1458746041552’</a:t>
            </a:r>
            <a:endParaRPr lang="en-US" sz="2400" dirty="0">
              <a:solidFill>
                <a:srgbClr val="535353"/>
              </a:solidFill>
              <a:latin typeface="SourceCodePro"/>
            </a:endParaRPr>
          </a:p>
          <a:p>
            <a:r>
              <a:rPr lang="en-US" sz="2400" dirty="0">
                <a:solidFill>
                  <a:srgbClr val="535353"/>
                </a:solidFill>
                <a:latin typeface="SourceCodePro"/>
              </a:rPr>
              <a:t>​</a:t>
            </a:r>
            <a:endParaRPr lang="en-US" sz="2400" b="0" i="0" dirty="0">
              <a:solidFill>
                <a:srgbClr val="535353"/>
              </a:solidFill>
              <a:effectLst/>
              <a:latin typeface="SourceCodePro"/>
            </a:endParaRPr>
          </a:p>
        </p:txBody>
      </p:sp>
      <p:grpSp>
        <p:nvGrpSpPr>
          <p:cNvPr id="5" name="Group 4"/>
          <p:cNvGrpSpPr/>
          <p:nvPr/>
        </p:nvGrpSpPr>
        <p:grpSpPr>
          <a:xfrm>
            <a:off x="1637529" y="1987483"/>
            <a:ext cx="9040232" cy="2891181"/>
            <a:chOff x="1576012" y="2328287"/>
            <a:chExt cx="9040232" cy="2628348"/>
          </a:xfrm>
        </p:grpSpPr>
        <p:grpSp>
          <p:nvGrpSpPr>
            <p:cNvPr id="6" name="Group 5"/>
            <p:cNvGrpSpPr/>
            <p:nvPr/>
          </p:nvGrpSpPr>
          <p:grpSpPr>
            <a:xfrm>
              <a:off x="1576012" y="2328287"/>
              <a:ext cx="9040232" cy="2628348"/>
              <a:chOff x="7223086" y="2714299"/>
              <a:chExt cx="4282068" cy="1911233"/>
            </a:xfrm>
          </p:grpSpPr>
          <p:sp>
            <p:nvSpPr>
              <p:cNvPr id="8" name="TextBox 7"/>
              <p:cNvSpPr txBox="1"/>
              <p:nvPr/>
            </p:nvSpPr>
            <p:spPr>
              <a:xfrm>
                <a:off x="7223087" y="2714299"/>
                <a:ext cx="4282067" cy="279931"/>
              </a:xfrm>
              <a:prstGeom prst="rect">
                <a:avLst/>
              </a:prstGeom>
              <a:solidFill>
                <a:schemeClr val="accent3"/>
              </a:solidFill>
              <a:ln>
                <a:solidFill>
                  <a:schemeClr val="accent3"/>
                </a:solidFill>
              </a:ln>
            </p:spPr>
            <p:txBody>
              <a:bodyPr wrap="square" rtlCol="0" anchor="ctr">
                <a:spAutoFit/>
              </a:bodyPr>
              <a:lstStyle/>
              <a:p>
                <a:r>
                  <a:rPr lang="en-US" dirty="0">
                    <a:solidFill>
                      <a:prstClr val="white"/>
                    </a:solidFill>
                  </a:rPr>
                  <a:t> </a:t>
                </a:r>
                <a:r>
                  <a:rPr lang="en-US" dirty="0" smtClean="0">
                    <a:solidFill>
                      <a:prstClr val="white"/>
                    </a:solidFill>
                  </a:rPr>
                  <a:t>     JAVASCRIPT</a:t>
                </a:r>
                <a:endParaRPr lang="ru-RU" dirty="0">
                  <a:solidFill>
                    <a:prstClr val="white"/>
                  </a:solidFill>
                </a:endParaRPr>
              </a:p>
            </p:txBody>
          </p:sp>
          <p:sp>
            <p:nvSpPr>
              <p:cNvPr id="9" name="Rectangle 1"/>
              <p:cNvSpPr>
                <a:spLocks noChangeArrowheads="1"/>
              </p:cNvSpPr>
              <p:nvPr/>
            </p:nvSpPr>
            <p:spPr bwMode="auto">
              <a:xfrm>
                <a:off x="7223086" y="2989168"/>
                <a:ext cx="4282067" cy="1636364"/>
              </a:xfrm>
              <a:prstGeom prst="rect">
                <a:avLst/>
              </a:prstGeom>
              <a:noFill/>
              <a:ln>
                <a:solidFill>
                  <a:schemeClr val="accent3"/>
                </a:solidFill>
              </a:ln>
              <a:effec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endParaRPr lang="en-US" altLang="en-US" dirty="0" smtClean="0">
                  <a:solidFill>
                    <a:srgbClr val="CC7832"/>
                  </a:solidFill>
                  <a:latin typeface="Courier New" panose="02070309020205020404" pitchFamily="49" charset="0"/>
                  <a:cs typeface="Courier New" panose="02070309020205020404" pitchFamily="49" charset="0"/>
                </a:endParaRPr>
              </a:p>
            </p:txBody>
          </p:sp>
        </p:gr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t="20408" b="1531"/>
            <a:stretch/>
          </p:blipFill>
          <p:spPr>
            <a:xfrm>
              <a:off x="1641327" y="2364274"/>
              <a:ext cx="296472" cy="337714"/>
            </a:xfrm>
            <a:prstGeom prst="rect">
              <a:avLst/>
            </a:prstGeom>
          </p:spPr>
        </p:pic>
      </p:grpSp>
      <p:sp>
        <p:nvSpPr>
          <p:cNvPr id="11" name="Rectangle 10"/>
          <p:cNvSpPr/>
          <p:nvPr/>
        </p:nvSpPr>
        <p:spPr>
          <a:xfrm>
            <a:off x="5566047" y="1214531"/>
            <a:ext cx="1059907" cy="369332"/>
          </a:xfrm>
          <a:prstGeom prst="rect">
            <a:avLst/>
          </a:prstGeom>
        </p:spPr>
        <p:txBody>
          <a:bodyPr wrap="none">
            <a:spAutoFit/>
          </a:bodyPr>
          <a:lstStyle/>
          <a:p>
            <a:pPr algn="ctr"/>
            <a:r>
              <a:rPr lang="en-US" sz="1800" dirty="0" smtClean="0">
                <a:solidFill>
                  <a:schemeClr val="bg1">
                    <a:lumMod val="50000"/>
                  </a:schemeClr>
                </a:solidFill>
              </a:rPr>
              <a:t>Example</a:t>
            </a:r>
            <a:endParaRPr lang="en-US" sz="1800" dirty="0">
              <a:solidFill>
                <a:schemeClr val="bg1">
                  <a:lumMod val="50000"/>
                </a:schemeClr>
              </a:solidFill>
              <a:latin typeface="Source Sans Pro Light"/>
            </a:endParaRPr>
          </a:p>
        </p:txBody>
      </p:sp>
      <p:sp>
        <p:nvSpPr>
          <p:cNvPr id="2" name="Text Placeholder 1"/>
          <p:cNvSpPr>
            <a:spLocks noGrp="1"/>
          </p:cNvSpPr>
          <p:nvPr>
            <p:ph type="body" sz="quarter" idx="10"/>
          </p:nvPr>
        </p:nvSpPr>
        <p:spPr/>
        <p:txBody>
          <a:bodyPr>
            <a:normAutofit/>
          </a:bodyPr>
          <a:lstStyle/>
          <a:p>
            <a:r>
              <a:rPr lang="en-US" sz="2000" dirty="0" smtClean="0"/>
              <a:t>CAST OBJECTS</a:t>
            </a:r>
            <a:endParaRPr lang="en-US" sz="2000" dirty="0"/>
          </a:p>
        </p:txBody>
      </p:sp>
    </p:spTree>
    <p:extLst>
      <p:ext uri="{BB962C8B-B14F-4D97-AF65-F5344CB8AC3E}">
        <p14:creationId xmlns:p14="http://schemas.microsoft.com/office/powerpoint/2010/main" val="1877343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063317" y="2387701"/>
            <a:ext cx="4838896" cy="523220"/>
          </a:xfrm>
          <a:prstGeom prst="rect">
            <a:avLst/>
          </a:prstGeom>
        </p:spPr>
        <p:txBody>
          <a:bodyPr wrap="square">
            <a:spAutoFit/>
          </a:bodyPr>
          <a:lstStyle/>
          <a:p>
            <a:r>
              <a:rPr lang="en-US" dirty="0">
                <a:solidFill>
                  <a:schemeClr val="bg1">
                    <a:lumMod val="50000"/>
                  </a:schemeClr>
                </a:solidFill>
              </a:rPr>
              <a:t>Argument </a:t>
            </a:r>
            <a:r>
              <a:rPr lang="en-US" b="1" dirty="0">
                <a:solidFill>
                  <a:schemeClr val="accent3"/>
                </a:solidFill>
                <a:ea typeface="Consolas"/>
                <a:cs typeface="Consolas"/>
                <a:sym typeface="Arial"/>
                <a:rtl val="0"/>
              </a:rPr>
              <a:t>hint</a:t>
            </a:r>
            <a:r>
              <a:rPr lang="en-US" dirty="0">
                <a:solidFill>
                  <a:schemeClr val="accent1"/>
                </a:solidFill>
              </a:rPr>
              <a:t> </a:t>
            </a:r>
            <a:r>
              <a:rPr lang="en-US" dirty="0">
                <a:solidFill>
                  <a:schemeClr val="bg1">
                    <a:lumMod val="50000"/>
                  </a:schemeClr>
                </a:solidFill>
              </a:rPr>
              <a:t>might have one of two values – </a:t>
            </a:r>
            <a:r>
              <a:rPr lang="en-US" dirty="0" smtClean="0">
                <a:solidFill>
                  <a:schemeClr val="bg1">
                    <a:lumMod val="50000"/>
                  </a:schemeClr>
                </a:solidFill>
                <a:ea typeface="Consolas"/>
                <a:cs typeface="Consolas"/>
                <a:rtl val="0"/>
              </a:rPr>
              <a:t>Number</a:t>
            </a:r>
            <a:r>
              <a:rPr lang="en-US" dirty="0">
                <a:solidFill>
                  <a:schemeClr val="bg1">
                    <a:lumMod val="50000"/>
                  </a:schemeClr>
                </a:solidFill>
                <a:rtl val="0"/>
              </a:rPr>
              <a:t> </a:t>
            </a:r>
            <a:r>
              <a:rPr lang="en-US" dirty="0" smtClean="0">
                <a:solidFill>
                  <a:schemeClr val="bg1">
                    <a:lumMod val="50000"/>
                  </a:schemeClr>
                </a:solidFill>
              </a:rPr>
              <a:t>and </a:t>
            </a:r>
            <a:r>
              <a:rPr lang="en-US" dirty="0" smtClean="0">
                <a:solidFill>
                  <a:schemeClr val="bg1">
                    <a:lumMod val="50000"/>
                  </a:schemeClr>
                </a:solidFill>
                <a:ea typeface="Consolas"/>
                <a:cs typeface="Consolas"/>
                <a:rtl val="0"/>
              </a:rPr>
              <a:t>String</a:t>
            </a:r>
            <a:r>
              <a:rPr lang="en-US" dirty="0" smtClean="0">
                <a:solidFill>
                  <a:schemeClr val="bg1">
                    <a:lumMod val="50000"/>
                  </a:schemeClr>
                </a:solidFill>
              </a:rPr>
              <a:t>.</a:t>
            </a:r>
            <a:endParaRPr lang="en-US" dirty="0">
              <a:solidFill>
                <a:schemeClr val="bg1">
                  <a:lumMod val="50000"/>
                </a:schemeClr>
              </a:solidFill>
            </a:endParaRPr>
          </a:p>
        </p:txBody>
      </p:sp>
      <p:grpSp>
        <p:nvGrpSpPr>
          <p:cNvPr id="2" name="Group 1"/>
          <p:cNvGrpSpPr/>
          <p:nvPr/>
        </p:nvGrpSpPr>
        <p:grpSpPr>
          <a:xfrm>
            <a:off x="6106274" y="1424526"/>
            <a:ext cx="5745157" cy="4031044"/>
            <a:chOff x="813129" y="1474988"/>
            <a:chExt cx="5101505" cy="4031044"/>
          </a:xfrm>
        </p:grpSpPr>
        <p:grpSp>
          <p:nvGrpSpPr>
            <p:cNvPr id="8" name="Group 7"/>
            <p:cNvGrpSpPr/>
            <p:nvPr/>
          </p:nvGrpSpPr>
          <p:grpSpPr>
            <a:xfrm>
              <a:off x="813129" y="1474988"/>
              <a:ext cx="5101505" cy="4031044"/>
              <a:chOff x="1575887" y="2333961"/>
              <a:chExt cx="5101505" cy="2295843"/>
            </a:xfrm>
          </p:grpSpPr>
          <p:grpSp>
            <p:nvGrpSpPr>
              <p:cNvPr id="11" name="Group 10"/>
              <p:cNvGrpSpPr/>
              <p:nvPr/>
            </p:nvGrpSpPr>
            <p:grpSpPr>
              <a:xfrm>
                <a:off x="1575887" y="2333961"/>
                <a:ext cx="5034129" cy="2295843"/>
                <a:chOff x="7223086" y="2839320"/>
                <a:chExt cx="2384505" cy="1740106"/>
              </a:xfrm>
            </p:grpSpPr>
            <p:sp>
              <p:nvSpPr>
                <p:cNvPr id="13" name="TextBox 12"/>
                <p:cNvSpPr txBox="1"/>
                <p:nvPr/>
              </p:nvSpPr>
              <p:spPr>
                <a:xfrm>
                  <a:off x="7223086" y="2839320"/>
                  <a:ext cx="2384505" cy="159432"/>
                </a:xfrm>
                <a:prstGeom prst="rect">
                  <a:avLst/>
                </a:prstGeom>
                <a:solidFill>
                  <a:schemeClr val="accent3"/>
                </a:solidFill>
                <a:ln>
                  <a:solidFill>
                    <a:schemeClr val="accent3"/>
                  </a:solidFill>
                </a:ln>
              </p:spPr>
              <p:txBody>
                <a:bodyPr wrap="square" rtlCol="0" anchor="ctr">
                  <a:spAutoFit/>
                </a:bodyPr>
                <a:lstStyle/>
                <a:p>
                  <a:r>
                    <a:rPr lang="en-US" dirty="0">
                      <a:solidFill>
                        <a:prstClr val="white"/>
                      </a:solidFill>
                    </a:rPr>
                    <a:t>      JAVASCRIPT</a:t>
                  </a:r>
                  <a:endParaRPr lang="ru-RU" dirty="0">
                    <a:solidFill>
                      <a:prstClr val="white"/>
                    </a:solidFill>
                  </a:endParaRPr>
                </a:p>
              </p:txBody>
            </p:sp>
            <p:sp>
              <p:nvSpPr>
                <p:cNvPr id="14" name="Rectangle 1"/>
                <p:cNvSpPr>
                  <a:spLocks noChangeArrowheads="1"/>
                </p:cNvSpPr>
                <p:nvPr/>
              </p:nvSpPr>
              <p:spPr bwMode="auto">
                <a:xfrm>
                  <a:off x="7223086" y="3000527"/>
                  <a:ext cx="2384505" cy="1578899"/>
                </a:xfrm>
                <a:prstGeom prst="rect">
                  <a:avLst/>
                </a:prstGeom>
                <a:noFill/>
                <a:ln>
                  <a:solidFill>
                    <a:schemeClr val="accent3"/>
                  </a:solidFill>
                </a:ln>
                <a:effec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endParaRPr lang="en-US" altLang="en-US" dirty="0">
                    <a:solidFill>
                      <a:srgbClr val="CC7832"/>
                    </a:solidFill>
                    <a:latin typeface="Courier New" panose="02070309020205020404" pitchFamily="49" charset="0"/>
                    <a:cs typeface="Courier New" panose="02070309020205020404" pitchFamily="49" charset="0"/>
                  </a:endParaRPr>
                </a:p>
              </p:txBody>
            </p:sp>
          </p:grpSp>
          <p:sp>
            <p:nvSpPr>
              <p:cNvPr id="12" name="Rectangle 1"/>
              <p:cNvSpPr>
                <a:spLocks noChangeArrowheads="1"/>
              </p:cNvSpPr>
              <p:nvPr/>
            </p:nvSpPr>
            <p:spPr bwMode="auto">
              <a:xfrm>
                <a:off x="2264162" y="2962107"/>
                <a:ext cx="4413230" cy="13146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US" sz="1600" dirty="0">
                    <a:solidFill>
                      <a:srgbClr val="CB4B16"/>
                    </a:solidFill>
                    <a:latin typeface="SourceCodePro"/>
                  </a:rPr>
                  <a:t>function</a:t>
                </a:r>
                <a:r>
                  <a:rPr lang="en-US" sz="1600" dirty="0">
                    <a:solidFill>
                      <a:srgbClr val="535353"/>
                    </a:solidFill>
                    <a:latin typeface="SourceCodePro"/>
                  </a:rPr>
                  <a:t> </a:t>
                </a:r>
                <a:r>
                  <a:rPr lang="en-US" sz="1600" dirty="0" err="1">
                    <a:solidFill>
                      <a:srgbClr val="2AA198"/>
                    </a:solidFill>
                    <a:latin typeface="SourceCodePro"/>
                  </a:rPr>
                  <a:t>toPrimitive</a:t>
                </a:r>
                <a:r>
                  <a:rPr lang="en-US" sz="1600" dirty="0">
                    <a:solidFill>
                      <a:srgbClr val="535353"/>
                    </a:solidFill>
                    <a:latin typeface="SourceCodePro"/>
                  </a:rPr>
                  <a:t> (</a:t>
                </a:r>
                <a:r>
                  <a:rPr lang="en-US" sz="1600" dirty="0">
                    <a:solidFill>
                      <a:srgbClr val="2AA198"/>
                    </a:solidFill>
                    <a:latin typeface="SourceCodePro"/>
                  </a:rPr>
                  <a:t>argument</a:t>
                </a:r>
                <a:r>
                  <a:rPr lang="en-US" sz="1600" dirty="0">
                    <a:solidFill>
                      <a:srgbClr val="535353"/>
                    </a:solidFill>
                    <a:latin typeface="SourceCodePro"/>
                  </a:rPr>
                  <a:t>, </a:t>
                </a:r>
                <a:r>
                  <a:rPr lang="en-US" sz="1600" dirty="0">
                    <a:solidFill>
                      <a:srgbClr val="2AA198"/>
                    </a:solidFill>
                    <a:latin typeface="SourceCodePro"/>
                  </a:rPr>
                  <a:t>hint</a:t>
                </a:r>
                <a:r>
                  <a:rPr lang="en-US" sz="1600" dirty="0">
                    <a:solidFill>
                      <a:srgbClr val="535353"/>
                    </a:solidFill>
                    <a:latin typeface="SourceCodePro"/>
                  </a:rPr>
                  <a:t>) {</a:t>
                </a:r>
              </a:p>
              <a:p>
                <a:r>
                  <a:rPr lang="en-US" sz="1600" dirty="0">
                    <a:solidFill>
                      <a:srgbClr val="535353"/>
                    </a:solidFill>
                    <a:latin typeface="SourceCodePro"/>
                  </a:rPr>
                  <a:t>  </a:t>
                </a:r>
                <a:r>
                  <a:rPr lang="en-US" sz="1600" dirty="0">
                    <a:solidFill>
                      <a:srgbClr val="CB4B16"/>
                    </a:solidFill>
                    <a:latin typeface="SourceCodePro"/>
                  </a:rPr>
                  <a:t>if</a:t>
                </a:r>
                <a:r>
                  <a:rPr lang="en-US" sz="1600" dirty="0">
                    <a:solidFill>
                      <a:srgbClr val="535353"/>
                    </a:solidFill>
                    <a:latin typeface="SourceCodePro"/>
                  </a:rPr>
                  <a:t> (</a:t>
                </a:r>
                <a:r>
                  <a:rPr lang="en-US" sz="1600" dirty="0" err="1">
                    <a:solidFill>
                      <a:srgbClr val="268BD2"/>
                    </a:solidFill>
                    <a:latin typeface="SourceCodePro"/>
                  </a:rPr>
                  <a:t>isPrimitive</a:t>
                </a:r>
                <a:r>
                  <a:rPr lang="en-US" sz="1600" dirty="0">
                    <a:solidFill>
                      <a:srgbClr val="535353"/>
                    </a:solidFill>
                    <a:latin typeface="SourceCodePro"/>
                  </a:rPr>
                  <a:t>(</a:t>
                </a:r>
                <a:r>
                  <a:rPr lang="en-US" sz="1600" dirty="0">
                    <a:solidFill>
                      <a:srgbClr val="B58900"/>
                    </a:solidFill>
                    <a:latin typeface="SourceCodePro"/>
                  </a:rPr>
                  <a:t>argument</a:t>
                </a:r>
                <a:r>
                  <a:rPr lang="en-US" sz="1600" dirty="0">
                    <a:solidFill>
                      <a:srgbClr val="535353"/>
                    </a:solidFill>
                    <a:latin typeface="SourceCodePro"/>
                  </a:rPr>
                  <a:t>)) </a:t>
                </a:r>
                <a:r>
                  <a:rPr lang="en-US" sz="1600" dirty="0">
                    <a:solidFill>
                      <a:srgbClr val="CB4B16"/>
                    </a:solidFill>
                    <a:latin typeface="SourceCodePro"/>
                  </a:rPr>
                  <a:t>return</a:t>
                </a:r>
                <a:r>
                  <a:rPr lang="en-US" sz="1600" dirty="0">
                    <a:solidFill>
                      <a:srgbClr val="535353"/>
                    </a:solidFill>
                    <a:latin typeface="SourceCodePro"/>
                  </a:rPr>
                  <a:t> </a:t>
                </a:r>
                <a:r>
                  <a:rPr lang="en-US" sz="1600" dirty="0">
                    <a:solidFill>
                      <a:srgbClr val="B58900"/>
                    </a:solidFill>
                    <a:latin typeface="SourceCodePro"/>
                  </a:rPr>
                  <a:t>argument</a:t>
                </a:r>
                <a:r>
                  <a:rPr lang="en-US" sz="1600" dirty="0">
                    <a:solidFill>
                      <a:srgbClr val="535353"/>
                    </a:solidFill>
                    <a:latin typeface="SourceCodePro"/>
                  </a:rPr>
                  <a:t> </a:t>
                </a:r>
              </a:p>
              <a:p>
                <a:r>
                  <a:rPr lang="en-US" sz="1600" dirty="0">
                    <a:solidFill>
                      <a:srgbClr val="535353"/>
                    </a:solidFill>
                    <a:latin typeface="SourceCodePro"/>
                  </a:rPr>
                  <a:t>  </a:t>
                </a:r>
                <a:r>
                  <a:rPr lang="en-US" sz="1600" dirty="0" err="1">
                    <a:solidFill>
                      <a:srgbClr val="CB4B16"/>
                    </a:solidFill>
                    <a:latin typeface="SourceCodePro"/>
                  </a:rPr>
                  <a:t>var</a:t>
                </a:r>
                <a:r>
                  <a:rPr lang="en-US" sz="1600" dirty="0">
                    <a:solidFill>
                      <a:srgbClr val="535353"/>
                    </a:solidFill>
                    <a:latin typeface="SourceCodePro"/>
                  </a:rPr>
                  <a:t> </a:t>
                </a:r>
                <a:r>
                  <a:rPr lang="en-US" sz="1600" dirty="0">
                    <a:solidFill>
                      <a:srgbClr val="2AA198"/>
                    </a:solidFill>
                    <a:latin typeface="SourceCodePro"/>
                  </a:rPr>
                  <a:t>value</a:t>
                </a:r>
                <a:r>
                  <a:rPr lang="en-US" sz="1600" dirty="0">
                    <a:solidFill>
                      <a:srgbClr val="535353"/>
                    </a:solidFill>
                    <a:latin typeface="SourceCodePro"/>
                  </a:rPr>
                  <a:t> </a:t>
                </a:r>
                <a:r>
                  <a:rPr lang="en-US" sz="1600" dirty="0">
                    <a:solidFill>
                      <a:srgbClr val="6C71C4"/>
                    </a:solidFill>
                    <a:latin typeface="SourceCodePro"/>
                  </a:rPr>
                  <a:t>=</a:t>
                </a:r>
                <a:r>
                  <a:rPr lang="en-US" sz="1600" dirty="0">
                    <a:solidFill>
                      <a:srgbClr val="535353"/>
                    </a:solidFill>
                    <a:latin typeface="SourceCodePro"/>
                  </a:rPr>
                  <a:t> </a:t>
                </a:r>
                <a:r>
                  <a:rPr lang="en-US" sz="1600" dirty="0" err="1">
                    <a:solidFill>
                      <a:srgbClr val="B58900"/>
                    </a:solidFill>
                    <a:latin typeface="SourceCodePro"/>
                  </a:rPr>
                  <a:t>argument</a:t>
                </a:r>
                <a:r>
                  <a:rPr lang="en-US" sz="1600" dirty="0" err="1">
                    <a:solidFill>
                      <a:srgbClr val="535353"/>
                    </a:solidFill>
                    <a:latin typeface="SourceCodePro"/>
                  </a:rPr>
                  <a:t>.</a:t>
                </a:r>
                <a:r>
                  <a:rPr lang="en-US" sz="1600" dirty="0" err="1">
                    <a:solidFill>
                      <a:srgbClr val="2AA198"/>
                    </a:solidFill>
                    <a:latin typeface="SourceCodePro"/>
                  </a:rPr>
                  <a:t>valueOf</a:t>
                </a:r>
                <a:r>
                  <a:rPr lang="en-US" sz="1600" dirty="0">
                    <a:solidFill>
                      <a:srgbClr val="535353"/>
                    </a:solidFill>
                    <a:latin typeface="SourceCodePro"/>
                  </a:rPr>
                  <a:t>()</a:t>
                </a:r>
              </a:p>
              <a:p>
                <a:r>
                  <a:rPr lang="en-US" sz="1600" dirty="0">
                    <a:solidFill>
                      <a:srgbClr val="535353"/>
                    </a:solidFill>
                    <a:latin typeface="SourceCodePro"/>
                  </a:rPr>
                  <a:t>  </a:t>
                </a:r>
                <a:r>
                  <a:rPr lang="en-US" sz="1600" dirty="0">
                    <a:solidFill>
                      <a:srgbClr val="CB4B16"/>
                    </a:solidFill>
                    <a:latin typeface="SourceCodePro"/>
                  </a:rPr>
                  <a:t>if</a:t>
                </a:r>
                <a:r>
                  <a:rPr lang="en-US" sz="1600" dirty="0">
                    <a:solidFill>
                      <a:srgbClr val="535353"/>
                    </a:solidFill>
                    <a:latin typeface="SourceCodePro"/>
                  </a:rPr>
                  <a:t> (</a:t>
                </a:r>
                <a:r>
                  <a:rPr lang="en-US" sz="1600" dirty="0" err="1">
                    <a:solidFill>
                      <a:srgbClr val="268BD2"/>
                    </a:solidFill>
                    <a:latin typeface="SourceCodePro"/>
                  </a:rPr>
                  <a:t>isPrimitive</a:t>
                </a:r>
                <a:r>
                  <a:rPr lang="en-US" sz="1600" dirty="0">
                    <a:solidFill>
                      <a:srgbClr val="535353"/>
                    </a:solidFill>
                    <a:latin typeface="SourceCodePro"/>
                  </a:rPr>
                  <a:t>(</a:t>
                </a:r>
                <a:r>
                  <a:rPr lang="en-US" sz="1600" dirty="0">
                    <a:solidFill>
                      <a:srgbClr val="B58900"/>
                    </a:solidFill>
                    <a:latin typeface="SourceCodePro"/>
                  </a:rPr>
                  <a:t>value</a:t>
                </a:r>
                <a:r>
                  <a:rPr lang="en-US" sz="1600" dirty="0">
                    <a:solidFill>
                      <a:srgbClr val="535353"/>
                    </a:solidFill>
                    <a:latin typeface="SourceCodePro"/>
                  </a:rPr>
                  <a:t>)) </a:t>
                </a:r>
                <a:r>
                  <a:rPr lang="en-US" sz="1600" dirty="0">
                    <a:solidFill>
                      <a:srgbClr val="CB4B16"/>
                    </a:solidFill>
                    <a:latin typeface="SourceCodePro"/>
                  </a:rPr>
                  <a:t>return</a:t>
                </a:r>
                <a:r>
                  <a:rPr lang="en-US" sz="1600" dirty="0">
                    <a:solidFill>
                      <a:srgbClr val="535353"/>
                    </a:solidFill>
                    <a:latin typeface="SourceCodePro"/>
                  </a:rPr>
                  <a:t> </a:t>
                </a:r>
                <a:r>
                  <a:rPr lang="en-US" sz="1600" dirty="0">
                    <a:solidFill>
                      <a:srgbClr val="B58900"/>
                    </a:solidFill>
                    <a:latin typeface="SourceCodePro"/>
                  </a:rPr>
                  <a:t>value</a:t>
                </a:r>
                <a:endParaRPr lang="en-US" sz="1600" dirty="0">
                  <a:solidFill>
                    <a:srgbClr val="535353"/>
                  </a:solidFill>
                  <a:latin typeface="SourceCodePro"/>
                </a:endParaRPr>
              </a:p>
              <a:p>
                <a:r>
                  <a:rPr lang="en-US" sz="1600" dirty="0">
                    <a:solidFill>
                      <a:srgbClr val="535353"/>
                    </a:solidFill>
                    <a:latin typeface="SourceCodePro"/>
                  </a:rPr>
                  <a:t>  </a:t>
                </a:r>
                <a:r>
                  <a:rPr lang="en-US" sz="1600" dirty="0">
                    <a:solidFill>
                      <a:srgbClr val="B58900"/>
                    </a:solidFill>
                    <a:latin typeface="SourceCodePro"/>
                  </a:rPr>
                  <a:t>value</a:t>
                </a:r>
                <a:r>
                  <a:rPr lang="en-US" sz="1600" dirty="0">
                    <a:solidFill>
                      <a:srgbClr val="535353"/>
                    </a:solidFill>
                    <a:latin typeface="SourceCodePro"/>
                  </a:rPr>
                  <a:t> </a:t>
                </a:r>
                <a:r>
                  <a:rPr lang="en-US" sz="1600" dirty="0">
                    <a:solidFill>
                      <a:srgbClr val="6C71C4"/>
                    </a:solidFill>
                    <a:latin typeface="SourceCodePro"/>
                  </a:rPr>
                  <a:t>=</a:t>
                </a:r>
                <a:r>
                  <a:rPr lang="en-US" sz="1600" dirty="0">
                    <a:solidFill>
                      <a:srgbClr val="535353"/>
                    </a:solidFill>
                    <a:latin typeface="SourceCodePro"/>
                  </a:rPr>
                  <a:t> </a:t>
                </a:r>
                <a:r>
                  <a:rPr lang="en-US" sz="1600" dirty="0" err="1">
                    <a:solidFill>
                      <a:srgbClr val="B58900"/>
                    </a:solidFill>
                    <a:latin typeface="SourceCodePro"/>
                  </a:rPr>
                  <a:t>argument</a:t>
                </a:r>
                <a:r>
                  <a:rPr lang="en-US" sz="1600" dirty="0" err="1">
                    <a:solidFill>
                      <a:srgbClr val="535353"/>
                    </a:solidFill>
                    <a:latin typeface="SourceCodePro"/>
                  </a:rPr>
                  <a:t>.</a:t>
                </a:r>
                <a:r>
                  <a:rPr lang="en-US" sz="1600" dirty="0" err="1">
                    <a:solidFill>
                      <a:srgbClr val="2AA198"/>
                    </a:solidFill>
                    <a:latin typeface="SourceCodePro"/>
                  </a:rPr>
                  <a:t>toString</a:t>
                </a:r>
                <a:r>
                  <a:rPr lang="en-US" sz="1600" dirty="0">
                    <a:solidFill>
                      <a:srgbClr val="535353"/>
                    </a:solidFill>
                    <a:latin typeface="SourceCodePro"/>
                  </a:rPr>
                  <a:t>()</a:t>
                </a:r>
              </a:p>
              <a:p>
                <a:r>
                  <a:rPr lang="en-US" sz="1600" dirty="0">
                    <a:solidFill>
                      <a:srgbClr val="535353"/>
                    </a:solidFill>
                    <a:latin typeface="SourceCodePro"/>
                  </a:rPr>
                  <a:t>  </a:t>
                </a:r>
                <a:r>
                  <a:rPr lang="en-US" sz="1600" dirty="0">
                    <a:solidFill>
                      <a:srgbClr val="CB4B16"/>
                    </a:solidFill>
                    <a:latin typeface="SourceCodePro"/>
                  </a:rPr>
                  <a:t>if</a:t>
                </a:r>
                <a:r>
                  <a:rPr lang="en-US" sz="1600" dirty="0">
                    <a:solidFill>
                      <a:srgbClr val="535353"/>
                    </a:solidFill>
                    <a:latin typeface="SourceCodePro"/>
                  </a:rPr>
                  <a:t> (</a:t>
                </a:r>
                <a:r>
                  <a:rPr lang="en-US" sz="1600" dirty="0" err="1">
                    <a:solidFill>
                      <a:srgbClr val="268BD2"/>
                    </a:solidFill>
                    <a:latin typeface="SourceCodePro"/>
                  </a:rPr>
                  <a:t>isPrimitive</a:t>
                </a:r>
                <a:r>
                  <a:rPr lang="en-US" sz="1600" dirty="0">
                    <a:solidFill>
                      <a:srgbClr val="535353"/>
                    </a:solidFill>
                    <a:latin typeface="SourceCodePro"/>
                  </a:rPr>
                  <a:t>(</a:t>
                </a:r>
                <a:r>
                  <a:rPr lang="en-US" sz="1600" dirty="0">
                    <a:solidFill>
                      <a:srgbClr val="B58900"/>
                    </a:solidFill>
                    <a:latin typeface="SourceCodePro"/>
                  </a:rPr>
                  <a:t>value</a:t>
                </a:r>
                <a:r>
                  <a:rPr lang="en-US" sz="1600" dirty="0">
                    <a:solidFill>
                      <a:srgbClr val="535353"/>
                    </a:solidFill>
                    <a:latin typeface="SourceCodePro"/>
                  </a:rPr>
                  <a:t>))</a:t>
                </a:r>
                <a:r>
                  <a:rPr lang="en-US" sz="1600" dirty="0">
                    <a:solidFill>
                      <a:srgbClr val="CB4B16"/>
                    </a:solidFill>
                    <a:latin typeface="SourceCodePro"/>
                  </a:rPr>
                  <a:t>return</a:t>
                </a:r>
                <a:r>
                  <a:rPr lang="en-US" sz="1600" dirty="0">
                    <a:solidFill>
                      <a:srgbClr val="535353"/>
                    </a:solidFill>
                    <a:latin typeface="SourceCodePro"/>
                  </a:rPr>
                  <a:t> </a:t>
                </a:r>
                <a:r>
                  <a:rPr lang="en-US" sz="1600" dirty="0">
                    <a:solidFill>
                      <a:srgbClr val="B58900"/>
                    </a:solidFill>
                    <a:latin typeface="SourceCodePro"/>
                  </a:rPr>
                  <a:t>value</a:t>
                </a:r>
                <a:endParaRPr lang="en-US" sz="1600" dirty="0">
                  <a:solidFill>
                    <a:srgbClr val="535353"/>
                  </a:solidFill>
                  <a:latin typeface="SourceCodePro"/>
                </a:endParaRPr>
              </a:p>
              <a:p>
                <a:r>
                  <a:rPr lang="en-US" sz="1600" dirty="0">
                    <a:solidFill>
                      <a:srgbClr val="535353"/>
                    </a:solidFill>
                    <a:latin typeface="SourceCodePro"/>
                  </a:rPr>
                  <a:t>  </a:t>
                </a:r>
                <a:r>
                  <a:rPr lang="en-US" sz="1600" dirty="0">
                    <a:solidFill>
                      <a:srgbClr val="CB4B16"/>
                    </a:solidFill>
                    <a:latin typeface="SourceCodePro"/>
                  </a:rPr>
                  <a:t>throw</a:t>
                </a:r>
                <a:r>
                  <a:rPr lang="en-US" sz="1600" dirty="0">
                    <a:solidFill>
                      <a:srgbClr val="535353"/>
                    </a:solidFill>
                    <a:latin typeface="SourceCodePro"/>
                  </a:rPr>
                  <a:t> </a:t>
                </a:r>
                <a:r>
                  <a:rPr lang="en-US" sz="1600" dirty="0">
                    <a:solidFill>
                      <a:srgbClr val="CB4B16"/>
                    </a:solidFill>
                    <a:latin typeface="SourceCodePro"/>
                  </a:rPr>
                  <a:t>new</a:t>
                </a:r>
                <a:r>
                  <a:rPr lang="en-US" sz="1600" dirty="0">
                    <a:solidFill>
                      <a:srgbClr val="535353"/>
                    </a:solidFill>
                    <a:latin typeface="SourceCodePro"/>
                  </a:rPr>
                  <a:t> </a:t>
                </a:r>
                <a:r>
                  <a:rPr lang="en-US" sz="1600" dirty="0" err="1">
                    <a:solidFill>
                      <a:srgbClr val="268BD2"/>
                    </a:solidFill>
                    <a:latin typeface="SourceCodePro"/>
                  </a:rPr>
                  <a:t>TypeError</a:t>
                </a:r>
                <a:r>
                  <a:rPr lang="en-US" sz="1600" dirty="0">
                    <a:solidFill>
                      <a:srgbClr val="535353"/>
                    </a:solidFill>
                    <a:latin typeface="SourceCodePro"/>
                  </a:rPr>
                  <a:t>;</a:t>
                </a:r>
              </a:p>
              <a:p>
                <a:r>
                  <a:rPr lang="en-US" sz="1600" dirty="0">
                    <a:solidFill>
                      <a:srgbClr val="535353"/>
                    </a:solidFill>
                    <a:latin typeface="SourceCodePro"/>
                  </a:rPr>
                  <a:t>} </a:t>
                </a:r>
              </a:p>
              <a:p>
                <a:r>
                  <a:rPr lang="en-US" sz="1600" dirty="0">
                    <a:solidFill>
                      <a:srgbClr val="535353"/>
                    </a:solidFill>
                    <a:latin typeface="SourceCodePro"/>
                  </a:rPr>
                  <a:t>​</a:t>
                </a:r>
                <a:endParaRPr lang="en-US" sz="1600" b="0" i="0" dirty="0">
                  <a:solidFill>
                    <a:srgbClr val="535353"/>
                  </a:solidFill>
                  <a:effectLst/>
                  <a:latin typeface="SourceCodePro"/>
                </a:endParaRPr>
              </a:p>
            </p:txBody>
          </p:sp>
        </p:grpSp>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t="20408" b="1531"/>
            <a:stretch/>
          </p:blipFill>
          <p:spPr>
            <a:xfrm>
              <a:off x="875759" y="1486704"/>
              <a:ext cx="296472" cy="370816"/>
            </a:xfrm>
            <a:prstGeom prst="rect">
              <a:avLst/>
            </a:prstGeom>
          </p:spPr>
        </p:pic>
      </p:grpSp>
      <p:sp>
        <p:nvSpPr>
          <p:cNvPr id="3" name="Rectangle 2"/>
          <p:cNvSpPr/>
          <p:nvPr/>
        </p:nvSpPr>
        <p:spPr>
          <a:xfrm>
            <a:off x="1063317" y="4076548"/>
            <a:ext cx="4063782" cy="523220"/>
          </a:xfrm>
          <a:prstGeom prst="rect">
            <a:avLst/>
          </a:prstGeom>
        </p:spPr>
        <p:txBody>
          <a:bodyPr wrap="square">
            <a:spAutoFit/>
          </a:bodyPr>
          <a:lstStyle/>
          <a:p>
            <a:r>
              <a:rPr lang="en-US" dirty="0">
                <a:solidFill>
                  <a:schemeClr val="bg1">
                    <a:lumMod val="50000"/>
                  </a:schemeClr>
                </a:solidFill>
              </a:rPr>
              <a:t>When </a:t>
            </a:r>
            <a:r>
              <a:rPr lang="en-US" dirty="0">
                <a:solidFill>
                  <a:schemeClr val="bg1">
                    <a:lumMod val="50000"/>
                  </a:schemeClr>
                </a:solidFill>
                <a:ea typeface="Consolas"/>
                <a:cs typeface="Consolas"/>
                <a:rtl val="0"/>
              </a:rPr>
              <a:t>hint</a:t>
            </a:r>
            <a:r>
              <a:rPr lang="en-US" dirty="0">
                <a:solidFill>
                  <a:schemeClr val="bg1">
                    <a:lumMod val="50000"/>
                  </a:schemeClr>
                </a:solidFill>
              </a:rPr>
              <a:t> is </a:t>
            </a:r>
            <a:r>
              <a:rPr lang="en-US" dirty="0" smtClean="0">
                <a:solidFill>
                  <a:schemeClr val="bg1">
                    <a:lumMod val="50000"/>
                  </a:schemeClr>
                </a:solidFill>
                <a:ea typeface="Consolas"/>
                <a:cs typeface="Consolas"/>
                <a:rtl val="0"/>
              </a:rPr>
              <a:t>String</a:t>
            </a:r>
            <a:r>
              <a:rPr lang="en-US" dirty="0" smtClean="0">
                <a:solidFill>
                  <a:schemeClr val="bg1">
                    <a:lumMod val="50000"/>
                  </a:schemeClr>
                </a:solidFill>
              </a:rPr>
              <a:t> </a:t>
            </a:r>
            <a:r>
              <a:rPr lang="en-US" dirty="0">
                <a:solidFill>
                  <a:schemeClr val="bg1">
                    <a:lumMod val="50000"/>
                  </a:schemeClr>
                </a:solidFill>
              </a:rPr>
              <a:t>last two if blocks are </a:t>
            </a:r>
            <a:r>
              <a:rPr lang="en-US" b="1" dirty="0">
                <a:solidFill>
                  <a:schemeClr val="accent3"/>
                </a:solidFill>
              </a:rPr>
              <a:t>switched</a:t>
            </a:r>
            <a:r>
              <a:rPr lang="en-US" dirty="0" smtClean="0">
                <a:solidFill>
                  <a:schemeClr val="bg1">
                    <a:lumMod val="50000"/>
                  </a:schemeClr>
                </a:solidFill>
              </a:rPr>
              <a:t>.</a:t>
            </a:r>
            <a:endParaRPr lang="en-US" dirty="0">
              <a:solidFill>
                <a:schemeClr val="bg1">
                  <a:lumMod val="50000"/>
                </a:schemeClr>
              </a:solidFill>
            </a:endParaRPr>
          </a:p>
        </p:txBody>
      </p:sp>
      <p:sp>
        <p:nvSpPr>
          <p:cNvPr id="6" name="Rectangle 5"/>
          <p:cNvSpPr/>
          <p:nvPr/>
        </p:nvSpPr>
        <p:spPr>
          <a:xfrm>
            <a:off x="1063317" y="3232125"/>
            <a:ext cx="4353493" cy="523220"/>
          </a:xfrm>
          <a:prstGeom prst="rect">
            <a:avLst/>
          </a:prstGeom>
        </p:spPr>
        <p:txBody>
          <a:bodyPr wrap="square">
            <a:spAutoFit/>
          </a:bodyPr>
          <a:lstStyle/>
          <a:p>
            <a:r>
              <a:rPr lang="en-US" dirty="0">
                <a:solidFill>
                  <a:schemeClr val="bg1">
                    <a:lumMod val="50000"/>
                  </a:schemeClr>
                </a:solidFill>
              </a:rPr>
              <a:t>For all native objects </a:t>
            </a:r>
            <a:r>
              <a:rPr lang="en-US" dirty="0" smtClean="0">
                <a:solidFill>
                  <a:schemeClr val="bg1">
                    <a:lumMod val="50000"/>
                  </a:schemeClr>
                </a:solidFill>
              </a:rPr>
              <a:t>hint </a:t>
            </a:r>
            <a:r>
              <a:rPr lang="en-US" dirty="0">
                <a:solidFill>
                  <a:schemeClr val="bg1">
                    <a:lumMod val="50000"/>
                  </a:schemeClr>
                </a:solidFill>
              </a:rPr>
              <a:t>is </a:t>
            </a:r>
            <a:r>
              <a:rPr lang="en-US" b="1" dirty="0" smtClean="0">
                <a:solidFill>
                  <a:schemeClr val="accent3"/>
                </a:solidFill>
                <a:ea typeface="Consolas"/>
                <a:cs typeface="Consolas"/>
                <a:rtl val="0"/>
              </a:rPr>
              <a:t>Number</a:t>
            </a:r>
            <a:r>
              <a:rPr lang="en-US" b="1" dirty="0" smtClean="0">
                <a:solidFill>
                  <a:schemeClr val="accent6"/>
                </a:solidFill>
                <a:ea typeface="Consolas"/>
                <a:cs typeface="Consolas"/>
                <a:rtl val="0"/>
              </a:rPr>
              <a:t> </a:t>
            </a:r>
            <a:r>
              <a:rPr lang="en-US" dirty="0" smtClean="0">
                <a:solidFill>
                  <a:schemeClr val="bg1">
                    <a:lumMod val="50000"/>
                  </a:schemeClr>
                </a:solidFill>
                <a:ea typeface="Consolas"/>
                <a:cs typeface="Consolas"/>
                <a:rtl val="0"/>
              </a:rPr>
              <a:t>and for </a:t>
            </a:r>
            <a:r>
              <a:rPr lang="en-US" dirty="0" smtClean="0">
                <a:solidFill>
                  <a:schemeClr val="bg1">
                    <a:lumMod val="50000"/>
                  </a:schemeClr>
                </a:solidFill>
              </a:rPr>
              <a:t>Date object the </a:t>
            </a:r>
            <a:r>
              <a:rPr lang="en-US" dirty="0">
                <a:solidFill>
                  <a:schemeClr val="bg1">
                    <a:lumMod val="50000"/>
                  </a:schemeClr>
                </a:solidFill>
                <a:ea typeface="Consolas"/>
                <a:cs typeface="Consolas"/>
                <a:rtl val="0"/>
              </a:rPr>
              <a:t>hint</a:t>
            </a:r>
            <a:r>
              <a:rPr lang="en-US" b="1" dirty="0">
                <a:solidFill>
                  <a:schemeClr val="bg1">
                    <a:lumMod val="50000"/>
                  </a:schemeClr>
                </a:solidFill>
              </a:rPr>
              <a:t> </a:t>
            </a:r>
            <a:r>
              <a:rPr lang="en-US" dirty="0" smtClean="0">
                <a:solidFill>
                  <a:schemeClr val="bg1">
                    <a:lumMod val="50000"/>
                  </a:schemeClr>
                </a:solidFill>
              </a:rPr>
              <a:t>is </a:t>
            </a:r>
            <a:r>
              <a:rPr lang="en-US" b="1" dirty="0">
                <a:solidFill>
                  <a:schemeClr val="accent3"/>
                </a:solidFill>
                <a:ea typeface="Consolas"/>
                <a:cs typeface="Consolas"/>
                <a:sym typeface="Arial"/>
                <a:rtl val="0"/>
              </a:rPr>
              <a:t>String</a:t>
            </a:r>
            <a:r>
              <a:rPr lang="en-US" dirty="0" smtClean="0">
                <a:solidFill>
                  <a:schemeClr val="bg1">
                    <a:lumMod val="50000"/>
                  </a:schemeClr>
                </a:solidFill>
              </a:rPr>
              <a:t>.</a:t>
            </a:r>
            <a:endParaRPr lang="en-US" dirty="0">
              <a:solidFill>
                <a:schemeClr val="bg1">
                  <a:lumMod val="50000"/>
                </a:schemeClr>
              </a:solidFill>
            </a:endParaRPr>
          </a:p>
        </p:txBody>
      </p:sp>
      <p:grpSp>
        <p:nvGrpSpPr>
          <p:cNvPr id="16" name="Group 13"/>
          <p:cNvGrpSpPr/>
          <p:nvPr/>
        </p:nvGrpSpPr>
        <p:grpSpPr>
          <a:xfrm>
            <a:off x="664552" y="2603357"/>
            <a:ext cx="246670" cy="245934"/>
            <a:chOff x="5918994" y="3280833"/>
            <a:chExt cx="354012" cy="352956"/>
          </a:xfrm>
          <a:solidFill>
            <a:schemeClr val="accent1"/>
          </a:solidFill>
        </p:grpSpPr>
        <p:sp>
          <p:nvSpPr>
            <p:cNvPr id="17" name="Oval 14"/>
            <p:cNvSpPr>
              <a:spLocks noChangeArrowheads="1"/>
            </p:cNvSpPr>
            <p:nvPr/>
          </p:nvSpPr>
          <p:spPr bwMode="auto">
            <a:xfrm>
              <a:off x="6010488" y="3371623"/>
              <a:ext cx="171376" cy="171727"/>
            </a:xfrm>
            <a:prstGeom prst="ellipse">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15"/>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9" name="Group 13"/>
          <p:cNvGrpSpPr/>
          <p:nvPr/>
        </p:nvGrpSpPr>
        <p:grpSpPr>
          <a:xfrm>
            <a:off x="664552" y="3435654"/>
            <a:ext cx="246670" cy="245934"/>
            <a:chOff x="5918994" y="3280833"/>
            <a:chExt cx="354012" cy="352956"/>
          </a:xfrm>
          <a:solidFill>
            <a:schemeClr val="accent1"/>
          </a:solidFill>
        </p:grpSpPr>
        <p:sp>
          <p:nvSpPr>
            <p:cNvPr id="20" name="Oval 14"/>
            <p:cNvSpPr>
              <a:spLocks noChangeArrowheads="1"/>
            </p:cNvSpPr>
            <p:nvPr/>
          </p:nvSpPr>
          <p:spPr bwMode="auto">
            <a:xfrm>
              <a:off x="6010488" y="3371623"/>
              <a:ext cx="171376" cy="171727"/>
            </a:xfrm>
            <a:prstGeom prst="ellipse">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15"/>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2" name="Group 13"/>
          <p:cNvGrpSpPr/>
          <p:nvPr/>
        </p:nvGrpSpPr>
        <p:grpSpPr>
          <a:xfrm>
            <a:off x="664552" y="4267951"/>
            <a:ext cx="246670" cy="245934"/>
            <a:chOff x="5918994" y="3280833"/>
            <a:chExt cx="354012" cy="352956"/>
          </a:xfrm>
          <a:solidFill>
            <a:schemeClr val="accent1"/>
          </a:solidFill>
        </p:grpSpPr>
        <p:sp>
          <p:nvSpPr>
            <p:cNvPr id="23" name="Oval 14"/>
            <p:cNvSpPr>
              <a:spLocks noChangeArrowheads="1"/>
            </p:cNvSpPr>
            <p:nvPr/>
          </p:nvSpPr>
          <p:spPr bwMode="auto">
            <a:xfrm>
              <a:off x="6010488" y="3371623"/>
              <a:ext cx="171376" cy="171727"/>
            </a:xfrm>
            <a:prstGeom prst="ellipse">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15"/>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 name="Text Placeholder 4"/>
          <p:cNvSpPr>
            <a:spLocks noGrp="1"/>
          </p:cNvSpPr>
          <p:nvPr>
            <p:ph type="body" sz="quarter" idx="10"/>
          </p:nvPr>
        </p:nvSpPr>
        <p:spPr/>
        <p:txBody>
          <a:bodyPr>
            <a:normAutofit/>
          </a:bodyPr>
          <a:lstStyle/>
          <a:p>
            <a:r>
              <a:rPr lang="en-US" sz="2000" dirty="0" smtClean="0"/>
              <a:t>FUNCTION: TOPRIMITIVE()</a:t>
            </a:r>
            <a:endParaRPr lang="en-US" sz="2000" dirty="0"/>
          </a:p>
        </p:txBody>
      </p:sp>
    </p:spTree>
    <p:extLst>
      <p:ext uri="{BB962C8B-B14F-4D97-AF65-F5344CB8AC3E}">
        <p14:creationId xmlns:p14="http://schemas.microsoft.com/office/powerpoint/2010/main" val="1506888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a:spLocks noChangeArrowheads="1"/>
          </p:cNvSpPr>
          <p:nvPr/>
        </p:nvSpPr>
        <p:spPr bwMode="auto">
          <a:xfrm>
            <a:off x="6417080" y="2373903"/>
            <a:ext cx="5247387" cy="341632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US" sz="2400" dirty="0">
                <a:solidFill>
                  <a:srgbClr val="D33682"/>
                </a:solidFill>
                <a:latin typeface="SourceCodePro"/>
              </a:rPr>
              <a:t>undefined</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null</a:t>
            </a:r>
            <a:endParaRPr lang="en-US" sz="2400" dirty="0">
              <a:solidFill>
                <a:srgbClr val="535353"/>
              </a:solidFill>
              <a:latin typeface="SourceCodePro"/>
            </a:endParaRPr>
          </a:p>
          <a:p>
            <a:r>
              <a:rPr lang="en-US" sz="2400" dirty="0">
                <a:solidFill>
                  <a:srgbClr val="D33682"/>
                </a:solidFill>
                <a:latin typeface="SourceCodePro"/>
              </a:rPr>
              <a:t>1</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true</a:t>
            </a:r>
            <a:endParaRPr lang="en-US" sz="2400" dirty="0">
              <a:solidFill>
                <a:srgbClr val="535353"/>
              </a:solidFill>
              <a:latin typeface="SourceCodePro"/>
            </a:endParaRPr>
          </a:p>
          <a:p>
            <a:r>
              <a:rPr lang="en-US" sz="2400" dirty="0">
                <a:solidFill>
                  <a:srgbClr val="D33682"/>
                </a:solidFill>
                <a:latin typeface="SourceCodePro"/>
              </a:rPr>
              <a:t>1</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268BD2"/>
                </a:solidFill>
                <a:latin typeface="SourceCodePro"/>
              </a:rPr>
              <a:t>‘1’</a:t>
            </a:r>
            <a:endParaRPr lang="en-US" sz="2400" dirty="0">
              <a:solidFill>
                <a:srgbClr val="535353"/>
              </a:solidFill>
              <a:latin typeface="SourceCodePro"/>
            </a:endParaRPr>
          </a:p>
          <a:p>
            <a:r>
              <a:rPr lang="en-US" sz="2400" dirty="0">
                <a:solidFill>
                  <a:srgbClr val="268BD2"/>
                </a:solidFill>
                <a:latin typeface="SourceCodePro"/>
              </a:rPr>
              <a:t>‘1’</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true</a:t>
            </a:r>
            <a:endParaRPr lang="en-US" sz="2400" dirty="0">
              <a:solidFill>
                <a:srgbClr val="535353"/>
              </a:solidFill>
              <a:latin typeface="SourceCodePro"/>
            </a:endParaRPr>
          </a:p>
          <a:p>
            <a:r>
              <a:rPr lang="en-US" sz="2400" dirty="0">
                <a:solidFill>
                  <a:srgbClr val="268BD2"/>
                </a:solidFill>
                <a:latin typeface="SourceCodePro"/>
              </a:rPr>
              <a:t>‘0’</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false</a:t>
            </a:r>
            <a:endParaRPr lang="en-US" sz="2400" dirty="0">
              <a:solidFill>
                <a:srgbClr val="535353"/>
              </a:solidFill>
              <a:latin typeface="SourceCodePro"/>
            </a:endParaRPr>
          </a:p>
          <a:p>
            <a:r>
              <a:rPr lang="en-US" sz="2400" dirty="0">
                <a:solidFill>
                  <a:srgbClr val="268BD2"/>
                </a:solidFill>
                <a:latin typeface="SourceCodePro"/>
              </a:rPr>
              <a:t>‘true’</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true</a:t>
            </a:r>
            <a:endParaRPr lang="en-US" sz="2400" dirty="0">
              <a:solidFill>
                <a:srgbClr val="535353"/>
              </a:solidFill>
              <a:latin typeface="SourceCodePro"/>
            </a:endParaRPr>
          </a:p>
          <a:p>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p>
          <a:p>
            <a:r>
              <a:rPr lang="en-US" sz="2400" dirty="0">
                <a:solidFill>
                  <a:srgbClr val="CB4B16"/>
                </a:solidFill>
                <a:latin typeface="SourceCodePro"/>
              </a:rPr>
              <a:t>new</a:t>
            </a:r>
            <a:r>
              <a:rPr lang="en-US" sz="2400" dirty="0">
                <a:solidFill>
                  <a:srgbClr val="535353"/>
                </a:solidFill>
                <a:latin typeface="SourceCodePro"/>
              </a:rPr>
              <a:t> </a:t>
            </a:r>
            <a:r>
              <a:rPr lang="en-US" sz="2400" dirty="0">
                <a:solidFill>
                  <a:srgbClr val="268BD2"/>
                </a:solidFill>
                <a:latin typeface="SourceCodePro"/>
              </a:rPr>
              <a:t>Object</a:t>
            </a:r>
            <a:r>
              <a:rPr lang="en-US" sz="2400" dirty="0">
                <a:solidFill>
                  <a:srgbClr val="535353"/>
                </a:solidFill>
                <a:latin typeface="SourceCodePro"/>
              </a:rPr>
              <a:t>(</a:t>
            </a:r>
            <a:r>
              <a:rPr lang="en-US" sz="2400" dirty="0">
                <a:solidFill>
                  <a:srgbClr val="D33682"/>
                </a:solidFill>
                <a:latin typeface="SourceCodePro"/>
              </a:rPr>
              <a:t>1</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CB4B16"/>
                </a:solidFill>
                <a:latin typeface="SourceCodePro"/>
              </a:rPr>
              <a:t>new</a:t>
            </a:r>
            <a:r>
              <a:rPr lang="en-US" sz="2400" dirty="0">
                <a:solidFill>
                  <a:srgbClr val="535353"/>
                </a:solidFill>
                <a:latin typeface="SourceCodePro"/>
              </a:rPr>
              <a:t> </a:t>
            </a:r>
            <a:r>
              <a:rPr lang="en-US" sz="2400" dirty="0">
                <a:solidFill>
                  <a:srgbClr val="268BD2"/>
                </a:solidFill>
                <a:latin typeface="SourceCodePro"/>
              </a:rPr>
              <a:t>Object</a:t>
            </a:r>
            <a:r>
              <a:rPr lang="en-US" sz="2400" dirty="0">
                <a:solidFill>
                  <a:srgbClr val="535353"/>
                </a:solidFill>
                <a:latin typeface="SourceCodePro"/>
              </a:rPr>
              <a:t>(</a:t>
            </a:r>
            <a:r>
              <a:rPr lang="en-US" sz="2400" dirty="0">
                <a:solidFill>
                  <a:srgbClr val="D33682"/>
                </a:solidFill>
                <a:latin typeface="SourceCodePro"/>
              </a:rPr>
              <a:t>1</a:t>
            </a:r>
            <a:r>
              <a:rPr lang="en-US" sz="2400" dirty="0">
                <a:solidFill>
                  <a:srgbClr val="535353"/>
                </a:solidFill>
                <a:latin typeface="SourceCodePro"/>
              </a:rPr>
              <a:t>)</a:t>
            </a:r>
          </a:p>
          <a:p>
            <a:r>
              <a:rPr lang="en-US" sz="2400" dirty="0">
                <a:solidFill>
                  <a:srgbClr val="535353"/>
                </a:solidFill>
                <a:latin typeface="SourceCodePro"/>
              </a:rPr>
              <a:t>​</a:t>
            </a:r>
            <a:endParaRPr lang="en-US" sz="2400" b="0" i="0" dirty="0">
              <a:solidFill>
                <a:srgbClr val="535353"/>
              </a:solidFill>
              <a:effectLst/>
              <a:latin typeface="SourceCodePro"/>
            </a:endParaRPr>
          </a:p>
        </p:txBody>
      </p:sp>
      <p:grpSp>
        <p:nvGrpSpPr>
          <p:cNvPr id="8" name="Group 7"/>
          <p:cNvGrpSpPr/>
          <p:nvPr/>
        </p:nvGrpSpPr>
        <p:grpSpPr>
          <a:xfrm>
            <a:off x="6278585" y="1485294"/>
            <a:ext cx="5494376" cy="4802117"/>
            <a:chOff x="5809185" y="2714299"/>
            <a:chExt cx="6269376" cy="3174460"/>
          </a:xfrm>
        </p:grpSpPr>
        <p:sp>
          <p:nvSpPr>
            <p:cNvPr id="11" name="TextBox 10"/>
            <p:cNvSpPr txBox="1"/>
            <p:nvPr/>
          </p:nvSpPr>
          <p:spPr>
            <a:xfrm>
              <a:off x="5809185" y="2714299"/>
              <a:ext cx="6269376" cy="279931"/>
            </a:xfrm>
            <a:prstGeom prst="rect">
              <a:avLst/>
            </a:prstGeom>
            <a:solidFill>
              <a:schemeClr val="accent3"/>
            </a:solidFill>
            <a:ln>
              <a:solidFill>
                <a:schemeClr val="accent3"/>
              </a:solidFill>
            </a:ln>
          </p:spPr>
          <p:txBody>
            <a:bodyPr wrap="square" rtlCol="0" anchor="ctr">
              <a:spAutoFit/>
            </a:bodyPr>
            <a:lstStyle/>
            <a:p>
              <a:r>
                <a:rPr lang="en-US" dirty="0">
                  <a:solidFill>
                    <a:prstClr val="white"/>
                  </a:solidFill>
                </a:rPr>
                <a:t> </a:t>
              </a:r>
              <a:r>
                <a:rPr lang="en-US" dirty="0" smtClean="0">
                  <a:solidFill>
                    <a:prstClr val="white"/>
                  </a:solidFill>
                </a:rPr>
                <a:t>     JAVASCRIPT</a:t>
              </a:r>
              <a:endParaRPr lang="ru-RU" dirty="0">
                <a:solidFill>
                  <a:prstClr val="white"/>
                </a:solidFill>
              </a:endParaRPr>
            </a:p>
          </p:txBody>
        </p:sp>
        <p:sp>
          <p:nvSpPr>
            <p:cNvPr id="12" name="Rectangle 1"/>
            <p:cNvSpPr>
              <a:spLocks noChangeArrowheads="1"/>
            </p:cNvSpPr>
            <p:nvPr/>
          </p:nvSpPr>
          <p:spPr bwMode="auto">
            <a:xfrm>
              <a:off x="5809185" y="2989841"/>
              <a:ext cx="6269376" cy="2898918"/>
            </a:xfrm>
            <a:prstGeom prst="rect">
              <a:avLst/>
            </a:prstGeom>
            <a:noFill/>
            <a:ln>
              <a:solidFill>
                <a:schemeClr val="accent3"/>
              </a:solidFill>
            </a:ln>
            <a:effec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endParaRPr lang="en-US" altLang="en-US" dirty="0" smtClean="0">
                <a:solidFill>
                  <a:srgbClr val="CC7832"/>
                </a:solidFill>
                <a:latin typeface="Courier New" panose="02070309020205020404" pitchFamily="49" charset="0"/>
                <a:cs typeface="Courier New" panose="02070309020205020404" pitchFamily="49" charset="0"/>
              </a:endParaRPr>
            </a:p>
          </p:txBody>
        </p:sp>
      </p:gr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t="20408" b="1531"/>
          <a:stretch/>
        </p:blipFill>
        <p:spPr>
          <a:xfrm>
            <a:off x="6325714" y="1524875"/>
            <a:ext cx="296472" cy="371485"/>
          </a:xfrm>
          <a:prstGeom prst="rect">
            <a:avLst/>
          </a:prstGeom>
        </p:spPr>
      </p:pic>
      <p:sp>
        <p:nvSpPr>
          <p:cNvPr id="14" name="Rectangle 13"/>
          <p:cNvSpPr/>
          <p:nvPr/>
        </p:nvSpPr>
        <p:spPr>
          <a:xfrm>
            <a:off x="3935922" y="1024325"/>
            <a:ext cx="4320415" cy="369332"/>
          </a:xfrm>
          <a:prstGeom prst="rect">
            <a:avLst/>
          </a:prstGeom>
          <a:noFill/>
        </p:spPr>
        <p:txBody>
          <a:bodyPr wrap="none" rtlCol="0">
            <a:spAutoFit/>
          </a:bodyPr>
          <a:lstStyle/>
          <a:p>
            <a:pPr algn="ctr"/>
            <a:r>
              <a:rPr lang="en-US" sz="1800" dirty="0" smtClean="0">
                <a:solidFill>
                  <a:schemeClr val="bg1">
                    <a:lumMod val="50000"/>
                  </a:schemeClr>
                </a:solidFill>
                <a:sym typeface="Consolas"/>
              </a:rPr>
              <a:t>If </a:t>
            </a:r>
            <a:r>
              <a:rPr lang="en-US" sz="1800" dirty="0">
                <a:solidFill>
                  <a:schemeClr val="bg1">
                    <a:lumMod val="50000"/>
                  </a:schemeClr>
                </a:solidFill>
                <a:sym typeface="Consolas"/>
              </a:rPr>
              <a:t>types are equal use Strict Comparison</a:t>
            </a:r>
            <a:endParaRPr lang="en-US" sz="1800" dirty="0">
              <a:solidFill>
                <a:schemeClr val="bg1">
                  <a:lumMod val="50000"/>
                </a:schemeClr>
              </a:solidFill>
            </a:endParaRPr>
          </a:p>
        </p:txBody>
      </p:sp>
      <p:sp>
        <p:nvSpPr>
          <p:cNvPr id="3" name="Rectangle 2"/>
          <p:cNvSpPr/>
          <p:nvPr/>
        </p:nvSpPr>
        <p:spPr>
          <a:xfrm>
            <a:off x="1451497" y="2770755"/>
            <a:ext cx="4845395" cy="1015663"/>
          </a:xfrm>
          <a:prstGeom prst="rect">
            <a:avLst/>
          </a:prstGeom>
        </p:spPr>
        <p:txBody>
          <a:bodyPr wrap="square">
            <a:spAutoFit/>
          </a:bodyPr>
          <a:lstStyle/>
          <a:p>
            <a:r>
              <a:rPr lang="en-US" sz="2000" dirty="0" smtClean="0">
                <a:solidFill>
                  <a:schemeClr val="bg2">
                    <a:lumMod val="50000"/>
                  </a:schemeClr>
                </a:solidFill>
              </a:rPr>
              <a:t>Compares </a:t>
            </a:r>
            <a:r>
              <a:rPr lang="en-US" sz="2000" dirty="0">
                <a:solidFill>
                  <a:schemeClr val="bg2">
                    <a:lumMod val="50000"/>
                  </a:schemeClr>
                </a:solidFill>
              </a:rPr>
              <a:t>two values for equality, </a:t>
            </a:r>
            <a:r>
              <a:rPr lang="en-US" sz="2000" b="1" dirty="0">
                <a:solidFill>
                  <a:schemeClr val="accent3"/>
                </a:solidFill>
              </a:rPr>
              <a:t>after converting both</a:t>
            </a:r>
            <a:r>
              <a:rPr lang="en-US" sz="2000" b="1" dirty="0">
                <a:solidFill>
                  <a:schemeClr val="accent1"/>
                </a:solidFill>
              </a:rPr>
              <a:t> </a:t>
            </a:r>
            <a:r>
              <a:rPr lang="en-US" sz="2000" dirty="0">
                <a:solidFill>
                  <a:schemeClr val="bg2">
                    <a:lumMod val="50000"/>
                  </a:schemeClr>
                </a:solidFill>
              </a:rPr>
              <a:t>values to a common type.  </a:t>
            </a:r>
          </a:p>
        </p:txBody>
      </p:sp>
      <p:sp>
        <p:nvSpPr>
          <p:cNvPr id="4" name="Rectangle 3"/>
          <p:cNvSpPr/>
          <p:nvPr/>
        </p:nvSpPr>
        <p:spPr>
          <a:xfrm>
            <a:off x="1451498" y="4019262"/>
            <a:ext cx="4138812" cy="1015663"/>
          </a:xfrm>
          <a:prstGeom prst="rect">
            <a:avLst/>
          </a:prstGeom>
        </p:spPr>
        <p:txBody>
          <a:bodyPr wrap="square">
            <a:spAutoFit/>
          </a:bodyPr>
          <a:lstStyle/>
          <a:p>
            <a:r>
              <a:rPr lang="en-US" sz="2000" dirty="0" smtClean="0">
                <a:solidFill>
                  <a:schemeClr val="bg2">
                    <a:lumMod val="50000"/>
                  </a:schemeClr>
                </a:solidFill>
              </a:rPr>
              <a:t>If</a:t>
            </a:r>
            <a:r>
              <a:rPr lang="en-US" sz="2000" dirty="0">
                <a:solidFill>
                  <a:schemeClr val="bg2">
                    <a:lumMod val="50000"/>
                  </a:schemeClr>
                </a:solidFill>
              </a:rPr>
              <a:t> both operands are objects, then JavaScript </a:t>
            </a:r>
            <a:r>
              <a:rPr lang="en-US" sz="2000" b="1" dirty="0">
                <a:solidFill>
                  <a:schemeClr val="accent3"/>
                </a:solidFill>
              </a:rPr>
              <a:t>compares internal references</a:t>
            </a:r>
          </a:p>
        </p:txBody>
      </p:sp>
      <p:grpSp>
        <p:nvGrpSpPr>
          <p:cNvPr id="15" name="Group 14"/>
          <p:cNvGrpSpPr/>
          <p:nvPr/>
        </p:nvGrpSpPr>
        <p:grpSpPr>
          <a:xfrm>
            <a:off x="915165" y="4391574"/>
            <a:ext cx="271849" cy="271038"/>
            <a:chOff x="5918994" y="3280833"/>
            <a:chExt cx="354012" cy="352956"/>
          </a:xfrm>
          <a:solidFill>
            <a:schemeClr val="accent1"/>
          </a:solidFill>
        </p:grpSpPr>
        <p:sp>
          <p:nvSpPr>
            <p:cNvPr id="16" name="Oval 15"/>
            <p:cNvSpPr>
              <a:spLocks noChangeArrowheads="1"/>
            </p:cNvSpPr>
            <p:nvPr/>
          </p:nvSpPr>
          <p:spPr bwMode="auto">
            <a:xfrm>
              <a:off x="6010488" y="3371623"/>
              <a:ext cx="171376" cy="171727"/>
            </a:xfrm>
            <a:prstGeom prst="ellipse">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16"/>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8" name="Group 17"/>
          <p:cNvGrpSpPr/>
          <p:nvPr/>
        </p:nvGrpSpPr>
        <p:grpSpPr>
          <a:xfrm>
            <a:off x="915165" y="3143067"/>
            <a:ext cx="271849" cy="271038"/>
            <a:chOff x="5918994" y="3280833"/>
            <a:chExt cx="354012" cy="352956"/>
          </a:xfrm>
          <a:solidFill>
            <a:schemeClr val="accent1"/>
          </a:solidFill>
        </p:grpSpPr>
        <p:sp>
          <p:nvSpPr>
            <p:cNvPr id="19" name="Oval 18"/>
            <p:cNvSpPr>
              <a:spLocks noChangeArrowheads="1"/>
            </p:cNvSpPr>
            <p:nvPr/>
          </p:nvSpPr>
          <p:spPr bwMode="auto">
            <a:xfrm>
              <a:off x="6010488" y="3371623"/>
              <a:ext cx="171376" cy="171727"/>
            </a:xfrm>
            <a:prstGeom prst="ellipse">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19"/>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 name="Text Placeholder 1"/>
          <p:cNvSpPr>
            <a:spLocks noGrp="1"/>
          </p:cNvSpPr>
          <p:nvPr>
            <p:ph type="body" sz="quarter" idx="10"/>
          </p:nvPr>
        </p:nvSpPr>
        <p:spPr/>
        <p:txBody>
          <a:bodyPr>
            <a:normAutofit/>
          </a:bodyPr>
          <a:lstStyle/>
          <a:p>
            <a:r>
              <a:rPr lang="en-US" sz="2000" dirty="0" smtClean="0"/>
              <a:t>ABSTRACT EQUALITY COMPARISON ( X == Y )</a:t>
            </a:r>
            <a:endParaRPr lang="en-US" sz="2000" dirty="0"/>
          </a:p>
        </p:txBody>
      </p:sp>
    </p:spTree>
    <p:extLst>
      <p:ext uri="{BB962C8B-B14F-4D97-AF65-F5344CB8AC3E}">
        <p14:creationId xmlns:p14="http://schemas.microsoft.com/office/powerpoint/2010/main" val="602289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txEl>
                                              <p:pRg st="1" end="1"/>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txEl>
                                              <p:pRg st="2" end="2"/>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9">
                                            <p:txEl>
                                              <p:pRg st="3" end="3"/>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9">
                                            <p:txEl>
                                              <p:pRg st="4" end="4"/>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9">
                                            <p:txEl>
                                              <p:pRg st="6" end="6"/>
                                            </p:txEl>
                                          </p:spTgt>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9">
                                            <p:txEl>
                                              <p:pRg st="7" end="7"/>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4"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95813" y="991309"/>
            <a:ext cx="3579826" cy="338554"/>
          </a:xfrm>
          <a:prstGeom prst="rect">
            <a:avLst/>
          </a:prstGeom>
          <a:noFill/>
        </p:spPr>
        <p:txBody>
          <a:bodyPr wrap="none" rtlCol="0">
            <a:spAutoFit/>
          </a:bodyPr>
          <a:lstStyle/>
          <a:p>
            <a:pPr algn="ctr"/>
            <a:r>
              <a:rPr lang="en-US" sz="1600" dirty="0">
                <a:solidFill>
                  <a:schemeClr val="accent3"/>
                </a:solidFill>
                <a:latin typeface="+mj-lt"/>
              </a:rPr>
              <a:t>Prototype-based</a:t>
            </a:r>
            <a:r>
              <a:rPr lang="en-US" sz="1600" b="1" dirty="0">
                <a:solidFill>
                  <a:schemeClr val="accent3"/>
                </a:solidFill>
                <a:latin typeface="+mj-lt"/>
              </a:rPr>
              <a:t> </a:t>
            </a:r>
            <a:r>
              <a:rPr lang="en-US" sz="1600" dirty="0">
                <a:solidFill>
                  <a:schemeClr val="bg1">
                    <a:lumMod val="50000"/>
                  </a:schemeClr>
                </a:solidFill>
                <a:latin typeface="+mj-lt"/>
              </a:rPr>
              <a:t>scripting language </a:t>
            </a:r>
            <a:endParaRPr lang="id-ID" sz="1600" dirty="0">
              <a:solidFill>
                <a:schemeClr val="bg1">
                  <a:lumMod val="50000"/>
                </a:schemeClr>
              </a:solidFill>
              <a:latin typeface="+mj-lt"/>
            </a:endParaRPr>
          </a:p>
        </p:txBody>
      </p:sp>
      <p:sp>
        <p:nvSpPr>
          <p:cNvPr id="23" name="TextBox 34"/>
          <p:cNvSpPr txBox="1"/>
          <p:nvPr/>
        </p:nvSpPr>
        <p:spPr>
          <a:xfrm>
            <a:off x="668776" y="1310787"/>
            <a:ext cx="11025963"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en-US" dirty="0" smtClean="0">
                <a:solidFill>
                  <a:schemeClr val="bg1">
                    <a:lumMod val="50000"/>
                  </a:schemeClr>
                </a:solidFill>
              </a:rPr>
              <a:t>It </a:t>
            </a:r>
            <a:r>
              <a:rPr lang="en-US" dirty="0">
                <a:solidFill>
                  <a:schemeClr val="bg1">
                    <a:lumMod val="50000"/>
                  </a:schemeClr>
                </a:solidFill>
              </a:rPr>
              <a:t>has dynamic typing and first-class functions. This mix of features makes it a multi-paradigm language, supporting object-oriented, imperative, and functional programming styles</a:t>
            </a:r>
            <a:r>
              <a:rPr lang="en-US" dirty="0" smtClean="0">
                <a:solidFill>
                  <a:schemeClr val="bg1">
                    <a:lumMod val="50000"/>
                  </a:schemeClr>
                </a:solidFill>
              </a:rPr>
              <a:t>.</a:t>
            </a:r>
            <a:r>
              <a:rPr lang="en-US" sz="1400" b="1" dirty="0">
                <a:solidFill>
                  <a:schemeClr val="bg1">
                    <a:lumMod val="50000"/>
                  </a:schemeClr>
                </a:solidFill>
              </a:rPr>
              <a:t>	</a:t>
            </a:r>
            <a:endParaRPr lang="en-US" sz="1400" dirty="0">
              <a:solidFill>
                <a:schemeClr val="bg1">
                  <a:lumMod val="50000"/>
                </a:schemeClr>
              </a:solidFill>
            </a:endParaRPr>
          </a:p>
        </p:txBody>
      </p:sp>
      <p:grpSp>
        <p:nvGrpSpPr>
          <p:cNvPr id="88" name="Group 87"/>
          <p:cNvGrpSpPr/>
          <p:nvPr/>
        </p:nvGrpSpPr>
        <p:grpSpPr>
          <a:xfrm>
            <a:off x="591499" y="4265772"/>
            <a:ext cx="2393255" cy="1754327"/>
            <a:chOff x="560676" y="4593516"/>
            <a:chExt cx="2393255" cy="1754327"/>
          </a:xfrm>
        </p:grpSpPr>
        <p:sp>
          <p:nvSpPr>
            <p:cNvPr id="39" name="TextBox 38"/>
            <p:cNvSpPr txBox="1"/>
            <p:nvPr/>
          </p:nvSpPr>
          <p:spPr>
            <a:xfrm>
              <a:off x="560676" y="4593516"/>
              <a:ext cx="1544013" cy="369332"/>
            </a:xfrm>
            <a:prstGeom prst="rect">
              <a:avLst/>
            </a:prstGeom>
            <a:noFill/>
          </p:spPr>
          <p:txBody>
            <a:bodyPr wrap="none" rtlCol="0">
              <a:spAutoFit/>
            </a:bodyPr>
            <a:lstStyle/>
            <a:p>
              <a:pPr algn="r"/>
              <a:r>
                <a:rPr lang="id-ID" b="1" dirty="0">
                  <a:solidFill>
                    <a:schemeClr val="accent6"/>
                  </a:solidFill>
                  <a:latin typeface="+mj-lt"/>
                </a:rPr>
                <a:t>JIT compiler</a:t>
              </a:r>
              <a:r>
                <a:rPr lang="id-ID" b="1" dirty="0">
                  <a:solidFill>
                    <a:schemeClr val="accent2"/>
                  </a:solidFill>
                  <a:latin typeface="+mj-lt"/>
                </a:rPr>
                <a:t>	</a:t>
              </a:r>
            </a:p>
          </p:txBody>
        </p:sp>
        <p:sp>
          <p:nvSpPr>
            <p:cNvPr id="40" name="TextBox 39"/>
            <p:cNvSpPr txBox="1"/>
            <p:nvPr/>
          </p:nvSpPr>
          <p:spPr>
            <a:xfrm>
              <a:off x="560676" y="4962848"/>
              <a:ext cx="2393255" cy="1384995"/>
            </a:xfrm>
            <a:prstGeom prst="rect">
              <a:avLst/>
            </a:prstGeom>
            <a:noFill/>
          </p:spPr>
          <p:txBody>
            <a:bodyPr wrap="square" rtlCol="0">
              <a:spAutoFit/>
            </a:bodyPr>
            <a:lstStyle/>
            <a:p>
              <a:r>
                <a:rPr lang="en-US" sz="1400" b="1" dirty="0" smtClean="0">
                  <a:solidFill>
                    <a:schemeClr val="accent6"/>
                  </a:solidFill>
                </a:rPr>
                <a:t>Just-in-time</a:t>
              </a:r>
              <a:r>
                <a:rPr lang="en-US" sz="1400" b="1" dirty="0" smtClean="0">
                  <a:solidFill>
                    <a:schemeClr val="bg1">
                      <a:lumMod val="65000"/>
                    </a:schemeClr>
                  </a:solidFill>
                </a:rPr>
                <a:t>  </a:t>
              </a:r>
              <a:r>
                <a:rPr lang="en-US" sz="1400" dirty="0">
                  <a:solidFill>
                    <a:schemeClr val="bg1">
                      <a:lumMod val="50000"/>
                    </a:schemeClr>
                  </a:solidFill>
                </a:rPr>
                <a:t>compilation, also known as dynamic translation, is compilation done </a:t>
              </a:r>
              <a:r>
                <a:rPr lang="en-US" sz="1400" b="1" dirty="0">
                  <a:solidFill>
                    <a:schemeClr val="accent6"/>
                  </a:solidFill>
                </a:rPr>
                <a:t>during execution of a program </a:t>
              </a:r>
              <a:r>
                <a:rPr lang="en-US" sz="1400" dirty="0">
                  <a:solidFill>
                    <a:schemeClr val="bg1">
                      <a:lumMod val="65000"/>
                    </a:schemeClr>
                  </a:solidFill>
                </a:rPr>
                <a:t>– </a:t>
              </a:r>
              <a:r>
                <a:rPr lang="en-US" sz="1400" dirty="0">
                  <a:solidFill>
                    <a:schemeClr val="bg1">
                      <a:lumMod val="50000"/>
                    </a:schemeClr>
                  </a:solidFill>
                </a:rPr>
                <a:t>at run time – rather than prior to execution</a:t>
              </a:r>
              <a:r>
                <a:rPr lang="en-US" sz="1400" dirty="0" smtClean="0">
                  <a:solidFill>
                    <a:schemeClr val="bg1">
                      <a:lumMod val="50000"/>
                    </a:schemeClr>
                  </a:solidFill>
                </a:rPr>
                <a:t>.</a:t>
              </a:r>
              <a:endParaRPr lang="en-US" sz="1400" b="1" dirty="0">
                <a:solidFill>
                  <a:schemeClr val="bg1">
                    <a:lumMod val="50000"/>
                  </a:schemeClr>
                </a:solidFill>
                <a:latin typeface="Signika Negative" pitchFamily="2" charset="0"/>
              </a:endParaRPr>
            </a:p>
          </p:txBody>
        </p:sp>
      </p:grpSp>
      <p:grpSp>
        <p:nvGrpSpPr>
          <p:cNvPr id="90" name="Group 89"/>
          <p:cNvGrpSpPr/>
          <p:nvPr/>
        </p:nvGrpSpPr>
        <p:grpSpPr>
          <a:xfrm>
            <a:off x="9235770" y="2380647"/>
            <a:ext cx="2588467" cy="1109485"/>
            <a:chOff x="9204947" y="2452392"/>
            <a:chExt cx="2588467" cy="1109485"/>
          </a:xfrm>
        </p:grpSpPr>
        <p:sp>
          <p:nvSpPr>
            <p:cNvPr id="41" name="TextBox 40"/>
            <p:cNvSpPr txBox="1"/>
            <p:nvPr/>
          </p:nvSpPr>
          <p:spPr>
            <a:xfrm>
              <a:off x="9204947" y="2452392"/>
              <a:ext cx="2482960" cy="369332"/>
            </a:xfrm>
            <a:prstGeom prst="rect">
              <a:avLst/>
            </a:prstGeom>
            <a:noFill/>
          </p:spPr>
          <p:txBody>
            <a:bodyPr wrap="square" rtlCol="0">
              <a:spAutoFit/>
            </a:bodyPr>
            <a:lstStyle/>
            <a:p>
              <a:r>
                <a:rPr lang="id-ID" b="1" dirty="0">
                  <a:solidFill>
                    <a:schemeClr val="accent2"/>
                  </a:solidFill>
                  <a:latin typeface="+mj-lt"/>
                </a:rPr>
                <a:t>Async </a:t>
              </a:r>
              <a:r>
                <a:rPr lang="id-ID" b="1" dirty="0" smtClean="0">
                  <a:solidFill>
                    <a:schemeClr val="accent2"/>
                  </a:solidFill>
                  <a:latin typeface="+mj-lt"/>
                </a:rPr>
                <a:t>I/O</a:t>
              </a:r>
              <a:r>
                <a:rPr lang="id-ID" sz="1400" b="1" dirty="0">
                  <a:solidFill>
                    <a:schemeClr val="accent2"/>
                  </a:solidFill>
                  <a:latin typeface="+mj-lt"/>
                </a:rPr>
                <a:t>	</a:t>
              </a:r>
            </a:p>
          </p:txBody>
        </p:sp>
        <p:sp>
          <p:nvSpPr>
            <p:cNvPr id="42" name="TextBox 41"/>
            <p:cNvSpPr txBox="1"/>
            <p:nvPr/>
          </p:nvSpPr>
          <p:spPr>
            <a:xfrm>
              <a:off x="9204947" y="2823213"/>
              <a:ext cx="2588467" cy="738664"/>
            </a:xfrm>
            <a:prstGeom prst="rect">
              <a:avLst/>
            </a:prstGeom>
            <a:noFill/>
          </p:spPr>
          <p:txBody>
            <a:bodyPr wrap="square" rtlCol="0">
              <a:spAutoFit/>
            </a:bodyPr>
            <a:lstStyle/>
            <a:p>
              <a:r>
                <a:rPr lang="en-US" sz="1400" dirty="0">
                  <a:solidFill>
                    <a:schemeClr val="bg1">
                      <a:lumMod val="65000"/>
                    </a:schemeClr>
                  </a:solidFill>
                </a:rPr>
                <a:t>In JavaScript, almost all I/O </a:t>
              </a:r>
              <a:r>
                <a:rPr lang="en-US" sz="1400" dirty="0" smtClean="0">
                  <a:solidFill>
                    <a:schemeClr val="bg1">
                      <a:lumMod val="65000"/>
                    </a:schemeClr>
                  </a:solidFill>
                </a:rPr>
                <a:t>are </a:t>
              </a:r>
              <a:r>
                <a:rPr lang="en-US" sz="1400" b="1" dirty="0">
                  <a:solidFill>
                    <a:schemeClr val="accent2"/>
                  </a:solidFill>
                </a:rPr>
                <a:t>non-blocking</a:t>
              </a:r>
              <a:r>
                <a:rPr lang="en-US" sz="1400" dirty="0">
                  <a:solidFill>
                    <a:schemeClr val="bg1">
                      <a:lumMod val="65000"/>
                    </a:schemeClr>
                  </a:solidFill>
                </a:rPr>
                <a:t>. </a:t>
              </a:r>
              <a:r>
                <a:rPr lang="en-US" sz="1400" dirty="0">
                  <a:solidFill>
                    <a:schemeClr val="bg1">
                      <a:lumMod val="50000"/>
                    </a:schemeClr>
                  </a:solidFill>
                </a:rPr>
                <a:t>This includes HTTP requests, database </a:t>
              </a:r>
              <a:r>
                <a:rPr lang="en-US" sz="1400" dirty="0" smtClean="0">
                  <a:solidFill>
                    <a:schemeClr val="bg1">
                      <a:lumMod val="50000"/>
                    </a:schemeClr>
                  </a:solidFill>
                </a:rPr>
                <a:t>operations.</a:t>
              </a:r>
              <a:endParaRPr lang="en-US" sz="1400" dirty="0">
                <a:solidFill>
                  <a:schemeClr val="bg1">
                    <a:lumMod val="50000"/>
                  </a:schemeClr>
                </a:solidFill>
              </a:endParaRPr>
            </a:p>
          </p:txBody>
        </p:sp>
      </p:grpSp>
      <p:grpSp>
        <p:nvGrpSpPr>
          <p:cNvPr id="87" name="Group 86"/>
          <p:cNvGrpSpPr/>
          <p:nvPr/>
        </p:nvGrpSpPr>
        <p:grpSpPr>
          <a:xfrm>
            <a:off x="9235770" y="4265772"/>
            <a:ext cx="2440419" cy="1754327"/>
            <a:chOff x="9204947" y="4243733"/>
            <a:chExt cx="2440419" cy="1754327"/>
          </a:xfrm>
        </p:grpSpPr>
        <p:sp>
          <p:nvSpPr>
            <p:cNvPr id="43" name="TextBox 42"/>
            <p:cNvSpPr txBox="1"/>
            <p:nvPr/>
          </p:nvSpPr>
          <p:spPr>
            <a:xfrm>
              <a:off x="9204947" y="4243733"/>
              <a:ext cx="1508746" cy="307777"/>
            </a:xfrm>
            <a:prstGeom prst="rect">
              <a:avLst/>
            </a:prstGeom>
            <a:noFill/>
          </p:spPr>
          <p:txBody>
            <a:bodyPr wrap="none" rtlCol="0">
              <a:spAutoFit/>
            </a:bodyPr>
            <a:lstStyle/>
            <a:p>
              <a:r>
                <a:rPr lang="id-ID" b="1" dirty="0">
                  <a:solidFill>
                    <a:schemeClr val="bg2"/>
                  </a:solidFill>
                  <a:latin typeface="+mj-lt"/>
                </a:rPr>
                <a:t>Single-threaded</a:t>
              </a:r>
            </a:p>
          </p:txBody>
        </p:sp>
        <p:sp>
          <p:nvSpPr>
            <p:cNvPr id="44" name="TextBox 43"/>
            <p:cNvSpPr txBox="1"/>
            <p:nvPr/>
          </p:nvSpPr>
          <p:spPr>
            <a:xfrm>
              <a:off x="9204947" y="4613065"/>
              <a:ext cx="2440419" cy="1384995"/>
            </a:xfrm>
            <a:prstGeom prst="rect">
              <a:avLst/>
            </a:prstGeom>
            <a:noFill/>
          </p:spPr>
          <p:txBody>
            <a:bodyPr wrap="square" rtlCol="0">
              <a:spAutoFit/>
            </a:bodyPr>
            <a:lstStyle/>
            <a:p>
              <a:r>
                <a:rPr lang="en-US" sz="1400" dirty="0">
                  <a:solidFill>
                    <a:schemeClr val="bg1">
                      <a:lumMod val="50000"/>
                    </a:schemeClr>
                  </a:solidFill>
                </a:rPr>
                <a:t>There is </a:t>
              </a:r>
              <a:r>
                <a:rPr lang="en-US" sz="1400" b="1" dirty="0">
                  <a:solidFill>
                    <a:schemeClr val="bg2"/>
                  </a:solidFill>
                </a:rPr>
                <a:t>only one JavaScript thread</a:t>
              </a:r>
              <a:r>
                <a:rPr lang="en-US" sz="1400" dirty="0">
                  <a:solidFill>
                    <a:schemeClr val="bg2"/>
                  </a:solidFill>
                </a:rPr>
                <a:t> </a:t>
              </a:r>
              <a:r>
                <a:rPr lang="en-US" sz="1400" dirty="0">
                  <a:solidFill>
                    <a:schemeClr val="bg1">
                      <a:lumMod val="50000"/>
                    </a:schemeClr>
                  </a:solidFill>
                </a:rPr>
                <a:t>per window. </a:t>
              </a:r>
              <a:r>
                <a:rPr lang="en-US" sz="1400" dirty="0" smtClean="0">
                  <a:solidFill>
                    <a:schemeClr val="bg1">
                      <a:lumMod val="50000"/>
                    </a:schemeClr>
                  </a:solidFill>
                </a:rPr>
                <a:t>Web </a:t>
              </a:r>
              <a:r>
                <a:rPr lang="en-US" sz="1400" dirty="0">
                  <a:solidFill>
                    <a:schemeClr val="bg1">
                      <a:lumMod val="50000"/>
                    </a:schemeClr>
                  </a:solidFill>
                </a:rPr>
                <a:t>Workers standard </a:t>
              </a:r>
              <a:r>
                <a:rPr lang="en-US" sz="1400" dirty="0" smtClean="0">
                  <a:solidFill>
                    <a:schemeClr val="bg1">
                      <a:lumMod val="50000"/>
                    </a:schemeClr>
                  </a:solidFill>
                </a:rPr>
                <a:t>defines </a:t>
              </a:r>
              <a:r>
                <a:rPr lang="en-US" sz="1400" dirty="0">
                  <a:solidFill>
                    <a:schemeClr val="bg1">
                      <a:lumMod val="50000"/>
                    </a:schemeClr>
                  </a:solidFill>
                </a:rPr>
                <a:t>the support for multiple JavaScript workers. </a:t>
              </a:r>
              <a:endParaRPr lang="en-US" sz="1400" b="1" dirty="0">
                <a:solidFill>
                  <a:schemeClr val="bg1">
                    <a:lumMod val="50000"/>
                  </a:schemeClr>
                </a:solidFill>
                <a:latin typeface="Signika Negative" pitchFamily="2" charset="0"/>
              </a:endParaRPr>
            </a:p>
          </p:txBody>
        </p:sp>
      </p:grpSp>
      <p:sp>
        <p:nvSpPr>
          <p:cNvPr id="65" name="Freeform 25"/>
          <p:cNvSpPr>
            <a:spLocks/>
          </p:cNvSpPr>
          <p:nvPr/>
        </p:nvSpPr>
        <p:spPr bwMode="auto">
          <a:xfrm>
            <a:off x="4021798" y="3672869"/>
            <a:ext cx="2105025" cy="2714625"/>
          </a:xfrm>
          <a:custGeom>
            <a:avLst/>
            <a:gdLst>
              <a:gd name="T0" fmla="*/ 466 w 560"/>
              <a:gd name="T1" fmla="*/ 162 h 722"/>
              <a:gd name="T2" fmla="*/ 388 w 560"/>
              <a:gd name="T3" fmla="*/ 162 h 722"/>
              <a:gd name="T4" fmla="*/ 334 w 560"/>
              <a:gd name="T5" fmla="*/ 136 h 722"/>
              <a:gd name="T6" fmla="*/ 363 w 560"/>
              <a:gd name="T7" fmla="*/ 66 h 722"/>
              <a:gd name="T8" fmla="*/ 237 w 560"/>
              <a:gd name="T9" fmla="*/ 66 h 722"/>
              <a:gd name="T10" fmla="*/ 266 w 560"/>
              <a:gd name="T11" fmla="*/ 136 h 722"/>
              <a:gd name="T12" fmla="*/ 227 w 560"/>
              <a:gd name="T13" fmla="*/ 162 h 722"/>
              <a:gd name="T14" fmla="*/ 227 w 560"/>
              <a:gd name="T15" fmla="*/ 162 h 722"/>
              <a:gd name="T16" fmla="*/ 0 w 560"/>
              <a:gd name="T17" fmla="*/ 162 h 722"/>
              <a:gd name="T18" fmla="*/ 15 w 560"/>
              <a:gd name="T19" fmla="*/ 185 h 722"/>
              <a:gd name="T20" fmla="*/ 61 w 560"/>
              <a:gd name="T21" fmla="*/ 213 h 722"/>
              <a:gd name="T22" fmla="*/ 70 w 560"/>
              <a:gd name="T23" fmla="*/ 269 h 722"/>
              <a:gd name="T24" fmla="*/ 35 w 560"/>
              <a:gd name="T25" fmla="*/ 309 h 722"/>
              <a:gd name="T26" fmla="*/ 49 w 560"/>
              <a:gd name="T27" fmla="*/ 352 h 722"/>
              <a:gd name="T28" fmla="*/ 101 w 560"/>
              <a:gd name="T29" fmla="*/ 365 h 722"/>
              <a:gd name="T30" fmla="*/ 127 w 560"/>
              <a:gd name="T31" fmla="*/ 415 h 722"/>
              <a:gd name="T32" fmla="*/ 106 w 560"/>
              <a:gd name="T33" fmla="*/ 464 h 722"/>
              <a:gd name="T34" fmla="*/ 133 w 560"/>
              <a:gd name="T35" fmla="*/ 501 h 722"/>
              <a:gd name="T36" fmla="*/ 186 w 560"/>
              <a:gd name="T37" fmla="*/ 496 h 722"/>
              <a:gd name="T38" fmla="*/ 226 w 560"/>
              <a:gd name="T39" fmla="*/ 536 h 722"/>
              <a:gd name="T40" fmla="*/ 222 w 560"/>
              <a:gd name="T41" fmla="*/ 590 h 722"/>
              <a:gd name="T42" fmla="*/ 258 w 560"/>
              <a:gd name="T43" fmla="*/ 616 h 722"/>
              <a:gd name="T44" fmla="*/ 308 w 560"/>
              <a:gd name="T45" fmla="*/ 596 h 722"/>
              <a:gd name="T46" fmla="*/ 358 w 560"/>
              <a:gd name="T47" fmla="*/ 621 h 722"/>
              <a:gd name="T48" fmla="*/ 370 w 560"/>
              <a:gd name="T49" fmla="*/ 673 h 722"/>
              <a:gd name="T50" fmla="*/ 413 w 560"/>
              <a:gd name="T51" fmla="*/ 687 h 722"/>
              <a:gd name="T52" fmla="*/ 454 w 560"/>
              <a:gd name="T53" fmla="*/ 652 h 722"/>
              <a:gd name="T54" fmla="*/ 509 w 560"/>
              <a:gd name="T55" fmla="*/ 661 h 722"/>
              <a:gd name="T56" fmla="*/ 537 w 560"/>
              <a:gd name="T57" fmla="*/ 707 h 722"/>
              <a:gd name="T58" fmla="*/ 560 w 560"/>
              <a:gd name="T59" fmla="*/ 722 h 722"/>
              <a:gd name="T60" fmla="*/ 560 w 560"/>
              <a:gd name="T61" fmla="*/ 483 h 722"/>
              <a:gd name="T62" fmla="*/ 560 w 560"/>
              <a:gd name="T63" fmla="*/ 483 h 722"/>
              <a:gd name="T64" fmla="*/ 533 w 560"/>
              <a:gd name="T65" fmla="*/ 445 h 722"/>
              <a:gd name="T66" fmla="*/ 464 w 560"/>
              <a:gd name="T67" fmla="*/ 473 h 722"/>
              <a:gd name="T68" fmla="*/ 464 w 560"/>
              <a:gd name="T69" fmla="*/ 347 h 722"/>
              <a:gd name="T70" fmla="*/ 533 w 560"/>
              <a:gd name="T71" fmla="*/ 376 h 722"/>
              <a:gd name="T72" fmla="*/ 560 w 560"/>
              <a:gd name="T73" fmla="*/ 322 h 722"/>
              <a:gd name="T74" fmla="*/ 560 w 560"/>
              <a:gd name="T75" fmla="*/ 257 h 722"/>
              <a:gd name="T76" fmla="*/ 560 w 560"/>
              <a:gd name="T77" fmla="*/ 162 h 722"/>
              <a:gd name="T78" fmla="*/ 466 w 560"/>
              <a:gd name="T79" fmla="*/ 16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0" h="722">
                <a:moveTo>
                  <a:pt x="466" y="162"/>
                </a:moveTo>
                <a:cubicBezTo>
                  <a:pt x="388" y="162"/>
                  <a:pt x="388" y="162"/>
                  <a:pt x="388" y="162"/>
                </a:cubicBezTo>
                <a:cubicBezTo>
                  <a:pt x="339" y="162"/>
                  <a:pt x="328" y="151"/>
                  <a:pt x="334" y="136"/>
                </a:cubicBezTo>
                <a:cubicBezTo>
                  <a:pt x="347" y="108"/>
                  <a:pt x="369" y="105"/>
                  <a:pt x="363" y="66"/>
                </a:cubicBezTo>
                <a:cubicBezTo>
                  <a:pt x="353" y="0"/>
                  <a:pt x="247" y="0"/>
                  <a:pt x="237" y="66"/>
                </a:cubicBezTo>
                <a:cubicBezTo>
                  <a:pt x="231" y="105"/>
                  <a:pt x="254" y="108"/>
                  <a:pt x="266" y="136"/>
                </a:cubicBezTo>
                <a:cubicBezTo>
                  <a:pt x="272" y="149"/>
                  <a:pt x="263" y="160"/>
                  <a:pt x="227" y="162"/>
                </a:cubicBezTo>
                <a:cubicBezTo>
                  <a:pt x="227" y="162"/>
                  <a:pt x="227" y="162"/>
                  <a:pt x="227" y="162"/>
                </a:cubicBezTo>
                <a:cubicBezTo>
                  <a:pt x="0" y="162"/>
                  <a:pt x="0" y="162"/>
                  <a:pt x="0" y="162"/>
                </a:cubicBezTo>
                <a:cubicBezTo>
                  <a:pt x="0" y="171"/>
                  <a:pt x="5" y="179"/>
                  <a:pt x="15" y="185"/>
                </a:cubicBezTo>
                <a:cubicBezTo>
                  <a:pt x="61" y="213"/>
                  <a:pt x="61" y="213"/>
                  <a:pt x="61" y="213"/>
                </a:cubicBezTo>
                <a:cubicBezTo>
                  <a:pt x="82" y="225"/>
                  <a:pt x="86" y="250"/>
                  <a:pt x="70" y="269"/>
                </a:cubicBezTo>
                <a:cubicBezTo>
                  <a:pt x="35" y="309"/>
                  <a:pt x="35" y="309"/>
                  <a:pt x="35" y="309"/>
                </a:cubicBezTo>
                <a:cubicBezTo>
                  <a:pt x="19" y="327"/>
                  <a:pt x="26" y="347"/>
                  <a:pt x="49" y="352"/>
                </a:cubicBezTo>
                <a:cubicBezTo>
                  <a:pt x="101" y="365"/>
                  <a:pt x="101" y="365"/>
                  <a:pt x="101" y="365"/>
                </a:cubicBezTo>
                <a:cubicBezTo>
                  <a:pt x="125" y="370"/>
                  <a:pt x="136" y="393"/>
                  <a:pt x="127" y="415"/>
                </a:cubicBezTo>
                <a:cubicBezTo>
                  <a:pt x="106" y="464"/>
                  <a:pt x="106" y="464"/>
                  <a:pt x="106" y="464"/>
                </a:cubicBezTo>
                <a:cubicBezTo>
                  <a:pt x="97" y="486"/>
                  <a:pt x="109" y="503"/>
                  <a:pt x="133" y="501"/>
                </a:cubicBezTo>
                <a:cubicBezTo>
                  <a:pt x="186" y="496"/>
                  <a:pt x="186" y="496"/>
                  <a:pt x="186" y="496"/>
                </a:cubicBezTo>
                <a:cubicBezTo>
                  <a:pt x="210" y="494"/>
                  <a:pt x="228" y="512"/>
                  <a:pt x="226" y="536"/>
                </a:cubicBezTo>
                <a:cubicBezTo>
                  <a:pt x="222" y="590"/>
                  <a:pt x="222" y="590"/>
                  <a:pt x="222" y="590"/>
                </a:cubicBezTo>
                <a:cubicBezTo>
                  <a:pt x="220" y="614"/>
                  <a:pt x="236" y="626"/>
                  <a:pt x="258" y="616"/>
                </a:cubicBezTo>
                <a:cubicBezTo>
                  <a:pt x="308" y="596"/>
                  <a:pt x="308" y="596"/>
                  <a:pt x="308" y="596"/>
                </a:cubicBezTo>
                <a:cubicBezTo>
                  <a:pt x="330" y="586"/>
                  <a:pt x="352" y="598"/>
                  <a:pt x="358" y="621"/>
                </a:cubicBezTo>
                <a:cubicBezTo>
                  <a:pt x="370" y="673"/>
                  <a:pt x="370" y="673"/>
                  <a:pt x="370" y="673"/>
                </a:cubicBezTo>
                <a:cubicBezTo>
                  <a:pt x="376" y="697"/>
                  <a:pt x="395" y="703"/>
                  <a:pt x="413" y="687"/>
                </a:cubicBezTo>
                <a:cubicBezTo>
                  <a:pt x="454" y="652"/>
                  <a:pt x="454" y="652"/>
                  <a:pt x="454" y="652"/>
                </a:cubicBezTo>
                <a:cubicBezTo>
                  <a:pt x="472" y="637"/>
                  <a:pt x="497" y="641"/>
                  <a:pt x="509" y="661"/>
                </a:cubicBezTo>
                <a:cubicBezTo>
                  <a:pt x="537" y="707"/>
                  <a:pt x="537" y="707"/>
                  <a:pt x="537" y="707"/>
                </a:cubicBezTo>
                <a:cubicBezTo>
                  <a:pt x="544" y="717"/>
                  <a:pt x="552" y="722"/>
                  <a:pt x="560" y="722"/>
                </a:cubicBezTo>
                <a:cubicBezTo>
                  <a:pt x="560" y="483"/>
                  <a:pt x="560" y="483"/>
                  <a:pt x="560" y="483"/>
                </a:cubicBezTo>
                <a:cubicBezTo>
                  <a:pt x="560" y="483"/>
                  <a:pt x="560" y="483"/>
                  <a:pt x="560" y="483"/>
                </a:cubicBezTo>
                <a:cubicBezTo>
                  <a:pt x="557" y="447"/>
                  <a:pt x="546" y="439"/>
                  <a:pt x="533" y="445"/>
                </a:cubicBezTo>
                <a:cubicBezTo>
                  <a:pt x="506" y="457"/>
                  <a:pt x="502" y="479"/>
                  <a:pt x="464" y="473"/>
                </a:cubicBezTo>
                <a:cubicBezTo>
                  <a:pt x="397" y="463"/>
                  <a:pt x="397" y="358"/>
                  <a:pt x="464" y="347"/>
                </a:cubicBezTo>
                <a:cubicBezTo>
                  <a:pt x="502" y="341"/>
                  <a:pt x="506" y="364"/>
                  <a:pt x="533" y="376"/>
                </a:cubicBezTo>
                <a:cubicBezTo>
                  <a:pt x="548" y="383"/>
                  <a:pt x="560" y="371"/>
                  <a:pt x="560" y="322"/>
                </a:cubicBezTo>
                <a:cubicBezTo>
                  <a:pt x="560" y="257"/>
                  <a:pt x="560" y="257"/>
                  <a:pt x="560" y="257"/>
                </a:cubicBezTo>
                <a:cubicBezTo>
                  <a:pt x="560" y="162"/>
                  <a:pt x="560" y="162"/>
                  <a:pt x="560" y="162"/>
                </a:cubicBezTo>
                <a:lnTo>
                  <a:pt x="466" y="162"/>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66" name="Freeform 26"/>
          <p:cNvSpPr>
            <a:spLocks/>
          </p:cNvSpPr>
          <p:nvPr/>
        </p:nvSpPr>
        <p:spPr bwMode="auto">
          <a:xfrm>
            <a:off x="4021798" y="2175856"/>
            <a:ext cx="2717800" cy="2106613"/>
          </a:xfrm>
          <a:custGeom>
            <a:avLst/>
            <a:gdLst>
              <a:gd name="T0" fmla="*/ 656 w 723"/>
              <a:gd name="T1" fmla="*/ 250 h 560"/>
              <a:gd name="T2" fmla="*/ 587 w 723"/>
              <a:gd name="T3" fmla="*/ 278 h 560"/>
              <a:gd name="T4" fmla="*/ 560 w 723"/>
              <a:gd name="T5" fmla="*/ 240 h 560"/>
              <a:gd name="T6" fmla="*/ 560 w 723"/>
              <a:gd name="T7" fmla="*/ 240 h 560"/>
              <a:gd name="T8" fmla="*/ 560 w 723"/>
              <a:gd name="T9" fmla="*/ 0 h 560"/>
              <a:gd name="T10" fmla="*/ 537 w 723"/>
              <a:gd name="T11" fmla="*/ 16 h 560"/>
              <a:gd name="T12" fmla="*/ 509 w 723"/>
              <a:gd name="T13" fmla="*/ 62 h 560"/>
              <a:gd name="T14" fmla="*/ 454 w 723"/>
              <a:gd name="T15" fmla="*/ 71 h 560"/>
              <a:gd name="T16" fmla="*/ 413 w 723"/>
              <a:gd name="T17" fmla="*/ 35 h 560"/>
              <a:gd name="T18" fmla="*/ 370 w 723"/>
              <a:gd name="T19" fmla="*/ 49 h 560"/>
              <a:gd name="T20" fmla="*/ 358 w 723"/>
              <a:gd name="T21" fmla="*/ 102 h 560"/>
              <a:gd name="T22" fmla="*/ 308 w 723"/>
              <a:gd name="T23" fmla="*/ 127 h 560"/>
              <a:gd name="T24" fmla="*/ 258 w 723"/>
              <a:gd name="T25" fmla="*/ 107 h 560"/>
              <a:gd name="T26" fmla="*/ 222 w 723"/>
              <a:gd name="T27" fmla="*/ 133 h 560"/>
              <a:gd name="T28" fmla="*/ 226 w 723"/>
              <a:gd name="T29" fmla="*/ 187 h 560"/>
              <a:gd name="T30" fmla="*/ 186 w 723"/>
              <a:gd name="T31" fmla="*/ 227 h 560"/>
              <a:gd name="T32" fmla="*/ 133 w 723"/>
              <a:gd name="T33" fmla="*/ 222 h 560"/>
              <a:gd name="T34" fmla="*/ 106 w 723"/>
              <a:gd name="T35" fmla="*/ 259 h 560"/>
              <a:gd name="T36" fmla="*/ 127 w 723"/>
              <a:gd name="T37" fmla="*/ 308 h 560"/>
              <a:gd name="T38" fmla="*/ 101 w 723"/>
              <a:gd name="T39" fmla="*/ 358 h 560"/>
              <a:gd name="T40" fmla="*/ 49 w 723"/>
              <a:gd name="T41" fmla="*/ 371 h 560"/>
              <a:gd name="T42" fmla="*/ 35 w 723"/>
              <a:gd name="T43" fmla="*/ 414 h 560"/>
              <a:gd name="T44" fmla="*/ 70 w 723"/>
              <a:gd name="T45" fmla="*/ 454 h 560"/>
              <a:gd name="T46" fmla="*/ 61 w 723"/>
              <a:gd name="T47" fmla="*/ 510 h 560"/>
              <a:gd name="T48" fmla="*/ 15 w 723"/>
              <a:gd name="T49" fmla="*/ 538 h 560"/>
              <a:gd name="T50" fmla="*/ 0 w 723"/>
              <a:gd name="T51" fmla="*/ 560 h 560"/>
              <a:gd name="T52" fmla="*/ 227 w 723"/>
              <a:gd name="T53" fmla="*/ 560 h 560"/>
              <a:gd name="T54" fmla="*/ 227 w 723"/>
              <a:gd name="T55" fmla="*/ 560 h 560"/>
              <a:gd name="T56" fmla="*/ 266 w 723"/>
              <a:gd name="T57" fmla="*/ 534 h 560"/>
              <a:gd name="T58" fmla="*/ 237 w 723"/>
              <a:gd name="T59" fmla="*/ 464 h 560"/>
              <a:gd name="T60" fmla="*/ 363 w 723"/>
              <a:gd name="T61" fmla="*/ 464 h 560"/>
              <a:gd name="T62" fmla="*/ 334 w 723"/>
              <a:gd name="T63" fmla="*/ 534 h 560"/>
              <a:gd name="T64" fmla="*/ 388 w 723"/>
              <a:gd name="T65" fmla="*/ 560 h 560"/>
              <a:gd name="T66" fmla="*/ 466 w 723"/>
              <a:gd name="T67" fmla="*/ 560 h 560"/>
              <a:gd name="T68" fmla="*/ 560 w 723"/>
              <a:gd name="T69" fmla="*/ 560 h 560"/>
              <a:gd name="T70" fmla="*/ 560 w 723"/>
              <a:gd name="T71" fmla="*/ 466 h 560"/>
              <a:gd name="T72" fmla="*/ 560 w 723"/>
              <a:gd name="T73" fmla="*/ 401 h 560"/>
              <a:gd name="T74" fmla="*/ 587 w 723"/>
              <a:gd name="T75" fmla="*/ 347 h 560"/>
              <a:gd name="T76" fmla="*/ 656 w 723"/>
              <a:gd name="T77" fmla="*/ 375 h 560"/>
              <a:gd name="T78" fmla="*/ 656 w 723"/>
              <a:gd name="T79" fmla="*/ 25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23" h="560">
                <a:moveTo>
                  <a:pt x="656" y="250"/>
                </a:moveTo>
                <a:cubicBezTo>
                  <a:pt x="618" y="244"/>
                  <a:pt x="614" y="266"/>
                  <a:pt x="587" y="278"/>
                </a:cubicBezTo>
                <a:cubicBezTo>
                  <a:pt x="574" y="284"/>
                  <a:pt x="563" y="276"/>
                  <a:pt x="560" y="240"/>
                </a:cubicBezTo>
                <a:cubicBezTo>
                  <a:pt x="560" y="240"/>
                  <a:pt x="560" y="240"/>
                  <a:pt x="560" y="240"/>
                </a:cubicBezTo>
                <a:cubicBezTo>
                  <a:pt x="560" y="0"/>
                  <a:pt x="560" y="0"/>
                  <a:pt x="560" y="0"/>
                </a:cubicBezTo>
                <a:cubicBezTo>
                  <a:pt x="552" y="0"/>
                  <a:pt x="544" y="6"/>
                  <a:pt x="537" y="16"/>
                </a:cubicBezTo>
                <a:cubicBezTo>
                  <a:pt x="509" y="62"/>
                  <a:pt x="509" y="62"/>
                  <a:pt x="509" y="62"/>
                </a:cubicBezTo>
                <a:cubicBezTo>
                  <a:pt x="497" y="82"/>
                  <a:pt x="472" y="86"/>
                  <a:pt x="454" y="71"/>
                </a:cubicBezTo>
                <a:cubicBezTo>
                  <a:pt x="413" y="35"/>
                  <a:pt x="413" y="35"/>
                  <a:pt x="413" y="35"/>
                </a:cubicBezTo>
                <a:cubicBezTo>
                  <a:pt x="395" y="20"/>
                  <a:pt x="376" y="26"/>
                  <a:pt x="370" y="49"/>
                </a:cubicBezTo>
                <a:cubicBezTo>
                  <a:pt x="358" y="102"/>
                  <a:pt x="358" y="102"/>
                  <a:pt x="358" y="102"/>
                </a:cubicBezTo>
                <a:cubicBezTo>
                  <a:pt x="352" y="125"/>
                  <a:pt x="330" y="137"/>
                  <a:pt x="308" y="127"/>
                </a:cubicBezTo>
                <a:cubicBezTo>
                  <a:pt x="258" y="107"/>
                  <a:pt x="258" y="107"/>
                  <a:pt x="258" y="107"/>
                </a:cubicBezTo>
                <a:cubicBezTo>
                  <a:pt x="236" y="97"/>
                  <a:pt x="220" y="109"/>
                  <a:pt x="222" y="133"/>
                </a:cubicBezTo>
                <a:cubicBezTo>
                  <a:pt x="226" y="187"/>
                  <a:pt x="226" y="187"/>
                  <a:pt x="226" y="187"/>
                </a:cubicBezTo>
                <a:cubicBezTo>
                  <a:pt x="228" y="211"/>
                  <a:pt x="210" y="229"/>
                  <a:pt x="186" y="227"/>
                </a:cubicBezTo>
                <a:cubicBezTo>
                  <a:pt x="133" y="222"/>
                  <a:pt x="133" y="222"/>
                  <a:pt x="133" y="222"/>
                </a:cubicBezTo>
                <a:cubicBezTo>
                  <a:pt x="109" y="220"/>
                  <a:pt x="97" y="237"/>
                  <a:pt x="106" y="259"/>
                </a:cubicBezTo>
                <a:cubicBezTo>
                  <a:pt x="127" y="308"/>
                  <a:pt x="127" y="308"/>
                  <a:pt x="127" y="308"/>
                </a:cubicBezTo>
                <a:cubicBezTo>
                  <a:pt x="136" y="330"/>
                  <a:pt x="125" y="353"/>
                  <a:pt x="101" y="358"/>
                </a:cubicBezTo>
                <a:cubicBezTo>
                  <a:pt x="49" y="371"/>
                  <a:pt x="49" y="371"/>
                  <a:pt x="49" y="371"/>
                </a:cubicBezTo>
                <a:cubicBezTo>
                  <a:pt x="26" y="376"/>
                  <a:pt x="19" y="395"/>
                  <a:pt x="35" y="414"/>
                </a:cubicBezTo>
                <a:cubicBezTo>
                  <a:pt x="70" y="454"/>
                  <a:pt x="70" y="454"/>
                  <a:pt x="70" y="454"/>
                </a:cubicBezTo>
                <a:cubicBezTo>
                  <a:pt x="86" y="473"/>
                  <a:pt x="82" y="498"/>
                  <a:pt x="61" y="510"/>
                </a:cubicBezTo>
                <a:cubicBezTo>
                  <a:pt x="15" y="538"/>
                  <a:pt x="15" y="538"/>
                  <a:pt x="15" y="538"/>
                </a:cubicBezTo>
                <a:cubicBezTo>
                  <a:pt x="5" y="544"/>
                  <a:pt x="0" y="552"/>
                  <a:pt x="0" y="560"/>
                </a:cubicBezTo>
                <a:cubicBezTo>
                  <a:pt x="227" y="560"/>
                  <a:pt x="227" y="560"/>
                  <a:pt x="227" y="560"/>
                </a:cubicBezTo>
                <a:cubicBezTo>
                  <a:pt x="227" y="560"/>
                  <a:pt x="227" y="560"/>
                  <a:pt x="227" y="560"/>
                </a:cubicBezTo>
                <a:cubicBezTo>
                  <a:pt x="263" y="558"/>
                  <a:pt x="272" y="547"/>
                  <a:pt x="266" y="534"/>
                </a:cubicBezTo>
                <a:cubicBezTo>
                  <a:pt x="254" y="506"/>
                  <a:pt x="231" y="503"/>
                  <a:pt x="237" y="464"/>
                </a:cubicBezTo>
                <a:cubicBezTo>
                  <a:pt x="247" y="398"/>
                  <a:pt x="353" y="398"/>
                  <a:pt x="363" y="464"/>
                </a:cubicBezTo>
                <a:cubicBezTo>
                  <a:pt x="369" y="503"/>
                  <a:pt x="347" y="506"/>
                  <a:pt x="334" y="534"/>
                </a:cubicBezTo>
                <a:cubicBezTo>
                  <a:pt x="328" y="549"/>
                  <a:pt x="339" y="560"/>
                  <a:pt x="388" y="560"/>
                </a:cubicBezTo>
                <a:cubicBezTo>
                  <a:pt x="466" y="560"/>
                  <a:pt x="466" y="560"/>
                  <a:pt x="466" y="560"/>
                </a:cubicBezTo>
                <a:cubicBezTo>
                  <a:pt x="560" y="560"/>
                  <a:pt x="560" y="560"/>
                  <a:pt x="560" y="560"/>
                </a:cubicBezTo>
                <a:cubicBezTo>
                  <a:pt x="560" y="466"/>
                  <a:pt x="560" y="466"/>
                  <a:pt x="560" y="466"/>
                </a:cubicBezTo>
                <a:cubicBezTo>
                  <a:pt x="560" y="401"/>
                  <a:pt x="560" y="401"/>
                  <a:pt x="560" y="401"/>
                </a:cubicBezTo>
                <a:cubicBezTo>
                  <a:pt x="560" y="352"/>
                  <a:pt x="572" y="340"/>
                  <a:pt x="587" y="347"/>
                </a:cubicBezTo>
                <a:cubicBezTo>
                  <a:pt x="614" y="359"/>
                  <a:pt x="618" y="381"/>
                  <a:pt x="656" y="375"/>
                </a:cubicBezTo>
                <a:cubicBezTo>
                  <a:pt x="723" y="365"/>
                  <a:pt x="723" y="260"/>
                  <a:pt x="656" y="25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67" name="Freeform 27"/>
          <p:cNvSpPr>
            <a:spLocks/>
          </p:cNvSpPr>
          <p:nvPr/>
        </p:nvSpPr>
        <p:spPr bwMode="auto">
          <a:xfrm>
            <a:off x="6126823" y="2175856"/>
            <a:ext cx="2105025" cy="2719388"/>
          </a:xfrm>
          <a:custGeom>
            <a:avLst/>
            <a:gdLst>
              <a:gd name="T0" fmla="*/ 333 w 560"/>
              <a:gd name="T1" fmla="*/ 561 h 723"/>
              <a:gd name="T2" fmla="*/ 333 w 560"/>
              <a:gd name="T3" fmla="*/ 560 h 723"/>
              <a:gd name="T4" fmla="*/ 560 w 560"/>
              <a:gd name="T5" fmla="*/ 560 h 723"/>
              <a:gd name="T6" fmla="*/ 545 w 560"/>
              <a:gd name="T7" fmla="*/ 538 h 723"/>
              <a:gd name="T8" fmla="*/ 499 w 560"/>
              <a:gd name="T9" fmla="*/ 510 h 723"/>
              <a:gd name="T10" fmla="*/ 490 w 560"/>
              <a:gd name="T11" fmla="*/ 454 h 723"/>
              <a:gd name="T12" fmla="*/ 525 w 560"/>
              <a:gd name="T13" fmla="*/ 414 h 723"/>
              <a:gd name="T14" fmla="*/ 511 w 560"/>
              <a:gd name="T15" fmla="*/ 371 h 723"/>
              <a:gd name="T16" fmla="*/ 459 w 560"/>
              <a:gd name="T17" fmla="*/ 358 h 723"/>
              <a:gd name="T18" fmla="*/ 433 w 560"/>
              <a:gd name="T19" fmla="*/ 308 h 723"/>
              <a:gd name="T20" fmla="*/ 454 w 560"/>
              <a:gd name="T21" fmla="*/ 259 h 723"/>
              <a:gd name="T22" fmla="*/ 427 w 560"/>
              <a:gd name="T23" fmla="*/ 222 h 723"/>
              <a:gd name="T24" fmla="*/ 374 w 560"/>
              <a:gd name="T25" fmla="*/ 227 h 723"/>
              <a:gd name="T26" fmla="*/ 334 w 560"/>
              <a:gd name="T27" fmla="*/ 187 h 723"/>
              <a:gd name="T28" fmla="*/ 338 w 560"/>
              <a:gd name="T29" fmla="*/ 133 h 723"/>
              <a:gd name="T30" fmla="*/ 302 w 560"/>
              <a:gd name="T31" fmla="*/ 107 h 723"/>
              <a:gd name="T32" fmla="*/ 252 w 560"/>
              <a:gd name="T33" fmla="*/ 127 h 723"/>
              <a:gd name="T34" fmla="*/ 202 w 560"/>
              <a:gd name="T35" fmla="*/ 102 h 723"/>
              <a:gd name="T36" fmla="*/ 190 w 560"/>
              <a:gd name="T37" fmla="*/ 49 h 723"/>
              <a:gd name="T38" fmla="*/ 147 w 560"/>
              <a:gd name="T39" fmla="*/ 35 h 723"/>
              <a:gd name="T40" fmla="*/ 106 w 560"/>
              <a:gd name="T41" fmla="*/ 71 h 723"/>
              <a:gd name="T42" fmla="*/ 50 w 560"/>
              <a:gd name="T43" fmla="*/ 62 h 723"/>
              <a:gd name="T44" fmla="*/ 23 w 560"/>
              <a:gd name="T45" fmla="*/ 16 h 723"/>
              <a:gd name="T46" fmla="*/ 0 w 560"/>
              <a:gd name="T47" fmla="*/ 0 h 723"/>
              <a:gd name="T48" fmla="*/ 0 w 560"/>
              <a:gd name="T49" fmla="*/ 240 h 723"/>
              <a:gd name="T50" fmla="*/ 0 w 560"/>
              <a:gd name="T51" fmla="*/ 240 h 723"/>
              <a:gd name="T52" fmla="*/ 27 w 560"/>
              <a:gd name="T53" fmla="*/ 278 h 723"/>
              <a:gd name="T54" fmla="*/ 96 w 560"/>
              <a:gd name="T55" fmla="*/ 250 h 723"/>
              <a:gd name="T56" fmla="*/ 96 w 560"/>
              <a:gd name="T57" fmla="*/ 375 h 723"/>
              <a:gd name="T58" fmla="*/ 27 w 560"/>
              <a:gd name="T59" fmla="*/ 347 h 723"/>
              <a:gd name="T60" fmla="*/ 0 w 560"/>
              <a:gd name="T61" fmla="*/ 401 h 723"/>
              <a:gd name="T62" fmla="*/ 0 w 560"/>
              <a:gd name="T63" fmla="*/ 466 h 723"/>
              <a:gd name="T64" fmla="*/ 0 w 560"/>
              <a:gd name="T65" fmla="*/ 560 h 723"/>
              <a:gd name="T66" fmla="*/ 94 w 560"/>
              <a:gd name="T67" fmla="*/ 560 h 723"/>
              <a:gd name="T68" fmla="*/ 117 w 560"/>
              <a:gd name="T69" fmla="*/ 560 h 723"/>
              <a:gd name="T70" fmla="*/ 177 w 560"/>
              <a:gd name="T71" fmla="*/ 560 h 723"/>
              <a:gd name="T72" fmla="*/ 226 w 560"/>
              <a:gd name="T73" fmla="*/ 587 h 723"/>
              <a:gd name="T74" fmla="*/ 197 w 560"/>
              <a:gd name="T75" fmla="*/ 657 h 723"/>
              <a:gd name="T76" fmla="*/ 323 w 560"/>
              <a:gd name="T77" fmla="*/ 657 h 723"/>
              <a:gd name="T78" fmla="*/ 294 w 560"/>
              <a:gd name="T79" fmla="*/ 587 h 723"/>
              <a:gd name="T80" fmla="*/ 333 w 560"/>
              <a:gd name="T81" fmla="*/ 561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0" h="723">
                <a:moveTo>
                  <a:pt x="333" y="561"/>
                </a:moveTo>
                <a:cubicBezTo>
                  <a:pt x="333" y="560"/>
                  <a:pt x="333" y="560"/>
                  <a:pt x="333" y="560"/>
                </a:cubicBezTo>
                <a:cubicBezTo>
                  <a:pt x="560" y="560"/>
                  <a:pt x="560" y="560"/>
                  <a:pt x="560" y="560"/>
                </a:cubicBezTo>
                <a:cubicBezTo>
                  <a:pt x="560" y="552"/>
                  <a:pt x="555" y="544"/>
                  <a:pt x="545" y="538"/>
                </a:cubicBezTo>
                <a:cubicBezTo>
                  <a:pt x="499" y="510"/>
                  <a:pt x="499" y="510"/>
                  <a:pt x="499" y="510"/>
                </a:cubicBezTo>
                <a:cubicBezTo>
                  <a:pt x="478" y="498"/>
                  <a:pt x="474" y="473"/>
                  <a:pt x="490" y="454"/>
                </a:cubicBezTo>
                <a:cubicBezTo>
                  <a:pt x="525" y="414"/>
                  <a:pt x="525" y="414"/>
                  <a:pt x="525" y="414"/>
                </a:cubicBezTo>
                <a:cubicBezTo>
                  <a:pt x="541" y="395"/>
                  <a:pt x="534" y="376"/>
                  <a:pt x="511" y="371"/>
                </a:cubicBezTo>
                <a:cubicBezTo>
                  <a:pt x="459" y="358"/>
                  <a:pt x="459" y="358"/>
                  <a:pt x="459" y="358"/>
                </a:cubicBezTo>
                <a:cubicBezTo>
                  <a:pt x="435" y="353"/>
                  <a:pt x="424" y="330"/>
                  <a:pt x="433" y="308"/>
                </a:cubicBezTo>
                <a:cubicBezTo>
                  <a:pt x="454" y="259"/>
                  <a:pt x="454" y="259"/>
                  <a:pt x="454" y="259"/>
                </a:cubicBezTo>
                <a:cubicBezTo>
                  <a:pt x="463" y="237"/>
                  <a:pt x="451" y="220"/>
                  <a:pt x="427" y="222"/>
                </a:cubicBezTo>
                <a:cubicBezTo>
                  <a:pt x="374" y="227"/>
                  <a:pt x="374" y="227"/>
                  <a:pt x="374" y="227"/>
                </a:cubicBezTo>
                <a:cubicBezTo>
                  <a:pt x="350" y="229"/>
                  <a:pt x="332" y="211"/>
                  <a:pt x="334" y="187"/>
                </a:cubicBezTo>
                <a:cubicBezTo>
                  <a:pt x="338" y="133"/>
                  <a:pt x="338" y="133"/>
                  <a:pt x="338" y="133"/>
                </a:cubicBezTo>
                <a:cubicBezTo>
                  <a:pt x="340" y="109"/>
                  <a:pt x="324" y="97"/>
                  <a:pt x="302" y="107"/>
                </a:cubicBezTo>
                <a:cubicBezTo>
                  <a:pt x="252" y="127"/>
                  <a:pt x="252" y="127"/>
                  <a:pt x="252" y="127"/>
                </a:cubicBezTo>
                <a:cubicBezTo>
                  <a:pt x="230" y="137"/>
                  <a:pt x="208" y="125"/>
                  <a:pt x="202" y="102"/>
                </a:cubicBezTo>
                <a:cubicBezTo>
                  <a:pt x="190" y="49"/>
                  <a:pt x="190" y="49"/>
                  <a:pt x="190" y="49"/>
                </a:cubicBezTo>
                <a:cubicBezTo>
                  <a:pt x="184" y="26"/>
                  <a:pt x="165" y="20"/>
                  <a:pt x="147" y="35"/>
                </a:cubicBezTo>
                <a:cubicBezTo>
                  <a:pt x="106" y="71"/>
                  <a:pt x="106" y="71"/>
                  <a:pt x="106" y="71"/>
                </a:cubicBezTo>
                <a:cubicBezTo>
                  <a:pt x="88" y="86"/>
                  <a:pt x="63" y="82"/>
                  <a:pt x="50" y="62"/>
                </a:cubicBezTo>
                <a:cubicBezTo>
                  <a:pt x="23" y="16"/>
                  <a:pt x="23" y="16"/>
                  <a:pt x="23" y="16"/>
                </a:cubicBezTo>
                <a:cubicBezTo>
                  <a:pt x="16" y="6"/>
                  <a:pt x="8" y="0"/>
                  <a:pt x="0" y="0"/>
                </a:cubicBezTo>
                <a:cubicBezTo>
                  <a:pt x="0" y="240"/>
                  <a:pt x="0" y="240"/>
                  <a:pt x="0" y="240"/>
                </a:cubicBezTo>
                <a:cubicBezTo>
                  <a:pt x="0" y="240"/>
                  <a:pt x="0" y="240"/>
                  <a:pt x="0" y="240"/>
                </a:cubicBezTo>
                <a:cubicBezTo>
                  <a:pt x="3" y="276"/>
                  <a:pt x="14" y="284"/>
                  <a:pt x="27" y="278"/>
                </a:cubicBezTo>
                <a:cubicBezTo>
                  <a:pt x="54" y="266"/>
                  <a:pt x="58" y="244"/>
                  <a:pt x="96" y="250"/>
                </a:cubicBezTo>
                <a:cubicBezTo>
                  <a:pt x="163" y="260"/>
                  <a:pt x="163" y="365"/>
                  <a:pt x="96" y="375"/>
                </a:cubicBezTo>
                <a:cubicBezTo>
                  <a:pt x="58" y="381"/>
                  <a:pt x="54" y="359"/>
                  <a:pt x="27" y="347"/>
                </a:cubicBezTo>
                <a:cubicBezTo>
                  <a:pt x="12" y="340"/>
                  <a:pt x="0" y="352"/>
                  <a:pt x="0" y="401"/>
                </a:cubicBezTo>
                <a:cubicBezTo>
                  <a:pt x="0" y="466"/>
                  <a:pt x="0" y="466"/>
                  <a:pt x="0" y="466"/>
                </a:cubicBezTo>
                <a:cubicBezTo>
                  <a:pt x="0" y="560"/>
                  <a:pt x="0" y="560"/>
                  <a:pt x="0" y="560"/>
                </a:cubicBezTo>
                <a:cubicBezTo>
                  <a:pt x="94" y="560"/>
                  <a:pt x="94" y="560"/>
                  <a:pt x="94" y="560"/>
                </a:cubicBezTo>
                <a:cubicBezTo>
                  <a:pt x="117" y="560"/>
                  <a:pt x="117" y="560"/>
                  <a:pt x="117" y="560"/>
                </a:cubicBezTo>
                <a:cubicBezTo>
                  <a:pt x="177" y="560"/>
                  <a:pt x="177" y="560"/>
                  <a:pt x="177" y="560"/>
                </a:cubicBezTo>
                <a:cubicBezTo>
                  <a:pt x="221" y="561"/>
                  <a:pt x="232" y="573"/>
                  <a:pt x="226" y="587"/>
                </a:cubicBezTo>
                <a:cubicBezTo>
                  <a:pt x="213" y="614"/>
                  <a:pt x="191" y="618"/>
                  <a:pt x="197" y="657"/>
                </a:cubicBezTo>
                <a:cubicBezTo>
                  <a:pt x="207" y="723"/>
                  <a:pt x="313" y="723"/>
                  <a:pt x="323" y="657"/>
                </a:cubicBezTo>
                <a:cubicBezTo>
                  <a:pt x="329" y="618"/>
                  <a:pt x="306" y="614"/>
                  <a:pt x="294" y="587"/>
                </a:cubicBezTo>
                <a:cubicBezTo>
                  <a:pt x="288" y="574"/>
                  <a:pt x="297" y="563"/>
                  <a:pt x="333" y="56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68" name="Freeform 28"/>
          <p:cNvSpPr>
            <a:spLocks/>
          </p:cNvSpPr>
          <p:nvPr/>
        </p:nvSpPr>
        <p:spPr bwMode="auto">
          <a:xfrm>
            <a:off x="5514048" y="4282469"/>
            <a:ext cx="2717800" cy="2105025"/>
          </a:xfrm>
          <a:custGeom>
            <a:avLst/>
            <a:gdLst>
              <a:gd name="T0" fmla="*/ 496 w 723"/>
              <a:gd name="T1" fmla="*/ 0 h 560"/>
              <a:gd name="T2" fmla="*/ 496 w 723"/>
              <a:gd name="T3" fmla="*/ 1 h 560"/>
              <a:gd name="T4" fmla="*/ 457 w 723"/>
              <a:gd name="T5" fmla="*/ 27 h 560"/>
              <a:gd name="T6" fmla="*/ 486 w 723"/>
              <a:gd name="T7" fmla="*/ 97 h 560"/>
              <a:gd name="T8" fmla="*/ 360 w 723"/>
              <a:gd name="T9" fmla="*/ 97 h 560"/>
              <a:gd name="T10" fmla="*/ 389 w 723"/>
              <a:gd name="T11" fmla="*/ 27 h 560"/>
              <a:gd name="T12" fmla="*/ 340 w 723"/>
              <a:gd name="T13" fmla="*/ 0 h 560"/>
              <a:gd name="T14" fmla="*/ 280 w 723"/>
              <a:gd name="T15" fmla="*/ 0 h 560"/>
              <a:gd name="T16" fmla="*/ 257 w 723"/>
              <a:gd name="T17" fmla="*/ 0 h 560"/>
              <a:gd name="T18" fmla="*/ 163 w 723"/>
              <a:gd name="T19" fmla="*/ 0 h 560"/>
              <a:gd name="T20" fmla="*/ 163 w 723"/>
              <a:gd name="T21" fmla="*/ 95 h 560"/>
              <a:gd name="T22" fmla="*/ 163 w 723"/>
              <a:gd name="T23" fmla="*/ 160 h 560"/>
              <a:gd name="T24" fmla="*/ 136 w 723"/>
              <a:gd name="T25" fmla="*/ 214 h 560"/>
              <a:gd name="T26" fmla="*/ 67 w 723"/>
              <a:gd name="T27" fmla="*/ 185 h 560"/>
              <a:gd name="T28" fmla="*/ 67 w 723"/>
              <a:gd name="T29" fmla="*/ 311 h 560"/>
              <a:gd name="T30" fmla="*/ 136 w 723"/>
              <a:gd name="T31" fmla="*/ 283 h 560"/>
              <a:gd name="T32" fmla="*/ 163 w 723"/>
              <a:gd name="T33" fmla="*/ 321 h 560"/>
              <a:gd name="T34" fmla="*/ 163 w 723"/>
              <a:gd name="T35" fmla="*/ 321 h 560"/>
              <a:gd name="T36" fmla="*/ 163 w 723"/>
              <a:gd name="T37" fmla="*/ 560 h 560"/>
              <a:gd name="T38" fmla="*/ 186 w 723"/>
              <a:gd name="T39" fmla="*/ 545 h 560"/>
              <a:gd name="T40" fmla="*/ 213 w 723"/>
              <a:gd name="T41" fmla="*/ 499 h 560"/>
              <a:gd name="T42" fmla="*/ 269 w 723"/>
              <a:gd name="T43" fmla="*/ 490 h 560"/>
              <a:gd name="T44" fmla="*/ 310 w 723"/>
              <a:gd name="T45" fmla="*/ 525 h 560"/>
              <a:gd name="T46" fmla="*/ 353 w 723"/>
              <a:gd name="T47" fmla="*/ 511 h 560"/>
              <a:gd name="T48" fmla="*/ 365 w 723"/>
              <a:gd name="T49" fmla="*/ 459 h 560"/>
              <a:gd name="T50" fmla="*/ 415 w 723"/>
              <a:gd name="T51" fmla="*/ 434 h 560"/>
              <a:gd name="T52" fmla="*/ 465 w 723"/>
              <a:gd name="T53" fmla="*/ 454 h 560"/>
              <a:gd name="T54" fmla="*/ 501 w 723"/>
              <a:gd name="T55" fmla="*/ 428 h 560"/>
              <a:gd name="T56" fmla="*/ 497 w 723"/>
              <a:gd name="T57" fmla="*/ 374 h 560"/>
              <a:gd name="T58" fmla="*/ 537 w 723"/>
              <a:gd name="T59" fmla="*/ 334 h 560"/>
              <a:gd name="T60" fmla="*/ 590 w 723"/>
              <a:gd name="T61" fmla="*/ 339 h 560"/>
              <a:gd name="T62" fmla="*/ 617 w 723"/>
              <a:gd name="T63" fmla="*/ 302 h 560"/>
              <a:gd name="T64" fmla="*/ 596 w 723"/>
              <a:gd name="T65" fmla="*/ 253 h 560"/>
              <a:gd name="T66" fmla="*/ 622 w 723"/>
              <a:gd name="T67" fmla="*/ 203 h 560"/>
              <a:gd name="T68" fmla="*/ 674 w 723"/>
              <a:gd name="T69" fmla="*/ 190 h 560"/>
              <a:gd name="T70" fmla="*/ 688 w 723"/>
              <a:gd name="T71" fmla="*/ 147 h 560"/>
              <a:gd name="T72" fmla="*/ 653 w 723"/>
              <a:gd name="T73" fmla="*/ 107 h 560"/>
              <a:gd name="T74" fmla="*/ 662 w 723"/>
              <a:gd name="T75" fmla="*/ 51 h 560"/>
              <a:gd name="T76" fmla="*/ 708 w 723"/>
              <a:gd name="T77" fmla="*/ 23 h 560"/>
              <a:gd name="T78" fmla="*/ 723 w 723"/>
              <a:gd name="T79" fmla="*/ 0 h 560"/>
              <a:gd name="T80" fmla="*/ 496 w 723"/>
              <a:gd name="T81"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23" h="560">
                <a:moveTo>
                  <a:pt x="496" y="0"/>
                </a:moveTo>
                <a:cubicBezTo>
                  <a:pt x="496" y="1"/>
                  <a:pt x="496" y="1"/>
                  <a:pt x="496" y="1"/>
                </a:cubicBezTo>
                <a:cubicBezTo>
                  <a:pt x="460" y="3"/>
                  <a:pt x="451" y="14"/>
                  <a:pt x="457" y="27"/>
                </a:cubicBezTo>
                <a:cubicBezTo>
                  <a:pt x="469" y="54"/>
                  <a:pt x="492" y="58"/>
                  <a:pt x="486" y="97"/>
                </a:cubicBezTo>
                <a:cubicBezTo>
                  <a:pt x="476" y="163"/>
                  <a:pt x="370" y="163"/>
                  <a:pt x="360" y="97"/>
                </a:cubicBezTo>
                <a:cubicBezTo>
                  <a:pt x="354" y="58"/>
                  <a:pt x="376" y="54"/>
                  <a:pt x="389" y="27"/>
                </a:cubicBezTo>
                <a:cubicBezTo>
                  <a:pt x="395" y="13"/>
                  <a:pt x="384" y="1"/>
                  <a:pt x="340" y="0"/>
                </a:cubicBezTo>
                <a:cubicBezTo>
                  <a:pt x="280" y="0"/>
                  <a:pt x="280" y="0"/>
                  <a:pt x="280" y="0"/>
                </a:cubicBezTo>
                <a:cubicBezTo>
                  <a:pt x="257" y="0"/>
                  <a:pt x="257" y="0"/>
                  <a:pt x="257" y="0"/>
                </a:cubicBezTo>
                <a:cubicBezTo>
                  <a:pt x="163" y="0"/>
                  <a:pt x="163" y="0"/>
                  <a:pt x="163" y="0"/>
                </a:cubicBezTo>
                <a:cubicBezTo>
                  <a:pt x="163" y="95"/>
                  <a:pt x="163" y="95"/>
                  <a:pt x="163" y="95"/>
                </a:cubicBezTo>
                <a:cubicBezTo>
                  <a:pt x="163" y="160"/>
                  <a:pt x="163" y="160"/>
                  <a:pt x="163" y="160"/>
                </a:cubicBezTo>
                <a:cubicBezTo>
                  <a:pt x="163" y="209"/>
                  <a:pt x="151" y="221"/>
                  <a:pt x="136" y="214"/>
                </a:cubicBezTo>
                <a:cubicBezTo>
                  <a:pt x="109" y="202"/>
                  <a:pt x="105" y="179"/>
                  <a:pt x="67" y="185"/>
                </a:cubicBezTo>
                <a:cubicBezTo>
                  <a:pt x="0" y="196"/>
                  <a:pt x="0" y="301"/>
                  <a:pt x="67" y="311"/>
                </a:cubicBezTo>
                <a:cubicBezTo>
                  <a:pt x="105" y="317"/>
                  <a:pt x="109" y="295"/>
                  <a:pt x="136" y="283"/>
                </a:cubicBezTo>
                <a:cubicBezTo>
                  <a:pt x="149" y="277"/>
                  <a:pt x="160" y="285"/>
                  <a:pt x="163" y="321"/>
                </a:cubicBezTo>
                <a:cubicBezTo>
                  <a:pt x="163" y="321"/>
                  <a:pt x="163" y="321"/>
                  <a:pt x="163" y="321"/>
                </a:cubicBezTo>
                <a:cubicBezTo>
                  <a:pt x="163" y="560"/>
                  <a:pt x="163" y="560"/>
                  <a:pt x="163" y="560"/>
                </a:cubicBezTo>
                <a:cubicBezTo>
                  <a:pt x="171" y="560"/>
                  <a:pt x="179" y="555"/>
                  <a:pt x="186" y="545"/>
                </a:cubicBezTo>
                <a:cubicBezTo>
                  <a:pt x="213" y="499"/>
                  <a:pt x="213" y="499"/>
                  <a:pt x="213" y="499"/>
                </a:cubicBezTo>
                <a:cubicBezTo>
                  <a:pt x="226" y="479"/>
                  <a:pt x="251" y="475"/>
                  <a:pt x="269" y="490"/>
                </a:cubicBezTo>
                <a:cubicBezTo>
                  <a:pt x="310" y="525"/>
                  <a:pt x="310" y="525"/>
                  <a:pt x="310" y="525"/>
                </a:cubicBezTo>
                <a:cubicBezTo>
                  <a:pt x="328" y="541"/>
                  <a:pt x="347" y="535"/>
                  <a:pt x="353" y="511"/>
                </a:cubicBezTo>
                <a:cubicBezTo>
                  <a:pt x="365" y="459"/>
                  <a:pt x="365" y="459"/>
                  <a:pt x="365" y="459"/>
                </a:cubicBezTo>
                <a:cubicBezTo>
                  <a:pt x="371" y="436"/>
                  <a:pt x="393" y="424"/>
                  <a:pt x="415" y="434"/>
                </a:cubicBezTo>
                <a:cubicBezTo>
                  <a:pt x="465" y="454"/>
                  <a:pt x="465" y="454"/>
                  <a:pt x="465" y="454"/>
                </a:cubicBezTo>
                <a:cubicBezTo>
                  <a:pt x="487" y="464"/>
                  <a:pt x="503" y="452"/>
                  <a:pt x="501" y="428"/>
                </a:cubicBezTo>
                <a:cubicBezTo>
                  <a:pt x="497" y="374"/>
                  <a:pt x="497" y="374"/>
                  <a:pt x="497" y="374"/>
                </a:cubicBezTo>
                <a:cubicBezTo>
                  <a:pt x="495" y="350"/>
                  <a:pt x="513" y="332"/>
                  <a:pt x="537" y="334"/>
                </a:cubicBezTo>
                <a:cubicBezTo>
                  <a:pt x="590" y="339"/>
                  <a:pt x="590" y="339"/>
                  <a:pt x="590" y="339"/>
                </a:cubicBezTo>
                <a:cubicBezTo>
                  <a:pt x="614" y="341"/>
                  <a:pt x="626" y="324"/>
                  <a:pt x="617" y="302"/>
                </a:cubicBezTo>
                <a:cubicBezTo>
                  <a:pt x="596" y="253"/>
                  <a:pt x="596" y="253"/>
                  <a:pt x="596" y="253"/>
                </a:cubicBezTo>
                <a:cubicBezTo>
                  <a:pt x="587" y="231"/>
                  <a:pt x="598" y="208"/>
                  <a:pt x="622" y="203"/>
                </a:cubicBezTo>
                <a:cubicBezTo>
                  <a:pt x="674" y="190"/>
                  <a:pt x="674" y="190"/>
                  <a:pt x="674" y="190"/>
                </a:cubicBezTo>
                <a:cubicBezTo>
                  <a:pt x="697" y="185"/>
                  <a:pt x="704" y="165"/>
                  <a:pt x="688" y="147"/>
                </a:cubicBezTo>
                <a:cubicBezTo>
                  <a:pt x="653" y="107"/>
                  <a:pt x="653" y="107"/>
                  <a:pt x="653" y="107"/>
                </a:cubicBezTo>
                <a:cubicBezTo>
                  <a:pt x="637" y="88"/>
                  <a:pt x="641" y="63"/>
                  <a:pt x="662" y="51"/>
                </a:cubicBezTo>
                <a:cubicBezTo>
                  <a:pt x="708" y="23"/>
                  <a:pt x="708" y="23"/>
                  <a:pt x="708" y="23"/>
                </a:cubicBezTo>
                <a:cubicBezTo>
                  <a:pt x="718" y="17"/>
                  <a:pt x="723" y="9"/>
                  <a:pt x="723" y="0"/>
                </a:cubicBezTo>
                <a:lnTo>
                  <a:pt x="496"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59" name="Freeform 6"/>
          <p:cNvSpPr>
            <a:spLocks noEditPoints="1"/>
          </p:cNvSpPr>
          <p:nvPr/>
        </p:nvSpPr>
        <p:spPr bwMode="auto">
          <a:xfrm>
            <a:off x="4991618" y="5061218"/>
            <a:ext cx="493629" cy="496374"/>
          </a:xfrm>
          <a:custGeom>
            <a:avLst/>
            <a:gdLst>
              <a:gd name="T0" fmla="*/ 342 w 345"/>
              <a:gd name="T1" fmla="*/ 123 h 331"/>
              <a:gd name="T2" fmla="*/ 323 w 345"/>
              <a:gd name="T3" fmla="*/ 107 h 331"/>
              <a:gd name="T4" fmla="*/ 234 w 345"/>
              <a:gd name="T5" fmla="*/ 94 h 331"/>
              <a:gd name="T6" fmla="*/ 195 w 345"/>
              <a:gd name="T7" fmla="*/ 14 h 331"/>
              <a:gd name="T8" fmla="*/ 173 w 345"/>
              <a:gd name="T9" fmla="*/ 0 h 331"/>
              <a:gd name="T10" fmla="*/ 151 w 345"/>
              <a:gd name="T11" fmla="*/ 14 h 331"/>
              <a:gd name="T12" fmla="*/ 112 w 345"/>
              <a:gd name="T13" fmla="*/ 94 h 331"/>
              <a:gd name="T14" fmla="*/ 23 w 345"/>
              <a:gd name="T15" fmla="*/ 107 h 331"/>
              <a:gd name="T16" fmla="*/ 3 w 345"/>
              <a:gd name="T17" fmla="*/ 123 h 331"/>
              <a:gd name="T18" fmla="*/ 9 w 345"/>
              <a:gd name="T19" fmla="*/ 148 h 331"/>
              <a:gd name="T20" fmla="*/ 74 w 345"/>
              <a:gd name="T21" fmla="*/ 213 h 331"/>
              <a:gd name="T22" fmla="*/ 59 w 345"/>
              <a:gd name="T23" fmla="*/ 303 h 331"/>
              <a:gd name="T24" fmla="*/ 69 w 345"/>
              <a:gd name="T25" fmla="*/ 326 h 331"/>
              <a:gd name="T26" fmla="*/ 83 w 345"/>
              <a:gd name="T27" fmla="*/ 331 h 331"/>
              <a:gd name="T28" fmla="*/ 95 w 345"/>
              <a:gd name="T29" fmla="*/ 328 h 331"/>
              <a:gd name="T30" fmla="*/ 173 w 345"/>
              <a:gd name="T31" fmla="*/ 286 h 331"/>
              <a:gd name="T32" fmla="*/ 250 w 345"/>
              <a:gd name="T33" fmla="*/ 328 h 331"/>
              <a:gd name="T34" fmla="*/ 262 w 345"/>
              <a:gd name="T35" fmla="*/ 331 h 331"/>
              <a:gd name="T36" fmla="*/ 277 w 345"/>
              <a:gd name="T37" fmla="*/ 326 h 331"/>
              <a:gd name="T38" fmla="*/ 287 w 345"/>
              <a:gd name="T39" fmla="*/ 303 h 331"/>
              <a:gd name="T40" fmla="*/ 272 w 345"/>
              <a:gd name="T41" fmla="*/ 213 h 331"/>
              <a:gd name="T42" fmla="*/ 337 w 345"/>
              <a:gd name="T43" fmla="*/ 148 h 331"/>
              <a:gd name="T44" fmla="*/ 342 w 345"/>
              <a:gd name="T45" fmla="*/ 123 h 331"/>
              <a:gd name="T46" fmla="*/ 254 w 345"/>
              <a:gd name="T47" fmla="*/ 196 h 331"/>
              <a:gd name="T48" fmla="*/ 247 w 345"/>
              <a:gd name="T49" fmla="*/ 217 h 331"/>
              <a:gd name="T50" fmla="*/ 262 w 345"/>
              <a:gd name="T51" fmla="*/ 307 h 331"/>
              <a:gd name="T52" fmla="*/ 185 w 345"/>
              <a:gd name="T53" fmla="*/ 265 h 331"/>
              <a:gd name="T54" fmla="*/ 173 w 345"/>
              <a:gd name="T55" fmla="*/ 262 h 331"/>
              <a:gd name="T56" fmla="*/ 161 w 345"/>
              <a:gd name="T57" fmla="*/ 265 h 331"/>
              <a:gd name="T58" fmla="*/ 83 w 345"/>
              <a:gd name="T59" fmla="*/ 307 h 331"/>
              <a:gd name="T60" fmla="*/ 99 w 345"/>
              <a:gd name="T61" fmla="*/ 217 h 331"/>
              <a:gd name="T62" fmla="*/ 92 w 345"/>
              <a:gd name="T63" fmla="*/ 196 h 331"/>
              <a:gd name="T64" fmla="*/ 27 w 345"/>
              <a:gd name="T65" fmla="*/ 131 h 331"/>
              <a:gd name="T66" fmla="*/ 116 w 345"/>
              <a:gd name="T67" fmla="*/ 118 h 331"/>
              <a:gd name="T68" fmla="*/ 134 w 345"/>
              <a:gd name="T69" fmla="*/ 104 h 331"/>
              <a:gd name="T70" fmla="*/ 173 w 345"/>
              <a:gd name="T71" fmla="*/ 24 h 331"/>
              <a:gd name="T72" fmla="*/ 212 w 345"/>
              <a:gd name="T73" fmla="*/ 104 h 331"/>
              <a:gd name="T74" fmla="*/ 230 w 345"/>
              <a:gd name="T75" fmla="*/ 118 h 331"/>
              <a:gd name="T76" fmla="*/ 319 w 345"/>
              <a:gd name="T77" fmla="*/ 131 h 331"/>
              <a:gd name="T78" fmla="*/ 254 w 345"/>
              <a:gd name="T79" fmla="*/ 196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5" h="331">
                <a:moveTo>
                  <a:pt x="342" y="123"/>
                </a:moveTo>
                <a:cubicBezTo>
                  <a:pt x="340" y="115"/>
                  <a:pt x="332" y="108"/>
                  <a:pt x="323" y="107"/>
                </a:cubicBezTo>
                <a:cubicBezTo>
                  <a:pt x="234" y="94"/>
                  <a:pt x="234" y="94"/>
                  <a:pt x="234" y="94"/>
                </a:cubicBezTo>
                <a:cubicBezTo>
                  <a:pt x="195" y="14"/>
                  <a:pt x="195" y="14"/>
                  <a:pt x="195" y="14"/>
                </a:cubicBezTo>
                <a:cubicBezTo>
                  <a:pt x="191" y="5"/>
                  <a:pt x="182" y="0"/>
                  <a:pt x="173" y="0"/>
                </a:cubicBezTo>
                <a:cubicBezTo>
                  <a:pt x="163" y="0"/>
                  <a:pt x="155" y="5"/>
                  <a:pt x="151" y="14"/>
                </a:cubicBezTo>
                <a:cubicBezTo>
                  <a:pt x="112" y="94"/>
                  <a:pt x="112" y="94"/>
                  <a:pt x="112" y="94"/>
                </a:cubicBezTo>
                <a:cubicBezTo>
                  <a:pt x="23" y="107"/>
                  <a:pt x="23" y="107"/>
                  <a:pt x="23" y="107"/>
                </a:cubicBezTo>
                <a:cubicBezTo>
                  <a:pt x="14" y="108"/>
                  <a:pt x="6" y="115"/>
                  <a:pt x="3" y="123"/>
                </a:cubicBezTo>
                <a:cubicBezTo>
                  <a:pt x="0" y="132"/>
                  <a:pt x="3" y="141"/>
                  <a:pt x="9" y="148"/>
                </a:cubicBezTo>
                <a:cubicBezTo>
                  <a:pt x="74" y="213"/>
                  <a:pt x="74" y="213"/>
                  <a:pt x="74" y="213"/>
                </a:cubicBezTo>
                <a:cubicBezTo>
                  <a:pt x="59" y="303"/>
                  <a:pt x="59" y="303"/>
                  <a:pt x="59" y="303"/>
                </a:cubicBezTo>
                <a:cubicBezTo>
                  <a:pt x="58" y="312"/>
                  <a:pt x="61" y="321"/>
                  <a:pt x="69" y="326"/>
                </a:cubicBezTo>
                <a:cubicBezTo>
                  <a:pt x="73" y="329"/>
                  <a:pt x="78" y="331"/>
                  <a:pt x="83" y="331"/>
                </a:cubicBezTo>
                <a:cubicBezTo>
                  <a:pt x="88" y="331"/>
                  <a:pt x="92" y="330"/>
                  <a:pt x="95" y="328"/>
                </a:cubicBezTo>
                <a:cubicBezTo>
                  <a:pt x="173" y="286"/>
                  <a:pt x="173" y="286"/>
                  <a:pt x="173" y="286"/>
                </a:cubicBezTo>
                <a:cubicBezTo>
                  <a:pt x="250" y="328"/>
                  <a:pt x="250" y="328"/>
                  <a:pt x="250" y="328"/>
                </a:cubicBezTo>
                <a:cubicBezTo>
                  <a:pt x="254" y="330"/>
                  <a:pt x="258" y="331"/>
                  <a:pt x="262" y="331"/>
                </a:cubicBezTo>
                <a:cubicBezTo>
                  <a:pt x="267" y="331"/>
                  <a:pt x="272" y="329"/>
                  <a:pt x="277" y="326"/>
                </a:cubicBezTo>
                <a:cubicBezTo>
                  <a:pt x="284" y="321"/>
                  <a:pt x="288" y="312"/>
                  <a:pt x="287" y="303"/>
                </a:cubicBezTo>
                <a:cubicBezTo>
                  <a:pt x="272" y="213"/>
                  <a:pt x="272" y="213"/>
                  <a:pt x="272" y="213"/>
                </a:cubicBezTo>
                <a:cubicBezTo>
                  <a:pt x="337" y="148"/>
                  <a:pt x="337" y="148"/>
                  <a:pt x="337" y="148"/>
                </a:cubicBezTo>
                <a:cubicBezTo>
                  <a:pt x="343" y="141"/>
                  <a:pt x="345" y="132"/>
                  <a:pt x="342" y="123"/>
                </a:cubicBezTo>
                <a:close/>
                <a:moveTo>
                  <a:pt x="254" y="196"/>
                </a:moveTo>
                <a:cubicBezTo>
                  <a:pt x="248" y="201"/>
                  <a:pt x="246" y="209"/>
                  <a:pt x="247" y="217"/>
                </a:cubicBezTo>
                <a:cubicBezTo>
                  <a:pt x="262" y="307"/>
                  <a:pt x="262" y="307"/>
                  <a:pt x="262" y="307"/>
                </a:cubicBezTo>
                <a:cubicBezTo>
                  <a:pt x="185" y="265"/>
                  <a:pt x="185" y="265"/>
                  <a:pt x="185" y="265"/>
                </a:cubicBezTo>
                <a:cubicBezTo>
                  <a:pt x="181" y="263"/>
                  <a:pt x="177" y="262"/>
                  <a:pt x="173" y="262"/>
                </a:cubicBezTo>
                <a:cubicBezTo>
                  <a:pt x="169" y="262"/>
                  <a:pt x="165" y="263"/>
                  <a:pt x="161" y="265"/>
                </a:cubicBezTo>
                <a:cubicBezTo>
                  <a:pt x="83" y="307"/>
                  <a:pt x="83" y="307"/>
                  <a:pt x="83" y="307"/>
                </a:cubicBezTo>
                <a:cubicBezTo>
                  <a:pt x="99" y="217"/>
                  <a:pt x="99" y="217"/>
                  <a:pt x="99" y="217"/>
                </a:cubicBezTo>
                <a:cubicBezTo>
                  <a:pt x="100" y="209"/>
                  <a:pt x="97" y="201"/>
                  <a:pt x="92" y="196"/>
                </a:cubicBezTo>
                <a:cubicBezTo>
                  <a:pt x="27" y="131"/>
                  <a:pt x="27" y="131"/>
                  <a:pt x="27" y="131"/>
                </a:cubicBezTo>
                <a:cubicBezTo>
                  <a:pt x="116" y="118"/>
                  <a:pt x="116" y="118"/>
                  <a:pt x="116" y="118"/>
                </a:cubicBezTo>
                <a:cubicBezTo>
                  <a:pt x="124" y="116"/>
                  <a:pt x="131" y="111"/>
                  <a:pt x="134" y="104"/>
                </a:cubicBezTo>
                <a:cubicBezTo>
                  <a:pt x="173" y="24"/>
                  <a:pt x="173" y="24"/>
                  <a:pt x="173" y="24"/>
                </a:cubicBezTo>
                <a:cubicBezTo>
                  <a:pt x="212" y="104"/>
                  <a:pt x="212" y="104"/>
                  <a:pt x="212" y="104"/>
                </a:cubicBezTo>
                <a:cubicBezTo>
                  <a:pt x="215" y="111"/>
                  <a:pt x="222" y="116"/>
                  <a:pt x="230" y="118"/>
                </a:cubicBezTo>
                <a:cubicBezTo>
                  <a:pt x="319" y="131"/>
                  <a:pt x="319" y="131"/>
                  <a:pt x="319" y="131"/>
                </a:cubicBezTo>
                <a:lnTo>
                  <a:pt x="254" y="1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60" name="Freeform 26"/>
          <p:cNvSpPr>
            <a:spLocks noEditPoints="1"/>
          </p:cNvSpPr>
          <p:nvPr/>
        </p:nvSpPr>
        <p:spPr bwMode="auto">
          <a:xfrm>
            <a:off x="6950998" y="3137903"/>
            <a:ext cx="456674" cy="443605"/>
          </a:xfrm>
          <a:custGeom>
            <a:avLst/>
            <a:gdLst>
              <a:gd name="T0" fmla="*/ 188 w 263"/>
              <a:gd name="T1" fmla="*/ 0 h 256"/>
              <a:gd name="T2" fmla="*/ 111 w 263"/>
              <a:gd name="T3" fmla="*/ 54 h 256"/>
              <a:gd name="T4" fmla="*/ 111 w 263"/>
              <a:gd name="T5" fmla="*/ 55 h 256"/>
              <a:gd name="T6" fmla="*/ 28 w 263"/>
              <a:gd name="T7" fmla="*/ 138 h 256"/>
              <a:gd name="T8" fmla="*/ 1 w 263"/>
              <a:gd name="T9" fmla="*/ 220 h 256"/>
              <a:gd name="T10" fmla="*/ 28 w 263"/>
              <a:gd name="T11" fmla="*/ 256 h 256"/>
              <a:gd name="T12" fmla="*/ 105 w 263"/>
              <a:gd name="T13" fmla="*/ 237 h 256"/>
              <a:gd name="T14" fmla="*/ 241 w 263"/>
              <a:gd name="T15" fmla="*/ 105 h 256"/>
              <a:gd name="T16" fmla="*/ 128 w 263"/>
              <a:gd name="T17" fmla="*/ 190 h 256"/>
              <a:gd name="T18" fmla="*/ 198 w 263"/>
              <a:gd name="T19" fmla="*/ 94 h 256"/>
              <a:gd name="T20" fmla="*/ 190 w 263"/>
              <a:gd name="T21" fmla="*/ 134 h 256"/>
              <a:gd name="T22" fmla="*/ 128 w 263"/>
              <a:gd name="T23" fmla="*/ 196 h 256"/>
              <a:gd name="T24" fmla="*/ 118 w 263"/>
              <a:gd name="T25" fmla="*/ 162 h 256"/>
              <a:gd name="T26" fmla="*/ 91 w 263"/>
              <a:gd name="T27" fmla="*/ 136 h 256"/>
              <a:gd name="T28" fmla="*/ 184 w 263"/>
              <a:gd name="T29" fmla="*/ 72 h 256"/>
              <a:gd name="T30" fmla="*/ 118 w 263"/>
              <a:gd name="T31" fmla="*/ 162 h 256"/>
              <a:gd name="T32" fmla="*/ 61 w 263"/>
              <a:gd name="T33" fmla="*/ 128 h 256"/>
              <a:gd name="T34" fmla="*/ 159 w 263"/>
              <a:gd name="T35" fmla="*/ 57 h 256"/>
              <a:gd name="T36" fmla="*/ 33 w 263"/>
              <a:gd name="T37" fmla="*/ 239 h 256"/>
              <a:gd name="T38" fmla="*/ 16 w 263"/>
              <a:gd name="T39" fmla="*/ 228 h 256"/>
              <a:gd name="T40" fmla="*/ 25 w 263"/>
              <a:gd name="T41" fmla="*/ 193 h 256"/>
              <a:gd name="T42" fmla="*/ 63 w 263"/>
              <a:gd name="T43" fmla="*/ 231 h 256"/>
              <a:gd name="T44" fmla="*/ 71 w 263"/>
              <a:gd name="T45" fmla="*/ 229 h 256"/>
              <a:gd name="T46" fmla="*/ 27 w 263"/>
              <a:gd name="T47" fmla="*/ 185 h 256"/>
              <a:gd name="T48" fmla="*/ 39 w 263"/>
              <a:gd name="T49" fmla="*/ 150 h 256"/>
              <a:gd name="T50" fmla="*/ 103 w 263"/>
              <a:gd name="T51" fmla="*/ 220 h 256"/>
              <a:gd name="T52" fmla="*/ 71 w 263"/>
              <a:gd name="T53" fmla="*/ 229 h 256"/>
              <a:gd name="T54" fmla="*/ 216 w 263"/>
              <a:gd name="T55" fmla="*/ 108 h 256"/>
              <a:gd name="T56" fmla="*/ 196 w 263"/>
              <a:gd name="T57" fmla="*/ 60 h 256"/>
              <a:gd name="T58" fmla="*/ 162 w 263"/>
              <a:gd name="T59" fmla="*/ 26 h 256"/>
              <a:gd name="T60" fmla="*/ 224 w 263"/>
              <a:gd name="T61" fmla="*/ 32 h 256"/>
              <a:gd name="T62" fmla="*/ 230 w 263"/>
              <a:gd name="T63" fmla="*/ 9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3" h="256">
                <a:moveTo>
                  <a:pt x="235" y="21"/>
                </a:moveTo>
                <a:cubicBezTo>
                  <a:pt x="222" y="8"/>
                  <a:pt x="205" y="0"/>
                  <a:pt x="188" y="0"/>
                </a:cubicBezTo>
                <a:cubicBezTo>
                  <a:pt x="173" y="0"/>
                  <a:pt x="160" y="5"/>
                  <a:pt x="150" y="15"/>
                </a:cubicBezTo>
                <a:cubicBezTo>
                  <a:pt x="111" y="54"/>
                  <a:pt x="111" y="54"/>
                  <a:pt x="111" y="54"/>
                </a:cubicBezTo>
                <a:cubicBezTo>
                  <a:pt x="111" y="54"/>
                  <a:pt x="111" y="54"/>
                  <a:pt x="111" y="55"/>
                </a:cubicBezTo>
                <a:cubicBezTo>
                  <a:pt x="111" y="55"/>
                  <a:pt x="111" y="55"/>
                  <a:pt x="111" y="55"/>
                </a:cubicBezTo>
                <a:cubicBezTo>
                  <a:pt x="111" y="55"/>
                  <a:pt x="111" y="55"/>
                  <a:pt x="111" y="55"/>
                </a:cubicBezTo>
                <a:cubicBezTo>
                  <a:pt x="28" y="138"/>
                  <a:pt x="28" y="138"/>
                  <a:pt x="28" y="138"/>
                </a:cubicBezTo>
                <a:cubicBezTo>
                  <a:pt x="24" y="142"/>
                  <a:pt x="22" y="147"/>
                  <a:pt x="20" y="152"/>
                </a:cubicBezTo>
                <a:cubicBezTo>
                  <a:pt x="1" y="220"/>
                  <a:pt x="1" y="220"/>
                  <a:pt x="1" y="220"/>
                </a:cubicBezTo>
                <a:cubicBezTo>
                  <a:pt x="1" y="220"/>
                  <a:pt x="0" y="225"/>
                  <a:pt x="0" y="228"/>
                </a:cubicBezTo>
                <a:cubicBezTo>
                  <a:pt x="0" y="243"/>
                  <a:pt x="13" y="256"/>
                  <a:pt x="28" y="256"/>
                </a:cubicBezTo>
                <a:cubicBezTo>
                  <a:pt x="31" y="256"/>
                  <a:pt x="37" y="255"/>
                  <a:pt x="37" y="255"/>
                </a:cubicBezTo>
                <a:cubicBezTo>
                  <a:pt x="105" y="237"/>
                  <a:pt x="105" y="237"/>
                  <a:pt x="105" y="237"/>
                </a:cubicBezTo>
                <a:cubicBezTo>
                  <a:pt x="110" y="235"/>
                  <a:pt x="115" y="232"/>
                  <a:pt x="119" y="229"/>
                </a:cubicBezTo>
                <a:cubicBezTo>
                  <a:pt x="241" y="105"/>
                  <a:pt x="241" y="105"/>
                  <a:pt x="241" y="105"/>
                </a:cubicBezTo>
                <a:cubicBezTo>
                  <a:pt x="263" y="83"/>
                  <a:pt x="261" y="46"/>
                  <a:pt x="235" y="21"/>
                </a:cubicBezTo>
                <a:close/>
                <a:moveTo>
                  <a:pt x="128" y="190"/>
                </a:moveTo>
                <a:cubicBezTo>
                  <a:pt x="127" y="183"/>
                  <a:pt x="125" y="176"/>
                  <a:pt x="122" y="169"/>
                </a:cubicBezTo>
                <a:cubicBezTo>
                  <a:pt x="198" y="94"/>
                  <a:pt x="198" y="94"/>
                  <a:pt x="198" y="94"/>
                </a:cubicBezTo>
                <a:cubicBezTo>
                  <a:pt x="203" y="108"/>
                  <a:pt x="200" y="124"/>
                  <a:pt x="190" y="134"/>
                </a:cubicBezTo>
                <a:cubicBezTo>
                  <a:pt x="190" y="134"/>
                  <a:pt x="190" y="134"/>
                  <a:pt x="190" y="134"/>
                </a:cubicBezTo>
                <a:cubicBezTo>
                  <a:pt x="190" y="134"/>
                  <a:pt x="190" y="134"/>
                  <a:pt x="190" y="134"/>
                </a:cubicBezTo>
                <a:cubicBezTo>
                  <a:pt x="128" y="196"/>
                  <a:pt x="128" y="196"/>
                  <a:pt x="128" y="196"/>
                </a:cubicBezTo>
                <a:cubicBezTo>
                  <a:pt x="128" y="194"/>
                  <a:pt x="128" y="192"/>
                  <a:pt x="128" y="190"/>
                </a:cubicBezTo>
                <a:close/>
                <a:moveTo>
                  <a:pt x="118" y="162"/>
                </a:moveTo>
                <a:cubicBezTo>
                  <a:pt x="115" y="157"/>
                  <a:pt x="112" y="152"/>
                  <a:pt x="108" y="148"/>
                </a:cubicBezTo>
                <a:cubicBezTo>
                  <a:pt x="103" y="143"/>
                  <a:pt x="97" y="140"/>
                  <a:pt x="91" y="136"/>
                </a:cubicBezTo>
                <a:cubicBezTo>
                  <a:pt x="168" y="60"/>
                  <a:pt x="168" y="60"/>
                  <a:pt x="168" y="60"/>
                </a:cubicBezTo>
                <a:cubicBezTo>
                  <a:pt x="174" y="63"/>
                  <a:pt x="179" y="66"/>
                  <a:pt x="184" y="72"/>
                </a:cubicBezTo>
                <a:cubicBezTo>
                  <a:pt x="189" y="76"/>
                  <a:pt x="192" y="81"/>
                  <a:pt x="195" y="86"/>
                </a:cubicBezTo>
                <a:lnTo>
                  <a:pt x="118" y="162"/>
                </a:lnTo>
                <a:close/>
                <a:moveTo>
                  <a:pt x="84" y="133"/>
                </a:moveTo>
                <a:cubicBezTo>
                  <a:pt x="76" y="130"/>
                  <a:pt x="69" y="128"/>
                  <a:pt x="61" y="128"/>
                </a:cubicBezTo>
                <a:cubicBezTo>
                  <a:pt x="123" y="66"/>
                  <a:pt x="123" y="66"/>
                  <a:pt x="123" y="66"/>
                </a:cubicBezTo>
                <a:cubicBezTo>
                  <a:pt x="132" y="56"/>
                  <a:pt x="146" y="54"/>
                  <a:pt x="159" y="57"/>
                </a:cubicBezTo>
                <a:lnTo>
                  <a:pt x="84" y="133"/>
                </a:lnTo>
                <a:close/>
                <a:moveTo>
                  <a:pt x="33" y="239"/>
                </a:moveTo>
                <a:cubicBezTo>
                  <a:pt x="32" y="239"/>
                  <a:pt x="30" y="240"/>
                  <a:pt x="28" y="240"/>
                </a:cubicBezTo>
                <a:cubicBezTo>
                  <a:pt x="21" y="240"/>
                  <a:pt x="16" y="235"/>
                  <a:pt x="16" y="228"/>
                </a:cubicBezTo>
                <a:cubicBezTo>
                  <a:pt x="16" y="227"/>
                  <a:pt x="17" y="224"/>
                  <a:pt x="17" y="224"/>
                </a:cubicBezTo>
                <a:cubicBezTo>
                  <a:pt x="25" y="193"/>
                  <a:pt x="25" y="193"/>
                  <a:pt x="25" y="193"/>
                </a:cubicBezTo>
                <a:cubicBezTo>
                  <a:pt x="34" y="193"/>
                  <a:pt x="44" y="196"/>
                  <a:pt x="52" y="204"/>
                </a:cubicBezTo>
                <a:cubicBezTo>
                  <a:pt x="60" y="212"/>
                  <a:pt x="64" y="222"/>
                  <a:pt x="63" y="231"/>
                </a:cubicBezTo>
                <a:lnTo>
                  <a:pt x="33" y="239"/>
                </a:lnTo>
                <a:close/>
                <a:moveTo>
                  <a:pt x="71" y="229"/>
                </a:moveTo>
                <a:cubicBezTo>
                  <a:pt x="71" y="218"/>
                  <a:pt x="66" y="207"/>
                  <a:pt x="58" y="198"/>
                </a:cubicBezTo>
                <a:cubicBezTo>
                  <a:pt x="49" y="190"/>
                  <a:pt x="38" y="185"/>
                  <a:pt x="27" y="185"/>
                </a:cubicBezTo>
                <a:cubicBezTo>
                  <a:pt x="35" y="156"/>
                  <a:pt x="35" y="156"/>
                  <a:pt x="35" y="156"/>
                </a:cubicBezTo>
                <a:cubicBezTo>
                  <a:pt x="36" y="154"/>
                  <a:pt x="37" y="152"/>
                  <a:pt x="39" y="150"/>
                </a:cubicBezTo>
                <a:cubicBezTo>
                  <a:pt x="55" y="139"/>
                  <a:pt x="79" y="142"/>
                  <a:pt x="96" y="160"/>
                </a:cubicBezTo>
                <a:cubicBezTo>
                  <a:pt x="115" y="178"/>
                  <a:pt x="117" y="204"/>
                  <a:pt x="103" y="220"/>
                </a:cubicBezTo>
                <a:cubicBezTo>
                  <a:pt x="103" y="221"/>
                  <a:pt x="102" y="221"/>
                  <a:pt x="101" y="221"/>
                </a:cubicBezTo>
                <a:lnTo>
                  <a:pt x="71" y="229"/>
                </a:lnTo>
                <a:close/>
                <a:moveTo>
                  <a:pt x="230" y="94"/>
                </a:moveTo>
                <a:cubicBezTo>
                  <a:pt x="216" y="108"/>
                  <a:pt x="216" y="108"/>
                  <a:pt x="216" y="108"/>
                </a:cubicBezTo>
                <a:cubicBezTo>
                  <a:pt x="216" y="106"/>
                  <a:pt x="216" y="104"/>
                  <a:pt x="216" y="102"/>
                </a:cubicBezTo>
                <a:cubicBezTo>
                  <a:pt x="215" y="87"/>
                  <a:pt x="207" y="72"/>
                  <a:pt x="196" y="60"/>
                </a:cubicBezTo>
                <a:cubicBezTo>
                  <a:pt x="183" y="47"/>
                  <a:pt x="165" y="40"/>
                  <a:pt x="148" y="40"/>
                </a:cubicBezTo>
                <a:cubicBezTo>
                  <a:pt x="162" y="26"/>
                  <a:pt x="162" y="26"/>
                  <a:pt x="162" y="26"/>
                </a:cubicBezTo>
                <a:cubicBezTo>
                  <a:pt x="168" y="20"/>
                  <a:pt x="177" y="16"/>
                  <a:pt x="188" y="16"/>
                </a:cubicBezTo>
                <a:cubicBezTo>
                  <a:pt x="200" y="16"/>
                  <a:pt x="214" y="22"/>
                  <a:pt x="224" y="32"/>
                </a:cubicBezTo>
                <a:cubicBezTo>
                  <a:pt x="233" y="41"/>
                  <a:pt x="239" y="53"/>
                  <a:pt x="240" y="65"/>
                </a:cubicBezTo>
                <a:cubicBezTo>
                  <a:pt x="241" y="76"/>
                  <a:pt x="237" y="87"/>
                  <a:pt x="230" y="9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64" name="Freeform 11"/>
          <p:cNvSpPr>
            <a:spLocks noEditPoints="1"/>
          </p:cNvSpPr>
          <p:nvPr/>
        </p:nvSpPr>
        <p:spPr bwMode="auto">
          <a:xfrm>
            <a:off x="6860688" y="5100647"/>
            <a:ext cx="446548" cy="445222"/>
          </a:xfrm>
          <a:custGeom>
            <a:avLst/>
            <a:gdLst>
              <a:gd name="T0" fmla="*/ 839 w 852"/>
              <a:gd name="T1" fmla="*/ 4 h 850"/>
              <a:gd name="T2" fmla="*/ 824 w 852"/>
              <a:gd name="T3" fmla="*/ 0 h 850"/>
              <a:gd name="T4" fmla="*/ 810 w 852"/>
              <a:gd name="T5" fmla="*/ 5 h 850"/>
              <a:gd name="T6" fmla="*/ 13 w 852"/>
              <a:gd name="T7" fmla="*/ 536 h 850"/>
              <a:gd name="T8" fmla="*/ 1 w 852"/>
              <a:gd name="T9" fmla="*/ 561 h 850"/>
              <a:gd name="T10" fmla="*/ 18 w 852"/>
              <a:gd name="T11" fmla="*/ 583 h 850"/>
              <a:gd name="T12" fmla="*/ 225 w 852"/>
              <a:gd name="T13" fmla="*/ 666 h 850"/>
              <a:gd name="T14" fmla="*/ 323 w 852"/>
              <a:gd name="T15" fmla="*/ 837 h 850"/>
              <a:gd name="T16" fmla="*/ 346 w 852"/>
              <a:gd name="T17" fmla="*/ 850 h 850"/>
              <a:gd name="T18" fmla="*/ 346 w 852"/>
              <a:gd name="T19" fmla="*/ 850 h 850"/>
              <a:gd name="T20" fmla="*/ 369 w 852"/>
              <a:gd name="T21" fmla="*/ 837 h 850"/>
              <a:gd name="T22" fmla="*/ 424 w 852"/>
              <a:gd name="T23" fmla="*/ 745 h 850"/>
              <a:gd name="T24" fmla="*/ 682 w 852"/>
              <a:gd name="T25" fmla="*/ 848 h 850"/>
              <a:gd name="T26" fmla="*/ 691 w 852"/>
              <a:gd name="T27" fmla="*/ 850 h 850"/>
              <a:gd name="T28" fmla="*/ 705 w 852"/>
              <a:gd name="T29" fmla="*/ 847 h 850"/>
              <a:gd name="T30" fmla="*/ 718 w 852"/>
              <a:gd name="T31" fmla="*/ 828 h 850"/>
              <a:gd name="T32" fmla="*/ 850 w 852"/>
              <a:gd name="T33" fmla="*/ 31 h 850"/>
              <a:gd name="T34" fmla="*/ 839 w 852"/>
              <a:gd name="T35" fmla="*/ 4 h 850"/>
              <a:gd name="T36" fmla="*/ 84 w 852"/>
              <a:gd name="T37" fmla="*/ 552 h 850"/>
              <a:gd name="T38" fmla="*/ 700 w 852"/>
              <a:gd name="T39" fmla="*/ 142 h 850"/>
              <a:gd name="T40" fmla="*/ 252 w 852"/>
              <a:gd name="T41" fmla="*/ 621 h 850"/>
              <a:gd name="T42" fmla="*/ 245 w 852"/>
              <a:gd name="T43" fmla="*/ 616 h 850"/>
              <a:gd name="T44" fmla="*/ 84 w 852"/>
              <a:gd name="T45" fmla="*/ 552 h 850"/>
              <a:gd name="T46" fmla="*/ 272 w 852"/>
              <a:gd name="T47" fmla="*/ 639 h 850"/>
              <a:gd name="T48" fmla="*/ 271 w 852"/>
              <a:gd name="T49" fmla="*/ 639 h 850"/>
              <a:gd name="T50" fmla="*/ 774 w 852"/>
              <a:gd name="T51" fmla="*/ 101 h 850"/>
              <a:gd name="T52" fmla="*/ 346 w 852"/>
              <a:gd name="T53" fmla="*/ 769 h 850"/>
              <a:gd name="T54" fmla="*/ 272 w 852"/>
              <a:gd name="T55" fmla="*/ 639 h 850"/>
              <a:gd name="T56" fmla="*/ 671 w 852"/>
              <a:gd name="T57" fmla="*/ 787 h 850"/>
              <a:gd name="T58" fmla="*/ 444 w 852"/>
              <a:gd name="T59" fmla="*/ 696 h 850"/>
              <a:gd name="T60" fmla="*/ 427 w 852"/>
              <a:gd name="T61" fmla="*/ 693 h 850"/>
              <a:gd name="T62" fmla="*/ 777 w 852"/>
              <a:gd name="T63" fmla="*/ 151 h 850"/>
              <a:gd name="T64" fmla="*/ 671 w 852"/>
              <a:gd name="T65" fmla="*/ 787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52" h="850">
                <a:moveTo>
                  <a:pt x="839" y="4"/>
                </a:moveTo>
                <a:cubicBezTo>
                  <a:pt x="834" y="2"/>
                  <a:pt x="829" y="0"/>
                  <a:pt x="824" y="0"/>
                </a:cubicBezTo>
                <a:cubicBezTo>
                  <a:pt x="819" y="0"/>
                  <a:pt x="814" y="2"/>
                  <a:pt x="810" y="5"/>
                </a:cubicBezTo>
                <a:cubicBezTo>
                  <a:pt x="13" y="536"/>
                  <a:pt x="13" y="536"/>
                  <a:pt x="13" y="536"/>
                </a:cubicBezTo>
                <a:cubicBezTo>
                  <a:pt x="5" y="541"/>
                  <a:pt x="0" y="551"/>
                  <a:pt x="1" y="561"/>
                </a:cubicBezTo>
                <a:cubicBezTo>
                  <a:pt x="2" y="570"/>
                  <a:pt x="9" y="579"/>
                  <a:pt x="18" y="583"/>
                </a:cubicBezTo>
                <a:cubicBezTo>
                  <a:pt x="225" y="666"/>
                  <a:pt x="225" y="666"/>
                  <a:pt x="225" y="666"/>
                </a:cubicBezTo>
                <a:cubicBezTo>
                  <a:pt x="323" y="837"/>
                  <a:pt x="323" y="837"/>
                  <a:pt x="323" y="837"/>
                </a:cubicBezTo>
                <a:cubicBezTo>
                  <a:pt x="328" y="845"/>
                  <a:pt x="337" y="850"/>
                  <a:pt x="346" y="850"/>
                </a:cubicBezTo>
                <a:cubicBezTo>
                  <a:pt x="346" y="850"/>
                  <a:pt x="346" y="850"/>
                  <a:pt x="346" y="850"/>
                </a:cubicBezTo>
                <a:cubicBezTo>
                  <a:pt x="356" y="850"/>
                  <a:pt x="364" y="845"/>
                  <a:pt x="369" y="837"/>
                </a:cubicBezTo>
                <a:cubicBezTo>
                  <a:pt x="424" y="745"/>
                  <a:pt x="424" y="745"/>
                  <a:pt x="424" y="745"/>
                </a:cubicBezTo>
                <a:cubicBezTo>
                  <a:pt x="682" y="848"/>
                  <a:pt x="682" y="848"/>
                  <a:pt x="682" y="848"/>
                </a:cubicBezTo>
                <a:cubicBezTo>
                  <a:pt x="685" y="849"/>
                  <a:pt x="688" y="850"/>
                  <a:pt x="691" y="850"/>
                </a:cubicBezTo>
                <a:cubicBezTo>
                  <a:pt x="696" y="850"/>
                  <a:pt x="700" y="849"/>
                  <a:pt x="705" y="847"/>
                </a:cubicBezTo>
                <a:cubicBezTo>
                  <a:pt x="712" y="843"/>
                  <a:pt x="716" y="836"/>
                  <a:pt x="718" y="828"/>
                </a:cubicBezTo>
                <a:cubicBezTo>
                  <a:pt x="850" y="31"/>
                  <a:pt x="850" y="31"/>
                  <a:pt x="850" y="31"/>
                </a:cubicBezTo>
                <a:cubicBezTo>
                  <a:pt x="852" y="21"/>
                  <a:pt x="848" y="10"/>
                  <a:pt x="839" y="4"/>
                </a:cubicBezTo>
                <a:close/>
                <a:moveTo>
                  <a:pt x="84" y="552"/>
                </a:moveTo>
                <a:cubicBezTo>
                  <a:pt x="700" y="142"/>
                  <a:pt x="700" y="142"/>
                  <a:pt x="700" y="142"/>
                </a:cubicBezTo>
                <a:cubicBezTo>
                  <a:pt x="252" y="621"/>
                  <a:pt x="252" y="621"/>
                  <a:pt x="252" y="621"/>
                </a:cubicBezTo>
                <a:cubicBezTo>
                  <a:pt x="250" y="619"/>
                  <a:pt x="248" y="617"/>
                  <a:pt x="245" y="616"/>
                </a:cubicBezTo>
                <a:lnTo>
                  <a:pt x="84" y="552"/>
                </a:lnTo>
                <a:close/>
                <a:moveTo>
                  <a:pt x="272" y="639"/>
                </a:moveTo>
                <a:cubicBezTo>
                  <a:pt x="272" y="639"/>
                  <a:pt x="271" y="639"/>
                  <a:pt x="271" y="639"/>
                </a:cubicBezTo>
                <a:cubicBezTo>
                  <a:pt x="774" y="101"/>
                  <a:pt x="774" y="101"/>
                  <a:pt x="774" y="101"/>
                </a:cubicBezTo>
                <a:cubicBezTo>
                  <a:pt x="346" y="769"/>
                  <a:pt x="346" y="769"/>
                  <a:pt x="346" y="769"/>
                </a:cubicBezTo>
                <a:lnTo>
                  <a:pt x="272" y="639"/>
                </a:lnTo>
                <a:close/>
                <a:moveTo>
                  <a:pt x="671" y="787"/>
                </a:moveTo>
                <a:cubicBezTo>
                  <a:pt x="444" y="696"/>
                  <a:pt x="444" y="696"/>
                  <a:pt x="444" y="696"/>
                </a:cubicBezTo>
                <a:cubicBezTo>
                  <a:pt x="438" y="694"/>
                  <a:pt x="433" y="693"/>
                  <a:pt x="427" y="693"/>
                </a:cubicBezTo>
                <a:cubicBezTo>
                  <a:pt x="777" y="151"/>
                  <a:pt x="777" y="151"/>
                  <a:pt x="777" y="151"/>
                </a:cubicBezTo>
                <a:lnTo>
                  <a:pt x="671" y="78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cxnSp>
        <p:nvCxnSpPr>
          <p:cNvPr id="38" name="Straight Connector 37"/>
          <p:cNvCxnSpPr/>
          <p:nvPr/>
        </p:nvCxnSpPr>
        <p:spPr>
          <a:xfrm>
            <a:off x="7180809" y="2896621"/>
            <a:ext cx="1911952" cy="0"/>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651099" y="4832338"/>
            <a:ext cx="1441662" cy="0"/>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289838" y="4768579"/>
            <a:ext cx="1240301" cy="0"/>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9" name="Freeform 5"/>
          <p:cNvSpPr>
            <a:spLocks noEditPoints="1"/>
          </p:cNvSpPr>
          <p:nvPr/>
        </p:nvSpPr>
        <p:spPr bwMode="auto">
          <a:xfrm>
            <a:off x="5082391" y="3066432"/>
            <a:ext cx="440512" cy="439366"/>
          </a:xfrm>
          <a:custGeom>
            <a:avLst/>
            <a:gdLst>
              <a:gd name="T0" fmla="*/ 253 w 392"/>
              <a:gd name="T1" fmla="*/ 122 h 391"/>
              <a:gd name="T2" fmla="*/ 196 w 392"/>
              <a:gd name="T3" fmla="*/ 0 h 391"/>
              <a:gd name="T4" fmla="*/ 110 w 392"/>
              <a:gd name="T5" fmla="*/ 125 h 391"/>
              <a:gd name="T6" fmla="*/ 98 w 392"/>
              <a:gd name="T7" fmla="*/ 132 h 391"/>
              <a:gd name="T8" fmla="*/ 37 w 392"/>
              <a:gd name="T9" fmla="*/ 122 h 391"/>
              <a:gd name="T10" fmla="*/ 0 w 392"/>
              <a:gd name="T11" fmla="*/ 355 h 391"/>
              <a:gd name="T12" fmla="*/ 73 w 392"/>
              <a:gd name="T13" fmla="*/ 391 h 391"/>
              <a:gd name="T14" fmla="*/ 107 w 392"/>
              <a:gd name="T15" fmla="*/ 370 h 391"/>
              <a:gd name="T16" fmla="*/ 110 w 392"/>
              <a:gd name="T17" fmla="*/ 371 h 391"/>
              <a:gd name="T18" fmla="*/ 233 w 392"/>
              <a:gd name="T19" fmla="*/ 391 h 391"/>
              <a:gd name="T20" fmla="*/ 344 w 392"/>
              <a:gd name="T21" fmla="*/ 368 h 391"/>
              <a:gd name="T22" fmla="*/ 349 w 392"/>
              <a:gd name="T23" fmla="*/ 333 h 391"/>
              <a:gd name="T24" fmla="*/ 370 w 392"/>
              <a:gd name="T25" fmla="*/ 268 h 391"/>
              <a:gd name="T26" fmla="*/ 381 w 392"/>
              <a:gd name="T27" fmla="*/ 205 h 391"/>
              <a:gd name="T28" fmla="*/ 392 w 392"/>
              <a:gd name="T29" fmla="*/ 176 h 391"/>
              <a:gd name="T30" fmla="*/ 357 w 392"/>
              <a:gd name="T31" fmla="*/ 128 h 391"/>
              <a:gd name="T32" fmla="*/ 73 w 392"/>
              <a:gd name="T33" fmla="*/ 367 h 391"/>
              <a:gd name="T34" fmla="*/ 24 w 392"/>
              <a:gd name="T35" fmla="*/ 355 h 391"/>
              <a:gd name="T36" fmla="*/ 37 w 392"/>
              <a:gd name="T37" fmla="*/ 147 h 391"/>
              <a:gd name="T38" fmla="*/ 86 w 392"/>
              <a:gd name="T39" fmla="*/ 159 h 391"/>
              <a:gd name="T40" fmla="*/ 367 w 392"/>
              <a:gd name="T41" fmla="*/ 178 h 391"/>
              <a:gd name="T42" fmla="*/ 318 w 392"/>
              <a:gd name="T43" fmla="*/ 196 h 391"/>
              <a:gd name="T44" fmla="*/ 318 w 392"/>
              <a:gd name="T45" fmla="*/ 208 h 391"/>
              <a:gd name="T46" fmla="*/ 362 w 392"/>
              <a:gd name="T47" fmla="*/ 230 h 391"/>
              <a:gd name="T48" fmla="*/ 306 w 392"/>
              <a:gd name="T49" fmla="*/ 257 h 391"/>
              <a:gd name="T50" fmla="*/ 306 w 392"/>
              <a:gd name="T51" fmla="*/ 269 h 391"/>
              <a:gd name="T52" fmla="*/ 346 w 392"/>
              <a:gd name="T53" fmla="*/ 294 h 391"/>
              <a:gd name="T54" fmla="*/ 294 w 392"/>
              <a:gd name="T55" fmla="*/ 318 h 391"/>
              <a:gd name="T56" fmla="*/ 294 w 392"/>
              <a:gd name="T57" fmla="*/ 330 h 391"/>
              <a:gd name="T58" fmla="*/ 326 w 392"/>
              <a:gd name="T59" fmla="*/ 347 h 391"/>
              <a:gd name="T60" fmla="*/ 300 w 392"/>
              <a:gd name="T61" fmla="*/ 367 h 391"/>
              <a:gd name="T62" fmla="*/ 165 w 392"/>
              <a:gd name="T63" fmla="*/ 359 h 391"/>
              <a:gd name="T64" fmla="*/ 98 w 392"/>
              <a:gd name="T65" fmla="*/ 335 h 391"/>
              <a:gd name="T66" fmla="*/ 108 w 392"/>
              <a:gd name="T67" fmla="*/ 153 h 391"/>
              <a:gd name="T68" fmla="*/ 184 w 392"/>
              <a:gd name="T69" fmla="*/ 36 h 391"/>
              <a:gd name="T70" fmla="*/ 232 w 392"/>
              <a:gd name="T71" fmla="*/ 82 h 391"/>
              <a:gd name="T72" fmla="*/ 353 w 392"/>
              <a:gd name="T73" fmla="*/ 151 h 391"/>
              <a:gd name="T74" fmla="*/ 367 w 392"/>
              <a:gd name="T75" fmla="*/ 178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2" h="391">
                <a:moveTo>
                  <a:pt x="357" y="128"/>
                </a:moveTo>
                <a:cubicBezTo>
                  <a:pt x="342" y="124"/>
                  <a:pt x="306" y="124"/>
                  <a:pt x="253" y="122"/>
                </a:cubicBezTo>
                <a:cubicBezTo>
                  <a:pt x="256" y="111"/>
                  <a:pt x="256" y="101"/>
                  <a:pt x="256" y="82"/>
                </a:cubicBezTo>
                <a:cubicBezTo>
                  <a:pt x="256" y="38"/>
                  <a:pt x="224" y="0"/>
                  <a:pt x="196" y="0"/>
                </a:cubicBezTo>
                <a:cubicBezTo>
                  <a:pt x="176" y="0"/>
                  <a:pt x="159" y="16"/>
                  <a:pt x="159" y="36"/>
                </a:cubicBezTo>
                <a:cubicBezTo>
                  <a:pt x="159" y="61"/>
                  <a:pt x="151" y="103"/>
                  <a:pt x="110" y="125"/>
                </a:cubicBezTo>
                <a:cubicBezTo>
                  <a:pt x="107" y="126"/>
                  <a:pt x="99" y="131"/>
                  <a:pt x="97" y="131"/>
                </a:cubicBezTo>
                <a:cubicBezTo>
                  <a:pt x="98" y="132"/>
                  <a:pt x="98" y="132"/>
                  <a:pt x="98" y="132"/>
                </a:cubicBezTo>
                <a:cubicBezTo>
                  <a:pt x="92" y="126"/>
                  <a:pt x="83" y="122"/>
                  <a:pt x="73" y="122"/>
                </a:cubicBezTo>
                <a:cubicBezTo>
                  <a:pt x="37" y="122"/>
                  <a:pt x="37" y="122"/>
                  <a:pt x="37" y="122"/>
                </a:cubicBezTo>
                <a:cubicBezTo>
                  <a:pt x="16" y="122"/>
                  <a:pt x="0" y="139"/>
                  <a:pt x="0" y="159"/>
                </a:cubicBezTo>
                <a:cubicBezTo>
                  <a:pt x="0" y="355"/>
                  <a:pt x="0" y="355"/>
                  <a:pt x="0" y="355"/>
                </a:cubicBezTo>
                <a:cubicBezTo>
                  <a:pt x="0" y="375"/>
                  <a:pt x="16" y="391"/>
                  <a:pt x="37" y="391"/>
                </a:cubicBezTo>
                <a:cubicBezTo>
                  <a:pt x="73" y="391"/>
                  <a:pt x="73" y="391"/>
                  <a:pt x="73" y="391"/>
                </a:cubicBezTo>
                <a:cubicBezTo>
                  <a:pt x="88" y="391"/>
                  <a:pt x="100" y="383"/>
                  <a:pt x="106" y="370"/>
                </a:cubicBezTo>
                <a:cubicBezTo>
                  <a:pt x="106" y="370"/>
                  <a:pt x="107" y="370"/>
                  <a:pt x="107" y="370"/>
                </a:cubicBezTo>
                <a:cubicBezTo>
                  <a:pt x="108" y="371"/>
                  <a:pt x="108" y="371"/>
                  <a:pt x="110" y="371"/>
                </a:cubicBezTo>
                <a:cubicBezTo>
                  <a:pt x="110" y="371"/>
                  <a:pt x="110" y="371"/>
                  <a:pt x="110" y="371"/>
                </a:cubicBezTo>
                <a:cubicBezTo>
                  <a:pt x="117" y="373"/>
                  <a:pt x="131" y="376"/>
                  <a:pt x="160" y="383"/>
                </a:cubicBezTo>
                <a:cubicBezTo>
                  <a:pt x="166" y="384"/>
                  <a:pt x="199" y="391"/>
                  <a:pt x="233" y="391"/>
                </a:cubicBezTo>
                <a:cubicBezTo>
                  <a:pt x="300" y="391"/>
                  <a:pt x="300" y="391"/>
                  <a:pt x="300" y="391"/>
                </a:cubicBezTo>
                <a:cubicBezTo>
                  <a:pt x="320" y="391"/>
                  <a:pt x="335" y="384"/>
                  <a:pt x="344" y="368"/>
                </a:cubicBezTo>
                <a:cubicBezTo>
                  <a:pt x="344" y="368"/>
                  <a:pt x="347" y="362"/>
                  <a:pt x="349" y="355"/>
                </a:cubicBezTo>
                <a:cubicBezTo>
                  <a:pt x="351" y="349"/>
                  <a:pt x="351" y="341"/>
                  <a:pt x="349" y="333"/>
                </a:cubicBezTo>
                <a:cubicBezTo>
                  <a:pt x="363" y="324"/>
                  <a:pt x="367" y="310"/>
                  <a:pt x="370" y="302"/>
                </a:cubicBezTo>
                <a:cubicBezTo>
                  <a:pt x="374" y="287"/>
                  <a:pt x="373" y="276"/>
                  <a:pt x="370" y="268"/>
                </a:cubicBezTo>
                <a:cubicBezTo>
                  <a:pt x="377" y="261"/>
                  <a:pt x="383" y="251"/>
                  <a:pt x="386" y="234"/>
                </a:cubicBezTo>
                <a:cubicBezTo>
                  <a:pt x="388" y="224"/>
                  <a:pt x="386" y="214"/>
                  <a:pt x="381" y="205"/>
                </a:cubicBezTo>
                <a:cubicBezTo>
                  <a:pt x="388" y="197"/>
                  <a:pt x="391" y="188"/>
                  <a:pt x="392" y="179"/>
                </a:cubicBezTo>
                <a:cubicBezTo>
                  <a:pt x="392" y="176"/>
                  <a:pt x="392" y="176"/>
                  <a:pt x="392" y="176"/>
                </a:cubicBezTo>
                <a:cubicBezTo>
                  <a:pt x="392" y="174"/>
                  <a:pt x="392" y="173"/>
                  <a:pt x="392" y="170"/>
                </a:cubicBezTo>
                <a:cubicBezTo>
                  <a:pt x="392" y="154"/>
                  <a:pt x="381" y="135"/>
                  <a:pt x="357" y="128"/>
                </a:cubicBezTo>
                <a:close/>
                <a:moveTo>
                  <a:pt x="86" y="355"/>
                </a:moveTo>
                <a:cubicBezTo>
                  <a:pt x="86" y="361"/>
                  <a:pt x="80" y="367"/>
                  <a:pt x="73" y="367"/>
                </a:cubicBezTo>
                <a:cubicBezTo>
                  <a:pt x="37" y="367"/>
                  <a:pt x="37" y="367"/>
                  <a:pt x="37" y="367"/>
                </a:cubicBezTo>
                <a:cubicBezTo>
                  <a:pt x="30" y="367"/>
                  <a:pt x="24" y="361"/>
                  <a:pt x="24" y="355"/>
                </a:cubicBezTo>
                <a:cubicBezTo>
                  <a:pt x="24" y="159"/>
                  <a:pt x="24" y="159"/>
                  <a:pt x="24" y="159"/>
                </a:cubicBezTo>
                <a:cubicBezTo>
                  <a:pt x="24" y="152"/>
                  <a:pt x="30" y="147"/>
                  <a:pt x="37" y="147"/>
                </a:cubicBezTo>
                <a:cubicBezTo>
                  <a:pt x="73" y="147"/>
                  <a:pt x="73" y="147"/>
                  <a:pt x="73" y="147"/>
                </a:cubicBezTo>
                <a:cubicBezTo>
                  <a:pt x="80" y="147"/>
                  <a:pt x="86" y="152"/>
                  <a:pt x="86" y="159"/>
                </a:cubicBezTo>
                <a:lnTo>
                  <a:pt x="86" y="355"/>
                </a:lnTo>
                <a:close/>
                <a:moveTo>
                  <a:pt x="367" y="178"/>
                </a:moveTo>
                <a:cubicBezTo>
                  <a:pt x="367" y="184"/>
                  <a:pt x="364" y="196"/>
                  <a:pt x="343" y="196"/>
                </a:cubicBezTo>
                <a:cubicBezTo>
                  <a:pt x="325" y="196"/>
                  <a:pt x="318" y="196"/>
                  <a:pt x="318" y="196"/>
                </a:cubicBezTo>
                <a:cubicBezTo>
                  <a:pt x="315" y="196"/>
                  <a:pt x="312" y="198"/>
                  <a:pt x="312" y="202"/>
                </a:cubicBezTo>
                <a:cubicBezTo>
                  <a:pt x="312" y="205"/>
                  <a:pt x="315" y="208"/>
                  <a:pt x="318" y="208"/>
                </a:cubicBezTo>
                <a:cubicBezTo>
                  <a:pt x="318" y="208"/>
                  <a:pt x="324" y="208"/>
                  <a:pt x="342" y="208"/>
                </a:cubicBezTo>
                <a:cubicBezTo>
                  <a:pt x="361" y="208"/>
                  <a:pt x="363" y="223"/>
                  <a:pt x="362" y="230"/>
                </a:cubicBezTo>
                <a:cubicBezTo>
                  <a:pt x="360" y="239"/>
                  <a:pt x="356" y="257"/>
                  <a:pt x="335" y="257"/>
                </a:cubicBezTo>
                <a:cubicBezTo>
                  <a:pt x="315" y="257"/>
                  <a:pt x="306" y="257"/>
                  <a:pt x="306" y="257"/>
                </a:cubicBezTo>
                <a:cubicBezTo>
                  <a:pt x="303" y="257"/>
                  <a:pt x="300" y="259"/>
                  <a:pt x="300" y="263"/>
                </a:cubicBezTo>
                <a:cubicBezTo>
                  <a:pt x="300" y="266"/>
                  <a:pt x="303" y="269"/>
                  <a:pt x="306" y="269"/>
                </a:cubicBezTo>
                <a:cubicBezTo>
                  <a:pt x="306" y="269"/>
                  <a:pt x="321" y="269"/>
                  <a:pt x="330" y="269"/>
                </a:cubicBezTo>
                <a:cubicBezTo>
                  <a:pt x="351" y="269"/>
                  <a:pt x="349" y="285"/>
                  <a:pt x="346" y="294"/>
                </a:cubicBezTo>
                <a:cubicBezTo>
                  <a:pt x="342" y="307"/>
                  <a:pt x="340" y="318"/>
                  <a:pt x="314" y="318"/>
                </a:cubicBezTo>
                <a:cubicBezTo>
                  <a:pt x="305" y="318"/>
                  <a:pt x="294" y="318"/>
                  <a:pt x="294" y="318"/>
                </a:cubicBezTo>
                <a:cubicBezTo>
                  <a:pt x="290" y="318"/>
                  <a:pt x="288" y="321"/>
                  <a:pt x="288" y="324"/>
                </a:cubicBezTo>
                <a:cubicBezTo>
                  <a:pt x="288" y="327"/>
                  <a:pt x="290" y="330"/>
                  <a:pt x="294" y="330"/>
                </a:cubicBezTo>
                <a:cubicBezTo>
                  <a:pt x="294" y="330"/>
                  <a:pt x="302" y="330"/>
                  <a:pt x="313" y="330"/>
                </a:cubicBezTo>
                <a:cubicBezTo>
                  <a:pt x="326" y="330"/>
                  <a:pt x="327" y="343"/>
                  <a:pt x="326" y="347"/>
                </a:cubicBezTo>
                <a:cubicBezTo>
                  <a:pt x="324" y="352"/>
                  <a:pt x="322" y="356"/>
                  <a:pt x="322" y="356"/>
                </a:cubicBezTo>
                <a:cubicBezTo>
                  <a:pt x="319" y="363"/>
                  <a:pt x="313" y="367"/>
                  <a:pt x="300" y="367"/>
                </a:cubicBezTo>
                <a:cubicBezTo>
                  <a:pt x="233" y="367"/>
                  <a:pt x="233" y="367"/>
                  <a:pt x="233" y="367"/>
                </a:cubicBezTo>
                <a:cubicBezTo>
                  <a:pt x="199" y="367"/>
                  <a:pt x="166" y="359"/>
                  <a:pt x="165" y="359"/>
                </a:cubicBezTo>
                <a:cubicBezTo>
                  <a:pt x="114" y="347"/>
                  <a:pt x="112" y="347"/>
                  <a:pt x="108" y="346"/>
                </a:cubicBezTo>
                <a:cubicBezTo>
                  <a:pt x="108" y="346"/>
                  <a:pt x="98" y="344"/>
                  <a:pt x="98" y="335"/>
                </a:cubicBezTo>
                <a:cubicBezTo>
                  <a:pt x="98" y="166"/>
                  <a:pt x="98" y="166"/>
                  <a:pt x="98" y="166"/>
                </a:cubicBezTo>
                <a:cubicBezTo>
                  <a:pt x="98" y="160"/>
                  <a:pt x="102" y="155"/>
                  <a:pt x="108" y="153"/>
                </a:cubicBezTo>
                <a:cubicBezTo>
                  <a:pt x="108" y="153"/>
                  <a:pt x="109" y="152"/>
                  <a:pt x="110" y="152"/>
                </a:cubicBezTo>
                <a:cubicBezTo>
                  <a:pt x="166" y="129"/>
                  <a:pt x="183" y="78"/>
                  <a:pt x="184" y="36"/>
                </a:cubicBezTo>
                <a:cubicBezTo>
                  <a:pt x="184" y="30"/>
                  <a:pt x="188" y="24"/>
                  <a:pt x="196" y="24"/>
                </a:cubicBezTo>
                <a:cubicBezTo>
                  <a:pt x="209" y="24"/>
                  <a:pt x="232" y="50"/>
                  <a:pt x="232" y="82"/>
                </a:cubicBezTo>
                <a:cubicBezTo>
                  <a:pt x="232" y="111"/>
                  <a:pt x="231" y="116"/>
                  <a:pt x="220" y="147"/>
                </a:cubicBezTo>
                <a:cubicBezTo>
                  <a:pt x="343" y="147"/>
                  <a:pt x="342" y="148"/>
                  <a:pt x="353" y="151"/>
                </a:cubicBezTo>
                <a:cubicBezTo>
                  <a:pt x="366" y="155"/>
                  <a:pt x="367" y="166"/>
                  <a:pt x="367" y="170"/>
                </a:cubicBezTo>
                <a:cubicBezTo>
                  <a:pt x="367" y="174"/>
                  <a:pt x="367" y="173"/>
                  <a:pt x="367" y="178"/>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cxnSp>
        <p:nvCxnSpPr>
          <p:cNvPr id="80" name="Straight Connector 79"/>
          <p:cNvCxnSpPr/>
          <p:nvPr/>
        </p:nvCxnSpPr>
        <p:spPr>
          <a:xfrm>
            <a:off x="2885491" y="2896621"/>
            <a:ext cx="1644648" cy="0"/>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591498" y="2380647"/>
            <a:ext cx="2393255" cy="1516926"/>
            <a:chOff x="560675" y="2452392"/>
            <a:chExt cx="2393255" cy="1516926"/>
          </a:xfrm>
        </p:grpSpPr>
        <p:sp>
          <p:nvSpPr>
            <p:cNvPr id="81" name="TextBox 80"/>
            <p:cNvSpPr txBox="1"/>
            <p:nvPr/>
          </p:nvSpPr>
          <p:spPr>
            <a:xfrm>
              <a:off x="560675" y="2452392"/>
              <a:ext cx="2393255" cy="369332"/>
            </a:xfrm>
            <a:prstGeom prst="rect">
              <a:avLst/>
            </a:prstGeom>
            <a:noFill/>
          </p:spPr>
          <p:txBody>
            <a:bodyPr wrap="square" rtlCol="0">
              <a:spAutoFit/>
            </a:bodyPr>
            <a:lstStyle/>
            <a:p>
              <a:r>
                <a:rPr lang="id-ID" b="1" dirty="0" smtClean="0">
                  <a:solidFill>
                    <a:schemeClr val="accent3"/>
                  </a:solidFill>
                  <a:latin typeface="+mj-lt"/>
                </a:rPr>
                <a:t>Prototype-based</a:t>
              </a:r>
              <a:endParaRPr lang="id-ID" sz="1400" b="1" dirty="0">
                <a:solidFill>
                  <a:schemeClr val="accent3"/>
                </a:solidFill>
                <a:latin typeface="+mj-lt"/>
              </a:endParaRPr>
            </a:p>
          </p:txBody>
        </p:sp>
        <p:sp>
          <p:nvSpPr>
            <p:cNvPr id="82" name="TextBox 81"/>
            <p:cNvSpPr txBox="1"/>
            <p:nvPr/>
          </p:nvSpPr>
          <p:spPr>
            <a:xfrm>
              <a:off x="560676" y="2799767"/>
              <a:ext cx="2293992" cy="1169551"/>
            </a:xfrm>
            <a:prstGeom prst="rect">
              <a:avLst/>
            </a:prstGeom>
            <a:noFill/>
          </p:spPr>
          <p:txBody>
            <a:bodyPr wrap="square" rtlCol="0">
              <a:spAutoFit/>
            </a:bodyPr>
            <a:lstStyle/>
            <a:p>
              <a:r>
                <a:rPr lang="en-US" sz="1400" b="1" dirty="0" smtClean="0">
                  <a:solidFill>
                    <a:schemeClr val="accent3"/>
                  </a:solidFill>
                </a:rPr>
                <a:t>OOP </a:t>
              </a:r>
              <a:r>
                <a:rPr lang="en-US" sz="1400" b="1" dirty="0">
                  <a:solidFill>
                    <a:schemeClr val="accent3"/>
                  </a:solidFill>
                </a:rPr>
                <a:t>model </a:t>
              </a:r>
              <a:r>
                <a:rPr lang="en-US" sz="1400" dirty="0">
                  <a:solidFill>
                    <a:schemeClr val="bg1">
                      <a:lumMod val="50000"/>
                    </a:schemeClr>
                  </a:solidFill>
                </a:rPr>
                <a:t>in </a:t>
              </a:r>
              <a:r>
                <a:rPr lang="en-US" sz="1400" dirty="0" smtClean="0">
                  <a:solidFill>
                    <a:schemeClr val="bg1">
                      <a:lumMod val="50000"/>
                    </a:schemeClr>
                  </a:solidFill>
                </a:rPr>
                <a:t>which inheritance is </a:t>
              </a:r>
              <a:r>
                <a:rPr lang="en-US" sz="1400" dirty="0">
                  <a:solidFill>
                    <a:schemeClr val="bg1">
                      <a:lumMod val="50000"/>
                    </a:schemeClr>
                  </a:solidFill>
                </a:rPr>
                <a:t>performed via a process of cloning existing objects that serve as prototypes</a:t>
              </a:r>
            </a:p>
          </p:txBody>
        </p:sp>
      </p:grpSp>
      <p:sp>
        <p:nvSpPr>
          <p:cNvPr id="2" name="Text Placeholder 1"/>
          <p:cNvSpPr>
            <a:spLocks noGrp="1"/>
          </p:cNvSpPr>
          <p:nvPr>
            <p:ph type="body" sz="quarter" idx="10"/>
          </p:nvPr>
        </p:nvSpPr>
        <p:spPr/>
        <p:txBody>
          <a:bodyPr>
            <a:normAutofit/>
          </a:bodyPr>
          <a:lstStyle/>
          <a:p>
            <a:r>
              <a:rPr lang="en-US" sz="2000" dirty="0" smtClean="0"/>
              <a:t>JAVASCRIPT FEATURES</a:t>
            </a:r>
            <a:endParaRPr lang="en-US" sz="2000" dirty="0"/>
          </a:p>
        </p:txBody>
      </p:sp>
    </p:spTree>
    <p:extLst>
      <p:ext uri="{BB962C8B-B14F-4D97-AF65-F5344CB8AC3E}">
        <p14:creationId xmlns:p14="http://schemas.microsoft.com/office/powerpoint/2010/main" val="1883332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6"/>
                                        </p:tgtEl>
                                        <p:attrNameLst>
                                          <p:attrName>style.visibility</p:attrName>
                                        </p:attrNameLst>
                                      </p:cBhvr>
                                      <p:to>
                                        <p:strVal val="visible"/>
                                      </p:to>
                                    </p:set>
                                    <p:anim calcmode="lin" valueType="num">
                                      <p:cBhvr>
                                        <p:cTn id="15" dur="500" fill="hold"/>
                                        <p:tgtEl>
                                          <p:spTgt spid="66"/>
                                        </p:tgtEl>
                                        <p:attrNameLst>
                                          <p:attrName>ppt_w</p:attrName>
                                        </p:attrNameLst>
                                      </p:cBhvr>
                                      <p:tavLst>
                                        <p:tav tm="0">
                                          <p:val>
                                            <p:fltVal val="0"/>
                                          </p:val>
                                        </p:tav>
                                        <p:tav tm="100000">
                                          <p:val>
                                            <p:strVal val="#ppt_w"/>
                                          </p:val>
                                        </p:tav>
                                      </p:tavLst>
                                    </p:anim>
                                    <p:anim calcmode="lin" valueType="num">
                                      <p:cBhvr>
                                        <p:cTn id="16" dur="500" fill="hold"/>
                                        <p:tgtEl>
                                          <p:spTgt spid="66"/>
                                        </p:tgtEl>
                                        <p:attrNameLst>
                                          <p:attrName>ppt_h</p:attrName>
                                        </p:attrNameLst>
                                      </p:cBhvr>
                                      <p:tavLst>
                                        <p:tav tm="0">
                                          <p:val>
                                            <p:fltVal val="0"/>
                                          </p:val>
                                        </p:tav>
                                        <p:tav tm="100000">
                                          <p:val>
                                            <p:strVal val="#ppt_h"/>
                                          </p:val>
                                        </p:tav>
                                      </p:tavLst>
                                    </p:anim>
                                    <p:animEffect transition="in" filter="fade">
                                      <p:cBhvr>
                                        <p:cTn id="17" dur="500"/>
                                        <p:tgtEl>
                                          <p:spTgt spid="66"/>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67"/>
                                        </p:tgtEl>
                                        <p:attrNameLst>
                                          <p:attrName>style.visibility</p:attrName>
                                        </p:attrNameLst>
                                      </p:cBhvr>
                                      <p:to>
                                        <p:strVal val="visible"/>
                                      </p:to>
                                    </p:set>
                                    <p:anim calcmode="lin" valueType="num">
                                      <p:cBhvr>
                                        <p:cTn id="20" dur="500" fill="hold"/>
                                        <p:tgtEl>
                                          <p:spTgt spid="67"/>
                                        </p:tgtEl>
                                        <p:attrNameLst>
                                          <p:attrName>ppt_w</p:attrName>
                                        </p:attrNameLst>
                                      </p:cBhvr>
                                      <p:tavLst>
                                        <p:tav tm="0">
                                          <p:val>
                                            <p:fltVal val="0"/>
                                          </p:val>
                                        </p:tav>
                                        <p:tav tm="100000">
                                          <p:val>
                                            <p:strVal val="#ppt_w"/>
                                          </p:val>
                                        </p:tav>
                                      </p:tavLst>
                                    </p:anim>
                                    <p:anim calcmode="lin" valueType="num">
                                      <p:cBhvr>
                                        <p:cTn id="21" dur="500" fill="hold"/>
                                        <p:tgtEl>
                                          <p:spTgt spid="67"/>
                                        </p:tgtEl>
                                        <p:attrNameLst>
                                          <p:attrName>ppt_h</p:attrName>
                                        </p:attrNameLst>
                                      </p:cBhvr>
                                      <p:tavLst>
                                        <p:tav tm="0">
                                          <p:val>
                                            <p:fltVal val="0"/>
                                          </p:val>
                                        </p:tav>
                                        <p:tav tm="100000">
                                          <p:val>
                                            <p:strVal val="#ppt_h"/>
                                          </p:val>
                                        </p:tav>
                                      </p:tavLst>
                                    </p:anim>
                                    <p:animEffect transition="in" filter="fade">
                                      <p:cBhvr>
                                        <p:cTn id="22" dur="500"/>
                                        <p:tgtEl>
                                          <p:spTgt spid="6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anim calcmode="lin" valueType="num">
                                      <p:cBhvr>
                                        <p:cTn id="25" dur="500" fill="hold"/>
                                        <p:tgtEl>
                                          <p:spTgt spid="65"/>
                                        </p:tgtEl>
                                        <p:attrNameLst>
                                          <p:attrName>ppt_w</p:attrName>
                                        </p:attrNameLst>
                                      </p:cBhvr>
                                      <p:tavLst>
                                        <p:tav tm="0">
                                          <p:val>
                                            <p:fltVal val="0"/>
                                          </p:val>
                                        </p:tav>
                                        <p:tav tm="100000">
                                          <p:val>
                                            <p:strVal val="#ppt_w"/>
                                          </p:val>
                                        </p:tav>
                                      </p:tavLst>
                                    </p:anim>
                                    <p:anim calcmode="lin" valueType="num">
                                      <p:cBhvr>
                                        <p:cTn id="26" dur="500" fill="hold"/>
                                        <p:tgtEl>
                                          <p:spTgt spid="65"/>
                                        </p:tgtEl>
                                        <p:attrNameLst>
                                          <p:attrName>ppt_h</p:attrName>
                                        </p:attrNameLst>
                                      </p:cBhvr>
                                      <p:tavLst>
                                        <p:tav tm="0">
                                          <p:val>
                                            <p:fltVal val="0"/>
                                          </p:val>
                                        </p:tav>
                                        <p:tav tm="100000">
                                          <p:val>
                                            <p:strVal val="#ppt_h"/>
                                          </p:val>
                                        </p:tav>
                                      </p:tavLst>
                                    </p:anim>
                                    <p:animEffect transition="in" filter="fade">
                                      <p:cBhvr>
                                        <p:cTn id="27" dur="500"/>
                                        <p:tgtEl>
                                          <p:spTgt spid="65"/>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68"/>
                                        </p:tgtEl>
                                        <p:attrNameLst>
                                          <p:attrName>style.visibility</p:attrName>
                                        </p:attrNameLst>
                                      </p:cBhvr>
                                      <p:to>
                                        <p:strVal val="visible"/>
                                      </p:to>
                                    </p:set>
                                    <p:anim calcmode="lin" valueType="num">
                                      <p:cBhvr>
                                        <p:cTn id="30" dur="500" fill="hold"/>
                                        <p:tgtEl>
                                          <p:spTgt spid="68"/>
                                        </p:tgtEl>
                                        <p:attrNameLst>
                                          <p:attrName>ppt_w</p:attrName>
                                        </p:attrNameLst>
                                      </p:cBhvr>
                                      <p:tavLst>
                                        <p:tav tm="0">
                                          <p:val>
                                            <p:fltVal val="0"/>
                                          </p:val>
                                        </p:tav>
                                        <p:tav tm="100000">
                                          <p:val>
                                            <p:strVal val="#ppt_w"/>
                                          </p:val>
                                        </p:tav>
                                      </p:tavLst>
                                    </p:anim>
                                    <p:anim calcmode="lin" valueType="num">
                                      <p:cBhvr>
                                        <p:cTn id="31" dur="500" fill="hold"/>
                                        <p:tgtEl>
                                          <p:spTgt spid="68"/>
                                        </p:tgtEl>
                                        <p:attrNameLst>
                                          <p:attrName>ppt_h</p:attrName>
                                        </p:attrNameLst>
                                      </p:cBhvr>
                                      <p:tavLst>
                                        <p:tav tm="0">
                                          <p:val>
                                            <p:fltVal val="0"/>
                                          </p:val>
                                        </p:tav>
                                        <p:tav tm="100000">
                                          <p:val>
                                            <p:strVal val="#ppt_h"/>
                                          </p:val>
                                        </p:tav>
                                      </p:tavLst>
                                    </p:anim>
                                    <p:animEffect transition="in" filter="fade">
                                      <p:cBhvr>
                                        <p:cTn id="32" dur="500"/>
                                        <p:tgtEl>
                                          <p:spTgt spid="68"/>
                                        </p:tgtEl>
                                      </p:cBhvr>
                                    </p:animEffect>
                                  </p:childTnLst>
                                </p:cTn>
                              </p:par>
                            </p:childTnLst>
                          </p:cTn>
                        </p:par>
                        <p:par>
                          <p:cTn id="33" fill="hold">
                            <p:stCondLst>
                              <p:cond delay="1500"/>
                            </p:stCondLst>
                            <p:childTnLst>
                              <p:par>
                                <p:cTn id="34" presetID="16" presetClass="entr" presetSubtype="37" fill="hold" nodeType="afterEffect">
                                  <p:stCondLst>
                                    <p:cond delay="0"/>
                                  </p:stCondLst>
                                  <p:childTnLst>
                                    <p:set>
                                      <p:cBhvr>
                                        <p:cTn id="35" dur="1" fill="hold">
                                          <p:stCondLst>
                                            <p:cond delay="0"/>
                                          </p:stCondLst>
                                        </p:cTn>
                                        <p:tgtEl>
                                          <p:spTgt spid="80"/>
                                        </p:tgtEl>
                                        <p:attrNameLst>
                                          <p:attrName>style.visibility</p:attrName>
                                        </p:attrNameLst>
                                      </p:cBhvr>
                                      <p:to>
                                        <p:strVal val="visible"/>
                                      </p:to>
                                    </p:set>
                                    <p:animEffect transition="in" filter="barn(outVertical)">
                                      <p:cBhvr>
                                        <p:cTn id="36" dur="500"/>
                                        <p:tgtEl>
                                          <p:spTgt spid="80"/>
                                        </p:tgtEl>
                                      </p:cBhvr>
                                    </p:animEffect>
                                  </p:childTnLst>
                                </p:cTn>
                              </p:par>
                            </p:childTnLst>
                          </p:cTn>
                        </p:par>
                        <p:par>
                          <p:cTn id="37" fill="hold">
                            <p:stCondLst>
                              <p:cond delay="2000"/>
                            </p:stCondLst>
                            <p:childTnLst>
                              <p:par>
                                <p:cTn id="38" presetID="10" presetClass="entr" presetSubtype="0" fill="hold" nodeType="afterEffect">
                                  <p:stCondLst>
                                    <p:cond delay="0"/>
                                  </p:stCondLst>
                                  <p:childTnLst>
                                    <p:set>
                                      <p:cBhvr>
                                        <p:cTn id="39" dur="1" fill="hold">
                                          <p:stCondLst>
                                            <p:cond delay="0"/>
                                          </p:stCondLst>
                                        </p:cTn>
                                        <p:tgtEl>
                                          <p:spTgt spid="89"/>
                                        </p:tgtEl>
                                        <p:attrNameLst>
                                          <p:attrName>style.visibility</p:attrName>
                                        </p:attrNameLst>
                                      </p:cBhvr>
                                      <p:to>
                                        <p:strVal val="visible"/>
                                      </p:to>
                                    </p:set>
                                    <p:animEffect transition="in" filter="fade">
                                      <p:cBhvr>
                                        <p:cTn id="40" dur="500"/>
                                        <p:tgtEl>
                                          <p:spTgt spid="89"/>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37" fill="hold" nodeType="click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barn(outVertical)">
                                      <p:cBhvr>
                                        <p:cTn id="45" dur="500"/>
                                        <p:tgtEl>
                                          <p:spTgt spid="38"/>
                                        </p:tgtEl>
                                      </p:cBhvr>
                                    </p:animEffect>
                                  </p:childTnLst>
                                </p:cTn>
                              </p:par>
                              <p:par>
                                <p:cTn id="46" presetID="10" presetClass="entr" presetSubtype="0" fill="hold" nodeType="withEffect">
                                  <p:stCondLst>
                                    <p:cond delay="0"/>
                                  </p:stCondLst>
                                  <p:childTnLst>
                                    <p:set>
                                      <p:cBhvr>
                                        <p:cTn id="47" dur="1" fill="hold">
                                          <p:stCondLst>
                                            <p:cond delay="0"/>
                                          </p:stCondLst>
                                        </p:cTn>
                                        <p:tgtEl>
                                          <p:spTgt spid="90"/>
                                        </p:tgtEl>
                                        <p:attrNameLst>
                                          <p:attrName>style.visibility</p:attrName>
                                        </p:attrNameLst>
                                      </p:cBhvr>
                                      <p:to>
                                        <p:strVal val="visible"/>
                                      </p:to>
                                    </p:set>
                                    <p:animEffect transition="in" filter="fade">
                                      <p:cBhvr>
                                        <p:cTn id="48" dur="500"/>
                                        <p:tgtEl>
                                          <p:spTgt spid="90"/>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37" fill="hold" nodeType="click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barn(outVertical)">
                                      <p:cBhvr>
                                        <p:cTn id="53" dur="500"/>
                                        <p:tgtEl>
                                          <p:spTgt spid="45"/>
                                        </p:tgtEl>
                                      </p:cBhvr>
                                    </p:animEffect>
                                  </p:childTnLst>
                                </p:cTn>
                              </p:par>
                              <p:par>
                                <p:cTn id="54" presetID="10" presetClass="entr" presetSubtype="0" fill="hold" nodeType="withEffect">
                                  <p:stCondLst>
                                    <p:cond delay="0"/>
                                  </p:stCondLst>
                                  <p:childTnLst>
                                    <p:set>
                                      <p:cBhvr>
                                        <p:cTn id="55" dur="1" fill="hold">
                                          <p:stCondLst>
                                            <p:cond delay="0"/>
                                          </p:stCondLst>
                                        </p:cTn>
                                        <p:tgtEl>
                                          <p:spTgt spid="87"/>
                                        </p:tgtEl>
                                        <p:attrNameLst>
                                          <p:attrName>style.visibility</p:attrName>
                                        </p:attrNameLst>
                                      </p:cBhvr>
                                      <p:to>
                                        <p:strVal val="visible"/>
                                      </p:to>
                                    </p:set>
                                    <p:animEffect transition="in" filter="fade">
                                      <p:cBhvr>
                                        <p:cTn id="56" dur="500"/>
                                        <p:tgtEl>
                                          <p:spTgt spid="87"/>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37" fill="hold" nodeType="click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barn(outVertical)">
                                      <p:cBhvr>
                                        <p:cTn id="61" dur="500"/>
                                        <p:tgtEl>
                                          <p:spTgt spid="46"/>
                                        </p:tgtEl>
                                      </p:cBhvr>
                                    </p:animEffect>
                                  </p:childTnLst>
                                </p:cTn>
                              </p:par>
                              <p:par>
                                <p:cTn id="62" presetID="10" presetClass="entr" presetSubtype="0" fill="hold" nodeType="withEffect">
                                  <p:stCondLst>
                                    <p:cond delay="0"/>
                                  </p:stCondLst>
                                  <p:childTnLst>
                                    <p:set>
                                      <p:cBhvr>
                                        <p:cTn id="63" dur="1" fill="hold">
                                          <p:stCondLst>
                                            <p:cond delay="0"/>
                                          </p:stCondLst>
                                        </p:cTn>
                                        <p:tgtEl>
                                          <p:spTgt spid="88"/>
                                        </p:tgtEl>
                                        <p:attrNameLst>
                                          <p:attrName>style.visibility</p:attrName>
                                        </p:attrNameLst>
                                      </p:cBhvr>
                                      <p:to>
                                        <p:strVal val="visible"/>
                                      </p:to>
                                    </p:set>
                                    <p:animEffect transition="in" filter="fade">
                                      <p:cBhvr>
                                        <p:cTn id="64"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p:bldP spid="65" grpId="0" animBg="1"/>
      <p:bldP spid="66" grpId="0" animBg="1"/>
      <p:bldP spid="67" grpId="0" animBg="1"/>
      <p:bldP spid="6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345167" y="1122407"/>
            <a:ext cx="3501921" cy="369332"/>
          </a:xfrm>
          <a:prstGeom prst="rect">
            <a:avLst/>
          </a:prstGeom>
          <a:noFill/>
        </p:spPr>
        <p:txBody>
          <a:bodyPr wrap="none" rtlCol="0">
            <a:spAutoFit/>
          </a:bodyPr>
          <a:lstStyle/>
          <a:p>
            <a:pPr algn="ctr"/>
            <a:r>
              <a:rPr lang="en-US" sz="1800" dirty="0">
                <a:solidFill>
                  <a:schemeClr val="bg1">
                    <a:lumMod val="50000"/>
                  </a:schemeClr>
                </a:solidFill>
                <a:sym typeface="Consolas"/>
              </a:rPr>
              <a:t>Types </a:t>
            </a:r>
            <a:r>
              <a:rPr lang="en-US" sz="1800" b="1" dirty="0" smtClean="0">
                <a:solidFill>
                  <a:schemeClr val="accent3"/>
                </a:solidFill>
                <a:sym typeface="Consolas"/>
              </a:rPr>
              <a:t>must</a:t>
            </a:r>
            <a:r>
              <a:rPr lang="en-US" sz="1800" dirty="0" smtClean="0">
                <a:solidFill>
                  <a:schemeClr val="bg1">
                    <a:lumMod val="50000"/>
                  </a:schemeClr>
                </a:solidFill>
                <a:sym typeface="Consolas"/>
              </a:rPr>
              <a:t> </a:t>
            </a:r>
            <a:r>
              <a:rPr lang="en-US" sz="1800" dirty="0">
                <a:solidFill>
                  <a:schemeClr val="bg1">
                    <a:lumMod val="50000"/>
                  </a:schemeClr>
                </a:solidFill>
                <a:sym typeface="Consolas"/>
              </a:rPr>
              <a:t>be equal to get true</a:t>
            </a:r>
            <a:endParaRPr lang="en-US" sz="1800" dirty="0">
              <a:solidFill>
                <a:schemeClr val="bg1">
                  <a:lumMod val="50000"/>
                </a:schemeClr>
              </a:solidFill>
            </a:endParaRPr>
          </a:p>
        </p:txBody>
      </p:sp>
      <p:sp>
        <p:nvSpPr>
          <p:cNvPr id="4" name="Rectangle 3"/>
          <p:cNvSpPr/>
          <p:nvPr/>
        </p:nvSpPr>
        <p:spPr>
          <a:xfrm>
            <a:off x="1213135" y="2747085"/>
            <a:ext cx="5082325" cy="707886"/>
          </a:xfrm>
          <a:prstGeom prst="rect">
            <a:avLst/>
          </a:prstGeom>
        </p:spPr>
        <p:txBody>
          <a:bodyPr wrap="square">
            <a:spAutoFit/>
          </a:bodyPr>
          <a:lstStyle/>
          <a:p>
            <a:pPr lvl="0"/>
            <a:r>
              <a:rPr lang="en" sz="2000" b="1" dirty="0" smtClean="0">
                <a:solidFill>
                  <a:schemeClr val="accent3"/>
                </a:solidFill>
                <a:ea typeface="Consolas"/>
                <a:cs typeface="Consolas"/>
                <a:sym typeface="Consolas"/>
              </a:rPr>
              <a:t>Objects</a:t>
            </a:r>
            <a:r>
              <a:rPr lang="en" sz="2000" dirty="0">
                <a:solidFill>
                  <a:schemeClr val="accent3"/>
                </a:solidFill>
                <a:ea typeface="Consolas"/>
                <a:cs typeface="Consolas"/>
                <a:sym typeface="Consolas"/>
              </a:rPr>
              <a:t>:</a:t>
            </a:r>
            <a:r>
              <a:rPr lang="en" sz="2000" dirty="0">
                <a:solidFill>
                  <a:schemeClr val="accent6"/>
                </a:solidFill>
                <a:ea typeface="Consolas"/>
                <a:cs typeface="Consolas"/>
                <a:sym typeface="Consolas"/>
              </a:rPr>
              <a:t> </a:t>
            </a:r>
            <a:r>
              <a:rPr lang="en-US" sz="2000" dirty="0">
                <a:solidFill>
                  <a:schemeClr val="bg2">
                    <a:lumMod val="50000"/>
                  </a:schemeClr>
                </a:solidFill>
                <a:ea typeface="Consolas"/>
                <a:cs typeface="Consolas"/>
                <a:sym typeface="Consolas"/>
              </a:rPr>
              <a:t>Objects MUST be the SAME instances to get </a:t>
            </a:r>
            <a:r>
              <a:rPr lang="en-US" sz="2000" dirty="0" smtClean="0">
                <a:solidFill>
                  <a:schemeClr val="bg2">
                    <a:lumMod val="50000"/>
                  </a:schemeClr>
                </a:solidFill>
                <a:ea typeface="Consolas"/>
                <a:cs typeface="Consolas"/>
                <a:sym typeface="Consolas"/>
              </a:rPr>
              <a:t>true</a:t>
            </a:r>
            <a:endParaRPr lang="en-US" sz="2000" dirty="0">
              <a:solidFill>
                <a:schemeClr val="bg2">
                  <a:lumMod val="50000"/>
                </a:schemeClr>
              </a:solidFill>
              <a:ea typeface="Consolas"/>
              <a:cs typeface="Consolas"/>
              <a:sym typeface="Consolas"/>
            </a:endParaRPr>
          </a:p>
        </p:txBody>
      </p:sp>
      <p:grpSp>
        <p:nvGrpSpPr>
          <p:cNvPr id="17" name="Group 16"/>
          <p:cNvGrpSpPr/>
          <p:nvPr/>
        </p:nvGrpSpPr>
        <p:grpSpPr>
          <a:xfrm>
            <a:off x="682647" y="2980192"/>
            <a:ext cx="271849" cy="271038"/>
            <a:chOff x="5918994" y="3280833"/>
            <a:chExt cx="354012" cy="352956"/>
          </a:xfrm>
          <a:solidFill>
            <a:schemeClr val="accent1"/>
          </a:solidFill>
        </p:grpSpPr>
        <p:sp>
          <p:nvSpPr>
            <p:cNvPr id="18" name="Oval 17"/>
            <p:cNvSpPr>
              <a:spLocks noChangeArrowheads="1"/>
            </p:cNvSpPr>
            <p:nvPr/>
          </p:nvSpPr>
          <p:spPr bwMode="auto">
            <a:xfrm>
              <a:off x="6010488" y="3371623"/>
              <a:ext cx="171376" cy="171727"/>
            </a:xfrm>
            <a:prstGeom prst="ellipse">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18"/>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0" name="Group 19"/>
          <p:cNvGrpSpPr/>
          <p:nvPr/>
        </p:nvGrpSpPr>
        <p:grpSpPr>
          <a:xfrm>
            <a:off x="682647" y="3803206"/>
            <a:ext cx="271849" cy="271038"/>
            <a:chOff x="5918994" y="3280833"/>
            <a:chExt cx="354012" cy="352956"/>
          </a:xfrm>
          <a:solidFill>
            <a:schemeClr val="accent1"/>
          </a:solidFill>
        </p:grpSpPr>
        <p:sp>
          <p:nvSpPr>
            <p:cNvPr id="21" name="Oval 20"/>
            <p:cNvSpPr>
              <a:spLocks noChangeArrowheads="1"/>
            </p:cNvSpPr>
            <p:nvPr/>
          </p:nvSpPr>
          <p:spPr bwMode="auto">
            <a:xfrm>
              <a:off x="6010488" y="3371623"/>
              <a:ext cx="171376" cy="171727"/>
            </a:xfrm>
            <a:prstGeom prst="ellipse">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21"/>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3" name="Group 22"/>
          <p:cNvGrpSpPr/>
          <p:nvPr/>
        </p:nvGrpSpPr>
        <p:grpSpPr>
          <a:xfrm>
            <a:off x="682647" y="4607262"/>
            <a:ext cx="271849" cy="271038"/>
            <a:chOff x="5918994" y="3280833"/>
            <a:chExt cx="354012" cy="352956"/>
          </a:xfrm>
          <a:solidFill>
            <a:schemeClr val="accent1"/>
          </a:solidFill>
        </p:grpSpPr>
        <p:sp>
          <p:nvSpPr>
            <p:cNvPr id="24" name="Oval 23"/>
            <p:cNvSpPr>
              <a:spLocks noChangeArrowheads="1"/>
            </p:cNvSpPr>
            <p:nvPr/>
          </p:nvSpPr>
          <p:spPr bwMode="auto">
            <a:xfrm>
              <a:off x="6010488" y="3371623"/>
              <a:ext cx="171376" cy="171727"/>
            </a:xfrm>
            <a:prstGeom prst="ellipse">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Freeform 24"/>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 name="Rectangle 4"/>
          <p:cNvSpPr/>
          <p:nvPr/>
        </p:nvSpPr>
        <p:spPr>
          <a:xfrm>
            <a:off x="1213135" y="3627454"/>
            <a:ext cx="5269516" cy="1015663"/>
          </a:xfrm>
          <a:prstGeom prst="rect">
            <a:avLst/>
          </a:prstGeom>
        </p:spPr>
        <p:txBody>
          <a:bodyPr wrap="square">
            <a:spAutoFit/>
          </a:bodyPr>
          <a:lstStyle/>
          <a:p>
            <a:pPr lvl="0">
              <a:lnSpc>
                <a:spcPct val="150000"/>
              </a:lnSpc>
            </a:pPr>
            <a:r>
              <a:rPr lang="en" sz="2000" b="1" dirty="0">
                <a:solidFill>
                  <a:schemeClr val="accent3"/>
                </a:solidFill>
                <a:ea typeface="Consolas"/>
                <a:cs typeface="Consolas"/>
                <a:sym typeface="Consolas"/>
              </a:rPr>
              <a:t>Strings</a:t>
            </a:r>
            <a:r>
              <a:rPr lang="en" sz="2000" dirty="0">
                <a:solidFill>
                  <a:schemeClr val="accent3"/>
                </a:solidFill>
                <a:ea typeface="Consolas"/>
                <a:cs typeface="Consolas"/>
                <a:sym typeface="Consolas"/>
              </a:rPr>
              <a:t>:</a:t>
            </a:r>
            <a:r>
              <a:rPr lang="en" sz="2000" dirty="0">
                <a:solidFill>
                  <a:schemeClr val="accent6"/>
                </a:solidFill>
                <a:ea typeface="Consolas"/>
                <a:cs typeface="Consolas"/>
                <a:sym typeface="Consolas"/>
              </a:rPr>
              <a:t> </a:t>
            </a:r>
            <a:r>
              <a:rPr lang="en" sz="2000" dirty="0">
                <a:solidFill>
                  <a:schemeClr val="bg2">
                    <a:lumMod val="50000"/>
                  </a:schemeClr>
                </a:solidFill>
                <a:ea typeface="Consolas"/>
                <a:cs typeface="Consolas"/>
                <a:sym typeface="Consolas"/>
              </a:rPr>
              <a:t>symbol by symbol equality until the </a:t>
            </a:r>
            <a:r>
              <a:rPr lang="en" sz="2000" dirty="0" smtClean="0">
                <a:solidFill>
                  <a:schemeClr val="bg2">
                    <a:lumMod val="50000"/>
                  </a:schemeClr>
                </a:solidFill>
                <a:ea typeface="Consolas"/>
                <a:cs typeface="Consolas"/>
                <a:sym typeface="Consolas"/>
              </a:rPr>
              <a:t>end</a:t>
            </a:r>
            <a:endParaRPr lang="en" sz="2000" dirty="0">
              <a:solidFill>
                <a:schemeClr val="bg2">
                  <a:lumMod val="50000"/>
                </a:schemeClr>
              </a:solidFill>
              <a:ea typeface="Consolas"/>
              <a:cs typeface="Consolas"/>
              <a:sym typeface="Consolas"/>
            </a:endParaRPr>
          </a:p>
        </p:txBody>
      </p:sp>
      <p:sp>
        <p:nvSpPr>
          <p:cNvPr id="6" name="Rectangle 5"/>
          <p:cNvSpPr/>
          <p:nvPr/>
        </p:nvSpPr>
        <p:spPr>
          <a:xfrm>
            <a:off x="1213135" y="4465782"/>
            <a:ext cx="3884146" cy="553998"/>
          </a:xfrm>
          <a:prstGeom prst="rect">
            <a:avLst/>
          </a:prstGeom>
        </p:spPr>
        <p:txBody>
          <a:bodyPr wrap="square">
            <a:spAutoFit/>
          </a:bodyPr>
          <a:lstStyle/>
          <a:p>
            <a:pPr lvl="0">
              <a:lnSpc>
                <a:spcPct val="150000"/>
              </a:lnSpc>
            </a:pPr>
            <a:r>
              <a:rPr lang="en" sz="2000" b="1" dirty="0">
                <a:solidFill>
                  <a:schemeClr val="accent3"/>
                </a:solidFill>
                <a:ea typeface="Consolas"/>
                <a:cs typeface="Consolas"/>
                <a:sym typeface="Consolas"/>
              </a:rPr>
              <a:t>Booleans</a:t>
            </a:r>
            <a:r>
              <a:rPr lang="en" sz="2000" dirty="0">
                <a:solidFill>
                  <a:schemeClr val="accent3"/>
                </a:solidFill>
                <a:ea typeface="Consolas"/>
                <a:cs typeface="Consolas"/>
                <a:sym typeface="Consolas"/>
              </a:rPr>
              <a:t>:</a:t>
            </a:r>
            <a:r>
              <a:rPr lang="en" sz="2000" dirty="0">
                <a:solidFill>
                  <a:schemeClr val="accent6"/>
                </a:solidFill>
                <a:ea typeface="Consolas"/>
                <a:cs typeface="Consolas"/>
                <a:sym typeface="Consolas"/>
              </a:rPr>
              <a:t> </a:t>
            </a:r>
            <a:r>
              <a:rPr lang="en" sz="2000" dirty="0">
                <a:solidFill>
                  <a:schemeClr val="bg2">
                    <a:lumMod val="50000"/>
                  </a:schemeClr>
                </a:solidFill>
                <a:ea typeface="Consolas"/>
                <a:cs typeface="Consolas"/>
                <a:sym typeface="Consolas"/>
              </a:rPr>
              <a:t>the same values</a:t>
            </a:r>
            <a:r>
              <a:rPr lang="ru-RU" sz="2000" dirty="0">
                <a:solidFill>
                  <a:schemeClr val="bg2">
                    <a:lumMod val="50000"/>
                  </a:schemeClr>
                </a:solidFill>
                <a:ea typeface="Consolas"/>
                <a:cs typeface="Consolas"/>
                <a:sym typeface="Consolas"/>
              </a:rPr>
              <a:t> </a:t>
            </a:r>
            <a:endParaRPr lang="en" sz="2000" dirty="0">
              <a:solidFill>
                <a:schemeClr val="bg2">
                  <a:lumMod val="50000"/>
                </a:schemeClr>
              </a:solidFill>
              <a:ea typeface="Consolas"/>
              <a:cs typeface="Consolas"/>
              <a:sym typeface="Consolas"/>
            </a:endParaRPr>
          </a:p>
        </p:txBody>
      </p:sp>
      <p:sp>
        <p:nvSpPr>
          <p:cNvPr id="26" name="Rectangle 1"/>
          <p:cNvSpPr>
            <a:spLocks noChangeArrowheads="1"/>
          </p:cNvSpPr>
          <p:nvPr/>
        </p:nvSpPr>
        <p:spPr bwMode="auto">
          <a:xfrm>
            <a:off x="7245248" y="2295053"/>
            <a:ext cx="4504791"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US" sz="2400" dirty="0">
                <a:solidFill>
                  <a:srgbClr val="D33682"/>
                </a:solidFill>
                <a:latin typeface="SourceCodePro"/>
              </a:rPr>
              <a:t>undefined</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undefined</a:t>
            </a:r>
            <a:r>
              <a:rPr lang="en-US" sz="2400" dirty="0">
                <a:solidFill>
                  <a:srgbClr val="535353"/>
                </a:solidFill>
                <a:latin typeface="SourceCodePro"/>
              </a:rPr>
              <a:t>;</a:t>
            </a:r>
          </a:p>
          <a:p>
            <a:r>
              <a:rPr lang="en-US" sz="2400" dirty="0">
                <a:solidFill>
                  <a:srgbClr val="D33682"/>
                </a:solidFill>
                <a:latin typeface="SourceCodePro"/>
              </a:rPr>
              <a:t>null</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null</a:t>
            </a:r>
            <a:endParaRPr lang="en-US" sz="2400" dirty="0">
              <a:solidFill>
                <a:srgbClr val="535353"/>
              </a:solidFill>
              <a:latin typeface="SourceCodePro"/>
            </a:endParaRPr>
          </a:p>
          <a:p>
            <a:r>
              <a:rPr lang="en-US" sz="2400" dirty="0" err="1">
                <a:solidFill>
                  <a:srgbClr val="D33682"/>
                </a:solidFill>
                <a:latin typeface="SourceCodePro"/>
              </a:rPr>
              <a:t>NaN</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1</a:t>
            </a:r>
            <a:r>
              <a:rPr lang="en-US" sz="2400" dirty="0">
                <a:solidFill>
                  <a:srgbClr val="535353"/>
                </a:solidFill>
                <a:latin typeface="SourceCodePro"/>
              </a:rPr>
              <a:t>;      </a:t>
            </a:r>
          </a:p>
          <a:p>
            <a:r>
              <a:rPr lang="en-US" sz="2400" dirty="0" err="1">
                <a:solidFill>
                  <a:srgbClr val="D33682"/>
                </a:solidFill>
                <a:latin typeface="SourceCodePro"/>
              </a:rPr>
              <a:t>NaN</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err="1">
                <a:solidFill>
                  <a:srgbClr val="D33682"/>
                </a:solidFill>
                <a:latin typeface="SourceCodePro"/>
              </a:rPr>
              <a:t>NaN</a:t>
            </a:r>
            <a:r>
              <a:rPr lang="en-US" sz="2400" dirty="0">
                <a:solidFill>
                  <a:srgbClr val="535353"/>
                </a:solidFill>
                <a:latin typeface="SourceCodePro"/>
              </a:rPr>
              <a:t>;    </a:t>
            </a:r>
          </a:p>
          <a:p>
            <a:r>
              <a:rPr lang="en-US" sz="2400" dirty="0">
                <a:solidFill>
                  <a:srgbClr val="D33682"/>
                </a:solidFill>
                <a:latin typeface="SourceCodePro"/>
              </a:rPr>
              <a:t>Infinity</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Infinity</a:t>
            </a:r>
            <a:r>
              <a:rPr lang="en-US" sz="2400" dirty="0">
                <a:solidFill>
                  <a:srgbClr val="535353"/>
                </a:solidFill>
                <a:latin typeface="SourceCodePro"/>
              </a:rPr>
              <a:t>;</a:t>
            </a:r>
          </a:p>
          <a:p>
            <a:r>
              <a:rPr lang="en-US" sz="2400" dirty="0">
                <a:solidFill>
                  <a:srgbClr val="6C71C4"/>
                </a:solidFill>
                <a:latin typeface="SourceCodePro"/>
              </a:rPr>
              <a:t>+</a:t>
            </a:r>
            <a:r>
              <a:rPr lang="en-US" sz="2400" dirty="0">
                <a:solidFill>
                  <a:srgbClr val="D33682"/>
                </a:solidFill>
                <a:latin typeface="SourceCodePro"/>
              </a:rPr>
              <a:t>Infinity</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D33682"/>
                </a:solidFill>
                <a:latin typeface="SourceCodePro"/>
              </a:rPr>
              <a:t>Infinity</a:t>
            </a:r>
            <a:r>
              <a:rPr lang="en-US" sz="2400" dirty="0">
                <a:solidFill>
                  <a:srgbClr val="535353"/>
                </a:solidFill>
                <a:latin typeface="SourceCodePro"/>
              </a:rPr>
              <a:t>;</a:t>
            </a:r>
          </a:p>
          <a:p>
            <a:r>
              <a:rPr lang="en-US" sz="2400" dirty="0">
                <a:solidFill>
                  <a:srgbClr val="6C71C4"/>
                </a:solidFill>
                <a:latin typeface="SourceCodePro"/>
              </a:rPr>
              <a:t>+</a:t>
            </a:r>
            <a:r>
              <a:rPr lang="en-US" sz="2400" dirty="0">
                <a:solidFill>
                  <a:srgbClr val="D33682"/>
                </a:solidFill>
                <a:latin typeface="SourceCodePro"/>
              </a:rPr>
              <a:t>0</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D33682"/>
                </a:solidFill>
                <a:latin typeface="SourceCodePro"/>
              </a:rPr>
              <a:t>0</a:t>
            </a:r>
            <a:r>
              <a:rPr lang="en-US" sz="2400" dirty="0">
                <a:solidFill>
                  <a:srgbClr val="535353"/>
                </a:solidFill>
                <a:latin typeface="SourceCodePro"/>
              </a:rPr>
              <a:t>;</a:t>
            </a:r>
          </a:p>
          <a:p>
            <a:r>
              <a:rPr lang="en-US" sz="2400" dirty="0">
                <a:solidFill>
                  <a:srgbClr val="D33682"/>
                </a:solidFill>
                <a:latin typeface="SourceCodePro"/>
              </a:rPr>
              <a:t>1</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1</a:t>
            </a:r>
            <a:r>
              <a:rPr lang="en-US" sz="2400" dirty="0">
                <a:solidFill>
                  <a:srgbClr val="535353"/>
                </a:solidFill>
                <a:latin typeface="SourceCodePro"/>
              </a:rPr>
              <a:t>;</a:t>
            </a:r>
          </a:p>
          <a:p>
            <a:r>
              <a:rPr lang="en-US" sz="2400" dirty="0">
                <a:solidFill>
                  <a:srgbClr val="268BD2"/>
                </a:solidFill>
                <a:latin typeface="SourceCodePro"/>
              </a:rPr>
              <a:t>‘1’</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1</a:t>
            </a:r>
            <a:r>
              <a:rPr lang="en-US" sz="2400" dirty="0">
                <a:solidFill>
                  <a:srgbClr val="535353"/>
                </a:solidFill>
                <a:latin typeface="SourceCodePro"/>
              </a:rPr>
              <a:t>;</a:t>
            </a:r>
          </a:p>
          <a:p>
            <a:r>
              <a:rPr lang="en-US" sz="2400" dirty="0">
                <a:solidFill>
                  <a:srgbClr val="268BD2"/>
                </a:solidFill>
                <a:latin typeface="SourceCodePro"/>
              </a:rPr>
              <a:t>‘true’</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true</a:t>
            </a:r>
            <a:r>
              <a:rPr lang="en-US" sz="2400" dirty="0">
                <a:solidFill>
                  <a:srgbClr val="535353"/>
                </a:solidFill>
                <a:latin typeface="SourceCodePro"/>
              </a:rPr>
              <a:t>;</a:t>
            </a:r>
          </a:p>
          <a:p>
            <a:r>
              <a:rPr lang="en-US" sz="2400" dirty="0">
                <a:solidFill>
                  <a:srgbClr val="535353"/>
                </a:solidFill>
                <a:latin typeface="SourceCodePro"/>
              </a:rPr>
              <a:t>​</a:t>
            </a:r>
            <a:endParaRPr lang="en-US" sz="2400" b="0" i="0" dirty="0">
              <a:solidFill>
                <a:srgbClr val="535353"/>
              </a:solidFill>
              <a:effectLst/>
              <a:latin typeface="SourceCodePro"/>
            </a:endParaRPr>
          </a:p>
        </p:txBody>
      </p:sp>
      <p:grpSp>
        <p:nvGrpSpPr>
          <p:cNvPr id="27" name="Group 26"/>
          <p:cNvGrpSpPr/>
          <p:nvPr/>
        </p:nvGrpSpPr>
        <p:grpSpPr>
          <a:xfrm>
            <a:off x="7047412" y="1681458"/>
            <a:ext cx="4634803" cy="4639139"/>
            <a:chOff x="7223086" y="2714300"/>
            <a:chExt cx="4282068" cy="3063727"/>
          </a:xfrm>
        </p:grpSpPr>
        <p:sp>
          <p:nvSpPr>
            <p:cNvPr id="28" name="TextBox 27"/>
            <p:cNvSpPr txBox="1"/>
            <p:nvPr/>
          </p:nvSpPr>
          <p:spPr>
            <a:xfrm>
              <a:off x="7223087" y="2714300"/>
              <a:ext cx="4282067" cy="279931"/>
            </a:xfrm>
            <a:prstGeom prst="rect">
              <a:avLst/>
            </a:prstGeom>
            <a:solidFill>
              <a:schemeClr val="accent3"/>
            </a:solidFill>
            <a:ln>
              <a:solidFill>
                <a:schemeClr val="accent3"/>
              </a:solidFill>
            </a:ln>
          </p:spPr>
          <p:txBody>
            <a:bodyPr wrap="square" rtlCol="0" anchor="ctr">
              <a:spAutoFit/>
            </a:bodyPr>
            <a:lstStyle/>
            <a:p>
              <a:r>
                <a:rPr lang="en-US" dirty="0">
                  <a:solidFill>
                    <a:prstClr val="white"/>
                  </a:solidFill>
                </a:rPr>
                <a:t> </a:t>
              </a:r>
              <a:r>
                <a:rPr lang="en-US" dirty="0" smtClean="0">
                  <a:solidFill>
                    <a:prstClr val="white"/>
                  </a:solidFill>
                </a:rPr>
                <a:t>     JAVASCRIPT</a:t>
              </a:r>
              <a:endParaRPr lang="ru-RU" dirty="0">
                <a:solidFill>
                  <a:prstClr val="white"/>
                </a:solidFill>
              </a:endParaRPr>
            </a:p>
          </p:txBody>
        </p:sp>
        <p:sp>
          <p:nvSpPr>
            <p:cNvPr id="29" name="Rectangle 1"/>
            <p:cNvSpPr>
              <a:spLocks noChangeArrowheads="1"/>
            </p:cNvSpPr>
            <p:nvPr/>
          </p:nvSpPr>
          <p:spPr bwMode="auto">
            <a:xfrm>
              <a:off x="7223086" y="3000190"/>
              <a:ext cx="4282067" cy="2777837"/>
            </a:xfrm>
            <a:prstGeom prst="rect">
              <a:avLst/>
            </a:prstGeom>
            <a:noFill/>
            <a:ln>
              <a:solidFill>
                <a:schemeClr val="accent3"/>
              </a:solidFill>
            </a:ln>
            <a:effec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endParaRPr lang="en-US" altLang="en-US" dirty="0" smtClean="0">
                <a:solidFill>
                  <a:srgbClr val="CC7832"/>
                </a:solidFill>
                <a:latin typeface="Courier New" panose="02070309020205020404" pitchFamily="49" charset="0"/>
                <a:cs typeface="Courier New" panose="02070309020205020404" pitchFamily="49" charset="0"/>
              </a:endParaRPr>
            </a:p>
          </p:txBody>
        </p:sp>
      </p:grpSp>
      <p:pic>
        <p:nvPicPr>
          <p:cNvPr id="30" name="Picture 29"/>
          <p:cNvPicPr>
            <a:picLocks noChangeAspect="1"/>
          </p:cNvPicPr>
          <p:nvPr/>
        </p:nvPicPr>
        <p:blipFill rotWithShape="1">
          <a:blip r:embed="rId3" cstate="print">
            <a:extLst>
              <a:ext uri="{28A0092B-C50C-407E-A947-70E740481C1C}">
                <a14:useLocalDpi xmlns:a14="http://schemas.microsoft.com/office/drawing/2010/main" val="0"/>
              </a:ext>
            </a:extLst>
          </a:blip>
          <a:srcRect t="20408" b="1531"/>
          <a:stretch/>
        </p:blipFill>
        <p:spPr>
          <a:xfrm>
            <a:off x="7099962" y="1734009"/>
            <a:ext cx="296472" cy="337105"/>
          </a:xfrm>
          <a:prstGeom prst="rect">
            <a:avLst/>
          </a:prstGeom>
        </p:spPr>
      </p:pic>
      <p:sp>
        <p:nvSpPr>
          <p:cNvPr id="2" name="Text Placeholder 1"/>
          <p:cNvSpPr>
            <a:spLocks noGrp="1"/>
          </p:cNvSpPr>
          <p:nvPr>
            <p:ph type="body" sz="quarter" idx="10"/>
          </p:nvPr>
        </p:nvSpPr>
        <p:spPr/>
        <p:txBody>
          <a:bodyPr>
            <a:normAutofit/>
          </a:bodyPr>
          <a:lstStyle/>
          <a:p>
            <a:r>
              <a:rPr lang="en-US" sz="2000" dirty="0" smtClean="0"/>
              <a:t>STRICT EQUALITY COMPARISON (X === Y)</a:t>
            </a:r>
            <a:endParaRPr lang="en-US" sz="2000" dirty="0"/>
          </a:p>
        </p:txBody>
      </p:sp>
    </p:spTree>
    <p:extLst>
      <p:ext uri="{BB962C8B-B14F-4D97-AF65-F5344CB8AC3E}">
        <p14:creationId xmlns:p14="http://schemas.microsoft.com/office/powerpoint/2010/main" val="3159381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26">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xEl>
                                              <p:pRg st="2" end="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xEl>
                                              <p:pRg st="3" end="3"/>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xEl>
                                              <p:pRg st="4" end="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xEl>
                                              <p:pRg st="5" end="5"/>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xEl>
                                              <p:pRg st="6" end="6"/>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xEl>
                                              <p:pRg st="7" end="7"/>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xEl>
                                              <p:pRg st="8" end="8"/>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xEl>
                                              <p:pRg st="9" end="9"/>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 grpId="0"/>
      <p:bldP spid="5" grpId="0"/>
      <p:bldP spid="6" grpId="0"/>
      <p:bldP spid="26"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808213" y="1404813"/>
            <a:ext cx="6740040" cy="4409893"/>
            <a:chOff x="2726020" y="1949343"/>
            <a:chExt cx="6740040" cy="4409893"/>
          </a:xfrm>
        </p:grpSpPr>
        <p:sp>
          <p:nvSpPr>
            <p:cNvPr id="9" name="Rectangle 8"/>
            <p:cNvSpPr/>
            <p:nvPr/>
          </p:nvSpPr>
          <p:spPr>
            <a:xfrm>
              <a:off x="2726020" y="2318674"/>
              <a:ext cx="6740040" cy="404056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726020" y="1949343"/>
              <a:ext cx="6740040" cy="369332"/>
            </a:xfrm>
            <a:prstGeom prst="rect">
              <a:avLst/>
            </a:prstGeom>
            <a:solidFill>
              <a:schemeClr val="accent3"/>
            </a:solidFill>
            <a:ln w="28575">
              <a:solidFill>
                <a:schemeClr val="accent3"/>
              </a:solidFill>
            </a:ln>
          </p:spPr>
          <p:txBody>
            <a:bodyPr wrap="square" rtlCol="0" anchor="ctr">
              <a:spAutoFit/>
            </a:bodyPr>
            <a:lstStyle/>
            <a:p>
              <a:r>
                <a:rPr lang="en-US" dirty="0">
                  <a:solidFill>
                    <a:prstClr val="white"/>
                  </a:solidFill>
                </a:rPr>
                <a:t>JAVASCRIPT</a:t>
              </a:r>
              <a:endParaRPr lang="ru-RU" dirty="0">
                <a:solidFill>
                  <a:prstClr val="white"/>
                </a:solidFill>
              </a:endParaRPr>
            </a:p>
          </p:txBody>
        </p:sp>
      </p:grpSp>
      <p:sp>
        <p:nvSpPr>
          <p:cNvPr id="11" name="Rectangle 10"/>
          <p:cNvSpPr>
            <a:spLocks noChangeAspect="1" noChangeArrowheads="1"/>
          </p:cNvSpPr>
          <p:nvPr/>
        </p:nvSpPr>
        <p:spPr bwMode="auto">
          <a:xfrm>
            <a:off x="3111133" y="1869312"/>
            <a:ext cx="6134199" cy="4154984"/>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r>
              <a:rPr lang="en-US" sz="2400" dirty="0" err="1">
                <a:solidFill>
                  <a:srgbClr val="CB4B16"/>
                </a:solidFill>
                <a:latin typeface="SourceCodePro"/>
              </a:rPr>
              <a:t>var</a:t>
            </a:r>
            <a:r>
              <a:rPr lang="en-US" sz="2400" dirty="0">
                <a:solidFill>
                  <a:srgbClr val="535353"/>
                </a:solidFill>
                <a:latin typeface="SourceCodePro"/>
              </a:rPr>
              <a:t> </a:t>
            </a:r>
            <a:r>
              <a:rPr lang="en-US" sz="2400" dirty="0">
                <a:solidFill>
                  <a:srgbClr val="2AA198"/>
                </a:solidFill>
                <a:latin typeface="SourceCodePro"/>
              </a:rPr>
              <a:t>year</a:t>
            </a:r>
            <a:r>
              <a:rPr lang="en-US" sz="2400" dirty="0">
                <a:solidFill>
                  <a:srgbClr val="535353"/>
                </a:solidFill>
                <a:latin typeface="SourceCodePro"/>
              </a:rPr>
              <a:t>;  </a:t>
            </a:r>
            <a:r>
              <a:rPr lang="en-US" sz="2400" i="1" dirty="0">
                <a:solidFill>
                  <a:srgbClr val="586E75"/>
                </a:solidFill>
                <a:latin typeface="SourceCodePro"/>
              </a:rPr>
              <a:t>//undefined</a:t>
            </a:r>
            <a:endParaRPr lang="en-US" sz="2400" dirty="0">
              <a:solidFill>
                <a:srgbClr val="535353"/>
              </a:solidFill>
              <a:latin typeface="SourceCodePro"/>
            </a:endParaRPr>
          </a:p>
          <a:p>
            <a:r>
              <a:rPr lang="en-US" sz="2400" dirty="0" err="1">
                <a:solidFill>
                  <a:srgbClr val="CB4B16"/>
                </a:solidFill>
                <a:latin typeface="SourceCodePro"/>
              </a:rPr>
              <a:t>var</a:t>
            </a:r>
            <a:r>
              <a:rPr lang="en-US" sz="2400" dirty="0">
                <a:solidFill>
                  <a:srgbClr val="535353"/>
                </a:solidFill>
                <a:latin typeface="SourceCodePro"/>
              </a:rPr>
              <a:t> </a:t>
            </a:r>
            <a:r>
              <a:rPr lang="en-US" sz="2400" dirty="0">
                <a:solidFill>
                  <a:srgbClr val="2AA198"/>
                </a:solidFill>
                <a:latin typeface="SourceCodePro"/>
              </a:rPr>
              <a:t>day</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null</a:t>
            </a:r>
            <a:r>
              <a:rPr lang="en-US" sz="2400" dirty="0">
                <a:solidFill>
                  <a:srgbClr val="535353"/>
                </a:solidFill>
                <a:latin typeface="SourceCodePro"/>
              </a:rPr>
              <a:t>;</a:t>
            </a:r>
          </a:p>
          <a:p>
            <a:r>
              <a:rPr lang="en-US" sz="2400" dirty="0">
                <a:solidFill>
                  <a:srgbClr val="535353"/>
                </a:solidFill>
                <a:latin typeface="SourceCodePro"/>
              </a:rPr>
              <a:t>​</a:t>
            </a:r>
          </a:p>
          <a:p>
            <a:r>
              <a:rPr lang="en-US" sz="2400" dirty="0">
                <a:solidFill>
                  <a:srgbClr val="268BD2"/>
                </a:solidFill>
                <a:latin typeface="SourceCodePro"/>
              </a:rPr>
              <a:t>day</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null</a:t>
            </a:r>
            <a:r>
              <a:rPr lang="en-US" sz="2400" dirty="0">
                <a:solidFill>
                  <a:srgbClr val="535353"/>
                </a:solidFill>
                <a:latin typeface="SourceCodePro"/>
              </a:rPr>
              <a:t>;</a:t>
            </a:r>
          </a:p>
          <a:p>
            <a:r>
              <a:rPr lang="en-US" sz="2400" dirty="0">
                <a:solidFill>
                  <a:srgbClr val="268BD2"/>
                </a:solidFill>
                <a:latin typeface="SourceCodePro"/>
              </a:rPr>
              <a:t>year</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undefined</a:t>
            </a:r>
            <a:r>
              <a:rPr lang="en-US" sz="2400" dirty="0">
                <a:solidFill>
                  <a:srgbClr val="535353"/>
                </a:solidFill>
                <a:latin typeface="SourceCodePro"/>
              </a:rPr>
              <a:t>;</a:t>
            </a:r>
          </a:p>
          <a:p>
            <a:r>
              <a:rPr lang="en-US" sz="2400" dirty="0">
                <a:solidFill>
                  <a:srgbClr val="268BD2"/>
                </a:solidFill>
                <a:latin typeface="SourceCodePro"/>
              </a:rPr>
              <a:t>day</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268BD2"/>
                </a:solidFill>
                <a:latin typeface="SourceCodePro"/>
              </a:rPr>
              <a:t>year</a:t>
            </a:r>
            <a:r>
              <a:rPr lang="en-US" sz="2400" dirty="0">
                <a:solidFill>
                  <a:srgbClr val="535353"/>
                </a:solidFill>
                <a:latin typeface="SourceCodePro"/>
              </a:rPr>
              <a:t>;</a:t>
            </a:r>
          </a:p>
          <a:p>
            <a:r>
              <a:rPr lang="en-US" sz="2400" dirty="0">
                <a:solidFill>
                  <a:srgbClr val="268BD2"/>
                </a:solidFill>
                <a:latin typeface="SourceCodePro"/>
              </a:rPr>
              <a:t>day</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268BD2"/>
                </a:solidFill>
                <a:latin typeface="SourceCodePro"/>
              </a:rPr>
              <a:t>year</a:t>
            </a:r>
            <a:r>
              <a:rPr lang="en-US" sz="2400" dirty="0">
                <a:solidFill>
                  <a:srgbClr val="535353"/>
                </a:solidFill>
                <a:latin typeface="SourceCodePro"/>
              </a:rPr>
              <a:t>;</a:t>
            </a:r>
          </a:p>
          <a:p>
            <a:r>
              <a:rPr lang="en-US" sz="2400" dirty="0">
                <a:solidFill>
                  <a:srgbClr val="535353"/>
                </a:solidFill>
                <a:latin typeface="SourceCodePro"/>
              </a:rPr>
              <a:t>​</a:t>
            </a:r>
          </a:p>
          <a:p>
            <a:r>
              <a:rPr lang="en-US" sz="2400" dirty="0">
                <a:solidFill>
                  <a:srgbClr val="268BD2"/>
                </a:solidFill>
                <a:latin typeface="SourceCodePro"/>
              </a:rPr>
              <a:t>BUT</a:t>
            </a:r>
            <a:r>
              <a:rPr lang="en-US" sz="2400" dirty="0">
                <a:solidFill>
                  <a:srgbClr val="6C71C4"/>
                </a:solidFill>
                <a:latin typeface="SourceCodePro"/>
              </a:rPr>
              <a:t>!!!</a:t>
            </a:r>
            <a:endParaRPr lang="en-US" sz="2400" dirty="0">
              <a:solidFill>
                <a:srgbClr val="535353"/>
              </a:solidFill>
              <a:latin typeface="SourceCodePro"/>
            </a:endParaRPr>
          </a:p>
          <a:p>
            <a:r>
              <a:rPr lang="en-US" sz="2400" dirty="0">
                <a:solidFill>
                  <a:srgbClr val="268BD2"/>
                </a:solidFill>
                <a:latin typeface="SourceCodePro"/>
              </a:rPr>
              <a:t>day</a:t>
            </a:r>
            <a:r>
              <a:rPr lang="en-US" sz="2400" dirty="0">
                <a:solidFill>
                  <a:srgbClr val="535353"/>
                </a:solidFill>
                <a:latin typeface="SourceCodePro"/>
              </a:rPr>
              <a:t> </a:t>
            </a:r>
            <a:r>
              <a:rPr lang="en-US" sz="2400" dirty="0">
                <a:solidFill>
                  <a:srgbClr val="6C71C4"/>
                </a:solidFill>
                <a:latin typeface="SourceCodePro"/>
              </a:rPr>
              <a:t>&gt;=</a:t>
            </a:r>
            <a:r>
              <a:rPr lang="en-US" sz="2400" dirty="0">
                <a:solidFill>
                  <a:srgbClr val="535353"/>
                </a:solidFill>
                <a:latin typeface="SourceCodePro"/>
              </a:rPr>
              <a:t> </a:t>
            </a:r>
            <a:r>
              <a:rPr lang="en-US" sz="2400" dirty="0">
                <a:solidFill>
                  <a:srgbClr val="268BD2"/>
                </a:solidFill>
                <a:latin typeface="SourceCodePro"/>
              </a:rPr>
              <a:t>year</a:t>
            </a:r>
            <a:r>
              <a:rPr lang="en-US" sz="2400" dirty="0">
                <a:solidFill>
                  <a:srgbClr val="535353"/>
                </a:solidFill>
                <a:latin typeface="SourceCodePro"/>
              </a:rPr>
              <a:t>; </a:t>
            </a:r>
            <a:r>
              <a:rPr lang="en-US" sz="2400" i="1" dirty="0">
                <a:solidFill>
                  <a:srgbClr val="586E75"/>
                </a:solidFill>
                <a:latin typeface="SourceCodePro"/>
              </a:rPr>
              <a:t>// false</a:t>
            </a:r>
            <a:endParaRPr lang="en-US" sz="2400" dirty="0">
              <a:solidFill>
                <a:srgbClr val="535353"/>
              </a:solidFill>
              <a:latin typeface="SourceCodePro"/>
            </a:endParaRPr>
          </a:p>
          <a:p>
            <a:r>
              <a:rPr lang="en-US" sz="2400" dirty="0">
                <a:solidFill>
                  <a:srgbClr val="535353"/>
                </a:solidFill>
                <a:latin typeface="SourceCodePro"/>
              </a:rPr>
              <a:t>​</a:t>
            </a:r>
            <a:endParaRPr lang="en-US" sz="2400" b="0" i="0" dirty="0">
              <a:solidFill>
                <a:srgbClr val="535353"/>
              </a:solidFill>
              <a:effectLst/>
              <a:latin typeface="SourceCodePro"/>
            </a:endParaRPr>
          </a:p>
        </p:txBody>
      </p:sp>
      <p:sp>
        <p:nvSpPr>
          <p:cNvPr id="2" name="Text Placeholder 1"/>
          <p:cNvSpPr>
            <a:spLocks noGrp="1"/>
          </p:cNvSpPr>
          <p:nvPr>
            <p:ph type="body" sz="quarter" idx="10"/>
          </p:nvPr>
        </p:nvSpPr>
        <p:spPr/>
        <p:txBody>
          <a:bodyPr>
            <a:normAutofit/>
          </a:bodyPr>
          <a:lstStyle/>
          <a:p>
            <a:r>
              <a:rPr lang="en-US" sz="2000" dirty="0" smtClean="0"/>
              <a:t>NULL AND UNDEFINED</a:t>
            </a:r>
            <a:endParaRPr lang="en-US" sz="2000" dirty="0"/>
          </a:p>
        </p:txBody>
      </p:sp>
    </p:spTree>
    <p:extLst>
      <p:ext uri="{BB962C8B-B14F-4D97-AF65-F5344CB8AC3E}">
        <p14:creationId xmlns:p14="http://schemas.microsoft.com/office/powerpoint/2010/main" val="96120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
                                            <p:txEl>
                                              <p:pRg st="2" end="2"/>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1">
                                            <p:txEl>
                                              <p:pRg st="4" end="4"/>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xEl>
                                              <p:pRg st="5" end="5"/>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
                                            <p:txEl>
                                              <p:pRg st="6" end="6"/>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1">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1">
                                            <p:txEl>
                                              <p:pRg st="8" end="8"/>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1">
                                            <p:txEl>
                                              <p:pRg st="9" end="9"/>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63206" y="3826604"/>
            <a:ext cx="6145721" cy="842090"/>
          </a:xfrm>
        </p:spPr>
        <p:txBody>
          <a:bodyPr/>
          <a:lstStyle/>
          <a:p>
            <a:r>
              <a:rPr lang="en-US" dirty="0" smtClean="0"/>
              <a:t>Data structure</a:t>
            </a:r>
            <a:endParaRPr lang="en-US" dirty="0"/>
          </a:p>
        </p:txBody>
      </p:sp>
      <p:sp>
        <p:nvSpPr>
          <p:cNvPr id="3" name="Text Placeholder 7"/>
          <p:cNvSpPr>
            <a:spLocks noGrp="1"/>
          </p:cNvSpPr>
          <p:nvPr>
            <p:ph type="body" sz="quarter" idx="13"/>
          </p:nvPr>
        </p:nvSpPr>
        <p:spPr>
          <a:xfrm>
            <a:off x="1163206" y="4668694"/>
            <a:ext cx="6145721" cy="1010277"/>
          </a:xfrm>
        </p:spPr>
        <p:txBody>
          <a:bodyPr/>
          <a:lstStyle/>
          <a:p>
            <a:r>
              <a:rPr lang="en-US" sz="2800" dirty="0" smtClean="0"/>
              <a:t>What do we need to know</a:t>
            </a:r>
          </a:p>
          <a:p>
            <a:r>
              <a:rPr lang="en-US" sz="2800" dirty="0" smtClean="0"/>
              <a:t>About data structures?</a:t>
            </a:r>
            <a:endParaRPr lang="en-US" sz="2800" dirty="0"/>
          </a:p>
        </p:txBody>
      </p:sp>
    </p:spTree>
    <p:extLst>
      <p:ext uri="{BB962C8B-B14F-4D97-AF65-F5344CB8AC3E}">
        <p14:creationId xmlns:p14="http://schemas.microsoft.com/office/powerpoint/2010/main" val="24371461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0" name="FlexibleLine"/>
          <p:cNvSpPr/>
          <p:nvPr/>
        </p:nvSpPr>
        <p:spPr>
          <a:xfrm rot="-840000">
            <a:off x="1417923" y="4029994"/>
            <a:ext cx="914400" cy="1280160"/>
          </a:xfrm>
          <a:custGeom>
            <a:avLst/>
            <a:gdLst/>
            <a:ahLst/>
            <a:cxnLst/>
            <a:rect l="0" t="0" r="0" b="0"/>
            <a:pathLst>
              <a:path w="790400" h="1151400" fill="none">
                <a:moveTo>
                  <a:pt x="0" y="0"/>
                </a:moveTo>
                <a:lnTo>
                  <a:pt x="790400" y="1151400"/>
                </a:lnTo>
              </a:path>
            </a:pathLst>
          </a:custGeom>
          <a:noFill/>
          <a:ln w="7600" cap="flat">
            <a:solidFill>
              <a:schemeClr val="bg1">
                <a:lumMod val="50000"/>
              </a:schemeClr>
            </a:solidFill>
            <a:prstDash val="dash"/>
            <a:bevel/>
          </a:ln>
        </p:spPr>
      </p:sp>
      <p:grpSp>
        <p:nvGrpSpPr>
          <p:cNvPr id="5" name="Group 4"/>
          <p:cNvGrpSpPr/>
          <p:nvPr/>
        </p:nvGrpSpPr>
        <p:grpSpPr>
          <a:xfrm>
            <a:off x="4573215" y="1981254"/>
            <a:ext cx="184506" cy="640080"/>
            <a:chOff x="4086457" y="660641"/>
            <a:chExt cx="184506" cy="396689"/>
          </a:xfrm>
        </p:grpSpPr>
        <p:sp>
          <p:nvSpPr>
            <p:cNvPr id="286" name="FlexibleLine"/>
            <p:cNvSpPr/>
            <p:nvPr/>
          </p:nvSpPr>
          <p:spPr>
            <a:xfrm>
              <a:off x="4086457" y="660643"/>
              <a:ext cx="184506" cy="193734"/>
            </a:xfrm>
            <a:custGeom>
              <a:avLst/>
              <a:gdLst/>
              <a:ahLst/>
              <a:cxnLst/>
              <a:rect l="0" t="0" r="0" b="0"/>
              <a:pathLst>
                <a:path w="152000" h="159602" fill="none">
                  <a:moveTo>
                    <a:pt x="0" y="0"/>
                  </a:moveTo>
                  <a:lnTo>
                    <a:pt x="60800" y="0"/>
                  </a:lnTo>
                  <a:lnTo>
                    <a:pt x="60800" y="-114002"/>
                  </a:lnTo>
                  <a:cubicBezTo>
                    <a:pt x="60800" y="-141362"/>
                    <a:pt x="79040" y="-159602"/>
                    <a:pt x="106400" y="-159602"/>
                  </a:cubicBezTo>
                  <a:lnTo>
                    <a:pt x="152000" y="-159602"/>
                  </a:lnTo>
                </a:path>
              </a:pathLst>
            </a:custGeom>
            <a:noFill/>
            <a:ln w="7600" cap="flat">
              <a:solidFill>
                <a:srgbClr val="545454"/>
              </a:solidFill>
              <a:bevel/>
            </a:ln>
          </p:spPr>
        </p:sp>
        <p:sp>
          <p:nvSpPr>
            <p:cNvPr id="287" name="FlexibleLine"/>
            <p:cNvSpPr/>
            <p:nvPr/>
          </p:nvSpPr>
          <p:spPr>
            <a:xfrm>
              <a:off x="4086457" y="660641"/>
              <a:ext cx="184506" cy="101479"/>
            </a:xfrm>
            <a:custGeom>
              <a:avLst/>
              <a:gdLst/>
              <a:ahLst/>
              <a:cxnLst/>
              <a:rect l="0" t="0" r="0" b="0"/>
              <a:pathLst>
                <a:path w="152000" h="83600" fill="none">
                  <a:moveTo>
                    <a:pt x="0" y="0"/>
                  </a:moveTo>
                  <a:lnTo>
                    <a:pt x="60800" y="0"/>
                  </a:lnTo>
                  <a:lnTo>
                    <a:pt x="60800" y="38000"/>
                  </a:lnTo>
                  <a:cubicBezTo>
                    <a:pt x="60800" y="65360"/>
                    <a:pt x="79040" y="83600"/>
                    <a:pt x="106400" y="83600"/>
                  </a:cubicBezTo>
                  <a:lnTo>
                    <a:pt x="152000" y="83600"/>
                  </a:lnTo>
                </a:path>
              </a:pathLst>
            </a:custGeom>
            <a:noFill/>
            <a:ln w="7600" cap="flat">
              <a:solidFill>
                <a:srgbClr val="545454"/>
              </a:solidFill>
              <a:bevel/>
            </a:ln>
          </p:spPr>
        </p:sp>
        <p:sp>
          <p:nvSpPr>
            <p:cNvPr id="288" name="FlexibleLine"/>
            <p:cNvSpPr/>
            <p:nvPr/>
          </p:nvSpPr>
          <p:spPr>
            <a:xfrm>
              <a:off x="4086457" y="660641"/>
              <a:ext cx="184506" cy="396689"/>
            </a:xfrm>
            <a:custGeom>
              <a:avLst/>
              <a:gdLst/>
              <a:ahLst/>
              <a:cxnLst/>
              <a:rect l="0" t="0" r="0" b="0"/>
              <a:pathLst>
                <a:path w="152000" h="326800" fill="none">
                  <a:moveTo>
                    <a:pt x="0" y="0"/>
                  </a:moveTo>
                  <a:lnTo>
                    <a:pt x="60800" y="0"/>
                  </a:lnTo>
                  <a:lnTo>
                    <a:pt x="60800" y="281200"/>
                  </a:lnTo>
                  <a:cubicBezTo>
                    <a:pt x="60800" y="308560"/>
                    <a:pt x="79040" y="326800"/>
                    <a:pt x="106400" y="326800"/>
                  </a:cubicBezTo>
                  <a:lnTo>
                    <a:pt x="152000" y="326800"/>
                  </a:lnTo>
                </a:path>
              </a:pathLst>
            </a:custGeom>
            <a:noFill/>
            <a:ln w="7600" cap="flat">
              <a:solidFill>
                <a:srgbClr val="545454"/>
              </a:solidFill>
              <a:bevel/>
            </a:ln>
          </p:spPr>
        </p:sp>
      </p:grpSp>
      <p:grpSp>
        <p:nvGrpSpPr>
          <p:cNvPr id="6" name="Group 5"/>
          <p:cNvGrpSpPr/>
          <p:nvPr/>
        </p:nvGrpSpPr>
        <p:grpSpPr>
          <a:xfrm>
            <a:off x="5302016" y="3795457"/>
            <a:ext cx="184506" cy="640080"/>
            <a:chOff x="4815258" y="1638525"/>
            <a:chExt cx="184506" cy="396689"/>
          </a:xfrm>
        </p:grpSpPr>
        <p:sp>
          <p:nvSpPr>
            <p:cNvPr id="289" name="FlexibleLine"/>
            <p:cNvSpPr/>
            <p:nvPr/>
          </p:nvSpPr>
          <p:spPr>
            <a:xfrm>
              <a:off x="4815258" y="1638525"/>
              <a:ext cx="184506" cy="193732"/>
            </a:xfrm>
            <a:custGeom>
              <a:avLst/>
              <a:gdLst/>
              <a:ahLst/>
              <a:cxnLst/>
              <a:rect l="0" t="0" r="0" b="0"/>
              <a:pathLst>
                <a:path w="152000" h="159600" fill="none">
                  <a:moveTo>
                    <a:pt x="0" y="0"/>
                  </a:moveTo>
                  <a:lnTo>
                    <a:pt x="60800" y="0"/>
                  </a:lnTo>
                  <a:lnTo>
                    <a:pt x="60800" y="-114000"/>
                  </a:lnTo>
                  <a:cubicBezTo>
                    <a:pt x="60800" y="-141360"/>
                    <a:pt x="79040" y="-159600"/>
                    <a:pt x="106400" y="-159600"/>
                  </a:cubicBezTo>
                  <a:lnTo>
                    <a:pt x="152000" y="-159600"/>
                  </a:lnTo>
                </a:path>
              </a:pathLst>
            </a:custGeom>
            <a:noFill/>
            <a:ln w="7600" cap="flat">
              <a:solidFill>
                <a:srgbClr val="545454"/>
              </a:solidFill>
              <a:bevel/>
            </a:ln>
          </p:spPr>
        </p:sp>
        <p:sp>
          <p:nvSpPr>
            <p:cNvPr id="290" name="FlexibleLine"/>
            <p:cNvSpPr/>
            <p:nvPr/>
          </p:nvSpPr>
          <p:spPr>
            <a:xfrm>
              <a:off x="4815258" y="1638525"/>
              <a:ext cx="184506" cy="101479"/>
            </a:xfrm>
            <a:custGeom>
              <a:avLst/>
              <a:gdLst/>
              <a:ahLst/>
              <a:cxnLst/>
              <a:rect l="0" t="0" r="0" b="0"/>
              <a:pathLst>
                <a:path w="152000" h="83600" fill="none">
                  <a:moveTo>
                    <a:pt x="0" y="0"/>
                  </a:moveTo>
                  <a:lnTo>
                    <a:pt x="60800" y="0"/>
                  </a:lnTo>
                  <a:lnTo>
                    <a:pt x="60800" y="38000"/>
                  </a:lnTo>
                  <a:cubicBezTo>
                    <a:pt x="60800" y="65360"/>
                    <a:pt x="79040" y="83600"/>
                    <a:pt x="106400" y="83600"/>
                  </a:cubicBezTo>
                  <a:lnTo>
                    <a:pt x="152000" y="83600"/>
                  </a:lnTo>
                </a:path>
              </a:pathLst>
            </a:custGeom>
            <a:noFill/>
            <a:ln w="7600" cap="flat">
              <a:solidFill>
                <a:srgbClr val="545454"/>
              </a:solidFill>
              <a:bevel/>
            </a:ln>
          </p:spPr>
        </p:sp>
        <p:sp>
          <p:nvSpPr>
            <p:cNvPr id="291" name="FlexibleLine"/>
            <p:cNvSpPr/>
            <p:nvPr/>
          </p:nvSpPr>
          <p:spPr>
            <a:xfrm>
              <a:off x="4815258" y="1638525"/>
              <a:ext cx="184506" cy="396689"/>
            </a:xfrm>
            <a:custGeom>
              <a:avLst/>
              <a:gdLst/>
              <a:ahLst/>
              <a:cxnLst/>
              <a:rect l="0" t="0" r="0" b="0"/>
              <a:pathLst>
                <a:path w="152000" h="326800" fill="none">
                  <a:moveTo>
                    <a:pt x="0" y="0"/>
                  </a:moveTo>
                  <a:lnTo>
                    <a:pt x="60800" y="0"/>
                  </a:lnTo>
                  <a:lnTo>
                    <a:pt x="60800" y="281200"/>
                  </a:lnTo>
                  <a:cubicBezTo>
                    <a:pt x="60800" y="308560"/>
                    <a:pt x="79040" y="326800"/>
                    <a:pt x="106400" y="326800"/>
                  </a:cubicBezTo>
                  <a:lnTo>
                    <a:pt x="152000" y="326800"/>
                  </a:lnTo>
                </a:path>
              </a:pathLst>
            </a:custGeom>
            <a:noFill/>
            <a:ln w="7600" cap="flat">
              <a:solidFill>
                <a:srgbClr val="545454"/>
              </a:solidFill>
              <a:bevel/>
            </a:ln>
          </p:spPr>
        </p:sp>
      </p:grpSp>
      <p:grpSp>
        <p:nvGrpSpPr>
          <p:cNvPr id="7" name="Group 6"/>
          <p:cNvGrpSpPr/>
          <p:nvPr/>
        </p:nvGrpSpPr>
        <p:grpSpPr>
          <a:xfrm>
            <a:off x="3733711" y="5377202"/>
            <a:ext cx="184506" cy="640080"/>
            <a:chOff x="3246953" y="2616409"/>
            <a:chExt cx="184506" cy="396689"/>
          </a:xfrm>
        </p:grpSpPr>
        <p:sp>
          <p:nvSpPr>
            <p:cNvPr id="292" name="FlexibleLine"/>
            <p:cNvSpPr/>
            <p:nvPr/>
          </p:nvSpPr>
          <p:spPr>
            <a:xfrm>
              <a:off x="3246953" y="2616409"/>
              <a:ext cx="184506" cy="193732"/>
            </a:xfrm>
            <a:custGeom>
              <a:avLst/>
              <a:gdLst/>
              <a:ahLst/>
              <a:cxnLst/>
              <a:rect l="0" t="0" r="0" b="0"/>
              <a:pathLst>
                <a:path w="152000" h="159600" fill="none">
                  <a:moveTo>
                    <a:pt x="0" y="0"/>
                  </a:moveTo>
                  <a:lnTo>
                    <a:pt x="60800" y="0"/>
                  </a:lnTo>
                  <a:lnTo>
                    <a:pt x="60800" y="-114000"/>
                  </a:lnTo>
                  <a:cubicBezTo>
                    <a:pt x="60800" y="-141360"/>
                    <a:pt x="79040" y="-159600"/>
                    <a:pt x="106400" y="-159600"/>
                  </a:cubicBezTo>
                  <a:lnTo>
                    <a:pt x="152000" y="-159600"/>
                  </a:lnTo>
                </a:path>
              </a:pathLst>
            </a:custGeom>
            <a:noFill/>
            <a:ln w="7600" cap="flat">
              <a:solidFill>
                <a:srgbClr val="545454"/>
              </a:solidFill>
              <a:bevel/>
            </a:ln>
          </p:spPr>
        </p:sp>
        <p:sp>
          <p:nvSpPr>
            <p:cNvPr id="293" name="FlexibleLine"/>
            <p:cNvSpPr/>
            <p:nvPr/>
          </p:nvSpPr>
          <p:spPr>
            <a:xfrm>
              <a:off x="3246953" y="2616409"/>
              <a:ext cx="184506" cy="101479"/>
            </a:xfrm>
            <a:custGeom>
              <a:avLst/>
              <a:gdLst/>
              <a:ahLst/>
              <a:cxnLst/>
              <a:rect l="0" t="0" r="0" b="0"/>
              <a:pathLst>
                <a:path w="152000" h="83600" fill="none">
                  <a:moveTo>
                    <a:pt x="0" y="0"/>
                  </a:moveTo>
                  <a:lnTo>
                    <a:pt x="60800" y="0"/>
                  </a:lnTo>
                  <a:lnTo>
                    <a:pt x="60800" y="38000"/>
                  </a:lnTo>
                  <a:cubicBezTo>
                    <a:pt x="60800" y="65360"/>
                    <a:pt x="79040" y="83600"/>
                    <a:pt x="106400" y="83600"/>
                  </a:cubicBezTo>
                  <a:lnTo>
                    <a:pt x="152000" y="83600"/>
                  </a:lnTo>
                </a:path>
              </a:pathLst>
            </a:custGeom>
            <a:noFill/>
            <a:ln w="7600" cap="flat">
              <a:solidFill>
                <a:srgbClr val="545454"/>
              </a:solidFill>
              <a:bevel/>
            </a:ln>
          </p:spPr>
        </p:sp>
        <p:sp>
          <p:nvSpPr>
            <p:cNvPr id="382" name="FlexibleLine"/>
            <p:cNvSpPr/>
            <p:nvPr/>
          </p:nvSpPr>
          <p:spPr>
            <a:xfrm>
              <a:off x="3246953" y="2616409"/>
              <a:ext cx="184506" cy="396689"/>
            </a:xfrm>
            <a:custGeom>
              <a:avLst/>
              <a:gdLst/>
              <a:ahLst/>
              <a:cxnLst/>
              <a:rect l="0" t="0" r="0" b="0"/>
              <a:pathLst>
                <a:path w="152000" h="326800" fill="none">
                  <a:moveTo>
                    <a:pt x="0" y="0"/>
                  </a:moveTo>
                  <a:lnTo>
                    <a:pt x="60800" y="0"/>
                  </a:lnTo>
                  <a:lnTo>
                    <a:pt x="60800" y="281200"/>
                  </a:lnTo>
                  <a:cubicBezTo>
                    <a:pt x="60800" y="308560"/>
                    <a:pt x="79040" y="326800"/>
                    <a:pt x="106400" y="326800"/>
                  </a:cubicBezTo>
                  <a:lnTo>
                    <a:pt x="152000" y="326800"/>
                  </a:lnTo>
                </a:path>
              </a:pathLst>
            </a:custGeom>
            <a:noFill/>
            <a:ln w="7600" cap="flat">
              <a:solidFill>
                <a:srgbClr val="545454"/>
              </a:solidFill>
              <a:bevel/>
            </a:ln>
          </p:spPr>
        </p:sp>
      </p:grpSp>
      <p:grpSp>
        <p:nvGrpSpPr>
          <p:cNvPr id="19" name="Group 18"/>
          <p:cNvGrpSpPr/>
          <p:nvPr/>
        </p:nvGrpSpPr>
        <p:grpSpPr>
          <a:xfrm>
            <a:off x="2451391" y="1787523"/>
            <a:ext cx="2144887" cy="425865"/>
            <a:chOff x="1964633" y="466909"/>
            <a:chExt cx="2144887" cy="425865"/>
          </a:xfrm>
        </p:grpSpPr>
        <p:sp>
          <p:nvSpPr>
            <p:cNvPr id="519" name="Freeform 518"/>
            <p:cNvSpPr/>
            <p:nvPr/>
          </p:nvSpPr>
          <p:spPr>
            <a:xfrm>
              <a:off x="1964633" y="505310"/>
              <a:ext cx="2121824" cy="387464"/>
            </a:xfrm>
            <a:custGeom>
              <a:avLst/>
              <a:gdLst/>
              <a:ahLst/>
              <a:cxnLst/>
              <a:rect l="0" t="0" r="0" b="0"/>
              <a:pathLst>
                <a:path w="1748000" h="319200">
                  <a:moveTo>
                    <a:pt x="57456" y="0"/>
                  </a:moveTo>
                  <a:lnTo>
                    <a:pt x="1690544" y="0"/>
                  </a:lnTo>
                  <a:cubicBezTo>
                    <a:pt x="1722274" y="0"/>
                    <a:pt x="1748000" y="25723"/>
                    <a:pt x="1748000" y="57456"/>
                  </a:cubicBezTo>
                  <a:lnTo>
                    <a:pt x="1748000" y="261744"/>
                  </a:lnTo>
                  <a:cubicBezTo>
                    <a:pt x="1748000" y="293477"/>
                    <a:pt x="1722274" y="319200"/>
                    <a:pt x="1690544" y="319200"/>
                  </a:cubicBezTo>
                  <a:lnTo>
                    <a:pt x="57456" y="319200"/>
                  </a:lnTo>
                  <a:cubicBezTo>
                    <a:pt x="25723" y="319200"/>
                    <a:pt x="0" y="293477"/>
                    <a:pt x="0" y="261744"/>
                  </a:cubicBezTo>
                  <a:lnTo>
                    <a:pt x="0" y="57456"/>
                  </a:lnTo>
                  <a:cubicBezTo>
                    <a:pt x="0" y="25723"/>
                    <a:pt x="25723" y="0"/>
                    <a:pt x="57456" y="0"/>
                  </a:cubicBezTo>
                  <a:close/>
                </a:path>
              </a:pathLst>
            </a:custGeom>
            <a:solidFill>
              <a:schemeClr val="accent1">
                <a:lumMod val="75000"/>
              </a:schemeClr>
            </a:solidFill>
            <a:ln w="7600" cap="flat">
              <a:noFill/>
              <a:bevel/>
            </a:ln>
            <a:effectLst/>
          </p:spPr>
        </p:sp>
        <p:sp>
          <p:nvSpPr>
            <p:cNvPr id="503" name="Freeform 502"/>
            <p:cNvSpPr/>
            <p:nvPr/>
          </p:nvSpPr>
          <p:spPr>
            <a:xfrm>
              <a:off x="1964633" y="466909"/>
              <a:ext cx="2121824" cy="387464"/>
            </a:xfrm>
            <a:custGeom>
              <a:avLst/>
              <a:gdLst/>
              <a:ahLst/>
              <a:cxnLst/>
              <a:rect l="0" t="0" r="0" b="0"/>
              <a:pathLst>
                <a:path w="1748000" h="319200">
                  <a:moveTo>
                    <a:pt x="57456" y="0"/>
                  </a:moveTo>
                  <a:lnTo>
                    <a:pt x="1690544" y="0"/>
                  </a:lnTo>
                  <a:cubicBezTo>
                    <a:pt x="1722274" y="0"/>
                    <a:pt x="1748000" y="25723"/>
                    <a:pt x="1748000" y="57456"/>
                  </a:cubicBezTo>
                  <a:lnTo>
                    <a:pt x="1748000" y="261744"/>
                  </a:lnTo>
                  <a:cubicBezTo>
                    <a:pt x="1748000" y="293477"/>
                    <a:pt x="1722274" y="319200"/>
                    <a:pt x="1690544" y="319200"/>
                  </a:cubicBezTo>
                  <a:lnTo>
                    <a:pt x="57456" y="319200"/>
                  </a:lnTo>
                  <a:cubicBezTo>
                    <a:pt x="25723" y="319200"/>
                    <a:pt x="0" y="293477"/>
                    <a:pt x="0" y="261744"/>
                  </a:cubicBezTo>
                  <a:lnTo>
                    <a:pt x="0" y="57456"/>
                  </a:lnTo>
                  <a:cubicBezTo>
                    <a:pt x="0" y="25723"/>
                    <a:pt x="25723" y="0"/>
                    <a:pt x="57456" y="0"/>
                  </a:cubicBezTo>
                  <a:close/>
                </a:path>
              </a:pathLst>
            </a:custGeom>
            <a:solidFill>
              <a:schemeClr val="accent1"/>
            </a:solidFill>
            <a:ln w="7600" cap="flat">
              <a:noFill/>
              <a:bevel/>
            </a:ln>
            <a:effectLst/>
          </p:spPr>
        </p:sp>
        <p:sp>
          <p:nvSpPr>
            <p:cNvPr id="505" name="Text 4332"/>
            <p:cNvSpPr txBox="1"/>
            <p:nvPr/>
          </p:nvSpPr>
          <p:spPr>
            <a:xfrm>
              <a:off x="2329033" y="549937"/>
              <a:ext cx="1780487" cy="221408"/>
            </a:xfrm>
            <a:prstGeom prst="rect">
              <a:avLst/>
            </a:prstGeom>
            <a:noFill/>
          </p:spPr>
          <p:txBody>
            <a:bodyPr wrap="square" lIns="36000" tIns="18000" rIns="36000" bIns="18000" rtlCol="0" anchor="ctr"/>
            <a:lstStyle/>
            <a:p>
              <a:r>
                <a:rPr lang="en-US" sz="1400" b="1" dirty="0" smtClean="0">
                  <a:solidFill>
                    <a:srgbClr val="FFFFFF"/>
                  </a:solidFill>
                  <a:latin typeface="+mj-lt"/>
                </a:rPr>
                <a:t>What is it ? </a:t>
              </a:r>
              <a:endParaRPr sz="1400" b="1" dirty="0">
                <a:solidFill>
                  <a:srgbClr val="FFFFFF"/>
                </a:solidFill>
                <a:latin typeface="+mj-lt"/>
              </a:endParaRPr>
            </a:p>
          </p:txBody>
        </p:sp>
      </p:grpSp>
      <p:grpSp>
        <p:nvGrpSpPr>
          <p:cNvPr id="21" name="Group 20"/>
          <p:cNvGrpSpPr/>
          <p:nvPr/>
        </p:nvGrpSpPr>
        <p:grpSpPr>
          <a:xfrm>
            <a:off x="2451391" y="3601726"/>
            <a:ext cx="2956797" cy="424365"/>
            <a:chOff x="1964633" y="1444793"/>
            <a:chExt cx="2956797" cy="424365"/>
          </a:xfrm>
        </p:grpSpPr>
        <p:sp>
          <p:nvSpPr>
            <p:cNvPr id="520" name="Freeform 519"/>
            <p:cNvSpPr/>
            <p:nvPr/>
          </p:nvSpPr>
          <p:spPr>
            <a:xfrm>
              <a:off x="1964633" y="1481694"/>
              <a:ext cx="2850625" cy="387464"/>
            </a:xfrm>
            <a:custGeom>
              <a:avLst/>
              <a:gdLst/>
              <a:ahLst/>
              <a:cxnLst/>
              <a:rect l="0" t="0" r="0" b="0"/>
              <a:pathLst>
                <a:path w="2348400" h="319200">
                  <a:moveTo>
                    <a:pt x="57456" y="0"/>
                  </a:moveTo>
                  <a:lnTo>
                    <a:pt x="2290944" y="0"/>
                  </a:lnTo>
                  <a:cubicBezTo>
                    <a:pt x="2322674" y="0"/>
                    <a:pt x="2348400" y="25723"/>
                    <a:pt x="2348400" y="57456"/>
                  </a:cubicBezTo>
                  <a:lnTo>
                    <a:pt x="2348400" y="261744"/>
                  </a:lnTo>
                  <a:cubicBezTo>
                    <a:pt x="2348400" y="293477"/>
                    <a:pt x="2322674" y="319200"/>
                    <a:pt x="2290944" y="319200"/>
                  </a:cubicBezTo>
                  <a:lnTo>
                    <a:pt x="57456" y="319200"/>
                  </a:lnTo>
                  <a:cubicBezTo>
                    <a:pt x="25723" y="319200"/>
                    <a:pt x="0" y="293477"/>
                    <a:pt x="0" y="261744"/>
                  </a:cubicBezTo>
                  <a:lnTo>
                    <a:pt x="0" y="57456"/>
                  </a:lnTo>
                  <a:cubicBezTo>
                    <a:pt x="0" y="25723"/>
                    <a:pt x="25723" y="0"/>
                    <a:pt x="57456" y="0"/>
                  </a:cubicBezTo>
                  <a:close/>
                </a:path>
              </a:pathLst>
            </a:custGeom>
            <a:solidFill>
              <a:schemeClr val="accent2">
                <a:lumMod val="75000"/>
              </a:schemeClr>
            </a:solidFill>
            <a:ln w="7600" cap="flat">
              <a:noFill/>
              <a:bevel/>
            </a:ln>
            <a:effectLst/>
          </p:spPr>
        </p:sp>
        <p:sp>
          <p:nvSpPr>
            <p:cNvPr id="495" name="Freeform 494"/>
            <p:cNvSpPr/>
            <p:nvPr/>
          </p:nvSpPr>
          <p:spPr>
            <a:xfrm>
              <a:off x="1964633" y="1444793"/>
              <a:ext cx="2850625" cy="387464"/>
            </a:xfrm>
            <a:custGeom>
              <a:avLst/>
              <a:gdLst/>
              <a:ahLst/>
              <a:cxnLst/>
              <a:rect l="0" t="0" r="0" b="0"/>
              <a:pathLst>
                <a:path w="2348400" h="319200">
                  <a:moveTo>
                    <a:pt x="57456" y="0"/>
                  </a:moveTo>
                  <a:lnTo>
                    <a:pt x="2290944" y="0"/>
                  </a:lnTo>
                  <a:cubicBezTo>
                    <a:pt x="2322674" y="0"/>
                    <a:pt x="2348400" y="25723"/>
                    <a:pt x="2348400" y="57456"/>
                  </a:cubicBezTo>
                  <a:lnTo>
                    <a:pt x="2348400" y="261744"/>
                  </a:lnTo>
                  <a:cubicBezTo>
                    <a:pt x="2348400" y="293477"/>
                    <a:pt x="2322674" y="319200"/>
                    <a:pt x="2290944" y="319200"/>
                  </a:cubicBezTo>
                  <a:lnTo>
                    <a:pt x="57456" y="319200"/>
                  </a:lnTo>
                  <a:cubicBezTo>
                    <a:pt x="25723" y="319200"/>
                    <a:pt x="0" y="293477"/>
                    <a:pt x="0" y="261744"/>
                  </a:cubicBezTo>
                  <a:lnTo>
                    <a:pt x="0" y="57456"/>
                  </a:lnTo>
                  <a:cubicBezTo>
                    <a:pt x="0" y="25723"/>
                    <a:pt x="25723" y="0"/>
                    <a:pt x="57456" y="0"/>
                  </a:cubicBezTo>
                  <a:close/>
                </a:path>
              </a:pathLst>
            </a:custGeom>
            <a:solidFill>
              <a:schemeClr val="accent2"/>
            </a:solidFill>
            <a:ln w="7600" cap="flat">
              <a:noFill/>
              <a:bevel/>
            </a:ln>
            <a:effectLst/>
          </p:spPr>
        </p:sp>
        <p:sp>
          <p:nvSpPr>
            <p:cNvPr id="497" name="Text 4334"/>
            <p:cNvSpPr txBox="1"/>
            <p:nvPr/>
          </p:nvSpPr>
          <p:spPr>
            <a:xfrm>
              <a:off x="2412142" y="1527821"/>
              <a:ext cx="2509288" cy="221408"/>
            </a:xfrm>
            <a:prstGeom prst="rect">
              <a:avLst/>
            </a:prstGeom>
            <a:noFill/>
          </p:spPr>
          <p:txBody>
            <a:bodyPr wrap="square" lIns="36000" tIns="18000" rIns="36000" bIns="18000" rtlCol="0" anchor="ctr"/>
            <a:lstStyle/>
            <a:p>
              <a:r>
                <a:rPr lang="en-US" sz="1400" b="1" dirty="0" smtClean="0">
                  <a:solidFill>
                    <a:srgbClr val="FFFFFF"/>
                  </a:solidFill>
                  <a:latin typeface="+mj-lt"/>
                </a:rPr>
                <a:t>Why do we need them</a:t>
              </a:r>
              <a:endParaRPr sz="1400" b="1" dirty="0">
                <a:solidFill>
                  <a:srgbClr val="FFFFFF"/>
                </a:solidFill>
                <a:latin typeface="+mj-lt"/>
              </a:endParaRPr>
            </a:p>
          </p:txBody>
        </p:sp>
      </p:grpSp>
      <p:grpSp>
        <p:nvGrpSpPr>
          <p:cNvPr id="18" name="Group 17"/>
          <p:cNvGrpSpPr/>
          <p:nvPr/>
        </p:nvGrpSpPr>
        <p:grpSpPr>
          <a:xfrm>
            <a:off x="2451391" y="5183471"/>
            <a:ext cx="1282320" cy="435420"/>
            <a:chOff x="1964633" y="2422677"/>
            <a:chExt cx="1282320" cy="435420"/>
          </a:xfrm>
        </p:grpSpPr>
        <p:sp>
          <p:nvSpPr>
            <p:cNvPr id="521" name="Freeform 520"/>
            <p:cNvSpPr/>
            <p:nvPr/>
          </p:nvSpPr>
          <p:spPr>
            <a:xfrm>
              <a:off x="1964633" y="2470633"/>
              <a:ext cx="1282320" cy="387464"/>
            </a:xfrm>
            <a:custGeom>
              <a:avLst/>
              <a:gdLst/>
              <a:ahLst/>
              <a:cxnLst/>
              <a:rect l="0" t="0" r="0" b="0"/>
              <a:pathLst>
                <a:path w="1056400" h="319200">
                  <a:moveTo>
                    <a:pt x="57456" y="0"/>
                  </a:moveTo>
                  <a:lnTo>
                    <a:pt x="998944" y="0"/>
                  </a:lnTo>
                  <a:cubicBezTo>
                    <a:pt x="1030674" y="0"/>
                    <a:pt x="1056400" y="25723"/>
                    <a:pt x="1056400" y="57456"/>
                  </a:cubicBezTo>
                  <a:lnTo>
                    <a:pt x="1056400" y="261744"/>
                  </a:lnTo>
                  <a:cubicBezTo>
                    <a:pt x="1056400" y="293477"/>
                    <a:pt x="1030674" y="319200"/>
                    <a:pt x="998944" y="319200"/>
                  </a:cubicBezTo>
                  <a:lnTo>
                    <a:pt x="57456" y="319200"/>
                  </a:lnTo>
                  <a:cubicBezTo>
                    <a:pt x="25723" y="319200"/>
                    <a:pt x="0" y="293477"/>
                    <a:pt x="0" y="261744"/>
                  </a:cubicBezTo>
                  <a:lnTo>
                    <a:pt x="0" y="57456"/>
                  </a:lnTo>
                  <a:cubicBezTo>
                    <a:pt x="0" y="25723"/>
                    <a:pt x="25723" y="0"/>
                    <a:pt x="57456" y="0"/>
                  </a:cubicBezTo>
                  <a:close/>
                </a:path>
              </a:pathLst>
            </a:custGeom>
            <a:solidFill>
              <a:schemeClr val="accent3">
                <a:lumMod val="75000"/>
              </a:schemeClr>
            </a:solidFill>
            <a:ln w="7600" cap="flat">
              <a:noFill/>
              <a:bevel/>
            </a:ln>
            <a:effectLst/>
          </p:spPr>
        </p:sp>
        <p:sp>
          <p:nvSpPr>
            <p:cNvPr id="487" name="Freeform 486"/>
            <p:cNvSpPr/>
            <p:nvPr/>
          </p:nvSpPr>
          <p:spPr>
            <a:xfrm>
              <a:off x="1964633" y="2422677"/>
              <a:ext cx="1282320" cy="387464"/>
            </a:xfrm>
            <a:custGeom>
              <a:avLst/>
              <a:gdLst/>
              <a:ahLst/>
              <a:cxnLst/>
              <a:rect l="0" t="0" r="0" b="0"/>
              <a:pathLst>
                <a:path w="1056400" h="319200">
                  <a:moveTo>
                    <a:pt x="57456" y="0"/>
                  </a:moveTo>
                  <a:lnTo>
                    <a:pt x="998944" y="0"/>
                  </a:lnTo>
                  <a:cubicBezTo>
                    <a:pt x="1030674" y="0"/>
                    <a:pt x="1056400" y="25723"/>
                    <a:pt x="1056400" y="57456"/>
                  </a:cubicBezTo>
                  <a:lnTo>
                    <a:pt x="1056400" y="261744"/>
                  </a:lnTo>
                  <a:cubicBezTo>
                    <a:pt x="1056400" y="293477"/>
                    <a:pt x="1030674" y="319200"/>
                    <a:pt x="998944" y="319200"/>
                  </a:cubicBezTo>
                  <a:lnTo>
                    <a:pt x="57456" y="319200"/>
                  </a:lnTo>
                  <a:cubicBezTo>
                    <a:pt x="25723" y="319200"/>
                    <a:pt x="0" y="293477"/>
                    <a:pt x="0" y="261744"/>
                  </a:cubicBezTo>
                  <a:lnTo>
                    <a:pt x="0" y="57456"/>
                  </a:lnTo>
                  <a:cubicBezTo>
                    <a:pt x="0" y="25723"/>
                    <a:pt x="25723" y="0"/>
                    <a:pt x="57456" y="0"/>
                  </a:cubicBezTo>
                  <a:close/>
                </a:path>
              </a:pathLst>
            </a:custGeom>
            <a:solidFill>
              <a:schemeClr val="accent3"/>
            </a:solidFill>
            <a:ln w="7600" cap="flat">
              <a:noFill/>
              <a:bevel/>
            </a:ln>
            <a:effectLst/>
          </p:spPr>
        </p:sp>
        <p:sp>
          <p:nvSpPr>
            <p:cNvPr id="489" name="Text 4336"/>
            <p:cNvSpPr txBox="1"/>
            <p:nvPr/>
          </p:nvSpPr>
          <p:spPr>
            <a:xfrm>
              <a:off x="2213716" y="2505705"/>
              <a:ext cx="940983" cy="250326"/>
            </a:xfrm>
            <a:prstGeom prst="rect">
              <a:avLst/>
            </a:prstGeom>
            <a:noFill/>
          </p:spPr>
          <p:txBody>
            <a:bodyPr wrap="square" lIns="36000" tIns="18000" rIns="36000" bIns="18000" rtlCol="0" anchor="ctr"/>
            <a:lstStyle/>
            <a:p>
              <a:r>
                <a:rPr lang="en-US" sz="1400" b="1" dirty="0" smtClean="0">
                  <a:solidFill>
                    <a:srgbClr val="FFFFFF"/>
                  </a:solidFill>
                  <a:latin typeface="+mj-lt"/>
                </a:rPr>
                <a:t>Types</a:t>
              </a:r>
              <a:endParaRPr sz="1400" b="1" dirty="0">
                <a:solidFill>
                  <a:srgbClr val="FFFFFF"/>
                </a:solidFill>
                <a:latin typeface="+mj-lt"/>
              </a:endParaRPr>
            </a:p>
          </p:txBody>
        </p:sp>
      </p:grpSp>
      <p:sp>
        <p:nvSpPr>
          <p:cNvPr id="461" name="Freeform 460"/>
          <p:cNvSpPr/>
          <p:nvPr/>
        </p:nvSpPr>
        <p:spPr>
          <a:xfrm>
            <a:off x="4771190" y="1482616"/>
            <a:ext cx="1928092" cy="202957"/>
          </a:xfrm>
          <a:custGeom>
            <a:avLst/>
            <a:gdLst/>
            <a:ahLst/>
            <a:cxnLst/>
            <a:rect l="0" t="0" r="0" b="0"/>
            <a:pathLst>
              <a:path w="1588400" h="167200" fill="none">
                <a:moveTo>
                  <a:pt x="0" y="167200"/>
                </a:moveTo>
                <a:lnTo>
                  <a:pt x="1588400" y="167200"/>
                </a:lnTo>
              </a:path>
            </a:pathLst>
          </a:custGeom>
          <a:gradFill>
            <a:gsLst>
              <a:gs pos="0">
                <a:srgbClr val="349BFF"/>
              </a:gs>
              <a:gs pos="50000">
                <a:srgbClr val="61B1FF"/>
              </a:gs>
              <a:gs pos="100000">
                <a:srgbClr val="1E90FF"/>
              </a:gs>
            </a:gsLst>
            <a:lin ang="5400000" scaled="0"/>
          </a:gradFill>
          <a:ln w="22800" cap="flat">
            <a:solidFill>
              <a:srgbClr val="006FBD"/>
            </a:solidFill>
            <a:bevel/>
            <a:tailEnd type="oval"/>
          </a:ln>
          <a:effectLst/>
        </p:spPr>
      </p:sp>
      <p:sp>
        <p:nvSpPr>
          <p:cNvPr id="462" name="Text 4343"/>
          <p:cNvSpPr txBox="1"/>
          <p:nvPr/>
        </p:nvSpPr>
        <p:spPr>
          <a:xfrm>
            <a:off x="4637305" y="1371937"/>
            <a:ext cx="4919140" cy="216163"/>
          </a:xfrm>
          <a:prstGeom prst="rect">
            <a:avLst/>
          </a:prstGeom>
          <a:noFill/>
        </p:spPr>
        <p:txBody>
          <a:bodyPr wrap="square" lIns="36000" tIns="18000" rIns="36000" bIns="18000" rtlCol="0" anchor="ctr"/>
          <a:lstStyle/>
          <a:p>
            <a:r>
              <a:rPr lang="en-US" sz="1600" b="1" dirty="0" smtClean="0">
                <a:solidFill>
                  <a:schemeClr val="tx1">
                    <a:lumMod val="50000"/>
                    <a:lumOff val="50000"/>
                  </a:schemeClr>
                </a:solidFill>
              </a:rPr>
              <a:t>A </a:t>
            </a:r>
            <a:r>
              <a:rPr lang="en-US" sz="1600" b="1" dirty="0">
                <a:solidFill>
                  <a:schemeClr val="tx1">
                    <a:lumMod val="50000"/>
                    <a:lumOff val="50000"/>
                  </a:schemeClr>
                </a:solidFill>
              </a:rPr>
              <a:t>particular way of </a:t>
            </a:r>
            <a:r>
              <a:rPr lang="en-US" sz="1600" b="1" dirty="0">
                <a:solidFill>
                  <a:schemeClr val="accent1"/>
                </a:solidFill>
              </a:rPr>
              <a:t>organizing data </a:t>
            </a:r>
            <a:r>
              <a:rPr lang="en-US" sz="1600" b="1" dirty="0">
                <a:solidFill>
                  <a:schemeClr val="tx1">
                    <a:lumMod val="50000"/>
                    <a:lumOff val="50000"/>
                  </a:schemeClr>
                </a:solidFill>
              </a:rPr>
              <a:t>in a </a:t>
            </a:r>
            <a:r>
              <a:rPr lang="en-US" sz="1600" b="1" dirty="0" smtClean="0">
                <a:solidFill>
                  <a:schemeClr val="tx1">
                    <a:lumMod val="50000"/>
                    <a:lumOff val="50000"/>
                  </a:schemeClr>
                </a:solidFill>
              </a:rPr>
              <a:t>computer</a:t>
            </a:r>
            <a:endParaRPr sz="1600" b="1" dirty="0">
              <a:solidFill>
                <a:schemeClr val="tx1">
                  <a:lumMod val="50000"/>
                  <a:lumOff val="50000"/>
                </a:schemeClr>
              </a:solidFill>
            </a:endParaRPr>
          </a:p>
        </p:txBody>
      </p:sp>
      <p:sp>
        <p:nvSpPr>
          <p:cNvPr id="459" name="Freeform 458"/>
          <p:cNvSpPr/>
          <p:nvPr/>
        </p:nvSpPr>
        <p:spPr>
          <a:xfrm>
            <a:off x="4757721" y="1940677"/>
            <a:ext cx="1153165" cy="202957"/>
          </a:xfrm>
          <a:custGeom>
            <a:avLst/>
            <a:gdLst/>
            <a:ahLst/>
            <a:cxnLst/>
            <a:rect l="0" t="0" r="0" b="0"/>
            <a:pathLst>
              <a:path w="858800" h="167200" fill="none">
                <a:moveTo>
                  <a:pt x="0" y="167200"/>
                </a:moveTo>
                <a:lnTo>
                  <a:pt x="858800" y="167200"/>
                </a:lnTo>
              </a:path>
            </a:pathLst>
          </a:custGeom>
          <a:gradFill>
            <a:gsLst>
              <a:gs pos="0">
                <a:srgbClr val="349BFF"/>
              </a:gs>
              <a:gs pos="50000">
                <a:srgbClr val="61B1FF"/>
              </a:gs>
              <a:gs pos="100000">
                <a:srgbClr val="1E90FF"/>
              </a:gs>
            </a:gsLst>
            <a:lin ang="5400000" scaled="0"/>
          </a:gradFill>
          <a:ln w="22800" cap="flat">
            <a:solidFill>
              <a:srgbClr val="006FBD"/>
            </a:solidFill>
            <a:bevel/>
            <a:tailEnd type="oval"/>
          </a:ln>
          <a:effectLst/>
        </p:spPr>
      </p:sp>
      <p:sp>
        <p:nvSpPr>
          <p:cNvPr id="460" name="Text 4344"/>
          <p:cNvSpPr txBox="1"/>
          <p:nvPr/>
        </p:nvSpPr>
        <p:spPr>
          <a:xfrm>
            <a:off x="4679305" y="1915691"/>
            <a:ext cx="7467129" cy="149663"/>
          </a:xfrm>
          <a:prstGeom prst="rect">
            <a:avLst/>
          </a:prstGeom>
          <a:noFill/>
        </p:spPr>
        <p:txBody>
          <a:bodyPr wrap="square" lIns="36000" tIns="18000" rIns="36000" bIns="18000" rtlCol="0" anchor="ctr"/>
          <a:lstStyle/>
          <a:p>
            <a:r>
              <a:rPr lang="en-US" sz="1600" b="1" dirty="0">
                <a:solidFill>
                  <a:schemeClr val="accent1"/>
                </a:solidFill>
              </a:rPr>
              <a:t>Different</a:t>
            </a:r>
            <a:r>
              <a:rPr lang="en-US" sz="1600" b="1" dirty="0">
                <a:solidFill>
                  <a:schemeClr val="tx1">
                    <a:lumMod val="50000"/>
                    <a:lumOff val="50000"/>
                  </a:schemeClr>
                </a:solidFill>
              </a:rPr>
              <a:t> kinds of data structures are suited to different kinds of applications</a:t>
            </a:r>
            <a:endParaRPr sz="1600" b="1" dirty="0">
              <a:solidFill>
                <a:schemeClr val="tx1">
                  <a:lumMod val="50000"/>
                  <a:lumOff val="50000"/>
                </a:schemeClr>
              </a:solidFill>
            </a:endParaRPr>
          </a:p>
        </p:txBody>
      </p:sp>
      <p:sp>
        <p:nvSpPr>
          <p:cNvPr id="457" name="Freeform 456"/>
          <p:cNvSpPr/>
          <p:nvPr/>
        </p:nvSpPr>
        <p:spPr>
          <a:xfrm>
            <a:off x="4771190" y="2420507"/>
            <a:ext cx="1153165" cy="202957"/>
          </a:xfrm>
          <a:custGeom>
            <a:avLst/>
            <a:gdLst/>
            <a:ahLst/>
            <a:cxnLst/>
            <a:rect l="0" t="0" r="0" b="0"/>
            <a:pathLst>
              <a:path w="950000" h="167200" fill="none">
                <a:moveTo>
                  <a:pt x="0" y="167200"/>
                </a:moveTo>
                <a:lnTo>
                  <a:pt x="950000" y="167200"/>
                </a:lnTo>
              </a:path>
            </a:pathLst>
          </a:custGeom>
          <a:gradFill>
            <a:gsLst>
              <a:gs pos="0">
                <a:srgbClr val="349BFF"/>
              </a:gs>
              <a:gs pos="50000">
                <a:srgbClr val="61B1FF"/>
              </a:gs>
              <a:gs pos="100000">
                <a:srgbClr val="1E90FF"/>
              </a:gs>
            </a:gsLst>
            <a:lin ang="5400000" scaled="0"/>
          </a:gradFill>
          <a:ln w="22800" cap="flat">
            <a:solidFill>
              <a:srgbClr val="006FBD"/>
            </a:solidFill>
            <a:bevel/>
            <a:tailEnd type="oval"/>
          </a:ln>
          <a:effectLst/>
        </p:spPr>
      </p:sp>
      <p:sp>
        <p:nvSpPr>
          <p:cNvPr id="458" name="Text 4345"/>
          <p:cNvSpPr txBox="1"/>
          <p:nvPr/>
        </p:nvSpPr>
        <p:spPr>
          <a:xfrm>
            <a:off x="4636754" y="2351693"/>
            <a:ext cx="7806177" cy="268085"/>
          </a:xfrm>
          <a:prstGeom prst="rect">
            <a:avLst/>
          </a:prstGeom>
          <a:noFill/>
        </p:spPr>
        <p:txBody>
          <a:bodyPr wrap="square" lIns="36000" tIns="18000" rIns="36000" bIns="18000" rtlCol="0" anchor="ctr"/>
          <a:lstStyle/>
          <a:p>
            <a:r>
              <a:rPr lang="en-US" sz="1600" b="1" dirty="0" smtClean="0">
                <a:solidFill>
                  <a:schemeClr val="tx1">
                    <a:lumMod val="50000"/>
                    <a:lumOff val="50000"/>
                  </a:schemeClr>
                </a:solidFill>
              </a:rPr>
              <a:t>Based </a:t>
            </a:r>
            <a:r>
              <a:rPr lang="en-US" sz="1600" b="1" dirty="0">
                <a:solidFill>
                  <a:schemeClr val="tx1">
                    <a:lumMod val="50000"/>
                    <a:lumOff val="50000"/>
                  </a:schemeClr>
                </a:solidFill>
              </a:rPr>
              <a:t>on </a:t>
            </a:r>
            <a:r>
              <a:rPr lang="en-US" sz="1600" b="1" dirty="0" smtClean="0">
                <a:solidFill>
                  <a:schemeClr val="tx1">
                    <a:lumMod val="50000"/>
                    <a:lumOff val="50000"/>
                  </a:schemeClr>
                </a:solidFill>
              </a:rPr>
              <a:t>the ability to </a:t>
            </a:r>
            <a:r>
              <a:rPr lang="en-US" sz="1600" b="1" dirty="0">
                <a:solidFill>
                  <a:schemeClr val="tx1">
                    <a:lumMod val="50000"/>
                    <a:lumOff val="50000"/>
                  </a:schemeClr>
                </a:solidFill>
              </a:rPr>
              <a:t>fetch and store data at any place </a:t>
            </a:r>
            <a:r>
              <a:rPr lang="en-US" sz="1600" b="1" dirty="0" smtClean="0">
                <a:solidFill>
                  <a:schemeClr val="tx1">
                    <a:lumMod val="50000"/>
                    <a:lumOff val="50000"/>
                  </a:schemeClr>
                </a:solidFill>
              </a:rPr>
              <a:t>specified</a:t>
            </a:r>
            <a:r>
              <a:rPr lang="en-US" sz="1600" b="1" dirty="0" smtClean="0">
                <a:solidFill>
                  <a:schemeClr val="bg1">
                    <a:lumMod val="65000"/>
                  </a:schemeClr>
                </a:solidFill>
              </a:rPr>
              <a:t> </a:t>
            </a:r>
            <a:r>
              <a:rPr lang="en-US" sz="1600" b="1" dirty="0">
                <a:solidFill>
                  <a:schemeClr val="accent1"/>
                </a:solidFill>
              </a:rPr>
              <a:t>by a </a:t>
            </a:r>
            <a:r>
              <a:rPr lang="en-US" sz="1600" b="1" dirty="0" smtClean="0">
                <a:solidFill>
                  <a:schemeClr val="accent1"/>
                </a:solidFill>
              </a:rPr>
              <a:t>pointer</a:t>
            </a:r>
            <a:endParaRPr sz="1600" b="1" dirty="0">
              <a:solidFill>
                <a:schemeClr val="accent1"/>
              </a:solidFill>
            </a:endParaRPr>
          </a:p>
        </p:txBody>
      </p:sp>
      <p:sp>
        <p:nvSpPr>
          <p:cNvPr id="455" name="Freeform 454"/>
          <p:cNvSpPr/>
          <p:nvPr/>
        </p:nvSpPr>
        <p:spPr>
          <a:xfrm>
            <a:off x="5467763" y="3284225"/>
            <a:ext cx="1088588" cy="202957"/>
          </a:xfrm>
          <a:custGeom>
            <a:avLst/>
            <a:gdLst/>
            <a:ahLst/>
            <a:cxnLst/>
            <a:rect l="0" t="0" r="0" b="0"/>
            <a:pathLst>
              <a:path w="896800" h="167200" fill="none">
                <a:moveTo>
                  <a:pt x="0" y="167200"/>
                </a:moveTo>
                <a:lnTo>
                  <a:pt x="896800" y="167200"/>
                </a:lnTo>
              </a:path>
            </a:pathLst>
          </a:custGeom>
          <a:gradFill>
            <a:gsLst>
              <a:gs pos="0">
                <a:srgbClr val="349BFF"/>
              </a:gs>
              <a:gs pos="50000">
                <a:srgbClr val="61B1FF"/>
              </a:gs>
              <a:gs pos="100000">
                <a:srgbClr val="1E90FF"/>
              </a:gs>
            </a:gsLst>
            <a:lin ang="5400000" scaled="0"/>
          </a:gradFill>
          <a:ln w="22800" cap="flat">
            <a:solidFill>
              <a:schemeClr val="accent2"/>
            </a:solidFill>
            <a:bevel/>
            <a:tailEnd type="oval"/>
          </a:ln>
          <a:effectLst/>
        </p:spPr>
      </p:sp>
      <p:sp>
        <p:nvSpPr>
          <p:cNvPr id="456" name="Text 4346"/>
          <p:cNvSpPr txBox="1"/>
          <p:nvPr/>
        </p:nvSpPr>
        <p:spPr>
          <a:xfrm>
            <a:off x="5377115" y="3131819"/>
            <a:ext cx="6325456" cy="268194"/>
          </a:xfrm>
          <a:prstGeom prst="rect">
            <a:avLst/>
          </a:prstGeom>
          <a:noFill/>
        </p:spPr>
        <p:txBody>
          <a:bodyPr wrap="square" lIns="36000" tIns="18000" rIns="36000" bIns="18000" rtlCol="0" anchor="ctr"/>
          <a:lstStyle/>
          <a:p>
            <a:r>
              <a:rPr lang="en-US" sz="1600" b="1" dirty="0" smtClean="0">
                <a:solidFill>
                  <a:schemeClr val="tx1">
                    <a:lumMod val="50000"/>
                    <a:lumOff val="50000"/>
                  </a:schemeClr>
                </a:solidFill>
              </a:rPr>
              <a:t>Enables </a:t>
            </a:r>
            <a:r>
              <a:rPr lang="en-US" sz="1600" b="1" dirty="0">
                <a:solidFill>
                  <a:schemeClr val="tx1">
                    <a:lumMod val="50000"/>
                    <a:lumOff val="50000"/>
                  </a:schemeClr>
                </a:solidFill>
              </a:rPr>
              <a:t>a computer system to perform its task more </a:t>
            </a:r>
            <a:r>
              <a:rPr lang="en-US" sz="1600" b="1" dirty="0" smtClean="0">
                <a:solidFill>
                  <a:schemeClr val="accent2"/>
                </a:solidFill>
              </a:rPr>
              <a:t>efficiently</a:t>
            </a:r>
            <a:r>
              <a:rPr lang="en-US" sz="1600" b="1" dirty="0" smtClean="0">
                <a:solidFill>
                  <a:schemeClr val="bg1">
                    <a:lumMod val="65000"/>
                  </a:schemeClr>
                </a:solidFill>
              </a:rPr>
              <a:t> </a:t>
            </a:r>
            <a:endParaRPr sz="1600" b="1" dirty="0">
              <a:solidFill>
                <a:schemeClr val="bg1">
                  <a:lumMod val="65000"/>
                </a:schemeClr>
              </a:solidFill>
            </a:endParaRPr>
          </a:p>
        </p:txBody>
      </p:sp>
      <p:sp>
        <p:nvSpPr>
          <p:cNvPr id="453" name="Freeform 452"/>
          <p:cNvSpPr/>
          <p:nvPr/>
        </p:nvSpPr>
        <p:spPr>
          <a:xfrm>
            <a:off x="5467763" y="4250310"/>
            <a:ext cx="1088588" cy="202957"/>
          </a:xfrm>
          <a:custGeom>
            <a:avLst/>
            <a:gdLst/>
            <a:ahLst/>
            <a:cxnLst/>
            <a:rect l="0" t="0" r="0" b="0"/>
            <a:pathLst>
              <a:path w="820800" h="167200" fill="none">
                <a:moveTo>
                  <a:pt x="0" y="167200"/>
                </a:moveTo>
                <a:lnTo>
                  <a:pt x="820800" y="167200"/>
                </a:lnTo>
              </a:path>
            </a:pathLst>
          </a:custGeom>
          <a:gradFill>
            <a:gsLst>
              <a:gs pos="0">
                <a:srgbClr val="349BFF"/>
              </a:gs>
              <a:gs pos="50000">
                <a:srgbClr val="61B1FF"/>
              </a:gs>
              <a:gs pos="100000">
                <a:srgbClr val="1E90FF"/>
              </a:gs>
            </a:gsLst>
            <a:lin ang="5400000" scaled="0"/>
          </a:gradFill>
          <a:ln w="22800" cap="flat">
            <a:solidFill>
              <a:schemeClr val="accent2"/>
            </a:solidFill>
            <a:bevel/>
            <a:tailEnd type="oval"/>
          </a:ln>
          <a:effectLst/>
        </p:spPr>
      </p:sp>
      <p:sp>
        <p:nvSpPr>
          <p:cNvPr id="454" name="Text 4347"/>
          <p:cNvSpPr txBox="1"/>
          <p:nvPr/>
        </p:nvSpPr>
        <p:spPr>
          <a:xfrm>
            <a:off x="5418691" y="3640674"/>
            <a:ext cx="5550212" cy="304371"/>
          </a:xfrm>
          <a:prstGeom prst="rect">
            <a:avLst/>
          </a:prstGeom>
          <a:noFill/>
        </p:spPr>
        <p:txBody>
          <a:bodyPr wrap="square" lIns="36000" tIns="18000" rIns="36000" bIns="18000" rtlCol="0" anchor="ctr"/>
          <a:lstStyle/>
          <a:p>
            <a:r>
              <a:rPr lang="en-US" sz="1600" b="1" dirty="0">
                <a:solidFill>
                  <a:schemeClr val="tx1">
                    <a:lumMod val="50000"/>
                    <a:lumOff val="50000"/>
                  </a:schemeClr>
                </a:solidFill>
              </a:rPr>
              <a:t>M</a:t>
            </a:r>
            <a:r>
              <a:rPr lang="en-US" sz="1600" b="1" dirty="0" smtClean="0">
                <a:solidFill>
                  <a:schemeClr val="tx1">
                    <a:lumMod val="50000"/>
                    <a:lumOff val="50000"/>
                  </a:schemeClr>
                </a:solidFill>
              </a:rPr>
              <a:t>ake </a:t>
            </a:r>
            <a:r>
              <a:rPr lang="en-US" sz="1600" b="1" dirty="0">
                <a:solidFill>
                  <a:schemeClr val="tx1">
                    <a:lumMod val="50000"/>
                    <a:lumOff val="50000"/>
                  </a:schemeClr>
                </a:solidFill>
              </a:rPr>
              <a:t>possible the management of </a:t>
            </a:r>
            <a:r>
              <a:rPr lang="en-US" sz="1600" b="1" dirty="0">
                <a:solidFill>
                  <a:schemeClr val="accent2"/>
                </a:solidFill>
              </a:rPr>
              <a:t>huge amounts of </a:t>
            </a:r>
            <a:r>
              <a:rPr lang="en-US" sz="1600" b="1" dirty="0" smtClean="0">
                <a:solidFill>
                  <a:schemeClr val="accent2"/>
                </a:solidFill>
              </a:rPr>
              <a:t>data</a:t>
            </a:r>
            <a:endParaRPr lang="en-US" sz="1600" b="1" dirty="0">
              <a:solidFill>
                <a:schemeClr val="accent2"/>
              </a:solidFill>
            </a:endParaRPr>
          </a:p>
        </p:txBody>
      </p:sp>
      <p:sp>
        <p:nvSpPr>
          <p:cNvPr id="451" name="Freeform 450"/>
          <p:cNvSpPr/>
          <p:nvPr/>
        </p:nvSpPr>
        <p:spPr>
          <a:xfrm>
            <a:off x="5482004" y="3758839"/>
            <a:ext cx="666797" cy="202957"/>
          </a:xfrm>
          <a:custGeom>
            <a:avLst/>
            <a:gdLst/>
            <a:ahLst/>
            <a:cxnLst/>
            <a:rect l="0" t="0" r="0" b="0"/>
            <a:pathLst>
              <a:path w="471200" h="167200" fill="none">
                <a:moveTo>
                  <a:pt x="0" y="167200"/>
                </a:moveTo>
                <a:lnTo>
                  <a:pt x="471200" y="167200"/>
                </a:lnTo>
              </a:path>
            </a:pathLst>
          </a:custGeom>
          <a:gradFill>
            <a:gsLst>
              <a:gs pos="0">
                <a:srgbClr val="349BFF"/>
              </a:gs>
              <a:gs pos="50000">
                <a:srgbClr val="61B1FF"/>
              </a:gs>
              <a:gs pos="100000">
                <a:srgbClr val="1E90FF"/>
              </a:gs>
            </a:gsLst>
            <a:lin ang="5400000" scaled="0"/>
          </a:gradFill>
          <a:ln w="22800" cap="flat">
            <a:solidFill>
              <a:schemeClr val="accent2"/>
            </a:solidFill>
            <a:bevel/>
            <a:tailEnd type="oval"/>
          </a:ln>
          <a:effectLst/>
        </p:spPr>
      </p:sp>
      <p:sp>
        <p:nvSpPr>
          <p:cNvPr id="452" name="Text 4348"/>
          <p:cNvSpPr txBox="1"/>
          <p:nvPr/>
        </p:nvSpPr>
        <p:spPr>
          <a:xfrm>
            <a:off x="5419164" y="4002281"/>
            <a:ext cx="6772836" cy="553519"/>
          </a:xfrm>
          <a:prstGeom prst="rect">
            <a:avLst/>
          </a:prstGeom>
          <a:noFill/>
        </p:spPr>
        <p:txBody>
          <a:bodyPr wrap="square" lIns="36000" tIns="18000" rIns="36000" bIns="18000" rtlCol="0" anchor="ctr"/>
          <a:lstStyle/>
          <a:p>
            <a:r>
              <a:rPr lang="en-US" sz="1600" b="1" dirty="0">
                <a:solidFill>
                  <a:schemeClr val="tx1">
                    <a:lumMod val="50000"/>
                    <a:lumOff val="50000"/>
                  </a:schemeClr>
                </a:solidFill>
              </a:rPr>
              <a:t>Specific data structures are essential ingredients of many</a:t>
            </a:r>
            <a:r>
              <a:rPr lang="en-US" sz="1600" b="1" dirty="0">
                <a:solidFill>
                  <a:schemeClr val="bg1">
                    <a:lumMod val="65000"/>
                  </a:schemeClr>
                </a:solidFill>
              </a:rPr>
              <a:t> </a:t>
            </a:r>
            <a:r>
              <a:rPr lang="en-US" sz="1600" b="1" dirty="0" smtClean="0">
                <a:solidFill>
                  <a:schemeClr val="accent2"/>
                </a:solidFill>
              </a:rPr>
              <a:t>algorithms </a:t>
            </a:r>
            <a:endParaRPr sz="1600" b="1" dirty="0">
              <a:solidFill>
                <a:schemeClr val="accent2"/>
              </a:solidFill>
            </a:endParaRPr>
          </a:p>
        </p:txBody>
      </p:sp>
      <p:sp>
        <p:nvSpPr>
          <p:cNvPr id="449" name="Freeform 448"/>
          <p:cNvSpPr/>
          <p:nvPr/>
        </p:nvSpPr>
        <p:spPr>
          <a:xfrm>
            <a:off x="3905370" y="4862275"/>
            <a:ext cx="926387" cy="202957"/>
          </a:xfrm>
          <a:custGeom>
            <a:avLst/>
            <a:gdLst/>
            <a:ahLst/>
            <a:cxnLst/>
            <a:rect l="0" t="0" r="0" b="0"/>
            <a:pathLst>
              <a:path w="524400" h="167200" fill="none">
                <a:moveTo>
                  <a:pt x="0" y="167200"/>
                </a:moveTo>
                <a:lnTo>
                  <a:pt x="524400" y="167200"/>
                </a:lnTo>
              </a:path>
            </a:pathLst>
          </a:custGeom>
          <a:gradFill>
            <a:gsLst>
              <a:gs pos="0">
                <a:srgbClr val="349BFF"/>
              </a:gs>
              <a:gs pos="50000">
                <a:srgbClr val="61B1FF"/>
              </a:gs>
              <a:gs pos="100000">
                <a:srgbClr val="1E90FF"/>
              </a:gs>
            </a:gsLst>
            <a:lin ang="5400000" scaled="0"/>
          </a:gradFill>
          <a:ln w="22800" cap="flat">
            <a:solidFill>
              <a:schemeClr val="accent3"/>
            </a:solidFill>
            <a:bevel/>
            <a:tailEnd type="oval"/>
          </a:ln>
          <a:effectLst/>
        </p:spPr>
      </p:sp>
      <p:sp>
        <p:nvSpPr>
          <p:cNvPr id="450" name="Text 4349"/>
          <p:cNvSpPr txBox="1"/>
          <p:nvPr/>
        </p:nvSpPr>
        <p:spPr>
          <a:xfrm>
            <a:off x="3905370" y="4785655"/>
            <a:ext cx="796998" cy="145004"/>
          </a:xfrm>
          <a:prstGeom prst="rect">
            <a:avLst/>
          </a:prstGeom>
          <a:noFill/>
        </p:spPr>
        <p:txBody>
          <a:bodyPr wrap="square" lIns="36000" tIns="18000" rIns="36000" bIns="18000" rtlCol="0" anchor="ctr"/>
          <a:lstStyle/>
          <a:p>
            <a:r>
              <a:rPr lang="en-US" sz="1600" b="1" dirty="0" smtClean="0">
                <a:solidFill>
                  <a:schemeClr val="tx1">
                    <a:lumMod val="50000"/>
                    <a:lumOff val="50000"/>
                  </a:schemeClr>
                </a:solidFill>
              </a:rPr>
              <a:t>Stack</a:t>
            </a:r>
            <a:endParaRPr sz="1600" b="1" dirty="0">
              <a:solidFill>
                <a:schemeClr val="tx1">
                  <a:lumMod val="50000"/>
                  <a:lumOff val="50000"/>
                </a:schemeClr>
              </a:solidFill>
            </a:endParaRPr>
          </a:p>
        </p:txBody>
      </p:sp>
      <p:sp>
        <p:nvSpPr>
          <p:cNvPr id="447" name="Freeform 446"/>
          <p:cNvSpPr/>
          <p:nvPr/>
        </p:nvSpPr>
        <p:spPr>
          <a:xfrm>
            <a:off x="3918218" y="5342105"/>
            <a:ext cx="926387" cy="202957"/>
          </a:xfrm>
          <a:custGeom>
            <a:avLst/>
            <a:gdLst/>
            <a:ahLst/>
            <a:cxnLst/>
            <a:rect l="0" t="0" r="0" b="0"/>
            <a:pathLst>
              <a:path w="706800" h="167200" fill="none">
                <a:moveTo>
                  <a:pt x="0" y="167200"/>
                </a:moveTo>
                <a:lnTo>
                  <a:pt x="706800" y="167200"/>
                </a:lnTo>
              </a:path>
            </a:pathLst>
          </a:custGeom>
          <a:gradFill>
            <a:gsLst>
              <a:gs pos="0">
                <a:srgbClr val="349BFF"/>
              </a:gs>
              <a:gs pos="50000">
                <a:srgbClr val="61B1FF"/>
              </a:gs>
              <a:gs pos="100000">
                <a:srgbClr val="1E90FF"/>
              </a:gs>
            </a:gsLst>
            <a:lin ang="5400000" scaled="0"/>
          </a:gradFill>
          <a:ln w="22800" cap="flat">
            <a:solidFill>
              <a:schemeClr val="accent3"/>
            </a:solidFill>
            <a:bevel/>
            <a:tailEnd type="oval"/>
          </a:ln>
          <a:effectLst/>
        </p:spPr>
      </p:sp>
      <p:sp>
        <p:nvSpPr>
          <p:cNvPr id="448" name="Text 4350"/>
          <p:cNvSpPr txBox="1"/>
          <p:nvPr/>
        </p:nvSpPr>
        <p:spPr>
          <a:xfrm>
            <a:off x="3941280" y="5307420"/>
            <a:ext cx="738025" cy="166056"/>
          </a:xfrm>
          <a:prstGeom prst="rect">
            <a:avLst/>
          </a:prstGeom>
          <a:noFill/>
        </p:spPr>
        <p:txBody>
          <a:bodyPr wrap="square" lIns="36000" tIns="18000" rIns="36000" bIns="18000" rtlCol="0" anchor="ctr"/>
          <a:lstStyle/>
          <a:p>
            <a:r>
              <a:rPr lang="en-US" sz="1600" b="1" dirty="0" smtClean="0">
                <a:solidFill>
                  <a:schemeClr val="tx1">
                    <a:lumMod val="50000"/>
                    <a:lumOff val="50000"/>
                  </a:schemeClr>
                </a:solidFill>
              </a:rPr>
              <a:t>Queue</a:t>
            </a:r>
            <a:endParaRPr sz="1600" b="1" dirty="0">
              <a:solidFill>
                <a:schemeClr val="tx1">
                  <a:lumMod val="50000"/>
                  <a:lumOff val="50000"/>
                </a:schemeClr>
              </a:solidFill>
            </a:endParaRPr>
          </a:p>
        </p:txBody>
      </p:sp>
      <p:sp>
        <p:nvSpPr>
          <p:cNvPr id="427" name="Freeform 426"/>
          <p:cNvSpPr/>
          <p:nvPr/>
        </p:nvSpPr>
        <p:spPr>
          <a:xfrm>
            <a:off x="3890541" y="5810505"/>
            <a:ext cx="1365348" cy="202957"/>
          </a:xfrm>
          <a:custGeom>
            <a:avLst/>
            <a:gdLst/>
            <a:ahLst/>
            <a:cxnLst/>
            <a:rect l="0" t="0" r="0" b="0"/>
            <a:pathLst>
              <a:path w="1124800" h="167200" fill="none">
                <a:moveTo>
                  <a:pt x="0" y="167200"/>
                </a:moveTo>
                <a:lnTo>
                  <a:pt x="1124800" y="167200"/>
                </a:lnTo>
              </a:path>
            </a:pathLst>
          </a:custGeom>
          <a:gradFill>
            <a:gsLst>
              <a:gs pos="0">
                <a:srgbClr val="349BFF"/>
              </a:gs>
              <a:gs pos="50000">
                <a:srgbClr val="61B1FF"/>
              </a:gs>
              <a:gs pos="100000">
                <a:srgbClr val="1E90FF"/>
              </a:gs>
            </a:gsLst>
            <a:lin ang="5400000" scaled="0"/>
          </a:gradFill>
          <a:ln w="22800" cap="flat">
            <a:solidFill>
              <a:schemeClr val="accent3"/>
            </a:solidFill>
            <a:bevel/>
            <a:tailEnd type="oval"/>
          </a:ln>
          <a:effectLst/>
        </p:spPr>
      </p:sp>
      <p:sp>
        <p:nvSpPr>
          <p:cNvPr id="428" name="Text 4360"/>
          <p:cNvSpPr txBox="1"/>
          <p:nvPr/>
        </p:nvSpPr>
        <p:spPr>
          <a:xfrm>
            <a:off x="3941280" y="5812591"/>
            <a:ext cx="773935" cy="94470"/>
          </a:xfrm>
          <a:prstGeom prst="rect">
            <a:avLst/>
          </a:prstGeom>
          <a:noFill/>
        </p:spPr>
        <p:txBody>
          <a:bodyPr wrap="square" lIns="36000" tIns="18000" rIns="36000" bIns="18000" rtlCol="0" anchor="ctr"/>
          <a:lstStyle/>
          <a:p>
            <a:r>
              <a:rPr lang="en-US" sz="1600" b="1" dirty="0" smtClean="0">
                <a:solidFill>
                  <a:schemeClr val="tx1">
                    <a:lumMod val="50000"/>
                    <a:lumOff val="50000"/>
                  </a:schemeClr>
                </a:solidFill>
              </a:rPr>
              <a:t>Tree</a:t>
            </a:r>
            <a:endParaRPr sz="1600" b="1" dirty="0">
              <a:solidFill>
                <a:schemeClr val="tx1">
                  <a:lumMod val="50000"/>
                  <a:lumOff val="50000"/>
                </a:schemeClr>
              </a:solidFill>
            </a:endParaRPr>
          </a:p>
        </p:txBody>
      </p:sp>
      <p:sp>
        <p:nvSpPr>
          <p:cNvPr id="108" name="FlexibleLine"/>
          <p:cNvSpPr/>
          <p:nvPr/>
        </p:nvSpPr>
        <p:spPr>
          <a:xfrm rot="-600000">
            <a:off x="1296542" y="3550838"/>
            <a:ext cx="1554480" cy="1280160"/>
          </a:xfrm>
          <a:custGeom>
            <a:avLst/>
            <a:gdLst/>
            <a:ahLst/>
            <a:cxnLst/>
            <a:rect l="0" t="0" r="0" b="0"/>
            <a:pathLst>
              <a:path w="790400" h="577600" fill="none">
                <a:moveTo>
                  <a:pt x="0" y="0"/>
                </a:moveTo>
                <a:lnTo>
                  <a:pt x="790400" y="-577600"/>
                </a:lnTo>
              </a:path>
            </a:pathLst>
          </a:custGeom>
          <a:noFill/>
          <a:ln w="7600" cap="flat">
            <a:solidFill>
              <a:schemeClr val="bg1">
                <a:lumMod val="50000"/>
              </a:schemeClr>
            </a:solidFill>
            <a:prstDash val="dash"/>
            <a:bevel/>
          </a:ln>
        </p:spPr>
      </p:sp>
      <p:sp>
        <p:nvSpPr>
          <p:cNvPr id="109" name="FlexibleLine"/>
          <p:cNvSpPr/>
          <p:nvPr/>
        </p:nvSpPr>
        <p:spPr>
          <a:xfrm rot="-1980000">
            <a:off x="1229706" y="3466599"/>
            <a:ext cx="1097280" cy="731520"/>
          </a:xfrm>
          <a:custGeom>
            <a:avLst/>
            <a:gdLst/>
            <a:ahLst/>
            <a:cxnLst/>
            <a:rect l="0" t="0" r="0" b="0"/>
            <a:pathLst>
              <a:path w="790400" h="228000" fill="none">
                <a:moveTo>
                  <a:pt x="0" y="0"/>
                </a:moveTo>
                <a:lnTo>
                  <a:pt x="790400" y="228000"/>
                </a:lnTo>
              </a:path>
            </a:pathLst>
          </a:custGeom>
          <a:noFill/>
          <a:ln w="7600" cap="flat">
            <a:solidFill>
              <a:schemeClr val="bg1">
                <a:lumMod val="50000"/>
              </a:schemeClr>
            </a:solidFill>
            <a:prstDash val="dash"/>
            <a:bevel/>
          </a:ln>
        </p:spPr>
      </p:sp>
      <p:grpSp>
        <p:nvGrpSpPr>
          <p:cNvPr id="17" name="Group 16"/>
          <p:cNvGrpSpPr/>
          <p:nvPr/>
        </p:nvGrpSpPr>
        <p:grpSpPr>
          <a:xfrm>
            <a:off x="121732" y="3417448"/>
            <a:ext cx="1180841" cy="868331"/>
            <a:chOff x="414779" y="2911619"/>
            <a:chExt cx="1180841" cy="868331"/>
          </a:xfrm>
        </p:grpSpPr>
        <p:sp>
          <p:nvSpPr>
            <p:cNvPr id="518" name="Freeform 517"/>
            <p:cNvSpPr/>
            <p:nvPr/>
          </p:nvSpPr>
          <p:spPr>
            <a:xfrm>
              <a:off x="414779" y="2968122"/>
              <a:ext cx="1180841" cy="811828"/>
            </a:xfrm>
            <a:custGeom>
              <a:avLst/>
              <a:gdLst/>
              <a:ahLst/>
              <a:cxnLst/>
              <a:rect l="0" t="0" r="0" b="0"/>
              <a:pathLst>
                <a:path w="972800" h="668800">
                  <a:moveTo>
                    <a:pt x="76000" y="0"/>
                  </a:moveTo>
                  <a:lnTo>
                    <a:pt x="896800" y="0"/>
                  </a:lnTo>
                  <a:cubicBezTo>
                    <a:pt x="938775" y="0"/>
                    <a:pt x="972800" y="34025"/>
                    <a:pt x="972800" y="76000"/>
                  </a:cubicBezTo>
                  <a:lnTo>
                    <a:pt x="972800" y="592800"/>
                  </a:lnTo>
                  <a:cubicBezTo>
                    <a:pt x="972800" y="634775"/>
                    <a:pt x="938775" y="668800"/>
                    <a:pt x="896800" y="668800"/>
                  </a:cubicBezTo>
                  <a:lnTo>
                    <a:pt x="76000" y="668800"/>
                  </a:lnTo>
                  <a:cubicBezTo>
                    <a:pt x="34025" y="668800"/>
                    <a:pt x="0" y="634775"/>
                    <a:pt x="0" y="592800"/>
                  </a:cubicBezTo>
                  <a:lnTo>
                    <a:pt x="0" y="76000"/>
                  </a:lnTo>
                  <a:cubicBezTo>
                    <a:pt x="0" y="34025"/>
                    <a:pt x="34025" y="0"/>
                    <a:pt x="76000" y="0"/>
                  </a:cubicBezTo>
                  <a:close/>
                </a:path>
              </a:pathLst>
            </a:custGeom>
            <a:solidFill>
              <a:schemeClr val="accent4">
                <a:lumMod val="75000"/>
              </a:schemeClr>
            </a:solidFill>
            <a:ln w="7600" cap="flat">
              <a:noFill/>
              <a:bevel/>
            </a:ln>
            <a:effectLst/>
          </p:spPr>
        </p:sp>
        <p:sp>
          <p:nvSpPr>
            <p:cNvPr id="511" name="Freeform 510"/>
            <p:cNvSpPr/>
            <p:nvPr/>
          </p:nvSpPr>
          <p:spPr>
            <a:xfrm>
              <a:off x="414779" y="2911619"/>
              <a:ext cx="1180841" cy="811828"/>
            </a:xfrm>
            <a:custGeom>
              <a:avLst/>
              <a:gdLst/>
              <a:ahLst/>
              <a:cxnLst/>
              <a:rect l="0" t="0" r="0" b="0"/>
              <a:pathLst>
                <a:path w="972800" h="668800">
                  <a:moveTo>
                    <a:pt x="76000" y="0"/>
                  </a:moveTo>
                  <a:lnTo>
                    <a:pt x="896800" y="0"/>
                  </a:lnTo>
                  <a:cubicBezTo>
                    <a:pt x="938775" y="0"/>
                    <a:pt x="972800" y="34025"/>
                    <a:pt x="972800" y="76000"/>
                  </a:cubicBezTo>
                  <a:lnTo>
                    <a:pt x="972800" y="592800"/>
                  </a:lnTo>
                  <a:cubicBezTo>
                    <a:pt x="972800" y="634775"/>
                    <a:pt x="938775" y="668800"/>
                    <a:pt x="896800" y="668800"/>
                  </a:cubicBezTo>
                  <a:lnTo>
                    <a:pt x="76000" y="668800"/>
                  </a:lnTo>
                  <a:cubicBezTo>
                    <a:pt x="34025" y="668800"/>
                    <a:pt x="0" y="634775"/>
                    <a:pt x="0" y="592800"/>
                  </a:cubicBezTo>
                  <a:lnTo>
                    <a:pt x="0" y="76000"/>
                  </a:lnTo>
                  <a:cubicBezTo>
                    <a:pt x="0" y="34025"/>
                    <a:pt x="34025" y="0"/>
                    <a:pt x="76000" y="0"/>
                  </a:cubicBezTo>
                  <a:close/>
                </a:path>
              </a:pathLst>
            </a:custGeom>
            <a:solidFill>
              <a:schemeClr val="accent4"/>
            </a:solidFill>
            <a:ln w="7600" cap="flat">
              <a:noFill/>
              <a:bevel/>
            </a:ln>
            <a:effectLst/>
          </p:spPr>
        </p:sp>
        <p:sp>
          <p:nvSpPr>
            <p:cNvPr id="512" name="Text 4330"/>
            <p:cNvSpPr txBox="1"/>
            <p:nvPr/>
          </p:nvSpPr>
          <p:spPr>
            <a:xfrm>
              <a:off x="477658" y="3022323"/>
              <a:ext cx="1042461" cy="590420"/>
            </a:xfrm>
            <a:prstGeom prst="rect">
              <a:avLst/>
            </a:prstGeom>
            <a:noFill/>
          </p:spPr>
          <p:txBody>
            <a:bodyPr wrap="square" lIns="36000" tIns="18000" rIns="36000" bIns="18000" rtlCol="0" anchor="ctr"/>
            <a:lstStyle/>
            <a:p>
              <a:pPr algn="ctr"/>
              <a:r>
                <a:rPr lang="en-US" sz="1600" b="1" dirty="0">
                  <a:solidFill>
                    <a:srgbClr val="FFFFFF"/>
                  </a:solidFill>
                  <a:latin typeface="+mj-lt"/>
                </a:rPr>
                <a:t>Data structure </a:t>
              </a:r>
              <a:endParaRPr sz="1600" b="1" dirty="0">
                <a:solidFill>
                  <a:srgbClr val="FFFFFF"/>
                </a:solidFill>
                <a:latin typeface="+mj-lt"/>
              </a:endParaRPr>
            </a:p>
          </p:txBody>
        </p:sp>
      </p:grpSp>
      <p:sp>
        <p:nvSpPr>
          <p:cNvPr id="2" name="Text Placeholder 1"/>
          <p:cNvSpPr>
            <a:spLocks noGrp="1"/>
          </p:cNvSpPr>
          <p:nvPr>
            <p:ph type="body" sz="quarter" idx="10"/>
          </p:nvPr>
        </p:nvSpPr>
        <p:spPr/>
        <p:txBody>
          <a:bodyPr>
            <a:normAutofit/>
          </a:bodyPr>
          <a:lstStyle/>
          <a:p>
            <a:r>
              <a:rPr lang="en-US" sz="2000" dirty="0" smtClean="0"/>
              <a:t>DATA STRUCTURE</a:t>
            </a:r>
            <a:endParaRPr lang="en-US" sz="2000" dirty="0"/>
          </a:p>
        </p:txBody>
      </p:sp>
    </p:spTree>
    <p:extLst>
      <p:ext uri="{BB962C8B-B14F-4D97-AF65-F5344CB8AC3E}">
        <p14:creationId xmlns:p14="http://schemas.microsoft.com/office/powerpoint/2010/main" val="25636767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barn(outHorizontal)">
                                      <p:cBhvr>
                                        <p:cTn id="11" dur="500"/>
                                        <p:tgtEl>
                                          <p:spTgt spid="108"/>
                                        </p:tgtEl>
                                      </p:cBhvr>
                                    </p:animEffect>
                                  </p:childTnLst>
                                </p:cTn>
                              </p:par>
                              <p:par>
                                <p:cTn id="12" presetID="16" presetClass="entr" presetSubtype="42" fill="hold" nodeType="withEffect">
                                  <p:stCondLst>
                                    <p:cond delay="0"/>
                                  </p:stCondLst>
                                  <p:childTnLst>
                                    <p:set>
                                      <p:cBhvr>
                                        <p:cTn id="13" dur="1" fill="hold">
                                          <p:stCondLst>
                                            <p:cond delay="0"/>
                                          </p:stCondLst>
                                        </p:cTn>
                                        <p:tgtEl>
                                          <p:spTgt spid="109"/>
                                        </p:tgtEl>
                                        <p:attrNameLst>
                                          <p:attrName>style.visibility</p:attrName>
                                        </p:attrNameLst>
                                      </p:cBhvr>
                                      <p:to>
                                        <p:strVal val="visible"/>
                                      </p:to>
                                    </p:set>
                                    <p:animEffect transition="in" filter="barn(outHorizontal)">
                                      <p:cBhvr>
                                        <p:cTn id="14" dur="500"/>
                                        <p:tgtEl>
                                          <p:spTgt spid="109"/>
                                        </p:tgtEl>
                                      </p:cBhvr>
                                    </p:animEffect>
                                  </p:childTnLst>
                                </p:cTn>
                              </p:par>
                              <p:par>
                                <p:cTn id="15" presetID="16" presetClass="entr" presetSubtype="42" fill="hold" nodeType="withEffect">
                                  <p:stCondLst>
                                    <p:cond delay="0"/>
                                  </p:stCondLst>
                                  <p:childTnLst>
                                    <p:set>
                                      <p:cBhvr>
                                        <p:cTn id="16" dur="1" fill="hold">
                                          <p:stCondLst>
                                            <p:cond delay="0"/>
                                          </p:stCondLst>
                                        </p:cTn>
                                        <p:tgtEl>
                                          <p:spTgt spid="110"/>
                                        </p:tgtEl>
                                        <p:attrNameLst>
                                          <p:attrName>style.visibility</p:attrName>
                                        </p:attrNameLst>
                                      </p:cBhvr>
                                      <p:to>
                                        <p:strVal val="visible"/>
                                      </p:to>
                                    </p:set>
                                    <p:animEffect transition="in" filter="barn(outHorizontal)">
                                      <p:cBhvr>
                                        <p:cTn id="17" dur="500"/>
                                        <p:tgtEl>
                                          <p:spTgt spid="110"/>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62"/>
                                        </p:tgtEl>
                                        <p:attrNameLst>
                                          <p:attrName>style.visibility</p:attrName>
                                        </p:attrNameLst>
                                      </p:cBhvr>
                                      <p:to>
                                        <p:strVal val="visible"/>
                                      </p:to>
                                    </p:set>
                                    <p:animEffect transition="in" filter="fade">
                                      <p:cBhvr>
                                        <p:cTn id="34" dur="500"/>
                                        <p:tgtEl>
                                          <p:spTgt spid="462"/>
                                        </p:tgtEl>
                                      </p:cBhvr>
                                    </p:animEffect>
                                  </p:childTnLst>
                                </p:cTn>
                              </p:par>
                              <p:par>
                                <p:cTn id="35" presetID="10" presetClass="entr" presetSubtype="0" fill="hold" nodeType="withEffect">
                                  <p:stCondLst>
                                    <p:cond delay="0"/>
                                  </p:stCondLst>
                                  <p:childTnLst>
                                    <p:set>
                                      <p:cBhvr>
                                        <p:cTn id="36" dur="1" fill="hold">
                                          <p:stCondLst>
                                            <p:cond delay="0"/>
                                          </p:stCondLst>
                                        </p:cTn>
                                        <p:tgtEl>
                                          <p:spTgt spid="461"/>
                                        </p:tgtEl>
                                        <p:attrNameLst>
                                          <p:attrName>style.visibility</p:attrName>
                                        </p:attrNameLst>
                                      </p:cBhvr>
                                      <p:to>
                                        <p:strVal val="visible"/>
                                      </p:to>
                                    </p:set>
                                    <p:animEffect transition="in" filter="fade">
                                      <p:cBhvr>
                                        <p:cTn id="37" dur="500"/>
                                        <p:tgtEl>
                                          <p:spTgt spid="461"/>
                                        </p:tgtEl>
                                      </p:cBhvr>
                                    </p:animEffect>
                                  </p:childTnLst>
                                </p:cTn>
                              </p:par>
                              <p:par>
                                <p:cTn id="38" presetID="10" presetClass="entr" presetSubtype="0" fill="hold" nodeType="withEffect">
                                  <p:stCondLst>
                                    <p:cond delay="0"/>
                                  </p:stCondLst>
                                  <p:childTnLst>
                                    <p:set>
                                      <p:cBhvr>
                                        <p:cTn id="39" dur="1" fill="hold">
                                          <p:stCondLst>
                                            <p:cond delay="0"/>
                                          </p:stCondLst>
                                        </p:cTn>
                                        <p:tgtEl>
                                          <p:spTgt spid="459"/>
                                        </p:tgtEl>
                                        <p:attrNameLst>
                                          <p:attrName>style.visibility</p:attrName>
                                        </p:attrNameLst>
                                      </p:cBhvr>
                                      <p:to>
                                        <p:strVal val="visible"/>
                                      </p:to>
                                    </p:set>
                                    <p:animEffect transition="in" filter="fade">
                                      <p:cBhvr>
                                        <p:cTn id="40" dur="500"/>
                                        <p:tgtEl>
                                          <p:spTgt spid="45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0"/>
                                        </p:tgtEl>
                                        <p:attrNameLst>
                                          <p:attrName>style.visibility</p:attrName>
                                        </p:attrNameLst>
                                      </p:cBhvr>
                                      <p:to>
                                        <p:strVal val="visible"/>
                                      </p:to>
                                    </p:set>
                                    <p:animEffect transition="in" filter="fade">
                                      <p:cBhvr>
                                        <p:cTn id="43" dur="500"/>
                                        <p:tgtEl>
                                          <p:spTgt spid="460"/>
                                        </p:tgtEl>
                                      </p:cBhvr>
                                    </p:animEffect>
                                  </p:childTnLst>
                                </p:cTn>
                              </p:par>
                              <p:par>
                                <p:cTn id="44" presetID="10" presetClass="entr" presetSubtype="0" fill="hold" nodeType="withEffect">
                                  <p:stCondLst>
                                    <p:cond delay="0"/>
                                  </p:stCondLst>
                                  <p:childTnLst>
                                    <p:set>
                                      <p:cBhvr>
                                        <p:cTn id="45" dur="1" fill="hold">
                                          <p:stCondLst>
                                            <p:cond delay="0"/>
                                          </p:stCondLst>
                                        </p:cTn>
                                        <p:tgtEl>
                                          <p:spTgt spid="457"/>
                                        </p:tgtEl>
                                        <p:attrNameLst>
                                          <p:attrName>style.visibility</p:attrName>
                                        </p:attrNameLst>
                                      </p:cBhvr>
                                      <p:to>
                                        <p:strVal val="visible"/>
                                      </p:to>
                                    </p:set>
                                    <p:animEffect transition="in" filter="fade">
                                      <p:cBhvr>
                                        <p:cTn id="46" dur="500"/>
                                        <p:tgtEl>
                                          <p:spTgt spid="45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58"/>
                                        </p:tgtEl>
                                        <p:attrNameLst>
                                          <p:attrName>style.visibility</p:attrName>
                                        </p:attrNameLst>
                                      </p:cBhvr>
                                      <p:to>
                                        <p:strVal val="visible"/>
                                      </p:to>
                                    </p:set>
                                    <p:animEffect transition="in" filter="fade">
                                      <p:cBhvr>
                                        <p:cTn id="49" dur="500"/>
                                        <p:tgtEl>
                                          <p:spTgt spid="45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56"/>
                                        </p:tgtEl>
                                        <p:attrNameLst>
                                          <p:attrName>style.visibility</p:attrName>
                                        </p:attrNameLst>
                                      </p:cBhvr>
                                      <p:to>
                                        <p:strVal val="visible"/>
                                      </p:to>
                                    </p:set>
                                    <p:animEffect transition="in" filter="fade">
                                      <p:cBhvr>
                                        <p:cTn id="52" dur="500"/>
                                        <p:tgtEl>
                                          <p:spTgt spid="456"/>
                                        </p:tgtEl>
                                      </p:cBhvr>
                                    </p:animEffect>
                                  </p:childTnLst>
                                </p:cTn>
                              </p:par>
                              <p:par>
                                <p:cTn id="53" presetID="10" presetClass="entr" presetSubtype="0" fill="hold" nodeType="withEffect">
                                  <p:stCondLst>
                                    <p:cond delay="0"/>
                                  </p:stCondLst>
                                  <p:childTnLst>
                                    <p:set>
                                      <p:cBhvr>
                                        <p:cTn id="54" dur="1" fill="hold">
                                          <p:stCondLst>
                                            <p:cond delay="0"/>
                                          </p:stCondLst>
                                        </p:cTn>
                                        <p:tgtEl>
                                          <p:spTgt spid="455"/>
                                        </p:tgtEl>
                                        <p:attrNameLst>
                                          <p:attrName>style.visibility</p:attrName>
                                        </p:attrNameLst>
                                      </p:cBhvr>
                                      <p:to>
                                        <p:strVal val="visible"/>
                                      </p:to>
                                    </p:set>
                                    <p:animEffect transition="in" filter="fade">
                                      <p:cBhvr>
                                        <p:cTn id="55" dur="500"/>
                                        <p:tgtEl>
                                          <p:spTgt spid="455"/>
                                        </p:tgtEl>
                                      </p:cBhvr>
                                    </p:animEffect>
                                  </p:childTnLst>
                                </p:cTn>
                              </p:par>
                              <p:par>
                                <p:cTn id="56" presetID="10" presetClass="entr" presetSubtype="0" fill="hold" nodeType="with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500"/>
                                        <p:tgtEl>
                                          <p:spTgt spid="6"/>
                                        </p:tgtEl>
                                      </p:cBhvr>
                                    </p:animEffect>
                                  </p:childTnLst>
                                </p:cTn>
                              </p:par>
                              <p:par>
                                <p:cTn id="59" presetID="10" presetClass="entr" presetSubtype="0" fill="hold" nodeType="withEffect">
                                  <p:stCondLst>
                                    <p:cond delay="0"/>
                                  </p:stCondLst>
                                  <p:childTnLst>
                                    <p:set>
                                      <p:cBhvr>
                                        <p:cTn id="60" dur="1" fill="hold">
                                          <p:stCondLst>
                                            <p:cond delay="0"/>
                                          </p:stCondLst>
                                        </p:cTn>
                                        <p:tgtEl>
                                          <p:spTgt spid="451"/>
                                        </p:tgtEl>
                                        <p:attrNameLst>
                                          <p:attrName>style.visibility</p:attrName>
                                        </p:attrNameLst>
                                      </p:cBhvr>
                                      <p:to>
                                        <p:strVal val="visible"/>
                                      </p:to>
                                    </p:set>
                                    <p:animEffect transition="in" filter="fade">
                                      <p:cBhvr>
                                        <p:cTn id="61" dur="500"/>
                                        <p:tgtEl>
                                          <p:spTgt spid="45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54"/>
                                        </p:tgtEl>
                                        <p:attrNameLst>
                                          <p:attrName>style.visibility</p:attrName>
                                        </p:attrNameLst>
                                      </p:cBhvr>
                                      <p:to>
                                        <p:strVal val="visible"/>
                                      </p:to>
                                    </p:set>
                                    <p:animEffect transition="in" filter="fade">
                                      <p:cBhvr>
                                        <p:cTn id="64" dur="500"/>
                                        <p:tgtEl>
                                          <p:spTgt spid="454"/>
                                        </p:tgtEl>
                                      </p:cBhvr>
                                    </p:animEffect>
                                  </p:childTnLst>
                                </p:cTn>
                              </p:par>
                              <p:par>
                                <p:cTn id="65" presetID="10" presetClass="entr" presetSubtype="0" fill="hold" nodeType="withEffect">
                                  <p:stCondLst>
                                    <p:cond delay="0"/>
                                  </p:stCondLst>
                                  <p:childTnLst>
                                    <p:set>
                                      <p:cBhvr>
                                        <p:cTn id="66" dur="1" fill="hold">
                                          <p:stCondLst>
                                            <p:cond delay="0"/>
                                          </p:stCondLst>
                                        </p:cTn>
                                        <p:tgtEl>
                                          <p:spTgt spid="453"/>
                                        </p:tgtEl>
                                        <p:attrNameLst>
                                          <p:attrName>style.visibility</p:attrName>
                                        </p:attrNameLst>
                                      </p:cBhvr>
                                      <p:to>
                                        <p:strVal val="visible"/>
                                      </p:to>
                                    </p:set>
                                    <p:animEffect transition="in" filter="fade">
                                      <p:cBhvr>
                                        <p:cTn id="67" dur="500"/>
                                        <p:tgtEl>
                                          <p:spTgt spid="45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52"/>
                                        </p:tgtEl>
                                        <p:attrNameLst>
                                          <p:attrName>style.visibility</p:attrName>
                                        </p:attrNameLst>
                                      </p:cBhvr>
                                      <p:to>
                                        <p:strVal val="visible"/>
                                      </p:to>
                                    </p:set>
                                    <p:animEffect transition="in" filter="fade">
                                      <p:cBhvr>
                                        <p:cTn id="70" dur="500"/>
                                        <p:tgtEl>
                                          <p:spTgt spid="45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50"/>
                                        </p:tgtEl>
                                        <p:attrNameLst>
                                          <p:attrName>style.visibility</p:attrName>
                                        </p:attrNameLst>
                                      </p:cBhvr>
                                      <p:to>
                                        <p:strVal val="visible"/>
                                      </p:to>
                                    </p:set>
                                    <p:animEffect transition="in" filter="fade">
                                      <p:cBhvr>
                                        <p:cTn id="73" dur="500"/>
                                        <p:tgtEl>
                                          <p:spTgt spid="450"/>
                                        </p:tgtEl>
                                      </p:cBhvr>
                                    </p:animEffect>
                                  </p:childTnLst>
                                </p:cTn>
                              </p:par>
                              <p:par>
                                <p:cTn id="74" presetID="10" presetClass="entr" presetSubtype="0" fill="hold" nodeType="withEffect">
                                  <p:stCondLst>
                                    <p:cond delay="0"/>
                                  </p:stCondLst>
                                  <p:childTnLst>
                                    <p:set>
                                      <p:cBhvr>
                                        <p:cTn id="75" dur="1" fill="hold">
                                          <p:stCondLst>
                                            <p:cond delay="0"/>
                                          </p:stCondLst>
                                        </p:cTn>
                                        <p:tgtEl>
                                          <p:spTgt spid="449"/>
                                        </p:tgtEl>
                                        <p:attrNameLst>
                                          <p:attrName>style.visibility</p:attrName>
                                        </p:attrNameLst>
                                      </p:cBhvr>
                                      <p:to>
                                        <p:strVal val="visible"/>
                                      </p:to>
                                    </p:set>
                                    <p:animEffect transition="in" filter="fade">
                                      <p:cBhvr>
                                        <p:cTn id="76" dur="500"/>
                                        <p:tgtEl>
                                          <p:spTgt spid="44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48"/>
                                        </p:tgtEl>
                                        <p:attrNameLst>
                                          <p:attrName>style.visibility</p:attrName>
                                        </p:attrNameLst>
                                      </p:cBhvr>
                                      <p:to>
                                        <p:strVal val="visible"/>
                                      </p:to>
                                    </p:set>
                                    <p:animEffect transition="in" filter="fade">
                                      <p:cBhvr>
                                        <p:cTn id="79" dur="500"/>
                                        <p:tgtEl>
                                          <p:spTgt spid="448"/>
                                        </p:tgtEl>
                                      </p:cBhvr>
                                    </p:animEffect>
                                  </p:childTnLst>
                                </p:cTn>
                              </p:par>
                              <p:par>
                                <p:cTn id="80" presetID="10" presetClass="entr" presetSubtype="0" fill="hold" nodeType="withEffect">
                                  <p:stCondLst>
                                    <p:cond delay="0"/>
                                  </p:stCondLst>
                                  <p:childTnLst>
                                    <p:set>
                                      <p:cBhvr>
                                        <p:cTn id="81" dur="1" fill="hold">
                                          <p:stCondLst>
                                            <p:cond delay="0"/>
                                          </p:stCondLst>
                                        </p:cTn>
                                        <p:tgtEl>
                                          <p:spTgt spid="427"/>
                                        </p:tgtEl>
                                        <p:attrNameLst>
                                          <p:attrName>style.visibility</p:attrName>
                                        </p:attrNameLst>
                                      </p:cBhvr>
                                      <p:to>
                                        <p:strVal val="visible"/>
                                      </p:to>
                                    </p:set>
                                    <p:animEffect transition="in" filter="fade">
                                      <p:cBhvr>
                                        <p:cTn id="82" dur="500"/>
                                        <p:tgtEl>
                                          <p:spTgt spid="427"/>
                                        </p:tgtEl>
                                      </p:cBhvr>
                                    </p:animEffect>
                                  </p:childTnLst>
                                </p:cTn>
                              </p:par>
                              <p:par>
                                <p:cTn id="83" presetID="10" presetClass="entr" presetSubtype="0" fill="hold" nodeType="withEffect">
                                  <p:stCondLst>
                                    <p:cond delay="0"/>
                                  </p:stCondLst>
                                  <p:childTnLst>
                                    <p:set>
                                      <p:cBhvr>
                                        <p:cTn id="84" dur="1" fill="hold">
                                          <p:stCondLst>
                                            <p:cond delay="0"/>
                                          </p:stCondLst>
                                        </p:cTn>
                                        <p:tgtEl>
                                          <p:spTgt spid="447"/>
                                        </p:tgtEl>
                                        <p:attrNameLst>
                                          <p:attrName>style.visibility</p:attrName>
                                        </p:attrNameLst>
                                      </p:cBhvr>
                                      <p:to>
                                        <p:strVal val="visible"/>
                                      </p:to>
                                    </p:set>
                                    <p:animEffect transition="in" filter="fade">
                                      <p:cBhvr>
                                        <p:cTn id="85" dur="500"/>
                                        <p:tgtEl>
                                          <p:spTgt spid="44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28"/>
                                        </p:tgtEl>
                                        <p:attrNameLst>
                                          <p:attrName>style.visibility</p:attrName>
                                        </p:attrNameLst>
                                      </p:cBhvr>
                                      <p:to>
                                        <p:strVal val="visible"/>
                                      </p:to>
                                    </p:set>
                                    <p:animEffect transition="in" filter="fade">
                                      <p:cBhvr>
                                        <p:cTn id="88" dur="500"/>
                                        <p:tgtEl>
                                          <p:spTgt spid="428"/>
                                        </p:tgtEl>
                                      </p:cBhvr>
                                    </p:animEffect>
                                  </p:childTnLst>
                                </p:cTn>
                              </p:par>
                              <p:par>
                                <p:cTn id="89" presetID="10" presetClass="entr" presetSubtype="0" fill="hold" nodeType="with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fade">
                                      <p:cBhvr>
                                        <p:cTn id="9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 grpId="0"/>
      <p:bldP spid="460" grpId="0"/>
      <p:bldP spid="458" grpId="0"/>
      <p:bldP spid="456" grpId="0"/>
      <p:bldP spid="454" grpId="0"/>
      <p:bldP spid="452" grpId="0"/>
      <p:bldP spid="450" grpId="0"/>
      <p:bldP spid="448" grpId="0"/>
      <p:bldP spid="428" grpId="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7373675" y="1675482"/>
            <a:ext cx="4493851" cy="3514923"/>
            <a:chOff x="7450787" y="2392502"/>
            <a:chExt cx="3724275" cy="2968913"/>
          </a:xfrm>
        </p:grpSpPr>
        <p:pic>
          <p:nvPicPr>
            <p:cNvPr id="6" name="Picture 5"/>
            <p:cNvPicPr>
              <a:picLocks noChangeAspect="1"/>
            </p:cNvPicPr>
            <p:nvPr/>
          </p:nvPicPr>
          <p:blipFill>
            <a:blip r:embed="rId3"/>
            <a:stretch>
              <a:fillRect/>
            </a:stretch>
          </p:blipFill>
          <p:spPr>
            <a:xfrm>
              <a:off x="7450787" y="2684890"/>
              <a:ext cx="3724275" cy="2676525"/>
            </a:xfrm>
            <a:prstGeom prst="rect">
              <a:avLst/>
            </a:prstGeom>
          </p:spPr>
        </p:pic>
        <p:sp>
          <p:nvSpPr>
            <p:cNvPr id="4" name="TextBox 3"/>
            <p:cNvSpPr txBox="1"/>
            <p:nvPr/>
          </p:nvSpPr>
          <p:spPr>
            <a:xfrm>
              <a:off x="8418887" y="2392502"/>
              <a:ext cx="699230" cy="400110"/>
            </a:xfrm>
            <a:prstGeom prst="rect">
              <a:avLst/>
            </a:prstGeom>
            <a:noFill/>
          </p:spPr>
          <p:txBody>
            <a:bodyPr wrap="none" rtlCol="0">
              <a:spAutoFit/>
            </a:bodyPr>
            <a:lstStyle/>
            <a:p>
              <a:r>
                <a:rPr lang="en-US" sz="2000" b="1" dirty="0" smtClean="0">
                  <a:solidFill>
                    <a:schemeClr val="bg2">
                      <a:lumMod val="50000"/>
                    </a:schemeClr>
                  </a:solidFill>
                </a:rPr>
                <a:t>Push</a:t>
              </a:r>
              <a:endParaRPr lang="en-US" sz="2000" b="1" dirty="0">
                <a:solidFill>
                  <a:schemeClr val="bg2">
                    <a:lumMod val="50000"/>
                  </a:schemeClr>
                </a:solidFill>
              </a:endParaRPr>
            </a:p>
          </p:txBody>
        </p:sp>
        <p:sp>
          <p:nvSpPr>
            <p:cNvPr id="5" name="Rectangle 4"/>
            <p:cNvSpPr/>
            <p:nvPr/>
          </p:nvSpPr>
          <p:spPr>
            <a:xfrm>
              <a:off x="9559642" y="2392502"/>
              <a:ext cx="592535" cy="400110"/>
            </a:xfrm>
            <a:prstGeom prst="rect">
              <a:avLst/>
            </a:prstGeom>
          </p:spPr>
          <p:txBody>
            <a:bodyPr wrap="none">
              <a:spAutoFit/>
            </a:bodyPr>
            <a:lstStyle/>
            <a:p>
              <a:r>
                <a:rPr lang="en-US" sz="2000" b="1" dirty="0" smtClean="0">
                  <a:solidFill>
                    <a:schemeClr val="bg2">
                      <a:lumMod val="50000"/>
                    </a:schemeClr>
                  </a:solidFill>
                </a:rPr>
                <a:t>Pop</a:t>
              </a:r>
              <a:endParaRPr lang="en-US" b="1" dirty="0">
                <a:solidFill>
                  <a:schemeClr val="bg2">
                    <a:lumMod val="50000"/>
                  </a:schemeClr>
                </a:solidFill>
              </a:endParaRPr>
            </a:p>
          </p:txBody>
        </p:sp>
        <p:sp>
          <p:nvSpPr>
            <p:cNvPr id="11" name="Rectangle 10"/>
            <p:cNvSpPr/>
            <p:nvPr/>
          </p:nvSpPr>
          <p:spPr>
            <a:xfrm>
              <a:off x="9976446" y="3476848"/>
              <a:ext cx="564835" cy="400110"/>
            </a:xfrm>
            <a:prstGeom prst="rect">
              <a:avLst/>
            </a:prstGeom>
          </p:spPr>
          <p:txBody>
            <a:bodyPr wrap="none">
              <a:spAutoFit/>
            </a:bodyPr>
            <a:lstStyle/>
            <a:p>
              <a:r>
                <a:rPr lang="en-US" sz="2000" b="1" dirty="0" smtClean="0">
                  <a:solidFill>
                    <a:schemeClr val="bg2">
                      <a:lumMod val="50000"/>
                    </a:schemeClr>
                  </a:solidFill>
                </a:rPr>
                <a:t>Top</a:t>
              </a:r>
              <a:endParaRPr lang="en-US" b="1" dirty="0">
                <a:solidFill>
                  <a:schemeClr val="bg2">
                    <a:lumMod val="50000"/>
                  </a:schemeClr>
                </a:solidFill>
              </a:endParaRPr>
            </a:p>
          </p:txBody>
        </p:sp>
      </p:grpSp>
      <p:sp>
        <p:nvSpPr>
          <p:cNvPr id="33" name="TextBox 32"/>
          <p:cNvSpPr txBox="1"/>
          <p:nvPr/>
        </p:nvSpPr>
        <p:spPr>
          <a:xfrm>
            <a:off x="1649489" y="1719550"/>
            <a:ext cx="1324402" cy="400110"/>
          </a:xfrm>
          <a:prstGeom prst="rect">
            <a:avLst/>
          </a:prstGeom>
          <a:noFill/>
        </p:spPr>
        <p:txBody>
          <a:bodyPr wrap="none" rtlCol="0">
            <a:spAutoFit/>
          </a:bodyPr>
          <a:lstStyle/>
          <a:p>
            <a:r>
              <a:rPr lang="en-US" sz="2000" b="1" dirty="0" smtClean="0">
                <a:solidFill>
                  <a:schemeClr val="bg1">
                    <a:lumMod val="50000"/>
                  </a:schemeClr>
                </a:solidFill>
                <a:latin typeface="+mj-lt"/>
              </a:rPr>
              <a:t>Structure</a:t>
            </a:r>
            <a:endParaRPr lang="id-ID" sz="2000" b="1" dirty="0">
              <a:solidFill>
                <a:schemeClr val="bg1">
                  <a:lumMod val="50000"/>
                </a:schemeClr>
              </a:solidFill>
              <a:latin typeface="+mj-lt"/>
            </a:endParaRPr>
          </a:p>
        </p:txBody>
      </p:sp>
      <p:sp>
        <p:nvSpPr>
          <p:cNvPr id="34" name="Rectangle 33"/>
          <p:cNvSpPr/>
          <p:nvPr/>
        </p:nvSpPr>
        <p:spPr>
          <a:xfrm>
            <a:off x="1659763" y="2062070"/>
            <a:ext cx="5445783" cy="523220"/>
          </a:xfrm>
          <a:prstGeom prst="rect">
            <a:avLst/>
          </a:prstGeom>
        </p:spPr>
        <p:txBody>
          <a:bodyPr wrap="square">
            <a:spAutoFit/>
          </a:bodyPr>
          <a:lstStyle/>
          <a:p>
            <a:r>
              <a:rPr lang="en-US" dirty="0" smtClean="0">
                <a:solidFill>
                  <a:schemeClr val="tx1">
                    <a:lumMod val="50000"/>
                    <a:lumOff val="50000"/>
                  </a:schemeClr>
                </a:solidFill>
              </a:rPr>
              <a:t>Can be </a:t>
            </a:r>
            <a:r>
              <a:rPr lang="en-US" dirty="0">
                <a:solidFill>
                  <a:schemeClr val="tx1">
                    <a:lumMod val="50000"/>
                    <a:lumOff val="50000"/>
                  </a:schemeClr>
                </a:solidFill>
              </a:rPr>
              <a:t>logically thought as </a:t>
            </a:r>
            <a:r>
              <a:rPr lang="en-US" b="1" dirty="0">
                <a:solidFill>
                  <a:schemeClr val="bg1">
                    <a:lumMod val="50000"/>
                  </a:schemeClr>
                </a:solidFill>
              </a:rPr>
              <a:t>linear structure </a:t>
            </a:r>
            <a:r>
              <a:rPr lang="en-US" dirty="0">
                <a:solidFill>
                  <a:schemeClr val="tx1">
                    <a:lumMod val="50000"/>
                    <a:lumOff val="50000"/>
                  </a:schemeClr>
                </a:solidFill>
              </a:rPr>
              <a:t>represented by a real physical stack or pile</a:t>
            </a:r>
          </a:p>
        </p:txBody>
      </p:sp>
      <p:sp>
        <p:nvSpPr>
          <p:cNvPr id="36" name="TextBox 35"/>
          <p:cNvSpPr txBox="1"/>
          <p:nvPr/>
        </p:nvSpPr>
        <p:spPr>
          <a:xfrm>
            <a:off x="1659764" y="3003577"/>
            <a:ext cx="881973" cy="400110"/>
          </a:xfrm>
          <a:prstGeom prst="rect">
            <a:avLst/>
          </a:prstGeom>
          <a:noFill/>
        </p:spPr>
        <p:txBody>
          <a:bodyPr wrap="none" rtlCol="0">
            <a:spAutoFit/>
          </a:bodyPr>
          <a:lstStyle/>
          <a:p>
            <a:r>
              <a:rPr lang="en-US" sz="2000" b="1" dirty="0" smtClean="0">
                <a:solidFill>
                  <a:schemeClr val="bg1">
                    <a:lumMod val="50000"/>
                  </a:schemeClr>
                </a:solidFill>
                <a:latin typeface="+mj-lt"/>
              </a:rPr>
              <a:t>Order</a:t>
            </a:r>
            <a:endParaRPr lang="id-ID" sz="2000" b="1" dirty="0">
              <a:solidFill>
                <a:schemeClr val="bg1">
                  <a:lumMod val="50000"/>
                </a:schemeClr>
              </a:solidFill>
              <a:latin typeface="+mj-lt"/>
            </a:endParaRPr>
          </a:p>
        </p:txBody>
      </p:sp>
      <p:sp>
        <p:nvSpPr>
          <p:cNvPr id="37" name="Rectangle 36"/>
          <p:cNvSpPr/>
          <p:nvPr/>
        </p:nvSpPr>
        <p:spPr>
          <a:xfrm>
            <a:off x="1659764" y="3339337"/>
            <a:ext cx="5383592" cy="646331"/>
          </a:xfrm>
          <a:prstGeom prst="rect">
            <a:avLst/>
          </a:prstGeom>
        </p:spPr>
        <p:txBody>
          <a:bodyPr wrap="square">
            <a:spAutoFit/>
          </a:bodyPr>
          <a:lstStyle/>
          <a:p>
            <a:r>
              <a:rPr lang="en-US" dirty="0">
                <a:solidFill>
                  <a:schemeClr val="tx1">
                    <a:lumMod val="50000"/>
                    <a:lumOff val="50000"/>
                  </a:schemeClr>
                </a:solidFill>
              </a:rPr>
              <a:t>Elements are stored in order of insertion and the elements are removed in </a:t>
            </a:r>
            <a:r>
              <a:rPr lang="en-US" b="1" dirty="0">
                <a:solidFill>
                  <a:schemeClr val="accent6"/>
                </a:solidFill>
              </a:rPr>
              <a:t>reverse</a:t>
            </a:r>
            <a:r>
              <a:rPr lang="en-US" dirty="0">
                <a:solidFill>
                  <a:schemeClr val="bg1">
                    <a:lumMod val="65000"/>
                  </a:schemeClr>
                </a:solidFill>
              </a:rPr>
              <a:t> </a:t>
            </a:r>
            <a:r>
              <a:rPr lang="en-US" dirty="0">
                <a:solidFill>
                  <a:schemeClr val="tx1">
                    <a:lumMod val="50000"/>
                    <a:lumOff val="50000"/>
                  </a:schemeClr>
                </a:solidFill>
              </a:rPr>
              <a:t>order. </a:t>
            </a:r>
          </a:p>
        </p:txBody>
      </p:sp>
      <p:sp>
        <p:nvSpPr>
          <p:cNvPr id="39" name="TextBox 38"/>
          <p:cNvSpPr txBox="1"/>
          <p:nvPr/>
        </p:nvSpPr>
        <p:spPr>
          <a:xfrm>
            <a:off x="1659764" y="4277499"/>
            <a:ext cx="768159" cy="400110"/>
          </a:xfrm>
          <a:prstGeom prst="rect">
            <a:avLst/>
          </a:prstGeom>
          <a:noFill/>
        </p:spPr>
        <p:txBody>
          <a:bodyPr wrap="none" rtlCol="0">
            <a:spAutoFit/>
          </a:bodyPr>
          <a:lstStyle/>
          <a:p>
            <a:r>
              <a:rPr lang="en-US" sz="2000" b="1" dirty="0" smtClean="0">
                <a:solidFill>
                  <a:schemeClr val="bg1">
                    <a:lumMod val="50000"/>
                  </a:schemeClr>
                </a:solidFill>
                <a:latin typeface="+mj-lt"/>
              </a:rPr>
              <a:t>LIFO</a:t>
            </a:r>
            <a:endParaRPr lang="id-ID" sz="2000" b="1" dirty="0">
              <a:solidFill>
                <a:schemeClr val="bg1">
                  <a:lumMod val="50000"/>
                </a:schemeClr>
              </a:solidFill>
              <a:latin typeface="+mj-lt"/>
            </a:endParaRPr>
          </a:p>
        </p:txBody>
      </p:sp>
      <p:sp>
        <p:nvSpPr>
          <p:cNvPr id="40" name="Rectangle 39"/>
          <p:cNvSpPr/>
          <p:nvPr/>
        </p:nvSpPr>
        <p:spPr>
          <a:xfrm>
            <a:off x="1659763" y="4565348"/>
            <a:ext cx="5563585" cy="646331"/>
          </a:xfrm>
          <a:prstGeom prst="rect">
            <a:avLst/>
          </a:prstGeom>
        </p:spPr>
        <p:txBody>
          <a:bodyPr wrap="square">
            <a:spAutoFit/>
          </a:bodyPr>
          <a:lstStyle/>
          <a:p>
            <a:r>
              <a:rPr lang="en-US" dirty="0" smtClean="0">
                <a:solidFill>
                  <a:schemeClr val="tx1">
                    <a:lumMod val="50000"/>
                    <a:lumOff val="50000"/>
                  </a:schemeClr>
                </a:solidFill>
              </a:rPr>
              <a:t>Because the last inserted </a:t>
            </a:r>
            <a:r>
              <a:rPr lang="en-US" dirty="0">
                <a:solidFill>
                  <a:schemeClr val="tx1">
                    <a:lumMod val="50000"/>
                    <a:lumOff val="50000"/>
                  </a:schemeClr>
                </a:solidFill>
              </a:rPr>
              <a:t>element </a:t>
            </a:r>
            <a:r>
              <a:rPr lang="en-US" dirty="0" smtClean="0">
                <a:solidFill>
                  <a:schemeClr val="tx1">
                    <a:lumMod val="50000"/>
                    <a:lumOff val="50000"/>
                  </a:schemeClr>
                </a:solidFill>
              </a:rPr>
              <a:t>is </a:t>
            </a:r>
            <a:r>
              <a:rPr lang="en-US" dirty="0">
                <a:solidFill>
                  <a:schemeClr val="tx1">
                    <a:lumMod val="50000"/>
                    <a:lumOff val="50000"/>
                  </a:schemeClr>
                </a:solidFill>
              </a:rPr>
              <a:t>the first to be removed, it is </a:t>
            </a:r>
            <a:r>
              <a:rPr lang="en-US" dirty="0" smtClean="0">
                <a:solidFill>
                  <a:schemeClr val="tx1">
                    <a:lumMod val="50000"/>
                    <a:lumOff val="50000"/>
                  </a:schemeClr>
                </a:solidFill>
              </a:rPr>
              <a:t>referred </a:t>
            </a:r>
            <a:r>
              <a:rPr lang="en-US" dirty="0">
                <a:solidFill>
                  <a:schemeClr val="tx1">
                    <a:lumMod val="50000"/>
                    <a:lumOff val="50000"/>
                  </a:schemeClr>
                </a:solidFill>
              </a:rPr>
              <a:t>to as a</a:t>
            </a:r>
            <a:r>
              <a:rPr lang="en-US" dirty="0">
                <a:solidFill>
                  <a:schemeClr val="bg1">
                    <a:lumMod val="65000"/>
                  </a:schemeClr>
                </a:solidFill>
              </a:rPr>
              <a:t> </a:t>
            </a:r>
            <a:r>
              <a:rPr lang="en-US" b="1" dirty="0">
                <a:solidFill>
                  <a:schemeClr val="accent3"/>
                </a:solidFill>
              </a:rPr>
              <a:t>Last-in </a:t>
            </a:r>
            <a:r>
              <a:rPr lang="en-US" b="1" dirty="0" smtClean="0">
                <a:solidFill>
                  <a:schemeClr val="accent3"/>
                </a:solidFill>
              </a:rPr>
              <a:t>First-out</a:t>
            </a:r>
            <a:r>
              <a:rPr lang="en-US" dirty="0" smtClean="0">
                <a:solidFill>
                  <a:schemeClr val="bg1">
                    <a:lumMod val="65000"/>
                  </a:schemeClr>
                </a:solidFill>
              </a:rPr>
              <a:t> </a:t>
            </a:r>
            <a:r>
              <a:rPr lang="en-US" dirty="0">
                <a:solidFill>
                  <a:schemeClr val="tx1">
                    <a:lumMod val="50000"/>
                    <a:lumOff val="50000"/>
                  </a:schemeClr>
                </a:solidFill>
              </a:rPr>
              <a:t>collection. </a:t>
            </a:r>
          </a:p>
        </p:txBody>
      </p:sp>
      <p:grpSp>
        <p:nvGrpSpPr>
          <p:cNvPr id="53" name="Group 52"/>
          <p:cNvGrpSpPr/>
          <p:nvPr/>
        </p:nvGrpSpPr>
        <p:grpSpPr>
          <a:xfrm>
            <a:off x="673745" y="1777489"/>
            <a:ext cx="923827" cy="923827"/>
            <a:chOff x="622374" y="2424760"/>
            <a:chExt cx="923827" cy="923827"/>
          </a:xfrm>
        </p:grpSpPr>
        <p:sp>
          <p:nvSpPr>
            <p:cNvPr id="32" name="Oval 31"/>
            <p:cNvSpPr/>
            <p:nvPr/>
          </p:nvSpPr>
          <p:spPr>
            <a:xfrm>
              <a:off x="622374" y="2424760"/>
              <a:ext cx="923827" cy="923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5" name="Group 44"/>
            <p:cNvGrpSpPr/>
            <p:nvPr/>
          </p:nvGrpSpPr>
          <p:grpSpPr>
            <a:xfrm>
              <a:off x="889501" y="2684950"/>
              <a:ext cx="423629" cy="370251"/>
              <a:chOff x="8296275" y="8293096"/>
              <a:chExt cx="1385888" cy="1211261"/>
            </a:xfrm>
            <a:solidFill>
              <a:schemeClr val="bg1"/>
            </a:solidFill>
          </p:grpSpPr>
          <p:sp>
            <p:nvSpPr>
              <p:cNvPr id="46" name="Freeform 8"/>
              <p:cNvSpPr>
                <a:spLocks noEditPoints="1"/>
              </p:cNvSpPr>
              <p:nvPr/>
            </p:nvSpPr>
            <p:spPr bwMode="auto">
              <a:xfrm>
                <a:off x="8296275" y="8293096"/>
                <a:ext cx="1385888" cy="1211261"/>
              </a:xfrm>
              <a:custGeom>
                <a:avLst/>
                <a:gdLst>
                  <a:gd name="T0" fmla="*/ 368 w 369"/>
                  <a:gd name="T1" fmla="*/ 190 h 323"/>
                  <a:gd name="T2" fmla="*/ 322 w 369"/>
                  <a:gd name="T3" fmla="*/ 17 h 323"/>
                  <a:gd name="T4" fmla="*/ 299 w 369"/>
                  <a:gd name="T5" fmla="*/ 0 h 323"/>
                  <a:gd name="T6" fmla="*/ 184 w 369"/>
                  <a:gd name="T7" fmla="*/ 0 h 323"/>
                  <a:gd name="T8" fmla="*/ 69 w 369"/>
                  <a:gd name="T9" fmla="*/ 0 h 323"/>
                  <a:gd name="T10" fmla="*/ 47 w 369"/>
                  <a:gd name="T11" fmla="*/ 17 h 323"/>
                  <a:gd name="T12" fmla="*/ 1 w 369"/>
                  <a:gd name="T13" fmla="*/ 190 h 323"/>
                  <a:gd name="T14" fmla="*/ 0 w 369"/>
                  <a:gd name="T15" fmla="*/ 196 h 323"/>
                  <a:gd name="T16" fmla="*/ 0 w 369"/>
                  <a:gd name="T17" fmla="*/ 276 h 323"/>
                  <a:gd name="T18" fmla="*/ 46 w 369"/>
                  <a:gd name="T19" fmla="*/ 323 h 323"/>
                  <a:gd name="T20" fmla="*/ 323 w 369"/>
                  <a:gd name="T21" fmla="*/ 323 h 323"/>
                  <a:gd name="T22" fmla="*/ 369 w 369"/>
                  <a:gd name="T23" fmla="*/ 276 h 323"/>
                  <a:gd name="T24" fmla="*/ 369 w 369"/>
                  <a:gd name="T25" fmla="*/ 196 h 323"/>
                  <a:gd name="T26" fmla="*/ 368 w 369"/>
                  <a:gd name="T27" fmla="*/ 190 h 323"/>
                  <a:gd name="T28" fmla="*/ 346 w 369"/>
                  <a:gd name="T29" fmla="*/ 276 h 323"/>
                  <a:gd name="T30" fmla="*/ 323 w 369"/>
                  <a:gd name="T31" fmla="*/ 299 h 323"/>
                  <a:gd name="T32" fmla="*/ 46 w 369"/>
                  <a:gd name="T33" fmla="*/ 299 h 323"/>
                  <a:gd name="T34" fmla="*/ 23 w 369"/>
                  <a:gd name="T35" fmla="*/ 276 h 323"/>
                  <a:gd name="T36" fmla="*/ 23 w 369"/>
                  <a:gd name="T37" fmla="*/ 196 h 323"/>
                  <a:gd name="T38" fmla="*/ 69 w 369"/>
                  <a:gd name="T39" fmla="*/ 23 h 323"/>
                  <a:gd name="T40" fmla="*/ 299 w 369"/>
                  <a:gd name="T41" fmla="*/ 23 h 323"/>
                  <a:gd name="T42" fmla="*/ 346 w 369"/>
                  <a:gd name="T43" fmla="*/ 196 h 323"/>
                  <a:gd name="T44" fmla="*/ 346 w 369"/>
                  <a:gd name="T45" fmla="*/ 27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9" h="323">
                    <a:moveTo>
                      <a:pt x="368" y="190"/>
                    </a:moveTo>
                    <a:cubicBezTo>
                      <a:pt x="322" y="17"/>
                      <a:pt x="322" y="17"/>
                      <a:pt x="322" y="17"/>
                    </a:cubicBezTo>
                    <a:cubicBezTo>
                      <a:pt x="319" y="7"/>
                      <a:pt x="310" y="0"/>
                      <a:pt x="299" y="0"/>
                    </a:cubicBezTo>
                    <a:cubicBezTo>
                      <a:pt x="184" y="0"/>
                      <a:pt x="184" y="0"/>
                      <a:pt x="184" y="0"/>
                    </a:cubicBezTo>
                    <a:cubicBezTo>
                      <a:pt x="69" y="0"/>
                      <a:pt x="69" y="0"/>
                      <a:pt x="69" y="0"/>
                    </a:cubicBezTo>
                    <a:cubicBezTo>
                      <a:pt x="59" y="0"/>
                      <a:pt x="50" y="7"/>
                      <a:pt x="47" y="17"/>
                    </a:cubicBezTo>
                    <a:cubicBezTo>
                      <a:pt x="1" y="190"/>
                      <a:pt x="1" y="190"/>
                      <a:pt x="1" y="190"/>
                    </a:cubicBezTo>
                    <a:cubicBezTo>
                      <a:pt x="0" y="192"/>
                      <a:pt x="0" y="194"/>
                      <a:pt x="0" y="196"/>
                    </a:cubicBezTo>
                    <a:cubicBezTo>
                      <a:pt x="0" y="276"/>
                      <a:pt x="0" y="276"/>
                      <a:pt x="0" y="276"/>
                    </a:cubicBezTo>
                    <a:cubicBezTo>
                      <a:pt x="0" y="302"/>
                      <a:pt x="21" y="323"/>
                      <a:pt x="46" y="323"/>
                    </a:cubicBezTo>
                    <a:cubicBezTo>
                      <a:pt x="323" y="323"/>
                      <a:pt x="323" y="323"/>
                      <a:pt x="323" y="323"/>
                    </a:cubicBezTo>
                    <a:cubicBezTo>
                      <a:pt x="348" y="323"/>
                      <a:pt x="369" y="302"/>
                      <a:pt x="369" y="276"/>
                    </a:cubicBezTo>
                    <a:cubicBezTo>
                      <a:pt x="369" y="196"/>
                      <a:pt x="369" y="196"/>
                      <a:pt x="369" y="196"/>
                    </a:cubicBezTo>
                    <a:cubicBezTo>
                      <a:pt x="369" y="194"/>
                      <a:pt x="368" y="192"/>
                      <a:pt x="368" y="190"/>
                    </a:cubicBezTo>
                    <a:close/>
                    <a:moveTo>
                      <a:pt x="346" y="276"/>
                    </a:moveTo>
                    <a:cubicBezTo>
                      <a:pt x="346" y="289"/>
                      <a:pt x="335" y="299"/>
                      <a:pt x="323" y="299"/>
                    </a:cubicBezTo>
                    <a:cubicBezTo>
                      <a:pt x="46" y="299"/>
                      <a:pt x="46" y="299"/>
                      <a:pt x="46" y="299"/>
                    </a:cubicBezTo>
                    <a:cubicBezTo>
                      <a:pt x="34" y="299"/>
                      <a:pt x="23" y="289"/>
                      <a:pt x="23" y="276"/>
                    </a:cubicBezTo>
                    <a:cubicBezTo>
                      <a:pt x="23" y="196"/>
                      <a:pt x="23" y="196"/>
                      <a:pt x="23" y="196"/>
                    </a:cubicBezTo>
                    <a:cubicBezTo>
                      <a:pt x="69" y="23"/>
                      <a:pt x="69" y="23"/>
                      <a:pt x="69" y="23"/>
                    </a:cubicBezTo>
                    <a:cubicBezTo>
                      <a:pt x="299" y="23"/>
                      <a:pt x="299" y="23"/>
                      <a:pt x="299" y="23"/>
                    </a:cubicBezTo>
                    <a:cubicBezTo>
                      <a:pt x="346" y="196"/>
                      <a:pt x="346" y="196"/>
                      <a:pt x="346" y="196"/>
                    </a:cubicBezTo>
                    <a:lnTo>
                      <a:pt x="346" y="2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Freeform 9"/>
              <p:cNvSpPr>
                <a:spLocks noEditPoints="1"/>
              </p:cNvSpPr>
              <p:nvPr/>
            </p:nvSpPr>
            <p:spPr bwMode="auto">
              <a:xfrm>
                <a:off x="8461376" y="8466137"/>
                <a:ext cx="1055689" cy="776288"/>
              </a:xfrm>
              <a:custGeom>
                <a:avLst/>
                <a:gdLst>
                  <a:gd name="T0" fmla="*/ 229 w 281"/>
                  <a:gd name="T1" fmla="*/ 0 h 207"/>
                  <a:gd name="T2" fmla="*/ 51 w 281"/>
                  <a:gd name="T3" fmla="*/ 0 h 207"/>
                  <a:gd name="T4" fmla="*/ 40 w 281"/>
                  <a:gd name="T5" fmla="*/ 9 h 207"/>
                  <a:gd name="T6" fmla="*/ 0 w 281"/>
                  <a:gd name="T7" fmla="*/ 147 h 207"/>
                  <a:gd name="T8" fmla="*/ 2 w 281"/>
                  <a:gd name="T9" fmla="*/ 157 h 207"/>
                  <a:gd name="T10" fmla="*/ 12 w 281"/>
                  <a:gd name="T11" fmla="*/ 161 h 207"/>
                  <a:gd name="T12" fmla="*/ 45 w 281"/>
                  <a:gd name="T13" fmla="*/ 161 h 207"/>
                  <a:gd name="T14" fmla="*/ 58 w 281"/>
                  <a:gd name="T15" fmla="*/ 161 h 207"/>
                  <a:gd name="T16" fmla="*/ 64 w 281"/>
                  <a:gd name="T17" fmla="*/ 161 h 207"/>
                  <a:gd name="T18" fmla="*/ 81 w 281"/>
                  <a:gd name="T19" fmla="*/ 195 h 207"/>
                  <a:gd name="T20" fmla="*/ 101 w 281"/>
                  <a:gd name="T21" fmla="*/ 207 h 207"/>
                  <a:gd name="T22" fmla="*/ 179 w 281"/>
                  <a:gd name="T23" fmla="*/ 207 h 207"/>
                  <a:gd name="T24" fmla="*/ 200 w 281"/>
                  <a:gd name="T25" fmla="*/ 195 h 207"/>
                  <a:gd name="T26" fmla="*/ 217 w 281"/>
                  <a:gd name="T27" fmla="*/ 161 h 207"/>
                  <a:gd name="T28" fmla="*/ 223 w 281"/>
                  <a:gd name="T29" fmla="*/ 161 h 207"/>
                  <a:gd name="T30" fmla="*/ 236 w 281"/>
                  <a:gd name="T31" fmla="*/ 161 h 207"/>
                  <a:gd name="T32" fmla="*/ 269 w 281"/>
                  <a:gd name="T33" fmla="*/ 161 h 207"/>
                  <a:gd name="T34" fmla="*/ 278 w 281"/>
                  <a:gd name="T35" fmla="*/ 157 h 207"/>
                  <a:gd name="T36" fmla="*/ 280 w 281"/>
                  <a:gd name="T37" fmla="*/ 147 h 207"/>
                  <a:gd name="T38" fmla="*/ 241 w 281"/>
                  <a:gd name="T39" fmla="*/ 9 h 207"/>
                  <a:gd name="T40" fmla="*/ 229 w 281"/>
                  <a:gd name="T41" fmla="*/ 0 h 207"/>
                  <a:gd name="T42" fmla="*/ 236 w 281"/>
                  <a:gd name="T43" fmla="*/ 138 h 207"/>
                  <a:gd name="T44" fmla="*/ 217 w 281"/>
                  <a:gd name="T45" fmla="*/ 138 h 207"/>
                  <a:gd name="T46" fmla="*/ 196 w 281"/>
                  <a:gd name="T47" fmla="*/ 151 h 207"/>
                  <a:gd name="T48" fmla="*/ 179 w 281"/>
                  <a:gd name="T49" fmla="*/ 184 h 207"/>
                  <a:gd name="T50" fmla="*/ 101 w 281"/>
                  <a:gd name="T51" fmla="*/ 184 h 207"/>
                  <a:gd name="T52" fmla="*/ 85 w 281"/>
                  <a:gd name="T53" fmla="*/ 151 h 207"/>
                  <a:gd name="T54" fmla="*/ 64 w 281"/>
                  <a:gd name="T55" fmla="*/ 138 h 207"/>
                  <a:gd name="T56" fmla="*/ 45 w 281"/>
                  <a:gd name="T57" fmla="*/ 138 h 207"/>
                  <a:gd name="T58" fmla="*/ 18 w 281"/>
                  <a:gd name="T59" fmla="*/ 138 h 207"/>
                  <a:gd name="T60" fmla="*/ 51 w 281"/>
                  <a:gd name="T61" fmla="*/ 12 h 207"/>
                  <a:gd name="T62" fmla="*/ 229 w 281"/>
                  <a:gd name="T63" fmla="*/ 12 h 207"/>
                  <a:gd name="T64" fmla="*/ 263 w 281"/>
                  <a:gd name="T65" fmla="*/ 138 h 207"/>
                  <a:gd name="T66" fmla="*/ 236 w 281"/>
                  <a:gd name="T67" fmla="*/ 13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1" h="207">
                    <a:moveTo>
                      <a:pt x="229" y="0"/>
                    </a:moveTo>
                    <a:cubicBezTo>
                      <a:pt x="51" y="0"/>
                      <a:pt x="51" y="0"/>
                      <a:pt x="51" y="0"/>
                    </a:cubicBezTo>
                    <a:cubicBezTo>
                      <a:pt x="46" y="0"/>
                      <a:pt x="41" y="4"/>
                      <a:pt x="40" y="9"/>
                    </a:cubicBezTo>
                    <a:cubicBezTo>
                      <a:pt x="0" y="147"/>
                      <a:pt x="0" y="147"/>
                      <a:pt x="0" y="147"/>
                    </a:cubicBezTo>
                    <a:cubicBezTo>
                      <a:pt x="0" y="150"/>
                      <a:pt x="0" y="154"/>
                      <a:pt x="2" y="157"/>
                    </a:cubicBezTo>
                    <a:cubicBezTo>
                      <a:pt x="5" y="160"/>
                      <a:pt x="8" y="161"/>
                      <a:pt x="12" y="161"/>
                    </a:cubicBezTo>
                    <a:cubicBezTo>
                      <a:pt x="45" y="161"/>
                      <a:pt x="45" y="161"/>
                      <a:pt x="45" y="161"/>
                    </a:cubicBezTo>
                    <a:cubicBezTo>
                      <a:pt x="58" y="161"/>
                      <a:pt x="58" y="161"/>
                      <a:pt x="58" y="161"/>
                    </a:cubicBezTo>
                    <a:cubicBezTo>
                      <a:pt x="64" y="161"/>
                      <a:pt x="64" y="161"/>
                      <a:pt x="64" y="161"/>
                    </a:cubicBezTo>
                    <a:cubicBezTo>
                      <a:pt x="81" y="195"/>
                      <a:pt x="81" y="195"/>
                      <a:pt x="81" y="195"/>
                    </a:cubicBezTo>
                    <a:cubicBezTo>
                      <a:pt x="85" y="203"/>
                      <a:pt x="93" y="207"/>
                      <a:pt x="101" y="207"/>
                    </a:cubicBezTo>
                    <a:cubicBezTo>
                      <a:pt x="179" y="207"/>
                      <a:pt x="179" y="207"/>
                      <a:pt x="179" y="207"/>
                    </a:cubicBezTo>
                    <a:cubicBezTo>
                      <a:pt x="188" y="207"/>
                      <a:pt x="196" y="203"/>
                      <a:pt x="200" y="195"/>
                    </a:cubicBezTo>
                    <a:cubicBezTo>
                      <a:pt x="217" y="161"/>
                      <a:pt x="217" y="161"/>
                      <a:pt x="217" y="161"/>
                    </a:cubicBezTo>
                    <a:cubicBezTo>
                      <a:pt x="223" y="161"/>
                      <a:pt x="223" y="161"/>
                      <a:pt x="223" y="161"/>
                    </a:cubicBezTo>
                    <a:cubicBezTo>
                      <a:pt x="236" y="161"/>
                      <a:pt x="236" y="161"/>
                      <a:pt x="236" y="161"/>
                    </a:cubicBezTo>
                    <a:cubicBezTo>
                      <a:pt x="269" y="161"/>
                      <a:pt x="269" y="161"/>
                      <a:pt x="269" y="161"/>
                    </a:cubicBezTo>
                    <a:cubicBezTo>
                      <a:pt x="273" y="161"/>
                      <a:pt x="276" y="160"/>
                      <a:pt x="278" y="157"/>
                    </a:cubicBezTo>
                    <a:cubicBezTo>
                      <a:pt x="280" y="154"/>
                      <a:pt x="281" y="150"/>
                      <a:pt x="280" y="147"/>
                    </a:cubicBezTo>
                    <a:cubicBezTo>
                      <a:pt x="241" y="9"/>
                      <a:pt x="241" y="9"/>
                      <a:pt x="241" y="9"/>
                    </a:cubicBezTo>
                    <a:cubicBezTo>
                      <a:pt x="239" y="4"/>
                      <a:pt x="235" y="0"/>
                      <a:pt x="229" y="0"/>
                    </a:cubicBezTo>
                    <a:close/>
                    <a:moveTo>
                      <a:pt x="236" y="138"/>
                    </a:moveTo>
                    <a:cubicBezTo>
                      <a:pt x="217" y="138"/>
                      <a:pt x="217" y="138"/>
                      <a:pt x="217" y="138"/>
                    </a:cubicBezTo>
                    <a:cubicBezTo>
                      <a:pt x="208" y="138"/>
                      <a:pt x="200" y="143"/>
                      <a:pt x="196" y="151"/>
                    </a:cubicBezTo>
                    <a:cubicBezTo>
                      <a:pt x="179" y="184"/>
                      <a:pt x="179" y="184"/>
                      <a:pt x="179" y="184"/>
                    </a:cubicBezTo>
                    <a:cubicBezTo>
                      <a:pt x="101" y="184"/>
                      <a:pt x="101" y="184"/>
                      <a:pt x="101" y="184"/>
                    </a:cubicBezTo>
                    <a:cubicBezTo>
                      <a:pt x="85" y="151"/>
                      <a:pt x="85" y="151"/>
                      <a:pt x="85" y="151"/>
                    </a:cubicBezTo>
                    <a:cubicBezTo>
                      <a:pt x="81" y="143"/>
                      <a:pt x="73" y="138"/>
                      <a:pt x="64" y="138"/>
                    </a:cubicBezTo>
                    <a:cubicBezTo>
                      <a:pt x="45" y="138"/>
                      <a:pt x="45" y="138"/>
                      <a:pt x="45" y="138"/>
                    </a:cubicBezTo>
                    <a:cubicBezTo>
                      <a:pt x="18" y="138"/>
                      <a:pt x="18" y="138"/>
                      <a:pt x="18" y="138"/>
                    </a:cubicBezTo>
                    <a:cubicBezTo>
                      <a:pt x="51" y="12"/>
                      <a:pt x="51" y="12"/>
                      <a:pt x="51" y="12"/>
                    </a:cubicBezTo>
                    <a:cubicBezTo>
                      <a:pt x="229" y="12"/>
                      <a:pt x="229" y="12"/>
                      <a:pt x="229" y="12"/>
                    </a:cubicBezTo>
                    <a:cubicBezTo>
                      <a:pt x="263" y="138"/>
                      <a:pt x="263" y="138"/>
                      <a:pt x="263" y="138"/>
                    </a:cubicBezTo>
                    <a:lnTo>
                      <a:pt x="236" y="13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51" name="Group 50"/>
          <p:cNvGrpSpPr/>
          <p:nvPr/>
        </p:nvGrpSpPr>
        <p:grpSpPr>
          <a:xfrm>
            <a:off x="673745" y="3085126"/>
            <a:ext cx="923827" cy="923827"/>
            <a:chOff x="622374" y="3732397"/>
            <a:chExt cx="923827" cy="923827"/>
          </a:xfrm>
        </p:grpSpPr>
        <p:sp>
          <p:nvSpPr>
            <p:cNvPr id="35" name="Oval 34"/>
            <p:cNvSpPr/>
            <p:nvPr/>
          </p:nvSpPr>
          <p:spPr>
            <a:xfrm>
              <a:off x="622374" y="3732397"/>
              <a:ext cx="923827" cy="9238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9" name="Freeform 48"/>
            <p:cNvSpPr>
              <a:spLocks noEditPoints="1"/>
            </p:cNvSpPr>
            <p:nvPr/>
          </p:nvSpPr>
          <p:spPr bwMode="auto">
            <a:xfrm>
              <a:off x="877589" y="4039170"/>
              <a:ext cx="413397" cy="310281"/>
            </a:xfrm>
            <a:custGeom>
              <a:avLst/>
              <a:gdLst>
                <a:gd name="T0" fmla="*/ 925 w 1124"/>
                <a:gd name="T1" fmla="*/ 21 h 843"/>
                <a:gd name="T2" fmla="*/ 249 w 1124"/>
                <a:gd name="T3" fmla="*/ 0 h 843"/>
                <a:gd name="T4" fmla="*/ 21 w 1124"/>
                <a:gd name="T5" fmla="*/ 199 h 843"/>
                <a:gd name="T6" fmla="*/ 18 w 1124"/>
                <a:gd name="T7" fmla="*/ 295 h 843"/>
                <a:gd name="T8" fmla="*/ 562 w 1124"/>
                <a:gd name="T9" fmla="*/ 843 h 843"/>
                <a:gd name="T10" fmla="*/ 1106 w 1124"/>
                <a:gd name="T11" fmla="*/ 295 h 843"/>
                <a:gd name="T12" fmla="*/ 1103 w 1124"/>
                <a:gd name="T13" fmla="*/ 199 h 843"/>
                <a:gd name="T14" fmla="*/ 484 w 1124"/>
                <a:gd name="T15" fmla="*/ 246 h 843"/>
                <a:gd name="T16" fmla="*/ 640 w 1124"/>
                <a:gd name="T17" fmla="*/ 246 h 843"/>
                <a:gd name="T18" fmla="*/ 685 w 1124"/>
                <a:gd name="T19" fmla="*/ 78 h 843"/>
                <a:gd name="T20" fmla="*/ 667 w 1124"/>
                <a:gd name="T21" fmla="*/ 223 h 843"/>
                <a:gd name="T22" fmla="*/ 457 w 1124"/>
                <a:gd name="T23" fmla="*/ 223 h 843"/>
                <a:gd name="T24" fmla="*/ 439 w 1124"/>
                <a:gd name="T25" fmla="*/ 78 h 843"/>
                <a:gd name="T26" fmla="*/ 457 w 1124"/>
                <a:gd name="T27" fmla="*/ 223 h 843"/>
                <a:gd name="T28" fmla="*/ 562 w 1124"/>
                <a:gd name="T29" fmla="*/ 718 h 843"/>
                <a:gd name="T30" fmla="*/ 649 w 1124"/>
                <a:gd name="T31" fmla="*/ 281 h 843"/>
                <a:gd name="T32" fmla="*/ 858 w 1124"/>
                <a:gd name="T33" fmla="*/ 281 h 843"/>
                <a:gd name="T34" fmla="*/ 685 w 1124"/>
                <a:gd name="T35" fmla="*/ 281 h 843"/>
                <a:gd name="T36" fmla="*/ 781 w 1124"/>
                <a:gd name="T37" fmla="*/ 174 h 843"/>
                <a:gd name="T38" fmla="*/ 695 w 1124"/>
                <a:gd name="T39" fmla="*/ 246 h 843"/>
                <a:gd name="T40" fmla="*/ 851 w 1124"/>
                <a:gd name="T41" fmla="*/ 70 h 843"/>
                <a:gd name="T42" fmla="*/ 727 w 1124"/>
                <a:gd name="T43" fmla="*/ 70 h 843"/>
                <a:gd name="T44" fmla="*/ 484 w 1124"/>
                <a:gd name="T45" fmla="*/ 70 h 843"/>
                <a:gd name="T46" fmla="*/ 562 w 1124"/>
                <a:gd name="T47" fmla="*/ 135 h 843"/>
                <a:gd name="T48" fmla="*/ 273 w 1124"/>
                <a:gd name="T49" fmla="*/ 70 h 843"/>
                <a:gd name="T50" fmla="*/ 341 w 1124"/>
                <a:gd name="T51" fmla="*/ 126 h 843"/>
                <a:gd name="T52" fmla="*/ 429 w 1124"/>
                <a:gd name="T53" fmla="*/ 246 h 843"/>
                <a:gd name="T54" fmla="*/ 343 w 1124"/>
                <a:gd name="T55" fmla="*/ 174 h 843"/>
                <a:gd name="T56" fmla="*/ 525 w 1124"/>
                <a:gd name="T57" fmla="*/ 712 h 843"/>
                <a:gd name="T58" fmla="*/ 439 w 1124"/>
                <a:gd name="T59" fmla="*/ 281 h 843"/>
                <a:gd name="T60" fmla="*/ 101 w 1124"/>
                <a:gd name="T61" fmla="*/ 281 h 843"/>
                <a:gd name="T62" fmla="*/ 446 w 1124"/>
                <a:gd name="T63" fmla="*/ 649 h 843"/>
                <a:gd name="T64" fmla="*/ 1023 w 1124"/>
                <a:gd name="T65" fmla="*/ 281 h 843"/>
                <a:gd name="T66" fmla="*/ 899 w 1124"/>
                <a:gd name="T67" fmla="*/ 281 h 843"/>
                <a:gd name="T68" fmla="*/ 808 w 1124"/>
                <a:gd name="T69" fmla="*/ 151 h 843"/>
                <a:gd name="T70" fmla="*/ 1051 w 1124"/>
                <a:gd name="T71" fmla="*/ 246 h 843"/>
                <a:gd name="T72" fmla="*/ 235 w 1124"/>
                <a:gd name="T73" fmla="*/ 84 h 843"/>
                <a:gd name="T74" fmla="*/ 221 w 1124"/>
                <a:gd name="T75" fmla="*/ 246 h 843"/>
                <a:gd name="T76" fmla="*/ 235 w 1124"/>
                <a:gd name="T77" fmla="*/ 84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4" h="843">
                  <a:moveTo>
                    <a:pt x="1103" y="199"/>
                  </a:moveTo>
                  <a:cubicBezTo>
                    <a:pt x="925" y="21"/>
                    <a:pt x="925" y="21"/>
                    <a:pt x="925" y="21"/>
                  </a:cubicBezTo>
                  <a:cubicBezTo>
                    <a:pt x="912" y="7"/>
                    <a:pt x="894" y="0"/>
                    <a:pt x="875" y="0"/>
                  </a:cubicBezTo>
                  <a:cubicBezTo>
                    <a:pt x="249" y="0"/>
                    <a:pt x="249" y="0"/>
                    <a:pt x="249" y="0"/>
                  </a:cubicBezTo>
                  <a:cubicBezTo>
                    <a:pt x="230" y="0"/>
                    <a:pt x="212" y="7"/>
                    <a:pt x="199" y="21"/>
                  </a:cubicBezTo>
                  <a:cubicBezTo>
                    <a:pt x="21" y="199"/>
                    <a:pt x="21" y="199"/>
                    <a:pt x="21" y="199"/>
                  </a:cubicBezTo>
                  <a:cubicBezTo>
                    <a:pt x="7" y="213"/>
                    <a:pt x="0" y="231"/>
                    <a:pt x="0" y="249"/>
                  </a:cubicBezTo>
                  <a:cubicBezTo>
                    <a:pt x="0" y="266"/>
                    <a:pt x="6" y="282"/>
                    <a:pt x="18" y="295"/>
                  </a:cubicBezTo>
                  <a:cubicBezTo>
                    <a:pt x="509" y="819"/>
                    <a:pt x="509" y="819"/>
                    <a:pt x="509" y="819"/>
                  </a:cubicBezTo>
                  <a:cubicBezTo>
                    <a:pt x="523" y="834"/>
                    <a:pt x="542" y="843"/>
                    <a:pt x="562" y="843"/>
                  </a:cubicBezTo>
                  <a:cubicBezTo>
                    <a:pt x="582" y="843"/>
                    <a:pt x="601" y="834"/>
                    <a:pt x="615" y="819"/>
                  </a:cubicBezTo>
                  <a:cubicBezTo>
                    <a:pt x="1106" y="295"/>
                    <a:pt x="1106" y="295"/>
                    <a:pt x="1106" y="295"/>
                  </a:cubicBezTo>
                  <a:cubicBezTo>
                    <a:pt x="1118" y="282"/>
                    <a:pt x="1124" y="265"/>
                    <a:pt x="1124" y="248"/>
                  </a:cubicBezTo>
                  <a:cubicBezTo>
                    <a:pt x="1124" y="230"/>
                    <a:pt x="1117" y="213"/>
                    <a:pt x="1103" y="199"/>
                  </a:cubicBezTo>
                  <a:close/>
                  <a:moveTo>
                    <a:pt x="640" y="246"/>
                  </a:moveTo>
                  <a:cubicBezTo>
                    <a:pt x="484" y="246"/>
                    <a:pt x="484" y="246"/>
                    <a:pt x="484" y="246"/>
                  </a:cubicBezTo>
                  <a:cubicBezTo>
                    <a:pt x="562" y="181"/>
                    <a:pt x="562" y="181"/>
                    <a:pt x="562" y="181"/>
                  </a:cubicBezTo>
                  <a:lnTo>
                    <a:pt x="640" y="246"/>
                  </a:lnTo>
                  <a:close/>
                  <a:moveTo>
                    <a:pt x="589" y="158"/>
                  </a:moveTo>
                  <a:cubicBezTo>
                    <a:pt x="685" y="78"/>
                    <a:pt x="685" y="78"/>
                    <a:pt x="685" y="78"/>
                  </a:cubicBezTo>
                  <a:cubicBezTo>
                    <a:pt x="756" y="149"/>
                    <a:pt x="756" y="149"/>
                    <a:pt x="756" y="149"/>
                  </a:cubicBezTo>
                  <a:cubicBezTo>
                    <a:pt x="667" y="223"/>
                    <a:pt x="667" y="223"/>
                    <a:pt x="667" y="223"/>
                  </a:cubicBezTo>
                  <a:lnTo>
                    <a:pt x="589" y="158"/>
                  </a:lnTo>
                  <a:close/>
                  <a:moveTo>
                    <a:pt x="457" y="223"/>
                  </a:moveTo>
                  <a:cubicBezTo>
                    <a:pt x="368" y="149"/>
                    <a:pt x="368" y="149"/>
                    <a:pt x="368" y="149"/>
                  </a:cubicBezTo>
                  <a:cubicBezTo>
                    <a:pt x="439" y="78"/>
                    <a:pt x="439" y="78"/>
                    <a:pt x="439" y="78"/>
                  </a:cubicBezTo>
                  <a:cubicBezTo>
                    <a:pt x="535" y="158"/>
                    <a:pt x="535" y="158"/>
                    <a:pt x="535" y="158"/>
                  </a:cubicBezTo>
                  <a:lnTo>
                    <a:pt x="457" y="223"/>
                  </a:lnTo>
                  <a:close/>
                  <a:moveTo>
                    <a:pt x="649" y="281"/>
                  </a:moveTo>
                  <a:cubicBezTo>
                    <a:pt x="562" y="718"/>
                    <a:pt x="562" y="718"/>
                    <a:pt x="562" y="718"/>
                  </a:cubicBezTo>
                  <a:cubicBezTo>
                    <a:pt x="475" y="281"/>
                    <a:pt x="475" y="281"/>
                    <a:pt x="475" y="281"/>
                  </a:cubicBezTo>
                  <a:lnTo>
                    <a:pt x="649" y="281"/>
                  </a:lnTo>
                  <a:close/>
                  <a:moveTo>
                    <a:pt x="685" y="281"/>
                  </a:moveTo>
                  <a:cubicBezTo>
                    <a:pt x="858" y="281"/>
                    <a:pt x="858" y="281"/>
                    <a:pt x="858" y="281"/>
                  </a:cubicBezTo>
                  <a:cubicBezTo>
                    <a:pt x="599" y="712"/>
                    <a:pt x="599" y="712"/>
                    <a:pt x="599" y="712"/>
                  </a:cubicBezTo>
                  <a:lnTo>
                    <a:pt x="685" y="281"/>
                  </a:lnTo>
                  <a:close/>
                  <a:moveTo>
                    <a:pt x="695" y="246"/>
                  </a:moveTo>
                  <a:cubicBezTo>
                    <a:pt x="781" y="174"/>
                    <a:pt x="781" y="174"/>
                    <a:pt x="781" y="174"/>
                  </a:cubicBezTo>
                  <a:cubicBezTo>
                    <a:pt x="853" y="246"/>
                    <a:pt x="853" y="246"/>
                    <a:pt x="853" y="246"/>
                  </a:cubicBezTo>
                  <a:lnTo>
                    <a:pt x="695" y="246"/>
                  </a:lnTo>
                  <a:close/>
                  <a:moveTo>
                    <a:pt x="727" y="70"/>
                  </a:moveTo>
                  <a:cubicBezTo>
                    <a:pt x="851" y="70"/>
                    <a:pt x="851" y="70"/>
                    <a:pt x="851" y="70"/>
                  </a:cubicBezTo>
                  <a:cubicBezTo>
                    <a:pt x="783" y="126"/>
                    <a:pt x="783" y="126"/>
                    <a:pt x="783" y="126"/>
                  </a:cubicBezTo>
                  <a:lnTo>
                    <a:pt x="727" y="70"/>
                  </a:lnTo>
                  <a:close/>
                  <a:moveTo>
                    <a:pt x="562" y="135"/>
                  </a:moveTo>
                  <a:cubicBezTo>
                    <a:pt x="484" y="70"/>
                    <a:pt x="484" y="70"/>
                    <a:pt x="484" y="70"/>
                  </a:cubicBezTo>
                  <a:cubicBezTo>
                    <a:pt x="640" y="70"/>
                    <a:pt x="640" y="70"/>
                    <a:pt x="640" y="70"/>
                  </a:cubicBezTo>
                  <a:lnTo>
                    <a:pt x="562" y="135"/>
                  </a:lnTo>
                  <a:close/>
                  <a:moveTo>
                    <a:pt x="341" y="126"/>
                  </a:moveTo>
                  <a:cubicBezTo>
                    <a:pt x="273" y="70"/>
                    <a:pt x="273" y="70"/>
                    <a:pt x="273" y="70"/>
                  </a:cubicBezTo>
                  <a:cubicBezTo>
                    <a:pt x="397" y="70"/>
                    <a:pt x="397" y="70"/>
                    <a:pt x="397" y="70"/>
                  </a:cubicBezTo>
                  <a:lnTo>
                    <a:pt x="341" y="126"/>
                  </a:lnTo>
                  <a:close/>
                  <a:moveTo>
                    <a:pt x="343" y="174"/>
                  </a:moveTo>
                  <a:cubicBezTo>
                    <a:pt x="429" y="246"/>
                    <a:pt x="429" y="246"/>
                    <a:pt x="429" y="246"/>
                  </a:cubicBezTo>
                  <a:cubicBezTo>
                    <a:pt x="271" y="246"/>
                    <a:pt x="271" y="246"/>
                    <a:pt x="271" y="246"/>
                  </a:cubicBezTo>
                  <a:lnTo>
                    <a:pt x="343" y="174"/>
                  </a:lnTo>
                  <a:close/>
                  <a:moveTo>
                    <a:pt x="439" y="281"/>
                  </a:moveTo>
                  <a:cubicBezTo>
                    <a:pt x="525" y="712"/>
                    <a:pt x="525" y="712"/>
                    <a:pt x="525" y="712"/>
                  </a:cubicBezTo>
                  <a:cubicBezTo>
                    <a:pt x="266" y="281"/>
                    <a:pt x="266" y="281"/>
                    <a:pt x="266" y="281"/>
                  </a:cubicBezTo>
                  <a:lnTo>
                    <a:pt x="439" y="281"/>
                  </a:lnTo>
                  <a:close/>
                  <a:moveTo>
                    <a:pt x="446" y="649"/>
                  </a:moveTo>
                  <a:cubicBezTo>
                    <a:pt x="101" y="281"/>
                    <a:pt x="101" y="281"/>
                    <a:pt x="101" y="281"/>
                  </a:cubicBezTo>
                  <a:cubicBezTo>
                    <a:pt x="225" y="281"/>
                    <a:pt x="225" y="281"/>
                    <a:pt x="225" y="281"/>
                  </a:cubicBezTo>
                  <a:lnTo>
                    <a:pt x="446" y="649"/>
                  </a:lnTo>
                  <a:close/>
                  <a:moveTo>
                    <a:pt x="899" y="281"/>
                  </a:moveTo>
                  <a:cubicBezTo>
                    <a:pt x="1023" y="281"/>
                    <a:pt x="1023" y="281"/>
                    <a:pt x="1023" y="281"/>
                  </a:cubicBezTo>
                  <a:cubicBezTo>
                    <a:pt x="678" y="649"/>
                    <a:pt x="678" y="649"/>
                    <a:pt x="678" y="649"/>
                  </a:cubicBezTo>
                  <a:lnTo>
                    <a:pt x="899" y="281"/>
                  </a:lnTo>
                  <a:close/>
                  <a:moveTo>
                    <a:pt x="903" y="246"/>
                  </a:moveTo>
                  <a:cubicBezTo>
                    <a:pt x="808" y="151"/>
                    <a:pt x="808" y="151"/>
                    <a:pt x="808" y="151"/>
                  </a:cubicBezTo>
                  <a:cubicBezTo>
                    <a:pt x="889" y="84"/>
                    <a:pt x="889" y="84"/>
                    <a:pt x="889" y="84"/>
                  </a:cubicBezTo>
                  <a:cubicBezTo>
                    <a:pt x="1051" y="246"/>
                    <a:pt x="1051" y="246"/>
                    <a:pt x="1051" y="246"/>
                  </a:cubicBezTo>
                  <a:lnTo>
                    <a:pt x="903" y="246"/>
                  </a:lnTo>
                  <a:close/>
                  <a:moveTo>
                    <a:pt x="235" y="84"/>
                  </a:moveTo>
                  <a:cubicBezTo>
                    <a:pt x="316" y="151"/>
                    <a:pt x="316" y="151"/>
                    <a:pt x="316" y="151"/>
                  </a:cubicBezTo>
                  <a:cubicBezTo>
                    <a:pt x="221" y="246"/>
                    <a:pt x="221" y="246"/>
                    <a:pt x="221" y="246"/>
                  </a:cubicBezTo>
                  <a:cubicBezTo>
                    <a:pt x="70" y="246"/>
                    <a:pt x="70" y="246"/>
                    <a:pt x="70" y="246"/>
                  </a:cubicBezTo>
                  <a:lnTo>
                    <a:pt x="235" y="8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4" name="Group 13"/>
          <p:cNvGrpSpPr/>
          <p:nvPr/>
        </p:nvGrpSpPr>
        <p:grpSpPr>
          <a:xfrm>
            <a:off x="673745" y="4391467"/>
            <a:ext cx="923827" cy="923827"/>
            <a:chOff x="622374" y="5038738"/>
            <a:chExt cx="923827" cy="923827"/>
          </a:xfrm>
        </p:grpSpPr>
        <p:sp>
          <p:nvSpPr>
            <p:cNvPr id="38" name="Oval 37"/>
            <p:cNvSpPr/>
            <p:nvPr/>
          </p:nvSpPr>
          <p:spPr>
            <a:xfrm>
              <a:off x="622374" y="5038738"/>
              <a:ext cx="923827" cy="92382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0" name="Freeform 34"/>
            <p:cNvSpPr>
              <a:spLocks noEditPoints="1"/>
            </p:cNvSpPr>
            <p:nvPr/>
          </p:nvSpPr>
          <p:spPr bwMode="auto">
            <a:xfrm>
              <a:off x="854067" y="5302069"/>
              <a:ext cx="460440" cy="397165"/>
            </a:xfrm>
            <a:custGeom>
              <a:avLst/>
              <a:gdLst>
                <a:gd name="T0" fmla="*/ 1096 w 1232"/>
                <a:gd name="T1" fmla="*/ 134 h 1062"/>
                <a:gd name="T2" fmla="*/ 616 w 1232"/>
                <a:gd name="T3" fmla="*/ 123 h 1062"/>
                <a:gd name="T4" fmla="*/ 136 w 1232"/>
                <a:gd name="T5" fmla="*/ 134 h 1062"/>
                <a:gd name="T6" fmla="*/ 136 w 1232"/>
                <a:gd name="T7" fmla="*/ 622 h 1062"/>
                <a:gd name="T8" fmla="*/ 538 w 1232"/>
                <a:gd name="T9" fmla="*/ 1020 h 1062"/>
                <a:gd name="T10" fmla="*/ 694 w 1232"/>
                <a:gd name="T11" fmla="*/ 1020 h 1062"/>
                <a:gd name="T12" fmla="*/ 1096 w 1232"/>
                <a:gd name="T13" fmla="*/ 622 h 1062"/>
                <a:gd name="T14" fmla="*/ 1096 w 1232"/>
                <a:gd name="T15" fmla="*/ 134 h 1062"/>
                <a:gd name="T16" fmla="*/ 1044 w 1232"/>
                <a:gd name="T17" fmla="*/ 570 h 1062"/>
                <a:gd name="T18" fmla="*/ 642 w 1232"/>
                <a:gd name="T19" fmla="*/ 968 h 1062"/>
                <a:gd name="T20" fmla="*/ 590 w 1232"/>
                <a:gd name="T21" fmla="*/ 968 h 1062"/>
                <a:gd name="T22" fmla="*/ 188 w 1232"/>
                <a:gd name="T23" fmla="*/ 570 h 1062"/>
                <a:gd name="T24" fmla="*/ 188 w 1232"/>
                <a:gd name="T25" fmla="*/ 185 h 1062"/>
                <a:gd name="T26" fmla="*/ 567 w 1232"/>
                <a:gd name="T27" fmla="*/ 177 h 1062"/>
                <a:gd name="T28" fmla="*/ 616 w 1232"/>
                <a:gd name="T29" fmla="*/ 221 h 1062"/>
                <a:gd name="T30" fmla="*/ 665 w 1232"/>
                <a:gd name="T31" fmla="*/ 177 h 1062"/>
                <a:gd name="T32" fmla="*/ 1044 w 1232"/>
                <a:gd name="T33" fmla="*/ 185 h 1062"/>
                <a:gd name="T34" fmla="*/ 1044 w 1232"/>
                <a:gd name="T35" fmla="*/ 570 h 1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2" h="1062">
                  <a:moveTo>
                    <a:pt x="1096" y="134"/>
                  </a:moveTo>
                  <a:cubicBezTo>
                    <a:pt x="964" y="3"/>
                    <a:pt x="753" y="0"/>
                    <a:pt x="616" y="123"/>
                  </a:cubicBezTo>
                  <a:cubicBezTo>
                    <a:pt x="479" y="0"/>
                    <a:pt x="268" y="3"/>
                    <a:pt x="136" y="134"/>
                  </a:cubicBezTo>
                  <a:cubicBezTo>
                    <a:pt x="0" y="268"/>
                    <a:pt x="0" y="487"/>
                    <a:pt x="136" y="622"/>
                  </a:cubicBezTo>
                  <a:cubicBezTo>
                    <a:pt x="175" y="660"/>
                    <a:pt x="538" y="1020"/>
                    <a:pt x="538" y="1020"/>
                  </a:cubicBezTo>
                  <a:cubicBezTo>
                    <a:pt x="581" y="1062"/>
                    <a:pt x="651" y="1062"/>
                    <a:pt x="694" y="1020"/>
                  </a:cubicBezTo>
                  <a:cubicBezTo>
                    <a:pt x="694" y="1020"/>
                    <a:pt x="1092" y="626"/>
                    <a:pt x="1096" y="622"/>
                  </a:cubicBezTo>
                  <a:cubicBezTo>
                    <a:pt x="1232" y="487"/>
                    <a:pt x="1232" y="268"/>
                    <a:pt x="1096" y="134"/>
                  </a:cubicBezTo>
                  <a:close/>
                  <a:moveTo>
                    <a:pt x="1044" y="570"/>
                  </a:moveTo>
                  <a:cubicBezTo>
                    <a:pt x="642" y="968"/>
                    <a:pt x="642" y="968"/>
                    <a:pt x="642" y="968"/>
                  </a:cubicBezTo>
                  <a:cubicBezTo>
                    <a:pt x="628" y="982"/>
                    <a:pt x="604" y="982"/>
                    <a:pt x="590" y="968"/>
                  </a:cubicBezTo>
                  <a:cubicBezTo>
                    <a:pt x="188" y="570"/>
                    <a:pt x="188" y="570"/>
                    <a:pt x="188" y="570"/>
                  </a:cubicBezTo>
                  <a:cubicBezTo>
                    <a:pt x="81" y="464"/>
                    <a:pt x="81" y="291"/>
                    <a:pt x="188" y="185"/>
                  </a:cubicBezTo>
                  <a:cubicBezTo>
                    <a:pt x="291" y="82"/>
                    <a:pt x="458" y="79"/>
                    <a:pt x="567" y="177"/>
                  </a:cubicBezTo>
                  <a:cubicBezTo>
                    <a:pt x="616" y="221"/>
                    <a:pt x="616" y="221"/>
                    <a:pt x="616" y="221"/>
                  </a:cubicBezTo>
                  <a:cubicBezTo>
                    <a:pt x="665" y="177"/>
                    <a:pt x="665" y="177"/>
                    <a:pt x="665" y="177"/>
                  </a:cubicBezTo>
                  <a:cubicBezTo>
                    <a:pt x="774" y="79"/>
                    <a:pt x="941" y="82"/>
                    <a:pt x="1044" y="185"/>
                  </a:cubicBezTo>
                  <a:cubicBezTo>
                    <a:pt x="1151" y="291"/>
                    <a:pt x="1151" y="464"/>
                    <a:pt x="1044" y="57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 name="Text Placeholder 1"/>
          <p:cNvSpPr>
            <a:spLocks noGrp="1"/>
          </p:cNvSpPr>
          <p:nvPr>
            <p:ph type="body" sz="quarter" idx="10"/>
          </p:nvPr>
        </p:nvSpPr>
        <p:spPr/>
        <p:txBody>
          <a:bodyPr>
            <a:normAutofit/>
          </a:bodyPr>
          <a:lstStyle/>
          <a:p>
            <a:r>
              <a:rPr lang="en-US" sz="2000" dirty="0" smtClean="0"/>
              <a:t>STACK</a:t>
            </a:r>
            <a:endParaRPr lang="en-US" sz="2000" dirty="0"/>
          </a:p>
        </p:txBody>
      </p:sp>
    </p:spTree>
    <p:extLst>
      <p:ext uri="{BB962C8B-B14F-4D97-AF65-F5344CB8AC3E}">
        <p14:creationId xmlns:p14="http://schemas.microsoft.com/office/powerpoint/2010/main" val="28841620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wipe(left)">
                                      <p:cBhvr>
                                        <p:cTn id="14" dur="500"/>
                                        <p:tgtEl>
                                          <p:spTgt spid="3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500"/>
                                        <p:tgtEl>
                                          <p:spTgt spid="5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left)">
                                      <p:cBhvr>
                                        <p:cTn id="25" dur="500"/>
                                        <p:tgtEl>
                                          <p:spTgt spid="36"/>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500"/>
                                        <p:tgtEl>
                                          <p:spTgt spid="3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fade">
                                      <p:cBhvr>
                                        <p:cTn id="4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6" grpId="0"/>
      <p:bldP spid="37" grpId="0"/>
      <p:bldP spid="39" grpId="0"/>
      <p:bldP spid="40"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2" name="Straight Connector 21"/>
          <p:cNvCxnSpPr/>
          <p:nvPr/>
        </p:nvCxnSpPr>
        <p:spPr>
          <a:xfrm>
            <a:off x="4093925" y="1493461"/>
            <a:ext cx="0" cy="3699516"/>
          </a:xfrm>
          <a:prstGeom prst="line">
            <a:avLst/>
          </a:prstGeom>
          <a:ln w="19050">
            <a:solidFill>
              <a:schemeClr val="bg1">
                <a:lumMod val="9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944498" y="1493461"/>
            <a:ext cx="0" cy="3699516"/>
          </a:xfrm>
          <a:prstGeom prst="line">
            <a:avLst/>
          </a:prstGeom>
          <a:ln w="19050">
            <a:solidFill>
              <a:schemeClr val="bg1">
                <a:lumMod val="95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892871" y="4567919"/>
            <a:ext cx="2830698" cy="830997"/>
          </a:xfrm>
          <a:prstGeom prst="rect">
            <a:avLst/>
          </a:prstGeom>
        </p:spPr>
        <p:txBody>
          <a:bodyPr wrap="square">
            <a:spAutoFit/>
          </a:bodyPr>
          <a:lstStyle/>
          <a:p>
            <a:pPr algn="ctr"/>
            <a:r>
              <a:rPr lang="en-US" sz="1600" dirty="0">
                <a:solidFill>
                  <a:schemeClr val="tx1">
                    <a:lumMod val="50000"/>
                    <a:lumOff val="50000"/>
                  </a:schemeClr>
                </a:solidFill>
              </a:rPr>
              <a:t>Peeks at the item </a:t>
            </a:r>
            <a:r>
              <a:rPr lang="en-US" sz="1600" b="1" dirty="0">
                <a:solidFill>
                  <a:schemeClr val="bg1">
                    <a:lumMod val="50000"/>
                  </a:schemeClr>
                </a:solidFill>
              </a:rPr>
              <a:t>from the top</a:t>
            </a:r>
            <a:r>
              <a:rPr lang="en-US" sz="1600" b="1" dirty="0">
                <a:solidFill>
                  <a:schemeClr val="accent1"/>
                </a:solidFill>
              </a:rPr>
              <a:t> </a:t>
            </a:r>
            <a:r>
              <a:rPr lang="en-US" sz="1600" dirty="0">
                <a:solidFill>
                  <a:schemeClr val="tx1">
                    <a:lumMod val="50000"/>
                    <a:lumOff val="50000"/>
                  </a:schemeClr>
                </a:solidFill>
              </a:rPr>
              <a:t>of the stack. Returns null if the stack is empty</a:t>
            </a:r>
            <a:r>
              <a:rPr lang="en-US" sz="1600" dirty="0">
                <a:solidFill>
                  <a:prstClr val="white">
                    <a:lumMod val="65000"/>
                  </a:prstClr>
                </a:solidFill>
              </a:rPr>
              <a:t>.</a:t>
            </a:r>
            <a:endParaRPr lang="id-ID" sz="1600" dirty="0">
              <a:solidFill>
                <a:prstClr val="white">
                  <a:lumMod val="65000"/>
                </a:prstClr>
              </a:solidFill>
            </a:endParaRPr>
          </a:p>
        </p:txBody>
      </p:sp>
      <p:grpSp>
        <p:nvGrpSpPr>
          <p:cNvPr id="26" name="Group 25"/>
          <p:cNvGrpSpPr/>
          <p:nvPr/>
        </p:nvGrpSpPr>
        <p:grpSpPr>
          <a:xfrm>
            <a:off x="1661375" y="2617605"/>
            <a:ext cx="1055392" cy="1574075"/>
            <a:chOff x="1609146" y="2926604"/>
            <a:chExt cx="1055392" cy="1574075"/>
          </a:xfrm>
        </p:grpSpPr>
        <p:pic>
          <p:nvPicPr>
            <p:cNvPr id="14" name="Picture 13"/>
            <p:cNvPicPr>
              <a:picLocks noChangeAspect="1"/>
            </p:cNvPicPr>
            <p:nvPr/>
          </p:nvPicPr>
          <p:blipFill rotWithShape="1">
            <a:blip r:embed="rId3"/>
            <a:srcRect r="26564"/>
            <a:stretch/>
          </p:blipFill>
          <p:spPr>
            <a:xfrm>
              <a:off x="1609146" y="2926604"/>
              <a:ext cx="1043553" cy="1574075"/>
            </a:xfrm>
            <a:prstGeom prst="rect">
              <a:avLst/>
            </a:prstGeom>
          </p:spPr>
        </p:pic>
        <p:sp>
          <p:nvSpPr>
            <p:cNvPr id="16" name="Rectangle 15"/>
            <p:cNvSpPr/>
            <p:nvPr/>
          </p:nvSpPr>
          <p:spPr>
            <a:xfrm>
              <a:off x="1620984" y="3302843"/>
              <a:ext cx="1043554" cy="22709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58"/>
          <p:cNvSpPr txBox="1"/>
          <p:nvPr/>
        </p:nvSpPr>
        <p:spPr>
          <a:xfrm>
            <a:off x="1746482" y="1352828"/>
            <a:ext cx="885179" cy="400110"/>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en-US" sz="2000" b="1" dirty="0" smtClean="0">
                <a:solidFill>
                  <a:schemeClr val="bg1">
                    <a:lumMod val="50000"/>
                  </a:schemeClr>
                </a:solidFill>
                <a:latin typeface="Source Sans Pro Light"/>
              </a:rPr>
              <a:t>PEEK</a:t>
            </a:r>
            <a:endParaRPr lang="id-ID" sz="2000" b="1" dirty="0">
              <a:solidFill>
                <a:schemeClr val="bg1">
                  <a:lumMod val="50000"/>
                </a:schemeClr>
              </a:solidFill>
              <a:latin typeface="Source Sans Pro Light"/>
            </a:endParaRPr>
          </a:p>
        </p:txBody>
      </p:sp>
      <p:sp>
        <p:nvSpPr>
          <p:cNvPr id="32" name="Rectangle 31"/>
          <p:cNvSpPr/>
          <p:nvPr/>
        </p:nvSpPr>
        <p:spPr>
          <a:xfrm>
            <a:off x="4391127" y="4493438"/>
            <a:ext cx="3246317" cy="830997"/>
          </a:xfrm>
          <a:prstGeom prst="rect">
            <a:avLst/>
          </a:prstGeom>
        </p:spPr>
        <p:txBody>
          <a:bodyPr wrap="square">
            <a:spAutoFit/>
          </a:bodyPr>
          <a:lstStyle/>
          <a:p>
            <a:pPr algn="ctr"/>
            <a:r>
              <a:rPr lang="en-US" sz="1600" dirty="0">
                <a:solidFill>
                  <a:schemeClr val="tx1">
                    <a:lumMod val="50000"/>
                    <a:lumOff val="50000"/>
                  </a:schemeClr>
                </a:solidFill>
              </a:rPr>
              <a:t>It looks quite similar to PEEK method, but it also </a:t>
            </a:r>
            <a:r>
              <a:rPr lang="en-US" sz="1600" b="1" dirty="0">
                <a:solidFill>
                  <a:schemeClr val="accent3"/>
                </a:solidFill>
              </a:rPr>
              <a:t>removes</a:t>
            </a:r>
            <a:r>
              <a:rPr lang="en-US" sz="1600" dirty="0">
                <a:solidFill>
                  <a:prstClr val="white">
                    <a:lumMod val="65000"/>
                  </a:prstClr>
                </a:solidFill>
              </a:rPr>
              <a:t> </a:t>
            </a:r>
            <a:r>
              <a:rPr lang="en-US" sz="1600" dirty="0">
                <a:solidFill>
                  <a:schemeClr val="tx1">
                    <a:lumMod val="50000"/>
                    <a:lumOff val="50000"/>
                  </a:schemeClr>
                </a:solidFill>
              </a:rPr>
              <a:t>the top item and </a:t>
            </a:r>
            <a:r>
              <a:rPr lang="en-US" sz="1600" b="1" dirty="0">
                <a:solidFill>
                  <a:schemeClr val="accent3"/>
                </a:solidFill>
              </a:rPr>
              <a:t>decreases</a:t>
            </a:r>
            <a:r>
              <a:rPr lang="en-US" sz="1600" dirty="0">
                <a:solidFill>
                  <a:prstClr val="white">
                    <a:lumMod val="65000"/>
                  </a:prstClr>
                </a:solidFill>
              </a:rPr>
              <a:t> </a:t>
            </a:r>
            <a:r>
              <a:rPr lang="en-US" sz="1600" dirty="0">
                <a:solidFill>
                  <a:schemeClr val="tx1">
                    <a:lumMod val="50000"/>
                    <a:lumOff val="50000"/>
                  </a:schemeClr>
                </a:solidFill>
              </a:rPr>
              <a:t>the</a:t>
            </a:r>
            <a:r>
              <a:rPr lang="en-US" sz="1600" dirty="0">
                <a:solidFill>
                  <a:prstClr val="white">
                    <a:lumMod val="65000"/>
                  </a:prstClr>
                </a:solidFill>
              </a:rPr>
              <a:t> </a:t>
            </a:r>
            <a:r>
              <a:rPr lang="en-US" sz="1600" b="1" dirty="0">
                <a:solidFill>
                  <a:schemeClr val="accent3"/>
                </a:solidFill>
              </a:rPr>
              <a:t>count by 1</a:t>
            </a:r>
            <a:endParaRPr lang="id-ID" sz="1600" b="1" dirty="0">
              <a:solidFill>
                <a:schemeClr val="accent3"/>
              </a:solidFill>
            </a:endParaRPr>
          </a:p>
        </p:txBody>
      </p:sp>
      <p:pic>
        <p:nvPicPr>
          <p:cNvPr id="7" name="Picture 6"/>
          <p:cNvPicPr>
            <a:picLocks noChangeAspect="1"/>
          </p:cNvPicPr>
          <p:nvPr/>
        </p:nvPicPr>
        <p:blipFill rotWithShape="1">
          <a:blip r:embed="rId4"/>
          <a:srcRect l="6360"/>
          <a:stretch/>
        </p:blipFill>
        <p:spPr>
          <a:xfrm>
            <a:off x="5356458" y="2113177"/>
            <a:ext cx="1315654" cy="2078503"/>
          </a:xfrm>
          <a:prstGeom prst="rect">
            <a:avLst/>
          </a:prstGeom>
        </p:spPr>
      </p:pic>
      <p:sp>
        <p:nvSpPr>
          <p:cNvPr id="40" name="TextBox 57"/>
          <p:cNvSpPr txBox="1"/>
          <p:nvPr/>
        </p:nvSpPr>
        <p:spPr>
          <a:xfrm>
            <a:off x="5651044" y="1352828"/>
            <a:ext cx="726482" cy="400110"/>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en-US" sz="2000" b="1" dirty="0">
                <a:solidFill>
                  <a:schemeClr val="accent3"/>
                </a:solidFill>
                <a:latin typeface="Source Sans Pro Light"/>
              </a:rPr>
              <a:t>POP</a:t>
            </a:r>
            <a:endParaRPr lang="id-ID" sz="2000" b="1" dirty="0">
              <a:solidFill>
                <a:schemeClr val="accent3"/>
              </a:solidFill>
              <a:latin typeface="Source Sans Pro Light"/>
            </a:endParaRPr>
          </a:p>
        </p:txBody>
      </p:sp>
      <p:sp>
        <p:nvSpPr>
          <p:cNvPr id="39" name="Rectangle 38"/>
          <p:cNvSpPr/>
          <p:nvPr/>
        </p:nvSpPr>
        <p:spPr>
          <a:xfrm>
            <a:off x="8378156" y="4493438"/>
            <a:ext cx="3109860" cy="830997"/>
          </a:xfrm>
          <a:prstGeom prst="rect">
            <a:avLst/>
          </a:prstGeom>
        </p:spPr>
        <p:txBody>
          <a:bodyPr wrap="square">
            <a:spAutoFit/>
          </a:bodyPr>
          <a:lstStyle/>
          <a:p>
            <a:pPr algn="ctr"/>
            <a:r>
              <a:rPr lang="en-US" sz="1600" b="1" dirty="0" smtClean="0">
                <a:solidFill>
                  <a:schemeClr val="accent6"/>
                </a:solidFill>
              </a:rPr>
              <a:t>Adds</a:t>
            </a:r>
            <a:r>
              <a:rPr lang="en-US" sz="1600" dirty="0" smtClean="0">
                <a:solidFill>
                  <a:prstClr val="white">
                    <a:lumMod val="65000"/>
                  </a:prstClr>
                </a:solidFill>
              </a:rPr>
              <a:t> </a:t>
            </a:r>
            <a:r>
              <a:rPr lang="en-US" sz="1600" dirty="0">
                <a:solidFill>
                  <a:schemeClr val="tx1">
                    <a:lumMod val="50000"/>
                    <a:lumOff val="50000"/>
                  </a:schemeClr>
                </a:solidFill>
              </a:rPr>
              <a:t>the specified data into the Stack and makes it the top node. It also</a:t>
            </a:r>
            <a:r>
              <a:rPr lang="en-US" sz="1600" dirty="0">
                <a:solidFill>
                  <a:prstClr val="white">
                    <a:lumMod val="65000"/>
                  </a:prstClr>
                </a:solidFill>
              </a:rPr>
              <a:t> </a:t>
            </a:r>
            <a:r>
              <a:rPr lang="en-US" sz="1600" b="1" dirty="0">
                <a:solidFill>
                  <a:schemeClr val="accent6"/>
                </a:solidFill>
              </a:rPr>
              <a:t>increases</a:t>
            </a:r>
            <a:r>
              <a:rPr lang="en-US" sz="1600" dirty="0">
                <a:solidFill>
                  <a:prstClr val="white">
                    <a:lumMod val="65000"/>
                  </a:prstClr>
                </a:solidFill>
              </a:rPr>
              <a:t> </a:t>
            </a:r>
            <a:r>
              <a:rPr lang="en-US" sz="1600" dirty="0">
                <a:solidFill>
                  <a:schemeClr val="tx1">
                    <a:lumMod val="50000"/>
                    <a:lumOff val="50000"/>
                  </a:schemeClr>
                </a:solidFill>
              </a:rPr>
              <a:t>the stack count </a:t>
            </a:r>
            <a:r>
              <a:rPr lang="en-US" sz="1600" b="1" dirty="0">
                <a:solidFill>
                  <a:schemeClr val="accent6"/>
                </a:solidFill>
              </a:rPr>
              <a:t>by</a:t>
            </a:r>
            <a:r>
              <a:rPr lang="en-US" sz="1600" b="1" dirty="0">
                <a:solidFill>
                  <a:schemeClr val="accent4"/>
                </a:solidFill>
              </a:rPr>
              <a:t> </a:t>
            </a:r>
            <a:r>
              <a:rPr lang="en-US" sz="1600" b="1" dirty="0">
                <a:solidFill>
                  <a:schemeClr val="accent6"/>
                </a:solidFill>
              </a:rPr>
              <a:t>1</a:t>
            </a:r>
            <a:r>
              <a:rPr lang="en-US" sz="1600" dirty="0">
                <a:solidFill>
                  <a:prstClr val="white">
                    <a:lumMod val="65000"/>
                  </a:prstClr>
                </a:solidFill>
              </a:rPr>
              <a:t>.</a:t>
            </a:r>
            <a:endParaRPr lang="id-ID" sz="1600" dirty="0">
              <a:solidFill>
                <a:prstClr val="white">
                  <a:lumMod val="65000"/>
                </a:prstClr>
              </a:solidFill>
            </a:endParaRPr>
          </a:p>
        </p:txBody>
      </p:sp>
      <p:pic>
        <p:nvPicPr>
          <p:cNvPr id="4" name="Picture 3"/>
          <p:cNvPicPr>
            <a:picLocks noChangeAspect="1"/>
          </p:cNvPicPr>
          <p:nvPr/>
        </p:nvPicPr>
        <p:blipFill rotWithShape="1">
          <a:blip r:embed="rId5"/>
          <a:srcRect l="-1" r="2929"/>
          <a:stretch/>
        </p:blipFill>
        <p:spPr>
          <a:xfrm>
            <a:off x="9240023" y="2113177"/>
            <a:ext cx="1351540" cy="2025196"/>
          </a:xfrm>
          <a:prstGeom prst="rect">
            <a:avLst/>
          </a:prstGeom>
        </p:spPr>
      </p:pic>
      <p:sp>
        <p:nvSpPr>
          <p:cNvPr id="41" name="TextBox 57"/>
          <p:cNvSpPr txBox="1"/>
          <p:nvPr/>
        </p:nvSpPr>
        <p:spPr>
          <a:xfrm>
            <a:off x="9465991" y="1352828"/>
            <a:ext cx="899605" cy="400110"/>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en-US" sz="2000" b="1" dirty="0">
                <a:solidFill>
                  <a:schemeClr val="accent6"/>
                </a:solidFill>
                <a:latin typeface="Source Sans Pro Light"/>
              </a:rPr>
              <a:t>PUSH</a:t>
            </a:r>
            <a:endParaRPr lang="id-ID" sz="2000" b="1" dirty="0">
              <a:solidFill>
                <a:schemeClr val="accent6"/>
              </a:solidFill>
              <a:latin typeface="Source Sans Pro Light"/>
            </a:endParaRPr>
          </a:p>
        </p:txBody>
      </p:sp>
      <p:sp>
        <p:nvSpPr>
          <p:cNvPr id="2" name="Text Placeholder 1"/>
          <p:cNvSpPr>
            <a:spLocks noGrp="1"/>
          </p:cNvSpPr>
          <p:nvPr>
            <p:ph type="body" sz="quarter" idx="10"/>
          </p:nvPr>
        </p:nvSpPr>
        <p:spPr/>
        <p:txBody>
          <a:bodyPr>
            <a:normAutofit/>
          </a:bodyPr>
          <a:lstStyle/>
          <a:p>
            <a:r>
              <a:rPr lang="en-US" sz="2000" dirty="0" smtClean="0"/>
              <a:t>STACK COMMON OPERATIONS</a:t>
            </a:r>
            <a:endParaRPr lang="en-US" sz="2000" dirty="0"/>
          </a:p>
        </p:txBody>
      </p:sp>
    </p:spTree>
    <p:extLst>
      <p:ext uri="{BB962C8B-B14F-4D97-AF65-F5344CB8AC3E}">
        <p14:creationId xmlns:p14="http://schemas.microsoft.com/office/powerpoint/2010/main" val="5260241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childTnLst>
                          </p:cTn>
                        </p:par>
                        <p:par>
                          <p:cTn id="14" fill="hold">
                            <p:stCondLst>
                              <p:cond delay="500"/>
                            </p:stCondLst>
                            <p:childTnLst>
                              <p:par>
                                <p:cTn id="15" presetID="16" presetClass="entr" presetSubtype="42"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arn(outHorizontal)">
                                      <p:cBhvr>
                                        <p:cTn id="17" dur="500"/>
                                        <p:tgtEl>
                                          <p:spTgt spid="22"/>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par>
                          <p:cTn id="28" fill="hold">
                            <p:stCondLst>
                              <p:cond delay="1500"/>
                            </p:stCondLst>
                            <p:childTnLst>
                              <p:par>
                                <p:cTn id="29" presetID="16" presetClass="entr" presetSubtype="42"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arn(outHorizontal)">
                                      <p:cBhvr>
                                        <p:cTn id="31" dur="500"/>
                                        <p:tgtEl>
                                          <p:spTgt spid="23"/>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500"/>
                                        <p:tgtEl>
                                          <p:spTgt spid="41"/>
                                        </p:tgtEl>
                                      </p:cBhvr>
                                    </p:animEffect>
                                  </p:childTnLst>
                                </p:cTn>
                              </p:par>
                              <p:par>
                                <p:cTn id="36" presetID="10" presetClass="entr" presetSubtype="0" fill="hold"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p:bldP spid="32" grpId="0"/>
      <p:bldP spid="40" grpId="0"/>
      <p:bldP spid="39" grpId="0"/>
      <p:bldP spid="41" grpId="0"/>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7124392" y="1629481"/>
            <a:ext cx="4170181" cy="2662069"/>
            <a:chOff x="7114118" y="3879408"/>
            <a:chExt cx="3819676" cy="2428875"/>
          </a:xfrm>
        </p:grpSpPr>
        <p:pic>
          <p:nvPicPr>
            <p:cNvPr id="2" name="Picture 1"/>
            <p:cNvPicPr>
              <a:picLocks noChangeAspect="1"/>
            </p:cNvPicPr>
            <p:nvPr/>
          </p:nvPicPr>
          <p:blipFill>
            <a:blip r:embed="rId3"/>
            <a:stretch>
              <a:fillRect/>
            </a:stretch>
          </p:blipFill>
          <p:spPr>
            <a:xfrm>
              <a:off x="7114118" y="3879408"/>
              <a:ext cx="3724275" cy="2428875"/>
            </a:xfrm>
            <a:prstGeom prst="rect">
              <a:avLst/>
            </a:prstGeom>
          </p:spPr>
        </p:pic>
        <p:sp>
          <p:nvSpPr>
            <p:cNvPr id="3" name="TextBox 2"/>
            <p:cNvSpPr txBox="1"/>
            <p:nvPr/>
          </p:nvSpPr>
          <p:spPr>
            <a:xfrm>
              <a:off x="8129117" y="4320790"/>
              <a:ext cx="640303" cy="338554"/>
            </a:xfrm>
            <a:prstGeom prst="rect">
              <a:avLst/>
            </a:prstGeom>
            <a:noFill/>
          </p:spPr>
          <p:txBody>
            <a:bodyPr wrap="none" rtlCol="0">
              <a:spAutoFit/>
            </a:bodyPr>
            <a:lstStyle/>
            <a:p>
              <a:r>
                <a:rPr lang="en-US" sz="1600" b="1" dirty="0" smtClean="0">
                  <a:solidFill>
                    <a:schemeClr val="bg1">
                      <a:lumMod val="50000"/>
                    </a:schemeClr>
                  </a:solidFill>
                </a:rPr>
                <a:t>Front</a:t>
              </a:r>
              <a:endParaRPr lang="en-US" sz="1600" b="1" dirty="0">
                <a:solidFill>
                  <a:schemeClr val="bg1">
                    <a:lumMod val="50000"/>
                  </a:schemeClr>
                </a:solidFill>
              </a:endParaRPr>
            </a:p>
          </p:txBody>
        </p:sp>
        <p:sp>
          <p:nvSpPr>
            <p:cNvPr id="4" name="Rectangle 3"/>
            <p:cNvSpPr/>
            <p:nvPr/>
          </p:nvSpPr>
          <p:spPr>
            <a:xfrm>
              <a:off x="9251055" y="4320790"/>
              <a:ext cx="585417" cy="338554"/>
            </a:xfrm>
            <a:prstGeom prst="rect">
              <a:avLst/>
            </a:prstGeom>
          </p:spPr>
          <p:txBody>
            <a:bodyPr wrap="none">
              <a:spAutoFit/>
            </a:bodyPr>
            <a:lstStyle/>
            <a:p>
              <a:r>
                <a:rPr lang="en-US" sz="1600" b="1" dirty="0" smtClean="0">
                  <a:solidFill>
                    <a:schemeClr val="bg1">
                      <a:lumMod val="50000"/>
                    </a:schemeClr>
                  </a:solidFill>
                </a:rPr>
                <a:t>Back</a:t>
              </a:r>
              <a:endParaRPr lang="en-US" sz="1600" b="1" dirty="0">
                <a:solidFill>
                  <a:schemeClr val="bg1">
                    <a:lumMod val="50000"/>
                  </a:schemeClr>
                </a:solidFill>
              </a:endParaRPr>
            </a:p>
          </p:txBody>
        </p:sp>
        <p:sp>
          <p:nvSpPr>
            <p:cNvPr id="5" name="TextBox 4"/>
            <p:cNvSpPr txBox="1"/>
            <p:nvPr/>
          </p:nvSpPr>
          <p:spPr>
            <a:xfrm>
              <a:off x="7114118" y="5114481"/>
              <a:ext cx="1021433" cy="369332"/>
            </a:xfrm>
            <a:prstGeom prst="rect">
              <a:avLst/>
            </a:prstGeom>
            <a:noFill/>
          </p:spPr>
          <p:txBody>
            <a:bodyPr wrap="none" rtlCol="0">
              <a:spAutoFit/>
            </a:bodyPr>
            <a:lstStyle/>
            <a:p>
              <a:r>
                <a:rPr lang="en-US" b="1" dirty="0" smtClean="0">
                  <a:solidFill>
                    <a:schemeClr val="bg1">
                      <a:lumMod val="50000"/>
                    </a:schemeClr>
                  </a:solidFill>
                </a:rPr>
                <a:t>Enqueue</a:t>
              </a:r>
              <a:endParaRPr lang="en-US" b="1" dirty="0">
                <a:solidFill>
                  <a:schemeClr val="bg1">
                    <a:lumMod val="50000"/>
                  </a:schemeClr>
                </a:solidFill>
              </a:endParaRPr>
            </a:p>
          </p:txBody>
        </p:sp>
        <p:sp>
          <p:nvSpPr>
            <p:cNvPr id="6" name="Rectangle 5"/>
            <p:cNvSpPr/>
            <p:nvPr/>
          </p:nvSpPr>
          <p:spPr>
            <a:xfrm>
              <a:off x="9886712" y="4724513"/>
              <a:ext cx="1047082" cy="369332"/>
            </a:xfrm>
            <a:prstGeom prst="rect">
              <a:avLst/>
            </a:prstGeom>
          </p:spPr>
          <p:txBody>
            <a:bodyPr wrap="none">
              <a:spAutoFit/>
            </a:bodyPr>
            <a:lstStyle/>
            <a:p>
              <a:r>
                <a:rPr lang="en-US" b="1" dirty="0" smtClean="0">
                  <a:solidFill>
                    <a:schemeClr val="bg1">
                      <a:lumMod val="50000"/>
                    </a:schemeClr>
                  </a:solidFill>
                </a:rPr>
                <a:t>Dequeue</a:t>
              </a:r>
              <a:endParaRPr lang="en-US" b="1" dirty="0">
                <a:solidFill>
                  <a:schemeClr val="bg1">
                    <a:lumMod val="50000"/>
                  </a:schemeClr>
                </a:solidFill>
              </a:endParaRPr>
            </a:p>
          </p:txBody>
        </p:sp>
      </p:grpSp>
      <p:sp>
        <p:nvSpPr>
          <p:cNvPr id="12" name="TextBox 11"/>
          <p:cNvSpPr txBox="1"/>
          <p:nvPr/>
        </p:nvSpPr>
        <p:spPr>
          <a:xfrm>
            <a:off x="1608392" y="1493518"/>
            <a:ext cx="1324402" cy="400110"/>
          </a:xfrm>
          <a:prstGeom prst="rect">
            <a:avLst/>
          </a:prstGeom>
          <a:noFill/>
        </p:spPr>
        <p:txBody>
          <a:bodyPr wrap="none" rtlCol="0">
            <a:spAutoFit/>
          </a:bodyPr>
          <a:lstStyle/>
          <a:p>
            <a:r>
              <a:rPr lang="en-US" sz="2000" b="1" dirty="0" smtClean="0">
                <a:solidFill>
                  <a:schemeClr val="bg1">
                    <a:lumMod val="50000"/>
                  </a:schemeClr>
                </a:solidFill>
                <a:latin typeface="+mj-lt"/>
              </a:rPr>
              <a:t>Structure</a:t>
            </a:r>
            <a:endParaRPr lang="id-ID" sz="2000" b="1" dirty="0">
              <a:solidFill>
                <a:schemeClr val="bg1">
                  <a:lumMod val="50000"/>
                </a:schemeClr>
              </a:solidFill>
              <a:latin typeface="+mj-lt"/>
            </a:endParaRPr>
          </a:p>
        </p:txBody>
      </p:sp>
      <p:sp>
        <p:nvSpPr>
          <p:cNvPr id="13" name="Rectangle 12"/>
          <p:cNvSpPr/>
          <p:nvPr/>
        </p:nvSpPr>
        <p:spPr>
          <a:xfrm>
            <a:off x="1618666" y="1836038"/>
            <a:ext cx="5445783" cy="523220"/>
          </a:xfrm>
          <a:prstGeom prst="rect">
            <a:avLst/>
          </a:prstGeom>
        </p:spPr>
        <p:txBody>
          <a:bodyPr wrap="square">
            <a:spAutoFit/>
          </a:bodyPr>
          <a:lstStyle/>
          <a:p>
            <a:r>
              <a:rPr lang="en-US" dirty="0" smtClean="0">
                <a:solidFill>
                  <a:schemeClr val="tx1">
                    <a:lumMod val="50000"/>
                    <a:lumOff val="50000"/>
                  </a:schemeClr>
                </a:solidFill>
              </a:rPr>
              <a:t>Can be </a:t>
            </a:r>
            <a:r>
              <a:rPr lang="en-US" dirty="0">
                <a:solidFill>
                  <a:schemeClr val="tx1">
                    <a:lumMod val="50000"/>
                    <a:lumOff val="50000"/>
                  </a:schemeClr>
                </a:solidFill>
              </a:rPr>
              <a:t>logically thought as </a:t>
            </a:r>
            <a:r>
              <a:rPr lang="en-US" b="1" dirty="0">
                <a:solidFill>
                  <a:schemeClr val="bg1">
                    <a:lumMod val="50000"/>
                  </a:schemeClr>
                </a:solidFill>
              </a:rPr>
              <a:t>linear structure </a:t>
            </a:r>
            <a:r>
              <a:rPr lang="en-US" dirty="0">
                <a:solidFill>
                  <a:schemeClr val="tx1">
                    <a:lumMod val="50000"/>
                    <a:lumOff val="50000"/>
                  </a:schemeClr>
                </a:solidFill>
              </a:rPr>
              <a:t>represented by a real physical stack or pile</a:t>
            </a:r>
          </a:p>
        </p:txBody>
      </p:sp>
      <p:sp>
        <p:nvSpPr>
          <p:cNvPr id="14" name="TextBox 13"/>
          <p:cNvSpPr txBox="1"/>
          <p:nvPr/>
        </p:nvSpPr>
        <p:spPr>
          <a:xfrm>
            <a:off x="1618667" y="2777545"/>
            <a:ext cx="881973" cy="400110"/>
          </a:xfrm>
          <a:prstGeom prst="rect">
            <a:avLst/>
          </a:prstGeom>
          <a:noFill/>
        </p:spPr>
        <p:txBody>
          <a:bodyPr wrap="none" rtlCol="0">
            <a:spAutoFit/>
          </a:bodyPr>
          <a:lstStyle/>
          <a:p>
            <a:r>
              <a:rPr lang="en-US" sz="2000" b="1" dirty="0" smtClean="0">
                <a:solidFill>
                  <a:schemeClr val="bg1">
                    <a:lumMod val="50000"/>
                  </a:schemeClr>
                </a:solidFill>
                <a:latin typeface="+mj-lt"/>
              </a:rPr>
              <a:t>Order</a:t>
            </a:r>
            <a:endParaRPr lang="id-ID" sz="2000" b="1" dirty="0">
              <a:solidFill>
                <a:schemeClr val="bg1">
                  <a:lumMod val="50000"/>
                </a:schemeClr>
              </a:solidFill>
              <a:latin typeface="+mj-lt"/>
            </a:endParaRPr>
          </a:p>
        </p:txBody>
      </p:sp>
      <p:sp>
        <p:nvSpPr>
          <p:cNvPr id="15" name="Rectangle 14"/>
          <p:cNvSpPr/>
          <p:nvPr/>
        </p:nvSpPr>
        <p:spPr>
          <a:xfrm>
            <a:off x="1618667" y="3113305"/>
            <a:ext cx="5383592" cy="646331"/>
          </a:xfrm>
          <a:prstGeom prst="rect">
            <a:avLst/>
          </a:prstGeom>
        </p:spPr>
        <p:txBody>
          <a:bodyPr wrap="square">
            <a:spAutoFit/>
          </a:bodyPr>
          <a:lstStyle/>
          <a:p>
            <a:r>
              <a:rPr lang="en-US" dirty="0" smtClean="0">
                <a:solidFill>
                  <a:schemeClr val="tx1">
                    <a:lumMod val="50000"/>
                    <a:lumOff val="50000"/>
                  </a:schemeClr>
                </a:solidFill>
              </a:rPr>
              <a:t>Elements </a:t>
            </a:r>
            <a:r>
              <a:rPr lang="en-US" dirty="0">
                <a:solidFill>
                  <a:schemeClr val="tx1">
                    <a:lumMod val="50000"/>
                    <a:lumOff val="50000"/>
                  </a:schemeClr>
                </a:solidFill>
              </a:rPr>
              <a:t>are stored </a:t>
            </a:r>
            <a:r>
              <a:rPr lang="en-US" dirty="0" smtClean="0">
                <a:solidFill>
                  <a:schemeClr val="tx1">
                    <a:lumMod val="50000"/>
                    <a:lumOff val="50000"/>
                  </a:schemeClr>
                </a:solidFill>
              </a:rPr>
              <a:t>and removed </a:t>
            </a:r>
            <a:r>
              <a:rPr lang="en-US" b="1" dirty="0">
                <a:solidFill>
                  <a:schemeClr val="accent6"/>
                </a:solidFill>
              </a:rPr>
              <a:t>in the same </a:t>
            </a:r>
            <a:r>
              <a:rPr lang="en-US" b="1" dirty="0" smtClean="0">
                <a:solidFill>
                  <a:schemeClr val="accent6"/>
                </a:solidFill>
              </a:rPr>
              <a:t>order</a:t>
            </a:r>
            <a:r>
              <a:rPr lang="en-US" dirty="0" smtClean="0">
                <a:solidFill>
                  <a:schemeClr val="bg1">
                    <a:lumMod val="65000"/>
                  </a:schemeClr>
                </a:solidFill>
              </a:rPr>
              <a:t> - </a:t>
            </a:r>
            <a:r>
              <a:rPr lang="en-US" dirty="0" smtClean="0">
                <a:solidFill>
                  <a:schemeClr val="tx1">
                    <a:lumMod val="50000"/>
                    <a:lumOff val="50000"/>
                  </a:schemeClr>
                </a:solidFill>
              </a:rPr>
              <a:t>in </a:t>
            </a:r>
            <a:r>
              <a:rPr lang="en-US" dirty="0">
                <a:solidFill>
                  <a:schemeClr val="tx1">
                    <a:lumMod val="50000"/>
                    <a:lumOff val="50000"/>
                  </a:schemeClr>
                </a:solidFill>
              </a:rPr>
              <a:t>order of insertion.</a:t>
            </a:r>
          </a:p>
        </p:txBody>
      </p:sp>
      <p:sp>
        <p:nvSpPr>
          <p:cNvPr id="16" name="TextBox 15"/>
          <p:cNvSpPr txBox="1"/>
          <p:nvPr/>
        </p:nvSpPr>
        <p:spPr>
          <a:xfrm>
            <a:off x="1618667" y="4051467"/>
            <a:ext cx="768159" cy="400110"/>
          </a:xfrm>
          <a:prstGeom prst="rect">
            <a:avLst/>
          </a:prstGeom>
          <a:noFill/>
        </p:spPr>
        <p:txBody>
          <a:bodyPr wrap="none" rtlCol="0">
            <a:spAutoFit/>
          </a:bodyPr>
          <a:lstStyle/>
          <a:p>
            <a:r>
              <a:rPr lang="en-US" sz="2000" b="1" dirty="0" smtClean="0">
                <a:solidFill>
                  <a:schemeClr val="bg1">
                    <a:lumMod val="50000"/>
                  </a:schemeClr>
                </a:solidFill>
                <a:latin typeface="+mj-lt"/>
              </a:rPr>
              <a:t>FIFO</a:t>
            </a:r>
            <a:endParaRPr lang="id-ID" sz="2000" b="1" dirty="0">
              <a:solidFill>
                <a:schemeClr val="bg1">
                  <a:lumMod val="50000"/>
                </a:schemeClr>
              </a:solidFill>
              <a:latin typeface="+mj-lt"/>
            </a:endParaRPr>
          </a:p>
        </p:txBody>
      </p:sp>
      <p:sp>
        <p:nvSpPr>
          <p:cNvPr id="17" name="Rectangle 16"/>
          <p:cNvSpPr/>
          <p:nvPr/>
        </p:nvSpPr>
        <p:spPr>
          <a:xfrm>
            <a:off x="1618666" y="4339316"/>
            <a:ext cx="5563585" cy="646331"/>
          </a:xfrm>
          <a:prstGeom prst="rect">
            <a:avLst/>
          </a:prstGeom>
        </p:spPr>
        <p:txBody>
          <a:bodyPr wrap="square">
            <a:spAutoFit/>
          </a:bodyPr>
          <a:lstStyle/>
          <a:p>
            <a:r>
              <a:rPr lang="en-US" dirty="0">
                <a:solidFill>
                  <a:schemeClr val="tx1">
                    <a:lumMod val="50000"/>
                    <a:lumOff val="50000"/>
                  </a:schemeClr>
                </a:solidFill>
              </a:rPr>
              <a:t>Because the first element that is inserted is the first to be removed, it is </a:t>
            </a:r>
            <a:r>
              <a:rPr lang="en-US" dirty="0" smtClean="0">
                <a:solidFill>
                  <a:schemeClr val="tx1">
                    <a:lumMod val="50000"/>
                    <a:lumOff val="50000"/>
                  </a:schemeClr>
                </a:solidFill>
              </a:rPr>
              <a:t>referred </a:t>
            </a:r>
            <a:r>
              <a:rPr lang="en-US" dirty="0">
                <a:solidFill>
                  <a:schemeClr val="tx1">
                    <a:lumMod val="50000"/>
                    <a:lumOff val="50000"/>
                  </a:schemeClr>
                </a:solidFill>
              </a:rPr>
              <a:t>to as </a:t>
            </a:r>
            <a:r>
              <a:rPr lang="en-US" b="1" dirty="0">
                <a:solidFill>
                  <a:schemeClr val="accent3"/>
                </a:solidFill>
              </a:rPr>
              <a:t>First-in First-out </a:t>
            </a:r>
            <a:r>
              <a:rPr lang="en-US" dirty="0">
                <a:solidFill>
                  <a:schemeClr val="tx1">
                    <a:lumMod val="50000"/>
                    <a:lumOff val="50000"/>
                  </a:schemeClr>
                </a:solidFill>
              </a:rPr>
              <a:t>collection.</a:t>
            </a:r>
          </a:p>
        </p:txBody>
      </p:sp>
      <p:grpSp>
        <p:nvGrpSpPr>
          <p:cNvPr id="18" name="Group 17"/>
          <p:cNvGrpSpPr/>
          <p:nvPr/>
        </p:nvGrpSpPr>
        <p:grpSpPr>
          <a:xfrm>
            <a:off x="632648" y="1551457"/>
            <a:ext cx="923827" cy="923827"/>
            <a:chOff x="622374" y="2424760"/>
            <a:chExt cx="923827" cy="923827"/>
          </a:xfrm>
        </p:grpSpPr>
        <p:sp>
          <p:nvSpPr>
            <p:cNvPr id="19" name="Oval 18"/>
            <p:cNvSpPr/>
            <p:nvPr/>
          </p:nvSpPr>
          <p:spPr>
            <a:xfrm>
              <a:off x="622374" y="2424760"/>
              <a:ext cx="923827" cy="923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0" name="Group 19"/>
            <p:cNvGrpSpPr/>
            <p:nvPr/>
          </p:nvGrpSpPr>
          <p:grpSpPr>
            <a:xfrm>
              <a:off x="889501" y="2684950"/>
              <a:ext cx="423629" cy="370251"/>
              <a:chOff x="8296275" y="8293096"/>
              <a:chExt cx="1385888" cy="1211261"/>
            </a:xfrm>
            <a:solidFill>
              <a:schemeClr val="bg1"/>
            </a:solidFill>
          </p:grpSpPr>
          <p:sp>
            <p:nvSpPr>
              <p:cNvPr id="21" name="Freeform 8"/>
              <p:cNvSpPr>
                <a:spLocks noEditPoints="1"/>
              </p:cNvSpPr>
              <p:nvPr/>
            </p:nvSpPr>
            <p:spPr bwMode="auto">
              <a:xfrm>
                <a:off x="8296275" y="8293096"/>
                <a:ext cx="1385888" cy="1211261"/>
              </a:xfrm>
              <a:custGeom>
                <a:avLst/>
                <a:gdLst>
                  <a:gd name="T0" fmla="*/ 368 w 369"/>
                  <a:gd name="T1" fmla="*/ 190 h 323"/>
                  <a:gd name="T2" fmla="*/ 322 w 369"/>
                  <a:gd name="T3" fmla="*/ 17 h 323"/>
                  <a:gd name="T4" fmla="*/ 299 w 369"/>
                  <a:gd name="T5" fmla="*/ 0 h 323"/>
                  <a:gd name="T6" fmla="*/ 184 w 369"/>
                  <a:gd name="T7" fmla="*/ 0 h 323"/>
                  <a:gd name="T8" fmla="*/ 69 w 369"/>
                  <a:gd name="T9" fmla="*/ 0 h 323"/>
                  <a:gd name="T10" fmla="*/ 47 w 369"/>
                  <a:gd name="T11" fmla="*/ 17 h 323"/>
                  <a:gd name="T12" fmla="*/ 1 w 369"/>
                  <a:gd name="T13" fmla="*/ 190 h 323"/>
                  <a:gd name="T14" fmla="*/ 0 w 369"/>
                  <a:gd name="T15" fmla="*/ 196 h 323"/>
                  <a:gd name="T16" fmla="*/ 0 w 369"/>
                  <a:gd name="T17" fmla="*/ 276 h 323"/>
                  <a:gd name="T18" fmla="*/ 46 w 369"/>
                  <a:gd name="T19" fmla="*/ 323 h 323"/>
                  <a:gd name="T20" fmla="*/ 323 w 369"/>
                  <a:gd name="T21" fmla="*/ 323 h 323"/>
                  <a:gd name="T22" fmla="*/ 369 w 369"/>
                  <a:gd name="T23" fmla="*/ 276 h 323"/>
                  <a:gd name="T24" fmla="*/ 369 w 369"/>
                  <a:gd name="T25" fmla="*/ 196 h 323"/>
                  <a:gd name="T26" fmla="*/ 368 w 369"/>
                  <a:gd name="T27" fmla="*/ 190 h 323"/>
                  <a:gd name="T28" fmla="*/ 346 w 369"/>
                  <a:gd name="T29" fmla="*/ 276 h 323"/>
                  <a:gd name="T30" fmla="*/ 323 w 369"/>
                  <a:gd name="T31" fmla="*/ 299 h 323"/>
                  <a:gd name="T32" fmla="*/ 46 w 369"/>
                  <a:gd name="T33" fmla="*/ 299 h 323"/>
                  <a:gd name="T34" fmla="*/ 23 w 369"/>
                  <a:gd name="T35" fmla="*/ 276 h 323"/>
                  <a:gd name="T36" fmla="*/ 23 w 369"/>
                  <a:gd name="T37" fmla="*/ 196 h 323"/>
                  <a:gd name="T38" fmla="*/ 69 w 369"/>
                  <a:gd name="T39" fmla="*/ 23 h 323"/>
                  <a:gd name="T40" fmla="*/ 299 w 369"/>
                  <a:gd name="T41" fmla="*/ 23 h 323"/>
                  <a:gd name="T42" fmla="*/ 346 w 369"/>
                  <a:gd name="T43" fmla="*/ 196 h 323"/>
                  <a:gd name="T44" fmla="*/ 346 w 369"/>
                  <a:gd name="T45" fmla="*/ 27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9" h="323">
                    <a:moveTo>
                      <a:pt x="368" y="190"/>
                    </a:moveTo>
                    <a:cubicBezTo>
                      <a:pt x="322" y="17"/>
                      <a:pt x="322" y="17"/>
                      <a:pt x="322" y="17"/>
                    </a:cubicBezTo>
                    <a:cubicBezTo>
                      <a:pt x="319" y="7"/>
                      <a:pt x="310" y="0"/>
                      <a:pt x="299" y="0"/>
                    </a:cubicBezTo>
                    <a:cubicBezTo>
                      <a:pt x="184" y="0"/>
                      <a:pt x="184" y="0"/>
                      <a:pt x="184" y="0"/>
                    </a:cubicBezTo>
                    <a:cubicBezTo>
                      <a:pt x="69" y="0"/>
                      <a:pt x="69" y="0"/>
                      <a:pt x="69" y="0"/>
                    </a:cubicBezTo>
                    <a:cubicBezTo>
                      <a:pt x="59" y="0"/>
                      <a:pt x="50" y="7"/>
                      <a:pt x="47" y="17"/>
                    </a:cubicBezTo>
                    <a:cubicBezTo>
                      <a:pt x="1" y="190"/>
                      <a:pt x="1" y="190"/>
                      <a:pt x="1" y="190"/>
                    </a:cubicBezTo>
                    <a:cubicBezTo>
                      <a:pt x="0" y="192"/>
                      <a:pt x="0" y="194"/>
                      <a:pt x="0" y="196"/>
                    </a:cubicBezTo>
                    <a:cubicBezTo>
                      <a:pt x="0" y="276"/>
                      <a:pt x="0" y="276"/>
                      <a:pt x="0" y="276"/>
                    </a:cubicBezTo>
                    <a:cubicBezTo>
                      <a:pt x="0" y="302"/>
                      <a:pt x="21" y="323"/>
                      <a:pt x="46" y="323"/>
                    </a:cubicBezTo>
                    <a:cubicBezTo>
                      <a:pt x="323" y="323"/>
                      <a:pt x="323" y="323"/>
                      <a:pt x="323" y="323"/>
                    </a:cubicBezTo>
                    <a:cubicBezTo>
                      <a:pt x="348" y="323"/>
                      <a:pt x="369" y="302"/>
                      <a:pt x="369" y="276"/>
                    </a:cubicBezTo>
                    <a:cubicBezTo>
                      <a:pt x="369" y="196"/>
                      <a:pt x="369" y="196"/>
                      <a:pt x="369" y="196"/>
                    </a:cubicBezTo>
                    <a:cubicBezTo>
                      <a:pt x="369" y="194"/>
                      <a:pt x="368" y="192"/>
                      <a:pt x="368" y="190"/>
                    </a:cubicBezTo>
                    <a:close/>
                    <a:moveTo>
                      <a:pt x="346" y="276"/>
                    </a:moveTo>
                    <a:cubicBezTo>
                      <a:pt x="346" y="289"/>
                      <a:pt x="335" y="299"/>
                      <a:pt x="323" y="299"/>
                    </a:cubicBezTo>
                    <a:cubicBezTo>
                      <a:pt x="46" y="299"/>
                      <a:pt x="46" y="299"/>
                      <a:pt x="46" y="299"/>
                    </a:cubicBezTo>
                    <a:cubicBezTo>
                      <a:pt x="34" y="299"/>
                      <a:pt x="23" y="289"/>
                      <a:pt x="23" y="276"/>
                    </a:cubicBezTo>
                    <a:cubicBezTo>
                      <a:pt x="23" y="196"/>
                      <a:pt x="23" y="196"/>
                      <a:pt x="23" y="196"/>
                    </a:cubicBezTo>
                    <a:cubicBezTo>
                      <a:pt x="69" y="23"/>
                      <a:pt x="69" y="23"/>
                      <a:pt x="69" y="23"/>
                    </a:cubicBezTo>
                    <a:cubicBezTo>
                      <a:pt x="299" y="23"/>
                      <a:pt x="299" y="23"/>
                      <a:pt x="299" y="23"/>
                    </a:cubicBezTo>
                    <a:cubicBezTo>
                      <a:pt x="346" y="196"/>
                      <a:pt x="346" y="196"/>
                      <a:pt x="346" y="196"/>
                    </a:cubicBezTo>
                    <a:lnTo>
                      <a:pt x="346" y="2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9"/>
              <p:cNvSpPr>
                <a:spLocks noEditPoints="1"/>
              </p:cNvSpPr>
              <p:nvPr/>
            </p:nvSpPr>
            <p:spPr bwMode="auto">
              <a:xfrm>
                <a:off x="8461376" y="8466137"/>
                <a:ext cx="1055689" cy="776288"/>
              </a:xfrm>
              <a:custGeom>
                <a:avLst/>
                <a:gdLst>
                  <a:gd name="T0" fmla="*/ 229 w 281"/>
                  <a:gd name="T1" fmla="*/ 0 h 207"/>
                  <a:gd name="T2" fmla="*/ 51 w 281"/>
                  <a:gd name="T3" fmla="*/ 0 h 207"/>
                  <a:gd name="T4" fmla="*/ 40 w 281"/>
                  <a:gd name="T5" fmla="*/ 9 h 207"/>
                  <a:gd name="T6" fmla="*/ 0 w 281"/>
                  <a:gd name="T7" fmla="*/ 147 h 207"/>
                  <a:gd name="T8" fmla="*/ 2 w 281"/>
                  <a:gd name="T9" fmla="*/ 157 h 207"/>
                  <a:gd name="T10" fmla="*/ 12 w 281"/>
                  <a:gd name="T11" fmla="*/ 161 h 207"/>
                  <a:gd name="T12" fmla="*/ 45 w 281"/>
                  <a:gd name="T13" fmla="*/ 161 h 207"/>
                  <a:gd name="T14" fmla="*/ 58 w 281"/>
                  <a:gd name="T15" fmla="*/ 161 h 207"/>
                  <a:gd name="T16" fmla="*/ 64 w 281"/>
                  <a:gd name="T17" fmla="*/ 161 h 207"/>
                  <a:gd name="T18" fmla="*/ 81 w 281"/>
                  <a:gd name="T19" fmla="*/ 195 h 207"/>
                  <a:gd name="T20" fmla="*/ 101 w 281"/>
                  <a:gd name="T21" fmla="*/ 207 h 207"/>
                  <a:gd name="T22" fmla="*/ 179 w 281"/>
                  <a:gd name="T23" fmla="*/ 207 h 207"/>
                  <a:gd name="T24" fmla="*/ 200 w 281"/>
                  <a:gd name="T25" fmla="*/ 195 h 207"/>
                  <a:gd name="T26" fmla="*/ 217 w 281"/>
                  <a:gd name="T27" fmla="*/ 161 h 207"/>
                  <a:gd name="T28" fmla="*/ 223 w 281"/>
                  <a:gd name="T29" fmla="*/ 161 h 207"/>
                  <a:gd name="T30" fmla="*/ 236 w 281"/>
                  <a:gd name="T31" fmla="*/ 161 h 207"/>
                  <a:gd name="T32" fmla="*/ 269 w 281"/>
                  <a:gd name="T33" fmla="*/ 161 h 207"/>
                  <a:gd name="T34" fmla="*/ 278 w 281"/>
                  <a:gd name="T35" fmla="*/ 157 h 207"/>
                  <a:gd name="T36" fmla="*/ 280 w 281"/>
                  <a:gd name="T37" fmla="*/ 147 h 207"/>
                  <a:gd name="T38" fmla="*/ 241 w 281"/>
                  <a:gd name="T39" fmla="*/ 9 h 207"/>
                  <a:gd name="T40" fmla="*/ 229 w 281"/>
                  <a:gd name="T41" fmla="*/ 0 h 207"/>
                  <a:gd name="T42" fmla="*/ 236 w 281"/>
                  <a:gd name="T43" fmla="*/ 138 h 207"/>
                  <a:gd name="T44" fmla="*/ 217 w 281"/>
                  <a:gd name="T45" fmla="*/ 138 h 207"/>
                  <a:gd name="T46" fmla="*/ 196 w 281"/>
                  <a:gd name="T47" fmla="*/ 151 h 207"/>
                  <a:gd name="T48" fmla="*/ 179 w 281"/>
                  <a:gd name="T49" fmla="*/ 184 h 207"/>
                  <a:gd name="T50" fmla="*/ 101 w 281"/>
                  <a:gd name="T51" fmla="*/ 184 h 207"/>
                  <a:gd name="T52" fmla="*/ 85 w 281"/>
                  <a:gd name="T53" fmla="*/ 151 h 207"/>
                  <a:gd name="T54" fmla="*/ 64 w 281"/>
                  <a:gd name="T55" fmla="*/ 138 h 207"/>
                  <a:gd name="T56" fmla="*/ 45 w 281"/>
                  <a:gd name="T57" fmla="*/ 138 h 207"/>
                  <a:gd name="T58" fmla="*/ 18 w 281"/>
                  <a:gd name="T59" fmla="*/ 138 h 207"/>
                  <a:gd name="T60" fmla="*/ 51 w 281"/>
                  <a:gd name="T61" fmla="*/ 12 h 207"/>
                  <a:gd name="T62" fmla="*/ 229 w 281"/>
                  <a:gd name="T63" fmla="*/ 12 h 207"/>
                  <a:gd name="T64" fmla="*/ 263 w 281"/>
                  <a:gd name="T65" fmla="*/ 138 h 207"/>
                  <a:gd name="T66" fmla="*/ 236 w 281"/>
                  <a:gd name="T67" fmla="*/ 13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1" h="207">
                    <a:moveTo>
                      <a:pt x="229" y="0"/>
                    </a:moveTo>
                    <a:cubicBezTo>
                      <a:pt x="51" y="0"/>
                      <a:pt x="51" y="0"/>
                      <a:pt x="51" y="0"/>
                    </a:cubicBezTo>
                    <a:cubicBezTo>
                      <a:pt x="46" y="0"/>
                      <a:pt x="41" y="4"/>
                      <a:pt x="40" y="9"/>
                    </a:cubicBezTo>
                    <a:cubicBezTo>
                      <a:pt x="0" y="147"/>
                      <a:pt x="0" y="147"/>
                      <a:pt x="0" y="147"/>
                    </a:cubicBezTo>
                    <a:cubicBezTo>
                      <a:pt x="0" y="150"/>
                      <a:pt x="0" y="154"/>
                      <a:pt x="2" y="157"/>
                    </a:cubicBezTo>
                    <a:cubicBezTo>
                      <a:pt x="5" y="160"/>
                      <a:pt x="8" y="161"/>
                      <a:pt x="12" y="161"/>
                    </a:cubicBezTo>
                    <a:cubicBezTo>
                      <a:pt x="45" y="161"/>
                      <a:pt x="45" y="161"/>
                      <a:pt x="45" y="161"/>
                    </a:cubicBezTo>
                    <a:cubicBezTo>
                      <a:pt x="58" y="161"/>
                      <a:pt x="58" y="161"/>
                      <a:pt x="58" y="161"/>
                    </a:cubicBezTo>
                    <a:cubicBezTo>
                      <a:pt x="64" y="161"/>
                      <a:pt x="64" y="161"/>
                      <a:pt x="64" y="161"/>
                    </a:cubicBezTo>
                    <a:cubicBezTo>
                      <a:pt x="81" y="195"/>
                      <a:pt x="81" y="195"/>
                      <a:pt x="81" y="195"/>
                    </a:cubicBezTo>
                    <a:cubicBezTo>
                      <a:pt x="85" y="203"/>
                      <a:pt x="93" y="207"/>
                      <a:pt x="101" y="207"/>
                    </a:cubicBezTo>
                    <a:cubicBezTo>
                      <a:pt x="179" y="207"/>
                      <a:pt x="179" y="207"/>
                      <a:pt x="179" y="207"/>
                    </a:cubicBezTo>
                    <a:cubicBezTo>
                      <a:pt x="188" y="207"/>
                      <a:pt x="196" y="203"/>
                      <a:pt x="200" y="195"/>
                    </a:cubicBezTo>
                    <a:cubicBezTo>
                      <a:pt x="217" y="161"/>
                      <a:pt x="217" y="161"/>
                      <a:pt x="217" y="161"/>
                    </a:cubicBezTo>
                    <a:cubicBezTo>
                      <a:pt x="223" y="161"/>
                      <a:pt x="223" y="161"/>
                      <a:pt x="223" y="161"/>
                    </a:cubicBezTo>
                    <a:cubicBezTo>
                      <a:pt x="236" y="161"/>
                      <a:pt x="236" y="161"/>
                      <a:pt x="236" y="161"/>
                    </a:cubicBezTo>
                    <a:cubicBezTo>
                      <a:pt x="269" y="161"/>
                      <a:pt x="269" y="161"/>
                      <a:pt x="269" y="161"/>
                    </a:cubicBezTo>
                    <a:cubicBezTo>
                      <a:pt x="273" y="161"/>
                      <a:pt x="276" y="160"/>
                      <a:pt x="278" y="157"/>
                    </a:cubicBezTo>
                    <a:cubicBezTo>
                      <a:pt x="280" y="154"/>
                      <a:pt x="281" y="150"/>
                      <a:pt x="280" y="147"/>
                    </a:cubicBezTo>
                    <a:cubicBezTo>
                      <a:pt x="241" y="9"/>
                      <a:pt x="241" y="9"/>
                      <a:pt x="241" y="9"/>
                    </a:cubicBezTo>
                    <a:cubicBezTo>
                      <a:pt x="239" y="4"/>
                      <a:pt x="235" y="0"/>
                      <a:pt x="229" y="0"/>
                    </a:cubicBezTo>
                    <a:close/>
                    <a:moveTo>
                      <a:pt x="236" y="138"/>
                    </a:moveTo>
                    <a:cubicBezTo>
                      <a:pt x="217" y="138"/>
                      <a:pt x="217" y="138"/>
                      <a:pt x="217" y="138"/>
                    </a:cubicBezTo>
                    <a:cubicBezTo>
                      <a:pt x="208" y="138"/>
                      <a:pt x="200" y="143"/>
                      <a:pt x="196" y="151"/>
                    </a:cubicBezTo>
                    <a:cubicBezTo>
                      <a:pt x="179" y="184"/>
                      <a:pt x="179" y="184"/>
                      <a:pt x="179" y="184"/>
                    </a:cubicBezTo>
                    <a:cubicBezTo>
                      <a:pt x="101" y="184"/>
                      <a:pt x="101" y="184"/>
                      <a:pt x="101" y="184"/>
                    </a:cubicBezTo>
                    <a:cubicBezTo>
                      <a:pt x="85" y="151"/>
                      <a:pt x="85" y="151"/>
                      <a:pt x="85" y="151"/>
                    </a:cubicBezTo>
                    <a:cubicBezTo>
                      <a:pt x="81" y="143"/>
                      <a:pt x="73" y="138"/>
                      <a:pt x="64" y="138"/>
                    </a:cubicBezTo>
                    <a:cubicBezTo>
                      <a:pt x="45" y="138"/>
                      <a:pt x="45" y="138"/>
                      <a:pt x="45" y="138"/>
                    </a:cubicBezTo>
                    <a:cubicBezTo>
                      <a:pt x="18" y="138"/>
                      <a:pt x="18" y="138"/>
                      <a:pt x="18" y="138"/>
                    </a:cubicBezTo>
                    <a:cubicBezTo>
                      <a:pt x="51" y="12"/>
                      <a:pt x="51" y="12"/>
                      <a:pt x="51" y="12"/>
                    </a:cubicBezTo>
                    <a:cubicBezTo>
                      <a:pt x="229" y="12"/>
                      <a:pt x="229" y="12"/>
                      <a:pt x="229" y="12"/>
                    </a:cubicBezTo>
                    <a:cubicBezTo>
                      <a:pt x="263" y="138"/>
                      <a:pt x="263" y="138"/>
                      <a:pt x="263" y="138"/>
                    </a:cubicBezTo>
                    <a:lnTo>
                      <a:pt x="236" y="13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23" name="Group 22"/>
          <p:cNvGrpSpPr/>
          <p:nvPr/>
        </p:nvGrpSpPr>
        <p:grpSpPr>
          <a:xfrm>
            <a:off x="632648" y="2859094"/>
            <a:ext cx="923827" cy="923827"/>
            <a:chOff x="622374" y="3732397"/>
            <a:chExt cx="923827" cy="923827"/>
          </a:xfrm>
        </p:grpSpPr>
        <p:sp>
          <p:nvSpPr>
            <p:cNvPr id="24" name="Oval 23"/>
            <p:cNvSpPr/>
            <p:nvPr/>
          </p:nvSpPr>
          <p:spPr>
            <a:xfrm>
              <a:off x="622374" y="3732397"/>
              <a:ext cx="923827" cy="9238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Freeform 24"/>
            <p:cNvSpPr>
              <a:spLocks noEditPoints="1"/>
            </p:cNvSpPr>
            <p:nvPr/>
          </p:nvSpPr>
          <p:spPr bwMode="auto">
            <a:xfrm>
              <a:off x="877589" y="4039170"/>
              <a:ext cx="413397" cy="310281"/>
            </a:xfrm>
            <a:custGeom>
              <a:avLst/>
              <a:gdLst>
                <a:gd name="T0" fmla="*/ 925 w 1124"/>
                <a:gd name="T1" fmla="*/ 21 h 843"/>
                <a:gd name="T2" fmla="*/ 249 w 1124"/>
                <a:gd name="T3" fmla="*/ 0 h 843"/>
                <a:gd name="T4" fmla="*/ 21 w 1124"/>
                <a:gd name="T5" fmla="*/ 199 h 843"/>
                <a:gd name="T6" fmla="*/ 18 w 1124"/>
                <a:gd name="T7" fmla="*/ 295 h 843"/>
                <a:gd name="T8" fmla="*/ 562 w 1124"/>
                <a:gd name="T9" fmla="*/ 843 h 843"/>
                <a:gd name="T10" fmla="*/ 1106 w 1124"/>
                <a:gd name="T11" fmla="*/ 295 h 843"/>
                <a:gd name="T12" fmla="*/ 1103 w 1124"/>
                <a:gd name="T13" fmla="*/ 199 h 843"/>
                <a:gd name="T14" fmla="*/ 484 w 1124"/>
                <a:gd name="T15" fmla="*/ 246 h 843"/>
                <a:gd name="T16" fmla="*/ 640 w 1124"/>
                <a:gd name="T17" fmla="*/ 246 h 843"/>
                <a:gd name="T18" fmla="*/ 685 w 1124"/>
                <a:gd name="T19" fmla="*/ 78 h 843"/>
                <a:gd name="T20" fmla="*/ 667 w 1124"/>
                <a:gd name="T21" fmla="*/ 223 h 843"/>
                <a:gd name="T22" fmla="*/ 457 w 1124"/>
                <a:gd name="T23" fmla="*/ 223 h 843"/>
                <a:gd name="T24" fmla="*/ 439 w 1124"/>
                <a:gd name="T25" fmla="*/ 78 h 843"/>
                <a:gd name="T26" fmla="*/ 457 w 1124"/>
                <a:gd name="T27" fmla="*/ 223 h 843"/>
                <a:gd name="T28" fmla="*/ 562 w 1124"/>
                <a:gd name="T29" fmla="*/ 718 h 843"/>
                <a:gd name="T30" fmla="*/ 649 w 1124"/>
                <a:gd name="T31" fmla="*/ 281 h 843"/>
                <a:gd name="T32" fmla="*/ 858 w 1124"/>
                <a:gd name="T33" fmla="*/ 281 h 843"/>
                <a:gd name="T34" fmla="*/ 685 w 1124"/>
                <a:gd name="T35" fmla="*/ 281 h 843"/>
                <a:gd name="T36" fmla="*/ 781 w 1124"/>
                <a:gd name="T37" fmla="*/ 174 h 843"/>
                <a:gd name="T38" fmla="*/ 695 w 1124"/>
                <a:gd name="T39" fmla="*/ 246 h 843"/>
                <a:gd name="T40" fmla="*/ 851 w 1124"/>
                <a:gd name="T41" fmla="*/ 70 h 843"/>
                <a:gd name="T42" fmla="*/ 727 w 1124"/>
                <a:gd name="T43" fmla="*/ 70 h 843"/>
                <a:gd name="T44" fmla="*/ 484 w 1124"/>
                <a:gd name="T45" fmla="*/ 70 h 843"/>
                <a:gd name="T46" fmla="*/ 562 w 1124"/>
                <a:gd name="T47" fmla="*/ 135 h 843"/>
                <a:gd name="T48" fmla="*/ 273 w 1124"/>
                <a:gd name="T49" fmla="*/ 70 h 843"/>
                <a:gd name="T50" fmla="*/ 341 w 1124"/>
                <a:gd name="T51" fmla="*/ 126 h 843"/>
                <a:gd name="T52" fmla="*/ 429 w 1124"/>
                <a:gd name="T53" fmla="*/ 246 h 843"/>
                <a:gd name="T54" fmla="*/ 343 w 1124"/>
                <a:gd name="T55" fmla="*/ 174 h 843"/>
                <a:gd name="T56" fmla="*/ 525 w 1124"/>
                <a:gd name="T57" fmla="*/ 712 h 843"/>
                <a:gd name="T58" fmla="*/ 439 w 1124"/>
                <a:gd name="T59" fmla="*/ 281 h 843"/>
                <a:gd name="T60" fmla="*/ 101 w 1124"/>
                <a:gd name="T61" fmla="*/ 281 h 843"/>
                <a:gd name="T62" fmla="*/ 446 w 1124"/>
                <a:gd name="T63" fmla="*/ 649 h 843"/>
                <a:gd name="T64" fmla="*/ 1023 w 1124"/>
                <a:gd name="T65" fmla="*/ 281 h 843"/>
                <a:gd name="T66" fmla="*/ 899 w 1124"/>
                <a:gd name="T67" fmla="*/ 281 h 843"/>
                <a:gd name="T68" fmla="*/ 808 w 1124"/>
                <a:gd name="T69" fmla="*/ 151 h 843"/>
                <a:gd name="T70" fmla="*/ 1051 w 1124"/>
                <a:gd name="T71" fmla="*/ 246 h 843"/>
                <a:gd name="T72" fmla="*/ 235 w 1124"/>
                <a:gd name="T73" fmla="*/ 84 h 843"/>
                <a:gd name="T74" fmla="*/ 221 w 1124"/>
                <a:gd name="T75" fmla="*/ 246 h 843"/>
                <a:gd name="T76" fmla="*/ 235 w 1124"/>
                <a:gd name="T77" fmla="*/ 84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4" h="843">
                  <a:moveTo>
                    <a:pt x="1103" y="199"/>
                  </a:moveTo>
                  <a:cubicBezTo>
                    <a:pt x="925" y="21"/>
                    <a:pt x="925" y="21"/>
                    <a:pt x="925" y="21"/>
                  </a:cubicBezTo>
                  <a:cubicBezTo>
                    <a:pt x="912" y="7"/>
                    <a:pt x="894" y="0"/>
                    <a:pt x="875" y="0"/>
                  </a:cubicBezTo>
                  <a:cubicBezTo>
                    <a:pt x="249" y="0"/>
                    <a:pt x="249" y="0"/>
                    <a:pt x="249" y="0"/>
                  </a:cubicBezTo>
                  <a:cubicBezTo>
                    <a:pt x="230" y="0"/>
                    <a:pt x="212" y="7"/>
                    <a:pt x="199" y="21"/>
                  </a:cubicBezTo>
                  <a:cubicBezTo>
                    <a:pt x="21" y="199"/>
                    <a:pt x="21" y="199"/>
                    <a:pt x="21" y="199"/>
                  </a:cubicBezTo>
                  <a:cubicBezTo>
                    <a:pt x="7" y="213"/>
                    <a:pt x="0" y="231"/>
                    <a:pt x="0" y="249"/>
                  </a:cubicBezTo>
                  <a:cubicBezTo>
                    <a:pt x="0" y="266"/>
                    <a:pt x="6" y="282"/>
                    <a:pt x="18" y="295"/>
                  </a:cubicBezTo>
                  <a:cubicBezTo>
                    <a:pt x="509" y="819"/>
                    <a:pt x="509" y="819"/>
                    <a:pt x="509" y="819"/>
                  </a:cubicBezTo>
                  <a:cubicBezTo>
                    <a:pt x="523" y="834"/>
                    <a:pt x="542" y="843"/>
                    <a:pt x="562" y="843"/>
                  </a:cubicBezTo>
                  <a:cubicBezTo>
                    <a:pt x="582" y="843"/>
                    <a:pt x="601" y="834"/>
                    <a:pt x="615" y="819"/>
                  </a:cubicBezTo>
                  <a:cubicBezTo>
                    <a:pt x="1106" y="295"/>
                    <a:pt x="1106" y="295"/>
                    <a:pt x="1106" y="295"/>
                  </a:cubicBezTo>
                  <a:cubicBezTo>
                    <a:pt x="1118" y="282"/>
                    <a:pt x="1124" y="265"/>
                    <a:pt x="1124" y="248"/>
                  </a:cubicBezTo>
                  <a:cubicBezTo>
                    <a:pt x="1124" y="230"/>
                    <a:pt x="1117" y="213"/>
                    <a:pt x="1103" y="199"/>
                  </a:cubicBezTo>
                  <a:close/>
                  <a:moveTo>
                    <a:pt x="640" y="246"/>
                  </a:moveTo>
                  <a:cubicBezTo>
                    <a:pt x="484" y="246"/>
                    <a:pt x="484" y="246"/>
                    <a:pt x="484" y="246"/>
                  </a:cubicBezTo>
                  <a:cubicBezTo>
                    <a:pt x="562" y="181"/>
                    <a:pt x="562" y="181"/>
                    <a:pt x="562" y="181"/>
                  </a:cubicBezTo>
                  <a:lnTo>
                    <a:pt x="640" y="246"/>
                  </a:lnTo>
                  <a:close/>
                  <a:moveTo>
                    <a:pt x="589" y="158"/>
                  </a:moveTo>
                  <a:cubicBezTo>
                    <a:pt x="685" y="78"/>
                    <a:pt x="685" y="78"/>
                    <a:pt x="685" y="78"/>
                  </a:cubicBezTo>
                  <a:cubicBezTo>
                    <a:pt x="756" y="149"/>
                    <a:pt x="756" y="149"/>
                    <a:pt x="756" y="149"/>
                  </a:cubicBezTo>
                  <a:cubicBezTo>
                    <a:pt x="667" y="223"/>
                    <a:pt x="667" y="223"/>
                    <a:pt x="667" y="223"/>
                  </a:cubicBezTo>
                  <a:lnTo>
                    <a:pt x="589" y="158"/>
                  </a:lnTo>
                  <a:close/>
                  <a:moveTo>
                    <a:pt x="457" y="223"/>
                  </a:moveTo>
                  <a:cubicBezTo>
                    <a:pt x="368" y="149"/>
                    <a:pt x="368" y="149"/>
                    <a:pt x="368" y="149"/>
                  </a:cubicBezTo>
                  <a:cubicBezTo>
                    <a:pt x="439" y="78"/>
                    <a:pt x="439" y="78"/>
                    <a:pt x="439" y="78"/>
                  </a:cubicBezTo>
                  <a:cubicBezTo>
                    <a:pt x="535" y="158"/>
                    <a:pt x="535" y="158"/>
                    <a:pt x="535" y="158"/>
                  </a:cubicBezTo>
                  <a:lnTo>
                    <a:pt x="457" y="223"/>
                  </a:lnTo>
                  <a:close/>
                  <a:moveTo>
                    <a:pt x="649" y="281"/>
                  </a:moveTo>
                  <a:cubicBezTo>
                    <a:pt x="562" y="718"/>
                    <a:pt x="562" y="718"/>
                    <a:pt x="562" y="718"/>
                  </a:cubicBezTo>
                  <a:cubicBezTo>
                    <a:pt x="475" y="281"/>
                    <a:pt x="475" y="281"/>
                    <a:pt x="475" y="281"/>
                  </a:cubicBezTo>
                  <a:lnTo>
                    <a:pt x="649" y="281"/>
                  </a:lnTo>
                  <a:close/>
                  <a:moveTo>
                    <a:pt x="685" y="281"/>
                  </a:moveTo>
                  <a:cubicBezTo>
                    <a:pt x="858" y="281"/>
                    <a:pt x="858" y="281"/>
                    <a:pt x="858" y="281"/>
                  </a:cubicBezTo>
                  <a:cubicBezTo>
                    <a:pt x="599" y="712"/>
                    <a:pt x="599" y="712"/>
                    <a:pt x="599" y="712"/>
                  </a:cubicBezTo>
                  <a:lnTo>
                    <a:pt x="685" y="281"/>
                  </a:lnTo>
                  <a:close/>
                  <a:moveTo>
                    <a:pt x="695" y="246"/>
                  </a:moveTo>
                  <a:cubicBezTo>
                    <a:pt x="781" y="174"/>
                    <a:pt x="781" y="174"/>
                    <a:pt x="781" y="174"/>
                  </a:cubicBezTo>
                  <a:cubicBezTo>
                    <a:pt x="853" y="246"/>
                    <a:pt x="853" y="246"/>
                    <a:pt x="853" y="246"/>
                  </a:cubicBezTo>
                  <a:lnTo>
                    <a:pt x="695" y="246"/>
                  </a:lnTo>
                  <a:close/>
                  <a:moveTo>
                    <a:pt x="727" y="70"/>
                  </a:moveTo>
                  <a:cubicBezTo>
                    <a:pt x="851" y="70"/>
                    <a:pt x="851" y="70"/>
                    <a:pt x="851" y="70"/>
                  </a:cubicBezTo>
                  <a:cubicBezTo>
                    <a:pt x="783" y="126"/>
                    <a:pt x="783" y="126"/>
                    <a:pt x="783" y="126"/>
                  </a:cubicBezTo>
                  <a:lnTo>
                    <a:pt x="727" y="70"/>
                  </a:lnTo>
                  <a:close/>
                  <a:moveTo>
                    <a:pt x="562" y="135"/>
                  </a:moveTo>
                  <a:cubicBezTo>
                    <a:pt x="484" y="70"/>
                    <a:pt x="484" y="70"/>
                    <a:pt x="484" y="70"/>
                  </a:cubicBezTo>
                  <a:cubicBezTo>
                    <a:pt x="640" y="70"/>
                    <a:pt x="640" y="70"/>
                    <a:pt x="640" y="70"/>
                  </a:cubicBezTo>
                  <a:lnTo>
                    <a:pt x="562" y="135"/>
                  </a:lnTo>
                  <a:close/>
                  <a:moveTo>
                    <a:pt x="341" y="126"/>
                  </a:moveTo>
                  <a:cubicBezTo>
                    <a:pt x="273" y="70"/>
                    <a:pt x="273" y="70"/>
                    <a:pt x="273" y="70"/>
                  </a:cubicBezTo>
                  <a:cubicBezTo>
                    <a:pt x="397" y="70"/>
                    <a:pt x="397" y="70"/>
                    <a:pt x="397" y="70"/>
                  </a:cubicBezTo>
                  <a:lnTo>
                    <a:pt x="341" y="126"/>
                  </a:lnTo>
                  <a:close/>
                  <a:moveTo>
                    <a:pt x="343" y="174"/>
                  </a:moveTo>
                  <a:cubicBezTo>
                    <a:pt x="429" y="246"/>
                    <a:pt x="429" y="246"/>
                    <a:pt x="429" y="246"/>
                  </a:cubicBezTo>
                  <a:cubicBezTo>
                    <a:pt x="271" y="246"/>
                    <a:pt x="271" y="246"/>
                    <a:pt x="271" y="246"/>
                  </a:cubicBezTo>
                  <a:lnTo>
                    <a:pt x="343" y="174"/>
                  </a:lnTo>
                  <a:close/>
                  <a:moveTo>
                    <a:pt x="439" y="281"/>
                  </a:moveTo>
                  <a:cubicBezTo>
                    <a:pt x="525" y="712"/>
                    <a:pt x="525" y="712"/>
                    <a:pt x="525" y="712"/>
                  </a:cubicBezTo>
                  <a:cubicBezTo>
                    <a:pt x="266" y="281"/>
                    <a:pt x="266" y="281"/>
                    <a:pt x="266" y="281"/>
                  </a:cubicBezTo>
                  <a:lnTo>
                    <a:pt x="439" y="281"/>
                  </a:lnTo>
                  <a:close/>
                  <a:moveTo>
                    <a:pt x="446" y="649"/>
                  </a:moveTo>
                  <a:cubicBezTo>
                    <a:pt x="101" y="281"/>
                    <a:pt x="101" y="281"/>
                    <a:pt x="101" y="281"/>
                  </a:cubicBezTo>
                  <a:cubicBezTo>
                    <a:pt x="225" y="281"/>
                    <a:pt x="225" y="281"/>
                    <a:pt x="225" y="281"/>
                  </a:cubicBezTo>
                  <a:lnTo>
                    <a:pt x="446" y="649"/>
                  </a:lnTo>
                  <a:close/>
                  <a:moveTo>
                    <a:pt x="899" y="281"/>
                  </a:moveTo>
                  <a:cubicBezTo>
                    <a:pt x="1023" y="281"/>
                    <a:pt x="1023" y="281"/>
                    <a:pt x="1023" y="281"/>
                  </a:cubicBezTo>
                  <a:cubicBezTo>
                    <a:pt x="678" y="649"/>
                    <a:pt x="678" y="649"/>
                    <a:pt x="678" y="649"/>
                  </a:cubicBezTo>
                  <a:lnTo>
                    <a:pt x="899" y="281"/>
                  </a:lnTo>
                  <a:close/>
                  <a:moveTo>
                    <a:pt x="903" y="246"/>
                  </a:moveTo>
                  <a:cubicBezTo>
                    <a:pt x="808" y="151"/>
                    <a:pt x="808" y="151"/>
                    <a:pt x="808" y="151"/>
                  </a:cubicBezTo>
                  <a:cubicBezTo>
                    <a:pt x="889" y="84"/>
                    <a:pt x="889" y="84"/>
                    <a:pt x="889" y="84"/>
                  </a:cubicBezTo>
                  <a:cubicBezTo>
                    <a:pt x="1051" y="246"/>
                    <a:pt x="1051" y="246"/>
                    <a:pt x="1051" y="246"/>
                  </a:cubicBezTo>
                  <a:lnTo>
                    <a:pt x="903" y="246"/>
                  </a:lnTo>
                  <a:close/>
                  <a:moveTo>
                    <a:pt x="235" y="84"/>
                  </a:moveTo>
                  <a:cubicBezTo>
                    <a:pt x="316" y="151"/>
                    <a:pt x="316" y="151"/>
                    <a:pt x="316" y="151"/>
                  </a:cubicBezTo>
                  <a:cubicBezTo>
                    <a:pt x="221" y="246"/>
                    <a:pt x="221" y="246"/>
                    <a:pt x="221" y="246"/>
                  </a:cubicBezTo>
                  <a:cubicBezTo>
                    <a:pt x="70" y="246"/>
                    <a:pt x="70" y="246"/>
                    <a:pt x="70" y="246"/>
                  </a:cubicBezTo>
                  <a:lnTo>
                    <a:pt x="235" y="8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p:nvGrpSpPr>
        <p:grpSpPr>
          <a:xfrm>
            <a:off x="632648" y="4165435"/>
            <a:ext cx="923827" cy="923827"/>
            <a:chOff x="622374" y="5038738"/>
            <a:chExt cx="923827" cy="923827"/>
          </a:xfrm>
        </p:grpSpPr>
        <p:sp>
          <p:nvSpPr>
            <p:cNvPr id="27" name="Oval 26"/>
            <p:cNvSpPr/>
            <p:nvPr/>
          </p:nvSpPr>
          <p:spPr>
            <a:xfrm>
              <a:off x="622374" y="5038738"/>
              <a:ext cx="923827" cy="92382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Freeform 34"/>
            <p:cNvSpPr>
              <a:spLocks noEditPoints="1"/>
            </p:cNvSpPr>
            <p:nvPr/>
          </p:nvSpPr>
          <p:spPr bwMode="auto">
            <a:xfrm>
              <a:off x="854067" y="5302069"/>
              <a:ext cx="460440" cy="397165"/>
            </a:xfrm>
            <a:custGeom>
              <a:avLst/>
              <a:gdLst>
                <a:gd name="T0" fmla="*/ 1096 w 1232"/>
                <a:gd name="T1" fmla="*/ 134 h 1062"/>
                <a:gd name="T2" fmla="*/ 616 w 1232"/>
                <a:gd name="T3" fmla="*/ 123 h 1062"/>
                <a:gd name="T4" fmla="*/ 136 w 1232"/>
                <a:gd name="T5" fmla="*/ 134 h 1062"/>
                <a:gd name="T6" fmla="*/ 136 w 1232"/>
                <a:gd name="T7" fmla="*/ 622 h 1062"/>
                <a:gd name="T8" fmla="*/ 538 w 1232"/>
                <a:gd name="T9" fmla="*/ 1020 h 1062"/>
                <a:gd name="T10" fmla="*/ 694 w 1232"/>
                <a:gd name="T11" fmla="*/ 1020 h 1062"/>
                <a:gd name="T12" fmla="*/ 1096 w 1232"/>
                <a:gd name="T13" fmla="*/ 622 h 1062"/>
                <a:gd name="T14" fmla="*/ 1096 w 1232"/>
                <a:gd name="T15" fmla="*/ 134 h 1062"/>
                <a:gd name="T16" fmla="*/ 1044 w 1232"/>
                <a:gd name="T17" fmla="*/ 570 h 1062"/>
                <a:gd name="T18" fmla="*/ 642 w 1232"/>
                <a:gd name="T19" fmla="*/ 968 h 1062"/>
                <a:gd name="T20" fmla="*/ 590 w 1232"/>
                <a:gd name="T21" fmla="*/ 968 h 1062"/>
                <a:gd name="T22" fmla="*/ 188 w 1232"/>
                <a:gd name="T23" fmla="*/ 570 h 1062"/>
                <a:gd name="T24" fmla="*/ 188 w 1232"/>
                <a:gd name="T25" fmla="*/ 185 h 1062"/>
                <a:gd name="T26" fmla="*/ 567 w 1232"/>
                <a:gd name="T27" fmla="*/ 177 h 1062"/>
                <a:gd name="T28" fmla="*/ 616 w 1232"/>
                <a:gd name="T29" fmla="*/ 221 h 1062"/>
                <a:gd name="T30" fmla="*/ 665 w 1232"/>
                <a:gd name="T31" fmla="*/ 177 h 1062"/>
                <a:gd name="T32" fmla="*/ 1044 w 1232"/>
                <a:gd name="T33" fmla="*/ 185 h 1062"/>
                <a:gd name="T34" fmla="*/ 1044 w 1232"/>
                <a:gd name="T35" fmla="*/ 570 h 1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2" h="1062">
                  <a:moveTo>
                    <a:pt x="1096" y="134"/>
                  </a:moveTo>
                  <a:cubicBezTo>
                    <a:pt x="964" y="3"/>
                    <a:pt x="753" y="0"/>
                    <a:pt x="616" y="123"/>
                  </a:cubicBezTo>
                  <a:cubicBezTo>
                    <a:pt x="479" y="0"/>
                    <a:pt x="268" y="3"/>
                    <a:pt x="136" y="134"/>
                  </a:cubicBezTo>
                  <a:cubicBezTo>
                    <a:pt x="0" y="268"/>
                    <a:pt x="0" y="487"/>
                    <a:pt x="136" y="622"/>
                  </a:cubicBezTo>
                  <a:cubicBezTo>
                    <a:pt x="175" y="660"/>
                    <a:pt x="538" y="1020"/>
                    <a:pt x="538" y="1020"/>
                  </a:cubicBezTo>
                  <a:cubicBezTo>
                    <a:pt x="581" y="1062"/>
                    <a:pt x="651" y="1062"/>
                    <a:pt x="694" y="1020"/>
                  </a:cubicBezTo>
                  <a:cubicBezTo>
                    <a:pt x="694" y="1020"/>
                    <a:pt x="1092" y="626"/>
                    <a:pt x="1096" y="622"/>
                  </a:cubicBezTo>
                  <a:cubicBezTo>
                    <a:pt x="1232" y="487"/>
                    <a:pt x="1232" y="268"/>
                    <a:pt x="1096" y="134"/>
                  </a:cubicBezTo>
                  <a:close/>
                  <a:moveTo>
                    <a:pt x="1044" y="570"/>
                  </a:moveTo>
                  <a:cubicBezTo>
                    <a:pt x="642" y="968"/>
                    <a:pt x="642" y="968"/>
                    <a:pt x="642" y="968"/>
                  </a:cubicBezTo>
                  <a:cubicBezTo>
                    <a:pt x="628" y="982"/>
                    <a:pt x="604" y="982"/>
                    <a:pt x="590" y="968"/>
                  </a:cubicBezTo>
                  <a:cubicBezTo>
                    <a:pt x="188" y="570"/>
                    <a:pt x="188" y="570"/>
                    <a:pt x="188" y="570"/>
                  </a:cubicBezTo>
                  <a:cubicBezTo>
                    <a:pt x="81" y="464"/>
                    <a:pt x="81" y="291"/>
                    <a:pt x="188" y="185"/>
                  </a:cubicBezTo>
                  <a:cubicBezTo>
                    <a:pt x="291" y="82"/>
                    <a:pt x="458" y="79"/>
                    <a:pt x="567" y="177"/>
                  </a:cubicBezTo>
                  <a:cubicBezTo>
                    <a:pt x="616" y="221"/>
                    <a:pt x="616" y="221"/>
                    <a:pt x="616" y="221"/>
                  </a:cubicBezTo>
                  <a:cubicBezTo>
                    <a:pt x="665" y="177"/>
                    <a:pt x="665" y="177"/>
                    <a:pt x="665" y="177"/>
                  </a:cubicBezTo>
                  <a:cubicBezTo>
                    <a:pt x="774" y="79"/>
                    <a:pt x="941" y="82"/>
                    <a:pt x="1044" y="185"/>
                  </a:cubicBezTo>
                  <a:cubicBezTo>
                    <a:pt x="1151" y="291"/>
                    <a:pt x="1151" y="464"/>
                    <a:pt x="1044" y="57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 name="Text Placeholder 6"/>
          <p:cNvSpPr>
            <a:spLocks noGrp="1"/>
          </p:cNvSpPr>
          <p:nvPr>
            <p:ph type="body" sz="quarter" idx="10"/>
          </p:nvPr>
        </p:nvSpPr>
        <p:spPr/>
        <p:txBody>
          <a:bodyPr>
            <a:normAutofit/>
          </a:bodyPr>
          <a:lstStyle/>
          <a:p>
            <a:r>
              <a:rPr lang="en-US" sz="2000" dirty="0" smtClean="0"/>
              <a:t>QUEUE</a:t>
            </a:r>
            <a:endParaRPr lang="en-US" sz="2000" dirty="0"/>
          </a:p>
        </p:txBody>
      </p:sp>
    </p:spTree>
    <p:extLst>
      <p:ext uri="{BB962C8B-B14F-4D97-AF65-F5344CB8AC3E}">
        <p14:creationId xmlns:p14="http://schemas.microsoft.com/office/powerpoint/2010/main" val="12230966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2" name="Straight Connector 21"/>
          <p:cNvCxnSpPr/>
          <p:nvPr/>
        </p:nvCxnSpPr>
        <p:spPr>
          <a:xfrm>
            <a:off x="4064233" y="1452364"/>
            <a:ext cx="0" cy="3699516"/>
          </a:xfrm>
          <a:prstGeom prst="line">
            <a:avLst/>
          </a:prstGeom>
          <a:ln w="19050">
            <a:solidFill>
              <a:schemeClr val="bg1">
                <a:lumMod val="9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115771" y="1452364"/>
            <a:ext cx="0" cy="3699516"/>
          </a:xfrm>
          <a:prstGeom prst="line">
            <a:avLst/>
          </a:prstGeom>
          <a:ln w="19050">
            <a:solidFill>
              <a:schemeClr val="bg1">
                <a:lumMod val="95000"/>
              </a:schemeClr>
            </a:solidFill>
            <a:prstDash val="dash"/>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205882" y="4432202"/>
            <a:ext cx="2263719" cy="1077218"/>
          </a:xfrm>
          <a:prstGeom prst="rect">
            <a:avLst/>
          </a:prstGeom>
        </p:spPr>
        <p:txBody>
          <a:bodyPr wrap="square">
            <a:spAutoFit/>
          </a:bodyPr>
          <a:lstStyle/>
          <a:p>
            <a:pPr algn="ctr"/>
            <a:r>
              <a:rPr lang="en-US" sz="1600" dirty="0" smtClean="0">
                <a:solidFill>
                  <a:schemeClr val="tx1">
                    <a:lumMod val="50000"/>
                    <a:lumOff val="50000"/>
                  </a:schemeClr>
                </a:solidFill>
              </a:rPr>
              <a:t>Follows the idea of peek, but </a:t>
            </a:r>
            <a:r>
              <a:rPr lang="en-US" sz="1600" b="1" dirty="0" smtClean="0">
                <a:solidFill>
                  <a:schemeClr val="accent2"/>
                </a:solidFill>
              </a:rPr>
              <a:t>any</a:t>
            </a:r>
            <a:r>
              <a:rPr lang="en-US" sz="1600" b="1" dirty="0" smtClean="0">
                <a:solidFill>
                  <a:prstClr val="white">
                    <a:lumMod val="65000"/>
                  </a:prstClr>
                </a:solidFill>
              </a:rPr>
              <a:t> </a:t>
            </a:r>
            <a:r>
              <a:rPr lang="en-US" sz="1600" b="1" dirty="0" smtClean="0">
                <a:solidFill>
                  <a:schemeClr val="accent2"/>
                </a:solidFill>
              </a:rPr>
              <a:t>item</a:t>
            </a:r>
            <a:r>
              <a:rPr lang="en-US" sz="1600" b="1" dirty="0" smtClean="0">
                <a:solidFill>
                  <a:prstClr val="white">
                    <a:lumMod val="65000"/>
                  </a:prstClr>
                </a:solidFill>
              </a:rPr>
              <a:t> </a:t>
            </a:r>
            <a:r>
              <a:rPr lang="en-US" sz="1600" dirty="0">
                <a:solidFill>
                  <a:schemeClr val="tx1">
                    <a:lumMod val="50000"/>
                    <a:lumOff val="50000"/>
                  </a:schemeClr>
                </a:solidFill>
              </a:rPr>
              <a:t>from the </a:t>
            </a:r>
            <a:r>
              <a:rPr lang="en-US" sz="1600" dirty="0" smtClean="0">
                <a:solidFill>
                  <a:schemeClr val="tx1">
                    <a:lumMod val="50000"/>
                    <a:lumOff val="50000"/>
                  </a:schemeClr>
                </a:solidFill>
              </a:rPr>
              <a:t>queue </a:t>
            </a:r>
            <a:r>
              <a:rPr lang="en-US" sz="1600" b="1" dirty="0">
                <a:solidFill>
                  <a:schemeClr val="accent2"/>
                </a:solidFill>
              </a:rPr>
              <a:t>can</a:t>
            </a:r>
            <a:r>
              <a:rPr lang="en-US" sz="1600" b="1" dirty="0">
                <a:solidFill>
                  <a:prstClr val="white">
                    <a:lumMod val="65000"/>
                  </a:prstClr>
                </a:solidFill>
              </a:rPr>
              <a:t> </a:t>
            </a:r>
            <a:r>
              <a:rPr lang="en-US" sz="1600" b="1" dirty="0">
                <a:solidFill>
                  <a:schemeClr val="accent2"/>
                </a:solidFill>
              </a:rPr>
              <a:t>be</a:t>
            </a:r>
            <a:r>
              <a:rPr lang="en-US" sz="1600" b="1" dirty="0">
                <a:solidFill>
                  <a:prstClr val="white">
                    <a:lumMod val="65000"/>
                  </a:prstClr>
                </a:solidFill>
              </a:rPr>
              <a:t> </a:t>
            </a:r>
            <a:r>
              <a:rPr lang="en-US" sz="1600" b="1" dirty="0">
                <a:solidFill>
                  <a:schemeClr val="accent2"/>
                </a:solidFill>
              </a:rPr>
              <a:t>searched</a:t>
            </a:r>
            <a:r>
              <a:rPr lang="en-US" sz="1600" b="1" dirty="0">
                <a:solidFill>
                  <a:prstClr val="white">
                    <a:lumMod val="65000"/>
                  </a:prstClr>
                </a:solidFill>
              </a:rPr>
              <a:t> </a:t>
            </a:r>
            <a:r>
              <a:rPr lang="en-US" sz="1600" dirty="0">
                <a:solidFill>
                  <a:schemeClr val="tx1">
                    <a:lumMod val="50000"/>
                    <a:lumOff val="50000"/>
                  </a:schemeClr>
                </a:solidFill>
              </a:rPr>
              <a:t>and seen.</a:t>
            </a:r>
            <a:endParaRPr lang="id-ID" sz="1600" dirty="0">
              <a:solidFill>
                <a:schemeClr val="tx1">
                  <a:lumMod val="50000"/>
                  <a:lumOff val="50000"/>
                </a:schemeClr>
              </a:solidFill>
            </a:endParaRPr>
          </a:p>
        </p:txBody>
      </p:sp>
      <p:sp>
        <p:nvSpPr>
          <p:cNvPr id="45" name="TextBox 57"/>
          <p:cNvSpPr txBox="1"/>
          <p:nvPr/>
        </p:nvSpPr>
        <p:spPr>
          <a:xfrm>
            <a:off x="1924807" y="1452364"/>
            <a:ext cx="825868" cy="369332"/>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en-US" b="1" dirty="0">
                <a:solidFill>
                  <a:schemeClr val="accent2"/>
                </a:solidFill>
                <a:latin typeface="Source Sans Pro Light"/>
              </a:rPr>
              <a:t>PEEK</a:t>
            </a:r>
          </a:p>
        </p:txBody>
      </p:sp>
      <p:grpSp>
        <p:nvGrpSpPr>
          <p:cNvPr id="13" name="Group 12"/>
          <p:cNvGrpSpPr/>
          <p:nvPr/>
        </p:nvGrpSpPr>
        <p:grpSpPr>
          <a:xfrm>
            <a:off x="1654454" y="2172273"/>
            <a:ext cx="1366575" cy="2056718"/>
            <a:chOff x="1617785" y="2757475"/>
            <a:chExt cx="1366575" cy="2056718"/>
          </a:xfrm>
        </p:grpSpPr>
        <p:pic>
          <p:nvPicPr>
            <p:cNvPr id="7" name="Picture 6"/>
            <p:cNvPicPr>
              <a:picLocks noChangeAspect="1"/>
            </p:cNvPicPr>
            <p:nvPr/>
          </p:nvPicPr>
          <p:blipFill rotWithShape="1">
            <a:blip r:embed="rId3"/>
            <a:srcRect l="21109" r="28833"/>
            <a:stretch/>
          </p:blipFill>
          <p:spPr>
            <a:xfrm>
              <a:off x="1617785" y="2757475"/>
              <a:ext cx="1366575" cy="2056718"/>
            </a:xfrm>
            <a:prstGeom prst="rect">
              <a:avLst/>
            </a:prstGeom>
          </p:spPr>
        </p:pic>
        <p:sp>
          <p:nvSpPr>
            <p:cNvPr id="8" name="Rectangle 7"/>
            <p:cNvSpPr/>
            <p:nvPr/>
          </p:nvSpPr>
          <p:spPr>
            <a:xfrm>
              <a:off x="2160395" y="3358778"/>
              <a:ext cx="281845" cy="9144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p:cNvSpPr/>
          <p:nvPr/>
        </p:nvSpPr>
        <p:spPr>
          <a:xfrm>
            <a:off x="4657760" y="4432202"/>
            <a:ext cx="2913379" cy="1077218"/>
          </a:xfrm>
          <a:prstGeom prst="rect">
            <a:avLst/>
          </a:prstGeom>
        </p:spPr>
        <p:txBody>
          <a:bodyPr wrap="square">
            <a:spAutoFit/>
          </a:bodyPr>
          <a:lstStyle/>
          <a:p>
            <a:pPr algn="ctr"/>
            <a:r>
              <a:rPr lang="en-US" sz="1600" b="1" dirty="0">
                <a:solidFill>
                  <a:schemeClr val="accent3"/>
                </a:solidFill>
              </a:rPr>
              <a:t>Removes</a:t>
            </a:r>
            <a:r>
              <a:rPr lang="en-US" sz="1600" dirty="0">
                <a:solidFill>
                  <a:prstClr val="white">
                    <a:lumMod val="65000"/>
                  </a:prstClr>
                </a:solidFill>
              </a:rPr>
              <a:t> </a:t>
            </a:r>
            <a:r>
              <a:rPr lang="en-US" sz="1600" dirty="0">
                <a:solidFill>
                  <a:schemeClr val="tx1">
                    <a:lumMod val="50000"/>
                    <a:lumOff val="50000"/>
                  </a:schemeClr>
                </a:solidFill>
              </a:rPr>
              <a:t>and returns the last item inserted and stored which would be the one at the opposite side of the queue.</a:t>
            </a:r>
          </a:p>
        </p:txBody>
      </p:sp>
      <p:sp>
        <p:nvSpPr>
          <p:cNvPr id="41" name="TextBox 57"/>
          <p:cNvSpPr txBox="1"/>
          <p:nvPr/>
        </p:nvSpPr>
        <p:spPr>
          <a:xfrm>
            <a:off x="5451447" y="1452364"/>
            <a:ext cx="1326004" cy="369332"/>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en-US" b="1" dirty="0">
                <a:solidFill>
                  <a:schemeClr val="accent3"/>
                </a:solidFill>
                <a:latin typeface="Source Sans Pro Light"/>
              </a:rPr>
              <a:t>DEQUEUE</a:t>
            </a:r>
          </a:p>
        </p:txBody>
      </p:sp>
      <p:pic>
        <p:nvPicPr>
          <p:cNvPr id="16" name="Picture 15"/>
          <p:cNvPicPr>
            <a:picLocks noChangeAspect="1"/>
          </p:cNvPicPr>
          <p:nvPr/>
        </p:nvPicPr>
        <p:blipFill rotWithShape="1">
          <a:blip r:embed="rId4"/>
          <a:srcRect l="20118" t="17646"/>
          <a:stretch/>
        </p:blipFill>
        <p:spPr>
          <a:xfrm>
            <a:off x="4998017" y="2540484"/>
            <a:ext cx="2232865" cy="1688507"/>
          </a:xfrm>
          <a:prstGeom prst="rect">
            <a:avLst/>
          </a:prstGeom>
        </p:spPr>
      </p:pic>
      <p:pic>
        <p:nvPicPr>
          <p:cNvPr id="18" name="Picture 17"/>
          <p:cNvPicPr>
            <a:picLocks noChangeAspect="1"/>
          </p:cNvPicPr>
          <p:nvPr/>
        </p:nvPicPr>
        <p:blipFill rotWithShape="1">
          <a:blip r:embed="rId5"/>
          <a:srcRect b="30790"/>
          <a:stretch/>
        </p:blipFill>
        <p:spPr>
          <a:xfrm>
            <a:off x="8779688" y="2172273"/>
            <a:ext cx="2267300" cy="1443665"/>
          </a:xfrm>
          <a:prstGeom prst="rect">
            <a:avLst/>
          </a:prstGeom>
        </p:spPr>
      </p:pic>
      <p:sp>
        <p:nvSpPr>
          <p:cNvPr id="25" name="Rectangle 24"/>
          <p:cNvSpPr/>
          <p:nvPr/>
        </p:nvSpPr>
        <p:spPr>
          <a:xfrm>
            <a:off x="8781479" y="4432202"/>
            <a:ext cx="2263719" cy="584775"/>
          </a:xfrm>
          <a:prstGeom prst="rect">
            <a:avLst/>
          </a:prstGeom>
        </p:spPr>
        <p:txBody>
          <a:bodyPr wrap="square">
            <a:spAutoFit/>
          </a:bodyPr>
          <a:lstStyle/>
          <a:p>
            <a:pPr algn="ctr"/>
            <a:r>
              <a:rPr lang="en-US" sz="1600" b="1" dirty="0">
                <a:solidFill>
                  <a:schemeClr val="accent6"/>
                </a:solidFill>
              </a:rPr>
              <a:t>Adds</a:t>
            </a:r>
            <a:r>
              <a:rPr lang="en-US" sz="1600" dirty="0">
                <a:solidFill>
                  <a:prstClr val="white">
                    <a:lumMod val="65000"/>
                  </a:prstClr>
                </a:solidFill>
              </a:rPr>
              <a:t> </a:t>
            </a:r>
            <a:r>
              <a:rPr lang="en-US" sz="1600" dirty="0">
                <a:solidFill>
                  <a:schemeClr val="tx1">
                    <a:lumMod val="50000"/>
                    <a:lumOff val="50000"/>
                  </a:schemeClr>
                </a:solidFill>
              </a:rPr>
              <a:t>an item at the front of the queue.</a:t>
            </a:r>
          </a:p>
        </p:txBody>
      </p:sp>
      <p:sp>
        <p:nvSpPr>
          <p:cNvPr id="27" name="TextBox 58"/>
          <p:cNvSpPr txBox="1"/>
          <p:nvPr/>
        </p:nvSpPr>
        <p:spPr>
          <a:xfrm>
            <a:off x="9250336" y="1452364"/>
            <a:ext cx="1326004" cy="369332"/>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en-US" b="1" dirty="0">
                <a:solidFill>
                  <a:schemeClr val="accent6"/>
                </a:solidFill>
                <a:latin typeface="Source Sans Pro Light"/>
              </a:rPr>
              <a:t>ENQUEUE</a:t>
            </a:r>
          </a:p>
        </p:txBody>
      </p:sp>
      <p:sp>
        <p:nvSpPr>
          <p:cNvPr id="2" name="Text Placeholder 1"/>
          <p:cNvSpPr>
            <a:spLocks noGrp="1"/>
          </p:cNvSpPr>
          <p:nvPr>
            <p:ph type="body" sz="quarter" idx="10"/>
          </p:nvPr>
        </p:nvSpPr>
        <p:spPr/>
        <p:txBody>
          <a:bodyPr>
            <a:normAutofit/>
          </a:bodyPr>
          <a:lstStyle/>
          <a:p>
            <a:r>
              <a:rPr lang="en-US" sz="2000" dirty="0" smtClean="0"/>
              <a:t>QUEUE COMMON OPERATIONS</a:t>
            </a:r>
            <a:endParaRPr lang="en-US" sz="2000" dirty="0"/>
          </a:p>
        </p:txBody>
      </p:sp>
    </p:spTree>
    <p:extLst>
      <p:ext uri="{BB962C8B-B14F-4D97-AF65-F5344CB8AC3E}">
        <p14:creationId xmlns:p14="http://schemas.microsoft.com/office/powerpoint/2010/main" val="39834896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par>
                          <p:cTn id="14" fill="hold">
                            <p:stCondLst>
                              <p:cond delay="500"/>
                            </p:stCondLst>
                            <p:childTnLst>
                              <p:par>
                                <p:cTn id="15" presetID="16" presetClass="entr" presetSubtype="42"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arn(outHorizontal)">
                                      <p:cBhvr>
                                        <p:cTn id="17" dur="500"/>
                                        <p:tgtEl>
                                          <p:spTgt spid="22"/>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childTnLst>
                          </p:cTn>
                        </p:par>
                        <p:par>
                          <p:cTn id="28" fill="hold">
                            <p:stCondLst>
                              <p:cond delay="1500"/>
                            </p:stCondLst>
                            <p:childTnLst>
                              <p:par>
                                <p:cTn id="29" presetID="16" presetClass="entr" presetSubtype="42"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arn(outHorizontal)">
                                      <p:cBhvr>
                                        <p:cTn id="31" dur="500"/>
                                        <p:tgtEl>
                                          <p:spTgt spid="23"/>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37" grpId="0"/>
      <p:bldP spid="41" grpId="0"/>
      <p:bldP spid="25" grpId="0"/>
      <p:bldP spid="27" grpId="0"/>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up 3"/>
          <p:cNvGrpSpPr/>
          <p:nvPr/>
        </p:nvGrpSpPr>
        <p:grpSpPr>
          <a:xfrm>
            <a:off x="5858808" y="1346233"/>
            <a:ext cx="5900773" cy="4081636"/>
            <a:chOff x="5646543" y="2070749"/>
            <a:chExt cx="5900773" cy="4081636"/>
          </a:xfrm>
        </p:grpSpPr>
        <p:cxnSp>
          <p:nvCxnSpPr>
            <p:cNvPr id="79" name="Straight Connector 78"/>
            <p:cNvCxnSpPr/>
            <p:nvPr/>
          </p:nvCxnSpPr>
          <p:spPr>
            <a:xfrm>
              <a:off x="9739019" y="4350351"/>
              <a:ext cx="1203485" cy="1136876"/>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a:xfrm>
              <a:off x="9691606" y="4369385"/>
              <a:ext cx="0" cy="1082789"/>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flipH="1">
              <a:off x="8560892" y="4377079"/>
              <a:ext cx="1130714" cy="1202869"/>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8560892" y="3075497"/>
              <a:ext cx="1021442" cy="880110"/>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8255006" y="3224087"/>
              <a:ext cx="0" cy="731520"/>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cxnSp>
          <p:nvCxnSpPr>
            <p:cNvPr id="63" name="Straight Connector 62"/>
            <p:cNvCxnSpPr>
              <a:endCxn id="25" idx="0"/>
            </p:cNvCxnSpPr>
            <p:nvPr/>
          </p:nvCxnSpPr>
          <p:spPr>
            <a:xfrm flipH="1">
              <a:off x="6075502" y="4292466"/>
              <a:ext cx="400919" cy="1287482"/>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6974370" y="4233964"/>
              <a:ext cx="338229" cy="1500231"/>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flipH="1">
              <a:off x="6881463" y="2883507"/>
              <a:ext cx="1286431" cy="1072100"/>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grpSp>
          <p:nvGrpSpPr>
            <p:cNvPr id="5" name="Group 4"/>
            <p:cNvGrpSpPr/>
            <p:nvPr/>
          </p:nvGrpSpPr>
          <p:grpSpPr>
            <a:xfrm>
              <a:off x="7560983" y="2070749"/>
              <a:ext cx="1388048" cy="1388048"/>
              <a:chOff x="5527294" y="4427937"/>
              <a:chExt cx="1388048" cy="1388048"/>
            </a:xfrm>
          </p:grpSpPr>
          <p:sp>
            <p:nvSpPr>
              <p:cNvPr id="6" name="Freeform 5"/>
              <p:cNvSpPr/>
              <p:nvPr/>
            </p:nvSpPr>
            <p:spPr>
              <a:xfrm rot="11660726">
                <a:off x="5527294" y="4427937"/>
                <a:ext cx="1388048" cy="1388048"/>
              </a:xfrm>
              <a:custGeom>
                <a:avLst/>
                <a:gdLst/>
                <a:ahLst/>
                <a:cxnLst/>
                <a:rect l="0" t="0" r="0" b="0"/>
                <a:pathLst>
                  <a:path w="928264" h="928264">
                    <a:moveTo>
                      <a:pt x="0" y="464133"/>
                    </a:moveTo>
                    <a:cubicBezTo>
                      <a:pt x="0" y="207799"/>
                      <a:pt x="207799" y="0"/>
                      <a:pt x="464133" y="0"/>
                    </a:cubicBezTo>
                    <a:cubicBezTo>
                      <a:pt x="720466" y="0"/>
                      <a:pt x="928264" y="207799"/>
                      <a:pt x="928264" y="464133"/>
                    </a:cubicBezTo>
                    <a:cubicBezTo>
                      <a:pt x="928264" y="720466"/>
                      <a:pt x="720466" y="928264"/>
                      <a:pt x="464133" y="928264"/>
                    </a:cubicBezTo>
                    <a:cubicBezTo>
                      <a:pt x="207799" y="928264"/>
                      <a:pt x="0" y="720466"/>
                      <a:pt x="0" y="464133"/>
                    </a:cubicBezTo>
                    <a:close/>
                  </a:path>
                </a:pathLst>
              </a:custGeom>
              <a:solidFill>
                <a:schemeClr val="accent6"/>
              </a:solidFill>
              <a:ln w="7600" cap="flat">
                <a:noFill/>
                <a:bevel/>
              </a:ln>
            </p:spPr>
          </p:sp>
          <p:sp>
            <p:nvSpPr>
              <p:cNvPr id="7" name="TextBox 6"/>
              <p:cNvSpPr txBox="1"/>
              <p:nvPr/>
            </p:nvSpPr>
            <p:spPr>
              <a:xfrm>
                <a:off x="5915432" y="4932918"/>
                <a:ext cx="611771" cy="307777"/>
              </a:xfrm>
              <a:prstGeom prst="rect">
                <a:avLst/>
              </a:prstGeom>
              <a:noFill/>
            </p:spPr>
            <p:txBody>
              <a:bodyPr wrap="none" rtlCol="0">
                <a:spAutoFit/>
              </a:bodyPr>
              <a:lstStyle/>
              <a:p>
                <a:pPr algn="ctr"/>
                <a:r>
                  <a:rPr lang="en-US" sz="1400" b="1" dirty="0">
                    <a:solidFill>
                      <a:schemeClr val="bg1"/>
                    </a:solidFill>
                  </a:rPr>
                  <a:t>ROOT</a:t>
                </a:r>
                <a:endParaRPr lang="id-ID" sz="1400" b="1" dirty="0">
                  <a:solidFill>
                    <a:schemeClr val="bg1"/>
                  </a:solidFill>
                </a:endParaRPr>
              </a:p>
            </p:txBody>
          </p:sp>
        </p:grpSp>
        <p:grpSp>
          <p:nvGrpSpPr>
            <p:cNvPr id="8" name="Group 7"/>
            <p:cNvGrpSpPr/>
            <p:nvPr/>
          </p:nvGrpSpPr>
          <p:grpSpPr>
            <a:xfrm>
              <a:off x="6301439" y="3794232"/>
              <a:ext cx="857918" cy="857918"/>
              <a:chOff x="4002657" y="3628222"/>
              <a:chExt cx="857918" cy="857918"/>
            </a:xfrm>
          </p:grpSpPr>
          <p:sp>
            <p:nvSpPr>
              <p:cNvPr id="9" name="Freeform 8"/>
              <p:cNvSpPr/>
              <p:nvPr/>
            </p:nvSpPr>
            <p:spPr>
              <a:xfrm rot="11660726">
                <a:off x="4002657" y="3628222"/>
                <a:ext cx="857918" cy="857918"/>
              </a:xfrm>
              <a:custGeom>
                <a:avLst/>
                <a:gdLst/>
                <a:ahLst/>
                <a:cxnLst/>
                <a:rect l="0" t="0" r="0" b="0"/>
                <a:pathLst>
                  <a:path w="827199" h="827199">
                    <a:moveTo>
                      <a:pt x="0" y="413600"/>
                    </a:moveTo>
                    <a:cubicBezTo>
                      <a:pt x="0" y="185176"/>
                      <a:pt x="185176" y="0"/>
                      <a:pt x="413600" y="0"/>
                    </a:cubicBezTo>
                    <a:cubicBezTo>
                      <a:pt x="642024" y="0"/>
                      <a:pt x="827199" y="185176"/>
                      <a:pt x="827199" y="413600"/>
                    </a:cubicBezTo>
                    <a:cubicBezTo>
                      <a:pt x="827199" y="642024"/>
                      <a:pt x="642024" y="827199"/>
                      <a:pt x="413600" y="827199"/>
                    </a:cubicBezTo>
                    <a:cubicBezTo>
                      <a:pt x="185176" y="827199"/>
                      <a:pt x="0" y="642024"/>
                      <a:pt x="0" y="413600"/>
                    </a:cubicBezTo>
                    <a:close/>
                  </a:path>
                </a:pathLst>
              </a:custGeom>
              <a:solidFill>
                <a:schemeClr val="accent3"/>
              </a:solidFill>
              <a:ln w="7600" cap="flat">
                <a:noFill/>
                <a:bevel/>
              </a:ln>
            </p:spPr>
          </p:sp>
          <p:sp>
            <p:nvSpPr>
              <p:cNvPr id="10" name="TextBox 9"/>
              <p:cNvSpPr txBox="1"/>
              <p:nvPr/>
            </p:nvSpPr>
            <p:spPr>
              <a:xfrm>
                <a:off x="4044811" y="3903292"/>
                <a:ext cx="773610" cy="307777"/>
              </a:xfrm>
              <a:prstGeom prst="rect">
                <a:avLst/>
              </a:prstGeom>
              <a:noFill/>
            </p:spPr>
            <p:txBody>
              <a:bodyPr wrap="none" rtlCol="0">
                <a:spAutoFit/>
              </a:bodyPr>
              <a:lstStyle/>
              <a:p>
                <a:pPr algn="ctr"/>
                <a:r>
                  <a:rPr lang="en-US" sz="1400" b="1" dirty="0">
                    <a:solidFill>
                      <a:schemeClr val="bg1"/>
                    </a:solidFill>
                  </a:rPr>
                  <a:t>PARENT</a:t>
                </a:r>
                <a:endParaRPr lang="id-ID" sz="1400" b="1" dirty="0">
                  <a:solidFill>
                    <a:schemeClr val="bg1"/>
                  </a:solidFill>
                </a:endParaRPr>
              </a:p>
            </p:txBody>
          </p:sp>
        </p:grpSp>
        <p:grpSp>
          <p:nvGrpSpPr>
            <p:cNvPr id="11" name="Group 10"/>
            <p:cNvGrpSpPr/>
            <p:nvPr/>
          </p:nvGrpSpPr>
          <p:grpSpPr>
            <a:xfrm>
              <a:off x="9262647" y="3768310"/>
              <a:ext cx="857918" cy="857918"/>
              <a:chOff x="4002657" y="3628222"/>
              <a:chExt cx="857918" cy="857918"/>
            </a:xfrm>
          </p:grpSpPr>
          <p:sp>
            <p:nvSpPr>
              <p:cNvPr id="12" name="Freeform 11"/>
              <p:cNvSpPr/>
              <p:nvPr/>
            </p:nvSpPr>
            <p:spPr>
              <a:xfrm rot="11660726">
                <a:off x="4002657" y="3628222"/>
                <a:ext cx="857918" cy="857918"/>
              </a:xfrm>
              <a:custGeom>
                <a:avLst/>
                <a:gdLst/>
                <a:ahLst/>
                <a:cxnLst/>
                <a:rect l="0" t="0" r="0" b="0"/>
                <a:pathLst>
                  <a:path w="827199" h="827199">
                    <a:moveTo>
                      <a:pt x="0" y="413600"/>
                    </a:moveTo>
                    <a:cubicBezTo>
                      <a:pt x="0" y="185176"/>
                      <a:pt x="185176" y="0"/>
                      <a:pt x="413600" y="0"/>
                    </a:cubicBezTo>
                    <a:cubicBezTo>
                      <a:pt x="642024" y="0"/>
                      <a:pt x="827199" y="185176"/>
                      <a:pt x="827199" y="413600"/>
                    </a:cubicBezTo>
                    <a:cubicBezTo>
                      <a:pt x="827199" y="642024"/>
                      <a:pt x="642024" y="827199"/>
                      <a:pt x="413600" y="827199"/>
                    </a:cubicBezTo>
                    <a:cubicBezTo>
                      <a:pt x="185176" y="827199"/>
                      <a:pt x="0" y="642024"/>
                      <a:pt x="0" y="413600"/>
                    </a:cubicBezTo>
                    <a:close/>
                  </a:path>
                </a:pathLst>
              </a:custGeom>
              <a:solidFill>
                <a:schemeClr val="accent3"/>
              </a:solidFill>
              <a:ln w="7600" cap="flat">
                <a:noFill/>
                <a:bevel/>
              </a:ln>
            </p:spPr>
          </p:sp>
          <p:sp>
            <p:nvSpPr>
              <p:cNvPr id="13" name="TextBox 12"/>
              <p:cNvSpPr txBox="1"/>
              <p:nvPr/>
            </p:nvSpPr>
            <p:spPr>
              <a:xfrm>
                <a:off x="4050070" y="3902486"/>
                <a:ext cx="773609" cy="307777"/>
              </a:xfrm>
              <a:prstGeom prst="rect">
                <a:avLst/>
              </a:prstGeom>
              <a:noFill/>
            </p:spPr>
            <p:txBody>
              <a:bodyPr wrap="none" rtlCol="0">
                <a:spAutoFit/>
              </a:bodyPr>
              <a:lstStyle/>
              <a:p>
                <a:pPr algn="ctr"/>
                <a:r>
                  <a:rPr lang="en-US" sz="1400" b="1" dirty="0">
                    <a:solidFill>
                      <a:schemeClr val="bg1"/>
                    </a:solidFill>
                  </a:rPr>
                  <a:t>PARENT</a:t>
                </a:r>
                <a:endParaRPr lang="id-ID" sz="1400" b="1" dirty="0">
                  <a:solidFill>
                    <a:schemeClr val="bg1"/>
                  </a:solidFill>
                </a:endParaRPr>
              </a:p>
            </p:txBody>
          </p:sp>
        </p:grpSp>
        <p:grpSp>
          <p:nvGrpSpPr>
            <p:cNvPr id="14" name="Group 13"/>
            <p:cNvGrpSpPr/>
            <p:nvPr/>
          </p:nvGrpSpPr>
          <p:grpSpPr>
            <a:xfrm>
              <a:off x="7826047" y="3794231"/>
              <a:ext cx="857918" cy="857918"/>
              <a:chOff x="4002657" y="3628222"/>
              <a:chExt cx="857918" cy="857918"/>
            </a:xfrm>
          </p:grpSpPr>
          <p:sp>
            <p:nvSpPr>
              <p:cNvPr id="15" name="Freeform 14"/>
              <p:cNvSpPr/>
              <p:nvPr/>
            </p:nvSpPr>
            <p:spPr>
              <a:xfrm rot="11660726">
                <a:off x="4002657" y="3628222"/>
                <a:ext cx="857918" cy="857918"/>
              </a:xfrm>
              <a:custGeom>
                <a:avLst/>
                <a:gdLst/>
                <a:ahLst/>
                <a:cxnLst/>
                <a:rect l="0" t="0" r="0" b="0"/>
                <a:pathLst>
                  <a:path w="827199" h="827199">
                    <a:moveTo>
                      <a:pt x="0" y="413600"/>
                    </a:moveTo>
                    <a:cubicBezTo>
                      <a:pt x="0" y="185176"/>
                      <a:pt x="185176" y="0"/>
                      <a:pt x="413600" y="0"/>
                    </a:cubicBezTo>
                    <a:cubicBezTo>
                      <a:pt x="642024" y="0"/>
                      <a:pt x="827199" y="185176"/>
                      <a:pt x="827199" y="413600"/>
                    </a:cubicBezTo>
                    <a:cubicBezTo>
                      <a:pt x="827199" y="642024"/>
                      <a:pt x="642024" y="827199"/>
                      <a:pt x="413600" y="827199"/>
                    </a:cubicBezTo>
                    <a:cubicBezTo>
                      <a:pt x="185176" y="827199"/>
                      <a:pt x="0" y="642024"/>
                      <a:pt x="0" y="413600"/>
                    </a:cubicBezTo>
                    <a:close/>
                  </a:path>
                </a:pathLst>
              </a:custGeom>
              <a:solidFill>
                <a:schemeClr val="accent3"/>
              </a:solidFill>
              <a:ln w="7600" cap="flat">
                <a:noFill/>
                <a:bevel/>
              </a:ln>
            </p:spPr>
          </p:sp>
          <p:sp>
            <p:nvSpPr>
              <p:cNvPr id="16" name="TextBox 15"/>
              <p:cNvSpPr txBox="1"/>
              <p:nvPr/>
            </p:nvSpPr>
            <p:spPr>
              <a:xfrm>
                <a:off x="4163241" y="3877372"/>
                <a:ext cx="536750" cy="307777"/>
              </a:xfrm>
              <a:prstGeom prst="rect">
                <a:avLst/>
              </a:prstGeom>
              <a:noFill/>
            </p:spPr>
            <p:txBody>
              <a:bodyPr wrap="none" rtlCol="0">
                <a:spAutoFit/>
              </a:bodyPr>
              <a:lstStyle/>
              <a:p>
                <a:pPr algn="ctr"/>
                <a:r>
                  <a:rPr lang="en-US" sz="1400" b="1" dirty="0">
                    <a:solidFill>
                      <a:schemeClr val="bg1"/>
                    </a:solidFill>
                  </a:rPr>
                  <a:t>LEAF</a:t>
                </a:r>
                <a:endParaRPr lang="id-ID" sz="1400" b="1" dirty="0">
                  <a:solidFill>
                    <a:schemeClr val="bg1"/>
                  </a:solidFill>
                </a:endParaRPr>
              </a:p>
            </p:txBody>
          </p:sp>
        </p:grpSp>
        <p:grpSp>
          <p:nvGrpSpPr>
            <p:cNvPr id="23" name="Group 22"/>
            <p:cNvGrpSpPr/>
            <p:nvPr/>
          </p:nvGrpSpPr>
          <p:grpSpPr>
            <a:xfrm>
              <a:off x="5646543" y="5289489"/>
              <a:ext cx="857918" cy="857918"/>
              <a:chOff x="2747324" y="3542882"/>
              <a:chExt cx="857918" cy="857918"/>
            </a:xfrm>
            <a:solidFill>
              <a:schemeClr val="accent1"/>
            </a:solidFill>
          </p:grpSpPr>
          <p:sp>
            <p:nvSpPr>
              <p:cNvPr id="24" name="Freeform 23"/>
              <p:cNvSpPr/>
              <p:nvPr/>
            </p:nvSpPr>
            <p:spPr>
              <a:xfrm rot="11660726">
                <a:off x="2747324" y="3542882"/>
                <a:ext cx="857918" cy="857918"/>
              </a:xfrm>
              <a:custGeom>
                <a:avLst/>
                <a:gdLst/>
                <a:ahLst/>
                <a:cxnLst/>
                <a:rect l="0" t="0" r="0" b="0"/>
                <a:pathLst>
                  <a:path w="827199" h="827199">
                    <a:moveTo>
                      <a:pt x="0" y="413600"/>
                    </a:moveTo>
                    <a:cubicBezTo>
                      <a:pt x="0" y="185176"/>
                      <a:pt x="185176" y="0"/>
                      <a:pt x="413600" y="0"/>
                    </a:cubicBezTo>
                    <a:cubicBezTo>
                      <a:pt x="642024" y="0"/>
                      <a:pt x="827199" y="185176"/>
                      <a:pt x="827199" y="413600"/>
                    </a:cubicBezTo>
                    <a:cubicBezTo>
                      <a:pt x="827199" y="642024"/>
                      <a:pt x="642024" y="827199"/>
                      <a:pt x="413600" y="827199"/>
                    </a:cubicBezTo>
                    <a:cubicBezTo>
                      <a:pt x="185176" y="827199"/>
                      <a:pt x="0" y="642024"/>
                      <a:pt x="0" y="413600"/>
                    </a:cubicBezTo>
                    <a:close/>
                  </a:path>
                </a:pathLst>
              </a:custGeom>
              <a:grpFill/>
              <a:ln w="7600" cap="flat">
                <a:noFill/>
                <a:bevel/>
              </a:ln>
            </p:spPr>
          </p:sp>
          <p:sp>
            <p:nvSpPr>
              <p:cNvPr id="25" name="TextBox 24"/>
              <p:cNvSpPr txBox="1"/>
              <p:nvPr/>
            </p:nvSpPr>
            <p:spPr>
              <a:xfrm>
                <a:off x="2891589" y="3833341"/>
                <a:ext cx="569388" cy="276999"/>
              </a:xfrm>
              <a:prstGeom prst="rect">
                <a:avLst/>
              </a:prstGeom>
              <a:grpFill/>
            </p:spPr>
            <p:txBody>
              <a:bodyPr wrap="none" rtlCol="0">
                <a:spAutoFit/>
              </a:bodyPr>
              <a:lstStyle/>
              <a:p>
                <a:pPr algn="ctr"/>
                <a:r>
                  <a:rPr lang="en-US" sz="1200" b="1" dirty="0">
                    <a:solidFill>
                      <a:schemeClr val="bg1"/>
                    </a:solidFill>
                  </a:rPr>
                  <a:t>CHILD</a:t>
                </a:r>
                <a:endParaRPr lang="id-ID" sz="1200" b="1" dirty="0">
                  <a:solidFill>
                    <a:schemeClr val="bg1"/>
                  </a:solidFill>
                </a:endParaRPr>
              </a:p>
            </p:txBody>
          </p:sp>
        </p:grpSp>
        <p:grpSp>
          <p:nvGrpSpPr>
            <p:cNvPr id="48" name="Group 47"/>
            <p:cNvGrpSpPr/>
            <p:nvPr/>
          </p:nvGrpSpPr>
          <p:grpSpPr>
            <a:xfrm>
              <a:off x="6830105" y="5289490"/>
              <a:ext cx="857918" cy="857918"/>
              <a:chOff x="2747324" y="3542882"/>
              <a:chExt cx="857918" cy="857918"/>
            </a:xfrm>
            <a:solidFill>
              <a:schemeClr val="accent1"/>
            </a:solidFill>
          </p:grpSpPr>
          <p:sp>
            <p:nvSpPr>
              <p:cNvPr id="49" name="Freeform 48"/>
              <p:cNvSpPr/>
              <p:nvPr/>
            </p:nvSpPr>
            <p:spPr>
              <a:xfrm rot="11660726">
                <a:off x="2747324" y="3542882"/>
                <a:ext cx="857918" cy="857918"/>
              </a:xfrm>
              <a:custGeom>
                <a:avLst/>
                <a:gdLst/>
                <a:ahLst/>
                <a:cxnLst/>
                <a:rect l="0" t="0" r="0" b="0"/>
                <a:pathLst>
                  <a:path w="827199" h="827199">
                    <a:moveTo>
                      <a:pt x="0" y="413600"/>
                    </a:moveTo>
                    <a:cubicBezTo>
                      <a:pt x="0" y="185176"/>
                      <a:pt x="185176" y="0"/>
                      <a:pt x="413600" y="0"/>
                    </a:cubicBezTo>
                    <a:cubicBezTo>
                      <a:pt x="642024" y="0"/>
                      <a:pt x="827199" y="185176"/>
                      <a:pt x="827199" y="413600"/>
                    </a:cubicBezTo>
                    <a:cubicBezTo>
                      <a:pt x="827199" y="642024"/>
                      <a:pt x="642024" y="827199"/>
                      <a:pt x="413600" y="827199"/>
                    </a:cubicBezTo>
                    <a:cubicBezTo>
                      <a:pt x="185176" y="827199"/>
                      <a:pt x="0" y="642024"/>
                      <a:pt x="0" y="413600"/>
                    </a:cubicBezTo>
                    <a:close/>
                  </a:path>
                </a:pathLst>
              </a:custGeom>
              <a:grpFill/>
              <a:ln w="7600" cap="flat">
                <a:noFill/>
                <a:bevel/>
              </a:ln>
            </p:spPr>
          </p:sp>
          <p:sp>
            <p:nvSpPr>
              <p:cNvPr id="50" name="TextBox 49"/>
              <p:cNvSpPr txBox="1"/>
              <p:nvPr/>
            </p:nvSpPr>
            <p:spPr>
              <a:xfrm>
                <a:off x="2891589" y="3833341"/>
                <a:ext cx="569388" cy="276999"/>
              </a:xfrm>
              <a:prstGeom prst="rect">
                <a:avLst/>
              </a:prstGeom>
              <a:grpFill/>
            </p:spPr>
            <p:txBody>
              <a:bodyPr wrap="none" rtlCol="0">
                <a:spAutoFit/>
              </a:bodyPr>
              <a:lstStyle/>
              <a:p>
                <a:pPr algn="ctr"/>
                <a:r>
                  <a:rPr lang="en-US" sz="1200" b="1" dirty="0">
                    <a:solidFill>
                      <a:schemeClr val="bg1"/>
                    </a:solidFill>
                  </a:rPr>
                  <a:t>CHILD</a:t>
                </a:r>
                <a:endParaRPr lang="id-ID" sz="1200" b="1" dirty="0">
                  <a:solidFill>
                    <a:schemeClr val="bg1"/>
                  </a:solidFill>
                </a:endParaRPr>
              </a:p>
            </p:txBody>
          </p:sp>
        </p:grpSp>
        <p:grpSp>
          <p:nvGrpSpPr>
            <p:cNvPr id="51" name="Group 50"/>
            <p:cNvGrpSpPr/>
            <p:nvPr/>
          </p:nvGrpSpPr>
          <p:grpSpPr>
            <a:xfrm>
              <a:off x="8023629" y="5294467"/>
              <a:ext cx="857918" cy="857918"/>
              <a:chOff x="2747324" y="3542882"/>
              <a:chExt cx="857918" cy="857918"/>
            </a:xfrm>
            <a:solidFill>
              <a:schemeClr val="accent1"/>
            </a:solidFill>
          </p:grpSpPr>
          <p:sp>
            <p:nvSpPr>
              <p:cNvPr id="52" name="Freeform 51"/>
              <p:cNvSpPr/>
              <p:nvPr/>
            </p:nvSpPr>
            <p:spPr>
              <a:xfrm rot="11660726">
                <a:off x="2747324" y="3542882"/>
                <a:ext cx="857918" cy="857918"/>
              </a:xfrm>
              <a:custGeom>
                <a:avLst/>
                <a:gdLst/>
                <a:ahLst/>
                <a:cxnLst/>
                <a:rect l="0" t="0" r="0" b="0"/>
                <a:pathLst>
                  <a:path w="827199" h="827199">
                    <a:moveTo>
                      <a:pt x="0" y="413600"/>
                    </a:moveTo>
                    <a:cubicBezTo>
                      <a:pt x="0" y="185176"/>
                      <a:pt x="185176" y="0"/>
                      <a:pt x="413600" y="0"/>
                    </a:cubicBezTo>
                    <a:cubicBezTo>
                      <a:pt x="642024" y="0"/>
                      <a:pt x="827199" y="185176"/>
                      <a:pt x="827199" y="413600"/>
                    </a:cubicBezTo>
                    <a:cubicBezTo>
                      <a:pt x="827199" y="642024"/>
                      <a:pt x="642024" y="827199"/>
                      <a:pt x="413600" y="827199"/>
                    </a:cubicBezTo>
                    <a:cubicBezTo>
                      <a:pt x="185176" y="827199"/>
                      <a:pt x="0" y="642024"/>
                      <a:pt x="0" y="413600"/>
                    </a:cubicBezTo>
                    <a:close/>
                  </a:path>
                </a:pathLst>
              </a:custGeom>
              <a:grpFill/>
              <a:ln w="7600" cap="flat">
                <a:noFill/>
                <a:bevel/>
              </a:ln>
            </p:spPr>
          </p:sp>
          <p:sp>
            <p:nvSpPr>
              <p:cNvPr id="53" name="TextBox 52"/>
              <p:cNvSpPr txBox="1"/>
              <p:nvPr/>
            </p:nvSpPr>
            <p:spPr>
              <a:xfrm>
                <a:off x="2891589" y="3833341"/>
                <a:ext cx="569388" cy="276999"/>
              </a:xfrm>
              <a:prstGeom prst="rect">
                <a:avLst/>
              </a:prstGeom>
              <a:grpFill/>
            </p:spPr>
            <p:txBody>
              <a:bodyPr wrap="none" rtlCol="0">
                <a:spAutoFit/>
              </a:bodyPr>
              <a:lstStyle/>
              <a:p>
                <a:pPr algn="ctr"/>
                <a:r>
                  <a:rPr lang="en-US" sz="1200" b="1" dirty="0">
                    <a:solidFill>
                      <a:schemeClr val="bg1"/>
                    </a:solidFill>
                  </a:rPr>
                  <a:t>CHILD</a:t>
                </a:r>
                <a:endParaRPr lang="id-ID" sz="1200" b="1" dirty="0">
                  <a:solidFill>
                    <a:schemeClr val="bg1"/>
                  </a:solidFill>
                </a:endParaRPr>
              </a:p>
            </p:txBody>
          </p:sp>
        </p:grpSp>
        <p:grpSp>
          <p:nvGrpSpPr>
            <p:cNvPr id="54" name="Group 53"/>
            <p:cNvGrpSpPr/>
            <p:nvPr/>
          </p:nvGrpSpPr>
          <p:grpSpPr>
            <a:xfrm>
              <a:off x="9310060" y="5294467"/>
              <a:ext cx="857918" cy="857918"/>
              <a:chOff x="2747324" y="3542882"/>
              <a:chExt cx="857918" cy="857918"/>
            </a:xfrm>
            <a:solidFill>
              <a:schemeClr val="accent1"/>
            </a:solidFill>
          </p:grpSpPr>
          <p:sp>
            <p:nvSpPr>
              <p:cNvPr id="55" name="Freeform 54"/>
              <p:cNvSpPr/>
              <p:nvPr/>
            </p:nvSpPr>
            <p:spPr>
              <a:xfrm rot="11660726">
                <a:off x="2747324" y="3542882"/>
                <a:ext cx="857918" cy="857918"/>
              </a:xfrm>
              <a:custGeom>
                <a:avLst/>
                <a:gdLst/>
                <a:ahLst/>
                <a:cxnLst/>
                <a:rect l="0" t="0" r="0" b="0"/>
                <a:pathLst>
                  <a:path w="827199" h="827199">
                    <a:moveTo>
                      <a:pt x="0" y="413600"/>
                    </a:moveTo>
                    <a:cubicBezTo>
                      <a:pt x="0" y="185176"/>
                      <a:pt x="185176" y="0"/>
                      <a:pt x="413600" y="0"/>
                    </a:cubicBezTo>
                    <a:cubicBezTo>
                      <a:pt x="642024" y="0"/>
                      <a:pt x="827199" y="185176"/>
                      <a:pt x="827199" y="413600"/>
                    </a:cubicBezTo>
                    <a:cubicBezTo>
                      <a:pt x="827199" y="642024"/>
                      <a:pt x="642024" y="827199"/>
                      <a:pt x="413600" y="827199"/>
                    </a:cubicBezTo>
                    <a:cubicBezTo>
                      <a:pt x="185176" y="827199"/>
                      <a:pt x="0" y="642024"/>
                      <a:pt x="0" y="413600"/>
                    </a:cubicBezTo>
                    <a:close/>
                  </a:path>
                </a:pathLst>
              </a:custGeom>
              <a:grpFill/>
              <a:ln w="7600" cap="flat">
                <a:noFill/>
                <a:bevel/>
              </a:ln>
            </p:spPr>
          </p:sp>
          <p:sp>
            <p:nvSpPr>
              <p:cNvPr id="56" name="TextBox 55"/>
              <p:cNvSpPr txBox="1"/>
              <p:nvPr/>
            </p:nvSpPr>
            <p:spPr>
              <a:xfrm>
                <a:off x="2891589" y="3833341"/>
                <a:ext cx="569388" cy="276999"/>
              </a:xfrm>
              <a:prstGeom prst="rect">
                <a:avLst/>
              </a:prstGeom>
              <a:grpFill/>
            </p:spPr>
            <p:txBody>
              <a:bodyPr wrap="none" rtlCol="0">
                <a:spAutoFit/>
              </a:bodyPr>
              <a:lstStyle/>
              <a:p>
                <a:pPr algn="ctr"/>
                <a:r>
                  <a:rPr lang="en-US" sz="1200" b="1" dirty="0">
                    <a:solidFill>
                      <a:schemeClr val="bg1"/>
                    </a:solidFill>
                  </a:rPr>
                  <a:t>CHILD</a:t>
                </a:r>
                <a:endParaRPr lang="id-ID" sz="1200" b="1" dirty="0">
                  <a:solidFill>
                    <a:schemeClr val="bg1"/>
                  </a:solidFill>
                </a:endParaRPr>
              </a:p>
            </p:txBody>
          </p:sp>
        </p:grpSp>
        <p:grpSp>
          <p:nvGrpSpPr>
            <p:cNvPr id="57" name="Group 56"/>
            <p:cNvGrpSpPr/>
            <p:nvPr/>
          </p:nvGrpSpPr>
          <p:grpSpPr>
            <a:xfrm>
              <a:off x="10689398" y="5294465"/>
              <a:ext cx="857918" cy="857918"/>
              <a:chOff x="2747324" y="3542882"/>
              <a:chExt cx="857918" cy="857918"/>
            </a:xfrm>
            <a:solidFill>
              <a:schemeClr val="accent1"/>
            </a:solidFill>
          </p:grpSpPr>
          <p:sp>
            <p:nvSpPr>
              <p:cNvPr id="58" name="Freeform 57"/>
              <p:cNvSpPr/>
              <p:nvPr/>
            </p:nvSpPr>
            <p:spPr>
              <a:xfrm rot="11660726">
                <a:off x="2747324" y="3542882"/>
                <a:ext cx="857918" cy="857918"/>
              </a:xfrm>
              <a:custGeom>
                <a:avLst/>
                <a:gdLst/>
                <a:ahLst/>
                <a:cxnLst/>
                <a:rect l="0" t="0" r="0" b="0"/>
                <a:pathLst>
                  <a:path w="827199" h="827199">
                    <a:moveTo>
                      <a:pt x="0" y="413600"/>
                    </a:moveTo>
                    <a:cubicBezTo>
                      <a:pt x="0" y="185176"/>
                      <a:pt x="185176" y="0"/>
                      <a:pt x="413600" y="0"/>
                    </a:cubicBezTo>
                    <a:cubicBezTo>
                      <a:pt x="642024" y="0"/>
                      <a:pt x="827199" y="185176"/>
                      <a:pt x="827199" y="413600"/>
                    </a:cubicBezTo>
                    <a:cubicBezTo>
                      <a:pt x="827199" y="642024"/>
                      <a:pt x="642024" y="827199"/>
                      <a:pt x="413600" y="827199"/>
                    </a:cubicBezTo>
                    <a:cubicBezTo>
                      <a:pt x="185176" y="827199"/>
                      <a:pt x="0" y="642024"/>
                      <a:pt x="0" y="413600"/>
                    </a:cubicBezTo>
                    <a:close/>
                  </a:path>
                </a:pathLst>
              </a:custGeom>
              <a:grpFill/>
              <a:ln w="7600" cap="flat">
                <a:noFill/>
                <a:bevel/>
              </a:ln>
            </p:spPr>
          </p:sp>
          <p:sp>
            <p:nvSpPr>
              <p:cNvPr id="59" name="TextBox 58"/>
              <p:cNvSpPr txBox="1"/>
              <p:nvPr/>
            </p:nvSpPr>
            <p:spPr>
              <a:xfrm>
                <a:off x="2891589" y="3833341"/>
                <a:ext cx="569388" cy="276999"/>
              </a:xfrm>
              <a:prstGeom prst="rect">
                <a:avLst/>
              </a:prstGeom>
              <a:grpFill/>
            </p:spPr>
            <p:txBody>
              <a:bodyPr wrap="none" rtlCol="0">
                <a:spAutoFit/>
              </a:bodyPr>
              <a:lstStyle/>
              <a:p>
                <a:pPr algn="ctr"/>
                <a:r>
                  <a:rPr lang="en-US" sz="1200" b="1" dirty="0">
                    <a:solidFill>
                      <a:schemeClr val="bg1"/>
                    </a:solidFill>
                  </a:rPr>
                  <a:t>CHILD</a:t>
                </a:r>
                <a:endParaRPr lang="id-ID" sz="1200" b="1" dirty="0">
                  <a:solidFill>
                    <a:schemeClr val="bg1"/>
                  </a:solidFill>
                </a:endParaRPr>
              </a:p>
            </p:txBody>
          </p:sp>
        </p:grpSp>
      </p:grpSp>
      <p:grpSp>
        <p:nvGrpSpPr>
          <p:cNvPr id="22" name="Group 21"/>
          <p:cNvGrpSpPr/>
          <p:nvPr/>
        </p:nvGrpSpPr>
        <p:grpSpPr>
          <a:xfrm>
            <a:off x="921929" y="2136069"/>
            <a:ext cx="4221195" cy="646331"/>
            <a:chOff x="923372" y="2895931"/>
            <a:chExt cx="4221195" cy="646331"/>
          </a:xfrm>
        </p:grpSpPr>
        <p:sp>
          <p:nvSpPr>
            <p:cNvPr id="17" name="Rectangle 16"/>
            <p:cNvSpPr/>
            <p:nvPr/>
          </p:nvSpPr>
          <p:spPr>
            <a:xfrm>
              <a:off x="1335600" y="2895931"/>
              <a:ext cx="3808967" cy="646331"/>
            </a:xfrm>
            <a:prstGeom prst="rect">
              <a:avLst/>
            </a:prstGeom>
          </p:spPr>
          <p:txBody>
            <a:bodyPr wrap="square">
              <a:spAutoFit/>
            </a:bodyPr>
            <a:lstStyle/>
            <a:p>
              <a:r>
                <a:rPr lang="en-US" dirty="0">
                  <a:solidFill>
                    <a:schemeClr val="bg1">
                      <a:lumMod val="50000"/>
                    </a:schemeClr>
                  </a:solidFill>
                </a:rPr>
                <a:t>T</a:t>
              </a:r>
              <a:r>
                <a:rPr lang="en-US" dirty="0" smtClean="0">
                  <a:solidFill>
                    <a:schemeClr val="bg1">
                      <a:lumMod val="50000"/>
                    </a:schemeClr>
                  </a:solidFill>
                </a:rPr>
                <a:t>ree - collection </a:t>
              </a:r>
              <a:r>
                <a:rPr lang="en-US" dirty="0">
                  <a:solidFill>
                    <a:schemeClr val="bg1">
                      <a:lumMod val="50000"/>
                    </a:schemeClr>
                  </a:solidFill>
                </a:rPr>
                <a:t>of nodes </a:t>
              </a:r>
              <a:r>
                <a:rPr lang="en-US" dirty="0" smtClean="0">
                  <a:solidFill>
                    <a:schemeClr val="bg1">
                      <a:lumMod val="50000"/>
                    </a:schemeClr>
                  </a:solidFill>
                </a:rPr>
                <a:t>starting at a </a:t>
              </a:r>
              <a:r>
                <a:rPr lang="en-US" dirty="0">
                  <a:solidFill>
                    <a:schemeClr val="bg1">
                      <a:lumMod val="50000"/>
                    </a:schemeClr>
                  </a:solidFill>
                </a:rPr>
                <a:t>root </a:t>
              </a:r>
              <a:r>
                <a:rPr lang="en-US" dirty="0" smtClean="0">
                  <a:solidFill>
                    <a:schemeClr val="bg1">
                      <a:lumMod val="50000"/>
                    </a:schemeClr>
                  </a:solidFill>
                </a:rPr>
                <a:t>node. </a:t>
              </a:r>
            </a:p>
          </p:txBody>
        </p:sp>
        <p:grpSp>
          <p:nvGrpSpPr>
            <p:cNvPr id="44" name="Group 43"/>
            <p:cNvGrpSpPr/>
            <p:nvPr/>
          </p:nvGrpSpPr>
          <p:grpSpPr>
            <a:xfrm>
              <a:off x="923372" y="3075581"/>
              <a:ext cx="287889" cy="287030"/>
              <a:chOff x="5918994" y="3280833"/>
              <a:chExt cx="354012" cy="352956"/>
            </a:xfrm>
            <a:solidFill>
              <a:schemeClr val="accent2"/>
            </a:solidFill>
          </p:grpSpPr>
          <p:sp>
            <p:nvSpPr>
              <p:cNvPr id="45" name="Oval 44"/>
              <p:cNvSpPr>
                <a:spLocks noChangeArrowheads="1"/>
              </p:cNvSpPr>
              <p:nvPr/>
            </p:nvSpPr>
            <p:spPr bwMode="auto">
              <a:xfrm>
                <a:off x="6010488" y="3371623"/>
                <a:ext cx="171376" cy="171727"/>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Freeform 45"/>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21" name="Group 20"/>
          <p:cNvGrpSpPr/>
          <p:nvPr/>
        </p:nvGrpSpPr>
        <p:grpSpPr>
          <a:xfrm>
            <a:off x="921929" y="3131633"/>
            <a:ext cx="4607676" cy="646331"/>
            <a:chOff x="896820" y="3517359"/>
            <a:chExt cx="4607676" cy="646331"/>
          </a:xfrm>
        </p:grpSpPr>
        <p:sp>
          <p:nvSpPr>
            <p:cNvPr id="18" name="Rectangle 17"/>
            <p:cNvSpPr/>
            <p:nvPr/>
          </p:nvSpPr>
          <p:spPr>
            <a:xfrm>
              <a:off x="1322689" y="3517359"/>
              <a:ext cx="4181807" cy="646331"/>
            </a:xfrm>
            <a:prstGeom prst="rect">
              <a:avLst/>
            </a:prstGeom>
          </p:spPr>
          <p:txBody>
            <a:bodyPr wrap="square">
              <a:spAutoFit/>
            </a:bodyPr>
            <a:lstStyle/>
            <a:p>
              <a:r>
                <a:rPr lang="en-US" dirty="0">
                  <a:solidFill>
                    <a:schemeClr val="bg1">
                      <a:lumMod val="50000"/>
                    </a:schemeClr>
                  </a:solidFill>
                </a:rPr>
                <a:t>Each node consists of a value, together with a list of references to its </a:t>
              </a:r>
              <a:r>
                <a:rPr lang="en-US" dirty="0" smtClean="0">
                  <a:solidFill>
                    <a:schemeClr val="bg1">
                      <a:lumMod val="50000"/>
                    </a:schemeClr>
                  </a:solidFill>
                </a:rPr>
                <a:t>children</a:t>
              </a:r>
              <a:endParaRPr lang="en-US" dirty="0">
                <a:solidFill>
                  <a:schemeClr val="bg1">
                    <a:lumMod val="50000"/>
                  </a:schemeClr>
                </a:solidFill>
              </a:endParaRPr>
            </a:p>
          </p:txBody>
        </p:sp>
        <p:grpSp>
          <p:nvGrpSpPr>
            <p:cNvPr id="64" name="Group 63"/>
            <p:cNvGrpSpPr/>
            <p:nvPr/>
          </p:nvGrpSpPr>
          <p:grpSpPr>
            <a:xfrm>
              <a:off x="896820" y="3697009"/>
              <a:ext cx="287889" cy="287030"/>
              <a:chOff x="5918994" y="3280833"/>
              <a:chExt cx="354012" cy="352956"/>
            </a:xfrm>
            <a:solidFill>
              <a:schemeClr val="accent2"/>
            </a:solidFill>
          </p:grpSpPr>
          <p:sp>
            <p:nvSpPr>
              <p:cNvPr id="66" name="Oval 65"/>
              <p:cNvSpPr>
                <a:spLocks noChangeArrowheads="1"/>
              </p:cNvSpPr>
              <p:nvPr/>
            </p:nvSpPr>
            <p:spPr bwMode="auto">
              <a:xfrm>
                <a:off x="6010488" y="3371623"/>
                <a:ext cx="171376" cy="171727"/>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66"/>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20" name="Group 19"/>
          <p:cNvGrpSpPr/>
          <p:nvPr/>
        </p:nvGrpSpPr>
        <p:grpSpPr>
          <a:xfrm>
            <a:off x="921929" y="4127197"/>
            <a:ext cx="4368870" cy="646331"/>
            <a:chOff x="901380" y="4620357"/>
            <a:chExt cx="4368870" cy="646331"/>
          </a:xfrm>
        </p:grpSpPr>
        <p:sp>
          <p:nvSpPr>
            <p:cNvPr id="19" name="Rectangle 18"/>
            <p:cNvSpPr/>
            <p:nvPr/>
          </p:nvSpPr>
          <p:spPr>
            <a:xfrm>
              <a:off x="1352323" y="4620357"/>
              <a:ext cx="3917927" cy="646331"/>
            </a:xfrm>
            <a:prstGeom prst="rect">
              <a:avLst/>
            </a:prstGeom>
          </p:spPr>
          <p:txBody>
            <a:bodyPr wrap="square">
              <a:spAutoFit/>
            </a:bodyPr>
            <a:lstStyle/>
            <a:p>
              <a:r>
                <a:rPr lang="en-US" dirty="0">
                  <a:solidFill>
                    <a:schemeClr val="bg1">
                      <a:lumMod val="50000"/>
                    </a:schemeClr>
                  </a:solidFill>
                </a:rPr>
                <a:t>No reference is duplicated, and none points to the root.</a:t>
              </a:r>
            </a:p>
          </p:txBody>
        </p:sp>
        <p:grpSp>
          <p:nvGrpSpPr>
            <p:cNvPr id="68" name="Group 67"/>
            <p:cNvGrpSpPr/>
            <p:nvPr/>
          </p:nvGrpSpPr>
          <p:grpSpPr>
            <a:xfrm>
              <a:off x="901380" y="4800007"/>
              <a:ext cx="287889" cy="287030"/>
              <a:chOff x="5918994" y="3280833"/>
              <a:chExt cx="354012" cy="352956"/>
            </a:xfrm>
            <a:solidFill>
              <a:schemeClr val="accent2"/>
            </a:solidFill>
          </p:grpSpPr>
          <p:sp>
            <p:nvSpPr>
              <p:cNvPr id="69" name="Oval 68"/>
              <p:cNvSpPr>
                <a:spLocks noChangeArrowheads="1"/>
              </p:cNvSpPr>
              <p:nvPr/>
            </p:nvSpPr>
            <p:spPr bwMode="auto">
              <a:xfrm>
                <a:off x="6010488" y="3371623"/>
                <a:ext cx="171376" cy="171727"/>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Freeform 69"/>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sp>
        <p:nvSpPr>
          <p:cNvPr id="2" name="Text Placeholder 1"/>
          <p:cNvSpPr>
            <a:spLocks noGrp="1"/>
          </p:cNvSpPr>
          <p:nvPr>
            <p:ph type="body" sz="quarter" idx="10"/>
          </p:nvPr>
        </p:nvSpPr>
        <p:spPr/>
        <p:txBody>
          <a:bodyPr>
            <a:normAutofit/>
          </a:bodyPr>
          <a:lstStyle/>
          <a:p>
            <a:r>
              <a:rPr lang="en-US" sz="2000" dirty="0" smtClean="0"/>
              <a:t>TREE</a:t>
            </a:r>
            <a:endParaRPr lang="en-US" sz="2000" dirty="0"/>
          </a:p>
        </p:txBody>
      </p:sp>
    </p:spTree>
    <p:extLst>
      <p:ext uri="{BB962C8B-B14F-4D97-AF65-F5344CB8AC3E}">
        <p14:creationId xmlns:p14="http://schemas.microsoft.com/office/powerpoint/2010/main" val="29957014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 name="Group 6"/>
          <p:cNvGrpSpPr/>
          <p:nvPr/>
        </p:nvGrpSpPr>
        <p:grpSpPr>
          <a:xfrm>
            <a:off x="3145613" y="1468781"/>
            <a:ext cx="5900773" cy="4081636"/>
            <a:chOff x="3619439" y="2092782"/>
            <a:chExt cx="5900773" cy="4081636"/>
          </a:xfrm>
        </p:grpSpPr>
        <p:cxnSp>
          <p:nvCxnSpPr>
            <p:cNvPr id="8" name="Straight Connector 7"/>
            <p:cNvCxnSpPr/>
            <p:nvPr/>
          </p:nvCxnSpPr>
          <p:spPr>
            <a:xfrm>
              <a:off x="7711915" y="4372384"/>
              <a:ext cx="1203485" cy="1136876"/>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7664502" y="4391418"/>
              <a:ext cx="0" cy="1082789"/>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H="1">
              <a:off x="6533788" y="4399112"/>
              <a:ext cx="1130714" cy="1202869"/>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6533788" y="3097530"/>
              <a:ext cx="1021442" cy="88011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endCxn id="34" idx="0"/>
            </p:cNvCxnSpPr>
            <p:nvPr/>
          </p:nvCxnSpPr>
          <p:spPr>
            <a:xfrm flipH="1">
              <a:off x="4048400" y="4314499"/>
              <a:ext cx="400919" cy="1287482"/>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4947266" y="4255997"/>
              <a:ext cx="338229" cy="1500231"/>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H="1">
              <a:off x="4854359" y="2905540"/>
              <a:ext cx="1286431" cy="10721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16" name="Group 15"/>
            <p:cNvGrpSpPr/>
            <p:nvPr/>
          </p:nvGrpSpPr>
          <p:grpSpPr>
            <a:xfrm>
              <a:off x="5533879" y="2092782"/>
              <a:ext cx="1388048" cy="1388048"/>
              <a:chOff x="5527294" y="4427937"/>
              <a:chExt cx="1388048" cy="1388048"/>
            </a:xfrm>
          </p:grpSpPr>
          <p:sp>
            <p:nvSpPr>
              <p:cNvPr id="41" name="Freeform 40"/>
              <p:cNvSpPr/>
              <p:nvPr/>
            </p:nvSpPr>
            <p:spPr>
              <a:xfrm rot="11660726">
                <a:off x="5527294" y="4427937"/>
                <a:ext cx="1388048" cy="1388048"/>
              </a:xfrm>
              <a:custGeom>
                <a:avLst/>
                <a:gdLst/>
                <a:ahLst/>
                <a:cxnLst/>
                <a:rect l="0" t="0" r="0" b="0"/>
                <a:pathLst>
                  <a:path w="928264" h="928264">
                    <a:moveTo>
                      <a:pt x="0" y="464133"/>
                    </a:moveTo>
                    <a:cubicBezTo>
                      <a:pt x="0" y="207799"/>
                      <a:pt x="207799" y="0"/>
                      <a:pt x="464133" y="0"/>
                    </a:cubicBezTo>
                    <a:cubicBezTo>
                      <a:pt x="720466" y="0"/>
                      <a:pt x="928264" y="207799"/>
                      <a:pt x="928264" y="464133"/>
                    </a:cubicBezTo>
                    <a:cubicBezTo>
                      <a:pt x="928264" y="720466"/>
                      <a:pt x="720466" y="928264"/>
                      <a:pt x="464133" y="928264"/>
                    </a:cubicBezTo>
                    <a:cubicBezTo>
                      <a:pt x="207799" y="928264"/>
                      <a:pt x="0" y="720466"/>
                      <a:pt x="0" y="464133"/>
                    </a:cubicBezTo>
                    <a:close/>
                  </a:path>
                </a:pathLst>
              </a:custGeom>
              <a:solidFill>
                <a:schemeClr val="accent6"/>
              </a:solidFill>
              <a:ln w="7600" cap="flat">
                <a:noFill/>
                <a:bevel/>
              </a:ln>
            </p:spPr>
          </p:sp>
          <p:sp>
            <p:nvSpPr>
              <p:cNvPr id="42" name="TextBox 41"/>
              <p:cNvSpPr txBox="1"/>
              <p:nvPr/>
            </p:nvSpPr>
            <p:spPr>
              <a:xfrm>
                <a:off x="5624039" y="4860351"/>
                <a:ext cx="1194558" cy="523220"/>
              </a:xfrm>
              <a:prstGeom prst="rect">
                <a:avLst/>
              </a:prstGeom>
              <a:noFill/>
            </p:spPr>
            <p:txBody>
              <a:bodyPr wrap="none" rtlCol="0">
                <a:spAutoFit/>
              </a:bodyPr>
              <a:lstStyle/>
              <a:p>
                <a:pPr algn="ctr"/>
                <a:r>
                  <a:rPr lang="en-US" sz="1400" b="1" dirty="0">
                    <a:solidFill>
                      <a:schemeClr val="bg1"/>
                    </a:solidFill>
                  </a:rPr>
                  <a:t>Root element</a:t>
                </a:r>
              </a:p>
              <a:p>
                <a:pPr algn="ctr"/>
                <a:r>
                  <a:rPr lang="en-US" sz="1400" b="1" dirty="0">
                    <a:solidFill>
                      <a:schemeClr val="bg1"/>
                    </a:solidFill>
                  </a:rPr>
                  <a:t>&lt;html&gt;</a:t>
                </a:r>
                <a:endParaRPr lang="id-ID" sz="1400" b="1" dirty="0">
                  <a:solidFill>
                    <a:schemeClr val="bg1"/>
                  </a:solidFill>
                </a:endParaRPr>
              </a:p>
            </p:txBody>
          </p:sp>
        </p:grpSp>
        <p:grpSp>
          <p:nvGrpSpPr>
            <p:cNvPr id="17" name="Group 16"/>
            <p:cNvGrpSpPr/>
            <p:nvPr/>
          </p:nvGrpSpPr>
          <p:grpSpPr>
            <a:xfrm>
              <a:off x="4274335" y="3816265"/>
              <a:ext cx="857918" cy="857918"/>
              <a:chOff x="4002657" y="3628222"/>
              <a:chExt cx="857918" cy="857918"/>
            </a:xfrm>
          </p:grpSpPr>
          <p:sp>
            <p:nvSpPr>
              <p:cNvPr id="39" name="Freeform 38"/>
              <p:cNvSpPr/>
              <p:nvPr/>
            </p:nvSpPr>
            <p:spPr>
              <a:xfrm rot="11660726">
                <a:off x="4002657" y="3628222"/>
                <a:ext cx="857918" cy="857918"/>
              </a:xfrm>
              <a:custGeom>
                <a:avLst/>
                <a:gdLst/>
                <a:ahLst/>
                <a:cxnLst/>
                <a:rect l="0" t="0" r="0" b="0"/>
                <a:pathLst>
                  <a:path w="827199" h="827199">
                    <a:moveTo>
                      <a:pt x="0" y="413600"/>
                    </a:moveTo>
                    <a:cubicBezTo>
                      <a:pt x="0" y="185176"/>
                      <a:pt x="185176" y="0"/>
                      <a:pt x="413600" y="0"/>
                    </a:cubicBezTo>
                    <a:cubicBezTo>
                      <a:pt x="642024" y="0"/>
                      <a:pt x="827199" y="185176"/>
                      <a:pt x="827199" y="413600"/>
                    </a:cubicBezTo>
                    <a:cubicBezTo>
                      <a:pt x="827199" y="642024"/>
                      <a:pt x="642024" y="827199"/>
                      <a:pt x="413600" y="827199"/>
                    </a:cubicBezTo>
                    <a:cubicBezTo>
                      <a:pt x="185176" y="827199"/>
                      <a:pt x="0" y="642024"/>
                      <a:pt x="0" y="413600"/>
                    </a:cubicBezTo>
                    <a:close/>
                  </a:path>
                </a:pathLst>
              </a:custGeom>
              <a:solidFill>
                <a:schemeClr val="accent3"/>
              </a:solidFill>
              <a:ln w="7600" cap="flat">
                <a:noFill/>
                <a:bevel/>
              </a:ln>
            </p:spPr>
          </p:sp>
          <p:sp>
            <p:nvSpPr>
              <p:cNvPr id="40" name="TextBox 39"/>
              <p:cNvSpPr txBox="1"/>
              <p:nvPr/>
            </p:nvSpPr>
            <p:spPr>
              <a:xfrm>
                <a:off x="4064369" y="3903292"/>
                <a:ext cx="734496" cy="307777"/>
              </a:xfrm>
              <a:prstGeom prst="rect">
                <a:avLst/>
              </a:prstGeom>
              <a:noFill/>
            </p:spPr>
            <p:txBody>
              <a:bodyPr wrap="none" rtlCol="0">
                <a:spAutoFit/>
              </a:bodyPr>
              <a:lstStyle/>
              <a:p>
                <a:pPr algn="ctr"/>
                <a:r>
                  <a:rPr lang="en-US" sz="1400" b="1" dirty="0">
                    <a:solidFill>
                      <a:schemeClr val="bg1"/>
                    </a:solidFill>
                  </a:rPr>
                  <a:t>&lt;head&gt;</a:t>
                </a:r>
                <a:endParaRPr lang="id-ID" sz="1400" b="1" dirty="0">
                  <a:solidFill>
                    <a:schemeClr val="bg1"/>
                  </a:solidFill>
                </a:endParaRPr>
              </a:p>
            </p:txBody>
          </p:sp>
        </p:grpSp>
        <p:grpSp>
          <p:nvGrpSpPr>
            <p:cNvPr id="18" name="Group 17"/>
            <p:cNvGrpSpPr/>
            <p:nvPr/>
          </p:nvGrpSpPr>
          <p:grpSpPr>
            <a:xfrm>
              <a:off x="7235543" y="3790343"/>
              <a:ext cx="857918" cy="857918"/>
              <a:chOff x="4002657" y="3628222"/>
              <a:chExt cx="857918" cy="857918"/>
            </a:xfrm>
          </p:grpSpPr>
          <p:sp>
            <p:nvSpPr>
              <p:cNvPr id="37" name="Freeform 36"/>
              <p:cNvSpPr/>
              <p:nvPr/>
            </p:nvSpPr>
            <p:spPr>
              <a:xfrm rot="11660726">
                <a:off x="4002657" y="3628222"/>
                <a:ext cx="857918" cy="857918"/>
              </a:xfrm>
              <a:custGeom>
                <a:avLst/>
                <a:gdLst/>
                <a:ahLst/>
                <a:cxnLst/>
                <a:rect l="0" t="0" r="0" b="0"/>
                <a:pathLst>
                  <a:path w="827199" h="827199">
                    <a:moveTo>
                      <a:pt x="0" y="413600"/>
                    </a:moveTo>
                    <a:cubicBezTo>
                      <a:pt x="0" y="185176"/>
                      <a:pt x="185176" y="0"/>
                      <a:pt x="413600" y="0"/>
                    </a:cubicBezTo>
                    <a:cubicBezTo>
                      <a:pt x="642024" y="0"/>
                      <a:pt x="827199" y="185176"/>
                      <a:pt x="827199" y="413600"/>
                    </a:cubicBezTo>
                    <a:cubicBezTo>
                      <a:pt x="827199" y="642024"/>
                      <a:pt x="642024" y="827199"/>
                      <a:pt x="413600" y="827199"/>
                    </a:cubicBezTo>
                    <a:cubicBezTo>
                      <a:pt x="185176" y="827199"/>
                      <a:pt x="0" y="642024"/>
                      <a:pt x="0" y="413600"/>
                    </a:cubicBezTo>
                    <a:close/>
                  </a:path>
                </a:pathLst>
              </a:custGeom>
              <a:solidFill>
                <a:schemeClr val="accent3"/>
              </a:solidFill>
              <a:ln w="7600" cap="flat">
                <a:noFill/>
                <a:bevel/>
              </a:ln>
            </p:spPr>
          </p:sp>
          <p:sp>
            <p:nvSpPr>
              <p:cNvPr id="38" name="TextBox 37"/>
              <p:cNvSpPr txBox="1"/>
              <p:nvPr/>
            </p:nvSpPr>
            <p:spPr>
              <a:xfrm>
                <a:off x="4068024" y="3902486"/>
                <a:ext cx="737702" cy="307777"/>
              </a:xfrm>
              <a:prstGeom prst="rect">
                <a:avLst/>
              </a:prstGeom>
              <a:noFill/>
            </p:spPr>
            <p:txBody>
              <a:bodyPr wrap="none" rtlCol="0">
                <a:spAutoFit/>
              </a:bodyPr>
              <a:lstStyle/>
              <a:p>
                <a:pPr algn="ctr"/>
                <a:r>
                  <a:rPr lang="en-US" sz="1400" b="1" dirty="0">
                    <a:solidFill>
                      <a:schemeClr val="bg1"/>
                    </a:solidFill>
                  </a:rPr>
                  <a:t>&lt;body&gt;</a:t>
                </a:r>
                <a:endParaRPr lang="id-ID" sz="1400" b="1" dirty="0">
                  <a:solidFill>
                    <a:schemeClr val="bg1"/>
                  </a:solidFill>
                </a:endParaRPr>
              </a:p>
            </p:txBody>
          </p:sp>
        </p:grpSp>
        <p:grpSp>
          <p:nvGrpSpPr>
            <p:cNvPr id="20" name="Group 19"/>
            <p:cNvGrpSpPr/>
            <p:nvPr/>
          </p:nvGrpSpPr>
          <p:grpSpPr>
            <a:xfrm>
              <a:off x="3619439" y="5311522"/>
              <a:ext cx="857918" cy="857918"/>
              <a:chOff x="2747324" y="3542882"/>
              <a:chExt cx="857918" cy="857918"/>
            </a:xfrm>
          </p:grpSpPr>
          <p:sp>
            <p:nvSpPr>
              <p:cNvPr id="33" name="Freeform 32"/>
              <p:cNvSpPr/>
              <p:nvPr/>
            </p:nvSpPr>
            <p:spPr>
              <a:xfrm rot="11660726">
                <a:off x="2747324" y="3542882"/>
                <a:ext cx="857918" cy="857918"/>
              </a:xfrm>
              <a:custGeom>
                <a:avLst/>
                <a:gdLst/>
                <a:ahLst/>
                <a:cxnLst/>
                <a:rect l="0" t="0" r="0" b="0"/>
                <a:pathLst>
                  <a:path w="827199" h="827199">
                    <a:moveTo>
                      <a:pt x="0" y="413600"/>
                    </a:moveTo>
                    <a:cubicBezTo>
                      <a:pt x="0" y="185176"/>
                      <a:pt x="185176" y="0"/>
                      <a:pt x="413600" y="0"/>
                    </a:cubicBezTo>
                    <a:cubicBezTo>
                      <a:pt x="642024" y="0"/>
                      <a:pt x="827199" y="185176"/>
                      <a:pt x="827199" y="413600"/>
                    </a:cubicBezTo>
                    <a:cubicBezTo>
                      <a:pt x="827199" y="642024"/>
                      <a:pt x="642024" y="827199"/>
                      <a:pt x="413600" y="827199"/>
                    </a:cubicBezTo>
                    <a:cubicBezTo>
                      <a:pt x="185176" y="827199"/>
                      <a:pt x="0" y="642024"/>
                      <a:pt x="0" y="413600"/>
                    </a:cubicBezTo>
                    <a:close/>
                  </a:path>
                </a:pathLst>
              </a:custGeom>
              <a:solidFill>
                <a:schemeClr val="accent1"/>
              </a:solidFill>
              <a:ln w="7600" cap="flat">
                <a:noFill/>
                <a:bevel/>
              </a:ln>
            </p:spPr>
          </p:sp>
          <p:sp>
            <p:nvSpPr>
              <p:cNvPr id="34" name="TextBox 33"/>
              <p:cNvSpPr txBox="1"/>
              <p:nvPr/>
            </p:nvSpPr>
            <p:spPr>
              <a:xfrm>
                <a:off x="2877164" y="3833341"/>
                <a:ext cx="598241" cy="276999"/>
              </a:xfrm>
              <a:prstGeom prst="rect">
                <a:avLst/>
              </a:prstGeom>
              <a:noFill/>
            </p:spPr>
            <p:txBody>
              <a:bodyPr wrap="none" rtlCol="0">
                <a:spAutoFit/>
              </a:bodyPr>
              <a:lstStyle/>
              <a:p>
                <a:pPr algn="ctr"/>
                <a:r>
                  <a:rPr lang="en-US" sz="1200" b="1" dirty="0">
                    <a:solidFill>
                      <a:schemeClr val="bg1"/>
                    </a:solidFill>
                  </a:rPr>
                  <a:t>&lt;title&gt;</a:t>
                </a:r>
                <a:endParaRPr lang="id-ID" sz="1200" b="1" dirty="0">
                  <a:solidFill>
                    <a:schemeClr val="bg1"/>
                  </a:solidFill>
                </a:endParaRPr>
              </a:p>
            </p:txBody>
          </p:sp>
        </p:grpSp>
        <p:grpSp>
          <p:nvGrpSpPr>
            <p:cNvPr id="21" name="Group 20"/>
            <p:cNvGrpSpPr/>
            <p:nvPr/>
          </p:nvGrpSpPr>
          <p:grpSpPr>
            <a:xfrm>
              <a:off x="4803001" y="5311523"/>
              <a:ext cx="857918" cy="857918"/>
              <a:chOff x="2747324" y="3542882"/>
              <a:chExt cx="857918" cy="857918"/>
            </a:xfrm>
          </p:grpSpPr>
          <p:sp>
            <p:nvSpPr>
              <p:cNvPr id="31" name="Freeform 30"/>
              <p:cNvSpPr/>
              <p:nvPr/>
            </p:nvSpPr>
            <p:spPr>
              <a:xfrm rot="11660726">
                <a:off x="2747324" y="3542882"/>
                <a:ext cx="857918" cy="857918"/>
              </a:xfrm>
              <a:custGeom>
                <a:avLst/>
                <a:gdLst/>
                <a:ahLst/>
                <a:cxnLst/>
                <a:rect l="0" t="0" r="0" b="0"/>
                <a:pathLst>
                  <a:path w="827199" h="827199">
                    <a:moveTo>
                      <a:pt x="0" y="413600"/>
                    </a:moveTo>
                    <a:cubicBezTo>
                      <a:pt x="0" y="185176"/>
                      <a:pt x="185176" y="0"/>
                      <a:pt x="413600" y="0"/>
                    </a:cubicBezTo>
                    <a:cubicBezTo>
                      <a:pt x="642024" y="0"/>
                      <a:pt x="827199" y="185176"/>
                      <a:pt x="827199" y="413600"/>
                    </a:cubicBezTo>
                    <a:cubicBezTo>
                      <a:pt x="827199" y="642024"/>
                      <a:pt x="642024" y="827199"/>
                      <a:pt x="413600" y="827199"/>
                    </a:cubicBezTo>
                    <a:cubicBezTo>
                      <a:pt x="185176" y="827199"/>
                      <a:pt x="0" y="642024"/>
                      <a:pt x="0" y="413600"/>
                    </a:cubicBezTo>
                    <a:close/>
                  </a:path>
                </a:pathLst>
              </a:custGeom>
              <a:solidFill>
                <a:schemeClr val="accent1"/>
              </a:solidFill>
              <a:ln w="7600" cap="flat">
                <a:noFill/>
                <a:bevel/>
              </a:ln>
            </p:spPr>
          </p:sp>
          <p:sp>
            <p:nvSpPr>
              <p:cNvPr id="32" name="TextBox 31"/>
              <p:cNvSpPr txBox="1"/>
              <p:nvPr/>
            </p:nvSpPr>
            <p:spPr>
              <a:xfrm>
                <a:off x="2889987" y="3833341"/>
                <a:ext cx="572593" cy="276999"/>
              </a:xfrm>
              <a:prstGeom prst="rect">
                <a:avLst/>
              </a:prstGeom>
              <a:noFill/>
            </p:spPr>
            <p:txBody>
              <a:bodyPr wrap="none" rtlCol="0">
                <a:spAutoFit/>
              </a:bodyPr>
              <a:lstStyle/>
              <a:p>
                <a:pPr algn="ctr"/>
                <a:r>
                  <a:rPr lang="en-US" sz="1200" b="1" dirty="0">
                    <a:solidFill>
                      <a:schemeClr val="bg1"/>
                    </a:solidFill>
                  </a:rPr>
                  <a:t>&lt;link&gt;</a:t>
                </a:r>
                <a:endParaRPr lang="id-ID" sz="1200" b="1" dirty="0">
                  <a:solidFill>
                    <a:schemeClr val="bg1"/>
                  </a:solidFill>
                </a:endParaRPr>
              </a:p>
            </p:txBody>
          </p:sp>
        </p:grpSp>
        <p:grpSp>
          <p:nvGrpSpPr>
            <p:cNvPr id="22" name="Group 21"/>
            <p:cNvGrpSpPr/>
            <p:nvPr/>
          </p:nvGrpSpPr>
          <p:grpSpPr>
            <a:xfrm>
              <a:off x="5996525" y="5316500"/>
              <a:ext cx="857918" cy="857918"/>
              <a:chOff x="2747324" y="3542882"/>
              <a:chExt cx="857918" cy="857918"/>
            </a:xfrm>
          </p:grpSpPr>
          <p:sp>
            <p:nvSpPr>
              <p:cNvPr id="29" name="Freeform 28"/>
              <p:cNvSpPr/>
              <p:nvPr/>
            </p:nvSpPr>
            <p:spPr>
              <a:xfrm rot="11660726">
                <a:off x="2747324" y="3542882"/>
                <a:ext cx="857918" cy="857918"/>
              </a:xfrm>
              <a:custGeom>
                <a:avLst/>
                <a:gdLst/>
                <a:ahLst/>
                <a:cxnLst/>
                <a:rect l="0" t="0" r="0" b="0"/>
                <a:pathLst>
                  <a:path w="827199" h="827199">
                    <a:moveTo>
                      <a:pt x="0" y="413600"/>
                    </a:moveTo>
                    <a:cubicBezTo>
                      <a:pt x="0" y="185176"/>
                      <a:pt x="185176" y="0"/>
                      <a:pt x="413600" y="0"/>
                    </a:cubicBezTo>
                    <a:cubicBezTo>
                      <a:pt x="642024" y="0"/>
                      <a:pt x="827199" y="185176"/>
                      <a:pt x="827199" y="413600"/>
                    </a:cubicBezTo>
                    <a:cubicBezTo>
                      <a:pt x="827199" y="642024"/>
                      <a:pt x="642024" y="827199"/>
                      <a:pt x="413600" y="827199"/>
                    </a:cubicBezTo>
                    <a:cubicBezTo>
                      <a:pt x="185176" y="827199"/>
                      <a:pt x="0" y="642024"/>
                      <a:pt x="0" y="413600"/>
                    </a:cubicBezTo>
                    <a:close/>
                  </a:path>
                </a:pathLst>
              </a:custGeom>
              <a:solidFill>
                <a:schemeClr val="accent1"/>
              </a:solidFill>
              <a:ln w="7600" cap="flat">
                <a:noFill/>
                <a:bevel/>
              </a:ln>
            </p:spPr>
          </p:sp>
          <p:sp>
            <p:nvSpPr>
              <p:cNvPr id="30" name="TextBox 29"/>
              <p:cNvSpPr txBox="1"/>
              <p:nvPr/>
            </p:nvSpPr>
            <p:spPr>
              <a:xfrm>
                <a:off x="2910025" y="3833341"/>
                <a:ext cx="532518" cy="276999"/>
              </a:xfrm>
              <a:prstGeom prst="rect">
                <a:avLst/>
              </a:prstGeom>
              <a:noFill/>
            </p:spPr>
            <p:txBody>
              <a:bodyPr wrap="none" rtlCol="0">
                <a:spAutoFit/>
              </a:bodyPr>
              <a:lstStyle/>
              <a:p>
                <a:pPr algn="ctr"/>
                <a:r>
                  <a:rPr lang="en-US" sz="1200" b="1" dirty="0">
                    <a:solidFill>
                      <a:schemeClr val="bg1"/>
                    </a:solidFill>
                  </a:rPr>
                  <a:t>&lt;div&gt;</a:t>
                </a:r>
                <a:endParaRPr lang="id-ID" sz="1200" b="1" dirty="0">
                  <a:solidFill>
                    <a:schemeClr val="bg1"/>
                  </a:solidFill>
                </a:endParaRPr>
              </a:p>
            </p:txBody>
          </p:sp>
        </p:grpSp>
        <p:grpSp>
          <p:nvGrpSpPr>
            <p:cNvPr id="23" name="Group 22"/>
            <p:cNvGrpSpPr/>
            <p:nvPr/>
          </p:nvGrpSpPr>
          <p:grpSpPr>
            <a:xfrm>
              <a:off x="7282956" y="5316500"/>
              <a:ext cx="857918" cy="857918"/>
              <a:chOff x="2747324" y="3542882"/>
              <a:chExt cx="857918" cy="857918"/>
            </a:xfrm>
          </p:grpSpPr>
          <p:sp>
            <p:nvSpPr>
              <p:cNvPr id="27" name="Freeform 26"/>
              <p:cNvSpPr/>
              <p:nvPr/>
            </p:nvSpPr>
            <p:spPr>
              <a:xfrm rot="11660726">
                <a:off x="2747324" y="3542882"/>
                <a:ext cx="857918" cy="857918"/>
              </a:xfrm>
              <a:custGeom>
                <a:avLst/>
                <a:gdLst/>
                <a:ahLst/>
                <a:cxnLst/>
                <a:rect l="0" t="0" r="0" b="0"/>
                <a:pathLst>
                  <a:path w="827199" h="827199">
                    <a:moveTo>
                      <a:pt x="0" y="413600"/>
                    </a:moveTo>
                    <a:cubicBezTo>
                      <a:pt x="0" y="185176"/>
                      <a:pt x="185176" y="0"/>
                      <a:pt x="413600" y="0"/>
                    </a:cubicBezTo>
                    <a:cubicBezTo>
                      <a:pt x="642024" y="0"/>
                      <a:pt x="827199" y="185176"/>
                      <a:pt x="827199" y="413600"/>
                    </a:cubicBezTo>
                    <a:cubicBezTo>
                      <a:pt x="827199" y="642024"/>
                      <a:pt x="642024" y="827199"/>
                      <a:pt x="413600" y="827199"/>
                    </a:cubicBezTo>
                    <a:cubicBezTo>
                      <a:pt x="185176" y="827199"/>
                      <a:pt x="0" y="642024"/>
                      <a:pt x="0" y="413600"/>
                    </a:cubicBezTo>
                    <a:close/>
                  </a:path>
                </a:pathLst>
              </a:custGeom>
              <a:solidFill>
                <a:schemeClr val="accent1"/>
              </a:solidFill>
              <a:ln w="7600" cap="flat">
                <a:noFill/>
                <a:bevel/>
              </a:ln>
            </p:spPr>
          </p:sp>
          <p:sp>
            <p:nvSpPr>
              <p:cNvPr id="28" name="TextBox 27"/>
              <p:cNvSpPr txBox="1"/>
              <p:nvPr/>
            </p:nvSpPr>
            <p:spPr>
              <a:xfrm>
                <a:off x="2926055" y="3833341"/>
                <a:ext cx="500458" cy="276999"/>
              </a:xfrm>
              <a:prstGeom prst="rect">
                <a:avLst/>
              </a:prstGeom>
              <a:noFill/>
            </p:spPr>
            <p:txBody>
              <a:bodyPr wrap="none" rtlCol="0">
                <a:spAutoFit/>
              </a:bodyPr>
              <a:lstStyle/>
              <a:p>
                <a:pPr algn="ctr"/>
                <a:r>
                  <a:rPr lang="en-US" sz="1200" b="1" dirty="0">
                    <a:solidFill>
                      <a:schemeClr val="bg1"/>
                    </a:solidFill>
                  </a:rPr>
                  <a:t>&lt;h1&gt;</a:t>
                </a:r>
                <a:endParaRPr lang="id-ID" sz="1200" b="1" dirty="0">
                  <a:solidFill>
                    <a:schemeClr val="bg1"/>
                  </a:solidFill>
                </a:endParaRPr>
              </a:p>
            </p:txBody>
          </p:sp>
        </p:grpSp>
        <p:grpSp>
          <p:nvGrpSpPr>
            <p:cNvPr id="24" name="Group 23"/>
            <p:cNvGrpSpPr/>
            <p:nvPr/>
          </p:nvGrpSpPr>
          <p:grpSpPr>
            <a:xfrm>
              <a:off x="8662294" y="5316498"/>
              <a:ext cx="857918" cy="857918"/>
              <a:chOff x="2747324" y="3542882"/>
              <a:chExt cx="857918" cy="857918"/>
            </a:xfrm>
          </p:grpSpPr>
          <p:sp>
            <p:nvSpPr>
              <p:cNvPr id="25" name="Freeform 24"/>
              <p:cNvSpPr/>
              <p:nvPr/>
            </p:nvSpPr>
            <p:spPr>
              <a:xfrm rot="11660726">
                <a:off x="2747324" y="3542882"/>
                <a:ext cx="857918" cy="857918"/>
              </a:xfrm>
              <a:custGeom>
                <a:avLst/>
                <a:gdLst/>
                <a:ahLst/>
                <a:cxnLst/>
                <a:rect l="0" t="0" r="0" b="0"/>
                <a:pathLst>
                  <a:path w="827199" h="827199">
                    <a:moveTo>
                      <a:pt x="0" y="413600"/>
                    </a:moveTo>
                    <a:cubicBezTo>
                      <a:pt x="0" y="185176"/>
                      <a:pt x="185176" y="0"/>
                      <a:pt x="413600" y="0"/>
                    </a:cubicBezTo>
                    <a:cubicBezTo>
                      <a:pt x="642024" y="0"/>
                      <a:pt x="827199" y="185176"/>
                      <a:pt x="827199" y="413600"/>
                    </a:cubicBezTo>
                    <a:cubicBezTo>
                      <a:pt x="827199" y="642024"/>
                      <a:pt x="642024" y="827199"/>
                      <a:pt x="413600" y="827199"/>
                    </a:cubicBezTo>
                    <a:cubicBezTo>
                      <a:pt x="185176" y="827199"/>
                      <a:pt x="0" y="642024"/>
                      <a:pt x="0" y="413600"/>
                    </a:cubicBezTo>
                    <a:close/>
                  </a:path>
                </a:pathLst>
              </a:custGeom>
              <a:solidFill>
                <a:schemeClr val="accent1"/>
              </a:solidFill>
              <a:ln w="7600" cap="flat">
                <a:noFill/>
                <a:bevel/>
              </a:ln>
            </p:spPr>
          </p:sp>
          <p:sp>
            <p:nvSpPr>
              <p:cNvPr id="26" name="TextBox 25"/>
              <p:cNvSpPr txBox="1"/>
              <p:nvPr/>
            </p:nvSpPr>
            <p:spPr>
              <a:xfrm>
                <a:off x="2965328" y="3833341"/>
                <a:ext cx="421911" cy="276999"/>
              </a:xfrm>
              <a:prstGeom prst="rect">
                <a:avLst/>
              </a:prstGeom>
              <a:noFill/>
            </p:spPr>
            <p:txBody>
              <a:bodyPr wrap="none" rtlCol="0">
                <a:spAutoFit/>
              </a:bodyPr>
              <a:lstStyle/>
              <a:p>
                <a:pPr algn="ctr"/>
                <a:r>
                  <a:rPr lang="en-US" sz="1200" b="1" dirty="0">
                    <a:solidFill>
                      <a:schemeClr val="bg1"/>
                    </a:solidFill>
                  </a:rPr>
                  <a:t>&lt;p&gt;</a:t>
                </a:r>
                <a:endParaRPr lang="id-ID" sz="1200" b="1" dirty="0">
                  <a:solidFill>
                    <a:schemeClr val="bg1"/>
                  </a:solidFill>
                </a:endParaRPr>
              </a:p>
            </p:txBody>
          </p:sp>
        </p:grpSp>
      </p:grpSp>
      <p:sp>
        <p:nvSpPr>
          <p:cNvPr id="2" name="Text Placeholder 1"/>
          <p:cNvSpPr>
            <a:spLocks noGrp="1"/>
          </p:cNvSpPr>
          <p:nvPr>
            <p:ph type="body" sz="quarter" idx="10"/>
          </p:nvPr>
        </p:nvSpPr>
        <p:spPr/>
        <p:txBody>
          <a:bodyPr>
            <a:normAutofit/>
          </a:bodyPr>
          <a:lstStyle/>
          <a:p>
            <a:r>
              <a:rPr lang="en-US" sz="2000" dirty="0" smtClean="0"/>
              <a:t>EVERYBODY USED A TREE AT LEAST ONCE</a:t>
            </a:r>
            <a:endParaRPr lang="en-US" sz="2000" dirty="0"/>
          </a:p>
        </p:txBody>
      </p:sp>
    </p:spTree>
    <p:extLst>
      <p:ext uri="{BB962C8B-B14F-4D97-AF65-F5344CB8AC3E}">
        <p14:creationId xmlns:p14="http://schemas.microsoft.com/office/powerpoint/2010/main" val="39907980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6"/>
          <p:cNvSpPr>
            <a:spLocks noEditPoints="1"/>
          </p:cNvSpPr>
          <p:nvPr/>
        </p:nvSpPr>
        <p:spPr bwMode="auto">
          <a:xfrm>
            <a:off x="6129682" y="1881587"/>
            <a:ext cx="1444575" cy="3510392"/>
          </a:xfrm>
          <a:custGeom>
            <a:avLst/>
            <a:gdLst>
              <a:gd name="T0" fmla="*/ 1133 w 1878"/>
              <a:gd name="T1" fmla="*/ 0 h 4564"/>
              <a:gd name="T2" fmla="*/ 57 w 1878"/>
              <a:gd name="T3" fmla="*/ 2063 h 4564"/>
              <a:gd name="T4" fmla="*/ 70 w 1878"/>
              <a:gd name="T5" fmla="*/ 4564 h 4564"/>
              <a:gd name="T6" fmla="*/ 180 w 1878"/>
              <a:gd name="T7" fmla="*/ 2095 h 4564"/>
              <a:gd name="T8" fmla="*/ 1133 w 1878"/>
              <a:gd name="T9" fmla="*/ 1488 h 4564"/>
              <a:gd name="T10" fmla="*/ 1878 w 1878"/>
              <a:gd name="T11" fmla="*/ 744 h 4564"/>
              <a:gd name="T12" fmla="*/ 1133 w 1878"/>
              <a:gd name="T13" fmla="*/ 0 h 4564"/>
              <a:gd name="T14" fmla="*/ 1133 w 1878"/>
              <a:gd name="T15" fmla="*/ 1356 h 4564"/>
              <a:gd name="T16" fmla="*/ 544 w 1878"/>
              <a:gd name="T17" fmla="*/ 1457 h 4564"/>
              <a:gd name="T18" fmla="*/ 307 w 1878"/>
              <a:gd name="T19" fmla="*/ 1236 h 4564"/>
              <a:gd name="T20" fmla="*/ 631 w 1878"/>
              <a:gd name="T21" fmla="*/ 394 h 4564"/>
              <a:gd name="T22" fmla="*/ 631 w 1878"/>
              <a:gd name="T23" fmla="*/ 394 h 4564"/>
              <a:gd name="T24" fmla="*/ 1133 w 1878"/>
              <a:gd name="T25" fmla="*/ 131 h 4564"/>
              <a:gd name="T26" fmla="*/ 1746 w 1878"/>
              <a:gd name="T27" fmla="*/ 744 h 4564"/>
              <a:gd name="T28" fmla="*/ 1133 w 1878"/>
              <a:gd name="T29" fmla="*/ 1356 h 4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8" h="4564">
                <a:moveTo>
                  <a:pt x="1133" y="0"/>
                </a:moveTo>
                <a:cubicBezTo>
                  <a:pt x="284" y="0"/>
                  <a:pt x="91" y="1190"/>
                  <a:pt x="57" y="2063"/>
                </a:cubicBezTo>
                <a:cubicBezTo>
                  <a:pt x="50" y="2249"/>
                  <a:pt x="0" y="4564"/>
                  <a:pt x="70" y="4564"/>
                </a:cubicBezTo>
                <a:cubicBezTo>
                  <a:pt x="141" y="4564"/>
                  <a:pt x="62" y="2554"/>
                  <a:pt x="180" y="2095"/>
                </a:cubicBezTo>
                <a:cubicBezTo>
                  <a:pt x="271" y="1743"/>
                  <a:pt x="585" y="1488"/>
                  <a:pt x="1133" y="1488"/>
                </a:cubicBezTo>
                <a:cubicBezTo>
                  <a:pt x="1544" y="1488"/>
                  <a:pt x="1878" y="1155"/>
                  <a:pt x="1878" y="744"/>
                </a:cubicBezTo>
                <a:cubicBezTo>
                  <a:pt x="1878" y="333"/>
                  <a:pt x="1544" y="0"/>
                  <a:pt x="1133" y="0"/>
                </a:cubicBezTo>
                <a:close/>
                <a:moveTo>
                  <a:pt x="1133" y="1356"/>
                </a:moveTo>
                <a:cubicBezTo>
                  <a:pt x="843" y="1356"/>
                  <a:pt x="682" y="1392"/>
                  <a:pt x="544" y="1457"/>
                </a:cubicBezTo>
                <a:cubicBezTo>
                  <a:pt x="337" y="1554"/>
                  <a:pt x="265" y="1452"/>
                  <a:pt x="307" y="1236"/>
                </a:cubicBezTo>
                <a:cubicBezTo>
                  <a:pt x="364" y="947"/>
                  <a:pt x="451" y="638"/>
                  <a:pt x="631" y="394"/>
                </a:cubicBezTo>
                <a:cubicBezTo>
                  <a:pt x="631" y="394"/>
                  <a:pt x="631" y="394"/>
                  <a:pt x="631" y="394"/>
                </a:cubicBezTo>
                <a:cubicBezTo>
                  <a:pt x="741" y="235"/>
                  <a:pt x="925" y="131"/>
                  <a:pt x="1133" y="131"/>
                </a:cubicBezTo>
                <a:cubicBezTo>
                  <a:pt x="1472" y="131"/>
                  <a:pt x="1746" y="406"/>
                  <a:pt x="1746" y="744"/>
                </a:cubicBezTo>
                <a:cubicBezTo>
                  <a:pt x="1746" y="1082"/>
                  <a:pt x="1472" y="1356"/>
                  <a:pt x="1133" y="135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p>
        </p:txBody>
      </p:sp>
      <p:sp>
        <p:nvSpPr>
          <p:cNvPr id="15" name="Freeform 7"/>
          <p:cNvSpPr>
            <a:spLocks noEditPoints="1"/>
          </p:cNvSpPr>
          <p:nvPr/>
        </p:nvSpPr>
        <p:spPr bwMode="auto">
          <a:xfrm>
            <a:off x="6199175" y="2987716"/>
            <a:ext cx="1327746" cy="2412072"/>
          </a:xfrm>
          <a:custGeom>
            <a:avLst/>
            <a:gdLst>
              <a:gd name="T0" fmla="*/ 1072 w 1726"/>
              <a:gd name="T1" fmla="*/ 73 h 3136"/>
              <a:gd name="T2" fmla="*/ 60 w 1726"/>
              <a:gd name="T3" fmla="*/ 1513 h 3136"/>
              <a:gd name="T4" fmla="*/ 57 w 1726"/>
              <a:gd name="T5" fmla="*/ 3119 h 3136"/>
              <a:gd name="T6" fmla="*/ 149 w 1726"/>
              <a:gd name="T7" fmla="*/ 1789 h 3136"/>
              <a:gd name="T8" fmla="*/ 1072 w 1726"/>
              <a:gd name="T9" fmla="*/ 1382 h 3136"/>
              <a:gd name="T10" fmla="*/ 1726 w 1726"/>
              <a:gd name="T11" fmla="*/ 728 h 3136"/>
              <a:gd name="T12" fmla="*/ 1072 w 1726"/>
              <a:gd name="T13" fmla="*/ 73 h 3136"/>
              <a:gd name="T14" fmla="*/ 1072 w 1726"/>
              <a:gd name="T15" fmla="*/ 1263 h 3136"/>
              <a:gd name="T16" fmla="*/ 399 w 1726"/>
              <a:gd name="T17" fmla="*/ 1365 h 3136"/>
              <a:gd name="T18" fmla="*/ 209 w 1726"/>
              <a:gd name="T19" fmla="*/ 1260 h 3136"/>
              <a:gd name="T20" fmla="*/ 867 w 1726"/>
              <a:gd name="T21" fmla="*/ 232 h 3136"/>
              <a:gd name="T22" fmla="*/ 867 w 1726"/>
              <a:gd name="T23" fmla="*/ 232 h 3136"/>
              <a:gd name="T24" fmla="*/ 1607 w 1726"/>
              <a:gd name="T25" fmla="*/ 727 h 3136"/>
              <a:gd name="T26" fmla="*/ 1072 w 1726"/>
              <a:gd name="T27" fmla="*/ 1263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6" h="3136">
                <a:moveTo>
                  <a:pt x="1072" y="73"/>
                </a:moveTo>
                <a:cubicBezTo>
                  <a:pt x="1072" y="73"/>
                  <a:pt x="60" y="0"/>
                  <a:pt x="60" y="1513"/>
                </a:cubicBezTo>
                <a:cubicBezTo>
                  <a:pt x="60" y="1513"/>
                  <a:pt x="0" y="3102"/>
                  <a:pt x="57" y="3119"/>
                </a:cubicBezTo>
                <a:cubicBezTo>
                  <a:pt x="111" y="3136"/>
                  <a:pt x="75" y="2081"/>
                  <a:pt x="149" y="1789"/>
                </a:cubicBezTo>
                <a:cubicBezTo>
                  <a:pt x="255" y="1368"/>
                  <a:pt x="1072" y="1382"/>
                  <a:pt x="1072" y="1382"/>
                </a:cubicBezTo>
                <a:cubicBezTo>
                  <a:pt x="1433" y="1382"/>
                  <a:pt x="1726" y="1089"/>
                  <a:pt x="1726" y="728"/>
                </a:cubicBezTo>
                <a:cubicBezTo>
                  <a:pt x="1726" y="366"/>
                  <a:pt x="1433" y="73"/>
                  <a:pt x="1072" y="73"/>
                </a:cubicBezTo>
                <a:close/>
                <a:moveTo>
                  <a:pt x="1072" y="1263"/>
                </a:moveTo>
                <a:cubicBezTo>
                  <a:pt x="750" y="1254"/>
                  <a:pt x="536" y="1306"/>
                  <a:pt x="399" y="1365"/>
                </a:cubicBezTo>
                <a:cubicBezTo>
                  <a:pt x="239" y="1434"/>
                  <a:pt x="196" y="1352"/>
                  <a:pt x="209" y="1260"/>
                </a:cubicBezTo>
                <a:cubicBezTo>
                  <a:pt x="265" y="872"/>
                  <a:pt x="424" y="379"/>
                  <a:pt x="867" y="232"/>
                </a:cubicBezTo>
                <a:cubicBezTo>
                  <a:pt x="867" y="232"/>
                  <a:pt x="867" y="232"/>
                  <a:pt x="867" y="232"/>
                </a:cubicBezTo>
                <a:cubicBezTo>
                  <a:pt x="1262" y="101"/>
                  <a:pt x="1607" y="431"/>
                  <a:pt x="1607" y="727"/>
                </a:cubicBezTo>
                <a:cubicBezTo>
                  <a:pt x="1607" y="1023"/>
                  <a:pt x="1367" y="1263"/>
                  <a:pt x="1072" y="126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p>
        </p:txBody>
      </p:sp>
      <p:sp>
        <p:nvSpPr>
          <p:cNvPr id="16" name="Freeform 8"/>
          <p:cNvSpPr>
            <a:spLocks noEditPoints="1"/>
          </p:cNvSpPr>
          <p:nvPr/>
        </p:nvSpPr>
        <p:spPr bwMode="auto">
          <a:xfrm>
            <a:off x="6261982" y="4107514"/>
            <a:ext cx="1111011" cy="1271447"/>
          </a:xfrm>
          <a:custGeom>
            <a:avLst/>
            <a:gdLst>
              <a:gd name="T0" fmla="*/ 790 w 1444"/>
              <a:gd name="T1" fmla="*/ 20 h 1653"/>
              <a:gd name="T2" fmla="*/ 172 w 1444"/>
              <a:gd name="T3" fmla="*/ 389 h 1653"/>
              <a:gd name="T4" fmla="*/ 58 w 1444"/>
              <a:gd name="T5" fmla="*/ 1653 h 1653"/>
              <a:gd name="T6" fmla="*/ 136 w 1444"/>
              <a:gd name="T7" fmla="*/ 1463 h 1653"/>
              <a:gd name="T8" fmla="*/ 783 w 1444"/>
              <a:gd name="T9" fmla="*/ 1329 h 1653"/>
              <a:gd name="T10" fmla="*/ 1444 w 1444"/>
              <a:gd name="T11" fmla="*/ 675 h 1653"/>
              <a:gd name="T12" fmla="*/ 790 w 1444"/>
              <a:gd name="T13" fmla="*/ 20 h 1653"/>
              <a:gd name="T14" fmla="*/ 792 w 1444"/>
              <a:gd name="T15" fmla="*/ 1206 h 1653"/>
              <a:gd name="T16" fmla="*/ 324 w 1444"/>
              <a:gd name="T17" fmla="*/ 1248 h 1653"/>
              <a:gd name="T18" fmla="*/ 170 w 1444"/>
              <a:gd name="T19" fmla="*/ 1129 h 1653"/>
              <a:gd name="T20" fmla="*/ 337 w 1444"/>
              <a:gd name="T21" fmla="*/ 389 h 1653"/>
              <a:gd name="T22" fmla="*/ 792 w 1444"/>
              <a:gd name="T23" fmla="*/ 135 h 1653"/>
              <a:gd name="T24" fmla="*/ 1328 w 1444"/>
              <a:gd name="T25" fmla="*/ 671 h 1653"/>
              <a:gd name="T26" fmla="*/ 792 w 1444"/>
              <a:gd name="T27" fmla="*/ 1206 h 1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4" h="1653">
                <a:moveTo>
                  <a:pt x="790" y="20"/>
                </a:moveTo>
                <a:cubicBezTo>
                  <a:pt x="453" y="39"/>
                  <a:pt x="262" y="224"/>
                  <a:pt x="172" y="389"/>
                </a:cubicBezTo>
                <a:cubicBezTo>
                  <a:pt x="0" y="703"/>
                  <a:pt x="0" y="1653"/>
                  <a:pt x="58" y="1653"/>
                </a:cubicBezTo>
                <a:cubicBezTo>
                  <a:pt x="99" y="1653"/>
                  <a:pt x="57" y="1579"/>
                  <a:pt x="136" y="1463"/>
                </a:cubicBezTo>
                <a:cubicBezTo>
                  <a:pt x="221" y="1338"/>
                  <a:pt x="783" y="1329"/>
                  <a:pt x="783" y="1329"/>
                </a:cubicBezTo>
                <a:cubicBezTo>
                  <a:pt x="1151" y="1329"/>
                  <a:pt x="1444" y="1036"/>
                  <a:pt x="1444" y="675"/>
                </a:cubicBezTo>
                <a:cubicBezTo>
                  <a:pt x="1444" y="313"/>
                  <a:pt x="1151" y="0"/>
                  <a:pt x="790" y="20"/>
                </a:cubicBezTo>
                <a:close/>
                <a:moveTo>
                  <a:pt x="792" y="1206"/>
                </a:moveTo>
                <a:cubicBezTo>
                  <a:pt x="582" y="1199"/>
                  <a:pt x="427" y="1223"/>
                  <a:pt x="324" y="1248"/>
                </a:cubicBezTo>
                <a:cubicBezTo>
                  <a:pt x="222" y="1273"/>
                  <a:pt x="170" y="1254"/>
                  <a:pt x="170" y="1129"/>
                </a:cubicBezTo>
                <a:cubicBezTo>
                  <a:pt x="170" y="923"/>
                  <a:pt x="204" y="603"/>
                  <a:pt x="337" y="389"/>
                </a:cubicBezTo>
                <a:cubicBezTo>
                  <a:pt x="432" y="237"/>
                  <a:pt x="600" y="135"/>
                  <a:pt x="792" y="135"/>
                </a:cubicBezTo>
                <a:cubicBezTo>
                  <a:pt x="1088" y="135"/>
                  <a:pt x="1328" y="375"/>
                  <a:pt x="1328" y="671"/>
                </a:cubicBezTo>
                <a:cubicBezTo>
                  <a:pt x="1328" y="966"/>
                  <a:pt x="1088" y="1206"/>
                  <a:pt x="792" y="120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9"/>
          <p:cNvSpPr>
            <a:spLocks noEditPoints="1"/>
          </p:cNvSpPr>
          <p:nvPr/>
        </p:nvSpPr>
        <p:spPr bwMode="auto">
          <a:xfrm>
            <a:off x="4617744" y="1881587"/>
            <a:ext cx="1444900" cy="3510392"/>
          </a:xfrm>
          <a:custGeom>
            <a:avLst/>
            <a:gdLst>
              <a:gd name="T0" fmla="*/ 0 w 1878"/>
              <a:gd name="T1" fmla="*/ 744 h 4564"/>
              <a:gd name="T2" fmla="*/ 744 w 1878"/>
              <a:gd name="T3" fmla="*/ 1488 h 4564"/>
              <a:gd name="T4" fmla="*/ 1697 w 1878"/>
              <a:gd name="T5" fmla="*/ 2095 h 4564"/>
              <a:gd name="T6" fmla="*/ 1808 w 1878"/>
              <a:gd name="T7" fmla="*/ 4564 h 4564"/>
              <a:gd name="T8" fmla="*/ 1820 w 1878"/>
              <a:gd name="T9" fmla="*/ 2063 h 4564"/>
              <a:gd name="T10" fmla="*/ 744 w 1878"/>
              <a:gd name="T11" fmla="*/ 0 h 4564"/>
              <a:gd name="T12" fmla="*/ 0 w 1878"/>
              <a:gd name="T13" fmla="*/ 744 h 4564"/>
              <a:gd name="T14" fmla="*/ 132 w 1878"/>
              <a:gd name="T15" fmla="*/ 744 h 4564"/>
              <a:gd name="T16" fmla="*/ 744 w 1878"/>
              <a:gd name="T17" fmla="*/ 131 h 4564"/>
              <a:gd name="T18" fmla="*/ 1247 w 1878"/>
              <a:gd name="T19" fmla="*/ 394 h 4564"/>
              <a:gd name="T20" fmla="*/ 1247 w 1878"/>
              <a:gd name="T21" fmla="*/ 394 h 4564"/>
              <a:gd name="T22" fmla="*/ 1571 w 1878"/>
              <a:gd name="T23" fmla="*/ 1236 h 4564"/>
              <a:gd name="T24" fmla="*/ 1334 w 1878"/>
              <a:gd name="T25" fmla="*/ 1457 h 4564"/>
              <a:gd name="T26" fmla="*/ 744 w 1878"/>
              <a:gd name="T27" fmla="*/ 1356 h 4564"/>
              <a:gd name="T28" fmla="*/ 132 w 1878"/>
              <a:gd name="T29" fmla="*/ 744 h 4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8" h="4564">
                <a:moveTo>
                  <a:pt x="0" y="744"/>
                </a:moveTo>
                <a:cubicBezTo>
                  <a:pt x="0" y="1155"/>
                  <a:pt x="333" y="1488"/>
                  <a:pt x="744" y="1488"/>
                </a:cubicBezTo>
                <a:cubicBezTo>
                  <a:pt x="1292" y="1488"/>
                  <a:pt x="1607" y="1743"/>
                  <a:pt x="1697" y="2095"/>
                </a:cubicBezTo>
                <a:cubicBezTo>
                  <a:pt x="1816" y="2554"/>
                  <a:pt x="1737" y="4564"/>
                  <a:pt x="1808" y="4564"/>
                </a:cubicBezTo>
                <a:cubicBezTo>
                  <a:pt x="1878" y="4564"/>
                  <a:pt x="1827" y="2249"/>
                  <a:pt x="1820" y="2063"/>
                </a:cubicBezTo>
                <a:cubicBezTo>
                  <a:pt x="1786" y="1190"/>
                  <a:pt x="1594" y="0"/>
                  <a:pt x="744" y="0"/>
                </a:cubicBezTo>
                <a:cubicBezTo>
                  <a:pt x="333" y="0"/>
                  <a:pt x="0" y="333"/>
                  <a:pt x="0" y="744"/>
                </a:cubicBezTo>
                <a:close/>
                <a:moveTo>
                  <a:pt x="132" y="744"/>
                </a:moveTo>
                <a:cubicBezTo>
                  <a:pt x="132" y="406"/>
                  <a:pt x="406" y="131"/>
                  <a:pt x="744" y="131"/>
                </a:cubicBezTo>
                <a:cubicBezTo>
                  <a:pt x="952" y="131"/>
                  <a:pt x="1136" y="235"/>
                  <a:pt x="1247" y="394"/>
                </a:cubicBezTo>
                <a:cubicBezTo>
                  <a:pt x="1247" y="394"/>
                  <a:pt x="1247" y="394"/>
                  <a:pt x="1247" y="394"/>
                </a:cubicBezTo>
                <a:cubicBezTo>
                  <a:pt x="1426" y="638"/>
                  <a:pt x="1514" y="947"/>
                  <a:pt x="1571" y="1236"/>
                </a:cubicBezTo>
                <a:cubicBezTo>
                  <a:pt x="1613" y="1452"/>
                  <a:pt x="1541" y="1554"/>
                  <a:pt x="1334" y="1457"/>
                </a:cubicBezTo>
                <a:cubicBezTo>
                  <a:pt x="1195" y="1392"/>
                  <a:pt x="1035" y="1356"/>
                  <a:pt x="744" y="1356"/>
                </a:cubicBezTo>
                <a:cubicBezTo>
                  <a:pt x="406" y="1356"/>
                  <a:pt x="132" y="1082"/>
                  <a:pt x="132" y="7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Freeform 10"/>
          <p:cNvSpPr>
            <a:spLocks noEditPoints="1"/>
          </p:cNvSpPr>
          <p:nvPr/>
        </p:nvSpPr>
        <p:spPr bwMode="auto">
          <a:xfrm>
            <a:off x="4670138" y="2992273"/>
            <a:ext cx="1327095" cy="2412072"/>
          </a:xfrm>
          <a:custGeom>
            <a:avLst/>
            <a:gdLst>
              <a:gd name="T0" fmla="*/ 0 w 1725"/>
              <a:gd name="T1" fmla="*/ 728 h 3136"/>
              <a:gd name="T2" fmla="*/ 654 w 1725"/>
              <a:gd name="T3" fmla="*/ 1382 h 3136"/>
              <a:gd name="T4" fmla="*/ 1577 w 1725"/>
              <a:gd name="T5" fmla="*/ 1789 h 3136"/>
              <a:gd name="T6" fmla="*/ 1669 w 1725"/>
              <a:gd name="T7" fmla="*/ 3119 h 3136"/>
              <a:gd name="T8" fmla="*/ 1666 w 1725"/>
              <a:gd name="T9" fmla="*/ 1513 h 3136"/>
              <a:gd name="T10" fmla="*/ 654 w 1725"/>
              <a:gd name="T11" fmla="*/ 73 h 3136"/>
              <a:gd name="T12" fmla="*/ 0 w 1725"/>
              <a:gd name="T13" fmla="*/ 728 h 3136"/>
              <a:gd name="T14" fmla="*/ 119 w 1725"/>
              <a:gd name="T15" fmla="*/ 727 h 3136"/>
              <a:gd name="T16" fmla="*/ 858 w 1725"/>
              <a:gd name="T17" fmla="*/ 232 h 3136"/>
              <a:gd name="T18" fmla="*/ 858 w 1725"/>
              <a:gd name="T19" fmla="*/ 232 h 3136"/>
              <a:gd name="T20" fmla="*/ 1517 w 1725"/>
              <a:gd name="T21" fmla="*/ 1260 h 3136"/>
              <a:gd name="T22" fmla="*/ 1327 w 1725"/>
              <a:gd name="T23" fmla="*/ 1365 h 3136"/>
              <a:gd name="T24" fmla="*/ 654 w 1725"/>
              <a:gd name="T25" fmla="*/ 1263 h 3136"/>
              <a:gd name="T26" fmla="*/ 119 w 1725"/>
              <a:gd name="T27" fmla="*/ 727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5" h="3136">
                <a:moveTo>
                  <a:pt x="0" y="728"/>
                </a:moveTo>
                <a:cubicBezTo>
                  <a:pt x="0" y="1089"/>
                  <a:pt x="293" y="1382"/>
                  <a:pt x="654" y="1382"/>
                </a:cubicBezTo>
                <a:cubicBezTo>
                  <a:pt x="654" y="1382"/>
                  <a:pt x="1471" y="1368"/>
                  <a:pt x="1577" y="1789"/>
                </a:cubicBezTo>
                <a:cubicBezTo>
                  <a:pt x="1650" y="2081"/>
                  <a:pt x="1614" y="3136"/>
                  <a:pt x="1669" y="3119"/>
                </a:cubicBezTo>
                <a:cubicBezTo>
                  <a:pt x="1725" y="3102"/>
                  <a:pt x="1666" y="1513"/>
                  <a:pt x="1666" y="1513"/>
                </a:cubicBezTo>
                <a:cubicBezTo>
                  <a:pt x="1666" y="0"/>
                  <a:pt x="654" y="73"/>
                  <a:pt x="654" y="73"/>
                </a:cubicBezTo>
                <a:cubicBezTo>
                  <a:pt x="293" y="73"/>
                  <a:pt x="0" y="366"/>
                  <a:pt x="0" y="728"/>
                </a:cubicBezTo>
                <a:close/>
                <a:moveTo>
                  <a:pt x="119" y="727"/>
                </a:moveTo>
                <a:cubicBezTo>
                  <a:pt x="119" y="431"/>
                  <a:pt x="464" y="101"/>
                  <a:pt x="858" y="232"/>
                </a:cubicBezTo>
                <a:cubicBezTo>
                  <a:pt x="858" y="232"/>
                  <a:pt x="858" y="232"/>
                  <a:pt x="858" y="232"/>
                </a:cubicBezTo>
                <a:cubicBezTo>
                  <a:pt x="1302" y="379"/>
                  <a:pt x="1461" y="872"/>
                  <a:pt x="1517" y="1260"/>
                </a:cubicBezTo>
                <a:cubicBezTo>
                  <a:pt x="1530" y="1352"/>
                  <a:pt x="1487" y="1434"/>
                  <a:pt x="1327" y="1365"/>
                </a:cubicBezTo>
                <a:cubicBezTo>
                  <a:pt x="1190" y="1306"/>
                  <a:pt x="976" y="1254"/>
                  <a:pt x="654" y="1263"/>
                </a:cubicBezTo>
                <a:cubicBezTo>
                  <a:pt x="358" y="1263"/>
                  <a:pt x="119" y="1023"/>
                  <a:pt x="119" y="72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24" name="Rectangle 23"/>
          <p:cNvSpPr/>
          <p:nvPr/>
        </p:nvSpPr>
        <p:spPr>
          <a:xfrm>
            <a:off x="0" y="5402797"/>
            <a:ext cx="12192000" cy="10750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9" name="TextBox 34"/>
          <p:cNvSpPr txBox="1"/>
          <p:nvPr/>
        </p:nvSpPr>
        <p:spPr>
          <a:xfrm>
            <a:off x="954736" y="5472647"/>
            <a:ext cx="10349892" cy="707886"/>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en-US" sz="2000" dirty="0">
                <a:solidFill>
                  <a:schemeClr val="bg1"/>
                </a:solidFill>
              </a:rPr>
              <a:t>The decoupling of the caller from the response allows for the JavaScript runtime to do other things while waiting for your asynchronous operation to complete and their callbacks to fire. </a:t>
            </a:r>
          </a:p>
        </p:txBody>
      </p:sp>
      <p:sp>
        <p:nvSpPr>
          <p:cNvPr id="148" name="Freeform 39"/>
          <p:cNvSpPr>
            <a:spLocks noEditPoints="1"/>
          </p:cNvSpPr>
          <p:nvPr/>
        </p:nvSpPr>
        <p:spPr bwMode="auto">
          <a:xfrm>
            <a:off x="5027780" y="2349960"/>
            <a:ext cx="381628" cy="287166"/>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150" name="Group 149"/>
          <p:cNvGrpSpPr/>
          <p:nvPr/>
        </p:nvGrpSpPr>
        <p:grpSpPr>
          <a:xfrm>
            <a:off x="6808558" y="3343598"/>
            <a:ext cx="310736" cy="416140"/>
            <a:chOff x="5280554" y="3849160"/>
            <a:chExt cx="360362" cy="482600"/>
          </a:xfrm>
          <a:solidFill>
            <a:schemeClr val="accent5"/>
          </a:solidFill>
        </p:grpSpPr>
        <p:sp>
          <p:nvSpPr>
            <p:cNvPr id="151" name="Freeform 37"/>
            <p:cNvSpPr>
              <a:spLocks noEditPoints="1"/>
            </p:cNvSpPr>
            <p:nvPr/>
          </p:nvSpPr>
          <p:spPr bwMode="auto">
            <a:xfrm>
              <a:off x="5280554" y="3849160"/>
              <a:ext cx="360362" cy="482600"/>
            </a:xfrm>
            <a:custGeom>
              <a:avLst/>
              <a:gdLst>
                <a:gd name="T0" fmla="*/ 84 w 96"/>
                <a:gd name="T1" fmla="*/ 52 h 128"/>
                <a:gd name="T2" fmla="*/ 84 w 96"/>
                <a:gd name="T3" fmla="*/ 36 h 128"/>
                <a:gd name="T4" fmla="*/ 48 w 96"/>
                <a:gd name="T5" fmla="*/ 0 h 128"/>
                <a:gd name="T6" fmla="*/ 12 w 96"/>
                <a:gd name="T7" fmla="*/ 36 h 128"/>
                <a:gd name="T8" fmla="*/ 12 w 96"/>
                <a:gd name="T9" fmla="*/ 52 h 128"/>
                <a:gd name="T10" fmla="*/ 0 w 96"/>
                <a:gd name="T11" fmla="*/ 64 h 128"/>
                <a:gd name="T12" fmla="*/ 0 w 96"/>
                <a:gd name="T13" fmla="*/ 76 h 128"/>
                <a:gd name="T14" fmla="*/ 0 w 96"/>
                <a:gd name="T15" fmla="*/ 80 h 128"/>
                <a:gd name="T16" fmla="*/ 0 w 96"/>
                <a:gd name="T17" fmla="*/ 88 h 128"/>
                <a:gd name="T18" fmla="*/ 0 w 96"/>
                <a:gd name="T19" fmla="*/ 92 h 128"/>
                <a:gd name="T20" fmla="*/ 36 w 96"/>
                <a:gd name="T21" fmla="*/ 128 h 128"/>
                <a:gd name="T22" fmla="*/ 60 w 96"/>
                <a:gd name="T23" fmla="*/ 128 h 128"/>
                <a:gd name="T24" fmla="*/ 96 w 96"/>
                <a:gd name="T25" fmla="*/ 92 h 128"/>
                <a:gd name="T26" fmla="*/ 96 w 96"/>
                <a:gd name="T27" fmla="*/ 88 h 128"/>
                <a:gd name="T28" fmla="*/ 96 w 96"/>
                <a:gd name="T29" fmla="*/ 80 h 128"/>
                <a:gd name="T30" fmla="*/ 96 w 96"/>
                <a:gd name="T31" fmla="*/ 76 h 128"/>
                <a:gd name="T32" fmla="*/ 96 w 96"/>
                <a:gd name="T33" fmla="*/ 64 h 128"/>
                <a:gd name="T34" fmla="*/ 84 w 96"/>
                <a:gd name="T35" fmla="*/ 52 h 128"/>
                <a:gd name="T36" fmla="*/ 20 w 96"/>
                <a:gd name="T37" fmla="*/ 36 h 128"/>
                <a:gd name="T38" fmla="*/ 48 w 96"/>
                <a:gd name="T39" fmla="*/ 8 h 128"/>
                <a:gd name="T40" fmla="*/ 76 w 96"/>
                <a:gd name="T41" fmla="*/ 36 h 128"/>
                <a:gd name="T42" fmla="*/ 76 w 96"/>
                <a:gd name="T43" fmla="*/ 52 h 128"/>
                <a:gd name="T44" fmla="*/ 68 w 96"/>
                <a:gd name="T45" fmla="*/ 52 h 128"/>
                <a:gd name="T46" fmla="*/ 68 w 96"/>
                <a:gd name="T47" fmla="*/ 36 h 128"/>
                <a:gd name="T48" fmla="*/ 48 w 96"/>
                <a:gd name="T49" fmla="*/ 16 h 128"/>
                <a:gd name="T50" fmla="*/ 28 w 96"/>
                <a:gd name="T51" fmla="*/ 36 h 128"/>
                <a:gd name="T52" fmla="*/ 28 w 96"/>
                <a:gd name="T53" fmla="*/ 52 h 128"/>
                <a:gd name="T54" fmla="*/ 20 w 96"/>
                <a:gd name="T55" fmla="*/ 52 h 128"/>
                <a:gd name="T56" fmla="*/ 20 w 96"/>
                <a:gd name="T57" fmla="*/ 36 h 128"/>
                <a:gd name="T58" fmla="*/ 64 w 96"/>
                <a:gd name="T59" fmla="*/ 36 h 128"/>
                <a:gd name="T60" fmla="*/ 64 w 96"/>
                <a:gd name="T61" fmla="*/ 36 h 128"/>
                <a:gd name="T62" fmla="*/ 64 w 96"/>
                <a:gd name="T63" fmla="*/ 52 h 128"/>
                <a:gd name="T64" fmla="*/ 32 w 96"/>
                <a:gd name="T65" fmla="*/ 52 h 128"/>
                <a:gd name="T66" fmla="*/ 32 w 96"/>
                <a:gd name="T67" fmla="*/ 36 h 128"/>
                <a:gd name="T68" fmla="*/ 32 w 96"/>
                <a:gd name="T69" fmla="*/ 36 h 128"/>
                <a:gd name="T70" fmla="*/ 48 w 96"/>
                <a:gd name="T71" fmla="*/ 20 h 128"/>
                <a:gd name="T72" fmla="*/ 64 w 96"/>
                <a:gd name="T73" fmla="*/ 36 h 128"/>
                <a:gd name="T74" fmla="*/ 88 w 96"/>
                <a:gd name="T75" fmla="*/ 76 h 128"/>
                <a:gd name="T76" fmla="*/ 88 w 96"/>
                <a:gd name="T77" fmla="*/ 80 h 128"/>
                <a:gd name="T78" fmla="*/ 88 w 96"/>
                <a:gd name="T79" fmla="*/ 88 h 128"/>
                <a:gd name="T80" fmla="*/ 88 w 96"/>
                <a:gd name="T81" fmla="*/ 92 h 128"/>
                <a:gd name="T82" fmla="*/ 60 w 96"/>
                <a:gd name="T83" fmla="*/ 120 h 128"/>
                <a:gd name="T84" fmla="*/ 36 w 96"/>
                <a:gd name="T85" fmla="*/ 120 h 128"/>
                <a:gd name="T86" fmla="*/ 8 w 96"/>
                <a:gd name="T87" fmla="*/ 92 h 128"/>
                <a:gd name="T88" fmla="*/ 8 w 96"/>
                <a:gd name="T89" fmla="*/ 88 h 128"/>
                <a:gd name="T90" fmla="*/ 8 w 96"/>
                <a:gd name="T91" fmla="*/ 80 h 128"/>
                <a:gd name="T92" fmla="*/ 8 w 96"/>
                <a:gd name="T93" fmla="*/ 76 h 128"/>
                <a:gd name="T94" fmla="*/ 8 w 96"/>
                <a:gd name="T95" fmla="*/ 64 h 128"/>
                <a:gd name="T96" fmla="*/ 12 w 96"/>
                <a:gd name="T97" fmla="*/ 60 h 128"/>
                <a:gd name="T98" fmla="*/ 20 w 96"/>
                <a:gd name="T99" fmla="*/ 60 h 128"/>
                <a:gd name="T100" fmla="*/ 76 w 96"/>
                <a:gd name="T101" fmla="*/ 60 h 128"/>
                <a:gd name="T102" fmla="*/ 84 w 96"/>
                <a:gd name="T103" fmla="*/ 60 h 128"/>
                <a:gd name="T104" fmla="*/ 88 w 96"/>
                <a:gd name="T105" fmla="*/ 64 h 128"/>
                <a:gd name="T106" fmla="*/ 88 w 96"/>
                <a:gd name="T107" fmla="*/ 7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128">
                  <a:moveTo>
                    <a:pt x="84" y="52"/>
                  </a:moveTo>
                  <a:cubicBezTo>
                    <a:pt x="84" y="36"/>
                    <a:pt x="84" y="36"/>
                    <a:pt x="84" y="36"/>
                  </a:cubicBezTo>
                  <a:cubicBezTo>
                    <a:pt x="84" y="16"/>
                    <a:pt x="68" y="0"/>
                    <a:pt x="48" y="0"/>
                  </a:cubicBezTo>
                  <a:cubicBezTo>
                    <a:pt x="28" y="0"/>
                    <a:pt x="12" y="16"/>
                    <a:pt x="12" y="36"/>
                  </a:cubicBezTo>
                  <a:cubicBezTo>
                    <a:pt x="12" y="52"/>
                    <a:pt x="12" y="52"/>
                    <a:pt x="12" y="52"/>
                  </a:cubicBezTo>
                  <a:cubicBezTo>
                    <a:pt x="5" y="52"/>
                    <a:pt x="0" y="57"/>
                    <a:pt x="0" y="64"/>
                  </a:cubicBezTo>
                  <a:cubicBezTo>
                    <a:pt x="0" y="76"/>
                    <a:pt x="0" y="76"/>
                    <a:pt x="0" y="76"/>
                  </a:cubicBezTo>
                  <a:cubicBezTo>
                    <a:pt x="0" y="80"/>
                    <a:pt x="0" y="80"/>
                    <a:pt x="0" y="80"/>
                  </a:cubicBezTo>
                  <a:cubicBezTo>
                    <a:pt x="0" y="88"/>
                    <a:pt x="0" y="88"/>
                    <a:pt x="0" y="88"/>
                  </a:cubicBezTo>
                  <a:cubicBezTo>
                    <a:pt x="0" y="92"/>
                    <a:pt x="0" y="92"/>
                    <a:pt x="0" y="92"/>
                  </a:cubicBezTo>
                  <a:cubicBezTo>
                    <a:pt x="0" y="112"/>
                    <a:pt x="16" y="128"/>
                    <a:pt x="36" y="128"/>
                  </a:cubicBezTo>
                  <a:cubicBezTo>
                    <a:pt x="60" y="128"/>
                    <a:pt x="60" y="128"/>
                    <a:pt x="60" y="128"/>
                  </a:cubicBezTo>
                  <a:cubicBezTo>
                    <a:pt x="80" y="128"/>
                    <a:pt x="96" y="112"/>
                    <a:pt x="96" y="92"/>
                  </a:cubicBezTo>
                  <a:cubicBezTo>
                    <a:pt x="96" y="88"/>
                    <a:pt x="96" y="88"/>
                    <a:pt x="96" y="88"/>
                  </a:cubicBezTo>
                  <a:cubicBezTo>
                    <a:pt x="96" y="80"/>
                    <a:pt x="96" y="80"/>
                    <a:pt x="96" y="80"/>
                  </a:cubicBezTo>
                  <a:cubicBezTo>
                    <a:pt x="96" y="76"/>
                    <a:pt x="96" y="76"/>
                    <a:pt x="96" y="76"/>
                  </a:cubicBezTo>
                  <a:cubicBezTo>
                    <a:pt x="96" y="64"/>
                    <a:pt x="96" y="64"/>
                    <a:pt x="96" y="64"/>
                  </a:cubicBezTo>
                  <a:cubicBezTo>
                    <a:pt x="96" y="57"/>
                    <a:pt x="91" y="52"/>
                    <a:pt x="84" y="52"/>
                  </a:cubicBezTo>
                  <a:close/>
                  <a:moveTo>
                    <a:pt x="20" y="36"/>
                  </a:moveTo>
                  <a:cubicBezTo>
                    <a:pt x="20" y="21"/>
                    <a:pt x="33" y="8"/>
                    <a:pt x="48" y="8"/>
                  </a:cubicBezTo>
                  <a:cubicBezTo>
                    <a:pt x="63" y="8"/>
                    <a:pt x="76" y="21"/>
                    <a:pt x="76" y="36"/>
                  </a:cubicBezTo>
                  <a:cubicBezTo>
                    <a:pt x="76" y="52"/>
                    <a:pt x="76" y="52"/>
                    <a:pt x="76" y="52"/>
                  </a:cubicBezTo>
                  <a:cubicBezTo>
                    <a:pt x="68" y="52"/>
                    <a:pt x="68" y="52"/>
                    <a:pt x="68" y="52"/>
                  </a:cubicBezTo>
                  <a:cubicBezTo>
                    <a:pt x="68" y="36"/>
                    <a:pt x="68" y="36"/>
                    <a:pt x="68" y="36"/>
                  </a:cubicBezTo>
                  <a:cubicBezTo>
                    <a:pt x="68" y="25"/>
                    <a:pt x="59" y="16"/>
                    <a:pt x="48" y="16"/>
                  </a:cubicBezTo>
                  <a:cubicBezTo>
                    <a:pt x="37" y="16"/>
                    <a:pt x="28" y="25"/>
                    <a:pt x="28" y="36"/>
                  </a:cubicBezTo>
                  <a:cubicBezTo>
                    <a:pt x="28" y="52"/>
                    <a:pt x="28" y="52"/>
                    <a:pt x="28" y="52"/>
                  </a:cubicBezTo>
                  <a:cubicBezTo>
                    <a:pt x="20" y="52"/>
                    <a:pt x="20" y="52"/>
                    <a:pt x="20" y="52"/>
                  </a:cubicBezTo>
                  <a:lnTo>
                    <a:pt x="20" y="36"/>
                  </a:lnTo>
                  <a:close/>
                  <a:moveTo>
                    <a:pt x="64" y="36"/>
                  </a:moveTo>
                  <a:cubicBezTo>
                    <a:pt x="64" y="36"/>
                    <a:pt x="64" y="36"/>
                    <a:pt x="64" y="36"/>
                  </a:cubicBezTo>
                  <a:cubicBezTo>
                    <a:pt x="64" y="52"/>
                    <a:pt x="64" y="52"/>
                    <a:pt x="64" y="52"/>
                  </a:cubicBezTo>
                  <a:cubicBezTo>
                    <a:pt x="32" y="52"/>
                    <a:pt x="32" y="52"/>
                    <a:pt x="32" y="52"/>
                  </a:cubicBezTo>
                  <a:cubicBezTo>
                    <a:pt x="32" y="36"/>
                    <a:pt x="32" y="36"/>
                    <a:pt x="32" y="36"/>
                  </a:cubicBezTo>
                  <a:cubicBezTo>
                    <a:pt x="32" y="36"/>
                    <a:pt x="32" y="36"/>
                    <a:pt x="32" y="36"/>
                  </a:cubicBezTo>
                  <a:cubicBezTo>
                    <a:pt x="32" y="27"/>
                    <a:pt x="39" y="20"/>
                    <a:pt x="48" y="20"/>
                  </a:cubicBezTo>
                  <a:cubicBezTo>
                    <a:pt x="57" y="20"/>
                    <a:pt x="64" y="27"/>
                    <a:pt x="64" y="36"/>
                  </a:cubicBezTo>
                  <a:close/>
                  <a:moveTo>
                    <a:pt x="88" y="76"/>
                  </a:moveTo>
                  <a:cubicBezTo>
                    <a:pt x="88" y="80"/>
                    <a:pt x="88" y="80"/>
                    <a:pt x="88" y="80"/>
                  </a:cubicBezTo>
                  <a:cubicBezTo>
                    <a:pt x="88" y="88"/>
                    <a:pt x="88" y="88"/>
                    <a:pt x="88" y="88"/>
                  </a:cubicBezTo>
                  <a:cubicBezTo>
                    <a:pt x="88" y="92"/>
                    <a:pt x="88" y="92"/>
                    <a:pt x="88" y="92"/>
                  </a:cubicBezTo>
                  <a:cubicBezTo>
                    <a:pt x="88" y="107"/>
                    <a:pt x="75" y="120"/>
                    <a:pt x="60" y="120"/>
                  </a:cubicBezTo>
                  <a:cubicBezTo>
                    <a:pt x="36" y="120"/>
                    <a:pt x="36" y="120"/>
                    <a:pt x="36" y="120"/>
                  </a:cubicBezTo>
                  <a:cubicBezTo>
                    <a:pt x="21" y="120"/>
                    <a:pt x="8" y="107"/>
                    <a:pt x="8" y="92"/>
                  </a:cubicBezTo>
                  <a:cubicBezTo>
                    <a:pt x="8" y="88"/>
                    <a:pt x="8" y="88"/>
                    <a:pt x="8" y="88"/>
                  </a:cubicBezTo>
                  <a:cubicBezTo>
                    <a:pt x="8" y="80"/>
                    <a:pt x="8" y="80"/>
                    <a:pt x="8" y="80"/>
                  </a:cubicBezTo>
                  <a:cubicBezTo>
                    <a:pt x="8" y="76"/>
                    <a:pt x="8" y="76"/>
                    <a:pt x="8" y="76"/>
                  </a:cubicBezTo>
                  <a:cubicBezTo>
                    <a:pt x="8" y="64"/>
                    <a:pt x="8" y="64"/>
                    <a:pt x="8" y="64"/>
                  </a:cubicBezTo>
                  <a:cubicBezTo>
                    <a:pt x="8" y="62"/>
                    <a:pt x="10" y="60"/>
                    <a:pt x="12" y="60"/>
                  </a:cubicBezTo>
                  <a:cubicBezTo>
                    <a:pt x="15" y="60"/>
                    <a:pt x="17" y="60"/>
                    <a:pt x="20" y="60"/>
                  </a:cubicBezTo>
                  <a:cubicBezTo>
                    <a:pt x="76" y="60"/>
                    <a:pt x="76" y="60"/>
                    <a:pt x="76" y="60"/>
                  </a:cubicBezTo>
                  <a:cubicBezTo>
                    <a:pt x="79" y="60"/>
                    <a:pt x="81" y="60"/>
                    <a:pt x="84" y="60"/>
                  </a:cubicBezTo>
                  <a:cubicBezTo>
                    <a:pt x="86" y="60"/>
                    <a:pt x="88" y="62"/>
                    <a:pt x="88" y="64"/>
                  </a:cubicBezTo>
                  <a:lnTo>
                    <a:pt x="88" y="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2" name="Freeform 38"/>
            <p:cNvSpPr>
              <a:spLocks/>
            </p:cNvSpPr>
            <p:nvPr/>
          </p:nvSpPr>
          <p:spPr bwMode="auto">
            <a:xfrm>
              <a:off x="5431366" y="4136497"/>
              <a:ext cx="60325" cy="88900"/>
            </a:xfrm>
            <a:custGeom>
              <a:avLst/>
              <a:gdLst>
                <a:gd name="T0" fmla="*/ 8 w 16"/>
                <a:gd name="T1" fmla="*/ 0 h 24"/>
                <a:gd name="T2" fmla="*/ 0 w 16"/>
                <a:gd name="T3" fmla="*/ 8 h 24"/>
                <a:gd name="T4" fmla="*/ 3 w 16"/>
                <a:gd name="T5" fmla="*/ 19 h 24"/>
                <a:gd name="T6" fmla="*/ 8 w 16"/>
                <a:gd name="T7" fmla="*/ 24 h 24"/>
                <a:gd name="T8" fmla="*/ 13 w 16"/>
                <a:gd name="T9" fmla="*/ 19 h 24"/>
                <a:gd name="T10" fmla="*/ 16 w 16"/>
                <a:gd name="T11" fmla="*/ 8 h 24"/>
                <a:gd name="T12" fmla="*/ 8 w 16"/>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6" h="24">
                  <a:moveTo>
                    <a:pt x="8" y="0"/>
                  </a:moveTo>
                  <a:cubicBezTo>
                    <a:pt x="4" y="0"/>
                    <a:pt x="0" y="4"/>
                    <a:pt x="0" y="8"/>
                  </a:cubicBezTo>
                  <a:cubicBezTo>
                    <a:pt x="0" y="10"/>
                    <a:pt x="1" y="15"/>
                    <a:pt x="3" y="19"/>
                  </a:cubicBezTo>
                  <a:cubicBezTo>
                    <a:pt x="4" y="22"/>
                    <a:pt x="5" y="24"/>
                    <a:pt x="8" y="24"/>
                  </a:cubicBezTo>
                  <a:cubicBezTo>
                    <a:pt x="11" y="24"/>
                    <a:pt x="12" y="22"/>
                    <a:pt x="13" y="19"/>
                  </a:cubicBezTo>
                  <a:cubicBezTo>
                    <a:pt x="15" y="15"/>
                    <a:pt x="16" y="10"/>
                    <a:pt x="16" y="8"/>
                  </a:cubicBezTo>
                  <a:cubicBezTo>
                    <a:pt x="16" y="4"/>
                    <a:pt x="12" y="0"/>
                    <a:pt x="8"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53" name="Group 152"/>
          <p:cNvGrpSpPr/>
          <p:nvPr/>
        </p:nvGrpSpPr>
        <p:grpSpPr>
          <a:xfrm>
            <a:off x="5146468" y="4509184"/>
            <a:ext cx="262940" cy="384297"/>
            <a:chOff x="6258454" y="3849160"/>
            <a:chExt cx="330200" cy="482600"/>
          </a:xfrm>
          <a:solidFill>
            <a:schemeClr val="accent2"/>
          </a:solidFill>
        </p:grpSpPr>
        <p:sp>
          <p:nvSpPr>
            <p:cNvPr id="154" name="Freeform 35"/>
            <p:cNvSpPr>
              <a:spLocks noEditPoints="1"/>
            </p:cNvSpPr>
            <p:nvPr/>
          </p:nvSpPr>
          <p:spPr bwMode="auto">
            <a:xfrm>
              <a:off x="6258454" y="3849160"/>
              <a:ext cx="330200" cy="482600"/>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5" name="Freeform 36"/>
            <p:cNvSpPr>
              <a:spLocks/>
            </p:cNvSpPr>
            <p:nvPr/>
          </p:nvSpPr>
          <p:spPr bwMode="auto">
            <a:xfrm>
              <a:off x="6333066" y="3925360"/>
              <a:ext cx="96837" cy="96838"/>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cxnSp>
        <p:nvCxnSpPr>
          <p:cNvPr id="177" name="Straight Connector 176"/>
          <p:cNvCxnSpPr/>
          <p:nvPr/>
        </p:nvCxnSpPr>
        <p:spPr>
          <a:xfrm flipH="1">
            <a:off x="3848100" y="1998270"/>
            <a:ext cx="619125" cy="0"/>
          </a:xfrm>
          <a:prstGeom prst="line">
            <a:avLst/>
          </a:prstGeom>
          <a:ln>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H="1">
            <a:off x="3848100" y="3285323"/>
            <a:ext cx="619125" cy="0"/>
          </a:xfrm>
          <a:prstGeom prst="line">
            <a:avLst/>
          </a:prstGeom>
          <a:ln>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7724775" y="1998270"/>
            <a:ext cx="619125" cy="0"/>
          </a:xfrm>
          <a:prstGeom prst="line">
            <a:avLst/>
          </a:prstGeom>
          <a:ln>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7724775" y="3278671"/>
            <a:ext cx="619125" cy="0"/>
          </a:xfrm>
          <a:prstGeom prst="line">
            <a:avLst/>
          </a:prstGeom>
          <a:ln>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7724775" y="4559073"/>
            <a:ext cx="619125" cy="0"/>
          </a:xfrm>
          <a:prstGeom prst="line">
            <a:avLst/>
          </a:prstGeom>
          <a:ln>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186" name="Group 185"/>
          <p:cNvGrpSpPr/>
          <p:nvPr/>
        </p:nvGrpSpPr>
        <p:grpSpPr>
          <a:xfrm>
            <a:off x="8703211" y="1106679"/>
            <a:ext cx="2281310" cy="1032087"/>
            <a:chOff x="8624616" y="2386149"/>
            <a:chExt cx="1690725" cy="1032087"/>
          </a:xfrm>
        </p:grpSpPr>
        <p:sp>
          <p:nvSpPr>
            <p:cNvPr id="188" name="TextBox 187"/>
            <p:cNvSpPr txBox="1"/>
            <p:nvPr/>
          </p:nvSpPr>
          <p:spPr>
            <a:xfrm>
              <a:off x="8624616" y="2386149"/>
              <a:ext cx="846107" cy="338554"/>
            </a:xfrm>
            <a:prstGeom prst="rect">
              <a:avLst/>
            </a:prstGeom>
            <a:noFill/>
          </p:spPr>
          <p:txBody>
            <a:bodyPr wrap="none" rtlCol="0">
              <a:spAutoFit/>
            </a:bodyPr>
            <a:lstStyle/>
            <a:p>
              <a:r>
                <a:rPr lang="en-US" sz="1600" b="1" dirty="0" smtClean="0">
                  <a:solidFill>
                    <a:schemeClr val="accent5"/>
                  </a:solidFill>
                  <a:latin typeface="+mj-lt"/>
                </a:rPr>
                <a:t>Execution</a:t>
              </a:r>
              <a:endParaRPr lang="id-ID" sz="1600" b="1" dirty="0">
                <a:solidFill>
                  <a:schemeClr val="accent5"/>
                </a:solidFill>
                <a:latin typeface="+mj-lt"/>
              </a:endParaRPr>
            </a:p>
          </p:txBody>
        </p:sp>
        <p:sp>
          <p:nvSpPr>
            <p:cNvPr id="189" name="TextBox 188"/>
            <p:cNvSpPr txBox="1"/>
            <p:nvPr/>
          </p:nvSpPr>
          <p:spPr>
            <a:xfrm>
              <a:off x="8624616" y="2679572"/>
              <a:ext cx="1690725" cy="738664"/>
            </a:xfrm>
            <a:prstGeom prst="rect">
              <a:avLst/>
            </a:prstGeom>
            <a:noFill/>
          </p:spPr>
          <p:txBody>
            <a:bodyPr wrap="square" rtlCol="0">
              <a:spAutoFit/>
            </a:bodyPr>
            <a:lstStyle/>
            <a:p>
              <a:r>
                <a:rPr lang="en-US" sz="1000" dirty="0">
                  <a:solidFill>
                    <a:schemeClr val="bg1">
                      <a:lumMod val="50000"/>
                    </a:schemeClr>
                  </a:solidFill>
                </a:rPr>
                <a:t> </a:t>
              </a:r>
              <a:r>
                <a:rPr lang="en-US" sz="1400" dirty="0">
                  <a:solidFill>
                    <a:schemeClr val="bg1">
                      <a:lumMod val="50000"/>
                    </a:schemeClr>
                  </a:solidFill>
                </a:rPr>
                <a:t>JavaScript can only ever execute one piece of code at a time </a:t>
              </a:r>
            </a:p>
          </p:txBody>
        </p:sp>
      </p:grpSp>
      <p:grpSp>
        <p:nvGrpSpPr>
          <p:cNvPr id="191" name="Group 190"/>
          <p:cNvGrpSpPr/>
          <p:nvPr/>
        </p:nvGrpSpPr>
        <p:grpSpPr>
          <a:xfrm>
            <a:off x="8703212" y="2812169"/>
            <a:ext cx="2492326" cy="816643"/>
            <a:chOff x="8624616" y="3853724"/>
            <a:chExt cx="2304756" cy="816643"/>
          </a:xfrm>
        </p:grpSpPr>
        <p:sp>
          <p:nvSpPr>
            <p:cNvPr id="192" name="TextBox 191"/>
            <p:cNvSpPr txBox="1"/>
            <p:nvPr/>
          </p:nvSpPr>
          <p:spPr>
            <a:xfrm>
              <a:off x="8624616" y="3853724"/>
              <a:ext cx="911949" cy="338554"/>
            </a:xfrm>
            <a:prstGeom prst="rect">
              <a:avLst/>
            </a:prstGeom>
            <a:noFill/>
          </p:spPr>
          <p:txBody>
            <a:bodyPr wrap="none" rtlCol="0">
              <a:spAutoFit/>
            </a:bodyPr>
            <a:lstStyle/>
            <a:p>
              <a:r>
                <a:rPr lang="en-US" sz="1600" b="1" dirty="0" smtClean="0">
                  <a:solidFill>
                    <a:schemeClr val="accent5"/>
                  </a:solidFill>
                  <a:latin typeface="+mj-lt"/>
                </a:rPr>
                <a:t>Blocking</a:t>
              </a:r>
              <a:endParaRPr lang="id-ID" sz="1600" b="1" dirty="0">
                <a:solidFill>
                  <a:schemeClr val="accent5"/>
                </a:solidFill>
                <a:latin typeface="+mj-lt"/>
              </a:endParaRPr>
            </a:p>
          </p:txBody>
        </p:sp>
        <p:sp>
          <p:nvSpPr>
            <p:cNvPr id="194" name="TextBox 193"/>
            <p:cNvSpPr txBox="1"/>
            <p:nvPr/>
          </p:nvSpPr>
          <p:spPr>
            <a:xfrm>
              <a:off x="8624616" y="4147147"/>
              <a:ext cx="2304756" cy="523220"/>
            </a:xfrm>
            <a:prstGeom prst="rect">
              <a:avLst/>
            </a:prstGeom>
            <a:noFill/>
          </p:spPr>
          <p:txBody>
            <a:bodyPr wrap="square" rtlCol="0">
              <a:spAutoFit/>
            </a:bodyPr>
            <a:lstStyle/>
            <a:p>
              <a:r>
                <a:rPr lang="en-US" sz="1400" dirty="0" smtClean="0">
                  <a:solidFill>
                    <a:schemeClr val="bg1">
                      <a:lumMod val="50000"/>
                    </a:schemeClr>
                  </a:solidFill>
                </a:rPr>
                <a:t>Each block </a:t>
              </a:r>
              <a:r>
                <a:rPr lang="en-US" sz="1400" dirty="0">
                  <a:solidFill>
                    <a:schemeClr val="bg1">
                      <a:lumMod val="50000"/>
                    </a:schemeClr>
                  </a:solidFill>
                </a:rPr>
                <a:t>of code </a:t>
              </a:r>
              <a:r>
                <a:rPr lang="en-US" sz="1400" dirty="0" smtClean="0">
                  <a:solidFill>
                    <a:schemeClr val="bg1">
                      <a:lumMod val="50000"/>
                    </a:schemeClr>
                  </a:solidFill>
                </a:rPr>
                <a:t>is “blocking</a:t>
              </a:r>
              <a:r>
                <a:rPr lang="en-US" sz="1400" dirty="0">
                  <a:solidFill>
                    <a:schemeClr val="bg1">
                      <a:lumMod val="50000"/>
                    </a:schemeClr>
                  </a:solidFill>
                </a:rPr>
                <a:t>” the progress of other </a:t>
              </a:r>
              <a:r>
                <a:rPr lang="en-US" sz="1400" dirty="0" smtClean="0">
                  <a:solidFill>
                    <a:schemeClr val="bg1">
                      <a:lumMod val="50000"/>
                    </a:schemeClr>
                  </a:solidFill>
                </a:rPr>
                <a:t>events</a:t>
              </a:r>
              <a:endParaRPr lang="en-US" sz="1400" b="1" dirty="0">
                <a:solidFill>
                  <a:schemeClr val="bg1">
                    <a:lumMod val="50000"/>
                  </a:schemeClr>
                </a:solidFill>
              </a:endParaRPr>
            </a:p>
          </p:txBody>
        </p:sp>
      </p:grpSp>
      <p:grpSp>
        <p:nvGrpSpPr>
          <p:cNvPr id="195" name="Group 194"/>
          <p:cNvGrpSpPr/>
          <p:nvPr/>
        </p:nvGrpSpPr>
        <p:grpSpPr>
          <a:xfrm>
            <a:off x="8687406" y="4048739"/>
            <a:ext cx="2696687" cy="1032087"/>
            <a:chOff x="8624616" y="5270803"/>
            <a:chExt cx="3052761" cy="1032087"/>
          </a:xfrm>
          <a:solidFill>
            <a:schemeClr val="accent1"/>
          </a:solidFill>
        </p:grpSpPr>
        <p:sp>
          <p:nvSpPr>
            <p:cNvPr id="196" name="TextBox 195"/>
            <p:cNvSpPr txBox="1"/>
            <p:nvPr/>
          </p:nvSpPr>
          <p:spPr>
            <a:xfrm>
              <a:off x="8624616" y="5270803"/>
              <a:ext cx="931286" cy="338554"/>
            </a:xfrm>
            <a:prstGeom prst="rect">
              <a:avLst/>
            </a:prstGeom>
            <a:solidFill>
              <a:schemeClr val="bg1"/>
            </a:solidFill>
          </p:spPr>
          <p:txBody>
            <a:bodyPr wrap="none" rtlCol="0">
              <a:spAutoFit/>
            </a:bodyPr>
            <a:lstStyle/>
            <a:p>
              <a:r>
                <a:rPr lang="en-US" sz="1600" b="1" dirty="0" smtClean="0">
                  <a:solidFill>
                    <a:schemeClr val="accent5"/>
                  </a:solidFill>
                  <a:latin typeface="+mj-lt"/>
                </a:rPr>
                <a:t>Queue</a:t>
              </a:r>
              <a:endParaRPr lang="id-ID" sz="1600" b="1" dirty="0">
                <a:solidFill>
                  <a:schemeClr val="accent5"/>
                </a:solidFill>
                <a:latin typeface="+mj-lt"/>
              </a:endParaRPr>
            </a:p>
          </p:txBody>
        </p:sp>
        <p:sp>
          <p:nvSpPr>
            <p:cNvPr id="200" name="TextBox 199"/>
            <p:cNvSpPr txBox="1"/>
            <p:nvPr/>
          </p:nvSpPr>
          <p:spPr>
            <a:xfrm>
              <a:off x="8624616" y="5564226"/>
              <a:ext cx="3052761" cy="738664"/>
            </a:xfrm>
            <a:prstGeom prst="rect">
              <a:avLst/>
            </a:prstGeom>
            <a:solidFill>
              <a:schemeClr val="bg1"/>
            </a:solidFill>
          </p:spPr>
          <p:txBody>
            <a:bodyPr wrap="square" rtlCol="0">
              <a:spAutoFit/>
            </a:bodyPr>
            <a:lstStyle/>
            <a:p>
              <a:r>
                <a:rPr lang="en-US" sz="1400" dirty="0" smtClean="0">
                  <a:solidFill>
                    <a:schemeClr val="bg1">
                      <a:lumMod val="50000"/>
                    </a:schemeClr>
                  </a:solidFill>
                </a:rPr>
                <a:t>When </a:t>
              </a:r>
              <a:r>
                <a:rPr lang="en-US" sz="1400" dirty="0">
                  <a:solidFill>
                    <a:schemeClr val="bg1">
                      <a:lumMod val="50000"/>
                    </a:schemeClr>
                  </a:solidFill>
                </a:rPr>
                <a:t>an asynchronous event occurs </a:t>
              </a:r>
              <a:r>
                <a:rPr lang="en-US" sz="1400" dirty="0" smtClean="0">
                  <a:solidFill>
                    <a:schemeClr val="bg1">
                      <a:lumMod val="50000"/>
                    </a:schemeClr>
                  </a:solidFill>
                </a:rPr>
                <a:t>it </a:t>
              </a:r>
              <a:r>
                <a:rPr lang="en-US" sz="1400" dirty="0">
                  <a:solidFill>
                    <a:schemeClr val="bg1">
                      <a:lumMod val="50000"/>
                    </a:schemeClr>
                  </a:solidFill>
                </a:rPr>
                <a:t>gets queued up to be executed later</a:t>
              </a:r>
              <a:endParaRPr lang="en-US" sz="1400" b="1" dirty="0">
                <a:solidFill>
                  <a:schemeClr val="bg1">
                    <a:lumMod val="50000"/>
                  </a:schemeClr>
                </a:solidFill>
              </a:endParaRPr>
            </a:p>
          </p:txBody>
        </p:sp>
      </p:grpSp>
      <p:grpSp>
        <p:nvGrpSpPr>
          <p:cNvPr id="202" name="Group 201"/>
          <p:cNvGrpSpPr/>
          <p:nvPr/>
        </p:nvGrpSpPr>
        <p:grpSpPr>
          <a:xfrm>
            <a:off x="765918" y="1102529"/>
            <a:ext cx="2726108" cy="1247530"/>
            <a:chOff x="1140212" y="2386149"/>
            <a:chExt cx="2726108" cy="1247530"/>
          </a:xfrm>
        </p:grpSpPr>
        <p:sp>
          <p:nvSpPr>
            <p:cNvPr id="204" name="TextBox 203"/>
            <p:cNvSpPr txBox="1"/>
            <p:nvPr/>
          </p:nvSpPr>
          <p:spPr>
            <a:xfrm>
              <a:off x="3213575" y="2386149"/>
              <a:ext cx="652744" cy="338554"/>
            </a:xfrm>
            <a:prstGeom prst="rect">
              <a:avLst/>
            </a:prstGeom>
            <a:noFill/>
          </p:spPr>
          <p:txBody>
            <a:bodyPr wrap="none" rtlCol="0">
              <a:spAutoFit/>
            </a:bodyPr>
            <a:lstStyle/>
            <a:p>
              <a:pPr algn="r"/>
              <a:r>
                <a:rPr lang="en-US" sz="1600" b="1" dirty="0" smtClean="0">
                  <a:solidFill>
                    <a:schemeClr val="accent2"/>
                  </a:solidFill>
                  <a:latin typeface="+mj-lt"/>
                </a:rPr>
                <a:t>Flow</a:t>
              </a:r>
              <a:endParaRPr lang="id-ID" sz="1600" b="1" dirty="0">
                <a:solidFill>
                  <a:schemeClr val="accent2"/>
                </a:solidFill>
                <a:latin typeface="+mj-lt"/>
              </a:endParaRPr>
            </a:p>
          </p:txBody>
        </p:sp>
        <p:sp>
          <p:nvSpPr>
            <p:cNvPr id="205" name="TextBox 204"/>
            <p:cNvSpPr txBox="1"/>
            <p:nvPr/>
          </p:nvSpPr>
          <p:spPr>
            <a:xfrm>
              <a:off x="1140212" y="2679572"/>
              <a:ext cx="2726108" cy="954107"/>
            </a:xfrm>
            <a:prstGeom prst="rect">
              <a:avLst/>
            </a:prstGeom>
            <a:noFill/>
          </p:spPr>
          <p:txBody>
            <a:bodyPr wrap="square" rtlCol="0">
              <a:spAutoFit/>
            </a:bodyPr>
            <a:lstStyle/>
            <a:p>
              <a:pPr algn="r"/>
              <a:r>
                <a:rPr lang="en-US" sz="1400" dirty="0" smtClean="0">
                  <a:solidFill>
                    <a:schemeClr val="bg1">
                      <a:lumMod val="50000"/>
                    </a:schemeClr>
                  </a:solidFill>
                </a:rPr>
                <a:t>Async </a:t>
              </a:r>
              <a:r>
                <a:rPr lang="en-US" sz="1400" dirty="0">
                  <a:solidFill>
                    <a:schemeClr val="bg1">
                      <a:lumMod val="50000"/>
                    </a:schemeClr>
                  </a:solidFill>
                </a:rPr>
                <a:t>code takes statements outside of the main </a:t>
              </a:r>
              <a:r>
                <a:rPr lang="en-US" sz="1400" dirty="0" smtClean="0">
                  <a:solidFill>
                    <a:schemeClr val="bg1">
                      <a:lumMod val="50000"/>
                    </a:schemeClr>
                  </a:solidFill>
                </a:rPr>
                <a:t>flow</a:t>
              </a:r>
              <a:r>
                <a:rPr lang="en-US" sz="1400" dirty="0">
                  <a:solidFill>
                    <a:schemeClr val="bg1">
                      <a:lumMod val="50000"/>
                    </a:schemeClr>
                  </a:solidFill>
                </a:rPr>
                <a:t>, allowing the code after the </a:t>
              </a:r>
              <a:r>
                <a:rPr lang="en-US" sz="1400" dirty="0" err="1" smtClean="0">
                  <a:solidFill>
                    <a:schemeClr val="bg1">
                      <a:lumMod val="50000"/>
                    </a:schemeClr>
                  </a:solidFill>
                </a:rPr>
                <a:t>async</a:t>
              </a:r>
              <a:r>
                <a:rPr lang="en-US" sz="1400" dirty="0" smtClean="0">
                  <a:solidFill>
                    <a:schemeClr val="bg1">
                      <a:lumMod val="50000"/>
                    </a:schemeClr>
                  </a:solidFill>
                </a:rPr>
                <a:t> </a:t>
              </a:r>
              <a:r>
                <a:rPr lang="en-US" sz="1400" dirty="0">
                  <a:solidFill>
                    <a:schemeClr val="bg1">
                      <a:lumMod val="50000"/>
                    </a:schemeClr>
                  </a:solidFill>
                </a:rPr>
                <a:t>call to be executed </a:t>
              </a:r>
              <a:r>
                <a:rPr lang="en-US" sz="1400" dirty="0" smtClean="0">
                  <a:solidFill>
                    <a:schemeClr val="bg1">
                      <a:lumMod val="50000"/>
                    </a:schemeClr>
                  </a:solidFill>
                </a:rPr>
                <a:t>immediately.</a:t>
              </a:r>
              <a:endParaRPr lang="en-US" sz="1400" b="1" dirty="0">
                <a:solidFill>
                  <a:schemeClr val="bg1">
                    <a:lumMod val="50000"/>
                  </a:schemeClr>
                </a:solidFill>
              </a:endParaRPr>
            </a:p>
          </p:txBody>
        </p:sp>
      </p:grpSp>
      <p:grpSp>
        <p:nvGrpSpPr>
          <p:cNvPr id="206" name="Group 205"/>
          <p:cNvGrpSpPr/>
          <p:nvPr/>
        </p:nvGrpSpPr>
        <p:grpSpPr>
          <a:xfrm>
            <a:off x="356989" y="2806031"/>
            <a:ext cx="3135037" cy="1053074"/>
            <a:chOff x="2019206" y="3853724"/>
            <a:chExt cx="1847114" cy="779365"/>
          </a:xfrm>
        </p:grpSpPr>
        <p:sp>
          <p:nvSpPr>
            <p:cNvPr id="207" name="TextBox 206"/>
            <p:cNvSpPr txBox="1"/>
            <p:nvPr/>
          </p:nvSpPr>
          <p:spPr>
            <a:xfrm>
              <a:off x="3395788" y="3853724"/>
              <a:ext cx="470532" cy="250559"/>
            </a:xfrm>
            <a:prstGeom prst="rect">
              <a:avLst/>
            </a:prstGeom>
            <a:noFill/>
          </p:spPr>
          <p:txBody>
            <a:bodyPr wrap="none" rtlCol="0">
              <a:spAutoFit/>
            </a:bodyPr>
            <a:lstStyle/>
            <a:p>
              <a:pPr algn="r"/>
              <a:r>
                <a:rPr lang="en-US" sz="1600" b="1" dirty="0" smtClean="0">
                  <a:solidFill>
                    <a:schemeClr val="accent2"/>
                  </a:solidFill>
                  <a:latin typeface="+mj-lt"/>
                </a:rPr>
                <a:t>Usage</a:t>
              </a:r>
              <a:endParaRPr lang="id-ID" sz="1600" b="1" dirty="0">
                <a:solidFill>
                  <a:schemeClr val="accent2"/>
                </a:solidFill>
                <a:latin typeface="+mj-lt"/>
              </a:endParaRPr>
            </a:p>
          </p:txBody>
        </p:sp>
        <p:sp>
          <p:nvSpPr>
            <p:cNvPr id="208" name="TextBox 207"/>
            <p:cNvSpPr txBox="1"/>
            <p:nvPr/>
          </p:nvSpPr>
          <p:spPr>
            <a:xfrm>
              <a:off x="2019206" y="4086415"/>
              <a:ext cx="1847113" cy="546674"/>
            </a:xfrm>
            <a:prstGeom prst="rect">
              <a:avLst/>
            </a:prstGeom>
            <a:noFill/>
          </p:spPr>
          <p:txBody>
            <a:bodyPr wrap="square" rtlCol="0">
              <a:spAutoFit/>
            </a:bodyPr>
            <a:lstStyle/>
            <a:p>
              <a:pPr algn="r"/>
              <a:r>
                <a:rPr lang="en-US" sz="1400" dirty="0" smtClean="0">
                  <a:solidFill>
                    <a:schemeClr val="bg1">
                      <a:lumMod val="50000"/>
                    </a:schemeClr>
                  </a:solidFill>
                </a:rPr>
                <a:t>Use </a:t>
              </a:r>
              <a:r>
                <a:rPr lang="en-US" sz="1400" dirty="0">
                  <a:solidFill>
                    <a:schemeClr val="bg1">
                      <a:lumMod val="50000"/>
                    </a:schemeClr>
                  </a:solidFill>
                </a:rPr>
                <a:t>asynchronous code when performing expensive and time-consuming operations</a:t>
              </a:r>
              <a:r>
                <a:rPr lang="en-US" sz="1400" dirty="0" smtClean="0">
                  <a:solidFill>
                    <a:schemeClr val="bg1">
                      <a:lumMod val="50000"/>
                    </a:schemeClr>
                  </a:solidFill>
                </a:rPr>
                <a:t>.</a:t>
              </a:r>
              <a:endParaRPr lang="en-US" sz="1400" b="1" dirty="0">
                <a:solidFill>
                  <a:schemeClr val="bg1">
                    <a:lumMod val="50000"/>
                  </a:schemeClr>
                </a:solidFill>
              </a:endParaRPr>
            </a:p>
          </p:txBody>
        </p:sp>
      </p:grpSp>
      <p:sp>
        <p:nvSpPr>
          <p:cNvPr id="43" name="TextBox 42"/>
          <p:cNvSpPr txBox="1"/>
          <p:nvPr/>
        </p:nvSpPr>
        <p:spPr>
          <a:xfrm>
            <a:off x="3946959" y="1127341"/>
            <a:ext cx="1983236" cy="400110"/>
          </a:xfrm>
          <a:prstGeom prst="rect">
            <a:avLst/>
          </a:prstGeom>
          <a:noFill/>
        </p:spPr>
        <p:txBody>
          <a:bodyPr wrap="none" rtlCol="0">
            <a:spAutoFit/>
          </a:bodyPr>
          <a:lstStyle/>
          <a:p>
            <a:pPr algn="r"/>
            <a:r>
              <a:rPr lang="en-US" sz="2000" b="1" dirty="0" smtClean="0">
                <a:solidFill>
                  <a:schemeClr val="accent2"/>
                </a:solidFill>
                <a:latin typeface="+mj-lt"/>
              </a:rPr>
              <a:t>Asynchronous</a:t>
            </a:r>
            <a:endParaRPr lang="id-ID" sz="2000" b="1" dirty="0">
              <a:solidFill>
                <a:schemeClr val="accent2"/>
              </a:solidFill>
              <a:latin typeface="+mj-lt"/>
            </a:endParaRPr>
          </a:p>
        </p:txBody>
      </p:sp>
      <p:sp>
        <p:nvSpPr>
          <p:cNvPr id="44" name="TextBox 43"/>
          <p:cNvSpPr txBox="1"/>
          <p:nvPr/>
        </p:nvSpPr>
        <p:spPr>
          <a:xfrm>
            <a:off x="6226813" y="1127341"/>
            <a:ext cx="2122697" cy="400110"/>
          </a:xfrm>
          <a:prstGeom prst="rect">
            <a:avLst/>
          </a:prstGeom>
          <a:noFill/>
        </p:spPr>
        <p:txBody>
          <a:bodyPr wrap="none" rtlCol="0">
            <a:spAutoFit/>
          </a:bodyPr>
          <a:lstStyle/>
          <a:p>
            <a:pPr algn="r"/>
            <a:r>
              <a:rPr lang="id-ID" sz="2000" b="1" dirty="0">
                <a:solidFill>
                  <a:schemeClr val="accent5"/>
                </a:solidFill>
                <a:latin typeface="+mj-lt"/>
              </a:rPr>
              <a:t>Single-threaded</a:t>
            </a:r>
          </a:p>
        </p:txBody>
      </p:sp>
      <p:sp>
        <p:nvSpPr>
          <p:cNvPr id="45" name="Freeform 11"/>
          <p:cNvSpPr>
            <a:spLocks noEditPoints="1"/>
          </p:cNvSpPr>
          <p:nvPr/>
        </p:nvSpPr>
        <p:spPr bwMode="auto">
          <a:xfrm>
            <a:off x="4818533" y="4120817"/>
            <a:ext cx="1111662" cy="1271447"/>
          </a:xfrm>
          <a:custGeom>
            <a:avLst/>
            <a:gdLst>
              <a:gd name="T0" fmla="*/ 0 w 1445"/>
              <a:gd name="T1" fmla="*/ 675 h 1653"/>
              <a:gd name="T2" fmla="*/ 662 w 1445"/>
              <a:gd name="T3" fmla="*/ 1329 h 1653"/>
              <a:gd name="T4" fmla="*/ 1309 w 1445"/>
              <a:gd name="T5" fmla="*/ 1463 h 1653"/>
              <a:gd name="T6" fmla="*/ 1387 w 1445"/>
              <a:gd name="T7" fmla="*/ 1653 h 1653"/>
              <a:gd name="T8" fmla="*/ 1273 w 1445"/>
              <a:gd name="T9" fmla="*/ 389 h 1653"/>
              <a:gd name="T10" fmla="*/ 655 w 1445"/>
              <a:gd name="T11" fmla="*/ 20 h 1653"/>
              <a:gd name="T12" fmla="*/ 0 w 1445"/>
              <a:gd name="T13" fmla="*/ 675 h 1653"/>
              <a:gd name="T14" fmla="*/ 117 w 1445"/>
              <a:gd name="T15" fmla="*/ 671 h 1653"/>
              <a:gd name="T16" fmla="*/ 652 w 1445"/>
              <a:gd name="T17" fmla="*/ 135 h 1653"/>
              <a:gd name="T18" fmla="*/ 1108 w 1445"/>
              <a:gd name="T19" fmla="*/ 389 h 1653"/>
              <a:gd name="T20" fmla="*/ 1275 w 1445"/>
              <a:gd name="T21" fmla="*/ 1129 h 1653"/>
              <a:gd name="T22" fmla="*/ 1121 w 1445"/>
              <a:gd name="T23" fmla="*/ 1248 h 1653"/>
              <a:gd name="T24" fmla="*/ 652 w 1445"/>
              <a:gd name="T25" fmla="*/ 1206 h 1653"/>
              <a:gd name="T26" fmla="*/ 117 w 1445"/>
              <a:gd name="T27" fmla="*/ 671 h 1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5" h="1653">
                <a:moveTo>
                  <a:pt x="0" y="675"/>
                </a:moveTo>
                <a:cubicBezTo>
                  <a:pt x="0" y="1036"/>
                  <a:pt x="294" y="1329"/>
                  <a:pt x="662" y="1329"/>
                </a:cubicBezTo>
                <a:cubicBezTo>
                  <a:pt x="662" y="1329"/>
                  <a:pt x="1224" y="1338"/>
                  <a:pt x="1309" y="1463"/>
                </a:cubicBezTo>
                <a:cubicBezTo>
                  <a:pt x="1388" y="1579"/>
                  <a:pt x="1346" y="1653"/>
                  <a:pt x="1387" y="1653"/>
                </a:cubicBezTo>
                <a:cubicBezTo>
                  <a:pt x="1445" y="1653"/>
                  <a:pt x="1445" y="703"/>
                  <a:pt x="1273" y="389"/>
                </a:cubicBezTo>
                <a:cubicBezTo>
                  <a:pt x="1183" y="224"/>
                  <a:pt x="992" y="39"/>
                  <a:pt x="655" y="20"/>
                </a:cubicBezTo>
                <a:cubicBezTo>
                  <a:pt x="294" y="0"/>
                  <a:pt x="0" y="313"/>
                  <a:pt x="0" y="675"/>
                </a:cubicBezTo>
                <a:close/>
                <a:moveTo>
                  <a:pt x="117" y="671"/>
                </a:moveTo>
                <a:cubicBezTo>
                  <a:pt x="117" y="375"/>
                  <a:pt x="357" y="135"/>
                  <a:pt x="652" y="135"/>
                </a:cubicBezTo>
                <a:cubicBezTo>
                  <a:pt x="845" y="135"/>
                  <a:pt x="1013" y="237"/>
                  <a:pt x="1108" y="389"/>
                </a:cubicBezTo>
                <a:cubicBezTo>
                  <a:pt x="1241" y="603"/>
                  <a:pt x="1275" y="923"/>
                  <a:pt x="1275" y="1129"/>
                </a:cubicBezTo>
                <a:cubicBezTo>
                  <a:pt x="1275" y="1254"/>
                  <a:pt x="1223" y="1273"/>
                  <a:pt x="1121" y="1248"/>
                </a:cubicBezTo>
                <a:cubicBezTo>
                  <a:pt x="1018" y="1223"/>
                  <a:pt x="863" y="1199"/>
                  <a:pt x="652" y="1206"/>
                </a:cubicBezTo>
                <a:cubicBezTo>
                  <a:pt x="357" y="1206"/>
                  <a:pt x="117" y="966"/>
                  <a:pt x="117" y="67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cxnSp>
        <p:nvCxnSpPr>
          <p:cNvPr id="47" name="Straight Connector 46"/>
          <p:cNvCxnSpPr/>
          <p:nvPr/>
        </p:nvCxnSpPr>
        <p:spPr>
          <a:xfrm flipH="1">
            <a:off x="3848100" y="4572376"/>
            <a:ext cx="619125" cy="0"/>
          </a:xfrm>
          <a:prstGeom prst="line">
            <a:avLst/>
          </a:prstGeom>
          <a:ln>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571625" y="4099633"/>
            <a:ext cx="2920401" cy="816643"/>
            <a:chOff x="2019206" y="5270803"/>
            <a:chExt cx="1847113" cy="816643"/>
          </a:xfrm>
        </p:grpSpPr>
        <p:sp>
          <p:nvSpPr>
            <p:cNvPr id="49" name="TextBox 48"/>
            <p:cNvSpPr txBox="1"/>
            <p:nvPr/>
          </p:nvSpPr>
          <p:spPr>
            <a:xfrm>
              <a:off x="2997170" y="5270803"/>
              <a:ext cx="869149" cy="338554"/>
            </a:xfrm>
            <a:prstGeom prst="rect">
              <a:avLst/>
            </a:prstGeom>
            <a:noFill/>
          </p:spPr>
          <p:txBody>
            <a:bodyPr wrap="none" rtlCol="0">
              <a:spAutoFit/>
            </a:bodyPr>
            <a:lstStyle/>
            <a:p>
              <a:pPr algn="r"/>
              <a:r>
                <a:rPr lang="en-US" sz="1600" b="1" dirty="0" smtClean="0">
                  <a:solidFill>
                    <a:schemeClr val="accent2"/>
                  </a:solidFill>
                  <a:latin typeface="+mj-lt"/>
                </a:rPr>
                <a:t>How to</a:t>
              </a:r>
              <a:endParaRPr lang="id-ID" sz="1600" b="1" dirty="0">
                <a:solidFill>
                  <a:schemeClr val="accent2"/>
                </a:solidFill>
                <a:latin typeface="+mj-lt"/>
              </a:endParaRPr>
            </a:p>
          </p:txBody>
        </p:sp>
        <p:sp>
          <p:nvSpPr>
            <p:cNvPr id="50" name="TextBox 49"/>
            <p:cNvSpPr txBox="1"/>
            <p:nvPr/>
          </p:nvSpPr>
          <p:spPr>
            <a:xfrm>
              <a:off x="2019206" y="5564226"/>
              <a:ext cx="1847113" cy="523220"/>
            </a:xfrm>
            <a:prstGeom prst="rect">
              <a:avLst/>
            </a:prstGeom>
            <a:noFill/>
          </p:spPr>
          <p:txBody>
            <a:bodyPr wrap="square" rtlCol="0">
              <a:spAutoFit/>
            </a:bodyPr>
            <a:lstStyle/>
            <a:p>
              <a:pPr algn="r"/>
              <a:r>
                <a:rPr lang="en-US" sz="1400" dirty="0" err="1">
                  <a:solidFill>
                    <a:schemeClr val="bg1">
                      <a:lumMod val="50000"/>
                    </a:schemeClr>
                  </a:solidFill>
                </a:rPr>
                <a:t>XMLHttpRequest</a:t>
              </a:r>
              <a:r>
                <a:rPr lang="en-US" sz="1400" dirty="0">
                  <a:solidFill>
                    <a:schemeClr val="bg1">
                      <a:lumMod val="50000"/>
                    </a:schemeClr>
                  </a:solidFill>
                </a:rPr>
                <a:t>, </a:t>
              </a:r>
              <a:r>
                <a:rPr lang="en-US" sz="1400" dirty="0" smtClean="0">
                  <a:solidFill>
                    <a:schemeClr val="bg1">
                      <a:lumMod val="50000"/>
                    </a:schemeClr>
                  </a:solidFill>
                </a:rPr>
                <a:t> Promises, third-party libraries </a:t>
              </a:r>
              <a:r>
                <a:rPr lang="en-US" sz="1400" dirty="0">
                  <a:solidFill>
                    <a:schemeClr val="bg1">
                      <a:lumMod val="50000"/>
                    </a:schemeClr>
                  </a:solidFill>
                </a:rPr>
                <a:t>(</a:t>
              </a:r>
              <a:r>
                <a:rPr lang="en-US" sz="1400" dirty="0" err="1">
                  <a:solidFill>
                    <a:schemeClr val="bg1">
                      <a:lumMod val="50000"/>
                    </a:schemeClr>
                  </a:solidFill>
                </a:rPr>
                <a:t>jQuery.ajax</a:t>
              </a:r>
              <a:r>
                <a:rPr lang="en-US" sz="1400" dirty="0">
                  <a:solidFill>
                    <a:schemeClr val="bg1">
                      <a:lumMod val="50000"/>
                    </a:schemeClr>
                  </a:solidFill>
                </a:rPr>
                <a:t>) </a:t>
              </a:r>
            </a:p>
          </p:txBody>
        </p:sp>
      </p:grpSp>
      <p:grpSp>
        <p:nvGrpSpPr>
          <p:cNvPr id="54" name="Group 53"/>
          <p:cNvGrpSpPr/>
          <p:nvPr/>
        </p:nvGrpSpPr>
        <p:grpSpPr>
          <a:xfrm>
            <a:off x="5044251" y="3350112"/>
            <a:ext cx="420481" cy="420482"/>
            <a:chOff x="7144279" y="2887135"/>
            <a:chExt cx="481012" cy="481013"/>
          </a:xfrm>
          <a:solidFill>
            <a:schemeClr val="accent2"/>
          </a:solidFill>
        </p:grpSpPr>
        <p:sp>
          <p:nvSpPr>
            <p:cNvPr id="55" name="Freeform 54"/>
            <p:cNvSpPr>
              <a:spLocks noEditPoints="1"/>
            </p:cNvSpPr>
            <p:nvPr/>
          </p:nvSpPr>
          <p:spPr bwMode="auto">
            <a:xfrm>
              <a:off x="7144279" y="2887135"/>
              <a:ext cx="481012" cy="481013"/>
            </a:xfrm>
            <a:custGeom>
              <a:avLst/>
              <a:gdLst>
                <a:gd name="T0" fmla="*/ 109 w 128"/>
                <a:gd name="T1" fmla="*/ 48 h 128"/>
                <a:gd name="T2" fmla="*/ 114 w 128"/>
                <a:gd name="T3" fmla="*/ 33 h 128"/>
                <a:gd name="T4" fmla="*/ 105 w 128"/>
                <a:gd name="T5" fmla="*/ 15 h 128"/>
                <a:gd name="T6" fmla="*/ 95 w 128"/>
                <a:gd name="T7" fmla="*/ 14 h 128"/>
                <a:gd name="T8" fmla="*/ 80 w 128"/>
                <a:gd name="T9" fmla="*/ 19 h 128"/>
                <a:gd name="T10" fmla="*/ 69 w 128"/>
                <a:gd name="T11" fmla="*/ 0 h 128"/>
                <a:gd name="T12" fmla="*/ 51 w 128"/>
                <a:gd name="T13" fmla="*/ 6 h 128"/>
                <a:gd name="T14" fmla="*/ 43 w 128"/>
                <a:gd name="T15" fmla="*/ 21 h 128"/>
                <a:gd name="T16" fmla="*/ 28 w 128"/>
                <a:gd name="T17" fmla="*/ 13 h 128"/>
                <a:gd name="T18" fmla="*/ 15 w 128"/>
                <a:gd name="T19" fmla="*/ 23 h 128"/>
                <a:gd name="T20" fmla="*/ 21 w 128"/>
                <a:gd name="T21" fmla="*/ 43 h 128"/>
                <a:gd name="T22" fmla="*/ 6 w 128"/>
                <a:gd name="T23" fmla="*/ 51 h 128"/>
                <a:gd name="T24" fmla="*/ 0 w 128"/>
                <a:gd name="T25" fmla="*/ 69 h 128"/>
                <a:gd name="T26" fmla="*/ 19 w 128"/>
                <a:gd name="T27" fmla="*/ 80 h 128"/>
                <a:gd name="T28" fmla="*/ 14 w 128"/>
                <a:gd name="T29" fmla="*/ 95 h 128"/>
                <a:gd name="T30" fmla="*/ 23 w 128"/>
                <a:gd name="T31" fmla="*/ 113 h 128"/>
                <a:gd name="T32" fmla="*/ 33 w 128"/>
                <a:gd name="T33" fmla="*/ 114 h 128"/>
                <a:gd name="T34" fmla="*/ 48 w 128"/>
                <a:gd name="T35" fmla="*/ 109 h 128"/>
                <a:gd name="T36" fmla="*/ 59 w 128"/>
                <a:gd name="T37" fmla="*/ 128 h 128"/>
                <a:gd name="T38" fmla="*/ 77 w 128"/>
                <a:gd name="T39" fmla="*/ 122 h 128"/>
                <a:gd name="T40" fmla="*/ 85 w 128"/>
                <a:gd name="T41" fmla="*/ 107 h 128"/>
                <a:gd name="T42" fmla="*/ 100 w 128"/>
                <a:gd name="T43" fmla="*/ 115 h 128"/>
                <a:gd name="T44" fmla="*/ 113 w 128"/>
                <a:gd name="T45" fmla="*/ 105 h 128"/>
                <a:gd name="T46" fmla="*/ 107 w 128"/>
                <a:gd name="T47" fmla="*/ 85 h 128"/>
                <a:gd name="T48" fmla="*/ 122 w 128"/>
                <a:gd name="T49" fmla="*/ 77 h 128"/>
                <a:gd name="T50" fmla="*/ 128 w 128"/>
                <a:gd name="T51" fmla="*/ 59 h 128"/>
                <a:gd name="T52" fmla="*/ 108 w 128"/>
                <a:gd name="T53" fmla="*/ 72 h 128"/>
                <a:gd name="T54" fmla="*/ 100 w 128"/>
                <a:gd name="T55" fmla="*/ 81 h 128"/>
                <a:gd name="T56" fmla="*/ 107 w 128"/>
                <a:gd name="T57" fmla="*/ 100 h 128"/>
                <a:gd name="T58" fmla="*/ 89 w 128"/>
                <a:gd name="T59" fmla="*/ 101 h 128"/>
                <a:gd name="T60" fmla="*/ 81 w 128"/>
                <a:gd name="T61" fmla="*/ 100 h 128"/>
                <a:gd name="T62" fmla="*/ 72 w 128"/>
                <a:gd name="T63" fmla="*/ 108 h 128"/>
                <a:gd name="T64" fmla="*/ 59 w 128"/>
                <a:gd name="T65" fmla="*/ 120 h 128"/>
                <a:gd name="T66" fmla="*/ 51 w 128"/>
                <a:gd name="T67" fmla="*/ 102 h 128"/>
                <a:gd name="T68" fmla="*/ 43 w 128"/>
                <a:gd name="T69" fmla="*/ 99 h 128"/>
                <a:gd name="T70" fmla="*/ 28 w 128"/>
                <a:gd name="T71" fmla="*/ 107 h 128"/>
                <a:gd name="T72" fmla="*/ 27 w 128"/>
                <a:gd name="T73" fmla="*/ 89 h 128"/>
                <a:gd name="T74" fmla="*/ 26 w 128"/>
                <a:gd name="T75" fmla="*/ 77 h 128"/>
                <a:gd name="T76" fmla="*/ 8 w 128"/>
                <a:gd name="T77" fmla="*/ 69 h 128"/>
                <a:gd name="T78" fmla="*/ 20 w 128"/>
                <a:gd name="T79" fmla="*/ 56 h 128"/>
                <a:gd name="T80" fmla="*/ 28 w 128"/>
                <a:gd name="T81" fmla="*/ 47 h 128"/>
                <a:gd name="T82" fmla="*/ 21 w 128"/>
                <a:gd name="T83" fmla="*/ 28 h 128"/>
                <a:gd name="T84" fmla="*/ 39 w 128"/>
                <a:gd name="T85" fmla="*/ 27 h 128"/>
                <a:gd name="T86" fmla="*/ 47 w 128"/>
                <a:gd name="T87" fmla="*/ 28 h 128"/>
                <a:gd name="T88" fmla="*/ 56 w 128"/>
                <a:gd name="T89" fmla="*/ 20 h 128"/>
                <a:gd name="T90" fmla="*/ 69 w 128"/>
                <a:gd name="T91" fmla="*/ 8 h 128"/>
                <a:gd name="T92" fmla="*/ 77 w 128"/>
                <a:gd name="T93" fmla="*/ 26 h 128"/>
                <a:gd name="T94" fmla="*/ 85 w 128"/>
                <a:gd name="T95" fmla="*/ 29 h 128"/>
                <a:gd name="T96" fmla="*/ 100 w 128"/>
                <a:gd name="T97" fmla="*/ 21 h 128"/>
                <a:gd name="T98" fmla="*/ 101 w 128"/>
                <a:gd name="T99" fmla="*/ 39 h 128"/>
                <a:gd name="T100" fmla="*/ 102 w 128"/>
                <a:gd name="T101" fmla="*/ 51 h 128"/>
                <a:gd name="T102" fmla="*/ 120 w 128"/>
                <a:gd name="T103" fmla="*/ 59 h 128"/>
                <a:gd name="T104" fmla="*/ 108 w 128"/>
                <a:gd name="T105"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128">
                  <a:moveTo>
                    <a:pt x="122" y="51"/>
                  </a:moveTo>
                  <a:cubicBezTo>
                    <a:pt x="109" y="48"/>
                    <a:pt x="109" y="48"/>
                    <a:pt x="109" y="48"/>
                  </a:cubicBezTo>
                  <a:cubicBezTo>
                    <a:pt x="109" y="46"/>
                    <a:pt x="108" y="45"/>
                    <a:pt x="107" y="43"/>
                  </a:cubicBezTo>
                  <a:cubicBezTo>
                    <a:pt x="114" y="33"/>
                    <a:pt x="114" y="33"/>
                    <a:pt x="114" y="33"/>
                  </a:cubicBezTo>
                  <a:cubicBezTo>
                    <a:pt x="116" y="30"/>
                    <a:pt x="116" y="25"/>
                    <a:pt x="113" y="23"/>
                  </a:cubicBezTo>
                  <a:cubicBezTo>
                    <a:pt x="105" y="15"/>
                    <a:pt x="105" y="15"/>
                    <a:pt x="105" y="15"/>
                  </a:cubicBezTo>
                  <a:cubicBezTo>
                    <a:pt x="104" y="13"/>
                    <a:pt x="102" y="13"/>
                    <a:pt x="100" y="13"/>
                  </a:cubicBezTo>
                  <a:cubicBezTo>
                    <a:pt x="98" y="13"/>
                    <a:pt x="97" y="13"/>
                    <a:pt x="95" y="14"/>
                  </a:cubicBezTo>
                  <a:cubicBezTo>
                    <a:pt x="85" y="21"/>
                    <a:pt x="85" y="21"/>
                    <a:pt x="85" y="21"/>
                  </a:cubicBezTo>
                  <a:cubicBezTo>
                    <a:pt x="83" y="20"/>
                    <a:pt x="82" y="19"/>
                    <a:pt x="80" y="19"/>
                  </a:cubicBezTo>
                  <a:cubicBezTo>
                    <a:pt x="77" y="6"/>
                    <a:pt x="77" y="6"/>
                    <a:pt x="77" y="6"/>
                  </a:cubicBezTo>
                  <a:cubicBezTo>
                    <a:pt x="77" y="3"/>
                    <a:pt x="73" y="0"/>
                    <a:pt x="69" y="0"/>
                  </a:cubicBezTo>
                  <a:cubicBezTo>
                    <a:pt x="59" y="0"/>
                    <a:pt x="59" y="0"/>
                    <a:pt x="59"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3"/>
                    <a:pt x="28" y="13"/>
                  </a:cubicBezTo>
                  <a:cubicBezTo>
                    <a:pt x="26" y="13"/>
                    <a:pt x="24" y="13"/>
                    <a:pt x="23" y="15"/>
                  </a:cubicBezTo>
                  <a:cubicBezTo>
                    <a:pt x="15" y="23"/>
                    <a:pt x="15" y="23"/>
                    <a:pt x="15" y="23"/>
                  </a:cubicBezTo>
                  <a:cubicBezTo>
                    <a:pt x="12" y="25"/>
                    <a:pt x="12" y="30"/>
                    <a:pt x="14" y="33"/>
                  </a:cubicBezTo>
                  <a:cubicBezTo>
                    <a:pt x="21" y="43"/>
                    <a:pt x="21" y="43"/>
                    <a:pt x="21" y="43"/>
                  </a:cubicBezTo>
                  <a:cubicBezTo>
                    <a:pt x="20" y="45"/>
                    <a:pt x="19" y="46"/>
                    <a:pt x="19" y="48"/>
                  </a:cubicBezTo>
                  <a:cubicBezTo>
                    <a:pt x="6" y="51"/>
                    <a:pt x="6" y="51"/>
                    <a:pt x="6" y="51"/>
                  </a:cubicBezTo>
                  <a:cubicBezTo>
                    <a:pt x="3" y="51"/>
                    <a:pt x="0" y="55"/>
                    <a:pt x="0" y="59"/>
                  </a:cubicBezTo>
                  <a:cubicBezTo>
                    <a:pt x="0" y="69"/>
                    <a:pt x="0" y="69"/>
                    <a:pt x="0" y="69"/>
                  </a:cubicBezTo>
                  <a:cubicBezTo>
                    <a:pt x="0" y="73"/>
                    <a:pt x="3" y="77"/>
                    <a:pt x="6" y="77"/>
                  </a:cubicBezTo>
                  <a:cubicBezTo>
                    <a:pt x="19" y="80"/>
                    <a:pt x="19" y="80"/>
                    <a:pt x="19" y="80"/>
                  </a:cubicBezTo>
                  <a:cubicBezTo>
                    <a:pt x="19" y="82"/>
                    <a:pt x="20" y="83"/>
                    <a:pt x="21" y="85"/>
                  </a:cubicBezTo>
                  <a:cubicBezTo>
                    <a:pt x="14" y="95"/>
                    <a:pt x="14" y="95"/>
                    <a:pt x="14" y="95"/>
                  </a:cubicBezTo>
                  <a:cubicBezTo>
                    <a:pt x="12" y="98"/>
                    <a:pt x="12" y="103"/>
                    <a:pt x="15" y="105"/>
                  </a:cubicBezTo>
                  <a:cubicBezTo>
                    <a:pt x="23" y="113"/>
                    <a:pt x="23" y="113"/>
                    <a:pt x="23"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2"/>
                    <a:pt x="51" y="122"/>
                    <a:pt x="51" y="122"/>
                  </a:cubicBezTo>
                  <a:cubicBezTo>
                    <a:pt x="51" y="125"/>
                    <a:pt x="55" y="128"/>
                    <a:pt x="59" y="128"/>
                  </a:cubicBezTo>
                  <a:cubicBezTo>
                    <a:pt x="69" y="128"/>
                    <a:pt x="69" y="128"/>
                    <a:pt x="69" y="128"/>
                  </a:cubicBezTo>
                  <a:cubicBezTo>
                    <a:pt x="73" y="128"/>
                    <a:pt x="77" y="125"/>
                    <a:pt x="77" y="122"/>
                  </a:cubicBezTo>
                  <a:cubicBezTo>
                    <a:pt x="80" y="109"/>
                    <a:pt x="80" y="109"/>
                    <a:pt x="80" y="109"/>
                  </a:cubicBezTo>
                  <a:cubicBezTo>
                    <a:pt x="82"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2"/>
                    <a:pt x="109" y="80"/>
                  </a:cubicBezTo>
                  <a:cubicBezTo>
                    <a:pt x="122" y="77"/>
                    <a:pt x="122" y="77"/>
                    <a:pt x="122" y="77"/>
                  </a:cubicBezTo>
                  <a:cubicBezTo>
                    <a:pt x="125" y="77"/>
                    <a:pt x="128" y="73"/>
                    <a:pt x="128" y="69"/>
                  </a:cubicBezTo>
                  <a:cubicBezTo>
                    <a:pt x="128" y="59"/>
                    <a:pt x="128" y="59"/>
                    <a:pt x="128" y="59"/>
                  </a:cubicBezTo>
                  <a:cubicBezTo>
                    <a:pt x="128" y="55"/>
                    <a:pt x="125" y="51"/>
                    <a:pt x="122" y="51"/>
                  </a:cubicBezTo>
                  <a:close/>
                  <a:moveTo>
                    <a:pt x="108" y="72"/>
                  </a:moveTo>
                  <a:cubicBezTo>
                    <a:pt x="105" y="72"/>
                    <a:pt x="103" y="74"/>
                    <a:pt x="102" y="77"/>
                  </a:cubicBezTo>
                  <a:cubicBezTo>
                    <a:pt x="101" y="79"/>
                    <a:pt x="101" y="80"/>
                    <a:pt x="100" y="81"/>
                  </a:cubicBezTo>
                  <a:cubicBezTo>
                    <a:pt x="99" y="84"/>
                    <a:pt x="99" y="87"/>
                    <a:pt x="101" y="89"/>
                  </a:cubicBezTo>
                  <a:cubicBezTo>
                    <a:pt x="107" y="100"/>
                    <a:pt x="107" y="100"/>
                    <a:pt x="107" y="100"/>
                  </a:cubicBezTo>
                  <a:cubicBezTo>
                    <a:pt x="100" y="107"/>
                    <a:pt x="100" y="107"/>
                    <a:pt x="100" y="107"/>
                  </a:cubicBezTo>
                  <a:cubicBezTo>
                    <a:pt x="89" y="101"/>
                    <a:pt x="89" y="101"/>
                    <a:pt x="89" y="101"/>
                  </a:cubicBezTo>
                  <a:cubicBezTo>
                    <a:pt x="88" y="100"/>
                    <a:pt x="86" y="99"/>
                    <a:pt x="85" y="99"/>
                  </a:cubicBezTo>
                  <a:cubicBezTo>
                    <a:pt x="84" y="99"/>
                    <a:pt x="83" y="99"/>
                    <a:pt x="81" y="100"/>
                  </a:cubicBezTo>
                  <a:cubicBezTo>
                    <a:pt x="80" y="101"/>
                    <a:pt x="79" y="101"/>
                    <a:pt x="77" y="102"/>
                  </a:cubicBezTo>
                  <a:cubicBezTo>
                    <a:pt x="74" y="103"/>
                    <a:pt x="72" y="105"/>
                    <a:pt x="72" y="108"/>
                  </a:cubicBezTo>
                  <a:cubicBezTo>
                    <a:pt x="69" y="120"/>
                    <a:pt x="69" y="120"/>
                    <a:pt x="69" y="120"/>
                  </a:cubicBezTo>
                  <a:cubicBezTo>
                    <a:pt x="59" y="120"/>
                    <a:pt x="59" y="120"/>
                    <a:pt x="59" y="120"/>
                  </a:cubicBezTo>
                  <a:cubicBezTo>
                    <a:pt x="56" y="108"/>
                    <a:pt x="56" y="108"/>
                    <a:pt x="56" y="108"/>
                  </a:cubicBezTo>
                  <a:cubicBezTo>
                    <a:pt x="56" y="105"/>
                    <a:pt x="54" y="103"/>
                    <a:pt x="51" y="102"/>
                  </a:cubicBezTo>
                  <a:cubicBezTo>
                    <a:pt x="49" y="101"/>
                    <a:pt x="48" y="101"/>
                    <a:pt x="47" y="100"/>
                  </a:cubicBezTo>
                  <a:cubicBezTo>
                    <a:pt x="45" y="99"/>
                    <a:pt x="44" y="99"/>
                    <a:pt x="43" y="99"/>
                  </a:cubicBezTo>
                  <a:cubicBezTo>
                    <a:pt x="42" y="99"/>
                    <a:pt x="40" y="100"/>
                    <a:pt x="39" y="101"/>
                  </a:cubicBezTo>
                  <a:cubicBezTo>
                    <a:pt x="28" y="107"/>
                    <a:pt x="28" y="107"/>
                    <a:pt x="28" y="107"/>
                  </a:cubicBezTo>
                  <a:cubicBezTo>
                    <a:pt x="21" y="100"/>
                    <a:pt x="21" y="100"/>
                    <a:pt x="21" y="100"/>
                  </a:cubicBezTo>
                  <a:cubicBezTo>
                    <a:pt x="27" y="89"/>
                    <a:pt x="27" y="89"/>
                    <a:pt x="27" y="89"/>
                  </a:cubicBezTo>
                  <a:cubicBezTo>
                    <a:pt x="29" y="87"/>
                    <a:pt x="29" y="84"/>
                    <a:pt x="28" y="81"/>
                  </a:cubicBezTo>
                  <a:cubicBezTo>
                    <a:pt x="27" y="80"/>
                    <a:pt x="27" y="79"/>
                    <a:pt x="26" y="77"/>
                  </a:cubicBezTo>
                  <a:cubicBezTo>
                    <a:pt x="25" y="74"/>
                    <a:pt x="23" y="72"/>
                    <a:pt x="20" y="72"/>
                  </a:cubicBezTo>
                  <a:cubicBezTo>
                    <a:pt x="8" y="69"/>
                    <a:pt x="8" y="69"/>
                    <a:pt x="8" y="69"/>
                  </a:cubicBezTo>
                  <a:cubicBezTo>
                    <a:pt x="8" y="59"/>
                    <a:pt x="8" y="59"/>
                    <a:pt x="8" y="59"/>
                  </a:cubicBezTo>
                  <a:cubicBezTo>
                    <a:pt x="20" y="56"/>
                    <a:pt x="20" y="56"/>
                    <a:pt x="20" y="56"/>
                  </a:cubicBezTo>
                  <a:cubicBezTo>
                    <a:pt x="23" y="56"/>
                    <a:pt x="25" y="54"/>
                    <a:pt x="26" y="51"/>
                  </a:cubicBezTo>
                  <a:cubicBezTo>
                    <a:pt x="27" y="49"/>
                    <a:pt x="27" y="48"/>
                    <a:pt x="28" y="47"/>
                  </a:cubicBezTo>
                  <a:cubicBezTo>
                    <a:pt x="29" y="44"/>
                    <a:pt x="29" y="41"/>
                    <a:pt x="27" y="39"/>
                  </a:cubicBezTo>
                  <a:cubicBezTo>
                    <a:pt x="21" y="28"/>
                    <a:pt x="21" y="28"/>
                    <a:pt x="21" y="28"/>
                  </a:cubicBezTo>
                  <a:cubicBezTo>
                    <a:pt x="28" y="21"/>
                    <a:pt x="28" y="21"/>
                    <a:pt x="28" y="21"/>
                  </a:cubicBezTo>
                  <a:cubicBezTo>
                    <a:pt x="39" y="27"/>
                    <a:pt x="39" y="27"/>
                    <a:pt x="39" y="27"/>
                  </a:cubicBezTo>
                  <a:cubicBezTo>
                    <a:pt x="40" y="28"/>
                    <a:pt x="42" y="29"/>
                    <a:pt x="43" y="29"/>
                  </a:cubicBezTo>
                  <a:cubicBezTo>
                    <a:pt x="44" y="29"/>
                    <a:pt x="45" y="29"/>
                    <a:pt x="47" y="28"/>
                  </a:cubicBezTo>
                  <a:cubicBezTo>
                    <a:pt x="48" y="27"/>
                    <a:pt x="49" y="27"/>
                    <a:pt x="51" y="26"/>
                  </a:cubicBezTo>
                  <a:cubicBezTo>
                    <a:pt x="54" y="25"/>
                    <a:pt x="56" y="23"/>
                    <a:pt x="56" y="20"/>
                  </a:cubicBezTo>
                  <a:cubicBezTo>
                    <a:pt x="59" y="8"/>
                    <a:pt x="59" y="8"/>
                    <a:pt x="59" y="8"/>
                  </a:cubicBezTo>
                  <a:cubicBezTo>
                    <a:pt x="69" y="8"/>
                    <a:pt x="69" y="8"/>
                    <a:pt x="69" y="8"/>
                  </a:cubicBezTo>
                  <a:cubicBezTo>
                    <a:pt x="72" y="20"/>
                    <a:pt x="72" y="20"/>
                    <a:pt x="72" y="20"/>
                  </a:cubicBezTo>
                  <a:cubicBezTo>
                    <a:pt x="72" y="23"/>
                    <a:pt x="74" y="25"/>
                    <a:pt x="77" y="26"/>
                  </a:cubicBezTo>
                  <a:cubicBezTo>
                    <a:pt x="79" y="27"/>
                    <a:pt x="80" y="27"/>
                    <a:pt x="81" y="28"/>
                  </a:cubicBezTo>
                  <a:cubicBezTo>
                    <a:pt x="83" y="29"/>
                    <a:pt x="84" y="29"/>
                    <a:pt x="85" y="29"/>
                  </a:cubicBezTo>
                  <a:cubicBezTo>
                    <a:pt x="86" y="29"/>
                    <a:pt x="88" y="28"/>
                    <a:pt x="89" y="27"/>
                  </a:cubicBezTo>
                  <a:cubicBezTo>
                    <a:pt x="100" y="21"/>
                    <a:pt x="100" y="21"/>
                    <a:pt x="100" y="21"/>
                  </a:cubicBezTo>
                  <a:cubicBezTo>
                    <a:pt x="107" y="28"/>
                    <a:pt x="107" y="28"/>
                    <a:pt x="107" y="28"/>
                  </a:cubicBezTo>
                  <a:cubicBezTo>
                    <a:pt x="101" y="39"/>
                    <a:pt x="101" y="39"/>
                    <a:pt x="101" y="39"/>
                  </a:cubicBezTo>
                  <a:cubicBezTo>
                    <a:pt x="99" y="41"/>
                    <a:pt x="99" y="44"/>
                    <a:pt x="100" y="47"/>
                  </a:cubicBezTo>
                  <a:cubicBezTo>
                    <a:pt x="101" y="48"/>
                    <a:pt x="101" y="49"/>
                    <a:pt x="102" y="51"/>
                  </a:cubicBezTo>
                  <a:cubicBezTo>
                    <a:pt x="103" y="54"/>
                    <a:pt x="105" y="56"/>
                    <a:pt x="108" y="56"/>
                  </a:cubicBezTo>
                  <a:cubicBezTo>
                    <a:pt x="120" y="59"/>
                    <a:pt x="120" y="59"/>
                    <a:pt x="120" y="59"/>
                  </a:cubicBezTo>
                  <a:cubicBezTo>
                    <a:pt x="120" y="69"/>
                    <a:pt x="120" y="69"/>
                    <a:pt x="120" y="69"/>
                  </a:cubicBezTo>
                  <a:lnTo>
                    <a:pt x="108" y="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56" name="Freeform 55"/>
            <p:cNvSpPr>
              <a:spLocks noEditPoints="1"/>
            </p:cNvSpPr>
            <p:nvPr/>
          </p:nvSpPr>
          <p:spPr bwMode="auto">
            <a:xfrm>
              <a:off x="7280804" y="3022072"/>
              <a:ext cx="209550" cy="211138"/>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3 h 56"/>
                <a:gd name="T12" fmla="*/ 4 w 56"/>
                <a:gd name="T13" fmla="*/ 28 h 56"/>
                <a:gd name="T14" fmla="*/ 28 w 56"/>
                <a:gd name="T15" fmla="*/ 4 h 56"/>
                <a:gd name="T16" fmla="*/ 53 w 56"/>
                <a:gd name="T17" fmla="*/ 28 h 56"/>
                <a:gd name="T18" fmla="*/ 28 w 56"/>
                <a:gd name="T19"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3" y="0"/>
                    <a:pt x="0" y="13"/>
                    <a:pt x="0" y="28"/>
                  </a:cubicBezTo>
                  <a:cubicBezTo>
                    <a:pt x="0" y="43"/>
                    <a:pt x="13" y="56"/>
                    <a:pt x="28" y="56"/>
                  </a:cubicBezTo>
                  <a:cubicBezTo>
                    <a:pt x="43" y="56"/>
                    <a:pt x="56" y="43"/>
                    <a:pt x="56" y="28"/>
                  </a:cubicBezTo>
                  <a:cubicBezTo>
                    <a:pt x="56" y="13"/>
                    <a:pt x="43" y="0"/>
                    <a:pt x="28" y="0"/>
                  </a:cubicBezTo>
                  <a:close/>
                  <a:moveTo>
                    <a:pt x="28" y="53"/>
                  </a:moveTo>
                  <a:cubicBezTo>
                    <a:pt x="14" y="53"/>
                    <a:pt x="4" y="42"/>
                    <a:pt x="4" y="28"/>
                  </a:cubicBezTo>
                  <a:cubicBezTo>
                    <a:pt x="4" y="14"/>
                    <a:pt x="14" y="4"/>
                    <a:pt x="28" y="4"/>
                  </a:cubicBezTo>
                  <a:cubicBezTo>
                    <a:pt x="42" y="4"/>
                    <a:pt x="53" y="14"/>
                    <a:pt x="53" y="28"/>
                  </a:cubicBezTo>
                  <a:cubicBezTo>
                    <a:pt x="53" y="42"/>
                    <a:pt x="42" y="53"/>
                    <a:pt x="28" y="5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57" name="Freeform 56"/>
            <p:cNvSpPr>
              <a:spLocks noEditPoints="1"/>
            </p:cNvSpPr>
            <p:nvPr/>
          </p:nvSpPr>
          <p:spPr bwMode="auto">
            <a:xfrm>
              <a:off x="7325254" y="3066522"/>
              <a:ext cx="120650" cy="120650"/>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8 h 32"/>
                <a:gd name="T12" fmla="*/ 4 w 32"/>
                <a:gd name="T13" fmla="*/ 16 h 32"/>
                <a:gd name="T14" fmla="*/ 16 w 32"/>
                <a:gd name="T15" fmla="*/ 4 h 32"/>
                <a:gd name="T16" fmla="*/ 28 w 32"/>
                <a:gd name="T17" fmla="*/ 16 h 32"/>
                <a:gd name="T18" fmla="*/ 16 w 32"/>
                <a:gd name="T1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3" y="4"/>
                    <a:pt x="28" y="9"/>
                    <a:pt x="28" y="16"/>
                  </a:cubicBezTo>
                  <a:cubicBezTo>
                    <a:pt x="28" y="23"/>
                    <a:pt x="23" y="28"/>
                    <a:pt x="16" y="2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grpSp>
        <p:nvGrpSpPr>
          <p:cNvPr id="58" name="Group 57"/>
          <p:cNvGrpSpPr/>
          <p:nvPr/>
        </p:nvGrpSpPr>
        <p:grpSpPr>
          <a:xfrm>
            <a:off x="6808558" y="2321520"/>
            <a:ext cx="339959" cy="341082"/>
            <a:chOff x="4198938" y="2905126"/>
            <a:chExt cx="481012" cy="482600"/>
          </a:xfrm>
          <a:solidFill>
            <a:schemeClr val="accent5"/>
          </a:solidFill>
        </p:grpSpPr>
        <p:sp>
          <p:nvSpPr>
            <p:cNvPr id="59" name="Freeform 57"/>
            <p:cNvSpPr>
              <a:spLocks noEditPoints="1"/>
            </p:cNvSpPr>
            <p:nvPr/>
          </p:nvSpPr>
          <p:spPr bwMode="auto">
            <a:xfrm>
              <a:off x="4198938" y="2905126"/>
              <a:ext cx="150812" cy="482600"/>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Freeform 58"/>
            <p:cNvSpPr>
              <a:spLocks noEditPoints="1"/>
            </p:cNvSpPr>
            <p:nvPr/>
          </p:nvSpPr>
          <p:spPr bwMode="auto">
            <a:xfrm>
              <a:off x="4529138" y="2905126"/>
              <a:ext cx="150812" cy="482600"/>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Freeform 59"/>
            <p:cNvSpPr>
              <a:spLocks noEditPoints="1"/>
            </p:cNvSpPr>
            <p:nvPr/>
          </p:nvSpPr>
          <p:spPr bwMode="auto">
            <a:xfrm>
              <a:off x="4364038" y="2905126"/>
              <a:ext cx="150812" cy="482600"/>
            </a:xfrm>
            <a:custGeom>
              <a:avLst/>
              <a:gdLst>
                <a:gd name="T0" fmla="*/ 32 w 40"/>
                <a:gd name="T1" fmla="*/ 72 h 128"/>
                <a:gd name="T2" fmla="*/ 32 w 40"/>
                <a:gd name="T3" fmla="*/ 12 h 128"/>
                <a:gd name="T4" fmla="*/ 20 w 40"/>
                <a:gd name="T5" fmla="*/ 0 h 128"/>
                <a:gd name="T6" fmla="*/ 8 w 40"/>
                <a:gd name="T7" fmla="*/ 12 h 128"/>
                <a:gd name="T8" fmla="*/ 8 w 40"/>
                <a:gd name="T9" fmla="*/ 72 h 128"/>
                <a:gd name="T10" fmla="*/ 0 w 40"/>
                <a:gd name="T11" fmla="*/ 88 h 128"/>
                <a:gd name="T12" fmla="*/ 8 w 40"/>
                <a:gd name="T13" fmla="*/ 104 h 128"/>
                <a:gd name="T14" fmla="*/ 8 w 40"/>
                <a:gd name="T15" fmla="*/ 116 h 128"/>
                <a:gd name="T16" fmla="*/ 20 w 40"/>
                <a:gd name="T17" fmla="*/ 128 h 128"/>
                <a:gd name="T18" fmla="*/ 32 w 40"/>
                <a:gd name="T19" fmla="*/ 116 h 128"/>
                <a:gd name="T20" fmla="*/ 32 w 40"/>
                <a:gd name="T21" fmla="*/ 104 h 128"/>
                <a:gd name="T22" fmla="*/ 40 w 40"/>
                <a:gd name="T23" fmla="*/ 88 h 128"/>
                <a:gd name="T24" fmla="*/ 32 w 40"/>
                <a:gd name="T25" fmla="*/ 72 h 128"/>
                <a:gd name="T26" fmla="*/ 16 w 40"/>
                <a:gd name="T27" fmla="*/ 12 h 128"/>
                <a:gd name="T28" fmla="*/ 20 w 40"/>
                <a:gd name="T29" fmla="*/ 8 h 128"/>
                <a:gd name="T30" fmla="*/ 24 w 40"/>
                <a:gd name="T31" fmla="*/ 12 h 128"/>
                <a:gd name="T32" fmla="*/ 24 w 40"/>
                <a:gd name="T33" fmla="*/ 68 h 128"/>
                <a:gd name="T34" fmla="*/ 20 w 40"/>
                <a:gd name="T35" fmla="*/ 68 h 128"/>
                <a:gd name="T36" fmla="*/ 16 w 40"/>
                <a:gd name="T37" fmla="*/ 68 h 128"/>
                <a:gd name="T38" fmla="*/ 16 w 40"/>
                <a:gd name="T39" fmla="*/ 12 h 128"/>
                <a:gd name="T40" fmla="*/ 24 w 40"/>
                <a:gd name="T41" fmla="*/ 116 h 128"/>
                <a:gd name="T42" fmla="*/ 20 w 40"/>
                <a:gd name="T43" fmla="*/ 120 h 128"/>
                <a:gd name="T44" fmla="*/ 16 w 40"/>
                <a:gd name="T45" fmla="*/ 116 h 128"/>
                <a:gd name="T46" fmla="*/ 16 w 40"/>
                <a:gd name="T47" fmla="*/ 108 h 128"/>
                <a:gd name="T48" fmla="*/ 20 w 40"/>
                <a:gd name="T49" fmla="*/ 108 h 128"/>
                <a:gd name="T50" fmla="*/ 24 w 40"/>
                <a:gd name="T51" fmla="*/ 108 h 128"/>
                <a:gd name="T52" fmla="*/ 24 w 40"/>
                <a:gd name="T53" fmla="*/ 116 h 128"/>
                <a:gd name="T54" fmla="*/ 31 w 40"/>
                <a:gd name="T55" fmla="*/ 91 h 128"/>
                <a:gd name="T56" fmla="*/ 31 w 40"/>
                <a:gd name="T57" fmla="*/ 92 h 128"/>
                <a:gd name="T58" fmla="*/ 30 w 40"/>
                <a:gd name="T59" fmla="*/ 95 h 128"/>
                <a:gd name="T60" fmla="*/ 30 w 40"/>
                <a:gd name="T61" fmla="*/ 95 h 128"/>
                <a:gd name="T62" fmla="*/ 27 w 40"/>
                <a:gd name="T63" fmla="*/ 98 h 128"/>
                <a:gd name="T64" fmla="*/ 27 w 40"/>
                <a:gd name="T65" fmla="*/ 98 h 128"/>
                <a:gd name="T66" fmla="*/ 24 w 40"/>
                <a:gd name="T67" fmla="*/ 99 h 128"/>
                <a:gd name="T68" fmla="*/ 20 w 40"/>
                <a:gd name="T69" fmla="*/ 100 h 128"/>
                <a:gd name="T70" fmla="*/ 16 w 40"/>
                <a:gd name="T71" fmla="*/ 99 h 128"/>
                <a:gd name="T72" fmla="*/ 13 w 40"/>
                <a:gd name="T73" fmla="*/ 98 h 128"/>
                <a:gd name="T74" fmla="*/ 13 w 40"/>
                <a:gd name="T75" fmla="*/ 98 h 128"/>
                <a:gd name="T76" fmla="*/ 10 w 40"/>
                <a:gd name="T77" fmla="*/ 95 h 128"/>
                <a:gd name="T78" fmla="*/ 10 w 40"/>
                <a:gd name="T79" fmla="*/ 95 h 128"/>
                <a:gd name="T80" fmla="*/ 9 w 40"/>
                <a:gd name="T81" fmla="*/ 92 h 128"/>
                <a:gd name="T82" fmla="*/ 9 w 40"/>
                <a:gd name="T83" fmla="*/ 91 h 128"/>
                <a:gd name="T84" fmla="*/ 8 w 40"/>
                <a:gd name="T85" fmla="*/ 88 h 128"/>
                <a:gd name="T86" fmla="*/ 9 w 40"/>
                <a:gd name="T87" fmla="*/ 85 h 128"/>
                <a:gd name="T88" fmla="*/ 9 w 40"/>
                <a:gd name="T89" fmla="*/ 84 h 128"/>
                <a:gd name="T90" fmla="*/ 10 w 40"/>
                <a:gd name="T91" fmla="*/ 81 h 128"/>
                <a:gd name="T92" fmla="*/ 10 w 40"/>
                <a:gd name="T93" fmla="*/ 81 h 128"/>
                <a:gd name="T94" fmla="*/ 13 w 40"/>
                <a:gd name="T95" fmla="*/ 78 h 128"/>
                <a:gd name="T96" fmla="*/ 13 w 40"/>
                <a:gd name="T97" fmla="*/ 78 h 128"/>
                <a:gd name="T98" fmla="*/ 16 w 40"/>
                <a:gd name="T99" fmla="*/ 77 h 128"/>
                <a:gd name="T100" fmla="*/ 20 w 40"/>
                <a:gd name="T101" fmla="*/ 76 h 128"/>
                <a:gd name="T102" fmla="*/ 24 w 40"/>
                <a:gd name="T103" fmla="*/ 77 h 128"/>
                <a:gd name="T104" fmla="*/ 27 w 40"/>
                <a:gd name="T105" fmla="*/ 78 h 128"/>
                <a:gd name="T106" fmla="*/ 27 w 40"/>
                <a:gd name="T107" fmla="*/ 78 h 128"/>
                <a:gd name="T108" fmla="*/ 30 w 40"/>
                <a:gd name="T109" fmla="*/ 81 h 128"/>
                <a:gd name="T110" fmla="*/ 30 w 40"/>
                <a:gd name="T111" fmla="*/ 81 h 128"/>
                <a:gd name="T112" fmla="*/ 31 w 40"/>
                <a:gd name="T113" fmla="*/ 84 h 128"/>
                <a:gd name="T114" fmla="*/ 31 w 40"/>
                <a:gd name="T115" fmla="*/ 85 h 128"/>
                <a:gd name="T116" fmla="*/ 32 w 40"/>
                <a:gd name="T117" fmla="*/ 88 h 128"/>
                <a:gd name="T118" fmla="*/ 31 w 40"/>
                <a:gd name="T119"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72"/>
                  </a:moveTo>
                  <a:cubicBezTo>
                    <a:pt x="32" y="12"/>
                    <a:pt x="32" y="12"/>
                    <a:pt x="32" y="12"/>
                  </a:cubicBezTo>
                  <a:cubicBezTo>
                    <a:pt x="32" y="5"/>
                    <a:pt x="27" y="0"/>
                    <a:pt x="20" y="0"/>
                  </a:cubicBezTo>
                  <a:cubicBezTo>
                    <a:pt x="13" y="0"/>
                    <a:pt x="8" y="5"/>
                    <a:pt x="8" y="12"/>
                  </a:cubicBezTo>
                  <a:cubicBezTo>
                    <a:pt x="8" y="72"/>
                    <a:pt x="8" y="72"/>
                    <a:pt x="8" y="72"/>
                  </a:cubicBezTo>
                  <a:cubicBezTo>
                    <a:pt x="3" y="76"/>
                    <a:pt x="0" y="81"/>
                    <a:pt x="0" y="88"/>
                  </a:cubicBezTo>
                  <a:cubicBezTo>
                    <a:pt x="0" y="95"/>
                    <a:pt x="3" y="100"/>
                    <a:pt x="8" y="104"/>
                  </a:cubicBezTo>
                  <a:cubicBezTo>
                    <a:pt x="8" y="116"/>
                    <a:pt x="8" y="116"/>
                    <a:pt x="8" y="116"/>
                  </a:cubicBezTo>
                  <a:cubicBezTo>
                    <a:pt x="8" y="123"/>
                    <a:pt x="13" y="128"/>
                    <a:pt x="20" y="128"/>
                  </a:cubicBezTo>
                  <a:cubicBezTo>
                    <a:pt x="27" y="128"/>
                    <a:pt x="32" y="123"/>
                    <a:pt x="32" y="116"/>
                  </a:cubicBezTo>
                  <a:cubicBezTo>
                    <a:pt x="32" y="104"/>
                    <a:pt x="32" y="104"/>
                    <a:pt x="32" y="104"/>
                  </a:cubicBezTo>
                  <a:cubicBezTo>
                    <a:pt x="37" y="100"/>
                    <a:pt x="40" y="95"/>
                    <a:pt x="40" y="88"/>
                  </a:cubicBezTo>
                  <a:cubicBezTo>
                    <a:pt x="40" y="81"/>
                    <a:pt x="37" y="76"/>
                    <a:pt x="32" y="72"/>
                  </a:cubicBezTo>
                  <a:close/>
                  <a:moveTo>
                    <a:pt x="16" y="12"/>
                  </a:moveTo>
                  <a:cubicBezTo>
                    <a:pt x="16" y="10"/>
                    <a:pt x="18" y="8"/>
                    <a:pt x="20" y="8"/>
                  </a:cubicBezTo>
                  <a:cubicBezTo>
                    <a:pt x="22" y="8"/>
                    <a:pt x="24" y="10"/>
                    <a:pt x="24" y="12"/>
                  </a:cubicBezTo>
                  <a:cubicBezTo>
                    <a:pt x="24" y="68"/>
                    <a:pt x="24" y="68"/>
                    <a:pt x="24" y="68"/>
                  </a:cubicBezTo>
                  <a:cubicBezTo>
                    <a:pt x="23" y="68"/>
                    <a:pt x="21" y="68"/>
                    <a:pt x="20" y="68"/>
                  </a:cubicBezTo>
                  <a:cubicBezTo>
                    <a:pt x="19" y="68"/>
                    <a:pt x="17" y="68"/>
                    <a:pt x="16" y="68"/>
                  </a:cubicBezTo>
                  <a:lnTo>
                    <a:pt x="16" y="12"/>
                  </a:lnTo>
                  <a:close/>
                  <a:moveTo>
                    <a:pt x="24" y="116"/>
                  </a:moveTo>
                  <a:cubicBezTo>
                    <a:pt x="24" y="118"/>
                    <a:pt x="22" y="120"/>
                    <a:pt x="20" y="120"/>
                  </a:cubicBezTo>
                  <a:cubicBezTo>
                    <a:pt x="18" y="120"/>
                    <a:pt x="16" y="118"/>
                    <a:pt x="16" y="116"/>
                  </a:cubicBezTo>
                  <a:cubicBezTo>
                    <a:pt x="16" y="108"/>
                    <a:pt x="16" y="108"/>
                    <a:pt x="16" y="108"/>
                  </a:cubicBezTo>
                  <a:cubicBezTo>
                    <a:pt x="17" y="108"/>
                    <a:pt x="19" y="108"/>
                    <a:pt x="20" y="108"/>
                  </a:cubicBezTo>
                  <a:cubicBezTo>
                    <a:pt x="21" y="108"/>
                    <a:pt x="23" y="108"/>
                    <a:pt x="24" y="108"/>
                  </a:cubicBezTo>
                  <a:lnTo>
                    <a:pt x="24" y="116"/>
                  </a:lnTo>
                  <a:close/>
                  <a:moveTo>
                    <a:pt x="31" y="91"/>
                  </a:moveTo>
                  <a:cubicBezTo>
                    <a:pt x="31" y="92"/>
                    <a:pt x="31" y="92"/>
                    <a:pt x="31" y="92"/>
                  </a:cubicBezTo>
                  <a:cubicBezTo>
                    <a:pt x="31" y="93"/>
                    <a:pt x="30" y="94"/>
                    <a:pt x="30" y="95"/>
                  </a:cubicBezTo>
                  <a:cubicBezTo>
                    <a:pt x="30" y="95"/>
                    <a:pt x="30" y="95"/>
                    <a:pt x="30" y="95"/>
                  </a:cubicBezTo>
                  <a:cubicBezTo>
                    <a:pt x="29" y="96"/>
                    <a:pt x="28" y="97"/>
                    <a:pt x="27" y="98"/>
                  </a:cubicBezTo>
                  <a:cubicBezTo>
                    <a:pt x="27" y="98"/>
                    <a:pt x="27" y="98"/>
                    <a:pt x="27" y="98"/>
                  </a:cubicBezTo>
                  <a:cubicBezTo>
                    <a:pt x="26" y="98"/>
                    <a:pt x="25" y="99"/>
                    <a:pt x="24" y="99"/>
                  </a:cubicBezTo>
                  <a:cubicBezTo>
                    <a:pt x="23" y="100"/>
                    <a:pt x="21" y="100"/>
                    <a:pt x="20" y="100"/>
                  </a:cubicBezTo>
                  <a:cubicBezTo>
                    <a:pt x="19" y="100"/>
                    <a:pt x="17" y="100"/>
                    <a:pt x="16" y="99"/>
                  </a:cubicBezTo>
                  <a:cubicBezTo>
                    <a:pt x="15" y="99"/>
                    <a:pt x="14" y="98"/>
                    <a:pt x="13" y="98"/>
                  </a:cubicBezTo>
                  <a:cubicBezTo>
                    <a:pt x="13" y="98"/>
                    <a:pt x="13" y="98"/>
                    <a:pt x="13" y="98"/>
                  </a:cubicBezTo>
                  <a:cubicBezTo>
                    <a:pt x="12" y="97"/>
                    <a:pt x="11" y="96"/>
                    <a:pt x="10" y="95"/>
                  </a:cubicBezTo>
                  <a:cubicBezTo>
                    <a:pt x="10" y="95"/>
                    <a:pt x="10" y="95"/>
                    <a:pt x="10" y="95"/>
                  </a:cubicBezTo>
                  <a:cubicBezTo>
                    <a:pt x="10" y="94"/>
                    <a:pt x="9" y="93"/>
                    <a:pt x="9" y="92"/>
                  </a:cubicBezTo>
                  <a:cubicBezTo>
                    <a:pt x="9" y="92"/>
                    <a:pt x="9" y="92"/>
                    <a:pt x="9" y="91"/>
                  </a:cubicBezTo>
                  <a:cubicBezTo>
                    <a:pt x="8" y="90"/>
                    <a:pt x="8" y="89"/>
                    <a:pt x="8" y="88"/>
                  </a:cubicBezTo>
                  <a:cubicBezTo>
                    <a:pt x="8" y="87"/>
                    <a:pt x="8" y="86"/>
                    <a:pt x="9" y="85"/>
                  </a:cubicBezTo>
                  <a:cubicBezTo>
                    <a:pt x="9" y="84"/>
                    <a:pt x="9" y="84"/>
                    <a:pt x="9" y="84"/>
                  </a:cubicBezTo>
                  <a:cubicBezTo>
                    <a:pt x="9" y="83"/>
                    <a:pt x="10" y="82"/>
                    <a:pt x="10" y="81"/>
                  </a:cubicBezTo>
                  <a:cubicBezTo>
                    <a:pt x="10" y="81"/>
                    <a:pt x="10" y="81"/>
                    <a:pt x="10" y="81"/>
                  </a:cubicBezTo>
                  <a:cubicBezTo>
                    <a:pt x="11" y="80"/>
                    <a:pt x="12" y="79"/>
                    <a:pt x="13" y="78"/>
                  </a:cubicBezTo>
                  <a:cubicBezTo>
                    <a:pt x="13" y="78"/>
                    <a:pt x="13" y="78"/>
                    <a:pt x="13" y="78"/>
                  </a:cubicBezTo>
                  <a:cubicBezTo>
                    <a:pt x="14" y="78"/>
                    <a:pt x="15" y="77"/>
                    <a:pt x="16" y="77"/>
                  </a:cubicBezTo>
                  <a:cubicBezTo>
                    <a:pt x="17" y="76"/>
                    <a:pt x="19" y="76"/>
                    <a:pt x="20" y="76"/>
                  </a:cubicBezTo>
                  <a:cubicBezTo>
                    <a:pt x="21" y="76"/>
                    <a:pt x="23" y="76"/>
                    <a:pt x="24" y="77"/>
                  </a:cubicBezTo>
                  <a:cubicBezTo>
                    <a:pt x="25" y="77"/>
                    <a:pt x="26" y="78"/>
                    <a:pt x="27" y="78"/>
                  </a:cubicBezTo>
                  <a:cubicBezTo>
                    <a:pt x="27" y="78"/>
                    <a:pt x="27" y="78"/>
                    <a:pt x="27" y="78"/>
                  </a:cubicBezTo>
                  <a:cubicBezTo>
                    <a:pt x="28" y="79"/>
                    <a:pt x="29" y="80"/>
                    <a:pt x="30" y="81"/>
                  </a:cubicBezTo>
                  <a:cubicBezTo>
                    <a:pt x="30" y="81"/>
                    <a:pt x="30" y="81"/>
                    <a:pt x="30" y="81"/>
                  </a:cubicBezTo>
                  <a:cubicBezTo>
                    <a:pt x="30" y="82"/>
                    <a:pt x="31" y="83"/>
                    <a:pt x="31" y="84"/>
                  </a:cubicBezTo>
                  <a:cubicBezTo>
                    <a:pt x="31" y="84"/>
                    <a:pt x="31" y="84"/>
                    <a:pt x="31" y="85"/>
                  </a:cubicBezTo>
                  <a:cubicBezTo>
                    <a:pt x="32" y="86"/>
                    <a:pt x="32" y="87"/>
                    <a:pt x="32" y="88"/>
                  </a:cubicBezTo>
                  <a:cubicBezTo>
                    <a:pt x="32" y="89"/>
                    <a:pt x="32" y="90"/>
                    <a:pt x="31" y="9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2" name="Group 61"/>
          <p:cNvGrpSpPr/>
          <p:nvPr/>
        </p:nvGrpSpPr>
        <p:grpSpPr>
          <a:xfrm>
            <a:off x="6808558" y="4534133"/>
            <a:ext cx="313892" cy="273764"/>
            <a:chOff x="4233863" y="2697163"/>
            <a:chExt cx="1117600" cy="974725"/>
          </a:xfrm>
          <a:solidFill>
            <a:schemeClr val="accent5"/>
          </a:solidFill>
        </p:grpSpPr>
        <p:sp>
          <p:nvSpPr>
            <p:cNvPr id="63" name="Freeform 8"/>
            <p:cNvSpPr>
              <a:spLocks noEditPoints="1"/>
            </p:cNvSpPr>
            <p:nvPr/>
          </p:nvSpPr>
          <p:spPr bwMode="auto">
            <a:xfrm>
              <a:off x="4233863" y="2697163"/>
              <a:ext cx="1117600" cy="974725"/>
            </a:xfrm>
            <a:custGeom>
              <a:avLst/>
              <a:gdLst>
                <a:gd name="T0" fmla="*/ 296 w 297"/>
                <a:gd name="T1" fmla="*/ 152 h 259"/>
                <a:gd name="T2" fmla="*/ 259 w 297"/>
                <a:gd name="T3" fmla="*/ 13 h 259"/>
                <a:gd name="T4" fmla="*/ 241 w 297"/>
                <a:gd name="T5" fmla="*/ 0 h 259"/>
                <a:gd name="T6" fmla="*/ 148 w 297"/>
                <a:gd name="T7" fmla="*/ 0 h 259"/>
                <a:gd name="T8" fmla="*/ 56 w 297"/>
                <a:gd name="T9" fmla="*/ 0 h 259"/>
                <a:gd name="T10" fmla="*/ 38 w 297"/>
                <a:gd name="T11" fmla="*/ 13 h 259"/>
                <a:gd name="T12" fmla="*/ 1 w 297"/>
                <a:gd name="T13" fmla="*/ 152 h 259"/>
                <a:gd name="T14" fmla="*/ 0 w 297"/>
                <a:gd name="T15" fmla="*/ 157 h 259"/>
                <a:gd name="T16" fmla="*/ 0 w 297"/>
                <a:gd name="T17" fmla="*/ 222 h 259"/>
                <a:gd name="T18" fmla="*/ 37 w 297"/>
                <a:gd name="T19" fmla="*/ 259 h 259"/>
                <a:gd name="T20" fmla="*/ 260 w 297"/>
                <a:gd name="T21" fmla="*/ 259 h 259"/>
                <a:gd name="T22" fmla="*/ 297 w 297"/>
                <a:gd name="T23" fmla="*/ 222 h 259"/>
                <a:gd name="T24" fmla="*/ 297 w 297"/>
                <a:gd name="T25" fmla="*/ 157 h 259"/>
                <a:gd name="T26" fmla="*/ 296 w 297"/>
                <a:gd name="T27" fmla="*/ 152 h 259"/>
                <a:gd name="T28" fmla="*/ 278 w 297"/>
                <a:gd name="T29" fmla="*/ 222 h 259"/>
                <a:gd name="T30" fmla="*/ 260 w 297"/>
                <a:gd name="T31" fmla="*/ 241 h 259"/>
                <a:gd name="T32" fmla="*/ 37 w 297"/>
                <a:gd name="T33" fmla="*/ 241 h 259"/>
                <a:gd name="T34" fmla="*/ 19 w 297"/>
                <a:gd name="T35" fmla="*/ 222 h 259"/>
                <a:gd name="T36" fmla="*/ 19 w 297"/>
                <a:gd name="T37" fmla="*/ 157 h 259"/>
                <a:gd name="T38" fmla="*/ 56 w 297"/>
                <a:gd name="T39" fmla="*/ 19 h 259"/>
                <a:gd name="T40" fmla="*/ 241 w 297"/>
                <a:gd name="T41" fmla="*/ 19 h 259"/>
                <a:gd name="T42" fmla="*/ 278 w 297"/>
                <a:gd name="T43" fmla="*/ 157 h 259"/>
                <a:gd name="T44" fmla="*/ 278 w 297"/>
                <a:gd name="T45" fmla="*/ 22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7" h="259">
                  <a:moveTo>
                    <a:pt x="296" y="152"/>
                  </a:moveTo>
                  <a:cubicBezTo>
                    <a:pt x="259" y="13"/>
                    <a:pt x="259" y="13"/>
                    <a:pt x="259" y="13"/>
                  </a:cubicBezTo>
                  <a:cubicBezTo>
                    <a:pt x="257" y="6"/>
                    <a:pt x="249" y="0"/>
                    <a:pt x="241" y="0"/>
                  </a:cubicBezTo>
                  <a:cubicBezTo>
                    <a:pt x="148" y="0"/>
                    <a:pt x="148" y="0"/>
                    <a:pt x="148" y="0"/>
                  </a:cubicBezTo>
                  <a:cubicBezTo>
                    <a:pt x="56" y="0"/>
                    <a:pt x="56" y="0"/>
                    <a:pt x="56" y="0"/>
                  </a:cubicBezTo>
                  <a:cubicBezTo>
                    <a:pt x="48" y="0"/>
                    <a:pt x="40" y="6"/>
                    <a:pt x="38" y="13"/>
                  </a:cubicBezTo>
                  <a:cubicBezTo>
                    <a:pt x="1" y="152"/>
                    <a:pt x="1" y="152"/>
                    <a:pt x="1" y="152"/>
                  </a:cubicBezTo>
                  <a:cubicBezTo>
                    <a:pt x="1" y="154"/>
                    <a:pt x="0" y="156"/>
                    <a:pt x="0" y="157"/>
                  </a:cubicBezTo>
                  <a:cubicBezTo>
                    <a:pt x="0" y="222"/>
                    <a:pt x="0" y="222"/>
                    <a:pt x="0" y="222"/>
                  </a:cubicBezTo>
                  <a:cubicBezTo>
                    <a:pt x="0" y="243"/>
                    <a:pt x="17" y="259"/>
                    <a:pt x="37" y="259"/>
                  </a:cubicBezTo>
                  <a:cubicBezTo>
                    <a:pt x="260" y="259"/>
                    <a:pt x="260" y="259"/>
                    <a:pt x="260" y="259"/>
                  </a:cubicBezTo>
                  <a:cubicBezTo>
                    <a:pt x="280" y="259"/>
                    <a:pt x="297" y="243"/>
                    <a:pt x="297" y="222"/>
                  </a:cubicBezTo>
                  <a:cubicBezTo>
                    <a:pt x="297" y="157"/>
                    <a:pt x="297" y="157"/>
                    <a:pt x="297" y="157"/>
                  </a:cubicBezTo>
                  <a:cubicBezTo>
                    <a:pt x="297" y="156"/>
                    <a:pt x="296" y="154"/>
                    <a:pt x="296" y="152"/>
                  </a:cubicBezTo>
                  <a:close/>
                  <a:moveTo>
                    <a:pt x="278" y="222"/>
                  </a:moveTo>
                  <a:cubicBezTo>
                    <a:pt x="278" y="232"/>
                    <a:pt x="270" y="241"/>
                    <a:pt x="260" y="241"/>
                  </a:cubicBezTo>
                  <a:cubicBezTo>
                    <a:pt x="37" y="241"/>
                    <a:pt x="37" y="241"/>
                    <a:pt x="37" y="241"/>
                  </a:cubicBezTo>
                  <a:cubicBezTo>
                    <a:pt x="27" y="241"/>
                    <a:pt x="19" y="232"/>
                    <a:pt x="19" y="222"/>
                  </a:cubicBezTo>
                  <a:cubicBezTo>
                    <a:pt x="19" y="157"/>
                    <a:pt x="19" y="157"/>
                    <a:pt x="19" y="157"/>
                  </a:cubicBezTo>
                  <a:cubicBezTo>
                    <a:pt x="56" y="19"/>
                    <a:pt x="56" y="19"/>
                    <a:pt x="56" y="19"/>
                  </a:cubicBezTo>
                  <a:cubicBezTo>
                    <a:pt x="241" y="19"/>
                    <a:pt x="241" y="19"/>
                    <a:pt x="241" y="19"/>
                  </a:cubicBezTo>
                  <a:cubicBezTo>
                    <a:pt x="278" y="157"/>
                    <a:pt x="278" y="157"/>
                    <a:pt x="278" y="157"/>
                  </a:cubicBezTo>
                  <a:lnTo>
                    <a:pt x="278" y="22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Freeform 9"/>
            <p:cNvSpPr>
              <a:spLocks noEditPoints="1"/>
            </p:cNvSpPr>
            <p:nvPr/>
          </p:nvSpPr>
          <p:spPr bwMode="auto">
            <a:xfrm>
              <a:off x="4365625" y="2835275"/>
              <a:ext cx="854075" cy="628650"/>
            </a:xfrm>
            <a:custGeom>
              <a:avLst/>
              <a:gdLst>
                <a:gd name="T0" fmla="*/ 185 w 227"/>
                <a:gd name="T1" fmla="*/ 0 h 167"/>
                <a:gd name="T2" fmla="*/ 42 w 227"/>
                <a:gd name="T3" fmla="*/ 0 h 167"/>
                <a:gd name="T4" fmla="*/ 33 w 227"/>
                <a:gd name="T5" fmla="*/ 7 h 167"/>
                <a:gd name="T6" fmla="*/ 1 w 227"/>
                <a:gd name="T7" fmla="*/ 118 h 167"/>
                <a:gd name="T8" fmla="*/ 3 w 227"/>
                <a:gd name="T9" fmla="*/ 126 h 167"/>
                <a:gd name="T10" fmla="*/ 10 w 227"/>
                <a:gd name="T11" fmla="*/ 130 h 167"/>
                <a:gd name="T12" fmla="*/ 37 w 227"/>
                <a:gd name="T13" fmla="*/ 130 h 167"/>
                <a:gd name="T14" fmla="*/ 47 w 227"/>
                <a:gd name="T15" fmla="*/ 130 h 167"/>
                <a:gd name="T16" fmla="*/ 52 w 227"/>
                <a:gd name="T17" fmla="*/ 130 h 167"/>
                <a:gd name="T18" fmla="*/ 66 w 227"/>
                <a:gd name="T19" fmla="*/ 156 h 167"/>
                <a:gd name="T20" fmla="*/ 82 w 227"/>
                <a:gd name="T21" fmla="*/ 167 h 167"/>
                <a:gd name="T22" fmla="*/ 145 w 227"/>
                <a:gd name="T23" fmla="*/ 167 h 167"/>
                <a:gd name="T24" fmla="*/ 161 w 227"/>
                <a:gd name="T25" fmla="*/ 156 h 167"/>
                <a:gd name="T26" fmla="*/ 175 w 227"/>
                <a:gd name="T27" fmla="*/ 130 h 167"/>
                <a:gd name="T28" fmla="*/ 180 w 227"/>
                <a:gd name="T29" fmla="*/ 130 h 167"/>
                <a:gd name="T30" fmla="*/ 190 w 227"/>
                <a:gd name="T31" fmla="*/ 130 h 167"/>
                <a:gd name="T32" fmla="*/ 217 w 227"/>
                <a:gd name="T33" fmla="*/ 130 h 167"/>
                <a:gd name="T34" fmla="*/ 224 w 227"/>
                <a:gd name="T35" fmla="*/ 126 h 167"/>
                <a:gd name="T36" fmla="*/ 226 w 227"/>
                <a:gd name="T37" fmla="*/ 118 h 167"/>
                <a:gd name="T38" fmla="*/ 194 w 227"/>
                <a:gd name="T39" fmla="*/ 7 h 167"/>
                <a:gd name="T40" fmla="*/ 185 w 227"/>
                <a:gd name="T41" fmla="*/ 0 h 167"/>
                <a:gd name="T42" fmla="*/ 190 w 227"/>
                <a:gd name="T43" fmla="*/ 111 h 167"/>
                <a:gd name="T44" fmla="*/ 175 w 227"/>
                <a:gd name="T45" fmla="*/ 111 h 167"/>
                <a:gd name="T46" fmla="*/ 158 w 227"/>
                <a:gd name="T47" fmla="*/ 121 h 167"/>
                <a:gd name="T48" fmla="*/ 145 w 227"/>
                <a:gd name="T49" fmla="*/ 148 h 167"/>
                <a:gd name="T50" fmla="*/ 82 w 227"/>
                <a:gd name="T51" fmla="*/ 148 h 167"/>
                <a:gd name="T52" fmla="*/ 69 w 227"/>
                <a:gd name="T53" fmla="*/ 121 h 167"/>
                <a:gd name="T54" fmla="*/ 52 w 227"/>
                <a:gd name="T55" fmla="*/ 111 h 167"/>
                <a:gd name="T56" fmla="*/ 37 w 227"/>
                <a:gd name="T57" fmla="*/ 111 h 167"/>
                <a:gd name="T58" fmla="*/ 15 w 227"/>
                <a:gd name="T59" fmla="*/ 111 h 167"/>
                <a:gd name="T60" fmla="*/ 42 w 227"/>
                <a:gd name="T61" fmla="*/ 9 h 167"/>
                <a:gd name="T62" fmla="*/ 185 w 227"/>
                <a:gd name="T63" fmla="*/ 9 h 167"/>
                <a:gd name="T64" fmla="*/ 212 w 227"/>
                <a:gd name="T65" fmla="*/ 111 h 167"/>
                <a:gd name="T66" fmla="*/ 190 w 227"/>
                <a:gd name="T67" fmla="*/ 11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7" h="167">
                  <a:moveTo>
                    <a:pt x="185" y="0"/>
                  </a:moveTo>
                  <a:cubicBezTo>
                    <a:pt x="42" y="0"/>
                    <a:pt x="42" y="0"/>
                    <a:pt x="42" y="0"/>
                  </a:cubicBezTo>
                  <a:cubicBezTo>
                    <a:pt x="38" y="0"/>
                    <a:pt x="34" y="3"/>
                    <a:pt x="33" y="7"/>
                  </a:cubicBezTo>
                  <a:cubicBezTo>
                    <a:pt x="1" y="118"/>
                    <a:pt x="1" y="118"/>
                    <a:pt x="1" y="118"/>
                  </a:cubicBezTo>
                  <a:cubicBezTo>
                    <a:pt x="0" y="121"/>
                    <a:pt x="1" y="124"/>
                    <a:pt x="3" y="126"/>
                  </a:cubicBezTo>
                  <a:cubicBezTo>
                    <a:pt x="4" y="128"/>
                    <a:pt x="7" y="130"/>
                    <a:pt x="10" y="130"/>
                  </a:cubicBezTo>
                  <a:cubicBezTo>
                    <a:pt x="37" y="130"/>
                    <a:pt x="37" y="130"/>
                    <a:pt x="37" y="130"/>
                  </a:cubicBezTo>
                  <a:cubicBezTo>
                    <a:pt x="47" y="130"/>
                    <a:pt x="47" y="130"/>
                    <a:pt x="47" y="130"/>
                  </a:cubicBezTo>
                  <a:cubicBezTo>
                    <a:pt x="52" y="130"/>
                    <a:pt x="52" y="130"/>
                    <a:pt x="52" y="130"/>
                  </a:cubicBezTo>
                  <a:cubicBezTo>
                    <a:pt x="66" y="156"/>
                    <a:pt x="66" y="156"/>
                    <a:pt x="66" y="156"/>
                  </a:cubicBezTo>
                  <a:cubicBezTo>
                    <a:pt x="69" y="163"/>
                    <a:pt x="75" y="167"/>
                    <a:pt x="82" y="167"/>
                  </a:cubicBezTo>
                  <a:cubicBezTo>
                    <a:pt x="145" y="167"/>
                    <a:pt x="145" y="167"/>
                    <a:pt x="145" y="167"/>
                  </a:cubicBezTo>
                  <a:cubicBezTo>
                    <a:pt x="152" y="167"/>
                    <a:pt x="158" y="163"/>
                    <a:pt x="161" y="156"/>
                  </a:cubicBezTo>
                  <a:cubicBezTo>
                    <a:pt x="175" y="130"/>
                    <a:pt x="175" y="130"/>
                    <a:pt x="175" y="130"/>
                  </a:cubicBezTo>
                  <a:cubicBezTo>
                    <a:pt x="180" y="130"/>
                    <a:pt x="180" y="130"/>
                    <a:pt x="180" y="130"/>
                  </a:cubicBezTo>
                  <a:cubicBezTo>
                    <a:pt x="190" y="130"/>
                    <a:pt x="190" y="130"/>
                    <a:pt x="190" y="130"/>
                  </a:cubicBezTo>
                  <a:cubicBezTo>
                    <a:pt x="217" y="130"/>
                    <a:pt x="217" y="130"/>
                    <a:pt x="217" y="130"/>
                  </a:cubicBezTo>
                  <a:cubicBezTo>
                    <a:pt x="220" y="130"/>
                    <a:pt x="223" y="128"/>
                    <a:pt x="224" y="126"/>
                  </a:cubicBezTo>
                  <a:cubicBezTo>
                    <a:pt x="226" y="124"/>
                    <a:pt x="227" y="121"/>
                    <a:pt x="226" y="118"/>
                  </a:cubicBezTo>
                  <a:cubicBezTo>
                    <a:pt x="194" y="7"/>
                    <a:pt x="194" y="7"/>
                    <a:pt x="194" y="7"/>
                  </a:cubicBezTo>
                  <a:cubicBezTo>
                    <a:pt x="193" y="3"/>
                    <a:pt x="189" y="0"/>
                    <a:pt x="185" y="0"/>
                  </a:cubicBezTo>
                  <a:close/>
                  <a:moveTo>
                    <a:pt x="190" y="111"/>
                  </a:moveTo>
                  <a:cubicBezTo>
                    <a:pt x="175" y="111"/>
                    <a:pt x="175" y="111"/>
                    <a:pt x="175" y="111"/>
                  </a:cubicBezTo>
                  <a:cubicBezTo>
                    <a:pt x="168" y="111"/>
                    <a:pt x="161" y="115"/>
                    <a:pt x="158" y="121"/>
                  </a:cubicBezTo>
                  <a:cubicBezTo>
                    <a:pt x="145" y="148"/>
                    <a:pt x="145" y="148"/>
                    <a:pt x="145" y="148"/>
                  </a:cubicBezTo>
                  <a:cubicBezTo>
                    <a:pt x="82" y="148"/>
                    <a:pt x="82" y="148"/>
                    <a:pt x="82" y="148"/>
                  </a:cubicBezTo>
                  <a:cubicBezTo>
                    <a:pt x="69" y="121"/>
                    <a:pt x="69" y="121"/>
                    <a:pt x="69" y="121"/>
                  </a:cubicBezTo>
                  <a:cubicBezTo>
                    <a:pt x="66" y="115"/>
                    <a:pt x="59" y="111"/>
                    <a:pt x="52" y="111"/>
                  </a:cubicBezTo>
                  <a:cubicBezTo>
                    <a:pt x="37" y="111"/>
                    <a:pt x="37" y="111"/>
                    <a:pt x="37" y="111"/>
                  </a:cubicBezTo>
                  <a:cubicBezTo>
                    <a:pt x="15" y="111"/>
                    <a:pt x="15" y="111"/>
                    <a:pt x="15" y="111"/>
                  </a:cubicBezTo>
                  <a:cubicBezTo>
                    <a:pt x="42" y="9"/>
                    <a:pt x="42" y="9"/>
                    <a:pt x="42" y="9"/>
                  </a:cubicBezTo>
                  <a:cubicBezTo>
                    <a:pt x="185" y="9"/>
                    <a:pt x="185" y="9"/>
                    <a:pt x="185" y="9"/>
                  </a:cubicBezTo>
                  <a:cubicBezTo>
                    <a:pt x="212" y="111"/>
                    <a:pt x="212" y="111"/>
                    <a:pt x="212" y="111"/>
                  </a:cubicBezTo>
                  <a:lnTo>
                    <a:pt x="190" y="11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 name="Text Placeholder 6"/>
          <p:cNvSpPr>
            <a:spLocks noGrp="1"/>
          </p:cNvSpPr>
          <p:nvPr>
            <p:ph type="body" sz="quarter" idx="10"/>
          </p:nvPr>
        </p:nvSpPr>
        <p:spPr/>
        <p:txBody>
          <a:bodyPr>
            <a:normAutofit/>
          </a:bodyPr>
          <a:lstStyle/>
          <a:p>
            <a:r>
              <a:rPr lang="en-US" sz="2000" dirty="0" smtClean="0"/>
              <a:t>JAVASCRIPT EXECUTION</a:t>
            </a:r>
            <a:endParaRPr lang="en-US" sz="2000" dirty="0"/>
          </a:p>
        </p:txBody>
      </p:sp>
    </p:spTree>
    <p:extLst>
      <p:ext uri="{BB962C8B-B14F-4D97-AF65-F5344CB8AC3E}">
        <p14:creationId xmlns:p14="http://schemas.microsoft.com/office/powerpoint/2010/main" val="1290386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8"/>
                                        </p:tgtEl>
                                        <p:attrNameLst>
                                          <p:attrName>style.visibility</p:attrName>
                                        </p:attrNameLst>
                                      </p:cBhvr>
                                      <p:to>
                                        <p:strVal val="visible"/>
                                      </p:to>
                                    </p:set>
                                    <p:animEffect transition="in" filter="fade">
                                      <p:cBhvr>
                                        <p:cTn id="16" dur="500"/>
                                        <p:tgtEl>
                                          <p:spTgt spid="148"/>
                                        </p:tgtEl>
                                      </p:cBhvr>
                                    </p:animEffect>
                                  </p:childTnLst>
                                </p:cTn>
                              </p:par>
                              <p:par>
                                <p:cTn id="17" presetID="10" presetClass="entr" presetSubtype="0" fill="hold" nodeType="with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par>
                                <p:cTn id="20" presetID="10" presetClass="entr" presetSubtype="0" fill="hold" nodeType="withEffect">
                                  <p:stCondLst>
                                    <p:cond delay="0"/>
                                  </p:stCondLst>
                                  <p:childTnLst>
                                    <p:set>
                                      <p:cBhvr>
                                        <p:cTn id="21" dur="1" fill="hold">
                                          <p:stCondLst>
                                            <p:cond delay="0"/>
                                          </p:stCondLst>
                                        </p:cTn>
                                        <p:tgtEl>
                                          <p:spTgt spid="153"/>
                                        </p:tgtEl>
                                        <p:attrNameLst>
                                          <p:attrName>style.visibility</p:attrName>
                                        </p:attrNameLst>
                                      </p:cBhvr>
                                      <p:to>
                                        <p:strVal val="visible"/>
                                      </p:to>
                                    </p:set>
                                    <p:animEffect transition="in" filter="fade">
                                      <p:cBhvr>
                                        <p:cTn id="22" dur="500"/>
                                        <p:tgtEl>
                                          <p:spTgt spid="15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par>
                                <p:cTn id="26" presetID="10" presetClass="entr" presetSubtype="0" fill="hold"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500"/>
                                        <p:tgtEl>
                                          <p:spTgt spid="54"/>
                                        </p:tgtEl>
                                      </p:cBhvr>
                                    </p:animEffect>
                                  </p:childTnLst>
                                </p:cTn>
                              </p:par>
                              <p:par>
                                <p:cTn id="29" presetID="10" presetClass="entr" presetSubtype="0" fill="hold" nodeType="with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500"/>
                                        <p:tgtEl>
                                          <p:spTgt spid="58"/>
                                        </p:tgtEl>
                                      </p:cBhvr>
                                    </p:animEffect>
                                  </p:childTnLst>
                                </p:cTn>
                              </p:par>
                              <p:par>
                                <p:cTn id="32" presetID="10" presetClass="entr" presetSubtype="0" fill="hold"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fade">
                                      <p:cBhvr>
                                        <p:cTn id="40" dur="500"/>
                                        <p:tgtEl>
                                          <p:spTgt spid="4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9"/>
                                        </p:tgtEl>
                                        <p:attrNameLst>
                                          <p:attrName>style.visibility</p:attrName>
                                        </p:attrNameLst>
                                      </p:cBhvr>
                                      <p:to>
                                        <p:strVal val="visible"/>
                                      </p:to>
                                    </p:set>
                                    <p:animEffect transition="in" filter="fade">
                                      <p:cBhvr>
                                        <p:cTn id="43" dur="500"/>
                                        <p:tgtEl>
                                          <p:spTgt spid="1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500"/>
                            </p:stCondLst>
                            <p:childTnLst>
                              <p:par>
                                <p:cTn id="54" presetID="16" presetClass="entr" presetSubtype="37" fill="hold" nodeType="afterEffect">
                                  <p:stCondLst>
                                    <p:cond delay="0"/>
                                  </p:stCondLst>
                                  <p:childTnLst>
                                    <p:set>
                                      <p:cBhvr>
                                        <p:cTn id="55" dur="1" fill="hold">
                                          <p:stCondLst>
                                            <p:cond delay="0"/>
                                          </p:stCondLst>
                                        </p:cTn>
                                        <p:tgtEl>
                                          <p:spTgt spid="177"/>
                                        </p:tgtEl>
                                        <p:attrNameLst>
                                          <p:attrName>style.visibility</p:attrName>
                                        </p:attrNameLst>
                                      </p:cBhvr>
                                      <p:to>
                                        <p:strVal val="visible"/>
                                      </p:to>
                                    </p:set>
                                    <p:animEffect transition="in" filter="barn(outVertical)">
                                      <p:cBhvr>
                                        <p:cTn id="56" dur="500"/>
                                        <p:tgtEl>
                                          <p:spTgt spid="177"/>
                                        </p:tgtEl>
                                      </p:cBhvr>
                                    </p:animEffect>
                                  </p:childTnLst>
                                </p:cTn>
                              </p:par>
                              <p:par>
                                <p:cTn id="57" presetID="16" presetClass="entr" presetSubtype="37" fill="hold" nodeType="withEffect">
                                  <p:stCondLst>
                                    <p:cond delay="0"/>
                                  </p:stCondLst>
                                  <p:childTnLst>
                                    <p:set>
                                      <p:cBhvr>
                                        <p:cTn id="58" dur="1" fill="hold">
                                          <p:stCondLst>
                                            <p:cond delay="0"/>
                                          </p:stCondLst>
                                        </p:cTn>
                                        <p:tgtEl>
                                          <p:spTgt spid="178"/>
                                        </p:tgtEl>
                                        <p:attrNameLst>
                                          <p:attrName>style.visibility</p:attrName>
                                        </p:attrNameLst>
                                      </p:cBhvr>
                                      <p:to>
                                        <p:strVal val="visible"/>
                                      </p:to>
                                    </p:set>
                                    <p:animEffect transition="in" filter="barn(outVertical)">
                                      <p:cBhvr>
                                        <p:cTn id="59" dur="500"/>
                                        <p:tgtEl>
                                          <p:spTgt spid="178"/>
                                        </p:tgtEl>
                                      </p:cBhvr>
                                    </p:animEffect>
                                  </p:childTnLst>
                                </p:cTn>
                              </p:par>
                              <p:par>
                                <p:cTn id="60" presetID="16" presetClass="entr" presetSubtype="37" fill="hold" nodeType="with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barn(outVertical)">
                                      <p:cBhvr>
                                        <p:cTn id="62" dur="500"/>
                                        <p:tgtEl>
                                          <p:spTgt spid="47"/>
                                        </p:tgtEl>
                                      </p:cBhvr>
                                    </p:animEffect>
                                  </p:childTnLst>
                                </p:cTn>
                              </p:par>
                              <p:par>
                                <p:cTn id="63" presetID="16" presetClass="entr" presetSubtype="37" fill="hold" nodeType="withEffect">
                                  <p:stCondLst>
                                    <p:cond delay="0"/>
                                  </p:stCondLst>
                                  <p:childTnLst>
                                    <p:set>
                                      <p:cBhvr>
                                        <p:cTn id="64" dur="1" fill="hold">
                                          <p:stCondLst>
                                            <p:cond delay="0"/>
                                          </p:stCondLst>
                                        </p:cTn>
                                        <p:tgtEl>
                                          <p:spTgt spid="180"/>
                                        </p:tgtEl>
                                        <p:attrNameLst>
                                          <p:attrName>style.visibility</p:attrName>
                                        </p:attrNameLst>
                                      </p:cBhvr>
                                      <p:to>
                                        <p:strVal val="visible"/>
                                      </p:to>
                                    </p:set>
                                    <p:animEffect transition="in" filter="barn(outVertical)">
                                      <p:cBhvr>
                                        <p:cTn id="65" dur="500"/>
                                        <p:tgtEl>
                                          <p:spTgt spid="180"/>
                                        </p:tgtEl>
                                      </p:cBhvr>
                                    </p:animEffect>
                                  </p:childTnLst>
                                </p:cTn>
                              </p:par>
                              <p:par>
                                <p:cTn id="66" presetID="16" presetClass="entr" presetSubtype="37" fill="hold" nodeType="withEffect">
                                  <p:stCondLst>
                                    <p:cond delay="0"/>
                                  </p:stCondLst>
                                  <p:childTnLst>
                                    <p:set>
                                      <p:cBhvr>
                                        <p:cTn id="67" dur="1" fill="hold">
                                          <p:stCondLst>
                                            <p:cond delay="0"/>
                                          </p:stCondLst>
                                        </p:cTn>
                                        <p:tgtEl>
                                          <p:spTgt spid="181"/>
                                        </p:tgtEl>
                                        <p:attrNameLst>
                                          <p:attrName>style.visibility</p:attrName>
                                        </p:attrNameLst>
                                      </p:cBhvr>
                                      <p:to>
                                        <p:strVal val="visible"/>
                                      </p:to>
                                    </p:set>
                                    <p:animEffect transition="in" filter="barn(outVertical)">
                                      <p:cBhvr>
                                        <p:cTn id="68" dur="500"/>
                                        <p:tgtEl>
                                          <p:spTgt spid="181"/>
                                        </p:tgtEl>
                                      </p:cBhvr>
                                    </p:animEffect>
                                  </p:childTnLst>
                                </p:cTn>
                              </p:par>
                              <p:par>
                                <p:cTn id="69" presetID="16" presetClass="entr" presetSubtype="37" fill="hold" nodeType="withEffect">
                                  <p:stCondLst>
                                    <p:cond delay="0"/>
                                  </p:stCondLst>
                                  <p:childTnLst>
                                    <p:set>
                                      <p:cBhvr>
                                        <p:cTn id="70" dur="1" fill="hold">
                                          <p:stCondLst>
                                            <p:cond delay="0"/>
                                          </p:stCondLst>
                                        </p:cTn>
                                        <p:tgtEl>
                                          <p:spTgt spid="184"/>
                                        </p:tgtEl>
                                        <p:attrNameLst>
                                          <p:attrName>style.visibility</p:attrName>
                                        </p:attrNameLst>
                                      </p:cBhvr>
                                      <p:to>
                                        <p:strVal val="visible"/>
                                      </p:to>
                                    </p:set>
                                    <p:animEffect transition="in" filter="barn(outVertical)">
                                      <p:cBhvr>
                                        <p:cTn id="71" dur="500"/>
                                        <p:tgtEl>
                                          <p:spTgt spid="184"/>
                                        </p:tgtEl>
                                      </p:cBhvr>
                                    </p:animEffect>
                                  </p:childTnLst>
                                </p:cTn>
                              </p:par>
                            </p:childTnLst>
                          </p:cTn>
                        </p:par>
                        <p:par>
                          <p:cTn id="72" fill="hold">
                            <p:stCondLst>
                              <p:cond delay="1000"/>
                            </p:stCondLst>
                            <p:childTnLst>
                              <p:par>
                                <p:cTn id="73" presetID="10" presetClass="entr" presetSubtype="0" fill="hold" nodeType="afterEffect">
                                  <p:stCondLst>
                                    <p:cond delay="0"/>
                                  </p:stCondLst>
                                  <p:childTnLst>
                                    <p:set>
                                      <p:cBhvr>
                                        <p:cTn id="74" dur="1" fill="hold">
                                          <p:stCondLst>
                                            <p:cond delay="0"/>
                                          </p:stCondLst>
                                        </p:cTn>
                                        <p:tgtEl>
                                          <p:spTgt spid="202"/>
                                        </p:tgtEl>
                                        <p:attrNameLst>
                                          <p:attrName>style.visibility</p:attrName>
                                        </p:attrNameLst>
                                      </p:cBhvr>
                                      <p:to>
                                        <p:strVal val="visible"/>
                                      </p:to>
                                    </p:set>
                                    <p:animEffect transition="in" filter="fade">
                                      <p:cBhvr>
                                        <p:cTn id="75" dur="500"/>
                                        <p:tgtEl>
                                          <p:spTgt spid="202"/>
                                        </p:tgtEl>
                                      </p:cBhvr>
                                    </p:animEffect>
                                  </p:childTnLst>
                                </p:cTn>
                              </p:par>
                              <p:par>
                                <p:cTn id="76" presetID="10" presetClass="entr" presetSubtype="0" fill="hold" nodeType="withEffect">
                                  <p:stCondLst>
                                    <p:cond delay="0"/>
                                  </p:stCondLst>
                                  <p:childTnLst>
                                    <p:set>
                                      <p:cBhvr>
                                        <p:cTn id="77" dur="1" fill="hold">
                                          <p:stCondLst>
                                            <p:cond delay="0"/>
                                          </p:stCondLst>
                                        </p:cTn>
                                        <p:tgtEl>
                                          <p:spTgt spid="206"/>
                                        </p:tgtEl>
                                        <p:attrNameLst>
                                          <p:attrName>style.visibility</p:attrName>
                                        </p:attrNameLst>
                                      </p:cBhvr>
                                      <p:to>
                                        <p:strVal val="visible"/>
                                      </p:to>
                                    </p:set>
                                    <p:animEffect transition="in" filter="fade">
                                      <p:cBhvr>
                                        <p:cTn id="78" dur="500"/>
                                        <p:tgtEl>
                                          <p:spTgt spid="206"/>
                                        </p:tgtEl>
                                      </p:cBhvr>
                                    </p:animEffect>
                                  </p:childTnLst>
                                </p:cTn>
                              </p:par>
                              <p:par>
                                <p:cTn id="79" presetID="10" presetClass="entr" presetSubtype="0" fill="hold" nodeType="with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fade">
                                      <p:cBhvr>
                                        <p:cTn id="81" dur="500"/>
                                        <p:tgtEl>
                                          <p:spTgt spid="48"/>
                                        </p:tgtEl>
                                      </p:cBhvr>
                                    </p:animEffect>
                                  </p:childTnLst>
                                </p:cTn>
                              </p:par>
                              <p:par>
                                <p:cTn id="82" presetID="10" presetClass="entr" presetSubtype="0" fill="hold" nodeType="withEffect">
                                  <p:stCondLst>
                                    <p:cond delay="0"/>
                                  </p:stCondLst>
                                  <p:childTnLst>
                                    <p:set>
                                      <p:cBhvr>
                                        <p:cTn id="83" dur="1" fill="hold">
                                          <p:stCondLst>
                                            <p:cond delay="0"/>
                                          </p:stCondLst>
                                        </p:cTn>
                                        <p:tgtEl>
                                          <p:spTgt spid="186"/>
                                        </p:tgtEl>
                                        <p:attrNameLst>
                                          <p:attrName>style.visibility</p:attrName>
                                        </p:attrNameLst>
                                      </p:cBhvr>
                                      <p:to>
                                        <p:strVal val="visible"/>
                                      </p:to>
                                    </p:set>
                                    <p:animEffect transition="in" filter="fade">
                                      <p:cBhvr>
                                        <p:cTn id="84" dur="500"/>
                                        <p:tgtEl>
                                          <p:spTgt spid="186"/>
                                        </p:tgtEl>
                                      </p:cBhvr>
                                    </p:animEffect>
                                  </p:childTnLst>
                                </p:cTn>
                              </p:par>
                              <p:par>
                                <p:cTn id="85" presetID="10" presetClass="entr" presetSubtype="0" fill="hold" nodeType="withEffect">
                                  <p:stCondLst>
                                    <p:cond delay="0"/>
                                  </p:stCondLst>
                                  <p:childTnLst>
                                    <p:set>
                                      <p:cBhvr>
                                        <p:cTn id="86" dur="1" fill="hold">
                                          <p:stCondLst>
                                            <p:cond delay="0"/>
                                          </p:stCondLst>
                                        </p:cTn>
                                        <p:tgtEl>
                                          <p:spTgt spid="191"/>
                                        </p:tgtEl>
                                        <p:attrNameLst>
                                          <p:attrName>style.visibility</p:attrName>
                                        </p:attrNameLst>
                                      </p:cBhvr>
                                      <p:to>
                                        <p:strVal val="visible"/>
                                      </p:to>
                                    </p:set>
                                    <p:animEffect transition="in" filter="fade">
                                      <p:cBhvr>
                                        <p:cTn id="87" dur="500"/>
                                        <p:tgtEl>
                                          <p:spTgt spid="191"/>
                                        </p:tgtEl>
                                      </p:cBhvr>
                                    </p:animEffect>
                                  </p:childTnLst>
                                </p:cTn>
                              </p:par>
                              <p:par>
                                <p:cTn id="88" presetID="10" presetClass="entr" presetSubtype="0" fill="hold" nodeType="withEffect">
                                  <p:stCondLst>
                                    <p:cond delay="0"/>
                                  </p:stCondLst>
                                  <p:childTnLst>
                                    <p:set>
                                      <p:cBhvr>
                                        <p:cTn id="89" dur="1" fill="hold">
                                          <p:stCondLst>
                                            <p:cond delay="0"/>
                                          </p:stCondLst>
                                        </p:cTn>
                                        <p:tgtEl>
                                          <p:spTgt spid="195"/>
                                        </p:tgtEl>
                                        <p:attrNameLst>
                                          <p:attrName>style.visibility</p:attrName>
                                        </p:attrNameLst>
                                      </p:cBhvr>
                                      <p:to>
                                        <p:strVal val="visible"/>
                                      </p:to>
                                    </p:set>
                                    <p:animEffect transition="in" filter="fade">
                                      <p:cBhvr>
                                        <p:cTn id="90"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P spid="18" grpId="0" animBg="1"/>
      <p:bldP spid="19" grpId="0" animBg="1"/>
      <p:bldP spid="24" grpId="0" animBg="1"/>
      <p:bldP spid="139" grpId="0"/>
      <p:bldP spid="148" grpId="0" animBg="1"/>
      <p:bldP spid="43" grpId="0"/>
      <p:bldP spid="44" grpId="0"/>
      <p:bldP spid="4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63206" y="3826604"/>
            <a:ext cx="4871142" cy="842090"/>
          </a:xfrm>
        </p:spPr>
        <p:txBody>
          <a:bodyPr/>
          <a:lstStyle/>
          <a:p>
            <a:r>
              <a:rPr lang="en-US" dirty="0" smtClean="0"/>
              <a:t>Control flow</a:t>
            </a:r>
            <a:endParaRPr lang="en-US" dirty="0"/>
          </a:p>
        </p:txBody>
      </p:sp>
    </p:spTree>
    <p:extLst>
      <p:ext uri="{BB962C8B-B14F-4D97-AF65-F5344CB8AC3E}">
        <p14:creationId xmlns:p14="http://schemas.microsoft.com/office/powerpoint/2010/main" val="14645114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 name="Group 119"/>
          <p:cNvGrpSpPr/>
          <p:nvPr/>
        </p:nvGrpSpPr>
        <p:grpSpPr>
          <a:xfrm>
            <a:off x="652009" y="3132335"/>
            <a:ext cx="4895234" cy="997524"/>
            <a:chOff x="936526" y="3685552"/>
            <a:chExt cx="4895234" cy="997524"/>
          </a:xfrm>
        </p:grpSpPr>
        <p:grpSp>
          <p:nvGrpSpPr>
            <p:cNvPr id="12" name="Group 11"/>
            <p:cNvGrpSpPr/>
            <p:nvPr/>
          </p:nvGrpSpPr>
          <p:grpSpPr>
            <a:xfrm>
              <a:off x="2075340" y="3685552"/>
              <a:ext cx="3756420" cy="997524"/>
              <a:chOff x="2005004" y="3650848"/>
              <a:chExt cx="3756420" cy="997524"/>
            </a:xfrm>
          </p:grpSpPr>
          <p:sp>
            <p:nvSpPr>
              <p:cNvPr id="99" name="TextBox 98"/>
              <p:cNvSpPr txBox="1"/>
              <p:nvPr/>
            </p:nvSpPr>
            <p:spPr>
              <a:xfrm>
                <a:off x="2005004" y="3650848"/>
                <a:ext cx="877163" cy="369332"/>
              </a:xfrm>
              <a:prstGeom prst="rect">
                <a:avLst/>
              </a:prstGeom>
              <a:noFill/>
            </p:spPr>
            <p:txBody>
              <a:bodyPr wrap="none" rtlCol="0">
                <a:spAutoFit/>
              </a:bodyPr>
              <a:lstStyle/>
              <a:p>
                <a:r>
                  <a:rPr lang="en-US" b="1" dirty="0" smtClean="0">
                    <a:solidFill>
                      <a:schemeClr val="bg1">
                        <a:lumMod val="50000"/>
                      </a:schemeClr>
                    </a:solidFill>
                    <a:latin typeface="+mj-lt"/>
                  </a:rPr>
                  <a:t>Usage</a:t>
                </a:r>
                <a:endParaRPr lang="id-ID" b="1" dirty="0">
                  <a:solidFill>
                    <a:schemeClr val="bg1">
                      <a:lumMod val="50000"/>
                    </a:schemeClr>
                  </a:solidFill>
                  <a:latin typeface="+mj-lt"/>
                </a:endParaRPr>
              </a:p>
            </p:txBody>
          </p:sp>
          <p:sp>
            <p:nvSpPr>
              <p:cNvPr id="100" name="Rectangle 99"/>
              <p:cNvSpPr/>
              <p:nvPr/>
            </p:nvSpPr>
            <p:spPr>
              <a:xfrm>
                <a:off x="2005004" y="4002041"/>
                <a:ext cx="3756420" cy="646331"/>
              </a:xfrm>
              <a:prstGeom prst="rect">
                <a:avLst/>
              </a:prstGeom>
            </p:spPr>
            <p:txBody>
              <a:bodyPr wrap="square">
                <a:spAutoFit/>
              </a:bodyPr>
              <a:lstStyle/>
              <a:p>
                <a:r>
                  <a:rPr lang="en-US" dirty="0">
                    <a:solidFill>
                      <a:schemeClr val="bg1">
                        <a:lumMod val="50000"/>
                      </a:schemeClr>
                    </a:solidFill>
                  </a:rPr>
                  <a:t>Commonly used with control flow statements (e.g. if...else, for, while)</a:t>
                </a:r>
              </a:p>
            </p:txBody>
          </p:sp>
        </p:grpSp>
        <p:grpSp>
          <p:nvGrpSpPr>
            <p:cNvPr id="115" name="Group 114"/>
            <p:cNvGrpSpPr/>
            <p:nvPr/>
          </p:nvGrpSpPr>
          <p:grpSpPr>
            <a:xfrm>
              <a:off x="936526" y="3691623"/>
              <a:ext cx="923827" cy="923827"/>
              <a:chOff x="948287" y="3691623"/>
              <a:chExt cx="923827" cy="923827"/>
            </a:xfrm>
          </p:grpSpPr>
          <p:sp>
            <p:nvSpPr>
              <p:cNvPr id="98" name="Oval 97"/>
              <p:cNvSpPr/>
              <p:nvPr/>
            </p:nvSpPr>
            <p:spPr>
              <a:xfrm>
                <a:off x="948287" y="3691623"/>
                <a:ext cx="923827" cy="9238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4" name="Freeform 113"/>
              <p:cNvSpPr>
                <a:spLocks noEditPoints="1"/>
              </p:cNvSpPr>
              <p:nvPr/>
            </p:nvSpPr>
            <p:spPr bwMode="auto">
              <a:xfrm>
                <a:off x="1191734" y="3998395"/>
                <a:ext cx="413397" cy="310281"/>
              </a:xfrm>
              <a:custGeom>
                <a:avLst/>
                <a:gdLst>
                  <a:gd name="T0" fmla="*/ 925 w 1124"/>
                  <a:gd name="T1" fmla="*/ 21 h 843"/>
                  <a:gd name="T2" fmla="*/ 249 w 1124"/>
                  <a:gd name="T3" fmla="*/ 0 h 843"/>
                  <a:gd name="T4" fmla="*/ 21 w 1124"/>
                  <a:gd name="T5" fmla="*/ 199 h 843"/>
                  <a:gd name="T6" fmla="*/ 18 w 1124"/>
                  <a:gd name="T7" fmla="*/ 295 h 843"/>
                  <a:gd name="T8" fmla="*/ 562 w 1124"/>
                  <a:gd name="T9" fmla="*/ 843 h 843"/>
                  <a:gd name="T10" fmla="*/ 1106 w 1124"/>
                  <a:gd name="T11" fmla="*/ 295 h 843"/>
                  <a:gd name="T12" fmla="*/ 1103 w 1124"/>
                  <a:gd name="T13" fmla="*/ 199 h 843"/>
                  <a:gd name="T14" fmla="*/ 484 w 1124"/>
                  <a:gd name="T15" fmla="*/ 246 h 843"/>
                  <a:gd name="T16" fmla="*/ 640 w 1124"/>
                  <a:gd name="T17" fmla="*/ 246 h 843"/>
                  <a:gd name="T18" fmla="*/ 685 w 1124"/>
                  <a:gd name="T19" fmla="*/ 78 h 843"/>
                  <a:gd name="T20" fmla="*/ 667 w 1124"/>
                  <a:gd name="T21" fmla="*/ 223 h 843"/>
                  <a:gd name="T22" fmla="*/ 457 w 1124"/>
                  <a:gd name="T23" fmla="*/ 223 h 843"/>
                  <a:gd name="T24" fmla="*/ 439 w 1124"/>
                  <a:gd name="T25" fmla="*/ 78 h 843"/>
                  <a:gd name="T26" fmla="*/ 457 w 1124"/>
                  <a:gd name="T27" fmla="*/ 223 h 843"/>
                  <a:gd name="T28" fmla="*/ 562 w 1124"/>
                  <a:gd name="T29" fmla="*/ 718 h 843"/>
                  <a:gd name="T30" fmla="*/ 649 w 1124"/>
                  <a:gd name="T31" fmla="*/ 281 h 843"/>
                  <a:gd name="T32" fmla="*/ 858 w 1124"/>
                  <a:gd name="T33" fmla="*/ 281 h 843"/>
                  <a:gd name="T34" fmla="*/ 685 w 1124"/>
                  <a:gd name="T35" fmla="*/ 281 h 843"/>
                  <a:gd name="T36" fmla="*/ 781 w 1124"/>
                  <a:gd name="T37" fmla="*/ 174 h 843"/>
                  <a:gd name="T38" fmla="*/ 695 w 1124"/>
                  <a:gd name="T39" fmla="*/ 246 h 843"/>
                  <a:gd name="T40" fmla="*/ 851 w 1124"/>
                  <a:gd name="T41" fmla="*/ 70 h 843"/>
                  <a:gd name="T42" fmla="*/ 727 w 1124"/>
                  <a:gd name="T43" fmla="*/ 70 h 843"/>
                  <a:gd name="T44" fmla="*/ 484 w 1124"/>
                  <a:gd name="T45" fmla="*/ 70 h 843"/>
                  <a:gd name="T46" fmla="*/ 562 w 1124"/>
                  <a:gd name="T47" fmla="*/ 135 h 843"/>
                  <a:gd name="T48" fmla="*/ 273 w 1124"/>
                  <a:gd name="T49" fmla="*/ 70 h 843"/>
                  <a:gd name="T50" fmla="*/ 341 w 1124"/>
                  <a:gd name="T51" fmla="*/ 126 h 843"/>
                  <a:gd name="T52" fmla="*/ 429 w 1124"/>
                  <a:gd name="T53" fmla="*/ 246 h 843"/>
                  <a:gd name="T54" fmla="*/ 343 w 1124"/>
                  <a:gd name="T55" fmla="*/ 174 h 843"/>
                  <a:gd name="T56" fmla="*/ 525 w 1124"/>
                  <a:gd name="T57" fmla="*/ 712 h 843"/>
                  <a:gd name="T58" fmla="*/ 439 w 1124"/>
                  <a:gd name="T59" fmla="*/ 281 h 843"/>
                  <a:gd name="T60" fmla="*/ 101 w 1124"/>
                  <a:gd name="T61" fmla="*/ 281 h 843"/>
                  <a:gd name="T62" fmla="*/ 446 w 1124"/>
                  <a:gd name="T63" fmla="*/ 649 h 843"/>
                  <a:gd name="T64" fmla="*/ 1023 w 1124"/>
                  <a:gd name="T65" fmla="*/ 281 h 843"/>
                  <a:gd name="T66" fmla="*/ 899 w 1124"/>
                  <a:gd name="T67" fmla="*/ 281 h 843"/>
                  <a:gd name="T68" fmla="*/ 808 w 1124"/>
                  <a:gd name="T69" fmla="*/ 151 h 843"/>
                  <a:gd name="T70" fmla="*/ 1051 w 1124"/>
                  <a:gd name="T71" fmla="*/ 246 h 843"/>
                  <a:gd name="T72" fmla="*/ 235 w 1124"/>
                  <a:gd name="T73" fmla="*/ 84 h 843"/>
                  <a:gd name="T74" fmla="*/ 221 w 1124"/>
                  <a:gd name="T75" fmla="*/ 246 h 843"/>
                  <a:gd name="T76" fmla="*/ 235 w 1124"/>
                  <a:gd name="T77" fmla="*/ 84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4" h="843">
                    <a:moveTo>
                      <a:pt x="1103" y="199"/>
                    </a:moveTo>
                    <a:cubicBezTo>
                      <a:pt x="925" y="21"/>
                      <a:pt x="925" y="21"/>
                      <a:pt x="925" y="21"/>
                    </a:cubicBezTo>
                    <a:cubicBezTo>
                      <a:pt x="912" y="7"/>
                      <a:pt x="894" y="0"/>
                      <a:pt x="875" y="0"/>
                    </a:cubicBezTo>
                    <a:cubicBezTo>
                      <a:pt x="249" y="0"/>
                      <a:pt x="249" y="0"/>
                      <a:pt x="249" y="0"/>
                    </a:cubicBezTo>
                    <a:cubicBezTo>
                      <a:pt x="230" y="0"/>
                      <a:pt x="212" y="7"/>
                      <a:pt x="199" y="21"/>
                    </a:cubicBezTo>
                    <a:cubicBezTo>
                      <a:pt x="21" y="199"/>
                      <a:pt x="21" y="199"/>
                      <a:pt x="21" y="199"/>
                    </a:cubicBezTo>
                    <a:cubicBezTo>
                      <a:pt x="7" y="213"/>
                      <a:pt x="0" y="231"/>
                      <a:pt x="0" y="249"/>
                    </a:cubicBezTo>
                    <a:cubicBezTo>
                      <a:pt x="0" y="266"/>
                      <a:pt x="6" y="282"/>
                      <a:pt x="18" y="295"/>
                    </a:cubicBezTo>
                    <a:cubicBezTo>
                      <a:pt x="509" y="819"/>
                      <a:pt x="509" y="819"/>
                      <a:pt x="509" y="819"/>
                    </a:cubicBezTo>
                    <a:cubicBezTo>
                      <a:pt x="523" y="834"/>
                      <a:pt x="542" y="843"/>
                      <a:pt x="562" y="843"/>
                    </a:cubicBezTo>
                    <a:cubicBezTo>
                      <a:pt x="582" y="843"/>
                      <a:pt x="601" y="834"/>
                      <a:pt x="615" y="819"/>
                    </a:cubicBezTo>
                    <a:cubicBezTo>
                      <a:pt x="1106" y="295"/>
                      <a:pt x="1106" y="295"/>
                      <a:pt x="1106" y="295"/>
                    </a:cubicBezTo>
                    <a:cubicBezTo>
                      <a:pt x="1118" y="282"/>
                      <a:pt x="1124" y="265"/>
                      <a:pt x="1124" y="248"/>
                    </a:cubicBezTo>
                    <a:cubicBezTo>
                      <a:pt x="1124" y="230"/>
                      <a:pt x="1117" y="213"/>
                      <a:pt x="1103" y="199"/>
                    </a:cubicBezTo>
                    <a:close/>
                    <a:moveTo>
                      <a:pt x="640" y="246"/>
                    </a:moveTo>
                    <a:cubicBezTo>
                      <a:pt x="484" y="246"/>
                      <a:pt x="484" y="246"/>
                      <a:pt x="484" y="246"/>
                    </a:cubicBezTo>
                    <a:cubicBezTo>
                      <a:pt x="562" y="181"/>
                      <a:pt x="562" y="181"/>
                      <a:pt x="562" y="181"/>
                    </a:cubicBezTo>
                    <a:lnTo>
                      <a:pt x="640" y="246"/>
                    </a:lnTo>
                    <a:close/>
                    <a:moveTo>
                      <a:pt x="589" y="158"/>
                    </a:moveTo>
                    <a:cubicBezTo>
                      <a:pt x="685" y="78"/>
                      <a:pt x="685" y="78"/>
                      <a:pt x="685" y="78"/>
                    </a:cubicBezTo>
                    <a:cubicBezTo>
                      <a:pt x="756" y="149"/>
                      <a:pt x="756" y="149"/>
                      <a:pt x="756" y="149"/>
                    </a:cubicBezTo>
                    <a:cubicBezTo>
                      <a:pt x="667" y="223"/>
                      <a:pt x="667" y="223"/>
                      <a:pt x="667" y="223"/>
                    </a:cubicBezTo>
                    <a:lnTo>
                      <a:pt x="589" y="158"/>
                    </a:lnTo>
                    <a:close/>
                    <a:moveTo>
                      <a:pt x="457" y="223"/>
                    </a:moveTo>
                    <a:cubicBezTo>
                      <a:pt x="368" y="149"/>
                      <a:pt x="368" y="149"/>
                      <a:pt x="368" y="149"/>
                    </a:cubicBezTo>
                    <a:cubicBezTo>
                      <a:pt x="439" y="78"/>
                      <a:pt x="439" y="78"/>
                      <a:pt x="439" y="78"/>
                    </a:cubicBezTo>
                    <a:cubicBezTo>
                      <a:pt x="535" y="158"/>
                      <a:pt x="535" y="158"/>
                      <a:pt x="535" y="158"/>
                    </a:cubicBezTo>
                    <a:lnTo>
                      <a:pt x="457" y="223"/>
                    </a:lnTo>
                    <a:close/>
                    <a:moveTo>
                      <a:pt x="649" y="281"/>
                    </a:moveTo>
                    <a:cubicBezTo>
                      <a:pt x="562" y="718"/>
                      <a:pt x="562" y="718"/>
                      <a:pt x="562" y="718"/>
                    </a:cubicBezTo>
                    <a:cubicBezTo>
                      <a:pt x="475" y="281"/>
                      <a:pt x="475" y="281"/>
                      <a:pt x="475" y="281"/>
                    </a:cubicBezTo>
                    <a:lnTo>
                      <a:pt x="649" y="281"/>
                    </a:lnTo>
                    <a:close/>
                    <a:moveTo>
                      <a:pt x="685" y="281"/>
                    </a:moveTo>
                    <a:cubicBezTo>
                      <a:pt x="858" y="281"/>
                      <a:pt x="858" y="281"/>
                      <a:pt x="858" y="281"/>
                    </a:cubicBezTo>
                    <a:cubicBezTo>
                      <a:pt x="599" y="712"/>
                      <a:pt x="599" y="712"/>
                      <a:pt x="599" y="712"/>
                    </a:cubicBezTo>
                    <a:lnTo>
                      <a:pt x="685" y="281"/>
                    </a:lnTo>
                    <a:close/>
                    <a:moveTo>
                      <a:pt x="695" y="246"/>
                    </a:moveTo>
                    <a:cubicBezTo>
                      <a:pt x="781" y="174"/>
                      <a:pt x="781" y="174"/>
                      <a:pt x="781" y="174"/>
                    </a:cubicBezTo>
                    <a:cubicBezTo>
                      <a:pt x="853" y="246"/>
                      <a:pt x="853" y="246"/>
                      <a:pt x="853" y="246"/>
                    </a:cubicBezTo>
                    <a:lnTo>
                      <a:pt x="695" y="246"/>
                    </a:lnTo>
                    <a:close/>
                    <a:moveTo>
                      <a:pt x="727" y="70"/>
                    </a:moveTo>
                    <a:cubicBezTo>
                      <a:pt x="851" y="70"/>
                      <a:pt x="851" y="70"/>
                      <a:pt x="851" y="70"/>
                    </a:cubicBezTo>
                    <a:cubicBezTo>
                      <a:pt x="783" y="126"/>
                      <a:pt x="783" y="126"/>
                      <a:pt x="783" y="126"/>
                    </a:cubicBezTo>
                    <a:lnTo>
                      <a:pt x="727" y="70"/>
                    </a:lnTo>
                    <a:close/>
                    <a:moveTo>
                      <a:pt x="562" y="135"/>
                    </a:moveTo>
                    <a:cubicBezTo>
                      <a:pt x="484" y="70"/>
                      <a:pt x="484" y="70"/>
                      <a:pt x="484" y="70"/>
                    </a:cubicBezTo>
                    <a:cubicBezTo>
                      <a:pt x="640" y="70"/>
                      <a:pt x="640" y="70"/>
                      <a:pt x="640" y="70"/>
                    </a:cubicBezTo>
                    <a:lnTo>
                      <a:pt x="562" y="135"/>
                    </a:lnTo>
                    <a:close/>
                    <a:moveTo>
                      <a:pt x="341" y="126"/>
                    </a:moveTo>
                    <a:cubicBezTo>
                      <a:pt x="273" y="70"/>
                      <a:pt x="273" y="70"/>
                      <a:pt x="273" y="70"/>
                    </a:cubicBezTo>
                    <a:cubicBezTo>
                      <a:pt x="397" y="70"/>
                      <a:pt x="397" y="70"/>
                      <a:pt x="397" y="70"/>
                    </a:cubicBezTo>
                    <a:lnTo>
                      <a:pt x="341" y="126"/>
                    </a:lnTo>
                    <a:close/>
                    <a:moveTo>
                      <a:pt x="343" y="174"/>
                    </a:moveTo>
                    <a:cubicBezTo>
                      <a:pt x="429" y="246"/>
                      <a:pt x="429" y="246"/>
                      <a:pt x="429" y="246"/>
                    </a:cubicBezTo>
                    <a:cubicBezTo>
                      <a:pt x="271" y="246"/>
                      <a:pt x="271" y="246"/>
                      <a:pt x="271" y="246"/>
                    </a:cubicBezTo>
                    <a:lnTo>
                      <a:pt x="343" y="174"/>
                    </a:lnTo>
                    <a:close/>
                    <a:moveTo>
                      <a:pt x="439" y="281"/>
                    </a:moveTo>
                    <a:cubicBezTo>
                      <a:pt x="525" y="712"/>
                      <a:pt x="525" y="712"/>
                      <a:pt x="525" y="712"/>
                    </a:cubicBezTo>
                    <a:cubicBezTo>
                      <a:pt x="266" y="281"/>
                      <a:pt x="266" y="281"/>
                      <a:pt x="266" y="281"/>
                    </a:cubicBezTo>
                    <a:lnTo>
                      <a:pt x="439" y="281"/>
                    </a:lnTo>
                    <a:close/>
                    <a:moveTo>
                      <a:pt x="446" y="649"/>
                    </a:moveTo>
                    <a:cubicBezTo>
                      <a:pt x="101" y="281"/>
                      <a:pt x="101" y="281"/>
                      <a:pt x="101" y="281"/>
                    </a:cubicBezTo>
                    <a:cubicBezTo>
                      <a:pt x="225" y="281"/>
                      <a:pt x="225" y="281"/>
                      <a:pt x="225" y="281"/>
                    </a:cubicBezTo>
                    <a:lnTo>
                      <a:pt x="446" y="649"/>
                    </a:lnTo>
                    <a:close/>
                    <a:moveTo>
                      <a:pt x="899" y="281"/>
                    </a:moveTo>
                    <a:cubicBezTo>
                      <a:pt x="1023" y="281"/>
                      <a:pt x="1023" y="281"/>
                      <a:pt x="1023" y="281"/>
                    </a:cubicBezTo>
                    <a:cubicBezTo>
                      <a:pt x="678" y="649"/>
                      <a:pt x="678" y="649"/>
                      <a:pt x="678" y="649"/>
                    </a:cubicBezTo>
                    <a:lnTo>
                      <a:pt x="899" y="281"/>
                    </a:lnTo>
                    <a:close/>
                    <a:moveTo>
                      <a:pt x="903" y="246"/>
                    </a:moveTo>
                    <a:cubicBezTo>
                      <a:pt x="808" y="151"/>
                      <a:pt x="808" y="151"/>
                      <a:pt x="808" y="151"/>
                    </a:cubicBezTo>
                    <a:cubicBezTo>
                      <a:pt x="889" y="84"/>
                      <a:pt x="889" y="84"/>
                      <a:pt x="889" y="84"/>
                    </a:cubicBezTo>
                    <a:cubicBezTo>
                      <a:pt x="1051" y="246"/>
                      <a:pt x="1051" y="246"/>
                      <a:pt x="1051" y="246"/>
                    </a:cubicBezTo>
                    <a:lnTo>
                      <a:pt x="903" y="246"/>
                    </a:lnTo>
                    <a:close/>
                    <a:moveTo>
                      <a:pt x="235" y="84"/>
                    </a:moveTo>
                    <a:cubicBezTo>
                      <a:pt x="316" y="151"/>
                      <a:pt x="316" y="151"/>
                      <a:pt x="316" y="151"/>
                    </a:cubicBezTo>
                    <a:cubicBezTo>
                      <a:pt x="221" y="246"/>
                      <a:pt x="221" y="246"/>
                      <a:pt x="221" y="246"/>
                    </a:cubicBezTo>
                    <a:cubicBezTo>
                      <a:pt x="70" y="246"/>
                      <a:pt x="70" y="246"/>
                      <a:pt x="70" y="246"/>
                    </a:cubicBezTo>
                    <a:lnTo>
                      <a:pt x="235" y="8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grpSp>
      <p:sp>
        <p:nvSpPr>
          <p:cNvPr id="4" name="Rectangle 3"/>
          <p:cNvSpPr/>
          <p:nvPr/>
        </p:nvSpPr>
        <p:spPr>
          <a:xfrm>
            <a:off x="-995797" y="350507"/>
            <a:ext cx="6096000" cy="369332"/>
          </a:xfrm>
          <a:prstGeom prst="rect">
            <a:avLst/>
          </a:prstGeom>
        </p:spPr>
        <p:txBody>
          <a:bodyPr>
            <a:spAutoFit/>
          </a:bodyPr>
          <a:lstStyle/>
          <a:p>
            <a:endParaRPr lang="ru" dirty="0">
              <a:latin typeface="Segoe Print" panose="02000600000000000000" pitchFamily="2" charset="0"/>
            </a:endParaRPr>
          </a:p>
        </p:txBody>
      </p:sp>
      <p:sp>
        <p:nvSpPr>
          <p:cNvPr id="6" name="Rectangle 5"/>
          <p:cNvSpPr/>
          <p:nvPr/>
        </p:nvSpPr>
        <p:spPr>
          <a:xfrm>
            <a:off x="3576374" y="1098529"/>
            <a:ext cx="4608955" cy="369332"/>
          </a:xfrm>
          <a:prstGeom prst="rect">
            <a:avLst/>
          </a:prstGeom>
        </p:spPr>
        <p:txBody>
          <a:bodyPr wrap="none">
            <a:spAutoFit/>
          </a:bodyPr>
          <a:lstStyle/>
          <a:p>
            <a:pPr algn="ctr"/>
            <a:r>
              <a:rPr lang="en-US" sz="1800" dirty="0" smtClean="0">
                <a:solidFill>
                  <a:schemeClr val="bg1">
                    <a:lumMod val="50000"/>
                  </a:schemeClr>
                </a:solidFill>
              </a:rPr>
              <a:t>Used </a:t>
            </a:r>
            <a:r>
              <a:rPr lang="en-US" sz="1800" dirty="0">
                <a:solidFill>
                  <a:schemeClr val="bg1">
                    <a:lumMod val="50000"/>
                  </a:schemeClr>
                </a:solidFill>
              </a:rPr>
              <a:t>to group </a:t>
            </a:r>
            <a:r>
              <a:rPr lang="en-US" sz="1800" dirty="0" smtClean="0">
                <a:solidFill>
                  <a:schemeClr val="bg1">
                    <a:lumMod val="50000"/>
                  </a:schemeClr>
                </a:solidFill>
              </a:rPr>
              <a:t>statements. </a:t>
            </a:r>
            <a:r>
              <a:rPr lang="en-US" sz="1800" b="1" dirty="0" smtClean="0">
                <a:solidFill>
                  <a:schemeClr val="accent5"/>
                </a:solidFill>
              </a:rPr>
              <a:t>No block scope</a:t>
            </a:r>
            <a:endParaRPr lang="en-US" sz="1800" b="1" dirty="0">
              <a:solidFill>
                <a:schemeClr val="accent5"/>
              </a:solidFill>
            </a:endParaRPr>
          </a:p>
        </p:txBody>
      </p:sp>
      <p:grpSp>
        <p:nvGrpSpPr>
          <p:cNvPr id="119" name="Group 118"/>
          <p:cNvGrpSpPr/>
          <p:nvPr/>
        </p:nvGrpSpPr>
        <p:grpSpPr>
          <a:xfrm>
            <a:off x="652009" y="1797456"/>
            <a:ext cx="5444117" cy="1014675"/>
            <a:chOff x="936526" y="2369340"/>
            <a:chExt cx="5444117" cy="1014675"/>
          </a:xfrm>
        </p:grpSpPr>
        <p:grpSp>
          <p:nvGrpSpPr>
            <p:cNvPr id="112" name="Group 111"/>
            <p:cNvGrpSpPr/>
            <p:nvPr/>
          </p:nvGrpSpPr>
          <p:grpSpPr>
            <a:xfrm>
              <a:off x="2026622" y="2369340"/>
              <a:ext cx="4354021" cy="1014675"/>
              <a:chOff x="1956286" y="2343211"/>
              <a:chExt cx="4354021" cy="1014675"/>
            </a:xfrm>
          </p:grpSpPr>
          <p:sp>
            <p:nvSpPr>
              <p:cNvPr id="96" name="TextBox 95"/>
              <p:cNvSpPr txBox="1"/>
              <p:nvPr/>
            </p:nvSpPr>
            <p:spPr>
              <a:xfrm>
                <a:off x="1972346" y="2343211"/>
                <a:ext cx="941283" cy="369332"/>
              </a:xfrm>
              <a:prstGeom prst="rect">
                <a:avLst/>
              </a:prstGeom>
              <a:noFill/>
            </p:spPr>
            <p:txBody>
              <a:bodyPr wrap="none" rtlCol="0">
                <a:spAutoFit/>
              </a:bodyPr>
              <a:lstStyle/>
              <a:p>
                <a:r>
                  <a:rPr lang="en-US" b="1" dirty="0" smtClean="0">
                    <a:solidFill>
                      <a:schemeClr val="bg1">
                        <a:lumMod val="50000"/>
                      </a:schemeClr>
                    </a:solidFill>
                    <a:latin typeface="+mj-lt"/>
                  </a:rPr>
                  <a:t>Syntax</a:t>
                </a:r>
                <a:endParaRPr lang="id-ID" b="1" dirty="0">
                  <a:solidFill>
                    <a:schemeClr val="bg1">
                      <a:lumMod val="50000"/>
                    </a:schemeClr>
                  </a:solidFill>
                  <a:latin typeface="+mj-lt"/>
                </a:endParaRPr>
              </a:p>
            </p:txBody>
          </p:sp>
          <p:sp>
            <p:nvSpPr>
              <p:cNvPr id="97" name="Rectangle 96"/>
              <p:cNvSpPr/>
              <p:nvPr/>
            </p:nvSpPr>
            <p:spPr>
              <a:xfrm>
                <a:off x="1956286" y="2711555"/>
                <a:ext cx="4354021" cy="646331"/>
              </a:xfrm>
              <a:prstGeom prst="rect">
                <a:avLst/>
              </a:prstGeom>
            </p:spPr>
            <p:txBody>
              <a:bodyPr wrap="square">
                <a:spAutoFit/>
              </a:bodyPr>
              <a:lstStyle/>
              <a:p>
                <a:r>
                  <a:rPr lang="en-US" dirty="0">
                    <a:solidFill>
                      <a:schemeClr val="tx1">
                        <a:lumMod val="50000"/>
                        <a:lumOff val="50000"/>
                      </a:schemeClr>
                    </a:solidFill>
                  </a:rPr>
                  <a:t>The block is delimited by a pair of curly brackets and does not end with a semicolon</a:t>
                </a:r>
                <a:r>
                  <a:rPr lang="en-US" dirty="0" smtClean="0">
                    <a:solidFill>
                      <a:schemeClr val="tx1">
                        <a:lumMod val="50000"/>
                        <a:lumOff val="50000"/>
                      </a:schemeClr>
                    </a:solidFill>
                  </a:rPr>
                  <a:t>.</a:t>
                </a:r>
                <a:endParaRPr lang="en-US" dirty="0">
                  <a:solidFill>
                    <a:schemeClr val="tx1">
                      <a:lumMod val="50000"/>
                      <a:lumOff val="50000"/>
                    </a:schemeClr>
                  </a:solidFill>
                </a:endParaRPr>
              </a:p>
            </p:txBody>
          </p:sp>
        </p:grpSp>
        <p:grpSp>
          <p:nvGrpSpPr>
            <p:cNvPr id="118" name="Group 117"/>
            <p:cNvGrpSpPr/>
            <p:nvPr/>
          </p:nvGrpSpPr>
          <p:grpSpPr>
            <a:xfrm>
              <a:off x="936526" y="2414143"/>
              <a:ext cx="923827" cy="923827"/>
              <a:chOff x="1018985" y="2414143"/>
              <a:chExt cx="923827" cy="923827"/>
            </a:xfrm>
          </p:grpSpPr>
          <p:sp>
            <p:nvSpPr>
              <p:cNvPr id="95" name="Oval 94"/>
              <p:cNvSpPr/>
              <p:nvPr/>
            </p:nvSpPr>
            <p:spPr>
              <a:xfrm>
                <a:off x="1018985" y="2414143"/>
                <a:ext cx="923827" cy="923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08" name="Group 107"/>
              <p:cNvGrpSpPr/>
              <p:nvPr/>
            </p:nvGrpSpPr>
            <p:grpSpPr>
              <a:xfrm>
                <a:off x="1269084" y="2660774"/>
                <a:ext cx="423629" cy="370251"/>
                <a:chOff x="8296275" y="8293096"/>
                <a:chExt cx="1385888" cy="1211261"/>
              </a:xfrm>
              <a:solidFill>
                <a:schemeClr val="bg1"/>
              </a:solidFill>
            </p:grpSpPr>
            <p:sp>
              <p:nvSpPr>
                <p:cNvPr id="109" name="Freeform 8"/>
                <p:cNvSpPr>
                  <a:spLocks noEditPoints="1"/>
                </p:cNvSpPr>
                <p:nvPr/>
              </p:nvSpPr>
              <p:spPr bwMode="auto">
                <a:xfrm>
                  <a:off x="8296275" y="8293096"/>
                  <a:ext cx="1385888" cy="1211261"/>
                </a:xfrm>
                <a:custGeom>
                  <a:avLst/>
                  <a:gdLst>
                    <a:gd name="T0" fmla="*/ 368 w 369"/>
                    <a:gd name="T1" fmla="*/ 190 h 323"/>
                    <a:gd name="T2" fmla="*/ 322 w 369"/>
                    <a:gd name="T3" fmla="*/ 17 h 323"/>
                    <a:gd name="T4" fmla="*/ 299 w 369"/>
                    <a:gd name="T5" fmla="*/ 0 h 323"/>
                    <a:gd name="T6" fmla="*/ 184 w 369"/>
                    <a:gd name="T7" fmla="*/ 0 h 323"/>
                    <a:gd name="T8" fmla="*/ 69 w 369"/>
                    <a:gd name="T9" fmla="*/ 0 h 323"/>
                    <a:gd name="T10" fmla="*/ 47 w 369"/>
                    <a:gd name="T11" fmla="*/ 17 h 323"/>
                    <a:gd name="T12" fmla="*/ 1 w 369"/>
                    <a:gd name="T13" fmla="*/ 190 h 323"/>
                    <a:gd name="T14" fmla="*/ 0 w 369"/>
                    <a:gd name="T15" fmla="*/ 196 h 323"/>
                    <a:gd name="T16" fmla="*/ 0 w 369"/>
                    <a:gd name="T17" fmla="*/ 276 h 323"/>
                    <a:gd name="T18" fmla="*/ 46 w 369"/>
                    <a:gd name="T19" fmla="*/ 323 h 323"/>
                    <a:gd name="T20" fmla="*/ 323 w 369"/>
                    <a:gd name="T21" fmla="*/ 323 h 323"/>
                    <a:gd name="T22" fmla="*/ 369 w 369"/>
                    <a:gd name="T23" fmla="*/ 276 h 323"/>
                    <a:gd name="T24" fmla="*/ 369 w 369"/>
                    <a:gd name="T25" fmla="*/ 196 h 323"/>
                    <a:gd name="T26" fmla="*/ 368 w 369"/>
                    <a:gd name="T27" fmla="*/ 190 h 323"/>
                    <a:gd name="T28" fmla="*/ 346 w 369"/>
                    <a:gd name="T29" fmla="*/ 276 h 323"/>
                    <a:gd name="T30" fmla="*/ 323 w 369"/>
                    <a:gd name="T31" fmla="*/ 299 h 323"/>
                    <a:gd name="T32" fmla="*/ 46 w 369"/>
                    <a:gd name="T33" fmla="*/ 299 h 323"/>
                    <a:gd name="T34" fmla="*/ 23 w 369"/>
                    <a:gd name="T35" fmla="*/ 276 h 323"/>
                    <a:gd name="T36" fmla="*/ 23 w 369"/>
                    <a:gd name="T37" fmla="*/ 196 h 323"/>
                    <a:gd name="T38" fmla="*/ 69 w 369"/>
                    <a:gd name="T39" fmla="*/ 23 h 323"/>
                    <a:gd name="T40" fmla="*/ 299 w 369"/>
                    <a:gd name="T41" fmla="*/ 23 h 323"/>
                    <a:gd name="T42" fmla="*/ 346 w 369"/>
                    <a:gd name="T43" fmla="*/ 196 h 323"/>
                    <a:gd name="T44" fmla="*/ 346 w 369"/>
                    <a:gd name="T45" fmla="*/ 27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9" h="323">
                      <a:moveTo>
                        <a:pt x="368" y="190"/>
                      </a:moveTo>
                      <a:cubicBezTo>
                        <a:pt x="322" y="17"/>
                        <a:pt x="322" y="17"/>
                        <a:pt x="322" y="17"/>
                      </a:cubicBezTo>
                      <a:cubicBezTo>
                        <a:pt x="319" y="7"/>
                        <a:pt x="310" y="0"/>
                        <a:pt x="299" y="0"/>
                      </a:cubicBezTo>
                      <a:cubicBezTo>
                        <a:pt x="184" y="0"/>
                        <a:pt x="184" y="0"/>
                        <a:pt x="184" y="0"/>
                      </a:cubicBezTo>
                      <a:cubicBezTo>
                        <a:pt x="69" y="0"/>
                        <a:pt x="69" y="0"/>
                        <a:pt x="69" y="0"/>
                      </a:cubicBezTo>
                      <a:cubicBezTo>
                        <a:pt x="59" y="0"/>
                        <a:pt x="50" y="7"/>
                        <a:pt x="47" y="17"/>
                      </a:cubicBezTo>
                      <a:cubicBezTo>
                        <a:pt x="1" y="190"/>
                        <a:pt x="1" y="190"/>
                        <a:pt x="1" y="190"/>
                      </a:cubicBezTo>
                      <a:cubicBezTo>
                        <a:pt x="0" y="192"/>
                        <a:pt x="0" y="194"/>
                        <a:pt x="0" y="196"/>
                      </a:cubicBezTo>
                      <a:cubicBezTo>
                        <a:pt x="0" y="276"/>
                        <a:pt x="0" y="276"/>
                        <a:pt x="0" y="276"/>
                      </a:cubicBezTo>
                      <a:cubicBezTo>
                        <a:pt x="0" y="302"/>
                        <a:pt x="21" y="323"/>
                        <a:pt x="46" y="323"/>
                      </a:cubicBezTo>
                      <a:cubicBezTo>
                        <a:pt x="323" y="323"/>
                        <a:pt x="323" y="323"/>
                        <a:pt x="323" y="323"/>
                      </a:cubicBezTo>
                      <a:cubicBezTo>
                        <a:pt x="348" y="323"/>
                        <a:pt x="369" y="302"/>
                        <a:pt x="369" y="276"/>
                      </a:cubicBezTo>
                      <a:cubicBezTo>
                        <a:pt x="369" y="196"/>
                        <a:pt x="369" y="196"/>
                        <a:pt x="369" y="196"/>
                      </a:cubicBezTo>
                      <a:cubicBezTo>
                        <a:pt x="369" y="194"/>
                        <a:pt x="368" y="192"/>
                        <a:pt x="368" y="190"/>
                      </a:cubicBezTo>
                      <a:close/>
                      <a:moveTo>
                        <a:pt x="346" y="276"/>
                      </a:moveTo>
                      <a:cubicBezTo>
                        <a:pt x="346" y="289"/>
                        <a:pt x="335" y="299"/>
                        <a:pt x="323" y="299"/>
                      </a:cubicBezTo>
                      <a:cubicBezTo>
                        <a:pt x="46" y="299"/>
                        <a:pt x="46" y="299"/>
                        <a:pt x="46" y="299"/>
                      </a:cubicBezTo>
                      <a:cubicBezTo>
                        <a:pt x="34" y="299"/>
                        <a:pt x="23" y="289"/>
                        <a:pt x="23" y="276"/>
                      </a:cubicBezTo>
                      <a:cubicBezTo>
                        <a:pt x="23" y="196"/>
                        <a:pt x="23" y="196"/>
                        <a:pt x="23" y="196"/>
                      </a:cubicBezTo>
                      <a:cubicBezTo>
                        <a:pt x="69" y="23"/>
                        <a:pt x="69" y="23"/>
                        <a:pt x="69" y="23"/>
                      </a:cubicBezTo>
                      <a:cubicBezTo>
                        <a:pt x="299" y="23"/>
                        <a:pt x="299" y="23"/>
                        <a:pt x="299" y="23"/>
                      </a:cubicBezTo>
                      <a:cubicBezTo>
                        <a:pt x="346" y="196"/>
                        <a:pt x="346" y="196"/>
                        <a:pt x="346" y="196"/>
                      </a:cubicBezTo>
                      <a:lnTo>
                        <a:pt x="346" y="2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0" name="Freeform 9"/>
                <p:cNvSpPr>
                  <a:spLocks noEditPoints="1"/>
                </p:cNvSpPr>
                <p:nvPr/>
              </p:nvSpPr>
              <p:spPr bwMode="auto">
                <a:xfrm>
                  <a:off x="8461376" y="8466137"/>
                  <a:ext cx="1055689" cy="776288"/>
                </a:xfrm>
                <a:custGeom>
                  <a:avLst/>
                  <a:gdLst>
                    <a:gd name="T0" fmla="*/ 229 w 281"/>
                    <a:gd name="T1" fmla="*/ 0 h 207"/>
                    <a:gd name="T2" fmla="*/ 51 w 281"/>
                    <a:gd name="T3" fmla="*/ 0 h 207"/>
                    <a:gd name="T4" fmla="*/ 40 w 281"/>
                    <a:gd name="T5" fmla="*/ 9 h 207"/>
                    <a:gd name="T6" fmla="*/ 0 w 281"/>
                    <a:gd name="T7" fmla="*/ 147 h 207"/>
                    <a:gd name="T8" fmla="*/ 2 w 281"/>
                    <a:gd name="T9" fmla="*/ 157 h 207"/>
                    <a:gd name="T10" fmla="*/ 12 w 281"/>
                    <a:gd name="T11" fmla="*/ 161 h 207"/>
                    <a:gd name="T12" fmla="*/ 45 w 281"/>
                    <a:gd name="T13" fmla="*/ 161 h 207"/>
                    <a:gd name="T14" fmla="*/ 58 w 281"/>
                    <a:gd name="T15" fmla="*/ 161 h 207"/>
                    <a:gd name="T16" fmla="*/ 64 w 281"/>
                    <a:gd name="T17" fmla="*/ 161 h 207"/>
                    <a:gd name="T18" fmla="*/ 81 w 281"/>
                    <a:gd name="T19" fmla="*/ 195 h 207"/>
                    <a:gd name="T20" fmla="*/ 101 w 281"/>
                    <a:gd name="T21" fmla="*/ 207 h 207"/>
                    <a:gd name="T22" fmla="*/ 179 w 281"/>
                    <a:gd name="T23" fmla="*/ 207 h 207"/>
                    <a:gd name="T24" fmla="*/ 200 w 281"/>
                    <a:gd name="T25" fmla="*/ 195 h 207"/>
                    <a:gd name="T26" fmla="*/ 217 w 281"/>
                    <a:gd name="T27" fmla="*/ 161 h 207"/>
                    <a:gd name="T28" fmla="*/ 223 w 281"/>
                    <a:gd name="T29" fmla="*/ 161 h 207"/>
                    <a:gd name="T30" fmla="*/ 236 w 281"/>
                    <a:gd name="T31" fmla="*/ 161 h 207"/>
                    <a:gd name="T32" fmla="*/ 269 w 281"/>
                    <a:gd name="T33" fmla="*/ 161 h 207"/>
                    <a:gd name="T34" fmla="*/ 278 w 281"/>
                    <a:gd name="T35" fmla="*/ 157 h 207"/>
                    <a:gd name="T36" fmla="*/ 280 w 281"/>
                    <a:gd name="T37" fmla="*/ 147 h 207"/>
                    <a:gd name="T38" fmla="*/ 241 w 281"/>
                    <a:gd name="T39" fmla="*/ 9 h 207"/>
                    <a:gd name="T40" fmla="*/ 229 w 281"/>
                    <a:gd name="T41" fmla="*/ 0 h 207"/>
                    <a:gd name="T42" fmla="*/ 236 w 281"/>
                    <a:gd name="T43" fmla="*/ 138 h 207"/>
                    <a:gd name="T44" fmla="*/ 217 w 281"/>
                    <a:gd name="T45" fmla="*/ 138 h 207"/>
                    <a:gd name="T46" fmla="*/ 196 w 281"/>
                    <a:gd name="T47" fmla="*/ 151 h 207"/>
                    <a:gd name="T48" fmla="*/ 179 w 281"/>
                    <a:gd name="T49" fmla="*/ 184 h 207"/>
                    <a:gd name="T50" fmla="*/ 101 w 281"/>
                    <a:gd name="T51" fmla="*/ 184 h 207"/>
                    <a:gd name="T52" fmla="*/ 85 w 281"/>
                    <a:gd name="T53" fmla="*/ 151 h 207"/>
                    <a:gd name="T54" fmla="*/ 64 w 281"/>
                    <a:gd name="T55" fmla="*/ 138 h 207"/>
                    <a:gd name="T56" fmla="*/ 45 w 281"/>
                    <a:gd name="T57" fmla="*/ 138 h 207"/>
                    <a:gd name="T58" fmla="*/ 18 w 281"/>
                    <a:gd name="T59" fmla="*/ 138 h 207"/>
                    <a:gd name="T60" fmla="*/ 51 w 281"/>
                    <a:gd name="T61" fmla="*/ 12 h 207"/>
                    <a:gd name="T62" fmla="*/ 229 w 281"/>
                    <a:gd name="T63" fmla="*/ 12 h 207"/>
                    <a:gd name="T64" fmla="*/ 263 w 281"/>
                    <a:gd name="T65" fmla="*/ 138 h 207"/>
                    <a:gd name="T66" fmla="*/ 236 w 281"/>
                    <a:gd name="T67" fmla="*/ 13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1" h="207">
                      <a:moveTo>
                        <a:pt x="229" y="0"/>
                      </a:moveTo>
                      <a:cubicBezTo>
                        <a:pt x="51" y="0"/>
                        <a:pt x="51" y="0"/>
                        <a:pt x="51" y="0"/>
                      </a:cubicBezTo>
                      <a:cubicBezTo>
                        <a:pt x="46" y="0"/>
                        <a:pt x="41" y="4"/>
                        <a:pt x="40" y="9"/>
                      </a:cubicBezTo>
                      <a:cubicBezTo>
                        <a:pt x="0" y="147"/>
                        <a:pt x="0" y="147"/>
                        <a:pt x="0" y="147"/>
                      </a:cubicBezTo>
                      <a:cubicBezTo>
                        <a:pt x="0" y="150"/>
                        <a:pt x="0" y="154"/>
                        <a:pt x="2" y="157"/>
                      </a:cubicBezTo>
                      <a:cubicBezTo>
                        <a:pt x="5" y="160"/>
                        <a:pt x="8" y="161"/>
                        <a:pt x="12" y="161"/>
                      </a:cubicBezTo>
                      <a:cubicBezTo>
                        <a:pt x="45" y="161"/>
                        <a:pt x="45" y="161"/>
                        <a:pt x="45" y="161"/>
                      </a:cubicBezTo>
                      <a:cubicBezTo>
                        <a:pt x="58" y="161"/>
                        <a:pt x="58" y="161"/>
                        <a:pt x="58" y="161"/>
                      </a:cubicBezTo>
                      <a:cubicBezTo>
                        <a:pt x="64" y="161"/>
                        <a:pt x="64" y="161"/>
                        <a:pt x="64" y="161"/>
                      </a:cubicBezTo>
                      <a:cubicBezTo>
                        <a:pt x="81" y="195"/>
                        <a:pt x="81" y="195"/>
                        <a:pt x="81" y="195"/>
                      </a:cubicBezTo>
                      <a:cubicBezTo>
                        <a:pt x="85" y="203"/>
                        <a:pt x="93" y="207"/>
                        <a:pt x="101" y="207"/>
                      </a:cubicBezTo>
                      <a:cubicBezTo>
                        <a:pt x="179" y="207"/>
                        <a:pt x="179" y="207"/>
                        <a:pt x="179" y="207"/>
                      </a:cubicBezTo>
                      <a:cubicBezTo>
                        <a:pt x="188" y="207"/>
                        <a:pt x="196" y="203"/>
                        <a:pt x="200" y="195"/>
                      </a:cubicBezTo>
                      <a:cubicBezTo>
                        <a:pt x="217" y="161"/>
                        <a:pt x="217" y="161"/>
                        <a:pt x="217" y="161"/>
                      </a:cubicBezTo>
                      <a:cubicBezTo>
                        <a:pt x="223" y="161"/>
                        <a:pt x="223" y="161"/>
                        <a:pt x="223" y="161"/>
                      </a:cubicBezTo>
                      <a:cubicBezTo>
                        <a:pt x="236" y="161"/>
                        <a:pt x="236" y="161"/>
                        <a:pt x="236" y="161"/>
                      </a:cubicBezTo>
                      <a:cubicBezTo>
                        <a:pt x="269" y="161"/>
                        <a:pt x="269" y="161"/>
                        <a:pt x="269" y="161"/>
                      </a:cubicBezTo>
                      <a:cubicBezTo>
                        <a:pt x="273" y="161"/>
                        <a:pt x="276" y="160"/>
                        <a:pt x="278" y="157"/>
                      </a:cubicBezTo>
                      <a:cubicBezTo>
                        <a:pt x="280" y="154"/>
                        <a:pt x="281" y="150"/>
                        <a:pt x="280" y="147"/>
                      </a:cubicBezTo>
                      <a:cubicBezTo>
                        <a:pt x="241" y="9"/>
                        <a:pt x="241" y="9"/>
                        <a:pt x="241" y="9"/>
                      </a:cubicBezTo>
                      <a:cubicBezTo>
                        <a:pt x="239" y="4"/>
                        <a:pt x="235" y="0"/>
                        <a:pt x="229" y="0"/>
                      </a:cubicBezTo>
                      <a:close/>
                      <a:moveTo>
                        <a:pt x="236" y="138"/>
                      </a:moveTo>
                      <a:cubicBezTo>
                        <a:pt x="217" y="138"/>
                        <a:pt x="217" y="138"/>
                        <a:pt x="217" y="138"/>
                      </a:cubicBezTo>
                      <a:cubicBezTo>
                        <a:pt x="208" y="138"/>
                        <a:pt x="200" y="143"/>
                        <a:pt x="196" y="151"/>
                      </a:cubicBezTo>
                      <a:cubicBezTo>
                        <a:pt x="179" y="184"/>
                        <a:pt x="179" y="184"/>
                        <a:pt x="179" y="184"/>
                      </a:cubicBezTo>
                      <a:cubicBezTo>
                        <a:pt x="101" y="184"/>
                        <a:pt x="101" y="184"/>
                        <a:pt x="101" y="184"/>
                      </a:cubicBezTo>
                      <a:cubicBezTo>
                        <a:pt x="85" y="151"/>
                        <a:pt x="85" y="151"/>
                        <a:pt x="85" y="151"/>
                      </a:cubicBezTo>
                      <a:cubicBezTo>
                        <a:pt x="81" y="143"/>
                        <a:pt x="73" y="138"/>
                        <a:pt x="64" y="138"/>
                      </a:cubicBezTo>
                      <a:cubicBezTo>
                        <a:pt x="45" y="138"/>
                        <a:pt x="45" y="138"/>
                        <a:pt x="45" y="138"/>
                      </a:cubicBezTo>
                      <a:cubicBezTo>
                        <a:pt x="18" y="138"/>
                        <a:pt x="18" y="138"/>
                        <a:pt x="18" y="138"/>
                      </a:cubicBezTo>
                      <a:cubicBezTo>
                        <a:pt x="51" y="12"/>
                        <a:pt x="51" y="12"/>
                        <a:pt x="51" y="12"/>
                      </a:cubicBezTo>
                      <a:cubicBezTo>
                        <a:pt x="229" y="12"/>
                        <a:pt x="229" y="12"/>
                        <a:pt x="229" y="12"/>
                      </a:cubicBezTo>
                      <a:cubicBezTo>
                        <a:pt x="263" y="138"/>
                        <a:pt x="263" y="138"/>
                        <a:pt x="263" y="138"/>
                      </a:cubicBezTo>
                      <a:lnTo>
                        <a:pt x="236" y="13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grpSp>
        <p:nvGrpSpPr>
          <p:cNvPr id="121" name="Group 120"/>
          <p:cNvGrpSpPr/>
          <p:nvPr/>
        </p:nvGrpSpPr>
        <p:grpSpPr>
          <a:xfrm>
            <a:off x="652009" y="4450062"/>
            <a:ext cx="4895234" cy="923827"/>
            <a:chOff x="936526" y="5021946"/>
            <a:chExt cx="4895234" cy="923827"/>
          </a:xfrm>
        </p:grpSpPr>
        <p:grpSp>
          <p:nvGrpSpPr>
            <p:cNvPr id="9" name="Group 8"/>
            <p:cNvGrpSpPr/>
            <p:nvPr/>
          </p:nvGrpSpPr>
          <p:grpSpPr>
            <a:xfrm>
              <a:off x="2075340" y="5122797"/>
              <a:ext cx="3756420" cy="752902"/>
              <a:chOff x="2005004" y="5005154"/>
              <a:chExt cx="3756420" cy="752902"/>
            </a:xfrm>
          </p:grpSpPr>
          <p:sp>
            <p:nvSpPr>
              <p:cNvPr id="102" name="TextBox 101"/>
              <p:cNvSpPr txBox="1"/>
              <p:nvPr/>
            </p:nvSpPr>
            <p:spPr>
              <a:xfrm>
                <a:off x="2005004" y="5005154"/>
                <a:ext cx="877163" cy="369332"/>
              </a:xfrm>
              <a:prstGeom prst="rect">
                <a:avLst/>
              </a:prstGeom>
              <a:noFill/>
            </p:spPr>
            <p:txBody>
              <a:bodyPr wrap="none" rtlCol="0">
                <a:spAutoFit/>
              </a:bodyPr>
              <a:lstStyle/>
              <a:p>
                <a:r>
                  <a:rPr lang="en-US" b="1" dirty="0" smtClean="0">
                    <a:solidFill>
                      <a:schemeClr val="bg1">
                        <a:lumMod val="50000"/>
                      </a:schemeClr>
                    </a:solidFill>
                    <a:latin typeface="+mj-lt"/>
                  </a:rPr>
                  <a:t>Scope</a:t>
                </a:r>
                <a:endParaRPr lang="id-ID" b="1" dirty="0">
                  <a:solidFill>
                    <a:schemeClr val="bg1">
                      <a:lumMod val="50000"/>
                    </a:schemeClr>
                  </a:solidFill>
                  <a:latin typeface="+mj-lt"/>
                </a:endParaRPr>
              </a:p>
            </p:txBody>
          </p:sp>
          <p:sp>
            <p:nvSpPr>
              <p:cNvPr id="103" name="Rectangle 102"/>
              <p:cNvSpPr/>
              <p:nvPr/>
            </p:nvSpPr>
            <p:spPr>
              <a:xfrm>
                <a:off x="2005004" y="5388724"/>
                <a:ext cx="3756420" cy="369332"/>
              </a:xfrm>
              <a:prstGeom prst="rect">
                <a:avLst/>
              </a:prstGeom>
            </p:spPr>
            <p:txBody>
              <a:bodyPr wrap="square">
                <a:spAutoFit/>
              </a:bodyPr>
              <a:lstStyle/>
              <a:p>
                <a:r>
                  <a:rPr lang="id-ID" dirty="0">
                    <a:solidFill>
                      <a:schemeClr val="bg1">
                        <a:lumMod val="50000"/>
                      </a:schemeClr>
                    </a:solidFill>
                  </a:rPr>
                  <a:t>No block scope</a:t>
                </a:r>
              </a:p>
            </p:txBody>
          </p:sp>
        </p:grpSp>
        <p:grpSp>
          <p:nvGrpSpPr>
            <p:cNvPr id="117" name="Group 116"/>
            <p:cNvGrpSpPr/>
            <p:nvPr/>
          </p:nvGrpSpPr>
          <p:grpSpPr>
            <a:xfrm>
              <a:off x="936526" y="5021946"/>
              <a:ext cx="923827" cy="923827"/>
              <a:chOff x="936526" y="5021946"/>
              <a:chExt cx="923827" cy="923827"/>
            </a:xfrm>
          </p:grpSpPr>
          <p:sp>
            <p:nvSpPr>
              <p:cNvPr id="101" name="Oval 100"/>
              <p:cNvSpPr/>
              <p:nvPr/>
            </p:nvSpPr>
            <p:spPr>
              <a:xfrm>
                <a:off x="936526" y="5021946"/>
                <a:ext cx="923827" cy="92382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6" name="Freeform 34"/>
              <p:cNvSpPr>
                <a:spLocks noEditPoints="1"/>
              </p:cNvSpPr>
              <p:nvPr/>
            </p:nvSpPr>
            <p:spPr bwMode="auto">
              <a:xfrm>
                <a:off x="1168219" y="5285277"/>
                <a:ext cx="460440" cy="397165"/>
              </a:xfrm>
              <a:custGeom>
                <a:avLst/>
                <a:gdLst>
                  <a:gd name="T0" fmla="*/ 1096 w 1232"/>
                  <a:gd name="T1" fmla="*/ 134 h 1062"/>
                  <a:gd name="T2" fmla="*/ 616 w 1232"/>
                  <a:gd name="T3" fmla="*/ 123 h 1062"/>
                  <a:gd name="T4" fmla="*/ 136 w 1232"/>
                  <a:gd name="T5" fmla="*/ 134 h 1062"/>
                  <a:gd name="T6" fmla="*/ 136 w 1232"/>
                  <a:gd name="T7" fmla="*/ 622 h 1062"/>
                  <a:gd name="T8" fmla="*/ 538 w 1232"/>
                  <a:gd name="T9" fmla="*/ 1020 h 1062"/>
                  <a:gd name="T10" fmla="*/ 694 w 1232"/>
                  <a:gd name="T11" fmla="*/ 1020 h 1062"/>
                  <a:gd name="T12" fmla="*/ 1096 w 1232"/>
                  <a:gd name="T13" fmla="*/ 622 h 1062"/>
                  <a:gd name="T14" fmla="*/ 1096 w 1232"/>
                  <a:gd name="T15" fmla="*/ 134 h 1062"/>
                  <a:gd name="T16" fmla="*/ 1044 w 1232"/>
                  <a:gd name="T17" fmla="*/ 570 h 1062"/>
                  <a:gd name="T18" fmla="*/ 642 w 1232"/>
                  <a:gd name="T19" fmla="*/ 968 h 1062"/>
                  <a:gd name="T20" fmla="*/ 590 w 1232"/>
                  <a:gd name="T21" fmla="*/ 968 h 1062"/>
                  <a:gd name="T22" fmla="*/ 188 w 1232"/>
                  <a:gd name="T23" fmla="*/ 570 h 1062"/>
                  <a:gd name="T24" fmla="*/ 188 w 1232"/>
                  <a:gd name="T25" fmla="*/ 185 h 1062"/>
                  <a:gd name="T26" fmla="*/ 567 w 1232"/>
                  <a:gd name="T27" fmla="*/ 177 h 1062"/>
                  <a:gd name="T28" fmla="*/ 616 w 1232"/>
                  <a:gd name="T29" fmla="*/ 221 h 1062"/>
                  <a:gd name="T30" fmla="*/ 665 w 1232"/>
                  <a:gd name="T31" fmla="*/ 177 h 1062"/>
                  <a:gd name="T32" fmla="*/ 1044 w 1232"/>
                  <a:gd name="T33" fmla="*/ 185 h 1062"/>
                  <a:gd name="T34" fmla="*/ 1044 w 1232"/>
                  <a:gd name="T35" fmla="*/ 570 h 1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2" h="1062">
                    <a:moveTo>
                      <a:pt x="1096" y="134"/>
                    </a:moveTo>
                    <a:cubicBezTo>
                      <a:pt x="964" y="3"/>
                      <a:pt x="753" y="0"/>
                      <a:pt x="616" y="123"/>
                    </a:cubicBezTo>
                    <a:cubicBezTo>
                      <a:pt x="479" y="0"/>
                      <a:pt x="268" y="3"/>
                      <a:pt x="136" y="134"/>
                    </a:cubicBezTo>
                    <a:cubicBezTo>
                      <a:pt x="0" y="268"/>
                      <a:pt x="0" y="487"/>
                      <a:pt x="136" y="622"/>
                    </a:cubicBezTo>
                    <a:cubicBezTo>
                      <a:pt x="175" y="660"/>
                      <a:pt x="538" y="1020"/>
                      <a:pt x="538" y="1020"/>
                    </a:cubicBezTo>
                    <a:cubicBezTo>
                      <a:pt x="581" y="1062"/>
                      <a:pt x="651" y="1062"/>
                      <a:pt x="694" y="1020"/>
                    </a:cubicBezTo>
                    <a:cubicBezTo>
                      <a:pt x="694" y="1020"/>
                      <a:pt x="1092" y="626"/>
                      <a:pt x="1096" y="622"/>
                    </a:cubicBezTo>
                    <a:cubicBezTo>
                      <a:pt x="1232" y="487"/>
                      <a:pt x="1232" y="268"/>
                      <a:pt x="1096" y="134"/>
                    </a:cubicBezTo>
                    <a:close/>
                    <a:moveTo>
                      <a:pt x="1044" y="570"/>
                    </a:moveTo>
                    <a:cubicBezTo>
                      <a:pt x="642" y="968"/>
                      <a:pt x="642" y="968"/>
                      <a:pt x="642" y="968"/>
                    </a:cubicBezTo>
                    <a:cubicBezTo>
                      <a:pt x="628" y="982"/>
                      <a:pt x="604" y="982"/>
                      <a:pt x="590" y="968"/>
                    </a:cubicBezTo>
                    <a:cubicBezTo>
                      <a:pt x="188" y="570"/>
                      <a:pt x="188" y="570"/>
                      <a:pt x="188" y="570"/>
                    </a:cubicBezTo>
                    <a:cubicBezTo>
                      <a:pt x="81" y="464"/>
                      <a:pt x="81" y="291"/>
                      <a:pt x="188" y="185"/>
                    </a:cubicBezTo>
                    <a:cubicBezTo>
                      <a:pt x="291" y="82"/>
                      <a:pt x="458" y="79"/>
                      <a:pt x="567" y="177"/>
                    </a:cubicBezTo>
                    <a:cubicBezTo>
                      <a:pt x="616" y="221"/>
                      <a:pt x="616" y="221"/>
                      <a:pt x="616" y="221"/>
                    </a:cubicBezTo>
                    <a:cubicBezTo>
                      <a:pt x="665" y="177"/>
                      <a:pt x="665" y="177"/>
                      <a:pt x="665" y="177"/>
                    </a:cubicBezTo>
                    <a:cubicBezTo>
                      <a:pt x="774" y="79"/>
                      <a:pt x="941" y="82"/>
                      <a:pt x="1044" y="185"/>
                    </a:cubicBezTo>
                    <a:cubicBezTo>
                      <a:pt x="1151" y="291"/>
                      <a:pt x="1151" y="464"/>
                      <a:pt x="1044" y="57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36" name="Group 35"/>
          <p:cNvGrpSpPr/>
          <p:nvPr/>
        </p:nvGrpSpPr>
        <p:grpSpPr>
          <a:xfrm>
            <a:off x="6311113" y="2197185"/>
            <a:ext cx="5403331" cy="3116547"/>
            <a:chOff x="1576012" y="2460485"/>
            <a:chExt cx="9040232" cy="2989988"/>
          </a:xfrm>
        </p:grpSpPr>
        <p:grpSp>
          <p:nvGrpSpPr>
            <p:cNvPr id="37" name="Group 36"/>
            <p:cNvGrpSpPr/>
            <p:nvPr/>
          </p:nvGrpSpPr>
          <p:grpSpPr>
            <a:xfrm>
              <a:off x="1576012" y="2460485"/>
              <a:ext cx="9040232" cy="2989988"/>
              <a:chOff x="1575884" y="2169004"/>
              <a:chExt cx="9040232" cy="2989988"/>
            </a:xfrm>
          </p:grpSpPr>
          <p:grpSp>
            <p:nvGrpSpPr>
              <p:cNvPr id="39" name="Group 38"/>
              <p:cNvGrpSpPr/>
              <p:nvPr/>
            </p:nvGrpSpPr>
            <p:grpSpPr>
              <a:xfrm>
                <a:off x="1575884" y="2169004"/>
                <a:ext cx="9040232" cy="2989988"/>
                <a:chOff x="7223086" y="2714299"/>
                <a:chExt cx="4282068" cy="2266228"/>
              </a:xfrm>
            </p:grpSpPr>
            <p:sp>
              <p:nvSpPr>
                <p:cNvPr id="41" name="TextBox 40"/>
                <p:cNvSpPr txBox="1"/>
                <p:nvPr/>
              </p:nvSpPr>
              <p:spPr>
                <a:xfrm>
                  <a:off x="7223087" y="2714299"/>
                  <a:ext cx="4282067" cy="279931"/>
                </a:xfrm>
                <a:prstGeom prst="rect">
                  <a:avLst/>
                </a:prstGeom>
                <a:solidFill>
                  <a:schemeClr val="accent3"/>
                </a:solidFill>
                <a:ln>
                  <a:solidFill>
                    <a:schemeClr val="accent3"/>
                  </a:solidFill>
                </a:ln>
              </p:spPr>
              <p:txBody>
                <a:bodyPr wrap="square" rtlCol="0" anchor="ctr">
                  <a:spAutoFit/>
                </a:bodyPr>
                <a:lstStyle/>
                <a:p>
                  <a:r>
                    <a:rPr lang="en-US" dirty="0">
                      <a:solidFill>
                        <a:prstClr val="white"/>
                      </a:solidFill>
                    </a:rPr>
                    <a:t> </a:t>
                  </a:r>
                  <a:r>
                    <a:rPr lang="en-US" dirty="0" smtClean="0">
                      <a:solidFill>
                        <a:prstClr val="white"/>
                      </a:solidFill>
                    </a:rPr>
                    <a:t>     JAVASCRIPT</a:t>
                  </a:r>
                  <a:endParaRPr lang="ru-RU" dirty="0">
                    <a:solidFill>
                      <a:prstClr val="white"/>
                    </a:solidFill>
                  </a:endParaRPr>
                </a:p>
              </p:txBody>
            </p:sp>
            <p:sp>
              <p:nvSpPr>
                <p:cNvPr id="42" name="Rectangle 1"/>
                <p:cNvSpPr>
                  <a:spLocks noChangeArrowheads="1"/>
                </p:cNvSpPr>
                <p:nvPr/>
              </p:nvSpPr>
              <p:spPr bwMode="auto">
                <a:xfrm>
                  <a:off x="7223086" y="3000527"/>
                  <a:ext cx="4282067" cy="1980000"/>
                </a:xfrm>
                <a:prstGeom prst="rect">
                  <a:avLst/>
                </a:prstGeom>
                <a:noFill/>
                <a:ln>
                  <a:solidFill>
                    <a:schemeClr val="accent3"/>
                  </a:solidFill>
                </a:ln>
                <a:effec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endParaRPr lang="en-US" altLang="en-US" dirty="0" smtClean="0">
                    <a:solidFill>
                      <a:srgbClr val="CC7832"/>
                    </a:solidFill>
                    <a:latin typeface="Courier New" panose="02070309020205020404" pitchFamily="49" charset="0"/>
                    <a:cs typeface="Courier New" panose="02070309020205020404" pitchFamily="49" charset="0"/>
                  </a:endParaRPr>
                </a:p>
              </p:txBody>
            </p:sp>
          </p:grpSp>
          <p:sp>
            <p:nvSpPr>
              <p:cNvPr id="40" name="Rectangle 1"/>
              <p:cNvSpPr>
                <a:spLocks noChangeArrowheads="1"/>
              </p:cNvSpPr>
              <p:nvPr/>
            </p:nvSpPr>
            <p:spPr bwMode="auto">
              <a:xfrm>
                <a:off x="1854066" y="2475701"/>
                <a:ext cx="8506237" cy="256892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US" sz="2400" dirty="0">
                    <a:solidFill>
                      <a:srgbClr val="535353"/>
                    </a:solidFill>
                    <a:latin typeface="SourceCodePro"/>
                  </a:rPr>
                  <a:t/>
                </a:r>
                <a:br>
                  <a:rPr lang="en-US" sz="2400" dirty="0">
                    <a:solidFill>
                      <a:srgbClr val="535353"/>
                    </a:solidFill>
                    <a:latin typeface="SourceCodePro"/>
                  </a:rPr>
                </a:br>
                <a:r>
                  <a:rPr lang="en-US" sz="2400" dirty="0">
                    <a:solidFill>
                      <a:srgbClr val="CB4B16"/>
                    </a:solidFill>
                    <a:latin typeface="SourceCodePro"/>
                  </a:rPr>
                  <a:t>if</a:t>
                </a:r>
                <a:r>
                  <a:rPr lang="en-US" sz="2400" dirty="0">
                    <a:solidFill>
                      <a:srgbClr val="535353"/>
                    </a:solidFill>
                    <a:latin typeface="SourceCodePro"/>
                  </a:rPr>
                  <a:t> (</a:t>
                </a:r>
                <a:r>
                  <a:rPr lang="en-US" sz="2400" dirty="0">
                    <a:solidFill>
                      <a:srgbClr val="D33682"/>
                    </a:solidFill>
                    <a:latin typeface="SourceCodePro"/>
                  </a:rPr>
                  <a:t>true</a:t>
                </a:r>
                <a:r>
                  <a:rPr lang="en-US" sz="2400" dirty="0">
                    <a:solidFill>
                      <a:srgbClr val="535353"/>
                    </a:solidFill>
                    <a:latin typeface="SourceCodePro"/>
                  </a:rPr>
                  <a:t>) {</a:t>
                </a:r>
                <a:br>
                  <a:rPr lang="en-US" sz="2400" dirty="0">
                    <a:solidFill>
                      <a:srgbClr val="535353"/>
                    </a:solidFill>
                    <a:latin typeface="SourceCodePro"/>
                  </a:rPr>
                </a:br>
                <a:r>
                  <a:rPr lang="en-US" sz="2400" dirty="0">
                    <a:solidFill>
                      <a:srgbClr val="535353"/>
                    </a:solidFill>
                    <a:latin typeface="SourceCodePro"/>
                  </a:rPr>
                  <a:t> </a:t>
                </a:r>
                <a:r>
                  <a:rPr lang="en-US" sz="2400" dirty="0" err="1">
                    <a:solidFill>
                      <a:srgbClr val="CB4B16"/>
                    </a:solidFill>
                    <a:latin typeface="SourceCodePro"/>
                  </a:rPr>
                  <a:t>var</a:t>
                </a:r>
                <a:r>
                  <a:rPr lang="en-US" sz="2400" dirty="0">
                    <a:solidFill>
                      <a:srgbClr val="535353"/>
                    </a:solidFill>
                    <a:latin typeface="SourceCodePro"/>
                  </a:rPr>
                  <a:t> </a:t>
                </a:r>
                <a:r>
                  <a:rPr lang="en-US" sz="2400" dirty="0">
                    <a:solidFill>
                      <a:srgbClr val="2AA198"/>
                    </a:solidFill>
                    <a:latin typeface="SourceCodePro"/>
                  </a:rPr>
                  <a:t>number</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D33682"/>
                    </a:solidFill>
                    <a:latin typeface="SourceCodePro"/>
                  </a:rPr>
                  <a:t>10</a:t>
                </a:r>
                <a:r>
                  <a:rPr lang="en-US" sz="2400" dirty="0">
                    <a:solidFill>
                      <a:srgbClr val="535353"/>
                    </a:solidFill>
                    <a:latin typeface="SourceCodePro"/>
                  </a:rPr>
                  <a:t>;</a:t>
                </a:r>
                <a:br>
                  <a:rPr lang="en-US" sz="2400" dirty="0">
                    <a:solidFill>
                      <a:srgbClr val="535353"/>
                    </a:solidFill>
                    <a:latin typeface="SourceCodePro"/>
                  </a:rPr>
                </a:br>
                <a:r>
                  <a:rPr lang="en-US" sz="2400" dirty="0">
                    <a:solidFill>
                      <a:srgbClr val="535353"/>
                    </a:solidFill>
                    <a:latin typeface="SourceCodePro"/>
                  </a:rPr>
                  <a:t>}</a:t>
                </a:r>
                <a:br>
                  <a:rPr lang="en-US" sz="2400" dirty="0">
                    <a:solidFill>
                      <a:srgbClr val="535353"/>
                    </a:solidFill>
                    <a:latin typeface="SourceCodePro"/>
                  </a:rPr>
                </a:br>
                <a:r>
                  <a:rPr lang="en-US" sz="2400" dirty="0">
                    <a:solidFill>
                      <a:srgbClr val="535353"/>
                    </a:solidFill>
                    <a:latin typeface="SourceCodePro"/>
                  </a:rPr>
                  <a:t/>
                </a:r>
                <a:br>
                  <a:rPr lang="en-US" sz="2400" dirty="0">
                    <a:solidFill>
                      <a:srgbClr val="535353"/>
                    </a:solidFill>
                    <a:latin typeface="SourceCodePro"/>
                  </a:rPr>
                </a:br>
                <a:r>
                  <a:rPr lang="en-US" sz="2400" dirty="0">
                    <a:solidFill>
                      <a:srgbClr val="268BD2"/>
                    </a:solidFill>
                    <a:latin typeface="SourceCodePro"/>
                  </a:rPr>
                  <a:t>console</a:t>
                </a:r>
                <a:r>
                  <a:rPr lang="en-US" sz="2400" dirty="0">
                    <a:solidFill>
                      <a:srgbClr val="535353"/>
                    </a:solidFill>
                    <a:latin typeface="SourceCodePro"/>
                  </a:rPr>
                  <a:t>.</a:t>
                </a:r>
                <a:r>
                  <a:rPr lang="en-US" sz="2400" dirty="0">
                    <a:solidFill>
                      <a:srgbClr val="2AA198"/>
                    </a:solidFill>
                    <a:latin typeface="SourceCodePro"/>
                  </a:rPr>
                  <a:t>log</a:t>
                </a:r>
                <a:r>
                  <a:rPr lang="en-US" sz="2400" dirty="0">
                    <a:solidFill>
                      <a:srgbClr val="535353"/>
                    </a:solidFill>
                    <a:latin typeface="SourceCodePro"/>
                  </a:rPr>
                  <a:t>(</a:t>
                </a:r>
                <a:r>
                  <a:rPr lang="en-US" sz="2400" dirty="0">
                    <a:solidFill>
                      <a:srgbClr val="268BD2"/>
                    </a:solidFill>
                    <a:latin typeface="SourceCodePro"/>
                  </a:rPr>
                  <a:t>number</a:t>
                </a:r>
                <a:r>
                  <a:rPr lang="en-US" sz="2400" dirty="0">
                    <a:solidFill>
                      <a:srgbClr val="535353"/>
                    </a:solidFill>
                    <a:latin typeface="SourceCodePro"/>
                  </a:rPr>
                  <a:t>); </a:t>
                </a:r>
                <a:r>
                  <a:rPr lang="en-US" sz="2400" i="1" dirty="0">
                    <a:solidFill>
                      <a:srgbClr val="586E75"/>
                    </a:solidFill>
                    <a:latin typeface="SourceCodePro"/>
                  </a:rPr>
                  <a:t>// 10</a:t>
                </a:r>
                <a:endParaRPr lang="en-US" sz="2400" dirty="0">
                  <a:solidFill>
                    <a:srgbClr val="535353"/>
                  </a:solidFill>
                  <a:latin typeface="SourceCodePro"/>
                </a:endParaRPr>
              </a:p>
              <a:p>
                <a:r>
                  <a:rPr lang="en-US" sz="2400" dirty="0">
                    <a:solidFill>
                      <a:srgbClr val="535353"/>
                    </a:solidFill>
                    <a:latin typeface="SourceCodePro"/>
                  </a:rPr>
                  <a:t>​</a:t>
                </a:r>
                <a:endParaRPr lang="en-US" sz="2400" b="0" i="0" dirty="0">
                  <a:solidFill>
                    <a:srgbClr val="535353"/>
                  </a:solidFill>
                  <a:effectLst/>
                  <a:latin typeface="SourceCodePro"/>
                </a:endParaRPr>
              </a:p>
            </p:txBody>
          </p:sp>
        </p:grpSp>
        <p:pic>
          <p:nvPicPr>
            <p:cNvPr id="38" name="Picture 37"/>
            <p:cNvPicPr>
              <a:picLocks noChangeAspect="1"/>
            </p:cNvPicPr>
            <p:nvPr/>
          </p:nvPicPr>
          <p:blipFill rotWithShape="1">
            <a:blip r:embed="rId3" cstate="print">
              <a:extLst>
                <a:ext uri="{28A0092B-C50C-407E-A947-70E740481C1C}">
                  <a14:useLocalDpi xmlns:a14="http://schemas.microsoft.com/office/drawing/2010/main" val="0"/>
                </a:ext>
              </a:extLst>
            </a:blip>
            <a:srcRect t="20408" b="1531"/>
            <a:stretch/>
          </p:blipFill>
          <p:spPr>
            <a:xfrm>
              <a:off x="1641328" y="2495009"/>
              <a:ext cx="452616" cy="324000"/>
            </a:xfrm>
            <a:prstGeom prst="rect">
              <a:avLst/>
            </a:prstGeom>
          </p:spPr>
        </p:pic>
      </p:grpSp>
      <p:sp>
        <p:nvSpPr>
          <p:cNvPr id="2" name="Text Placeholder 1"/>
          <p:cNvSpPr>
            <a:spLocks noGrp="1"/>
          </p:cNvSpPr>
          <p:nvPr>
            <p:ph type="body" sz="quarter" idx="10"/>
          </p:nvPr>
        </p:nvSpPr>
        <p:spPr/>
        <p:txBody>
          <a:bodyPr>
            <a:normAutofit/>
          </a:bodyPr>
          <a:lstStyle/>
          <a:p>
            <a:r>
              <a:rPr lang="en-US" sz="2000" dirty="0" smtClean="0"/>
              <a:t>BLOCK</a:t>
            </a:r>
            <a:endParaRPr lang="en-US" sz="2000" dirty="0"/>
          </a:p>
        </p:txBody>
      </p:sp>
    </p:spTree>
    <p:extLst>
      <p:ext uri="{BB962C8B-B14F-4D97-AF65-F5344CB8AC3E}">
        <p14:creationId xmlns:p14="http://schemas.microsoft.com/office/powerpoint/2010/main" val="109066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9"/>
                                        </p:tgtEl>
                                        <p:attrNameLst>
                                          <p:attrName>style.visibility</p:attrName>
                                        </p:attrNameLst>
                                      </p:cBhvr>
                                      <p:to>
                                        <p:strVal val="visible"/>
                                      </p:to>
                                    </p:set>
                                    <p:animEffect transition="in" filter="fade">
                                      <p:cBhvr>
                                        <p:cTn id="11" dur="500"/>
                                        <p:tgtEl>
                                          <p:spTgt spid="119"/>
                                        </p:tgtEl>
                                      </p:cBhvr>
                                    </p:animEffect>
                                  </p:childTnLst>
                                </p:cTn>
                              </p:par>
                              <p:par>
                                <p:cTn id="12" presetID="10" presetClass="entr" presetSubtype="0" fill="hold" nodeType="withEffect">
                                  <p:stCondLst>
                                    <p:cond delay="0"/>
                                  </p:stCondLst>
                                  <p:childTnLst>
                                    <p:set>
                                      <p:cBhvr>
                                        <p:cTn id="13" dur="1" fill="hold">
                                          <p:stCondLst>
                                            <p:cond delay="0"/>
                                          </p:stCondLst>
                                        </p:cTn>
                                        <p:tgtEl>
                                          <p:spTgt spid="120"/>
                                        </p:tgtEl>
                                        <p:attrNameLst>
                                          <p:attrName>style.visibility</p:attrName>
                                        </p:attrNameLst>
                                      </p:cBhvr>
                                      <p:to>
                                        <p:strVal val="visible"/>
                                      </p:to>
                                    </p:set>
                                    <p:animEffect transition="in" filter="fade">
                                      <p:cBhvr>
                                        <p:cTn id="14" dur="500"/>
                                        <p:tgtEl>
                                          <p:spTgt spid="120"/>
                                        </p:tgtEl>
                                      </p:cBhvr>
                                    </p:animEffect>
                                  </p:childTnLst>
                                </p:cTn>
                              </p:par>
                              <p:par>
                                <p:cTn id="15" presetID="10" presetClass="entr" presetSubtype="0" fill="hold" nodeType="withEffect">
                                  <p:stCondLst>
                                    <p:cond delay="0"/>
                                  </p:stCondLst>
                                  <p:childTnLst>
                                    <p:set>
                                      <p:cBhvr>
                                        <p:cTn id="16" dur="1" fill="hold">
                                          <p:stCondLst>
                                            <p:cond delay="0"/>
                                          </p:stCondLst>
                                        </p:cTn>
                                        <p:tgtEl>
                                          <p:spTgt spid="121"/>
                                        </p:tgtEl>
                                        <p:attrNameLst>
                                          <p:attrName>style.visibility</p:attrName>
                                        </p:attrNameLst>
                                      </p:cBhvr>
                                      <p:to>
                                        <p:strVal val="visible"/>
                                      </p:to>
                                    </p:set>
                                    <p:animEffect transition="in" filter="fade">
                                      <p:cBhvr>
                                        <p:cTn id="17" dur="500"/>
                                        <p:tgtEl>
                                          <p:spTgt spid="121"/>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665091" y="1840426"/>
            <a:ext cx="4937760" cy="4048092"/>
            <a:chOff x="1575998" y="1626049"/>
            <a:chExt cx="4937760" cy="4048092"/>
          </a:xfrm>
        </p:grpSpPr>
        <p:grpSp>
          <p:nvGrpSpPr>
            <p:cNvPr id="9" name="Group 8"/>
            <p:cNvGrpSpPr/>
            <p:nvPr/>
          </p:nvGrpSpPr>
          <p:grpSpPr>
            <a:xfrm>
              <a:off x="1575998" y="1626049"/>
              <a:ext cx="4937760" cy="4048092"/>
              <a:chOff x="1575870" y="2175965"/>
              <a:chExt cx="5010825" cy="2845917"/>
            </a:xfrm>
          </p:grpSpPr>
          <p:grpSp>
            <p:nvGrpSpPr>
              <p:cNvPr id="13" name="Group 12"/>
              <p:cNvGrpSpPr/>
              <p:nvPr/>
            </p:nvGrpSpPr>
            <p:grpSpPr>
              <a:xfrm>
                <a:off x="1575870" y="2175965"/>
                <a:ext cx="5010825" cy="2684923"/>
                <a:chOff x="7223086" y="2719580"/>
                <a:chExt cx="2373470" cy="2035011"/>
              </a:xfrm>
            </p:grpSpPr>
            <p:sp>
              <p:nvSpPr>
                <p:cNvPr id="15" name="TextBox 14"/>
                <p:cNvSpPr txBox="1"/>
                <p:nvPr/>
              </p:nvSpPr>
              <p:spPr>
                <a:xfrm>
                  <a:off x="7223086" y="2719580"/>
                  <a:ext cx="2373470" cy="279932"/>
                </a:xfrm>
                <a:prstGeom prst="rect">
                  <a:avLst/>
                </a:prstGeom>
                <a:solidFill>
                  <a:schemeClr val="accent3"/>
                </a:solidFill>
                <a:ln>
                  <a:solidFill>
                    <a:schemeClr val="accent3"/>
                  </a:solidFill>
                </a:ln>
              </p:spPr>
              <p:txBody>
                <a:bodyPr wrap="square" rtlCol="0" anchor="ctr">
                  <a:spAutoFit/>
                </a:bodyPr>
                <a:lstStyle/>
                <a:p>
                  <a:r>
                    <a:rPr lang="en-US" dirty="0">
                      <a:solidFill>
                        <a:prstClr val="white"/>
                      </a:solidFill>
                    </a:rPr>
                    <a:t>      JAVASCRIPT</a:t>
                  </a:r>
                  <a:endParaRPr lang="ru-RU" dirty="0">
                    <a:solidFill>
                      <a:prstClr val="white"/>
                    </a:solidFill>
                  </a:endParaRPr>
                </a:p>
              </p:txBody>
            </p:sp>
            <p:sp>
              <p:nvSpPr>
                <p:cNvPr id="16" name="Rectangle 1"/>
                <p:cNvSpPr>
                  <a:spLocks noChangeArrowheads="1"/>
                </p:cNvSpPr>
                <p:nvPr/>
              </p:nvSpPr>
              <p:spPr bwMode="auto">
                <a:xfrm>
                  <a:off x="7223086" y="3000527"/>
                  <a:ext cx="2373470" cy="1754064"/>
                </a:xfrm>
                <a:prstGeom prst="rect">
                  <a:avLst/>
                </a:prstGeom>
                <a:noFill/>
                <a:ln>
                  <a:solidFill>
                    <a:schemeClr val="accent3"/>
                  </a:solidFill>
                </a:ln>
                <a:effec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endParaRPr lang="en-US" altLang="en-US" dirty="0">
                    <a:solidFill>
                      <a:srgbClr val="CC7832"/>
                    </a:solidFill>
                    <a:latin typeface="Courier New" panose="02070309020205020404" pitchFamily="49" charset="0"/>
                    <a:cs typeface="Courier New" panose="02070309020205020404" pitchFamily="49" charset="0"/>
                  </a:endParaRPr>
                </a:p>
              </p:txBody>
            </p:sp>
          </p:grpSp>
          <p:sp>
            <p:nvSpPr>
              <p:cNvPr id="14" name="Rectangle 1"/>
              <p:cNvSpPr>
                <a:spLocks noChangeArrowheads="1"/>
              </p:cNvSpPr>
              <p:nvPr/>
            </p:nvSpPr>
            <p:spPr bwMode="auto">
              <a:xfrm>
                <a:off x="1799574" y="2620118"/>
                <a:ext cx="4563417" cy="240176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US" sz="2400" dirty="0">
                    <a:solidFill>
                      <a:srgbClr val="CB4B16"/>
                    </a:solidFill>
                    <a:latin typeface="SourceCodePro"/>
                  </a:rPr>
                  <a:t>if</a:t>
                </a:r>
                <a:r>
                  <a:rPr lang="en-US" sz="2400" dirty="0">
                    <a:solidFill>
                      <a:srgbClr val="535353"/>
                    </a:solidFill>
                    <a:latin typeface="SourceCodePro"/>
                  </a:rPr>
                  <a:t> (</a:t>
                </a:r>
                <a:r>
                  <a:rPr lang="en-US" sz="2400" dirty="0">
                    <a:solidFill>
                      <a:srgbClr val="268BD2"/>
                    </a:solidFill>
                    <a:latin typeface="SourceCodePro"/>
                  </a:rPr>
                  <a:t>condition</a:t>
                </a:r>
                <a:r>
                  <a:rPr lang="en-US" sz="2400" dirty="0">
                    <a:solidFill>
                      <a:srgbClr val="535353"/>
                    </a:solidFill>
                    <a:latin typeface="SourceCodePro"/>
                  </a:rPr>
                  <a:t>) </a:t>
                </a:r>
                <a:r>
                  <a:rPr lang="en-US" sz="2400" dirty="0">
                    <a:solidFill>
                      <a:srgbClr val="268BD2"/>
                    </a:solidFill>
                    <a:latin typeface="SourceCodePro"/>
                  </a:rPr>
                  <a:t>statement1</a:t>
                </a:r>
                <a:endParaRPr lang="en-US" sz="2400" dirty="0">
                  <a:solidFill>
                    <a:srgbClr val="535353"/>
                  </a:solidFill>
                  <a:latin typeface="SourceCodePro"/>
                </a:endParaRPr>
              </a:p>
              <a:p>
                <a:r>
                  <a:rPr lang="en-US" sz="2400" dirty="0">
                    <a:solidFill>
                      <a:srgbClr val="535353"/>
                    </a:solidFill>
                    <a:latin typeface="SourceCodePro"/>
                  </a:rPr>
                  <a:t>[</a:t>
                </a:r>
                <a:r>
                  <a:rPr lang="en-US" sz="2400" dirty="0">
                    <a:solidFill>
                      <a:srgbClr val="CB4B16"/>
                    </a:solidFill>
                    <a:latin typeface="SourceCodePro"/>
                  </a:rPr>
                  <a:t>else</a:t>
                </a:r>
                <a:r>
                  <a:rPr lang="en-US" sz="2400" dirty="0">
                    <a:solidFill>
                      <a:srgbClr val="535353"/>
                    </a:solidFill>
                    <a:latin typeface="SourceCodePro"/>
                  </a:rPr>
                  <a:t> </a:t>
                </a:r>
                <a:r>
                  <a:rPr lang="en-US" sz="2400" dirty="0">
                    <a:solidFill>
                      <a:srgbClr val="268BD2"/>
                    </a:solidFill>
                    <a:latin typeface="SourceCodePro"/>
                  </a:rPr>
                  <a:t>statement2</a:t>
                </a:r>
                <a:r>
                  <a:rPr lang="en-US" sz="2400" dirty="0">
                    <a:solidFill>
                      <a:srgbClr val="535353"/>
                    </a:solidFill>
                    <a:latin typeface="SourceCodePro"/>
                  </a:rPr>
                  <a:t>]</a:t>
                </a:r>
              </a:p>
              <a:p>
                <a:r>
                  <a:rPr lang="en-US" sz="2400" dirty="0">
                    <a:solidFill>
                      <a:srgbClr val="535353"/>
                    </a:solidFill>
                    <a:latin typeface="SourceCodePro"/>
                  </a:rPr>
                  <a:t>​</a:t>
                </a:r>
              </a:p>
              <a:p>
                <a:r>
                  <a:rPr lang="en-US" sz="2400" dirty="0">
                    <a:solidFill>
                      <a:srgbClr val="CB4B16"/>
                    </a:solidFill>
                    <a:latin typeface="SourceCodePro"/>
                  </a:rPr>
                  <a:t>if</a:t>
                </a:r>
                <a:r>
                  <a:rPr lang="en-US" sz="2400" dirty="0">
                    <a:solidFill>
                      <a:srgbClr val="535353"/>
                    </a:solidFill>
                    <a:latin typeface="SourceCodePro"/>
                  </a:rPr>
                  <a:t> ([</a:t>
                </a:r>
                <a:r>
                  <a:rPr lang="en-US" sz="2400" dirty="0">
                    <a:solidFill>
                      <a:srgbClr val="268BD2"/>
                    </a:solidFill>
                    <a:latin typeface="SourceCodePro"/>
                  </a:rPr>
                  <a:t>condition</a:t>
                </a:r>
                <a:r>
                  <a:rPr lang="en-US" sz="2400" dirty="0">
                    <a:solidFill>
                      <a:srgbClr val="535353"/>
                    </a:solidFill>
                    <a:latin typeface="SourceCodePro"/>
                  </a:rPr>
                  <a:t>]) {</a:t>
                </a:r>
              </a:p>
              <a:p>
                <a:r>
                  <a:rPr lang="en-US" sz="2400" dirty="0">
                    <a:solidFill>
                      <a:srgbClr val="535353"/>
                    </a:solidFill>
                    <a:latin typeface="SourceCodePro"/>
                  </a:rPr>
                  <a:t>  </a:t>
                </a:r>
                <a:r>
                  <a:rPr lang="en-US" sz="2400" i="1" dirty="0">
                    <a:solidFill>
                      <a:srgbClr val="586E75"/>
                    </a:solidFill>
                    <a:latin typeface="SourceCodePro"/>
                  </a:rPr>
                  <a:t>// statements1</a:t>
                </a:r>
                <a:endParaRPr lang="en-US" sz="2400" dirty="0">
                  <a:solidFill>
                    <a:srgbClr val="535353"/>
                  </a:solidFill>
                  <a:latin typeface="SourceCodePro"/>
                </a:endParaRPr>
              </a:p>
              <a:p>
                <a:r>
                  <a:rPr lang="en-US" sz="2400" dirty="0">
                    <a:solidFill>
                      <a:srgbClr val="535353"/>
                    </a:solidFill>
                    <a:latin typeface="SourceCodePro"/>
                  </a:rPr>
                  <a:t>} </a:t>
                </a:r>
                <a:r>
                  <a:rPr lang="en-US" sz="2400" dirty="0">
                    <a:solidFill>
                      <a:srgbClr val="CB4B16"/>
                    </a:solidFill>
                    <a:latin typeface="SourceCodePro"/>
                  </a:rPr>
                  <a:t>else</a:t>
                </a:r>
                <a:r>
                  <a:rPr lang="en-US" sz="2400" dirty="0">
                    <a:solidFill>
                      <a:srgbClr val="535353"/>
                    </a:solidFill>
                    <a:latin typeface="SourceCodePro"/>
                  </a:rPr>
                  <a:t> {</a:t>
                </a:r>
              </a:p>
              <a:p>
                <a:r>
                  <a:rPr lang="en-US" sz="2400" dirty="0">
                    <a:solidFill>
                      <a:srgbClr val="535353"/>
                    </a:solidFill>
                    <a:latin typeface="SourceCodePro"/>
                  </a:rPr>
                  <a:t>  </a:t>
                </a:r>
                <a:r>
                  <a:rPr lang="en-US" sz="2400" i="1" dirty="0">
                    <a:solidFill>
                      <a:srgbClr val="586E75"/>
                    </a:solidFill>
                    <a:latin typeface="SourceCodePro"/>
                  </a:rPr>
                  <a:t>// statements2</a:t>
                </a:r>
                <a:endParaRPr lang="en-US" sz="2400" dirty="0">
                  <a:solidFill>
                    <a:srgbClr val="535353"/>
                  </a:solidFill>
                  <a:latin typeface="SourceCodePro"/>
                </a:endParaRPr>
              </a:p>
              <a:p>
                <a:r>
                  <a:rPr lang="en-US" sz="2400" dirty="0">
                    <a:solidFill>
                      <a:srgbClr val="535353"/>
                    </a:solidFill>
                    <a:latin typeface="SourceCodePro"/>
                  </a:rPr>
                  <a:t>}</a:t>
                </a:r>
              </a:p>
              <a:p>
                <a:r>
                  <a:rPr lang="en-US" sz="2400" dirty="0">
                    <a:solidFill>
                      <a:srgbClr val="535353"/>
                    </a:solidFill>
                    <a:latin typeface="SourceCodePro"/>
                  </a:rPr>
                  <a:t>​</a:t>
                </a:r>
                <a:endParaRPr lang="en-US" sz="2400" b="0" i="0" dirty="0">
                  <a:solidFill>
                    <a:srgbClr val="535353"/>
                  </a:solidFill>
                  <a:effectLst/>
                  <a:latin typeface="SourceCodePro"/>
                </a:endParaRPr>
              </a:p>
            </p:txBody>
          </p:sp>
        </p:grpSp>
        <p:pic>
          <p:nvPicPr>
            <p:cNvPr id="12" name="Picture 11"/>
            <p:cNvPicPr>
              <a:picLocks noChangeAspect="1"/>
            </p:cNvPicPr>
            <p:nvPr/>
          </p:nvPicPr>
          <p:blipFill rotWithShape="1">
            <a:blip r:embed="rId3" cstate="print">
              <a:extLst>
                <a:ext uri="{28A0092B-C50C-407E-A947-70E740481C1C}">
                  <a14:useLocalDpi xmlns:a14="http://schemas.microsoft.com/office/drawing/2010/main" val="0"/>
                </a:ext>
              </a:extLst>
            </a:blip>
            <a:srcRect t="20408" b="1531"/>
            <a:stretch/>
          </p:blipFill>
          <p:spPr>
            <a:xfrm>
              <a:off x="1666210" y="1732476"/>
              <a:ext cx="292149" cy="354879"/>
            </a:xfrm>
            <a:prstGeom prst="rect">
              <a:avLst/>
            </a:prstGeom>
          </p:spPr>
        </p:pic>
      </p:grpSp>
      <p:sp>
        <p:nvSpPr>
          <p:cNvPr id="4" name="Rectangle 3"/>
          <p:cNvSpPr/>
          <p:nvPr/>
        </p:nvSpPr>
        <p:spPr>
          <a:xfrm>
            <a:off x="1520130" y="2701647"/>
            <a:ext cx="4238122" cy="1015663"/>
          </a:xfrm>
          <a:prstGeom prst="rect">
            <a:avLst/>
          </a:prstGeom>
        </p:spPr>
        <p:txBody>
          <a:bodyPr wrap="square">
            <a:spAutoFit/>
          </a:bodyPr>
          <a:lstStyle/>
          <a:p>
            <a:pPr>
              <a:spcAft>
                <a:spcPts val="600"/>
              </a:spcAft>
              <a:defRPr/>
            </a:pPr>
            <a:r>
              <a:rPr lang="en-US" sz="2000" dirty="0">
                <a:solidFill>
                  <a:schemeClr val="bg1">
                    <a:lumMod val="50000"/>
                  </a:schemeClr>
                </a:solidFill>
              </a:rPr>
              <a:t>Use the if statement to execute a statement if a logical condition </a:t>
            </a:r>
            <a:r>
              <a:rPr lang="en-US" sz="2000" b="1" dirty="0">
                <a:solidFill>
                  <a:schemeClr val="accent3"/>
                </a:solidFill>
              </a:rPr>
              <a:t>is </a:t>
            </a:r>
            <a:r>
              <a:rPr lang="en-US" sz="2000" b="1" dirty="0" smtClean="0">
                <a:solidFill>
                  <a:schemeClr val="accent3"/>
                </a:solidFill>
              </a:rPr>
              <a:t>true</a:t>
            </a:r>
            <a:endParaRPr lang="en-US" sz="2000" b="1" dirty="0">
              <a:solidFill>
                <a:schemeClr val="accent3"/>
              </a:solidFill>
              <a:latin typeface="Source Sans Pro Light"/>
            </a:endParaRPr>
          </a:p>
        </p:txBody>
      </p:sp>
      <p:sp>
        <p:nvSpPr>
          <p:cNvPr id="5" name="Rectangle 4"/>
          <p:cNvSpPr/>
          <p:nvPr/>
        </p:nvSpPr>
        <p:spPr>
          <a:xfrm>
            <a:off x="1520130" y="3895659"/>
            <a:ext cx="4124960" cy="1015663"/>
          </a:xfrm>
          <a:prstGeom prst="rect">
            <a:avLst/>
          </a:prstGeom>
        </p:spPr>
        <p:txBody>
          <a:bodyPr wrap="square">
            <a:spAutoFit/>
          </a:bodyPr>
          <a:lstStyle/>
          <a:p>
            <a:pPr>
              <a:spcAft>
                <a:spcPts val="600"/>
              </a:spcAft>
              <a:defRPr/>
            </a:pPr>
            <a:r>
              <a:rPr lang="en-US" sz="2000" dirty="0">
                <a:solidFill>
                  <a:schemeClr val="bg1">
                    <a:lumMod val="50000"/>
                  </a:schemeClr>
                </a:solidFill>
              </a:rPr>
              <a:t>Use the </a:t>
            </a:r>
            <a:r>
              <a:rPr lang="en-US" sz="2000" b="1" dirty="0">
                <a:solidFill>
                  <a:schemeClr val="accent3"/>
                </a:solidFill>
              </a:rPr>
              <a:t>optional else</a:t>
            </a:r>
            <a:r>
              <a:rPr lang="en-US" sz="2000" b="1" dirty="0">
                <a:solidFill>
                  <a:schemeClr val="accent1"/>
                </a:solidFill>
              </a:rPr>
              <a:t> </a:t>
            </a:r>
            <a:r>
              <a:rPr lang="en-US" sz="2000" dirty="0">
                <a:solidFill>
                  <a:schemeClr val="bg1">
                    <a:lumMod val="50000"/>
                  </a:schemeClr>
                </a:solidFill>
              </a:rPr>
              <a:t>clause to execute a statement if the condition is false. </a:t>
            </a:r>
            <a:endParaRPr lang="en-US" sz="2000" b="1" dirty="0">
              <a:solidFill>
                <a:schemeClr val="bg1">
                  <a:lumMod val="50000"/>
                </a:schemeClr>
              </a:solidFill>
              <a:latin typeface="Source Sans Pro Light"/>
            </a:endParaRPr>
          </a:p>
        </p:txBody>
      </p:sp>
      <p:grpSp>
        <p:nvGrpSpPr>
          <p:cNvPr id="18" name="Group 17"/>
          <p:cNvGrpSpPr/>
          <p:nvPr/>
        </p:nvGrpSpPr>
        <p:grpSpPr>
          <a:xfrm>
            <a:off x="1048484" y="2879112"/>
            <a:ext cx="354012" cy="352956"/>
            <a:chOff x="5918994" y="3280833"/>
            <a:chExt cx="354012" cy="352956"/>
          </a:xfrm>
          <a:solidFill>
            <a:schemeClr val="accent1"/>
          </a:solidFill>
        </p:grpSpPr>
        <p:sp>
          <p:nvSpPr>
            <p:cNvPr id="19" name="Oval 18"/>
            <p:cNvSpPr>
              <a:spLocks noChangeArrowheads="1"/>
            </p:cNvSpPr>
            <p:nvPr/>
          </p:nvSpPr>
          <p:spPr bwMode="auto">
            <a:xfrm>
              <a:off x="6010488" y="3371623"/>
              <a:ext cx="171376" cy="171727"/>
            </a:xfrm>
            <a:prstGeom prst="ellipse">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20"/>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2" name="Group 21"/>
          <p:cNvGrpSpPr/>
          <p:nvPr/>
        </p:nvGrpSpPr>
        <p:grpSpPr>
          <a:xfrm>
            <a:off x="1048484" y="4227012"/>
            <a:ext cx="354012" cy="352956"/>
            <a:chOff x="5918994" y="3280833"/>
            <a:chExt cx="354012" cy="352956"/>
          </a:xfrm>
          <a:solidFill>
            <a:schemeClr val="accent1"/>
          </a:solidFill>
        </p:grpSpPr>
        <p:sp>
          <p:nvSpPr>
            <p:cNvPr id="23" name="Oval 22"/>
            <p:cNvSpPr>
              <a:spLocks noChangeArrowheads="1"/>
            </p:cNvSpPr>
            <p:nvPr/>
          </p:nvSpPr>
          <p:spPr bwMode="auto">
            <a:xfrm>
              <a:off x="6010488" y="3371623"/>
              <a:ext cx="171376" cy="171727"/>
            </a:xfrm>
            <a:prstGeom prst="ellipse">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23"/>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 name="Rectangle 2"/>
          <p:cNvSpPr/>
          <p:nvPr/>
        </p:nvSpPr>
        <p:spPr>
          <a:xfrm>
            <a:off x="3759687" y="1201891"/>
            <a:ext cx="5139548" cy="369332"/>
          </a:xfrm>
          <a:prstGeom prst="rect">
            <a:avLst/>
          </a:prstGeom>
        </p:spPr>
        <p:txBody>
          <a:bodyPr wrap="none">
            <a:spAutoFit/>
          </a:bodyPr>
          <a:lstStyle/>
          <a:p>
            <a:r>
              <a:rPr lang="en-US" sz="1800" dirty="0" smtClean="0">
                <a:solidFill>
                  <a:schemeClr val="tx2">
                    <a:lumMod val="75000"/>
                  </a:schemeClr>
                </a:solidFill>
              </a:rPr>
              <a:t>Executes </a:t>
            </a:r>
            <a:r>
              <a:rPr lang="en-US" sz="1800" dirty="0">
                <a:solidFill>
                  <a:schemeClr val="tx2">
                    <a:lumMod val="75000"/>
                  </a:schemeClr>
                </a:solidFill>
              </a:rPr>
              <a:t>statement depending on the condition</a:t>
            </a:r>
          </a:p>
        </p:txBody>
      </p:sp>
      <p:sp>
        <p:nvSpPr>
          <p:cNvPr id="6" name="Text Placeholder 5"/>
          <p:cNvSpPr>
            <a:spLocks noGrp="1"/>
          </p:cNvSpPr>
          <p:nvPr>
            <p:ph type="body" sz="quarter" idx="10"/>
          </p:nvPr>
        </p:nvSpPr>
        <p:spPr/>
        <p:txBody>
          <a:bodyPr>
            <a:normAutofit/>
          </a:bodyPr>
          <a:lstStyle/>
          <a:p>
            <a:pPr>
              <a:tabLst>
                <a:tab pos="1489075" algn="l"/>
              </a:tabLst>
            </a:pPr>
            <a:r>
              <a:rPr lang="en-US" sz="2000" dirty="0" smtClean="0"/>
              <a:t>OPERATOR: IF … ELSE</a:t>
            </a:r>
            <a:endParaRPr lang="en-US" sz="2000" dirty="0"/>
          </a:p>
        </p:txBody>
      </p:sp>
    </p:spTree>
    <p:extLst>
      <p:ext uri="{BB962C8B-B14F-4D97-AF65-F5344CB8AC3E}">
        <p14:creationId xmlns:p14="http://schemas.microsoft.com/office/powerpoint/2010/main" val="2950683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177100" y="1867356"/>
            <a:ext cx="9950970" cy="4054265"/>
            <a:chOff x="7223086" y="2761143"/>
            <a:chExt cx="4783200" cy="2160321"/>
          </a:xfrm>
        </p:grpSpPr>
        <p:sp>
          <p:nvSpPr>
            <p:cNvPr id="15" name="TextBox 14"/>
            <p:cNvSpPr txBox="1"/>
            <p:nvPr/>
          </p:nvSpPr>
          <p:spPr>
            <a:xfrm>
              <a:off x="7223086" y="2761143"/>
              <a:ext cx="4783200" cy="196799"/>
            </a:xfrm>
            <a:prstGeom prst="rect">
              <a:avLst/>
            </a:prstGeom>
            <a:solidFill>
              <a:schemeClr val="accent3"/>
            </a:solidFill>
            <a:ln>
              <a:solidFill>
                <a:schemeClr val="accent3"/>
              </a:solidFill>
            </a:ln>
          </p:spPr>
          <p:txBody>
            <a:bodyPr wrap="square" rtlCol="0" anchor="ctr">
              <a:spAutoFit/>
            </a:bodyPr>
            <a:lstStyle/>
            <a:p>
              <a:r>
                <a:rPr lang="en-US" dirty="0">
                  <a:solidFill>
                    <a:prstClr val="white"/>
                  </a:solidFill>
                </a:rPr>
                <a:t> </a:t>
              </a:r>
              <a:r>
                <a:rPr lang="en-US" dirty="0" smtClean="0">
                  <a:solidFill>
                    <a:prstClr val="white"/>
                  </a:solidFill>
                </a:rPr>
                <a:t>     JAVASCRIPT</a:t>
              </a:r>
              <a:endParaRPr lang="ru-RU" dirty="0">
                <a:solidFill>
                  <a:prstClr val="white"/>
                </a:solidFill>
              </a:endParaRPr>
            </a:p>
          </p:txBody>
        </p:sp>
        <p:sp>
          <p:nvSpPr>
            <p:cNvPr id="16" name="Rectangle 1"/>
            <p:cNvSpPr>
              <a:spLocks noChangeArrowheads="1"/>
            </p:cNvSpPr>
            <p:nvPr/>
          </p:nvSpPr>
          <p:spPr bwMode="auto">
            <a:xfrm>
              <a:off x="7223086" y="2941464"/>
              <a:ext cx="4783200" cy="1980000"/>
            </a:xfrm>
            <a:prstGeom prst="rect">
              <a:avLst/>
            </a:prstGeom>
            <a:noFill/>
            <a:ln>
              <a:solidFill>
                <a:schemeClr val="accent3"/>
              </a:solidFill>
            </a:ln>
            <a:effec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endParaRPr lang="en-US" altLang="en-US" dirty="0" smtClean="0">
                <a:solidFill>
                  <a:srgbClr val="CC7832"/>
                </a:solidFill>
                <a:latin typeface="Courier New" panose="02070309020205020404" pitchFamily="49" charset="0"/>
                <a:cs typeface="Courier New" panose="02070309020205020404" pitchFamily="49" charset="0"/>
              </a:endParaRPr>
            </a:p>
          </p:txBody>
        </p:sp>
      </p:grpSp>
      <p:sp>
        <p:nvSpPr>
          <p:cNvPr id="14" name="Rectangle 1"/>
          <p:cNvSpPr>
            <a:spLocks noChangeArrowheads="1"/>
          </p:cNvSpPr>
          <p:nvPr/>
        </p:nvSpPr>
        <p:spPr bwMode="auto">
          <a:xfrm>
            <a:off x="1382739" y="2339494"/>
            <a:ext cx="4612556" cy="378565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US" sz="2400" dirty="0">
                <a:solidFill>
                  <a:srgbClr val="CB4B16"/>
                </a:solidFill>
                <a:latin typeface="SourceCodePro"/>
              </a:rPr>
              <a:t>if</a:t>
            </a:r>
            <a:r>
              <a:rPr lang="en-US" sz="2400" dirty="0">
                <a:solidFill>
                  <a:srgbClr val="535353"/>
                </a:solidFill>
                <a:latin typeface="SourceCodePro"/>
              </a:rPr>
              <a:t> (</a:t>
            </a:r>
            <a:r>
              <a:rPr lang="en-US" sz="2400" dirty="0" err="1">
                <a:solidFill>
                  <a:srgbClr val="268BD2"/>
                </a:solidFill>
                <a:latin typeface="SourceCodePro"/>
              </a:rPr>
              <a:t>needToDoSomething</a:t>
            </a:r>
            <a:r>
              <a:rPr lang="en-US" sz="2400" dirty="0">
                <a:solidFill>
                  <a:srgbClr val="535353"/>
                </a:solidFill>
                <a:latin typeface="SourceCodePro"/>
              </a:rPr>
              <a:t>) {</a:t>
            </a:r>
          </a:p>
          <a:p>
            <a:r>
              <a:rPr lang="en-US" sz="2400" dirty="0">
                <a:solidFill>
                  <a:srgbClr val="535353"/>
                </a:solidFill>
                <a:latin typeface="SourceCodePro"/>
              </a:rPr>
              <a:t>  </a:t>
            </a:r>
            <a:r>
              <a:rPr lang="en-US" sz="2400" dirty="0" err="1">
                <a:solidFill>
                  <a:srgbClr val="268BD2"/>
                </a:solidFill>
                <a:latin typeface="SourceCodePro"/>
              </a:rPr>
              <a:t>doSomething</a:t>
            </a:r>
            <a:r>
              <a:rPr lang="en-US" sz="2400" dirty="0">
                <a:solidFill>
                  <a:srgbClr val="535353"/>
                </a:solidFill>
                <a:latin typeface="SourceCodePro"/>
              </a:rPr>
              <a:t>();</a:t>
            </a:r>
          </a:p>
          <a:p>
            <a:r>
              <a:rPr lang="en-US" sz="2400" dirty="0">
                <a:solidFill>
                  <a:srgbClr val="535353"/>
                </a:solidFill>
                <a:latin typeface="SourceCodePro"/>
              </a:rPr>
              <a:t>}</a:t>
            </a:r>
          </a:p>
          <a:p>
            <a:r>
              <a:rPr lang="en-US" sz="2400" dirty="0">
                <a:solidFill>
                  <a:srgbClr val="535353"/>
                </a:solidFill>
                <a:latin typeface="SourceCodePro"/>
              </a:rPr>
              <a:t>​</a:t>
            </a:r>
          </a:p>
          <a:p>
            <a:r>
              <a:rPr lang="en-US" sz="2400" dirty="0">
                <a:solidFill>
                  <a:srgbClr val="CB4B16"/>
                </a:solidFill>
                <a:latin typeface="SourceCodePro"/>
              </a:rPr>
              <a:t>if</a:t>
            </a:r>
            <a:r>
              <a:rPr lang="en-US" sz="2400" dirty="0">
                <a:solidFill>
                  <a:srgbClr val="535353"/>
                </a:solidFill>
                <a:latin typeface="SourceCodePro"/>
              </a:rPr>
              <a:t> (</a:t>
            </a:r>
            <a:r>
              <a:rPr lang="en-US" sz="2400" dirty="0" err="1">
                <a:solidFill>
                  <a:srgbClr val="268BD2"/>
                </a:solidFill>
                <a:latin typeface="SourceCodePro"/>
              </a:rPr>
              <a:t>needToDoSomething</a:t>
            </a:r>
            <a:r>
              <a:rPr lang="en-US" sz="2400" dirty="0">
                <a:solidFill>
                  <a:srgbClr val="535353"/>
                </a:solidFill>
                <a:latin typeface="SourceCodePro"/>
              </a:rPr>
              <a:t>) {</a:t>
            </a:r>
          </a:p>
          <a:p>
            <a:r>
              <a:rPr lang="en-US" sz="2400" dirty="0">
                <a:solidFill>
                  <a:srgbClr val="535353"/>
                </a:solidFill>
                <a:latin typeface="SourceCodePro"/>
              </a:rPr>
              <a:t>  </a:t>
            </a:r>
            <a:r>
              <a:rPr lang="en-US" sz="2400" dirty="0" err="1">
                <a:solidFill>
                  <a:srgbClr val="268BD2"/>
                </a:solidFill>
                <a:latin typeface="SourceCodePro"/>
              </a:rPr>
              <a:t>doSomething</a:t>
            </a:r>
            <a:r>
              <a:rPr lang="en-US" sz="2400" dirty="0">
                <a:solidFill>
                  <a:srgbClr val="535353"/>
                </a:solidFill>
                <a:latin typeface="SourceCodePro"/>
              </a:rPr>
              <a:t>();</a:t>
            </a:r>
          </a:p>
          <a:p>
            <a:r>
              <a:rPr lang="en-US" sz="2400" dirty="0">
                <a:solidFill>
                  <a:srgbClr val="535353"/>
                </a:solidFill>
                <a:latin typeface="SourceCodePro"/>
              </a:rPr>
              <a:t>} </a:t>
            </a:r>
            <a:r>
              <a:rPr lang="en-US" sz="2400" dirty="0">
                <a:solidFill>
                  <a:srgbClr val="CB4B16"/>
                </a:solidFill>
                <a:latin typeface="SourceCodePro"/>
              </a:rPr>
              <a:t>else</a:t>
            </a:r>
            <a:r>
              <a:rPr lang="en-US" sz="2400" dirty="0">
                <a:solidFill>
                  <a:srgbClr val="535353"/>
                </a:solidFill>
                <a:latin typeface="SourceCodePro"/>
              </a:rPr>
              <a:t> {</a:t>
            </a:r>
          </a:p>
          <a:p>
            <a:r>
              <a:rPr lang="en-US" sz="2400" dirty="0">
                <a:solidFill>
                  <a:srgbClr val="535353"/>
                </a:solidFill>
                <a:latin typeface="SourceCodePro"/>
              </a:rPr>
              <a:t>  </a:t>
            </a:r>
            <a:r>
              <a:rPr lang="en-US" sz="2400" dirty="0" err="1">
                <a:solidFill>
                  <a:srgbClr val="268BD2"/>
                </a:solidFill>
                <a:latin typeface="SourceCodePro"/>
              </a:rPr>
              <a:t>doNothing</a:t>
            </a:r>
            <a:r>
              <a:rPr lang="en-US" sz="2400" dirty="0">
                <a:solidFill>
                  <a:srgbClr val="535353"/>
                </a:solidFill>
                <a:latin typeface="SourceCodePro"/>
              </a:rPr>
              <a:t>();</a:t>
            </a:r>
          </a:p>
          <a:p>
            <a:r>
              <a:rPr lang="en-US" sz="2400" dirty="0">
                <a:solidFill>
                  <a:srgbClr val="535353"/>
                </a:solidFill>
                <a:latin typeface="SourceCodePro"/>
              </a:rPr>
              <a:t>}</a:t>
            </a:r>
          </a:p>
          <a:p>
            <a:r>
              <a:rPr lang="en-US" sz="2400" dirty="0">
                <a:solidFill>
                  <a:srgbClr val="535353"/>
                </a:solidFill>
                <a:latin typeface="SourceCodePro"/>
              </a:rPr>
              <a:t>​</a:t>
            </a:r>
            <a:endParaRPr lang="en-US" sz="2400" b="0" i="0" dirty="0">
              <a:solidFill>
                <a:srgbClr val="535353"/>
              </a:solidFill>
              <a:effectLst/>
              <a:latin typeface="SourceCodePro"/>
            </a:endParaRPr>
          </a:p>
        </p:txBody>
      </p:sp>
      <p:cxnSp>
        <p:nvCxnSpPr>
          <p:cNvPr id="3" name="Straight Connector 2"/>
          <p:cNvCxnSpPr>
            <a:stCxn id="16" idx="0"/>
            <a:endCxn id="16" idx="2"/>
          </p:cNvCxnSpPr>
          <p:nvPr/>
        </p:nvCxnSpPr>
        <p:spPr>
          <a:xfrm>
            <a:off x="6152585" y="2205764"/>
            <a:ext cx="0" cy="371585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
          <p:cNvSpPr>
            <a:spLocks noChangeArrowheads="1"/>
          </p:cNvSpPr>
          <p:nvPr/>
        </p:nvSpPr>
        <p:spPr bwMode="auto">
          <a:xfrm>
            <a:off x="6309876" y="2339494"/>
            <a:ext cx="4727806"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US" sz="2400" dirty="0">
                <a:solidFill>
                  <a:srgbClr val="CB4B16"/>
                </a:solidFill>
                <a:latin typeface="SourceCodePro"/>
              </a:rPr>
              <a:t>if</a:t>
            </a:r>
            <a:r>
              <a:rPr lang="en-US" sz="2400" dirty="0">
                <a:solidFill>
                  <a:srgbClr val="535353"/>
                </a:solidFill>
                <a:latin typeface="SourceCodePro"/>
              </a:rPr>
              <a:t> (</a:t>
            </a:r>
            <a:r>
              <a:rPr lang="en-US" sz="2400" dirty="0">
                <a:solidFill>
                  <a:srgbClr val="6C71C4"/>
                </a:solidFill>
                <a:latin typeface="SourceCodePro"/>
              </a:rPr>
              <a:t>!</a:t>
            </a:r>
            <a:r>
              <a:rPr lang="en-US" sz="2400" dirty="0" err="1">
                <a:solidFill>
                  <a:srgbClr val="268BD2"/>
                </a:solidFill>
                <a:latin typeface="SourceCodePro"/>
              </a:rPr>
              <a:t>needToDoSomething</a:t>
            </a:r>
            <a:r>
              <a:rPr lang="en-US" sz="2400" dirty="0">
                <a:solidFill>
                  <a:srgbClr val="535353"/>
                </a:solidFill>
                <a:latin typeface="SourceCodePro"/>
              </a:rPr>
              <a:t>){</a:t>
            </a:r>
          </a:p>
          <a:p>
            <a:r>
              <a:rPr lang="en-US" sz="2400" dirty="0">
                <a:solidFill>
                  <a:srgbClr val="535353"/>
                </a:solidFill>
                <a:latin typeface="SourceCodePro"/>
              </a:rPr>
              <a:t>  </a:t>
            </a:r>
            <a:r>
              <a:rPr lang="en-US" sz="2400" dirty="0">
                <a:solidFill>
                  <a:srgbClr val="CB4B16"/>
                </a:solidFill>
                <a:latin typeface="SourceCodePro"/>
              </a:rPr>
              <a:t>return</a:t>
            </a:r>
            <a:r>
              <a:rPr lang="en-US" sz="2400" dirty="0">
                <a:solidFill>
                  <a:srgbClr val="535353"/>
                </a:solidFill>
                <a:latin typeface="SourceCodePro"/>
              </a:rPr>
              <a:t>;</a:t>
            </a:r>
          </a:p>
          <a:p>
            <a:r>
              <a:rPr lang="en-US" sz="2400" dirty="0">
                <a:solidFill>
                  <a:srgbClr val="535353"/>
                </a:solidFill>
                <a:latin typeface="SourceCodePro"/>
              </a:rPr>
              <a:t>}</a:t>
            </a:r>
          </a:p>
          <a:p>
            <a:r>
              <a:rPr lang="en-US" sz="2400" dirty="0">
                <a:solidFill>
                  <a:srgbClr val="535353"/>
                </a:solidFill>
                <a:latin typeface="SourceCodePro"/>
              </a:rPr>
              <a:t>​</a:t>
            </a:r>
          </a:p>
          <a:p>
            <a:r>
              <a:rPr lang="en-US" sz="2400" dirty="0" err="1">
                <a:solidFill>
                  <a:srgbClr val="268BD2"/>
                </a:solidFill>
                <a:latin typeface="SourceCodePro"/>
              </a:rPr>
              <a:t>doSomething</a:t>
            </a:r>
            <a:r>
              <a:rPr lang="en-US" sz="2400" dirty="0">
                <a:solidFill>
                  <a:srgbClr val="535353"/>
                </a:solidFill>
                <a:latin typeface="SourceCodePro"/>
              </a:rPr>
              <a:t>();</a:t>
            </a:r>
          </a:p>
          <a:p>
            <a:r>
              <a:rPr lang="en-US" sz="2400" dirty="0">
                <a:solidFill>
                  <a:srgbClr val="535353"/>
                </a:solidFill>
                <a:latin typeface="SourceCodePro"/>
              </a:rPr>
              <a:t>​</a:t>
            </a:r>
            <a:endParaRPr lang="en-US" sz="2400" b="0" i="0" dirty="0">
              <a:solidFill>
                <a:srgbClr val="535353"/>
              </a:solidFill>
              <a:effectLst/>
              <a:latin typeface="SourceCodePro"/>
            </a:endParaRPr>
          </a:p>
        </p:txBody>
      </p:sp>
      <p:pic>
        <p:nvPicPr>
          <p:cNvPr id="12" name="Picture 11"/>
          <p:cNvPicPr>
            <a:picLocks noChangeAspect="1"/>
          </p:cNvPicPr>
          <p:nvPr/>
        </p:nvPicPr>
        <p:blipFill rotWithShape="1">
          <a:blip r:embed="rId3" cstate="print">
            <a:extLst>
              <a:ext uri="{28A0092B-C50C-407E-A947-70E740481C1C}">
                <a14:useLocalDpi xmlns:a14="http://schemas.microsoft.com/office/drawing/2010/main" val="0"/>
              </a:ext>
            </a:extLst>
          </a:blip>
          <a:srcRect t="20408" b="1531"/>
          <a:stretch/>
        </p:blipFill>
        <p:spPr>
          <a:xfrm>
            <a:off x="1236665" y="1880364"/>
            <a:ext cx="292149" cy="354879"/>
          </a:xfrm>
          <a:prstGeom prst="rect">
            <a:avLst/>
          </a:prstGeom>
        </p:spPr>
      </p:pic>
      <p:sp>
        <p:nvSpPr>
          <p:cNvPr id="2" name="Rectangle 1"/>
          <p:cNvSpPr/>
          <p:nvPr/>
        </p:nvSpPr>
        <p:spPr>
          <a:xfrm>
            <a:off x="5358226" y="1215107"/>
            <a:ext cx="1059907" cy="369332"/>
          </a:xfrm>
          <a:prstGeom prst="rect">
            <a:avLst/>
          </a:prstGeom>
        </p:spPr>
        <p:txBody>
          <a:bodyPr wrap="none">
            <a:spAutoFit/>
          </a:bodyPr>
          <a:lstStyle/>
          <a:p>
            <a:pPr algn="ctr"/>
            <a:r>
              <a:rPr lang="en-US" sz="1800" dirty="0" smtClean="0">
                <a:solidFill>
                  <a:schemeClr val="accent1">
                    <a:lumMod val="50000"/>
                  </a:schemeClr>
                </a:solidFill>
              </a:rPr>
              <a:t>Example</a:t>
            </a:r>
            <a:endParaRPr lang="en-US" sz="1800" b="1" dirty="0">
              <a:solidFill>
                <a:schemeClr val="accent1">
                  <a:lumMod val="50000"/>
                </a:schemeClr>
              </a:solidFill>
            </a:endParaRPr>
          </a:p>
        </p:txBody>
      </p:sp>
      <p:sp>
        <p:nvSpPr>
          <p:cNvPr id="4" name="Text Placeholder 3"/>
          <p:cNvSpPr>
            <a:spLocks noGrp="1"/>
          </p:cNvSpPr>
          <p:nvPr>
            <p:ph type="body" sz="quarter" idx="10"/>
          </p:nvPr>
        </p:nvSpPr>
        <p:spPr/>
        <p:txBody>
          <a:bodyPr>
            <a:normAutofit/>
          </a:bodyPr>
          <a:lstStyle/>
          <a:p>
            <a:r>
              <a:rPr lang="en-US" sz="2000" dirty="0" smtClean="0"/>
              <a:t>OPERATOR: IF … ELSE</a:t>
            </a:r>
            <a:endParaRPr lang="en-US" sz="2000" dirty="0"/>
          </a:p>
        </p:txBody>
      </p:sp>
    </p:spTree>
    <p:extLst>
      <p:ext uri="{BB962C8B-B14F-4D97-AF65-F5344CB8AC3E}">
        <p14:creationId xmlns:p14="http://schemas.microsoft.com/office/powerpoint/2010/main" val="1188015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par>
                                <p:cTn id="12" presetID="10"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oup 2"/>
          <p:cNvGrpSpPr/>
          <p:nvPr/>
        </p:nvGrpSpPr>
        <p:grpSpPr>
          <a:xfrm>
            <a:off x="6299665" y="1369772"/>
            <a:ext cx="5212080" cy="4398786"/>
            <a:chOff x="1575995" y="1626052"/>
            <a:chExt cx="5212080" cy="4398786"/>
          </a:xfrm>
        </p:grpSpPr>
        <p:grpSp>
          <p:nvGrpSpPr>
            <p:cNvPr id="8" name="Group 7"/>
            <p:cNvGrpSpPr/>
            <p:nvPr/>
          </p:nvGrpSpPr>
          <p:grpSpPr>
            <a:xfrm>
              <a:off x="1575995" y="1626052"/>
              <a:ext cx="5212080" cy="4093407"/>
              <a:chOff x="7223086" y="2719577"/>
              <a:chExt cx="2505329" cy="2181177"/>
            </a:xfrm>
          </p:grpSpPr>
          <p:sp>
            <p:nvSpPr>
              <p:cNvPr id="10" name="TextBox 9"/>
              <p:cNvSpPr txBox="1"/>
              <p:nvPr/>
            </p:nvSpPr>
            <p:spPr>
              <a:xfrm>
                <a:off x="7223086" y="2719577"/>
                <a:ext cx="2505329" cy="279931"/>
              </a:xfrm>
              <a:prstGeom prst="rect">
                <a:avLst/>
              </a:prstGeom>
              <a:solidFill>
                <a:schemeClr val="accent3"/>
              </a:solidFill>
              <a:ln>
                <a:solidFill>
                  <a:schemeClr val="accent3"/>
                </a:solidFill>
              </a:ln>
            </p:spPr>
            <p:txBody>
              <a:bodyPr wrap="square" rtlCol="0" anchor="ctr">
                <a:spAutoFit/>
              </a:bodyPr>
              <a:lstStyle/>
              <a:p>
                <a:r>
                  <a:rPr lang="en-US" dirty="0">
                    <a:solidFill>
                      <a:prstClr val="white"/>
                    </a:solidFill>
                  </a:rPr>
                  <a:t>      JAVASCRIPT</a:t>
                </a:r>
                <a:endParaRPr lang="ru-RU" dirty="0">
                  <a:solidFill>
                    <a:prstClr val="white"/>
                  </a:solidFill>
                </a:endParaRPr>
              </a:p>
            </p:txBody>
          </p:sp>
          <p:sp>
            <p:nvSpPr>
              <p:cNvPr id="11" name="Rectangle 1"/>
              <p:cNvSpPr>
                <a:spLocks noChangeArrowheads="1"/>
              </p:cNvSpPr>
              <p:nvPr/>
            </p:nvSpPr>
            <p:spPr bwMode="auto">
              <a:xfrm>
                <a:off x="7223086" y="3000521"/>
                <a:ext cx="2505329" cy="1900233"/>
              </a:xfrm>
              <a:prstGeom prst="rect">
                <a:avLst/>
              </a:prstGeom>
              <a:noFill/>
              <a:ln>
                <a:solidFill>
                  <a:schemeClr val="accent3"/>
                </a:solidFill>
              </a:ln>
              <a:effec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endParaRPr lang="en-US" altLang="en-US" dirty="0">
                  <a:solidFill>
                    <a:srgbClr val="CC7832"/>
                  </a:solidFill>
                  <a:latin typeface="Courier New" panose="02070309020205020404" pitchFamily="49" charset="0"/>
                  <a:cs typeface="Courier New" panose="02070309020205020404" pitchFamily="49" charset="0"/>
                </a:endParaRPr>
              </a:p>
            </p:txBody>
          </p:sp>
        </p:grpSp>
        <p:sp>
          <p:nvSpPr>
            <p:cNvPr id="6" name="Rectangle 1"/>
            <p:cNvSpPr>
              <a:spLocks noChangeArrowheads="1"/>
            </p:cNvSpPr>
            <p:nvPr/>
          </p:nvSpPr>
          <p:spPr bwMode="auto">
            <a:xfrm>
              <a:off x="1812284" y="2239186"/>
              <a:ext cx="4592848" cy="378565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US" sz="2400" dirty="0">
                  <a:solidFill>
                    <a:srgbClr val="CB4B16"/>
                  </a:solidFill>
                  <a:latin typeface="SourceCodePro"/>
                </a:rPr>
                <a:t>if</a:t>
              </a:r>
              <a:r>
                <a:rPr lang="en-US" sz="2400" dirty="0">
                  <a:solidFill>
                    <a:srgbClr val="535353"/>
                  </a:solidFill>
                  <a:latin typeface="SourceCodePro"/>
                </a:rPr>
                <a:t> (</a:t>
              </a:r>
              <a:r>
                <a:rPr lang="en-US" sz="2400" dirty="0">
                  <a:solidFill>
                    <a:srgbClr val="268BD2"/>
                  </a:solidFill>
                  <a:latin typeface="SourceCodePro"/>
                </a:rPr>
                <a:t>condition1</a:t>
              </a:r>
              <a:r>
                <a:rPr lang="en-US" sz="2400" dirty="0">
                  <a:solidFill>
                    <a:srgbClr val="535353"/>
                  </a:solidFill>
                  <a:latin typeface="SourceCodePro"/>
                </a:rPr>
                <a:t>) {</a:t>
              </a:r>
            </a:p>
            <a:p>
              <a:r>
                <a:rPr lang="en-US" sz="2400" dirty="0">
                  <a:solidFill>
                    <a:srgbClr val="535353"/>
                  </a:solidFill>
                  <a:latin typeface="SourceCodePro"/>
                </a:rPr>
                <a:t>  </a:t>
              </a:r>
              <a:r>
                <a:rPr lang="en-US" sz="2400" dirty="0">
                  <a:solidFill>
                    <a:srgbClr val="268BD2"/>
                  </a:solidFill>
                  <a:latin typeface="SourceCodePro"/>
                </a:rPr>
                <a:t>statements</a:t>
              </a:r>
              <a:r>
                <a:rPr lang="en-US" sz="2400" dirty="0">
                  <a:solidFill>
                    <a:srgbClr val="535353"/>
                  </a:solidFill>
                  <a:latin typeface="SourceCodePro"/>
                </a:rPr>
                <a:t> </a:t>
              </a:r>
              <a:r>
                <a:rPr lang="en-US" sz="2400" dirty="0">
                  <a:solidFill>
                    <a:srgbClr val="D33682"/>
                  </a:solidFill>
                  <a:latin typeface="SourceCodePro"/>
                </a:rPr>
                <a:t>1</a:t>
              </a:r>
              <a:endParaRPr lang="en-US" sz="2400" dirty="0">
                <a:solidFill>
                  <a:srgbClr val="535353"/>
                </a:solidFill>
                <a:latin typeface="SourceCodePro"/>
              </a:endParaRPr>
            </a:p>
            <a:p>
              <a:r>
                <a:rPr lang="en-US" sz="2400" dirty="0">
                  <a:solidFill>
                    <a:srgbClr val="535353"/>
                  </a:solidFill>
                  <a:latin typeface="SourceCodePro"/>
                </a:rPr>
                <a:t>} </a:t>
              </a:r>
              <a:r>
                <a:rPr lang="en-US" sz="2400" dirty="0">
                  <a:solidFill>
                    <a:srgbClr val="CB4B16"/>
                  </a:solidFill>
                  <a:latin typeface="SourceCodePro"/>
                </a:rPr>
                <a:t>else</a:t>
              </a:r>
              <a:r>
                <a:rPr lang="en-US" sz="2400" dirty="0">
                  <a:solidFill>
                    <a:srgbClr val="535353"/>
                  </a:solidFill>
                  <a:latin typeface="SourceCodePro"/>
                </a:rPr>
                <a:t> </a:t>
              </a:r>
              <a:r>
                <a:rPr lang="en-US" sz="2400" dirty="0">
                  <a:solidFill>
                    <a:srgbClr val="CB4B16"/>
                  </a:solidFill>
                  <a:latin typeface="SourceCodePro"/>
                </a:rPr>
                <a:t>if</a:t>
              </a:r>
              <a:r>
                <a:rPr lang="en-US" sz="2400" dirty="0">
                  <a:solidFill>
                    <a:srgbClr val="535353"/>
                  </a:solidFill>
                  <a:latin typeface="SourceCodePro"/>
                </a:rPr>
                <a:t> (</a:t>
              </a:r>
              <a:r>
                <a:rPr lang="en-US" sz="2400" dirty="0">
                  <a:solidFill>
                    <a:srgbClr val="268BD2"/>
                  </a:solidFill>
                  <a:latin typeface="SourceCodePro"/>
                </a:rPr>
                <a:t>condition2</a:t>
              </a:r>
              <a:r>
                <a:rPr lang="en-US" sz="2400" dirty="0">
                  <a:solidFill>
                    <a:srgbClr val="535353"/>
                  </a:solidFill>
                  <a:latin typeface="SourceCodePro"/>
                </a:rPr>
                <a:t>) {</a:t>
              </a:r>
            </a:p>
            <a:p>
              <a:r>
                <a:rPr lang="en-US" sz="2400" dirty="0">
                  <a:solidFill>
                    <a:srgbClr val="535353"/>
                  </a:solidFill>
                  <a:latin typeface="SourceCodePro"/>
                </a:rPr>
                <a:t>  </a:t>
              </a:r>
              <a:r>
                <a:rPr lang="en-US" sz="2400" dirty="0">
                  <a:solidFill>
                    <a:srgbClr val="268BD2"/>
                  </a:solidFill>
                  <a:latin typeface="SourceCodePro"/>
                </a:rPr>
                <a:t>statements2</a:t>
              </a:r>
              <a:r>
                <a:rPr lang="en-US" sz="2400" dirty="0">
                  <a:solidFill>
                    <a:srgbClr val="535353"/>
                  </a:solidFill>
                  <a:latin typeface="SourceCodePro"/>
                </a:rPr>
                <a:t> </a:t>
              </a:r>
            </a:p>
            <a:p>
              <a:r>
                <a:rPr lang="en-US" sz="2400" dirty="0">
                  <a:solidFill>
                    <a:srgbClr val="535353"/>
                  </a:solidFill>
                  <a:latin typeface="SourceCodePro"/>
                </a:rPr>
                <a:t>} </a:t>
              </a:r>
              <a:r>
                <a:rPr lang="en-US" sz="2400" dirty="0">
                  <a:solidFill>
                    <a:srgbClr val="CB4B16"/>
                  </a:solidFill>
                  <a:latin typeface="SourceCodePro"/>
                </a:rPr>
                <a:t>else</a:t>
              </a:r>
              <a:r>
                <a:rPr lang="en-US" sz="2400" dirty="0">
                  <a:solidFill>
                    <a:srgbClr val="535353"/>
                  </a:solidFill>
                  <a:latin typeface="SourceCodePro"/>
                </a:rPr>
                <a:t> </a:t>
              </a:r>
              <a:r>
                <a:rPr lang="en-US" sz="2400" dirty="0">
                  <a:solidFill>
                    <a:srgbClr val="CB4B16"/>
                  </a:solidFill>
                  <a:latin typeface="SourceCodePro"/>
                </a:rPr>
                <a:t>if</a:t>
              </a:r>
              <a:r>
                <a:rPr lang="en-US" sz="2400" dirty="0">
                  <a:solidFill>
                    <a:srgbClr val="535353"/>
                  </a:solidFill>
                  <a:latin typeface="SourceCodePro"/>
                </a:rPr>
                <a:t> (</a:t>
              </a:r>
              <a:r>
                <a:rPr lang="en-US" sz="2400" dirty="0">
                  <a:solidFill>
                    <a:srgbClr val="268BD2"/>
                  </a:solidFill>
                  <a:latin typeface="SourceCodePro"/>
                </a:rPr>
                <a:t>condition3</a:t>
              </a:r>
              <a:r>
                <a:rPr lang="en-US" sz="2400" dirty="0">
                  <a:solidFill>
                    <a:srgbClr val="535353"/>
                  </a:solidFill>
                  <a:latin typeface="SourceCodePro"/>
                </a:rPr>
                <a:t>) {</a:t>
              </a:r>
            </a:p>
            <a:p>
              <a:r>
                <a:rPr lang="en-US" sz="2400" dirty="0">
                  <a:solidFill>
                    <a:srgbClr val="535353"/>
                  </a:solidFill>
                  <a:latin typeface="SourceCodePro"/>
                </a:rPr>
                <a:t>  </a:t>
              </a:r>
              <a:r>
                <a:rPr lang="en-US" sz="2400" dirty="0">
                  <a:solidFill>
                    <a:srgbClr val="859900"/>
                  </a:solidFill>
                  <a:latin typeface="SourceCodePro"/>
                </a:rPr>
                <a:t>...</a:t>
              </a:r>
              <a:endParaRPr lang="en-US" sz="2400" dirty="0">
                <a:solidFill>
                  <a:srgbClr val="535353"/>
                </a:solidFill>
                <a:latin typeface="SourceCodePro"/>
              </a:endParaRPr>
            </a:p>
            <a:p>
              <a:r>
                <a:rPr lang="en-US" sz="2400" dirty="0">
                  <a:solidFill>
                    <a:srgbClr val="CB4B16"/>
                  </a:solidFill>
                  <a:latin typeface="SourceCodePro"/>
                </a:rPr>
                <a:t>else</a:t>
              </a:r>
              <a:endParaRPr lang="en-US" sz="2400" dirty="0">
                <a:solidFill>
                  <a:srgbClr val="535353"/>
                </a:solidFill>
                <a:latin typeface="SourceCodePro"/>
              </a:endParaRPr>
            </a:p>
            <a:p>
              <a:r>
                <a:rPr lang="en-US" sz="2400" dirty="0">
                  <a:solidFill>
                    <a:srgbClr val="535353"/>
                  </a:solidFill>
                  <a:latin typeface="SourceCodePro"/>
                </a:rPr>
                <a:t>  </a:t>
              </a:r>
              <a:r>
                <a:rPr lang="en-US" sz="2400" i="1" dirty="0">
                  <a:solidFill>
                    <a:srgbClr val="586E75"/>
                  </a:solidFill>
                  <a:latin typeface="SourceCodePro"/>
                </a:rPr>
                <a:t>// statements N</a:t>
              </a:r>
              <a:endParaRPr lang="en-US" sz="2400" dirty="0">
                <a:solidFill>
                  <a:srgbClr val="535353"/>
                </a:solidFill>
                <a:latin typeface="SourceCodePro"/>
              </a:endParaRPr>
            </a:p>
            <a:p>
              <a:r>
                <a:rPr lang="en-US" sz="2400" dirty="0">
                  <a:solidFill>
                    <a:srgbClr val="535353"/>
                  </a:solidFill>
                  <a:latin typeface="SourceCodePro"/>
                </a:rPr>
                <a:t>}</a:t>
              </a:r>
            </a:p>
            <a:p>
              <a:r>
                <a:rPr lang="en-US" sz="2400" dirty="0">
                  <a:solidFill>
                    <a:srgbClr val="535353"/>
                  </a:solidFill>
                  <a:latin typeface="SourceCodePro"/>
                </a:rPr>
                <a:t>​</a:t>
              </a:r>
              <a:endParaRPr lang="en-US" sz="2400" b="0" i="0" dirty="0">
                <a:solidFill>
                  <a:srgbClr val="535353"/>
                </a:solidFill>
                <a:effectLst/>
                <a:latin typeface="SourceCodePro"/>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t="20408" b="1531"/>
            <a:stretch/>
          </p:blipFill>
          <p:spPr>
            <a:xfrm>
              <a:off x="1666210" y="1732476"/>
              <a:ext cx="292149" cy="354879"/>
            </a:xfrm>
            <a:prstGeom prst="rect">
              <a:avLst/>
            </a:prstGeom>
          </p:spPr>
        </p:pic>
      </p:grpSp>
      <p:grpSp>
        <p:nvGrpSpPr>
          <p:cNvPr id="22" name="Group 21"/>
          <p:cNvGrpSpPr/>
          <p:nvPr/>
        </p:nvGrpSpPr>
        <p:grpSpPr>
          <a:xfrm>
            <a:off x="943144" y="2581314"/>
            <a:ext cx="4833383" cy="646331"/>
            <a:chOff x="1123474" y="3259409"/>
            <a:chExt cx="4833383" cy="646331"/>
          </a:xfrm>
        </p:grpSpPr>
        <p:sp>
          <p:nvSpPr>
            <p:cNvPr id="13" name="Rectangle 12"/>
            <p:cNvSpPr/>
            <p:nvPr/>
          </p:nvSpPr>
          <p:spPr>
            <a:xfrm>
              <a:off x="1612653" y="3259409"/>
              <a:ext cx="4344204" cy="646331"/>
            </a:xfrm>
            <a:prstGeom prst="rect">
              <a:avLst/>
            </a:prstGeom>
          </p:spPr>
          <p:txBody>
            <a:bodyPr wrap="square">
              <a:spAutoFit/>
            </a:bodyPr>
            <a:lstStyle/>
            <a:p>
              <a:r>
                <a:rPr lang="en-US" dirty="0">
                  <a:solidFill>
                    <a:schemeClr val="bg1">
                      <a:lumMod val="50000"/>
                    </a:schemeClr>
                  </a:solidFill>
                </a:rPr>
                <a:t>Multiple if...else statements can be nested to create an else if clause. </a:t>
              </a:r>
              <a:endParaRPr lang="ru" dirty="0">
                <a:solidFill>
                  <a:schemeClr val="bg1">
                    <a:lumMod val="50000"/>
                  </a:schemeClr>
                </a:solidFill>
              </a:endParaRPr>
            </a:p>
          </p:txBody>
        </p:sp>
        <p:grpSp>
          <p:nvGrpSpPr>
            <p:cNvPr id="16" name="Group 15"/>
            <p:cNvGrpSpPr/>
            <p:nvPr/>
          </p:nvGrpSpPr>
          <p:grpSpPr>
            <a:xfrm>
              <a:off x="1123474" y="3406096"/>
              <a:ext cx="354012" cy="352956"/>
              <a:chOff x="5918994" y="3280833"/>
              <a:chExt cx="354012" cy="352956"/>
            </a:xfrm>
            <a:solidFill>
              <a:schemeClr val="accent1"/>
            </a:solidFill>
          </p:grpSpPr>
          <p:sp>
            <p:nvSpPr>
              <p:cNvPr id="17" name="Oval 16"/>
              <p:cNvSpPr>
                <a:spLocks noChangeArrowheads="1"/>
              </p:cNvSpPr>
              <p:nvPr/>
            </p:nvSpPr>
            <p:spPr bwMode="auto">
              <a:xfrm>
                <a:off x="6010488" y="3371623"/>
                <a:ext cx="171376" cy="171727"/>
              </a:xfrm>
              <a:prstGeom prst="ellipse">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17"/>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23" name="Group 22"/>
          <p:cNvGrpSpPr/>
          <p:nvPr/>
        </p:nvGrpSpPr>
        <p:grpSpPr>
          <a:xfrm>
            <a:off x="943144" y="3692451"/>
            <a:ext cx="4833383" cy="646331"/>
            <a:chOff x="1123474" y="4370546"/>
            <a:chExt cx="4833383" cy="646331"/>
          </a:xfrm>
        </p:grpSpPr>
        <p:sp>
          <p:nvSpPr>
            <p:cNvPr id="15" name="Rectangle 14"/>
            <p:cNvSpPr/>
            <p:nvPr/>
          </p:nvSpPr>
          <p:spPr>
            <a:xfrm>
              <a:off x="1612653" y="4370546"/>
              <a:ext cx="4344204" cy="646331"/>
            </a:xfrm>
            <a:prstGeom prst="rect">
              <a:avLst/>
            </a:prstGeom>
          </p:spPr>
          <p:txBody>
            <a:bodyPr wrap="square">
              <a:spAutoFit/>
            </a:bodyPr>
            <a:lstStyle/>
            <a:p>
              <a:r>
                <a:rPr lang="en-US" dirty="0">
                  <a:solidFill>
                    <a:schemeClr val="bg1">
                      <a:lumMod val="50000"/>
                    </a:schemeClr>
                  </a:solidFill>
                </a:rPr>
                <a:t>To execute multiple statements within a clause, use a block statement </a:t>
              </a:r>
              <a:r>
                <a:rPr lang="en-US" dirty="0" smtClean="0">
                  <a:solidFill>
                    <a:schemeClr val="bg1">
                      <a:lumMod val="50000"/>
                    </a:schemeClr>
                  </a:solidFill>
                </a:rPr>
                <a:t>{ </a:t>
              </a:r>
              <a:r>
                <a:rPr lang="en-US" dirty="0">
                  <a:solidFill>
                    <a:schemeClr val="bg1">
                      <a:lumMod val="50000"/>
                    </a:schemeClr>
                  </a:solidFill>
                </a:rPr>
                <a:t>... </a:t>
              </a:r>
              <a:r>
                <a:rPr lang="en-US" dirty="0" smtClean="0">
                  <a:solidFill>
                    <a:schemeClr val="bg1">
                      <a:lumMod val="50000"/>
                    </a:schemeClr>
                  </a:solidFill>
                </a:rPr>
                <a:t>}</a:t>
              </a:r>
              <a:endParaRPr lang="ru" dirty="0">
                <a:solidFill>
                  <a:schemeClr val="bg1">
                    <a:lumMod val="50000"/>
                  </a:schemeClr>
                </a:solidFill>
              </a:endParaRPr>
            </a:p>
          </p:txBody>
        </p:sp>
        <p:grpSp>
          <p:nvGrpSpPr>
            <p:cNvPr id="19" name="Group 18"/>
            <p:cNvGrpSpPr/>
            <p:nvPr/>
          </p:nvGrpSpPr>
          <p:grpSpPr>
            <a:xfrm>
              <a:off x="1123474" y="4517233"/>
              <a:ext cx="354012" cy="352956"/>
              <a:chOff x="5918994" y="3280833"/>
              <a:chExt cx="354012" cy="352956"/>
            </a:xfrm>
            <a:solidFill>
              <a:schemeClr val="accent1"/>
            </a:solidFill>
          </p:grpSpPr>
          <p:sp>
            <p:nvSpPr>
              <p:cNvPr id="20" name="Oval 19"/>
              <p:cNvSpPr>
                <a:spLocks noChangeArrowheads="1"/>
              </p:cNvSpPr>
              <p:nvPr/>
            </p:nvSpPr>
            <p:spPr bwMode="auto">
              <a:xfrm>
                <a:off x="6010488" y="3371623"/>
                <a:ext cx="171376" cy="171727"/>
              </a:xfrm>
              <a:prstGeom prst="ellipse">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20"/>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sp>
        <p:nvSpPr>
          <p:cNvPr id="4" name="Text Placeholder 3"/>
          <p:cNvSpPr>
            <a:spLocks noGrp="1"/>
          </p:cNvSpPr>
          <p:nvPr>
            <p:ph type="body" sz="quarter" idx="10"/>
          </p:nvPr>
        </p:nvSpPr>
        <p:spPr/>
        <p:txBody>
          <a:bodyPr>
            <a:normAutofit/>
          </a:bodyPr>
          <a:lstStyle/>
          <a:p>
            <a:r>
              <a:rPr lang="en-US" sz="2000" dirty="0" smtClean="0"/>
              <a:t>OPERATOR: ELSE IF</a:t>
            </a:r>
            <a:endParaRPr lang="en-US" sz="2000" dirty="0"/>
          </a:p>
        </p:txBody>
      </p:sp>
    </p:spTree>
    <p:extLst>
      <p:ext uri="{BB962C8B-B14F-4D97-AF65-F5344CB8AC3E}">
        <p14:creationId xmlns:p14="http://schemas.microsoft.com/office/powerpoint/2010/main" val="1434264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696947" y="978157"/>
            <a:ext cx="4798108" cy="369332"/>
          </a:xfrm>
          <a:prstGeom prst="rect">
            <a:avLst/>
          </a:prstGeom>
          <a:noFill/>
        </p:spPr>
        <p:txBody>
          <a:bodyPr wrap="none" rtlCol="0">
            <a:spAutoFit/>
          </a:bodyPr>
          <a:lstStyle/>
          <a:p>
            <a:pPr algn="ctr"/>
            <a:r>
              <a:rPr lang="en-US" sz="1800" dirty="0">
                <a:solidFill>
                  <a:schemeClr val="bg1">
                    <a:lumMod val="50000"/>
                  </a:schemeClr>
                </a:solidFill>
              </a:rPr>
              <a:t>I</a:t>
            </a:r>
            <a:r>
              <a:rPr lang="en-US" sz="1800" dirty="0" smtClean="0">
                <a:solidFill>
                  <a:schemeClr val="bg1">
                    <a:lumMod val="50000"/>
                  </a:schemeClr>
                </a:solidFill>
              </a:rPr>
              <a:t>s </a:t>
            </a:r>
            <a:r>
              <a:rPr lang="en-US" sz="1800" dirty="0">
                <a:solidFill>
                  <a:schemeClr val="bg1">
                    <a:lumMod val="50000"/>
                  </a:schemeClr>
                </a:solidFill>
              </a:rPr>
              <a:t>used to process many options of one </a:t>
            </a:r>
            <a:r>
              <a:rPr lang="en-US" sz="1800" dirty="0" smtClean="0">
                <a:solidFill>
                  <a:schemeClr val="bg1">
                    <a:lumMod val="50000"/>
                  </a:schemeClr>
                </a:solidFill>
              </a:rPr>
              <a:t>value</a:t>
            </a:r>
            <a:endParaRPr lang="en-US" sz="1800" dirty="0">
              <a:solidFill>
                <a:schemeClr val="bg1">
                  <a:lumMod val="50000"/>
                </a:schemeClr>
              </a:solidFill>
            </a:endParaRPr>
          </a:p>
        </p:txBody>
      </p:sp>
      <p:sp>
        <p:nvSpPr>
          <p:cNvPr id="11" name="Rectangle 1"/>
          <p:cNvSpPr>
            <a:spLocks noChangeArrowheads="1"/>
          </p:cNvSpPr>
          <p:nvPr/>
        </p:nvSpPr>
        <p:spPr bwMode="auto">
          <a:xfrm>
            <a:off x="1454089" y="2182845"/>
            <a:ext cx="9572484"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US" sz="2000" dirty="0">
                <a:solidFill>
                  <a:srgbClr val="CB4B16"/>
                </a:solidFill>
                <a:latin typeface="SourceCodePro"/>
              </a:rPr>
              <a:t>switch</a:t>
            </a:r>
            <a:r>
              <a:rPr lang="en-US" sz="2000" dirty="0">
                <a:solidFill>
                  <a:srgbClr val="535353"/>
                </a:solidFill>
                <a:latin typeface="SourceCodePro"/>
              </a:rPr>
              <a:t> (</a:t>
            </a:r>
            <a:r>
              <a:rPr lang="en-US" sz="2000" dirty="0">
                <a:solidFill>
                  <a:srgbClr val="268BD2"/>
                </a:solidFill>
                <a:latin typeface="SourceCodePro"/>
              </a:rPr>
              <a:t>expression</a:t>
            </a:r>
            <a:r>
              <a:rPr lang="en-US" sz="2000" dirty="0">
                <a:solidFill>
                  <a:srgbClr val="535353"/>
                </a:solidFill>
                <a:latin typeface="SourceCodePro"/>
              </a:rPr>
              <a:t>) {</a:t>
            </a:r>
          </a:p>
          <a:p>
            <a:r>
              <a:rPr lang="en-US" sz="2000" dirty="0">
                <a:solidFill>
                  <a:srgbClr val="535353"/>
                </a:solidFill>
                <a:latin typeface="SourceCodePro"/>
              </a:rPr>
              <a:t>  </a:t>
            </a:r>
            <a:r>
              <a:rPr lang="en-US" sz="2000" dirty="0">
                <a:solidFill>
                  <a:srgbClr val="CB4B16"/>
                </a:solidFill>
                <a:latin typeface="SourceCodePro"/>
              </a:rPr>
              <a:t>case</a:t>
            </a:r>
            <a:r>
              <a:rPr lang="en-US" sz="2000" dirty="0">
                <a:solidFill>
                  <a:srgbClr val="535353"/>
                </a:solidFill>
                <a:latin typeface="SourceCodePro"/>
              </a:rPr>
              <a:t> </a:t>
            </a:r>
            <a:r>
              <a:rPr lang="en-US" sz="2000" dirty="0">
                <a:solidFill>
                  <a:srgbClr val="268BD2"/>
                </a:solidFill>
                <a:latin typeface="SourceCodePro"/>
              </a:rPr>
              <a:t>value1</a:t>
            </a:r>
            <a:r>
              <a:rPr lang="en-US" sz="2000" dirty="0">
                <a:solidFill>
                  <a:srgbClr val="535353"/>
                </a:solidFill>
                <a:latin typeface="SourceCodePro"/>
              </a:rPr>
              <a:t>:</a:t>
            </a:r>
          </a:p>
          <a:p>
            <a:r>
              <a:rPr lang="en-US" sz="2000" dirty="0">
                <a:solidFill>
                  <a:srgbClr val="535353"/>
                </a:solidFill>
                <a:latin typeface="SourceCodePro"/>
              </a:rPr>
              <a:t>    </a:t>
            </a:r>
            <a:r>
              <a:rPr lang="en-US" sz="2000" i="1" dirty="0">
                <a:solidFill>
                  <a:srgbClr val="586E75"/>
                </a:solidFill>
                <a:latin typeface="SourceCodePro"/>
              </a:rPr>
              <a:t>//Statements executed when the expression matches value1</a:t>
            </a:r>
            <a:endParaRPr lang="en-US" sz="2000" dirty="0">
              <a:solidFill>
                <a:srgbClr val="535353"/>
              </a:solidFill>
              <a:latin typeface="SourceCodePro"/>
            </a:endParaRPr>
          </a:p>
          <a:p>
            <a:r>
              <a:rPr lang="en-US" sz="2000" dirty="0">
                <a:solidFill>
                  <a:srgbClr val="535353"/>
                </a:solidFill>
                <a:latin typeface="SourceCodePro"/>
              </a:rPr>
              <a:t>  </a:t>
            </a:r>
            <a:r>
              <a:rPr lang="en-US" sz="2000" dirty="0">
                <a:solidFill>
                  <a:srgbClr val="CB4B16"/>
                </a:solidFill>
                <a:latin typeface="SourceCodePro"/>
              </a:rPr>
              <a:t>break</a:t>
            </a:r>
            <a:r>
              <a:rPr lang="en-US" sz="2000" dirty="0">
                <a:solidFill>
                  <a:srgbClr val="535353"/>
                </a:solidFill>
                <a:latin typeface="SourceCodePro"/>
              </a:rPr>
              <a:t>;</a:t>
            </a:r>
          </a:p>
          <a:p>
            <a:r>
              <a:rPr lang="en-US" sz="2000" dirty="0">
                <a:solidFill>
                  <a:srgbClr val="859900"/>
                </a:solidFill>
                <a:latin typeface="SourceCodePro"/>
              </a:rPr>
              <a:t>...</a:t>
            </a:r>
            <a:endParaRPr lang="en-US" sz="2000" dirty="0">
              <a:solidFill>
                <a:srgbClr val="535353"/>
              </a:solidFill>
              <a:latin typeface="SourceCodePro"/>
            </a:endParaRPr>
          </a:p>
          <a:p>
            <a:r>
              <a:rPr lang="en-US" sz="2000" dirty="0">
                <a:solidFill>
                  <a:srgbClr val="535353"/>
                </a:solidFill>
                <a:latin typeface="SourceCodePro"/>
              </a:rPr>
              <a:t>  </a:t>
            </a:r>
            <a:r>
              <a:rPr lang="en-US" sz="2000" dirty="0">
                <a:solidFill>
                  <a:srgbClr val="CB4B16"/>
                </a:solidFill>
                <a:latin typeface="SourceCodePro"/>
              </a:rPr>
              <a:t>case</a:t>
            </a:r>
            <a:r>
              <a:rPr lang="en-US" sz="2000" dirty="0">
                <a:solidFill>
                  <a:srgbClr val="535353"/>
                </a:solidFill>
                <a:latin typeface="SourceCodePro"/>
              </a:rPr>
              <a:t> </a:t>
            </a:r>
            <a:r>
              <a:rPr lang="en-US" sz="2000" dirty="0" err="1">
                <a:solidFill>
                  <a:srgbClr val="268BD2"/>
                </a:solidFill>
                <a:latin typeface="SourceCodePro"/>
              </a:rPr>
              <a:t>valueN</a:t>
            </a:r>
            <a:r>
              <a:rPr lang="en-US" sz="2000" dirty="0">
                <a:solidFill>
                  <a:srgbClr val="535353"/>
                </a:solidFill>
                <a:latin typeface="SourceCodePro"/>
              </a:rPr>
              <a:t>:</a:t>
            </a:r>
          </a:p>
          <a:p>
            <a:r>
              <a:rPr lang="en-US" sz="2000" dirty="0">
                <a:solidFill>
                  <a:srgbClr val="535353"/>
                </a:solidFill>
                <a:latin typeface="SourceCodePro"/>
              </a:rPr>
              <a:t>    </a:t>
            </a:r>
            <a:r>
              <a:rPr lang="en-US" sz="2000" i="1" dirty="0">
                <a:solidFill>
                  <a:srgbClr val="586E75"/>
                </a:solidFill>
                <a:latin typeface="SourceCodePro"/>
              </a:rPr>
              <a:t>//Statements executed when the expression matches </a:t>
            </a:r>
            <a:r>
              <a:rPr lang="en-US" sz="2000" i="1" dirty="0" err="1">
                <a:solidFill>
                  <a:srgbClr val="586E75"/>
                </a:solidFill>
                <a:latin typeface="SourceCodePro"/>
              </a:rPr>
              <a:t>valueN</a:t>
            </a:r>
            <a:endParaRPr lang="en-US" sz="2000" dirty="0">
              <a:solidFill>
                <a:srgbClr val="535353"/>
              </a:solidFill>
              <a:latin typeface="SourceCodePro"/>
            </a:endParaRPr>
          </a:p>
          <a:p>
            <a:r>
              <a:rPr lang="en-US" sz="2000" dirty="0">
                <a:solidFill>
                  <a:srgbClr val="535353"/>
                </a:solidFill>
                <a:latin typeface="SourceCodePro"/>
              </a:rPr>
              <a:t>  </a:t>
            </a:r>
            <a:r>
              <a:rPr lang="en-US" sz="2000" dirty="0">
                <a:solidFill>
                  <a:srgbClr val="CB4B16"/>
                </a:solidFill>
                <a:latin typeface="SourceCodePro"/>
              </a:rPr>
              <a:t>break</a:t>
            </a:r>
            <a:r>
              <a:rPr lang="en-US" sz="2000" dirty="0">
                <a:solidFill>
                  <a:srgbClr val="535353"/>
                </a:solidFill>
                <a:latin typeface="SourceCodePro"/>
              </a:rPr>
              <a:t>;</a:t>
            </a:r>
          </a:p>
          <a:p>
            <a:r>
              <a:rPr lang="en-US" sz="2000" dirty="0">
                <a:solidFill>
                  <a:srgbClr val="535353"/>
                </a:solidFill>
                <a:latin typeface="SourceCodePro"/>
              </a:rPr>
              <a:t>  </a:t>
            </a:r>
            <a:r>
              <a:rPr lang="en-US" sz="2000" dirty="0">
                <a:solidFill>
                  <a:srgbClr val="CB4B16"/>
                </a:solidFill>
                <a:latin typeface="SourceCodePro"/>
              </a:rPr>
              <a:t>default</a:t>
            </a:r>
            <a:r>
              <a:rPr lang="en-US" sz="2000" dirty="0">
                <a:solidFill>
                  <a:srgbClr val="535353"/>
                </a:solidFill>
                <a:latin typeface="SourceCodePro"/>
              </a:rPr>
              <a:t>:</a:t>
            </a:r>
          </a:p>
          <a:p>
            <a:r>
              <a:rPr lang="en-US" sz="2000" dirty="0">
                <a:solidFill>
                  <a:srgbClr val="535353"/>
                </a:solidFill>
                <a:latin typeface="SourceCodePro"/>
              </a:rPr>
              <a:t>    </a:t>
            </a:r>
            <a:r>
              <a:rPr lang="en-US" sz="2000" i="1" dirty="0">
                <a:solidFill>
                  <a:srgbClr val="586E75"/>
                </a:solidFill>
                <a:latin typeface="SourceCodePro"/>
              </a:rPr>
              <a:t>//Statements executed when nothing matches</a:t>
            </a:r>
            <a:endParaRPr lang="en-US" sz="2000" dirty="0">
              <a:solidFill>
                <a:srgbClr val="535353"/>
              </a:solidFill>
              <a:latin typeface="SourceCodePro"/>
            </a:endParaRPr>
          </a:p>
          <a:p>
            <a:r>
              <a:rPr lang="en-US" sz="2000" dirty="0">
                <a:solidFill>
                  <a:srgbClr val="535353"/>
                </a:solidFill>
                <a:latin typeface="SourceCodePro"/>
              </a:rPr>
              <a:t>  </a:t>
            </a:r>
            <a:r>
              <a:rPr lang="en-US" sz="2000" dirty="0">
                <a:solidFill>
                  <a:srgbClr val="CB4B16"/>
                </a:solidFill>
                <a:latin typeface="SourceCodePro"/>
              </a:rPr>
              <a:t>break</a:t>
            </a:r>
            <a:r>
              <a:rPr lang="en-US" sz="2000" dirty="0">
                <a:solidFill>
                  <a:srgbClr val="535353"/>
                </a:solidFill>
                <a:latin typeface="SourceCodePro"/>
              </a:rPr>
              <a:t>;</a:t>
            </a:r>
          </a:p>
          <a:p>
            <a:r>
              <a:rPr lang="en-US" sz="2000" dirty="0">
                <a:solidFill>
                  <a:srgbClr val="535353"/>
                </a:solidFill>
                <a:latin typeface="SourceCodePro"/>
              </a:rPr>
              <a:t>}</a:t>
            </a:r>
          </a:p>
          <a:p>
            <a:r>
              <a:rPr lang="en-US" sz="2400" dirty="0">
                <a:solidFill>
                  <a:srgbClr val="535353"/>
                </a:solidFill>
                <a:latin typeface="SourceCodePro"/>
              </a:rPr>
              <a:t>​</a:t>
            </a:r>
            <a:endParaRPr lang="en-US" sz="2400" b="0" i="0" dirty="0">
              <a:solidFill>
                <a:srgbClr val="535353"/>
              </a:solidFill>
              <a:effectLst/>
              <a:latin typeface="SourceCodePro"/>
            </a:endParaRPr>
          </a:p>
        </p:txBody>
      </p:sp>
      <p:grpSp>
        <p:nvGrpSpPr>
          <p:cNvPr id="3" name="Group 2"/>
          <p:cNvGrpSpPr/>
          <p:nvPr/>
        </p:nvGrpSpPr>
        <p:grpSpPr>
          <a:xfrm>
            <a:off x="1261454" y="1545806"/>
            <a:ext cx="9957756" cy="4834689"/>
            <a:chOff x="1666208" y="1775396"/>
            <a:chExt cx="8908415" cy="4834689"/>
          </a:xfrm>
        </p:grpSpPr>
        <p:grpSp>
          <p:nvGrpSpPr>
            <p:cNvPr id="10" name="Group 9"/>
            <p:cNvGrpSpPr/>
            <p:nvPr/>
          </p:nvGrpSpPr>
          <p:grpSpPr>
            <a:xfrm>
              <a:off x="1666208" y="1775396"/>
              <a:ext cx="8908415" cy="4834689"/>
              <a:chOff x="7266441" y="2714299"/>
              <a:chExt cx="4282068" cy="2563209"/>
            </a:xfrm>
          </p:grpSpPr>
          <p:sp>
            <p:nvSpPr>
              <p:cNvPr id="13" name="TextBox 12"/>
              <p:cNvSpPr txBox="1"/>
              <p:nvPr/>
            </p:nvSpPr>
            <p:spPr>
              <a:xfrm>
                <a:off x="7266442" y="2714299"/>
                <a:ext cx="4282067" cy="279931"/>
              </a:xfrm>
              <a:prstGeom prst="rect">
                <a:avLst/>
              </a:prstGeom>
              <a:solidFill>
                <a:schemeClr val="accent3"/>
              </a:solidFill>
              <a:ln>
                <a:solidFill>
                  <a:schemeClr val="accent3"/>
                </a:solidFill>
              </a:ln>
            </p:spPr>
            <p:txBody>
              <a:bodyPr wrap="square" rtlCol="0" anchor="ctr">
                <a:spAutoFit/>
              </a:bodyPr>
              <a:lstStyle/>
              <a:p>
                <a:r>
                  <a:rPr lang="en-US" dirty="0">
                    <a:solidFill>
                      <a:prstClr val="white"/>
                    </a:solidFill>
                  </a:rPr>
                  <a:t> </a:t>
                </a:r>
                <a:r>
                  <a:rPr lang="en-US" dirty="0" smtClean="0">
                    <a:solidFill>
                      <a:prstClr val="white"/>
                    </a:solidFill>
                  </a:rPr>
                  <a:t>     JAVASCRIPT</a:t>
                </a:r>
                <a:endParaRPr lang="ru-RU" dirty="0">
                  <a:solidFill>
                    <a:prstClr val="white"/>
                  </a:solidFill>
                </a:endParaRPr>
              </a:p>
            </p:txBody>
          </p:sp>
          <p:sp>
            <p:nvSpPr>
              <p:cNvPr id="14" name="Rectangle 1"/>
              <p:cNvSpPr>
                <a:spLocks noChangeArrowheads="1"/>
              </p:cNvSpPr>
              <p:nvPr/>
            </p:nvSpPr>
            <p:spPr bwMode="auto">
              <a:xfrm>
                <a:off x="7266441" y="2999006"/>
                <a:ext cx="4282067" cy="2278502"/>
              </a:xfrm>
              <a:prstGeom prst="rect">
                <a:avLst/>
              </a:prstGeom>
              <a:noFill/>
              <a:ln>
                <a:solidFill>
                  <a:schemeClr val="accent3"/>
                </a:solidFill>
              </a:ln>
              <a:effec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endParaRPr lang="en-US" altLang="en-US" dirty="0" smtClean="0">
                  <a:solidFill>
                    <a:srgbClr val="CC7832"/>
                  </a:solidFill>
                  <a:latin typeface="Courier New" panose="02070309020205020404" pitchFamily="49" charset="0"/>
                  <a:cs typeface="Courier New" panose="02070309020205020404" pitchFamily="49" charset="0"/>
                </a:endParaRPr>
              </a:p>
            </p:txBody>
          </p:sp>
        </p:grpSp>
        <p:pic>
          <p:nvPicPr>
            <p:cNvPr id="17" name="Picture 16"/>
            <p:cNvPicPr>
              <a:picLocks noChangeAspect="1"/>
            </p:cNvPicPr>
            <p:nvPr/>
          </p:nvPicPr>
          <p:blipFill rotWithShape="1">
            <a:blip r:embed="rId3" cstate="print">
              <a:extLst>
                <a:ext uri="{28A0092B-C50C-407E-A947-70E740481C1C}">
                  <a14:useLocalDpi xmlns:a14="http://schemas.microsoft.com/office/drawing/2010/main" val="0"/>
                </a:ext>
              </a:extLst>
            </a:blip>
            <a:srcRect t="20408" b="1531"/>
            <a:stretch/>
          </p:blipFill>
          <p:spPr>
            <a:xfrm>
              <a:off x="1692469" y="1879559"/>
              <a:ext cx="292149" cy="354879"/>
            </a:xfrm>
            <a:prstGeom prst="rect">
              <a:avLst/>
            </a:prstGeom>
          </p:spPr>
        </p:pic>
      </p:grpSp>
      <p:sp>
        <p:nvSpPr>
          <p:cNvPr id="2" name="Text Placeholder 1"/>
          <p:cNvSpPr>
            <a:spLocks noGrp="1"/>
          </p:cNvSpPr>
          <p:nvPr>
            <p:ph type="body" sz="quarter" idx="10"/>
          </p:nvPr>
        </p:nvSpPr>
        <p:spPr/>
        <p:txBody>
          <a:bodyPr>
            <a:normAutofit/>
          </a:bodyPr>
          <a:lstStyle/>
          <a:p>
            <a:r>
              <a:rPr lang="en-US" sz="2000" dirty="0" smtClean="0"/>
              <a:t>OPERATOR: SWITCH</a:t>
            </a:r>
            <a:endParaRPr lang="en-US" sz="2000" dirty="0"/>
          </a:p>
        </p:txBody>
      </p:sp>
    </p:spTree>
    <p:extLst>
      <p:ext uri="{BB962C8B-B14F-4D97-AF65-F5344CB8AC3E}">
        <p14:creationId xmlns:p14="http://schemas.microsoft.com/office/powerpoint/2010/main" val="242393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395257" y="1014209"/>
            <a:ext cx="3504486" cy="369332"/>
          </a:xfrm>
          <a:prstGeom prst="rect">
            <a:avLst/>
          </a:prstGeom>
          <a:noFill/>
        </p:spPr>
        <p:txBody>
          <a:bodyPr wrap="none" rtlCol="0">
            <a:spAutoFit/>
          </a:bodyPr>
          <a:lstStyle/>
          <a:p>
            <a:pPr algn="ctr"/>
            <a:r>
              <a:rPr lang="en-US" sz="1800" dirty="0">
                <a:solidFill>
                  <a:schemeClr val="bg1">
                    <a:lumMod val="50000"/>
                  </a:schemeClr>
                </a:solidFill>
              </a:rPr>
              <a:t>Is used to handle errors </a:t>
            </a:r>
            <a:r>
              <a:rPr lang="en-US" sz="1800" dirty="0">
                <a:solidFill>
                  <a:schemeClr val="accent3"/>
                </a:solidFill>
              </a:rPr>
              <a:t>in </a:t>
            </a:r>
            <a:r>
              <a:rPr lang="en-US" sz="1800" dirty="0" smtClean="0">
                <a:solidFill>
                  <a:schemeClr val="accent3"/>
                </a:solidFill>
              </a:rPr>
              <a:t>place</a:t>
            </a:r>
            <a:endParaRPr lang="en-US" sz="1800" dirty="0">
              <a:solidFill>
                <a:schemeClr val="accent3"/>
              </a:solidFill>
            </a:endParaRPr>
          </a:p>
        </p:txBody>
      </p:sp>
      <p:grpSp>
        <p:nvGrpSpPr>
          <p:cNvPr id="7" name="Group 6"/>
          <p:cNvGrpSpPr/>
          <p:nvPr/>
        </p:nvGrpSpPr>
        <p:grpSpPr>
          <a:xfrm>
            <a:off x="650987" y="3005407"/>
            <a:ext cx="4404463" cy="923330"/>
            <a:chOff x="257972" y="2795251"/>
            <a:chExt cx="4404463" cy="923330"/>
          </a:xfrm>
        </p:grpSpPr>
        <p:sp>
          <p:nvSpPr>
            <p:cNvPr id="3" name="Rectangle 2"/>
            <p:cNvSpPr/>
            <p:nvPr/>
          </p:nvSpPr>
          <p:spPr>
            <a:xfrm>
              <a:off x="746927" y="2795251"/>
              <a:ext cx="3915508" cy="923330"/>
            </a:xfrm>
            <a:prstGeom prst="rect">
              <a:avLst/>
            </a:prstGeom>
          </p:spPr>
          <p:txBody>
            <a:bodyPr wrap="square">
              <a:spAutoFit/>
            </a:bodyPr>
            <a:lstStyle/>
            <a:p>
              <a:r>
                <a:rPr lang="en-US" dirty="0">
                  <a:solidFill>
                    <a:schemeClr val="bg2">
                      <a:lumMod val="50000"/>
                    </a:schemeClr>
                  </a:solidFill>
                </a:rPr>
                <a:t>The try...catch statement marks a block of statements to try, and specifies a </a:t>
              </a:r>
              <a:r>
                <a:rPr lang="en-US" dirty="0" smtClean="0">
                  <a:solidFill>
                    <a:schemeClr val="bg2">
                      <a:lumMod val="50000"/>
                    </a:schemeClr>
                  </a:solidFill>
                </a:rPr>
                <a:t>response</a:t>
              </a:r>
              <a:endParaRPr lang="ru" dirty="0">
                <a:solidFill>
                  <a:schemeClr val="bg2">
                    <a:lumMod val="50000"/>
                  </a:schemeClr>
                </a:solidFill>
              </a:endParaRPr>
            </a:p>
          </p:txBody>
        </p:sp>
        <p:grpSp>
          <p:nvGrpSpPr>
            <p:cNvPr id="20" name="Group 19"/>
            <p:cNvGrpSpPr/>
            <p:nvPr/>
          </p:nvGrpSpPr>
          <p:grpSpPr>
            <a:xfrm>
              <a:off x="257972" y="3080438"/>
              <a:ext cx="354012" cy="352956"/>
              <a:chOff x="5918994" y="3280833"/>
              <a:chExt cx="354012" cy="352956"/>
            </a:xfrm>
            <a:solidFill>
              <a:schemeClr val="accent1"/>
            </a:solidFill>
          </p:grpSpPr>
          <p:sp>
            <p:nvSpPr>
              <p:cNvPr id="21" name="Oval 20"/>
              <p:cNvSpPr>
                <a:spLocks noChangeArrowheads="1"/>
              </p:cNvSpPr>
              <p:nvPr/>
            </p:nvSpPr>
            <p:spPr bwMode="auto">
              <a:xfrm>
                <a:off x="6010488" y="3371623"/>
                <a:ext cx="171376" cy="171727"/>
              </a:xfrm>
              <a:prstGeom prst="ellipse">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21"/>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6" name="Group 5"/>
          <p:cNvGrpSpPr/>
          <p:nvPr/>
        </p:nvGrpSpPr>
        <p:grpSpPr>
          <a:xfrm>
            <a:off x="650987" y="4134510"/>
            <a:ext cx="4404463" cy="646331"/>
            <a:chOff x="257972" y="3924354"/>
            <a:chExt cx="4404463" cy="646331"/>
          </a:xfrm>
        </p:grpSpPr>
        <p:sp>
          <p:nvSpPr>
            <p:cNvPr id="5" name="Rectangle 4"/>
            <p:cNvSpPr/>
            <p:nvPr/>
          </p:nvSpPr>
          <p:spPr>
            <a:xfrm>
              <a:off x="746927" y="3924354"/>
              <a:ext cx="3915508" cy="646331"/>
            </a:xfrm>
            <a:prstGeom prst="rect">
              <a:avLst/>
            </a:prstGeom>
          </p:spPr>
          <p:txBody>
            <a:bodyPr wrap="square">
              <a:spAutoFit/>
            </a:bodyPr>
            <a:lstStyle/>
            <a:p>
              <a:r>
                <a:rPr lang="en-US" dirty="0">
                  <a:solidFill>
                    <a:schemeClr val="bg2">
                      <a:lumMod val="50000"/>
                    </a:schemeClr>
                  </a:solidFill>
                </a:rPr>
                <a:t>The throw statement throws a user-defined exception. </a:t>
              </a:r>
              <a:endParaRPr lang="ru" dirty="0">
                <a:solidFill>
                  <a:schemeClr val="bg2">
                    <a:lumMod val="50000"/>
                  </a:schemeClr>
                </a:solidFill>
              </a:endParaRPr>
            </a:p>
          </p:txBody>
        </p:sp>
        <p:grpSp>
          <p:nvGrpSpPr>
            <p:cNvPr id="23" name="Group 22"/>
            <p:cNvGrpSpPr/>
            <p:nvPr/>
          </p:nvGrpSpPr>
          <p:grpSpPr>
            <a:xfrm>
              <a:off x="257972" y="4071041"/>
              <a:ext cx="354012" cy="352956"/>
              <a:chOff x="5918994" y="3280833"/>
              <a:chExt cx="354012" cy="352956"/>
            </a:xfrm>
            <a:solidFill>
              <a:schemeClr val="accent1"/>
            </a:solidFill>
          </p:grpSpPr>
          <p:sp>
            <p:nvSpPr>
              <p:cNvPr id="24" name="Oval 23"/>
              <p:cNvSpPr>
                <a:spLocks noChangeArrowheads="1"/>
              </p:cNvSpPr>
              <p:nvPr/>
            </p:nvSpPr>
            <p:spPr bwMode="auto">
              <a:xfrm>
                <a:off x="6010488" y="3371623"/>
                <a:ext cx="171376" cy="171727"/>
              </a:xfrm>
              <a:prstGeom prst="ellipse">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Freeform 24"/>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2" name="Group 1"/>
          <p:cNvGrpSpPr/>
          <p:nvPr/>
        </p:nvGrpSpPr>
        <p:grpSpPr>
          <a:xfrm>
            <a:off x="5404873" y="1836762"/>
            <a:ext cx="6376044" cy="4337261"/>
            <a:chOff x="5216868" y="2151640"/>
            <a:chExt cx="6376044" cy="4337261"/>
          </a:xfrm>
        </p:grpSpPr>
        <p:sp>
          <p:nvSpPr>
            <p:cNvPr id="26" name="Rectangle 1"/>
            <p:cNvSpPr>
              <a:spLocks noChangeArrowheads="1"/>
            </p:cNvSpPr>
            <p:nvPr/>
          </p:nvSpPr>
          <p:spPr bwMode="auto">
            <a:xfrm>
              <a:off x="5573379" y="2703249"/>
              <a:ext cx="5997111" cy="378565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US" sz="2400" dirty="0">
                  <a:solidFill>
                    <a:srgbClr val="CB4B16"/>
                  </a:solidFill>
                  <a:latin typeface="SourceCodePro"/>
                </a:rPr>
                <a:t>try</a:t>
              </a:r>
              <a:r>
                <a:rPr lang="en-US" sz="2400" dirty="0">
                  <a:solidFill>
                    <a:srgbClr val="535353"/>
                  </a:solidFill>
                  <a:latin typeface="SourceCodePro"/>
                </a:rPr>
                <a:t> {</a:t>
              </a:r>
            </a:p>
            <a:p>
              <a:r>
                <a:rPr lang="en-US" sz="2400" dirty="0">
                  <a:solidFill>
                    <a:srgbClr val="535353"/>
                  </a:solidFill>
                  <a:latin typeface="SourceCodePro"/>
                </a:rPr>
                <a:t>  </a:t>
              </a:r>
              <a:r>
                <a:rPr lang="en-US" sz="2400" dirty="0">
                  <a:solidFill>
                    <a:srgbClr val="CB4B16"/>
                  </a:solidFill>
                  <a:latin typeface="SourceCodePro"/>
                </a:rPr>
                <a:t>throw</a:t>
              </a:r>
              <a:r>
                <a:rPr lang="en-US" sz="2400" dirty="0">
                  <a:solidFill>
                    <a:srgbClr val="535353"/>
                  </a:solidFill>
                  <a:latin typeface="SourceCodePro"/>
                </a:rPr>
                <a:t> </a:t>
              </a:r>
              <a:r>
                <a:rPr lang="en-US" sz="2400" dirty="0">
                  <a:solidFill>
                    <a:srgbClr val="CB4B16"/>
                  </a:solidFill>
                  <a:latin typeface="SourceCodePro"/>
                </a:rPr>
                <a:t>new</a:t>
              </a:r>
              <a:r>
                <a:rPr lang="en-US" sz="2400" dirty="0">
                  <a:solidFill>
                    <a:srgbClr val="535353"/>
                  </a:solidFill>
                  <a:latin typeface="SourceCodePro"/>
                </a:rPr>
                <a:t> </a:t>
              </a:r>
              <a:r>
                <a:rPr lang="en-US" sz="2400" dirty="0">
                  <a:solidFill>
                    <a:srgbClr val="268BD2"/>
                  </a:solidFill>
                  <a:latin typeface="SourceCodePro"/>
                </a:rPr>
                <a:t>Error</a:t>
              </a:r>
              <a:r>
                <a:rPr lang="en-US" sz="2400" dirty="0">
                  <a:solidFill>
                    <a:srgbClr val="535353"/>
                  </a:solidFill>
                  <a:latin typeface="SourceCodePro"/>
                </a:rPr>
                <a:t>(</a:t>
              </a:r>
              <a:r>
                <a:rPr lang="en-US" sz="2400" dirty="0">
                  <a:solidFill>
                    <a:srgbClr val="268BD2"/>
                  </a:solidFill>
                  <a:latin typeface="SourceCodePro"/>
                </a:rPr>
                <a:t>‘</a:t>
              </a:r>
              <a:r>
                <a:rPr lang="en-US" sz="2400" dirty="0" err="1">
                  <a:solidFill>
                    <a:srgbClr val="268BD2"/>
                  </a:solidFill>
                  <a:latin typeface="SourceCodePro"/>
                </a:rPr>
                <a:t>myException</a:t>
              </a:r>
              <a:r>
                <a:rPr lang="en-US" sz="2400" dirty="0">
                  <a:solidFill>
                    <a:srgbClr val="268BD2"/>
                  </a:solidFill>
                  <a:latin typeface="SourceCodePro"/>
                </a:rPr>
                <a:t>’</a:t>
              </a:r>
              <a:r>
                <a:rPr lang="en-US" sz="2400" dirty="0">
                  <a:solidFill>
                    <a:srgbClr val="535353"/>
                  </a:solidFill>
                  <a:latin typeface="SourceCodePro"/>
                </a:rPr>
                <a:t>);</a:t>
              </a:r>
            </a:p>
            <a:p>
              <a:r>
                <a:rPr lang="en-US" sz="2400" dirty="0">
                  <a:solidFill>
                    <a:srgbClr val="535353"/>
                  </a:solidFill>
                  <a:latin typeface="SourceCodePro"/>
                </a:rPr>
                <a:t>}</a:t>
              </a:r>
            </a:p>
            <a:p>
              <a:r>
                <a:rPr lang="en-US" sz="2400" dirty="0">
                  <a:solidFill>
                    <a:srgbClr val="CB4B16"/>
                  </a:solidFill>
                  <a:latin typeface="SourceCodePro"/>
                </a:rPr>
                <a:t>catch</a:t>
              </a:r>
              <a:r>
                <a:rPr lang="en-US" sz="2400" dirty="0">
                  <a:solidFill>
                    <a:srgbClr val="535353"/>
                  </a:solidFill>
                  <a:latin typeface="SourceCodePro"/>
                </a:rPr>
                <a:t> (</a:t>
              </a:r>
              <a:r>
                <a:rPr lang="en-US" sz="2400" dirty="0">
                  <a:solidFill>
                    <a:srgbClr val="2AA198"/>
                  </a:solidFill>
                  <a:latin typeface="SourceCodePro"/>
                </a:rPr>
                <a:t>err</a:t>
              </a:r>
              <a:r>
                <a:rPr lang="en-US" sz="2400" dirty="0">
                  <a:solidFill>
                    <a:srgbClr val="535353"/>
                  </a:solidFill>
                  <a:latin typeface="SourceCodePro"/>
                </a:rPr>
                <a:t>) {</a:t>
              </a:r>
            </a:p>
            <a:p>
              <a:r>
                <a:rPr lang="en-US" sz="2400" dirty="0">
                  <a:solidFill>
                    <a:srgbClr val="535353"/>
                  </a:solidFill>
                  <a:latin typeface="SourceCodePro"/>
                </a:rPr>
                <a:t>  </a:t>
              </a:r>
              <a:r>
                <a:rPr lang="en-US" sz="2400" dirty="0" err="1">
                  <a:solidFill>
                    <a:srgbClr val="268BD2"/>
                  </a:solidFill>
                  <a:latin typeface="SourceCodePro"/>
                </a:rPr>
                <a:t>logMyErrors</a:t>
              </a:r>
              <a:r>
                <a:rPr lang="en-US" sz="2400" dirty="0">
                  <a:solidFill>
                    <a:srgbClr val="535353"/>
                  </a:solidFill>
                  <a:latin typeface="SourceCodePro"/>
                </a:rPr>
                <a:t>(</a:t>
              </a:r>
              <a:r>
                <a:rPr lang="en-US" sz="2400" dirty="0">
                  <a:solidFill>
                    <a:srgbClr val="B58900"/>
                  </a:solidFill>
                  <a:latin typeface="SourceCodePro"/>
                </a:rPr>
                <a:t>err</a:t>
              </a:r>
              <a:r>
                <a:rPr lang="en-US" sz="2400" dirty="0">
                  <a:solidFill>
                    <a:srgbClr val="535353"/>
                  </a:solidFill>
                  <a:latin typeface="SourceCodePro"/>
                </a:rPr>
                <a:t>);</a:t>
              </a:r>
            </a:p>
            <a:p>
              <a:r>
                <a:rPr lang="en-US" sz="2400" dirty="0">
                  <a:solidFill>
                    <a:srgbClr val="535353"/>
                  </a:solidFill>
                  <a:latin typeface="SourceCodePro"/>
                </a:rPr>
                <a:t>}</a:t>
              </a:r>
            </a:p>
            <a:p>
              <a:r>
                <a:rPr lang="en-US" sz="2400" dirty="0">
                  <a:solidFill>
                    <a:srgbClr val="CB4B16"/>
                  </a:solidFill>
                  <a:latin typeface="SourceCodePro"/>
                </a:rPr>
                <a:t>finally</a:t>
              </a:r>
              <a:r>
                <a:rPr lang="en-US" sz="2400" dirty="0">
                  <a:solidFill>
                    <a:srgbClr val="535353"/>
                  </a:solidFill>
                  <a:latin typeface="SourceCodePro"/>
                </a:rPr>
                <a:t> {</a:t>
              </a:r>
            </a:p>
            <a:p>
              <a:r>
                <a:rPr lang="en-US" sz="2400" dirty="0">
                  <a:solidFill>
                    <a:srgbClr val="535353"/>
                  </a:solidFill>
                  <a:latin typeface="SourceCodePro"/>
                </a:rPr>
                <a:t>    </a:t>
              </a:r>
              <a:r>
                <a:rPr lang="en-US" sz="2400" dirty="0">
                  <a:solidFill>
                    <a:srgbClr val="268BD2"/>
                  </a:solidFill>
                  <a:latin typeface="SourceCodePro"/>
                </a:rPr>
                <a:t>console</a:t>
              </a:r>
              <a:r>
                <a:rPr lang="en-US" sz="2400" dirty="0">
                  <a:solidFill>
                    <a:srgbClr val="535353"/>
                  </a:solidFill>
                  <a:latin typeface="SourceCodePro"/>
                </a:rPr>
                <a:t>.</a:t>
              </a:r>
              <a:r>
                <a:rPr lang="en-US" sz="2400" dirty="0">
                  <a:solidFill>
                    <a:srgbClr val="2AA198"/>
                  </a:solidFill>
                  <a:latin typeface="SourceCodePro"/>
                </a:rPr>
                <a:t>log</a:t>
              </a:r>
              <a:r>
                <a:rPr lang="en-US" sz="2400" dirty="0">
                  <a:solidFill>
                    <a:srgbClr val="535353"/>
                  </a:solidFill>
                  <a:latin typeface="SourceCodePro"/>
                </a:rPr>
                <a:t>(</a:t>
              </a:r>
              <a:r>
                <a:rPr lang="en-US" sz="2400" dirty="0">
                  <a:solidFill>
                    <a:srgbClr val="268BD2"/>
                  </a:solidFill>
                  <a:latin typeface="SourceCodePro"/>
                </a:rPr>
                <a:t>‘finally’</a:t>
              </a:r>
              <a:r>
                <a:rPr lang="en-US" sz="2400" dirty="0">
                  <a:solidFill>
                    <a:srgbClr val="535353"/>
                  </a:solidFill>
                  <a:latin typeface="SourceCodePro"/>
                </a:rPr>
                <a:t>);</a:t>
              </a:r>
            </a:p>
            <a:p>
              <a:r>
                <a:rPr lang="en-US" sz="2400" dirty="0">
                  <a:solidFill>
                    <a:srgbClr val="535353"/>
                  </a:solidFill>
                  <a:latin typeface="SourceCodePro"/>
                </a:rPr>
                <a:t>}</a:t>
              </a:r>
            </a:p>
            <a:p>
              <a:r>
                <a:rPr lang="en-US" sz="2400" dirty="0">
                  <a:solidFill>
                    <a:srgbClr val="535353"/>
                  </a:solidFill>
                  <a:latin typeface="SourceCodePro"/>
                </a:rPr>
                <a:t>​</a:t>
              </a:r>
              <a:endParaRPr lang="en-US" sz="2400" b="0" i="0" dirty="0">
                <a:solidFill>
                  <a:srgbClr val="535353"/>
                </a:solidFill>
                <a:effectLst/>
                <a:latin typeface="SourceCodePro"/>
              </a:endParaRPr>
            </a:p>
          </p:txBody>
        </p:sp>
        <p:grpSp>
          <p:nvGrpSpPr>
            <p:cNvPr id="27" name="Group 26"/>
            <p:cNvGrpSpPr/>
            <p:nvPr/>
          </p:nvGrpSpPr>
          <p:grpSpPr>
            <a:xfrm>
              <a:off x="5216868" y="2151640"/>
              <a:ext cx="6376044" cy="4188114"/>
              <a:chOff x="7223086" y="2726477"/>
              <a:chExt cx="4631649" cy="2898128"/>
            </a:xfrm>
          </p:grpSpPr>
          <p:sp>
            <p:nvSpPr>
              <p:cNvPr id="28" name="TextBox 27"/>
              <p:cNvSpPr txBox="1"/>
              <p:nvPr/>
            </p:nvSpPr>
            <p:spPr>
              <a:xfrm>
                <a:off x="7223087" y="2726477"/>
                <a:ext cx="4631648" cy="255574"/>
              </a:xfrm>
              <a:prstGeom prst="rect">
                <a:avLst/>
              </a:prstGeom>
              <a:solidFill>
                <a:schemeClr val="accent3"/>
              </a:solidFill>
              <a:ln>
                <a:solidFill>
                  <a:schemeClr val="accent3"/>
                </a:solidFill>
              </a:ln>
            </p:spPr>
            <p:txBody>
              <a:bodyPr wrap="square" rtlCol="0" anchor="ctr">
                <a:spAutoFit/>
              </a:bodyPr>
              <a:lstStyle/>
              <a:p>
                <a:r>
                  <a:rPr lang="en-US" dirty="0">
                    <a:solidFill>
                      <a:prstClr val="white"/>
                    </a:solidFill>
                  </a:rPr>
                  <a:t> </a:t>
                </a:r>
                <a:r>
                  <a:rPr lang="en-US" dirty="0" smtClean="0">
                    <a:solidFill>
                      <a:prstClr val="white"/>
                    </a:solidFill>
                  </a:rPr>
                  <a:t>     JAVASCRIPT</a:t>
                </a:r>
                <a:endParaRPr lang="ru-RU" dirty="0">
                  <a:solidFill>
                    <a:prstClr val="white"/>
                  </a:solidFill>
                </a:endParaRPr>
              </a:p>
            </p:txBody>
          </p:sp>
          <p:sp>
            <p:nvSpPr>
              <p:cNvPr id="29" name="Rectangle 1"/>
              <p:cNvSpPr>
                <a:spLocks noChangeArrowheads="1"/>
              </p:cNvSpPr>
              <p:nvPr/>
            </p:nvSpPr>
            <p:spPr bwMode="auto">
              <a:xfrm>
                <a:off x="7223086" y="2989224"/>
                <a:ext cx="4631648" cy="2635381"/>
              </a:xfrm>
              <a:prstGeom prst="rect">
                <a:avLst/>
              </a:prstGeom>
              <a:noFill/>
              <a:ln>
                <a:solidFill>
                  <a:schemeClr val="accent3"/>
                </a:solidFill>
              </a:ln>
              <a:effec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endParaRPr lang="en-US" altLang="en-US" dirty="0" smtClean="0">
                  <a:solidFill>
                    <a:srgbClr val="CC7832"/>
                  </a:solidFill>
                  <a:latin typeface="Courier New" panose="02070309020205020404" pitchFamily="49" charset="0"/>
                  <a:cs typeface="Courier New" panose="02070309020205020404" pitchFamily="49" charset="0"/>
                </a:endParaRPr>
              </a:p>
            </p:txBody>
          </p:sp>
        </p:grpSp>
        <p:pic>
          <p:nvPicPr>
            <p:cNvPr id="30" name="Picture 29"/>
            <p:cNvPicPr>
              <a:picLocks noChangeAspect="1"/>
            </p:cNvPicPr>
            <p:nvPr/>
          </p:nvPicPr>
          <p:blipFill rotWithShape="1">
            <a:blip r:embed="rId3" cstate="print">
              <a:extLst>
                <a:ext uri="{28A0092B-C50C-407E-A947-70E740481C1C}">
                  <a14:useLocalDpi xmlns:a14="http://schemas.microsoft.com/office/drawing/2010/main" val="0"/>
                </a:ext>
              </a:extLst>
            </a:blip>
            <a:srcRect t="20408" b="1531"/>
            <a:stretch/>
          </p:blipFill>
          <p:spPr>
            <a:xfrm>
              <a:off x="5281230" y="2171856"/>
              <a:ext cx="292149" cy="354879"/>
            </a:xfrm>
            <a:prstGeom prst="rect">
              <a:avLst/>
            </a:prstGeom>
          </p:spPr>
        </p:pic>
      </p:grpSp>
      <p:sp>
        <p:nvSpPr>
          <p:cNvPr id="4" name="Text Placeholder 3"/>
          <p:cNvSpPr>
            <a:spLocks noGrp="1"/>
          </p:cNvSpPr>
          <p:nvPr>
            <p:ph type="body" sz="quarter" idx="10"/>
          </p:nvPr>
        </p:nvSpPr>
        <p:spPr/>
        <p:txBody>
          <a:bodyPr>
            <a:normAutofit/>
          </a:bodyPr>
          <a:lstStyle/>
          <a:p>
            <a:r>
              <a:rPr lang="en-US" sz="2000" dirty="0" smtClean="0"/>
              <a:t>OPERATOR: TRY… CATCH, THROW</a:t>
            </a:r>
            <a:endParaRPr lang="en-US" sz="2000" dirty="0"/>
          </a:p>
        </p:txBody>
      </p:sp>
    </p:spTree>
    <p:extLst>
      <p:ext uri="{BB962C8B-B14F-4D97-AF65-F5344CB8AC3E}">
        <p14:creationId xmlns:p14="http://schemas.microsoft.com/office/powerpoint/2010/main" val="3368103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63206" y="3826604"/>
            <a:ext cx="5666679" cy="842090"/>
          </a:xfrm>
        </p:spPr>
        <p:txBody>
          <a:bodyPr/>
          <a:lstStyle/>
          <a:p>
            <a:r>
              <a:rPr lang="en-US" dirty="0" smtClean="0"/>
              <a:t>Loops operators</a:t>
            </a:r>
            <a:endParaRPr lang="en-US" dirty="0"/>
          </a:p>
        </p:txBody>
      </p:sp>
    </p:spTree>
    <p:extLst>
      <p:ext uri="{BB962C8B-B14F-4D97-AF65-F5344CB8AC3E}">
        <p14:creationId xmlns:p14="http://schemas.microsoft.com/office/powerpoint/2010/main" val="427137191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039534" y="1634722"/>
            <a:ext cx="4837913" cy="994227"/>
            <a:chOff x="1018985" y="2414534"/>
            <a:chExt cx="4837913" cy="994227"/>
          </a:xfrm>
        </p:grpSpPr>
        <p:sp>
          <p:nvSpPr>
            <p:cNvPr id="60" name="Oval 59"/>
            <p:cNvSpPr/>
            <p:nvPr/>
          </p:nvSpPr>
          <p:spPr>
            <a:xfrm>
              <a:off x="1018985" y="2418956"/>
              <a:ext cx="923827" cy="923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 name="Group 2"/>
            <p:cNvGrpSpPr/>
            <p:nvPr/>
          </p:nvGrpSpPr>
          <p:grpSpPr>
            <a:xfrm>
              <a:off x="2100478" y="2414534"/>
              <a:ext cx="3756420" cy="994227"/>
              <a:chOff x="2079930" y="2413151"/>
              <a:chExt cx="3756420" cy="994227"/>
            </a:xfrm>
          </p:grpSpPr>
          <p:sp>
            <p:nvSpPr>
              <p:cNvPr id="61" name="TextBox 60"/>
              <p:cNvSpPr txBox="1"/>
              <p:nvPr/>
            </p:nvSpPr>
            <p:spPr>
              <a:xfrm>
                <a:off x="2079930" y="2413151"/>
                <a:ext cx="1763624" cy="400110"/>
              </a:xfrm>
              <a:prstGeom prst="rect">
                <a:avLst/>
              </a:prstGeom>
              <a:noFill/>
            </p:spPr>
            <p:txBody>
              <a:bodyPr wrap="none" rtlCol="0">
                <a:spAutoFit/>
              </a:bodyPr>
              <a:lstStyle/>
              <a:p>
                <a:r>
                  <a:rPr lang="id-ID" sz="2000" b="1" dirty="0">
                    <a:solidFill>
                      <a:schemeClr val="bg1">
                        <a:lumMod val="50000"/>
                      </a:schemeClr>
                    </a:solidFill>
                    <a:latin typeface="+mj-lt"/>
                  </a:rPr>
                  <a:t>Operator: </a:t>
                </a:r>
                <a:r>
                  <a:rPr lang="id-ID" sz="2000" b="1" dirty="0" err="1">
                    <a:solidFill>
                      <a:schemeClr val="tx2">
                        <a:lumMod val="60000"/>
                        <a:lumOff val="40000"/>
                      </a:schemeClr>
                    </a:solidFill>
                    <a:latin typeface="+mj-lt"/>
                  </a:rPr>
                  <a:t>for</a:t>
                </a:r>
                <a:endParaRPr lang="id-ID" sz="2000" b="1" dirty="0">
                  <a:solidFill>
                    <a:schemeClr val="tx2">
                      <a:lumMod val="60000"/>
                      <a:lumOff val="40000"/>
                    </a:schemeClr>
                  </a:solidFill>
                  <a:latin typeface="+mj-lt"/>
                </a:endParaRPr>
              </a:p>
            </p:txBody>
          </p:sp>
          <p:sp>
            <p:nvSpPr>
              <p:cNvPr id="62" name="Rectangle 61"/>
              <p:cNvSpPr/>
              <p:nvPr/>
            </p:nvSpPr>
            <p:spPr>
              <a:xfrm>
                <a:off x="2079930" y="2761047"/>
                <a:ext cx="3756420" cy="646331"/>
              </a:xfrm>
              <a:prstGeom prst="rect">
                <a:avLst/>
              </a:prstGeom>
            </p:spPr>
            <p:txBody>
              <a:bodyPr wrap="square">
                <a:spAutoFit/>
              </a:bodyPr>
              <a:lstStyle/>
              <a:p>
                <a:r>
                  <a:rPr lang="en-US" dirty="0">
                    <a:solidFill>
                      <a:schemeClr val="bg1">
                        <a:lumMod val="50000"/>
                      </a:schemeClr>
                    </a:solidFill>
                  </a:rPr>
                  <a:t>L</a:t>
                </a:r>
                <a:r>
                  <a:rPr lang="en-US" dirty="0" smtClean="0">
                    <a:solidFill>
                      <a:schemeClr val="bg1">
                        <a:lumMod val="50000"/>
                      </a:schemeClr>
                    </a:solidFill>
                  </a:rPr>
                  <a:t>oops </a:t>
                </a:r>
                <a:r>
                  <a:rPr lang="en-US" dirty="0">
                    <a:solidFill>
                      <a:schemeClr val="bg1">
                        <a:lumMod val="50000"/>
                      </a:schemeClr>
                    </a:solidFill>
                  </a:rPr>
                  <a:t>through a block of code a number of times</a:t>
                </a:r>
              </a:p>
            </p:txBody>
          </p:sp>
        </p:grpSp>
      </p:grpSp>
      <p:grpSp>
        <p:nvGrpSpPr>
          <p:cNvPr id="10" name="Group 9"/>
          <p:cNvGrpSpPr/>
          <p:nvPr/>
        </p:nvGrpSpPr>
        <p:grpSpPr>
          <a:xfrm>
            <a:off x="1039534" y="3483123"/>
            <a:ext cx="4837913" cy="973679"/>
            <a:chOff x="1018985" y="4243412"/>
            <a:chExt cx="4837913" cy="973679"/>
          </a:xfrm>
        </p:grpSpPr>
        <p:sp>
          <p:nvSpPr>
            <p:cNvPr id="63" name="Oval 62"/>
            <p:cNvSpPr/>
            <p:nvPr/>
          </p:nvSpPr>
          <p:spPr>
            <a:xfrm>
              <a:off x="1018985" y="4261591"/>
              <a:ext cx="923827" cy="9238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 name="Group 1"/>
            <p:cNvGrpSpPr/>
            <p:nvPr/>
          </p:nvGrpSpPr>
          <p:grpSpPr>
            <a:xfrm>
              <a:off x="2100478" y="4243412"/>
              <a:ext cx="3756420" cy="973679"/>
              <a:chOff x="2079930" y="4191122"/>
              <a:chExt cx="3756420" cy="973679"/>
            </a:xfrm>
          </p:grpSpPr>
          <p:sp>
            <p:nvSpPr>
              <p:cNvPr id="64" name="TextBox 63"/>
              <p:cNvSpPr txBox="1"/>
              <p:nvPr/>
            </p:nvSpPr>
            <p:spPr>
              <a:xfrm>
                <a:off x="2079930" y="4191122"/>
                <a:ext cx="2061783" cy="400110"/>
              </a:xfrm>
              <a:prstGeom prst="rect">
                <a:avLst/>
              </a:prstGeom>
              <a:noFill/>
            </p:spPr>
            <p:txBody>
              <a:bodyPr wrap="none" rtlCol="0">
                <a:spAutoFit/>
              </a:bodyPr>
              <a:lstStyle/>
              <a:p>
                <a:r>
                  <a:rPr lang="id-ID" sz="2000" b="1" dirty="0">
                    <a:solidFill>
                      <a:schemeClr val="bg1">
                        <a:lumMod val="50000"/>
                      </a:schemeClr>
                    </a:solidFill>
                    <a:latin typeface="+mj-lt"/>
                  </a:rPr>
                  <a:t>Operator: </a:t>
                </a:r>
                <a:r>
                  <a:rPr lang="id-ID" sz="2000" b="1" dirty="0" err="1">
                    <a:solidFill>
                      <a:schemeClr val="accent2"/>
                    </a:solidFill>
                    <a:latin typeface="+mj-lt"/>
                  </a:rPr>
                  <a:t>for</a:t>
                </a:r>
                <a:r>
                  <a:rPr lang="id-ID" sz="2000" b="1" dirty="0">
                    <a:solidFill>
                      <a:schemeClr val="accent2"/>
                    </a:solidFill>
                    <a:latin typeface="+mj-lt"/>
                  </a:rPr>
                  <a:t>/in</a:t>
                </a:r>
              </a:p>
            </p:txBody>
          </p:sp>
          <p:sp>
            <p:nvSpPr>
              <p:cNvPr id="65" name="Rectangle 64"/>
              <p:cNvSpPr/>
              <p:nvPr/>
            </p:nvSpPr>
            <p:spPr>
              <a:xfrm>
                <a:off x="2079930" y="4518470"/>
                <a:ext cx="3756420" cy="646331"/>
              </a:xfrm>
              <a:prstGeom prst="rect">
                <a:avLst/>
              </a:prstGeom>
            </p:spPr>
            <p:txBody>
              <a:bodyPr wrap="square">
                <a:spAutoFit/>
              </a:bodyPr>
              <a:lstStyle/>
              <a:p>
                <a:r>
                  <a:rPr lang="en-US" dirty="0">
                    <a:solidFill>
                      <a:schemeClr val="bg1">
                        <a:lumMod val="50000"/>
                      </a:schemeClr>
                    </a:solidFill>
                  </a:rPr>
                  <a:t>L</a:t>
                </a:r>
                <a:r>
                  <a:rPr lang="en-US" dirty="0" smtClean="0">
                    <a:solidFill>
                      <a:schemeClr val="bg1">
                        <a:lumMod val="50000"/>
                      </a:schemeClr>
                    </a:solidFill>
                  </a:rPr>
                  <a:t>oops </a:t>
                </a:r>
                <a:r>
                  <a:rPr lang="en-US" dirty="0">
                    <a:solidFill>
                      <a:schemeClr val="bg1">
                        <a:lumMod val="50000"/>
                      </a:schemeClr>
                    </a:solidFill>
                  </a:rPr>
                  <a:t>through the properties of an object</a:t>
                </a:r>
              </a:p>
            </p:txBody>
          </p:sp>
        </p:grpSp>
      </p:grpSp>
      <p:grpSp>
        <p:nvGrpSpPr>
          <p:cNvPr id="8" name="Group 7"/>
          <p:cNvGrpSpPr/>
          <p:nvPr/>
        </p:nvGrpSpPr>
        <p:grpSpPr>
          <a:xfrm>
            <a:off x="6566147" y="1634722"/>
            <a:ext cx="5026937" cy="994227"/>
            <a:chOff x="6545598" y="2395011"/>
            <a:chExt cx="5026937" cy="994227"/>
          </a:xfrm>
        </p:grpSpPr>
        <p:sp>
          <p:nvSpPr>
            <p:cNvPr id="69" name="Oval 68"/>
            <p:cNvSpPr/>
            <p:nvPr/>
          </p:nvSpPr>
          <p:spPr>
            <a:xfrm>
              <a:off x="6545598" y="2399433"/>
              <a:ext cx="923827" cy="92382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5" name="Group 4"/>
            <p:cNvGrpSpPr/>
            <p:nvPr/>
          </p:nvGrpSpPr>
          <p:grpSpPr>
            <a:xfrm>
              <a:off x="7615821" y="2395011"/>
              <a:ext cx="3956714" cy="994227"/>
              <a:chOff x="7574725" y="2374105"/>
              <a:chExt cx="3956714" cy="994227"/>
            </a:xfrm>
          </p:grpSpPr>
          <p:sp>
            <p:nvSpPr>
              <p:cNvPr id="70" name="TextBox 69"/>
              <p:cNvSpPr txBox="1"/>
              <p:nvPr/>
            </p:nvSpPr>
            <p:spPr>
              <a:xfrm>
                <a:off x="7574725" y="2374105"/>
                <a:ext cx="2061783" cy="400110"/>
              </a:xfrm>
              <a:prstGeom prst="rect">
                <a:avLst/>
              </a:prstGeom>
              <a:noFill/>
            </p:spPr>
            <p:txBody>
              <a:bodyPr wrap="none" rtlCol="0">
                <a:spAutoFit/>
              </a:bodyPr>
              <a:lstStyle/>
              <a:p>
                <a:r>
                  <a:rPr lang="id-ID" sz="2000" b="1" dirty="0">
                    <a:solidFill>
                      <a:schemeClr val="bg1">
                        <a:lumMod val="50000"/>
                      </a:schemeClr>
                    </a:solidFill>
                    <a:latin typeface="+mj-lt"/>
                  </a:rPr>
                  <a:t>Operator: </a:t>
                </a:r>
                <a:r>
                  <a:rPr lang="id-ID" sz="2000" b="1" dirty="0" err="1">
                    <a:solidFill>
                      <a:schemeClr val="accent4"/>
                    </a:solidFill>
                    <a:latin typeface="+mj-lt"/>
                  </a:rPr>
                  <a:t>while</a:t>
                </a:r>
                <a:endParaRPr lang="id-ID" sz="2000" b="1" dirty="0">
                  <a:solidFill>
                    <a:schemeClr val="accent4"/>
                  </a:solidFill>
                  <a:latin typeface="+mj-lt"/>
                </a:endParaRPr>
              </a:p>
            </p:txBody>
          </p:sp>
          <p:sp>
            <p:nvSpPr>
              <p:cNvPr id="71" name="Rectangle 70"/>
              <p:cNvSpPr/>
              <p:nvPr/>
            </p:nvSpPr>
            <p:spPr>
              <a:xfrm>
                <a:off x="7574725" y="2722001"/>
                <a:ext cx="3956714" cy="646331"/>
              </a:xfrm>
              <a:prstGeom prst="rect">
                <a:avLst/>
              </a:prstGeom>
            </p:spPr>
            <p:txBody>
              <a:bodyPr wrap="square">
                <a:spAutoFit/>
              </a:bodyPr>
              <a:lstStyle/>
              <a:p>
                <a:r>
                  <a:rPr lang="en-US" dirty="0">
                    <a:solidFill>
                      <a:schemeClr val="bg1">
                        <a:lumMod val="50000"/>
                      </a:schemeClr>
                    </a:solidFill>
                  </a:rPr>
                  <a:t>Loops through a block of code while a specified condition is true</a:t>
                </a:r>
              </a:p>
            </p:txBody>
          </p:sp>
        </p:grpSp>
      </p:grpSp>
      <p:grpSp>
        <p:nvGrpSpPr>
          <p:cNvPr id="9" name="Group 8"/>
          <p:cNvGrpSpPr/>
          <p:nvPr/>
        </p:nvGrpSpPr>
        <p:grpSpPr>
          <a:xfrm>
            <a:off x="6566147" y="3465114"/>
            <a:ext cx="5005140" cy="973679"/>
            <a:chOff x="6567395" y="4225403"/>
            <a:chExt cx="5005140" cy="973679"/>
          </a:xfrm>
        </p:grpSpPr>
        <p:sp>
          <p:nvSpPr>
            <p:cNvPr id="72" name="Oval 71"/>
            <p:cNvSpPr/>
            <p:nvPr/>
          </p:nvSpPr>
          <p:spPr>
            <a:xfrm>
              <a:off x="6567395" y="4261591"/>
              <a:ext cx="923827" cy="92382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7" name="Group 6"/>
            <p:cNvGrpSpPr/>
            <p:nvPr/>
          </p:nvGrpSpPr>
          <p:grpSpPr>
            <a:xfrm>
              <a:off x="7615821" y="4225403"/>
              <a:ext cx="3956714" cy="973679"/>
              <a:chOff x="7574725" y="4231255"/>
              <a:chExt cx="3956714" cy="973679"/>
            </a:xfrm>
          </p:grpSpPr>
          <p:sp>
            <p:nvSpPr>
              <p:cNvPr id="73" name="TextBox 72"/>
              <p:cNvSpPr txBox="1"/>
              <p:nvPr/>
            </p:nvSpPr>
            <p:spPr>
              <a:xfrm>
                <a:off x="7574725" y="4231255"/>
                <a:ext cx="2446504" cy="400110"/>
              </a:xfrm>
              <a:prstGeom prst="rect">
                <a:avLst/>
              </a:prstGeom>
              <a:noFill/>
            </p:spPr>
            <p:txBody>
              <a:bodyPr wrap="none" rtlCol="0">
                <a:spAutoFit/>
              </a:bodyPr>
              <a:lstStyle/>
              <a:p>
                <a:r>
                  <a:rPr lang="id-ID" sz="2000" b="1" dirty="0">
                    <a:solidFill>
                      <a:schemeClr val="bg1">
                        <a:lumMod val="50000"/>
                      </a:schemeClr>
                    </a:solidFill>
                    <a:latin typeface="+mj-lt"/>
                  </a:rPr>
                  <a:t>Operator: </a:t>
                </a:r>
                <a:r>
                  <a:rPr lang="id-ID" sz="2000" b="1" dirty="0" err="1">
                    <a:solidFill>
                      <a:schemeClr val="accent5"/>
                    </a:solidFill>
                    <a:latin typeface="+mj-lt"/>
                  </a:rPr>
                  <a:t>do</a:t>
                </a:r>
                <a:r>
                  <a:rPr lang="id-ID" sz="2000" b="1" dirty="0">
                    <a:solidFill>
                      <a:schemeClr val="accent5"/>
                    </a:solidFill>
                    <a:latin typeface="+mj-lt"/>
                  </a:rPr>
                  <a:t>/</a:t>
                </a:r>
                <a:r>
                  <a:rPr lang="id-ID" sz="2000" b="1" dirty="0" err="1">
                    <a:solidFill>
                      <a:schemeClr val="accent5"/>
                    </a:solidFill>
                    <a:latin typeface="+mj-lt"/>
                  </a:rPr>
                  <a:t>while</a:t>
                </a:r>
                <a:endParaRPr lang="id-ID" sz="2000" b="1" dirty="0">
                  <a:solidFill>
                    <a:schemeClr val="accent5"/>
                  </a:solidFill>
                  <a:latin typeface="+mj-lt"/>
                </a:endParaRPr>
              </a:p>
            </p:txBody>
          </p:sp>
          <p:sp>
            <p:nvSpPr>
              <p:cNvPr id="74" name="Rectangle 73"/>
              <p:cNvSpPr/>
              <p:nvPr/>
            </p:nvSpPr>
            <p:spPr>
              <a:xfrm>
                <a:off x="7574725" y="4558603"/>
                <a:ext cx="3956714" cy="646331"/>
              </a:xfrm>
              <a:prstGeom prst="rect">
                <a:avLst/>
              </a:prstGeom>
            </p:spPr>
            <p:txBody>
              <a:bodyPr wrap="square">
                <a:spAutoFit/>
              </a:bodyPr>
              <a:lstStyle/>
              <a:p>
                <a:r>
                  <a:rPr lang="en-US" dirty="0" smtClean="0">
                    <a:solidFill>
                      <a:schemeClr val="bg1">
                        <a:lumMod val="50000"/>
                      </a:schemeClr>
                    </a:solidFill>
                  </a:rPr>
                  <a:t>Loops </a:t>
                </a:r>
                <a:r>
                  <a:rPr lang="en-US" dirty="0">
                    <a:solidFill>
                      <a:schemeClr val="bg1">
                        <a:lumMod val="50000"/>
                      </a:schemeClr>
                    </a:solidFill>
                  </a:rPr>
                  <a:t>through a block of code while a specified condition is true</a:t>
                </a:r>
              </a:p>
            </p:txBody>
          </p:sp>
        </p:grpSp>
      </p:grpSp>
      <p:grpSp>
        <p:nvGrpSpPr>
          <p:cNvPr id="78" name="Group 77"/>
          <p:cNvGrpSpPr/>
          <p:nvPr/>
        </p:nvGrpSpPr>
        <p:grpSpPr>
          <a:xfrm>
            <a:off x="6840469" y="3820755"/>
            <a:ext cx="432364" cy="330459"/>
            <a:chOff x="5516563" y="84138"/>
            <a:chExt cx="1414463" cy="1081087"/>
          </a:xfrm>
          <a:solidFill>
            <a:schemeClr val="bg1"/>
          </a:solidFill>
        </p:grpSpPr>
        <p:sp>
          <p:nvSpPr>
            <p:cNvPr id="79" name="Freeform 13"/>
            <p:cNvSpPr>
              <a:spLocks noEditPoints="1"/>
            </p:cNvSpPr>
            <p:nvPr/>
          </p:nvSpPr>
          <p:spPr bwMode="auto">
            <a:xfrm>
              <a:off x="5688013" y="249238"/>
              <a:ext cx="896938" cy="698500"/>
            </a:xfrm>
            <a:custGeom>
              <a:avLst/>
              <a:gdLst>
                <a:gd name="T0" fmla="*/ 214 w 239"/>
                <a:gd name="T1" fmla="*/ 9 h 186"/>
                <a:gd name="T2" fmla="*/ 120 w 239"/>
                <a:gd name="T3" fmla="*/ 0 h 186"/>
                <a:gd name="T4" fmla="*/ 26 w 239"/>
                <a:gd name="T5" fmla="*/ 9 h 186"/>
                <a:gd name="T6" fmla="*/ 17 w 239"/>
                <a:gd name="T7" fmla="*/ 17 h 186"/>
                <a:gd name="T8" fmla="*/ 17 w 239"/>
                <a:gd name="T9" fmla="*/ 169 h 186"/>
                <a:gd name="T10" fmla="*/ 26 w 239"/>
                <a:gd name="T11" fmla="*/ 177 h 186"/>
                <a:gd name="T12" fmla="*/ 120 w 239"/>
                <a:gd name="T13" fmla="*/ 186 h 186"/>
                <a:gd name="T14" fmla="*/ 214 w 239"/>
                <a:gd name="T15" fmla="*/ 177 h 186"/>
                <a:gd name="T16" fmla="*/ 222 w 239"/>
                <a:gd name="T17" fmla="*/ 169 h 186"/>
                <a:gd name="T18" fmla="*/ 222 w 239"/>
                <a:gd name="T19" fmla="*/ 17 h 186"/>
                <a:gd name="T20" fmla="*/ 214 w 239"/>
                <a:gd name="T21" fmla="*/ 9 h 186"/>
                <a:gd name="T22" fmla="*/ 211 w 239"/>
                <a:gd name="T23" fmla="*/ 165 h 186"/>
                <a:gd name="T24" fmla="*/ 28 w 239"/>
                <a:gd name="T25" fmla="*/ 165 h 186"/>
                <a:gd name="T26" fmla="*/ 28 w 239"/>
                <a:gd name="T27" fmla="*/ 21 h 186"/>
                <a:gd name="T28" fmla="*/ 211 w 239"/>
                <a:gd name="T29" fmla="*/ 21 h 186"/>
                <a:gd name="T30" fmla="*/ 211 w 239"/>
                <a:gd name="T31" fmla="*/ 16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9" h="186">
                  <a:moveTo>
                    <a:pt x="214" y="9"/>
                  </a:moveTo>
                  <a:cubicBezTo>
                    <a:pt x="182" y="3"/>
                    <a:pt x="151" y="0"/>
                    <a:pt x="120" y="0"/>
                  </a:cubicBezTo>
                  <a:cubicBezTo>
                    <a:pt x="88" y="0"/>
                    <a:pt x="57" y="3"/>
                    <a:pt x="26" y="9"/>
                  </a:cubicBezTo>
                  <a:cubicBezTo>
                    <a:pt x="22" y="10"/>
                    <a:pt x="18" y="13"/>
                    <a:pt x="17" y="17"/>
                  </a:cubicBezTo>
                  <a:cubicBezTo>
                    <a:pt x="0" y="67"/>
                    <a:pt x="0" y="118"/>
                    <a:pt x="17" y="169"/>
                  </a:cubicBezTo>
                  <a:cubicBezTo>
                    <a:pt x="18" y="173"/>
                    <a:pt x="22" y="176"/>
                    <a:pt x="26" y="177"/>
                  </a:cubicBezTo>
                  <a:cubicBezTo>
                    <a:pt x="57" y="183"/>
                    <a:pt x="88" y="186"/>
                    <a:pt x="120" y="186"/>
                  </a:cubicBezTo>
                  <a:cubicBezTo>
                    <a:pt x="151" y="186"/>
                    <a:pt x="182" y="183"/>
                    <a:pt x="214" y="177"/>
                  </a:cubicBezTo>
                  <a:cubicBezTo>
                    <a:pt x="218" y="176"/>
                    <a:pt x="221" y="173"/>
                    <a:pt x="222" y="169"/>
                  </a:cubicBezTo>
                  <a:cubicBezTo>
                    <a:pt x="239" y="118"/>
                    <a:pt x="239" y="67"/>
                    <a:pt x="222" y="17"/>
                  </a:cubicBezTo>
                  <a:cubicBezTo>
                    <a:pt x="221" y="13"/>
                    <a:pt x="218" y="10"/>
                    <a:pt x="214" y="9"/>
                  </a:cubicBezTo>
                  <a:close/>
                  <a:moveTo>
                    <a:pt x="211" y="165"/>
                  </a:moveTo>
                  <a:cubicBezTo>
                    <a:pt x="150" y="178"/>
                    <a:pt x="89" y="178"/>
                    <a:pt x="28" y="165"/>
                  </a:cubicBezTo>
                  <a:cubicBezTo>
                    <a:pt x="12" y="117"/>
                    <a:pt x="12" y="69"/>
                    <a:pt x="28" y="21"/>
                  </a:cubicBezTo>
                  <a:cubicBezTo>
                    <a:pt x="89" y="8"/>
                    <a:pt x="150" y="8"/>
                    <a:pt x="211" y="21"/>
                  </a:cubicBezTo>
                  <a:cubicBezTo>
                    <a:pt x="227" y="69"/>
                    <a:pt x="227" y="117"/>
                    <a:pt x="211" y="16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Freeform 14"/>
            <p:cNvSpPr>
              <a:spLocks noEditPoints="1"/>
            </p:cNvSpPr>
            <p:nvPr/>
          </p:nvSpPr>
          <p:spPr bwMode="auto">
            <a:xfrm>
              <a:off x="5516563" y="84138"/>
              <a:ext cx="1414463" cy="1081087"/>
            </a:xfrm>
            <a:custGeom>
              <a:avLst/>
              <a:gdLst>
                <a:gd name="T0" fmla="*/ 359 w 377"/>
                <a:gd name="T1" fmla="*/ 27 h 288"/>
                <a:gd name="T2" fmla="*/ 340 w 377"/>
                <a:gd name="T3" fmla="*/ 9 h 288"/>
                <a:gd name="T4" fmla="*/ 189 w 377"/>
                <a:gd name="T5" fmla="*/ 0 h 288"/>
                <a:gd name="T6" fmla="*/ 37 w 377"/>
                <a:gd name="T7" fmla="*/ 9 h 288"/>
                <a:gd name="T8" fmla="*/ 18 w 377"/>
                <a:gd name="T9" fmla="*/ 27 h 288"/>
                <a:gd name="T10" fmla="*/ 18 w 377"/>
                <a:gd name="T11" fmla="*/ 250 h 288"/>
                <a:gd name="T12" fmla="*/ 37 w 377"/>
                <a:gd name="T13" fmla="*/ 267 h 288"/>
                <a:gd name="T14" fmla="*/ 110 w 377"/>
                <a:gd name="T15" fmla="*/ 274 h 288"/>
                <a:gd name="T16" fmla="*/ 108 w 377"/>
                <a:gd name="T17" fmla="*/ 276 h 288"/>
                <a:gd name="T18" fmla="*/ 189 w 377"/>
                <a:gd name="T19" fmla="*/ 288 h 288"/>
                <a:gd name="T20" fmla="*/ 269 w 377"/>
                <a:gd name="T21" fmla="*/ 276 h 288"/>
                <a:gd name="T22" fmla="*/ 267 w 377"/>
                <a:gd name="T23" fmla="*/ 274 h 288"/>
                <a:gd name="T24" fmla="*/ 340 w 377"/>
                <a:gd name="T25" fmla="*/ 267 h 288"/>
                <a:gd name="T26" fmla="*/ 359 w 377"/>
                <a:gd name="T27" fmla="*/ 250 h 288"/>
                <a:gd name="T28" fmla="*/ 359 w 377"/>
                <a:gd name="T29" fmla="*/ 27 h 288"/>
                <a:gd name="T30" fmla="*/ 337 w 377"/>
                <a:gd name="T31" fmla="*/ 244 h 288"/>
                <a:gd name="T32" fmla="*/ 40 w 377"/>
                <a:gd name="T33" fmla="*/ 244 h 288"/>
                <a:gd name="T34" fmla="*/ 40 w 377"/>
                <a:gd name="T35" fmla="*/ 32 h 288"/>
                <a:gd name="T36" fmla="*/ 337 w 377"/>
                <a:gd name="T37" fmla="*/ 32 h 288"/>
                <a:gd name="T38" fmla="*/ 337 w 377"/>
                <a:gd name="T39" fmla="*/ 2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7" h="288">
                  <a:moveTo>
                    <a:pt x="359" y="27"/>
                  </a:moveTo>
                  <a:cubicBezTo>
                    <a:pt x="357" y="17"/>
                    <a:pt x="349" y="10"/>
                    <a:pt x="340" y="9"/>
                  </a:cubicBezTo>
                  <a:cubicBezTo>
                    <a:pt x="290" y="3"/>
                    <a:pt x="239" y="0"/>
                    <a:pt x="189" y="0"/>
                  </a:cubicBezTo>
                  <a:cubicBezTo>
                    <a:pt x="138" y="0"/>
                    <a:pt x="87" y="3"/>
                    <a:pt x="37" y="9"/>
                  </a:cubicBezTo>
                  <a:cubicBezTo>
                    <a:pt x="28" y="10"/>
                    <a:pt x="20" y="17"/>
                    <a:pt x="18" y="27"/>
                  </a:cubicBezTo>
                  <a:cubicBezTo>
                    <a:pt x="0" y="101"/>
                    <a:pt x="0" y="176"/>
                    <a:pt x="18" y="250"/>
                  </a:cubicBezTo>
                  <a:cubicBezTo>
                    <a:pt x="20" y="259"/>
                    <a:pt x="28" y="266"/>
                    <a:pt x="37" y="267"/>
                  </a:cubicBezTo>
                  <a:cubicBezTo>
                    <a:pt x="61" y="270"/>
                    <a:pt x="86" y="272"/>
                    <a:pt x="110" y="274"/>
                  </a:cubicBezTo>
                  <a:cubicBezTo>
                    <a:pt x="109" y="275"/>
                    <a:pt x="108" y="275"/>
                    <a:pt x="108" y="276"/>
                  </a:cubicBezTo>
                  <a:cubicBezTo>
                    <a:pt x="108" y="283"/>
                    <a:pt x="144" y="288"/>
                    <a:pt x="189" y="288"/>
                  </a:cubicBezTo>
                  <a:cubicBezTo>
                    <a:pt x="233" y="288"/>
                    <a:pt x="269" y="283"/>
                    <a:pt x="269" y="276"/>
                  </a:cubicBezTo>
                  <a:cubicBezTo>
                    <a:pt x="269" y="275"/>
                    <a:pt x="268" y="275"/>
                    <a:pt x="267" y="274"/>
                  </a:cubicBezTo>
                  <a:cubicBezTo>
                    <a:pt x="291" y="272"/>
                    <a:pt x="316" y="270"/>
                    <a:pt x="340" y="267"/>
                  </a:cubicBezTo>
                  <a:cubicBezTo>
                    <a:pt x="349" y="266"/>
                    <a:pt x="357" y="259"/>
                    <a:pt x="359" y="250"/>
                  </a:cubicBezTo>
                  <a:cubicBezTo>
                    <a:pt x="377" y="176"/>
                    <a:pt x="377" y="101"/>
                    <a:pt x="359" y="27"/>
                  </a:cubicBezTo>
                  <a:close/>
                  <a:moveTo>
                    <a:pt x="337" y="244"/>
                  </a:moveTo>
                  <a:cubicBezTo>
                    <a:pt x="238" y="256"/>
                    <a:pt x="139" y="256"/>
                    <a:pt x="40" y="244"/>
                  </a:cubicBezTo>
                  <a:cubicBezTo>
                    <a:pt x="23" y="174"/>
                    <a:pt x="23" y="103"/>
                    <a:pt x="40" y="32"/>
                  </a:cubicBezTo>
                  <a:cubicBezTo>
                    <a:pt x="139" y="20"/>
                    <a:pt x="238" y="20"/>
                    <a:pt x="337" y="32"/>
                  </a:cubicBezTo>
                  <a:cubicBezTo>
                    <a:pt x="354" y="103"/>
                    <a:pt x="354" y="174"/>
                    <a:pt x="337" y="24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Freeform 15"/>
            <p:cNvSpPr>
              <a:spLocks noEditPoints="1"/>
            </p:cNvSpPr>
            <p:nvPr/>
          </p:nvSpPr>
          <p:spPr bwMode="auto">
            <a:xfrm>
              <a:off x="6611938" y="301625"/>
              <a:ext cx="131763" cy="128587"/>
            </a:xfrm>
            <a:custGeom>
              <a:avLst/>
              <a:gdLst>
                <a:gd name="T0" fmla="*/ 17 w 35"/>
                <a:gd name="T1" fmla="*/ 34 h 34"/>
                <a:gd name="T2" fmla="*/ 35 w 35"/>
                <a:gd name="T3" fmla="*/ 17 h 34"/>
                <a:gd name="T4" fmla="*/ 17 w 35"/>
                <a:gd name="T5" fmla="*/ 0 h 34"/>
                <a:gd name="T6" fmla="*/ 0 w 35"/>
                <a:gd name="T7" fmla="*/ 17 h 34"/>
                <a:gd name="T8" fmla="*/ 17 w 35"/>
                <a:gd name="T9" fmla="*/ 34 h 34"/>
                <a:gd name="T10" fmla="*/ 17 w 35"/>
                <a:gd name="T11" fmla="*/ 11 h 34"/>
                <a:gd name="T12" fmla="*/ 23 w 35"/>
                <a:gd name="T13" fmla="*/ 17 h 34"/>
                <a:gd name="T14" fmla="*/ 17 w 35"/>
                <a:gd name="T15" fmla="*/ 23 h 34"/>
                <a:gd name="T16" fmla="*/ 12 w 35"/>
                <a:gd name="T17" fmla="*/ 17 h 34"/>
                <a:gd name="T18" fmla="*/ 17 w 35"/>
                <a:gd name="T19"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4">
                  <a:moveTo>
                    <a:pt x="17" y="34"/>
                  </a:moveTo>
                  <a:cubicBezTo>
                    <a:pt x="27" y="34"/>
                    <a:pt x="35" y="26"/>
                    <a:pt x="35" y="17"/>
                  </a:cubicBezTo>
                  <a:cubicBezTo>
                    <a:pt x="35" y="7"/>
                    <a:pt x="27" y="0"/>
                    <a:pt x="17" y="0"/>
                  </a:cubicBezTo>
                  <a:cubicBezTo>
                    <a:pt x="8" y="0"/>
                    <a:pt x="0" y="7"/>
                    <a:pt x="0" y="17"/>
                  </a:cubicBezTo>
                  <a:cubicBezTo>
                    <a:pt x="0" y="26"/>
                    <a:pt x="8" y="34"/>
                    <a:pt x="17" y="34"/>
                  </a:cubicBezTo>
                  <a:close/>
                  <a:moveTo>
                    <a:pt x="17" y="11"/>
                  </a:moveTo>
                  <a:cubicBezTo>
                    <a:pt x="21" y="11"/>
                    <a:pt x="23" y="14"/>
                    <a:pt x="23" y="17"/>
                  </a:cubicBezTo>
                  <a:cubicBezTo>
                    <a:pt x="23" y="20"/>
                    <a:pt x="21" y="23"/>
                    <a:pt x="17" y="23"/>
                  </a:cubicBezTo>
                  <a:cubicBezTo>
                    <a:pt x="14" y="23"/>
                    <a:pt x="12" y="20"/>
                    <a:pt x="12" y="17"/>
                  </a:cubicBezTo>
                  <a:cubicBezTo>
                    <a:pt x="12" y="14"/>
                    <a:pt x="14" y="11"/>
                    <a:pt x="17"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16"/>
            <p:cNvSpPr>
              <a:spLocks/>
            </p:cNvSpPr>
            <p:nvPr/>
          </p:nvSpPr>
          <p:spPr bwMode="auto">
            <a:xfrm>
              <a:off x="6570663" y="860425"/>
              <a:ext cx="173038" cy="46037"/>
            </a:xfrm>
            <a:custGeom>
              <a:avLst/>
              <a:gdLst>
                <a:gd name="T0" fmla="*/ 40 w 46"/>
                <a:gd name="T1" fmla="*/ 0 h 12"/>
                <a:gd name="T2" fmla="*/ 5 w 46"/>
                <a:gd name="T3" fmla="*/ 0 h 12"/>
                <a:gd name="T4" fmla="*/ 0 w 46"/>
                <a:gd name="T5" fmla="*/ 6 h 12"/>
                <a:gd name="T6" fmla="*/ 5 w 46"/>
                <a:gd name="T7" fmla="*/ 12 h 12"/>
                <a:gd name="T8" fmla="*/ 40 w 46"/>
                <a:gd name="T9" fmla="*/ 12 h 12"/>
                <a:gd name="T10" fmla="*/ 46 w 46"/>
                <a:gd name="T11" fmla="*/ 6 h 12"/>
                <a:gd name="T12" fmla="*/ 40 w 4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6" h="12">
                  <a:moveTo>
                    <a:pt x="40" y="0"/>
                  </a:moveTo>
                  <a:cubicBezTo>
                    <a:pt x="5" y="0"/>
                    <a:pt x="5" y="0"/>
                    <a:pt x="5" y="0"/>
                  </a:cubicBezTo>
                  <a:cubicBezTo>
                    <a:pt x="2" y="0"/>
                    <a:pt x="0" y="3"/>
                    <a:pt x="0" y="6"/>
                  </a:cubicBezTo>
                  <a:cubicBezTo>
                    <a:pt x="0" y="9"/>
                    <a:pt x="2" y="12"/>
                    <a:pt x="5" y="12"/>
                  </a:cubicBezTo>
                  <a:cubicBezTo>
                    <a:pt x="40" y="12"/>
                    <a:pt x="40" y="12"/>
                    <a:pt x="40" y="12"/>
                  </a:cubicBezTo>
                  <a:cubicBezTo>
                    <a:pt x="43" y="12"/>
                    <a:pt x="46" y="9"/>
                    <a:pt x="46" y="6"/>
                  </a:cubicBezTo>
                  <a:cubicBezTo>
                    <a:pt x="46" y="3"/>
                    <a:pt x="43" y="0"/>
                    <a:pt x="40"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17"/>
            <p:cNvSpPr>
              <a:spLocks/>
            </p:cNvSpPr>
            <p:nvPr/>
          </p:nvSpPr>
          <p:spPr bwMode="auto">
            <a:xfrm>
              <a:off x="6611938" y="733425"/>
              <a:ext cx="173038" cy="41275"/>
            </a:xfrm>
            <a:custGeom>
              <a:avLst/>
              <a:gdLst>
                <a:gd name="T0" fmla="*/ 40 w 46"/>
                <a:gd name="T1" fmla="*/ 0 h 11"/>
                <a:gd name="T2" fmla="*/ 6 w 46"/>
                <a:gd name="T3" fmla="*/ 0 h 11"/>
                <a:gd name="T4" fmla="*/ 0 w 46"/>
                <a:gd name="T5" fmla="*/ 5 h 11"/>
                <a:gd name="T6" fmla="*/ 6 w 46"/>
                <a:gd name="T7" fmla="*/ 11 h 11"/>
                <a:gd name="T8" fmla="*/ 40 w 46"/>
                <a:gd name="T9" fmla="*/ 11 h 11"/>
                <a:gd name="T10" fmla="*/ 46 w 46"/>
                <a:gd name="T11" fmla="*/ 5 h 11"/>
                <a:gd name="T12" fmla="*/ 40 w 46"/>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46" h="11">
                  <a:moveTo>
                    <a:pt x="40" y="0"/>
                  </a:moveTo>
                  <a:cubicBezTo>
                    <a:pt x="6" y="0"/>
                    <a:pt x="6" y="0"/>
                    <a:pt x="6" y="0"/>
                  </a:cubicBezTo>
                  <a:cubicBezTo>
                    <a:pt x="3" y="0"/>
                    <a:pt x="0" y="2"/>
                    <a:pt x="0" y="5"/>
                  </a:cubicBezTo>
                  <a:cubicBezTo>
                    <a:pt x="0" y="9"/>
                    <a:pt x="3" y="11"/>
                    <a:pt x="6" y="11"/>
                  </a:cubicBezTo>
                  <a:cubicBezTo>
                    <a:pt x="40" y="11"/>
                    <a:pt x="40" y="11"/>
                    <a:pt x="40" y="11"/>
                  </a:cubicBezTo>
                  <a:cubicBezTo>
                    <a:pt x="44" y="11"/>
                    <a:pt x="46" y="9"/>
                    <a:pt x="46" y="5"/>
                  </a:cubicBezTo>
                  <a:cubicBezTo>
                    <a:pt x="46" y="2"/>
                    <a:pt x="44" y="0"/>
                    <a:pt x="40"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18"/>
            <p:cNvSpPr>
              <a:spLocks/>
            </p:cNvSpPr>
            <p:nvPr/>
          </p:nvSpPr>
          <p:spPr bwMode="auto">
            <a:xfrm>
              <a:off x="6611938" y="601663"/>
              <a:ext cx="173038" cy="46037"/>
            </a:xfrm>
            <a:custGeom>
              <a:avLst/>
              <a:gdLst>
                <a:gd name="T0" fmla="*/ 40 w 46"/>
                <a:gd name="T1" fmla="*/ 0 h 12"/>
                <a:gd name="T2" fmla="*/ 6 w 46"/>
                <a:gd name="T3" fmla="*/ 0 h 12"/>
                <a:gd name="T4" fmla="*/ 0 w 46"/>
                <a:gd name="T5" fmla="*/ 6 h 12"/>
                <a:gd name="T6" fmla="*/ 6 w 46"/>
                <a:gd name="T7" fmla="*/ 12 h 12"/>
                <a:gd name="T8" fmla="*/ 40 w 46"/>
                <a:gd name="T9" fmla="*/ 12 h 12"/>
                <a:gd name="T10" fmla="*/ 46 w 46"/>
                <a:gd name="T11" fmla="*/ 6 h 12"/>
                <a:gd name="T12" fmla="*/ 40 w 4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6" h="12">
                  <a:moveTo>
                    <a:pt x="40" y="0"/>
                  </a:moveTo>
                  <a:cubicBezTo>
                    <a:pt x="6" y="0"/>
                    <a:pt x="6" y="0"/>
                    <a:pt x="6" y="0"/>
                  </a:cubicBezTo>
                  <a:cubicBezTo>
                    <a:pt x="3" y="0"/>
                    <a:pt x="0" y="3"/>
                    <a:pt x="0" y="6"/>
                  </a:cubicBezTo>
                  <a:cubicBezTo>
                    <a:pt x="0" y="9"/>
                    <a:pt x="3" y="12"/>
                    <a:pt x="6" y="12"/>
                  </a:cubicBezTo>
                  <a:cubicBezTo>
                    <a:pt x="40" y="12"/>
                    <a:pt x="40" y="12"/>
                    <a:pt x="40" y="12"/>
                  </a:cubicBezTo>
                  <a:cubicBezTo>
                    <a:pt x="44" y="12"/>
                    <a:pt x="46" y="9"/>
                    <a:pt x="46" y="6"/>
                  </a:cubicBezTo>
                  <a:cubicBezTo>
                    <a:pt x="46" y="3"/>
                    <a:pt x="44" y="0"/>
                    <a:pt x="40"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19"/>
            <p:cNvSpPr>
              <a:spLocks/>
            </p:cNvSpPr>
            <p:nvPr/>
          </p:nvSpPr>
          <p:spPr bwMode="auto">
            <a:xfrm>
              <a:off x="5880100" y="422275"/>
              <a:ext cx="258763" cy="179387"/>
            </a:xfrm>
            <a:custGeom>
              <a:avLst/>
              <a:gdLst>
                <a:gd name="T0" fmla="*/ 63 w 69"/>
                <a:gd name="T1" fmla="*/ 0 h 48"/>
                <a:gd name="T2" fmla="*/ 10 w 69"/>
                <a:gd name="T3" fmla="*/ 4 h 48"/>
                <a:gd name="T4" fmla="*/ 3 w 69"/>
                <a:gd name="T5" fmla="*/ 10 h 48"/>
                <a:gd name="T6" fmla="*/ 0 w 69"/>
                <a:gd name="T7" fmla="*/ 42 h 48"/>
                <a:gd name="T8" fmla="*/ 5 w 69"/>
                <a:gd name="T9" fmla="*/ 48 h 48"/>
                <a:gd name="T10" fmla="*/ 11 w 69"/>
                <a:gd name="T11" fmla="*/ 42 h 48"/>
                <a:gd name="T12" fmla="*/ 13 w 69"/>
                <a:gd name="T13" fmla="*/ 21 h 48"/>
                <a:gd name="T14" fmla="*/ 20 w 69"/>
                <a:gd name="T15" fmla="*/ 14 h 48"/>
                <a:gd name="T16" fmla="*/ 63 w 69"/>
                <a:gd name="T17" fmla="*/ 11 h 48"/>
                <a:gd name="T18" fmla="*/ 69 w 69"/>
                <a:gd name="T19" fmla="*/ 5 h 48"/>
                <a:gd name="T20" fmla="*/ 63 w 69"/>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8">
                  <a:moveTo>
                    <a:pt x="63" y="0"/>
                  </a:moveTo>
                  <a:cubicBezTo>
                    <a:pt x="10" y="4"/>
                    <a:pt x="10" y="4"/>
                    <a:pt x="10" y="4"/>
                  </a:cubicBezTo>
                  <a:cubicBezTo>
                    <a:pt x="7" y="4"/>
                    <a:pt x="4" y="7"/>
                    <a:pt x="3" y="10"/>
                  </a:cubicBezTo>
                  <a:cubicBezTo>
                    <a:pt x="0" y="42"/>
                    <a:pt x="0" y="42"/>
                    <a:pt x="0" y="42"/>
                  </a:cubicBezTo>
                  <a:cubicBezTo>
                    <a:pt x="0" y="46"/>
                    <a:pt x="2" y="48"/>
                    <a:pt x="5" y="48"/>
                  </a:cubicBezTo>
                  <a:cubicBezTo>
                    <a:pt x="8" y="48"/>
                    <a:pt x="11" y="46"/>
                    <a:pt x="11" y="42"/>
                  </a:cubicBezTo>
                  <a:cubicBezTo>
                    <a:pt x="13" y="21"/>
                    <a:pt x="13" y="21"/>
                    <a:pt x="13" y="21"/>
                  </a:cubicBezTo>
                  <a:cubicBezTo>
                    <a:pt x="14" y="17"/>
                    <a:pt x="16" y="15"/>
                    <a:pt x="20" y="14"/>
                  </a:cubicBezTo>
                  <a:cubicBezTo>
                    <a:pt x="63" y="11"/>
                    <a:pt x="63" y="11"/>
                    <a:pt x="63" y="11"/>
                  </a:cubicBezTo>
                  <a:cubicBezTo>
                    <a:pt x="66" y="11"/>
                    <a:pt x="69" y="9"/>
                    <a:pt x="69" y="5"/>
                  </a:cubicBezTo>
                  <a:cubicBezTo>
                    <a:pt x="69" y="2"/>
                    <a:pt x="66" y="0"/>
                    <a:pt x="63"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90" name="Group 89"/>
          <p:cNvGrpSpPr/>
          <p:nvPr/>
        </p:nvGrpSpPr>
        <p:grpSpPr>
          <a:xfrm>
            <a:off x="1306661" y="1924661"/>
            <a:ext cx="423629" cy="370251"/>
            <a:chOff x="8296275" y="8293096"/>
            <a:chExt cx="1385888" cy="1211261"/>
          </a:xfrm>
          <a:solidFill>
            <a:schemeClr val="bg1"/>
          </a:solidFill>
        </p:grpSpPr>
        <p:sp>
          <p:nvSpPr>
            <p:cNvPr id="91" name="Freeform 8"/>
            <p:cNvSpPr>
              <a:spLocks noEditPoints="1"/>
            </p:cNvSpPr>
            <p:nvPr/>
          </p:nvSpPr>
          <p:spPr bwMode="auto">
            <a:xfrm>
              <a:off x="8296275" y="8293096"/>
              <a:ext cx="1385888" cy="1211261"/>
            </a:xfrm>
            <a:custGeom>
              <a:avLst/>
              <a:gdLst>
                <a:gd name="T0" fmla="*/ 368 w 369"/>
                <a:gd name="T1" fmla="*/ 190 h 323"/>
                <a:gd name="T2" fmla="*/ 322 w 369"/>
                <a:gd name="T3" fmla="*/ 17 h 323"/>
                <a:gd name="T4" fmla="*/ 299 w 369"/>
                <a:gd name="T5" fmla="*/ 0 h 323"/>
                <a:gd name="T6" fmla="*/ 184 w 369"/>
                <a:gd name="T7" fmla="*/ 0 h 323"/>
                <a:gd name="T8" fmla="*/ 69 w 369"/>
                <a:gd name="T9" fmla="*/ 0 h 323"/>
                <a:gd name="T10" fmla="*/ 47 w 369"/>
                <a:gd name="T11" fmla="*/ 17 h 323"/>
                <a:gd name="T12" fmla="*/ 1 w 369"/>
                <a:gd name="T13" fmla="*/ 190 h 323"/>
                <a:gd name="T14" fmla="*/ 0 w 369"/>
                <a:gd name="T15" fmla="*/ 196 h 323"/>
                <a:gd name="T16" fmla="*/ 0 w 369"/>
                <a:gd name="T17" fmla="*/ 276 h 323"/>
                <a:gd name="T18" fmla="*/ 46 w 369"/>
                <a:gd name="T19" fmla="*/ 323 h 323"/>
                <a:gd name="T20" fmla="*/ 323 w 369"/>
                <a:gd name="T21" fmla="*/ 323 h 323"/>
                <a:gd name="T22" fmla="*/ 369 w 369"/>
                <a:gd name="T23" fmla="*/ 276 h 323"/>
                <a:gd name="T24" fmla="*/ 369 w 369"/>
                <a:gd name="T25" fmla="*/ 196 h 323"/>
                <a:gd name="T26" fmla="*/ 368 w 369"/>
                <a:gd name="T27" fmla="*/ 190 h 323"/>
                <a:gd name="T28" fmla="*/ 346 w 369"/>
                <a:gd name="T29" fmla="*/ 276 h 323"/>
                <a:gd name="T30" fmla="*/ 323 w 369"/>
                <a:gd name="T31" fmla="*/ 299 h 323"/>
                <a:gd name="T32" fmla="*/ 46 w 369"/>
                <a:gd name="T33" fmla="*/ 299 h 323"/>
                <a:gd name="T34" fmla="*/ 23 w 369"/>
                <a:gd name="T35" fmla="*/ 276 h 323"/>
                <a:gd name="T36" fmla="*/ 23 w 369"/>
                <a:gd name="T37" fmla="*/ 196 h 323"/>
                <a:gd name="T38" fmla="*/ 69 w 369"/>
                <a:gd name="T39" fmla="*/ 23 h 323"/>
                <a:gd name="T40" fmla="*/ 299 w 369"/>
                <a:gd name="T41" fmla="*/ 23 h 323"/>
                <a:gd name="T42" fmla="*/ 346 w 369"/>
                <a:gd name="T43" fmla="*/ 196 h 323"/>
                <a:gd name="T44" fmla="*/ 346 w 369"/>
                <a:gd name="T45" fmla="*/ 27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9" h="323">
                  <a:moveTo>
                    <a:pt x="368" y="190"/>
                  </a:moveTo>
                  <a:cubicBezTo>
                    <a:pt x="322" y="17"/>
                    <a:pt x="322" y="17"/>
                    <a:pt x="322" y="17"/>
                  </a:cubicBezTo>
                  <a:cubicBezTo>
                    <a:pt x="319" y="7"/>
                    <a:pt x="310" y="0"/>
                    <a:pt x="299" y="0"/>
                  </a:cubicBezTo>
                  <a:cubicBezTo>
                    <a:pt x="184" y="0"/>
                    <a:pt x="184" y="0"/>
                    <a:pt x="184" y="0"/>
                  </a:cubicBezTo>
                  <a:cubicBezTo>
                    <a:pt x="69" y="0"/>
                    <a:pt x="69" y="0"/>
                    <a:pt x="69" y="0"/>
                  </a:cubicBezTo>
                  <a:cubicBezTo>
                    <a:pt x="59" y="0"/>
                    <a:pt x="50" y="7"/>
                    <a:pt x="47" y="17"/>
                  </a:cubicBezTo>
                  <a:cubicBezTo>
                    <a:pt x="1" y="190"/>
                    <a:pt x="1" y="190"/>
                    <a:pt x="1" y="190"/>
                  </a:cubicBezTo>
                  <a:cubicBezTo>
                    <a:pt x="0" y="192"/>
                    <a:pt x="0" y="194"/>
                    <a:pt x="0" y="196"/>
                  </a:cubicBezTo>
                  <a:cubicBezTo>
                    <a:pt x="0" y="276"/>
                    <a:pt x="0" y="276"/>
                    <a:pt x="0" y="276"/>
                  </a:cubicBezTo>
                  <a:cubicBezTo>
                    <a:pt x="0" y="302"/>
                    <a:pt x="21" y="323"/>
                    <a:pt x="46" y="323"/>
                  </a:cubicBezTo>
                  <a:cubicBezTo>
                    <a:pt x="323" y="323"/>
                    <a:pt x="323" y="323"/>
                    <a:pt x="323" y="323"/>
                  </a:cubicBezTo>
                  <a:cubicBezTo>
                    <a:pt x="348" y="323"/>
                    <a:pt x="369" y="302"/>
                    <a:pt x="369" y="276"/>
                  </a:cubicBezTo>
                  <a:cubicBezTo>
                    <a:pt x="369" y="196"/>
                    <a:pt x="369" y="196"/>
                    <a:pt x="369" y="196"/>
                  </a:cubicBezTo>
                  <a:cubicBezTo>
                    <a:pt x="369" y="194"/>
                    <a:pt x="368" y="192"/>
                    <a:pt x="368" y="190"/>
                  </a:cubicBezTo>
                  <a:close/>
                  <a:moveTo>
                    <a:pt x="346" y="276"/>
                  </a:moveTo>
                  <a:cubicBezTo>
                    <a:pt x="346" y="289"/>
                    <a:pt x="335" y="299"/>
                    <a:pt x="323" y="299"/>
                  </a:cubicBezTo>
                  <a:cubicBezTo>
                    <a:pt x="46" y="299"/>
                    <a:pt x="46" y="299"/>
                    <a:pt x="46" y="299"/>
                  </a:cubicBezTo>
                  <a:cubicBezTo>
                    <a:pt x="34" y="299"/>
                    <a:pt x="23" y="289"/>
                    <a:pt x="23" y="276"/>
                  </a:cubicBezTo>
                  <a:cubicBezTo>
                    <a:pt x="23" y="196"/>
                    <a:pt x="23" y="196"/>
                    <a:pt x="23" y="196"/>
                  </a:cubicBezTo>
                  <a:cubicBezTo>
                    <a:pt x="69" y="23"/>
                    <a:pt x="69" y="23"/>
                    <a:pt x="69" y="23"/>
                  </a:cubicBezTo>
                  <a:cubicBezTo>
                    <a:pt x="299" y="23"/>
                    <a:pt x="299" y="23"/>
                    <a:pt x="299" y="23"/>
                  </a:cubicBezTo>
                  <a:cubicBezTo>
                    <a:pt x="346" y="196"/>
                    <a:pt x="346" y="196"/>
                    <a:pt x="346" y="196"/>
                  </a:cubicBezTo>
                  <a:lnTo>
                    <a:pt x="346" y="2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9"/>
            <p:cNvSpPr>
              <a:spLocks noEditPoints="1"/>
            </p:cNvSpPr>
            <p:nvPr/>
          </p:nvSpPr>
          <p:spPr bwMode="auto">
            <a:xfrm>
              <a:off x="8461376" y="8466137"/>
              <a:ext cx="1055689" cy="776288"/>
            </a:xfrm>
            <a:custGeom>
              <a:avLst/>
              <a:gdLst>
                <a:gd name="T0" fmla="*/ 229 w 281"/>
                <a:gd name="T1" fmla="*/ 0 h 207"/>
                <a:gd name="T2" fmla="*/ 51 w 281"/>
                <a:gd name="T3" fmla="*/ 0 h 207"/>
                <a:gd name="T4" fmla="*/ 40 w 281"/>
                <a:gd name="T5" fmla="*/ 9 h 207"/>
                <a:gd name="T6" fmla="*/ 0 w 281"/>
                <a:gd name="T7" fmla="*/ 147 h 207"/>
                <a:gd name="T8" fmla="*/ 2 w 281"/>
                <a:gd name="T9" fmla="*/ 157 h 207"/>
                <a:gd name="T10" fmla="*/ 12 w 281"/>
                <a:gd name="T11" fmla="*/ 161 h 207"/>
                <a:gd name="T12" fmla="*/ 45 w 281"/>
                <a:gd name="T13" fmla="*/ 161 h 207"/>
                <a:gd name="T14" fmla="*/ 58 w 281"/>
                <a:gd name="T15" fmla="*/ 161 h 207"/>
                <a:gd name="T16" fmla="*/ 64 w 281"/>
                <a:gd name="T17" fmla="*/ 161 h 207"/>
                <a:gd name="T18" fmla="*/ 81 w 281"/>
                <a:gd name="T19" fmla="*/ 195 h 207"/>
                <a:gd name="T20" fmla="*/ 101 w 281"/>
                <a:gd name="T21" fmla="*/ 207 h 207"/>
                <a:gd name="T22" fmla="*/ 179 w 281"/>
                <a:gd name="T23" fmla="*/ 207 h 207"/>
                <a:gd name="T24" fmla="*/ 200 w 281"/>
                <a:gd name="T25" fmla="*/ 195 h 207"/>
                <a:gd name="T26" fmla="*/ 217 w 281"/>
                <a:gd name="T27" fmla="*/ 161 h 207"/>
                <a:gd name="T28" fmla="*/ 223 w 281"/>
                <a:gd name="T29" fmla="*/ 161 h 207"/>
                <a:gd name="T30" fmla="*/ 236 w 281"/>
                <a:gd name="T31" fmla="*/ 161 h 207"/>
                <a:gd name="T32" fmla="*/ 269 w 281"/>
                <a:gd name="T33" fmla="*/ 161 h 207"/>
                <a:gd name="T34" fmla="*/ 278 w 281"/>
                <a:gd name="T35" fmla="*/ 157 h 207"/>
                <a:gd name="T36" fmla="*/ 280 w 281"/>
                <a:gd name="T37" fmla="*/ 147 h 207"/>
                <a:gd name="T38" fmla="*/ 241 w 281"/>
                <a:gd name="T39" fmla="*/ 9 h 207"/>
                <a:gd name="T40" fmla="*/ 229 w 281"/>
                <a:gd name="T41" fmla="*/ 0 h 207"/>
                <a:gd name="T42" fmla="*/ 236 w 281"/>
                <a:gd name="T43" fmla="*/ 138 h 207"/>
                <a:gd name="T44" fmla="*/ 217 w 281"/>
                <a:gd name="T45" fmla="*/ 138 h 207"/>
                <a:gd name="T46" fmla="*/ 196 w 281"/>
                <a:gd name="T47" fmla="*/ 151 h 207"/>
                <a:gd name="T48" fmla="*/ 179 w 281"/>
                <a:gd name="T49" fmla="*/ 184 h 207"/>
                <a:gd name="T50" fmla="*/ 101 w 281"/>
                <a:gd name="T51" fmla="*/ 184 h 207"/>
                <a:gd name="T52" fmla="*/ 85 w 281"/>
                <a:gd name="T53" fmla="*/ 151 h 207"/>
                <a:gd name="T54" fmla="*/ 64 w 281"/>
                <a:gd name="T55" fmla="*/ 138 h 207"/>
                <a:gd name="T56" fmla="*/ 45 w 281"/>
                <a:gd name="T57" fmla="*/ 138 h 207"/>
                <a:gd name="T58" fmla="*/ 18 w 281"/>
                <a:gd name="T59" fmla="*/ 138 h 207"/>
                <a:gd name="T60" fmla="*/ 51 w 281"/>
                <a:gd name="T61" fmla="*/ 12 h 207"/>
                <a:gd name="T62" fmla="*/ 229 w 281"/>
                <a:gd name="T63" fmla="*/ 12 h 207"/>
                <a:gd name="T64" fmla="*/ 263 w 281"/>
                <a:gd name="T65" fmla="*/ 138 h 207"/>
                <a:gd name="T66" fmla="*/ 236 w 281"/>
                <a:gd name="T67" fmla="*/ 13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1" h="207">
                  <a:moveTo>
                    <a:pt x="229" y="0"/>
                  </a:moveTo>
                  <a:cubicBezTo>
                    <a:pt x="51" y="0"/>
                    <a:pt x="51" y="0"/>
                    <a:pt x="51" y="0"/>
                  </a:cubicBezTo>
                  <a:cubicBezTo>
                    <a:pt x="46" y="0"/>
                    <a:pt x="41" y="4"/>
                    <a:pt x="40" y="9"/>
                  </a:cubicBezTo>
                  <a:cubicBezTo>
                    <a:pt x="0" y="147"/>
                    <a:pt x="0" y="147"/>
                    <a:pt x="0" y="147"/>
                  </a:cubicBezTo>
                  <a:cubicBezTo>
                    <a:pt x="0" y="150"/>
                    <a:pt x="0" y="154"/>
                    <a:pt x="2" y="157"/>
                  </a:cubicBezTo>
                  <a:cubicBezTo>
                    <a:pt x="5" y="160"/>
                    <a:pt x="8" y="161"/>
                    <a:pt x="12" y="161"/>
                  </a:cubicBezTo>
                  <a:cubicBezTo>
                    <a:pt x="45" y="161"/>
                    <a:pt x="45" y="161"/>
                    <a:pt x="45" y="161"/>
                  </a:cubicBezTo>
                  <a:cubicBezTo>
                    <a:pt x="58" y="161"/>
                    <a:pt x="58" y="161"/>
                    <a:pt x="58" y="161"/>
                  </a:cubicBezTo>
                  <a:cubicBezTo>
                    <a:pt x="64" y="161"/>
                    <a:pt x="64" y="161"/>
                    <a:pt x="64" y="161"/>
                  </a:cubicBezTo>
                  <a:cubicBezTo>
                    <a:pt x="81" y="195"/>
                    <a:pt x="81" y="195"/>
                    <a:pt x="81" y="195"/>
                  </a:cubicBezTo>
                  <a:cubicBezTo>
                    <a:pt x="85" y="203"/>
                    <a:pt x="93" y="207"/>
                    <a:pt x="101" y="207"/>
                  </a:cubicBezTo>
                  <a:cubicBezTo>
                    <a:pt x="179" y="207"/>
                    <a:pt x="179" y="207"/>
                    <a:pt x="179" y="207"/>
                  </a:cubicBezTo>
                  <a:cubicBezTo>
                    <a:pt x="188" y="207"/>
                    <a:pt x="196" y="203"/>
                    <a:pt x="200" y="195"/>
                  </a:cubicBezTo>
                  <a:cubicBezTo>
                    <a:pt x="217" y="161"/>
                    <a:pt x="217" y="161"/>
                    <a:pt x="217" y="161"/>
                  </a:cubicBezTo>
                  <a:cubicBezTo>
                    <a:pt x="223" y="161"/>
                    <a:pt x="223" y="161"/>
                    <a:pt x="223" y="161"/>
                  </a:cubicBezTo>
                  <a:cubicBezTo>
                    <a:pt x="236" y="161"/>
                    <a:pt x="236" y="161"/>
                    <a:pt x="236" y="161"/>
                  </a:cubicBezTo>
                  <a:cubicBezTo>
                    <a:pt x="269" y="161"/>
                    <a:pt x="269" y="161"/>
                    <a:pt x="269" y="161"/>
                  </a:cubicBezTo>
                  <a:cubicBezTo>
                    <a:pt x="273" y="161"/>
                    <a:pt x="276" y="160"/>
                    <a:pt x="278" y="157"/>
                  </a:cubicBezTo>
                  <a:cubicBezTo>
                    <a:pt x="280" y="154"/>
                    <a:pt x="281" y="150"/>
                    <a:pt x="280" y="147"/>
                  </a:cubicBezTo>
                  <a:cubicBezTo>
                    <a:pt x="241" y="9"/>
                    <a:pt x="241" y="9"/>
                    <a:pt x="241" y="9"/>
                  </a:cubicBezTo>
                  <a:cubicBezTo>
                    <a:pt x="239" y="4"/>
                    <a:pt x="235" y="0"/>
                    <a:pt x="229" y="0"/>
                  </a:cubicBezTo>
                  <a:close/>
                  <a:moveTo>
                    <a:pt x="236" y="138"/>
                  </a:moveTo>
                  <a:cubicBezTo>
                    <a:pt x="217" y="138"/>
                    <a:pt x="217" y="138"/>
                    <a:pt x="217" y="138"/>
                  </a:cubicBezTo>
                  <a:cubicBezTo>
                    <a:pt x="208" y="138"/>
                    <a:pt x="200" y="143"/>
                    <a:pt x="196" y="151"/>
                  </a:cubicBezTo>
                  <a:cubicBezTo>
                    <a:pt x="179" y="184"/>
                    <a:pt x="179" y="184"/>
                    <a:pt x="179" y="184"/>
                  </a:cubicBezTo>
                  <a:cubicBezTo>
                    <a:pt x="101" y="184"/>
                    <a:pt x="101" y="184"/>
                    <a:pt x="101" y="184"/>
                  </a:cubicBezTo>
                  <a:cubicBezTo>
                    <a:pt x="85" y="151"/>
                    <a:pt x="85" y="151"/>
                    <a:pt x="85" y="151"/>
                  </a:cubicBezTo>
                  <a:cubicBezTo>
                    <a:pt x="81" y="143"/>
                    <a:pt x="73" y="138"/>
                    <a:pt x="64" y="138"/>
                  </a:cubicBezTo>
                  <a:cubicBezTo>
                    <a:pt x="45" y="138"/>
                    <a:pt x="45" y="138"/>
                    <a:pt x="45" y="138"/>
                  </a:cubicBezTo>
                  <a:cubicBezTo>
                    <a:pt x="18" y="138"/>
                    <a:pt x="18" y="138"/>
                    <a:pt x="18" y="138"/>
                  </a:cubicBezTo>
                  <a:cubicBezTo>
                    <a:pt x="51" y="12"/>
                    <a:pt x="51" y="12"/>
                    <a:pt x="51" y="12"/>
                  </a:cubicBezTo>
                  <a:cubicBezTo>
                    <a:pt x="229" y="12"/>
                    <a:pt x="229" y="12"/>
                    <a:pt x="229" y="12"/>
                  </a:cubicBezTo>
                  <a:cubicBezTo>
                    <a:pt x="263" y="138"/>
                    <a:pt x="263" y="138"/>
                    <a:pt x="263" y="138"/>
                  </a:cubicBezTo>
                  <a:lnTo>
                    <a:pt x="236" y="13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93" name="Group 92"/>
          <p:cNvGrpSpPr/>
          <p:nvPr/>
        </p:nvGrpSpPr>
        <p:grpSpPr>
          <a:xfrm>
            <a:off x="6838770" y="1931455"/>
            <a:ext cx="422173" cy="356663"/>
            <a:chOff x="13828713" y="2805113"/>
            <a:chExt cx="1381125" cy="1166812"/>
          </a:xfrm>
          <a:solidFill>
            <a:schemeClr val="bg1"/>
          </a:solidFill>
        </p:grpSpPr>
        <p:sp>
          <p:nvSpPr>
            <p:cNvPr id="94" name="Freeform 10"/>
            <p:cNvSpPr>
              <a:spLocks noEditPoints="1"/>
            </p:cNvSpPr>
            <p:nvPr/>
          </p:nvSpPr>
          <p:spPr bwMode="auto">
            <a:xfrm>
              <a:off x="14173200" y="3109913"/>
              <a:ext cx="690563" cy="690562"/>
            </a:xfrm>
            <a:custGeom>
              <a:avLst/>
              <a:gdLst>
                <a:gd name="T0" fmla="*/ 92 w 184"/>
                <a:gd name="T1" fmla="*/ 0 h 184"/>
                <a:gd name="T2" fmla="*/ 0 w 184"/>
                <a:gd name="T3" fmla="*/ 92 h 184"/>
                <a:gd name="T4" fmla="*/ 92 w 184"/>
                <a:gd name="T5" fmla="*/ 184 h 184"/>
                <a:gd name="T6" fmla="*/ 184 w 184"/>
                <a:gd name="T7" fmla="*/ 92 h 184"/>
                <a:gd name="T8" fmla="*/ 92 w 184"/>
                <a:gd name="T9" fmla="*/ 0 h 184"/>
                <a:gd name="T10" fmla="*/ 144 w 184"/>
                <a:gd name="T11" fmla="*/ 137 h 184"/>
                <a:gd name="T12" fmla="*/ 47 w 184"/>
                <a:gd name="T13" fmla="*/ 144 h 184"/>
                <a:gd name="T14" fmla="*/ 39 w 184"/>
                <a:gd name="T15" fmla="*/ 47 h 184"/>
                <a:gd name="T16" fmla="*/ 137 w 184"/>
                <a:gd name="T17" fmla="*/ 39 h 184"/>
                <a:gd name="T18" fmla="*/ 144 w 184"/>
                <a:gd name="T19" fmla="*/ 13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84">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moveTo>
                    <a:pt x="144" y="137"/>
                  </a:moveTo>
                  <a:cubicBezTo>
                    <a:pt x="119" y="166"/>
                    <a:pt x="76" y="169"/>
                    <a:pt x="47" y="144"/>
                  </a:cubicBezTo>
                  <a:cubicBezTo>
                    <a:pt x="18" y="120"/>
                    <a:pt x="15" y="76"/>
                    <a:pt x="39" y="47"/>
                  </a:cubicBezTo>
                  <a:cubicBezTo>
                    <a:pt x="64" y="18"/>
                    <a:pt x="108" y="15"/>
                    <a:pt x="137" y="39"/>
                  </a:cubicBezTo>
                  <a:cubicBezTo>
                    <a:pt x="166" y="64"/>
                    <a:pt x="169" y="108"/>
                    <a:pt x="144" y="13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Freeform 11"/>
            <p:cNvSpPr>
              <a:spLocks/>
            </p:cNvSpPr>
            <p:nvPr/>
          </p:nvSpPr>
          <p:spPr bwMode="auto">
            <a:xfrm>
              <a:off x="14346238" y="3281363"/>
              <a:ext cx="195263" cy="195262"/>
            </a:xfrm>
            <a:custGeom>
              <a:avLst/>
              <a:gdLst>
                <a:gd name="T0" fmla="*/ 46 w 52"/>
                <a:gd name="T1" fmla="*/ 0 h 52"/>
                <a:gd name="T2" fmla="*/ 0 w 52"/>
                <a:gd name="T3" fmla="*/ 46 h 52"/>
                <a:gd name="T4" fmla="*/ 0 w 52"/>
                <a:gd name="T5" fmla="*/ 46 h 52"/>
                <a:gd name="T6" fmla="*/ 6 w 52"/>
                <a:gd name="T7" fmla="*/ 52 h 52"/>
                <a:gd name="T8" fmla="*/ 11 w 52"/>
                <a:gd name="T9" fmla="*/ 46 h 52"/>
                <a:gd name="T10" fmla="*/ 11 w 52"/>
                <a:gd name="T11" fmla="*/ 46 h 52"/>
                <a:gd name="T12" fmla="*/ 46 w 52"/>
                <a:gd name="T13" fmla="*/ 11 h 52"/>
                <a:gd name="T14" fmla="*/ 52 w 52"/>
                <a:gd name="T15" fmla="*/ 6 h 52"/>
                <a:gd name="T16" fmla="*/ 46 w 52"/>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2">
                  <a:moveTo>
                    <a:pt x="46" y="0"/>
                  </a:moveTo>
                  <a:cubicBezTo>
                    <a:pt x="20" y="0"/>
                    <a:pt x="0" y="20"/>
                    <a:pt x="0" y="46"/>
                  </a:cubicBezTo>
                  <a:cubicBezTo>
                    <a:pt x="0" y="46"/>
                    <a:pt x="0" y="46"/>
                    <a:pt x="0" y="46"/>
                  </a:cubicBezTo>
                  <a:cubicBezTo>
                    <a:pt x="0" y="49"/>
                    <a:pt x="2" y="52"/>
                    <a:pt x="6" y="52"/>
                  </a:cubicBezTo>
                  <a:cubicBezTo>
                    <a:pt x="9" y="52"/>
                    <a:pt x="11" y="49"/>
                    <a:pt x="11" y="46"/>
                  </a:cubicBezTo>
                  <a:cubicBezTo>
                    <a:pt x="11" y="46"/>
                    <a:pt x="11" y="46"/>
                    <a:pt x="11" y="46"/>
                  </a:cubicBezTo>
                  <a:cubicBezTo>
                    <a:pt x="11" y="27"/>
                    <a:pt x="27" y="11"/>
                    <a:pt x="46" y="11"/>
                  </a:cubicBezTo>
                  <a:cubicBezTo>
                    <a:pt x="49" y="11"/>
                    <a:pt x="52" y="9"/>
                    <a:pt x="52" y="6"/>
                  </a:cubicBezTo>
                  <a:cubicBezTo>
                    <a:pt x="52" y="2"/>
                    <a:pt x="49" y="0"/>
                    <a:pt x="4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6" name="Freeform 12"/>
            <p:cNvSpPr>
              <a:spLocks noEditPoints="1"/>
            </p:cNvSpPr>
            <p:nvPr/>
          </p:nvSpPr>
          <p:spPr bwMode="auto">
            <a:xfrm>
              <a:off x="13828713" y="2805113"/>
              <a:ext cx="1381125" cy="1166812"/>
            </a:xfrm>
            <a:custGeom>
              <a:avLst/>
              <a:gdLst>
                <a:gd name="T0" fmla="*/ 339 w 368"/>
                <a:gd name="T1" fmla="*/ 70 h 311"/>
                <a:gd name="T2" fmla="*/ 289 w 368"/>
                <a:gd name="T3" fmla="*/ 61 h 311"/>
                <a:gd name="T4" fmla="*/ 273 w 368"/>
                <a:gd name="T5" fmla="*/ 22 h 311"/>
                <a:gd name="T6" fmla="*/ 241 w 368"/>
                <a:gd name="T7" fmla="*/ 0 h 311"/>
                <a:gd name="T8" fmla="*/ 126 w 368"/>
                <a:gd name="T9" fmla="*/ 0 h 311"/>
                <a:gd name="T10" fmla="*/ 94 w 368"/>
                <a:gd name="T11" fmla="*/ 22 h 311"/>
                <a:gd name="T12" fmla="*/ 78 w 368"/>
                <a:gd name="T13" fmla="*/ 61 h 311"/>
                <a:gd name="T14" fmla="*/ 29 w 368"/>
                <a:gd name="T15" fmla="*/ 70 h 311"/>
                <a:gd name="T16" fmla="*/ 0 w 368"/>
                <a:gd name="T17" fmla="*/ 104 h 311"/>
                <a:gd name="T18" fmla="*/ 0 w 368"/>
                <a:gd name="T19" fmla="*/ 277 h 311"/>
                <a:gd name="T20" fmla="*/ 34 w 368"/>
                <a:gd name="T21" fmla="*/ 311 h 311"/>
                <a:gd name="T22" fmla="*/ 333 w 368"/>
                <a:gd name="T23" fmla="*/ 311 h 311"/>
                <a:gd name="T24" fmla="*/ 368 w 368"/>
                <a:gd name="T25" fmla="*/ 277 h 311"/>
                <a:gd name="T26" fmla="*/ 368 w 368"/>
                <a:gd name="T27" fmla="*/ 104 h 311"/>
                <a:gd name="T28" fmla="*/ 339 w 368"/>
                <a:gd name="T29" fmla="*/ 70 h 311"/>
                <a:gd name="T30" fmla="*/ 345 w 368"/>
                <a:gd name="T31" fmla="*/ 277 h 311"/>
                <a:gd name="T32" fmla="*/ 333 w 368"/>
                <a:gd name="T33" fmla="*/ 288 h 311"/>
                <a:gd name="T34" fmla="*/ 34 w 368"/>
                <a:gd name="T35" fmla="*/ 288 h 311"/>
                <a:gd name="T36" fmla="*/ 23 w 368"/>
                <a:gd name="T37" fmla="*/ 277 h 311"/>
                <a:gd name="T38" fmla="*/ 23 w 368"/>
                <a:gd name="T39" fmla="*/ 104 h 311"/>
                <a:gd name="T40" fmla="*/ 32 w 368"/>
                <a:gd name="T41" fmla="*/ 92 h 311"/>
                <a:gd name="T42" fmla="*/ 95 w 368"/>
                <a:gd name="T43" fmla="*/ 82 h 311"/>
                <a:gd name="T44" fmla="*/ 116 w 368"/>
                <a:gd name="T45" fmla="*/ 31 h 311"/>
                <a:gd name="T46" fmla="*/ 126 w 368"/>
                <a:gd name="T47" fmla="*/ 23 h 311"/>
                <a:gd name="T48" fmla="*/ 241 w 368"/>
                <a:gd name="T49" fmla="*/ 23 h 311"/>
                <a:gd name="T50" fmla="*/ 252 w 368"/>
                <a:gd name="T51" fmla="*/ 31 h 311"/>
                <a:gd name="T52" fmla="*/ 273 w 368"/>
                <a:gd name="T53" fmla="*/ 82 h 311"/>
                <a:gd name="T54" fmla="*/ 335 w 368"/>
                <a:gd name="T55" fmla="*/ 92 h 311"/>
                <a:gd name="T56" fmla="*/ 345 w 368"/>
                <a:gd name="T57" fmla="*/ 104 h 311"/>
                <a:gd name="T58" fmla="*/ 345 w 368"/>
                <a:gd name="T59" fmla="*/ 277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8" h="311">
                  <a:moveTo>
                    <a:pt x="339" y="70"/>
                  </a:moveTo>
                  <a:cubicBezTo>
                    <a:pt x="289" y="61"/>
                    <a:pt x="289" y="61"/>
                    <a:pt x="289" y="61"/>
                  </a:cubicBezTo>
                  <a:cubicBezTo>
                    <a:pt x="273" y="22"/>
                    <a:pt x="273" y="22"/>
                    <a:pt x="273" y="22"/>
                  </a:cubicBezTo>
                  <a:cubicBezTo>
                    <a:pt x="268" y="9"/>
                    <a:pt x="256" y="0"/>
                    <a:pt x="241" y="0"/>
                  </a:cubicBezTo>
                  <a:cubicBezTo>
                    <a:pt x="126" y="0"/>
                    <a:pt x="126" y="0"/>
                    <a:pt x="126" y="0"/>
                  </a:cubicBezTo>
                  <a:cubicBezTo>
                    <a:pt x="112" y="0"/>
                    <a:pt x="99" y="9"/>
                    <a:pt x="94" y="22"/>
                  </a:cubicBezTo>
                  <a:cubicBezTo>
                    <a:pt x="78" y="61"/>
                    <a:pt x="78" y="61"/>
                    <a:pt x="78" y="61"/>
                  </a:cubicBezTo>
                  <a:cubicBezTo>
                    <a:pt x="29" y="70"/>
                    <a:pt x="29" y="70"/>
                    <a:pt x="29" y="70"/>
                  </a:cubicBezTo>
                  <a:cubicBezTo>
                    <a:pt x="12" y="73"/>
                    <a:pt x="0" y="87"/>
                    <a:pt x="0" y="104"/>
                  </a:cubicBezTo>
                  <a:cubicBezTo>
                    <a:pt x="0" y="277"/>
                    <a:pt x="0" y="277"/>
                    <a:pt x="0" y="277"/>
                  </a:cubicBezTo>
                  <a:cubicBezTo>
                    <a:pt x="0" y="296"/>
                    <a:pt x="15" y="311"/>
                    <a:pt x="34" y="311"/>
                  </a:cubicBezTo>
                  <a:cubicBezTo>
                    <a:pt x="333" y="311"/>
                    <a:pt x="333" y="311"/>
                    <a:pt x="333" y="311"/>
                  </a:cubicBezTo>
                  <a:cubicBezTo>
                    <a:pt x="353" y="311"/>
                    <a:pt x="368" y="296"/>
                    <a:pt x="368" y="277"/>
                  </a:cubicBezTo>
                  <a:cubicBezTo>
                    <a:pt x="368" y="104"/>
                    <a:pt x="368" y="104"/>
                    <a:pt x="368" y="104"/>
                  </a:cubicBezTo>
                  <a:cubicBezTo>
                    <a:pt x="368" y="87"/>
                    <a:pt x="356" y="73"/>
                    <a:pt x="339" y="70"/>
                  </a:cubicBezTo>
                  <a:close/>
                  <a:moveTo>
                    <a:pt x="345" y="277"/>
                  </a:moveTo>
                  <a:cubicBezTo>
                    <a:pt x="345" y="283"/>
                    <a:pt x="340" y="288"/>
                    <a:pt x="333" y="288"/>
                  </a:cubicBezTo>
                  <a:cubicBezTo>
                    <a:pt x="34" y="288"/>
                    <a:pt x="34" y="288"/>
                    <a:pt x="34" y="288"/>
                  </a:cubicBezTo>
                  <a:cubicBezTo>
                    <a:pt x="28" y="288"/>
                    <a:pt x="23" y="283"/>
                    <a:pt x="23" y="277"/>
                  </a:cubicBezTo>
                  <a:cubicBezTo>
                    <a:pt x="23" y="104"/>
                    <a:pt x="23" y="104"/>
                    <a:pt x="23" y="104"/>
                  </a:cubicBezTo>
                  <a:cubicBezTo>
                    <a:pt x="23" y="98"/>
                    <a:pt x="27" y="93"/>
                    <a:pt x="32" y="92"/>
                  </a:cubicBezTo>
                  <a:cubicBezTo>
                    <a:pt x="95" y="82"/>
                    <a:pt x="95" y="82"/>
                    <a:pt x="95" y="82"/>
                  </a:cubicBezTo>
                  <a:cubicBezTo>
                    <a:pt x="116" y="31"/>
                    <a:pt x="116" y="31"/>
                    <a:pt x="116" y="31"/>
                  </a:cubicBezTo>
                  <a:cubicBezTo>
                    <a:pt x="117" y="26"/>
                    <a:pt x="122" y="23"/>
                    <a:pt x="126" y="23"/>
                  </a:cubicBezTo>
                  <a:cubicBezTo>
                    <a:pt x="241" y="23"/>
                    <a:pt x="241" y="23"/>
                    <a:pt x="241" y="23"/>
                  </a:cubicBezTo>
                  <a:cubicBezTo>
                    <a:pt x="246" y="23"/>
                    <a:pt x="250" y="26"/>
                    <a:pt x="252" y="31"/>
                  </a:cubicBezTo>
                  <a:cubicBezTo>
                    <a:pt x="273" y="82"/>
                    <a:pt x="273" y="82"/>
                    <a:pt x="273" y="82"/>
                  </a:cubicBezTo>
                  <a:cubicBezTo>
                    <a:pt x="335" y="92"/>
                    <a:pt x="335" y="92"/>
                    <a:pt x="335" y="92"/>
                  </a:cubicBezTo>
                  <a:cubicBezTo>
                    <a:pt x="341" y="93"/>
                    <a:pt x="345" y="98"/>
                    <a:pt x="345" y="104"/>
                  </a:cubicBezTo>
                  <a:lnTo>
                    <a:pt x="345" y="27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00" name="Freeform 22"/>
          <p:cNvSpPr>
            <a:spLocks noEditPoints="1"/>
          </p:cNvSpPr>
          <p:nvPr/>
        </p:nvSpPr>
        <p:spPr bwMode="auto">
          <a:xfrm>
            <a:off x="1307389" y="3792793"/>
            <a:ext cx="422173" cy="304256"/>
          </a:xfrm>
          <a:custGeom>
            <a:avLst/>
            <a:gdLst>
              <a:gd name="T0" fmla="*/ 298 w 368"/>
              <a:gd name="T1" fmla="*/ 94 h 265"/>
              <a:gd name="T2" fmla="*/ 196 w 368"/>
              <a:gd name="T3" fmla="*/ 0 h 265"/>
              <a:gd name="T4" fmla="*/ 102 w 368"/>
              <a:gd name="T5" fmla="*/ 60 h 265"/>
              <a:gd name="T6" fmla="*/ 86 w 368"/>
              <a:gd name="T7" fmla="*/ 58 h 265"/>
              <a:gd name="T8" fmla="*/ 35 w 368"/>
              <a:gd name="T9" fmla="*/ 109 h 265"/>
              <a:gd name="T10" fmla="*/ 37 w 368"/>
              <a:gd name="T11" fmla="*/ 126 h 265"/>
              <a:gd name="T12" fmla="*/ 0 w 368"/>
              <a:gd name="T13" fmla="*/ 190 h 265"/>
              <a:gd name="T14" fmla="*/ 75 w 368"/>
              <a:gd name="T15" fmla="*/ 265 h 265"/>
              <a:gd name="T16" fmla="*/ 75 w 368"/>
              <a:gd name="T17" fmla="*/ 265 h 265"/>
              <a:gd name="T18" fmla="*/ 282 w 368"/>
              <a:gd name="T19" fmla="*/ 265 h 265"/>
              <a:gd name="T20" fmla="*/ 282 w 368"/>
              <a:gd name="T21" fmla="*/ 265 h 265"/>
              <a:gd name="T22" fmla="*/ 368 w 368"/>
              <a:gd name="T23" fmla="*/ 178 h 265"/>
              <a:gd name="T24" fmla="*/ 298 w 368"/>
              <a:gd name="T25" fmla="*/ 94 h 265"/>
              <a:gd name="T26" fmla="*/ 282 w 368"/>
              <a:gd name="T27" fmla="*/ 242 h 265"/>
              <a:gd name="T28" fmla="*/ 282 w 368"/>
              <a:gd name="T29" fmla="*/ 242 h 265"/>
              <a:gd name="T30" fmla="*/ 75 w 368"/>
              <a:gd name="T31" fmla="*/ 242 h 265"/>
              <a:gd name="T32" fmla="*/ 23 w 368"/>
              <a:gd name="T33" fmla="*/ 190 h 265"/>
              <a:gd name="T34" fmla="*/ 49 w 368"/>
              <a:gd name="T35" fmla="*/ 145 h 265"/>
              <a:gd name="T36" fmla="*/ 59 w 368"/>
              <a:gd name="T37" fmla="*/ 118 h 265"/>
              <a:gd name="T38" fmla="*/ 58 w 368"/>
              <a:gd name="T39" fmla="*/ 109 h 265"/>
              <a:gd name="T40" fmla="*/ 86 w 368"/>
              <a:gd name="T41" fmla="*/ 81 h 265"/>
              <a:gd name="T42" fmla="*/ 102 w 368"/>
              <a:gd name="T43" fmla="*/ 83 h 265"/>
              <a:gd name="T44" fmla="*/ 123 w 368"/>
              <a:gd name="T45" fmla="*/ 70 h 265"/>
              <a:gd name="T46" fmla="*/ 196 w 368"/>
              <a:gd name="T47" fmla="*/ 23 h 265"/>
              <a:gd name="T48" fmla="*/ 275 w 368"/>
              <a:gd name="T49" fmla="*/ 96 h 265"/>
              <a:gd name="T50" fmla="*/ 294 w 368"/>
              <a:gd name="T51" fmla="*/ 116 h 265"/>
              <a:gd name="T52" fmla="*/ 345 w 368"/>
              <a:gd name="T53" fmla="*/ 178 h 265"/>
              <a:gd name="T54" fmla="*/ 282 w 368"/>
              <a:gd name="T55" fmla="*/ 24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8" h="265">
                <a:moveTo>
                  <a:pt x="298" y="94"/>
                </a:moveTo>
                <a:cubicBezTo>
                  <a:pt x="293" y="41"/>
                  <a:pt x="250" y="0"/>
                  <a:pt x="196" y="0"/>
                </a:cubicBezTo>
                <a:cubicBezTo>
                  <a:pt x="154" y="0"/>
                  <a:pt x="118" y="25"/>
                  <a:pt x="102" y="60"/>
                </a:cubicBezTo>
                <a:cubicBezTo>
                  <a:pt x="97" y="59"/>
                  <a:pt x="92" y="58"/>
                  <a:pt x="86" y="58"/>
                </a:cubicBezTo>
                <a:cubicBezTo>
                  <a:pt x="58" y="58"/>
                  <a:pt x="35" y="81"/>
                  <a:pt x="35" y="109"/>
                </a:cubicBezTo>
                <a:cubicBezTo>
                  <a:pt x="35" y="115"/>
                  <a:pt x="36" y="120"/>
                  <a:pt x="37" y="126"/>
                </a:cubicBezTo>
                <a:cubicBezTo>
                  <a:pt x="15" y="139"/>
                  <a:pt x="0" y="162"/>
                  <a:pt x="0" y="190"/>
                </a:cubicBezTo>
                <a:cubicBezTo>
                  <a:pt x="0" y="231"/>
                  <a:pt x="34" y="265"/>
                  <a:pt x="75" y="265"/>
                </a:cubicBezTo>
                <a:cubicBezTo>
                  <a:pt x="75" y="265"/>
                  <a:pt x="75" y="265"/>
                  <a:pt x="75" y="265"/>
                </a:cubicBezTo>
                <a:cubicBezTo>
                  <a:pt x="282" y="265"/>
                  <a:pt x="282" y="265"/>
                  <a:pt x="282" y="265"/>
                </a:cubicBezTo>
                <a:cubicBezTo>
                  <a:pt x="282" y="265"/>
                  <a:pt x="282" y="265"/>
                  <a:pt x="282" y="265"/>
                </a:cubicBezTo>
                <a:cubicBezTo>
                  <a:pt x="330" y="265"/>
                  <a:pt x="368" y="226"/>
                  <a:pt x="368" y="178"/>
                </a:cubicBezTo>
                <a:cubicBezTo>
                  <a:pt x="368" y="136"/>
                  <a:pt x="338" y="101"/>
                  <a:pt x="298" y="94"/>
                </a:cubicBezTo>
                <a:close/>
                <a:moveTo>
                  <a:pt x="282" y="242"/>
                </a:moveTo>
                <a:cubicBezTo>
                  <a:pt x="282" y="242"/>
                  <a:pt x="282" y="242"/>
                  <a:pt x="282" y="242"/>
                </a:cubicBezTo>
                <a:cubicBezTo>
                  <a:pt x="75" y="242"/>
                  <a:pt x="75" y="242"/>
                  <a:pt x="75" y="242"/>
                </a:cubicBezTo>
                <a:cubicBezTo>
                  <a:pt x="46" y="242"/>
                  <a:pt x="23" y="219"/>
                  <a:pt x="23" y="190"/>
                </a:cubicBezTo>
                <a:cubicBezTo>
                  <a:pt x="23" y="172"/>
                  <a:pt x="33" y="155"/>
                  <a:pt x="49" y="145"/>
                </a:cubicBezTo>
                <a:cubicBezTo>
                  <a:pt x="65" y="136"/>
                  <a:pt x="66" y="135"/>
                  <a:pt x="59" y="118"/>
                </a:cubicBezTo>
                <a:cubicBezTo>
                  <a:pt x="58" y="115"/>
                  <a:pt x="58" y="112"/>
                  <a:pt x="58" y="109"/>
                </a:cubicBezTo>
                <a:cubicBezTo>
                  <a:pt x="58" y="94"/>
                  <a:pt x="70" y="81"/>
                  <a:pt x="86" y="81"/>
                </a:cubicBezTo>
                <a:cubicBezTo>
                  <a:pt x="86" y="81"/>
                  <a:pt x="94" y="80"/>
                  <a:pt x="102" y="83"/>
                </a:cubicBezTo>
                <a:cubicBezTo>
                  <a:pt x="115" y="89"/>
                  <a:pt x="117" y="83"/>
                  <a:pt x="123" y="70"/>
                </a:cubicBezTo>
                <a:cubicBezTo>
                  <a:pt x="136" y="41"/>
                  <a:pt x="165" y="23"/>
                  <a:pt x="196" y="23"/>
                </a:cubicBezTo>
                <a:cubicBezTo>
                  <a:pt x="237" y="23"/>
                  <a:pt x="271" y="54"/>
                  <a:pt x="275" y="96"/>
                </a:cubicBezTo>
                <a:cubicBezTo>
                  <a:pt x="277" y="112"/>
                  <a:pt x="277" y="112"/>
                  <a:pt x="294" y="116"/>
                </a:cubicBezTo>
                <a:cubicBezTo>
                  <a:pt x="324" y="122"/>
                  <a:pt x="345" y="148"/>
                  <a:pt x="345" y="178"/>
                </a:cubicBezTo>
                <a:cubicBezTo>
                  <a:pt x="345" y="213"/>
                  <a:pt x="317" y="242"/>
                  <a:pt x="282" y="24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6" name="Text Placeholder 5"/>
          <p:cNvSpPr>
            <a:spLocks noGrp="1"/>
          </p:cNvSpPr>
          <p:nvPr>
            <p:ph type="body" sz="quarter" idx="10"/>
          </p:nvPr>
        </p:nvSpPr>
        <p:spPr/>
        <p:txBody>
          <a:bodyPr>
            <a:normAutofit/>
          </a:bodyPr>
          <a:lstStyle/>
          <a:p>
            <a:r>
              <a:rPr lang="en-US" sz="2000" dirty="0" smtClean="0"/>
              <a:t>TYPES OF LOOPS</a:t>
            </a:r>
            <a:endParaRPr lang="en-US" sz="2000" dirty="0"/>
          </a:p>
        </p:txBody>
      </p:sp>
    </p:spTree>
    <p:extLst>
      <p:ext uri="{BB962C8B-B14F-4D97-AF65-F5344CB8AC3E}">
        <p14:creationId xmlns:p14="http://schemas.microsoft.com/office/powerpoint/2010/main" val="2155151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p:cTn id="7" dur="500" fill="hold"/>
                                        <p:tgtEl>
                                          <p:spTgt spid="90"/>
                                        </p:tgtEl>
                                        <p:attrNameLst>
                                          <p:attrName>ppt_w</p:attrName>
                                        </p:attrNameLst>
                                      </p:cBhvr>
                                      <p:tavLst>
                                        <p:tav tm="0">
                                          <p:val>
                                            <p:fltVal val="0"/>
                                          </p:val>
                                        </p:tav>
                                        <p:tav tm="100000">
                                          <p:val>
                                            <p:strVal val="#ppt_w"/>
                                          </p:val>
                                        </p:tav>
                                      </p:tavLst>
                                    </p:anim>
                                    <p:anim calcmode="lin" valueType="num">
                                      <p:cBhvr>
                                        <p:cTn id="8" dur="500" fill="hold"/>
                                        <p:tgtEl>
                                          <p:spTgt spid="90"/>
                                        </p:tgtEl>
                                        <p:attrNameLst>
                                          <p:attrName>ppt_h</p:attrName>
                                        </p:attrNameLst>
                                      </p:cBhvr>
                                      <p:tavLst>
                                        <p:tav tm="0">
                                          <p:val>
                                            <p:fltVal val="0"/>
                                          </p:val>
                                        </p:tav>
                                        <p:tav tm="100000">
                                          <p:val>
                                            <p:strVal val="#ppt_h"/>
                                          </p:val>
                                        </p:tav>
                                      </p:tavLst>
                                    </p:anim>
                                    <p:animEffect transition="in" filter="fade">
                                      <p:cBhvr>
                                        <p:cTn id="9" dur="500"/>
                                        <p:tgtEl>
                                          <p:spTgt spid="9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0"/>
                                        </p:tgtEl>
                                        <p:attrNameLst>
                                          <p:attrName>style.visibility</p:attrName>
                                        </p:attrNameLst>
                                      </p:cBhvr>
                                      <p:to>
                                        <p:strVal val="visible"/>
                                      </p:to>
                                    </p:set>
                                    <p:anim calcmode="lin" valueType="num">
                                      <p:cBhvr>
                                        <p:cTn id="12" dur="500" fill="hold"/>
                                        <p:tgtEl>
                                          <p:spTgt spid="100"/>
                                        </p:tgtEl>
                                        <p:attrNameLst>
                                          <p:attrName>ppt_w</p:attrName>
                                        </p:attrNameLst>
                                      </p:cBhvr>
                                      <p:tavLst>
                                        <p:tav tm="0">
                                          <p:val>
                                            <p:fltVal val="0"/>
                                          </p:val>
                                        </p:tav>
                                        <p:tav tm="100000">
                                          <p:val>
                                            <p:strVal val="#ppt_w"/>
                                          </p:val>
                                        </p:tav>
                                      </p:tavLst>
                                    </p:anim>
                                    <p:anim calcmode="lin" valueType="num">
                                      <p:cBhvr>
                                        <p:cTn id="13" dur="500" fill="hold"/>
                                        <p:tgtEl>
                                          <p:spTgt spid="100"/>
                                        </p:tgtEl>
                                        <p:attrNameLst>
                                          <p:attrName>ppt_h</p:attrName>
                                        </p:attrNameLst>
                                      </p:cBhvr>
                                      <p:tavLst>
                                        <p:tav tm="0">
                                          <p:val>
                                            <p:fltVal val="0"/>
                                          </p:val>
                                        </p:tav>
                                        <p:tav tm="100000">
                                          <p:val>
                                            <p:strVal val="#ppt_h"/>
                                          </p:val>
                                        </p:tav>
                                      </p:tavLst>
                                    </p:anim>
                                    <p:animEffect transition="in" filter="fade">
                                      <p:cBhvr>
                                        <p:cTn id="14" dur="500"/>
                                        <p:tgtEl>
                                          <p:spTgt spid="100"/>
                                        </p:tgtEl>
                                      </p:cBhvr>
                                    </p:animEffect>
                                  </p:childTnLst>
                                </p:cTn>
                              </p:par>
                              <p:par>
                                <p:cTn id="15" presetID="53" presetClass="entr" presetSubtype="16" fill="hold" nodeType="withEffect">
                                  <p:stCondLst>
                                    <p:cond delay="0"/>
                                  </p:stCondLst>
                                  <p:childTnLst>
                                    <p:set>
                                      <p:cBhvr>
                                        <p:cTn id="16" dur="1" fill="hold">
                                          <p:stCondLst>
                                            <p:cond delay="0"/>
                                          </p:stCondLst>
                                        </p:cTn>
                                        <p:tgtEl>
                                          <p:spTgt spid="93"/>
                                        </p:tgtEl>
                                        <p:attrNameLst>
                                          <p:attrName>style.visibility</p:attrName>
                                        </p:attrNameLst>
                                      </p:cBhvr>
                                      <p:to>
                                        <p:strVal val="visible"/>
                                      </p:to>
                                    </p:set>
                                    <p:anim calcmode="lin" valueType="num">
                                      <p:cBhvr>
                                        <p:cTn id="17" dur="500" fill="hold"/>
                                        <p:tgtEl>
                                          <p:spTgt spid="93"/>
                                        </p:tgtEl>
                                        <p:attrNameLst>
                                          <p:attrName>ppt_w</p:attrName>
                                        </p:attrNameLst>
                                      </p:cBhvr>
                                      <p:tavLst>
                                        <p:tav tm="0">
                                          <p:val>
                                            <p:fltVal val="0"/>
                                          </p:val>
                                        </p:tav>
                                        <p:tav tm="100000">
                                          <p:val>
                                            <p:strVal val="#ppt_w"/>
                                          </p:val>
                                        </p:tav>
                                      </p:tavLst>
                                    </p:anim>
                                    <p:anim calcmode="lin" valueType="num">
                                      <p:cBhvr>
                                        <p:cTn id="18" dur="500" fill="hold"/>
                                        <p:tgtEl>
                                          <p:spTgt spid="93"/>
                                        </p:tgtEl>
                                        <p:attrNameLst>
                                          <p:attrName>ppt_h</p:attrName>
                                        </p:attrNameLst>
                                      </p:cBhvr>
                                      <p:tavLst>
                                        <p:tav tm="0">
                                          <p:val>
                                            <p:fltVal val="0"/>
                                          </p:val>
                                        </p:tav>
                                        <p:tav tm="100000">
                                          <p:val>
                                            <p:strVal val="#ppt_h"/>
                                          </p:val>
                                        </p:tav>
                                      </p:tavLst>
                                    </p:anim>
                                    <p:animEffect transition="in" filter="fade">
                                      <p:cBhvr>
                                        <p:cTn id="19" dur="500"/>
                                        <p:tgtEl>
                                          <p:spTgt spid="93"/>
                                        </p:tgtEl>
                                      </p:cBhvr>
                                    </p:animEffect>
                                  </p:childTnLst>
                                </p:cTn>
                              </p:par>
                              <p:par>
                                <p:cTn id="20" presetID="53" presetClass="entr" presetSubtype="16" fill="hold" nodeType="withEffect">
                                  <p:stCondLst>
                                    <p:cond delay="0"/>
                                  </p:stCondLst>
                                  <p:childTnLst>
                                    <p:set>
                                      <p:cBhvr>
                                        <p:cTn id="21" dur="1" fill="hold">
                                          <p:stCondLst>
                                            <p:cond delay="0"/>
                                          </p:stCondLst>
                                        </p:cTn>
                                        <p:tgtEl>
                                          <p:spTgt spid="78"/>
                                        </p:tgtEl>
                                        <p:attrNameLst>
                                          <p:attrName>style.visibility</p:attrName>
                                        </p:attrNameLst>
                                      </p:cBhvr>
                                      <p:to>
                                        <p:strVal val="visible"/>
                                      </p:to>
                                    </p:set>
                                    <p:anim calcmode="lin" valueType="num">
                                      <p:cBhvr>
                                        <p:cTn id="22" dur="500" fill="hold"/>
                                        <p:tgtEl>
                                          <p:spTgt spid="78"/>
                                        </p:tgtEl>
                                        <p:attrNameLst>
                                          <p:attrName>ppt_w</p:attrName>
                                        </p:attrNameLst>
                                      </p:cBhvr>
                                      <p:tavLst>
                                        <p:tav tm="0">
                                          <p:val>
                                            <p:fltVal val="0"/>
                                          </p:val>
                                        </p:tav>
                                        <p:tav tm="100000">
                                          <p:val>
                                            <p:strVal val="#ppt_w"/>
                                          </p:val>
                                        </p:tav>
                                      </p:tavLst>
                                    </p:anim>
                                    <p:anim calcmode="lin" valueType="num">
                                      <p:cBhvr>
                                        <p:cTn id="23" dur="500" fill="hold"/>
                                        <p:tgtEl>
                                          <p:spTgt spid="78"/>
                                        </p:tgtEl>
                                        <p:attrNameLst>
                                          <p:attrName>ppt_h</p:attrName>
                                        </p:attrNameLst>
                                      </p:cBhvr>
                                      <p:tavLst>
                                        <p:tav tm="0">
                                          <p:val>
                                            <p:fltVal val="0"/>
                                          </p:val>
                                        </p:tav>
                                        <p:tav tm="100000">
                                          <p:val>
                                            <p:strVal val="#ppt_h"/>
                                          </p:val>
                                        </p:tav>
                                      </p:tavLst>
                                    </p:anim>
                                    <p:animEffect transition="in" filter="fade">
                                      <p:cBhvr>
                                        <p:cTn id="24" dur="500"/>
                                        <p:tgtEl>
                                          <p:spTgt spid="78"/>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5176645" y="1342982"/>
            <a:ext cx="1838965" cy="400110"/>
          </a:xfrm>
          <a:prstGeom prst="rect">
            <a:avLst/>
          </a:prstGeom>
          <a:noFill/>
        </p:spPr>
        <p:txBody>
          <a:bodyPr wrap="none" rtlCol="0">
            <a:spAutoFit/>
          </a:bodyPr>
          <a:lstStyle/>
          <a:p>
            <a:pPr algn="ctr"/>
            <a:r>
              <a:rPr lang="en-US" sz="2000" dirty="0">
                <a:solidFill>
                  <a:schemeClr val="accent1">
                    <a:lumMod val="50000"/>
                  </a:schemeClr>
                </a:solidFill>
              </a:rPr>
              <a:t>C</a:t>
            </a:r>
            <a:r>
              <a:rPr lang="en-US" sz="2000" dirty="0" smtClean="0">
                <a:solidFill>
                  <a:schemeClr val="accent1">
                    <a:lumMod val="50000"/>
                  </a:schemeClr>
                </a:solidFill>
              </a:rPr>
              <a:t>reates </a:t>
            </a:r>
            <a:r>
              <a:rPr lang="en-US" sz="2000" dirty="0">
                <a:solidFill>
                  <a:schemeClr val="accent1">
                    <a:lumMod val="50000"/>
                  </a:schemeClr>
                </a:solidFill>
              </a:rPr>
              <a:t>a loop</a:t>
            </a:r>
          </a:p>
        </p:txBody>
      </p:sp>
      <p:sp>
        <p:nvSpPr>
          <p:cNvPr id="5" name="Rectangle 4"/>
          <p:cNvSpPr/>
          <p:nvPr/>
        </p:nvSpPr>
        <p:spPr>
          <a:xfrm>
            <a:off x="1007750" y="3305195"/>
            <a:ext cx="184731" cy="369332"/>
          </a:xfrm>
          <a:prstGeom prst="rect">
            <a:avLst/>
          </a:prstGeom>
        </p:spPr>
        <p:txBody>
          <a:bodyPr wrap="none">
            <a:spAutoFit/>
          </a:bodyPr>
          <a:lstStyle/>
          <a:p>
            <a:endParaRPr lang="en-US" dirty="0"/>
          </a:p>
        </p:txBody>
      </p:sp>
      <p:grpSp>
        <p:nvGrpSpPr>
          <p:cNvPr id="7" name="Group 6"/>
          <p:cNvGrpSpPr/>
          <p:nvPr/>
        </p:nvGrpSpPr>
        <p:grpSpPr>
          <a:xfrm>
            <a:off x="417659" y="2243039"/>
            <a:ext cx="5397234" cy="707886"/>
            <a:chOff x="696485" y="3468784"/>
            <a:chExt cx="5397234" cy="707886"/>
          </a:xfrm>
        </p:grpSpPr>
        <p:sp>
          <p:nvSpPr>
            <p:cNvPr id="4" name="Rectangle 3"/>
            <p:cNvSpPr/>
            <p:nvPr/>
          </p:nvSpPr>
          <p:spPr>
            <a:xfrm>
              <a:off x="1004236" y="3468784"/>
              <a:ext cx="5089483" cy="707886"/>
            </a:xfrm>
            <a:prstGeom prst="rect">
              <a:avLst/>
            </a:prstGeom>
          </p:spPr>
          <p:txBody>
            <a:bodyPr wrap="square">
              <a:spAutoFit/>
            </a:bodyPr>
            <a:lstStyle/>
            <a:p>
              <a:r>
                <a:rPr lang="en-US" sz="2000" dirty="0" smtClean="0">
                  <a:solidFill>
                    <a:schemeClr val="bg1">
                      <a:lumMod val="50000"/>
                    </a:schemeClr>
                  </a:solidFill>
                </a:rPr>
                <a:t>Can execute a block of code a </a:t>
              </a:r>
              <a:r>
                <a:rPr lang="en-US" sz="2000" b="1" dirty="0" smtClean="0">
                  <a:solidFill>
                    <a:schemeClr val="accent3"/>
                  </a:solidFill>
                </a:rPr>
                <a:t>number of times</a:t>
              </a:r>
              <a:r>
                <a:rPr lang="en-US" sz="2000" dirty="0" smtClean="0">
                  <a:solidFill>
                    <a:schemeClr val="bg1">
                      <a:lumMod val="50000"/>
                    </a:schemeClr>
                  </a:solidFill>
                </a:rPr>
                <a:t>.</a:t>
              </a:r>
              <a:endParaRPr lang="en-US" sz="2000" dirty="0">
                <a:solidFill>
                  <a:schemeClr val="bg1">
                    <a:lumMod val="50000"/>
                  </a:schemeClr>
                </a:solidFill>
              </a:endParaRPr>
            </a:p>
          </p:txBody>
        </p:sp>
        <p:grpSp>
          <p:nvGrpSpPr>
            <p:cNvPr id="20" name="Group 19"/>
            <p:cNvGrpSpPr/>
            <p:nvPr/>
          </p:nvGrpSpPr>
          <p:grpSpPr>
            <a:xfrm>
              <a:off x="696485" y="3543121"/>
              <a:ext cx="280443" cy="279606"/>
              <a:chOff x="5918994" y="3280833"/>
              <a:chExt cx="354012" cy="352956"/>
            </a:xfrm>
            <a:solidFill>
              <a:schemeClr val="accent1"/>
            </a:solidFill>
          </p:grpSpPr>
          <p:sp>
            <p:nvSpPr>
              <p:cNvPr id="21" name="Oval 20"/>
              <p:cNvSpPr>
                <a:spLocks noChangeArrowheads="1"/>
              </p:cNvSpPr>
              <p:nvPr/>
            </p:nvSpPr>
            <p:spPr bwMode="auto">
              <a:xfrm>
                <a:off x="6010488" y="3371623"/>
                <a:ext cx="171376" cy="171727"/>
              </a:xfrm>
              <a:prstGeom prst="ellipse">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21"/>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6" name="Group 5"/>
          <p:cNvGrpSpPr/>
          <p:nvPr/>
        </p:nvGrpSpPr>
        <p:grpSpPr>
          <a:xfrm>
            <a:off x="417659" y="3391955"/>
            <a:ext cx="5938228" cy="1323439"/>
            <a:chOff x="696485" y="4379932"/>
            <a:chExt cx="5938228" cy="1323439"/>
          </a:xfrm>
        </p:grpSpPr>
        <p:sp>
          <p:nvSpPr>
            <p:cNvPr id="2" name="Rectangle 1"/>
            <p:cNvSpPr/>
            <p:nvPr/>
          </p:nvSpPr>
          <p:spPr>
            <a:xfrm>
              <a:off x="1010974" y="4379932"/>
              <a:ext cx="5623739" cy="1323439"/>
            </a:xfrm>
            <a:prstGeom prst="rect">
              <a:avLst/>
            </a:prstGeom>
          </p:spPr>
          <p:txBody>
            <a:bodyPr wrap="square">
              <a:spAutoFit/>
            </a:bodyPr>
            <a:lstStyle/>
            <a:p>
              <a:pPr eaLnBrk="0" fontAlgn="base" hangingPunct="0">
                <a:spcBef>
                  <a:spcPct val="0"/>
                </a:spcBef>
                <a:spcAft>
                  <a:spcPct val="0"/>
                </a:spcAft>
              </a:pPr>
              <a:r>
                <a:rPr lang="en-US" altLang="en-US" sz="2000" b="1" dirty="0" smtClean="0">
                  <a:solidFill>
                    <a:schemeClr val="accent3"/>
                  </a:solidFill>
                  <a:ea typeface="Consolas"/>
                  <a:cs typeface="Consolas"/>
                </a:rPr>
                <a:t>for</a:t>
              </a:r>
              <a:r>
                <a:rPr lang="en-US" altLang="en-US" sz="2000" dirty="0" smtClean="0">
                  <a:solidFill>
                    <a:schemeClr val="bg1">
                      <a:lumMod val="50000"/>
                    </a:schemeClr>
                  </a:solidFill>
                  <a:ea typeface="Consolas"/>
                  <a:cs typeface="Consolas"/>
                </a:rPr>
                <a:t> </a:t>
              </a:r>
              <a:r>
                <a:rPr lang="en-US" altLang="en-US" sz="2000" dirty="0">
                  <a:solidFill>
                    <a:schemeClr val="bg1">
                      <a:lumMod val="50000"/>
                    </a:schemeClr>
                  </a:solidFill>
                  <a:ea typeface="Consolas"/>
                  <a:cs typeface="Consolas"/>
                </a:rPr>
                <a:t>([</a:t>
              </a:r>
              <a:r>
                <a:rPr lang="en-US" altLang="en-US" sz="2000" b="1" dirty="0">
                  <a:solidFill>
                    <a:schemeClr val="accent3"/>
                  </a:solidFill>
                  <a:ea typeface="Consolas"/>
                  <a:cs typeface="Consolas"/>
                </a:rPr>
                <a:t>initialization</a:t>
              </a:r>
              <a:r>
                <a:rPr lang="en-US" altLang="en-US" sz="2000" dirty="0">
                  <a:solidFill>
                    <a:schemeClr val="bg1">
                      <a:lumMod val="50000"/>
                    </a:schemeClr>
                  </a:solidFill>
                  <a:ea typeface="Consolas"/>
                  <a:cs typeface="Consolas"/>
                </a:rPr>
                <a:t>]; [</a:t>
              </a:r>
              <a:r>
                <a:rPr lang="en-US" altLang="en-US" sz="2000" b="1" dirty="0">
                  <a:solidFill>
                    <a:schemeClr val="accent3"/>
                  </a:solidFill>
                  <a:ea typeface="Consolas"/>
                  <a:cs typeface="Consolas"/>
                </a:rPr>
                <a:t>condition</a:t>
              </a:r>
              <a:r>
                <a:rPr lang="en-US" altLang="en-US" sz="2000" dirty="0">
                  <a:solidFill>
                    <a:schemeClr val="bg1">
                      <a:lumMod val="50000"/>
                    </a:schemeClr>
                  </a:solidFill>
                  <a:ea typeface="Consolas"/>
                  <a:cs typeface="Consolas"/>
                </a:rPr>
                <a:t>]; [</a:t>
              </a:r>
              <a:r>
                <a:rPr lang="en-US" altLang="en-US" sz="2000" b="1" dirty="0">
                  <a:solidFill>
                    <a:schemeClr val="accent3"/>
                  </a:solidFill>
                  <a:ea typeface="Consolas"/>
                  <a:cs typeface="Consolas"/>
                </a:rPr>
                <a:t>final-expression</a:t>
              </a:r>
              <a:r>
                <a:rPr lang="en-US" altLang="en-US" sz="2000" dirty="0" smtClean="0">
                  <a:solidFill>
                    <a:schemeClr val="bg1">
                      <a:lumMod val="50000"/>
                    </a:schemeClr>
                  </a:solidFill>
                  <a:ea typeface="Consolas"/>
                  <a:cs typeface="Consolas"/>
                </a:rPr>
                <a:t>]) { </a:t>
              </a:r>
            </a:p>
            <a:p>
              <a:pPr eaLnBrk="0" fontAlgn="base" hangingPunct="0">
                <a:spcBef>
                  <a:spcPct val="0"/>
                </a:spcBef>
                <a:spcAft>
                  <a:spcPct val="0"/>
                </a:spcAft>
              </a:pPr>
              <a:r>
                <a:rPr lang="en-US" altLang="en-US" sz="2000" dirty="0" smtClean="0">
                  <a:solidFill>
                    <a:schemeClr val="bg1">
                      <a:lumMod val="50000"/>
                    </a:schemeClr>
                  </a:solidFill>
                  <a:ea typeface="Consolas"/>
                  <a:cs typeface="Consolas"/>
                </a:rPr>
                <a:t>      statements</a:t>
              </a:r>
            </a:p>
            <a:p>
              <a:pPr eaLnBrk="0" fontAlgn="base" hangingPunct="0">
                <a:spcBef>
                  <a:spcPct val="0"/>
                </a:spcBef>
                <a:spcAft>
                  <a:spcPct val="0"/>
                </a:spcAft>
              </a:pPr>
              <a:r>
                <a:rPr lang="en-US" altLang="en-US" sz="2000" dirty="0">
                  <a:solidFill>
                    <a:schemeClr val="bg1">
                      <a:lumMod val="50000"/>
                    </a:schemeClr>
                  </a:solidFill>
                  <a:ea typeface="Consolas"/>
                  <a:cs typeface="Consolas"/>
                </a:rPr>
                <a:t>}</a:t>
              </a:r>
            </a:p>
          </p:txBody>
        </p:sp>
        <p:grpSp>
          <p:nvGrpSpPr>
            <p:cNvPr id="26" name="Group 25"/>
            <p:cNvGrpSpPr/>
            <p:nvPr/>
          </p:nvGrpSpPr>
          <p:grpSpPr>
            <a:xfrm>
              <a:off x="696485" y="4704137"/>
              <a:ext cx="280443" cy="279606"/>
              <a:chOff x="5918994" y="3280833"/>
              <a:chExt cx="354012" cy="352956"/>
            </a:xfrm>
            <a:solidFill>
              <a:schemeClr val="accent1"/>
            </a:solidFill>
          </p:grpSpPr>
          <p:sp>
            <p:nvSpPr>
              <p:cNvPr id="27" name="Oval 26"/>
              <p:cNvSpPr>
                <a:spLocks noChangeArrowheads="1"/>
              </p:cNvSpPr>
              <p:nvPr/>
            </p:nvSpPr>
            <p:spPr bwMode="auto">
              <a:xfrm>
                <a:off x="6010488" y="3371624"/>
                <a:ext cx="171375" cy="171727"/>
              </a:xfrm>
              <a:prstGeom prst="ellipse">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27"/>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3" name="Group 2"/>
          <p:cNvGrpSpPr/>
          <p:nvPr/>
        </p:nvGrpSpPr>
        <p:grpSpPr>
          <a:xfrm>
            <a:off x="6631489" y="2243039"/>
            <a:ext cx="5139807" cy="2164579"/>
            <a:chOff x="6681676" y="2949484"/>
            <a:chExt cx="5139807" cy="2164579"/>
          </a:xfrm>
        </p:grpSpPr>
        <p:sp>
          <p:nvSpPr>
            <p:cNvPr id="23" name="Rectangle 1"/>
            <p:cNvSpPr>
              <a:spLocks noChangeArrowheads="1"/>
            </p:cNvSpPr>
            <p:nvPr/>
          </p:nvSpPr>
          <p:spPr bwMode="auto">
            <a:xfrm>
              <a:off x="6746038" y="3461458"/>
              <a:ext cx="5075445" cy="156966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nn-NO" sz="2400" dirty="0">
                  <a:solidFill>
                    <a:srgbClr val="CB4B16"/>
                  </a:solidFill>
                  <a:latin typeface="SourceCodePro"/>
                </a:rPr>
                <a:t>for</a:t>
              </a:r>
              <a:r>
                <a:rPr lang="nn-NO" sz="2400" dirty="0">
                  <a:solidFill>
                    <a:srgbClr val="535353"/>
                  </a:solidFill>
                  <a:latin typeface="SourceCodePro"/>
                </a:rPr>
                <a:t> (</a:t>
              </a:r>
              <a:r>
                <a:rPr lang="nn-NO" sz="2400" dirty="0">
                  <a:solidFill>
                    <a:srgbClr val="CB4B16"/>
                  </a:solidFill>
                  <a:latin typeface="SourceCodePro"/>
                </a:rPr>
                <a:t>var</a:t>
              </a:r>
              <a:r>
                <a:rPr lang="nn-NO" sz="2400" dirty="0">
                  <a:solidFill>
                    <a:srgbClr val="535353"/>
                  </a:solidFill>
                  <a:latin typeface="SourceCodePro"/>
                </a:rPr>
                <a:t> </a:t>
              </a:r>
              <a:r>
                <a:rPr lang="nn-NO" sz="2400" dirty="0">
                  <a:solidFill>
                    <a:srgbClr val="2AA198"/>
                  </a:solidFill>
                  <a:latin typeface="SourceCodePro"/>
                </a:rPr>
                <a:t>i</a:t>
              </a:r>
              <a:r>
                <a:rPr lang="nn-NO" sz="2400" dirty="0">
                  <a:solidFill>
                    <a:srgbClr val="535353"/>
                  </a:solidFill>
                  <a:latin typeface="SourceCodePro"/>
                </a:rPr>
                <a:t> </a:t>
              </a:r>
              <a:r>
                <a:rPr lang="nn-NO" sz="2400" dirty="0">
                  <a:solidFill>
                    <a:srgbClr val="6C71C4"/>
                  </a:solidFill>
                  <a:latin typeface="SourceCodePro"/>
                </a:rPr>
                <a:t>=</a:t>
              </a:r>
              <a:r>
                <a:rPr lang="nn-NO" sz="2400" dirty="0">
                  <a:solidFill>
                    <a:srgbClr val="535353"/>
                  </a:solidFill>
                  <a:latin typeface="SourceCodePro"/>
                </a:rPr>
                <a:t> </a:t>
              </a:r>
              <a:r>
                <a:rPr lang="nn-NO" sz="2400" dirty="0">
                  <a:solidFill>
                    <a:srgbClr val="D33682"/>
                  </a:solidFill>
                  <a:latin typeface="SourceCodePro"/>
                </a:rPr>
                <a:t>0</a:t>
              </a:r>
              <a:r>
                <a:rPr lang="nn-NO" sz="2400" dirty="0">
                  <a:solidFill>
                    <a:srgbClr val="535353"/>
                  </a:solidFill>
                  <a:latin typeface="SourceCodePro"/>
                </a:rPr>
                <a:t>; </a:t>
              </a:r>
              <a:r>
                <a:rPr lang="nn-NO" sz="2400" dirty="0">
                  <a:solidFill>
                    <a:srgbClr val="268BD2"/>
                  </a:solidFill>
                  <a:latin typeface="SourceCodePro"/>
                </a:rPr>
                <a:t>i</a:t>
              </a:r>
              <a:r>
                <a:rPr lang="nn-NO" sz="2400" dirty="0">
                  <a:solidFill>
                    <a:srgbClr val="535353"/>
                  </a:solidFill>
                  <a:latin typeface="SourceCodePro"/>
                </a:rPr>
                <a:t> </a:t>
              </a:r>
              <a:r>
                <a:rPr lang="nn-NO" sz="2400" dirty="0">
                  <a:solidFill>
                    <a:srgbClr val="6C71C4"/>
                  </a:solidFill>
                  <a:latin typeface="SourceCodePro"/>
                </a:rPr>
                <a:t>&lt;</a:t>
              </a:r>
              <a:r>
                <a:rPr lang="nn-NO" sz="2400" dirty="0">
                  <a:solidFill>
                    <a:srgbClr val="535353"/>
                  </a:solidFill>
                  <a:latin typeface="SourceCodePro"/>
                </a:rPr>
                <a:t> </a:t>
              </a:r>
              <a:r>
                <a:rPr lang="nn-NO" sz="2400" dirty="0">
                  <a:solidFill>
                    <a:srgbClr val="D33682"/>
                  </a:solidFill>
                  <a:latin typeface="SourceCodePro"/>
                </a:rPr>
                <a:t>9</a:t>
              </a:r>
              <a:r>
                <a:rPr lang="nn-NO" sz="2400" dirty="0">
                  <a:solidFill>
                    <a:srgbClr val="535353"/>
                  </a:solidFill>
                  <a:latin typeface="SourceCodePro"/>
                </a:rPr>
                <a:t>; </a:t>
              </a:r>
              <a:r>
                <a:rPr lang="nn-NO" sz="2400" dirty="0">
                  <a:solidFill>
                    <a:srgbClr val="268BD2"/>
                  </a:solidFill>
                  <a:latin typeface="SourceCodePro"/>
                </a:rPr>
                <a:t>i</a:t>
              </a:r>
              <a:r>
                <a:rPr lang="nn-NO" sz="2400" dirty="0">
                  <a:solidFill>
                    <a:srgbClr val="6C71C4"/>
                  </a:solidFill>
                  <a:latin typeface="SourceCodePro"/>
                </a:rPr>
                <a:t>++</a:t>
              </a:r>
              <a:r>
                <a:rPr lang="nn-NO" sz="2400" dirty="0">
                  <a:solidFill>
                    <a:srgbClr val="535353"/>
                  </a:solidFill>
                  <a:latin typeface="SourceCodePro"/>
                </a:rPr>
                <a:t>) {</a:t>
              </a:r>
            </a:p>
            <a:p>
              <a:r>
                <a:rPr lang="nn-NO" sz="2400" dirty="0">
                  <a:solidFill>
                    <a:srgbClr val="535353"/>
                  </a:solidFill>
                  <a:latin typeface="SourceCodePro"/>
                </a:rPr>
                <a:t>  </a:t>
              </a:r>
              <a:r>
                <a:rPr lang="nn-NO" sz="2400" dirty="0">
                  <a:solidFill>
                    <a:srgbClr val="268BD2"/>
                  </a:solidFill>
                  <a:latin typeface="SourceCodePro"/>
                </a:rPr>
                <a:t>console</a:t>
              </a:r>
              <a:r>
                <a:rPr lang="nn-NO" sz="2400" dirty="0">
                  <a:solidFill>
                    <a:srgbClr val="535353"/>
                  </a:solidFill>
                  <a:latin typeface="SourceCodePro"/>
                </a:rPr>
                <a:t>.</a:t>
              </a:r>
              <a:r>
                <a:rPr lang="nn-NO" sz="2400" dirty="0">
                  <a:solidFill>
                    <a:srgbClr val="2AA198"/>
                  </a:solidFill>
                  <a:latin typeface="SourceCodePro"/>
                </a:rPr>
                <a:t>log</a:t>
              </a:r>
              <a:r>
                <a:rPr lang="nn-NO" sz="2400" dirty="0">
                  <a:solidFill>
                    <a:srgbClr val="535353"/>
                  </a:solidFill>
                  <a:latin typeface="SourceCodePro"/>
                </a:rPr>
                <a:t>(</a:t>
              </a:r>
              <a:r>
                <a:rPr lang="nn-NO" sz="2400" dirty="0">
                  <a:solidFill>
                    <a:srgbClr val="268BD2"/>
                  </a:solidFill>
                  <a:latin typeface="SourceCodePro"/>
                </a:rPr>
                <a:t>i</a:t>
              </a:r>
              <a:r>
                <a:rPr lang="nn-NO" sz="2400" dirty="0">
                  <a:solidFill>
                    <a:srgbClr val="535353"/>
                  </a:solidFill>
                  <a:latin typeface="SourceCodePro"/>
                </a:rPr>
                <a:t>);</a:t>
              </a:r>
            </a:p>
            <a:p>
              <a:r>
                <a:rPr lang="nn-NO" sz="2400" dirty="0">
                  <a:solidFill>
                    <a:srgbClr val="535353"/>
                  </a:solidFill>
                  <a:latin typeface="SourceCodePro"/>
                </a:rPr>
                <a:t>}</a:t>
              </a:r>
            </a:p>
            <a:p>
              <a:r>
                <a:rPr lang="nn-NO" sz="2400" dirty="0">
                  <a:solidFill>
                    <a:srgbClr val="535353"/>
                  </a:solidFill>
                  <a:latin typeface="SourceCodePro"/>
                </a:rPr>
                <a:t>​</a:t>
              </a:r>
              <a:endParaRPr lang="nn-NO" sz="2400" b="0" i="0" dirty="0">
                <a:solidFill>
                  <a:srgbClr val="535353"/>
                </a:solidFill>
                <a:effectLst/>
                <a:latin typeface="SourceCodePro"/>
              </a:endParaRPr>
            </a:p>
          </p:txBody>
        </p:sp>
        <p:sp>
          <p:nvSpPr>
            <p:cNvPr id="30" name="TextBox 29"/>
            <p:cNvSpPr txBox="1"/>
            <p:nvPr/>
          </p:nvSpPr>
          <p:spPr>
            <a:xfrm>
              <a:off x="6681678" y="2949484"/>
              <a:ext cx="5120640" cy="404531"/>
            </a:xfrm>
            <a:prstGeom prst="rect">
              <a:avLst/>
            </a:prstGeom>
            <a:solidFill>
              <a:schemeClr val="accent3"/>
            </a:solidFill>
            <a:ln>
              <a:solidFill>
                <a:schemeClr val="accent3"/>
              </a:solidFill>
            </a:ln>
          </p:spPr>
          <p:txBody>
            <a:bodyPr wrap="square" rtlCol="0" anchor="ctr">
              <a:spAutoFit/>
            </a:bodyPr>
            <a:lstStyle/>
            <a:p>
              <a:r>
                <a:rPr lang="en-US" dirty="0">
                  <a:solidFill>
                    <a:prstClr val="white"/>
                  </a:solidFill>
                </a:rPr>
                <a:t> </a:t>
              </a:r>
              <a:r>
                <a:rPr lang="en-US" dirty="0" smtClean="0">
                  <a:solidFill>
                    <a:prstClr val="white"/>
                  </a:solidFill>
                </a:rPr>
                <a:t>     JAVASCRIPT</a:t>
              </a:r>
              <a:endParaRPr lang="ru-RU" dirty="0">
                <a:solidFill>
                  <a:prstClr val="white"/>
                </a:solidFill>
              </a:endParaRPr>
            </a:p>
          </p:txBody>
        </p:sp>
        <p:sp>
          <p:nvSpPr>
            <p:cNvPr id="31" name="Rectangle 1"/>
            <p:cNvSpPr>
              <a:spLocks noChangeArrowheads="1"/>
            </p:cNvSpPr>
            <p:nvPr/>
          </p:nvSpPr>
          <p:spPr bwMode="auto">
            <a:xfrm>
              <a:off x="6681676" y="3337411"/>
              <a:ext cx="5120640" cy="1776652"/>
            </a:xfrm>
            <a:prstGeom prst="rect">
              <a:avLst/>
            </a:prstGeom>
            <a:noFill/>
            <a:ln>
              <a:solidFill>
                <a:schemeClr val="accent3"/>
              </a:solidFill>
            </a:ln>
            <a:effec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endParaRPr lang="en-US" altLang="en-US" dirty="0" smtClean="0">
                <a:solidFill>
                  <a:srgbClr val="CC7832"/>
                </a:solidFill>
                <a:latin typeface="Courier New" panose="02070309020205020404" pitchFamily="49" charset="0"/>
                <a:cs typeface="Courier New" panose="02070309020205020404" pitchFamily="49" charset="0"/>
              </a:endParaRPr>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t="20408" b="1531"/>
            <a:stretch/>
          </p:blipFill>
          <p:spPr>
            <a:xfrm>
              <a:off x="6746038" y="2987297"/>
              <a:ext cx="292149" cy="354879"/>
            </a:xfrm>
            <a:prstGeom prst="rect">
              <a:avLst/>
            </a:prstGeom>
          </p:spPr>
        </p:pic>
      </p:grpSp>
      <p:sp>
        <p:nvSpPr>
          <p:cNvPr id="8" name="Text Placeholder 7"/>
          <p:cNvSpPr>
            <a:spLocks noGrp="1"/>
          </p:cNvSpPr>
          <p:nvPr>
            <p:ph type="body" sz="quarter" idx="10"/>
          </p:nvPr>
        </p:nvSpPr>
        <p:spPr/>
        <p:txBody>
          <a:bodyPr>
            <a:normAutofit/>
          </a:bodyPr>
          <a:lstStyle/>
          <a:p>
            <a:r>
              <a:rPr lang="en-US" sz="2000" dirty="0" smtClean="0"/>
              <a:t>OPERATOR: FOR</a:t>
            </a:r>
            <a:endParaRPr lang="en-US" sz="2000" dirty="0"/>
          </a:p>
        </p:txBody>
      </p:sp>
    </p:spTree>
    <p:extLst>
      <p:ext uri="{BB962C8B-B14F-4D97-AF65-F5344CB8AC3E}">
        <p14:creationId xmlns:p14="http://schemas.microsoft.com/office/powerpoint/2010/main" val="59774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018985" y="4031870"/>
            <a:ext cx="3363593" cy="923827"/>
            <a:chOff x="1018985" y="5038738"/>
            <a:chExt cx="3363593" cy="923827"/>
          </a:xfrm>
        </p:grpSpPr>
        <p:sp>
          <p:nvSpPr>
            <p:cNvPr id="12" name="Oval 11"/>
            <p:cNvSpPr/>
            <p:nvPr/>
          </p:nvSpPr>
          <p:spPr>
            <a:xfrm>
              <a:off x="1018985" y="5038738"/>
              <a:ext cx="923827" cy="92382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TextBox 12"/>
            <p:cNvSpPr txBox="1"/>
            <p:nvPr/>
          </p:nvSpPr>
          <p:spPr>
            <a:xfrm>
              <a:off x="2005004" y="5333905"/>
              <a:ext cx="2377574" cy="369332"/>
            </a:xfrm>
            <a:prstGeom prst="rect">
              <a:avLst/>
            </a:prstGeom>
            <a:noFill/>
          </p:spPr>
          <p:txBody>
            <a:bodyPr wrap="none" rtlCol="0">
              <a:spAutoFit/>
            </a:bodyPr>
            <a:lstStyle/>
            <a:p>
              <a:r>
                <a:rPr lang="id-ID" b="1" dirty="0">
                  <a:solidFill>
                    <a:schemeClr val="bg1">
                      <a:lumMod val="50000"/>
                    </a:schemeClr>
                  </a:solidFill>
                  <a:latin typeface="+mj-lt"/>
                </a:rPr>
                <a:t>Browser extensions</a:t>
              </a:r>
            </a:p>
          </p:txBody>
        </p:sp>
        <p:grpSp>
          <p:nvGrpSpPr>
            <p:cNvPr id="32" name="Group 31"/>
            <p:cNvGrpSpPr/>
            <p:nvPr/>
          </p:nvGrpSpPr>
          <p:grpSpPr>
            <a:xfrm>
              <a:off x="1300184" y="5289564"/>
              <a:ext cx="395484" cy="422173"/>
              <a:chOff x="8342313" y="10972800"/>
              <a:chExt cx="1293813" cy="1381125"/>
            </a:xfrm>
            <a:solidFill>
              <a:schemeClr val="bg1"/>
            </a:solidFill>
          </p:grpSpPr>
          <p:sp>
            <p:nvSpPr>
              <p:cNvPr id="33" name="Freeform 5"/>
              <p:cNvSpPr>
                <a:spLocks noEditPoints="1"/>
              </p:cNvSpPr>
              <p:nvPr/>
            </p:nvSpPr>
            <p:spPr bwMode="auto">
              <a:xfrm>
                <a:off x="8342313" y="10972800"/>
                <a:ext cx="1293813" cy="1381125"/>
              </a:xfrm>
              <a:custGeom>
                <a:avLst/>
                <a:gdLst>
                  <a:gd name="T0" fmla="*/ 299 w 345"/>
                  <a:gd name="T1" fmla="*/ 0 h 368"/>
                  <a:gd name="T2" fmla="*/ 46 w 345"/>
                  <a:gd name="T3" fmla="*/ 0 h 368"/>
                  <a:gd name="T4" fmla="*/ 0 w 345"/>
                  <a:gd name="T5" fmla="*/ 46 h 368"/>
                  <a:gd name="T6" fmla="*/ 0 w 345"/>
                  <a:gd name="T7" fmla="*/ 322 h 368"/>
                  <a:gd name="T8" fmla="*/ 46 w 345"/>
                  <a:gd name="T9" fmla="*/ 368 h 368"/>
                  <a:gd name="T10" fmla="*/ 299 w 345"/>
                  <a:gd name="T11" fmla="*/ 368 h 368"/>
                  <a:gd name="T12" fmla="*/ 345 w 345"/>
                  <a:gd name="T13" fmla="*/ 322 h 368"/>
                  <a:gd name="T14" fmla="*/ 345 w 345"/>
                  <a:gd name="T15" fmla="*/ 46 h 368"/>
                  <a:gd name="T16" fmla="*/ 299 w 345"/>
                  <a:gd name="T17" fmla="*/ 0 h 368"/>
                  <a:gd name="T18" fmla="*/ 322 w 345"/>
                  <a:gd name="T19" fmla="*/ 322 h 368"/>
                  <a:gd name="T20" fmla="*/ 299 w 345"/>
                  <a:gd name="T21" fmla="*/ 345 h 368"/>
                  <a:gd name="T22" fmla="*/ 46 w 345"/>
                  <a:gd name="T23" fmla="*/ 345 h 368"/>
                  <a:gd name="T24" fmla="*/ 23 w 345"/>
                  <a:gd name="T25" fmla="*/ 322 h 368"/>
                  <a:gd name="T26" fmla="*/ 23 w 345"/>
                  <a:gd name="T27" fmla="*/ 46 h 368"/>
                  <a:gd name="T28" fmla="*/ 46 w 345"/>
                  <a:gd name="T29" fmla="*/ 23 h 368"/>
                  <a:gd name="T30" fmla="*/ 299 w 345"/>
                  <a:gd name="T31" fmla="*/ 23 h 368"/>
                  <a:gd name="T32" fmla="*/ 322 w 345"/>
                  <a:gd name="T33" fmla="*/ 46 h 368"/>
                  <a:gd name="T34" fmla="*/ 322 w 345"/>
                  <a:gd name="T35" fmla="*/ 32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5" h="368">
                    <a:moveTo>
                      <a:pt x="299" y="0"/>
                    </a:moveTo>
                    <a:cubicBezTo>
                      <a:pt x="46" y="0"/>
                      <a:pt x="46" y="0"/>
                      <a:pt x="46" y="0"/>
                    </a:cubicBezTo>
                    <a:cubicBezTo>
                      <a:pt x="20" y="0"/>
                      <a:pt x="0" y="21"/>
                      <a:pt x="0" y="46"/>
                    </a:cubicBezTo>
                    <a:cubicBezTo>
                      <a:pt x="0" y="322"/>
                      <a:pt x="0" y="322"/>
                      <a:pt x="0" y="322"/>
                    </a:cubicBezTo>
                    <a:cubicBezTo>
                      <a:pt x="0" y="348"/>
                      <a:pt x="20" y="368"/>
                      <a:pt x="46" y="368"/>
                    </a:cubicBezTo>
                    <a:cubicBezTo>
                      <a:pt x="299" y="368"/>
                      <a:pt x="299" y="368"/>
                      <a:pt x="299" y="368"/>
                    </a:cubicBezTo>
                    <a:cubicBezTo>
                      <a:pt x="324" y="368"/>
                      <a:pt x="345" y="348"/>
                      <a:pt x="345" y="322"/>
                    </a:cubicBezTo>
                    <a:cubicBezTo>
                      <a:pt x="345" y="46"/>
                      <a:pt x="345" y="46"/>
                      <a:pt x="345" y="46"/>
                    </a:cubicBezTo>
                    <a:cubicBezTo>
                      <a:pt x="345" y="21"/>
                      <a:pt x="324" y="0"/>
                      <a:pt x="299" y="0"/>
                    </a:cubicBezTo>
                    <a:close/>
                    <a:moveTo>
                      <a:pt x="322" y="322"/>
                    </a:moveTo>
                    <a:cubicBezTo>
                      <a:pt x="322" y="335"/>
                      <a:pt x="312" y="345"/>
                      <a:pt x="299" y="345"/>
                    </a:cubicBezTo>
                    <a:cubicBezTo>
                      <a:pt x="46" y="345"/>
                      <a:pt x="46" y="345"/>
                      <a:pt x="46" y="345"/>
                    </a:cubicBezTo>
                    <a:cubicBezTo>
                      <a:pt x="33" y="345"/>
                      <a:pt x="23" y="335"/>
                      <a:pt x="23" y="322"/>
                    </a:cubicBezTo>
                    <a:cubicBezTo>
                      <a:pt x="23" y="46"/>
                      <a:pt x="23" y="46"/>
                      <a:pt x="23" y="46"/>
                    </a:cubicBezTo>
                    <a:cubicBezTo>
                      <a:pt x="23" y="33"/>
                      <a:pt x="33" y="23"/>
                      <a:pt x="46" y="23"/>
                    </a:cubicBezTo>
                    <a:cubicBezTo>
                      <a:pt x="299" y="23"/>
                      <a:pt x="299" y="23"/>
                      <a:pt x="299" y="23"/>
                    </a:cubicBezTo>
                    <a:cubicBezTo>
                      <a:pt x="312" y="23"/>
                      <a:pt x="322" y="33"/>
                      <a:pt x="322" y="46"/>
                    </a:cubicBezTo>
                    <a:lnTo>
                      <a:pt x="322" y="32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6"/>
              <p:cNvSpPr>
                <a:spLocks noEditPoints="1"/>
              </p:cNvSpPr>
              <p:nvPr/>
            </p:nvSpPr>
            <p:spPr bwMode="auto">
              <a:xfrm>
                <a:off x="8513763" y="11145838"/>
                <a:ext cx="949325" cy="863600"/>
              </a:xfrm>
              <a:custGeom>
                <a:avLst/>
                <a:gdLst>
                  <a:gd name="T0" fmla="*/ 241 w 253"/>
                  <a:gd name="T1" fmla="*/ 0 h 230"/>
                  <a:gd name="T2" fmla="*/ 11 w 253"/>
                  <a:gd name="T3" fmla="*/ 0 h 230"/>
                  <a:gd name="T4" fmla="*/ 0 w 253"/>
                  <a:gd name="T5" fmla="*/ 11 h 230"/>
                  <a:gd name="T6" fmla="*/ 0 w 253"/>
                  <a:gd name="T7" fmla="*/ 219 h 230"/>
                  <a:gd name="T8" fmla="*/ 11 w 253"/>
                  <a:gd name="T9" fmla="*/ 230 h 230"/>
                  <a:gd name="T10" fmla="*/ 241 w 253"/>
                  <a:gd name="T11" fmla="*/ 230 h 230"/>
                  <a:gd name="T12" fmla="*/ 253 w 253"/>
                  <a:gd name="T13" fmla="*/ 219 h 230"/>
                  <a:gd name="T14" fmla="*/ 253 w 253"/>
                  <a:gd name="T15" fmla="*/ 11 h 230"/>
                  <a:gd name="T16" fmla="*/ 241 w 253"/>
                  <a:gd name="T17" fmla="*/ 0 h 230"/>
                  <a:gd name="T18" fmla="*/ 241 w 253"/>
                  <a:gd name="T19" fmla="*/ 11 h 230"/>
                  <a:gd name="T20" fmla="*/ 241 w 253"/>
                  <a:gd name="T21" fmla="*/ 171 h 230"/>
                  <a:gd name="T22" fmla="*/ 204 w 253"/>
                  <a:gd name="T23" fmla="*/ 130 h 230"/>
                  <a:gd name="T24" fmla="*/ 195 w 253"/>
                  <a:gd name="T25" fmla="*/ 127 h 230"/>
                  <a:gd name="T26" fmla="*/ 187 w 253"/>
                  <a:gd name="T27" fmla="*/ 130 h 230"/>
                  <a:gd name="T28" fmla="*/ 157 w 253"/>
                  <a:gd name="T29" fmla="*/ 164 h 230"/>
                  <a:gd name="T30" fmla="*/ 66 w 253"/>
                  <a:gd name="T31" fmla="*/ 61 h 230"/>
                  <a:gd name="T32" fmla="*/ 57 w 253"/>
                  <a:gd name="T33" fmla="*/ 57 h 230"/>
                  <a:gd name="T34" fmla="*/ 49 w 253"/>
                  <a:gd name="T35" fmla="*/ 61 h 230"/>
                  <a:gd name="T36" fmla="*/ 11 w 253"/>
                  <a:gd name="T37" fmla="*/ 105 h 230"/>
                  <a:gd name="T38" fmla="*/ 11 w 253"/>
                  <a:gd name="T39" fmla="*/ 11 h 230"/>
                  <a:gd name="T40" fmla="*/ 241 w 253"/>
                  <a:gd name="T41" fmla="*/ 11 h 230"/>
                  <a:gd name="T42" fmla="*/ 11 w 253"/>
                  <a:gd name="T43" fmla="*/ 122 h 230"/>
                  <a:gd name="T44" fmla="*/ 57 w 253"/>
                  <a:gd name="T45" fmla="*/ 69 h 230"/>
                  <a:gd name="T46" fmla="*/ 150 w 253"/>
                  <a:gd name="T47" fmla="*/ 174 h 230"/>
                  <a:gd name="T48" fmla="*/ 157 w 253"/>
                  <a:gd name="T49" fmla="*/ 182 h 230"/>
                  <a:gd name="T50" fmla="*/ 189 w 253"/>
                  <a:gd name="T51" fmla="*/ 219 h 230"/>
                  <a:gd name="T52" fmla="*/ 11 w 253"/>
                  <a:gd name="T53" fmla="*/ 219 h 230"/>
                  <a:gd name="T54" fmla="*/ 11 w 253"/>
                  <a:gd name="T55" fmla="*/ 122 h 230"/>
                  <a:gd name="T56" fmla="*/ 204 w 253"/>
                  <a:gd name="T57" fmla="*/ 219 h 230"/>
                  <a:gd name="T58" fmla="*/ 165 w 253"/>
                  <a:gd name="T59" fmla="*/ 173 h 230"/>
                  <a:gd name="T60" fmla="*/ 195 w 253"/>
                  <a:gd name="T61" fmla="*/ 138 h 230"/>
                  <a:gd name="T62" fmla="*/ 241 w 253"/>
                  <a:gd name="T63" fmla="*/ 188 h 230"/>
                  <a:gd name="T64" fmla="*/ 241 w 253"/>
                  <a:gd name="T65" fmla="*/ 219 h 230"/>
                  <a:gd name="T66" fmla="*/ 204 w 253"/>
                  <a:gd name="T67" fmla="*/ 219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3" h="230">
                    <a:moveTo>
                      <a:pt x="241" y="0"/>
                    </a:moveTo>
                    <a:cubicBezTo>
                      <a:pt x="11" y="0"/>
                      <a:pt x="11" y="0"/>
                      <a:pt x="11" y="0"/>
                    </a:cubicBezTo>
                    <a:cubicBezTo>
                      <a:pt x="5" y="0"/>
                      <a:pt x="0" y="5"/>
                      <a:pt x="0" y="11"/>
                    </a:cubicBezTo>
                    <a:cubicBezTo>
                      <a:pt x="0" y="219"/>
                      <a:pt x="0" y="219"/>
                      <a:pt x="0" y="219"/>
                    </a:cubicBezTo>
                    <a:cubicBezTo>
                      <a:pt x="0" y="225"/>
                      <a:pt x="5" y="230"/>
                      <a:pt x="11" y="230"/>
                    </a:cubicBezTo>
                    <a:cubicBezTo>
                      <a:pt x="241" y="230"/>
                      <a:pt x="241" y="230"/>
                      <a:pt x="241" y="230"/>
                    </a:cubicBezTo>
                    <a:cubicBezTo>
                      <a:pt x="248" y="230"/>
                      <a:pt x="253" y="225"/>
                      <a:pt x="253" y="219"/>
                    </a:cubicBezTo>
                    <a:cubicBezTo>
                      <a:pt x="253" y="11"/>
                      <a:pt x="253" y="11"/>
                      <a:pt x="253" y="11"/>
                    </a:cubicBezTo>
                    <a:cubicBezTo>
                      <a:pt x="253" y="5"/>
                      <a:pt x="248" y="0"/>
                      <a:pt x="241" y="0"/>
                    </a:cubicBezTo>
                    <a:close/>
                    <a:moveTo>
                      <a:pt x="241" y="11"/>
                    </a:moveTo>
                    <a:cubicBezTo>
                      <a:pt x="241" y="171"/>
                      <a:pt x="241" y="171"/>
                      <a:pt x="241" y="171"/>
                    </a:cubicBezTo>
                    <a:cubicBezTo>
                      <a:pt x="204" y="130"/>
                      <a:pt x="204" y="130"/>
                      <a:pt x="204" y="130"/>
                    </a:cubicBezTo>
                    <a:cubicBezTo>
                      <a:pt x="202" y="128"/>
                      <a:pt x="199" y="127"/>
                      <a:pt x="195" y="127"/>
                    </a:cubicBezTo>
                    <a:cubicBezTo>
                      <a:pt x="192" y="127"/>
                      <a:pt x="189" y="128"/>
                      <a:pt x="187" y="130"/>
                    </a:cubicBezTo>
                    <a:cubicBezTo>
                      <a:pt x="157" y="164"/>
                      <a:pt x="157" y="164"/>
                      <a:pt x="157" y="164"/>
                    </a:cubicBezTo>
                    <a:cubicBezTo>
                      <a:pt x="66" y="61"/>
                      <a:pt x="66" y="61"/>
                      <a:pt x="66" y="61"/>
                    </a:cubicBezTo>
                    <a:cubicBezTo>
                      <a:pt x="64" y="59"/>
                      <a:pt x="61" y="57"/>
                      <a:pt x="57" y="57"/>
                    </a:cubicBezTo>
                    <a:cubicBezTo>
                      <a:pt x="54" y="57"/>
                      <a:pt x="51" y="59"/>
                      <a:pt x="49" y="61"/>
                    </a:cubicBezTo>
                    <a:cubicBezTo>
                      <a:pt x="11" y="105"/>
                      <a:pt x="11" y="105"/>
                      <a:pt x="11" y="105"/>
                    </a:cubicBezTo>
                    <a:cubicBezTo>
                      <a:pt x="11" y="11"/>
                      <a:pt x="11" y="11"/>
                      <a:pt x="11" y="11"/>
                    </a:cubicBezTo>
                    <a:lnTo>
                      <a:pt x="241" y="11"/>
                    </a:lnTo>
                    <a:close/>
                    <a:moveTo>
                      <a:pt x="11" y="122"/>
                    </a:moveTo>
                    <a:cubicBezTo>
                      <a:pt x="57" y="69"/>
                      <a:pt x="57" y="69"/>
                      <a:pt x="57" y="69"/>
                    </a:cubicBezTo>
                    <a:cubicBezTo>
                      <a:pt x="150" y="174"/>
                      <a:pt x="150" y="174"/>
                      <a:pt x="150" y="174"/>
                    </a:cubicBezTo>
                    <a:cubicBezTo>
                      <a:pt x="157" y="182"/>
                      <a:pt x="157" y="182"/>
                      <a:pt x="157" y="182"/>
                    </a:cubicBezTo>
                    <a:cubicBezTo>
                      <a:pt x="189" y="219"/>
                      <a:pt x="189" y="219"/>
                      <a:pt x="189" y="219"/>
                    </a:cubicBezTo>
                    <a:cubicBezTo>
                      <a:pt x="11" y="219"/>
                      <a:pt x="11" y="219"/>
                      <a:pt x="11" y="219"/>
                    </a:cubicBezTo>
                    <a:lnTo>
                      <a:pt x="11" y="122"/>
                    </a:lnTo>
                    <a:close/>
                    <a:moveTo>
                      <a:pt x="204" y="219"/>
                    </a:moveTo>
                    <a:cubicBezTo>
                      <a:pt x="165" y="173"/>
                      <a:pt x="165" y="173"/>
                      <a:pt x="165" y="173"/>
                    </a:cubicBezTo>
                    <a:cubicBezTo>
                      <a:pt x="195" y="138"/>
                      <a:pt x="195" y="138"/>
                      <a:pt x="195" y="138"/>
                    </a:cubicBezTo>
                    <a:cubicBezTo>
                      <a:pt x="241" y="188"/>
                      <a:pt x="241" y="188"/>
                      <a:pt x="241" y="188"/>
                    </a:cubicBezTo>
                    <a:cubicBezTo>
                      <a:pt x="241" y="219"/>
                      <a:pt x="241" y="219"/>
                      <a:pt x="241" y="219"/>
                    </a:cubicBezTo>
                    <a:lnTo>
                      <a:pt x="204" y="21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Freeform 7"/>
              <p:cNvSpPr>
                <a:spLocks noEditPoints="1"/>
              </p:cNvSpPr>
              <p:nvPr/>
            </p:nvSpPr>
            <p:spPr bwMode="auto">
              <a:xfrm>
                <a:off x="9032875" y="11272838"/>
                <a:ext cx="258763" cy="263525"/>
              </a:xfrm>
              <a:custGeom>
                <a:avLst/>
                <a:gdLst>
                  <a:gd name="T0" fmla="*/ 34 w 69"/>
                  <a:gd name="T1" fmla="*/ 70 h 70"/>
                  <a:gd name="T2" fmla="*/ 69 w 69"/>
                  <a:gd name="T3" fmla="*/ 35 h 70"/>
                  <a:gd name="T4" fmla="*/ 34 w 69"/>
                  <a:gd name="T5" fmla="*/ 0 h 70"/>
                  <a:gd name="T6" fmla="*/ 0 w 69"/>
                  <a:gd name="T7" fmla="*/ 35 h 70"/>
                  <a:gd name="T8" fmla="*/ 34 w 69"/>
                  <a:gd name="T9" fmla="*/ 70 h 70"/>
                  <a:gd name="T10" fmla="*/ 34 w 69"/>
                  <a:gd name="T11" fmla="*/ 12 h 70"/>
                  <a:gd name="T12" fmla="*/ 57 w 69"/>
                  <a:gd name="T13" fmla="*/ 35 h 70"/>
                  <a:gd name="T14" fmla="*/ 34 w 69"/>
                  <a:gd name="T15" fmla="*/ 58 h 70"/>
                  <a:gd name="T16" fmla="*/ 11 w 69"/>
                  <a:gd name="T17" fmla="*/ 35 h 70"/>
                  <a:gd name="T18" fmla="*/ 34 w 69"/>
                  <a:gd name="T19" fmla="*/ 1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70">
                    <a:moveTo>
                      <a:pt x="34" y="70"/>
                    </a:moveTo>
                    <a:cubicBezTo>
                      <a:pt x="53" y="70"/>
                      <a:pt x="69" y="54"/>
                      <a:pt x="69" y="35"/>
                    </a:cubicBezTo>
                    <a:cubicBezTo>
                      <a:pt x="69" y="16"/>
                      <a:pt x="53" y="0"/>
                      <a:pt x="34" y="0"/>
                    </a:cubicBezTo>
                    <a:cubicBezTo>
                      <a:pt x="15" y="0"/>
                      <a:pt x="0" y="16"/>
                      <a:pt x="0" y="35"/>
                    </a:cubicBezTo>
                    <a:cubicBezTo>
                      <a:pt x="0" y="54"/>
                      <a:pt x="15" y="70"/>
                      <a:pt x="34" y="70"/>
                    </a:cubicBezTo>
                    <a:close/>
                    <a:moveTo>
                      <a:pt x="34" y="12"/>
                    </a:moveTo>
                    <a:cubicBezTo>
                      <a:pt x="47" y="12"/>
                      <a:pt x="57" y="22"/>
                      <a:pt x="57" y="35"/>
                    </a:cubicBezTo>
                    <a:cubicBezTo>
                      <a:pt x="57" y="48"/>
                      <a:pt x="47" y="58"/>
                      <a:pt x="34" y="58"/>
                    </a:cubicBezTo>
                    <a:cubicBezTo>
                      <a:pt x="22" y="58"/>
                      <a:pt x="11" y="48"/>
                      <a:pt x="11" y="35"/>
                    </a:cubicBezTo>
                    <a:cubicBezTo>
                      <a:pt x="11" y="22"/>
                      <a:pt x="22" y="12"/>
                      <a:pt x="34"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14" name="Group 13"/>
          <p:cNvGrpSpPr/>
          <p:nvPr/>
        </p:nvGrpSpPr>
        <p:grpSpPr>
          <a:xfrm>
            <a:off x="6567395" y="4031870"/>
            <a:ext cx="3850906" cy="923827"/>
            <a:chOff x="6567395" y="5038738"/>
            <a:chExt cx="3850906" cy="923827"/>
          </a:xfrm>
        </p:grpSpPr>
        <p:sp>
          <p:nvSpPr>
            <p:cNvPr id="21" name="Oval 20"/>
            <p:cNvSpPr/>
            <p:nvPr/>
          </p:nvSpPr>
          <p:spPr>
            <a:xfrm>
              <a:off x="6567395" y="5038738"/>
              <a:ext cx="923827" cy="9238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TextBox 21"/>
            <p:cNvSpPr txBox="1"/>
            <p:nvPr/>
          </p:nvSpPr>
          <p:spPr>
            <a:xfrm>
              <a:off x="7553414" y="5331372"/>
              <a:ext cx="2864887" cy="369332"/>
            </a:xfrm>
            <a:prstGeom prst="rect">
              <a:avLst/>
            </a:prstGeom>
            <a:noFill/>
          </p:spPr>
          <p:txBody>
            <a:bodyPr wrap="none" rtlCol="0">
              <a:spAutoFit/>
            </a:bodyPr>
            <a:lstStyle/>
            <a:p>
              <a:r>
                <a:rPr lang="id-ID" b="1" dirty="0">
                  <a:solidFill>
                    <a:schemeClr val="bg1">
                      <a:lumMod val="50000"/>
                    </a:schemeClr>
                  </a:solidFill>
                  <a:latin typeface="+mj-lt"/>
                </a:rPr>
                <a:t>OS scripting and tooling</a:t>
              </a:r>
            </a:p>
          </p:txBody>
        </p:sp>
        <p:grpSp>
          <p:nvGrpSpPr>
            <p:cNvPr id="47" name="Group 46"/>
            <p:cNvGrpSpPr/>
            <p:nvPr/>
          </p:nvGrpSpPr>
          <p:grpSpPr>
            <a:xfrm>
              <a:off x="6819920" y="5298681"/>
              <a:ext cx="420735" cy="420736"/>
              <a:chOff x="-2771775" y="66675"/>
              <a:chExt cx="827087" cy="827088"/>
            </a:xfrm>
            <a:solidFill>
              <a:schemeClr val="bg1"/>
            </a:solidFill>
          </p:grpSpPr>
          <p:sp>
            <p:nvSpPr>
              <p:cNvPr id="48" name="Freeform 19"/>
              <p:cNvSpPr>
                <a:spLocks noEditPoints="1"/>
              </p:cNvSpPr>
              <p:nvPr/>
            </p:nvSpPr>
            <p:spPr bwMode="auto">
              <a:xfrm>
                <a:off x="-2771775" y="66675"/>
                <a:ext cx="827087" cy="827088"/>
              </a:xfrm>
              <a:custGeom>
                <a:avLst/>
                <a:gdLst>
                  <a:gd name="T0" fmla="*/ 188 w 220"/>
                  <a:gd name="T1" fmla="*/ 83 h 220"/>
                  <a:gd name="T2" fmla="*/ 196 w 220"/>
                  <a:gd name="T3" fmla="*/ 56 h 220"/>
                  <a:gd name="T4" fmla="*/ 181 w 220"/>
                  <a:gd name="T5" fmla="*/ 26 h 220"/>
                  <a:gd name="T6" fmla="*/ 164 w 220"/>
                  <a:gd name="T7" fmla="*/ 24 h 220"/>
                  <a:gd name="T8" fmla="*/ 137 w 220"/>
                  <a:gd name="T9" fmla="*/ 32 h 220"/>
                  <a:gd name="T10" fmla="*/ 119 w 220"/>
                  <a:gd name="T11" fmla="*/ 0 h 220"/>
                  <a:gd name="T12" fmla="*/ 87 w 220"/>
                  <a:gd name="T13" fmla="*/ 11 h 220"/>
                  <a:gd name="T14" fmla="*/ 74 w 220"/>
                  <a:gd name="T15" fmla="*/ 36 h 220"/>
                  <a:gd name="T16" fmla="*/ 49 w 220"/>
                  <a:gd name="T17" fmla="*/ 22 h 220"/>
                  <a:gd name="T18" fmla="*/ 26 w 220"/>
                  <a:gd name="T19" fmla="*/ 39 h 220"/>
                  <a:gd name="T20" fmla="*/ 36 w 220"/>
                  <a:gd name="T21" fmla="*/ 74 h 220"/>
                  <a:gd name="T22" fmla="*/ 11 w 220"/>
                  <a:gd name="T23" fmla="*/ 87 h 220"/>
                  <a:gd name="T24" fmla="*/ 0 w 220"/>
                  <a:gd name="T25" fmla="*/ 119 h 220"/>
                  <a:gd name="T26" fmla="*/ 32 w 220"/>
                  <a:gd name="T27" fmla="*/ 137 h 220"/>
                  <a:gd name="T28" fmla="*/ 24 w 220"/>
                  <a:gd name="T29" fmla="*/ 164 h 220"/>
                  <a:gd name="T30" fmla="*/ 39 w 220"/>
                  <a:gd name="T31" fmla="*/ 194 h 220"/>
                  <a:gd name="T32" fmla="*/ 56 w 220"/>
                  <a:gd name="T33" fmla="*/ 196 h 220"/>
                  <a:gd name="T34" fmla="*/ 83 w 220"/>
                  <a:gd name="T35" fmla="*/ 188 h 220"/>
                  <a:gd name="T36" fmla="*/ 101 w 220"/>
                  <a:gd name="T37" fmla="*/ 220 h 220"/>
                  <a:gd name="T38" fmla="*/ 133 w 220"/>
                  <a:gd name="T39" fmla="*/ 209 h 220"/>
                  <a:gd name="T40" fmla="*/ 146 w 220"/>
                  <a:gd name="T41" fmla="*/ 184 h 220"/>
                  <a:gd name="T42" fmla="*/ 171 w 220"/>
                  <a:gd name="T43" fmla="*/ 198 h 220"/>
                  <a:gd name="T44" fmla="*/ 194 w 220"/>
                  <a:gd name="T45" fmla="*/ 181 h 220"/>
                  <a:gd name="T46" fmla="*/ 184 w 220"/>
                  <a:gd name="T47" fmla="*/ 146 h 220"/>
                  <a:gd name="T48" fmla="*/ 209 w 220"/>
                  <a:gd name="T49" fmla="*/ 133 h 220"/>
                  <a:gd name="T50" fmla="*/ 220 w 220"/>
                  <a:gd name="T51" fmla="*/ 101 h 220"/>
                  <a:gd name="T52" fmla="*/ 185 w 220"/>
                  <a:gd name="T53" fmla="*/ 124 h 220"/>
                  <a:gd name="T54" fmla="*/ 172 w 220"/>
                  <a:gd name="T55" fmla="*/ 140 h 220"/>
                  <a:gd name="T56" fmla="*/ 185 w 220"/>
                  <a:gd name="T57" fmla="*/ 171 h 220"/>
                  <a:gd name="T58" fmla="*/ 154 w 220"/>
                  <a:gd name="T59" fmla="*/ 173 h 220"/>
                  <a:gd name="T60" fmla="*/ 140 w 220"/>
                  <a:gd name="T61" fmla="*/ 172 h 220"/>
                  <a:gd name="T62" fmla="*/ 124 w 220"/>
                  <a:gd name="T63" fmla="*/ 185 h 220"/>
                  <a:gd name="T64" fmla="*/ 101 w 220"/>
                  <a:gd name="T65" fmla="*/ 206 h 220"/>
                  <a:gd name="T66" fmla="*/ 87 w 220"/>
                  <a:gd name="T67" fmla="*/ 175 h 220"/>
                  <a:gd name="T68" fmla="*/ 74 w 220"/>
                  <a:gd name="T69" fmla="*/ 170 h 220"/>
                  <a:gd name="T70" fmla="*/ 49 w 220"/>
                  <a:gd name="T71" fmla="*/ 185 h 220"/>
                  <a:gd name="T72" fmla="*/ 47 w 220"/>
                  <a:gd name="T73" fmla="*/ 154 h 220"/>
                  <a:gd name="T74" fmla="*/ 45 w 220"/>
                  <a:gd name="T75" fmla="*/ 133 h 220"/>
                  <a:gd name="T76" fmla="*/ 14 w 220"/>
                  <a:gd name="T77" fmla="*/ 119 h 220"/>
                  <a:gd name="T78" fmla="*/ 35 w 220"/>
                  <a:gd name="T79" fmla="*/ 96 h 220"/>
                  <a:gd name="T80" fmla="*/ 48 w 220"/>
                  <a:gd name="T81" fmla="*/ 80 h 220"/>
                  <a:gd name="T82" fmla="*/ 35 w 220"/>
                  <a:gd name="T83" fmla="*/ 49 h 220"/>
                  <a:gd name="T84" fmla="*/ 66 w 220"/>
                  <a:gd name="T85" fmla="*/ 47 h 220"/>
                  <a:gd name="T86" fmla="*/ 80 w 220"/>
                  <a:gd name="T87" fmla="*/ 48 h 220"/>
                  <a:gd name="T88" fmla="*/ 96 w 220"/>
                  <a:gd name="T89" fmla="*/ 35 h 220"/>
                  <a:gd name="T90" fmla="*/ 119 w 220"/>
                  <a:gd name="T91" fmla="*/ 14 h 220"/>
                  <a:gd name="T92" fmla="*/ 133 w 220"/>
                  <a:gd name="T93" fmla="*/ 45 h 220"/>
                  <a:gd name="T94" fmla="*/ 146 w 220"/>
                  <a:gd name="T95" fmla="*/ 50 h 220"/>
                  <a:gd name="T96" fmla="*/ 171 w 220"/>
                  <a:gd name="T97" fmla="*/ 35 h 220"/>
                  <a:gd name="T98" fmla="*/ 173 w 220"/>
                  <a:gd name="T99" fmla="*/ 66 h 220"/>
                  <a:gd name="T100" fmla="*/ 175 w 220"/>
                  <a:gd name="T101" fmla="*/ 87 h 220"/>
                  <a:gd name="T102" fmla="*/ 206 w 220"/>
                  <a:gd name="T103" fmla="*/ 101 h 220"/>
                  <a:gd name="T104" fmla="*/ 185 w 220"/>
                  <a:gd name="T105" fmla="*/ 12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0" h="220">
                    <a:moveTo>
                      <a:pt x="209" y="87"/>
                    </a:moveTo>
                    <a:cubicBezTo>
                      <a:pt x="188" y="83"/>
                      <a:pt x="188" y="83"/>
                      <a:pt x="188" y="83"/>
                    </a:cubicBezTo>
                    <a:cubicBezTo>
                      <a:pt x="187" y="80"/>
                      <a:pt x="186" y="77"/>
                      <a:pt x="184" y="74"/>
                    </a:cubicBezTo>
                    <a:cubicBezTo>
                      <a:pt x="196" y="56"/>
                      <a:pt x="196" y="56"/>
                      <a:pt x="196" y="56"/>
                    </a:cubicBezTo>
                    <a:cubicBezTo>
                      <a:pt x="200" y="51"/>
                      <a:pt x="199" y="43"/>
                      <a:pt x="194" y="39"/>
                    </a:cubicBezTo>
                    <a:cubicBezTo>
                      <a:pt x="181" y="26"/>
                      <a:pt x="181" y="26"/>
                      <a:pt x="181" y="26"/>
                    </a:cubicBezTo>
                    <a:cubicBezTo>
                      <a:pt x="179" y="23"/>
                      <a:pt x="175" y="22"/>
                      <a:pt x="171" y="22"/>
                    </a:cubicBezTo>
                    <a:cubicBezTo>
                      <a:pt x="169" y="22"/>
                      <a:pt x="166" y="22"/>
                      <a:pt x="164" y="24"/>
                    </a:cubicBezTo>
                    <a:cubicBezTo>
                      <a:pt x="146" y="36"/>
                      <a:pt x="146" y="36"/>
                      <a:pt x="146" y="36"/>
                    </a:cubicBezTo>
                    <a:cubicBezTo>
                      <a:pt x="143" y="34"/>
                      <a:pt x="140" y="33"/>
                      <a:pt x="137" y="32"/>
                    </a:cubicBezTo>
                    <a:cubicBezTo>
                      <a:pt x="133" y="11"/>
                      <a:pt x="133" y="11"/>
                      <a:pt x="133" y="11"/>
                    </a:cubicBezTo>
                    <a:cubicBezTo>
                      <a:pt x="132" y="5"/>
                      <a:pt x="126" y="0"/>
                      <a:pt x="119" y="0"/>
                    </a:cubicBezTo>
                    <a:cubicBezTo>
                      <a:pt x="101" y="0"/>
                      <a:pt x="101" y="0"/>
                      <a:pt x="101" y="0"/>
                    </a:cubicBezTo>
                    <a:cubicBezTo>
                      <a:pt x="94" y="0"/>
                      <a:pt x="88" y="5"/>
                      <a:pt x="87" y="11"/>
                    </a:cubicBezTo>
                    <a:cubicBezTo>
                      <a:pt x="83" y="32"/>
                      <a:pt x="83" y="32"/>
                      <a:pt x="83" y="32"/>
                    </a:cubicBezTo>
                    <a:cubicBezTo>
                      <a:pt x="80" y="33"/>
                      <a:pt x="77" y="34"/>
                      <a:pt x="74" y="36"/>
                    </a:cubicBezTo>
                    <a:cubicBezTo>
                      <a:pt x="56" y="24"/>
                      <a:pt x="56" y="24"/>
                      <a:pt x="56" y="24"/>
                    </a:cubicBezTo>
                    <a:cubicBezTo>
                      <a:pt x="54" y="22"/>
                      <a:pt x="51" y="22"/>
                      <a:pt x="49" y="22"/>
                    </a:cubicBezTo>
                    <a:cubicBezTo>
                      <a:pt x="45" y="22"/>
                      <a:pt x="41" y="23"/>
                      <a:pt x="39" y="26"/>
                    </a:cubicBezTo>
                    <a:cubicBezTo>
                      <a:pt x="26" y="39"/>
                      <a:pt x="26" y="39"/>
                      <a:pt x="26" y="39"/>
                    </a:cubicBezTo>
                    <a:cubicBezTo>
                      <a:pt x="21" y="43"/>
                      <a:pt x="20" y="51"/>
                      <a:pt x="24" y="56"/>
                    </a:cubicBezTo>
                    <a:cubicBezTo>
                      <a:pt x="36" y="74"/>
                      <a:pt x="36" y="74"/>
                      <a:pt x="36" y="74"/>
                    </a:cubicBezTo>
                    <a:cubicBezTo>
                      <a:pt x="34" y="77"/>
                      <a:pt x="33" y="80"/>
                      <a:pt x="32" y="83"/>
                    </a:cubicBezTo>
                    <a:cubicBezTo>
                      <a:pt x="11" y="87"/>
                      <a:pt x="11" y="87"/>
                      <a:pt x="11" y="87"/>
                    </a:cubicBezTo>
                    <a:cubicBezTo>
                      <a:pt x="5" y="88"/>
                      <a:pt x="0" y="94"/>
                      <a:pt x="0" y="101"/>
                    </a:cubicBezTo>
                    <a:cubicBezTo>
                      <a:pt x="0" y="119"/>
                      <a:pt x="0" y="119"/>
                      <a:pt x="0" y="119"/>
                    </a:cubicBezTo>
                    <a:cubicBezTo>
                      <a:pt x="0" y="126"/>
                      <a:pt x="5" y="132"/>
                      <a:pt x="11" y="133"/>
                    </a:cubicBezTo>
                    <a:cubicBezTo>
                      <a:pt x="32" y="137"/>
                      <a:pt x="32" y="137"/>
                      <a:pt x="32" y="137"/>
                    </a:cubicBezTo>
                    <a:cubicBezTo>
                      <a:pt x="33" y="140"/>
                      <a:pt x="34" y="143"/>
                      <a:pt x="36" y="146"/>
                    </a:cubicBezTo>
                    <a:cubicBezTo>
                      <a:pt x="24" y="164"/>
                      <a:pt x="24" y="164"/>
                      <a:pt x="24" y="164"/>
                    </a:cubicBezTo>
                    <a:cubicBezTo>
                      <a:pt x="20" y="169"/>
                      <a:pt x="21" y="177"/>
                      <a:pt x="26" y="181"/>
                    </a:cubicBezTo>
                    <a:cubicBezTo>
                      <a:pt x="39" y="194"/>
                      <a:pt x="39" y="194"/>
                      <a:pt x="39" y="194"/>
                    </a:cubicBezTo>
                    <a:cubicBezTo>
                      <a:pt x="41" y="197"/>
                      <a:pt x="45" y="198"/>
                      <a:pt x="49" y="198"/>
                    </a:cubicBezTo>
                    <a:cubicBezTo>
                      <a:pt x="51" y="198"/>
                      <a:pt x="54" y="198"/>
                      <a:pt x="56" y="196"/>
                    </a:cubicBezTo>
                    <a:cubicBezTo>
                      <a:pt x="74" y="184"/>
                      <a:pt x="74" y="184"/>
                      <a:pt x="74" y="184"/>
                    </a:cubicBezTo>
                    <a:cubicBezTo>
                      <a:pt x="77" y="186"/>
                      <a:pt x="80" y="187"/>
                      <a:pt x="83" y="188"/>
                    </a:cubicBezTo>
                    <a:cubicBezTo>
                      <a:pt x="87" y="209"/>
                      <a:pt x="87" y="209"/>
                      <a:pt x="87" y="209"/>
                    </a:cubicBezTo>
                    <a:cubicBezTo>
                      <a:pt x="88" y="215"/>
                      <a:pt x="94" y="220"/>
                      <a:pt x="101" y="220"/>
                    </a:cubicBezTo>
                    <a:cubicBezTo>
                      <a:pt x="119" y="220"/>
                      <a:pt x="119" y="220"/>
                      <a:pt x="119" y="220"/>
                    </a:cubicBezTo>
                    <a:cubicBezTo>
                      <a:pt x="126" y="220"/>
                      <a:pt x="132" y="215"/>
                      <a:pt x="133" y="209"/>
                    </a:cubicBezTo>
                    <a:cubicBezTo>
                      <a:pt x="137" y="188"/>
                      <a:pt x="137" y="188"/>
                      <a:pt x="137" y="188"/>
                    </a:cubicBezTo>
                    <a:cubicBezTo>
                      <a:pt x="140" y="187"/>
                      <a:pt x="143" y="186"/>
                      <a:pt x="146" y="184"/>
                    </a:cubicBezTo>
                    <a:cubicBezTo>
                      <a:pt x="164" y="196"/>
                      <a:pt x="164" y="196"/>
                      <a:pt x="164" y="196"/>
                    </a:cubicBezTo>
                    <a:cubicBezTo>
                      <a:pt x="166" y="198"/>
                      <a:pt x="169" y="198"/>
                      <a:pt x="171" y="198"/>
                    </a:cubicBezTo>
                    <a:cubicBezTo>
                      <a:pt x="175" y="198"/>
                      <a:pt x="179" y="197"/>
                      <a:pt x="181" y="194"/>
                    </a:cubicBezTo>
                    <a:cubicBezTo>
                      <a:pt x="194" y="181"/>
                      <a:pt x="194" y="181"/>
                      <a:pt x="194" y="181"/>
                    </a:cubicBezTo>
                    <a:cubicBezTo>
                      <a:pt x="199" y="177"/>
                      <a:pt x="200" y="169"/>
                      <a:pt x="196" y="164"/>
                    </a:cubicBezTo>
                    <a:cubicBezTo>
                      <a:pt x="184" y="146"/>
                      <a:pt x="184" y="146"/>
                      <a:pt x="184" y="146"/>
                    </a:cubicBezTo>
                    <a:cubicBezTo>
                      <a:pt x="186" y="143"/>
                      <a:pt x="187" y="140"/>
                      <a:pt x="188" y="137"/>
                    </a:cubicBezTo>
                    <a:cubicBezTo>
                      <a:pt x="209" y="133"/>
                      <a:pt x="209" y="133"/>
                      <a:pt x="209" y="133"/>
                    </a:cubicBezTo>
                    <a:cubicBezTo>
                      <a:pt x="215" y="132"/>
                      <a:pt x="220" y="126"/>
                      <a:pt x="220" y="119"/>
                    </a:cubicBezTo>
                    <a:cubicBezTo>
                      <a:pt x="220" y="101"/>
                      <a:pt x="220" y="101"/>
                      <a:pt x="220" y="101"/>
                    </a:cubicBezTo>
                    <a:cubicBezTo>
                      <a:pt x="220" y="94"/>
                      <a:pt x="215" y="88"/>
                      <a:pt x="209" y="87"/>
                    </a:cubicBezTo>
                    <a:close/>
                    <a:moveTo>
                      <a:pt x="185" y="124"/>
                    </a:moveTo>
                    <a:cubicBezTo>
                      <a:pt x="180" y="125"/>
                      <a:pt x="176" y="128"/>
                      <a:pt x="175" y="133"/>
                    </a:cubicBezTo>
                    <a:cubicBezTo>
                      <a:pt x="174" y="135"/>
                      <a:pt x="173" y="138"/>
                      <a:pt x="172" y="140"/>
                    </a:cubicBezTo>
                    <a:cubicBezTo>
                      <a:pt x="170" y="144"/>
                      <a:pt x="170" y="149"/>
                      <a:pt x="173" y="154"/>
                    </a:cubicBezTo>
                    <a:cubicBezTo>
                      <a:pt x="185" y="171"/>
                      <a:pt x="185" y="171"/>
                      <a:pt x="185" y="171"/>
                    </a:cubicBezTo>
                    <a:cubicBezTo>
                      <a:pt x="171" y="185"/>
                      <a:pt x="171" y="185"/>
                      <a:pt x="171" y="185"/>
                    </a:cubicBezTo>
                    <a:cubicBezTo>
                      <a:pt x="154" y="173"/>
                      <a:pt x="154" y="173"/>
                      <a:pt x="154" y="173"/>
                    </a:cubicBezTo>
                    <a:cubicBezTo>
                      <a:pt x="151" y="171"/>
                      <a:pt x="149" y="170"/>
                      <a:pt x="146" y="170"/>
                    </a:cubicBezTo>
                    <a:cubicBezTo>
                      <a:pt x="144" y="170"/>
                      <a:pt x="142" y="171"/>
                      <a:pt x="140" y="172"/>
                    </a:cubicBezTo>
                    <a:cubicBezTo>
                      <a:pt x="138" y="173"/>
                      <a:pt x="135" y="174"/>
                      <a:pt x="133" y="175"/>
                    </a:cubicBezTo>
                    <a:cubicBezTo>
                      <a:pt x="128" y="176"/>
                      <a:pt x="125" y="180"/>
                      <a:pt x="124" y="185"/>
                    </a:cubicBezTo>
                    <a:cubicBezTo>
                      <a:pt x="119" y="206"/>
                      <a:pt x="119" y="206"/>
                      <a:pt x="119" y="206"/>
                    </a:cubicBezTo>
                    <a:cubicBezTo>
                      <a:pt x="101" y="206"/>
                      <a:pt x="101" y="206"/>
                      <a:pt x="101" y="206"/>
                    </a:cubicBezTo>
                    <a:cubicBezTo>
                      <a:pt x="96" y="185"/>
                      <a:pt x="96" y="185"/>
                      <a:pt x="96" y="185"/>
                    </a:cubicBezTo>
                    <a:cubicBezTo>
                      <a:pt x="95" y="180"/>
                      <a:pt x="92" y="176"/>
                      <a:pt x="87" y="175"/>
                    </a:cubicBezTo>
                    <a:cubicBezTo>
                      <a:pt x="85" y="174"/>
                      <a:pt x="82" y="173"/>
                      <a:pt x="80" y="172"/>
                    </a:cubicBezTo>
                    <a:cubicBezTo>
                      <a:pt x="78" y="171"/>
                      <a:pt x="76" y="170"/>
                      <a:pt x="74" y="170"/>
                    </a:cubicBezTo>
                    <a:cubicBezTo>
                      <a:pt x="71" y="170"/>
                      <a:pt x="69" y="171"/>
                      <a:pt x="66" y="173"/>
                    </a:cubicBezTo>
                    <a:cubicBezTo>
                      <a:pt x="49" y="185"/>
                      <a:pt x="49" y="185"/>
                      <a:pt x="49" y="185"/>
                    </a:cubicBezTo>
                    <a:cubicBezTo>
                      <a:pt x="35" y="171"/>
                      <a:pt x="35" y="171"/>
                      <a:pt x="35" y="171"/>
                    </a:cubicBezTo>
                    <a:cubicBezTo>
                      <a:pt x="47" y="154"/>
                      <a:pt x="47" y="154"/>
                      <a:pt x="47" y="154"/>
                    </a:cubicBezTo>
                    <a:cubicBezTo>
                      <a:pt x="50" y="149"/>
                      <a:pt x="50" y="144"/>
                      <a:pt x="48" y="140"/>
                    </a:cubicBezTo>
                    <a:cubicBezTo>
                      <a:pt x="47" y="138"/>
                      <a:pt x="46" y="135"/>
                      <a:pt x="45" y="133"/>
                    </a:cubicBezTo>
                    <a:cubicBezTo>
                      <a:pt x="44" y="128"/>
                      <a:pt x="40" y="125"/>
                      <a:pt x="35" y="124"/>
                    </a:cubicBezTo>
                    <a:cubicBezTo>
                      <a:pt x="14" y="119"/>
                      <a:pt x="14" y="119"/>
                      <a:pt x="14" y="119"/>
                    </a:cubicBezTo>
                    <a:cubicBezTo>
                      <a:pt x="14" y="101"/>
                      <a:pt x="14" y="101"/>
                      <a:pt x="14" y="101"/>
                    </a:cubicBezTo>
                    <a:cubicBezTo>
                      <a:pt x="35" y="96"/>
                      <a:pt x="35" y="96"/>
                      <a:pt x="35" y="96"/>
                    </a:cubicBezTo>
                    <a:cubicBezTo>
                      <a:pt x="40" y="95"/>
                      <a:pt x="44" y="92"/>
                      <a:pt x="45" y="87"/>
                    </a:cubicBezTo>
                    <a:cubicBezTo>
                      <a:pt x="46" y="85"/>
                      <a:pt x="47" y="82"/>
                      <a:pt x="48" y="80"/>
                    </a:cubicBezTo>
                    <a:cubicBezTo>
                      <a:pt x="50" y="76"/>
                      <a:pt x="50" y="71"/>
                      <a:pt x="47" y="66"/>
                    </a:cubicBezTo>
                    <a:cubicBezTo>
                      <a:pt x="35" y="49"/>
                      <a:pt x="35" y="49"/>
                      <a:pt x="35" y="49"/>
                    </a:cubicBezTo>
                    <a:cubicBezTo>
                      <a:pt x="49" y="35"/>
                      <a:pt x="49" y="35"/>
                      <a:pt x="49" y="35"/>
                    </a:cubicBezTo>
                    <a:cubicBezTo>
                      <a:pt x="66" y="47"/>
                      <a:pt x="66" y="47"/>
                      <a:pt x="66" y="47"/>
                    </a:cubicBezTo>
                    <a:cubicBezTo>
                      <a:pt x="69" y="49"/>
                      <a:pt x="71" y="50"/>
                      <a:pt x="74" y="50"/>
                    </a:cubicBezTo>
                    <a:cubicBezTo>
                      <a:pt x="76" y="50"/>
                      <a:pt x="78" y="49"/>
                      <a:pt x="80" y="48"/>
                    </a:cubicBezTo>
                    <a:cubicBezTo>
                      <a:pt x="82" y="47"/>
                      <a:pt x="85" y="46"/>
                      <a:pt x="87" y="45"/>
                    </a:cubicBezTo>
                    <a:cubicBezTo>
                      <a:pt x="92" y="44"/>
                      <a:pt x="95" y="40"/>
                      <a:pt x="96" y="35"/>
                    </a:cubicBezTo>
                    <a:cubicBezTo>
                      <a:pt x="101" y="14"/>
                      <a:pt x="101" y="14"/>
                      <a:pt x="101" y="14"/>
                    </a:cubicBezTo>
                    <a:cubicBezTo>
                      <a:pt x="119" y="14"/>
                      <a:pt x="119" y="14"/>
                      <a:pt x="119" y="14"/>
                    </a:cubicBezTo>
                    <a:cubicBezTo>
                      <a:pt x="124" y="35"/>
                      <a:pt x="124" y="35"/>
                      <a:pt x="124" y="35"/>
                    </a:cubicBezTo>
                    <a:cubicBezTo>
                      <a:pt x="125" y="40"/>
                      <a:pt x="128" y="44"/>
                      <a:pt x="133" y="45"/>
                    </a:cubicBezTo>
                    <a:cubicBezTo>
                      <a:pt x="135" y="46"/>
                      <a:pt x="138" y="47"/>
                      <a:pt x="140" y="48"/>
                    </a:cubicBezTo>
                    <a:cubicBezTo>
                      <a:pt x="142" y="49"/>
                      <a:pt x="144" y="50"/>
                      <a:pt x="146" y="50"/>
                    </a:cubicBezTo>
                    <a:cubicBezTo>
                      <a:pt x="149" y="50"/>
                      <a:pt x="151" y="49"/>
                      <a:pt x="154" y="47"/>
                    </a:cubicBezTo>
                    <a:cubicBezTo>
                      <a:pt x="171" y="35"/>
                      <a:pt x="171" y="35"/>
                      <a:pt x="171" y="35"/>
                    </a:cubicBezTo>
                    <a:cubicBezTo>
                      <a:pt x="185" y="49"/>
                      <a:pt x="185" y="49"/>
                      <a:pt x="185" y="49"/>
                    </a:cubicBezTo>
                    <a:cubicBezTo>
                      <a:pt x="173" y="66"/>
                      <a:pt x="173" y="66"/>
                      <a:pt x="173" y="66"/>
                    </a:cubicBezTo>
                    <a:cubicBezTo>
                      <a:pt x="170" y="71"/>
                      <a:pt x="170" y="76"/>
                      <a:pt x="172" y="80"/>
                    </a:cubicBezTo>
                    <a:cubicBezTo>
                      <a:pt x="173" y="82"/>
                      <a:pt x="174" y="85"/>
                      <a:pt x="175" y="87"/>
                    </a:cubicBezTo>
                    <a:cubicBezTo>
                      <a:pt x="176" y="92"/>
                      <a:pt x="180" y="95"/>
                      <a:pt x="185" y="96"/>
                    </a:cubicBezTo>
                    <a:cubicBezTo>
                      <a:pt x="206" y="101"/>
                      <a:pt x="206" y="101"/>
                      <a:pt x="206" y="101"/>
                    </a:cubicBezTo>
                    <a:cubicBezTo>
                      <a:pt x="206" y="119"/>
                      <a:pt x="206" y="119"/>
                      <a:pt x="206" y="119"/>
                    </a:cubicBezTo>
                    <a:lnTo>
                      <a:pt x="185" y="1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20"/>
              <p:cNvSpPr>
                <a:spLocks noEditPoints="1"/>
              </p:cNvSpPr>
              <p:nvPr/>
            </p:nvSpPr>
            <p:spPr bwMode="auto">
              <a:xfrm>
                <a:off x="-2538413" y="300038"/>
                <a:ext cx="360362" cy="360363"/>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48 w 96"/>
                  <a:gd name="T11" fmla="*/ 90 h 96"/>
                  <a:gd name="T12" fmla="*/ 6 w 96"/>
                  <a:gd name="T13" fmla="*/ 48 h 96"/>
                  <a:gd name="T14" fmla="*/ 48 w 96"/>
                  <a:gd name="T15" fmla="*/ 6 h 96"/>
                  <a:gd name="T16" fmla="*/ 90 w 96"/>
                  <a:gd name="T17" fmla="*/ 48 h 96"/>
                  <a:gd name="T18" fmla="*/ 48 w 96"/>
                  <a:gd name="T19" fmla="*/ 9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0"/>
                    </a:moveTo>
                    <a:cubicBezTo>
                      <a:pt x="21" y="0"/>
                      <a:pt x="0" y="21"/>
                      <a:pt x="0" y="48"/>
                    </a:cubicBezTo>
                    <a:cubicBezTo>
                      <a:pt x="0" y="75"/>
                      <a:pt x="21" y="96"/>
                      <a:pt x="48" y="96"/>
                    </a:cubicBezTo>
                    <a:cubicBezTo>
                      <a:pt x="75" y="96"/>
                      <a:pt x="96" y="75"/>
                      <a:pt x="96" y="48"/>
                    </a:cubicBezTo>
                    <a:cubicBezTo>
                      <a:pt x="96" y="21"/>
                      <a:pt x="75" y="0"/>
                      <a:pt x="48" y="0"/>
                    </a:cubicBezTo>
                    <a:close/>
                    <a:moveTo>
                      <a:pt x="48" y="90"/>
                    </a:moveTo>
                    <a:cubicBezTo>
                      <a:pt x="25" y="90"/>
                      <a:pt x="6" y="71"/>
                      <a:pt x="6" y="48"/>
                    </a:cubicBezTo>
                    <a:cubicBezTo>
                      <a:pt x="6" y="25"/>
                      <a:pt x="25" y="6"/>
                      <a:pt x="48" y="6"/>
                    </a:cubicBezTo>
                    <a:cubicBezTo>
                      <a:pt x="71" y="6"/>
                      <a:pt x="90" y="25"/>
                      <a:pt x="90" y="48"/>
                    </a:cubicBezTo>
                    <a:cubicBezTo>
                      <a:pt x="90" y="71"/>
                      <a:pt x="71" y="90"/>
                      <a:pt x="48" y="9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21"/>
              <p:cNvSpPr>
                <a:spLocks noEditPoints="1"/>
              </p:cNvSpPr>
              <p:nvPr/>
            </p:nvSpPr>
            <p:spPr bwMode="auto">
              <a:xfrm>
                <a:off x="-2460625" y="374650"/>
                <a:ext cx="207962" cy="206375"/>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9 h 55"/>
                  <a:gd name="T12" fmla="*/ 6 w 55"/>
                  <a:gd name="T13" fmla="*/ 28 h 55"/>
                  <a:gd name="T14" fmla="*/ 27 w 55"/>
                  <a:gd name="T15" fmla="*/ 7 h 55"/>
                  <a:gd name="T16" fmla="*/ 48 w 55"/>
                  <a:gd name="T17" fmla="*/ 28 h 55"/>
                  <a:gd name="T18" fmla="*/ 27 w 55"/>
                  <a:gd name="T19"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9"/>
                    </a:moveTo>
                    <a:cubicBezTo>
                      <a:pt x="16" y="49"/>
                      <a:pt x="6" y="39"/>
                      <a:pt x="6" y="28"/>
                    </a:cubicBezTo>
                    <a:cubicBezTo>
                      <a:pt x="6" y="17"/>
                      <a:pt x="16" y="7"/>
                      <a:pt x="27" y="7"/>
                    </a:cubicBezTo>
                    <a:cubicBezTo>
                      <a:pt x="38" y="7"/>
                      <a:pt x="48" y="17"/>
                      <a:pt x="48" y="28"/>
                    </a:cubicBezTo>
                    <a:cubicBezTo>
                      <a:pt x="48" y="39"/>
                      <a:pt x="38" y="49"/>
                      <a:pt x="27" y="4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7" name="Group 6"/>
          <p:cNvGrpSpPr/>
          <p:nvPr/>
        </p:nvGrpSpPr>
        <p:grpSpPr>
          <a:xfrm>
            <a:off x="6545598" y="1417892"/>
            <a:ext cx="3167382" cy="923827"/>
            <a:chOff x="6545598" y="2424760"/>
            <a:chExt cx="3167382" cy="923827"/>
          </a:xfrm>
        </p:grpSpPr>
        <p:sp>
          <p:nvSpPr>
            <p:cNvPr id="15" name="Oval 14"/>
            <p:cNvSpPr/>
            <p:nvPr/>
          </p:nvSpPr>
          <p:spPr>
            <a:xfrm>
              <a:off x="6545598" y="2424760"/>
              <a:ext cx="923827" cy="92382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TextBox 15"/>
            <p:cNvSpPr txBox="1"/>
            <p:nvPr/>
          </p:nvSpPr>
          <p:spPr>
            <a:xfrm>
              <a:off x="7553414" y="2717396"/>
              <a:ext cx="2159566" cy="369332"/>
            </a:xfrm>
            <a:prstGeom prst="rect">
              <a:avLst/>
            </a:prstGeom>
            <a:noFill/>
          </p:spPr>
          <p:txBody>
            <a:bodyPr wrap="none" rtlCol="0">
              <a:spAutoFit/>
            </a:bodyPr>
            <a:lstStyle/>
            <a:p>
              <a:r>
                <a:rPr lang="id-ID" b="1" dirty="0">
                  <a:solidFill>
                    <a:schemeClr val="bg1">
                      <a:lumMod val="50000"/>
                    </a:schemeClr>
                  </a:solidFill>
                  <a:latin typeface="+mj-lt"/>
                </a:rPr>
                <a:t>MongoDB queries</a:t>
              </a:r>
            </a:p>
          </p:txBody>
        </p:sp>
        <p:grpSp>
          <p:nvGrpSpPr>
            <p:cNvPr id="51" name="Group 50"/>
            <p:cNvGrpSpPr/>
            <p:nvPr/>
          </p:nvGrpSpPr>
          <p:grpSpPr>
            <a:xfrm>
              <a:off x="6847199" y="2708195"/>
              <a:ext cx="347824" cy="347755"/>
              <a:chOff x="7938" y="-3175"/>
              <a:chExt cx="8029575" cy="8027988"/>
            </a:xfrm>
            <a:solidFill>
              <a:schemeClr val="bg1"/>
            </a:solidFill>
          </p:grpSpPr>
          <p:sp>
            <p:nvSpPr>
              <p:cNvPr id="52" name="Freeform 23"/>
              <p:cNvSpPr>
                <a:spLocks noEditPoints="1"/>
              </p:cNvSpPr>
              <p:nvPr/>
            </p:nvSpPr>
            <p:spPr bwMode="auto">
              <a:xfrm>
                <a:off x="7938" y="-3175"/>
                <a:ext cx="8029575" cy="8027988"/>
              </a:xfrm>
              <a:custGeom>
                <a:avLst/>
                <a:gdLst>
                  <a:gd name="T0" fmla="*/ 818 w 2138"/>
                  <a:gd name="T1" fmla="*/ 1635 h 2138"/>
                  <a:gd name="T2" fmla="*/ 818 w 2138"/>
                  <a:gd name="T3" fmla="*/ 1635 h 2138"/>
                  <a:gd name="T4" fmla="*/ 1257 w 2138"/>
                  <a:gd name="T5" fmla="*/ 1507 h 2138"/>
                  <a:gd name="T6" fmla="*/ 1301 w 2138"/>
                  <a:gd name="T7" fmla="*/ 1550 h 2138"/>
                  <a:gd name="T8" fmla="*/ 1249 w 2138"/>
                  <a:gd name="T9" fmla="*/ 1602 h 2138"/>
                  <a:gd name="T10" fmla="*/ 1711 w 2138"/>
                  <a:gd name="T11" fmla="*/ 2064 h 2138"/>
                  <a:gd name="T12" fmla="*/ 1888 w 2138"/>
                  <a:gd name="T13" fmla="*/ 2138 h 2138"/>
                  <a:gd name="T14" fmla="*/ 2065 w 2138"/>
                  <a:gd name="T15" fmla="*/ 2064 h 2138"/>
                  <a:gd name="T16" fmla="*/ 2138 w 2138"/>
                  <a:gd name="T17" fmla="*/ 1888 h 2138"/>
                  <a:gd name="T18" fmla="*/ 2065 w 2138"/>
                  <a:gd name="T19" fmla="*/ 1711 h 2138"/>
                  <a:gd name="T20" fmla="*/ 1603 w 2138"/>
                  <a:gd name="T21" fmla="*/ 1248 h 2138"/>
                  <a:gd name="T22" fmla="*/ 1551 w 2138"/>
                  <a:gd name="T23" fmla="*/ 1300 h 2138"/>
                  <a:gd name="T24" fmla="*/ 1507 w 2138"/>
                  <a:gd name="T25" fmla="*/ 1257 h 2138"/>
                  <a:gd name="T26" fmla="*/ 1633 w 2138"/>
                  <a:gd name="T27" fmla="*/ 760 h 2138"/>
                  <a:gd name="T28" fmla="*/ 1396 w 2138"/>
                  <a:gd name="T29" fmla="*/ 239 h 2138"/>
                  <a:gd name="T30" fmla="*/ 818 w 2138"/>
                  <a:gd name="T31" fmla="*/ 0 h 2138"/>
                  <a:gd name="T32" fmla="*/ 240 w 2138"/>
                  <a:gd name="T33" fmla="*/ 239 h 2138"/>
                  <a:gd name="T34" fmla="*/ 0 w 2138"/>
                  <a:gd name="T35" fmla="*/ 817 h 2138"/>
                  <a:gd name="T36" fmla="*/ 240 w 2138"/>
                  <a:gd name="T37" fmla="*/ 1395 h 2138"/>
                  <a:gd name="T38" fmla="*/ 818 w 2138"/>
                  <a:gd name="T39" fmla="*/ 1635 h 2138"/>
                  <a:gd name="T40" fmla="*/ 2009 w 2138"/>
                  <a:gd name="T41" fmla="*/ 1888 h 2138"/>
                  <a:gd name="T42" fmla="*/ 1973 w 2138"/>
                  <a:gd name="T43" fmla="*/ 1973 h 2138"/>
                  <a:gd name="T44" fmla="*/ 1888 w 2138"/>
                  <a:gd name="T45" fmla="*/ 2008 h 2138"/>
                  <a:gd name="T46" fmla="*/ 1803 w 2138"/>
                  <a:gd name="T47" fmla="*/ 1973 h 2138"/>
                  <a:gd name="T48" fmla="*/ 1444 w 2138"/>
                  <a:gd name="T49" fmla="*/ 1614 h 2138"/>
                  <a:gd name="T50" fmla="*/ 1614 w 2138"/>
                  <a:gd name="T51" fmla="*/ 1444 h 2138"/>
                  <a:gd name="T52" fmla="*/ 1973 w 2138"/>
                  <a:gd name="T53" fmla="*/ 1802 h 2138"/>
                  <a:gd name="T54" fmla="*/ 2009 w 2138"/>
                  <a:gd name="T55" fmla="*/ 1888 h 2138"/>
                  <a:gd name="T56" fmla="*/ 1392 w 2138"/>
                  <a:gd name="T57" fmla="*/ 1459 h 2138"/>
                  <a:gd name="T58" fmla="*/ 1361 w 2138"/>
                  <a:gd name="T59" fmla="*/ 1427 h 2138"/>
                  <a:gd name="T60" fmla="*/ 1362 w 2138"/>
                  <a:gd name="T61" fmla="*/ 1427 h 2138"/>
                  <a:gd name="T62" fmla="*/ 1377 w 2138"/>
                  <a:gd name="T63" fmla="*/ 1413 h 2138"/>
                  <a:gd name="T64" fmla="*/ 1380 w 2138"/>
                  <a:gd name="T65" fmla="*/ 1410 h 2138"/>
                  <a:gd name="T66" fmla="*/ 1396 w 2138"/>
                  <a:gd name="T67" fmla="*/ 1395 h 2138"/>
                  <a:gd name="T68" fmla="*/ 1411 w 2138"/>
                  <a:gd name="T69" fmla="*/ 1380 h 2138"/>
                  <a:gd name="T70" fmla="*/ 1413 w 2138"/>
                  <a:gd name="T71" fmla="*/ 1377 h 2138"/>
                  <a:gd name="T72" fmla="*/ 1428 w 2138"/>
                  <a:gd name="T73" fmla="*/ 1361 h 2138"/>
                  <a:gd name="T74" fmla="*/ 1428 w 2138"/>
                  <a:gd name="T75" fmla="*/ 1361 h 2138"/>
                  <a:gd name="T76" fmla="*/ 1459 w 2138"/>
                  <a:gd name="T77" fmla="*/ 1392 h 2138"/>
                  <a:gd name="T78" fmla="*/ 1392 w 2138"/>
                  <a:gd name="T79" fmla="*/ 1459 h 2138"/>
                  <a:gd name="T80" fmla="*/ 331 w 2138"/>
                  <a:gd name="T81" fmla="*/ 331 h 2138"/>
                  <a:gd name="T82" fmla="*/ 818 w 2138"/>
                  <a:gd name="T83" fmla="*/ 129 h 2138"/>
                  <a:gd name="T84" fmla="*/ 1304 w 2138"/>
                  <a:gd name="T85" fmla="*/ 331 h 2138"/>
                  <a:gd name="T86" fmla="*/ 1504 w 2138"/>
                  <a:gd name="T87" fmla="*/ 769 h 2138"/>
                  <a:gd name="T88" fmla="*/ 1371 w 2138"/>
                  <a:gd name="T89" fmla="*/ 1226 h 2138"/>
                  <a:gd name="T90" fmla="*/ 1371 w 2138"/>
                  <a:gd name="T91" fmla="*/ 1226 h 2138"/>
                  <a:gd name="T92" fmla="*/ 1304 w 2138"/>
                  <a:gd name="T93" fmla="*/ 1303 h 2138"/>
                  <a:gd name="T94" fmla="*/ 1280 w 2138"/>
                  <a:gd name="T95" fmla="*/ 1326 h 2138"/>
                  <a:gd name="T96" fmla="*/ 1226 w 2138"/>
                  <a:gd name="T97" fmla="*/ 1370 h 2138"/>
                  <a:gd name="T98" fmla="*/ 818 w 2138"/>
                  <a:gd name="T99" fmla="*/ 1505 h 2138"/>
                  <a:gd name="T100" fmla="*/ 331 w 2138"/>
                  <a:gd name="T101" fmla="*/ 1303 h 2138"/>
                  <a:gd name="T102" fmla="*/ 331 w 2138"/>
                  <a:gd name="T103" fmla="*/ 331 h 2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38" h="2138">
                    <a:moveTo>
                      <a:pt x="818" y="1635"/>
                    </a:moveTo>
                    <a:cubicBezTo>
                      <a:pt x="818" y="1635"/>
                      <a:pt x="818" y="1635"/>
                      <a:pt x="818" y="1635"/>
                    </a:cubicBezTo>
                    <a:cubicBezTo>
                      <a:pt x="975" y="1635"/>
                      <a:pt x="1126" y="1590"/>
                      <a:pt x="1257" y="1507"/>
                    </a:cubicBezTo>
                    <a:cubicBezTo>
                      <a:pt x="1301" y="1550"/>
                      <a:pt x="1301" y="1550"/>
                      <a:pt x="1301" y="1550"/>
                    </a:cubicBezTo>
                    <a:cubicBezTo>
                      <a:pt x="1249" y="1602"/>
                      <a:pt x="1249" y="1602"/>
                      <a:pt x="1249" y="1602"/>
                    </a:cubicBezTo>
                    <a:cubicBezTo>
                      <a:pt x="1711" y="2064"/>
                      <a:pt x="1711" y="2064"/>
                      <a:pt x="1711" y="2064"/>
                    </a:cubicBezTo>
                    <a:cubicBezTo>
                      <a:pt x="1758" y="2112"/>
                      <a:pt x="1821" y="2138"/>
                      <a:pt x="1888" y="2138"/>
                    </a:cubicBezTo>
                    <a:cubicBezTo>
                      <a:pt x="1955" y="2138"/>
                      <a:pt x="2018" y="2112"/>
                      <a:pt x="2065" y="2064"/>
                    </a:cubicBezTo>
                    <a:cubicBezTo>
                      <a:pt x="2112" y="2017"/>
                      <a:pt x="2138" y="1954"/>
                      <a:pt x="2138" y="1888"/>
                    </a:cubicBezTo>
                    <a:cubicBezTo>
                      <a:pt x="2138" y="1821"/>
                      <a:pt x="2112" y="1758"/>
                      <a:pt x="2065" y="1711"/>
                    </a:cubicBezTo>
                    <a:cubicBezTo>
                      <a:pt x="1603" y="1248"/>
                      <a:pt x="1603" y="1248"/>
                      <a:pt x="1603" y="1248"/>
                    </a:cubicBezTo>
                    <a:cubicBezTo>
                      <a:pt x="1551" y="1300"/>
                      <a:pt x="1551" y="1300"/>
                      <a:pt x="1551" y="1300"/>
                    </a:cubicBezTo>
                    <a:cubicBezTo>
                      <a:pt x="1507" y="1257"/>
                      <a:pt x="1507" y="1257"/>
                      <a:pt x="1507" y="1257"/>
                    </a:cubicBezTo>
                    <a:cubicBezTo>
                      <a:pt x="1601" y="1110"/>
                      <a:pt x="1645" y="935"/>
                      <a:pt x="1633" y="760"/>
                    </a:cubicBezTo>
                    <a:cubicBezTo>
                      <a:pt x="1619" y="563"/>
                      <a:pt x="1535" y="379"/>
                      <a:pt x="1396" y="239"/>
                    </a:cubicBezTo>
                    <a:cubicBezTo>
                      <a:pt x="1241" y="85"/>
                      <a:pt x="1036" y="0"/>
                      <a:pt x="818" y="0"/>
                    </a:cubicBezTo>
                    <a:cubicBezTo>
                      <a:pt x="599" y="0"/>
                      <a:pt x="394" y="85"/>
                      <a:pt x="240" y="239"/>
                    </a:cubicBezTo>
                    <a:cubicBezTo>
                      <a:pt x="85" y="394"/>
                      <a:pt x="0" y="599"/>
                      <a:pt x="0" y="817"/>
                    </a:cubicBezTo>
                    <a:cubicBezTo>
                      <a:pt x="0" y="1036"/>
                      <a:pt x="85" y="1241"/>
                      <a:pt x="240" y="1395"/>
                    </a:cubicBezTo>
                    <a:cubicBezTo>
                      <a:pt x="394" y="1550"/>
                      <a:pt x="599" y="1635"/>
                      <a:pt x="818" y="1635"/>
                    </a:cubicBezTo>
                    <a:close/>
                    <a:moveTo>
                      <a:pt x="2009" y="1888"/>
                    </a:moveTo>
                    <a:cubicBezTo>
                      <a:pt x="2009" y="1920"/>
                      <a:pt x="1996" y="1950"/>
                      <a:pt x="1973" y="1973"/>
                    </a:cubicBezTo>
                    <a:cubicBezTo>
                      <a:pt x="1950" y="1996"/>
                      <a:pt x="1920" y="2008"/>
                      <a:pt x="1888" y="2008"/>
                    </a:cubicBezTo>
                    <a:cubicBezTo>
                      <a:pt x="1856" y="2008"/>
                      <a:pt x="1826" y="1996"/>
                      <a:pt x="1803" y="1973"/>
                    </a:cubicBezTo>
                    <a:cubicBezTo>
                      <a:pt x="1444" y="1614"/>
                      <a:pt x="1444" y="1614"/>
                      <a:pt x="1444" y="1614"/>
                    </a:cubicBezTo>
                    <a:cubicBezTo>
                      <a:pt x="1614" y="1444"/>
                      <a:pt x="1614" y="1444"/>
                      <a:pt x="1614" y="1444"/>
                    </a:cubicBezTo>
                    <a:cubicBezTo>
                      <a:pt x="1973" y="1802"/>
                      <a:pt x="1973" y="1802"/>
                      <a:pt x="1973" y="1802"/>
                    </a:cubicBezTo>
                    <a:cubicBezTo>
                      <a:pt x="1996" y="1825"/>
                      <a:pt x="2009" y="1855"/>
                      <a:pt x="2009" y="1888"/>
                    </a:cubicBezTo>
                    <a:close/>
                    <a:moveTo>
                      <a:pt x="1392" y="1459"/>
                    </a:moveTo>
                    <a:cubicBezTo>
                      <a:pt x="1361" y="1427"/>
                      <a:pt x="1361" y="1427"/>
                      <a:pt x="1361" y="1427"/>
                    </a:cubicBezTo>
                    <a:cubicBezTo>
                      <a:pt x="1361" y="1427"/>
                      <a:pt x="1362" y="1427"/>
                      <a:pt x="1362" y="1427"/>
                    </a:cubicBezTo>
                    <a:cubicBezTo>
                      <a:pt x="1367" y="1422"/>
                      <a:pt x="1372" y="1418"/>
                      <a:pt x="1377" y="1413"/>
                    </a:cubicBezTo>
                    <a:cubicBezTo>
                      <a:pt x="1378" y="1412"/>
                      <a:pt x="1379" y="1411"/>
                      <a:pt x="1380" y="1410"/>
                    </a:cubicBezTo>
                    <a:cubicBezTo>
                      <a:pt x="1385" y="1405"/>
                      <a:pt x="1391" y="1400"/>
                      <a:pt x="1396" y="1395"/>
                    </a:cubicBezTo>
                    <a:cubicBezTo>
                      <a:pt x="1401" y="1390"/>
                      <a:pt x="1406" y="1385"/>
                      <a:pt x="1411" y="1380"/>
                    </a:cubicBezTo>
                    <a:cubicBezTo>
                      <a:pt x="1411" y="1379"/>
                      <a:pt x="1412" y="1378"/>
                      <a:pt x="1413" y="1377"/>
                    </a:cubicBezTo>
                    <a:cubicBezTo>
                      <a:pt x="1418" y="1372"/>
                      <a:pt x="1423" y="1366"/>
                      <a:pt x="1428" y="1361"/>
                    </a:cubicBezTo>
                    <a:cubicBezTo>
                      <a:pt x="1428" y="1361"/>
                      <a:pt x="1428" y="1361"/>
                      <a:pt x="1428" y="1361"/>
                    </a:cubicBezTo>
                    <a:cubicBezTo>
                      <a:pt x="1459" y="1392"/>
                      <a:pt x="1459" y="1392"/>
                      <a:pt x="1459" y="1392"/>
                    </a:cubicBezTo>
                    <a:lnTo>
                      <a:pt x="1392" y="1459"/>
                    </a:lnTo>
                    <a:close/>
                    <a:moveTo>
                      <a:pt x="331" y="331"/>
                    </a:moveTo>
                    <a:cubicBezTo>
                      <a:pt x="461" y="201"/>
                      <a:pt x="634" y="129"/>
                      <a:pt x="818" y="129"/>
                    </a:cubicBezTo>
                    <a:cubicBezTo>
                      <a:pt x="1001" y="129"/>
                      <a:pt x="1174" y="201"/>
                      <a:pt x="1304" y="331"/>
                    </a:cubicBezTo>
                    <a:cubicBezTo>
                      <a:pt x="1421" y="448"/>
                      <a:pt x="1492" y="604"/>
                      <a:pt x="1504" y="769"/>
                    </a:cubicBezTo>
                    <a:cubicBezTo>
                      <a:pt x="1515" y="932"/>
                      <a:pt x="1468" y="1095"/>
                      <a:pt x="1371" y="1226"/>
                    </a:cubicBezTo>
                    <a:cubicBezTo>
                      <a:pt x="1371" y="1226"/>
                      <a:pt x="1371" y="1226"/>
                      <a:pt x="1371" y="1226"/>
                    </a:cubicBezTo>
                    <a:cubicBezTo>
                      <a:pt x="1351" y="1253"/>
                      <a:pt x="1328" y="1279"/>
                      <a:pt x="1304" y="1303"/>
                    </a:cubicBezTo>
                    <a:cubicBezTo>
                      <a:pt x="1296" y="1311"/>
                      <a:pt x="1288" y="1319"/>
                      <a:pt x="1280" y="1326"/>
                    </a:cubicBezTo>
                    <a:cubicBezTo>
                      <a:pt x="1263" y="1342"/>
                      <a:pt x="1245" y="1357"/>
                      <a:pt x="1226" y="1370"/>
                    </a:cubicBezTo>
                    <a:cubicBezTo>
                      <a:pt x="1107" y="1458"/>
                      <a:pt x="966" y="1505"/>
                      <a:pt x="818" y="1505"/>
                    </a:cubicBezTo>
                    <a:cubicBezTo>
                      <a:pt x="634" y="1505"/>
                      <a:pt x="461" y="1433"/>
                      <a:pt x="331" y="1303"/>
                    </a:cubicBezTo>
                    <a:cubicBezTo>
                      <a:pt x="63" y="1035"/>
                      <a:pt x="63" y="599"/>
                      <a:pt x="331" y="33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24"/>
              <p:cNvSpPr>
                <a:spLocks noEditPoints="1"/>
              </p:cNvSpPr>
              <p:nvPr/>
            </p:nvSpPr>
            <p:spPr bwMode="auto">
              <a:xfrm>
                <a:off x="788988" y="976313"/>
                <a:ext cx="4578350" cy="4176713"/>
              </a:xfrm>
              <a:custGeom>
                <a:avLst/>
                <a:gdLst>
                  <a:gd name="T0" fmla="*/ 577 w 1219"/>
                  <a:gd name="T1" fmla="*/ 1111 h 1112"/>
                  <a:gd name="T2" fmla="*/ 577 w 1219"/>
                  <a:gd name="T3" fmla="*/ 1112 h 1112"/>
                  <a:gd name="T4" fmla="*/ 610 w 1219"/>
                  <a:gd name="T5" fmla="*/ 1112 h 1112"/>
                  <a:gd name="T6" fmla="*/ 940 w 1219"/>
                  <a:gd name="T7" fmla="*/ 1003 h 1112"/>
                  <a:gd name="T8" fmla="*/ 1002 w 1219"/>
                  <a:gd name="T9" fmla="*/ 949 h 1112"/>
                  <a:gd name="T10" fmla="*/ 1057 w 1219"/>
                  <a:gd name="T11" fmla="*/ 886 h 1112"/>
                  <a:gd name="T12" fmla="*/ 1003 w 1219"/>
                  <a:gd name="T13" fmla="*/ 163 h 1112"/>
                  <a:gd name="T14" fmla="*/ 610 w 1219"/>
                  <a:gd name="T15" fmla="*/ 0 h 1112"/>
                  <a:gd name="T16" fmla="*/ 217 w 1219"/>
                  <a:gd name="T17" fmla="*/ 163 h 1112"/>
                  <a:gd name="T18" fmla="*/ 217 w 1219"/>
                  <a:gd name="T19" fmla="*/ 949 h 1112"/>
                  <a:gd name="T20" fmla="*/ 577 w 1219"/>
                  <a:gd name="T21" fmla="*/ 1111 h 1112"/>
                  <a:gd name="T22" fmla="*/ 262 w 1219"/>
                  <a:gd name="T23" fmla="*/ 209 h 1112"/>
                  <a:gd name="T24" fmla="*/ 610 w 1219"/>
                  <a:gd name="T25" fmla="*/ 65 h 1112"/>
                  <a:gd name="T26" fmla="*/ 957 w 1219"/>
                  <a:gd name="T27" fmla="*/ 209 h 1112"/>
                  <a:gd name="T28" fmla="*/ 1005 w 1219"/>
                  <a:gd name="T29" fmla="*/ 848 h 1112"/>
                  <a:gd name="T30" fmla="*/ 957 w 1219"/>
                  <a:gd name="T31" fmla="*/ 903 h 1112"/>
                  <a:gd name="T32" fmla="*/ 901 w 1219"/>
                  <a:gd name="T33" fmla="*/ 951 h 1112"/>
                  <a:gd name="T34" fmla="*/ 612 w 1219"/>
                  <a:gd name="T35" fmla="*/ 1047 h 1112"/>
                  <a:gd name="T36" fmla="*/ 610 w 1219"/>
                  <a:gd name="T37" fmla="*/ 1047 h 1112"/>
                  <a:gd name="T38" fmla="*/ 262 w 1219"/>
                  <a:gd name="T39" fmla="*/ 903 h 1112"/>
                  <a:gd name="T40" fmla="*/ 262 w 1219"/>
                  <a:gd name="T41" fmla="*/ 209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9" h="1112">
                    <a:moveTo>
                      <a:pt x="577" y="1111"/>
                    </a:moveTo>
                    <a:cubicBezTo>
                      <a:pt x="577" y="1112"/>
                      <a:pt x="577" y="1112"/>
                      <a:pt x="577" y="1112"/>
                    </a:cubicBezTo>
                    <a:cubicBezTo>
                      <a:pt x="610" y="1112"/>
                      <a:pt x="610" y="1112"/>
                      <a:pt x="610" y="1112"/>
                    </a:cubicBezTo>
                    <a:cubicBezTo>
                      <a:pt x="730" y="1112"/>
                      <a:pt x="844" y="1074"/>
                      <a:pt x="940" y="1003"/>
                    </a:cubicBezTo>
                    <a:cubicBezTo>
                      <a:pt x="962" y="987"/>
                      <a:pt x="983" y="969"/>
                      <a:pt x="1002" y="949"/>
                    </a:cubicBezTo>
                    <a:cubicBezTo>
                      <a:pt x="1022" y="930"/>
                      <a:pt x="1040" y="908"/>
                      <a:pt x="1057" y="886"/>
                    </a:cubicBezTo>
                    <a:cubicBezTo>
                      <a:pt x="1219" y="667"/>
                      <a:pt x="1196" y="356"/>
                      <a:pt x="1003" y="163"/>
                    </a:cubicBezTo>
                    <a:cubicBezTo>
                      <a:pt x="898" y="58"/>
                      <a:pt x="758" y="0"/>
                      <a:pt x="610" y="0"/>
                    </a:cubicBezTo>
                    <a:cubicBezTo>
                      <a:pt x="461" y="0"/>
                      <a:pt x="322" y="58"/>
                      <a:pt x="217" y="163"/>
                    </a:cubicBezTo>
                    <a:cubicBezTo>
                      <a:pt x="0" y="380"/>
                      <a:pt x="0" y="732"/>
                      <a:pt x="217" y="949"/>
                    </a:cubicBezTo>
                    <a:cubicBezTo>
                      <a:pt x="314" y="1046"/>
                      <a:pt x="441" y="1103"/>
                      <a:pt x="577" y="1111"/>
                    </a:cubicBezTo>
                    <a:close/>
                    <a:moveTo>
                      <a:pt x="262" y="209"/>
                    </a:moveTo>
                    <a:cubicBezTo>
                      <a:pt x="355" y="116"/>
                      <a:pt x="478" y="65"/>
                      <a:pt x="610" y="65"/>
                    </a:cubicBezTo>
                    <a:cubicBezTo>
                      <a:pt x="741" y="65"/>
                      <a:pt x="864" y="116"/>
                      <a:pt x="957" y="209"/>
                    </a:cubicBezTo>
                    <a:cubicBezTo>
                      <a:pt x="1127" y="380"/>
                      <a:pt x="1148" y="654"/>
                      <a:pt x="1005" y="848"/>
                    </a:cubicBezTo>
                    <a:cubicBezTo>
                      <a:pt x="990" y="867"/>
                      <a:pt x="974" y="886"/>
                      <a:pt x="957" y="903"/>
                    </a:cubicBezTo>
                    <a:cubicBezTo>
                      <a:pt x="939" y="921"/>
                      <a:pt x="921" y="937"/>
                      <a:pt x="901" y="951"/>
                    </a:cubicBezTo>
                    <a:cubicBezTo>
                      <a:pt x="817" y="1013"/>
                      <a:pt x="717" y="1046"/>
                      <a:pt x="612" y="1047"/>
                    </a:cubicBezTo>
                    <a:cubicBezTo>
                      <a:pt x="610" y="1047"/>
                      <a:pt x="610" y="1047"/>
                      <a:pt x="610" y="1047"/>
                    </a:cubicBezTo>
                    <a:cubicBezTo>
                      <a:pt x="478" y="1047"/>
                      <a:pt x="355" y="996"/>
                      <a:pt x="262" y="903"/>
                    </a:cubicBezTo>
                    <a:cubicBezTo>
                      <a:pt x="71" y="712"/>
                      <a:pt x="71" y="400"/>
                      <a:pt x="262" y="20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3" name="Group 2"/>
          <p:cNvGrpSpPr/>
          <p:nvPr/>
        </p:nvGrpSpPr>
        <p:grpSpPr>
          <a:xfrm>
            <a:off x="1018985" y="2725529"/>
            <a:ext cx="3466185" cy="923827"/>
            <a:chOff x="1018985" y="3732397"/>
            <a:chExt cx="3466185" cy="923827"/>
          </a:xfrm>
        </p:grpSpPr>
        <p:sp>
          <p:nvSpPr>
            <p:cNvPr id="8" name="Oval 7"/>
            <p:cNvSpPr/>
            <p:nvPr/>
          </p:nvSpPr>
          <p:spPr>
            <a:xfrm>
              <a:off x="1018985" y="3732397"/>
              <a:ext cx="923827" cy="9238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TextBox 8"/>
            <p:cNvSpPr txBox="1"/>
            <p:nvPr/>
          </p:nvSpPr>
          <p:spPr>
            <a:xfrm>
              <a:off x="2005004" y="4006739"/>
              <a:ext cx="2480166" cy="369332"/>
            </a:xfrm>
            <a:prstGeom prst="rect">
              <a:avLst/>
            </a:prstGeom>
            <a:noFill/>
          </p:spPr>
          <p:txBody>
            <a:bodyPr wrap="none" rtlCol="0">
              <a:spAutoFit/>
            </a:bodyPr>
            <a:lstStyle/>
            <a:p>
              <a:r>
                <a:rPr lang="id-ID" b="1" dirty="0">
                  <a:solidFill>
                    <a:schemeClr val="bg1">
                      <a:lumMod val="50000"/>
                    </a:schemeClr>
                  </a:solidFill>
                  <a:latin typeface="+mj-lt"/>
                </a:rPr>
                <a:t>Server-side scripting</a:t>
              </a:r>
            </a:p>
          </p:txBody>
        </p:sp>
        <p:sp>
          <p:nvSpPr>
            <p:cNvPr id="54" name="Freeform 22"/>
            <p:cNvSpPr>
              <a:spLocks noEditPoints="1"/>
            </p:cNvSpPr>
            <p:nvPr/>
          </p:nvSpPr>
          <p:spPr bwMode="auto">
            <a:xfrm>
              <a:off x="1286840" y="4023888"/>
              <a:ext cx="422173" cy="304256"/>
            </a:xfrm>
            <a:custGeom>
              <a:avLst/>
              <a:gdLst>
                <a:gd name="T0" fmla="*/ 298 w 368"/>
                <a:gd name="T1" fmla="*/ 94 h 265"/>
                <a:gd name="T2" fmla="*/ 196 w 368"/>
                <a:gd name="T3" fmla="*/ 0 h 265"/>
                <a:gd name="T4" fmla="*/ 102 w 368"/>
                <a:gd name="T5" fmla="*/ 60 h 265"/>
                <a:gd name="T6" fmla="*/ 86 w 368"/>
                <a:gd name="T7" fmla="*/ 58 h 265"/>
                <a:gd name="T8" fmla="*/ 35 w 368"/>
                <a:gd name="T9" fmla="*/ 109 h 265"/>
                <a:gd name="T10" fmla="*/ 37 w 368"/>
                <a:gd name="T11" fmla="*/ 126 h 265"/>
                <a:gd name="T12" fmla="*/ 0 w 368"/>
                <a:gd name="T13" fmla="*/ 190 h 265"/>
                <a:gd name="T14" fmla="*/ 75 w 368"/>
                <a:gd name="T15" fmla="*/ 265 h 265"/>
                <a:gd name="T16" fmla="*/ 75 w 368"/>
                <a:gd name="T17" fmla="*/ 265 h 265"/>
                <a:gd name="T18" fmla="*/ 282 w 368"/>
                <a:gd name="T19" fmla="*/ 265 h 265"/>
                <a:gd name="T20" fmla="*/ 282 w 368"/>
                <a:gd name="T21" fmla="*/ 265 h 265"/>
                <a:gd name="T22" fmla="*/ 368 w 368"/>
                <a:gd name="T23" fmla="*/ 178 h 265"/>
                <a:gd name="T24" fmla="*/ 298 w 368"/>
                <a:gd name="T25" fmla="*/ 94 h 265"/>
                <a:gd name="T26" fmla="*/ 282 w 368"/>
                <a:gd name="T27" fmla="*/ 242 h 265"/>
                <a:gd name="T28" fmla="*/ 282 w 368"/>
                <a:gd name="T29" fmla="*/ 242 h 265"/>
                <a:gd name="T30" fmla="*/ 75 w 368"/>
                <a:gd name="T31" fmla="*/ 242 h 265"/>
                <a:gd name="T32" fmla="*/ 23 w 368"/>
                <a:gd name="T33" fmla="*/ 190 h 265"/>
                <a:gd name="T34" fmla="*/ 49 w 368"/>
                <a:gd name="T35" fmla="*/ 145 h 265"/>
                <a:gd name="T36" fmla="*/ 59 w 368"/>
                <a:gd name="T37" fmla="*/ 118 h 265"/>
                <a:gd name="T38" fmla="*/ 58 w 368"/>
                <a:gd name="T39" fmla="*/ 109 h 265"/>
                <a:gd name="T40" fmla="*/ 86 w 368"/>
                <a:gd name="T41" fmla="*/ 81 h 265"/>
                <a:gd name="T42" fmla="*/ 102 w 368"/>
                <a:gd name="T43" fmla="*/ 83 h 265"/>
                <a:gd name="T44" fmla="*/ 123 w 368"/>
                <a:gd name="T45" fmla="*/ 70 h 265"/>
                <a:gd name="T46" fmla="*/ 196 w 368"/>
                <a:gd name="T47" fmla="*/ 23 h 265"/>
                <a:gd name="T48" fmla="*/ 275 w 368"/>
                <a:gd name="T49" fmla="*/ 96 h 265"/>
                <a:gd name="T50" fmla="*/ 294 w 368"/>
                <a:gd name="T51" fmla="*/ 116 h 265"/>
                <a:gd name="T52" fmla="*/ 345 w 368"/>
                <a:gd name="T53" fmla="*/ 178 h 265"/>
                <a:gd name="T54" fmla="*/ 282 w 368"/>
                <a:gd name="T55" fmla="*/ 24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8" h="265">
                  <a:moveTo>
                    <a:pt x="298" y="94"/>
                  </a:moveTo>
                  <a:cubicBezTo>
                    <a:pt x="293" y="41"/>
                    <a:pt x="250" y="0"/>
                    <a:pt x="196" y="0"/>
                  </a:cubicBezTo>
                  <a:cubicBezTo>
                    <a:pt x="154" y="0"/>
                    <a:pt x="118" y="25"/>
                    <a:pt x="102" y="60"/>
                  </a:cubicBezTo>
                  <a:cubicBezTo>
                    <a:pt x="97" y="59"/>
                    <a:pt x="92" y="58"/>
                    <a:pt x="86" y="58"/>
                  </a:cubicBezTo>
                  <a:cubicBezTo>
                    <a:pt x="58" y="58"/>
                    <a:pt x="35" y="81"/>
                    <a:pt x="35" y="109"/>
                  </a:cubicBezTo>
                  <a:cubicBezTo>
                    <a:pt x="35" y="115"/>
                    <a:pt x="36" y="120"/>
                    <a:pt x="37" y="126"/>
                  </a:cubicBezTo>
                  <a:cubicBezTo>
                    <a:pt x="15" y="139"/>
                    <a:pt x="0" y="162"/>
                    <a:pt x="0" y="190"/>
                  </a:cubicBezTo>
                  <a:cubicBezTo>
                    <a:pt x="0" y="231"/>
                    <a:pt x="34" y="265"/>
                    <a:pt x="75" y="265"/>
                  </a:cubicBezTo>
                  <a:cubicBezTo>
                    <a:pt x="75" y="265"/>
                    <a:pt x="75" y="265"/>
                    <a:pt x="75" y="265"/>
                  </a:cubicBezTo>
                  <a:cubicBezTo>
                    <a:pt x="282" y="265"/>
                    <a:pt x="282" y="265"/>
                    <a:pt x="282" y="265"/>
                  </a:cubicBezTo>
                  <a:cubicBezTo>
                    <a:pt x="282" y="265"/>
                    <a:pt x="282" y="265"/>
                    <a:pt x="282" y="265"/>
                  </a:cubicBezTo>
                  <a:cubicBezTo>
                    <a:pt x="330" y="265"/>
                    <a:pt x="368" y="226"/>
                    <a:pt x="368" y="178"/>
                  </a:cubicBezTo>
                  <a:cubicBezTo>
                    <a:pt x="368" y="136"/>
                    <a:pt x="338" y="101"/>
                    <a:pt x="298" y="94"/>
                  </a:cubicBezTo>
                  <a:close/>
                  <a:moveTo>
                    <a:pt x="282" y="242"/>
                  </a:moveTo>
                  <a:cubicBezTo>
                    <a:pt x="282" y="242"/>
                    <a:pt x="282" y="242"/>
                    <a:pt x="282" y="242"/>
                  </a:cubicBezTo>
                  <a:cubicBezTo>
                    <a:pt x="75" y="242"/>
                    <a:pt x="75" y="242"/>
                    <a:pt x="75" y="242"/>
                  </a:cubicBezTo>
                  <a:cubicBezTo>
                    <a:pt x="46" y="242"/>
                    <a:pt x="23" y="219"/>
                    <a:pt x="23" y="190"/>
                  </a:cubicBezTo>
                  <a:cubicBezTo>
                    <a:pt x="23" y="172"/>
                    <a:pt x="33" y="155"/>
                    <a:pt x="49" y="145"/>
                  </a:cubicBezTo>
                  <a:cubicBezTo>
                    <a:pt x="65" y="136"/>
                    <a:pt x="66" y="135"/>
                    <a:pt x="59" y="118"/>
                  </a:cubicBezTo>
                  <a:cubicBezTo>
                    <a:pt x="58" y="115"/>
                    <a:pt x="58" y="112"/>
                    <a:pt x="58" y="109"/>
                  </a:cubicBezTo>
                  <a:cubicBezTo>
                    <a:pt x="58" y="94"/>
                    <a:pt x="70" y="81"/>
                    <a:pt x="86" y="81"/>
                  </a:cubicBezTo>
                  <a:cubicBezTo>
                    <a:pt x="86" y="81"/>
                    <a:pt x="94" y="80"/>
                    <a:pt x="102" y="83"/>
                  </a:cubicBezTo>
                  <a:cubicBezTo>
                    <a:pt x="115" y="89"/>
                    <a:pt x="117" y="83"/>
                    <a:pt x="123" y="70"/>
                  </a:cubicBezTo>
                  <a:cubicBezTo>
                    <a:pt x="136" y="41"/>
                    <a:pt x="165" y="23"/>
                    <a:pt x="196" y="23"/>
                  </a:cubicBezTo>
                  <a:cubicBezTo>
                    <a:pt x="237" y="23"/>
                    <a:pt x="271" y="54"/>
                    <a:pt x="275" y="96"/>
                  </a:cubicBezTo>
                  <a:cubicBezTo>
                    <a:pt x="277" y="112"/>
                    <a:pt x="277" y="112"/>
                    <a:pt x="294" y="116"/>
                  </a:cubicBezTo>
                  <a:cubicBezTo>
                    <a:pt x="324" y="122"/>
                    <a:pt x="345" y="148"/>
                    <a:pt x="345" y="178"/>
                  </a:cubicBezTo>
                  <a:cubicBezTo>
                    <a:pt x="345" y="213"/>
                    <a:pt x="317" y="242"/>
                    <a:pt x="282" y="24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1" name="Group 10"/>
          <p:cNvGrpSpPr/>
          <p:nvPr/>
        </p:nvGrpSpPr>
        <p:grpSpPr>
          <a:xfrm>
            <a:off x="6567395" y="2725529"/>
            <a:ext cx="4517755" cy="923827"/>
            <a:chOff x="6567395" y="3732397"/>
            <a:chExt cx="4517755" cy="923827"/>
          </a:xfrm>
        </p:grpSpPr>
        <p:sp>
          <p:nvSpPr>
            <p:cNvPr id="18" name="Oval 17"/>
            <p:cNvSpPr/>
            <p:nvPr/>
          </p:nvSpPr>
          <p:spPr>
            <a:xfrm>
              <a:off x="6567395" y="3732397"/>
              <a:ext cx="923827" cy="92382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TextBox 18"/>
            <p:cNvSpPr txBox="1"/>
            <p:nvPr/>
          </p:nvSpPr>
          <p:spPr>
            <a:xfrm>
              <a:off x="7553414" y="4013349"/>
              <a:ext cx="3531736" cy="369332"/>
            </a:xfrm>
            <a:prstGeom prst="rect">
              <a:avLst/>
            </a:prstGeom>
            <a:noFill/>
          </p:spPr>
          <p:txBody>
            <a:bodyPr wrap="none" rtlCol="0">
              <a:spAutoFit/>
            </a:bodyPr>
            <a:lstStyle/>
            <a:p>
              <a:r>
                <a:rPr lang="id-ID" b="1" dirty="0">
                  <a:solidFill>
                    <a:schemeClr val="bg1">
                      <a:lumMod val="50000"/>
                    </a:schemeClr>
                  </a:solidFill>
                  <a:latin typeface="+mj-lt"/>
                </a:rPr>
                <a:t>Office and design applications</a:t>
              </a:r>
            </a:p>
          </p:txBody>
        </p:sp>
        <p:grpSp>
          <p:nvGrpSpPr>
            <p:cNvPr id="55" name="Group 54"/>
            <p:cNvGrpSpPr/>
            <p:nvPr/>
          </p:nvGrpSpPr>
          <p:grpSpPr>
            <a:xfrm>
              <a:off x="6850619" y="4072962"/>
              <a:ext cx="357378" cy="290664"/>
              <a:chOff x="3175" y="0"/>
              <a:chExt cx="9269413" cy="7539038"/>
            </a:xfrm>
            <a:solidFill>
              <a:schemeClr val="bg1"/>
            </a:solidFill>
          </p:grpSpPr>
          <p:sp>
            <p:nvSpPr>
              <p:cNvPr id="56" name="Freeform 28"/>
              <p:cNvSpPr>
                <a:spLocks noEditPoints="1"/>
              </p:cNvSpPr>
              <p:nvPr/>
            </p:nvSpPr>
            <p:spPr bwMode="auto">
              <a:xfrm>
                <a:off x="3175" y="0"/>
                <a:ext cx="9269413" cy="7539038"/>
              </a:xfrm>
              <a:custGeom>
                <a:avLst/>
                <a:gdLst>
                  <a:gd name="T0" fmla="*/ 0 w 2469"/>
                  <a:gd name="T1" fmla="*/ 0 h 2007"/>
                  <a:gd name="T2" fmla="*/ 0 w 2469"/>
                  <a:gd name="T3" fmla="*/ 251 h 2007"/>
                  <a:gd name="T4" fmla="*/ 118 w 2469"/>
                  <a:gd name="T5" fmla="*/ 251 h 2007"/>
                  <a:gd name="T6" fmla="*/ 118 w 2469"/>
                  <a:gd name="T7" fmla="*/ 1489 h 2007"/>
                  <a:gd name="T8" fmla="*/ 1168 w 2469"/>
                  <a:gd name="T9" fmla="*/ 1489 h 2007"/>
                  <a:gd name="T10" fmla="*/ 1168 w 2469"/>
                  <a:gd name="T11" fmla="*/ 1818 h 2007"/>
                  <a:gd name="T12" fmla="*/ 855 w 2469"/>
                  <a:gd name="T13" fmla="*/ 1818 h 2007"/>
                  <a:gd name="T14" fmla="*/ 732 w 2469"/>
                  <a:gd name="T15" fmla="*/ 1923 h 2007"/>
                  <a:gd name="T16" fmla="*/ 732 w 2469"/>
                  <a:gd name="T17" fmla="*/ 2007 h 2007"/>
                  <a:gd name="T18" fmla="*/ 1738 w 2469"/>
                  <a:gd name="T19" fmla="*/ 2007 h 2007"/>
                  <a:gd name="T20" fmla="*/ 1738 w 2469"/>
                  <a:gd name="T21" fmla="*/ 1923 h 2007"/>
                  <a:gd name="T22" fmla="*/ 1614 w 2469"/>
                  <a:gd name="T23" fmla="*/ 1818 h 2007"/>
                  <a:gd name="T24" fmla="*/ 1302 w 2469"/>
                  <a:gd name="T25" fmla="*/ 1818 h 2007"/>
                  <a:gd name="T26" fmla="*/ 1302 w 2469"/>
                  <a:gd name="T27" fmla="*/ 1489 h 2007"/>
                  <a:gd name="T28" fmla="*/ 2351 w 2469"/>
                  <a:gd name="T29" fmla="*/ 1489 h 2007"/>
                  <a:gd name="T30" fmla="*/ 2351 w 2469"/>
                  <a:gd name="T31" fmla="*/ 251 h 2007"/>
                  <a:gd name="T32" fmla="*/ 2469 w 2469"/>
                  <a:gd name="T33" fmla="*/ 251 h 2007"/>
                  <a:gd name="T34" fmla="*/ 2469 w 2469"/>
                  <a:gd name="T35" fmla="*/ 0 h 2007"/>
                  <a:gd name="T36" fmla="*/ 0 w 2469"/>
                  <a:gd name="T37" fmla="*/ 0 h 2007"/>
                  <a:gd name="T38" fmla="*/ 2217 w 2469"/>
                  <a:gd name="T39" fmla="*/ 1355 h 2007"/>
                  <a:gd name="T40" fmla="*/ 253 w 2469"/>
                  <a:gd name="T41" fmla="*/ 1355 h 2007"/>
                  <a:gd name="T42" fmla="*/ 253 w 2469"/>
                  <a:gd name="T43" fmla="*/ 257 h 2007"/>
                  <a:gd name="T44" fmla="*/ 2217 w 2469"/>
                  <a:gd name="T45" fmla="*/ 257 h 2007"/>
                  <a:gd name="T46" fmla="*/ 2217 w 2469"/>
                  <a:gd name="T47" fmla="*/ 1355 h 2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9" h="2007">
                    <a:moveTo>
                      <a:pt x="0" y="0"/>
                    </a:moveTo>
                    <a:cubicBezTo>
                      <a:pt x="0" y="251"/>
                      <a:pt x="0" y="251"/>
                      <a:pt x="0" y="251"/>
                    </a:cubicBezTo>
                    <a:cubicBezTo>
                      <a:pt x="118" y="251"/>
                      <a:pt x="118" y="251"/>
                      <a:pt x="118" y="251"/>
                    </a:cubicBezTo>
                    <a:cubicBezTo>
                      <a:pt x="118" y="1489"/>
                      <a:pt x="118" y="1489"/>
                      <a:pt x="118" y="1489"/>
                    </a:cubicBezTo>
                    <a:cubicBezTo>
                      <a:pt x="1168" y="1489"/>
                      <a:pt x="1168" y="1489"/>
                      <a:pt x="1168" y="1489"/>
                    </a:cubicBezTo>
                    <a:cubicBezTo>
                      <a:pt x="1168" y="1818"/>
                      <a:pt x="1168" y="1818"/>
                      <a:pt x="1168" y="1818"/>
                    </a:cubicBezTo>
                    <a:cubicBezTo>
                      <a:pt x="855" y="1818"/>
                      <a:pt x="855" y="1818"/>
                      <a:pt x="855" y="1818"/>
                    </a:cubicBezTo>
                    <a:cubicBezTo>
                      <a:pt x="787" y="1818"/>
                      <a:pt x="732" y="1865"/>
                      <a:pt x="732" y="1923"/>
                    </a:cubicBezTo>
                    <a:cubicBezTo>
                      <a:pt x="732" y="2007"/>
                      <a:pt x="732" y="2007"/>
                      <a:pt x="732" y="2007"/>
                    </a:cubicBezTo>
                    <a:cubicBezTo>
                      <a:pt x="1738" y="2007"/>
                      <a:pt x="1738" y="2007"/>
                      <a:pt x="1738" y="2007"/>
                    </a:cubicBezTo>
                    <a:cubicBezTo>
                      <a:pt x="1738" y="1923"/>
                      <a:pt x="1738" y="1923"/>
                      <a:pt x="1738" y="1923"/>
                    </a:cubicBezTo>
                    <a:cubicBezTo>
                      <a:pt x="1738" y="1865"/>
                      <a:pt x="1682" y="1818"/>
                      <a:pt x="1614" y="1818"/>
                    </a:cubicBezTo>
                    <a:cubicBezTo>
                      <a:pt x="1302" y="1818"/>
                      <a:pt x="1302" y="1818"/>
                      <a:pt x="1302" y="1818"/>
                    </a:cubicBezTo>
                    <a:cubicBezTo>
                      <a:pt x="1302" y="1489"/>
                      <a:pt x="1302" y="1489"/>
                      <a:pt x="1302" y="1489"/>
                    </a:cubicBezTo>
                    <a:cubicBezTo>
                      <a:pt x="2351" y="1489"/>
                      <a:pt x="2351" y="1489"/>
                      <a:pt x="2351" y="1489"/>
                    </a:cubicBezTo>
                    <a:cubicBezTo>
                      <a:pt x="2351" y="251"/>
                      <a:pt x="2351" y="251"/>
                      <a:pt x="2351" y="251"/>
                    </a:cubicBezTo>
                    <a:cubicBezTo>
                      <a:pt x="2469" y="251"/>
                      <a:pt x="2469" y="251"/>
                      <a:pt x="2469" y="251"/>
                    </a:cubicBezTo>
                    <a:cubicBezTo>
                      <a:pt x="2469" y="0"/>
                      <a:pt x="2469" y="0"/>
                      <a:pt x="2469" y="0"/>
                    </a:cubicBezTo>
                    <a:lnTo>
                      <a:pt x="0" y="0"/>
                    </a:lnTo>
                    <a:close/>
                    <a:moveTo>
                      <a:pt x="2217" y="1355"/>
                    </a:moveTo>
                    <a:cubicBezTo>
                      <a:pt x="253" y="1355"/>
                      <a:pt x="253" y="1355"/>
                      <a:pt x="253" y="1355"/>
                    </a:cubicBezTo>
                    <a:cubicBezTo>
                      <a:pt x="253" y="257"/>
                      <a:pt x="253" y="257"/>
                      <a:pt x="253" y="257"/>
                    </a:cubicBezTo>
                    <a:cubicBezTo>
                      <a:pt x="2217" y="257"/>
                      <a:pt x="2217" y="257"/>
                      <a:pt x="2217" y="257"/>
                    </a:cubicBezTo>
                    <a:lnTo>
                      <a:pt x="2217" y="135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Freeform 29"/>
              <p:cNvSpPr>
                <a:spLocks noEditPoints="1"/>
              </p:cNvSpPr>
              <p:nvPr/>
            </p:nvSpPr>
            <p:spPr bwMode="auto">
              <a:xfrm>
                <a:off x="1466850" y="1352550"/>
                <a:ext cx="6345238" cy="3349625"/>
              </a:xfrm>
              <a:custGeom>
                <a:avLst/>
                <a:gdLst>
                  <a:gd name="T0" fmla="*/ 113 w 1690"/>
                  <a:gd name="T1" fmla="*/ 892 h 892"/>
                  <a:gd name="T2" fmla="*/ 227 w 1690"/>
                  <a:gd name="T3" fmla="*/ 778 h 892"/>
                  <a:gd name="T4" fmla="*/ 218 w 1690"/>
                  <a:gd name="T5" fmla="*/ 735 h 892"/>
                  <a:gd name="T6" fmla="*/ 472 w 1690"/>
                  <a:gd name="T7" fmla="*/ 530 h 892"/>
                  <a:gd name="T8" fmla="*/ 549 w 1690"/>
                  <a:gd name="T9" fmla="*/ 560 h 892"/>
                  <a:gd name="T10" fmla="*/ 646 w 1690"/>
                  <a:gd name="T11" fmla="*/ 507 h 892"/>
                  <a:gd name="T12" fmla="*/ 897 w 1690"/>
                  <a:gd name="T13" fmla="*/ 637 h 892"/>
                  <a:gd name="T14" fmla="*/ 895 w 1690"/>
                  <a:gd name="T15" fmla="*/ 659 h 892"/>
                  <a:gd name="T16" fmla="*/ 1008 w 1690"/>
                  <a:gd name="T17" fmla="*/ 773 h 892"/>
                  <a:gd name="T18" fmla="*/ 1122 w 1690"/>
                  <a:gd name="T19" fmla="*/ 659 h 892"/>
                  <a:gd name="T20" fmla="*/ 1109 w 1690"/>
                  <a:gd name="T21" fmla="*/ 607 h 892"/>
                  <a:gd name="T22" fmla="*/ 1520 w 1690"/>
                  <a:gd name="T23" fmla="*/ 213 h 892"/>
                  <a:gd name="T24" fmla="*/ 1576 w 1690"/>
                  <a:gd name="T25" fmla="*/ 228 h 892"/>
                  <a:gd name="T26" fmla="*/ 1690 w 1690"/>
                  <a:gd name="T27" fmla="*/ 114 h 892"/>
                  <a:gd name="T28" fmla="*/ 1576 w 1690"/>
                  <a:gd name="T29" fmla="*/ 0 h 892"/>
                  <a:gd name="T30" fmla="*/ 1463 w 1690"/>
                  <a:gd name="T31" fmla="*/ 114 h 892"/>
                  <a:gd name="T32" fmla="*/ 1475 w 1690"/>
                  <a:gd name="T33" fmla="*/ 167 h 892"/>
                  <a:gd name="T34" fmla="*/ 1065 w 1690"/>
                  <a:gd name="T35" fmla="*/ 561 h 892"/>
                  <a:gd name="T36" fmla="*/ 1008 w 1690"/>
                  <a:gd name="T37" fmla="*/ 546 h 892"/>
                  <a:gd name="T38" fmla="*/ 926 w 1690"/>
                  <a:gd name="T39" fmla="*/ 581 h 892"/>
                  <a:gd name="T40" fmla="*/ 663 w 1690"/>
                  <a:gd name="T41" fmla="*/ 444 h 892"/>
                  <a:gd name="T42" fmla="*/ 549 w 1690"/>
                  <a:gd name="T43" fmla="*/ 333 h 892"/>
                  <a:gd name="T44" fmla="*/ 436 w 1690"/>
                  <a:gd name="T45" fmla="*/ 446 h 892"/>
                  <a:gd name="T46" fmla="*/ 439 w 1690"/>
                  <a:gd name="T47" fmla="*/ 474 h 892"/>
                  <a:gd name="T48" fmla="*/ 178 w 1690"/>
                  <a:gd name="T49" fmla="*/ 685 h 892"/>
                  <a:gd name="T50" fmla="*/ 113 w 1690"/>
                  <a:gd name="T51" fmla="*/ 665 h 892"/>
                  <a:gd name="T52" fmla="*/ 0 w 1690"/>
                  <a:gd name="T53" fmla="*/ 778 h 892"/>
                  <a:gd name="T54" fmla="*/ 113 w 1690"/>
                  <a:gd name="T55" fmla="*/ 892 h 892"/>
                  <a:gd name="T56" fmla="*/ 1576 w 1690"/>
                  <a:gd name="T57" fmla="*/ 64 h 892"/>
                  <a:gd name="T58" fmla="*/ 1626 w 1690"/>
                  <a:gd name="T59" fmla="*/ 114 h 892"/>
                  <a:gd name="T60" fmla="*/ 1576 w 1690"/>
                  <a:gd name="T61" fmla="*/ 164 h 892"/>
                  <a:gd name="T62" fmla="*/ 1526 w 1690"/>
                  <a:gd name="T63" fmla="*/ 114 h 892"/>
                  <a:gd name="T64" fmla="*/ 1576 w 1690"/>
                  <a:gd name="T65" fmla="*/ 64 h 892"/>
                  <a:gd name="T66" fmla="*/ 1008 w 1690"/>
                  <a:gd name="T67" fmla="*/ 609 h 892"/>
                  <a:gd name="T68" fmla="*/ 1058 w 1690"/>
                  <a:gd name="T69" fmla="*/ 659 h 892"/>
                  <a:gd name="T70" fmla="*/ 1008 w 1690"/>
                  <a:gd name="T71" fmla="*/ 709 h 892"/>
                  <a:gd name="T72" fmla="*/ 958 w 1690"/>
                  <a:gd name="T73" fmla="*/ 659 h 892"/>
                  <a:gd name="T74" fmla="*/ 1008 w 1690"/>
                  <a:gd name="T75" fmla="*/ 609 h 892"/>
                  <a:gd name="T76" fmla="*/ 549 w 1690"/>
                  <a:gd name="T77" fmla="*/ 396 h 892"/>
                  <a:gd name="T78" fmla="*/ 599 w 1690"/>
                  <a:gd name="T79" fmla="*/ 446 h 892"/>
                  <a:gd name="T80" fmla="*/ 549 w 1690"/>
                  <a:gd name="T81" fmla="*/ 496 h 892"/>
                  <a:gd name="T82" fmla="*/ 500 w 1690"/>
                  <a:gd name="T83" fmla="*/ 446 h 892"/>
                  <a:gd name="T84" fmla="*/ 549 w 1690"/>
                  <a:gd name="T85" fmla="*/ 396 h 892"/>
                  <a:gd name="T86" fmla="*/ 113 w 1690"/>
                  <a:gd name="T87" fmla="*/ 728 h 892"/>
                  <a:gd name="T88" fmla="*/ 163 w 1690"/>
                  <a:gd name="T89" fmla="*/ 778 h 892"/>
                  <a:gd name="T90" fmla="*/ 113 w 1690"/>
                  <a:gd name="T91" fmla="*/ 828 h 892"/>
                  <a:gd name="T92" fmla="*/ 63 w 1690"/>
                  <a:gd name="T93" fmla="*/ 778 h 892"/>
                  <a:gd name="T94" fmla="*/ 113 w 1690"/>
                  <a:gd name="T95" fmla="*/ 728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90" h="892">
                    <a:moveTo>
                      <a:pt x="113" y="892"/>
                    </a:moveTo>
                    <a:cubicBezTo>
                      <a:pt x="176" y="892"/>
                      <a:pt x="227" y="841"/>
                      <a:pt x="227" y="778"/>
                    </a:cubicBezTo>
                    <a:cubicBezTo>
                      <a:pt x="227" y="763"/>
                      <a:pt x="224" y="748"/>
                      <a:pt x="218" y="735"/>
                    </a:cubicBezTo>
                    <a:cubicBezTo>
                      <a:pt x="472" y="530"/>
                      <a:pt x="472" y="530"/>
                      <a:pt x="472" y="530"/>
                    </a:cubicBezTo>
                    <a:cubicBezTo>
                      <a:pt x="493" y="548"/>
                      <a:pt x="520" y="560"/>
                      <a:pt x="549" y="560"/>
                    </a:cubicBezTo>
                    <a:cubicBezTo>
                      <a:pt x="590" y="560"/>
                      <a:pt x="625" y="539"/>
                      <a:pt x="646" y="507"/>
                    </a:cubicBezTo>
                    <a:cubicBezTo>
                      <a:pt x="897" y="637"/>
                      <a:pt x="897" y="637"/>
                      <a:pt x="897" y="637"/>
                    </a:cubicBezTo>
                    <a:cubicBezTo>
                      <a:pt x="895" y="644"/>
                      <a:pt x="895" y="652"/>
                      <a:pt x="895" y="659"/>
                    </a:cubicBezTo>
                    <a:cubicBezTo>
                      <a:pt x="895" y="722"/>
                      <a:pt x="946" y="773"/>
                      <a:pt x="1008" y="773"/>
                    </a:cubicBezTo>
                    <a:cubicBezTo>
                      <a:pt x="1071" y="773"/>
                      <a:pt x="1122" y="722"/>
                      <a:pt x="1122" y="659"/>
                    </a:cubicBezTo>
                    <a:cubicBezTo>
                      <a:pt x="1122" y="640"/>
                      <a:pt x="1117" y="623"/>
                      <a:pt x="1109" y="607"/>
                    </a:cubicBezTo>
                    <a:cubicBezTo>
                      <a:pt x="1520" y="213"/>
                      <a:pt x="1520" y="213"/>
                      <a:pt x="1520" y="213"/>
                    </a:cubicBezTo>
                    <a:cubicBezTo>
                      <a:pt x="1536" y="222"/>
                      <a:pt x="1556" y="228"/>
                      <a:pt x="1576" y="228"/>
                    </a:cubicBezTo>
                    <a:cubicBezTo>
                      <a:pt x="1639" y="228"/>
                      <a:pt x="1690" y="177"/>
                      <a:pt x="1690" y="114"/>
                    </a:cubicBezTo>
                    <a:cubicBezTo>
                      <a:pt x="1690" y="51"/>
                      <a:pt x="1639" y="0"/>
                      <a:pt x="1576" y="0"/>
                    </a:cubicBezTo>
                    <a:cubicBezTo>
                      <a:pt x="1513" y="0"/>
                      <a:pt x="1463" y="51"/>
                      <a:pt x="1463" y="114"/>
                    </a:cubicBezTo>
                    <a:cubicBezTo>
                      <a:pt x="1463" y="133"/>
                      <a:pt x="1467" y="151"/>
                      <a:pt x="1475" y="167"/>
                    </a:cubicBezTo>
                    <a:cubicBezTo>
                      <a:pt x="1065" y="561"/>
                      <a:pt x="1065" y="561"/>
                      <a:pt x="1065" y="561"/>
                    </a:cubicBezTo>
                    <a:cubicBezTo>
                      <a:pt x="1048" y="551"/>
                      <a:pt x="1029" y="546"/>
                      <a:pt x="1008" y="546"/>
                    </a:cubicBezTo>
                    <a:cubicBezTo>
                      <a:pt x="976" y="546"/>
                      <a:pt x="947" y="559"/>
                      <a:pt x="926" y="581"/>
                    </a:cubicBezTo>
                    <a:cubicBezTo>
                      <a:pt x="663" y="444"/>
                      <a:pt x="663" y="444"/>
                      <a:pt x="663" y="444"/>
                    </a:cubicBezTo>
                    <a:cubicBezTo>
                      <a:pt x="662" y="382"/>
                      <a:pt x="611" y="333"/>
                      <a:pt x="549" y="333"/>
                    </a:cubicBezTo>
                    <a:cubicBezTo>
                      <a:pt x="487" y="333"/>
                      <a:pt x="436" y="383"/>
                      <a:pt x="436" y="446"/>
                    </a:cubicBezTo>
                    <a:cubicBezTo>
                      <a:pt x="436" y="456"/>
                      <a:pt x="437" y="465"/>
                      <a:pt x="439" y="474"/>
                    </a:cubicBezTo>
                    <a:cubicBezTo>
                      <a:pt x="178" y="685"/>
                      <a:pt x="178" y="685"/>
                      <a:pt x="178" y="685"/>
                    </a:cubicBezTo>
                    <a:cubicBezTo>
                      <a:pt x="160" y="672"/>
                      <a:pt x="137" y="665"/>
                      <a:pt x="113" y="665"/>
                    </a:cubicBezTo>
                    <a:cubicBezTo>
                      <a:pt x="51" y="665"/>
                      <a:pt x="0" y="716"/>
                      <a:pt x="0" y="778"/>
                    </a:cubicBezTo>
                    <a:cubicBezTo>
                      <a:pt x="0" y="841"/>
                      <a:pt x="51" y="892"/>
                      <a:pt x="113" y="892"/>
                    </a:cubicBezTo>
                    <a:close/>
                    <a:moveTo>
                      <a:pt x="1576" y="64"/>
                    </a:moveTo>
                    <a:cubicBezTo>
                      <a:pt x="1604" y="64"/>
                      <a:pt x="1626" y="87"/>
                      <a:pt x="1626" y="114"/>
                    </a:cubicBezTo>
                    <a:cubicBezTo>
                      <a:pt x="1626" y="142"/>
                      <a:pt x="1604" y="164"/>
                      <a:pt x="1576" y="164"/>
                    </a:cubicBezTo>
                    <a:cubicBezTo>
                      <a:pt x="1549" y="164"/>
                      <a:pt x="1526" y="142"/>
                      <a:pt x="1526" y="114"/>
                    </a:cubicBezTo>
                    <a:cubicBezTo>
                      <a:pt x="1526" y="87"/>
                      <a:pt x="1549" y="64"/>
                      <a:pt x="1576" y="64"/>
                    </a:cubicBezTo>
                    <a:close/>
                    <a:moveTo>
                      <a:pt x="1008" y="609"/>
                    </a:moveTo>
                    <a:cubicBezTo>
                      <a:pt x="1036" y="609"/>
                      <a:pt x="1058" y="632"/>
                      <a:pt x="1058" y="659"/>
                    </a:cubicBezTo>
                    <a:cubicBezTo>
                      <a:pt x="1058" y="687"/>
                      <a:pt x="1036" y="709"/>
                      <a:pt x="1008" y="709"/>
                    </a:cubicBezTo>
                    <a:cubicBezTo>
                      <a:pt x="981" y="709"/>
                      <a:pt x="958" y="687"/>
                      <a:pt x="958" y="659"/>
                    </a:cubicBezTo>
                    <a:cubicBezTo>
                      <a:pt x="958" y="632"/>
                      <a:pt x="981" y="609"/>
                      <a:pt x="1008" y="609"/>
                    </a:cubicBezTo>
                    <a:close/>
                    <a:moveTo>
                      <a:pt x="549" y="396"/>
                    </a:moveTo>
                    <a:cubicBezTo>
                      <a:pt x="577" y="396"/>
                      <a:pt x="599" y="419"/>
                      <a:pt x="599" y="446"/>
                    </a:cubicBezTo>
                    <a:cubicBezTo>
                      <a:pt x="599" y="474"/>
                      <a:pt x="577" y="496"/>
                      <a:pt x="549" y="496"/>
                    </a:cubicBezTo>
                    <a:cubicBezTo>
                      <a:pt x="522" y="496"/>
                      <a:pt x="500" y="474"/>
                      <a:pt x="500" y="446"/>
                    </a:cubicBezTo>
                    <a:cubicBezTo>
                      <a:pt x="500" y="419"/>
                      <a:pt x="522" y="396"/>
                      <a:pt x="549" y="396"/>
                    </a:cubicBezTo>
                    <a:close/>
                    <a:moveTo>
                      <a:pt x="113" y="728"/>
                    </a:moveTo>
                    <a:cubicBezTo>
                      <a:pt x="141" y="728"/>
                      <a:pt x="163" y="751"/>
                      <a:pt x="163" y="778"/>
                    </a:cubicBezTo>
                    <a:cubicBezTo>
                      <a:pt x="163" y="806"/>
                      <a:pt x="141" y="828"/>
                      <a:pt x="113" y="828"/>
                    </a:cubicBezTo>
                    <a:cubicBezTo>
                      <a:pt x="86" y="828"/>
                      <a:pt x="63" y="806"/>
                      <a:pt x="63" y="778"/>
                    </a:cubicBezTo>
                    <a:cubicBezTo>
                      <a:pt x="63" y="751"/>
                      <a:pt x="86" y="728"/>
                      <a:pt x="113" y="72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2" name="Group 1"/>
          <p:cNvGrpSpPr/>
          <p:nvPr/>
        </p:nvGrpSpPr>
        <p:grpSpPr>
          <a:xfrm>
            <a:off x="1018985" y="1417892"/>
            <a:ext cx="2094015" cy="923827"/>
            <a:chOff x="1018985" y="2424760"/>
            <a:chExt cx="2094015" cy="923827"/>
          </a:xfrm>
        </p:grpSpPr>
        <p:sp>
          <p:nvSpPr>
            <p:cNvPr id="4" name="Oval 3"/>
            <p:cNvSpPr/>
            <p:nvPr/>
          </p:nvSpPr>
          <p:spPr>
            <a:xfrm>
              <a:off x="1018985" y="2424760"/>
              <a:ext cx="923827" cy="923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p:cNvSpPr txBox="1"/>
            <p:nvPr/>
          </p:nvSpPr>
          <p:spPr>
            <a:xfrm>
              <a:off x="2005004" y="2717396"/>
              <a:ext cx="1107996" cy="369332"/>
            </a:xfrm>
            <a:prstGeom prst="rect">
              <a:avLst/>
            </a:prstGeom>
            <a:noFill/>
          </p:spPr>
          <p:txBody>
            <a:bodyPr wrap="none" rtlCol="0">
              <a:spAutoFit/>
            </a:bodyPr>
            <a:lstStyle/>
            <a:p>
              <a:r>
                <a:rPr lang="id-ID" b="1" dirty="0">
                  <a:solidFill>
                    <a:schemeClr val="bg1">
                      <a:lumMod val="50000"/>
                    </a:schemeClr>
                  </a:solidFill>
                  <a:latin typeface="+mj-lt"/>
                </a:rPr>
                <a:t>Browse</a:t>
              </a:r>
              <a:r>
                <a:rPr lang="en-US" b="1" dirty="0">
                  <a:solidFill>
                    <a:schemeClr val="bg1">
                      <a:lumMod val="50000"/>
                    </a:schemeClr>
                  </a:solidFill>
                  <a:latin typeface="+mj-lt"/>
                </a:rPr>
                <a:t>r</a:t>
              </a:r>
              <a:endParaRPr lang="id-ID" b="1" dirty="0">
                <a:solidFill>
                  <a:schemeClr val="bg1">
                    <a:lumMod val="50000"/>
                  </a:schemeClr>
                </a:solidFill>
                <a:latin typeface="+mj-lt"/>
              </a:endParaRPr>
            </a:p>
          </p:txBody>
        </p:sp>
        <p:grpSp>
          <p:nvGrpSpPr>
            <p:cNvPr id="58" name="Group 57"/>
            <p:cNvGrpSpPr/>
            <p:nvPr/>
          </p:nvGrpSpPr>
          <p:grpSpPr>
            <a:xfrm>
              <a:off x="1300668" y="2617240"/>
              <a:ext cx="360459" cy="522665"/>
              <a:chOff x="-990600" y="3375025"/>
              <a:chExt cx="571500" cy="828675"/>
            </a:xfrm>
            <a:solidFill>
              <a:schemeClr val="bg1"/>
            </a:solidFill>
          </p:grpSpPr>
          <p:sp>
            <p:nvSpPr>
              <p:cNvPr id="59" name="Freeform 5"/>
              <p:cNvSpPr>
                <a:spLocks noEditPoints="1"/>
              </p:cNvSpPr>
              <p:nvPr/>
            </p:nvSpPr>
            <p:spPr bwMode="auto">
              <a:xfrm>
                <a:off x="-990600" y="3375025"/>
                <a:ext cx="571500" cy="828675"/>
              </a:xfrm>
              <a:custGeom>
                <a:avLst/>
                <a:gdLst>
                  <a:gd name="T0" fmla="*/ 131 w 152"/>
                  <a:gd name="T1" fmla="*/ 0 h 220"/>
                  <a:gd name="T2" fmla="*/ 21 w 152"/>
                  <a:gd name="T3" fmla="*/ 0 h 220"/>
                  <a:gd name="T4" fmla="*/ 0 w 152"/>
                  <a:gd name="T5" fmla="*/ 21 h 220"/>
                  <a:gd name="T6" fmla="*/ 0 w 152"/>
                  <a:gd name="T7" fmla="*/ 199 h 220"/>
                  <a:gd name="T8" fmla="*/ 21 w 152"/>
                  <a:gd name="T9" fmla="*/ 220 h 220"/>
                  <a:gd name="T10" fmla="*/ 131 w 152"/>
                  <a:gd name="T11" fmla="*/ 220 h 220"/>
                  <a:gd name="T12" fmla="*/ 152 w 152"/>
                  <a:gd name="T13" fmla="*/ 199 h 220"/>
                  <a:gd name="T14" fmla="*/ 152 w 152"/>
                  <a:gd name="T15" fmla="*/ 21 h 220"/>
                  <a:gd name="T16" fmla="*/ 131 w 152"/>
                  <a:gd name="T17" fmla="*/ 0 h 220"/>
                  <a:gd name="T18" fmla="*/ 138 w 152"/>
                  <a:gd name="T19" fmla="*/ 199 h 220"/>
                  <a:gd name="T20" fmla="*/ 131 w 152"/>
                  <a:gd name="T21" fmla="*/ 206 h 220"/>
                  <a:gd name="T22" fmla="*/ 21 w 152"/>
                  <a:gd name="T23" fmla="*/ 206 h 220"/>
                  <a:gd name="T24" fmla="*/ 14 w 152"/>
                  <a:gd name="T25" fmla="*/ 199 h 220"/>
                  <a:gd name="T26" fmla="*/ 14 w 152"/>
                  <a:gd name="T27" fmla="*/ 186 h 220"/>
                  <a:gd name="T28" fmla="*/ 138 w 152"/>
                  <a:gd name="T29" fmla="*/ 186 h 220"/>
                  <a:gd name="T30" fmla="*/ 138 w 152"/>
                  <a:gd name="T31" fmla="*/ 199 h 220"/>
                  <a:gd name="T32" fmla="*/ 138 w 152"/>
                  <a:gd name="T33" fmla="*/ 179 h 220"/>
                  <a:gd name="T34" fmla="*/ 14 w 152"/>
                  <a:gd name="T35" fmla="*/ 179 h 220"/>
                  <a:gd name="T36" fmla="*/ 14 w 152"/>
                  <a:gd name="T37" fmla="*/ 41 h 220"/>
                  <a:gd name="T38" fmla="*/ 138 w 152"/>
                  <a:gd name="T39" fmla="*/ 41 h 220"/>
                  <a:gd name="T40" fmla="*/ 138 w 152"/>
                  <a:gd name="T41" fmla="*/ 179 h 220"/>
                  <a:gd name="T42" fmla="*/ 138 w 152"/>
                  <a:gd name="T43" fmla="*/ 34 h 220"/>
                  <a:gd name="T44" fmla="*/ 14 w 152"/>
                  <a:gd name="T45" fmla="*/ 34 h 220"/>
                  <a:gd name="T46" fmla="*/ 14 w 152"/>
                  <a:gd name="T47" fmla="*/ 21 h 220"/>
                  <a:gd name="T48" fmla="*/ 21 w 152"/>
                  <a:gd name="T49" fmla="*/ 14 h 220"/>
                  <a:gd name="T50" fmla="*/ 131 w 152"/>
                  <a:gd name="T51" fmla="*/ 14 h 220"/>
                  <a:gd name="T52" fmla="*/ 138 w 152"/>
                  <a:gd name="T53" fmla="*/ 21 h 220"/>
                  <a:gd name="T54" fmla="*/ 138 w 152"/>
                  <a:gd name="T55" fmla="*/ 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2" h="220">
                    <a:moveTo>
                      <a:pt x="131" y="0"/>
                    </a:moveTo>
                    <a:cubicBezTo>
                      <a:pt x="21" y="0"/>
                      <a:pt x="21" y="0"/>
                      <a:pt x="21" y="0"/>
                    </a:cubicBezTo>
                    <a:cubicBezTo>
                      <a:pt x="10" y="0"/>
                      <a:pt x="0" y="9"/>
                      <a:pt x="0" y="21"/>
                    </a:cubicBezTo>
                    <a:cubicBezTo>
                      <a:pt x="0" y="199"/>
                      <a:pt x="0" y="199"/>
                      <a:pt x="0" y="199"/>
                    </a:cubicBezTo>
                    <a:cubicBezTo>
                      <a:pt x="0" y="211"/>
                      <a:pt x="10" y="220"/>
                      <a:pt x="21" y="220"/>
                    </a:cubicBezTo>
                    <a:cubicBezTo>
                      <a:pt x="131" y="220"/>
                      <a:pt x="131" y="220"/>
                      <a:pt x="131" y="220"/>
                    </a:cubicBezTo>
                    <a:cubicBezTo>
                      <a:pt x="142" y="220"/>
                      <a:pt x="152" y="211"/>
                      <a:pt x="152" y="199"/>
                    </a:cubicBezTo>
                    <a:cubicBezTo>
                      <a:pt x="152" y="21"/>
                      <a:pt x="152" y="21"/>
                      <a:pt x="152" y="21"/>
                    </a:cubicBezTo>
                    <a:cubicBezTo>
                      <a:pt x="152" y="9"/>
                      <a:pt x="142" y="0"/>
                      <a:pt x="131" y="0"/>
                    </a:cubicBezTo>
                    <a:close/>
                    <a:moveTo>
                      <a:pt x="138" y="199"/>
                    </a:moveTo>
                    <a:cubicBezTo>
                      <a:pt x="138" y="203"/>
                      <a:pt x="135" y="206"/>
                      <a:pt x="131" y="206"/>
                    </a:cubicBezTo>
                    <a:cubicBezTo>
                      <a:pt x="21" y="206"/>
                      <a:pt x="21" y="206"/>
                      <a:pt x="21" y="206"/>
                    </a:cubicBezTo>
                    <a:cubicBezTo>
                      <a:pt x="17" y="206"/>
                      <a:pt x="14" y="203"/>
                      <a:pt x="14" y="199"/>
                    </a:cubicBezTo>
                    <a:cubicBezTo>
                      <a:pt x="14" y="186"/>
                      <a:pt x="14" y="186"/>
                      <a:pt x="14" y="186"/>
                    </a:cubicBezTo>
                    <a:cubicBezTo>
                      <a:pt x="138" y="186"/>
                      <a:pt x="138" y="186"/>
                      <a:pt x="138" y="186"/>
                    </a:cubicBezTo>
                    <a:lnTo>
                      <a:pt x="138" y="199"/>
                    </a:lnTo>
                    <a:close/>
                    <a:moveTo>
                      <a:pt x="138" y="179"/>
                    </a:moveTo>
                    <a:cubicBezTo>
                      <a:pt x="14" y="179"/>
                      <a:pt x="14" y="179"/>
                      <a:pt x="14" y="179"/>
                    </a:cubicBezTo>
                    <a:cubicBezTo>
                      <a:pt x="14" y="41"/>
                      <a:pt x="14" y="41"/>
                      <a:pt x="14" y="41"/>
                    </a:cubicBezTo>
                    <a:cubicBezTo>
                      <a:pt x="138" y="41"/>
                      <a:pt x="138" y="41"/>
                      <a:pt x="138" y="41"/>
                    </a:cubicBezTo>
                    <a:lnTo>
                      <a:pt x="138" y="179"/>
                    </a:lnTo>
                    <a:close/>
                    <a:moveTo>
                      <a:pt x="138" y="34"/>
                    </a:moveTo>
                    <a:cubicBezTo>
                      <a:pt x="14" y="34"/>
                      <a:pt x="14" y="34"/>
                      <a:pt x="14" y="34"/>
                    </a:cubicBezTo>
                    <a:cubicBezTo>
                      <a:pt x="14" y="21"/>
                      <a:pt x="14" y="21"/>
                      <a:pt x="14" y="21"/>
                    </a:cubicBezTo>
                    <a:cubicBezTo>
                      <a:pt x="14" y="17"/>
                      <a:pt x="17" y="14"/>
                      <a:pt x="21" y="14"/>
                    </a:cubicBezTo>
                    <a:cubicBezTo>
                      <a:pt x="131" y="14"/>
                      <a:pt x="131" y="14"/>
                      <a:pt x="131" y="14"/>
                    </a:cubicBezTo>
                    <a:cubicBezTo>
                      <a:pt x="135" y="14"/>
                      <a:pt x="138" y="17"/>
                      <a:pt x="138" y="21"/>
                    </a:cubicBezTo>
                    <a:lnTo>
                      <a:pt x="138" y="3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Freeform 6"/>
              <p:cNvSpPr>
                <a:spLocks/>
              </p:cNvSpPr>
              <p:nvPr/>
            </p:nvSpPr>
            <p:spPr bwMode="auto">
              <a:xfrm>
                <a:off x="-757238" y="3454400"/>
                <a:ext cx="104775" cy="22225"/>
              </a:xfrm>
              <a:custGeom>
                <a:avLst/>
                <a:gdLst>
                  <a:gd name="T0" fmla="*/ 28 w 28"/>
                  <a:gd name="T1" fmla="*/ 3 h 6"/>
                  <a:gd name="T2" fmla="*/ 24 w 28"/>
                  <a:gd name="T3" fmla="*/ 6 h 6"/>
                  <a:gd name="T4" fmla="*/ 4 w 28"/>
                  <a:gd name="T5" fmla="*/ 6 h 6"/>
                  <a:gd name="T6" fmla="*/ 0 w 28"/>
                  <a:gd name="T7" fmla="*/ 3 h 6"/>
                  <a:gd name="T8" fmla="*/ 0 w 28"/>
                  <a:gd name="T9" fmla="*/ 3 h 6"/>
                  <a:gd name="T10" fmla="*/ 4 w 28"/>
                  <a:gd name="T11" fmla="*/ 0 h 6"/>
                  <a:gd name="T12" fmla="*/ 24 w 28"/>
                  <a:gd name="T13" fmla="*/ 0 h 6"/>
                  <a:gd name="T14" fmla="*/ 28 w 28"/>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
                    <a:moveTo>
                      <a:pt x="28" y="3"/>
                    </a:moveTo>
                    <a:cubicBezTo>
                      <a:pt x="28" y="5"/>
                      <a:pt x="26" y="6"/>
                      <a:pt x="24" y="6"/>
                    </a:cubicBezTo>
                    <a:cubicBezTo>
                      <a:pt x="4" y="6"/>
                      <a:pt x="4" y="6"/>
                      <a:pt x="4" y="6"/>
                    </a:cubicBezTo>
                    <a:cubicBezTo>
                      <a:pt x="2" y="6"/>
                      <a:pt x="0" y="5"/>
                      <a:pt x="0" y="3"/>
                    </a:cubicBezTo>
                    <a:cubicBezTo>
                      <a:pt x="0" y="3"/>
                      <a:pt x="0" y="3"/>
                      <a:pt x="0" y="3"/>
                    </a:cubicBezTo>
                    <a:cubicBezTo>
                      <a:pt x="0" y="1"/>
                      <a:pt x="2" y="0"/>
                      <a:pt x="4" y="0"/>
                    </a:cubicBezTo>
                    <a:cubicBezTo>
                      <a:pt x="24" y="0"/>
                      <a:pt x="24" y="0"/>
                      <a:pt x="24" y="0"/>
                    </a:cubicBezTo>
                    <a:cubicBezTo>
                      <a:pt x="26" y="0"/>
                      <a:pt x="28" y="1"/>
                      <a:pt x="28"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Freeform 7"/>
              <p:cNvSpPr>
                <a:spLocks/>
              </p:cNvSpPr>
              <p:nvPr/>
            </p:nvSpPr>
            <p:spPr bwMode="auto">
              <a:xfrm>
                <a:off x="-730250" y="4097338"/>
                <a:ext cx="52387" cy="26988"/>
              </a:xfrm>
              <a:custGeom>
                <a:avLst/>
                <a:gdLst>
                  <a:gd name="T0" fmla="*/ 14 w 14"/>
                  <a:gd name="T1" fmla="*/ 4 h 7"/>
                  <a:gd name="T2" fmla="*/ 10 w 14"/>
                  <a:gd name="T3" fmla="*/ 7 h 7"/>
                  <a:gd name="T4" fmla="*/ 4 w 14"/>
                  <a:gd name="T5" fmla="*/ 7 h 7"/>
                  <a:gd name="T6" fmla="*/ 0 w 14"/>
                  <a:gd name="T7" fmla="*/ 4 h 7"/>
                  <a:gd name="T8" fmla="*/ 0 w 14"/>
                  <a:gd name="T9" fmla="*/ 4 h 7"/>
                  <a:gd name="T10" fmla="*/ 4 w 14"/>
                  <a:gd name="T11" fmla="*/ 0 h 7"/>
                  <a:gd name="T12" fmla="*/ 10 w 14"/>
                  <a:gd name="T13" fmla="*/ 0 h 7"/>
                  <a:gd name="T14" fmla="*/ 14 w 14"/>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7">
                    <a:moveTo>
                      <a:pt x="14" y="4"/>
                    </a:moveTo>
                    <a:cubicBezTo>
                      <a:pt x="14" y="6"/>
                      <a:pt x="12" y="7"/>
                      <a:pt x="10" y="7"/>
                    </a:cubicBezTo>
                    <a:cubicBezTo>
                      <a:pt x="4" y="7"/>
                      <a:pt x="4" y="7"/>
                      <a:pt x="4" y="7"/>
                    </a:cubicBezTo>
                    <a:cubicBezTo>
                      <a:pt x="2" y="7"/>
                      <a:pt x="0" y="6"/>
                      <a:pt x="0" y="4"/>
                    </a:cubicBezTo>
                    <a:cubicBezTo>
                      <a:pt x="0" y="4"/>
                      <a:pt x="0" y="4"/>
                      <a:pt x="0" y="4"/>
                    </a:cubicBezTo>
                    <a:cubicBezTo>
                      <a:pt x="0" y="2"/>
                      <a:pt x="2" y="0"/>
                      <a:pt x="4" y="0"/>
                    </a:cubicBezTo>
                    <a:cubicBezTo>
                      <a:pt x="10" y="0"/>
                      <a:pt x="10" y="0"/>
                      <a:pt x="10" y="0"/>
                    </a:cubicBezTo>
                    <a:cubicBezTo>
                      <a:pt x="12" y="0"/>
                      <a:pt x="14" y="2"/>
                      <a:pt x="14"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sp>
        <p:nvSpPr>
          <p:cNvPr id="17" name="Text Placeholder 16"/>
          <p:cNvSpPr>
            <a:spLocks noGrp="1"/>
          </p:cNvSpPr>
          <p:nvPr>
            <p:ph type="body" sz="quarter" idx="10"/>
          </p:nvPr>
        </p:nvSpPr>
        <p:spPr/>
        <p:txBody>
          <a:bodyPr>
            <a:normAutofit/>
          </a:bodyPr>
          <a:lstStyle/>
          <a:p>
            <a:r>
              <a:rPr lang="en-US" sz="2000" dirty="0" smtClean="0"/>
              <a:t>JAVASCRIPT USAGE</a:t>
            </a:r>
            <a:endParaRPr lang="en-US" sz="2000" dirty="0"/>
          </a:p>
        </p:txBody>
      </p:sp>
    </p:spTree>
    <p:extLst>
      <p:ext uri="{BB962C8B-B14F-4D97-AF65-F5344CB8AC3E}">
        <p14:creationId xmlns:p14="http://schemas.microsoft.com/office/powerpoint/2010/main" val="1696175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
          <p:cNvSpPr>
            <a:spLocks noChangeArrowheads="1"/>
          </p:cNvSpPr>
          <p:nvPr/>
        </p:nvSpPr>
        <p:spPr bwMode="auto">
          <a:xfrm>
            <a:off x="1379729" y="2075553"/>
            <a:ext cx="9654031"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US" sz="2400" dirty="0">
                <a:solidFill>
                  <a:srgbClr val="535353"/>
                </a:solidFill>
                <a:latin typeface="SourceCodePro"/>
              </a:rPr>
              <a:t>​</a:t>
            </a:r>
          </a:p>
          <a:p>
            <a:r>
              <a:rPr lang="en-US" sz="2400" dirty="0">
                <a:solidFill>
                  <a:srgbClr val="CB4B16"/>
                </a:solidFill>
                <a:latin typeface="SourceCodePro"/>
              </a:rPr>
              <a:t>for</a:t>
            </a:r>
            <a:r>
              <a:rPr lang="en-US" sz="2400" dirty="0">
                <a:solidFill>
                  <a:srgbClr val="535353"/>
                </a:solidFill>
                <a:latin typeface="SourceCodePro"/>
              </a:rPr>
              <a:t> (</a:t>
            </a:r>
            <a:r>
              <a:rPr lang="en-US" sz="2400" dirty="0" err="1">
                <a:solidFill>
                  <a:srgbClr val="CB4B16"/>
                </a:solidFill>
                <a:latin typeface="SourceCodePro"/>
              </a:rPr>
              <a:t>var</a:t>
            </a:r>
            <a:r>
              <a:rPr lang="en-US" sz="2400" dirty="0">
                <a:solidFill>
                  <a:srgbClr val="535353"/>
                </a:solidFill>
                <a:latin typeface="SourceCodePro"/>
              </a:rPr>
              <a:t> </a:t>
            </a:r>
            <a:r>
              <a:rPr lang="en-US" sz="2400" dirty="0">
                <a:solidFill>
                  <a:srgbClr val="2AA198"/>
                </a:solidFill>
                <a:latin typeface="SourceCodePro"/>
              </a:rPr>
              <a:t>prop</a:t>
            </a:r>
            <a:r>
              <a:rPr lang="en-US" sz="2400" dirty="0">
                <a:solidFill>
                  <a:srgbClr val="535353"/>
                </a:solidFill>
                <a:latin typeface="SourceCodePro"/>
              </a:rPr>
              <a:t> </a:t>
            </a:r>
            <a:r>
              <a:rPr lang="en-US" sz="2400" dirty="0">
                <a:solidFill>
                  <a:srgbClr val="CB4B16"/>
                </a:solidFill>
                <a:latin typeface="SourceCodePro"/>
              </a:rPr>
              <a:t>in</a:t>
            </a:r>
            <a:r>
              <a:rPr lang="en-US" sz="2400" dirty="0">
                <a:solidFill>
                  <a:srgbClr val="535353"/>
                </a:solidFill>
                <a:latin typeface="SourceCodePro"/>
              </a:rPr>
              <a:t> </a:t>
            </a:r>
            <a:r>
              <a:rPr lang="en-US" sz="2400" dirty="0" err="1">
                <a:solidFill>
                  <a:srgbClr val="268BD2"/>
                </a:solidFill>
                <a:latin typeface="SourceCodePro"/>
              </a:rPr>
              <a:t>obj</a:t>
            </a:r>
            <a:r>
              <a:rPr lang="en-US" sz="2400" dirty="0">
                <a:solidFill>
                  <a:srgbClr val="535353"/>
                </a:solidFill>
                <a:latin typeface="SourceCodePro"/>
              </a:rPr>
              <a:t>) {</a:t>
            </a:r>
          </a:p>
          <a:p>
            <a:r>
              <a:rPr lang="en-US" sz="2400" dirty="0">
                <a:solidFill>
                  <a:srgbClr val="535353"/>
                </a:solidFill>
                <a:latin typeface="SourceCodePro"/>
              </a:rPr>
              <a:t>  </a:t>
            </a:r>
            <a:r>
              <a:rPr lang="en-US" sz="2400" dirty="0">
                <a:solidFill>
                  <a:srgbClr val="268BD2"/>
                </a:solidFill>
                <a:latin typeface="SourceCodePro"/>
              </a:rPr>
              <a:t>console</a:t>
            </a:r>
            <a:r>
              <a:rPr lang="en-US" sz="2400" dirty="0">
                <a:solidFill>
                  <a:srgbClr val="535353"/>
                </a:solidFill>
                <a:latin typeface="SourceCodePro"/>
              </a:rPr>
              <a:t>.</a:t>
            </a:r>
            <a:r>
              <a:rPr lang="en-US" sz="2400" dirty="0">
                <a:solidFill>
                  <a:srgbClr val="2AA198"/>
                </a:solidFill>
                <a:latin typeface="SourceCodePro"/>
              </a:rPr>
              <a:t>log</a:t>
            </a:r>
            <a:r>
              <a:rPr lang="en-US" sz="2400" dirty="0">
                <a:solidFill>
                  <a:srgbClr val="535353"/>
                </a:solidFill>
                <a:latin typeface="SourceCodePro"/>
              </a:rPr>
              <a:t>(</a:t>
            </a:r>
            <a:r>
              <a:rPr lang="en-US" sz="2400" dirty="0">
                <a:solidFill>
                  <a:srgbClr val="268BD2"/>
                </a:solidFill>
                <a:latin typeface="SourceCodePro"/>
              </a:rPr>
              <a:t>’obj</a:t>
            </a:r>
            <a:r>
              <a:rPr lang="en-US" sz="2400" dirty="0">
                <a:solidFill>
                  <a:srgbClr val="535353"/>
                </a:solidFill>
                <a:latin typeface="SourceCodePro"/>
              </a:rPr>
              <a:t>.</a:t>
            </a:r>
            <a:r>
              <a:rPr lang="en-US" sz="2400" dirty="0">
                <a:solidFill>
                  <a:srgbClr val="2AA198"/>
                </a:solidFill>
                <a:latin typeface="SourceCodePro"/>
              </a:rPr>
              <a:t>’</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268BD2"/>
                </a:solidFill>
                <a:latin typeface="SourceCodePro"/>
              </a:rPr>
              <a:t>prop</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268BD2"/>
                </a:solidFill>
                <a:latin typeface="SourceCodePro"/>
              </a:rPr>
              <a:t>’</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268BD2"/>
                </a:solidFill>
                <a:latin typeface="SourceCodePro"/>
              </a:rPr>
              <a:t>’</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err="1">
                <a:solidFill>
                  <a:srgbClr val="268BD2"/>
                </a:solidFill>
                <a:latin typeface="SourceCodePro"/>
              </a:rPr>
              <a:t>obj</a:t>
            </a:r>
            <a:r>
              <a:rPr lang="en-US" sz="2400" dirty="0">
                <a:solidFill>
                  <a:srgbClr val="535353"/>
                </a:solidFill>
                <a:latin typeface="SourceCodePro"/>
              </a:rPr>
              <a:t>[</a:t>
            </a:r>
            <a:r>
              <a:rPr lang="en-US" sz="2400" dirty="0">
                <a:solidFill>
                  <a:srgbClr val="268BD2"/>
                </a:solidFill>
                <a:latin typeface="SourceCodePro"/>
              </a:rPr>
              <a:t>prop</a:t>
            </a:r>
            <a:r>
              <a:rPr lang="en-US" sz="2400" dirty="0">
                <a:solidFill>
                  <a:srgbClr val="535353"/>
                </a:solidFill>
                <a:latin typeface="SourceCodePro"/>
              </a:rPr>
              <a:t>]);</a:t>
            </a:r>
          </a:p>
          <a:p>
            <a:r>
              <a:rPr lang="en-US" sz="2400" dirty="0">
                <a:solidFill>
                  <a:srgbClr val="535353"/>
                </a:solidFill>
                <a:latin typeface="SourceCodePro"/>
              </a:rPr>
              <a:t>}</a:t>
            </a:r>
          </a:p>
          <a:p>
            <a:r>
              <a:rPr lang="en-US" sz="2400" dirty="0">
                <a:solidFill>
                  <a:srgbClr val="535353"/>
                </a:solidFill>
                <a:latin typeface="SourceCodePro"/>
              </a:rPr>
              <a:t>​</a:t>
            </a:r>
          </a:p>
          <a:p>
            <a:r>
              <a:rPr lang="en-US" sz="2400" dirty="0">
                <a:solidFill>
                  <a:srgbClr val="CB4B16"/>
                </a:solidFill>
                <a:latin typeface="SourceCodePro"/>
              </a:rPr>
              <a:t>for</a:t>
            </a:r>
            <a:r>
              <a:rPr lang="en-US" sz="2400" dirty="0">
                <a:solidFill>
                  <a:srgbClr val="535353"/>
                </a:solidFill>
                <a:latin typeface="SourceCodePro"/>
              </a:rPr>
              <a:t> (</a:t>
            </a:r>
            <a:r>
              <a:rPr lang="en-US" sz="2400" dirty="0" err="1">
                <a:solidFill>
                  <a:srgbClr val="CB4B16"/>
                </a:solidFill>
                <a:latin typeface="SourceCodePro"/>
              </a:rPr>
              <a:t>var</a:t>
            </a:r>
            <a:r>
              <a:rPr lang="en-US" sz="2400" dirty="0">
                <a:solidFill>
                  <a:srgbClr val="535353"/>
                </a:solidFill>
                <a:latin typeface="SourceCodePro"/>
              </a:rPr>
              <a:t> </a:t>
            </a:r>
            <a:r>
              <a:rPr lang="en-US" sz="2400" dirty="0">
                <a:solidFill>
                  <a:srgbClr val="2AA198"/>
                </a:solidFill>
                <a:latin typeface="SourceCodePro"/>
              </a:rPr>
              <a:t>prop</a:t>
            </a:r>
            <a:r>
              <a:rPr lang="en-US" sz="2400" dirty="0">
                <a:solidFill>
                  <a:srgbClr val="535353"/>
                </a:solidFill>
                <a:latin typeface="SourceCodePro"/>
              </a:rPr>
              <a:t> </a:t>
            </a:r>
            <a:r>
              <a:rPr lang="en-US" sz="2400" dirty="0">
                <a:solidFill>
                  <a:srgbClr val="CB4B16"/>
                </a:solidFill>
                <a:latin typeface="SourceCodePro"/>
              </a:rPr>
              <a:t>in</a:t>
            </a:r>
            <a:r>
              <a:rPr lang="en-US" sz="2400" dirty="0">
                <a:solidFill>
                  <a:srgbClr val="535353"/>
                </a:solidFill>
                <a:latin typeface="SourceCodePro"/>
              </a:rPr>
              <a:t> </a:t>
            </a:r>
            <a:r>
              <a:rPr lang="en-US" sz="2400" dirty="0" err="1">
                <a:solidFill>
                  <a:srgbClr val="268BD2"/>
                </a:solidFill>
                <a:latin typeface="SourceCodePro"/>
              </a:rPr>
              <a:t>obj</a:t>
            </a:r>
            <a:r>
              <a:rPr lang="en-US" sz="2400" dirty="0">
                <a:solidFill>
                  <a:srgbClr val="535353"/>
                </a:solidFill>
                <a:latin typeface="SourceCodePro"/>
              </a:rPr>
              <a:t>) {</a:t>
            </a:r>
          </a:p>
          <a:p>
            <a:r>
              <a:rPr lang="en-US" sz="2400" dirty="0">
                <a:solidFill>
                  <a:srgbClr val="535353"/>
                </a:solidFill>
                <a:latin typeface="SourceCodePro"/>
              </a:rPr>
              <a:t>  </a:t>
            </a:r>
            <a:r>
              <a:rPr lang="en-US" sz="2400" dirty="0">
                <a:solidFill>
                  <a:srgbClr val="CB4B16"/>
                </a:solidFill>
                <a:latin typeface="SourceCodePro"/>
              </a:rPr>
              <a:t>if</a:t>
            </a:r>
            <a:r>
              <a:rPr lang="en-US" sz="2400" dirty="0">
                <a:solidFill>
                  <a:srgbClr val="535353"/>
                </a:solidFill>
                <a:latin typeface="SourceCodePro"/>
              </a:rPr>
              <a:t>(</a:t>
            </a:r>
            <a:r>
              <a:rPr lang="en-US" sz="2400" dirty="0" err="1">
                <a:solidFill>
                  <a:srgbClr val="268BD2"/>
                </a:solidFill>
                <a:latin typeface="SourceCodePro"/>
              </a:rPr>
              <a:t>obj</a:t>
            </a:r>
            <a:r>
              <a:rPr lang="en-US" sz="2400" dirty="0" err="1">
                <a:solidFill>
                  <a:srgbClr val="535353"/>
                </a:solidFill>
                <a:latin typeface="SourceCodePro"/>
              </a:rPr>
              <a:t>.</a:t>
            </a:r>
            <a:r>
              <a:rPr lang="en-US" sz="2400" dirty="0" err="1">
                <a:solidFill>
                  <a:srgbClr val="2AA198"/>
                </a:solidFill>
                <a:latin typeface="SourceCodePro"/>
              </a:rPr>
              <a:t>hasOwnProperty</a:t>
            </a:r>
            <a:r>
              <a:rPr lang="en-US" sz="2400" dirty="0">
                <a:solidFill>
                  <a:srgbClr val="535353"/>
                </a:solidFill>
                <a:latin typeface="SourceCodePro"/>
              </a:rPr>
              <a:t>( </a:t>
            </a:r>
            <a:r>
              <a:rPr lang="en-US" sz="2400" dirty="0">
                <a:solidFill>
                  <a:srgbClr val="268BD2"/>
                </a:solidFill>
                <a:latin typeface="SourceCodePro"/>
              </a:rPr>
              <a:t>prop</a:t>
            </a:r>
            <a:r>
              <a:rPr lang="en-US" sz="2400" dirty="0">
                <a:solidFill>
                  <a:srgbClr val="535353"/>
                </a:solidFill>
                <a:latin typeface="SourceCodePro"/>
              </a:rPr>
              <a:t> ) ) {</a:t>
            </a:r>
          </a:p>
          <a:p>
            <a:r>
              <a:rPr lang="en-US" sz="2400" dirty="0">
                <a:solidFill>
                  <a:srgbClr val="535353"/>
                </a:solidFill>
                <a:latin typeface="SourceCodePro"/>
              </a:rPr>
              <a:t>    </a:t>
            </a:r>
            <a:r>
              <a:rPr lang="en-US" sz="2400" dirty="0">
                <a:solidFill>
                  <a:srgbClr val="268BD2"/>
                </a:solidFill>
                <a:latin typeface="SourceCodePro"/>
              </a:rPr>
              <a:t>console</a:t>
            </a:r>
            <a:r>
              <a:rPr lang="en-US" sz="2400" dirty="0">
                <a:solidFill>
                  <a:srgbClr val="535353"/>
                </a:solidFill>
                <a:latin typeface="SourceCodePro"/>
              </a:rPr>
              <a:t>.</a:t>
            </a:r>
            <a:r>
              <a:rPr lang="en-US" sz="2400" dirty="0">
                <a:solidFill>
                  <a:srgbClr val="2AA198"/>
                </a:solidFill>
                <a:latin typeface="SourceCodePro"/>
              </a:rPr>
              <a:t>log</a:t>
            </a:r>
            <a:r>
              <a:rPr lang="en-US" sz="2400" dirty="0">
                <a:solidFill>
                  <a:srgbClr val="535353"/>
                </a:solidFill>
                <a:latin typeface="SourceCodePro"/>
              </a:rPr>
              <a:t>(</a:t>
            </a:r>
            <a:r>
              <a:rPr lang="en-US" sz="2400" dirty="0">
                <a:solidFill>
                  <a:srgbClr val="268BD2"/>
                </a:solidFill>
                <a:latin typeface="SourceCodePro"/>
              </a:rPr>
              <a:t>’obj</a:t>
            </a:r>
            <a:r>
              <a:rPr lang="en-US" sz="2400" dirty="0">
                <a:solidFill>
                  <a:srgbClr val="535353"/>
                </a:solidFill>
                <a:latin typeface="SourceCodePro"/>
              </a:rPr>
              <a:t>.</a:t>
            </a:r>
            <a:r>
              <a:rPr lang="en-US" sz="2400" dirty="0">
                <a:solidFill>
                  <a:srgbClr val="2AA198"/>
                </a:solidFill>
                <a:latin typeface="SourceCodePro"/>
              </a:rPr>
              <a:t>’</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268BD2"/>
                </a:solidFill>
                <a:latin typeface="SourceCodePro"/>
              </a:rPr>
              <a:t>prop</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268BD2"/>
                </a:solidFill>
                <a:latin typeface="SourceCodePro"/>
              </a:rPr>
              <a:t>’</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a:solidFill>
                  <a:srgbClr val="268BD2"/>
                </a:solidFill>
                <a:latin typeface="SourceCodePro"/>
              </a:rPr>
              <a:t>’</a:t>
            </a:r>
            <a:r>
              <a:rPr lang="en-US" sz="2400" dirty="0">
                <a:solidFill>
                  <a:srgbClr val="535353"/>
                </a:solidFill>
                <a:latin typeface="SourceCodePro"/>
              </a:rPr>
              <a:t> </a:t>
            </a:r>
            <a:r>
              <a:rPr lang="en-US" sz="2400" dirty="0">
                <a:solidFill>
                  <a:srgbClr val="6C71C4"/>
                </a:solidFill>
                <a:latin typeface="SourceCodePro"/>
              </a:rPr>
              <a:t>+</a:t>
            </a:r>
            <a:r>
              <a:rPr lang="en-US" sz="2400" dirty="0">
                <a:solidFill>
                  <a:srgbClr val="535353"/>
                </a:solidFill>
                <a:latin typeface="SourceCodePro"/>
              </a:rPr>
              <a:t> </a:t>
            </a:r>
            <a:r>
              <a:rPr lang="en-US" sz="2400" dirty="0" err="1">
                <a:solidFill>
                  <a:srgbClr val="268BD2"/>
                </a:solidFill>
                <a:latin typeface="SourceCodePro"/>
              </a:rPr>
              <a:t>obj</a:t>
            </a:r>
            <a:r>
              <a:rPr lang="en-US" sz="2400" dirty="0">
                <a:solidFill>
                  <a:srgbClr val="535353"/>
                </a:solidFill>
                <a:latin typeface="SourceCodePro"/>
              </a:rPr>
              <a:t>[</a:t>
            </a:r>
            <a:r>
              <a:rPr lang="en-US" sz="2400" dirty="0">
                <a:solidFill>
                  <a:srgbClr val="268BD2"/>
                </a:solidFill>
                <a:latin typeface="SourceCodePro"/>
              </a:rPr>
              <a:t>prop</a:t>
            </a:r>
            <a:r>
              <a:rPr lang="en-US" sz="2400" dirty="0">
                <a:solidFill>
                  <a:srgbClr val="535353"/>
                </a:solidFill>
                <a:latin typeface="SourceCodePro"/>
              </a:rPr>
              <a:t>]);</a:t>
            </a:r>
          </a:p>
          <a:p>
            <a:r>
              <a:rPr lang="en-US" sz="2400" dirty="0">
                <a:solidFill>
                  <a:srgbClr val="535353"/>
                </a:solidFill>
                <a:latin typeface="SourceCodePro"/>
              </a:rPr>
              <a:t>  }</a:t>
            </a:r>
          </a:p>
          <a:p>
            <a:r>
              <a:rPr lang="en-US" sz="2400" dirty="0">
                <a:solidFill>
                  <a:srgbClr val="535353"/>
                </a:solidFill>
                <a:latin typeface="SourceCodePro"/>
              </a:rPr>
              <a:t>}  </a:t>
            </a:r>
          </a:p>
          <a:p>
            <a:r>
              <a:rPr lang="en-US" sz="2400" dirty="0">
                <a:solidFill>
                  <a:srgbClr val="535353"/>
                </a:solidFill>
                <a:latin typeface="SourceCodePro"/>
              </a:rPr>
              <a:t>​</a:t>
            </a:r>
            <a:endParaRPr lang="en-US" sz="2400" b="0" i="0" dirty="0">
              <a:solidFill>
                <a:srgbClr val="535353"/>
              </a:solidFill>
              <a:effectLst/>
              <a:latin typeface="SourceCodePro"/>
            </a:endParaRPr>
          </a:p>
        </p:txBody>
      </p:sp>
      <p:grpSp>
        <p:nvGrpSpPr>
          <p:cNvPr id="2" name="Group 1"/>
          <p:cNvGrpSpPr/>
          <p:nvPr/>
        </p:nvGrpSpPr>
        <p:grpSpPr>
          <a:xfrm>
            <a:off x="1158240" y="1819291"/>
            <a:ext cx="9875520" cy="4299713"/>
            <a:chOff x="648036" y="1295258"/>
            <a:chExt cx="9875520" cy="4299713"/>
          </a:xfrm>
        </p:grpSpPr>
        <p:grpSp>
          <p:nvGrpSpPr>
            <p:cNvPr id="16" name="Group 15"/>
            <p:cNvGrpSpPr/>
            <p:nvPr/>
          </p:nvGrpSpPr>
          <p:grpSpPr>
            <a:xfrm>
              <a:off x="648036" y="1295258"/>
              <a:ext cx="9875520" cy="4299713"/>
              <a:chOff x="7259187" y="2381722"/>
              <a:chExt cx="6862226" cy="2310359"/>
            </a:xfrm>
          </p:grpSpPr>
          <p:sp>
            <p:nvSpPr>
              <p:cNvPr id="18" name="TextBox 17"/>
              <p:cNvSpPr txBox="1"/>
              <p:nvPr/>
            </p:nvSpPr>
            <p:spPr>
              <a:xfrm>
                <a:off x="7259187" y="2381722"/>
                <a:ext cx="6862226" cy="198452"/>
              </a:xfrm>
              <a:prstGeom prst="rect">
                <a:avLst/>
              </a:prstGeom>
              <a:solidFill>
                <a:schemeClr val="accent3"/>
              </a:solidFill>
              <a:ln>
                <a:solidFill>
                  <a:schemeClr val="accent3"/>
                </a:solidFill>
              </a:ln>
            </p:spPr>
            <p:txBody>
              <a:bodyPr wrap="square" rtlCol="0" anchor="ctr">
                <a:spAutoFit/>
              </a:bodyPr>
              <a:lstStyle/>
              <a:p>
                <a:r>
                  <a:rPr lang="en-US" dirty="0">
                    <a:solidFill>
                      <a:prstClr val="white"/>
                    </a:solidFill>
                  </a:rPr>
                  <a:t> </a:t>
                </a:r>
                <a:r>
                  <a:rPr lang="en-US" dirty="0" smtClean="0">
                    <a:solidFill>
                      <a:prstClr val="white"/>
                    </a:solidFill>
                  </a:rPr>
                  <a:t>     JAVASCRIPT</a:t>
                </a:r>
                <a:endParaRPr lang="ru-RU" dirty="0">
                  <a:solidFill>
                    <a:prstClr val="white"/>
                  </a:solidFill>
                </a:endParaRPr>
              </a:p>
            </p:txBody>
          </p:sp>
          <p:sp>
            <p:nvSpPr>
              <p:cNvPr id="19" name="Rectangle 1"/>
              <p:cNvSpPr>
                <a:spLocks noChangeArrowheads="1"/>
              </p:cNvSpPr>
              <p:nvPr/>
            </p:nvSpPr>
            <p:spPr bwMode="auto">
              <a:xfrm>
                <a:off x="7259187" y="2579348"/>
                <a:ext cx="6862226" cy="2112733"/>
              </a:xfrm>
              <a:prstGeom prst="rect">
                <a:avLst/>
              </a:prstGeom>
              <a:noFill/>
              <a:ln>
                <a:solidFill>
                  <a:schemeClr val="accent3"/>
                </a:solidFill>
              </a:ln>
              <a:effec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endParaRPr lang="en-US" altLang="en-US" dirty="0" smtClean="0">
                  <a:solidFill>
                    <a:srgbClr val="CC7832"/>
                  </a:solidFill>
                  <a:latin typeface="Courier New" panose="02070309020205020404" pitchFamily="49" charset="0"/>
                  <a:cs typeface="Courier New" panose="02070309020205020404" pitchFamily="49" charset="0"/>
                </a:endParaRPr>
              </a:p>
            </p:txBody>
          </p:sp>
        </p:grpSp>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t="20408" b="1531"/>
            <a:stretch/>
          </p:blipFill>
          <p:spPr>
            <a:xfrm>
              <a:off x="727759" y="1317197"/>
              <a:ext cx="283532" cy="345445"/>
            </a:xfrm>
            <a:prstGeom prst="rect">
              <a:avLst/>
            </a:prstGeom>
          </p:spPr>
        </p:pic>
      </p:grpSp>
      <p:sp>
        <p:nvSpPr>
          <p:cNvPr id="21" name="Rectangle 20"/>
          <p:cNvSpPr/>
          <p:nvPr/>
        </p:nvSpPr>
        <p:spPr>
          <a:xfrm>
            <a:off x="3192420" y="1176726"/>
            <a:ext cx="5807167" cy="369332"/>
          </a:xfrm>
          <a:prstGeom prst="rect">
            <a:avLst/>
          </a:prstGeom>
          <a:noFill/>
        </p:spPr>
        <p:txBody>
          <a:bodyPr wrap="none" rtlCol="0">
            <a:spAutoFit/>
          </a:bodyPr>
          <a:lstStyle/>
          <a:p>
            <a:pPr algn="ctr"/>
            <a:r>
              <a:rPr lang="en-US" sz="1800" dirty="0" smtClean="0">
                <a:solidFill>
                  <a:schemeClr val="bg1">
                    <a:lumMod val="50000"/>
                  </a:schemeClr>
                </a:solidFill>
              </a:rPr>
              <a:t>Iterates over the </a:t>
            </a:r>
            <a:r>
              <a:rPr lang="en-US" sz="1800" b="1" dirty="0" smtClean="0">
                <a:solidFill>
                  <a:schemeClr val="accent3"/>
                </a:solidFill>
              </a:rPr>
              <a:t>enumerable properties </a:t>
            </a:r>
            <a:r>
              <a:rPr lang="en-US" sz="1800" dirty="0" smtClean="0">
                <a:solidFill>
                  <a:schemeClr val="bg1">
                    <a:lumMod val="50000"/>
                  </a:schemeClr>
                </a:solidFill>
              </a:rPr>
              <a:t>of an object</a:t>
            </a:r>
            <a:endParaRPr lang="en-US" sz="1800" dirty="0">
              <a:solidFill>
                <a:schemeClr val="bg1">
                  <a:lumMod val="50000"/>
                </a:schemeClr>
              </a:solidFill>
            </a:endParaRPr>
          </a:p>
        </p:txBody>
      </p:sp>
      <p:sp>
        <p:nvSpPr>
          <p:cNvPr id="3" name="Text Placeholder 2"/>
          <p:cNvSpPr>
            <a:spLocks noGrp="1"/>
          </p:cNvSpPr>
          <p:nvPr>
            <p:ph type="body" sz="quarter" idx="10"/>
          </p:nvPr>
        </p:nvSpPr>
        <p:spPr/>
        <p:txBody>
          <a:bodyPr>
            <a:normAutofit/>
          </a:bodyPr>
          <a:lstStyle/>
          <a:p>
            <a:r>
              <a:rPr lang="en-US" sz="2000" dirty="0" smtClean="0"/>
              <a:t>OPERATORS: FOR..IN</a:t>
            </a:r>
            <a:endParaRPr lang="en-US" sz="2000" dirty="0"/>
          </a:p>
        </p:txBody>
      </p:sp>
    </p:spTree>
    <p:extLst>
      <p:ext uri="{BB962C8B-B14F-4D97-AF65-F5344CB8AC3E}">
        <p14:creationId xmlns:p14="http://schemas.microsoft.com/office/powerpoint/2010/main" val="692009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027543" y="1116553"/>
            <a:ext cx="8137164" cy="369332"/>
          </a:xfrm>
          <a:prstGeom prst="rect">
            <a:avLst/>
          </a:prstGeom>
          <a:noFill/>
        </p:spPr>
        <p:txBody>
          <a:bodyPr wrap="none" rtlCol="0">
            <a:spAutoFit/>
          </a:bodyPr>
          <a:lstStyle/>
          <a:p>
            <a:pPr algn="ctr"/>
            <a:r>
              <a:rPr lang="en-US" sz="1800" dirty="0">
                <a:solidFill>
                  <a:schemeClr val="bg1">
                    <a:lumMod val="50000"/>
                  </a:schemeClr>
                </a:solidFill>
              </a:rPr>
              <a:t>Creates a loop and executes statement until the condition evaluates to false</a:t>
            </a:r>
          </a:p>
        </p:txBody>
      </p:sp>
      <p:grpSp>
        <p:nvGrpSpPr>
          <p:cNvPr id="106" name="Group 105"/>
          <p:cNvGrpSpPr/>
          <p:nvPr/>
        </p:nvGrpSpPr>
        <p:grpSpPr>
          <a:xfrm>
            <a:off x="922677" y="1903660"/>
            <a:ext cx="10346646" cy="4189042"/>
            <a:chOff x="922677" y="1903660"/>
            <a:chExt cx="10346646" cy="4189042"/>
          </a:xfrm>
        </p:grpSpPr>
        <p:sp>
          <p:nvSpPr>
            <p:cNvPr id="96" name="Rectangle 95"/>
            <p:cNvSpPr/>
            <p:nvPr/>
          </p:nvSpPr>
          <p:spPr>
            <a:xfrm>
              <a:off x="922677" y="1903660"/>
              <a:ext cx="10346646" cy="553998"/>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p:cNvSpPr/>
            <p:nvPr/>
          </p:nvSpPr>
          <p:spPr>
            <a:xfrm>
              <a:off x="922677" y="3114739"/>
              <a:ext cx="10346646" cy="1160441"/>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22677" y="1949827"/>
              <a:ext cx="5173323" cy="461665"/>
            </a:xfrm>
            <a:prstGeom prst="rect">
              <a:avLst/>
            </a:prstGeom>
          </p:spPr>
          <p:txBody>
            <a:bodyPr wrap="square">
              <a:spAutoFit/>
            </a:bodyPr>
            <a:lstStyle/>
            <a:p>
              <a:pPr algn="ctr"/>
              <a:r>
                <a:rPr lang="en-US" sz="2400" b="1" dirty="0" smtClean="0">
                  <a:solidFill>
                    <a:schemeClr val="tx1">
                      <a:lumMod val="65000"/>
                      <a:lumOff val="35000"/>
                    </a:schemeClr>
                  </a:solidFill>
                  <a:latin typeface="Source Sans Pro Light"/>
                </a:rPr>
                <a:t>DO..WHILE </a:t>
              </a:r>
              <a:endParaRPr lang="en-US" sz="2400" b="1" dirty="0">
                <a:solidFill>
                  <a:schemeClr val="tx1">
                    <a:lumMod val="65000"/>
                    <a:lumOff val="35000"/>
                  </a:schemeClr>
                </a:solidFill>
              </a:endParaRPr>
            </a:p>
          </p:txBody>
        </p:sp>
        <p:sp>
          <p:nvSpPr>
            <p:cNvPr id="24" name="Rectangle 23"/>
            <p:cNvSpPr/>
            <p:nvPr/>
          </p:nvSpPr>
          <p:spPr>
            <a:xfrm>
              <a:off x="6096000" y="1949827"/>
              <a:ext cx="5173323" cy="461665"/>
            </a:xfrm>
            <a:prstGeom prst="rect">
              <a:avLst/>
            </a:prstGeom>
          </p:spPr>
          <p:txBody>
            <a:bodyPr wrap="square">
              <a:spAutoFit/>
            </a:bodyPr>
            <a:lstStyle/>
            <a:p>
              <a:pPr algn="ctr"/>
              <a:r>
                <a:rPr lang="en-US" sz="2400" b="1" dirty="0" smtClean="0">
                  <a:solidFill>
                    <a:schemeClr val="tx1">
                      <a:lumMod val="65000"/>
                      <a:lumOff val="35000"/>
                    </a:schemeClr>
                  </a:solidFill>
                  <a:latin typeface="Source Sans Pro Light"/>
                </a:rPr>
                <a:t>WHILE </a:t>
              </a:r>
              <a:endParaRPr lang="en-US" sz="2400" b="1" dirty="0">
                <a:solidFill>
                  <a:schemeClr val="tx1">
                    <a:lumMod val="65000"/>
                    <a:lumOff val="35000"/>
                  </a:schemeClr>
                </a:solidFill>
              </a:endParaRPr>
            </a:p>
          </p:txBody>
        </p:sp>
        <p:sp>
          <p:nvSpPr>
            <p:cNvPr id="30" name="Rectangle 29"/>
            <p:cNvSpPr/>
            <p:nvPr/>
          </p:nvSpPr>
          <p:spPr>
            <a:xfrm>
              <a:off x="2220618" y="3233294"/>
              <a:ext cx="2656180" cy="738664"/>
            </a:xfrm>
            <a:prstGeom prst="rect">
              <a:avLst/>
            </a:prstGeom>
          </p:spPr>
          <p:txBody>
            <a:bodyPr wrap="square">
              <a:spAutoFit/>
            </a:bodyPr>
            <a:lstStyle/>
            <a:p>
              <a:pPr lvl="0" eaLnBrk="0" fontAlgn="base" hangingPunct="0">
                <a:spcBef>
                  <a:spcPct val="0"/>
                </a:spcBef>
                <a:spcAft>
                  <a:spcPct val="0"/>
                </a:spcAft>
              </a:pPr>
              <a:r>
                <a:rPr lang="en-US" altLang="en-US" b="1" dirty="0">
                  <a:solidFill>
                    <a:schemeClr val="accent5"/>
                  </a:solidFill>
                  <a:latin typeface="Consolas"/>
                  <a:ea typeface="Consolas"/>
                  <a:cs typeface="Consolas"/>
                </a:rPr>
                <a:t>do</a:t>
              </a:r>
              <a:r>
                <a:rPr lang="en-US" altLang="en-US" dirty="0">
                  <a:solidFill>
                    <a:prstClr val="white">
                      <a:lumMod val="50000"/>
                    </a:prstClr>
                  </a:solidFill>
                  <a:latin typeface="Consolas"/>
                  <a:ea typeface="Consolas"/>
                  <a:cs typeface="Consolas"/>
                </a:rPr>
                <a:t> {</a:t>
              </a:r>
            </a:p>
            <a:p>
              <a:pPr lvl="0" eaLnBrk="0" fontAlgn="base" hangingPunct="0">
                <a:spcBef>
                  <a:spcPct val="0"/>
                </a:spcBef>
                <a:spcAft>
                  <a:spcPct val="0"/>
                </a:spcAft>
              </a:pPr>
              <a:r>
                <a:rPr lang="en-US" altLang="en-US" dirty="0">
                  <a:solidFill>
                    <a:prstClr val="white">
                      <a:lumMod val="50000"/>
                    </a:prstClr>
                  </a:solidFill>
                  <a:latin typeface="Consolas"/>
                  <a:ea typeface="Consolas"/>
                  <a:cs typeface="Consolas"/>
                </a:rPr>
                <a:t>  statement</a:t>
              </a:r>
            </a:p>
            <a:p>
              <a:pPr lvl="0" eaLnBrk="0" fontAlgn="base" hangingPunct="0">
                <a:spcBef>
                  <a:spcPct val="0"/>
                </a:spcBef>
                <a:spcAft>
                  <a:spcPct val="0"/>
                </a:spcAft>
              </a:pPr>
              <a:r>
                <a:rPr lang="en-US" altLang="en-US" dirty="0">
                  <a:solidFill>
                    <a:prstClr val="white">
                      <a:lumMod val="50000"/>
                    </a:prstClr>
                  </a:solidFill>
                  <a:latin typeface="Consolas"/>
                  <a:ea typeface="Consolas"/>
                  <a:cs typeface="Consolas"/>
                </a:rPr>
                <a:t>} </a:t>
              </a:r>
              <a:r>
                <a:rPr lang="en-US" altLang="en-US" b="1" dirty="0">
                  <a:solidFill>
                    <a:schemeClr val="accent5"/>
                  </a:solidFill>
                  <a:latin typeface="Consolas"/>
                  <a:ea typeface="Consolas"/>
                  <a:cs typeface="Consolas"/>
                </a:rPr>
                <a:t>while</a:t>
              </a:r>
              <a:r>
                <a:rPr lang="en-US" altLang="en-US" dirty="0">
                  <a:solidFill>
                    <a:schemeClr val="accent5"/>
                  </a:solidFill>
                  <a:latin typeface="Consolas"/>
                  <a:ea typeface="Consolas"/>
                  <a:cs typeface="Consolas"/>
                </a:rPr>
                <a:t> </a:t>
              </a:r>
              <a:r>
                <a:rPr lang="en-US" altLang="en-US" dirty="0">
                  <a:solidFill>
                    <a:prstClr val="white">
                      <a:lumMod val="50000"/>
                    </a:prstClr>
                  </a:solidFill>
                  <a:latin typeface="Consolas"/>
                  <a:ea typeface="Consolas"/>
                  <a:cs typeface="Consolas"/>
                </a:rPr>
                <a:t>(condition)</a:t>
              </a:r>
            </a:p>
          </p:txBody>
        </p:sp>
        <p:sp>
          <p:nvSpPr>
            <p:cNvPr id="72" name="Rectangle 71"/>
            <p:cNvSpPr/>
            <p:nvPr/>
          </p:nvSpPr>
          <p:spPr>
            <a:xfrm>
              <a:off x="7334233" y="3233294"/>
              <a:ext cx="2713663" cy="738664"/>
            </a:xfrm>
            <a:prstGeom prst="rect">
              <a:avLst/>
            </a:prstGeom>
          </p:spPr>
          <p:txBody>
            <a:bodyPr wrap="square">
              <a:spAutoFit/>
            </a:bodyPr>
            <a:lstStyle/>
            <a:p>
              <a:pPr lvl="0" eaLnBrk="0" fontAlgn="base" hangingPunct="0">
                <a:spcBef>
                  <a:spcPct val="0"/>
                </a:spcBef>
                <a:spcAft>
                  <a:spcPct val="0"/>
                </a:spcAft>
              </a:pPr>
              <a:r>
                <a:rPr lang="en-US" altLang="en-US" b="1" dirty="0">
                  <a:solidFill>
                    <a:schemeClr val="accent5"/>
                  </a:solidFill>
                  <a:latin typeface="Consolas"/>
                  <a:ea typeface="Consolas"/>
                  <a:cs typeface="Consolas"/>
                </a:rPr>
                <a:t>while</a:t>
              </a:r>
              <a:r>
                <a:rPr lang="en-US" altLang="en-US" dirty="0">
                  <a:solidFill>
                    <a:prstClr val="white">
                      <a:lumMod val="50000"/>
                    </a:prstClr>
                  </a:solidFill>
                  <a:latin typeface="Consolas"/>
                  <a:ea typeface="Consolas"/>
                  <a:cs typeface="Consolas"/>
                </a:rPr>
                <a:t> (condition) {</a:t>
              </a:r>
            </a:p>
            <a:p>
              <a:pPr lvl="0" eaLnBrk="0" fontAlgn="base" hangingPunct="0">
                <a:spcBef>
                  <a:spcPct val="0"/>
                </a:spcBef>
                <a:spcAft>
                  <a:spcPct val="0"/>
                </a:spcAft>
              </a:pPr>
              <a:r>
                <a:rPr lang="en-US" altLang="en-US" dirty="0">
                  <a:solidFill>
                    <a:prstClr val="white">
                      <a:lumMod val="50000"/>
                    </a:prstClr>
                  </a:solidFill>
                  <a:latin typeface="Consolas"/>
                  <a:ea typeface="Consolas"/>
                  <a:cs typeface="Consolas"/>
                </a:rPr>
                <a:t>  statement</a:t>
              </a:r>
            </a:p>
            <a:p>
              <a:pPr lvl="0" eaLnBrk="0" fontAlgn="base" hangingPunct="0">
                <a:spcBef>
                  <a:spcPct val="0"/>
                </a:spcBef>
                <a:spcAft>
                  <a:spcPct val="0"/>
                </a:spcAft>
              </a:pPr>
              <a:r>
                <a:rPr lang="en-US" altLang="en-US" dirty="0">
                  <a:solidFill>
                    <a:prstClr val="white">
                      <a:lumMod val="50000"/>
                    </a:prstClr>
                  </a:solidFill>
                  <a:latin typeface="Consolas"/>
                  <a:ea typeface="Consolas"/>
                  <a:cs typeface="Consolas"/>
                </a:rPr>
                <a:t>}</a:t>
              </a:r>
            </a:p>
          </p:txBody>
        </p:sp>
        <p:cxnSp>
          <p:nvCxnSpPr>
            <p:cNvPr id="2" name="Straight Connector 1"/>
            <p:cNvCxnSpPr>
              <a:stCxn id="96" idx="0"/>
              <a:endCxn id="96" idx="2"/>
            </p:cNvCxnSpPr>
            <p:nvPr/>
          </p:nvCxnSpPr>
          <p:spPr>
            <a:xfrm>
              <a:off x="6096000" y="1903660"/>
              <a:ext cx="0" cy="55399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5529659" y="2521393"/>
              <a:ext cx="1241045" cy="523220"/>
            </a:xfrm>
            <a:prstGeom prst="rect">
              <a:avLst/>
            </a:prstGeom>
            <a:noFill/>
          </p:spPr>
          <p:txBody>
            <a:bodyPr wrap="none" rtlCol="0">
              <a:spAutoFit/>
            </a:bodyPr>
            <a:lstStyle/>
            <a:p>
              <a:r>
                <a:rPr lang="en-US" sz="2800" dirty="0" smtClean="0">
                  <a:solidFill>
                    <a:schemeClr val="accent5"/>
                  </a:solidFill>
                </a:rPr>
                <a:t>Syntax</a:t>
              </a:r>
              <a:endParaRPr lang="en-US" sz="2800" dirty="0">
                <a:solidFill>
                  <a:schemeClr val="accent5"/>
                </a:solidFill>
              </a:endParaRPr>
            </a:p>
          </p:txBody>
        </p:sp>
        <p:cxnSp>
          <p:nvCxnSpPr>
            <p:cNvPr id="100" name="Straight Connector 99"/>
            <p:cNvCxnSpPr>
              <a:endCxn id="93" idx="2"/>
            </p:cNvCxnSpPr>
            <p:nvPr/>
          </p:nvCxnSpPr>
          <p:spPr>
            <a:xfrm>
              <a:off x="6096000" y="3114739"/>
              <a:ext cx="0" cy="116044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922677" y="4932261"/>
              <a:ext cx="10346646" cy="1160441"/>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22677" y="5327815"/>
              <a:ext cx="5173323" cy="307777"/>
            </a:xfrm>
            <a:prstGeom prst="rect">
              <a:avLst/>
            </a:prstGeom>
          </p:spPr>
          <p:txBody>
            <a:bodyPr wrap="square">
              <a:spAutoFit/>
            </a:bodyPr>
            <a:lstStyle/>
            <a:p>
              <a:pPr lvl="0" algn="ctr" eaLnBrk="0" fontAlgn="base" hangingPunct="0">
                <a:spcBef>
                  <a:spcPct val="0"/>
                </a:spcBef>
                <a:spcAft>
                  <a:spcPct val="0"/>
                </a:spcAft>
              </a:pPr>
              <a:r>
                <a:rPr lang="nn-NO" altLang="en-US" dirty="0">
                  <a:solidFill>
                    <a:prstClr val="white">
                      <a:lumMod val="50000"/>
                    </a:prstClr>
                  </a:solidFill>
                  <a:latin typeface="Consolas"/>
                  <a:ea typeface="Consolas"/>
                  <a:cs typeface="Consolas"/>
                </a:rPr>
                <a:t>Checks condition </a:t>
              </a:r>
              <a:r>
                <a:rPr lang="nn-NO" altLang="en-US" b="1" dirty="0">
                  <a:solidFill>
                    <a:schemeClr val="accent5"/>
                  </a:solidFill>
                  <a:latin typeface="Consolas"/>
                  <a:ea typeface="Consolas"/>
                  <a:cs typeface="Consolas"/>
                </a:rPr>
                <a:t>after</a:t>
              </a:r>
              <a:r>
                <a:rPr lang="nn-NO" altLang="en-US" dirty="0">
                  <a:solidFill>
                    <a:prstClr val="white">
                      <a:lumMod val="50000"/>
                    </a:prstClr>
                  </a:solidFill>
                  <a:latin typeface="Consolas"/>
                  <a:ea typeface="Consolas"/>
                  <a:cs typeface="Consolas"/>
                </a:rPr>
                <a:t> statement</a:t>
              </a:r>
              <a:endParaRPr lang="en-US" altLang="en-US" dirty="0">
                <a:solidFill>
                  <a:prstClr val="white">
                    <a:lumMod val="50000"/>
                  </a:prstClr>
                </a:solidFill>
                <a:latin typeface="Consolas"/>
                <a:ea typeface="Consolas"/>
                <a:cs typeface="Consolas"/>
              </a:endParaRPr>
            </a:p>
          </p:txBody>
        </p:sp>
        <p:sp>
          <p:nvSpPr>
            <p:cNvPr id="75" name="Rectangle 74"/>
            <p:cNvSpPr/>
            <p:nvPr/>
          </p:nvSpPr>
          <p:spPr>
            <a:xfrm>
              <a:off x="6096000" y="5327815"/>
              <a:ext cx="5173323" cy="307777"/>
            </a:xfrm>
            <a:prstGeom prst="rect">
              <a:avLst/>
            </a:prstGeom>
          </p:spPr>
          <p:txBody>
            <a:bodyPr wrap="square">
              <a:spAutoFit/>
            </a:bodyPr>
            <a:lstStyle/>
            <a:p>
              <a:pPr lvl="0" algn="ctr" eaLnBrk="0" fontAlgn="base" hangingPunct="0">
                <a:spcBef>
                  <a:spcPct val="0"/>
                </a:spcBef>
                <a:spcAft>
                  <a:spcPct val="0"/>
                </a:spcAft>
              </a:pPr>
              <a:r>
                <a:rPr lang="nn-NO" altLang="en-US" dirty="0" smtClean="0">
                  <a:solidFill>
                    <a:prstClr val="white">
                      <a:lumMod val="50000"/>
                    </a:prstClr>
                  </a:solidFill>
                  <a:latin typeface="Consolas"/>
                  <a:ea typeface="Consolas"/>
                  <a:cs typeface="Consolas"/>
                </a:rPr>
                <a:t>Checks </a:t>
              </a:r>
              <a:r>
                <a:rPr lang="nn-NO" altLang="en-US" dirty="0">
                  <a:solidFill>
                    <a:prstClr val="white">
                      <a:lumMod val="50000"/>
                    </a:prstClr>
                  </a:solidFill>
                  <a:latin typeface="Consolas"/>
                  <a:ea typeface="Consolas"/>
                  <a:cs typeface="Consolas"/>
                </a:rPr>
                <a:t>condition </a:t>
              </a:r>
              <a:r>
                <a:rPr lang="nn-NO" altLang="en-US" b="1" dirty="0">
                  <a:solidFill>
                    <a:schemeClr val="accent5"/>
                  </a:solidFill>
                  <a:latin typeface="Consolas"/>
                  <a:ea typeface="Consolas"/>
                  <a:cs typeface="Consolas"/>
                </a:rPr>
                <a:t>before</a:t>
              </a:r>
              <a:r>
                <a:rPr lang="nn-NO" altLang="en-US" dirty="0">
                  <a:solidFill>
                    <a:prstClr val="white">
                      <a:lumMod val="50000"/>
                    </a:prstClr>
                  </a:solidFill>
                  <a:latin typeface="Consolas"/>
                  <a:ea typeface="Consolas"/>
                  <a:cs typeface="Consolas"/>
                </a:rPr>
                <a:t> statement</a:t>
              </a:r>
              <a:endParaRPr lang="en-US" altLang="en-US" dirty="0">
                <a:solidFill>
                  <a:prstClr val="white">
                    <a:lumMod val="50000"/>
                  </a:prstClr>
                </a:solidFill>
                <a:latin typeface="Consolas"/>
                <a:ea typeface="Consolas"/>
                <a:cs typeface="Consolas"/>
              </a:endParaRPr>
            </a:p>
          </p:txBody>
        </p:sp>
        <p:cxnSp>
          <p:nvCxnSpPr>
            <p:cNvPr id="104" name="Straight Connector 103"/>
            <p:cNvCxnSpPr/>
            <p:nvPr/>
          </p:nvCxnSpPr>
          <p:spPr>
            <a:xfrm>
              <a:off x="6096000" y="4932261"/>
              <a:ext cx="0" cy="116044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5293537" y="4345208"/>
              <a:ext cx="1723549" cy="523220"/>
            </a:xfrm>
            <a:prstGeom prst="rect">
              <a:avLst/>
            </a:prstGeom>
            <a:noFill/>
          </p:spPr>
          <p:txBody>
            <a:bodyPr wrap="none" rtlCol="0">
              <a:spAutoFit/>
            </a:bodyPr>
            <a:lstStyle/>
            <a:p>
              <a:r>
                <a:rPr lang="en-US" sz="2800" dirty="0" smtClean="0">
                  <a:solidFill>
                    <a:schemeClr val="accent5"/>
                  </a:solidFill>
                </a:rPr>
                <a:t>Condition</a:t>
              </a:r>
              <a:endParaRPr lang="en-US" sz="2800" dirty="0">
                <a:solidFill>
                  <a:schemeClr val="accent5"/>
                </a:solidFill>
              </a:endParaRPr>
            </a:p>
          </p:txBody>
        </p:sp>
      </p:grpSp>
      <p:sp>
        <p:nvSpPr>
          <p:cNvPr id="3" name="Text Placeholder 2"/>
          <p:cNvSpPr>
            <a:spLocks noGrp="1"/>
          </p:cNvSpPr>
          <p:nvPr>
            <p:ph type="body" sz="quarter" idx="10"/>
          </p:nvPr>
        </p:nvSpPr>
        <p:spPr/>
        <p:txBody>
          <a:bodyPr>
            <a:normAutofit/>
          </a:bodyPr>
          <a:lstStyle/>
          <a:p>
            <a:r>
              <a:rPr lang="en-US" sz="2000" dirty="0" smtClean="0"/>
              <a:t>OPERATOR: DO..WHILE VS WHILE</a:t>
            </a:r>
            <a:endParaRPr lang="en-US" sz="2000" dirty="0"/>
          </a:p>
        </p:txBody>
      </p:sp>
    </p:spTree>
    <p:extLst>
      <p:ext uri="{BB962C8B-B14F-4D97-AF65-F5344CB8AC3E}">
        <p14:creationId xmlns:p14="http://schemas.microsoft.com/office/powerpoint/2010/main" val="79634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6"/>
                                        </p:tgtEl>
                                        <p:attrNameLst>
                                          <p:attrName>style.visibility</p:attrName>
                                        </p:attrNameLst>
                                      </p:cBhvr>
                                      <p:to>
                                        <p:strVal val="visible"/>
                                      </p:to>
                                    </p:set>
                                    <p:animEffect transition="in" filter="fade">
                                      <p:cBhvr>
                                        <p:cTn id="11"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6854574" y="1512276"/>
            <a:ext cx="4751928" cy="4663440"/>
            <a:chOff x="7223086" y="2727023"/>
            <a:chExt cx="4282068" cy="2238615"/>
          </a:xfrm>
        </p:grpSpPr>
        <p:sp>
          <p:nvSpPr>
            <p:cNvPr id="21" name="TextBox 20"/>
            <p:cNvSpPr txBox="1"/>
            <p:nvPr/>
          </p:nvSpPr>
          <p:spPr>
            <a:xfrm>
              <a:off x="7223087" y="2727023"/>
              <a:ext cx="4282067" cy="254483"/>
            </a:xfrm>
            <a:prstGeom prst="rect">
              <a:avLst/>
            </a:prstGeom>
            <a:solidFill>
              <a:schemeClr val="accent3"/>
            </a:solidFill>
            <a:ln>
              <a:solidFill>
                <a:schemeClr val="accent3"/>
              </a:solidFill>
            </a:ln>
          </p:spPr>
          <p:txBody>
            <a:bodyPr wrap="square" rtlCol="0" anchor="ctr">
              <a:spAutoFit/>
            </a:bodyPr>
            <a:lstStyle/>
            <a:p>
              <a:r>
                <a:rPr lang="en-US" dirty="0">
                  <a:solidFill>
                    <a:prstClr val="white"/>
                  </a:solidFill>
                </a:rPr>
                <a:t> </a:t>
              </a:r>
              <a:r>
                <a:rPr lang="en-US" dirty="0" smtClean="0">
                  <a:solidFill>
                    <a:prstClr val="white"/>
                  </a:solidFill>
                </a:rPr>
                <a:t>     JAVASCRIPT</a:t>
              </a:r>
              <a:endParaRPr lang="ru-RU" dirty="0">
                <a:solidFill>
                  <a:prstClr val="white"/>
                </a:solidFill>
              </a:endParaRPr>
            </a:p>
          </p:txBody>
        </p:sp>
        <p:sp>
          <p:nvSpPr>
            <p:cNvPr id="22" name="Rectangle 1"/>
            <p:cNvSpPr>
              <a:spLocks noChangeArrowheads="1"/>
            </p:cNvSpPr>
            <p:nvPr/>
          </p:nvSpPr>
          <p:spPr bwMode="auto">
            <a:xfrm>
              <a:off x="7223086" y="2985638"/>
              <a:ext cx="4282067" cy="1980000"/>
            </a:xfrm>
            <a:prstGeom prst="rect">
              <a:avLst/>
            </a:prstGeom>
            <a:noFill/>
            <a:ln>
              <a:solidFill>
                <a:schemeClr val="accent3"/>
              </a:solidFill>
            </a:ln>
            <a:effec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endParaRPr lang="en-US" altLang="en-US" dirty="0" smtClean="0">
                <a:solidFill>
                  <a:srgbClr val="CC7832"/>
                </a:solidFill>
                <a:latin typeface="Courier New" panose="02070309020205020404" pitchFamily="49" charset="0"/>
                <a:cs typeface="Courier New" panose="02070309020205020404" pitchFamily="49" charset="0"/>
              </a:endParaRPr>
            </a:p>
          </p:txBody>
        </p:sp>
      </p:grpSp>
      <p:sp>
        <p:nvSpPr>
          <p:cNvPr id="20" name="Rectangle 1"/>
          <p:cNvSpPr>
            <a:spLocks noChangeArrowheads="1"/>
          </p:cNvSpPr>
          <p:nvPr/>
        </p:nvSpPr>
        <p:spPr bwMode="auto">
          <a:xfrm>
            <a:off x="886737" y="1866844"/>
            <a:ext cx="4471238" cy="446276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endParaRPr lang="nn-NO" sz="2000" dirty="0" smtClean="0">
              <a:solidFill>
                <a:srgbClr val="CB4B16"/>
              </a:solidFill>
              <a:latin typeface="SourceCodePro"/>
            </a:endParaRPr>
          </a:p>
          <a:p>
            <a:r>
              <a:rPr lang="nn-NO" sz="2000" dirty="0" smtClean="0">
                <a:solidFill>
                  <a:srgbClr val="CB4B16"/>
                </a:solidFill>
                <a:latin typeface="SourceCodePro"/>
              </a:rPr>
              <a:t>var</a:t>
            </a:r>
            <a:r>
              <a:rPr lang="nn-NO" sz="2000" dirty="0" smtClean="0">
                <a:solidFill>
                  <a:srgbClr val="535353"/>
                </a:solidFill>
                <a:latin typeface="SourceCodePro"/>
              </a:rPr>
              <a:t> </a:t>
            </a:r>
            <a:r>
              <a:rPr lang="nn-NO" sz="2000" dirty="0">
                <a:solidFill>
                  <a:srgbClr val="2AA198"/>
                </a:solidFill>
                <a:latin typeface="SourceCodePro"/>
              </a:rPr>
              <a:t>i</a:t>
            </a:r>
            <a:r>
              <a:rPr lang="nn-NO" sz="2000" dirty="0">
                <a:solidFill>
                  <a:srgbClr val="535353"/>
                </a:solidFill>
                <a:latin typeface="SourceCodePro"/>
              </a:rPr>
              <a:t> </a:t>
            </a:r>
            <a:r>
              <a:rPr lang="nn-NO" sz="2000" dirty="0">
                <a:solidFill>
                  <a:srgbClr val="6C71C4"/>
                </a:solidFill>
                <a:latin typeface="SourceCodePro"/>
              </a:rPr>
              <a:t>=</a:t>
            </a:r>
            <a:r>
              <a:rPr lang="nn-NO" sz="2000" dirty="0">
                <a:solidFill>
                  <a:srgbClr val="535353"/>
                </a:solidFill>
                <a:latin typeface="SourceCodePro"/>
              </a:rPr>
              <a:t> </a:t>
            </a:r>
            <a:r>
              <a:rPr lang="nn-NO" sz="2000" dirty="0">
                <a:solidFill>
                  <a:srgbClr val="D33682"/>
                </a:solidFill>
                <a:latin typeface="SourceCodePro"/>
              </a:rPr>
              <a:t>0</a:t>
            </a:r>
            <a:r>
              <a:rPr lang="nn-NO" sz="2000" dirty="0">
                <a:solidFill>
                  <a:srgbClr val="535353"/>
                </a:solidFill>
                <a:latin typeface="SourceCodePro"/>
              </a:rPr>
              <a:t>;</a:t>
            </a:r>
          </a:p>
          <a:p>
            <a:r>
              <a:rPr lang="nn-NO" sz="2000" dirty="0">
                <a:solidFill>
                  <a:srgbClr val="CB4B16"/>
                </a:solidFill>
                <a:latin typeface="SourceCodePro"/>
              </a:rPr>
              <a:t>do</a:t>
            </a:r>
            <a:r>
              <a:rPr lang="nn-NO" sz="2000" dirty="0">
                <a:solidFill>
                  <a:srgbClr val="535353"/>
                </a:solidFill>
                <a:latin typeface="SourceCodePro"/>
              </a:rPr>
              <a:t> {</a:t>
            </a:r>
          </a:p>
          <a:p>
            <a:r>
              <a:rPr lang="nn-NO" sz="2000" dirty="0">
                <a:solidFill>
                  <a:srgbClr val="535353"/>
                </a:solidFill>
                <a:latin typeface="SourceCodePro"/>
              </a:rPr>
              <a:t>  </a:t>
            </a:r>
            <a:r>
              <a:rPr lang="nn-NO" sz="2000" dirty="0">
                <a:solidFill>
                  <a:srgbClr val="268BD2"/>
                </a:solidFill>
                <a:latin typeface="SourceCodePro"/>
              </a:rPr>
              <a:t>i</a:t>
            </a:r>
            <a:r>
              <a:rPr lang="nn-NO" sz="2000" dirty="0">
                <a:solidFill>
                  <a:srgbClr val="6C71C4"/>
                </a:solidFill>
                <a:latin typeface="SourceCodePro"/>
              </a:rPr>
              <a:t>++</a:t>
            </a:r>
            <a:r>
              <a:rPr lang="nn-NO" sz="2000" dirty="0">
                <a:solidFill>
                  <a:srgbClr val="535353"/>
                </a:solidFill>
                <a:latin typeface="SourceCodePro"/>
              </a:rPr>
              <a:t>;</a:t>
            </a:r>
          </a:p>
          <a:p>
            <a:r>
              <a:rPr lang="nn-NO" sz="2000" dirty="0">
                <a:solidFill>
                  <a:srgbClr val="535353"/>
                </a:solidFill>
                <a:latin typeface="SourceCodePro"/>
              </a:rPr>
              <a:t>  </a:t>
            </a:r>
            <a:r>
              <a:rPr lang="nn-NO" sz="2000" dirty="0">
                <a:solidFill>
                  <a:srgbClr val="268BD2"/>
                </a:solidFill>
                <a:latin typeface="SourceCodePro"/>
              </a:rPr>
              <a:t>console</a:t>
            </a:r>
            <a:r>
              <a:rPr lang="nn-NO" sz="2000" dirty="0">
                <a:solidFill>
                  <a:srgbClr val="535353"/>
                </a:solidFill>
                <a:latin typeface="SourceCodePro"/>
              </a:rPr>
              <a:t>.</a:t>
            </a:r>
            <a:r>
              <a:rPr lang="nn-NO" sz="2000" dirty="0">
                <a:solidFill>
                  <a:srgbClr val="2AA198"/>
                </a:solidFill>
                <a:latin typeface="SourceCodePro"/>
              </a:rPr>
              <a:t>log</a:t>
            </a:r>
            <a:r>
              <a:rPr lang="nn-NO" sz="2000" dirty="0">
                <a:solidFill>
                  <a:srgbClr val="535353"/>
                </a:solidFill>
                <a:latin typeface="SourceCodePro"/>
              </a:rPr>
              <a:t>(</a:t>
            </a:r>
            <a:r>
              <a:rPr lang="nn-NO" sz="2000" dirty="0">
                <a:solidFill>
                  <a:srgbClr val="268BD2"/>
                </a:solidFill>
                <a:latin typeface="SourceCodePro"/>
              </a:rPr>
              <a:t>i</a:t>
            </a:r>
            <a:r>
              <a:rPr lang="nn-NO" sz="2000" dirty="0">
                <a:solidFill>
                  <a:srgbClr val="535353"/>
                </a:solidFill>
                <a:latin typeface="SourceCodePro"/>
              </a:rPr>
              <a:t>);</a:t>
            </a:r>
          </a:p>
          <a:p>
            <a:r>
              <a:rPr lang="nn-NO" sz="2000" dirty="0">
                <a:solidFill>
                  <a:srgbClr val="535353"/>
                </a:solidFill>
                <a:latin typeface="SourceCodePro"/>
              </a:rPr>
              <a:t>} </a:t>
            </a:r>
            <a:r>
              <a:rPr lang="nn-NO" sz="2000" dirty="0">
                <a:solidFill>
                  <a:srgbClr val="CB4B16"/>
                </a:solidFill>
                <a:latin typeface="SourceCodePro"/>
              </a:rPr>
              <a:t>while</a:t>
            </a:r>
            <a:r>
              <a:rPr lang="nn-NO" sz="2000" dirty="0">
                <a:solidFill>
                  <a:srgbClr val="535353"/>
                </a:solidFill>
                <a:latin typeface="SourceCodePro"/>
              </a:rPr>
              <a:t> (</a:t>
            </a:r>
            <a:r>
              <a:rPr lang="nn-NO" sz="2000" dirty="0">
                <a:solidFill>
                  <a:srgbClr val="268BD2"/>
                </a:solidFill>
                <a:latin typeface="SourceCodePro"/>
              </a:rPr>
              <a:t>i</a:t>
            </a:r>
            <a:r>
              <a:rPr lang="nn-NO" sz="2000" dirty="0">
                <a:solidFill>
                  <a:srgbClr val="535353"/>
                </a:solidFill>
                <a:latin typeface="SourceCodePro"/>
              </a:rPr>
              <a:t> </a:t>
            </a:r>
            <a:r>
              <a:rPr lang="nn-NO" sz="2000" dirty="0">
                <a:solidFill>
                  <a:srgbClr val="6C71C4"/>
                </a:solidFill>
                <a:latin typeface="SourceCodePro"/>
              </a:rPr>
              <a:t>&lt;</a:t>
            </a:r>
            <a:r>
              <a:rPr lang="nn-NO" sz="2000" dirty="0">
                <a:solidFill>
                  <a:srgbClr val="535353"/>
                </a:solidFill>
                <a:latin typeface="SourceCodePro"/>
              </a:rPr>
              <a:t> </a:t>
            </a:r>
            <a:r>
              <a:rPr lang="nn-NO" sz="2000" dirty="0">
                <a:solidFill>
                  <a:srgbClr val="D33682"/>
                </a:solidFill>
                <a:latin typeface="SourceCodePro"/>
              </a:rPr>
              <a:t>5</a:t>
            </a:r>
            <a:r>
              <a:rPr lang="nn-NO" sz="2000" dirty="0">
                <a:solidFill>
                  <a:srgbClr val="535353"/>
                </a:solidFill>
                <a:latin typeface="SourceCodePro"/>
              </a:rPr>
              <a:t>)</a:t>
            </a:r>
          </a:p>
          <a:p>
            <a:r>
              <a:rPr lang="nn-NO" sz="2000" dirty="0">
                <a:solidFill>
                  <a:srgbClr val="535353"/>
                </a:solidFill>
                <a:latin typeface="SourceCodePro"/>
              </a:rPr>
              <a:t>​</a:t>
            </a:r>
          </a:p>
          <a:p>
            <a:r>
              <a:rPr lang="nn-NO" sz="2000" i="1" dirty="0">
                <a:solidFill>
                  <a:srgbClr val="586E75"/>
                </a:solidFill>
                <a:latin typeface="SourceCodePro"/>
              </a:rPr>
              <a:t>// output: </a:t>
            </a:r>
            <a:endParaRPr lang="nn-NO" sz="2000" dirty="0">
              <a:solidFill>
                <a:srgbClr val="535353"/>
              </a:solidFill>
              <a:latin typeface="SourceCodePro"/>
            </a:endParaRPr>
          </a:p>
          <a:p>
            <a:r>
              <a:rPr lang="nn-NO" sz="2000" i="1" dirty="0">
                <a:solidFill>
                  <a:srgbClr val="586E75"/>
                </a:solidFill>
                <a:latin typeface="SourceCodePro"/>
              </a:rPr>
              <a:t>// 1 </a:t>
            </a:r>
            <a:endParaRPr lang="nn-NO" sz="2000" dirty="0">
              <a:solidFill>
                <a:srgbClr val="535353"/>
              </a:solidFill>
              <a:latin typeface="SourceCodePro"/>
            </a:endParaRPr>
          </a:p>
          <a:p>
            <a:r>
              <a:rPr lang="nn-NO" sz="2000" i="1" dirty="0">
                <a:solidFill>
                  <a:srgbClr val="586E75"/>
                </a:solidFill>
                <a:latin typeface="SourceCodePro"/>
              </a:rPr>
              <a:t>// 2 </a:t>
            </a:r>
            <a:endParaRPr lang="nn-NO" sz="2000" dirty="0">
              <a:solidFill>
                <a:srgbClr val="535353"/>
              </a:solidFill>
              <a:latin typeface="SourceCodePro"/>
            </a:endParaRPr>
          </a:p>
          <a:p>
            <a:r>
              <a:rPr lang="nn-NO" sz="2000" i="1" dirty="0">
                <a:solidFill>
                  <a:srgbClr val="586E75"/>
                </a:solidFill>
                <a:latin typeface="SourceCodePro"/>
              </a:rPr>
              <a:t>// 3 </a:t>
            </a:r>
            <a:endParaRPr lang="nn-NO" sz="2000" dirty="0">
              <a:solidFill>
                <a:srgbClr val="535353"/>
              </a:solidFill>
              <a:latin typeface="SourceCodePro"/>
            </a:endParaRPr>
          </a:p>
          <a:p>
            <a:r>
              <a:rPr lang="nn-NO" sz="2000" i="1" dirty="0">
                <a:solidFill>
                  <a:srgbClr val="586E75"/>
                </a:solidFill>
                <a:latin typeface="SourceCodePro"/>
              </a:rPr>
              <a:t>// 4 </a:t>
            </a:r>
            <a:endParaRPr lang="nn-NO" sz="2000" dirty="0">
              <a:solidFill>
                <a:srgbClr val="535353"/>
              </a:solidFill>
              <a:latin typeface="SourceCodePro"/>
            </a:endParaRPr>
          </a:p>
          <a:p>
            <a:r>
              <a:rPr lang="nn-NO" sz="2000" i="1" dirty="0">
                <a:solidFill>
                  <a:srgbClr val="586E75"/>
                </a:solidFill>
                <a:latin typeface="SourceCodePro"/>
              </a:rPr>
              <a:t>// 5</a:t>
            </a:r>
            <a:endParaRPr lang="nn-NO" sz="2000" dirty="0">
              <a:solidFill>
                <a:srgbClr val="535353"/>
              </a:solidFill>
              <a:latin typeface="SourceCodePro"/>
            </a:endParaRPr>
          </a:p>
          <a:p>
            <a:r>
              <a:rPr lang="nn-NO" sz="2400" dirty="0">
                <a:solidFill>
                  <a:srgbClr val="535353"/>
                </a:solidFill>
                <a:latin typeface="SourceCodePro"/>
              </a:rPr>
              <a:t>​</a:t>
            </a:r>
            <a:endParaRPr lang="nn-NO" sz="2400" b="0" i="0" dirty="0">
              <a:solidFill>
                <a:srgbClr val="535353"/>
              </a:solidFill>
              <a:effectLst/>
              <a:latin typeface="SourceCodePro"/>
            </a:endParaRPr>
          </a:p>
        </p:txBody>
      </p:sp>
      <p:sp>
        <p:nvSpPr>
          <p:cNvPr id="24" name="Rectangle 23"/>
          <p:cNvSpPr/>
          <p:nvPr/>
        </p:nvSpPr>
        <p:spPr>
          <a:xfrm>
            <a:off x="5576321" y="932688"/>
            <a:ext cx="1059907" cy="369332"/>
          </a:xfrm>
          <a:prstGeom prst="rect">
            <a:avLst/>
          </a:prstGeom>
          <a:noFill/>
        </p:spPr>
        <p:txBody>
          <a:bodyPr wrap="none" rtlCol="0">
            <a:spAutoFit/>
          </a:bodyPr>
          <a:lstStyle/>
          <a:p>
            <a:pPr algn="ctr"/>
            <a:r>
              <a:rPr lang="en-US" sz="1800" dirty="0" smtClean="0">
                <a:solidFill>
                  <a:schemeClr val="bg1">
                    <a:lumMod val="50000"/>
                  </a:schemeClr>
                </a:solidFill>
              </a:rPr>
              <a:t>Example</a:t>
            </a:r>
            <a:endParaRPr lang="en-US" sz="1800" dirty="0">
              <a:solidFill>
                <a:schemeClr val="bg1">
                  <a:lumMod val="50000"/>
                </a:schemeClr>
              </a:solidFill>
            </a:endParaRPr>
          </a:p>
        </p:txBody>
      </p:sp>
      <p:cxnSp>
        <p:nvCxnSpPr>
          <p:cNvPr id="25" name="Straight Connector 24"/>
          <p:cNvCxnSpPr/>
          <p:nvPr/>
        </p:nvCxnSpPr>
        <p:spPr>
          <a:xfrm>
            <a:off x="6106274" y="1512276"/>
            <a:ext cx="0" cy="475488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606046" y="1512276"/>
            <a:ext cx="4751928" cy="4663440"/>
            <a:chOff x="7223086" y="2714299"/>
            <a:chExt cx="4282068" cy="2462010"/>
          </a:xfrm>
        </p:grpSpPr>
        <p:sp>
          <p:nvSpPr>
            <p:cNvPr id="31" name="TextBox 30"/>
            <p:cNvSpPr txBox="1"/>
            <p:nvPr/>
          </p:nvSpPr>
          <p:spPr>
            <a:xfrm>
              <a:off x="7223087" y="2714299"/>
              <a:ext cx="4282067" cy="279931"/>
            </a:xfrm>
            <a:prstGeom prst="rect">
              <a:avLst/>
            </a:prstGeom>
            <a:solidFill>
              <a:schemeClr val="accent3"/>
            </a:solidFill>
            <a:ln>
              <a:solidFill>
                <a:schemeClr val="accent3"/>
              </a:solidFill>
            </a:ln>
          </p:spPr>
          <p:txBody>
            <a:bodyPr wrap="square" rtlCol="0" anchor="ctr">
              <a:spAutoFit/>
            </a:bodyPr>
            <a:lstStyle/>
            <a:p>
              <a:r>
                <a:rPr lang="en-US" dirty="0">
                  <a:solidFill>
                    <a:prstClr val="white"/>
                  </a:solidFill>
                </a:rPr>
                <a:t> </a:t>
              </a:r>
              <a:r>
                <a:rPr lang="en-US" dirty="0" smtClean="0">
                  <a:solidFill>
                    <a:prstClr val="white"/>
                  </a:solidFill>
                </a:rPr>
                <a:t>     JAVASCRIPT</a:t>
              </a:r>
              <a:endParaRPr lang="ru-RU" dirty="0">
                <a:solidFill>
                  <a:prstClr val="white"/>
                </a:solidFill>
              </a:endParaRPr>
            </a:p>
          </p:txBody>
        </p:sp>
        <p:sp>
          <p:nvSpPr>
            <p:cNvPr id="32" name="Rectangle 1"/>
            <p:cNvSpPr>
              <a:spLocks noChangeArrowheads="1"/>
            </p:cNvSpPr>
            <p:nvPr/>
          </p:nvSpPr>
          <p:spPr bwMode="auto">
            <a:xfrm>
              <a:off x="7223086" y="2998309"/>
              <a:ext cx="4282067" cy="2178000"/>
            </a:xfrm>
            <a:prstGeom prst="rect">
              <a:avLst/>
            </a:prstGeom>
            <a:noFill/>
            <a:ln>
              <a:solidFill>
                <a:schemeClr val="accent3"/>
              </a:solidFill>
            </a:ln>
            <a:effec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endParaRPr lang="en-US" altLang="en-US" dirty="0" smtClean="0">
                <a:solidFill>
                  <a:srgbClr val="CC7832"/>
                </a:solidFill>
                <a:latin typeface="Courier New" panose="02070309020205020404" pitchFamily="49" charset="0"/>
                <a:cs typeface="Courier New" panose="02070309020205020404" pitchFamily="49" charset="0"/>
              </a:endParaRPr>
            </a:p>
          </p:txBody>
        </p:sp>
      </p:grpSp>
      <p:sp>
        <p:nvSpPr>
          <p:cNvPr id="30" name="Rectangle 1"/>
          <p:cNvSpPr>
            <a:spLocks noChangeArrowheads="1"/>
          </p:cNvSpPr>
          <p:nvPr/>
        </p:nvSpPr>
        <p:spPr bwMode="auto">
          <a:xfrm>
            <a:off x="6994918" y="2213847"/>
            <a:ext cx="4471238" cy="384720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nn-NO" sz="2000" dirty="0">
                <a:solidFill>
                  <a:srgbClr val="CB4B16"/>
                </a:solidFill>
                <a:latin typeface="SourceCodePro"/>
              </a:rPr>
              <a:t>var</a:t>
            </a:r>
            <a:r>
              <a:rPr lang="nn-NO" sz="2000" dirty="0">
                <a:solidFill>
                  <a:srgbClr val="535353"/>
                </a:solidFill>
                <a:latin typeface="SourceCodePro"/>
              </a:rPr>
              <a:t> </a:t>
            </a:r>
            <a:r>
              <a:rPr lang="nn-NO" sz="2000" dirty="0">
                <a:solidFill>
                  <a:srgbClr val="2AA198"/>
                </a:solidFill>
                <a:latin typeface="SourceCodePro"/>
              </a:rPr>
              <a:t>i</a:t>
            </a:r>
            <a:r>
              <a:rPr lang="nn-NO" sz="2000" dirty="0">
                <a:solidFill>
                  <a:srgbClr val="535353"/>
                </a:solidFill>
                <a:latin typeface="SourceCodePro"/>
              </a:rPr>
              <a:t> </a:t>
            </a:r>
            <a:r>
              <a:rPr lang="nn-NO" sz="2000" dirty="0">
                <a:solidFill>
                  <a:srgbClr val="6C71C4"/>
                </a:solidFill>
                <a:latin typeface="SourceCodePro"/>
              </a:rPr>
              <a:t>=</a:t>
            </a:r>
            <a:r>
              <a:rPr lang="nn-NO" sz="2000" dirty="0">
                <a:solidFill>
                  <a:srgbClr val="535353"/>
                </a:solidFill>
                <a:latin typeface="SourceCodePro"/>
              </a:rPr>
              <a:t> </a:t>
            </a:r>
            <a:r>
              <a:rPr lang="nn-NO" sz="2000" dirty="0">
                <a:solidFill>
                  <a:srgbClr val="D33682"/>
                </a:solidFill>
                <a:latin typeface="SourceCodePro"/>
              </a:rPr>
              <a:t>0</a:t>
            </a:r>
            <a:r>
              <a:rPr lang="nn-NO" sz="2000" dirty="0">
                <a:solidFill>
                  <a:srgbClr val="535353"/>
                </a:solidFill>
                <a:latin typeface="SourceCodePro"/>
              </a:rPr>
              <a:t>;</a:t>
            </a:r>
          </a:p>
          <a:p>
            <a:r>
              <a:rPr lang="nn-NO" sz="2000" dirty="0">
                <a:solidFill>
                  <a:srgbClr val="CB4B16"/>
                </a:solidFill>
                <a:latin typeface="SourceCodePro"/>
              </a:rPr>
              <a:t>while</a:t>
            </a:r>
            <a:r>
              <a:rPr lang="nn-NO" sz="2000" dirty="0">
                <a:solidFill>
                  <a:srgbClr val="535353"/>
                </a:solidFill>
                <a:latin typeface="SourceCodePro"/>
              </a:rPr>
              <a:t> (</a:t>
            </a:r>
            <a:r>
              <a:rPr lang="nn-NO" sz="2000" dirty="0">
                <a:solidFill>
                  <a:srgbClr val="268BD2"/>
                </a:solidFill>
                <a:latin typeface="SourceCodePro"/>
              </a:rPr>
              <a:t>i</a:t>
            </a:r>
            <a:r>
              <a:rPr lang="nn-NO" sz="2000" dirty="0">
                <a:solidFill>
                  <a:srgbClr val="535353"/>
                </a:solidFill>
                <a:latin typeface="SourceCodePro"/>
              </a:rPr>
              <a:t> </a:t>
            </a:r>
            <a:r>
              <a:rPr lang="nn-NO" sz="2000" dirty="0">
                <a:solidFill>
                  <a:srgbClr val="6C71C4"/>
                </a:solidFill>
                <a:latin typeface="SourceCodePro"/>
              </a:rPr>
              <a:t>&lt;</a:t>
            </a:r>
            <a:r>
              <a:rPr lang="nn-NO" sz="2000" dirty="0">
                <a:solidFill>
                  <a:srgbClr val="535353"/>
                </a:solidFill>
                <a:latin typeface="SourceCodePro"/>
              </a:rPr>
              <a:t> </a:t>
            </a:r>
            <a:r>
              <a:rPr lang="nn-NO" sz="2000" dirty="0">
                <a:solidFill>
                  <a:srgbClr val="D33682"/>
                </a:solidFill>
                <a:latin typeface="SourceCodePro"/>
              </a:rPr>
              <a:t>5</a:t>
            </a:r>
            <a:r>
              <a:rPr lang="nn-NO" sz="2000" dirty="0">
                <a:solidFill>
                  <a:srgbClr val="535353"/>
                </a:solidFill>
                <a:latin typeface="SourceCodePro"/>
              </a:rPr>
              <a:t>) {</a:t>
            </a:r>
          </a:p>
          <a:p>
            <a:r>
              <a:rPr lang="nn-NO" sz="2000" dirty="0">
                <a:solidFill>
                  <a:srgbClr val="535353"/>
                </a:solidFill>
                <a:latin typeface="SourceCodePro"/>
              </a:rPr>
              <a:t>  </a:t>
            </a:r>
            <a:r>
              <a:rPr lang="nn-NO" sz="2000" dirty="0">
                <a:solidFill>
                  <a:srgbClr val="268BD2"/>
                </a:solidFill>
                <a:latin typeface="SourceCodePro"/>
              </a:rPr>
              <a:t>i</a:t>
            </a:r>
            <a:r>
              <a:rPr lang="nn-NO" sz="2000" dirty="0">
                <a:solidFill>
                  <a:srgbClr val="6C71C4"/>
                </a:solidFill>
                <a:latin typeface="SourceCodePro"/>
              </a:rPr>
              <a:t>++</a:t>
            </a:r>
            <a:r>
              <a:rPr lang="nn-NO" sz="2000" dirty="0">
                <a:solidFill>
                  <a:srgbClr val="535353"/>
                </a:solidFill>
                <a:latin typeface="SourceCodePro"/>
              </a:rPr>
              <a:t>;</a:t>
            </a:r>
          </a:p>
          <a:p>
            <a:r>
              <a:rPr lang="nn-NO" sz="2000" dirty="0">
                <a:solidFill>
                  <a:srgbClr val="535353"/>
                </a:solidFill>
                <a:latin typeface="SourceCodePro"/>
              </a:rPr>
              <a:t>  </a:t>
            </a:r>
            <a:r>
              <a:rPr lang="nn-NO" sz="2000" dirty="0">
                <a:solidFill>
                  <a:srgbClr val="268BD2"/>
                </a:solidFill>
                <a:latin typeface="SourceCodePro"/>
              </a:rPr>
              <a:t>console</a:t>
            </a:r>
            <a:r>
              <a:rPr lang="nn-NO" sz="2000" dirty="0">
                <a:solidFill>
                  <a:srgbClr val="535353"/>
                </a:solidFill>
                <a:latin typeface="SourceCodePro"/>
              </a:rPr>
              <a:t>.</a:t>
            </a:r>
            <a:r>
              <a:rPr lang="nn-NO" sz="2000" dirty="0">
                <a:solidFill>
                  <a:srgbClr val="2AA198"/>
                </a:solidFill>
                <a:latin typeface="SourceCodePro"/>
              </a:rPr>
              <a:t>log</a:t>
            </a:r>
            <a:r>
              <a:rPr lang="nn-NO" sz="2000" dirty="0">
                <a:solidFill>
                  <a:srgbClr val="535353"/>
                </a:solidFill>
                <a:latin typeface="SourceCodePro"/>
              </a:rPr>
              <a:t>(</a:t>
            </a:r>
            <a:r>
              <a:rPr lang="nn-NO" sz="2000" dirty="0">
                <a:solidFill>
                  <a:srgbClr val="268BD2"/>
                </a:solidFill>
                <a:latin typeface="SourceCodePro"/>
              </a:rPr>
              <a:t>i</a:t>
            </a:r>
            <a:r>
              <a:rPr lang="nn-NO" sz="2000" dirty="0">
                <a:solidFill>
                  <a:srgbClr val="535353"/>
                </a:solidFill>
                <a:latin typeface="SourceCodePro"/>
              </a:rPr>
              <a:t>);</a:t>
            </a:r>
          </a:p>
          <a:p>
            <a:r>
              <a:rPr lang="nn-NO" sz="2000" dirty="0">
                <a:solidFill>
                  <a:srgbClr val="535353"/>
                </a:solidFill>
                <a:latin typeface="SourceCodePro"/>
              </a:rPr>
              <a:t>} </a:t>
            </a:r>
          </a:p>
          <a:p>
            <a:r>
              <a:rPr lang="nn-NO" sz="2000" dirty="0">
                <a:solidFill>
                  <a:srgbClr val="535353"/>
                </a:solidFill>
                <a:latin typeface="SourceCodePro"/>
              </a:rPr>
              <a:t>​</a:t>
            </a:r>
          </a:p>
          <a:p>
            <a:r>
              <a:rPr lang="nn-NO" sz="2000" i="1" dirty="0">
                <a:solidFill>
                  <a:srgbClr val="586E75"/>
                </a:solidFill>
                <a:latin typeface="SourceCodePro"/>
              </a:rPr>
              <a:t>// output: </a:t>
            </a:r>
            <a:endParaRPr lang="nn-NO" sz="2000" dirty="0">
              <a:solidFill>
                <a:srgbClr val="535353"/>
              </a:solidFill>
              <a:latin typeface="SourceCodePro"/>
            </a:endParaRPr>
          </a:p>
          <a:p>
            <a:r>
              <a:rPr lang="nn-NO" sz="2000" i="1" dirty="0">
                <a:solidFill>
                  <a:srgbClr val="586E75"/>
                </a:solidFill>
                <a:latin typeface="SourceCodePro"/>
              </a:rPr>
              <a:t>// 1 </a:t>
            </a:r>
            <a:endParaRPr lang="nn-NO" sz="2000" dirty="0">
              <a:solidFill>
                <a:srgbClr val="535353"/>
              </a:solidFill>
              <a:latin typeface="SourceCodePro"/>
            </a:endParaRPr>
          </a:p>
          <a:p>
            <a:r>
              <a:rPr lang="nn-NO" sz="2000" i="1" dirty="0">
                <a:solidFill>
                  <a:srgbClr val="586E75"/>
                </a:solidFill>
                <a:latin typeface="SourceCodePro"/>
              </a:rPr>
              <a:t>// 2 </a:t>
            </a:r>
            <a:endParaRPr lang="nn-NO" sz="2000" dirty="0">
              <a:solidFill>
                <a:srgbClr val="535353"/>
              </a:solidFill>
              <a:latin typeface="SourceCodePro"/>
            </a:endParaRPr>
          </a:p>
          <a:p>
            <a:r>
              <a:rPr lang="nn-NO" sz="2000" i="1" dirty="0">
                <a:solidFill>
                  <a:srgbClr val="586E75"/>
                </a:solidFill>
                <a:latin typeface="SourceCodePro"/>
              </a:rPr>
              <a:t>// 3 </a:t>
            </a:r>
            <a:endParaRPr lang="nn-NO" sz="2000" dirty="0">
              <a:solidFill>
                <a:srgbClr val="535353"/>
              </a:solidFill>
              <a:latin typeface="SourceCodePro"/>
            </a:endParaRPr>
          </a:p>
          <a:p>
            <a:r>
              <a:rPr lang="nn-NO" sz="2000" i="1" dirty="0">
                <a:solidFill>
                  <a:srgbClr val="586E75"/>
                </a:solidFill>
                <a:latin typeface="SourceCodePro"/>
              </a:rPr>
              <a:t>// 4 </a:t>
            </a:r>
            <a:endParaRPr lang="nn-NO" sz="2000" dirty="0">
              <a:solidFill>
                <a:srgbClr val="535353"/>
              </a:solidFill>
              <a:latin typeface="SourceCodePro"/>
            </a:endParaRPr>
          </a:p>
          <a:p>
            <a:r>
              <a:rPr lang="nn-NO" sz="2400" dirty="0">
                <a:solidFill>
                  <a:srgbClr val="535353"/>
                </a:solidFill>
                <a:latin typeface="SourceCodePro"/>
              </a:rPr>
              <a:t>​</a:t>
            </a:r>
            <a:endParaRPr lang="nn-NO" sz="2400" b="0" i="0" dirty="0">
              <a:solidFill>
                <a:srgbClr val="535353"/>
              </a:solidFill>
              <a:effectLst/>
              <a:latin typeface="SourceCodePro"/>
            </a:endParaRPr>
          </a:p>
        </p:txBody>
      </p:sp>
      <p:pic>
        <p:nvPicPr>
          <p:cNvPr id="28" name="Picture 27"/>
          <p:cNvPicPr>
            <a:picLocks noChangeAspect="1"/>
          </p:cNvPicPr>
          <p:nvPr/>
        </p:nvPicPr>
        <p:blipFill rotWithShape="1">
          <a:blip r:embed="rId3" cstate="print">
            <a:extLst>
              <a:ext uri="{28A0092B-C50C-407E-A947-70E740481C1C}">
                <a14:useLocalDpi xmlns:a14="http://schemas.microsoft.com/office/drawing/2010/main" val="0"/>
              </a:ext>
            </a:extLst>
          </a:blip>
          <a:srcRect t="20408" b="1531"/>
          <a:stretch/>
        </p:blipFill>
        <p:spPr>
          <a:xfrm>
            <a:off x="672018" y="1628539"/>
            <a:ext cx="283693" cy="345444"/>
          </a:xfrm>
          <a:prstGeom prst="rect">
            <a:avLst/>
          </a:prstGeom>
        </p:spPr>
      </p:pic>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t="20408" b="1531"/>
          <a:stretch/>
        </p:blipFill>
        <p:spPr>
          <a:xfrm>
            <a:off x="6910920" y="1616186"/>
            <a:ext cx="283693" cy="345444"/>
          </a:xfrm>
          <a:prstGeom prst="rect">
            <a:avLst/>
          </a:prstGeom>
        </p:spPr>
      </p:pic>
      <p:sp>
        <p:nvSpPr>
          <p:cNvPr id="2" name="Text Placeholder 1"/>
          <p:cNvSpPr>
            <a:spLocks noGrp="1"/>
          </p:cNvSpPr>
          <p:nvPr>
            <p:ph type="body" sz="quarter" idx="10"/>
          </p:nvPr>
        </p:nvSpPr>
        <p:spPr/>
        <p:txBody>
          <a:bodyPr>
            <a:normAutofit/>
          </a:bodyPr>
          <a:lstStyle/>
          <a:p>
            <a:r>
              <a:rPr lang="en-US" sz="2000" dirty="0" smtClean="0"/>
              <a:t>OPERATOR: DO..WHILE VS WHILE</a:t>
            </a:r>
            <a:endParaRPr lang="en-US" sz="2000" dirty="0"/>
          </a:p>
        </p:txBody>
      </p:sp>
    </p:spTree>
    <p:extLst>
      <p:ext uri="{BB962C8B-B14F-4D97-AF65-F5344CB8AC3E}">
        <p14:creationId xmlns:p14="http://schemas.microsoft.com/office/powerpoint/2010/main" val="1477692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par>
                                <p:cTn id="12" presetID="10" presetClass="entr" presetSubtype="0"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childTnLst>
                                </p:cTn>
                              </p:par>
                              <p:par>
                                <p:cTn id="15" presetID="10"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10" presetClass="entr" presetSubtype="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p:bldP spid="3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734620" y="1133031"/>
            <a:ext cx="8722760" cy="646331"/>
          </a:xfrm>
          <a:prstGeom prst="rect">
            <a:avLst/>
          </a:prstGeom>
          <a:noFill/>
        </p:spPr>
        <p:txBody>
          <a:bodyPr wrap="square" rtlCol="0">
            <a:spAutoFit/>
          </a:bodyPr>
          <a:lstStyle/>
          <a:p>
            <a:pPr algn="ctr"/>
            <a:r>
              <a:rPr lang="en-US" sz="1800" dirty="0">
                <a:solidFill>
                  <a:schemeClr val="bg1">
                    <a:lumMod val="50000"/>
                  </a:schemeClr>
                </a:solidFill>
              </a:rPr>
              <a:t>Terminates statement and continues loop execution with the next </a:t>
            </a:r>
            <a:r>
              <a:rPr lang="en-US" sz="1800" dirty="0" smtClean="0">
                <a:solidFill>
                  <a:schemeClr val="bg1">
                    <a:lumMod val="50000"/>
                  </a:schemeClr>
                </a:solidFill>
              </a:rPr>
              <a:t>iteration </a:t>
            </a:r>
            <a:r>
              <a:rPr lang="en-US" sz="1800" b="1" dirty="0" smtClean="0">
                <a:solidFill>
                  <a:schemeClr val="accent3"/>
                </a:solidFill>
              </a:rPr>
              <a:t>c</a:t>
            </a:r>
            <a:r>
              <a:rPr lang="en-US" altLang="en-US" sz="1800" b="1" dirty="0" smtClean="0">
                <a:solidFill>
                  <a:schemeClr val="accent3"/>
                </a:solidFill>
                <a:cs typeface="Courier New" panose="02070309020205020404" pitchFamily="49" charset="0"/>
              </a:rPr>
              <a:t>ontinue </a:t>
            </a:r>
            <a:r>
              <a:rPr lang="en-US" altLang="en-US" sz="1800" b="1" dirty="0">
                <a:solidFill>
                  <a:schemeClr val="accent3"/>
                </a:solidFill>
                <a:cs typeface="Courier New" panose="02070309020205020404" pitchFamily="49" charset="0"/>
              </a:rPr>
              <a:t>[label</a:t>
            </a:r>
            <a:r>
              <a:rPr lang="en-US" altLang="en-US" sz="1800" b="1" dirty="0" smtClean="0">
                <a:solidFill>
                  <a:schemeClr val="accent3"/>
                </a:solidFill>
                <a:cs typeface="Courier New" panose="02070309020205020404" pitchFamily="49" charset="0"/>
              </a:rPr>
              <a:t>]</a:t>
            </a:r>
            <a:endParaRPr lang="en-US" sz="1800" dirty="0">
              <a:solidFill>
                <a:schemeClr val="accent3"/>
              </a:solidFill>
            </a:endParaRPr>
          </a:p>
        </p:txBody>
      </p:sp>
      <p:sp>
        <p:nvSpPr>
          <p:cNvPr id="3" name="Rectangle 2"/>
          <p:cNvSpPr/>
          <p:nvPr/>
        </p:nvSpPr>
        <p:spPr>
          <a:xfrm>
            <a:off x="1248312" y="2667330"/>
            <a:ext cx="4365844" cy="738664"/>
          </a:xfrm>
          <a:prstGeom prst="rect">
            <a:avLst/>
          </a:prstGeom>
        </p:spPr>
        <p:txBody>
          <a:bodyPr wrap="square">
            <a:spAutoFit/>
          </a:bodyPr>
          <a:lstStyle/>
          <a:p>
            <a:r>
              <a:rPr lang="en-US" dirty="0" smtClean="0">
                <a:solidFill>
                  <a:schemeClr val="bg1">
                    <a:lumMod val="50000"/>
                  </a:schemeClr>
                </a:solidFill>
              </a:rPr>
              <a:t>Terminates </a:t>
            </a:r>
            <a:r>
              <a:rPr lang="en-US" dirty="0">
                <a:solidFill>
                  <a:schemeClr val="bg1">
                    <a:lumMod val="50000"/>
                  </a:schemeClr>
                </a:solidFill>
              </a:rPr>
              <a:t>execution </a:t>
            </a:r>
            <a:r>
              <a:rPr lang="en-US" dirty="0" smtClean="0">
                <a:solidFill>
                  <a:schemeClr val="bg1">
                    <a:lumMod val="50000"/>
                  </a:schemeClr>
                </a:solidFill>
              </a:rPr>
              <a:t>in </a:t>
            </a:r>
            <a:r>
              <a:rPr lang="en-US" dirty="0">
                <a:solidFill>
                  <a:schemeClr val="bg1">
                    <a:lumMod val="50000"/>
                  </a:schemeClr>
                </a:solidFill>
              </a:rPr>
              <a:t>the current iteration </a:t>
            </a:r>
            <a:r>
              <a:rPr lang="en-US" dirty="0" smtClean="0">
                <a:solidFill>
                  <a:schemeClr val="bg1">
                    <a:lumMod val="50000"/>
                  </a:schemeClr>
                </a:solidFill>
              </a:rPr>
              <a:t>and </a:t>
            </a:r>
            <a:r>
              <a:rPr lang="en-US" dirty="0">
                <a:solidFill>
                  <a:schemeClr val="bg1">
                    <a:lumMod val="50000"/>
                  </a:schemeClr>
                </a:solidFill>
              </a:rPr>
              <a:t>continues execution of the loop with the</a:t>
            </a:r>
            <a:r>
              <a:rPr lang="en-US" dirty="0">
                <a:solidFill>
                  <a:schemeClr val="accent3"/>
                </a:solidFill>
              </a:rPr>
              <a:t> </a:t>
            </a:r>
            <a:r>
              <a:rPr lang="en-US" b="1" dirty="0">
                <a:solidFill>
                  <a:schemeClr val="accent3"/>
                </a:solidFill>
              </a:rPr>
              <a:t>next iteration</a:t>
            </a:r>
            <a:r>
              <a:rPr lang="en-US" dirty="0">
                <a:solidFill>
                  <a:schemeClr val="bg1">
                    <a:lumMod val="50000"/>
                  </a:schemeClr>
                </a:solidFill>
              </a:rPr>
              <a:t>.</a:t>
            </a:r>
          </a:p>
        </p:txBody>
      </p:sp>
      <p:sp>
        <p:nvSpPr>
          <p:cNvPr id="5" name="Rectangle 4"/>
          <p:cNvSpPr/>
          <p:nvPr/>
        </p:nvSpPr>
        <p:spPr>
          <a:xfrm>
            <a:off x="1248312" y="3930245"/>
            <a:ext cx="4720975" cy="523220"/>
          </a:xfrm>
          <a:prstGeom prst="rect">
            <a:avLst/>
          </a:prstGeom>
        </p:spPr>
        <p:txBody>
          <a:bodyPr wrap="square">
            <a:spAutoFit/>
          </a:bodyPr>
          <a:lstStyle/>
          <a:p>
            <a:r>
              <a:rPr lang="en-US" dirty="0" smtClean="0">
                <a:solidFill>
                  <a:schemeClr val="bg1">
                    <a:lumMod val="50000"/>
                  </a:schemeClr>
                </a:solidFill>
              </a:rPr>
              <a:t>In </a:t>
            </a:r>
            <a:r>
              <a:rPr lang="en-US" dirty="0">
                <a:solidFill>
                  <a:schemeClr val="bg1">
                    <a:lumMod val="50000"/>
                  </a:schemeClr>
                </a:solidFill>
              </a:rPr>
              <a:t>a </a:t>
            </a:r>
            <a:r>
              <a:rPr lang="en-US" b="1" dirty="0">
                <a:solidFill>
                  <a:schemeClr val="accent3"/>
                </a:solidFill>
              </a:rPr>
              <a:t>while</a:t>
            </a:r>
            <a:r>
              <a:rPr lang="en-US" dirty="0">
                <a:solidFill>
                  <a:schemeClr val="bg1">
                    <a:lumMod val="50000"/>
                  </a:schemeClr>
                </a:solidFill>
              </a:rPr>
              <a:t> loop, it jumps back to the condition</a:t>
            </a:r>
            <a:r>
              <a:rPr lang="en-US" dirty="0" smtClean="0">
                <a:solidFill>
                  <a:schemeClr val="bg1">
                    <a:lumMod val="50000"/>
                  </a:schemeClr>
                </a:solidFill>
              </a:rPr>
              <a:t>.</a:t>
            </a:r>
          </a:p>
          <a:p>
            <a:r>
              <a:rPr lang="en-US" dirty="0" smtClean="0">
                <a:solidFill>
                  <a:schemeClr val="bg1">
                    <a:lumMod val="50000"/>
                  </a:schemeClr>
                </a:solidFill>
              </a:rPr>
              <a:t>In </a:t>
            </a:r>
            <a:r>
              <a:rPr lang="en-US" dirty="0">
                <a:solidFill>
                  <a:schemeClr val="bg1">
                    <a:lumMod val="50000"/>
                  </a:schemeClr>
                </a:solidFill>
              </a:rPr>
              <a:t>a </a:t>
            </a:r>
            <a:r>
              <a:rPr lang="en-US" b="1" dirty="0">
                <a:solidFill>
                  <a:schemeClr val="accent3"/>
                </a:solidFill>
              </a:rPr>
              <a:t>for</a:t>
            </a:r>
            <a:r>
              <a:rPr lang="en-US" dirty="0">
                <a:solidFill>
                  <a:schemeClr val="bg1">
                    <a:lumMod val="50000"/>
                  </a:schemeClr>
                </a:solidFill>
              </a:rPr>
              <a:t> loop, it jumps to the update expression</a:t>
            </a:r>
            <a:r>
              <a:rPr lang="en-US" dirty="0" smtClean="0">
                <a:solidFill>
                  <a:schemeClr val="bg1">
                    <a:lumMod val="50000"/>
                  </a:schemeClr>
                </a:solidFill>
              </a:rPr>
              <a:t>.</a:t>
            </a:r>
            <a:endParaRPr lang="en-US" dirty="0">
              <a:solidFill>
                <a:schemeClr val="bg1">
                  <a:lumMod val="50000"/>
                </a:schemeClr>
              </a:solidFill>
            </a:endParaRPr>
          </a:p>
        </p:txBody>
      </p:sp>
      <p:sp>
        <p:nvSpPr>
          <p:cNvPr id="6" name="Rectangle 5"/>
          <p:cNvSpPr/>
          <p:nvPr/>
        </p:nvSpPr>
        <p:spPr>
          <a:xfrm>
            <a:off x="1248312" y="4916160"/>
            <a:ext cx="4373876" cy="523220"/>
          </a:xfrm>
          <a:prstGeom prst="rect">
            <a:avLst/>
          </a:prstGeom>
        </p:spPr>
        <p:txBody>
          <a:bodyPr wrap="square">
            <a:spAutoFit/>
          </a:bodyPr>
          <a:lstStyle/>
          <a:p>
            <a:r>
              <a:rPr lang="en-US" dirty="0">
                <a:solidFill>
                  <a:schemeClr val="bg1">
                    <a:lumMod val="50000"/>
                  </a:schemeClr>
                </a:solidFill>
              </a:rPr>
              <a:t>The </a:t>
            </a:r>
            <a:r>
              <a:rPr lang="en-US" dirty="0" smtClean="0">
                <a:solidFill>
                  <a:schemeClr val="bg1">
                    <a:lumMod val="50000"/>
                  </a:schemeClr>
                </a:solidFill>
              </a:rPr>
              <a:t>continue statement can include an optional label. </a:t>
            </a:r>
            <a:r>
              <a:rPr lang="nn-NO" b="1" dirty="0" smtClean="0">
                <a:solidFill>
                  <a:schemeClr val="accent3"/>
                </a:solidFill>
              </a:rPr>
              <a:t>D</a:t>
            </a:r>
            <a:r>
              <a:rPr lang="nn-NO" altLang="en-US" b="1" dirty="0" smtClean="0">
                <a:solidFill>
                  <a:schemeClr val="accent3"/>
                </a:solidFill>
                <a:ea typeface="Consolas"/>
                <a:cs typeface="Consolas"/>
              </a:rPr>
              <a:t>o </a:t>
            </a:r>
            <a:r>
              <a:rPr lang="nn-NO" altLang="en-US" b="1" dirty="0">
                <a:solidFill>
                  <a:schemeClr val="accent3"/>
                </a:solidFill>
                <a:ea typeface="Consolas"/>
                <a:cs typeface="Consolas"/>
              </a:rPr>
              <a:t>not use </a:t>
            </a:r>
            <a:r>
              <a:rPr lang="en-US" altLang="en-US" b="1" dirty="0" smtClean="0">
                <a:solidFill>
                  <a:schemeClr val="accent3"/>
                </a:solidFill>
                <a:ea typeface="Consolas"/>
                <a:cs typeface="Consolas"/>
              </a:rPr>
              <a:t>labels</a:t>
            </a:r>
            <a:r>
              <a:rPr lang="en-US" b="1" dirty="0" smtClean="0">
                <a:solidFill>
                  <a:schemeClr val="accent3"/>
                </a:solidFill>
              </a:rPr>
              <a:t> </a:t>
            </a:r>
            <a:endParaRPr lang="en" b="1" dirty="0">
              <a:solidFill>
                <a:schemeClr val="accent3"/>
              </a:solidFill>
            </a:endParaRPr>
          </a:p>
        </p:txBody>
      </p:sp>
      <p:grpSp>
        <p:nvGrpSpPr>
          <p:cNvPr id="18" name="Group 17"/>
          <p:cNvGrpSpPr/>
          <p:nvPr/>
        </p:nvGrpSpPr>
        <p:grpSpPr>
          <a:xfrm>
            <a:off x="833286" y="2981729"/>
            <a:ext cx="295412" cy="294531"/>
            <a:chOff x="5918994" y="3280833"/>
            <a:chExt cx="354012" cy="352956"/>
          </a:xfrm>
          <a:solidFill>
            <a:schemeClr val="accent1"/>
          </a:solidFill>
        </p:grpSpPr>
        <p:sp>
          <p:nvSpPr>
            <p:cNvPr id="19" name="Oval 18"/>
            <p:cNvSpPr>
              <a:spLocks noChangeArrowheads="1"/>
            </p:cNvSpPr>
            <p:nvPr/>
          </p:nvSpPr>
          <p:spPr bwMode="auto">
            <a:xfrm>
              <a:off x="6010488" y="3371623"/>
              <a:ext cx="171376" cy="171727"/>
            </a:xfrm>
            <a:prstGeom prst="ellipse">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20"/>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2" name="Group 21"/>
          <p:cNvGrpSpPr/>
          <p:nvPr/>
        </p:nvGrpSpPr>
        <p:grpSpPr>
          <a:xfrm>
            <a:off x="833286" y="4036894"/>
            <a:ext cx="295412" cy="294531"/>
            <a:chOff x="5918994" y="3280833"/>
            <a:chExt cx="354012" cy="352956"/>
          </a:xfrm>
          <a:solidFill>
            <a:schemeClr val="accent3"/>
          </a:solidFill>
        </p:grpSpPr>
        <p:sp>
          <p:nvSpPr>
            <p:cNvPr id="23" name="Oval 22"/>
            <p:cNvSpPr>
              <a:spLocks noChangeArrowheads="1"/>
            </p:cNvSpPr>
            <p:nvPr/>
          </p:nvSpPr>
          <p:spPr bwMode="auto">
            <a:xfrm>
              <a:off x="6010488" y="3371623"/>
              <a:ext cx="171376" cy="171727"/>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23"/>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5" name="Group 24"/>
          <p:cNvGrpSpPr/>
          <p:nvPr/>
        </p:nvGrpSpPr>
        <p:grpSpPr>
          <a:xfrm>
            <a:off x="833286" y="5092059"/>
            <a:ext cx="295412" cy="294531"/>
            <a:chOff x="5918994" y="3280833"/>
            <a:chExt cx="354012" cy="352956"/>
          </a:xfrm>
          <a:solidFill>
            <a:schemeClr val="accent1"/>
          </a:solidFill>
        </p:grpSpPr>
        <p:sp>
          <p:nvSpPr>
            <p:cNvPr id="26" name="Oval 25"/>
            <p:cNvSpPr>
              <a:spLocks noChangeArrowheads="1"/>
            </p:cNvSpPr>
            <p:nvPr/>
          </p:nvSpPr>
          <p:spPr bwMode="auto">
            <a:xfrm>
              <a:off x="6010488" y="3371623"/>
              <a:ext cx="171376" cy="171727"/>
            </a:xfrm>
            <a:prstGeom prst="ellipse">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26"/>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8" name="Group 27"/>
          <p:cNvGrpSpPr/>
          <p:nvPr/>
        </p:nvGrpSpPr>
        <p:grpSpPr>
          <a:xfrm>
            <a:off x="6539740" y="2035304"/>
            <a:ext cx="5326439" cy="4243116"/>
            <a:chOff x="1575884" y="2175967"/>
            <a:chExt cx="9040230" cy="2983024"/>
          </a:xfrm>
        </p:grpSpPr>
        <p:grpSp>
          <p:nvGrpSpPr>
            <p:cNvPr id="29" name="Group 28"/>
            <p:cNvGrpSpPr/>
            <p:nvPr/>
          </p:nvGrpSpPr>
          <p:grpSpPr>
            <a:xfrm>
              <a:off x="1575884" y="2175967"/>
              <a:ext cx="9040230" cy="2983024"/>
              <a:chOff x="7223086" y="2719577"/>
              <a:chExt cx="4282067" cy="2260950"/>
            </a:xfrm>
          </p:grpSpPr>
          <p:sp>
            <p:nvSpPr>
              <p:cNvPr id="31" name="TextBox 30"/>
              <p:cNvSpPr txBox="1"/>
              <p:nvPr/>
            </p:nvSpPr>
            <p:spPr>
              <a:xfrm>
                <a:off x="7223086" y="2719577"/>
                <a:ext cx="4282067" cy="279931"/>
              </a:xfrm>
              <a:prstGeom prst="rect">
                <a:avLst/>
              </a:prstGeom>
              <a:solidFill>
                <a:schemeClr val="accent3"/>
              </a:solidFill>
              <a:ln>
                <a:solidFill>
                  <a:schemeClr val="accent3"/>
                </a:solidFill>
              </a:ln>
            </p:spPr>
            <p:txBody>
              <a:bodyPr wrap="square" rtlCol="0" anchor="ctr">
                <a:spAutoFit/>
              </a:bodyPr>
              <a:lstStyle/>
              <a:p>
                <a:r>
                  <a:rPr lang="en-US" dirty="0">
                    <a:solidFill>
                      <a:prstClr val="white"/>
                    </a:solidFill>
                  </a:rPr>
                  <a:t> </a:t>
                </a:r>
                <a:r>
                  <a:rPr lang="en-US" dirty="0" smtClean="0">
                    <a:solidFill>
                      <a:prstClr val="white"/>
                    </a:solidFill>
                  </a:rPr>
                  <a:t>     JAVASCRIPT</a:t>
                </a:r>
                <a:endParaRPr lang="ru-RU" dirty="0">
                  <a:solidFill>
                    <a:prstClr val="white"/>
                  </a:solidFill>
                </a:endParaRPr>
              </a:p>
            </p:txBody>
          </p:sp>
          <p:sp>
            <p:nvSpPr>
              <p:cNvPr id="32" name="Rectangle 1"/>
              <p:cNvSpPr>
                <a:spLocks noChangeArrowheads="1"/>
              </p:cNvSpPr>
              <p:nvPr/>
            </p:nvSpPr>
            <p:spPr bwMode="auto">
              <a:xfrm>
                <a:off x="7223086" y="3000527"/>
                <a:ext cx="4282067" cy="1980000"/>
              </a:xfrm>
              <a:prstGeom prst="rect">
                <a:avLst/>
              </a:prstGeom>
              <a:noFill/>
              <a:ln>
                <a:solidFill>
                  <a:schemeClr val="accent3"/>
                </a:solidFill>
              </a:ln>
              <a:effec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endParaRPr lang="en-US" altLang="en-US" dirty="0" smtClean="0">
                  <a:solidFill>
                    <a:srgbClr val="CC7832"/>
                  </a:solidFill>
                  <a:latin typeface="Courier New" panose="02070309020205020404" pitchFamily="49" charset="0"/>
                  <a:cs typeface="Courier New" panose="02070309020205020404" pitchFamily="49" charset="0"/>
                </a:endParaRPr>
              </a:p>
            </p:txBody>
          </p:sp>
        </p:grpSp>
        <p:sp>
          <p:nvSpPr>
            <p:cNvPr id="30" name="Rectangle 1"/>
            <p:cNvSpPr>
              <a:spLocks noChangeArrowheads="1"/>
            </p:cNvSpPr>
            <p:nvPr/>
          </p:nvSpPr>
          <p:spPr bwMode="auto">
            <a:xfrm>
              <a:off x="2272837" y="2654232"/>
              <a:ext cx="7394322" cy="227193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nn-NO" sz="2000" dirty="0">
                  <a:solidFill>
                    <a:srgbClr val="CB4B16"/>
                  </a:solidFill>
                  <a:latin typeface="SourceCodePro"/>
                </a:rPr>
                <a:t>var</a:t>
              </a:r>
              <a:r>
                <a:rPr lang="nn-NO" sz="2000" dirty="0">
                  <a:solidFill>
                    <a:srgbClr val="535353"/>
                  </a:solidFill>
                  <a:latin typeface="SourceCodePro"/>
                </a:rPr>
                <a:t> </a:t>
              </a:r>
              <a:r>
                <a:rPr lang="nn-NO" sz="2000" dirty="0">
                  <a:solidFill>
                    <a:srgbClr val="2AA198"/>
                  </a:solidFill>
                  <a:latin typeface="SourceCodePro"/>
                </a:rPr>
                <a:t>i</a:t>
              </a:r>
              <a:r>
                <a:rPr lang="nn-NO" sz="2000" dirty="0">
                  <a:solidFill>
                    <a:srgbClr val="535353"/>
                  </a:solidFill>
                  <a:latin typeface="SourceCodePro"/>
                </a:rPr>
                <a:t> </a:t>
              </a:r>
              <a:r>
                <a:rPr lang="nn-NO" sz="2000" dirty="0">
                  <a:solidFill>
                    <a:srgbClr val="6C71C4"/>
                  </a:solidFill>
                  <a:latin typeface="SourceCodePro"/>
                </a:rPr>
                <a:t>=</a:t>
              </a:r>
              <a:r>
                <a:rPr lang="nn-NO" sz="2000" dirty="0">
                  <a:solidFill>
                    <a:srgbClr val="535353"/>
                  </a:solidFill>
                  <a:latin typeface="SourceCodePro"/>
                </a:rPr>
                <a:t> </a:t>
              </a:r>
              <a:r>
                <a:rPr lang="nn-NO" sz="2000" dirty="0">
                  <a:solidFill>
                    <a:srgbClr val="D33682"/>
                  </a:solidFill>
                  <a:latin typeface="SourceCodePro"/>
                </a:rPr>
                <a:t>0</a:t>
              </a:r>
              <a:r>
                <a:rPr lang="nn-NO" sz="2000" dirty="0">
                  <a:solidFill>
                    <a:srgbClr val="535353"/>
                  </a:solidFill>
                  <a:latin typeface="SourceCodePro"/>
                </a:rPr>
                <a:t>;</a:t>
              </a:r>
            </a:p>
            <a:p>
              <a:r>
                <a:rPr lang="nn-NO" sz="2000" dirty="0">
                  <a:solidFill>
                    <a:srgbClr val="CB4B16"/>
                  </a:solidFill>
                  <a:latin typeface="SourceCodePro"/>
                </a:rPr>
                <a:t>while</a:t>
              </a:r>
              <a:r>
                <a:rPr lang="nn-NO" sz="2000" dirty="0">
                  <a:solidFill>
                    <a:srgbClr val="535353"/>
                  </a:solidFill>
                  <a:latin typeface="SourceCodePro"/>
                </a:rPr>
                <a:t> (</a:t>
              </a:r>
              <a:r>
                <a:rPr lang="nn-NO" sz="2000" dirty="0">
                  <a:solidFill>
                    <a:srgbClr val="268BD2"/>
                  </a:solidFill>
                  <a:latin typeface="SourceCodePro"/>
                </a:rPr>
                <a:t>i</a:t>
              </a:r>
              <a:r>
                <a:rPr lang="nn-NO" sz="2000" dirty="0">
                  <a:solidFill>
                    <a:srgbClr val="535353"/>
                  </a:solidFill>
                  <a:latin typeface="SourceCodePro"/>
                </a:rPr>
                <a:t> </a:t>
              </a:r>
              <a:r>
                <a:rPr lang="nn-NO" sz="2000" dirty="0">
                  <a:solidFill>
                    <a:srgbClr val="6C71C4"/>
                  </a:solidFill>
                  <a:latin typeface="SourceCodePro"/>
                </a:rPr>
                <a:t>&lt;</a:t>
              </a:r>
              <a:r>
                <a:rPr lang="nn-NO" sz="2000" dirty="0">
                  <a:solidFill>
                    <a:srgbClr val="535353"/>
                  </a:solidFill>
                  <a:latin typeface="SourceCodePro"/>
                </a:rPr>
                <a:t> </a:t>
              </a:r>
              <a:r>
                <a:rPr lang="nn-NO" sz="2000" dirty="0">
                  <a:solidFill>
                    <a:srgbClr val="D33682"/>
                  </a:solidFill>
                  <a:latin typeface="SourceCodePro"/>
                </a:rPr>
                <a:t>6</a:t>
              </a:r>
              <a:r>
                <a:rPr lang="nn-NO" sz="2000" dirty="0">
                  <a:solidFill>
                    <a:srgbClr val="535353"/>
                  </a:solidFill>
                  <a:latin typeface="SourceCodePro"/>
                </a:rPr>
                <a:t>) {</a:t>
              </a:r>
            </a:p>
            <a:p>
              <a:r>
                <a:rPr lang="nn-NO" sz="2000" dirty="0">
                  <a:solidFill>
                    <a:srgbClr val="535353"/>
                  </a:solidFill>
                  <a:latin typeface="SourceCodePro"/>
                </a:rPr>
                <a:t>  </a:t>
              </a:r>
              <a:r>
                <a:rPr lang="nn-NO" sz="2000" dirty="0">
                  <a:solidFill>
                    <a:srgbClr val="268BD2"/>
                  </a:solidFill>
                  <a:latin typeface="SourceCodePro"/>
                </a:rPr>
                <a:t>i</a:t>
              </a:r>
              <a:r>
                <a:rPr lang="nn-NO" sz="2000" dirty="0">
                  <a:solidFill>
                    <a:srgbClr val="6C71C4"/>
                  </a:solidFill>
                  <a:latin typeface="SourceCodePro"/>
                </a:rPr>
                <a:t>++</a:t>
              </a:r>
              <a:r>
                <a:rPr lang="nn-NO" sz="2000" dirty="0">
                  <a:solidFill>
                    <a:srgbClr val="535353"/>
                  </a:solidFill>
                  <a:latin typeface="SourceCodePro"/>
                </a:rPr>
                <a:t>;</a:t>
              </a:r>
            </a:p>
            <a:p>
              <a:r>
                <a:rPr lang="nn-NO" sz="2000" dirty="0">
                  <a:solidFill>
                    <a:srgbClr val="535353"/>
                  </a:solidFill>
                  <a:latin typeface="SourceCodePro"/>
                </a:rPr>
                <a:t>  </a:t>
              </a:r>
              <a:r>
                <a:rPr lang="nn-NO" sz="2000" dirty="0">
                  <a:solidFill>
                    <a:srgbClr val="CB4B16"/>
                  </a:solidFill>
                  <a:latin typeface="SourceCodePro"/>
                </a:rPr>
                <a:t>if</a:t>
              </a:r>
              <a:r>
                <a:rPr lang="nn-NO" sz="2000" dirty="0">
                  <a:solidFill>
                    <a:srgbClr val="535353"/>
                  </a:solidFill>
                  <a:latin typeface="SourceCodePro"/>
                </a:rPr>
                <a:t> (</a:t>
              </a:r>
              <a:r>
                <a:rPr lang="nn-NO" sz="2000" dirty="0">
                  <a:solidFill>
                    <a:srgbClr val="268BD2"/>
                  </a:solidFill>
                  <a:latin typeface="SourceCodePro"/>
                </a:rPr>
                <a:t>i</a:t>
              </a:r>
              <a:r>
                <a:rPr lang="nn-NO" sz="2000" dirty="0">
                  <a:solidFill>
                    <a:srgbClr val="535353"/>
                  </a:solidFill>
                  <a:latin typeface="SourceCodePro"/>
                </a:rPr>
                <a:t> </a:t>
              </a:r>
              <a:r>
                <a:rPr lang="nn-NO" sz="2000" dirty="0">
                  <a:solidFill>
                    <a:srgbClr val="6C71C4"/>
                  </a:solidFill>
                  <a:latin typeface="SourceCodePro"/>
                </a:rPr>
                <a:t>===</a:t>
              </a:r>
              <a:r>
                <a:rPr lang="nn-NO" sz="2000" dirty="0">
                  <a:solidFill>
                    <a:srgbClr val="535353"/>
                  </a:solidFill>
                  <a:latin typeface="SourceCodePro"/>
                </a:rPr>
                <a:t> </a:t>
              </a:r>
              <a:r>
                <a:rPr lang="nn-NO" sz="2000" dirty="0">
                  <a:solidFill>
                    <a:srgbClr val="D33682"/>
                  </a:solidFill>
                  <a:latin typeface="SourceCodePro"/>
                </a:rPr>
                <a:t>3</a:t>
              </a:r>
              <a:r>
                <a:rPr lang="nn-NO" sz="2000" dirty="0">
                  <a:solidFill>
                    <a:srgbClr val="535353"/>
                  </a:solidFill>
                  <a:latin typeface="SourceCodePro"/>
                </a:rPr>
                <a:t>) {</a:t>
              </a:r>
            </a:p>
            <a:p>
              <a:r>
                <a:rPr lang="nn-NO" sz="2000" dirty="0">
                  <a:solidFill>
                    <a:srgbClr val="535353"/>
                  </a:solidFill>
                  <a:latin typeface="SourceCodePro"/>
                </a:rPr>
                <a:t>      </a:t>
              </a:r>
              <a:r>
                <a:rPr lang="nn-NO" sz="2000" dirty="0">
                  <a:solidFill>
                    <a:srgbClr val="CB4B16"/>
                  </a:solidFill>
                  <a:latin typeface="SourceCodePro"/>
                </a:rPr>
                <a:t>continue</a:t>
              </a:r>
              <a:r>
                <a:rPr lang="nn-NO" sz="2000" dirty="0">
                  <a:solidFill>
                    <a:srgbClr val="535353"/>
                  </a:solidFill>
                  <a:latin typeface="SourceCodePro"/>
                </a:rPr>
                <a:t>;</a:t>
              </a:r>
            </a:p>
            <a:p>
              <a:r>
                <a:rPr lang="nn-NO" sz="2000" dirty="0">
                  <a:solidFill>
                    <a:srgbClr val="535353"/>
                  </a:solidFill>
                  <a:latin typeface="SourceCodePro"/>
                </a:rPr>
                <a:t>  }</a:t>
              </a:r>
            </a:p>
            <a:p>
              <a:r>
                <a:rPr lang="nn-NO" sz="2000" dirty="0">
                  <a:solidFill>
                    <a:srgbClr val="535353"/>
                  </a:solidFill>
                  <a:latin typeface="SourceCodePro"/>
                </a:rPr>
                <a:t>​</a:t>
              </a:r>
            </a:p>
            <a:p>
              <a:r>
                <a:rPr lang="nn-NO" sz="2000" dirty="0">
                  <a:solidFill>
                    <a:srgbClr val="535353"/>
                  </a:solidFill>
                  <a:latin typeface="SourceCodePro"/>
                </a:rPr>
                <a:t>  </a:t>
              </a:r>
              <a:r>
                <a:rPr lang="nn-NO" sz="2000" dirty="0">
                  <a:solidFill>
                    <a:srgbClr val="268BD2"/>
                  </a:solidFill>
                  <a:latin typeface="SourceCodePro"/>
                </a:rPr>
                <a:t>console</a:t>
              </a:r>
              <a:r>
                <a:rPr lang="nn-NO" sz="2000" dirty="0">
                  <a:solidFill>
                    <a:srgbClr val="535353"/>
                  </a:solidFill>
                  <a:latin typeface="SourceCodePro"/>
                </a:rPr>
                <a:t>.</a:t>
              </a:r>
              <a:r>
                <a:rPr lang="nn-NO" sz="2000" dirty="0">
                  <a:solidFill>
                    <a:srgbClr val="2AA198"/>
                  </a:solidFill>
                  <a:latin typeface="SourceCodePro"/>
                </a:rPr>
                <a:t>log</a:t>
              </a:r>
              <a:r>
                <a:rPr lang="nn-NO" sz="2000" dirty="0">
                  <a:solidFill>
                    <a:srgbClr val="535353"/>
                  </a:solidFill>
                  <a:latin typeface="SourceCodePro"/>
                </a:rPr>
                <a:t>(</a:t>
              </a:r>
              <a:r>
                <a:rPr lang="nn-NO" sz="2000" dirty="0">
                  <a:solidFill>
                    <a:srgbClr val="268BD2"/>
                  </a:solidFill>
                  <a:latin typeface="SourceCodePro"/>
                </a:rPr>
                <a:t>i</a:t>
              </a:r>
              <a:r>
                <a:rPr lang="nn-NO" sz="2000" dirty="0">
                  <a:solidFill>
                    <a:srgbClr val="535353"/>
                  </a:solidFill>
                  <a:latin typeface="SourceCodePro"/>
                </a:rPr>
                <a:t>);</a:t>
              </a:r>
            </a:p>
            <a:p>
              <a:r>
                <a:rPr lang="nn-NO" sz="2000" dirty="0">
                  <a:solidFill>
                    <a:srgbClr val="535353"/>
                  </a:solidFill>
                  <a:latin typeface="SourceCodePro"/>
                </a:rPr>
                <a:t>}</a:t>
              </a:r>
            </a:p>
            <a:p>
              <a:r>
                <a:rPr lang="nn-NO" sz="2400" dirty="0">
                  <a:solidFill>
                    <a:srgbClr val="535353"/>
                  </a:solidFill>
                  <a:latin typeface="SourceCodePro"/>
                </a:rPr>
                <a:t>​</a:t>
              </a:r>
              <a:endParaRPr lang="nn-NO" sz="2400" b="0" i="0" dirty="0">
                <a:solidFill>
                  <a:srgbClr val="535353"/>
                </a:solidFill>
                <a:effectLst/>
                <a:latin typeface="SourceCodePro"/>
              </a:endParaRPr>
            </a:p>
          </p:txBody>
        </p:sp>
      </p:grpSp>
      <p:pic>
        <p:nvPicPr>
          <p:cNvPr id="33" name="Picture 32"/>
          <p:cNvPicPr>
            <a:picLocks noChangeAspect="1"/>
          </p:cNvPicPr>
          <p:nvPr/>
        </p:nvPicPr>
        <p:blipFill rotWithShape="1">
          <a:blip r:embed="rId3" cstate="print">
            <a:extLst>
              <a:ext uri="{28A0092B-C50C-407E-A947-70E740481C1C}">
                <a14:useLocalDpi xmlns:a14="http://schemas.microsoft.com/office/drawing/2010/main" val="0"/>
              </a:ext>
            </a:extLst>
          </a:blip>
          <a:srcRect t="20408" b="1531"/>
          <a:stretch/>
        </p:blipFill>
        <p:spPr>
          <a:xfrm>
            <a:off x="6654988" y="2123488"/>
            <a:ext cx="241263" cy="380591"/>
          </a:xfrm>
          <a:prstGeom prst="rect">
            <a:avLst/>
          </a:prstGeom>
        </p:spPr>
      </p:pic>
      <p:sp>
        <p:nvSpPr>
          <p:cNvPr id="2" name="Text Placeholder 1"/>
          <p:cNvSpPr>
            <a:spLocks noGrp="1"/>
          </p:cNvSpPr>
          <p:nvPr>
            <p:ph type="body" sz="quarter" idx="10"/>
          </p:nvPr>
        </p:nvSpPr>
        <p:spPr/>
        <p:txBody>
          <a:bodyPr>
            <a:normAutofit/>
          </a:bodyPr>
          <a:lstStyle/>
          <a:p>
            <a:r>
              <a:rPr lang="en-US" sz="2000" dirty="0" smtClean="0"/>
              <a:t>OPERATOR: CONTINUE</a:t>
            </a:r>
            <a:endParaRPr lang="en-US" sz="2000" dirty="0"/>
          </a:p>
        </p:txBody>
      </p:sp>
    </p:spTree>
    <p:extLst>
      <p:ext uri="{BB962C8B-B14F-4D97-AF65-F5344CB8AC3E}">
        <p14:creationId xmlns:p14="http://schemas.microsoft.com/office/powerpoint/2010/main" val="1486645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par>
                                <p:cTn id="12" presetID="10" presetClass="entr" presetSubtype="0" fill="hold"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500"/>
                                        <p:tgtEl>
                                          <p:spTgt spid="3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 grpId="0"/>
      <p:bldP spid="5" grpId="0"/>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6456020" y="1923286"/>
            <a:ext cx="5064499" cy="3361898"/>
            <a:chOff x="1575989" y="2467448"/>
            <a:chExt cx="4268483" cy="2363501"/>
          </a:xfrm>
        </p:grpSpPr>
        <p:grpSp>
          <p:nvGrpSpPr>
            <p:cNvPr id="13" name="Group 12"/>
            <p:cNvGrpSpPr/>
            <p:nvPr/>
          </p:nvGrpSpPr>
          <p:grpSpPr>
            <a:xfrm>
              <a:off x="1575989" y="2467448"/>
              <a:ext cx="4268483" cy="2363501"/>
              <a:chOff x="1575861" y="2175967"/>
              <a:chExt cx="4268483" cy="2363501"/>
            </a:xfrm>
          </p:grpSpPr>
          <p:grpSp>
            <p:nvGrpSpPr>
              <p:cNvPr id="15" name="Group 14"/>
              <p:cNvGrpSpPr/>
              <p:nvPr/>
            </p:nvGrpSpPr>
            <p:grpSpPr>
              <a:xfrm>
                <a:off x="1575861" y="2175967"/>
                <a:ext cx="4268483" cy="2363501"/>
                <a:chOff x="7223086" y="2719577"/>
                <a:chExt cx="2021847" cy="1791390"/>
              </a:xfrm>
            </p:grpSpPr>
            <p:sp>
              <p:nvSpPr>
                <p:cNvPr id="17" name="TextBox 16"/>
                <p:cNvSpPr txBox="1"/>
                <p:nvPr/>
              </p:nvSpPr>
              <p:spPr>
                <a:xfrm>
                  <a:off x="7223087" y="2719577"/>
                  <a:ext cx="2021846" cy="279931"/>
                </a:xfrm>
                <a:prstGeom prst="rect">
                  <a:avLst/>
                </a:prstGeom>
                <a:solidFill>
                  <a:schemeClr val="accent3"/>
                </a:solidFill>
                <a:ln>
                  <a:solidFill>
                    <a:schemeClr val="accent3"/>
                  </a:solidFill>
                </a:ln>
              </p:spPr>
              <p:txBody>
                <a:bodyPr wrap="square" rtlCol="0" anchor="ctr">
                  <a:spAutoFit/>
                </a:bodyPr>
                <a:lstStyle/>
                <a:p>
                  <a:r>
                    <a:rPr lang="en-US" dirty="0">
                      <a:solidFill>
                        <a:prstClr val="white"/>
                      </a:solidFill>
                    </a:rPr>
                    <a:t>      JAVASCRIPT</a:t>
                  </a:r>
                  <a:endParaRPr lang="ru-RU" dirty="0">
                    <a:solidFill>
                      <a:prstClr val="white"/>
                    </a:solidFill>
                  </a:endParaRPr>
                </a:p>
              </p:txBody>
            </p:sp>
            <p:sp>
              <p:nvSpPr>
                <p:cNvPr id="18" name="Rectangle 1"/>
                <p:cNvSpPr>
                  <a:spLocks noChangeArrowheads="1"/>
                </p:cNvSpPr>
                <p:nvPr/>
              </p:nvSpPr>
              <p:spPr bwMode="auto">
                <a:xfrm>
                  <a:off x="7223086" y="3000527"/>
                  <a:ext cx="2021846" cy="1510440"/>
                </a:xfrm>
                <a:prstGeom prst="rect">
                  <a:avLst/>
                </a:prstGeom>
                <a:noFill/>
                <a:ln>
                  <a:solidFill>
                    <a:schemeClr val="accent3"/>
                  </a:solidFill>
                </a:ln>
                <a:effec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endParaRPr lang="en-US" altLang="en-US" dirty="0">
                    <a:solidFill>
                      <a:srgbClr val="CC7832"/>
                    </a:solidFill>
                    <a:latin typeface="Courier New" panose="02070309020205020404" pitchFamily="49" charset="0"/>
                    <a:cs typeface="Courier New" panose="02070309020205020404" pitchFamily="49" charset="0"/>
                  </a:endParaRPr>
                </a:p>
              </p:txBody>
            </p:sp>
          </p:grpSp>
          <p:sp>
            <p:nvSpPr>
              <p:cNvPr id="16" name="Rectangle 1"/>
              <p:cNvSpPr>
                <a:spLocks noChangeArrowheads="1"/>
              </p:cNvSpPr>
              <p:nvPr/>
            </p:nvSpPr>
            <p:spPr bwMode="auto">
              <a:xfrm>
                <a:off x="1848985" y="2628471"/>
                <a:ext cx="3765601" cy="179591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US" sz="2000" dirty="0">
                    <a:solidFill>
                      <a:srgbClr val="CB4B16"/>
                    </a:solidFill>
                    <a:latin typeface="SourceCodePro"/>
                  </a:rPr>
                  <a:t>while</a:t>
                </a:r>
                <a:r>
                  <a:rPr lang="en-US" sz="2000" dirty="0">
                    <a:solidFill>
                      <a:srgbClr val="535353"/>
                    </a:solidFill>
                    <a:latin typeface="SourceCodePro"/>
                  </a:rPr>
                  <a:t> (</a:t>
                </a:r>
                <a:r>
                  <a:rPr lang="en-US" sz="2000" dirty="0" err="1">
                    <a:solidFill>
                      <a:srgbClr val="268BD2"/>
                    </a:solidFill>
                    <a:latin typeface="SourceCodePro"/>
                  </a:rPr>
                  <a:t>i</a:t>
                </a:r>
                <a:r>
                  <a:rPr lang="en-US" sz="2000" dirty="0">
                    <a:solidFill>
                      <a:srgbClr val="535353"/>
                    </a:solidFill>
                    <a:latin typeface="SourceCodePro"/>
                  </a:rPr>
                  <a:t> </a:t>
                </a:r>
                <a:r>
                  <a:rPr lang="en-US" sz="2000" dirty="0">
                    <a:solidFill>
                      <a:srgbClr val="6C71C4"/>
                    </a:solidFill>
                    <a:latin typeface="SourceCodePro"/>
                  </a:rPr>
                  <a:t>&lt;</a:t>
                </a:r>
                <a:r>
                  <a:rPr lang="en-US" sz="2000" dirty="0">
                    <a:solidFill>
                      <a:srgbClr val="535353"/>
                    </a:solidFill>
                    <a:latin typeface="SourceCodePro"/>
                  </a:rPr>
                  <a:t> </a:t>
                </a:r>
                <a:r>
                  <a:rPr lang="en-US" sz="2000" dirty="0">
                    <a:solidFill>
                      <a:srgbClr val="D33682"/>
                    </a:solidFill>
                    <a:latin typeface="SourceCodePro"/>
                  </a:rPr>
                  <a:t>6</a:t>
                </a:r>
                <a:r>
                  <a:rPr lang="en-US" sz="2000" dirty="0">
                    <a:solidFill>
                      <a:srgbClr val="535353"/>
                    </a:solidFill>
                    <a:latin typeface="SourceCodePro"/>
                  </a:rPr>
                  <a:t>) {</a:t>
                </a:r>
              </a:p>
              <a:p>
                <a:r>
                  <a:rPr lang="en-US" sz="2000" dirty="0">
                    <a:solidFill>
                      <a:srgbClr val="535353"/>
                    </a:solidFill>
                    <a:latin typeface="SourceCodePro"/>
                  </a:rPr>
                  <a:t>  </a:t>
                </a:r>
                <a:r>
                  <a:rPr lang="en-US" sz="2000" dirty="0">
                    <a:solidFill>
                      <a:srgbClr val="CB4B16"/>
                    </a:solidFill>
                    <a:latin typeface="SourceCodePro"/>
                  </a:rPr>
                  <a:t>if</a:t>
                </a:r>
                <a:r>
                  <a:rPr lang="en-US" sz="2000" dirty="0">
                    <a:solidFill>
                      <a:srgbClr val="535353"/>
                    </a:solidFill>
                    <a:latin typeface="SourceCodePro"/>
                  </a:rPr>
                  <a:t> (</a:t>
                </a:r>
                <a:r>
                  <a:rPr lang="en-US" sz="2000" dirty="0" err="1">
                    <a:solidFill>
                      <a:srgbClr val="268BD2"/>
                    </a:solidFill>
                    <a:latin typeface="SourceCodePro"/>
                  </a:rPr>
                  <a:t>i</a:t>
                </a:r>
                <a:r>
                  <a:rPr lang="en-US" sz="2000" dirty="0">
                    <a:solidFill>
                      <a:srgbClr val="535353"/>
                    </a:solidFill>
                    <a:latin typeface="SourceCodePro"/>
                  </a:rPr>
                  <a:t> </a:t>
                </a:r>
                <a:r>
                  <a:rPr lang="en-US" sz="2000" dirty="0">
                    <a:solidFill>
                      <a:srgbClr val="6C71C4"/>
                    </a:solidFill>
                    <a:latin typeface="SourceCodePro"/>
                  </a:rPr>
                  <a:t>==</a:t>
                </a:r>
                <a:r>
                  <a:rPr lang="en-US" sz="2000" dirty="0">
                    <a:solidFill>
                      <a:srgbClr val="535353"/>
                    </a:solidFill>
                    <a:latin typeface="SourceCodePro"/>
                  </a:rPr>
                  <a:t> </a:t>
                </a:r>
                <a:r>
                  <a:rPr lang="en-US" sz="2000" dirty="0">
                    <a:solidFill>
                      <a:srgbClr val="D33682"/>
                    </a:solidFill>
                    <a:latin typeface="SourceCodePro"/>
                  </a:rPr>
                  <a:t>3</a:t>
                </a:r>
                <a:r>
                  <a:rPr lang="en-US" sz="2000" dirty="0">
                    <a:solidFill>
                      <a:srgbClr val="535353"/>
                    </a:solidFill>
                    <a:latin typeface="SourceCodePro"/>
                  </a:rPr>
                  <a:t>) {</a:t>
                </a:r>
              </a:p>
              <a:p>
                <a:r>
                  <a:rPr lang="en-US" sz="2000" dirty="0">
                    <a:solidFill>
                      <a:srgbClr val="535353"/>
                    </a:solidFill>
                    <a:latin typeface="SourceCodePro"/>
                  </a:rPr>
                  <a:t>      </a:t>
                </a:r>
                <a:r>
                  <a:rPr lang="en-US" sz="2000" dirty="0">
                    <a:solidFill>
                      <a:srgbClr val="CB4B16"/>
                    </a:solidFill>
                    <a:latin typeface="SourceCodePro"/>
                  </a:rPr>
                  <a:t>break</a:t>
                </a:r>
                <a:r>
                  <a:rPr lang="en-US" sz="2000" dirty="0">
                    <a:solidFill>
                      <a:srgbClr val="535353"/>
                    </a:solidFill>
                    <a:latin typeface="SourceCodePro"/>
                  </a:rPr>
                  <a:t>;</a:t>
                </a:r>
              </a:p>
              <a:p>
                <a:r>
                  <a:rPr lang="en-US" sz="2000" dirty="0">
                    <a:solidFill>
                      <a:srgbClr val="535353"/>
                    </a:solidFill>
                    <a:latin typeface="SourceCodePro"/>
                  </a:rPr>
                  <a:t>  }</a:t>
                </a:r>
              </a:p>
              <a:p>
                <a:r>
                  <a:rPr lang="en-US" sz="2000" dirty="0">
                    <a:solidFill>
                      <a:srgbClr val="535353"/>
                    </a:solidFill>
                    <a:latin typeface="SourceCodePro"/>
                  </a:rPr>
                  <a:t>  </a:t>
                </a:r>
                <a:r>
                  <a:rPr lang="en-US" sz="2000" dirty="0" err="1">
                    <a:solidFill>
                      <a:srgbClr val="268BD2"/>
                    </a:solidFill>
                    <a:latin typeface="SourceCodePro"/>
                  </a:rPr>
                  <a:t>i</a:t>
                </a:r>
                <a:r>
                  <a:rPr lang="en-US" sz="2000" dirty="0">
                    <a:solidFill>
                      <a:srgbClr val="535353"/>
                    </a:solidFill>
                    <a:latin typeface="SourceCodePro"/>
                  </a:rPr>
                  <a:t> </a:t>
                </a:r>
                <a:r>
                  <a:rPr lang="en-US" sz="2000" dirty="0">
                    <a:solidFill>
                      <a:srgbClr val="6C71C4"/>
                    </a:solidFill>
                    <a:latin typeface="SourceCodePro"/>
                  </a:rPr>
                  <a:t>+=</a:t>
                </a:r>
                <a:r>
                  <a:rPr lang="en-US" sz="2000" dirty="0">
                    <a:solidFill>
                      <a:srgbClr val="535353"/>
                    </a:solidFill>
                    <a:latin typeface="SourceCodePro"/>
                  </a:rPr>
                  <a:t> </a:t>
                </a:r>
                <a:r>
                  <a:rPr lang="en-US" sz="2000" dirty="0">
                    <a:solidFill>
                      <a:srgbClr val="D33682"/>
                    </a:solidFill>
                    <a:latin typeface="SourceCodePro"/>
                  </a:rPr>
                  <a:t>1</a:t>
                </a:r>
                <a:r>
                  <a:rPr lang="en-US" sz="2000" dirty="0">
                    <a:solidFill>
                      <a:srgbClr val="535353"/>
                    </a:solidFill>
                    <a:latin typeface="SourceCodePro"/>
                  </a:rPr>
                  <a:t>;</a:t>
                </a:r>
              </a:p>
              <a:p>
                <a:r>
                  <a:rPr lang="en-US" sz="2000" dirty="0">
                    <a:solidFill>
                      <a:srgbClr val="535353"/>
                    </a:solidFill>
                    <a:latin typeface="SourceCodePro"/>
                  </a:rPr>
                  <a:t>}</a:t>
                </a:r>
              </a:p>
              <a:p>
                <a:r>
                  <a:rPr lang="en-US" sz="2000" dirty="0">
                    <a:solidFill>
                      <a:srgbClr val="268BD2"/>
                    </a:solidFill>
                    <a:latin typeface="SourceCodePro"/>
                  </a:rPr>
                  <a:t>console</a:t>
                </a:r>
                <a:r>
                  <a:rPr lang="en-US" sz="2000" dirty="0">
                    <a:solidFill>
                      <a:srgbClr val="535353"/>
                    </a:solidFill>
                    <a:latin typeface="SourceCodePro"/>
                  </a:rPr>
                  <a:t>.</a:t>
                </a:r>
                <a:r>
                  <a:rPr lang="en-US" sz="2000" dirty="0">
                    <a:solidFill>
                      <a:srgbClr val="2AA198"/>
                    </a:solidFill>
                    <a:latin typeface="SourceCodePro"/>
                  </a:rPr>
                  <a:t>log</a:t>
                </a:r>
                <a:r>
                  <a:rPr lang="en-US" sz="2000" dirty="0">
                    <a:solidFill>
                      <a:srgbClr val="535353"/>
                    </a:solidFill>
                    <a:latin typeface="SourceCodePro"/>
                  </a:rPr>
                  <a:t>(</a:t>
                </a:r>
                <a:r>
                  <a:rPr lang="en-US" sz="2000" dirty="0" err="1">
                    <a:solidFill>
                      <a:srgbClr val="268BD2"/>
                    </a:solidFill>
                    <a:latin typeface="SourceCodePro"/>
                  </a:rPr>
                  <a:t>i</a:t>
                </a:r>
                <a:r>
                  <a:rPr lang="en-US" sz="2000" dirty="0">
                    <a:solidFill>
                      <a:srgbClr val="535353"/>
                    </a:solidFill>
                    <a:latin typeface="SourceCodePro"/>
                  </a:rPr>
                  <a:t>) </a:t>
                </a:r>
                <a:r>
                  <a:rPr lang="en-US" sz="2000" i="1" dirty="0">
                    <a:solidFill>
                      <a:srgbClr val="586E75"/>
                    </a:solidFill>
                    <a:latin typeface="SourceCodePro"/>
                  </a:rPr>
                  <a:t>// </a:t>
                </a:r>
                <a:r>
                  <a:rPr lang="en-US" sz="2000" i="1" dirty="0" err="1">
                    <a:solidFill>
                      <a:srgbClr val="586E75"/>
                    </a:solidFill>
                    <a:latin typeface="SourceCodePro"/>
                  </a:rPr>
                  <a:t>i</a:t>
                </a:r>
                <a:r>
                  <a:rPr lang="en-US" sz="2000" i="1" dirty="0">
                    <a:solidFill>
                      <a:srgbClr val="586E75"/>
                    </a:solidFill>
                    <a:latin typeface="SourceCodePro"/>
                  </a:rPr>
                  <a:t> = 3</a:t>
                </a:r>
                <a:endParaRPr lang="en-US" sz="2000" dirty="0">
                  <a:solidFill>
                    <a:srgbClr val="535353"/>
                  </a:solidFill>
                  <a:latin typeface="SourceCodePro"/>
                </a:endParaRPr>
              </a:p>
              <a:p>
                <a:r>
                  <a:rPr lang="en-US" sz="2000" dirty="0">
                    <a:solidFill>
                      <a:srgbClr val="535353"/>
                    </a:solidFill>
                    <a:latin typeface="SourceCodePro"/>
                  </a:rPr>
                  <a:t>​</a:t>
                </a:r>
                <a:endParaRPr lang="en-US" sz="2000" b="0" i="0" dirty="0">
                  <a:solidFill>
                    <a:srgbClr val="535353"/>
                  </a:solidFill>
                  <a:effectLst/>
                  <a:latin typeface="SourceCodePro"/>
                </a:endParaRPr>
              </a:p>
            </p:txBody>
          </p:sp>
        </p:grpSp>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t="20408" b="1531"/>
            <a:stretch/>
          </p:blipFill>
          <p:spPr>
            <a:xfrm>
              <a:off x="1630854" y="2518331"/>
              <a:ext cx="244833" cy="267566"/>
            </a:xfrm>
            <a:prstGeom prst="rect">
              <a:avLst/>
            </a:prstGeom>
          </p:spPr>
        </p:pic>
      </p:grpSp>
      <p:sp>
        <p:nvSpPr>
          <p:cNvPr id="22" name="Rectangle 21"/>
          <p:cNvSpPr/>
          <p:nvPr/>
        </p:nvSpPr>
        <p:spPr>
          <a:xfrm>
            <a:off x="4510356" y="1072050"/>
            <a:ext cx="2811134" cy="369332"/>
          </a:xfrm>
          <a:prstGeom prst="rect">
            <a:avLst/>
          </a:prstGeom>
          <a:noFill/>
        </p:spPr>
        <p:txBody>
          <a:bodyPr wrap="square" rtlCol="0">
            <a:spAutoFit/>
          </a:bodyPr>
          <a:lstStyle/>
          <a:p>
            <a:pPr algn="ctr"/>
            <a:r>
              <a:rPr lang="en-US" sz="1800" dirty="0">
                <a:solidFill>
                  <a:schemeClr val="bg1">
                    <a:lumMod val="50000"/>
                  </a:schemeClr>
                </a:solidFill>
              </a:rPr>
              <a:t>Terminates current </a:t>
            </a:r>
            <a:r>
              <a:rPr lang="en-US" sz="1800" dirty="0" smtClean="0">
                <a:solidFill>
                  <a:schemeClr val="bg1">
                    <a:lumMod val="50000"/>
                  </a:schemeClr>
                </a:solidFill>
              </a:rPr>
              <a:t>loop</a:t>
            </a:r>
            <a:endParaRPr lang="en-US" sz="1800" dirty="0">
              <a:solidFill>
                <a:schemeClr val="accent1"/>
              </a:solidFill>
            </a:endParaRPr>
          </a:p>
        </p:txBody>
      </p:sp>
      <p:sp>
        <p:nvSpPr>
          <p:cNvPr id="7" name="Rectangle 6"/>
          <p:cNvSpPr/>
          <p:nvPr/>
        </p:nvSpPr>
        <p:spPr>
          <a:xfrm>
            <a:off x="1280792" y="3142570"/>
            <a:ext cx="4729590" cy="523220"/>
          </a:xfrm>
          <a:prstGeom prst="rect">
            <a:avLst/>
          </a:prstGeom>
        </p:spPr>
        <p:txBody>
          <a:bodyPr wrap="square">
            <a:spAutoFit/>
          </a:bodyPr>
          <a:lstStyle/>
          <a:p>
            <a:r>
              <a:rPr lang="en-US" dirty="0">
                <a:solidFill>
                  <a:schemeClr val="bg1">
                    <a:lumMod val="50000"/>
                  </a:schemeClr>
                </a:solidFill>
              </a:rPr>
              <a:t>The break statement includes an </a:t>
            </a:r>
            <a:r>
              <a:rPr lang="en-US" b="1" dirty="0">
                <a:solidFill>
                  <a:schemeClr val="accent3"/>
                </a:solidFill>
              </a:rPr>
              <a:t>optional label </a:t>
            </a:r>
            <a:r>
              <a:rPr lang="en-US" dirty="0">
                <a:solidFill>
                  <a:schemeClr val="bg1">
                    <a:lumMod val="50000"/>
                  </a:schemeClr>
                </a:solidFill>
              </a:rPr>
              <a:t>that allows the program to break out of a labeled statement. </a:t>
            </a:r>
          </a:p>
        </p:txBody>
      </p:sp>
      <p:sp>
        <p:nvSpPr>
          <p:cNvPr id="9" name="Rectangle 8"/>
          <p:cNvSpPr/>
          <p:nvPr/>
        </p:nvSpPr>
        <p:spPr>
          <a:xfrm>
            <a:off x="1280792" y="4445292"/>
            <a:ext cx="4729590" cy="307777"/>
          </a:xfrm>
          <a:prstGeom prst="rect">
            <a:avLst/>
          </a:prstGeom>
        </p:spPr>
        <p:txBody>
          <a:bodyPr wrap="square">
            <a:spAutoFit/>
          </a:bodyPr>
          <a:lstStyle/>
          <a:p>
            <a:r>
              <a:rPr lang="nn-NO" altLang="en-US" b="1" dirty="0">
                <a:solidFill>
                  <a:schemeClr val="accent3"/>
                </a:solidFill>
                <a:ea typeface="Consolas"/>
                <a:cs typeface="Consolas"/>
              </a:rPr>
              <a:t>Do not use </a:t>
            </a:r>
            <a:r>
              <a:rPr lang="en-US" altLang="en-US" b="1" dirty="0">
                <a:solidFill>
                  <a:schemeClr val="accent3"/>
                </a:solidFill>
                <a:ea typeface="Consolas"/>
                <a:cs typeface="Consolas"/>
              </a:rPr>
              <a:t>labels </a:t>
            </a:r>
            <a:r>
              <a:rPr lang="en-US" altLang="en-US" dirty="0" smtClean="0">
                <a:solidFill>
                  <a:schemeClr val="bg1">
                    <a:lumMod val="50000"/>
                  </a:schemeClr>
                </a:solidFill>
                <a:ea typeface="Consolas"/>
                <a:cs typeface="Consolas"/>
              </a:rPr>
              <a:t>it’s </a:t>
            </a:r>
            <a:r>
              <a:rPr lang="en-US" altLang="en-US" dirty="0">
                <a:solidFill>
                  <a:schemeClr val="bg1">
                    <a:lumMod val="50000"/>
                  </a:schemeClr>
                </a:solidFill>
                <a:ea typeface="Consolas"/>
                <a:cs typeface="Consolas"/>
              </a:rPr>
              <a:t>hard to understand code flow</a:t>
            </a:r>
            <a:endParaRPr lang="en-US" altLang="en-US" b="1" dirty="0">
              <a:solidFill>
                <a:schemeClr val="bg1">
                  <a:lumMod val="50000"/>
                </a:schemeClr>
              </a:solidFill>
              <a:cs typeface="Courier New" panose="02070309020205020404" pitchFamily="49" charset="0"/>
            </a:endParaRPr>
          </a:p>
        </p:txBody>
      </p:sp>
      <p:sp>
        <p:nvSpPr>
          <p:cNvPr id="10" name="Rectangle 9"/>
          <p:cNvSpPr/>
          <p:nvPr/>
        </p:nvSpPr>
        <p:spPr>
          <a:xfrm>
            <a:off x="1280792" y="2116848"/>
            <a:ext cx="4729590" cy="523220"/>
          </a:xfrm>
          <a:prstGeom prst="rect">
            <a:avLst/>
          </a:prstGeom>
        </p:spPr>
        <p:txBody>
          <a:bodyPr wrap="square">
            <a:spAutoFit/>
          </a:bodyPr>
          <a:lstStyle/>
          <a:p>
            <a:r>
              <a:rPr lang="en-US" dirty="0">
                <a:solidFill>
                  <a:schemeClr val="bg1">
                    <a:lumMod val="50000"/>
                  </a:schemeClr>
                </a:solidFill>
              </a:rPr>
              <a:t>The break statement breaks the loop and continues executing the code </a:t>
            </a:r>
            <a:r>
              <a:rPr lang="en-US" b="1" dirty="0">
                <a:solidFill>
                  <a:schemeClr val="accent3"/>
                </a:solidFill>
              </a:rPr>
              <a:t>after the loop</a:t>
            </a:r>
            <a:r>
              <a:rPr lang="en-US" dirty="0">
                <a:solidFill>
                  <a:schemeClr val="bg1">
                    <a:lumMod val="50000"/>
                  </a:schemeClr>
                </a:solidFill>
              </a:rPr>
              <a:t>.</a:t>
            </a:r>
          </a:p>
        </p:txBody>
      </p:sp>
      <p:grpSp>
        <p:nvGrpSpPr>
          <p:cNvPr id="23" name="Group 22"/>
          <p:cNvGrpSpPr/>
          <p:nvPr/>
        </p:nvGrpSpPr>
        <p:grpSpPr>
          <a:xfrm>
            <a:off x="781915" y="2263535"/>
            <a:ext cx="354012" cy="352956"/>
            <a:chOff x="5918994" y="3280833"/>
            <a:chExt cx="354012" cy="352956"/>
          </a:xfrm>
          <a:solidFill>
            <a:schemeClr val="accent1"/>
          </a:solidFill>
        </p:grpSpPr>
        <p:sp>
          <p:nvSpPr>
            <p:cNvPr id="24" name="Oval 23"/>
            <p:cNvSpPr>
              <a:spLocks noChangeArrowheads="1"/>
            </p:cNvSpPr>
            <p:nvPr/>
          </p:nvSpPr>
          <p:spPr bwMode="auto">
            <a:xfrm>
              <a:off x="6010488" y="3371623"/>
              <a:ext cx="171376" cy="171727"/>
            </a:xfrm>
            <a:prstGeom prst="ellipse">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Freeform 24"/>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9" name="Group 28"/>
          <p:cNvGrpSpPr/>
          <p:nvPr/>
        </p:nvGrpSpPr>
        <p:grpSpPr>
          <a:xfrm>
            <a:off x="781915" y="3389927"/>
            <a:ext cx="354012" cy="352956"/>
            <a:chOff x="5918994" y="3280833"/>
            <a:chExt cx="354012" cy="352956"/>
          </a:xfrm>
          <a:solidFill>
            <a:schemeClr val="accent1"/>
          </a:solidFill>
        </p:grpSpPr>
        <p:sp>
          <p:nvSpPr>
            <p:cNvPr id="30" name="Oval 29"/>
            <p:cNvSpPr>
              <a:spLocks noChangeArrowheads="1"/>
            </p:cNvSpPr>
            <p:nvPr/>
          </p:nvSpPr>
          <p:spPr bwMode="auto">
            <a:xfrm>
              <a:off x="6010488" y="3371623"/>
              <a:ext cx="171376" cy="171727"/>
            </a:xfrm>
            <a:prstGeom prst="ellipse">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Freeform 30"/>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2" name="Group 31"/>
          <p:cNvGrpSpPr/>
          <p:nvPr/>
        </p:nvGrpSpPr>
        <p:grpSpPr>
          <a:xfrm>
            <a:off x="781915" y="4618028"/>
            <a:ext cx="354012" cy="352956"/>
            <a:chOff x="5918994" y="3280833"/>
            <a:chExt cx="354012" cy="352956"/>
          </a:xfrm>
          <a:solidFill>
            <a:schemeClr val="accent1"/>
          </a:solidFill>
        </p:grpSpPr>
        <p:sp>
          <p:nvSpPr>
            <p:cNvPr id="33" name="Oval 32"/>
            <p:cNvSpPr>
              <a:spLocks noChangeArrowheads="1"/>
            </p:cNvSpPr>
            <p:nvPr/>
          </p:nvSpPr>
          <p:spPr bwMode="auto">
            <a:xfrm>
              <a:off x="6010488" y="3371623"/>
              <a:ext cx="171376" cy="171727"/>
            </a:xfrm>
            <a:prstGeom prst="ellipse">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33"/>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 name="Text Placeholder 1"/>
          <p:cNvSpPr>
            <a:spLocks noGrp="1"/>
          </p:cNvSpPr>
          <p:nvPr>
            <p:ph type="body" sz="quarter" idx="10"/>
          </p:nvPr>
        </p:nvSpPr>
        <p:spPr/>
        <p:txBody>
          <a:bodyPr>
            <a:normAutofit/>
          </a:bodyPr>
          <a:lstStyle/>
          <a:p>
            <a:r>
              <a:rPr lang="en-US" sz="2000" dirty="0" smtClean="0"/>
              <a:t>OPERATOR: BREAK</a:t>
            </a:r>
            <a:endParaRPr lang="en-US" sz="2000" dirty="0"/>
          </a:p>
        </p:txBody>
      </p:sp>
    </p:spTree>
    <p:extLst>
      <p:ext uri="{BB962C8B-B14F-4D97-AF65-F5344CB8AC3E}">
        <p14:creationId xmlns:p14="http://schemas.microsoft.com/office/powerpoint/2010/main" val="1624287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7" grpId="0"/>
      <p:bldP spid="9" grpId="0"/>
      <p:bldP spid="1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63206" y="3826604"/>
            <a:ext cx="4002378" cy="842090"/>
          </a:xfrm>
        </p:spPr>
        <p:txBody>
          <a:bodyPr/>
          <a:lstStyle/>
          <a:p>
            <a:r>
              <a:rPr lang="en-US" dirty="0" smtClean="0"/>
              <a:t>conclusion</a:t>
            </a:r>
            <a:endParaRPr lang="en-US" dirty="0"/>
          </a:p>
        </p:txBody>
      </p:sp>
    </p:spTree>
    <p:extLst>
      <p:ext uri="{BB962C8B-B14F-4D97-AF65-F5344CB8AC3E}">
        <p14:creationId xmlns:p14="http://schemas.microsoft.com/office/powerpoint/2010/main" val="107386155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00351" y="1057892"/>
            <a:ext cx="1709122" cy="369332"/>
          </a:xfrm>
          <a:prstGeom prst="rect">
            <a:avLst/>
          </a:prstGeom>
          <a:noFill/>
        </p:spPr>
        <p:txBody>
          <a:bodyPr wrap="none" rtlCol="0">
            <a:spAutoFit/>
          </a:bodyPr>
          <a:lstStyle/>
          <a:p>
            <a:pPr algn="ctr"/>
            <a:r>
              <a:rPr lang="en-US" sz="1800" dirty="0">
                <a:solidFill>
                  <a:schemeClr val="accent1">
                    <a:lumMod val="50000"/>
                  </a:schemeClr>
                </a:solidFill>
                <a:latin typeface="+mj-lt"/>
              </a:rPr>
              <a:t>short overview</a:t>
            </a:r>
          </a:p>
        </p:txBody>
      </p:sp>
      <p:grpSp>
        <p:nvGrpSpPr>
          <p:cNvPr id="38" name="Group 37"/>
          <p:cNvGrpSpPr/>
          <p:nvPr/>
        </p:nvGrpSpPr>
        <p:grpSpPr>
          <a:xfrm>
            <a:off x="977888" y="2065164"/>
            <a:ext cx="4752713" cy="999293"/>
            <a:chOff x="1018985" y="2424760"/>
            <a:chExt cx="4752713" cy="999293"/>
          </a:xfrm>
        </p:grpSpPr>
        <p:grpSp>
          <p:nvGrpSpPr>
            <p:cNvPr id="23" name="Group 22"/>
            <p:cNvGrpSpPr/>
            <p:nvPr/>
          </p:nvGrpSpPr>
          <p:grpSpPr>
            <a:xfrm>
              <a:off x="2015278" y="2491171"/>
              <a:ext cx="3756420" cy="932882"/>
              <a:chOff x="2005004" y="2343211"/>
              <a:chExt cx="3756420" cy="932882"/>
            </a:xfrm>
          </p:grpSpPr>
          <p:sp>
            <p:nvSpPr>
              <p:cNvPr id="5" name="TextBox 4"/>
              <p:cNvSpPr txBox="1"/>
              <p:nvPr/>
            </p:nvSpPr>
            <p:spPr>
              <a:xfrm>
                <a:off x="2005004" y="2343211"/>
                <a:ext cx="1675459" cy="338554"/>
              </a:xfrm>
              <a:prstGeom prst="rect">
                <a:avLst/>
              </a:prstGeom>
              <a:noFill/>
            </p:spPr>
            <p:txBody>
              <a:bodyPr wrap="none" rtlCol="0">
                <a:spAutoFit/>
              </a:bodyPr>
              <a:lstStyle/>
              <a:p>
                <a:r>
                  <a:rPr lang="id-ID" sz="1600" b="1" dirty="0" err="1">
                    <a:solidFill>
                      <a:schemeClr val="bg1">
                        <a:lumMod val="50000"/>
                      </a:schemeClr>
                    </a:solidFill>
                    <a:latin typeface="+mj-lt"/>
                  </a:rPr>
                  <a:t>Javascript</a:t>
                </a:r>
                <a:r>
                  <a:rPr lang="id-ID" sz="1600" b="1" dirty="0">
                    <a:solidFill>
                      <a:schemeClr val="bg1">
                        <a:lumMod val="50000"/>
                      </a:schemeClr>
                    </a:solidFill>
                    <a:latin typeface="+mj-lt"/>
                  </a:rPr>
                  <a:t> </a:t>
                </a:r>
                <a:r>
                  <a:rPr lang="id-ID" sz="1600" b="1" dirty="0" err="1">
                    <a:solidFill>
                      <a:schemeClr val="bg1">
                        <a:lumMod val="50000"/>
                      </a:schemeClr>
                    </a:solidFill>
                    <a:latin typeface="+mj-lt"/>
                  </a:rPr>
                  <a:t>basics</a:t>
                </a:r>
                <a:endParaRPr lang="id-ID" sz="1600" b="1" dirty="0">
                  <a:solidFill>
                    <a:schemeClr val="bg1">
                      <a:lumMod val="50000"/>
                    </a:schemeClr>
                  </a:solidFill>
                  <a:latin typeface="+mj-lt"/>
                </a:endParaRPr>
              </a:p>
            </p:txBody>
          </p:sp>
          <p:sp>
            <p:nvSpPr>
              <p:cNvPr id="6" name="Rectangle 5"/>
              <p:cNvSpPr/>
              <p:nvPr/>
            </p:nvSpPr>
            <p:spPr>
              <a:xfrm>
                <a:off x="2005004" y="2691318"/>
                <a:ext cx="3756420" cy="584775"/>
              </a:xfrm>
              <a:prstGeom prst="rect">
                <a:avLst/>
              </a:prstGeom>
            </p:spPr>
            <p:txBody>
              <a:bodyPr wrap="square">
                <a:spAutoFit/>
              </a:bodyPr>
              <a:lstStyle/>
              <a:p>
                <a:r>
                  <a:rPr lang="en-US" sz="1600" dirty="0">
                    <a:solidFill>
                      <a:schemeClr val="bg1">
                        <a:lumMod val="50000"/>
                      </a:schemeClr>
                    </a:solidFill>
                  </a:rPr>
                  <a:t>Non-blocking I/O, Single threaded, Async (Event loop)</a:t>
                </a:r>
                <a:endParaRPr lang="id-ID" sz="1600" dirty="0">
                  <a:solidFill>
                    <a:schemeClr val="bg1">
                      <a:lumMod val="50000"/>
                    </a:schemeClr>
                  </a:solidFill>
                </a:endParaRPr>
              </a:p>
            </p:txBody>
          </p:sp>
        </p:grpSp>
        <p:grpSp>
          <p:nvGrpSpPr>
            <p:cNvPr id="25" name="Group 24"/>
            <p:cNvGrpSpPr/>
            <p:nvPr/>
          </p:nvGrpSpPr>
          <p:grpSpPr>
            <a:xfrm>
              <a:off x="1018985" y="2424760"/>
              <a:ext cx="923827" cy="923827"/>
              <a:chOff x="1018985" y="2424760"/>
              <a:chExt cx="923827" cy="923827"/>
            </a:xfrm>
          </p:grpSpPr>
          <p:sp>
            <p:nvSpPr>
              <p:cNvPr id="4" name="Oval 3"/>
              <p:cNvSpPr/>
              <p:nvPr/>
            </p:nvSpPr>
            <p:spPr>
              <a:xfrm>
                <a:off x="1018985" y="2424760"/>
                <a:ext cx="923827" cy="923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Freeform 32"/>
              <p:cNvSpPr>
                <a:spLocks noEditPoints="1"/>
              </p:cNvSpPr>
              <p:nvPr/>
            </p:nvSpPr>
            <p:spPr bwMode="auto">
              <a:xfrm>
                <a:off x="1309718" y="2722517"/>
                <a:ext cx="342360" cy="328312"/>
              </a:xfrm>
              <a:custGeom>
                <a:avLst/>
                <a:gdLst>
                  <a:gd name="T0" fmla="*/ 1654 w 1668"/>
                  <a:gd name="T1" fmla="*/ 596 h 1600"/>
                  <a:gd name="T2" fmla="*/ 1559 w 1668"/>
                  <a:gd name="T3" fmla="*/ 518 h 1600"/>
                  <a:gd name="T4" fmla="*/ 1129 w 1668"/>
                  <a:gd name="T5" fmla="*/ 455 h 1600"/>
                  <a:gd name="T6" fmla="*/ 942 w 1668"/>
                  <a:gd name="T7" fmla="*/ 67 h 1600"/>
                  <a:gd name="T8" fmla="*/ 834 w 1668"/>
                  <a:gd name="T9" fmla="*/ 0 h 1600"/>
                  <a:gd name="T10" fmla="*/ 726 w 1668"/>
                  <a:gd name="T11" fmla="*/ 67 h 1600"/>
                  <a:gd name="T12" fmla="*/ 539 w 1668"/>
                  <a:gd name="T13" fmla="*/ 455 h 1600"/>
                  <a:gd name="T14" fmla="*/ 109 w 1668"/>
                  <a:gd name="T15" fmla="*/ 518 h 1600"/>
                  <a:gd name="T16" fmla="*/ 14 w 1668"/>
                  <a:gd name="T17" fmla="*/ 596 h 1600"/>
                  <a:gd name="T18" fmla="*/ 42 w 1668"/>
                  <a:gd name="T19" fmla="*/ 714 h 1600"/>
                  <a:gd name="T20" fmla="*/ 357 w 1668"/>
                  <a:gd name="T21" fmla="*/ 1029 h 1600"/>
                  <a:gd name="T22" fmla="*/ 284 w 1668"/>
                  <a:gd name="T23" fmla="*/ 1465 h 1600"/>
                  <a:gd name="T24" fmla="*/ 333 w 1668"/>
                  <a:gd name="T25" fmla="*/ 1579 h 1600"/>
                  <a:gd name="T26" fmla="*/ 402 w 1668"/>
                  <a:gd name="T27" fmla="*/ 1600 h 1600"/>
                  <a:gd name="T28" fmla="*/ 459 w 1668"/>
                  <a:gd name="T29" fmla="*/ 1586 h 1600"/>
                  <a:gd name="T30" fmla="*/ 834 w 1668"/>
                  <a:gd name="T31" fmla="*/ 1384 h 1600"/>
                  <a:gd name="T32" fmla="*/ 1209 w 1668"/>
                  <a:gd name="T33" fmla="*/ 1586 h 1600"/>
                  <a:gd name="T34" fmla="*/ 1266 w 1668"/>
                  <a:gd name="T35" fmla="*/ 1600 h 1600"/>
                  <a:gd name="T36" fmla="*/ 1335 w 1668"/>
                  <a:gd name="T37" fmla="*/ 1579 h 1600"/>
                  <a:gd name="T38" fmla="*/ 1384 w 1668"/>
                  <a:gd name="T39" fmla="*/ 1465 h 1600"/>
                  <a:gd name="T40" fmla="*/ 1311 w 1668"/>
                  <a:gd name="T41" fmla="*/ 1029 h 1600"/>
                  <a:gd name="T42" fmla="*/ 1626 w 1668"/>
                  <a:gd name="T43" fmla="*/ 714 h 1600"/>
                  <a:gd name="T44" fmla="*/ 1654 w 1668"/>
                  <a:gd name="T45" fmla="*/ 596 h 1600"/>
                  <a:gd name="T46" fmla="*/ 1226 w 1668"/>
                  <a:gd name="T47" fmla="*/ 948 h 1600"/>
                  <a:gd name="T48" fmla="*/ 1193 w 1668"/>
                  <a:gd name="T49" fmla="*/ 1048 h 1600"/>
                  <a:gd name="T50" fmla="*/ 1266 w 1668"/>
                  <a:gd name="T51" fmla="*/ 1484 h 1600"/>
                  <a:gd name="T52" fmla="*/ 892 w 1668"/>
                  <a:gd name="T53" fmla="*/ 1282 h 1600"/>
                  <a:gd name="T54" fmla="*/ 834 w 1668"/>
                  <a:gd name="T55" fmla="*/ 1268 h 1600"/>
                  <a:gd name="T56" fmla="*/ 776 w 1668"/>
                  <a:gd name="T57" fmla="*/ 1282 h 1600"/>
                  <a:gd name="T58" fmla="*/ 402 w 1668"/>
                  <a:gd name="T59" fmla="*/ 1484 h 1600"/>
                  <a:gd name="T60" fmla="*/ 475 w 1668"/>
                  <a:gd name="T61" fmla="*/ 1048 h 1600"/>
                  <a:gd name="T62" fmla="*/ 442 w 1668"/>
                  <a:gd name="T63" fmla="*/ 948 h 1600"/>
                  <a:gd name="T64" fmla="*/ 127 w 1668"/>
                  <a:gd name="T65" fmla="*/ 633 h 1600"/>
                  <a:gd name="T66" fmla="*/ 557 w 1668"/>
                  <a:gd name="T67" fmla="*/ 569 h 1600"/>
                  <a:gd name="T68" fmla="*/ 647 w 1668"/>
                  <a:gd name="T69" fmla="*/ 504 h 1600"/>
                  <a:gd name="T70" fmla="*/ 834 w 1668"/>
                  <a:gd name="T71" fmla="*/ 116 h 1600"/>
                  <a:gd name="T72" fmla="*/ 1021 w 1668"/>
                  <a:gd name="T73" fmla="*/ 504 h 1600"/>
                  <a:gd name="T74" fmla="*/ 1111 w 1668"/>
                  <a:gd name="T75" fmla="*/ 569 h 1600"/>
                  <a:gd name="T76" fmla="*/ 1541 w 1668"/>
                  <a:gd name="T77" fmla="*/ 633 h 1600"/>
                  <a:gd name="T78" fmla="*/ 1226 w 1668"/>
                  <a:gd name="T79" fmla="*/ 948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8" h="1600">
                    <a:moveTo>
                      <a:pt x="1654" y="596"/>
                    </a:moveTo>
                    <a:cubicBezTo>
                      <a:pt x="1639" y="555"/>
                      <a:pt x="1603" y="525"/>
                      <a:pt x="1559" y="518"/>
                    </a:cubicBezTo>
                    <a:cubicBezTo>
                      <a:pt x="1129" y="455"/>
                      <a:pt x="1129" y="455"/>
                      <a:pt x="1129" y="455"/>
                    </a:cubicBezTo>
                    <a:cubicBezTo>
                      <a:pt x="942" y="67"/>
                      <a:pt x="942" y="67"/>
                      <a:pt x="942" y="67"/>
                    </a:cubicBezTo>
                    <a:cubicBezTo>
                      <a:pt x="922" y="26"/>
                      <a:pt x="880" y="0"/>
                      <a:pt x="834" y="0"/>
                    </a:cubicBezTo>
                    <a:cubicBezTo>
                      <a:pt x="788" y="0"/>
                      <a:pt x="746" y="26"/>
                      <a:pt x="726" y="67"/>
                    </a:cubicBezTo>
                    <a:cubicBezTo>
                      <a:pt x="539" y="455"/>
                      <a:pt x="539" y="455"/>
                      <a:pt x="539" y="455"/>
                    </a:cubicBezTo>
                    <a:cubicBezTo>
                      <a:pt x="109" y="518"/>
                      <a:pt x="109" y="518"/>
                      <a:pt x="109" y="518"/>
                    </a:cubicBezTo>
                    <a:cubicBezTo>
                      <a:pt x="65" y="525"/>
                      <a:pt x="29" y="555"/>
                      <a:pt x="14" y="596"/>
                    </a:cubicBezTo>
                    <a:cubicBezTo>
                      <a:pt x="0" y="638"/>
                      <a:pt x="11" y="683"/>
                      <a:pt x="42" y="714"/>
                    </a:cubicBezTo>
                    <a:cubicBezTo>
                      <a:pt x="357" y="1029"/>
                      <a:pt x="357" y="1029"/>
                      <a:pt x="357" y="1029"/>
                    </a:cubicBezTo>
                    <a:cubicBezTo>
                      <a:pt x="284" y="1465"/>
                      <a:pt x="284" y="1465"/>
                      <a:pt x="284" y="1465"/>
                    </a:cubicBezTo>
                    <a:cubicBezTo>
                      <a:pt x="277" y="1509"/>
                      <a:pt x="296" y="1553"/>
                      <a:pt x="333" y="1579"/>
                    </a:cubicBezTo>
                    <a:cubicBezTo>
                      <a:pt x="353" y="1593"/>
                      <a:pt x="378" y="1600"/>
                      <a:pt x="402" y="1600"/>
                    </a:cubicBezTo>
                    <a:cubicBezTo>
                      <a:pt x="421" y="1600"/>
                      <a:pt x="441" y="1595"/>
                      <a:pt x="459" y="1586"/>
                    </a:cubicBezTo>
                    <a:cubicBezTo>
                      <a:pt x="834" y="1384"/>
                      <a:pt x="834" y="1384"/>
                      <a:pt x="834" y="1384"/>
                    </a:cubicBezTo>
                    <a:cubicBezTo>
                      <a:pt x="1209" y="1586"/>
                      <a:pt x="1209" y="1586"/>
                      <a:pt x="1209" y="1586"/>
                    </a:cubicBezTo>
                    <a:cubicBezTo>
                      <a:pt x="1227" y="1595"/>
                      <a:pt x="1247" y="1600"/>
                      <a:pt x="1266" y="1600"/>
                    </a:cubicBezTo>
                    <a:cubicBezTo>
                      <a:pt x="1290" y="1600"/>
                      <a:pt x="1315" y="1593"/>
                      <a:pt x="1335" y="1579"/>
                    </a:cubicBezTo>
                    <a:cubicBezTo>
                      <a:pt x="1372" y="1553"/>
                      <a:pt x="1391" y="1509"/>
                      <a:pt x="1384" y="1465"/>
                    </a:cubicBezTo>
                    <a:cubicBezTo>
                      <a:pt x="1311" y="1029"/>
                      <a:pt x="1311" y="1029"/>
                      <a:pt x="1311" y="1029"/>
                    </a:cubicBezTo>
                    <a:cubicBezTo>
                      <a:pt x="1626" y="714"/>
                      <a:pt x="1626" y="714"/>
                      <a:pt x="1626" y="714"/>
                    </a:cubicBezTo>
                    <a:cubicBezTo>
                      <a:pt x="1657" y="683"/>
                      <a:pt x="1668" y="638"/>
                      <a:pt x="1654" y="596"/>
                    </a:cubicBezTo>
                    <a:close/>
                    <a:moveTo>
                      <a:pt x="1226" y="948"/>
                    </a:moveTo>
                    <a:cubicBezTo>
                      <a:pt x="1199" y="974"/>
                      <a:pt x="1187" y="1011"/>
                      <a:pt x="1193" y="1048"/>
                    </a:cubicBezTo>
                    <a:cubicBezTo>
                      <a:pt x="1266" y="1484"/>
                      <a:pt x="1266" y="1484"/>
                      <a:pt x="1266" y="1484"/>
                    </a:cubicBezTo>
                    <a:cubicBezTo>
                      <a:pt x="892" y="1282"/>
                      <a:pt x="892" y="1282"/>
                      <a:pt x="892" y="1282"/>
                    </a:cubicBezTo>
                    <a:cubicBezTo>
                      <a:pt x="874" y="1272"/>
                      <a:pt x="854" y="1268"/>
                      <a:pt x="834" y="1268"/>
                    </a:cubicBezTo>
                    <a:cubicBezTo>
                      <a:pt x="814" y="1268"/>
                      <a:pt x="794" y="1272"/>
                      <a:pt x="776" y="1282"/>
                    </a:cubicBezTo>
                    <a:cubicBezTo>
                      <a:pt x="402" y="1484"/>
                      <a:pt x="402" y="1484"/>
                      <a:pt x="402" y="1484"/>
                    </a:cubicBezTo>
                    <a:cubicBezTo>
                      <a:pt x="475" y="1048"/>
                      <a:pt x="475" y="1048"/>
                      <a:pt x="475" y="1048"/>
                    </a:cubicBezTo>
                    <a:cubicBezTo>
                      <a:pt x="481" y="1011"/>
                      <a:pt x="469" y="974"/>
                      <a:pt x="442" y="948"/>
                    </a:cubicBezTo>
                    <a:cubicBezTo>
                      <a:pt x="127" y="633"/>
                      <a:pt x="127" y="633"/>
                      <a:pt x="127" y="633"/>
                    </a:cubicBezTo>
                    <a:cubicBezTo>
                      <a:pt x="557" y="569"/>
                      <a:pt x="557" y="569"/>
                      <a:pt x="557" y="569"/>
                    </a:cubicBezTo>
                    <a:cubicBezTo>
                      <a:pt x="596" y="564"/>
                      <a:pt x="630" y="539"/>
                      <a:pt x="647" y="504"/>
                    </a:cubicBezTo>
                    <a:cubicBezTo>
                      <a:pt x="834" y="116"/>
                      <a:pt x="834" y="116"/>
                      <a:pt x="834" y="116"/>
                    </a:cubicBezTo>
                    <a:cubicBezTo>
                      <a:pt x="1021" y="504"/>
                      <a:pt x="1021" y="504"/>
                      <a:pt x="1021" y="504"/>
                    </a:cubicBezTo>
                    <a:cubicBezTo>
                      <a:pt x="1038" y="539"/>
                      <a:pt x="1071" y="564"/>
                      <a:pt x="1111" y="569"/>
                    </a:cubicBezTo>
                    <a:cubicBezTo>
                      <a:pt x="1541" y="633"/>
                      <a:pt x="1541" y="633"/>
                      <a:pt x="1541" y="633"/>
                    </a:cubicBezTo>
                    <a:lnTo>
                      <a:pt x="1226" y="94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grpSp>
      <p:grpSp>
        <p:nvGrpSpPr>
          <p:cNvPr id="39" name="Group 38"/>
          <p:cNvGrpSpPr/>
          <p:nvPr/>
        </p:nvGrpSpPr>
        <p:grpSpPr>
          <a:xfrm>
            <a:off x="977888" y="3372801"/>
            <a:ext cx="4752713" cy="923827"/>
            <a:chOff x="1018985" y="3732397"/>
            <a:chExt cx="4752713" cy="923827"/>
          </a:xfrm>
        </p:grpSpPr>
        <p:grpSp>
          <p:nvGrpSpPr>
            <p:cNvPr id="22" name="Group 21"/>
            <p:cNvGrpSpPr/>
            <p:nvPr/>
          </p:nvGrpSpPr>
          <p:grpSpPr>
            <a:xfrm>
              <a:off x="2015278" y="3886950"/>
              <a:ext cx="3756420" cy="656917"/>
              <a:chOff x="2005004" y="3650848"/>
              <a:chExt cx="3756420" cy="656917"/>
            </a:xfrm>
          </p:grpSpPr>
          <p:sp>
            <p:nvSpPr>
              <p:cNvPr id="8" name="TextBox 7"/>
              <p:cNvSpPr txBox="1"/>
              <p:nvPr/>
            </p:nvSpPr>
            <p:spPr>
              <a:xfrm>
                <a:off x="2005004" y="3650848"/>
                <a:ext cx="1221809" cy="338554"/>
              </a:xfrm>
              <a:prstGeom prst="rect">
                <a:avLst/>
              </a:prstGeom>
              <a:noFill/>
            </p:spPr>
            <p:txBody>
              <a:bodyPr wrap="none" rtlCol="0">
                <a:spAutoFit/>
              </a:bodyPr>
              <a:lstStyle/>
              <a:p>
                <a:r>
                  <a:rPr lang="id-ID" sz="1600" b="1" dirty="0">
                    <a:solidFill>
                      <a:schemeClr val="bg1">
                        <a:lumMod val="50000"/>
                      </a:schemeClr>
                    </a:solidFill>
                    <a:latin typeface="+mj-lt"/>
                  </a:rPr>
                  <a:t>Data</a:t>
                </a:r>
                <a:r>
                  <a:rPr lang="ru-RU" sz="1600" b="1" dirty="0">
                    <a:solidFill>
                      <a:schemeClr val="bg1">
                        <a:lumMod val="50000"/>
                      </a:schemeClr>
                    </a:solidFill>
                    <a:latin typeface="+mj-lt"/>
                  </a:rPr>
                  <a:t> </a:t>
                </a:r>
                <a:r>
                  <a:rPr lang="en-US" sz="1600" b="1" dirty="0" err="1">
                    <a:solidFill>
                      <a:schemeClr val="bg1">
                        <a:lumMod val="50000"/>
                      </a:schemeClr>
                    </a:solidFill>
                    <a:latin typeface="+mj-lt"/>
                  </a:rPr>
                  <a:t>typ</a:t>
                </a:r>
                <a:r>
                  <a:rPr lang="id-ID" sz="1600" b="1" dirty="0">
                    <a:solidFill>
                      <a:schemeClr val="bg1">
                        <a:lumMod val="50000"/>
                      </a:schemeClr>
                    </a:solidFill>
                    <a:latin typeface="+mj-lt"/>
                  </a:rPr>
                  <a:t>es</a:t>
                </a:r>
              </a:p>
            </p:txBody>
          </p:sp>
          <p:sp>
            <p:nvSpPr>
              <p:cNvPr id="9" name="Rectangle 8"/>
              <p:cNvSpPr/>
              <p:nvPr/>
            </p:nvSpPr>
            <p:spPr>
              <a:xfrm>
                <a:off x="2005004" y="3969211"/>
                <a:ext cx="3756420" cy="338554"/>
              </a:xfrm>
              <a:prstGeom prst="rect">
                <a:avLst/>
              </a:prstGeom>
            </p:spPr>
            <p:txBody>
              <a:bodyPr wrap="square">
                <a:spAutoFit/>
              </a:bodyPr>
              <a:lstStyle/>
              <a:p>
                <a:r>
                  <a:rPr lang="en-US" sz="1600" dirty="0">
                    <a:solidFill>
                      <a:schemeClr val="bg1">
                        <a:lumMod val="50000"/>
                      </a:schemeClr>
                    </a:solidFill>
                  </a:rPr>
                  <a:t>Basic variable meaning, primitive types</a:t>
                </a:r>
                <a:endParaRPr lang="id-ID" sz="1600" dirty="0">
                  <a:solidFill>
                    <a:schemeClr val="bg1">
                      <a:lumMod val="50000"/>
                    </a:schemeClr>
                  </a:solidFill>
                </a:endParaRPr>
              </a:p>
            </p:txBody>
          </p:sp>
        </p:grpSp>
        <p:grpSp>
          <p:nvGrpSpPr>
            <p:cNvPr id="27" name="Group 26"/>
            <p:cNvGrpSpPr/>
            <p:nvPr/>
          </p:nvGrpSpPr>
          <p:grpSpPr>
            <a:xfrm>
              <a:off x="1018985" y="3732397"/>
              <a:ext cx="923827" cy="923827"/>
              <a:chOff x="1018985" y="3732397"/>
              <a:chExt cx="923827" cy="923827"/>
            </a:xfrm>
          </p:grpSpPr>
          <p:sp>
            <p:nvSpPr>
              <p:cNvPr id="7" name="Oval 6"/>
              <p:cNvSpPr/>
              <p:nvPr/>
            </p:nvSpPr>
            <p:spPr>
              <a:xfrm>
                <a:off x="1018985" y="3732397"/>
                <a:ext cx="923827" cy="9238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Freeform 15"/>
              <p:cNvSpPr>
                <a:spLocks noEditPoints="1"/>
              </p:cNvSpPr>
              <p:nvPr/>
            </p:nvSpPr>
            <p:spPr bwMode="auto">
              <a:xfrm>
                <a:off x="1257164" y="4026272"/>
                <a:ext cx="447469" cy="336076"/>
              </a:xfrm>
              <a:custGeom>
                <a:avLst/>
                <a:gdLst>
                  <a:gd name="T0" fmla="*/ 573 w 696"/>
                  <a:gd name="T1" fmla="*/ 13 h 522"/>
                  <a:gd name="T2" fmla="*/ 154 w 696"/>
                  <a:gd name="T3" fmla="*/ 0 h 522"/>
                  <a:gd name="T4" fmla="*/ 13 w 696"/>
                  <a:gd name="T5" fmla="*/ 123 h 522"/>
                  <a:gd name="T6" fmla="*/ 11 w 696"/>
                  <a:gd name="T7" fmla="*/ 183 h 522"/>
                  <a:gd name="T8" fmla="*/ 348 w 696"/>
                  <a:gd name="T9" fmla="*/ 522 h 522"/>
                  <a:gd name="T10" fmla="*/ 685 w 696"/>
                  <a:gd name="T11" fmla="*/ 183 h 522"/>
                  <a:gd name="T12" fmla="*/ 683 w 696"/>
                  <a:gd name="T13" fmla="*/ 123 h 522"/>
                  <a:gd name="T14" fmla="*/ 300 w 696"/>
                  <a:gd name="T15" fmla="*/ 152 h 522"/>
                  <a:gd name="T16" fmla="*/ 396 w 696"/>
                  <a:gd name="T17" fmla="*/ 152 h 522"/>
                  <a:gd name="T18" fmla="*/ 424 w 696"/>
                  <a:gd name="T19" fmla="*/ 48 h 522"/>
                  <a:gd name="T20" fmla="*/ 413 w 696"/>
                  <a:gd name="T21" fmla="*/ 138 h 522"/>
                  <a:gd name="T22" fmla="*/ 283 w 696"/>
                  <a:gd name="T23" fmla="*/ 138 h 522"/>
                  <a:gd name="T24" fmla="*/ 272 w 696"/>
                  <a:gd name="T25" fmla="*/ 48 h 522"/>
                  <a:gd name="T26" fmla="*/ 283 w 696"/>
                  <a:gd name="T27" fmla="*/ 138 h 522"/>
                  <a:gd name="T28" fmla="*/ 348 w 696"/>
                  <a:gd name="T29" fmla="*/ 445 h 522"/>
                  <a:gd name="T30" fmla="*/ 402 w 696"/>
                  <a:gd name="T31" fmla="*/ 174 h 522"/>
                  <a:gd name="T32" fmla="*/ 531 w 696"/>
                  <a:gd name="T33" fmla="*/ 174 h 522"/>
                  <a:gd name="T34" fmla="*/ 424 w 696"/>
                  <a:gd name="T35" fmla="*/ 174 h 522"/>
                  <a:gd name="T36" fmla="*/ 484 w 696"/>
                  <a:gd name="T37" fmla="*/ 108 h 522"/>
                  <a:gd name="T38" fmla="*/ 430 w 696"/>
                  <a:gd name="T39" fmla="*/ 152 h 522"/>
                  <a:gd name="T40" fmla="*/ 527 w 696"/>
                  <a:gd name="T41" fmla="*/ 44 h 522"/>
                  <a:gd name="T42" fmla="*/ 450 w 696"/>
                  <a:gd name="T43" fmla="*/ 44 h 522"/>
                  <a:gd name="T44" fmla="*/ 300 w 696"/>
                  <a:gd name="T45" fmla="*/ 44 h 522"/>
                  <a:gd name="T46" fmla="*/ 348 w 696"/>
                  <a:gd name="T47" fmla="*/ 84 h 522"/>
                  <a:gd name="T48" fmla="*/ 169 w 696"/>
                  <a:gd name="T49" fmla="*/ 44 h 522"/>
                  <a:gd name="T50" fmla="*/ 211 w 696"/>
                  <a:gd name="T51" fmla="*/ 78 h 522"/>
                  <a:gd name="T52" fmla="*/ 266 w 696"/>
                  <a:gd name="T53" fmla="*/ 152 h 522"/>
                  <a:gd name="T54" fmla="*/ 212 w 696"/>
                  <a:gd name="T55" fmla="*/ 108 h 522"/>
                  <a:gd name="T56" fmla="*/ 325 w 696"/>
                  <a:gd name="T57" fmla="*/ 441 h 522"/>
                  <a:gd name="T58" fmla="*/ 272 w 696"/>
                  <a:gd name="T59" fmla="*/ 174 h 522"/>
                  <a:gd name="T60" fmla="*/ 62 w 696"/>
                  <a:gd name="T61" fmla="*/ 174 h 522"/>
                  <a:gd name="T62" fmla="*/ 276 w 696"/>
                  <a:gd name="T63" fmla="*/ 402 h 522"/>
                  <a:gd name="T64" fmla="*/ 634 w 696"/>
                  <a:gd name="T65" fmla="*/ 174 h 522"/>
                  <a:gd name="T66" fmla="*/ 556 w 696"/>
                  <a:gd name="T67" fmla="*/ 174 h 522"/>
                  <a:gd name="T68" fmla="*/ 501 w 696"/>
                  <a:gd name="T69" fmla="*/ 94 h 522"/>
                  <a:gd name="T70" fmla="*/ 651 w 696"/>
                  <a:gd name="T71" fmla="*/ 152 h 522"/>
                  <a:gd name="T72" fmla="*/ 145 w 696"/>
                  <a:gd name="T73" fmla="*/ 52 h 522"/>
                  <a:gd name="T74" fmla="*/ 137 w 696"/>
                  <a:gd name="T75" fmla="*/ 152 h 522"/>
                  <a:gd name="T76" fmla="*/ 145 w 696"/>
                  <a:gd name="T77" fmla="*/ 52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96" h="522">
                    <a:moveTo>
                      <a:pt x="683" y="123"/>
                    </a:moveTo>
                    <a:cubicBezTo>
                      <a:pt x="573" y="13"/>
                      <a:pt x="573" y="13"/>
                      <a:pt x="573" y="13"/>
                    </a:cubicBezTo>
                    <a:cubicBezTo>
                      <a:pt x="565" y="5"/>
                      <a:pt x="554" y="0"/>
                      <a:pt x="542" y="0"/>
                    </a:cubicBezTo>
                    <a:cubicBezTo>
                      <a:pt x="154" y="0"/>
                      <a:pt x="154" y="0"/>
                      <a:pt x="154" y="0"/>
                    </a:cubicBezTo>
                    <a:cubicBezTo>
                      <a:pt x="142" y="0"/>
                      <a:pt x="131" y="5"/>
                      <a:pt x="123" y="13"/>
                    </a:cubicBezTo>
                    <a:cubicBezTo>
                      <a:pt x="13" y="123"/>
                      <a:pt x="13" y="123"/>
                      <a:pt x="13" y="123"/>
                    </a:cubicBezTo>
                    <a:cubicBezTo>
                      <a:pt x="4" y="132"/>
                      <a:pt x="0" y="143"/>
                      <a:pt x="0" y="154"/>
                    </a:cubicBezTo>
                    <a:cubicBezTo>
                      <a:pt x="0" y="165"/>
                      <a:pt x="4" y="175"/>
                      <a:pt x="11" y="183"/>
                    </a:cubicBezTo>
                    <a:cubicBezTo>
                      <a:pt x="315" y="507"/>
                      <a:pt x="315" y="507"/>
                      <a:pt x="315" y="507"/>
                    </a:cubicBezTo>
                    <a:cubicBezTo>
                      <a:pt x="324" y="516"/>
                      <a:pt x="336" y="522"/>
                      <a:pt x="348" y="522"/>
                    </a:cubicBezTo>
                    <a:cubicBezTo>
                      <a:pt x="360" y="522"/>
                      <a:pt x="372" y="516"/>
                      <a:pt x="381" y="507"/>
                    </a:cubicBezTo>
                    <a:cubicBezTo>
                      <a:pt x="685" y="183"/>
                      <a:pt x="685" y="183"/>
                      <a:pt x="685" y="183"/>
                    </a:cubicBezTo>
                    <a:cubicBezTo>
                      <a:pt x="692" y="175"/>
                      <a:pt x="696" y="164"/>
                      <a:pt x="696" y="154"/>
                    </a:cubicBezTo>
                    <a:cubicBezTo>
                      <a:pt x="696" y="143"/>
                      <a:pt x="692" y="132"/>
                      <a:pt x="683" y="123"/>
                    </a:cubicBezTo>
                    <a:close/>
                    <a:moveTo>
                      <a:pt x="396" y="152"/>
                    </a:moveTo>
                    <a:cubicBezTo>
                      <a:pt x="300" y="152"/>
                      <a:pt x="300" y="152"/>
                      <a:pt x="300" y="152"/>
                    </a:cubicBezTo>
                    <a:cubicBezTo>
                      <a:pt x="348" y="112"/>
                      <a:pt x="348" y="112"/>
                      <a:pt x="348" y="112"/>
                    </a:cubicBezTo>
                    <a:lnTo>
                      <a:pt x="396" y="152"/>
                    </a:lnTo>
                    <a:close/>
                    <a:moveTo>
                      <a:pt x="365" y="98"/>
                    </a:moveTo>
                    <a:cubicBezTo>
                      <a:pt x="424" y="48"/>
                      <a:pt x="424" y="48"/>
                      <a:pt x="424" y="48"/>
                    </a:cubicBezTo>
                    <a:cubicBezTo>
                      <a:pt x="468" y="92"/>
                      <a:pt x="468" y="92"/>
                      <a:pt x="468" y="92"/>
                    </a:cubicBezTo>
                    <a:cubicBezTo>
                      <a:pt x="413" y="138"/>
                      <a:pt x="413" y="138"/>
                      <a:pt x="413" y="138"/>
                    </a:cubicBezTo>
                    <a:lnTo>
                      <a:pt x="365" y="98"/>
                    </a:lnTo>
                    <a:close/>
                    <a:moveTo>
                      <a:pt x="283" y="138"/>
                    </a:moveTo>
                    <a:cubicBezTo>
                      <a:pt x="228" y="92"/>
                      <a:pt x="228" y="92"/>
                      <a:pt x="228" y="92"/>
                    </a:cubicBezTo>
                    <a:cubicBezTo>
                      <a:pt x="272" y="48"/>
                      <a:pt x="272" y="48"/>
                      <a:pt x="272" y="48"/>
                    </a:cubicBezTo>
                    <a:cubicBezTo>
                      <a:pt x="331" y="98"/>
                      <a:pt x="331" y="98"/>
                      <a:pt x="331" y="98"/>
                    </a:cubicBezTo>
                    <a:lnTo>
                      <a:pt x="283" y="138"/>
                    </a:lnTo>
                    <a:close/>
                    <a:moveTo>
                      <a:pt x="402" y="174"/>
                    </a:moveTo>
                    <a:cubicBezTo>
                      <a:pt x="348" y="445"/>
                      <a:pt x="348" y="445"/>
                      <a:pt x="348" y="445"/>
                    </a:cubicBezTo>
                    <a:cubicBezTo>
                      <a:pt x="294" y="174"/>
                      <a:pt x="294" y="174"/>
                      <a:pt x="294" y="174"/>
                    </a:cubicBezTo>
                    <a:lnTo>
                      <a:pt x="402" y="174"/>
                    </a:lnTo>
                    <a:close/>
                    <a:moveTo>
                      <a:pt x="424" y="174"/>
                    </a:moveTo>
                    <a:cubicBezTo>
                      <a:pt x="531" y="174"/>
                      <a:pt x="531" y="174"/>
                      <a:pt x="531" y="174"/>
                    </a:cubicBezTo>
                    <a:cubicBezTo>
                      <a:pt x="371" y="441"/>
                      <a:pt x="371" y="441"/>
                      <a:pt x="371" y="441"/>
                    </a:cubicBezTo>
                    <a:lnTo>
                      <a:pt x="424" y="174"/>
                    </a:lnTo>
                    <a:close/>
                    <a:moveTo>
                      <a:pt x="430" y="152"/>
                    </a:moveTo>
                    <a:cubicBezTo>
                      <a:pt x="484" y="108"/>
                      <a:pt x="484" y="108"/>
                      <a:pt x="484" y="108"/>
                    </a:cubicBezTo>
                    <a:cubicBezTo>
                      <a:pt x="528" y="152"/>
                      <a:pt x="528" y="152"/>
                      <a:pt x="528" y="152"/>
                    </a:cubicBezTo>
                    <a:lnTo>
                      <a:pt x="430" y="152"/>
                    </a:lnTo>
                    <a:close/>
                    <a:moveTo>
                      <a:pt x="450" y="44"/>
                    </a:moveTo>
                    <a:cubicBezTo>
                      <a:pt x="527" y="44"/>
                      <a:pt x="527" y="44"/>
                      <a:pt x="527" y="44"/>
                    </a:cubicBezTo>
                    <a:cubicBezTo>
                      <a:pt x="485" y="78"/>
                      <a:pt x="485" y="78"/>
                      <a:pt x="485" y="78"/>
                    </a:cubicBezTo>
                    <a:lnTo>
                      <a:pt x="450" y="44"/>
                    </a:lnTo>
                    <a:close/>
                    <a:moveTo>
                      <a:pt x="348" y="84"/>
                    </a:moveTo>
                    <a:cubicBezTo>
                      <a:pt x="300" y="44"/>
                      <a:pt x="300" y="44"/>
                      <a:pt x="300" y="44"/>
                    </a:cubicBezTo>
                    <a:cubicBezTo>
                      <a:pt x="396" y="44"/>
                      <a:pt x="396" y="44"/>
                      <a:pt x="396" y="44"/>
                    </a:cubicBezTo>
                    <a:lnTo>
                      <a:pt x="348" y="84"/>
                    </a:lnTo>
                    <a:close/>
                    <a:moveTo>
                      <a:pt x="211" y="78"/>
                    </a:moveTo>
                    <a:cubicBezTo>
                      <a:pt x="169" y="44"/>
                      <a:pt x="169" y="44"/>
                      <a:pt x="169" y="44"/>
                    </a:cubicBezTo>
                    <a:cubicBezTo>
                      <a:pt x="246" y="44"/>
                      <a:pt x="246" y="44"/>
                      <a:pt x="246" y="44"/>
                    </a:cubicBezTo>
                    <a:lnTo>
                      <a:pt x="211" y="78"/>
                    </a:lnTo>
                    <a:close/>
                    <a:moveTo>
                      <a:pt x="212" y="108"/>
                    </a:moveTo>
                    <a:cubicBezTo>
                      <a:pt x="266" y="152"/>
                      <a:pt x="266" y="152"/>
                      <a:pt x="266" y="152"/>
                    </a:cubicBezTo>
                    <a:cubicBezTo>
                      <a:pt x="168" y="152"/>
                      <a:pt x="168" y="152"/>
                      <a:pt x="168" y="152"/>
                    </a:cubicBezTo>
                    <a:lnTo>
                      <a:pt x="212" y="108"/>
                    </a:lnTo>
                    <a:close/>
                    <a:moveTo>
                      <a:pt x="272" y="174"/>
                    </a:moveTo>
                    <a:cubicBezTo>
                      <a:pt x="325" y="441"/>
                      <a:pt x="325" y="441"/>
                      <a:pt x="325" y="441"/>
                    </a:cubicBezTo>
                    <a:cubicBezTo>
                      <a:pt x="165" y="174"/>
                      <a:pt x="165" y="174"/>
                      <a:pt x="165" y="174"/>
                    </a:cubicBezTo>
                    <a:lnTo>
                      <a:pt x="272" y="174"/>
                    </a:lnTo>
                    <a:close/>
                    <a:moveTo>
                      <a:pt x="276" y="402"/>
                    </a:moveTo>
                    <a:cubicBezTo>
                      <a:pt x="62" y="174"/>
                      <a:pt x="62" y="174"/>
                      <a:pt x="62" y="174"/>
                    </a:cubicBezTo>
                    <a:cubicBezTo>
                      <a:pt x="140" y="174"/>
                      <a:pt x="140" y="174"/>
                      <a:pt x="140" y="174"/>
                    </a:cubicBezTo>
                    <a:lnTo>
                      <a:pt x="276" y="402"/>
                    </a:lnTo>
                    <a:close/>
                    <a:moveTo>
                      <a:pt x="556" y="174"/>
                    </a:moveTo>
                    <a:cubicBezTo>
                      <a:pt x="634" y="174"/>
                      <a:pt x="634" y="174"/>
                      <a:pt x="634" y="174"/>
                    </a:cubicBezTo>
                    <a:cubicBezTo>
                      <a:pt x="420" y="402"/>
                      <a:pt x="420" y="402"/>
                      <a:pt x="420" y="402"/>
                    </a:cubicBezTo>
                    <a:lnTo>
                      <a:pt x="556" y="174"/>
                    </a:lnTo>
                    <a:close/>
                    <a:moveTo>
                      <a:pt x="559" y="152"/>
                    </a:moveTo>
                    <a:cubicBezTo>
                      <a:pt x="501" y="94"/>
                      <a:pt x="501" y="94"/>
                      <a:pt x="501" y="94"/>
                    </a:cubicBezTo>
                    <a:cubicBezTo>
                      <a:pt x="551" y="52"/>
                      <a:pt x="551" y="52"/>
                      <a:pt x="551" y="52"/>
                    </a:cubicBezTo>
                    <a:cubicBezTo>
                      <a:pt x="651" y="152"/>
                      <a:pt x="651" y="152"/>
                      <a:pt x="651" y="152"/>
                    </a:cubicBezTo>
                    <a:lnTo>
                      <a:pt x="559" y="152"/>
                    </a:lnTo>
                    <a:close/>
                    <a:moveTo>
                      <a:pt x="145" y="52"/>
                    </a:moveTo>
                    <a:cubicBezTo>
                      <a:pt x="195" y="94"/>
                      <a:pt x="195" y="94"/>
                      <a:pt x="195" y="94"/>
                    </a:cubicBezTo>
                    <a:cubicBezTo>
                      <a:pt x="137" y="152"/>
                      <a:pt x="137" y="152"/>
                      <a:pt x="137" y="152"/>
                    </a:cubicBezTo>
                    <a:cubicBezTo>
                      <a:pt x="44" y="152"/>
                      <a:pt x="44" y="152"/>
                      <a:pt x="44" y="152"/>
                    </a:cubicBezTo>
                    <a:lnTo>
                      <a:pt x="145"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grpSp>
      <p:grpSp>
        <p:nvGrpSpPr>
          <p:cNvPr id="41" name="Group 40"/>
          <p:cNvGrpSpPr/>
          <p:nvPr/>
        </p:nvGrpSpPr>
        <p:grpSpPr>
          <a:xfrm>
            <a:off x="977888" y="4679142"/>
            <a:ext cx="4752713" cy="923827"/>
            <a:chOff x="1018985" y="5038738"/>
            <a:chExt cx="4752713" cy="923827"/>
          </a:xfrm>
        </p:grpSpPr>
        <p:grpSp>
          <p:nvGrpSpPr>
            <p:cNvPr id="21" name="Group 20"/>
            <p:cNvGrpSpPr/>
            <p:nvPr/>
          </p:nvGrpSpPr>
          <p:grpSpPr>
            <a:xfrm>
              <a:off x="2015278" y="5154725"/>
              <a:ext cx="3756420" cy="691851"/>
              <a:chOff x="2005004" y="4924770"/>
              <a:chExt cx="3756420" cy="691851"/>
            </a:xfrm>
          </p:grpSpPr>
          <p:sp>
            <p:nvSpPr>
              <p:cNvPr id="11" name="TextBox 10"/>
              <p:cNvSpPr txBox="1"/>
              <p:nvPr/>
            </p:nvSpPr>
            <p:spPr>
              <a:xfrm>
                <a:off x="2005004" y="4924770"/>
                <a:ext cx="1268296" cy="338554"/>
              </a:xfrm>
              <a:prstGeom prst="rect">
                <a:avLst/>
              </a:prstGeom>
              <a:noFill/>
            </p:spPr>
            <p:txBody>
              <a:bodyPr wrap="none" rtlCol="0">
                <a:spAutoFit/>
              </a:bodyPr>
              <a:lstStyle/>
              <a:p>
                <a:r>
                  <a:rPr lang="id-ID" sz="1600" b="1" dirty="0" err="1">
                    <a:solidFill>
                      <a:schemeClr val="bg1">
                        <a:lumMod val="50000"/>
                      </a:schemeClr>
                    </a:solidFill>
                    <a:latin typeface="+mj-lt"/>
                  </a:rPr>
                  <a:t>Comparsion</a:t>
                </a:r>
                <a:endParaRPr lang="id-ID" sz="1600" b="1" dirty="0">
                  <a:solidFill>
                    <a:schemeClr val="bg1">
                      <a:lumMod val="50000"/>
                    </a:schemeClr>
                  </a:solidFill>
                  <a:latin typeface="+mj-lt"/>
                </a:endParaRPr>
              </a:p>
            </p:txBody>
          </p:sp>
          <p:sp>
            <p:nvSpPr>
              <p:cNvPr id="12" name="Rectangle 11"/>
              <p:cNvSpPr/>
              <p:nvPr/>
            </p:nvSpPr>
            <p:spPr>
              <a:xfrm>
                <a:off x="2005004" y="5278067"/>
                <a:ext cx="3756420" cy="338554"/>
              </a:xfrm>
              <a:prstGeom prst="rect">
                <a:avLst/>
              </a:prstGeom>
            </p:spPr>
            <p:txBody>
              <a:bodyPr wrap="square">
                <a:spAutoFit/>
              </a:bodyPr>
              <a:lstStyle/>
              <a:p>
                <a:r>
                  <a:rPr lang="en-US" sz="1600" dirty="0">
                    <a:solidFill>
                      <a:schemeClr val="bg1">
                        <a:lumMod val="50000"/>
                      </a:schemeClr>
                    </a:solidFill>
                  </a:rPr>
                  <a:t>Strict and Abstract equality </a:t>
                </a:r>
                <a:r>
                  <a:rPr lang="en-US" sz="1600" dirty="0" err="1">
                    <a:solidFill>
                      <a:schemeClr val="bg1">
                        <a:lumMod val="50000"/>
                      </a:schemeClr>
                    </a:solidFill>
                  </a:rPr>
                  <a:t>comparsion</a:t>
                </a:r>
                <a:endParaRPr lang="id-ID" sz="1600" dirty="0">
                  <a:solidFill>
                    <a:schemeClr val="bg1">
                      <a:lumMod val="50000"/>
                    </a:schemeClr>
                  </a:solidFill>
                </a:endParaRPr>
              </a:p>
            </p:txBody>
          </p:sp>
        </p:grpSp>
        <p:grpSp>
          <p:nvGrpSpPr>
            <p:cNvPr id="29" name="Group 28"/>
            <p:cNvGrpSpPr/>
            <p:nvPr/>
          </p:nvGrpSpPr>
          <p:grpSpPr>
            <a:xfrm>
              <a:off x="1018985" y="5038738"/>
              <a:ext cx="923827" cy="923827"/>
              <a:chOff x="1018985" y="5038738"/>
              <a:chExt cx="923827" cy="923827"/>
            </a:xfrm>
          </p:grpSpPr>
          <p:sp>
            <p:nvSpPr>
              <p:cNvPr id="10" name="Oval 9"/>
              <p:cNvSpPr/>
              <p:nvPr/>
            </p:nvSpPr>
            <p:spPr>
              <a:xfrm>
                <a:off x="1018985" y="5038738"/>
                <a:ext cx="923827" cy="92382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Freeform 13"/>
              <p:cNvSpPr>
                <a:spLocks noEditPoints="1"/>
              </p:cNvSpPr>
              <p:nvPr/>
            </p:nvSpPr>
            <p:spPr bwMode="auto">
              <a:xfrm>
                <a:off x="1292977" y="5317647"/>
                <a:ext cx="375843" cy="366008"/>
              </a:xfrm>
              <a:custGeom>
                <a:avLst/>
                <a:gdLst>
                  <a:gd name="T0" fmla="*/ 161 w 226"/>
                  <a:gd name="T1" fmla="*/ 0 h 220"/>
                  <a:gd name="T2" fmla="*/ 96 w 226"/>
                  <a:gd name="T3" fmla="*/ 47 h 220"/>
                  <a:gd name="T4" fmla="*/ 95 w 226"/>
                  <a:gd name="T5" fmla="*/ 47 h 220"/>
                  <a:gd name="T6" fmla="*/ 24 w 226"/>
                  <a:gd name="T7" fmla="*/ 119 h 220"/>
                  <a:gd name="T8" fmla="*/ 1 w 226"/>
                  <a:gd name="T9" fmla="*/ 189 h 220"/>
                  <a:gd name="T10" fmla="*/ 24 w 226"/>
                  <a:gd name="T11" fmla="*/ 220 h 220"/>
                  <a:gd name="T12" fmla="*/ 90 w 226"/>
                  <a:gd name="T13" fmla="*/ 203 h 220"/>
                  <a:gd name="T14" fmla="*/ 207 w 226"/>
                  <a:gd name="T15" fmla="*/ 91 h 220"/>
                  <a:gd name="T16" fmla="*/ 110 w 226"/>
                  <a:gd name="T17" fmla="*/ 164 h 220"/>
                  <a:gd name="T18" fmla="*/ 170 w 226"/>
                  <a:gd name="T19" fmla="*/ 81 h 220"/>
                  <a:gd name="T20" fmla="*/ 163 w 226"/>
                  <a:gd name="T21" fmla="*/ 115 h 220"/>
                  <a:gd name="T22" fmla="*/ 110 w 226"/>
                  <a:gd name="T23" fmla="*/ 169 h 220"/>
                  <a:gd name="T24" fmla="*/ 102 w 226"/>
                  <a:gd name="T25" fmla="*/ 139 h 220"/>
                  <a:gd name="T26" fmla="*/ 79 w 226"/>
                  <a:gd name="T27" fmla="*/ 117 h 220"/>
                  <a:gd name="T28" fmla="*/ 159 w 226"/>
                  <a:gd name="T29" fmla="*/ 61 h 220"/>
                  <a:gd name="T30" fmla="*/ 102 w 226"/>
                  <a:gd name="T31" fmla="*/ 139 h 220"/>
                  <a:gd name="T32" fmla="*/ 52 w 226"/>
                  <a:gd name="T33" fmla="*/ 110 h 220"/>
                  <a:gd name="T34" fmla="*/ 137 w 226"/>
                  <a:gd name="T35" fmla="*/ 49 h 220"/>
                  <a:gd name="T36" fmla="*/ 29 w 226"/>
                  <a:gd name="T37" fmla="*/ 205 h 220"/>
                  <a:gd name="T38" fmla="*/ 14 w 226"/>
                  <a:gd name="T39" fmla="*/ 196 h 220"/>
                  <a:gd name="T40" fmla="*/ 22 w 226"/>
                  <a:gd name="T41" fmla="*/ 166 h 220"/>
                  <a:gd name="T42" fmla="*/ 54 w 226"/>
                  <a:gd name="T43" fmla="*/ 199 h 220"/>
                  <a:gd name="T44" fmla="*/ 61 w 226"/>
                  <a:gd name="T45" fmla="*/ 197 h 220"/>
                  <a:gd name="T46" fmla="*/ 24 w 226"/>
                  <a:gd name="T47" fmla="*/ 159 h 220"/>
                  <a:gd name="T48" fmla="*/ 33 w 226"/>
                  <a:gd name="T49" fmla="*/ 129 h 220"/>
                  <a:gd name="T50" fmla="*/ 89 w 226"/>
                  <a:gd name="T51" fmla="*/ 189 h 220"/>
                  <a:gd name="T52" fmla="*/ 61 w 226"/>
                  <a:gd name="T53" fmla="*/ 197 h 220"/>
                  <a:gd name="T54" fmla="*/ 186 w 226"/>
                  <a:gd name="T55" fmla="*/ 93 h 220"/>
                  <a:gd name="T56" fmla="*/ 168 w 226"/>
                  <a:gd name="T57" fmla="*/ 52 h 220"/>
                  <a:gd name="T58" fmla="*/ 139 w 226"/>
                  <a:gd name="T59" fmla="*/ 23 h 220"/>
                  <a:gd name="T60" fmla="*/ 192 w 226"/>
                  <a:gd name="T61" fmla="*/ 27 h 220"/>
                  <a:gd name="T62" fmla="*/ 197 w 226"/>
                  <a:gd name="T63" fmla="*/ 8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6" h="220">
                    <a:moveTo>
                      <a:pt x="202" y="18"/>
                    </a:moveTo>
                    <a:cubicBezTo>
                      <a:pt x="191" y="6"/>
                      <a:pt x="176" y="0"/>
                      <a:pt x="161" y="0"/>
                    </a:cubicBezTo>
                    <a:cubicBezTo>
                      <a:pt x="149" y="0"/>
                      <a:pt x="137" y="5"/>
                      <a:pt x="129" y="13"/>
                    </a:cubicBezTo>
                    <a:cubicBezTo>
                      <a:pt x="96" y="47"/>
                      <a:pt x="96" y="47"/>
                      <a:pt x="96" y="47"/>
                    </a:cubicBezTo>
                    <a:cubicBezTo>
                      <a:pt x="96" y="47"/>
                      <a:pt x="95" y="47"/>
                      <a:pt x="95" y="47"/>
                    </a:cubicBezTo>
                    <a:cubicBezTo>
                      <a:pt x="95" y="47"/>
                      <a:pt x="95" y="47"/>
                      <a:pt x="95" y="47"/>
                    </a:cubicBezTo>
                    <a:cubicBezTo>
                      <a:pt x="95" y="47"/>
                      <a:pt x="95" y="47"/>
                      <a:pt x="95" y="47"/>
                    </a:cubicBezTo>
                    <a:cubicBezTo>
                      <a:pt x="24" y="119"/>
                      <a:pt x="24" y="119"/>
                      <a:pt x="24" y="119"/>
                    </a:cubicBezTo>
                    <a:cubicBezTo>
                      <a:pt x="21" y="122"/>
                      <a:pt x="19" y="126"/>
                      <a:pt x="17" y="130"/>
                    </a:cubicBezTo>
                    <a:cubicBezTo>
                      <a:pt x="1" y="189"/>
                      <a:pt x="1" y="189"/>
                      <a:pt x="1" y="189"/>
                    </a:cubicBezTo>
                    <a:cubicBezTo>
                      <a:pt x="1" y="189"/>
                      <a:pt x="0" y="194"/>
                      <a:pt x="0" y="196"/>
                    </a:cubicBezTo>
                    <a:cubicBezTo>
                      <a:pt x="0" y="209"/>
                      <a:pt x="11" y="220"/>
                      <a:pt x="24" y="220"/>
                    </a:cubicBezTo>
                    <a:cubicBezTo>
                      <a:pt x="27" y="220"/>
                      <a:pt x="32" y="219"/>
                      <a:pt x="32" y="219"/>
                    </a:cubicBezTo>
                    <a:cubicBezTo>
                      <a:pt x="90" y="203"/>
                      <a:pt x="90" y="203"/>
                      <a:pt x="90" y="203"/>
                    </a:cubicBezTo>
                    <a:cubicBezTo>
                      <a:pt x="95" y="202"/>
                      <a:pt x="99" y="200"/>
                      <a:pt x="102" y="196"/>
                    </a:cubicBezTo>
                    <a:cubicBezTo>
                      <a:pt x="207" y="91"/>
                      <a:pt x="207" y="91"/>
                      <a:pt x="207" y="91"/>
                    </a:cubicBezTo>
                    <a:cubicBezTo>
                      <a:pt x="226" y="72"/>
                      <a:pt x="224" y="40"/>
                      <a:pt x="202" y="18"/>
                    </a:cubicBezTo>
                    <a:close/>
                    <a:moveTo>
                      <a:pt x="110" y="164"/>
                    </a:moveTo>
                    <a:cubicBezTo>
                      <a:pt x="110" y="157"/>
                      <a:pt x="108" y="151"/>
                      <a:pt x="105" y="146"/>
                    </a:cubicBezTo>
                    <a:cubicBezTo>
                      <a:pt x="170" y="81"/>
                      <a:pt x="170" y="81"/>
                      <a:pt x="170" y="81"/>
                    </a:cubicBezTo>
                    <a:cubicBezTo>
                      <a:pt x="174" y="93"/>
                      <a:pt x="172" y="106"/>
                      <a:pt x="163" y="115"/>
                    </a:cubicBezTo>
                    <a:cubicBezTo>
                      <a:pt x="163" y="115"/>
                      <a:pt x="163" y="115"/>
                      <a:pt x="163" y="115"/>
                    </a:cubicBezTo>
                    <a:cubicBezTo>
                      <a:pt x="163" y="115"/>
                      <a:pt x="163" y="115"/>
                      <a:pt x="163" y="115"/>
                    </a:cubicBezTo>
                    <a:cubicBezTo>
                      <a:pt x="110" y="169"/>
                      <a:pt x="110" y="169"/>
                      <a:pt x="110" y="169"/>
                    </a:cubicBezTo>
                    <a:cubicBezTo>
                      <a:pt x="110" y="167"/>
                      <a:pt x="110" y="165"/>
                      <a:pt x="110" y="164"/>
                    </a:cubicBezTo>
                    <a:close/>
                    <a:moveTo>
                      <a:pt x="102" y="139"/>
                    </a:moveTo>
                    <a:cubicBezTo>
                      <a:pt x="99" y="135"/>
                      <a:pt x="96" y="131"/>
                      <a:pt x="93" y="127"/>
                    </a:cubicBezTo>
                    <a:cubicBezTo>
                      <a:pt x="88" y="123"/>
                      <a:pt x="84" y="120"/>
                      <a:pt x="79" y="117"/>
                    </a:cubicBezTo>
                    <a:cubicBezTo>
                      <a:pt x="144" y="52"/>
                      <a:pt x="144" y="52"/>
                      <a:pt x="144" y="52"/>
                    </a:cubicBezTo>
                    <a:cubicBezTo>
                      <a:pt x="149" y="54"/>
                      <a:pt x="154" y="57"/>
                      <a:pt x="159" y="61"/>
                    </a:cubicBezTo>
                    <a:cubicBezTo>
                      <a:pt x="162" y="65"/>
                      <a:pt x="165" y="69"/>
                      <a:pt x="167" y="74"/>
                    </a:cubicBezTo>
                    <a:lnTo>
                      <a:pt x="102" y="139"/>
                    </a:lnTo>
                    <a:close/>
                    <a:moveTo>
                      <a:pt x="72" y="114"/>
                    </a:moveTo>
                    <a:cubicBezTo>
                      <a:pt x="66" y="111"/>
                      <a:pt x="59" y="110"/>
                      <a:pt x="52" y="110"/>
                    </a:cubicBezTo>
                    <a:cubicBezTo>
                      <a:pt x="105" y="56"/>
                      <a:pt x="105" y="56"/>
                      <a:pt x="105" y="56"/>
                    </a:cubicBezTo>
                    <a:cubicBezTo>
                      <a:pt x="113" y="48"/>
                      <a:pt x="125" y="46"/>
                      <a:pt x="137" y="49"/>
                    </a:cubicBezTo>
                    <a:lnTo>
                      <a:pt x="72" y="114"/>
                    </a:lnTo>
                    <a:close/>
                    <a:moveTo>
                      <a:pt x="29" y="205"/>
                    </a:moveTo>
                    <a:cubicBezTo>
                      <a:pt x="28" y="206"/>
                      <a:pt x="26" y="206"/>
                      <a:pt x="24" y="206"/>
                    </a:cubicBezTo>
                    <a:cubicBezTo>
                      <a:pt x="18" y="206"/>
                      <a:pt x="14" y="202"/>
                      <a:pt x="14" y="196"/>
                    </a:cubicBezTo>
                    <a:cubicBezTo>
                      <a:pt x="14" y="195"/>
                      <a:pt x="14" y="193"/>
                      <a:pt x="14" y="192"/>
                    </a:cubicBezTo>
                    <a:cubicBezTo>
                      <a:pt x="22" y="166"/>
                      <a:pt x="22" y="166"/>
                      <a:pt x="22" y="166"/>
                    </a:cubicBezTo>
                    <a:cubicBezTo>
                      <a:pt x="30" y="166"/>
                      <a:pt x="38" y="169"/>
                      <a:pt x="45" y="175"/>
                    </a:cubicBezTo>
                    <a:cubicBezTo>
                      <a:pt x="51" y="182"/>
                      <a:pt x="55" y="191"/>
                      <a:pt x="54" y="199"/>
                    </a:cubicBezTo>
                    <a:lnTo>
                      <a:pt x="29" y="205"/>
                    </a:lnTo>
                    <a:close/>
                    <a:moveTo>
                      <a:pt x="61" y="197"/>
                    </a:moveTo>
                    <a:cubicBezTo>
                      <a:pt x="61" y="188"/>
                      <a:pt x="57" y="178"/>
                      <a:pt x="50" y="170"/>
                    </a:cubicBezTo>
                    <a:cubicBezTo>
                      <a:pt x="42" y="163"/>
                      <a:pt x="33" y="159"/>
                      <a:pt x="24" y="159"/>
                    </a:cubicBezTo>
                    <a:cubicBezTo>
                      <a:pt x="30" y="134"/>
                      <a:pt x="30" y="134"/>
                      <a:pt x="30" y="134"/>
                    </a:cubicBezTo>
                    <a:cubicBezTo>
                      <a:pt x="31" y="132"/>
                      <a:pt x="32" y="131"/>
                      <a:pt x="33" y="129"/>
                    </a:cubicBezTo>
                    <a:cubicBezTo>
                      <a:pt x="47" y="119"/>
                      <a:pt x="68" y="122"/>
                      <a:pt x="83" y="137"/>
                    </a:cubicBezTo>
                    <a:cubicBezTo>
                      <a:pt x="98" y="153"/>
                      <a:pt x="101" y="175"/>
                      <a:pt x="89" y="189"/>
                    </a:cubicBezTo>
                    <a:cubicBezTo>
                      <a:pt x="88" y="190"/>
                      <a:pt x="87" y="190"/>
                      <a:pt x="86" y="190"/>
                    </a:cubicBezTo>
                    <a:lnTo>
                      <a:pt x="61" y="197"/>
                    </a:lnTo>
                    <a:close/>
                    <a:moveTo>
                      <a:pt x="197" y="81"/>
                    </a:moveTo>
                    <a:cubicBezTo>
                      <a:pt x="186" y="93"/>
                      <a:pt x="186" y="93"/>
                      <a:pt x="186" y="93"/>
                    </a:cubicBezTo>
                    <a:cubicBezTo>
                      <a:pt x="186" y="91"/>
                      <a:pt x="186" y="90"/>
                      <a:pt x="186" y="88"/>
                    </a:cubicBezTo>
                    <a:cubicBezTo>
                      <a:pt x="185" y="75"/>
                      <a:pt x="178" y="62"/>
                      <a:pt x="168" y="52"/>
                    </a:cubicBezTo>
                    <a:cubicBezTo>
                      <a:pt x="157" y="41"/>
                      <a:pt x="142" y="34"/>
                      <a:pt x="127" y="34"/>
                    </a:cubicBezTo>
                    <a:cubicBezTo>
                      <a:pt x="139" y="23"/>
                      <a:pt x="139" y="23"/>
                      <a:pt x="139" y="23"/>
                    </a:cubicBezTo>
                    <a:cubicBezTo>
                      <a:pt x="145" y="17"/>
                      <a:pt x="153" y="14"/>
                      <a:pt x="161" y="14"/>
                    </a:cubicBezTo>
                    <a:cubicBezTo>
                      <a:pt x="172" y="14"/>
                      <a:pt x="184" y="19"/>
                      <a:pt x="192" y="27"/>
                    </a:cubicBezTo>
                    <a:cubicBezTo>
                      <a:pt x="201" y="36"/>
                      <a:pt x="205" y="46"/>
                      <a:pt x="206" y="56"/>
                    </a:cubicBezTo>
                    <a:cubicBezTo>
                      <a:pt x="207" y="66"/>
                      <a:pt x="204" y="75"/>
                      <a:pt x="197" y="8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grpSp>
      <p:grpSp>
        <p:nvGrpSpPr>
          <p:cNvPr id="42" name="Group 41"/>
          <p:cNvGrpSpPr/>
          <p:nvPr/>
        </p:nvGrpSpPr>
        <p:grpSpPr>
          <a:xfrm>
            <a:off x="6504501" y="2065164"/>
            <a:ext cx="5026174" cy="971119"/>
            <a:chOff x="6545598" y="2424760"/>
            <a:chExt cx="5026174" cy="971119"/>
          </a:xfrm>
        </p:grpSpPr>
        <p:grpSp>
          <p:nvGrpSpPr>
            <p:cNvPr id="20" name="Group 19"/>
            <p:cNvGrpSpPr/>
            <p:nvPr/>
          </p:nvGrpSpPr>
          <p:grpSpPr>
            <a:xfrm>
              <a:off x="7615058" y="2476773"/>
              <a:ext cx="3956714" cy="919106"/>
              <a:chOff x="7553414" y="2343211"/>
              <a:chExt cx="3956714" cy="919106"/>
            </a:xfrm>
          </p:grpSpPr>
          <p:sp>
            <p:nvSpPr>
              <p:cNvPr id="14" name="TextBox 13"/>
              <p:cNvSpPr txBox="1"/>
              <p:nvPr/>
            </p:nvSpPr>
            <p:spPr>
              <a:xfrm>
                <a:off x="7553414" y="2343211"/>
                <a:ext cx="3014030" cy="338554"/>
              </a:xfrm>
              <a:prstGeom prst="rect">
                <a:avLst/>
              </a:prstGeom>
              <a:noFill/>
            </p:spPr>
            <p:txBody>
              <a:bodyPr wrap="none" rtlCol="0">
                <a:spAutoFit/>
              </a:bodyPr>
              <a:lstStyle/>
              <a:p>
                <a:r>
                  <a:rPr lang="id-ID" sz="1600" b="1" dirty="0" err="1">
                    <a:solidFill>
                      <a:schemeClr val="bg1">
                        <a:lumMod val="50000"/>
                      </a:schemeClr>
                    </a:solidFill>
                    <a:latin typeface="+mj-lt"/>
                  </a:rPr>
                  <a:t>Control</a:t>
                </a:r>
                <a:r>
                  <a:rPr lang="id-ID" sz="1600" b="1" dirty="0">
                    <a:solidFill>
                      <a:schemeClr val="bg1">
                        <a:lumMod val="50000"/>
                      </a:schemeClr>
                    </a:solidFill>
                    <a:latin typeface="+mj-lt"/>
                  </a:rPr>
                  <a:t> </a:t>
                </a:r>
                <a:r>
                  <a:rPr lang="id-ID" sz="1600" b="1" dirty="0" err="1">
                    <a:solidFill>
                      <a:schemeClr val="bg1">
                        <a:lumMod val="50000"/>
                      </a:schemeClr>
                    </a:solidFill>
                    <a:latin typeface="+mj-lt"/>
                  </a:rPr>
                  <a:t>flow</a:t>
                </a:r>
                <a:r>
                  <a:rPr lang="id-ID" sz="1600" b="1" dirty="0">
                    <a:solidFill>
                      <a:schemeClr val="bg1">
                        <a:lumMod val="50000"/>
                      </a:schemeClr>
                    </a:solidFill>
                    <a:latin typeface="+mj-lt"/>
                  </a:rPr>
                  <a:t> </a:t>
                </a:r>
                <a:r>
                  <a:rPr lang="id-ID" sz="1600" b="1" dirty="0" err="1">
                    <a:solidFill>
                      <a:schemeClr val="bg1">
                        <a:lumMod val="50000"/>
                      </a:schemeClr>
                    </a:solidFill>
                    <a:latin typeface="+mj-lt"/>
                  </a:rPr>
                  <a:t>and</a:t>
                </a:r>
                <a:r>
                  <a:rPr lang="id-ID" sz="1600" b="1" dirty="0">
                    <a:solidFill>
                      <a:schemeClr val="bg1">
                        <a:lumMod val="50000"/>
                      </a:schemeClr>
                    </a:solidFill>
                    <a:latin typeface="+mj-lt"/>
                  </a:rPr>
                  <a:t> </a:t>
                </a:r>
                <a:r>
                  <a:rPr lang="id-ID" sz="1600" b="1" dirty="0" err="1">
                    <a:solidFill>
                      <a:schemeClr val="bg1">
                        <a:lumMod val="50000"/>
                      </a:schemeClr>
                    </a:solidFill>
                    <a:latin typeface="+mj-lt"/>
                  </a:rPr>
                  <a:t>error</a:t>
                </a:r>
                <a:r>
                  <a:rPr lang="id-ID" sz="1600" b="1" dirty="0">
                    <a:solidFill>
                      <a:schemeClr val="bg1">
                        <a:lumMod val="50000"/>
                      </a:schemeClr>
                    </a:solidFill>
                    <a:latin typeface="+mj-lt"/>
                  </a:rPr>
                  <a:t> </a:t>
                </a:r>
                <a:r>
                  <a:rPr lang="id-ID" sz="1600" b="1" dirty="0" err="1">
                    <a:solidFill>
                      <a:schemeClr val="bg1">
                        <a:lumMod val="50000"/>
                      </a:schemeClr>
                    </a:solidFill>
                    <a:latin typeface="+mj-lt"/>
                  </a:rPr>
                  <a:t>handling</a:t>
                </a:r>
                <a:endParaRPr lang="id-ID" sz="1600" b="1" dirty="0">
                  <a:solidFill>
                    <a:schemeClr val="bg1">
                      <a:lumMod val="50000"/>
                    </a:schemeClr>
                  </a:solidFill>
                  <a:latin typeface="+mj-lt"/>
                </a:endParaRPr>
              </a:p>
            </p:txBody>
          </p:sp>
          <p:sp>
            <p:nvSpPr>
              <p:cNvPr id="15" name="Rectangle 14"/>
              <p:cNvSpPr/>
              <p:nvPr/>
            </p:nvSpPr>
            <p:spPr>
              <a:xfrm>
                <a:off x="7553414" y="2677542"/>
                <a:ext cx="3956714" cy="584775"/>
              </a:xfrm>
              <a:prstGeom prst="rect">
                <a:avLst/>
              </a:prstGeom>
            </p:spPr>
            <p:txBody>
              <a:bodyPr wrap="square">
                <a:spAutoFit/>
              </a:bodyPr>
              <a:lstStyle/>
              <a:p>
                <a:r>
                  <a:rPr lang="en-US" sz="1600" dirty="0">
                    <a:solidFill>
                      <a:schemeClr val="bg1">
                        <a:lumMod val="50000"/>
                      </a:schemeClr>
                    </a:solidFill>
                  </a:rPr>
                  <a:t>Block  statement, conditional </a:t>
                </a:r>
                <a:r>
                  <a:rPr lang="en-US" sz="1600" dirty="0" smtClean="0">
                    <a:solidFill>
                      <a:schemeClr val="bg1">
                        <a:lumMod val="50000"/>
                      </a:schemeClr>
                    </a:solidFill>
                  </a:rPr>
                  <a:t>statements, error handling</a:t>
                </a:r>
                <a:endParaRPr lang="id-ID" sz="1600" dirty="0">
                  <a:solidFill>
                    <a:schemeClr val="bg1">
                      <a:lumMod val="50000"/>
                    </a:schemeClr>
                  </a:solidFill>
                </a:endParaRPr>
              </a:p>
            </p:txBody>
          </p:sp>
        </p:grpSp>
        <p:grpSp>
          <p:nvGrpSpPr>
            <p:cNvPr id="33" name="Group 32"/>
            <p:cNvGrpSpPr/>
            <p:nvPr/>
          </p:nvGrpSpPr>
          <p:grpSpPr>
            <a:xfrm>
              <a:off x="6545598" y="2424760"/>
              <a:ext cx="923827" cy="923827"/>
              <a:chOff x="6545598" y="2424760"/>
              <a:chExt cx="923827" cy="923827"/>
            </a:xfrm>
          </p:grpSpPr>
          <p:sp>
            <p:nvSpPr>
              <p:cNvPr id="13" name="Oval 12"/>
              <p:cNvSpPr/>
              <p:nvPr/>
            </p:nvSpPr>
            <p:spPr>
              <a:xfrm>
                <a:off x="6545598" y="2424760"/>
                <a:ext cx="923827" cy="92382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0" name="Group 29"/>
              <p:cNvGrpSpPr/>
              <p:nvPr/>
            </p:nvGrpSpPr>
            <p:grpSpPr>
              <a:xfrm>
                <a:off x="6833599" y="2712796"/>
                <a:ext cx="347824" cy="347755"/>
                <a:chOff x="7938" y="-3175"/>
                <a:chExt cx="8029575" cy="8027988"/>
              </a:xfrm>
              <a:solidFill>
                <a:schemeClr val="bg1"/>
              </a:solidFill>
            </p:grpSpPr>
            <p:sp>
              <p:nvSpPr>
                <p:cNvPr id="31" name="Freeform 23"/>
                <p:cNvSpPr>
                  <a:spLocks noEditPoints="1"/>
                </p:cNvSpPr>
                <p:nvPr/>
              </p:nvSpPr>
              <p:spPr bwMode="auto">
                <a:xfrm>
                  <a:off x="7938" y="-3175"/>
                  <a:ext cx="8029575" cy="8027988"/>
                </a:xfrm>
                <a:custGeom>
                  <a:avLst/>
                  <a:gdLst>
                    <a:gd name="T0" fmla="*/ 818 w 2138"/>
                    <a:gd name="T1" fmla="*/ 1635 h 2138"/>
                    <a:gd name="T2" fmla="*/ 818 w 2138"/>
                    <a:gd name="T3" fmla="*/ 1635 h 2138"/>
                    <a:gd name="T4" fmla="*/ 1257 w 2138"/>
                    <a:gd name="T5" fmla="*/ 1507 h 2138"/>
                    <a:gd name="T6" fmla="*/ 1301 w 2138"/>
                    <a:gd name="T7" fmla="*/ 1550 h 2138"/>
                    <a:gd name="T8" fmla="*/ 1249 w 2138"/>
                    <a:gd name="T9" fmla="*/ 1602 h 2138"/>
                    <a:gd name="T10" fmla="*/ 1711 w 2138"/>
                    <a:gd name="T11" fmla="*/ 2064 h 2138"/>
                    <a:gd name="T12" fmla="*/ 1888 w 2138"/>
                    <a:gd name="T13" fmla="*/ 2138 h 2138"/>
                    <a:gd name="T14" fmla="*/ 2065 w 2138"/>
                    <a:gd name="T15" fmla="*/ 2064 h 2138"/>
                    <a:gd name="T16" fmla="*/ 2138 w 2138"/>
                    <a:gd name="T17" fmla="*/ 1888 h 2138"/>
                    <a:gd name="T18" fmla="*/ 2065 w 2138"/>
                    <a:gd name="T19" fmla="*/ 1711 h 2138"/>
                    <a:gd name="T20" fmla="*/ 1603 w 2138"/>
                    <a:gd name="T21" fmla="*/ 1248 h 2138"/>
                    <a:gd name="T22" fmla="*/ 1551 w 2138"/>
                    <a:gd name="T23" fmla="*/ 1300 h 2138"/>
                    <a:gd name="T24" fmla="*/ 1507 w 2138"/>
                    <a:gd name="T25" fmla="*/ 1257 h 2138"/>
                    <a:gd name="T26" fmla="*/ 1633 w 2138"/>
                    <a:gd name="T27" fmla="*/ 760 h 2138"/>
                    <a:gd name="T28" fmla="*/ 1396 w 2138"/>
                    <a:gd name="T29" fmla="*/ 239 h 2138"/>
                    <a:gd name="T30" fmla="*/ 818 w 2138"/>
                    <a:gd name="T31" fmla="*/ 0 h 2138"/>
                    <a:gd name="T32" fmla="*/ 240 w 2138"/>
                    <a:gd name="T33" fmla="*/ 239 h 2138"/>
                    <a:gd name="T34" fmla="*/ 0 w 2138"/>
                    <a:gd name="T35" fmla="*/ 817 h 2138"/>
                    <a:gd name="T36" fmla="*/ 240 w 2138"/>
                    <a:gd name="T37" fmla="*/ 1395 h 2138"/>
                    <a:gd name="T38" fmla="*/ 818 w 2138"/>
                    <a:gd name="T39" fmla="*/ 1635 h 2138"/>
                    <a:gd name="T40" fmla="*/ 2009 w 2138"/>
                    <a:gd name="T41" fmla="*/ 1888 h 2138"/>
                    <a:gd name="T42" fmla="*/ 1973 w 2138"/>
                    <a:gd name="T43" fmla="*/ 1973 h 2138"/>
                    <a:gd name="T44" fmla="*/ 1888 w 2138"/>
                    <a:gd name="T45" fmla="*/ 2008 h 2138"/>
                    <a:gd name="T46" fmla="*/ 1803 w 2138"/>
                    <a:gd name="T47" fmla="*/ 1973 h 2138"/>
                    <a:gd name="T48" fmla="*/ 1444 w 2138"/>
                    <a:gd name="T49" fmla="*/ 1614 h 2138"/>
                    <a:gd name="T50" fmla="*/ 1614 w 2138"/>
                    <a:gd name="T51" fmla="*/ 1444 h 2138"/>
                    <a:gd name="T52" fmla="*/ 1973 w 2138"/>
                    <a:gd name="T53" fmla="*/ 1802 h 2138"/>
                    <a:gd name="T54" fmla="*/ 2009 w 2138"/>
                    <a:gd name="T55" fmla="*/ 1888 h 2138"/>
                    <a:gd name="T56" fmla="*/ 1392 w 2138"/>
                    <a:gd name="T57" fmla="*/ 1459 h 2138"/>
                    <a:gd name="T58" fmla="*/ 1361 w 2138"/>
                    <a:gd name="T59" fmla="*/ 1427 h 2138"/>
                    <a:gd name="T60" fmla="*/ 1362 w 2138"/>
                    <a:gd name="T61" fmla="*/ 1427 h 2138"/>
                    <a:gd name="T62" fmla="*/ 1377 w 2138"/>
                    <a:gd name="T63" fmla="*/ 1413 h 2138"/>
                    <a:gd name="T64" fmla="*/ 1380 w 2138"/>
                    <a:gd name="T65" fmla="*/ 1410 h 2138"/>
                    <a:gd name="T66" fmla="*/ 1396 w 2138"/>
                    <a:gd name="T67" fmla="*/ 1395 h 2138"/>
                    <a:gd name="T68" fmla="*/ 1411 w 2138"/>
                    <a:gd name="T69" fmla="*/ 1380 h 2138"/>
                    <a:gd name="T70" fmla="*/ 1413 w 2138"/>
                    <a:gd name="T71" fmla="*/ 1377 h 2138"/>
                    <a:gd name="T72" fmla="*/ 1428 w 2138"/>
                    <a:gd name="T73" fmla="*/ 1361 h 2138"/>
                    <a:gd name="T74" fmla="*/ 1428 w 2138"/>
                    <a:gd name="T75" fmla="*/ 1361 h 2138"/>
                    <a:gd name="T76" fmla="*/ 1459 w 2138"/>
                    <a:gd name="T77" fmla="*/ 1392 h 2138"/>
                    <a:gd name="T78" fmla="*/ 1392 w 2138"/>
                    <a:gd name="T79" fmla="*/ 1459 h 2138"/>
                    <a:gd name="T80" fmla="*/ 331 w 2138"/>
                    <a:gd name="T81" fmla="*/ 331 h 2138"/>
                    <a:gd name="T82" fmla="*/ 818 w 2138"/>
                    <a:gd name="T83" fmla="*/ 129 h 2138"/>
                    <a:gd name="T84" fmla="*/ 1304 w 2138"/>
                    <a:gd name="T85" fmla="*/ 331 h 2138"/>
                    <a:gd name="T86" fmla="*/ 1504 w 2138"/>
                    <a:gd name="T87" fmla="*/ 769 h 2138"/>
                    <a:gd name="T88" fmla="*/ 1371 w 2138"/>
                    <a:gd name="T89" fmla="*/ 1226 h 2138"/>
                    <a:gd name="T90" fmla="*/ 1371 w 2138"/>
                    <a:gd name="T91" fmla="*/ 1226 h 2138"/>
                    <a:gd name="T92" fmla="*/ 1304 w 2138"/>
                    <a:gd name="T93" fmla="*/ 1303 h 2138"/>
                    <a:gd name="T94" fmla="*/ 1280 w 2138"/>
                    <a:gd name="T95" fmla="*/ 1326 h 2138"/>
                    <a:gd name="T96" fmla="*/ 1226 w 2138"/>
                    <a:gd name="T97" fmla="*/ 1370 h 2138"/>
                    <a:gd name="T98" fmla="*/ 818 w 2138"/>
                    <a:gd name="T99" fmla="*/ 1505 h 2138"/>
                    <a:gd name="T100" fmla="*/ 331 w 2138"/>
                    <a:gd name="T101" fmla="*/ 1303 h 2138"/>
                    <a:gd name="T102" fmla="*/ 331 w 2138"/>
                    <a:gd name="T103" fmla="*/ 331 h 2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38" h="2138">
                      <a:moveTo>
                        <a:pt x="818" y="1635"/>
                      </a:moveTo>
                      <a:cubicBezTo>
                        <a:pt x="818" y="1635"/>
                        <a:pt x="818" y="1635"/>
                        <a:pt x="818" y="1635"/>
                      </a:cubicBezTo>
                      <a:cubicBezTo>
                        <a:pt x="975" y="1635"/>
                        <a:pt x="1126" y="1590"/>
                        <a:pt x="1257" y="1507"/>
                      </a:cubicBezTo>
                      <a:cubicBezTo>
                        <a:pt x="1301" y="1550"/>
                        <a:pt x="1301" y="1550"/>
                        <a:pt x="1301" y="1550"/>
                      </a:cubicBezTo>
                      <a:cubicBezTo>
                        <a:pt x="1249" y="1602"/>
                        <a:pt x="1249" y="1602"/>
                        <a:pt x="1249" y="1602"/>
                      </a:cubicBezTo>
                      <a:cubicBezTo>
                        <a:pt x="1711" y="2064"/>
                        <a:pt x="1711" y="2064"/>
                        <a:pt x="1711" y="2064"/>
                      </a:cubicBezTo>
                      <a:cubicBezTo>
                        <a:pt x="1758" y="2112"/>
                        <a:pt x="1821" y="2138"/>
                        <a:pt x="1888" y="2138"/>
                      </a:cubicBezTo>
                      <a:cubicBezTo>
                        <a:pt x="1955" y="2138"/>
                        <a:pt x="2018" y="2112"/>
                        <a:pt x="2065" y="2064"/>
                      </a:cubicBezTo>
                      <a:cubicBezTo>
                        <a:pt x="2112" y="2017"/>
                        <a:pt x="2138" y="1954"/>
                        <a:pt x="2138" y="1888"/>
                      </a:cubicBezTo>
                      <a:cubicBezTo>
                        <a:pt x="2138" y="1821"/>
                        <a:pt x="2112" y="1758"/>
                        <a:pt x="2065" y="1711"/>
                      </a:cubicBezTo>
                      <a:cubicBezTo>
                        <a:pt x="1603" y="1248"/>
                        <a:pt x="1603" y="1248"/>
                        <a:pt x="1603" y="1248"/>
                      </a:cubicBezTo>
                      <a:cubicBezTo>
                        <a:pt x="1551" y="1300"/>
                        <a:pt x="1551" y="1300"/>
                        <a:pt x="1551" y="1300"/>
                      </a:cubicBezTo>
                      <a:cubicBezTo>
                        <a:pt x="1507" y="1257"/>
                        <a:pt x="1507" y="1257"/>
                        <a:pt x="1507" y="1257"/>
                      </a:cubicBezTo>
                      <a:cubicBezTo>
                        <a:pt x="1601" y="1110"/>
                        <a:pt x="1645" y="935"/>
                        <a:pt x="1633" y="760"/>
                      </a:cubicBezTo>
                      <a:cubicBezTo>
                        <a:pt x="1619" y="563"/>
                        <a:pt x="1535" y="379"/>
                        <a:pt x="1396" y="239"/>
                      </a:cubicBezTo>
                      <a:cubicBezTo>
                        <a:pt x="1241" y="85"/>
                        <a:pt x="1036" y="0"/>
                        <a:pt x="818" y="0"/>
                      </a:cubicBezTo>
                      <a:cubicBezTo>
                        <a:pt x="599" y="0"/>
                        <a:pt x="394" y="85"/>
                        <a:pt x="240" y="239"/>
                      </a:cubicBezTo>
                      <a:cubicBezTo>
                        <a:pt x="85" y="394"/>
                        <a:pt x="0" y="599"/>
                        <a:pt x="0" y="817"/>
                      </a:cubicBezTo>
                      <a:cubicBezTo>
                        <a:pt x="0" y="1036"/>
                        <a:pt x="85" y="1241"/>
                        <a:pt x="240" y="1395"/>
                      </a:cubicBezTo>
                      <a:cubicBezTo>
                        <a:pt x="394" y="1550"/>
                        <a:pt x="599" y="1635"/>
                        <a:pt x="818" y="1635"/>
                      </a:cubicBezTo>
                      <a:close/>
                      <a:moveTo>
                        <a:pt x="2009" y="1888"/>
                      </a:moveTo>
                      <a:cubicBezTo>
                        <a:pt x="2009" y="1920"/>
                        <a:pt x="1996" y="1950"/>
                        <a:pt x="1973" y="1973"/>
                      </a:cubicBezTo>
                      <a:cubicBezTo>
                        <a:pt x="1950" y="1996"/>
                        <a:pt x="1920" y="2008"/>
                        <a:pt x="1888" y="2008"/>
                      </a:cubicBezTo>
                      <a:cubicBezTo>
                        <a:pt x="1856" y="2008"/>
                        <a:pt x="1826" y="1996"/>
                        <a:pt x="1803" y="1973"/>
                      </a:cubicBezTo>
                      <a:cubicBezTo>
                        <a:pt x="1444" y="1614"/>
                        <a:pt x="1444" y="1614"/>
                        <a:pt x="1444" y="1614"/>
                      </a:cubicBezTo>
                      <a:cubicBezTo>
                        <a:pt x="1614" y="1444"/>
                        <a:pt x="1614" y="1444"/>
                        <a:pt x="1614" y="1444"/>
                      </a:cubicBezTo>
                      <a:cubicBezTo>
                        <a:pt x="1973" y="1802"/>
                        <a:pt x="1973" y="1802"/>
                        <a:pt x="1973" y="1802"/>
                      </a:cubicBezTo>
                      <a:cubicBezTo>
                        <a:pt x="1996" y="1825"/>
                        <a:pt x="2009" y="1855"/>
                        <a:pt x="2009" y="1888"/>
                      </a:cubicBezTo>
                      <a:close/>
                      <a:moveTo>
                        <a:pt x="1392" y="1459"/>
                      </a:moveTo>
                      <a:cubicBezTo>
                        <a:pt x="1361" y="1427"/>
                        <a:pt x="1361" y="1427"/>
                        <a:pt x="1361" y="1427"/>
                      </a:cubicBezTo>
                      <a:cubicBezTo>
                        <a:pt x="1361" y="1427"/>
                        <a:pt x="1362" y="1427"/>
                        <a:pt x="1362" y="1427"/>
                      </a:cubicBezTo>
                      <a:cubicBezTo>
                        <a:pt x="1367" y="1422"/>
                        <a:pt x="1372" y="1418"/>
                        <a:pt x="1377" y="1413"/>
                      </a:cubicBezTo>
                      <a:cubicBezTo>
                        <a:pt x="1378" y="1412"/>
                        <a:pt x="1379" y="1411"/>
                        <a:pt x="1380" y="1410"/>
                      </a:cubicBezTo>
                      <a:cubicBezTo>
                        <a:pt x="1385" y="1405"/>
                        <a:pt x="1391" y="1400"/>
                        <a:pt x="1396" y="1395"/>
                      </a:cubicBezTo>
                      <a:cubicBezTo>
                        <a:pt x="1401" y="1390"/>
                        <a:pt x="1406" y="1385"/>
                        <a:pt x="1411" y="1380"/>
                      </a:cubicBezTo>
                      <a:cubicBezTo>
                        <a:pt x="1411" y="1379"/>
                        <a:pt x="1412" y="1378"/>
                        <a:pt x="1413" y="1377"/>
                      </a:cubicBezTo>
                      <a:cubicBezTo>
                        <a:pt x="1418" y="1372"/>
                        <a:pt x="1423" y="1366"/>
                        <a:pt x="1428" y="1361"/>
                      </a:cubicBezTo>
                      <a:cubicBezTo>
                        <a:pt x="1428" y="1361"/>
                        <a:pt x="1428" y="1361"/>
                        <a:pt x="1428" y="1361"/>
                      </a:cubicBezTo>
                      <a:cubicBezTo>
                        <a:pt x="1459" y="1392"/>
                        <a:pt x="1459" y="1392"/>
                        <a:pt x="1459" y="1392"/>
                      </a:cubicBezTo>
                      <a:lnTo>
                        <a:pt x="1392" y="1459"/>
                      </a:lnTo>
                      <a:close/>
                      <a:moveTo>
                        <a:pt x="331" y="331"/>
                      </a:moveTo>
                      <a:cubicBezTo>
                        <a:pt x="461" y="201"/>
                        <a:pt x="634" y="129"/>
                        <a:pt x="818" y="129"/>
                      </a:cubicBezTo>
                      <a:cubicBezTo>
                        <a:pt x="1001" y="129"/>
                        <a:pt x="1174" y="201"/>
                        <a:pt x="1304" y="331"/>
                      </a:cubicBezTo>
                      <a:cubicBezTo>
                        <a:pt x="1421" y="448"/>
                        <a:pt x="1492" y="604"/>
                        <a:pt x="1504" y="769"/>
                      </a:cubicBezTo>
                      <a:cubicBezTo>
                        <a:pt x="1515" y="932"/>
                        <a:pt x="1468" y="1095"/>
                        <a:pt x="1371" y="1226"/>
                      </a:cubicBezTo>
                      <a:cubicBezTo>
                        <a:pt x="1371" y="1226"/>
                        <a:pt x="1371" y="1226"/>
                        <a:pt x="1371" y="1226"/>
                      </a:cubicBezTo>
                      <a:cubicBezTo>
                        <a:pt x="1351" y="1253"/>
                        <a:pt x="1328" y="1279"/>
                        <a:pt x="1304" y="1303"/>
                      </a:cubicBezTo>
                      <a:cubicBezTo>
                        <a:pt x="1296" y="1311"/>
                        <a:pt x="1288" y="1319"/>
                        <a:pt x="1280" y="1326"/>
                      </a:cubicBezTo>
                      <a:cubicBezTo>
                        <a:pt x="1263" y="1342"/>
                        <a:pt x="1245" y="1357"/>
                        <a:pt x="1226" y="1370"/>
                      </a:cubicBezTo>
                      <a:cubicBezTo>
                        <a:pt x="1107" y="1458"/>
                        <a:pt x="966" y="1505"/>
                        <a:pt x="818" y="1505"/>
                      </a:cubicBezTo>
                      <a:cubicBezTo>
                        <a:pt x="634" y="1505"/>
                        <a:pt x="461" y="1433"/>
                        <a:pt x="331" y="1303"/>
                      </a:cubicBezTo>
                      <a:cubicBezTo>
                        <a:pt x="63" y="1035"/>
                        <a:pt x="63" y="599"/>
                        <a:pt x="331" y="33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Freeform 24"/>
                <p:cNvSpPr>
                  <a:spLocks noEditPoints="1"/>
                </p:cNvSpPr>
                <p:nvPr/>
              </p:nvSpPr>
              <p:spPr bwMode="auto">
                <a:xfrm>
                  <a:off x="788988" y="976313"/>
                  <a:ext cx="4578350" cy="4176713"/>
                </a:xfrm>
                <a:custGeom>
                  <a:avLst/>
                  <a:gdLst>
                    <a:gd name="T0" fmla="*/ 577 w 1219"/>
                    <a:gd name="T1" fmla="*/ 1111 h 1112"/>
                    <a:gd name="T2" fmla="*/ 577 w 1219"/>
                    <a:gd name="T3" fmla="*/ 1112 h 1112"/>
                    <a:gd name="T4" fmla="*/ 610 w 1219"/>
                    <a:gd name="T5" fmla="*/ 1112 h 1112"/>
                    <a:gd name="T6" fmla="*/ 940 w 1219"/>
                    <a:gd name="T7" fmla="*/ 1003 h 1112"/>
                    <a:gd name="T8" fmla="*/ 1002 w 1219"/>
                    <a:gd name="T9" fmla="*/ 949 h 1112"/>
                    <a:gd name="T10" fmla="*/ 1057 w 1219"/>
                    <a:gd name="T11" fmla="*/ 886 h 1112"/>
                    <a:gd name="T12" fmla="*/ 1003 w 1219"/>
                    <a:gd name="T13" fmla="*/ 163 h 1112"/>
                    <a:gd name="T14" fmla="*/ 610 w 1219"/>
                    <a:gd name="T15" fmla="*/ 0 h 1112"/>
                    <a:gd name="T16" fmla="*/ 217 w 1219"/>
                    <a:gd name="T17" fmla="*/ 163 h 1112"/>
                    <a:gd name="T18" fmla="*/ 217 w 1219"/>
                    <a:gd name="T19" fmla="*/ 949 h 1112"/>
                    <a:gd name="T20" fmla="*/ 577 w 1219"/>
                    <a:gd name="T21" fmla="*/ 1111 h 1112"/>
                    <a:gd name="T22" fmla="*/ 262 w 1219"/>
                    <a:gd name="T23" fmla="*/ 209 h 1112"/>
                    <a:gd name="T24" fmla="*/ 610 w 1219"/>
                    <a:gd name="T25" fmla="*/ 65 h 1112"/>
                    <a:gd name="T26" fmla="*/ 957 w 1219"/>
                    <a:gd name="T27" fmla="*/ 209 h 1112"/>
                    <a:gd name="T28" fmla="*/ 1005 w 1219"/>
                    <a:gd name="T29" fmla="*/ 848 h 1112"/>
                    <a:gd name="T30" fmla="*/ 957 w 1219"/>
                    <a:gd name="T31" fmla="*/ 903 h 1112"/>
                    <a:gd name="T32" fmla="*/ 901 w 1219"/>
                    <a:gd name="T33" fmla="*/ 951 h 1112"/>
                    <a:gd name="T34" fmla="*/ 612 w 1219"/>
                    <a:gd name="T35" fmla="*/ 1047 h 1112"/>
                    <a:gd name="T36" fmla="*/ 610 w 1219"/>
                    <a:gd name="T37" fmla="*/ 1047 h 1112"/>
                    <a:gd name="T38" fmla="*/ 262 w 1219"/>
                    <a:gd name="T39" fmla="*/ 903 h 1112"/>
                    <a:gd name="T40" fmla="*/ 262 w 1219"/>
                    <a:gd name="T41" fmla="*/ 209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9" h="1112">
                      <a:moveTo>
                        <a:pt x="577" y="1111"/>
                      </a:moveTo>
                      <a:cubicBezTo>
                        <a:pt x="577" y="1112"/>
                        <a:pt x="577" y="1112"/>
                        <a:pt x="577" y="1112"/>
                      </a:cubicBezTo>
                      <a:cubicBezTo>
                        <a:pt x="610" y="1112"/>
                        <a:pt x="610" y="1112"/>
                        <a:pt x="610" y="1112"/>
                      </a:cubicBezTo>
                      <a:cubicBezTo>
                        <a:pt x="730" y="1112"/>
                        <a:pt x="844" y="1074"/>
                        <a:pt x="940" y="1003"/>
                      </a:cubicBezTo>
                      <a:cubicBezTo>
                        <a:pt x="962" y="987"/>
                        <a:pt x="983" y="969"/>
                        <a:pt x="1002" y="949"/>
                      </a:cubicBezTo>
                      <a:cubicBezTo>
                        <a:pt x="1022" y="930"/>
                        <a:pt x="1040" y="908"/>
                        <a:pt x="1057" y="886"/>
                      </a:cubicBezTo>
                      <a:cubicBezTo>
                        <a:pt x="1219" y="667"/>
                        <a:pt x="1196" y="356"/>
                        <a:pt x="1003" y="163"/>
                      </a:cubicBezTo>
                      <a:cubicBezTo>
                        <a:pt x="898" y="58"/>
                        <a:pt x="758" y="0"/>
                        <a:pt x="610" y="0"/>
                      </a:cubicBezTo>
                      <a:cubicBezTo>
                        <a:pt x="461" y="0"/>
                        <a:pt x="322" y="58"/>
                        <a:pt x="217" y="163"/>
                      </a:cubicBezTo>
                      <a:cubicBezTo>
                        <a:pt x="0" y="380"/>
                        <a:pt x="0" y="732"/>
                        <a:pt x="217" y="949"/>
                      </a:cubicBezTo>
                      <a:cubicBezTo>
                        <a:pt x="314" y="1046"/>
                        <a:pt x="441" y="1103"/>
                        <a:pt x="577" y="1111"/>
                      </a:cubicBezTo>
                      <a:close/>
                      <a:moveTo>
                        <a:pt x="262" y="209"/>
                      </a:moveTo>
                      <a:cubicBezTo>
                        <a:pt x="355" y="116"/>
                        <a:pt x="478" y="65"/>
                        <a:pt x="610" y="65"/>
                      </a:cubicBezTo>
                      <a:cubicBezTo>
                        <a:pt x="741" y="65"/>
                        <a:pt x="864" y="116"/>
                        <a:pt x="957" y="209"/>
                      </a:cubicBezTo>
                      <a:cubicBezTo>
                        <a:pt x="1127" y="380"/>
                        <a:pt x="1148" y="654"/>
                        <a:pt x="1005" y="848"/>
                      </a:cubicBezTo>
                      <a:cubicBezTo>
                        <a:pt x="990" y="867"/>
                        <a:pt x="974" y="886"/>
                        <a:pt x="957" y="903"/>
                      </a:cubicBezTo>
                      <a:cubicBezTo>
                        <a:pt x="939" y="921"/>
                        <a:pt x="921" y="937"/>
                        <a:pt x="901" y="951"/>
                      </a:cubicBezTo>
                      <a:cubicBezTo>
                        <a:pt x="817" y="1013"/>
                        <a:pt x="717" y="1046"/>
                        <a:pt x="612" y="1047"/>
                      </a:cubicBezTo>
                      <a:cubicBezTo>
                        <a:pt x="610" y="1047"/>
                        <a:pt x="610" y="1047"/>
                        <a:pt x="610" y="1047"/>
                      </a:cubicBezTo>
                      <a:cubicBezTo>
                        <a:pt x="478" y="1047"/>
                        <a:pt x="355" y="996"/>
                        <a:pt x="262" y="903"/>
                      </a:cubicBezTo>
                      <a:cubicBezTo>
                        <a:pt x="71" y="712"/>
                        <a:pt x="71" y="400"/>
                        <a:pt x="262" y="20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grpSp>
        <p:nvGrpSpPr>
          <p:cNvPr id="43" name="Group 42"/>
          <p:cNvGrpSpPr/>
          <p:nvPr/>
        </p:nvGrpSpPr>
        <p:grpSpPr>
          <a:xfrm>
            <a:off x="6526298" y="3372801"/>
            <a:ext cx="5004377" cy="923827"/>
            <a:chOff x="6567395" y="3732397"/>
            <a:chExt cx="5004377" cy="923827"/>
          </a:xfrm>
        </p:grpSpPr>
        <p:grpSp>
          <p:nvGrpSpPr>
            <p:cNvPr id="19" name="Group 18"/>
            <p:cNvGrpSpPr/>
            <p:nvPr/>
          </p:nvGrpSpPr>
          <p:grpSpPr>
            <a:xfrm>
              <a:off x="7615058" y="3853884"/>
              <a:ext cx="3956714" cy="680852"/>
              <a:chOff x="7553414" y="3897424"/>
              <a:chExt cx="3956714" cy="680852"/>
            </a:xfrm>
          </p:grpSpPr>
          <p:sp>
            <p:nvSpPr>
              <p:cNvPr id="17" name="TextBox 16"/>
              <p:cNvSpPr txBox="1"/>
              <p:nvPr/>
            </p:nvSpPr>
            <p:spPr>
              <a:xfrm>
                <a:off x="7553414" y="3897424"/>
                <a:ext cx="720069" cy="338554"/>
              </a:xfrm>
              <a:prstGeom prst="rect">
                <a:avLst/>
              </a:prstGeom>
              <a:noFill/>
            </p:spPr>
            <p:txBody>
              <a:bodyPr wrap="none" rtlCol="0">
                <a:spAutoFit/>
              </a:bodyPr>
              <a:lstStyle/>
              <a:p>
                <a:r>
                  <a:rPr lang="id-ID" sz="1600" b="1" dirty="0" err="1">
                    <a:solidFill>
                      <a:schemeClr val="bg1">
                        <a:lumMod val="50000"/>
                      </a:schemeClr>
                    </a:solidFill>
                    <a:latin typeface="+mj-lt"/>
                  </a:rPr>
                  <a:t>Loops</a:t>
                </a:r>
                <a:endParaRPr lang="id-ID" sz="1600" b="1" dirty="0">
                  <a:solidFill>
                    <a:schemeClr val="bg1">
                      <a:lumMod val="50000"/>
                    </a:schemeClr>
                  </a:solidFill>
                  <a:latin typeface="+mj-lt"/>
                </a:endParaRPr>
              </a:p>
            </p:txBody>
          </p:sp>
          <p:sp>
            <p:nvSpPr>
              <p:cNvPr id="18" name="Rectangle 17"/>
              <p:cNvSpPr/>
              <p:nvPr/>
            </p:nvSpPr>
            <p:spPr>
              <a:xfrm>
                <a:off x="7553414" y="4239722"/>
                <a:ext cx="3956714" cy="338554"/>
              </a:xfrm>
              <a:prstGeom prst="rect">
                <a:avLst/>
              </a:prstGeom>
            </p:spPr>
            <p:txBody>
              <a:bodyPr wrap="square">
                <a:spAutoFit/>
              </a:bodyPr>
              <a:lstStyle/>
              <a:p>
                <a:r>
                  <a:rPr lang="en-US" sz="1600" dirty="0">
                    <a:solidFill>
                      <a:schemeClr val="bg1">
                        <a:lumMod val="50000"/>
                      </a:schemeClr>
                    </a:solidFill>
                  </a:rPr>
                  <a:t>For, for/in, while, do/while, break, continue</a:t>
                </a:r>
                <a:endParaRPr lang="id-ID" sz="1600" dirty="0">
                  <a:solidFill>
                    <a:schemeClr val="bg1">
                      <a:lumMod val="50000"/>
                    </a:schemeClr>
                  </a:solidFill>
                </a:endParaRPr>
              </a:p>
            </p:txBody>
          </p:sp>
        </p:grpSp>
        <p:grpSp>
          <p:nvGrpSpPr>
            <p:cNvPr id="37" name="Group 36"/>
            <p:cNvGrpSpPr/>
            <p:nvPr/>
          </p:nvGrpSpPr>
          <p:grpSpPr>
            <a:xfrm>
              <a:off x="6567395" y="3732397"/>
              <a:ext cx="923827" cy="923827"/>
              <a:chOff x="6567395" y="3732397"/>
              <a:chExt cx="923827" cy="923827"/>
            </a:xfrm>
          </p:grpSpPr>
          <p:sp>
            <p:nvSpPr>
              <p:cNvPr id="16" name="Oval 15"/>
              <p:cNvSpPr/>
              <p:nvPr/>
            </p:nvSpPr>
            <p:spPr>
              <a:xfrm>
                <a:off x="6567395" y="3732397"/>
                <a:ext cx="923827" cy="92382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4" name="Group 33"/>
              <p:cNvGrpSpPr/>
              <p:nvPr/>
            </p:nvGrpSpPr>
            <p:grpSpPr>
              <a:xfrm>
                <a:off x="6861769" y="4003327"/>
                <a:ext cx="335079" cy="381967"/>
                <a:chOff x="-15875" y="-3175"/>
                <a:chExt cx="5037138" cy="5741988"/>
              </a:xfrm>
              <a:solidFill>
                <a:schemeClr val="bg1"/>
              </a:solidFill>
            </p:grpSpPr>
            <p:sp>
              <p:nvSpPr>
                <p:cNvPr id="35" name="Freeform 9"/>
                <p:cNvSpPr>
                  <a:spLocks noEditPoints="1"/>
                </p:cNvSpPr>
                <p:nvPr/>
              </p:nvSpPr>
              <p:spPr bwMode="auto">
                <a:xfrm>
                  <a:off x="-15875" y="-3175"/>
                  <a:ext cx="5037138" cy="5741988"/>
                </a:xfrm>
                <a:custGeom>
                  <a:avLst/>
                  <a:gdLst>
                    <a:gd name="T0" fmla="*/ 985 w 1340"/>
                    <a:gd name="T1" fmla="*/ 48 h 1528"/>
                    <a:gd name="T2" fmla="*/ 348 w 1340"/>
                    <a:gd name="T3" fmla="*/ 100 h 1528"/>
                    <a:gd name="T4" fmla="*/ 114 w 1340"/>
                    <a:gd name="T5" fmla="*/ 402 h 1528"/>
                    <a:gd name="T6" fmla="*/ 115 w 1340"/>
                    <a:gd name="T7" fmla="*/ 590 h 1528"/>
                    <a:gd name="T8" fmla="*/ 119 w 1340"/>
                    <a:gd name="T9" fmla="*/ 607 h 1528"/>
                    <a:gd name="T10" fmla="*/ 66 w 1340"/>
                    <a:gd name="T11" fmla="*/ 692 h 1528"/>
                    <a:gd name="T12" fmla="*/ 24 w 1340"/>
                    <a:gd name="T13" fmla="*/ 752 h 1528"/>
                    <a:gd name="T14" fmla="*/ 23 w 1340"/>
                    <a:gd name="T15" fmla="*/ 753 h 1528"/>
                    <a:gd name="T16" fmla="*/ 61 w 1340"/>
                    <a:gd name="T17" fmla="*/ 922 h 1528"/>
                    <a:gd name="T18" fmla="*/ 84 w 1340"/>
                    <a:gd name="T19" fmla="*/ 1001 h 1528"/>
                    <a:gd name="T20" fmla="*/ 127 w 1340"/>
                    <a:gd name="T21" fmla="*/ 1107 h 1528"/>
                    <a:gd name="T22" fmla="*/ 126 w 1340"/>
                    <a:gd name="T23" fmla="*/ 1183 h 1528"/>
                    <a:gd name="T24" fmla="*/ 288 w 1340"/>
                    <a:gd name="T25" fmla="*/ 1319 h 1528"/>
                    <a:gd name="T26" fmla="*/ 416 w 1340"/>
                    <a:gd name="T27" fmla="*/ 1415 h 1528"/>
                    <a:gd name="T28" fmla="*/ 1053 w 1340"/>
                    <a:gd name="T29" fmla="*/ 1528 h 1528"/>
                    <a:gd name="T30" fmla="*/ 1170 w 1340"/>
                    <a:gd name="T31" fmla="*/ 1389 h 1528"/>
                    <a:gd name="T32" fmla="*/ 1132 w 1340"/>
                    <a:gd name="T33" fmla="*/ 1086 h 1528"/>
                    <a:gd name="T34" fmla="*/ 1324 w 1340"/>
                    <a:gd name="T35" fmla="*/ 711 h 1528"/>
                    <a:gd name="T36" fmla="*/ 1204 w 1340"/>
                    <a:gd name="T37" fmla="*/ 201 h 1528"/>
                    <a:gd name="T38" fmla="*/ 1069 w 1340"/>
                    <a:gd name="T39" fmla="*/ 1033 h 1528"/>
                    <a:gd name="T40" fmla="*/ 1089 w 1340"/>
                    <a:gd name="T41" fmla="*/ 1403 h 1528"/>
                    <a:gd name="T42" fmla="*/ 1053 w 1340"/>
                    <a:gd name="T43" fmla="*/ 1445 h 1528"/>
                    <a:gd name="T44" fmla="*/ 498 w 1340"/>
                    <a:gd name="T45" fmla="*/ 1411 h 1528"/>
                    <a:gd name="T46" fmla="*/ 443 w 1340"/>
                    <a:gd name="T47" fmla="*/ 1203 h 1528"/>
                    <a:gd name="T48" fmla="*/ 288 w 1340"/>
                    <a:gd name="T49" fmla="*/ 1236 h 1528"/>
                    <a:gd name="T50" fmla="*/ 172 w 1340"/>
                    <a:gd name="T51" fmla="*/ 1030 h 1528"/>
                    <a:gd name="T52" fmla="*/ 187 w 1340"/>
                    <a:gd name="T53" fmla="*/ 969 h 1528"/>
                    <a:gd name="T54" fmla="*/ 146 w 1340"/>
                    <a:gd name="T55" fmla="*/ 947 h 1528"/>
                    <a:gd name="T56" fmla="*/ 160 w 1340"/>
                    <a:gd name="T57" fmla="*/ 884 h 1528"/>
                    <a:gd name="T58" fmla="*/ 111 w 1340"/>
                    <a:gd name="T59" fmla="*/ 855 h 1528"/>
                    <a:gd name="T60" fmla="*/ 93 w 1340"/>
                    <a:gd name="T61" fmla="*/ 797 h 1528"/>
                    <a:gd name="T62" fmla="*/ 190 w 1340"/>
                    <a:gd name="T63" fmla="*/ 650 h 1528"/>
                    <a:gd name="T64" fmla="*/ 195 w 1340"/>
                    <a:gd name="T65" fmla="*/ 572 h 1528"/>
                    <a:gd name="T66" fmla="*/ 194 w 1340"/>
                    <a:gd name="T67" fmla="*/ 422 h 1528"/>
                    <a:gd name="T68" fmla="*/ 1243 w 1340"/>
                    <a:gd name="T69" fmla="*/ 699 h 1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40" h="1528">
                      <a:moveTo>
                        <a:pt x="1204" y="201"/>
                      </a:moveTo>
                      <a:cubicBezTo>
                        <a:pt x="1146" y="134"/>
                        <a:pt x="1073" y="83"/>
                        <a:pt x="985" y="48"/>
                      </a:cubicBezTo>
                      <a:cubicBezTo>
                        <a:pt x="906" y="17"/>
                        <a:pt x="816" y="0"/>
                        <a:pt x="725" y="0"/>
                      </a:cubicBezTo>
                      <a:cubicBezTo>
                        <a:pt x="589" y="0"/>
                        <a:pt x="456" y="36"/>
                        <a:pt x="348" y="100"/>
                      </a:cubicBezTo>
                      <a:cubicBezTo>
                        <a:pt x="290" y="135"/>
                        <a:pt x="241" y="177"/>
                        <a:pt x="202" y="226"/>
                      </a:cubicBezTo>
                      <a:cubicBezTo>
                        <a:pt x="160" y="279"/>
                        <a:pt x="130" y="338"/>
                        <a:pt x="114" y="402"/>
                      </a:cubicBezTo>
                      <a:cubicBezTo>
                        <a:pt x="100" y="457"/>
                        <a:pt x="99" y="521"/>
                        <a:pt x="111" y="572"/>
                      </a:cubicBezTo>
                      <a:cubicBezTo>
                        <a:pt x="115" y="590"/>
                        <a:pt x="115" y="590"/>
                        <a:pt x="115" y="590"/>
                      </a:cubicBezTo>
                      <a:cubicBezTo>
                        <a:pt x="116" y="595"/>
                        <a:pt x="117" y="600"/>
                        <a:pt x="118" y="604"/>
                      </a:cubicBezTo>
                      <a:cubicBezTo>
                        <a:pt x="119" y="605"/>
                        <a:pt x="119" y="606"/>
                        <a:pt x="119" y="607"/>
                      </a:cubicBezTo>
                      <a:cubicBezTo>
                        <a:pt x="116" y="614"/>
                        <a:pt x="116" y="614"/>
                        <a:pt x="116" y="614"/>
                      </a:cubicBezTo>
                      <a:cubicBezTo>
                        <a:pt x="103" y="640"/>
                        <a:pt x="85" y="665"/>
                        <a:pt x="66" y="692"/>
                      </a:cubicBezTo>
                      <a:cubicBezTo>
                        <a:pt x="52" y="711"/>
                        <a:pt x="37" y="730"/>
                        <a:pt x="24" y="752"/>
                      </a:cubicBezTo>
                      <a:cubicBezTo>
                        <a:pt x="24" y="752"/>
                        <a:pt x="24" y="752"/>
                        <a:pt x="24" y="752"/>
                      </a:cubicBezTo>
                      <a:cubicBezTo>
                        <a:pt x="24" y="752"/>
                        <a:pt x="24" y="752"/>
                        <a:pt x="24" y="752"/>
                      </a:cubicBezTo>
                      <a:cubicBezTo>
                        <a:pt x="23" y="753"/>
                        <a:pt x="23" y="753"/>
                        <a:pt x="23" y="753"/>
                      </a:cubicBezTo>
                      <a:cubicBezTo>
                        <a:pt x="4" y="783"/>
                        <a:pt x="0" y="820"/>
                        <a:pt x="10" y="854"/>
                      </a:cubicBezTo>
                      <a:cubicBezTo>
                        <a:pt x="18" y="882"/>
                        <a:pt x="37" y="906"/>
                        <a:pt x="61" y="922"/>
                      </a:cubicBezTo>
                      <a:cubicBezTo>
                        <a:pt x="59" y="943"/>
                        <a:pt x="63" y="964"/>
                        <a:pt x="73" y="983"/>
                      </a:cubicBezTo>
                      <a:cubicBezTo>
                        <a:pt x="76" y="989"/>
                        <a:pt x="80" y="995"/>
                        <a:pt x="84" y="1001"/>
                      </a:cubicBezTo>
                      <a:cubicBezTo>
                        <a:pt x="82" y="1028"/>
                        <a:pt x="89" y="1056"/>
                        <a:pt x="106" y="1078"/>
                      </a:cubicBezTo>
                      <a:cubicBezTo>
                        <a:pt x="127" y="1107"/>
                        <a:pt x="127" y="1107"/>
                        <a:pt x="127" y="1107"/>
                      </a:cubicBezTo>
                      <a:cubicBezTo>
                        <a:pt x="127" y="1111"/>
                        <a:pt x="126" y="1116"/>
                        <a:pt x="126" y="1120"/>
                      </a:cubicBezTo>
                      <a:cubicBezTo>
                        <a:pt x="125" y="1138"/>
                        <a:pt x="124" y="1160"/>
                        <a:pt x="126" y="1183"/>
                      </a:cubicBezTo>
                      <a:cubicBezTo>
                        <a:pt x="131" y="1219"/>
                        <a:pt x="144" y="1249"/>
                        <a:pt x="165" y="1272"/>
                      </a:cubicBezTo>
                      <a:cubicBezTo>
                        <a:pt x="194" y="1303"/>
                        <a:pt x="236" y="1319"/>
                        <a:pt x="288" y="1319"/>
                      </a:cubicBezTo>
                      <a:cubicBezTo>
                        <a:pt x="322" y="1319"/>
                        <a:pt x="361" y="1312"/>
                        <a:pt x="408" y="1299"/>
                      </a:cubicBezTo>
                      <a:cubicBezTo>
                        <a:pt x="411" y="1328"/>
                        <a:pt x="413" y="1367"/>
                        <a:pt x="416" y="1415"/>
                      </a:cubicBezTo>
                      <a:cubicBezTo>
                        <a:pt x="419" y="1478"/>
                        <a:pt x="471" y="1528"/>
                        <a:pt x="534" y="1528"/>
                      </a:cubicBezTo>
                      <a:cubicBezTo>
                        <a:pt x="1053" y="1528"/>
                        <a:pt x="1053" y="1528"/>
                        <a:pt x="1053" y="1528"/>
                      </a:cubicBezTo>
                      <a:cubicBezTo>
                        <a:pt x="1088" y="1528"/>
                        <a:pt x="1121" y="1512"/>
                        <a:pt x="1144" y="1485"/>
                      </a:cubicBezTo>
                      <a:cubicBezTo>
                        <a:pt x="1166" y="1458"/>
                        <a:pt x="1176" y="1423"/>
                        <a:pt x="1170" y="1389"/>
                      </a:cubicBezTo>
                      <a:cubicBezTo>
                        <a:pt x="1122" y="1123"/>
                        <a:pt x="1122" y="1123"/>
                        <a:pt x="1122" y="1123"/>
                      </a:cubicBezTo>
                      <a:cubicBezTo>
                        <a:pt x="1120" y="1109"/>
                        <a:pt x="1123" y="1096"/>
                        <a:pt x="1132" y="1086"/>
                      </a:cubicBezTo>
                      <a:cubicBezTo>
                        <a:pt x="1170" y="1041"/>
                        <a:pt x="1214" y="987"/>
                        <a:pt x="1250" y="923"/>
                      </a:cubicBezTo>
                      <a:cubicBezTo>
                        <a:pt x="1289" y="855"/>
                        <a:pt x="1313" y="785"/>
                        <a:pt x="1324" y="711"/>
                      </a:cubicBezTo>
                      <a:cubicBezTo>
                        <a:pt x="1340" y="606"/>
                        <a:pt x="1337" y="508"/>
                        <a:pt x="1316" y="421"/>
                      </a:cubicBezTo>
                      <a:cubicBezTo>
                        <a:pt x="1295" y="337"/>
                        <a:pt x="1257" y="263"/>
                        <a:pt x="1204" y="201"/>
                      </a:cubicBezTo>
                      <a:close/>
                      <a:moveTo>
                        <a:pt x="1243" y="699"/>
                      </a:moveTo>
                      <a:cubicBezTo>
                        <a:pt x="1222" y="838"/>
                        <a:pt x="1149" y="938"/>
                        <a:pt x="1069" y="1033"/>
                      </a:cubicBezTo>
                      <a:cubicBezTo>
                        <a:pt x="1045" y="1062"/>
                        <a:pt x="1035" y="1100"/>
                        <a:pt x="1041" y="1137"/>
                      </a:cubicBezTo>
                      <a:cubicBezTo>
                        <a:pt x="1089" y="1403"/>
                        <a:pt x="1089" y="1403"/>
                        <a:pt x="1089" y="1403"/>
                      </a:cubicBezTo>
                      <a:cubicBezTo>
                        <a:pt x="1091" y="1414"/>
                        <a:pt x="1088" y="1424"/>
                        <a:pt x="1081" y="1433"/>
                      </a:cubicBezTo>
                      <a:cubicBezTo>
                        <a:pt x="1074" y="1441"/>
                        <a:pt x="1064" y="1445"/>
                        <a:pt x="1053" y="1445"/>
                      </a:cubicBezTo>
                      <a:cubicBezTo>
                        <a:pt x="534" y="1445"/>
                        <a:pt x="534" y="1445"/>
                        <a:pt x="534" y="1445"/>
                      </a:cubicBezTo>
                      <a:cubicBezTo>
                        <a:pt x="515" y="1445"/>
                        <a:pt x="499" y="1430"/>
                        <a:pt x="498" y="1411"/>
                      </a:cubicBezTo>
                      <a:cubicBezTo>
                        <a:pt x="493" y="1321"/>
                        <a:pt x="488" y="1266"/>
                        <a:pt x="485" y="1235"/>
                      </a:cubicBezTo>
                      <a:cubicBezTo>
                        <a:pt x="483" y="1220"/>
                        <a:pt x="464" y="1203"/>
                        <a:pt x="443" y="1203"/>
                      </a:cubicBezTo>
                      <a:cubicBezTo>
                        <a:pt x="439" y="1203"/>
                        <a:pt x="436" y="1204"/>
                        <a:pt x="432" y="1205"/>
                      </a:cubicBezTo>
                      <a:cubicBezTo>
                        <a:pt x="367" y="1227"/>
                        <a:pt x="321" y="1236"/>
                        <a:pt x="288" y="1236"/>
                      </a:cubicBezTo>
                      <a:cubicBezTo>
                        <a:pt x="162" y="1236"/>
                        <a:pt x="227" y="1105"/>
                        <a:pt x="203" y="1072"/>
                      </a:cubicBezTo>
                      <a:cubicBezTo>
                        <a:pt x="172" y="1030"/>
                        <a:pt x="172" y="1030"/>
                        <a:pt x="172" y="1030"/>
                      </a:cubicBezTo>
                      <a:cubicBezTo>
                        <a:pt x="164" y="1019"/>
                        <a:pt x="163" y="1005"/>
                        <a:pt x="171" y="994"/>
                      </a:cubicBezTo>
                      <a:cubicBezTo>
                        <a:pt x="187" y="969"/>
                        <a:pt x="187" y="969"/>
                        <a:pt x="187" y="969"/>
                      </a:cubicBezTo>
                      <a:cubicBezTo>
                        <a:pt x="166" y="963"/>
                        <a:pt x="166" y="963"/>
                        <a:pt x="166" y="963"/>
                      </a:cubicBezTo>
                      <a:cubicBezTo>
                        <a:pt x="158" y="961"/>
                        <a:pt x="150" y="955"/>
                        <a:pt x="146" y="947"/>
                      </a:cubicBezTo>
                      <a:cubicBezTo>
                        <a:pt x="142" y="939"/>
                        <a:pt x="142" y="929"/>
                        <a:pt x="145" y="921"/>
                      </a:cubicBezTo>
                      <a:cubicBezTo>
                        <a:pt x="160" y="884"/>
                        <a:pt x="160" y="884"/>
                        <a:pt x="160" y="884"/>
                      </a:cubicBezTo>
                      <a:cubicBezTo>
                        <a:pt x="161" y="881"/>
                        <a:pt x="160" y="877"/>
                        <a:pt x="156" y="876"/>
                      </a:cubicBezTo>
                      <a:cubicBezTo>
                        <a:pt x="111" y="855"/>
                        <a:pt x="111" y="855"/>
                        <a:pt x="111" y="855"/>
                      </a:cubicBezTo>
                      <a:cubicBezTo>
                        <a:pt x="100" y="850"/>
                        <a:pt x="92" y="841"/>
                        <a:pt x="89" y="830"/>
                      </a:cubicBezTo>
                      <a:cubicBezTo>
                        <a:pt x="85" y="819"/>
                        <a:pt x="87" y="807"/>
                        <a:pt x="93" y="797"/>
                      </a:cubicBezTo>
                      <a:cubicBezTo>
                        <a:pt x="94" y="796"/>
                        <a:pt x="94" y="796"/>
                        <a:pt x="94" y="796"/>
                      </a:cubicBezTo>
                      <a:cubicBezTo>
                        <a:pt x="124" y="746"/>
                        <a:pt x="164" y="702"/>
                        <a:pt x="190" y="650"/>
                      </a:cubicBezTo>
                      <a:cubicBezTo>
                        <a:pt x="201" y="628"/>
                        <a:pt x="201" y="628"/>
                        <a:pt x="201" y="628"/>
                      </a:cubicBezTo>
                      <a:cubicBezTo>
                        <a:pt x="208" y="613"/>
                        <a:pt x="199" y="589"/>
                        <a:pt x="195" y="572"/>
                      </a:cubicBezTo>
                      <a:cubicBezTo>
                        <a:pt x="191" y="553"/>
                        <a:pt x="191" y="553"/>
                        <a:pt x="191" y="553"/>
                      </a:cubicBezTo>
                      <a:cubicBezTo>
                        <a:pt x="182" y="513"/>
                        <a:pt x="184" y="463"/>
                        <a:pt x="194" y="422"/>
                      </a:cubicBezTo>
                      <a:cubicBezTo>
                        <a:pt x="248" y="205"/>
                        <a:pt x="487" y="82"/>
                        <a:pt x="725" y="82"/>
                      </a:cubicBezTo>
                      <a:cubicBezTo>
                        <a:pt x="1018" y="82"/>
                        <a:pt x="1308" y="270"/>
                        <a:pt x="1243" y="69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10"/>
                <p:cNvSpPr>
                  <a:spLocks/>
                </p:cNvSpPr>
                <p:nvPr/>
              </p:nvSpPr>
              <p:spPr bwMode="auto">
                <a:xfrm>
                  <a:off x="950913" y="541338"/>
                  <a:ext cx="3556000" cy="2894013"/>
                </a:xfrm>
                <a:custGeom>
                  <a:avLst/>
                  <a:gdLst>
                    <a:gd name="T0" fmla="*/ 626 w 946"/>
                    <a:gd name="T1" fmla="*/ 35 h 770"/>
                    <a:gd name="T2" fmla="*/ 554 w 946"/>
                    <a:gd name="T3" fmla="*/ 8 h 770"/>
                    <a:gd name="T4" fmla="*/ 508 w 946"/>
                    <a:gd name="T5" fmla="*/ 18 h 770"/>
                    <a:gd name="T6" fmla="*/ 456 w 946"/>
                    <a:gd name="T7" fmla="*/ 0 h 770"/>
                    <a:gd name="T8" fmla="*/ 414 w 946"/>
                    <a:gd name="T9" fmla="*/ 12 h 770"/>
                    <a:gd name="T10" fmla="*/ 381 w 946"/>
                    <a:gd name="T11" fmla="*/ 8 h 770"/>
                    <a:gd name="T12" fmla="*/ 287 w 946"/>
                    <a:gd name="T13" fmla="*/ 41 h 770"/>
                    <a:gd name="T14" fmla="*/ 278 w 946"/>
                    <a:gd name="T15" fmla="*/ 40 h 770"/>
                    <a:gd name="T16" fmla="*/ 163 w 946"/>
                    <a:gd name="T17" fmla="*/ 92 h 770"/>
                    <a:gd name="T18" fmla="*/ 64 w 946"/>
                    <a:gd name="T19" fmla="*/ 209 h 770"/>
                    <a:gd name="T20" fmla="*/ 25 w 946"/>
                    <a:gd name="T21" fmla="*/ 266 h 770"/>
                    <a:gd name="T22" fmla="*/ 26 w 946"/>
                    <a:gd name="T23" fmla="*/ 274 h 770"/>
                    <a:gd name="T24" fmla="*/ 0 w 946"/>
                    <a:gd name="T25" fmla="*/ 357 h 770"/>
                    <a:gd name="T26" fmla="*/ 67 w 946"/>
                    <a:gd name="T27" fmla="*/ 480 h 770"/>
                    <a:gd name="T28" fmla="*/ 176 w 946"/>
                    <a:gd name="T29" fmla="*/ 558 h 770"/>
                    <a:gd name="T30" fmla="*/ 231 w 946"/>
                    <a:gd name="T31" fmla="*/ 544 h 770"/>
                    <a:gd name="T32" fmla="*/ 301 w 946"/>
                    <a:gd name="T33" fmla="*/ 587 h 770"/>
                    <a:gd name="T34" fmla="*/ 443 w 946"/>
                    <a:gd name="T35" fmla="*/ 687 h 770"/>
                    <a:gd name="T36" fmla="*/ 504 w 946"/>
                    <a:gd name="T37" fmla="*/ 674 h 770"/>
                    <a:gd name="T38" fmla="*/ 667 w 946"/>
                    <a:gd name="T39" fmla="*/ 770 h 770"/>
                    <a:gd name="T40" fmla="*/ 840 w 946"/>
                    <a:gd name="T41" fmla="*/ 652 h 770"/>
                    <a:gd name="T42" fmla="*/ 936 w 946"/>
                    <a:gd name="T43" fmla="*/ 489 h 770"/>
                    <a:gd name="T44" fmla="*/ 933 w 946"/>
                    <a:gd name="T45" fmla="*/ 456 h 770"/>
                    <a:gd name="T46" fmla="*/ 946 w 946"/>
                    <a:gd name="T47" fmla="*/ 400 h 770"/>
                    <a:gd name="T48" fmla="*/ 914 w 946"/>
                    <a:gd name="T49" fmla="*/ 316 h 770"/>
                    <a:gd name="T50" fmla="*/ 916 w 946"/>
                    <a:gd name="T51" fmla="*/ 297 h 770"/>
                    <a:gd name="T52" fmla="*/ 840 w 946"/>
                    <a:gd name="T53" fmla="*/ 181 h 770"/>
                    <a:gd name="T54" fmla="*/ 626 w 946"/>
                    <a:gd name="T55" fmla="*/ 35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 h="770">
                      <a:moveTo>
                        <a:pt x="626" y="35"/>
                      </a:moveTo>
                      <a:cubicBezTo>
                        <a:pt x="607" y="18"/>
                        <a:pt x="581" y="8"/>
                        <a:pt x="554" y="8"/>
                      </a:cubicBezTo>
                      <a:cubicBezTo>
                        <a:pt x="537" y="8"/>
                        <a:pt x="522" y="12"/>
                        <a:pt x="508" y="18"/>
                      </a:cubicBezTo>
                      <a:cubicBezTo>
                        <a:pt x="493" y="7"/>
                        <a:pt x="475" y="0"/>
                        <a:pt x="456" y="0"/>
                      </a:cubicBezTo>
                      <a:cubicBezTo>
                        <a:pt x="441" y="0"/>
                        <a:pt x="426" y="5"/>
                        <a:pt x="414" y="12"/>
                      </a:cubicBezTo>
                      <a:cubicBezTo>
                        <a:pt x="403" y="9"/>
                        <a:pt x="392" y="8"/>
                        <a:pt x="381" y="8"/>
                      </a:cubicBezTo>
                      <a:cubicBezTo>
                        <a:pt x="345" y="8"/>
                        <a:pt x="313" y="20"/>
                        <a:pt x="287" y="41"/>
                      </a:cubicBezTo>
                      <a:cubicBezTo>
                        <a:pt x="284" y="40"/>
                        <a:pt x="281" y="40"/>
                        <a:pt x="278" y="40"/>
                      </a:cubicBezTo>
                      <a:cubicBezTo>
                        <a:pt x="232" y="40"/>
                        <a:pt x="191" y="60"/>
                        <a:pt x="163" y="92"/>
                      </a:cubicBezTo>
                      <a:cubicBezTo>
                        <a:pt x="108" y="103"/>
                        <a:pt x="65" y="151"/>
                        <a:pt x="64" y="209"/>
                      </a:cubicBezTo>
                      <a:cubicBezTo>
                        <a:pt x="41" y="218"/>
                        <a:pt x="25" y="240"/>
                        <a:pt x="25" y="266"/>
                      </a:cubicBezTo>
                      <a:cubicBezTo>
                        <a:pt x="25" y="269"/>
                        <a:pt x="25" y="272"/>
                        <a:pt x="26" y="274"/>
                      </a:cubicBezTo>
                      <a:cubicBezTo>
                        <a:pt x="9" y="298"/>
                        <a:pt x="0" y="327"/>
                        <a:pt x="0" y="357"/>
                      </a:cubicBezTo>
                      <a:cubicBezTo>
                        <a:pt x="0" y="409"/>
                        <a:pt x="26" y="454"/>
                        <a:pt x="67" y="480"/>
                      </a:cubicBezTo>
                      <a:cubicBezTo>
                        <a:pt x="82" y="525"/>
                        <a:pt x="125" y="558"/>
                        <a:pt x="176" y="558"/>
                      </a:cubicBezTo>
                      <a:cubicBezTo>
                        <a:pt x="196" y="558"/>
                        <a:pt x="215" y="553"/>
                        <a:pt x="231" y="544"/>
                      </a:cubicBezTo>
                      <a:cubicBezTo>
                        <a:pt x="248" y="566"/>
                        <a:pt x="273" y="582"/>
                        <a:pt x="301" y="587"/>
                      </a:cubicBezTo>
                      <a:cubicBezTo>
                        <a:pt x="322" y="645"/>
                        <a:pt x="378" y="687"/>
                        <a:pt x="443" y="687"/>
                      </a:cubicBezTo>
                      <a:cubicBezTo>
                        <a:pt x="465" y="687"/>
                        <a:pt x="486" y="682"/>
                        <a:pt x="504" y="674"/>
                      </a:cubicBezTo>
                      <a:cubicBezTo>
                        <a:pt x="536" y="731"/>
                        <a:pt x="597" y="770"/>
                        <a:pt x="667" y="770"/>
                      </a:cubicBezTo>
                      <a:cubicBezTo>
                        <a:pt x="746" y="770"/>
                        <a:pt x="813" y="721"/>
                        <a:pt x="840" y="652"/>
                      </a:cubicBezTo>
                      <a:cubicBezTo>
                        <a:pt x="897" y="620"/>
                        <a:pt x="936" y="559"/>
                        <a:pt x="936" y="489"/>
                      </a:cubicBezTo>
                      <a:cubicBezTo>
                        <a:pt x="936" y="478"/>
                        <a:pt x="935" y="466"/>
                        <a:pt x="933" y="456"/>
                      </a:cubicBezTo>
                      <a:cubicBezTo>
                        <a:pt x="941" y="439"/>
                        <a:pt x="946" y="420"/>
                        <a:pt x="946" y="400"/>
                      </a:cubicBezTo>
                      <a:cubicBezTo>
                        <a:pt x="946" y="368"/>
                        <a:pt x="934" y="339"/>
                        <a:pt x="914" y="316"/>
                      </a:cubicBezTo>
                      <a:cubicBezTo>
                        <a:pt x="915" y="310"/>
                        <a:pt x="916" y="303"/>
                        <a:pt x="916" y="297"/>
                      </a:cubicBezTo>
                      <a:cubicBezTo>
                        <a:pt x="916" y="245"/>
                        <a:pt x="885" y="200"/>
                        <a:pt x="840" y="181"/>
                      </a:cubicBezTo>
                      <a:cubicBezTo>
                        <a:pt x="805" y="97"/>
                        <a:pt x="722" y="37"/>
                        <a:pt x="626" y="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sp>
        <p:nvSpPr>
          <p:cNvPr id="40" name="Text Placeholder 39"/>
          <p:cNvSpPr>
            <a:spLocks noGrp="1"/>
          </p:cNvSpPr>
          <p:nvPr>
            <p:ph type="body" sz="quarter" idx="10"/>
          </p:nvPr>
        </p:nvSpPr>
        <p:spPr/>
        <p:txBody>
          <a:bodyPr>
            <a:normAutofit/>
          </a:bodyPr>
          <a:lstStyle/>
          <a:p>
            <a:r>
              <a:rPr lang="en-US" sz="2000" dirty="0" smtClean="0"/>
              <a:t>WHAT WE HAVE LEARNED</a:t>
            </a:r>
            <a:endParaRPr lang="en-US" sz="2000" dirty="0"/>
          </a:p>
        </p:txBody>
      </p:sp>
    </p:spTree>
    <p:extLst>
      <p:ext uri="{BB962C8B-B14F-4D97-AF65-F5344CB8AC3E}">
        <p14:creationId xmlns:p14="http://schemas.microsoft.com/office/powerpoint/2010/main" val="1344230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p:cNvGrpSpPr/>
          <p:nvPr/>
        </p:nvGrpSpPr>
        <p:grpSpPr>
          <a:xfrm>
            <a:off x="0" y="1104583"/>
            <a:ext cx="12192000" cy="5959792"/>
            <a:chOff x="0" y="1104583"/>
            <a:chExt cx="12192000" cy="5959792"/>
          </a:xfrm>
        </p:grpSpPr>
        <p:sp>
          <p:nvSpPr>
            <p:cNvPr id="6" name="Freeform 5"/>
            <p:cNvSpPr>
              <a:spLocks/>
            </p:cNvSpPr>
            <p:nvPr/>
          </p:nvSpPr>
          <p:spPr bwMode="auto">
            <a:xfrm>
              <a:off x="5641975" y="4702175"/>
              <a:ext cx="866775" cy="2362200"/>
            </a:xfrm>
            <a:custGeom>
              <a:avLst/>
              <a:gdLst>
                <a:gd name="T0" fmla="*/ 183 w 278"/>
                <a:gd name="T1" fmla="*/ 249 h 757"/>
                <a:gd name="T2" fmla="*/ 156 w 278"/>
                <a:gd name="T3" fmla="*/ 0 h 757"/>
                <a:gd name="T4" fmla="*/ 143 w 278"/>
                <a:gd name="T5" fmla="*/ 2 h 757"/>
                <a:gd name="T6" fmla="*/ 122 w 278"/>
                <a:gd name="T7" fmla="*/ 257 h 757"/>
                <a:gd name="T8" fmla="*/ 14 w 278"/>
                <a:gd name="T9" fmla="*/ 198 h 757"/>
                <a:gd name="T10" fmla="*/ 0 w 278"/>
                <a:gd name="T11" fmla="*/ 231 h 757"/>
                <a:gd name="T12" fmla="*/ 111 w 278"/>
                <a:gd name="T13" fmla="*/ 352 h 757"/>
                <a:gd name="T14" fmla="*/ 82 w 278"/>
                <a:gd name="T15" fmla="*/ 753 h 757"/>
                <a:gd name="T16" fmla="*/ 239 w 278"/>
                <a:gd name="T17" fmla="*/ 757 h 757"/>
                <a:gd name="T18" fmla="*/ 194 w 278"/>
                <a:gd name="T19" fmla="*/ 351 h 757"/>
                <a:gd name="T20" fmla="*/ 278 w 278"/>
                <a:gd name="T21" fmla="*/ 238 h 757"/>
                <a:gd name="T22" fmla="*/ 259 w 278"/>
                <a:gd name="T23" fmla="*/ 195 h 757"/>
                <a:gd name="T24" fmla="*/ 183 w 278"/>
                <a:gd name="T25" fmla="*/ 249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8" h="757">
                  <a:moveTo>
                    <a:pt x="183" y="249"/>
                  </a:moveTo>
                  <a:cubicBezTo>
                    <a:pt x="183" y="249"/>
                    <a:pt x="178" y="167"/>
                    <a:pt x="156" y="0"/>
                  </a:cubicBezTo>
                  <a:cubicBezTo>
                    <a:pt x="152" y="1"/>
                    <a:pt x="148" y="2"/>
                    <a:pt x="143" y="2"/>
                  </a:cubicBezTo>
                  <a:cubicBezTo>
                    <a:pt x="136" y="75"/>
                    <a:pt x="124" y="201"/>
                    <a:pt x="122" y="257"/>
                  </a:cubicBezTo>
                  <a:cubicBezTo>
                    <a:pt x="121" y="263"/>
                    <a:pt x="85" y="221"/>
                    <a:pt x="14" y="198"/>
                  </a:cubicBezTo>
                  <a:cubicBezTo>
                    <a:pt x="10" y="209"/>
                    <a:pt x="5" y="220"/>
                    <a:pt x="0" y="231"/>
                  </a:cubicBezTo>
                  <a:cubicBezTo>
                    <a:pt x="46" y="263"/>
                    <a:pt x="98" y="308"/>
                    <a:pt x="111" y="352"/>
                  </a:cubicBezTo>
                  <a:cubicBezTo>
                    <a:pt x="111" y="352"/>
                    <a:pt x="110" y="624"/>
                    <a:pt x="82" y="753"/>
                  </a:cubicBezTo>
                  <a:cubicBezTo>
                    <a:pt x="82" y="753"/>
                    <a:pt x="179" y="727"/>
                    <a:pt x="239" y="757"/>
                  </a:cubicBezTo>
                  <a:cubicBezTo>
                    <a:pt x="203" y="698"/>
                    <a:pt x="194" y="351"/>
                    <a:pt x="194" y="351"/>
                  </a:cubicBezTo>
                  <a:cubicBezTo>
                    <a:pt x="207" y="304"/>
                    <a:pt x="241" y="266"/>
                    <a:pt x="278" y="238"/>
                  </a:cubicBezTo>
                  <a:cubicBezTo>
                    <a:pt x="271" y="224"/>
                    <a:pt x="264" y="209"/>
                    <a:pt x="259" y="195"/>
                  </a:cubicBezTo>
                  <a:cubicBezTo>
                    <a:pt x="231" y="206"/>
                    <a:pt x="203" y="223"/>
                    <a:pt x="183" y="249"/>
                  </a:cubicBezTo>
                  <a:close/>
                </a:path>
              </a:pathLst>
            </a:custGeom>
            <a:solidFill>
              <a:srgbClr val="4B321D"/>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7" name="Freeform 6"/>
            <p:cNvSpPr>
              <a:spLocks/>
            </p:cNvSpPr>
            <p:nvPr/>
          </p:nvSpPr>
          <p:spPr bwMode="auto">
            <a:xfrm>
              <a:off x="5713413" y="2700338"/>
              <a:ext cx="736600" cy="1362075"/>
            </a:xfrm>
            <a:custGeom>
              <a:avLst/>
              <a:gdLst>
                <a:gd name="T0" fmla="*/ 123 w 236"/>
                <a:gd name="T1" fmla="*/ 0 h 436"/>
                <a:gd name="T2" fmla="*/ 6 w 236"/>
                <a:gd name="T3" fmla="*/ 218 h 436"/>
                <a:gd name="T4" fmla="*/ 0 w 236"/>
                <a:gd name="T5" fmla="*/ 219 h 436"/>
                <a:gd name="T6" fmla="*/ 105 w 236"/>
                <a:gd name="T7" fmla="*/ 5 h 436"/>
                <a:gd name="T8" fmla="*/ 105 w 236"/>
                <a:gd name="T9" fmla="*/ 432 h 436"/>
                <a:gd name="T10" fmla="*/ 116 w 236"/>
                <a:gd name="T11" fmla="*/ 436 h 436"/>
                <a:gd name="T12" fmla="*/ 236 w 236"/>
                <a:gd name="T13" fmla="*/ 218 h 436"/>
                <a:gd name="T14" fmla="*/ 123 w 236"/>
                <a:gd name="T15" fmla="*/ 0 h 4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6" h="436">
                  <a:moveTo>
                    <a:pt x="123" y="0"/>
                  </a:moveTo>
                  <a:cubicBezTo>
                    <a:pt x="123" y="0"/>
                    <a:pt x="6" y="98"/>
                    <a:pt x="6" y="218"/>
                  </a:cubicBezTo>
                  <a:cubicBezTo>
                    <a:pt x="6" y="219"/>
                    <a:pt x="0" y="219"/>
                    <a:pt x="0" y="219"/>
                  </a:cubicBezTo>
                  <a:cubicBezTo>
                    <a:pt x="0" y="113"/>
                    <a:pt x="85" y="25"/>
                    <a:pt x="105" y="5"/>
                  </a:cubicBezTo>
                  <a:cubicBezTo>
                    <a:pt x="105" y="432"/>
                    <a:pt x="105" y="432"/>
                    <a:pt x="105" y="432"/>
                  </a:cubicBezTo>
                  <a:cubicBezTo>
                    <a:pt x="121" y="435"/>
                    <a:pt x="116" y="436"/>
                    <a:pt x="116" y="436"/>
                  </a:cubicBezTo>
                  <a:cubicBezTo>
                    <a:pt x="116" y="436"/>
                    <a:pt x="236" y="339"/>
                    <a:pt x="236" y="218"/>
                  </a:cubicBezTo>
                  <a:cubicBezTo>
                    <a:pt x="236" y="98"/>
                    <a:pt x="123" y="0"/>
                    <a:pt x="123"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6" name="Freeform 15"/>
            <p:cNvSpPr>
              <a:spLocks/>
            </p:cNvSpPr>
            <p:nvPr/>
          </p:nvSpPr>
          <p:spPr bwMode="auto">
            <a:xfrm>
              <a:off x="8867775" y="5203825"/>
              <a:ext cx="481013" cy="328613"/>
            </a:xfrm>
            <a:custGeom>
              <a:avLst/>
              <a:gdLst>
                <a:gd name="T0" fmla="*/ 88 w 154"/>
                <a:gd name="T1" fmla="*/ 12 h 105"/>
                <a:gd name="T2" fmla="*/ 0 w 154"/>
                <a:gd name="T3" fmla="*/ 32 h 105"/>
                <a:gd name="T4" fmla="*/ 66 w 154"/>
                <a:gd name="T5" fmla="*/ 94 h 105"/>
                <a:gd name="T6" fmla="*/ 154 w 154"/>
                <a:gd name="T7" fmla="*/ 73 h 105"/>
                <a:gd name="T8" fmla="*/ 88 w 154"/>
                <a:gd name="T9" fmla="*/ 12 h 105"/>
              </a:gdLst>
              <a:ahLst/>
              <a:cxnLst>
                <a:cxn ang="0">
                  <a:pos x="T0" y="T1"/>
                </a:cxn>
                <a:cxn ang="0">
                  <a:pos x="T2" y="T3"/>
                </a:cxn>
                <a:cxn ang="0">
                  <a:pos x="T4" y="T5"/>
                </a:cxn>
                <a:cxn ang="0">
                  <a:pos x="T6" y="T7"/>
                </a:cxn>
                <a:cxn ang="0">
                  <a:pos x="T8" y="T9"/>
                </a:cxn>
              </a:cxnLst>
              <a:rect l="0" t="0" r="r" b="b"/>
              <a:pathLst>
                <a:path w="154" h="105">
                  <a:moveTo>
                    <a:pt x="88" y="12"/>
                  </a:moveTo>
                  <a:cubicBezTo>
                    <a:pt x="45" y="0"/>
                    <a:pt x="0" y="32"/>
                    <a:pt x="0" y="32"/>
                  </a:cubicBezTo>
                  <a:cubicBezTo>
                    <a:pt x="0" y="32"/>
                    <a:pt x="23" y="82"/>
                    <a:pt x="66" y="94"/>
                  </a:cubicBezTo>
                  <a:cubicBezTo>
                    <a:pt x="108" y="105"/>
                    <a:pt x="154" y="73"/>
                    <a:pt x="154" y="73"/>
                  </a:cubicBezTo>
                  <a:cubicBezTo>
                    <a:pt x="154" y="73"/>
                    <a:pt x="130" y="23"/>
                    <a:pt x="88" y="12"/>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7" name="Oval 16"/>
            <p:cNvSpPr>
              <a:spLocks noChangeArrowheads="1"/>
            </p:cNvSpPr>
            <p:nvPr/>
          </p:nvSpPr>
          <p:spPr bwMode="auto">
            <a:xfrm>
              <a:off x="8964613" y="4430713"/>
              <a:ext cx="496888" cy="265113"/>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8" name="Freeform 17"/>
            <p:cNvSpPr>
              <a:spLocks/>
            </p:cNvSpPr>
            <p:nvPr/>
          </p:nvSpPr>
          <p:spPr bwMode="auto">
            <a:xfrm>
              <a:off x="8867775" y="3590925"/>
              <a:ext cx="481013" cy="327025"/>
            </a:xfrm>
            <a:custGeom>
              <a:avLst/>
              <a:gdLst>
                <a:gd name="T0" fmla="*/ 0 w 154"/>
                <a:gd name="T1" fmla="*/ 73 h 105"/>
                <a:gd name="T2" fmla="*/ 88 w 154"/>
                <a:gd name="T3" fmla="*/ 94 h 105"/>
                <a:gd name="T4" fmla="*/ 154 w 154"/>
                <a:gd name="T5" fmla="*/ 32 h 105"/>
                <a:gd name="T6" fmla="*/ 66 w 154"/>
                <a:gd name="T7" fmla="*/ 12 h 105"/>
                <a:gd name="T8" fmla="*/ 0 w 154"/>
                <a:gd name="T9" fmla="*/ 73 h 105"/>
              </a:gdLst>
              <a:ahLst/>
              <a:cxnLst>
                <a:cxn ang="0">
                  <a:pos x="T0" y="T1"/>
                </a:cxn>
                <a:cxn ang="0">
                  <a:pos x="T2" y="T3"/>
                </a:cxn>
                <a:cxn ang="0">
                  <a:pos x="T4" y="T5"/>
                </a:cxn>
                <a:cxn ang="0">
                  <a:pos x="T6" y="T7"/>
                </a:cxn>
                <a:cxn ang="0">
                  <a:pos x="T8" y="T9"/>
                </a:cxn>
              </a:cxnLst>
              <a:rect l="0" t="0" r="r" b="b"/>
              <a:pathLst>
                <a:path w="154" h="105">
                  <a:moveTo>
                    <a:pt x="0" y="73"/>
                  </a:moveTo>
                  <a:cubicBezTo>
                    <a:pt x="0" y="73"/>
                    <a:pt x="45" y="105"/>
                    <a:pt x="88" y="94"/>
                  </a:cubicBezTo>
                  <a:cubicBezTo>
                    <a:pt x="130" y="82"/>
                    <a:pt x="154" y="32"/>
                    <a:pt x="154" y="32"/>
                  </a:cubicBezTo>
                  <a:cubicBezTo>
                    <a:pt x="154" y="32"/>
                    <a:pt x="108" y="0"/>
                    <a:pt x="66" y="12"/>
                  </a:cubicBezTo>
                  <a:cubicBezTo>
                    <a:pt x="23" y="23"/>
                    <a:pt x="0" y="73"/>
                    <a:pt x="0" y="73"/>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9" name="Freeform 18"/>
            <p:cNvSpPr>
              <a:spLocks/>
            </p:cNvSpPr>
            <p:nvPr/>
          </p:nvSpPr>
          <p:spPr bwMode="auto">
            <a:xfrm>
              <a:off x="8582025" y="2819400"/>
              <a:ext cx="430213" cy="368300"/>
            </a:xfrm>
            <a:custGeom>
              <a:avLst/>
              <a:gdLst>
                <a:gd name="T0" fmla="*/ 90 w 138"/>
                <a:gd name="T1" fmla="*/ 96 h 118"/>
                <a:gd name="T2" fmla="*/ 138 w 138"/>
                <a:gd name="T3" fmla="*/ 19 h 118"/>
                <a:gd name="T4" fmla="*/ 48 w 138"/>
                <a:gd name="T5" fmla="*/ 22 h 118"/>
                <a:gd name="T6" fmla="*/ 0 w 138"/>
                <a:gd name="T7" fmla="*/ 99 h 118"/>
                <a:gd name="T8" fmla="*/ 90 w 138"/>
                <a:gd name="T9" fmla="*/ 96 h 118"/>
              </a:gdLst>
              <a:ahLst/>
              <a:cxnLst>
                <a:cxn ang="0">
                  <a:pos x="T0" y="T1"/>
                </a:cxn>
                <a:cxn ang="0">
                  <a:pos x="T2" y="T3"/>
                </a:cxn>
                <a:cxn ang="0">
                  <a:pos x="T4" y="T5"/>
                </a:cxn>
                <a:cxn ang="0">
                  <a:pos x="T6" y="T7"/>
                </a:cxn>
                <a:cxn ang="0">
                  <a:pos x="T8" y="T9"/>
                </a:cxn>
              </a:cxnLst>
              <a:rect l="0" t="0" r="r" b="b"/>
              <a:pathLst>
                <a:path w="138" h="118">
                  <a:moveTo>
                    <a:pt x="90" y="96"/>
                  </a:moveTo>
                  <a:cubicBezTo>
                    <a:pt x="128" y="74"/>
                    <a:pt x="138" y="19"/>
                    <a:pt x="138" y="19"/>
                  </a:cubicBezTo>
                  <a:cubicBezTo>
                    <a:pt x="138" y="19"/>
                    <a:pt x="86" y="0"/>
                    <a:pt x="48" y="22"/>
                  </a:cubicBezTo>
                  <a:cubicBezTo>
                    <a:pt x="9" y="44"/>
                    <a:pt x="0" y="99"/>
                    <a:pt x="0" y="99"/>
                  </a:cubicBezTo>
                  <a:cubicBezTo>
                    <a:pt x="0" y="99"/>
                    <a:pt x="52" y="118"/>
                    <a:pt x="90" y="9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20" name="Freeform 19"/>
            <p:cNvSpPr>
              <a:spLocks/>
            </p:cNvSpPr>
            <p:nvPr/>
          </p:nvSpPr>
          <p:spPr bwMode="auto">
            <a:xfrm>
              <a:off x="8110538" y="2166938"/>
              <a:ext cx="381000" cy="381000"/>
            </a:xfrm>
            <a:custGeom>
              <a:avLst/>
              <a:gdLst>
                <a:gd name="T0" fmla="*/ 91 w 122"/>
                <a:gd name="T1" fmla="*/ 91 h 122"/>
                <a:gd name="T2" fmla="*/ 117 w 122"/>
                <a:gd name="T3" fmla="*/ 5 h 122"/>
                <a:gd name="T4" fmla="*/ 31 w 122"/>
                <a:gd name="T5" fmla="*/ 31 h 122"/>
                <a:gd name="T6" fmla="*/ 5 w 122"/>
                <a:gd name="T7" fmla="*/ 117 h 122"/>
                <a:gd name="T8" fmla="*/ 91 w 122"/>
                <a:gd name="T9" fmla="*/ 91 h 122"/>
              </a:gdLst>
              <a:ahLst/>
              <a:cxnLst>
                <a:cxn ang="0">
                  <a:pos x="T0" y="T1"/>
                </a:cxn>
                <a:cxn ang="0">
                  <a:pos x="T2" y="T3"/>
                </a:cxn>
                <a:cxn ang="0">
                  <a:pos x="T4" y="T5"/>
                </a:cxn>
                <a:cxn ang="0">
                  <a:pos x="T6" y="T7"/>
                </a:cxn>
                <a:cxn ang="0">
                  <a:pos x="T8" y="T9"/>
                </a:cxn>
              </a:cxnLst>
              <a:rect l="0" t="0" r="r" b="b"/>
              <a:pathLst>
                <a:path w="122" h="122">
                  <a:moveTo>
                    <a:pt x="91" y="91"/>
                  </a:moveTo>
                  <a:cubicBezTo>
                    <a:pt x="122" y="60"/>
                    <a:pt x="117" y="5"/>
                    <a:pt x="117" y="5"/>
                  </a:cubicBezTo>
                  <a:cubicBezTo>
                    <a:pt x="117" y="5"/>
                    <a:pt x="62" y="0"/>
                    <a:pt x="31" y="31"/>
                  </a:cubicBezTo>
                  <a:cubicBezTo>
                    <a:pt x="0" y="62"/>
                    <a:pt x="5" y="117"/>
                    <a:pt x="5" y="117"/>
                  </a:cubicBezTo>
                  <a:cubicBezTo>
                    <a:pt x="5" y="117"/>
                    <a:pt x="60" y="122"/>
                    <a:pt x="91" y="91"/>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21" name="Freeform 20"/>
            <p:cNvSpPr>
              <a:spLocks/>
            </p:cNvSpPr>
            <p:nvPr/>
          </p:nvSpPr>
          <p:spPr bwMode="auto">
            <a:xfrm rot="614489">
              <a:off x="7470775" y="1646238"/>
              <a:ext cx="368300" cy="430213"/>
            </a:xfrm>
            <a:custGeom>
              <a:avLst/>
              <a:gdLst>
                <a:gd name="T0" fmla="*/ 96 w 118"/>
                <a:gd name="T1" fmla="*/ 90 h 138"/>
                <a:gd name="T2" fmla="*/ 99 w 118"/>
                <a:gd name="T3" fmla="*/ 0 h 138"/>
                <a:gd name="T4" fmla="*/ 22 w 118"/>
                <a:gd name="T5" fmla="*/ 48 h 138"/>
                <a:gd name="T6" fmla="*/ 19 w 118"/>
                <a:gd name="T7" fmla="*/ 138 h 138"/>
                <a:gd name="T8" fmla="*/ 96 w 118"/>
                <a:gd name="T9" fmla="*/ 90 h 138"/>
              </a:gdLst>
              <a:ahLst/>
              <a:cxnLst>
                <a:cxn ang="0">
                  <a:pos x="T0" y="T1"/>
                </a:cxn>
                <a:cxn ang="0">
                  <a:pos x="T2" y="T3"/>
                </a:cxn>
                <a:cxn ang="0">
                  <a:pos x="T4" y="T5"/>
                </a:cxn>
                <a:cxn ang="0">
                  <a:pos x="T6" y="T7"/>
                </a:cxn>
                <a:cxn ang="0">
                  <a:pos x="T8" y="T9"/>
                </a:cxn>
              </a:cxnLst>
              <a:rect l="0" t="0" r="r" b="b"/>
              <a:pathLst>
                <a:path w="118" h="138">
                  <a:moveTo>
                    <a:pt x="96" y="90"/>
                  </a:moveTo>
                  <a:cubicBezTo>
                    <a:pt x="118" y="52"/>
                    <a:pt x="99" y="0"/>
                    <a:pt x="99" y="0"/>
                  </a:cubicBezTo>
                  <a:cubicBezTo>
                    <a:pt x="99" y="0"/>
                    <a:pt x="44" y="10"/>
                    <a:pt x="22" y="48"/>
                  </a:cubicBezTo>
                  <a:cubicBezTo>
                    <a:pt x="0" y="86"/>
                    <a:pt x="19" y="138"/>
                    <a:pt x="19" y="138"/>
                  </a:cubicBezTo>
                  <a:cubicBezTo>
                    <a:pt x="19" y="138"/>
                    <a:pt x="74" y="129"/>
                    <a:pt x="96" y="9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27" name="Freeform 26"/>
            <p:cNvSpPr>
              <a:spLocks/>
            </p:cNvSpPr>
            <p:nvPr/>
          </p:nvSpPr>
          <p:spPr bwMode="auto">
            <a:xfrm>
              <a:off x="7445375" y="4935538"/>
              <a:ext cx="936625" cy="693738"/>
            </a:xfrm>
            <a:custGeom>
              <a:avLst/>
              <a:gdLst>
                <a:gd name="T0" fmla="*/ 180 w 300"/>
                <a:gd name="T1" fmla="*/ 31 h 222"/>
                <a:gd name="T2" fmla="*/ 0 w 300"/>
                <a:gd name="T3" fmla="*/ 55 h 222"/>
                <a:gd name="T4" fmla="*/ 120 w 300"/>
                <a:gd name="T5" fmla="*/ 191 h 222"/>
                <a:gd name="T6" fmla="*/ 300 w 300"/>
                <a:gd name="T7" fmla="*/ 167 h 222"/>
                <a:gd name="T8" fmla="*/ 180 w 300"/>
                <a:gd name="T9" fmla="*/ 31 h 222"/>
              </a:gdLst>
              <a:ahLst/>
              <a:cxnLst>
                <a:cxn ang="0">
                  <a:pos x="T0" y="T1"/>
                </a:cxn>
                <a:cxn ang="0">
                  <a:pos x="T2" y="T3"/>
                </a:cxn>
                <a:cxn ang="0">
                  <a:pos x="T4" y="T5"/>
                </a:cxn>
                <a:cxn ang="0">
                  <a:pos x="T6" y="T7"/>
                </a:cxn>
                <a:cxn ang="0">
                  <a:pos x="T8" y="T9"/>
                </a:cxn>
              </a:cxnLst>
              <a:rect l="0" t="0" r="r" b="b"/>
              <a:pathLst>
                <a:path w="300" h="222">
                  <a:moveTo>
                    <a:pt x="180" y="31"/>
                  </a:moveTo>
                  <a:cubicBezTo>
                    <a:pt x="97" y="0"/>
                    <a:pt x="0" y="55"/>
                    <a:pt x="0" y="55"/>
                  </a:cubicBezTo>
                  <a:cubicBezTo>
                    <a:pt x="0" y="55"/>
                    <a:pt x="37" y="160"/>
                    <a:pt x="120" y="191"/>
                  </a:cubicBezTo>
                  <a:cubicBezTo>
                    <a:pt x="202" y="222"/>
                    <a:pt x="300" y="167"/>
                    <a:pt x="300" y="167"/>
                  </a:cubicBezTo>
                  <a:cubicBezTo>
                    <a:pt x="300" y="167"/>
                    <a:pt x="263" y="62"/>
                    <a:pt x="180" y="3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28" name="Freeform 27"/>
            <p:cNvSpPr>
              <a:spLocks/>
            </p:cNvSpPr>
            <p:nvPr/>
          </p:nvSpPr>
          <p:spPr bwMode="auto">
            <a:xfrm>
              <a:off x="7458075" y="3422650"/>
              <a:ext cx="908050" cy="714375"/>
            </a:xfrm>
            <a:custGeom>
              <a:avLst/>
              <a:gdLst>
                <a:gd name="T0" fmla="*/ 181 w 291"/>
                <a:gd name="T1" fmla="*/ 192 h 229"/>
                <a:gd name="T2" fmla="*/ 291 w 291"/>
                <a:gd name="T3" fmla="*/ 48 h 229"/>
                <a:gd name="T4" fmla="*/ 110 w 291"/>
                <a:gd name="T5" fmla="*/ 36 h 229"/>
                <a:gd name="T6" fmla="*/ 0 w 291"/>
                <a:gd name="T7" fmla="*/ 180 h 229"/>
                <a:gd name="T8" fmla="*/ 181 w 291"/>
                <a:gd name="T9" fmla="*/ 192 h 229"/>
              </a:gdLst>
              <a:ahLst/>
              <a:cxnLst>
                <a:cxn ang="0">
                  <a:pos x="T0" y="T1"/>
                </a:cxn>
                <a:cxn ang="0">
                  <a:pos x="T2" y="T3"/>
                </a:cxn>
                <a:cxn ang="0">
                  <a:pos x="T4" y="T5"/>
                </a:cxn>
                <a:cxn ang="0">
                  <a:pos x="T6" y="T7"/>
                </a:cxn>
                <a:cxn ang="0">
                  <a:pos x="T8" y="T9"/>
                </a:cxn>
              </a:cxnLst>
              <a:rect l="0" t="0" r="r" b="b"/>
              <a:pathLst>
                <a:path w="291" h="229">
                  <a:moveTo>
                    <a:pt x="181" y="192"/>
                  </a:moveTo>
                  <a:cubicBezTo>
                    <a:pt x="261" y="156"/>
                    <a:pt x="291" y="48"/>
                    <a:pt x="291" y="48"/>
                  </a:cubicBezTo>
                  <a:cubicBezTo>
                    <a:pt x="291" y="48"/>
                    <a:pt x="191" y="0"/>
                    <a:pt x="110" y="36"/>
                  </a:cubicBezTo>
                  <a:cubicBezTo>
                    <a:pt x="30" y="73"/>
                    <a:pt x="0" y="180"/>
                    <a:pt x="0" y="180"/>
                  </a:cubicBezTo>
                  <a:cubicBezTo>
                    <a:pt x="0" y="180"/>
                    <a:pt x="100" y="229"/>
                    <a:pt x="181" y="19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29" name="Freeform 28"/>
            <p:cNvSpPr>
              <a:spLocks/>
            </p:cNvSpPr>
            <p:nvPr/>
          </p:nvSpPr>
          <p:spPr bwMode="auto">
            <a:xfrm>
              <a:off x="6500813" y="2247900"/>
              <a:ext cx="695325" cy="933450"/>
            </a:xfrm>
            <a:custGeom>
              <a:avLst/>
              <a:gdLst>
                <a:gd name="T0" fmla="*/ 55 w 223"/>
                <a:gd name="T1" fmla="*/ 299 h 299"/>
                <a:gd name="T2" fmla="*/ 191 w 223"/>
                <a:gd name="T3" fmla="*/ 180 h 299"/>
                <a:gd name="T4" fmla="*/ 168 w 223"/>
                <a:gd name="T5" fmla="*/ 0 h 299"/>
                <a:gd name="T6" fmla="*/ 31 w 223"/>
                <a:gd name="T7" fmla="*/ 120 h 299"/>
                <a:gd name="T8" fmla="*/ 55 w 223"/>
                <a:gd name="T9" fmla="*/ 299 h 299"/>
              </a:gdLst>
              <a:ahLst/>
              <a:cxnLst>
                <a:cxn ang="0">
                  <a:pos x="T0" y="T1"/>
                </a:cxn>
                <a:cxn ang="0">
                  <a:pos x="T2" y="T3"/>
                </a:cxn>
                <a:cxn ang="0">
                  <a:pos x="T4" y="T5"/>
                </a:cxn>
                <a:cxn ang="0">
                  <a:pos x="T6" y="T7"/>
                </a:cxn>
                <a:cxn ang="0">
                  <a:pos x="T8" y="T9"/>
                </a:cxn>
              </a:cxnLst>
              <a:rect l="0" t="0" r="r" b="b"/>
              <a:pathLst>
                <a:path w="223" h="299">
                  <a:moveTo>
                    <a:pt x="55" y="299"/>
                  </a:moveTo>
                  <a:cubicBezTo>
                    <a:pt x="55" y="299"/>
                    <a:pt x="160" y="262"/>
                    <a:pt x="191" y="180"/>
                  </a:cubicBezTo>
                  <a:cubicBezTo>
                    <a:pt x="223" y="97"/>
                    <a:pt x="168" y="0"/>
                    <a:pt x="168" y="0"/>
                  </a:cubicBezTo>
                  <a:cubicBezTo>
                    <a:pt x="168" y="0"/>
                    <a:pt x="62" y="37"/>
                    <a:pt x="31" y="120"/>
                  </a:cubicBezTo>
                  <a:cubicBezTo>
                    <a:pt x="0" y="202"/>
                    <a:pt x="55" y="299"/>
                    <a:pt x="55" y="29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61" name="Freeform 32"/>
            <p:cNvSpPr>
              <a:spLocks/>
            </p:cNvSpPr>
            <p:nvPr/>
          </p:nvSpPr>
          <p:spPr bwMode="auto">
            <a:xfrm>
              <a:off x="6372225" y="4808538"/>
              <a:ext cx="1023938" cy="1044575"/>
            </a:xfrm>
            <a:custGeom>
              <a:avLst/>
              <a:gdLst>
                <a:gd name="T0" fmla="*/ 7 w 328"/>
                <a:gd name="T1" fmla="*/ 13 h 335"/>
                <a:gd name="T2" fmla="*/ 25 w 328"/>
                <a:gd name="T3" fmla="*/ 161 h 335"/>
                <a:gd name="T4" fmla="*/ 44 w 328"/>
                <a:gd name="T5" fmla="*/ 204 h 335"/>
                <a:gd name="T6" fmla="*/ 79 w 328"/>
                <a:gd name="T7" fmla="*/ 250 h 335"/>
                <a:gd name="T8" fmla="*/ 315 w 328"/>
                <a:gd name="T9" fmla="*/ 321 h 335"/>
                <a:gd name="T10" fmla="*/ 243 w 328"/>
                <a:gd name="T11" fmla="*/ 85 h 335"/>
                <a:gd name="T12" fmla="*/ 7 w 328"/>
                <a:gd name="T13" fmla="*/ 13 h 335"/>
              </a:gdLst>
              <a:ahLst/>
              <a:cxnLst>
                <a:cxn ang="0">
                  <a:pos x="T0" y="T1"/>
                </a:cxn>
                <a:cxn ang="0">
                  <a:pos x="T2" y="T3"/>
                </a:cxn>
                <a:cxn ang="0">
                  <a:pos x="T4" y="T5"/>
                </a:cxn>
                <a:cxn ang="0">
                  <a:pos x="T6" y="T7"/>
                </a:cxn>
                <a:cxn ang="0">
                  <a:pos x="T8" y="T9"/>
                </a:cxn>
                <a:cxn ang="0">
                  <a:pos x="T10" y="T11"/>
                </a:cxn>
                <a:cxn ang="0">
                  <a:pos x="T12" y="T13"/>
                </a:cxn>
              </a:cxnLst>
              <a:rect l="0" t="0" r="r" b="b"/>
              <a:pathLst>
                <a:path w="328" h="335">
                  <a:moveTo>
                    <a:pt x="7" y="13"/>
                  </a:moveTo>
                  <a:cubicBezTo>
                    <a:pt x="7" y="13"/>
                    <a:pt x="0" y="87"/>
                    <a:pt x="25" y="161"/>
                  </a:cubicBezTo>
                  <a:cubicBezTo>
                    <a:pt x="30" y="175"/>
                    <a:pt x="37" y="190"/>
                    <a:pt x="44" y="204"/>
                  </a:cubicBezTo>
                  <a:cubicBezTo>
                    <a:pt x="54" y="220"/>
                    <a:pt x="65" y="236"/>
                    <a:pt x="79" y="250"/>
                  </a:cubicBezTo>
                  <a:cubicBezTo>
                    <a:pt x="164" y="335"/>
                    <a:pt x="315" y="321"/>
                    <a:pt x="315" y="321"/>
                  </a:cubicBezTo>
                  <a:cubicBezTo>
                    <a:pt x="315" y="321"/>
                    <a:pt x="328" y="170"/>
                    <a:pt x="243" y="85"/>
                  </a:cubicBezTo>
                  <a:cubicBezTo>
                    <a:pt x="158" y="0"/>
                    <a:pt x="7" y="13"/>
                    <a:pt x="7" y="1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62" name="Oval 33"/>
            <p:cNvSpPr>
              <a:spLocks noChangeArrowheads="1"/>
            </p:cNvSpPr>
            <p:nvPr/>
          </p:nvSpPr>
          <p:spPr bwMode="auto">
            <a:xfrm>
              <a:off x="6537325" y="4168775"/>
              <a:ext cx="1360488" cy="727075"/>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63" name="Freeform 34"/>
            <p:cNvSpPr>
              <a:spLocks/>
            </p:cNvSpPr>
            <p:nvPr/>
          </p:nvSpPr>
          <p:spPr bwMode="auto">
            <a:xfrm>
              <a:off x="6372225" y="3203575"/>
              <a:ext cx="1044575" cy="1046163"/>
            </a:xfrm>
            <a:custGeom>
              <a:avLst/>
              <a:gdLst>
                <a:gd name="T0" fmla="*/ 13 w 335"/>
                <a:gd name="T1" fmla="*/ 321 h 335"/>
                <a:gd name="T2" fmla="*/ 250 w 335"/>
                <a:gd name="T3" fmla="*/ 249 h 335"/>
                <a:gd name="T4" fmla="*/ 322 w 335"/>
                <a:gd name="T5" fmla="*/ 13 h 335"/>
                <a:gd name="T6" fmla="*/ 85 w 335"/>
                <a:gd name="T7" fmla="*/ 85 h 335"/>
                <a:gd name="T8" fmla="*/ 13 w 335"/>
                <a:gd name="T9" fmla="*/ 321 h 335"/>
              </a:gdLst>
              <a:ahLst/>
              <a:cxnLst>
                <a:cxn ang="0">
                  <a:pos x="T0" y="T1"/>
                </a:cxn>
                <a:cxn ang="0">
                  <a:pos x="T2" y="T3"/>
                </a:cxn>
                <a:cxn ang="0">
                  <a:pos x="T4" y="T5"/>
                </a:cxn>
                <a:cxn ang="0">
                  <a:pos x="T6" y="T7"/>
                </a:cxn>
                <a:cxn ang="0">
                  <a:pos x="T8" y="T9"/>
                </a:cxn>
              </a:cxnLst>
              <a:rect l="0" t="0" r="r" b="b"/>
              <a:pathLst>
                <a:path w="335" h="335">
                  <a:moveTo>
                    <a:pt x="13" y="321"/>
                  </a:moveTo>
                  <a:cubicBezTo>
                    <a:pt x="13" y="321"/>
                    <a:pt x="165" y="335"/>
                    <a:pt x="250" y="249"/>
                  </a:cubicBezTo>
                  <a:cubicBezTo>
                    <a:pt x="335" y="164"/>
                    <a:pt x="322" y="13"/>
                    <a:pt x="322" y="13"/>
                  </a:cubicBezTo>
                  <a:cubicBezTo>
                    <a:pt x="322" y="13"/>
                    <a:pt x="170" y="0"/>
                    <a:pt x="85" y="85"/>
                  </a:cubicBezTo>
                  <a:cubicBezTo>
                    <a:pt x="0" y="170"/>
                    <a:pt x="13" y="321"/>
                    <a:pt x="13" y="321"/>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64" name="Freeform 35"/>
            <p:cNvSpPr>
              <a:spLocks/>
            </p:cNvSpPr>
            <p:nvPr/>
          </p:nvSpPr>
          <p:spPr bwMode="auto">
            <a:xfrm>
              <a:off x="5741988" y="1804988"/>
              <a:ext cx="658813" cy="646113"/>
            </a:xfrm>
            <a:custGeom>
              <a:avLst/>
              <a:gdLst>
                <a:gd name="T0" fmla="*/ 107 w 211"/>
                <a:gd name="T1" fmla="*/ 0 h 207"/>
                <a:gd name="T2" fmla="*/ 96 w 211"/>
                <a:gd name="T3" fmla="*/ 0 h 207"/>
                <a:gd name="T4" fmla="*/ 96 w 211"/>
                <a:gd name="T5" fmla="*/ 206 h 207"/>
                <a:gd name="T6" fmla="*/ 0 w 211"/>
                <a:gd name="T7" fmla="*/ 103 h 207"/>
                <a:gd name="T8" fmla="*/ 0 w 211"/>
                <a:gd name="T9" fmla="*/ 103 h 207"/>
                <a:gd name="T10" fmla="*/ 109 w 211"/>
                <a:gd name="T11" fmla="*/ 207 h 207"/>
                <a:gd name="T12" fmla="*/ 211 w 211"/>
                <a:gd name="T13" fmla="*/ 103 h 207"/>
                <a:gd name="T14" fmla="*/ 107 w 211"/>
                <a:gd name="T15" fmla="*/ 0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7">
                  <a:moveTo>
                    <a:pt x="107" y="0"/>
                  </a:moveTo>
                  <a:cubicBezTo>
                    <a:pt x="106" y="0"/>
                    <a:pt x="96" y="0"/>
                    <a:pt x="96" y="0"/>
                  </a:cubicBezTo>
                  <a:cubicBezTo>
                    <a:pt x="96" y="206"/>
                    <a:pt x="96" y="206"/>
                    <a:pt x="96" y="206"/>
                  </a:cubicBezTo>
                  <a:cubicBezTo>
                    <a:pt x="48" y="204"/>
                    <a:pt x="0" y="158"/>
                    <a:pt x="0" y="103"/>
                  </a:cubicBezTo>
                  <a:cubicBezTo>
                    <a:pt x="0" y="103"/>
                    <a:pt x="0" y="103"/>
                    <a:pt x="0" y="103"/>
                  </a:cubicBezTo>
                  <a:cubicBezTo>
                    <a:pt x="0" y="160"/>
                    <a:pt x="52" y="207"/>
                    <a:pt x="109" y="207"/>
                  </a:cubicBezTo>
                  <a:cubicBezTo>
                    <a:pt x="166" y="207"/>
                    <a:pt x="211" y="160"/>
                    <a:pt x="211" y="103"/>
                  </a:cubicBezTo>
                  <a:cubicBezTo>
                    <a:pt x="211" y="46"/>
                    <a:pt x="164" y="0"/>
                    <a:pt x="107"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68" name="Oval 39"/>
            <p:cNvSpPr>
              <a:spLocks noChangeArrowheads="1"/>
            </p:cNvSpPr>
            <p:nvPr/>
          </p:nvSpPr>
          <p:spPr bwMode="auto">
            <a:xfrm>
              <a:off x="8178800" y="4208463"/>
              <a:ext cx="646113" cy="646113"/>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69" name="Freeform 40"/>
            <p:cNvSpPr>
              <a:spLocks/>
            </p:cNvSpPr>
            <p:nvPr/>
          </p:nvSpPr>
          <p:spPr bwMode="auto">
            <a:xfrm>
              <a:off x="7442200" y="2476500"/>
              <a:ext cx="708025" cy="708025"/>
            </a:xfrm>
            <a:custGeom>
              <a:avLst/>
              <a:gdLst>
                <a:gd name="T0" fmla="*/ 40 w 227"/>
                <a:gd name="T1" fmla="*/ 187 h 227"/>
                <a:gd name="T2" fmla="*/ 187 w 227"/>
                <a:gd name="T3" fmla="*/ 187 h 227"/>
                <a:gd name="T4" fmla="*/ 187 w 227"/>
                <a:gd name="T5" fmla="*/ 41 h 227"/>
                <a:gd name="T6" fmla="*/ 40 w 227"/>
                <a:gd name="T7" fmla="*/ 41 h 227"/>
                <a:gd name="T8" fmla="*/ 40 w 227"/>
                <a:gd name="T9" fmla="*/ 187 h 227"/>
              </a:gdLst>
              <a:ahLst/>
              <a:cxnLst>
                <a:cxn ang="0">
                  <a:pos x="T0" y="T1"/>
                </a:cxn>
                <a:cxn ang="0">
                  <a:pos x="T2" y="T3"/>
                </a:cxn>
                <a:cxn ang="0">
                  <a:pos x="T4" y="T5"/>
                </a:cxn>
                <a:cxn ang="0">
                  <a:pos x="T6" y="T7"/>
                </a:cxn>
                <a:cxn ang="0">
                  <a:pos x="T8" y="T9"/>
                </a:cxn>
              </a:cxnLst>
              <a:rect l="0" t="0" r="r" b="b"/>
              <a:pathLst>
                <a:path w="227" h="227">
                  <a:moveTo>
                    <a:pt x="40" y="187"/>
                  </a:moveTo>
                  <a:cubicBezTo>
                    <a:pt x="81" y="227"/>
                    <a:pt x="146" y="227"/>
                    <a:pt x="187" y="187"/>
                  </a:cubicBezTo>
                  <a:cubicBezTo>
                    <a:pt x="227" y="147"/>
                    <a:pt x="227" y="81"/>
                    <a:pt x="187" y="41"/>
                  </a:cubicBezTo>
                  <a:cubicBezTo>
                    <a:pt x="146" y="0"/>
                    <a:pt x="81" y="0"/>
                    <a:pt x="40" y="41"/>
                  </a:cubicBezTo>
                  <a:cubicBezTo>
                    <a:pt x="0" y="81"/>
                    <a:pt x="0" y="147"/>
                    <a:pt x="40" y="18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70" name="Freeform 41"/>
            <p:cNvSpPr>
              <a:spLocks/>
            </p:cNvSpPr>
            <p:nvPr/>
          </p:nvSpPr>
          <p:spPr bwMode="auto">
            <a:xfrm>
              <a:off x="5945188" y="4418013"/>
              <a:ext cx="295275" cy="290513"/>
            </a:xfrm>
            <a:custGeom>
              <a:avLst/>
              <a:gdLst>
                <a:gd name="T0" fmla="*/ 77 w 95"/>
                <a:gd name="T1" fmla="*/ 80 h 93"/>
                <a:gd name="T2" fmla="*/ 77 w 95"/>
                <a:gd name="T3" fmla="*/ 17 h 93"/>
                <a:gd name="T4" fmla="*/ 15 w 95"/>
                <a:gd name="T5" fmla="*/ 17 h 93"/>
                <a:gd name="T6" fmla="*/ 2 w 95"/>
                <a:gd name="T7" fmla="*/ 50 h 93"/>
                <a:gd name="T8" fmla="*/ 8 w 95"/>
                <a:gd name="T9" fmla="*/ 20 h 93"/>
                <a:gd name="T10" fmla="*/ 31 w 95"/>
                <a:gd name="T11" fmla="*/ 7 h 93"/>
                <a:gd name="T12" fmla="*/ 31 w 95"/>
                <a:gd name="T13" fmla="*/ 93 h 93"/>
                <a:gd name="T14" fmla="*/ 40 w 95"/>
                <a:gd name="T15" fmla="*/ 93 h 93"/>
                <a:gd name="T16" fmla="*/ 56 w 95"/>
                <a:gd name="T17" fmla="*/ 91 h 93"/>
                <a:gd name="T18" fmla="*/ 77 w 95"/>
                <a:gd name="T19" fmla="*/ 8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93">
                  <a:moveTo>
                    <a:pt x="77" y="80"/>
                  </a:moveTo>
                  <a:cubicBezTo>
                    <a:pt x="95" y="63"/>
                    <a:pt x="95" y="35"/>
                    <a:pt x="77" y="17"/>
                  </a:cubicBezTo>
                  <a:cubicBezTo>
                    <a:pt x="60" y="0"/>
                    <a:pt x="32" y="0"/>
                    <a:pt x="15" y="17"/>
                  </a:cubicBezTo>
                  <a:cubicBezTo>
                    <a:pt x="6" y="26"/>
                    <a:pt x="1" y="38"/>
                    <a:pt x="2" y="50"/>
                  </a:cubicBezTo>
                  <a:cubicBezTo>
                    <a:pt x="2" y="39"/>
                    <a:pt x="0" y="28"/>
                    <a:pt x="8" y="20"/>
                  </a:cubicBezTo>
                  <a:cubicBezTo>
                    <a:pt x="16" y="12"/>
                    <a:pt x="31" y="7"/>
                    <a:pt x="31" y="7"/>
                  </a:cubicBezTo>
                  <a:cubicBezTo>
                    <a:pt x="31" y="93"/>
                    <a:pt x="31" y="93"/>
                    <a:pt x="31" y="93"/>
                  </a:cubicBezTo>
                  <a:cubicBezTo>
                    <a:pt x="31" y="93"/>
                    <a:pt x="39" y="93"/>
                    <a:pt x="40" y="93"/>
                  </a:cubicBezTo>
                  <a:cubicBezTo>
                    <a:pt x="44" y="93"/>
                    <a:pt x="52" y="92"/>
                    <a:pt x="56" y="91"/>
                  </a:cubicBezTo>
                  <a:cubicBezTo>
                    <a:pt x="63" y="89"/>
                    <a:pt x="72" y="85"/>
                    <a:pt x="77" y="8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71" name="Freeform 42"/>
            <p:cNvSpPr>
              <a:spLocks/>
            </p:cNvSpPr>
            <p:nvPr/>
          </p:nvSpPr>
          <p:spPr bwMode="auto">
            <a:xfrm>
              <a:off x="5703888" y="2716213"/>
              <a:ext cx="338138" cy="1339850"/>
            </a:xfrm>
            <a:custGeom>
              <a:avLst/>
              <a:gdLst>
                <a:gd name="T0" fmla="*/ 3 w 108"/>
                <a:gd name="T1" fmla="*/ 214 h 429"/>
                <a:gd name="T2" fmla="*/ 0 w 108"/>
                <a:gd name="T3" fmla="*/ 214 h 429"/>
                <a:gd name="T4" fmla="*/ 108 w 108"/>
                <a:gd name="T5" fmla="*/ 429 h 429"/>
                <a:gd name="T6" fmla="*/ 108 w 108"/>
                <a:gd name="T7" fmla="*/ 427 h 429"/>
                <a:gd name="T8" fmla="*/ 108 w 108"/>
                <a:gd name="T9" fmla="*/ 0 h 429"/>
                <a:gd name="T10" fmla="*/ 3 w 108"/>
                <a:gd name="T11" fmla="*/ 214 h 429"/>
              </a:gdLst>
              <a:ahLst/>
              <a:cxnLst>
                <a:cxn ang="0">
                  <a:pos x="T0" y="T1"/>
                </a:cxn>
                <a:cxn ang="0">
                  <a:pos x="T2" y="T3"/>
                </a:cxn>
                <a:cxn ang="0">
                  <a:pos x="T4" y="T5"/>
                </a:cxn>
                <a:cxn ang="0">
                  <a:pos x="T6" y="T7"/>
                </a:cxn>
                <a:cxn ang="0">
                  <a:pos x="T8" y="T9"/>
                </a:cxn>
                <a:cxn ang="0">
                  <a:pos x="T10" y="T11"/>
                </a:cxn>
              </a:cxnLst>
              <a:rect l="0" t="0" r="r" b="b"/>
              <a:pathLst>
                <a:path w="108" h="429">
                  <a:moveTo>
                    <a:pt x="3" y="214"/>
                  </a:moveTo>
                  <a:cubicBezTo>
                    <a:pt x="3" y="214"/>
                    <a:pt x="0" y="214"/>
                    <a:pt x="0" y="214"/>
                  </a:cubicBezTo>
                  <a:cubicBezTo>
                    <a:pt x="0" y="321"/>
                    <a:pt x="88" y="409"/>
                    <a:pt x="108" y="429"/>
                  </a:cubicBezTo>
                  <a:cubicBezTo>
                    <a:pt x="108" y="427"/>
                    <a:pt x="108" y="427"/>
                    <a:pt x="108" y="427"/>
                  </a:cubicBezTo>
                  <a:cubicBezTo>
                    <a:pt x="108" y="0"/>
                    <a:pt x="108" y="0"/>
                    <a:pt x="108" y="0"/>
                  </a:cubicBezTo>
                  <a:cubicBezTo>
                    <a:pt x="88" y="20"/>
                    <a:pt x="3" y="108"/>
                    <a:pt x="3" y="21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74" name="Freeform 45"/>
            <p:cNvSpPr>
              <a:spLocks/>
            </p:cNvSpPr>
            <p:nvPr/>
          </p:nvSpPr>
          <p:spPr bwMode="auto">
            <a:xfrm>
              <a:off x="4391025" y="1643063"/>
              <a:ext cx="295275" cy="430213"/>
            </a:xfrm>
            <a:custGeom>
              <a:avLst/>
              <a:gdLst>
                <a:gd name="T0" fmla="*/ 87 w 95"/>
                <a:gd name="T1" fmla="*/ 138 h 138"/>
                <a:gd name="T2" fmla="*/ 95 w 95"/>
                <a:gd name="T3" fmla="*/ 94 h 138"/>
                <a:gd name="T4" fmla="*/ 84 w 95"/>
                <a:gd name="T5" fmla="*/ 48 h 138"/>
                <a:gd name="T6" fmla="*/ 8 w 95"/>
                <a:gd name="T7" fmla="*/ 0 h 138"/>
                <a:gd name="T8" fmla="*/ 0 w 95"/>
                <a:gd name="T9" fmla="*/ 46 h 138"/>
                <a:gd name="T10" fmla="*/ 10 w 95"/>
                <a:gd name="T11" fmla="*/ 90 h 138"/>
                <a:gd name="T12" fmla="*/ 87 w 95"/>
                <a:gd name="T13" fmla="*/ 138 h 138"/>
              </a:gdLst>
              <a:ahLst/>
              <a:cxnLst>
                <a:cxn ang="0">
                  <a:pos x="T0" y="T1"/>
                </a:cxn>
                <a:cxn ang="0">
                  <a:pos x="T2" y="T3"/>
                </a:cxn>
                <a:cxn ang="0">
                  <a:pos x="T4" y="T5"/>
                </a:cxn>
                <a:cxn ang="0">
                  <a:pos x="T6" y="T7"/>
                </a:cxn>
                <a:cxn ang="0">
                  <a:pos x="T8" y="T9"/>
                </a:cxn>
                <a:cxn ang="0">
                  <a:pos x="T10" y="T11"/>
                </a:cxn>
                <a:cxn ang="0">
                  <a:pos x="T12" y="T13"/>
                </a:cxn>
              </a:cxnLst>
              <a:rect l="0" t="0" r="r" b="b"/>
              <a:pathLst>
                <a:path w="95" h="138">
                  <a:moveTo>
                    <a:pt x="87" y="138"/>
                  </a:moveTo>
                  <a:cubicBezTo>
                    <a:pt x="87" y="138"/>
                    <a:pt x="94" y="118"/>
                    <a:pt x="95" y="94"/>
                  </a:cubicBezTo>
                  <a:cubicBezTo>
                    <a:pt x="95" y="79"/>
                    <a:pt x="93" y="62"/>
                    <a:pt x="84" y="48"/>
                  </a:cubicBezTo>
                  <a:cubicBezTo>
                    <a:pt x="62" y="9"/>
                    <a:pt x="8" y="0"/>
                    <a:pt x="8" y="0"/>
                  </a:cubicBezTo>
                  <a:cubicBezTo>
                    <a:pt x="8" y="0"/>
                    <a:pt x="0" y="21"/>
                    <a:pt x="0" y="46"/>
                  </a:cubicBezTo>
                  <a:cubicBezTo>
                    <a:pt x="0" y="60"/>
                    <a:pt x="2" y="76"/>
                    <a:pt x="10" y="90"/>
                  </a:cubicBezTo>
                  <a:cubicBezTo>
                    <a:pt x="32" y="129"/>
                    <a:pt x="87" y="138"/>
                    <a:pt x="87" y="1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75" name="Freeform 46"/>
            <p:cNvSpPr>
              <a:spLocks/>
            </p:cNvSpPr>
            <p:nvPr/>
          </p:nvSpPr>
          <p:spPr bwMode="auto">
            <a:xfrm>
              <a:off x="3716338" y="2163763"/>
              <a:ext cx="352425" cy="384175"/>
            </a:xfrm>
            <a:custGeom>
              <a:avLst/>
              <a:gdLst>
                <a:gd name="T0" fmla="*/ 113 w 113"/>
                <a:gd name="T1" fmla="*/ 118 h 123"/>
                <a:gd name="T2" fmla="*/ 113 w 113"/>
                <a:gd name="T3" fmla="*/ 109 h 123"/>
                <a:gd name="T4" fmla="*/ 87 w 113"/>
                <a:gd name="T5" fmla="*/ 31 h 123"/>
                <a:gd name="T6" fmla="*/ 0 w 113"/>
                <a:gd name="T7" fmla="*/ 5 h 123"/>
                <a:gd name="T8" fmla="*/ 0 w 113"/>
                <a:gd name="T9" fmla="*/ 14 h 123"/>
                <a:gd name="T10" fmla="*/ 26 w 113"/>
                <a:gd name="T11" fmla="*/ 92 h 123"/>
                <a:gd name="T12" fmla="*/ 113 w 113"/>
                <a:gd name="T13" fmla="*/ 118 h 123"/>
              </a:gdLst>
              <a:ahLst/>
              <a:cxnLst>
                <a:cxn ang="0">
                  <a:pos x="T0" y="T1"/>
                </a:cxn>
                <a:cxn ang="0">
                  <a:pos x="T2" y="T3"/>
                </a:cxn>
                <a:cxn ang="0">
                  <a:pos x="T4" y="T5"/>
                </a:cxn>
                <a:cxn ang="0">
                  <a:pos x="T6" y="T7"/>
                </a:cxn>
                <a:cxn ang="0">
                  <a:pos x="T8" y="T9"/>
                </a:cxn>
                <a:cxn ang="0">
                  <a:pos x="T10" y="T11"/>
                </a:cxn>
                <a:cxn ang="0">
                  <a:pos x="T12" y="T13"/>
                </a:cxn>
              </a:cxnLst>
              <a:rect l="0" t="0" r="r" b="b"/>
              <a:pathLst>
                <a:path w="113" h="123">
                  <a:moveTo>
                    <a:pt x="113" y="118"/>
                  </a:moveTo>
                  <a:cubicBezTo>
                    <a:pt x="113" y="118"/>
                    <a:pt x="113" y="115"/>
                    <a:pt x="113" y="109"/>
                  </a:cubicBezTo>
                  <a:cubicBezTo>
                    <a:pt x="113" y="92"/>
                    <a:pt x="110" y="55"/>
                    <a:pt x="87" y="31"/>
                  </a:cubicBezTo>
                  <a:cubicBezTo>
                    <a:pt x="55" y="0"/>
                    <a:pt x="0" y="5"/>
                    <a:pt x="0" y="5"/>
                  </a:cubicBezTo>
                  <a:cubicBezTo>
                    <a:pt x="0" y="5"/>
                    <a:pt x="0" y="8"/>
                    <a:pt x="0" y="14"/>
                  </a:cubicBezTo>
                  <a:cubicBezTo>
                    <a:pt x="0" y="31"/>
                    <a:pt x="3" y="68"/>
                    <a:pt x="26" y="92"/>
                  </a:cubicBezTo>
                  <a:cubicBezTo>
                    <a:pt x="57" y="123"/>
                    <a:pt x="113" y="118"/>
                    <a:pt x="113" y="11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76" name="Freeform 47"/>
            <p:cNvSpPr>
              <a:spLocks/>
            </p:cNvSpPr>
            <p:nvPr/>
          </p:nvSpPr>
          <p:spPr bwMode="auto">
            <a:xfrm>
              <a:off x="3182938" y="2828925"/>
              <a:ext cx="430213" cy="368300"/>
            </a:xfrm>
            <a:custGeom>
              <a:avLst/>
              <a:gdLst>
                <a:gd name="T0" fmla="*/ 138 w 138"/>
                <a:gd name="T1" fmla="*/ 96 h 118"/>
                <a:gd name="T2" fmla="*/ 138 w 138"/>
                <a:gd name="T3" fmla="*/ 96 h 118"/>
                <a:gd name="T4" fmla="*/ 90 w 138"/>
                <a:gd name="T5" fmla="*/ 22 h 118"/>
                <a:gd name="T6" fmla="*/ 0 w 138"/>
                <a:gd name="T7" fmla="*/ 22 h 118"/>
                <a:gd name="T8" fmla="*/ 0 w 138"/>
                <a:gd name="T9" fmla="*/ 22 h 118"/>
                <a:gd name="T10" fmla="*/ 47 w 138"/>
                <a:gd name="T11" fmla="*/ 96 h 118"/>
                <a:gd name="T12" fmla="*/ 138 w 138"/>
                <a:gd name="T13" fmla="*/ 96 h 118"/>
              </a:gdLst>
              <a:ahLst/>
              <a:cxnLst>
                <a:cxn ang="0">
                  <a:pos x="T0" y="T1"/>
                </a:cxn>
                <a:cxn ang="0">
                  <a:pos x="T2" y="T3"/>
                </a:cxn>
                <a:cxn ang="0">
                  <a:pos x="T4" y="T5"/>
                </a:cxn>
                <a:cxn ang="0">
                  <a:pos x="T6" y="T7"/>
                </a:cxn>
                <a:cxn ang="0">
                  <a:pos x="T8" y="T9"/>
                </a:cxn>
                <a:cxn ang="0">
                  <a:pos x="T10" y="T11"/>
                </a:cxn>
                <a:cxn ang="0">
                  <a:pos x="T12" y="T13"/>
                </a:cxn>
              </a:cxnLst>
              <a:rect l="0" t="0" r="r" b="b"/>
              <a:pathLst>
                <a:path w="138" h="118">
                  <a:moveTo>
                    <a:pt x="138" y="96"/>
                  </a:moveTo>
                  <a:cubicBezTo>
                    <a:pt x="138" y="96"/>
                    <a:pt x="138" y="96"/>
                    <a:pt x="138" y="96"/>
                  </a:cubicBezTo>
                  <a:cubicBezTo>
                    <a:pt x="137" y="90"/>
                    <a:pt x="126" y="43"/>
                    <a:pt x="90" y="22"/>
                  </a:cubicBezTo>
                  <a:cubicBezTo>
                    <a:pt x="52" y="0"/>
                    <a:pt x="0" y="22"/>
                    <a:pt x="0" y="22"/>
                  </a:cubicBezTo>
                  <a:cubicBezTo>
                    <a:pt x="0" y="22"/>
                    <a:pt x="0" y="22"/>
                    <a:pt x="0" y="22"/>
                  </a:cubicBezTo>
                  <a:cubicBezTo>
                    <a:pt x="0" y="22"/>
                    <a:pt x="9" y="74"/>
                    <a:pt x="47" y="96"/>
                  </a:cubicBezTo>
                  <a:cubicBezTo>
                    <a:pt x="86" y="118"/>
                    <a:pt x="138" y="96"/>
                    <a:pt x="138" y="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77" name="Freeform 48"/>
            <p:cNvSpPr>
              <a:spLocks/>
            </p:cNvSpPr>
            <p:nvPr/>
          </p:nvSpPr>
          <p:spPr bwMode="auto">
            <a:xfrm>
              <a:off x="2846388" y="3597275"/>
              <a:ext cx="479425" cy="327025"/>
            </a:xfrm>
            <a:custGeom>
              <a:avLst/>
              <a:gdLst>
                <a:gd name="T0" fmla="*/ 88 w 154"/>
                <a:gd name="T1" fmla="*/ 11 h 105"/>
                <a:gd name="T2" fmla="*/ 0 w 154"/>
                <a:gd name="T3" fmla="*/ 31 h 105"/>
                <a:gd name="T4" fmla="*/ 0 w 154"/>
                <a:gd name="T5" fmla="*/ 31 h 105"/>
                <a:gd name="T6" fmla="*/ 66 w 154"/>
                <a:gd name="T7" fmla="*/ 93 h 105"/>
                <a:gd name="T8" fmla="*/ 154 w 154"/>
                <a:gd name="T9" fmla="*/ 73 h 105"/>
                <a:gd name="T10" fmla="*/ 153 w 154"/>
                <a:gd name="T11" fmla="*/ 72 h 105"/>
                <a:gd name="T12" fmla="*/ 88 w 154"/>
                <a:gd name="T13" fmla="*/ 11 h 105"/>
              </a:gdLst>
              <a:ahLst/>
              <a:cxnLst>
                <a:cxn ang="0">
                  <a:pos x="T0" y="T1"/>
                </a:cxn>
                <a:cxn ang="0">
                  <a:pos x="T2" y="T3"/>
                </a:cxn>
                <a:cxn ang="0">
                  <a:pos x="T4" y="T5"/>
                </a:cxn>
                <a:cxn ang="0">
                  <a:pos x="T6" y="T7"/>
                </a:cxn>
                <a:cxn ang="0">
                  <a:pos x="T8" y="T9"/>
                </a:cxn>
                <a:cxn ang="0">
                  <a:pos x="T10" y="T11"/>
                </a:cxn>
                <a:cxn ang="0">
                  <a:pos x="T12" y="T13"/>
                </a:cxn>
              </a:cxnLst>
              <a:rect l="0" t="0" r="r" b="b"/>
              <a:pathLst>
                <a:path w="154" h="105">
                  <a:moveTo>
                    <a:pt x="88" y="11"/>
                  </a:moveTo>
                  <a:cubicBezTo>
                    <a:pt x="48" y="0"/>
                    <a:pt x="6" y="28"/>
                    <a:pt x="0" y="31"/>
                  </a:cubicBezTo>
                  <a:cubicBezTo>
                    <a:pt x="0" y="31"/>
                    <a:pt x="0" y="31"/>
                    <a:pt x="0" y="31"/>
                  </a:cubicBezTo>
                  <a:cubicBezTo>
                    <a:pt x="0" y="31"/>
                    <a:pt x="23" y="82"/>
                    <a:pt x="66" y="93"/>
                  </a:cubicBezTo>
                  <a:cubicBezTo>
                    <a:pt x="108" y="105"/>
                    <a:pt x="154" y="73"/>
                    <a:pt x="154" y="73"/>
                  </a:cubicBezTo>
                  <a:cubicBezTo>
                    <a:pt x="154" y="73"/>
                    <a:pt x="154" y="72"/>
                    <a:pt x="153" y="72"/>
                  </a:cubicBezTo>
                  <a:cubicBezTo>
                    <a:pt x="150" y="64"/>
                    <a:pt x="127" y="21"/>
                    <a:pt x="88" y="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78" name="Freeform 49"/>
            <p:cNvSpPr>
              <a:spLocks/>
            </p:cNvSpPr>
            <p:nvPr/>
          </p:nvSpPr>
          <p:spPr bwMode="auto">
            <a:xfrm>
              <a:off x="2730500" y="4437063"/>
              <a:ext cx="500063" cy="268288"/>
            </a:xfrm>
            <a:custGeom>
              <a:avLst/>
              <a:gdLst>
                <a:gd name="T0" fmla="*/ 80 w 160"/>
                <a:gd name="T1" fmla="*/ 86 h 86"/>
                <a:gd name="T2" fmla="*/ 160 w 160"/>
                <a:gd name="T3" fmla="*/ 43 h 86"/>
                <a:gd name="T4" fmla="*/ 158 w 160"/>
                <a:gd name="T5" fmla="*/ 42 h 86"/>
                <a:gd name="T6" fmla="*/ 80 w 160"/>
                <a:gd name="T7" fmla="*/ 0 h 86"/>
                <a:gd name="T8" fmla="*/ 1 w 160"/>
                <a:gd name="T9" fmla="*/ 42 h 86"/>
                <a:gd name="T10" fmla="*/ 0 w 160"/>
                <a:gd name="T11" fmla="*/ 43 h 86"/>
                <a:gd name="T12" fmla="*/ 80 w 160"/>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160" h="86">
                  <a:moveTo>
                    <a:pt x="80" y="86"/>
                  </a:moveTo>
                  <a:cubicBezTo>
                    <a:pt x="124" y="86"/>
                    <a:pt x="160" y="43"/>
                    <a:pt x="160" y="43"/>
                  </a:cubicBezTo>
                  <a:cubicBezTo>
                    <a:pt x="160" y="43"/>
                    <a:pt x="159" y="42"/>
                    <a:pt x="158" y="42"/>
                  </a:cubicBezTo>
                  <a:cubicBezTo>
                    <a:pt x="152" y="35"/>
                    <a:pt x="119" y="0"/>
                    <a:pt x="80" y="0"/>
                  </a:cubicBezTo>
                  <a:cubicBezTo>
                    <a:pt x="40" y="0"/>
                    <a:pt x="8" y="35"/>
                    <a:pt x="1" y="42"/>
                  </a:cubicBezTo>
                  <a:cubicBezTo>
                    <a:pt x="1" y="42"/>
                    <a:pt x="0" y="43"/>
                    <a:pt x="0" y="43"/>
                  </a:cubicBezTo>
                  <a:cubicBezTo>
                    <a:pt x="0" y="43"/>
                    <a:pt x="36" y="86"/>
                    <a:pt x="80" y="8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79" name="Freeform 50"/>
            <p:cNvSpPr>
              <a:spLocks/>
            </p:cNvSpPr>
            <p:nvPr/>
          </p:nvSpPr>
          <p:spPr bwMode="auto">
            <a:xfrm>
              <a:off x="2846388" y="5219700"/>
              <a:ext cx="479425" cy="325438"/>
            </a:xfrm>
            <a:custGeom>
              <a:avLst/>
              <a:gdLst>
                <a:gd name="T0" fmla="*/ 66 w 154"/>
                <a:gd name="T1" fmla="*/ 10 h 104"/>
                <a:gd name="T2" fmla="*/ 1 w 154"/>
                <a:gd name="T3" fmla="*/ 69 h 104"/>
                <a:gd name="T4" fmla="*/ 0 w 154"/>
                <a:gd name="T5" fmla="*/ 72 h 104"/>
                <a:gd name="T6" fmla="*/ 88 w 154"/>
                <a:gd name="T7" fmla="*/ 93 h 104"/>
                <a:gd name="T8" fmla="*/ 154 w 154"/>
                <a:gd name="T9" fmla="*/ 31 h 104"/>
                <a:gd name="T10" fmla="*/ 152 w 154"/>
                <a:gd name="T11" fmla="*/ 30 h 104"/>
                <a:gd name="T12" fmla="*/ 66 w 154"/>
                <a:gd name="T13" fmla="*/ 10 h 104"/>
              </a:gdLst>
              <a:ahLst/>
              <a:cxnLst>
                <a:cxn ang="0">
                  <a:pos x="T0" y="T1"/>
                </a:cxn>
                <a:cxn ang="0">
                  <a:pos x="T2" y="T3"/>
                </a:cxn>
                <a:cxn ang="0">
                  <a:pos x="T4" y="T5"/>
                </a:cxn>
                <a:cxn ang="0">
                  <a:pos x="T6" y="T7"/>
                </a:cxn>
                <a:cxn ang="0">
                  <a:pos x="T8" y="T9"/>
                </a:cxn>
                <a:cxn ang="0">
                  <a:pos x="T10" y="T11"/>
                </a:cxn>
                <a:cxn ang="0">
                  <a:pos x="T12" y="T13"/>
                </a:cxn>
              </a:cxnLst>
              <a:rect l="0" t="0" r="r" b="b"/>
              <a:pathLst>
                <a:path w="154" h="104">
                  <a:moveTo>
                    <a:pt x="66" y="10"/>
                  </a:moveTo>
                  <a:cubicBezTo>
                    <a:pt x="29" y="20"/>
                    <a:pt x="7" y="59"/>
                    <a:pt x="1" y="69"/>
                  </a:cubicBezTo>
                  <a:cubicBezTo>
                    <a:pt x="0" y="71"/>
                    <a:pt x="0" y="72"/>
                    <a:pt x="0" y="72"/>
                  </a:cubicBezTo>
                  <a:cubicBezTo>
                    <a:pt x="0" y="72"/>
                    <a:pt x="45" y="104"/>
                    <a:pt x="88" y="93"/>
                  </a:cubicBezTo>
                  <a:cubicBezTo>
                    <a:pt x="130" y="81"/>
                    <a:pt x="154" y="31"/>
                    <a:pt x="154" y="31"/>
                  </a:cubicBezTo>
                  <a:cubicBezTo>
                    <a:pt x="154" y="31"/>
                    <a:pt x="153" y="30"/>
                    <a:pt x="152" y="30"/>
                  </a:cubicBezTo>
                  <a:cubicBezTo>
                    <a:pt x="145" y="25"/>
                    <a:pt x="104" y="0"/>
                    <a:pt x="66" y="1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80" name="Freeform 51"/>
            <p:cNvSpPr>
              <a:spLocks/>
            </p:cNvSpPr>
            <p:nvPr/>
          </p:nvSpPr>
          <p:spPr bwMode="auto">
            <a:xfrm>
              <a:off x="5051425" y="2260600"/>
              <a:ext cx="584200" cy="911225"/>
            </a:xfrm>
            <a:custGeom>
              <a:avLst/>
              <a:gdLst>
                <a:gd name="T0" fmla="*/ 171 w 187"/>
                <a:gd name="T1" fmla="*/ 110 h 292"/>
                <a:gd name="T2" fmla="*/ 27 w 187"/>
                <a:gd name="T3" fmla="*/ 0 h 292"/>
                <a:gd name="T4" fmla="*/ 2 w 187"/>
                <a:gd name="T5" fmla="*/ 119 h 292"/>
                <a:gd name="T6" fmla="*/ 4 w 187"/>
                <a:gd name="T7" fmla="*/ 142 h 292"/>
                <a:gd name="T8" fmla="*/ 16 w 187"/>
                <a:gd name="T9" fmla="*/ 181 h 292"/>
                <a:gd name="T10" fmla="*/ 160 w 187"/>
                <a:gd name="T11" fmla="*/ 292 h 292"/>
                <a:gd name="T12" fmla="*/ 185 w 187"/>
                <a:gd name="T13" fmla="*/ 173 h 292"/>
                <a:gd name="T14" fmla="*/ 182 w 187"/>
                <a:gd name="T15" fmla="*/ 144 h 292"/>
                <a:gd name="T16" fmla="*/ 171 w 187"/>
                <a:gd name="T17" fmla="*/ 11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292">
                  <a:moveTo>
                    <a:pt x="171" y="110"/>
                  </a:moveTo>
                  <a:cubicBezTo>
                    <a:pt x="135" y="30"/>
                    <a:pt x="27" y="0"/>
                    <a:pt x="27" y="0"/>
                  </a:cubicBezTo>
                  <a:cubicBezTo>
                    <a:pt x="27" y="0"/>
                    <a:pt x="0" y="56"/>
                    <a:pt x="2" y="119"/>
                  </a:cubicBezTo>
                  <a:cubicBezTo>
                    <a:pt x="2" y="127"/>
                    <a:pt x="3" y="135"/>
                    <a:pt x="4" y="142"/>
                  </a:cubicBezTo>
                  <a:cubicBezTo>
                    <a:pt x="6" y="156"/>
                    <a:pt x="10" y="169"/>
                    <a:pt x="16" y="181"/>
                  </a:cubicBezTo>
                  <a:cubicBezTo>
                    <a:pt x="52" y="262"/>
                    <a:pt x="160" y="292"/>
                    <a:pt x="160" y="292"/>
                  </a:cubicBezTo>
                  <a:cubicBezTo>
                    <a:pt x="160" y="292"/>
                    <a:pt x="187" y="235"/>
                    <a:pt x="185" y="173"/>
                  </a:cubicBezTo>
                  <a:cubicBezTo>
                    <a:pt x="185" y="163"/>
                    <a:pt x="183" y="153"/>
                    <a:pt x="182" y="144"/>
                  </a:cubicBezTo>
                  <a:cubicBezTo>
                    <a:pt x="179" y="132"/>
                    <a:pt x="176" y="121"/>
                    <a:pt x="171" y="11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81" name="Freeform 52"/>
            <p:cNvSpPr>
              <a:spLocks/>
            </p:cNvSpPr>
            <p:nvPr/>
          </p:nvSpPr>
          <p:spPr bwMode="auto">
            <a:xfrm>
              <a:off x="3813175" y="3440113"/>
              <a:ext cx="936625" cy="693738"/>
            </a:xfrm>
            <a:custGeom>
              <a:avLst/>
              <a:gdLst>
                <a:gd name="T0" fmla="*/ 180 w 300"/>
                <a:gd name="T1" fmla="*/ 30 h 222"/>
                <a:gd name="T2" fmla="*/ 0 w 300"/>
                <a:gd name="T3" fmla="*/ 54 h 222"/>
                <a:gd name="T4" fmla="*/ 0 w 300"/>
                <a:gd name="T5" fmla="*/ 54 h 222"/>
                <a:gd name="T6" fmla="*/ 120 w 300"/>
                <a:gd name="T7" fmla="*/ 191 h 222"/>
                <a:gd name="T8" fmla="*/ 300 w 300"/>
                <a:gd name="T9" fmla="*/ 167 h 222"/>
                <a:gd name="T10" fmla="*/ 299 w 300"/>
                <a:gd name="T11" fmla="*/ 165 h 222"/>
                <a:gd name="T12" fmla="*/ 180 w 300"/>
                <a:gd name="T13" fmla="*/ 30 h 222"/>
              </a:gdLst>
              <a:ahLst/>
              <a:cxnLst>
                <a:cxn ang="0">
                  <a:pos x="T0" y="T1"/>
                </a:cxn>
                <a:cxn ang="0">
                  <a:pos x="T2" y="T3"/>
                </a:cxn>
                <a:cxn ang="0">
                  <a:pos x="T4" y="T5"/>
                </a:cxn>
                <a:cxn ang="0">
                  <a:pos x="T6" y="T7"/>
                </a:cxn>
                <a:cxn ang="0">
                  <a:pos x="T8" y="T9"/>
                </a:cxn>
                <a:cxn ang="0">
                  <a:pos x="T10" y="T11"/>
                </a:cxn>
                <a:cxn ang="0">
                  <a:pos x="T12" y="T13"/>
                </a:cxn>
              </a:cxnLst>
              <a:rect l="0" t="0" r="r" b="b"/>
              <a:pathLst>
                <a:path w="300" h="222">
                  <a:moveTo>
                    <a:pt x="180" y="30"/>
                  </a:moveTo>
                  <a:cubicBezTo>
                    <a:pt x="99" y="0"/>
                    <a:pt x="5" y="51"/>
                    <a:pt x="0" y="54"/>
                  </a:cubicBezTo>
                  <a:cubicBezTo>
                    <a:pt x="0" y="54"/>
                    <a:pt x="0" y="54"/>
                    <a:pt x="0" y="54"/>
                  </a:cubicBezTo>
                  <a:cubicBezTo>
                    <a:pt x="0" y="54"/>
                    <a:pt x="37" y="160"/>
                    <a:pt x="120" y="191"/>
                  </a:cubicBezTo>
                  <a:cubicBezTo>
                    <a:pt x="203" y="222"/>
                    <a:pt x="300" y="167"/>
                    <a:pt x="300" y="167"/>
                  </a:cubicBezTo>
                  <a:cubicBezTo>
                    <a:pt x="300" y="167"/>
                    <a:pt x="299" y="166"/>
                    <a:pt x="299" y="165"/>
                  </a:cubicBezTo>
                  <a:cubicBezTo>
                    <a:pt x="294" y="153"/>
                    <a:pt x="257" y="59"/>
                    <a:pt x="180" y="3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82" name="Freeform 53"/>
            <p:cNvSpPr>
              <a:spLocks/>
            </p:cNvSpPr>
            <p:nvPr/>
          </p:nvSpPr>
          <p:spPr bwMode="auto">
            <a:xfrm>
              <a:off x="3825875" y="4941888"/>
              <a:ext cx="911225" cy="711200"/>
            </a:xfrm>
            <a:custGeom>
              <a:avLst/>
              <a:gdLst>
                <a:gd name="T0" fmla="*/ 111 w 292"/>
                <a:gd name="T1" fmla="*/ 35 h 228"/>
                <a:gd name="T2" fmla="*/ 1 w 292"/>
                <a:gd name="T3" fmla="*/ 177 h 228"/>
                <a:gd name="T4" fmla="*/ 0 w 292"/>
                <a:gd name="T5" fmla="*/ 180 h 228"/>
                <a:gd name="T6" fmla="*/ 181 w 292"/>
                <a:gd name="T7" fmla="*/ 192 h 228"/>
                <a:gd name="T8" fmla="*/ 292 w 292"/>
                <a:gd name="T9" fmla="*/ 47 h 228"/>
                <a:gd name="T10" fmla="*/ 291 w 292"/>
                <a:gd name="T11" fmla="*/ 47 h 228"/>
                <a:gd name="T12" fmla="*/ 111 w 292"/>
                <a:gd name="T13" fmla="*/ 35 h 228"/>
              </a:gdLst>
              <a:ahLst/>
              <a:cxnLst>
                <a:cxn ang="0">
                  <a:pos x="T0" y="T1"/>
                </a:cxn>
                <a:cxn ang="0">
                  <a:pos x="T2" y="T3"/>
                </a:cxn>
                <a:cxn ang="0">
                  <a:pos x="T4" y="T5"/>
                </a:cxn>
                <a:cxn ang="0">
                  <a:pos x="T6" y="T7"/>
                </a:cxn>
                <a:cxn ang="0">
                  <a:pos x="T8" y="T9"/>
                </a:cxn>
                <a:cxn ang="0">
                  <a:pos x="T10" y="T11"/>
                </a:cxn>
                <a:cxn ang="0">
                  <a:pos x="T12" y="T13"/>
                </a:cxn>
              </a:cxnLst>
              <a:rect l="0" t="0" r="r" b="b"/>
              <a:pathLst>
                <a:path w="292" h="228">
                  <a:moveTo>
                    <a:pt x="111" y="35"/>
                  </a:moveTo>
                  <a:cubicBezTo>
                    <a:pt x="39" y="68"/>
                    <a:pt x="7" y="158"/>
                    <a:pt x="1" y="177"/>
                  </a:cubicBezTo>
                  <a:cubicBezTo>
                    <a:pt x="1" y="179"/>
                    <a:pt x="0" y="180"/>
                    <a:pt x="0" y="180"/>
                  </a:cubicBezTo>
                  <a:cubicBezTo>
                    <a:pt x="0" y="180"/>
                    <a:pt x="101" y="228"/>
                    <a:pt x="181" y="192"/>
                  </a:cubicBezTo>
                  <a:cubicBezTo>
                    <a:pt x="262" y="155"/>
                    <a:pt x="292" y="47"/>
                    <a:pt x="292" y="47"/>
                  </a:cubicBezTo>
                  <a:cubicBezTo>
                    <a:pt x="292" y="47"/>
                    <a:pt x="291" y="47"/>
                    <a:pt x="291" y="47"/>
                  </a:cubicBezTo>
                  <a:cubicBezTo>
                    <a:pt x="282" y="43"/>
                    <a:pt x="187" y="0"/>
                    <a:pt x="111" y="3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83" name="Freeform 54"/>
            <p:cNvSpPr>
              <a:spLocks/>
            </p:cNvSpPr>
            <p:nvPr/>
          </p:nvSpPr>
          <p:spPr bwMode="auto">
            <a:xfrm>
              <a:off x="4805363" y="3184525"/>
              <a:ext cx="968375" cy="1049338"/>
            </a:xfrm>
            <a:custGeom>
              <a:avLst/>
              <a:gdLst>
                <a:gd name="T0" fmla="*/ 1 w 310"/>
                <a:gd name="T1" fmla="*/ 13 h 336"/>
                <a:gd name="T2" fmla="*/ 0 w 310"/>
                <a:gd name="T3" fmla="*/ 38 h 336"/>
                <a:gd name="T4" fmla="*/ 73 w 310"/>
                <a:gd name="T5" fmla="*/ 251 h 336"/>
                <a:gd name="T6" fmla="*/ 310 w 310"/>
                <a:gd name="T7" fmla="*/ 323 h 336"/>
                <a:gd name="T8" fmla="*/ 310 w 310"/>
                <a:gd name="T9" fmla="*/ 298 h 336"/>
                <a:gd name="T10" fmla="*/ 238 w 310"/>
                <a:gd name="T11" fmla="*/ 85 h 336"/>
                <a:gd name="T12" fmla="*/ 1 w 310"/>
                <a:gd name="T13" fmla="*/ 13 h 336"/>
              </a:gdLst>
              <a:ahLst/>
              <a:cxnLst>
                <a:cxn ang="0">
                  <a:pos x="T0" y="T1"/>
                </a:cxn>
                <a:cxn ang="0">
                  <a:pos x="T2" y="T3"/>
                </a:cxn>
                <a:cxn ang="0">
                  <a:pos x="T4" y="T5"/>
                </a:cxn>
                <a:cxn ang="0">
                  <a:pos x="T6" y="T7"/>
                </a:cxn>
                <a:cxn ang="0">
                  <a:pos x="T8" y="T9"/>
                </a:cxn>
                <a:cxn ang="0">
                  <a:pos x="T10" y="T11"/>
                </a:cxn>
                <a:cxn ang="0">
                  <a:pos x="T12" y="T13"/>
                </a:cxn>
              </a:cxnLst>
              <a:rect l="0" t="0" r="r" b="b"/>
              <a:pathLst>
                <a:path w="310" h="336">
                  <a:moveTo>
                    <a:pt x="1" y="13"/>
                  </a:moveTo>
                  <a:cubicBezTo>
                    <a:pt x="1" y="13"/>
                    <a:pt x="0" y="22"/>
                    <a:pt x="0" y="38"/>
                  </a:cubicBezTo>
                  <a:cubicBezTo>
                    <a:pt x="1" y="84"/>
                    <a:pt x="9" y="186"/>
                    <a:pt x="73" y="251"/>
                  </a:cubicBezTo>
                  <a:cubicBezTo>
                    <a:pt x="158" y="336"/>
                    <a:pt x="310" y="323"/>
                    <a:pt x="310" y="323"/>
                  </a:cubicBezTo>
                  <a:cubicBezTo>
                    <a:pt x="310" y="323"/>
                    <a:pt x="310" y="313"/>
                    <a:pt x="310" y="298"/>
                  </a:cubicBezTo>
                  <a:cubicBezTo>
                    <a:pt x="310" y="251"/>
                    <a:pt x="301" y="149"/>
                    <a:pt x="238" y="85"/>
                  </a:cubicBezTo>
                  <a:cubicBezTo>
                    <a:pt x="153" y="0"/>
                    <a:pt x="1" y="13"/>
                    <a:pt x="1" y="1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84" name="Freeform 55"/>
            <p:cNvSpPr>
              <a:spLocks/>
            </p:cNvSpPr>
            <p:nvPr/>
          </p:nvSpPr>
          <p:spPr bwMode="auto">
            <a:xfrm>
              <a:off x="4268788" y="4146550"/>
              <a:ext cx="1360488" cy="730250"/>
            </a:xfrm>
            <a:custGeom>
              <a:avLst/>
              <a:gdLst>
                <a:gd name="T0" fmla="*/ 218 w 436"/>
                <a:gd name="T1" fmla="*/ 0 h 234"/>
                <a:gd name="T2" fmla="*/ 1 w 436"/>
                <a:gd name="T3" fmla="*/ 116 h 234"/>
                <a:gd name="T4" fmla="*/ 0 w 436"/>
                <a:gd name="T5" fmla="*/ 117 h 234"/>
                <a:gd name="T6" fmla="*/ 218 w 436"/>
                <a:gd name="T7" fmla="*/ 234 h 234"/>
                <a:gd name="T8" fmla="*/ 436 w 436"/>
                <a:gd name="T9" fmla="*/ 117 h 234"/>
                <a:gd name="T10" fmla="*/ 434 w 436"/>
                <a:gd name="T11" fmla="*/ 116 h 234"/>
                <a:gd name="T12" fmla="*/ 218 w 436"/>
                <a:gd name="T13" fmla="*/ 0 h 234"/>
              </a:gdLst>
              <a:ahLst/>
              <a:cxnLst>
                <a:cxn ang="0">
                  <a:pos x="T0" y="T1"/>
                </a:cxn>
                <a:cxn ang="0">
                  <a:pos x="T2" y="T3"/>
                </a:cxn>
                <a:cxn ang="0">
                  <a:pos x="T4" y="T5"/>
                </a:cxn>
                <a:cxn ang="0">
                  <a:pos x="T6" y="T7"/>
                </a:cxn>
                <a:cxn ang="0">
                  <a:pos x="T8" y="T9"/>
                </a:cxn>
                <a:cxn ang="0">
                  <a:pos x="T10" y="T11"/>
                </a:cxn>
                <a:cxn ang="0">
                  <a:pos x="T12" y="T13"/>
                </a:cxn>
              </a:cxnLst>
              <a:rect l="0" t="0" r="r" b="b"/>
              <a:pathLst>
                <a:path w="436" h="234">
                  <a:moveTo>
                    <a:pt x="218" y="0"/>
                  </a:moveTo>
                  <a:cubicBezTo>
                    <a:pt x="104" y="0"/>
                    <a:pt x="12" y="103"/>
                    <a:pt x="1" y="116"/>
                  </a:cubicBezTo>
                  <a:cubicBezTo>
                    <a:pt x="0" y="116"/>
                    <a:pt x="0" y="117"/>
                    <a:pt x="0" y="117"/>
                  </a:cubicBezTo>
                  <a:cubicBezTo>
                    <a:pt x="0" y="117"/>
                    <a:pt x="97" y="234"/>
                    <a:pt x="218" y="234"/>
                  </a:cubicBezTo>
                  <a:cubicBezTo>
                    <a:pt x="338" y="234"/>
                    <a:pt x="436" y="117"/>
                    <a:pt x="436" y="117"/>
                  </a:cubicBezTo>
                  <a:cubicBezTo>
                    <a:pt x="436" y="117"/>
                    <a:pt x="435" y="116"/>
                    <a:pt x="434" y="116"/>
                  </a:cubicBezTo>
                  <a:cubicBezTo>
                    <a:pt x="424" y="103"/>
                    <a:pt x="331" y="0"/>
                    <a:pt x="218"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85" name="Freeform 56"/>
            <p:cNvSpPr>
              <a:spLocks/>
            </p:cNvSpPr>
            <p:nvPr/>
          </p:nvSpPr>
          <p:spPr bwMode="auto">
            <a:xfrm>
              <a:off x="4786313" y="4795838"/>
              <a:ext cx="968375" cy="1050925"/>
            </a:xfrm>
            <a:custGeom>
              <a:avLst/>
              <a:gdLst>
                <a:gd name="T0" fmla="*/ 310 w 310"/>
                <a:gd name="T1" fmla="*/ 36 h 337"/>
                <a:gd name="T2" fmla="*/ 309 w 310"/>
                <a:gd name="T3" fmla="*/ 14 h 337"/>
                <a:gd name="T4" fmla="*/ 72 w 310"/>
                <a:gd name="T5" fmla="*/ 86 h 337"/>
                <a:gd name="T6" fmla="*/ 0 w 310"/>
                <a:gd name="T7" fmla="*/ 298 h 337"/>
                <a:gd name="T8" fmla="*/ 1 w 310"/>
                <a:gd name="T9" fmla="*/ 323 h 337"/>
                <a:gd name="T10" fmla="*/ 237 w 310"/>
                <a:gd name="T11" fmla="*/ 251 h 337"/>
                <a:gd name="T12" fmla="*/ 274 w 310"/>
                <a:gd name="T13" fmla="*/ 201 h 337"/>
                <a:gd name="T14" fmla="*/ 288 w 310"/>
                <a:gd name="T15" fmla="*/ 168 h 337"/>
                <a:gd name="T16" fmla="*/ 310 w 310"/>
                <a:gd name="T17" fmla="*/ 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 h="337">
                  <a:moveTo>
                    <a:pt x="310" y="36"/>
                  </a:moveTo>
                  <a:cubicBezTo>
                    <a:pt x="310" y="22"/>
                    <a:pt x="309" y="14"/>
                    <a:pt x="309" y="14"/>
                  </a:cubicBezTo>
                  <a:cubicBezTo>
                    <a:pt x="309" y="14"/>
                    <a:pt x="158" y="0"/>
                    <a:pt x="72" y="86"/>
                  </a:cubicBezTo>
                  <a:cubicBezTo>
                    <a:pt x="9" y="150"/>
                    <a:pt x="0" y="251"/>
                    <a:pt x="0" y="298"/>
                  </a:cubicBezTo>
                  <a:cubicBezTo>
                    <a:pt x="0" y="313"/>
                    <a:pt x="1" y="323"/>
                    <a:pt x="1" y="323"/>
                  </a:cubicBezTo>
                  <a:cubicBezTo>
                    <a:pt x="1" y="323"/>
                    <a:pt x="152" y="337"/>
                    <a:pt x="237" y="251"/>
                  </a:cubicBezTo>
                  <a:cubicBezTo>
                    <a:pt x="252" y="236"/>
                    <a:pt x="264" y="219"/>
                    <a:pt x="274" y="201"/>
                  </a:cubicBezTo>
                  <a:cubicBezTo>
                    <a:pt x="279" y="190"/>
                    <a:pt x="284" y="179"/>
                    <a:pt x="288" y="168"/>
                  </a:cubicBezTo>
                  <a:cubicBezTo>
                    <a:pt x="307" y="117"/>
                    <a:pt x="310" y="65"/>
                    <a:pt x="310" y="3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86" name="Freeform 57"/>
            <p:cNvSpPr>
              <a:spLocks/>
            </p:cNvSpPr>
            <p:nvPr/>
          </p:nvSpPr>
          <p:spPr bwMode="auto">
            <a:xfrm>
              <a:off x="5741988" y="1801813"/>
              <a:ext cx="300038" cy="646113"/>
            </a:xfrm>
            <a:custGeom>
              <a:avLst/>
              <a:gdLst>
                <a:gd name="T0" fmla="*/ 96 w 96"/>
                <a:gd name="T1" fmla="*/ 207 h 207"/>
                <a:gd name="T2" fmla="*/ 96 w 96"/>
                <a:gd name="T3" fmla="*/ 1 h 207"/>
                <a:gd name="T4" fmla="*/ 96 w 96"/>
                <a:gd name="T5" fmla="*/ 0 h 207"/>
                <a:gd name="T6" fmla="*/ 0 w 96"/>
                <a:gd name="T7" fmla="*/ 103 h 207"/>
                <a:gd name="T8" fmla="*/ 0 w 96"/>
                <a:gd name="T9" fmla="*/ 104 h 207"/>
                <a:gd name="T10" fmla="*/ 96 w 96"/>
                <a:gd name="T11" fmla="*/ 207 h 207"/>
              </a:gdLst>
              <a:ahLst/>
              <a:cxnLst>
                <a:cxn ang="0">
                  <a:pos x="T0" y="T1"/>
                </a:cxn>
                <a:cxn ang="0">
                  <a:pos x="T2" y="T3"/>
                </a:cxn>
                <a:cxn ang="0">
                  <a:pos x="T4" y="T5"/>
                </a:cxn>
                <a:cxn ang="0">
                  <a:pos x="T6" y="T7"/>
                </a:cxn>
                <a:cxn ang="0">
                  <a:pos x="T8" y="T9"/>
                </a:cxn>
                <a:cxn ang="0">
                  <a:pos x="T10" y="T11"/>
                </a:cxn>
              </a:cxnLst>
              <a:rect l="0" t="0" r="r" b="b"/>
              <a:pathLst>
                <a:path w="96" h="207">
                  <a:moveTo>
                    <a:pt x="96" y="207"/>
                  </a:moveTo>
                  <a:cubicBezTo>
                    <a:pt x="96" y="1"/>
                    <a:pt x="96" y="1"/>
                    <a:pt x="96" y="1"/>
                  </a:cubicBezTo>
                  <a:cubicBezTo>
                    <a:pt x="96" y="0"/>
                    <a:pt x="96" y="0"/>
                    <a:pt x="96" y="0"/>
                  </a:cubicBezTo>
                  <a:cubicBezTo>
                    <a:pt x="48" y="2"/>
                    <a:pt x="0" y="48"/>
                    <a:pt x="0" y="103"/>
                  </a:cubicBezTo>
                  <a:cubicBezTo>
                    <a:pt x="0" y="104"/>
                    <a:pt x="0" y="104"/>
                    <a:pt x="0" y="104"/>
                  </a:cubicBezTo>
                  <a:cubicBezTo>
                    <a:pt x="0" y="159"/>
                    <a:pt x="48" y="205"/>
                    <a:pt x="96" y="20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89" name="Freeform 58"/>
            <p:cNvSpPr>
              <a:spLocks/>
            </p:cNvSpPr>
            <p:nvPr/>
          </p:nvSpPr>
          <p:spPr bwMode="auto">
            <a:xfrm>
              <a:off x="4071938" y="2476500"/>
              <a:ext cx="649288" cy="711200"/>
            </a:xfrm>
            <a:custGeom>
              <a:avLst/>
              <a:gdLst>
                <a:gd name="T0" fmla="*/ 31 w 208"/>
                <a:gd name="T1" fmla="*/ 188 h 228"/>
                <a:gd name="T2" fmla="*/ 177 w 208"/>
                <a:gd name="T3" fmla="*/ 188 h 228"/>
                <a:gd name="T4" fmla="*/ 208 w 208"/>
                <a:gd name="T5" fmla="*/ 114 h 228"/>
                <a:gd name="T6" fmla="*/ 199 w 208"/>
                <a:gd name="T7" fmla="*/ 73 h 228"/>
                <a:gd name="T8" fmla="*/ 177 w 208"/>
                <a:gd name="T9" fmla="*/ 40 h 228"/>
                <a:gd name="T10" fmla="*/ 31 w 208"/>
                <a:gd name="T11" fmla="*/ 40 h 228"/>
                <a:gd name="T12" fmla="*/ 9 w 208"/>
                <a:gd name="T13" fmla="*/ 73 h 228"/>
                <a:gd name="T14" fmla="*/ 0 w 208"/>
                <a:gd name="T15" fmla="*/ 114 h 228"/>
                <a:gd name="T16" fmla="*/ 31 w 208"/>
                <a:gd name="T17" fmla="*/ 18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28">
                  <a:moveTo>
                    <a:pt x="31" y="188"/>
                  </a:moveTo>
                  <a:cubicBezTo>
                    <a:pt x="71" y="228"/>
                    <a:pt x="137" y="228"/>
                    <a:pt x="177" y="188"/>
                  </a:cubicBezTo>
                  <a:cubicBezTo>
                    <a:pt x="197" y="167"/>
                    <a:pt x="208" y="141"/>
                    <a:pt x="208" y="114"/>
                  </a:cubicBezTo>
                  <a:cubicBezTo>
                    <a:pt x="208" y="100"/>
                    <a:pt x="205" y="86"/>
                    <a:pt x="199" y="73"/>
                  </a:cubicBezTo>
                  <a:cubicBezTo>
                    <a:pt x="194" y="61"/>
                    <a:pt x="187" y="50"/>
                    <a:pt x="177" y="40"/>
                  </a:cubicBezTo>
                  <a:cubicBezTo>
                    <a:pt x="137" y="0"/>
                    <a:pt x="71" y="0"/>
                    <a:pt x="31" y="40"/>
                  </a:cubicBezTo>
                  <a:cubicBezTo>
                    <a:pt x="21" y="50"/>
                    <a:pt x="14" y="61"/>
                    <a:pt x="9" y="73"/>
                  </a:cubicBezTo>
                  <a:cubicBezTo>
                    <a:pt x="3" y="86"/>
                    <a:pt x="0" y="100"/>
                    <a:pt x="0" y="114"/>
                  </a:cubicBezTo>
                  <a:cubicBezTo>
                    <a:pt x="0" y="141"/>
                    <a:pt x="11" y="167"/>
                    <a:pt x="31" y="18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90" name="Freeform 59"/>
            <p:cNvSpPr>
              <a:spLocks/>
            </p:cNvSpPr>
            <p:nvPr/>
          </p:nvSpPr>
          <p:spPr bwMode="auto">
            <a:xfrm>
              <a:off x="3370263" y="4214813"/>
              <a:ext cx="646113" cy="649288"/>
            </a:xfrm>
            <a:custGeom>
              <a:avLst/>
              <a:gdLst>
                <a:gd name="T0" fmla="*/ 103 w 207"/>
                <a:gd name="T1" fmla="*/ 0 h 208"/>
                <a:gd name="T2" fmla="*/ 0 w 207"/>
                <a:gd name="T3" fmla="*/ 103 h 208"/>
                <a:gd name="T4" fmla="*/ 0 w 207"/>
                <a:gd name="T5" fmla="*/ 104 h 208"/>
                <a:gd name="T6" fmla="*/ 103 w 207"/>
                <a:gd name="T7" fmla="*/ 208 h 208"/>
                <a:gd name="T8" fmla="*/ 207 w 207"/>
                <a:gd name="T9" fmla="*/ 104 h 208"/>
                <a:gd name="T10" fmla="*/ 207 w 207"/>
                <a:gd name="T11" fmla="*/ 103 h 208"/>
                <a:gd name="T12" fmla="*/ 103 w 207"/>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207" h="208">
                  <a:moveTo>
                    <a:pt x="103" y="0"/>
                  </a:moveTo>
                  <a:cubicBezTo>
                    <a:pt x="47" y="0"/>
                    <a:pt x="1" y="46"/>
                    <a:pt x="0" y="103"/>
                  </a:cubicBezTo>
                  <a:cubicBezTo>
                    <a:pt x="0" y="103"/>
                    <a:pt x="0" y="104"/>
                    <a:pt x="0" y="104"/>
                  </a:cubicBezTo>
                  <a:cubicBezTo>
                    <a:pt x="0" y="162"/>
                    <a:pt x="46" y="208"/>
                    <a:pt x="103" y="208"/>
                  </a:cubicBezTo>
                  <a:cubicBezTo>
                    <a:pt x="161" y="208"/>
                    <a:pt x="207" y="162"/>
                    <a:pt x="207" y="104"/>
                  </a:cubicBezTo>
                  <a:cubicBezTo>
                    <a:pt x="207" y="104"/>
                    <a:pt x="207" y="103"/>
                    <a:pt x="207" y="103"/>
                  </a:cubicBezTo>
                  <a:cubicBezTo>
                    <a:pt x="206" y="46"/>
                    <a:pt x="160" y="0"/>
                    <a:pt x="103"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91" name="Freeform 60"/>
            <p:cNvSpPr>
              <a:spLocks/>
            </p:cNvSpPr>
            <p:nvPr/>
          </p:nvSpPr>
          <p:spPr bwMode="auto">
            <a:xfrm>
              <a:off x="5935663" y="4440238"/>
              <a:ext cx="106363" cy="277813"/>
            </a:xfrm>
            <a:custGeom>
              <a:avLst/>
              <a:gdLst>
                <a:gd name="T0" fmla="*/ 11 w 34"/>
                <a:gd name="T1" fmla="*/ 13 h 89"/>
                <a:gd name="T2" fmla="*/ 1 w 34"/>
                <a:gd name="T3" fmla="*/ 43 h 89"/>
                <a:gd name="T4" fmla="*/ 9 w 34"/>
                <a:gd name="T5" fmla="*/ 76 h 89"/>
                <a:gd name="T6" fmla="*/ 34 w 34"/>
                <a:gd name="T7" fmla="*/ 89 h 89"/>
                <a:gd name="T8" fmla="*/ 34 w 34"/>
                <a:gd name="T9" fmla="*/ 86 h 89"/>
                <a:gd name="T10" fmla="*/ 34 w 34"/>
                <a:gd name="T11" fmla="*/ 0 h 89"/>
                <a:gd name="T12" fmla="*/ 11 w 34"/>
                <a:gd name="T13" fmla="*/ 13 h 89"/>
              </a:gdLst>
              <a:ahLst/>
              <a:cxnLst>
                <a:cxn ang="0">
                  <a:pos x="T0" y="T1"/>
                </a:cxn>
                <a:cxn ang="0">
                  <a:pos x="T2" y="T3"/>
                </a:cxn>
                <a:cxn ang="0">
                  <a:pos x="T4" y="T5"/>
                </a:cxn>
                <a:cxn ang="0">
                  <a:pos x="T6" y="T7"/>
                </a:cxn>
                <a:cxn ang="0">
                  <a:pos x="T8" y="T9"/>
                </a:cxn>
                <a:cxn ang="0">
                  <a:pos x="T10" y="T11"/>
                </a:cxn>
                <a:cxn ang="0">
                  <a:pos x="T12" y="T13"/>
                </a:cxn>
              </a:cxnLst>
              <a:rect l="0" t="0" r="r" b="b"/>
              <a:pathLst>
                <a:path w="34" h="89">
                  <a:moveTo>
                    <a:pt x="11" y="13"/>
                  </a:moveTo>
                  <a:cubicBezTo>
                    <a:pt x="3" y="21"/>
                    <a:pt x="2" y="32"/>
                    <a:pt x="1" y="43"/>
                  </a:cubicBezTo>
                  <a:cubicBezTo>
                    <a:pt x="1" y="55"/>
                    <a:pt x="0" y="67"/>
                    <a:pt x="9" y="76"/>
                  </a:cubicBezTo>
                  <a:cubicBezTo>
                    <a:pt x="18" y="84"/>
                    <a:pt x="34" y="88"/>
                    <a:pt x="34" y="89"/>
                  </a:cubicBezTo>
                  <a:cubicBezTo>
                    <a:pt x="34" y="86"/>
                    <a:pt x="34" y="86"/>
                    <a:pt x="34" y="86"/>
                  </a:cubicBezTo>
                  <a:cubicBezTo>
                    <a:pt x="34" y="0"/>
                    <a:pt x="34" y="0"/>
                    <a:pt x="34" y="0"/>
                  </a:cubicBezTo>
                  <a:cubicBezTo>
                    <a:pt x="34" y="0"/>
                    <a:pt x="19" y="5"/>
                    <a:pt x="11" y="1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65" name="Freeform 5"/>
            <p:cNvSpPr>
              <a:spLocks/>
            </p:cNvSpPr>
            <p:nvPr/>
          </p:nvSpPr>
          <p:spPr bwMode="auto">
            <a:xfrm flipH="1">
              <a:off x="0" y="6068449"/>
              <a:ext cx="12192000" cy="787544"/>
            </a:xfrm>
            <a:custGeom>
              <a:avLst/>
              <a:gdLst>
                <a:gd name="T0" fmla="*/ 0 w 3200"/>
                <a:gd name="T1" fmla="*/ 29 h 762"/>
                <a:gd name="T2" fmla="*/ 1413 w 3200"/>
                <a:gd name="T3" fmla="*/ 352 h 762"/>
                <a:gd name="T4" fmla="*/ 3200 w 3200"/>
                <a:gd name="T5" fmla="*/ 545 h 762"/>
                <a:gd name="T6" fmla="*/ 3200 w 3200"/>
                <a:gd name="T7" fmla="*/ 762 h 762"/>
                <a:gd name="T8" fmla="*/ 0 w 3200"/>
                <a:gd name="T9" fmla="*/ 762 h 762"/>
                <a:gd name="T10" fmla="*/ 0 w 3200"/>
                <a:gd name="T11" fmla="*/ 29 h 762"/>
              </a:gdLst>
              <a:ahLst/>
              <a:cxnLst>
                <a:cxn ang="0">
                  <a:pos x="T0" y="T1"/>
                </a:cxn>
                <a:cxn ang="0">
                  <a:pos x="T2" y="T3"/>
                </a:cxn>
                <a:cxn ang="0">
                  <a:pos x="T4" y="T5"/>
                </a:cxn>
                <a:cxn ang="0">
                  <a:pos x="T6" y="T7"/>
                </a:cxn>
                <a:cxn ang="0">
                  <a:pos x="T8" y="T9"/>
                </a:cxn>
                <a:cxn ang="0">
                  <a:pos x="T10" y="T11"/>
                </a:cxn>
              </a:cxnLst>
              <a:rect l="0" t="0" r="r" b="b"/>
              <a:pathLst>
                <a:path w="3200" h="762">
                  <a:moveTo>
                    <a:pt x="0" y="29"/>
                  </a:moveTo>
                  <a:cubicBezTo>
                    <a:pt x="0" y="29"/>
                    <a:pt x="662" y="0"/>
                    <a:pt x="1413" y="352"/>
                  </a:cubicBezTo>
                  <a:cubicBezTo>
                    <a:pt x="2164" y="705"/>
                    <a:pt x="3200" y="545"/>
                    <a:pt x="3200" y="545"/>
                  </a:cubicBezTo>
                  <a:cubicBezTo>
                    <a:pt x="3200" y="762"/>
                    <a:pt x="3200" y="762"/>
                    <a:pt x="3200" y="762"/>
                  </a:cubicBezTo>
                  <a:cubicBezTo>
                    <a:pt x="0" y="762"/>
                    <a:pt x="0" y="762"/>
                    <a:pt x="0" y="762"/>
                  </a:cubicBezTo>
                  <a:lnTo>
                    <a:pt x="0" y="29"/>
                  </a:lnTo>
                  <a:close/>
                </a:path>
              </a:pathLst>
            </a:custGeom>
            <a:solidFill>
              <a:srgbClr val="DDBDA3"/>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66" name="Freeform 6"/>
            <p:cNvSpPr>
              <a:spLocks/>
            </p:cNvSpPr>
            <p:nvPr/>
          </p:nvSpPr>
          <p:spPr bwMode="auto">
            <a:xfrm flipH="1">
              <a:off x="0" y="6013927"/>
              <a:ext cx="12192000" cy="894817"/>
            </a:xfrm>
            <a:custGeom>
              <a:avLst/>
              <a:gdLst>
                <a:gd name="T0" fmla="*/ 3200 w 3200"/>
                <a:gd name="T1" fmla="*/ 66 h 423"/>
                <a:gd name="T2" fmla="*/ 1743 w 3200"/>
                <a:gd name="T3" fmla="*/ 212 h 423"/>
                <a:gd name="T4" fmla="*/ 0 w 3200"/>
                <a:gd name="T5" fmla="*/ 175 h 423"/>
                <a:gd name="T6" fmla="*/ 0 w 3200"/>
                <a:gd name="T7" fmla="*/ 404 h 423"/>
                <a:gd name="T8" fmla="*/ 3200 w 3200"/>
                <a:gd name="T9" fmla="*/ 404 h 423"/>
                <a:gd name="T10" fmla="*/ 3200 w 3200"/>
                <a:gd name="T11" fmla="*/ 66 h 423"/>
              </a:gdLst>
              <a:ahLst/>
              <a:cxnLst>
                <a:cxn ang="0">
                  <a:pos x="T0" y="T1"/>
                </a:cxn>
                <a:cxn ang="0">
                  <a:pos x="T2" y="T3"/>
                </a:cxn>
                <a:cxn ang="0">
                  <a:pos x="T4" y="T5"/>
                </a:cxn>
                <a:cxn ang="0">
                  <a:pos x="T6" y="T7"/>
                </a:cxn>
                <a:cxn ang="0">
                  <a:pos x="T8" y="T9"/>
                </a:cxn>
                <a:cxn ang="0">
                  <a:pos x="T10" y="T11"/>
                </a:cxn>
              </a:cxnLst>
              <a:rect l="0" t="0" r="r" b="b"/>
              <a:pathLst>
                <a:path w="3200" h="423">
                  <a:moveTo>
                    <a:pt x="3200" y="66"/>
                  </a:moveTo>
                  <a:cubicBezTo>
                    <a:pt x="3200" y="66"/>
                    <a:pt x="2831" y="0"/>
                    <a:pt x="1743" y="212"/>
                  </a:cubicBezTo>
                  <a:cubicBezTo>
                    <a:pt x="655" y="423"/>
                    <a:pt x="0" y="175"/>
                    <a:pt x="0" y="175"/>
                  </a:cubicBezTo>
                  <a:cubicBezTo>
                    <a:pt x="0" y="404"/>
                    <a:pt x="0" y="404"/>
                    <a:pt x="0" y="404"/>
                  </a:cubicBezTo>
                  <a:cubicBezTo>
                    <a:pt x="3200" y="404"/>
                    <a:pt x="3200" y="404"/>
                    <a:pt x="3200" y="404"/>
                  </a:cubicBezTo>
                  <a:lnTo>
                    <a:pt x="3200" y="66"/>
                  </a:lnTo>
                  <a:close/>
                </a:path>
              </a:pathLst>
            </a:custGeom>
            <a:solidFill>
              <a:srgbClr val="372415"/>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41" name="Freeform 45"/>
            <p:cNvSpPr>
              <a:spLocks/>
            </p:cNvSpPr>
            <p:nvPr/>
          </p:nvSpPr>
          <p:spPr bwMode="auto">
            <a:xfrm>
              <a:off x="5122863" y="1196261"/>
              <a:ext cx="295275" cy="430213"/>
            </a:xfrm>
            <a:custGeom>
              <a:avLst/>
              <a:gdLst>
                <a:gd name="T0" fmla="*/ 87 w 95"/>
                <a:gd name="T1" fmla="*/ 138 h 138"/>
                <a:gd name="T2" fmla="*/ 95 w 95"/>
                <a:gd name="T3" fmla="*/ 94 h 138"/>
                <a:gd name="T4" fmla="*/ 84 w 95"/>
                <a:gd name="T5" fmla="*/ 48 h 138"/>
                <a:gd name="T6" fmla="*/ 8 w 95"/>
                <a:gd name="T7" fmla="*/ 0 h 138"/>
                <a:gd name="T8" fmla="*/ 0 w 95"/>
                <a:gd name="T9" fmla="*/ 46 h 138"/>
                <a:gd name="T10" fmla="*/ 10 w 95"/>
                <a:gd name="T11" fmla="*/ 90 h 138"/>
                <a:gd name="T12" fmla="*/ 87 w 95"/>
                <a:gd name="T13" fmla="*/ 138 h 138"/>
              </a:gdLst>
              <a:ahLst/>
              <a:cxnLst>
                <a:cxn ang="0">
                  <a:pos x="T0" y="T1"/>
                </a:cxn>
                <a:cxn ang="0">
                  <a:pos x="T2" y="T3"/>
                </a:cxn>
                <a:cxn ang="0">
                  <a:pos x="T4" y="T5"/>
                </a:cxn>
                <a:cxn ang="0">
                  <a:pos x="T6" y="T7"/>
                </a:cxn>
                <a:cxn ang="0">
                  <a:pos x="T8" y="T9"/>
                </a:cxn>
                <a:cxn ang="0">
                  <a:pos x="T10" y="T11"/>
                </a:cxn>
                <a:cxn ang="0">
                  <a:pos x="T12" y="T13"/>
                </a:cxn>
              </a:cxnLst>
              <a:rect l="0" t="0" r="r" b="b"/>
              <a:pathLst>
                <a:path w="95" h="138">
                  <a:moveTo>
                    <a:pt x="87" y="138"/>
                  </a:moveTo>
                  <a:cubicBezTo>
                    <a:pt x="87" y="138"/>
                    <a:pt x="94" y="118"/>
                    <a:pt x="95" y="94"/>
                  </a:cubicBezTo>
                  <a:cubicBezTo>
                    <a:pt x="95" y="79"/>
                    <a:pt x="93" y="62"/>
                    <a:pt x="84" y="48"/>
                  </a:cubicBezTo>
                  <a:cubicBezTo>
                    <a:pt x="62" y="9"/>
                    <a:pt x="8" y="0"/>
                    <a:pt x="8" y="0"/>
                  </a:cubicBezTo>
                  <a:cubicBezTo>
                    <a:pt x="8" y="0"/>
                    <a:pt x="0" y="21"/>
                    <a:pt x="0" y="46"/>
                  </a:cubicBezTo>
                  <a:cubicBezTo>
                    <a:pt x="0" y="60"/>
                    <a:pt x="2" y="76"/>
                    <a:pt x="10" y="90"/>
                  </a:cubicBezTo>
                  <a:cubicBezTo>
                    <a:pt x="32" y="129"/>
                    <a:pt x="87" y="138"/>
                    <a:pt x="87" y="1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42" name="Freeform 41"/>
            <p:cNvSpPr>
              <a:spLocks/>
            </p:cNvSpPr>
            <p:nvPr/>
          </p:nvSpPr>
          <p:spPr bwMode="auto">
            <a:xfrm>
              <a:off x="6827838" y="1223374"/>
              <a:ext cx="368300" cy="430213"/>
            </a:xfrm>
            <a:custGeom>
              <a:avLst/>
              <a:gdLst>
                <a:gd name="T0" fmla="*/ 96 w 118"/>
                <a:gd name="T1" fmla="*/ 90 h 138"/>
                <a:gd name="T2" fmla="*/ 99 w 118"/>
                <a:gd name="T3" fmla="*/ 0 h 138"/>
                <a:gd name="T4" fmla="*/ 22 w 118"/>
                <a:gd name="T5" fmla="*/ 48 h 138"/>
                <a:gd name="T6" fmla="*/ 19 w 118"/>
                <a:gd name="T7" fmla="*/ 138 h 138"/>
                <a:gd name="T8" fmla="*/ 96 w 118"/>
                <a:gd name="T9" fmla="*/ 90 h 138"/>
              </a:gdLst>
              <a:ahLst/>
              <a:cxnLst>
                <a:cxn ang="0">
                  <a:pos x="T0" y="T1"/>
                </a:cxn>
                <a:cxn ang="0">
                  <a:pos x="T2" y="T3"/>
                </a:cxn>
                <a:cxn ang="0">
                  <a:pos x="T4" y="T5"/>
                </a:cxn>
                <a:cxn ang="0">
                  <a:pos x="T6" y="T7"/>
                </a:cxn>
                <a:cxn ang="0">
                  <a:pos x="T8" y="T9"/>
                </a:cxn>
              </a:cxnLst>
              <a:rect l="0" t="0" r="r" b="b"/>
              <a:pathLst>
                <a:path w="118" h="138">
                  <a:moveTo>
                    <a:pt x="96" y="90"/>
                  </a:moveTo>
                  <a:cubicBezTo>
                    <a:pt x="118" y="52"/>
                    <a:pt x="99" y="0"/>
                    <a:pt x="99" y="0"/>
                  </a:cubicBezTo>
                  <a:cubicBezTo>
                    <a:pt x="99" y="0"/>
                    <a:pt x="44" y="10"/>
                    <a:pt x="22" y="48"/>
                  </a:cubicBezTo>
                  <a:cubicBezTo>
                    <a:pt x="0" y="86"/>
                    <a:pt x="19" y="138"/>
                    <a:pt x="19" y="138"/>
                  </a:cubicBezTo>
                  <a:cubicBezTo>
                    <a:pt x="19" y="138"/>
                    <a:pt x="74" y="129"/>
                    <a:pt x="96" y="9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43" name="Freeform 42"/>
            <p:cNvSpPr>
              <a:spLocks/>
            </p:cNvSpPr>
            <p:nvPr/>
          </p:nvSpPr>
          <p:spPr bwMode="auto">
            <a:xfrm rot="19694879">
              <a:off x="5918288" y="1104583"/>
              <a:ext cx="368300" cy="430213"/>
            </a:xfrm>
            <a:custGeom>
              <a:avLst/>
              <a:gdLst>
                <a:gd name="T0" fmla="*/ 96 w 118"/>
                <a:gd name="T1" fmla="*/ 90 h 138"/>
                <a:gd name="T2" fmla="*/ 99 w 118"/>
                <a:gd name="T3" fmla="*/ 0 h 138"/>
                <a:gd name="T4" fmla="*/ 22 w 118"/>
                <a:gd name="T5" fmla="*/ 48 h 138"/>
                <a:gd name="T6" fmla="*/ 19 w 118"/>
                <a:gd name="T7" fmla="*/ 138 h 138"/>
                <a:gd name="T8" fmla="*/ 96 w 118"/>
                <a:gd name="T9" fmla="*/ 90 h 138"/>
              </a:gdLst>
              <a:ahLst/>
              <a:cxnLst>
                <a:cxn ang="0">
                  <a:pos x="T0" y="T1"/>
                </a:cxn>
                <a:cxn ang="0">
                  <a:pos x="T2" y="T3"/>
                </a:cxn>
                <a:cxn ang="0">
                  <a:pos x="T4" y="T5"/>
                </a:cxn>
                <a:cxn ang="0">
                  <a:pos x="T6" y="T7"/>
                </a:cxn>
                <a:cxn ang="0">
                  <a:pos x="T8" y="T9"/>
                </a:cxn>
              </a:cxnLst>
              <a:rect l="0" t="0" r="r" b="b"/>
              <a:pathLst>
                <a:path w="118" h="138">
                  <a:moveTo>
                    <a:pt x="96" y="90"/>
                  </a:moveTo>
                  <a:cubicBezTo>
                    <a:pt x="118" y="52"/>
                    <a:pt x="99" y="0"/>
                    <a:pt x="99" y="0"/>
                  </a:cubicBezTo>
                  <a:cubicBezTo>
                    <a:pt x="99" y="0"/>
                    <a:pt x="44" y="10"/>
                    <a:pt x="22" y="48"/>
                  </a:cubicBezTo>
                  <a:cubicBezTo>
                    <a:pt x="0" y="86"/>
                    <a:pt x="19" y="138"/>
                    <a:pt x="19" y="138"/>
                  </a:cubicBezTo>
                  <a:cubicBezTo>
                    <a:pt x="19" y="138"/>
                    <a:pt x="74" y="129"/>
                    <a:pt x="96" y="9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grpSp>
      <p:sp>
        <p:nvSpPr>
          <p:cNvPr id="3" name="Text Placeholder 2"/>
          <p:cNvSpPr>
            <a:spLocks noGrp="1"/>
          </p:cNvSpPr>
          <p:nvPr>
            <p:ph type="body" sz="quarter" idx="10"/>
          </p:nvPr>
        </p:nvSpPr>
        <p:spPr/>
        <p:txBody>
          <a:bodyPr>
            <a:normAutofit/>
          </a:bodyPr>
          <a:lstStyle/>
          <a:p>
            <a:r>
              <a:rPr lang="en-US" sz="2000" dirty="0" smtClean="0"/>
              <a:t>RESOURCES</a:t>
            </a:r>
            <a:endParaRPr lang="en-US" sz="2000" dirty="0"/>
          </a:p>
        </p:txBody>
      </p:sp>
    </p:spTree>
    <p:extLst>
      <p:ext uri="{BB962C8B-B14F-4D97-AF65-F5344CB8AC3E}">
        <p14:creationId xmlns:p14="http://schemas.microsoft.com/office/powerpoint/2010/main" val="1468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888293" y="2919275"/>
            <a:ext cx="6415414" cy="1019451"/>
            <a:chOff x="746837" y="3647550"/>
            <a:chExt cx="6415414" cy="1019451"/>
          </a:xfrm>
        </p:grpSpPr>
        <p:grpSp>
          <p:nvGrpSpPr>
            <p:cNvPr id="57" name="Group 56"/>
            <p:cNvGrpSpPr/>
            <p:nvPr/>
          </p:nvGrpSpPr>
          <p:grpSpPr>
            <a:xfrm>
              <a:off x="746837" y="3647550"/>
              <a:ext cx="962815" cy="1019451"/>
              <a:chOff x="746837" y="3647550"/>
              <a:chExt cx="962815" cy="1019451"/>
            </a:xfrm>
          </p:grpSpPr>
          <p:grpSp>
            <p:nvGrpSpPr>
              <p:cNvPr id="6" name="Group 5"/>
              <p:cNvGrpSpPr/>
              <p:nvPr/>
            </p:nvGrpSpPr>
            <p:grpSpPr>
              <a:xfrm>
                <a:off x="746837" y="3647550"/>
                <a:ext cx="962815" cy="1019451"/>
                <a:chOff x="1664677" y="1949380"/>
                <a:chExt cx="1195754" cy="1266093"/>
              </a:xfrm>
            </p:grpSpPr>
            <p:sp>
              <p:nvSpPr>
                <p:cNvPr id="11" name="Rounded Rectangle 10"/>
                <p:cNvSpPr/>
                <p:nvPr/>
              </p:nvSpPr>
              <p:spPr>
                <a:xfrm>
                  <a:off x="1664677" y="2019719"/>
                  <a:ext cx="1195754" cy="119575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2" name="Rounded Rectangle 11"/>
                <p:cNvSpPr/>
                <p:nvPr/>
              </p:nvSpPr>
              <p:spPr>
                <a:xfrm>
                  <a:off x="1664677" y="1949380"/>
                  <a:ext cx="1195754" cy="119575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sp>
            <p:nvSpPr>
              <p:cNvPr id="47" name="TextBox 46"/>
              <p:cNvSpPr txBox="1"/>
              <p:nvPr/>
            </p:nvSpPr>
            <p:spPr>
              <a:xfrm>
                <a:off x="838270" y="3963193"/>
                <a:ext cx="775790" cy="369332"/>
              </a:xfrm>
              <a:prstGeom prst="rect">
                <a:avLst/>
              </a:prstGeom>
              <a:noFill/>
            </p:spPr>
            <p:txBody>
              <a:bodyPr wrap="none" rtlCol="0">
                <a:spAutoFit/>
              </a:bodyPr>
              <a:lstStyle/>
              <a:p>
                <a:pPr algn="ctr"/>
                <a:r>
                  <a:rPr lang="id-ID" b="1" dirty="0">
                    <a:solidFill>
                      <a:prstClr val="white"/>
                    </a:solidFill>
                  </a:rPr>
                  <a:t>WHAT</a:t>
                </a:r>
              </a:p>
            </p:txBody>
          </p:sp>
        </p:grpSp>
        <p:grpSp>
          <p:nvGrpSpPr>
            <p:cNvPr id="56" name="Group 55"/>
            <p:cNvGrpSpPr/>
            <p:nvPr/>
          </p:nvGrpSpPr>
          <p:grpSpPr>
            <a:xfrm>
              <a:off x="1843519" y="3647550"/>
              <a:ext cx="962815" cy="1019451"/>
              <a:chOff x="1843519" y="3647550"/>
              <a:chExt cx="962815" cy="1019451"/>
            </a:xfrm>
          </p:grpSpPr>
          <p:grpSp>
            <p:nvGrpSpPr>
              <p:cNvPr id="14" name="Group 13"/>
              <p:cNvGrpSpPr/>
              <p:nvPr/>
            </p:nvGrpSpPr>
            <p:grpSpPr>
              <a:xfrm>
                <a:off x="1843519" y="3647550"/>
                <a:ext cx="962815" cy="1019451"/>
                <a:chOff x="1664677" y="1949380"/>
                <a:chExt cx="1195754" cy="1266093"/>
              </a:xfrm>
            </p:grpSpPr>
            <p:sp>
              <p:nvSpPr>
                <p:cNvPr id="19" name="Rounded Rectangle 18"/>
                <p:cNvSpPr/>
                <p:nvPr/>
              </p:nvSpPr>
              <p:spPr>
                <a:xfrm>
                  <a:off x="1664677" y="2019719"/>
                  <a:ext cx="1195754" cy="119575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20" name="Rounded Rectangle 19"/>
                <p:cNvSpPr/>
                <p:nvPr/>
              </p:nvSpPr>
              <p:spPr>
                <a:xfrm>
                  <a:off x="1664677" y="1949380"/>
                  <a:ext cx="1195754" cy="119575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sp>
            <p:nvSpPr>
              <p:cNvPr id="48" name="TextBox 47"/>
              <p:cNvSpPr txBox="1"/>
              <p:nvPr/>
            </p:nvSpPr>
            <p:spPr>
              <a:xfrm>
                <a:off x="1994547" y="3963193"/>
                <a:ext cx="660758" cy="369332"/>
              </a:xfrm>
              <a:prstGeom prst="rect">
                <a:avLst/>
              </a:prstGeom>
              <a:noFill/>
            </p:spPr>
            <p:txBody>
              <a:bodyPr wrap="none" rtlCol="0">
                <a:spAutoFit/>
              </a:bodyPr>
              <a:lstStyle/>
              <a:p>
                <a:pPr algn="ctr"/>
                <a:r>
                  <a:rPr lang="id-ID" b="1" dirty="0">
                    <a:solidFill>
                      <a:prstClr val="white"/>
                    </a:solidFill>
                  </a:rPr>
                  <a:t>WHY</a:t>
                </a:r>
              </a:p>
            </p:txBody>
          </p:sp>
        </p:grpSp>
        <p:grpSp>
          <p:nvGrpSpPr>
            <p:cNvPr id="58" name="Group 57"/>
            <p:cNvGrpSpPr/>
            <p:nvPr/>
          </p:nvGrpSpPr>
          <p:grpSpPr>
            <a:xfrm>
              <a:off x="2934385" y="3647550"/>
              <a:ext cx="962815" cy="1019451"/>
              <a:chOff x="2958135" y="3647550"/>
              <a:chExt cx="962815" cy="1019451"/>
            </a:xfrm>
          </p:grpSpPr>
          <p:grpSp>
            <p:nvGrpSpPr>
              <p:cNvPr id="22" name="Group 21"/>
              <p:cNvGrpSpPr/>
              <p:nvPr/>
            </p:nvGrpSpPr>
            <p:grpSpPr>
              <a:xfrm>
                <a:off x="2958135" y="3647550"/>
                <a:ext cx="962815" cy="1019451"/>
                <a:chOff x="1664677" y="1949380"/>
                <a:chExt cx="1195754" cy="1266093"/>
              </a:xfrm>
            </p:grpSpPr>
            <p:sp>
              <p:nvSpPr>
                <p:cNvPr id="27" name="Rounded Rectangle 26"/>
                <p:cNvSpPr/>
                <p:nvPr/>
              </p:nvSpPr>
              <p:spPr>
                <a:xfrm>
                  <a:off x="1664677" y="2019719"/>
                  <a:ext cx="1195754" cy="1195754"/>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28" name="Rounded Rectangle 27"/>
                <p:cNvSpPr/>
                <p:nvPr/>
              </p:nvSpPr>
              <p:spPr>
                <a:xfrm>
                  <a:off x="1664677" y="1949380"/>
                  <a:ext cx="1195754" cy="119575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sp>
            <p:nvSpPr>
              <p:cNvPr id="49" name="TextBox 48"/>
              <p:cNvSpPr txBox="1"/>
              <p:nvPr/>
            </p:nvSpPr>
            <p:spPr>
              <a:xfrm>
                <a:off x="2979993" y="3963193"/>
                <a:ext cx="894797" cy="369332"/>
              </a:xfrm>
              <a:prstGeom prst="rect">
                <a:avLst/>
              </a:prstGeom>
              <a:noFill/>
            </p:spPr>
            <p:txBody>
              <a:bodyPr wrap="none" rtlCol="0">
                <a:spAutoFit/>
              </a:bodyPr>
              <a:lstStyle/>
              <a:p>
                <a:pPr algn="ctr"/>
                <a:r>
                  <a:rPr lang="id-ID" b="1" dirty="0">
                    <a:solidFill>
                      <a:prstClr val="white"/>
                    </a:solidFill>
                  </a:rPr>
                  <a:t>WHERE</a:t>
                </a:r>
              </a:p>
            </p:txBody>
          </p:sp>
        </p:grpSp>
        <p:grpSp>
          <p:nvGrpSpPr>
            <p:cNvPr id="59" name="Group 58"/>
            <p:cNvGrpSpPr/>
            <p:nvPr/>
          </p:nvGrpSpPr>
          <p:grpSpPr>
            <a:xfrm>
              <a:off x="4050954" y="3647550"/>
              <a:ext cx="962815" cy="1019451"/>
              <a:chOff x="4536225" y="3647550"/>
              <a:chExt cx="962815" cy="1019451"/>
            </a:xfrm>
          </p:grpSpPr>
          <p:grpSp>
            <p:nvGrpSpPr>
              <p:cNvPr id="30" name="Group 29"/>
              <p:cNvGrpSpPr/>
              <p:nvPr/>
            </p:nvGrpSpPr>
            <p:grpSpPr>
              <a:xfrm>
                <a:off x="4536225" y="3647550"/>
                <a:ext cx="962815" cy="1019451"/>
                <a:chOff x="1664677" y="1949380"/>
                <a:chExt cx="1195754" cy="1266093"/>
              </a:xfrm>
            </p:grpSpPr>
            <p:sp>
              <p:nvSpPr>
                <p:cNvPr id="35" name="Rounded Rectangle 34"/>
                <p:cNvSpPr/>
                <p:nvPr/>
              </p:nvSpPr>
              <p:spPr>
                <a:xfrm>
                  <a:off x="1664677" y="2019719"/>
                  <a:ext cx="1195754" cy="1195754"/>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36" name="Rounded Rectangle 35"/>
                <p:cNvSpPr/>
                <p:nvPr/>
              </p:nvSpPr>
              <p:spPr>
                <a:xfrm>
                  <a:off x="1664677" y="1949380"/>
                  <a:ext cx="1195754" cy="1195754"/>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sp>
            <p:nvSpPr>
              <p:cNvPr id="50" name="TextBox 49"/>
              <p:cNvSpPr txBox="1"/>
              <p:nvPr/>
            </p:nvSpPr>
            <p:spPr>
              <a:xfrm>
                <a:off x="4624302" y="3963193"/>
                <a:ext cx="805029" cy="369332"/>
              </a:xfrm>
              <a:prstGeom prst="rect">
                <a:avLst/>
              </a:prstGeom>
              <a:noFill/>
            </p:spPr>
            <p:txBody>
              <a:bodyPr wrap="none" rtlCol="0">
                <a:spAutoFit/>
              </a:bodyPr>
              <a:lstStyle/>
              <a:p>
                <a:pPr algn="ctr"/>
                <a:r>
                  <a:rPr lang="id-ID" b="1" dirty="0">
                    <a:solidFill>
                      <a:prstClr val="white"/>
                    </a:solidFill>
                  </a:rPr>
                  <a:t>WHEN</a:t>
                </a:r>
              </a:p>
            </p:txBody>
          </p:sp>
        </p:grpSp>
        <p:grpSp>
          <p:nvGrpSpPr>
            <p:cNvPr id="60" name="Group 59"/>
            <p:cNvGrpSpPr/>
            <p:nvPr/>
          </p:nvGrpSpPr>
          <p:grpSpPr>
            <a:xfrm>
              <a:off x="5125195" y="3647550"/>
              <a:ext cx="962815" cy="1019451"/>
              <a:chOff x="5778906" y="3647550"/>
              <a:chExt cx="962815" cy="1019451"/>
            </a:xfrm>
          </p:grpSpPr>
          <p:grpSp>
            <p:nvGrpSpPr>
              <p:cNvPr id="37" name="Group 36"/>
              <p:cNvGrpSpPr/>
              <p:nvPr/>
            </p:nvGrpSpPr>
            <p:grpSpPr>
              <a:xfrm>
                <a:off x="5778906" y="3647550"/>
                <a:ext cx="962815" cy="1019451"/>
                <a:chOff x="1664677" y="1949380"/>
                <a:chExt cx="1195754" cy="1266093"/>
              </a:xfrm>
            </p:grpSpPr>
            <p:sp>
              <p:nvSpPr>
                <p:cNvPr id="38" name="Rounded Rectangle 37"/>
                <p:cNvSpPr/>
                <p:nvPr/>
              </p:nvSpPr>
              <p:spPr>
                <a:xfrm>
                  <a:off x="1664677" y="2019719"/>
                  <a:ext cx="1195754" cy="1195754"/>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39" name="Rounded Rectangle 38"/>
                <p:cNvSpPr/>
                <p:nvPr/>
              </p:nvSpPr>
              <p:spPr>
                <a:xfrm>
                  <a:off x="1664677" y="1949380"/>
                  <a:ext cx="1195754" cy="119575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sp>
            <p:nvSpPr>
              <p:cNvPr id="51" name="TextBox 50"/>
              <p:cNvSpPr txBox="1"/>
              <p:nvPr/>
            </p:nvSpPr>
            <p:spPr>
              <a:xfrm>
                <a:off x="5925074" y="3963193"/>
                <a:ext cx="696024" cy="369332"/>
              </a:xfrm>
              <a:prstGeom prst="rect">
                <a:avLst/>
              </a:prstGeom>
              <a:noFill/>
            </p:spPr>
            <p:txBody>
              <a:bodyPr wrap="none" rtlCol="0">
                <a:spAutoFit/>
              </a:bodyPr>
              <a:lstStyle/>
              <a:p>
                <a:pPr algn="ctr"/>
                <a:r>
                  <a:rPr lang="id-ID" b="1" dirty="0">
                    <a:solidFill>
                      <a:prstClr val="white"/>
                    </a:solidFill>
                  </a:rPr>
                  <a:t>WHO</a:t>
                </a:r>
              </a:p>
            </p:txBody>
          </p:sp>
        </p:grpSp>
        <p:grpSp>
          <p:nvGrpSpPr>
            <p:cNvPr id="61" name="Group 60"/>
            <p:cNvGrpSpPr/>
            <p:nvPr/>
          </p:nvGrpSpPr>
          <p:grpSpPr>
            <a:xfrm>
              <a:off x="6199436" y="3647550"/>
              <a:ext cx="962815" cy="1019451"/>
              <a:chOff x="7054873" y="3647550"/>
              <a:chExt cx="962815" cy="1019451"/>
            </a:xfrm>
          </p:grpSpPr>
          <p:grpSp>
            <p:nvGrpSpPr>
              <p:cNvPr id="44" name="Group 43"/>
              <p:cNvGrpSpPr/>
              <p:nvPr/>
            </p:nvGrpSpPr>
            <p:grpSpPr>
              <a:xfrm>
                <a:off x="7054873" y="3647550"/>
                <a:ext cx="962815" cy="1019451"/>
                <a:chOff x="1664677" y="1949380"/>
                <a:chExt cx="1195754" cy="1266093"/>
              </a:xfrm>
            </p:grpSpPr>
            <p:sp>
              <p:nvSpPr>
                <p:cNvPr id="45" name="Rounded Rectangle 44"/>
                <p:cNvSpPr/>
                <p:nvPr/>
              </p:nvSpPr>
              <p:spPr>
                <a:xfrm>
                  <a:off x="1664677" y="2019719"/>
                  <a:ext cx="1195754" cy="119575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46" name="Rounded Rectangle 45"/>
                <p:cNvSpPr/>
                <p:nvPr/>
              </p:nvSpPr>
              <p:spPr>
                <a:xfrm>
                  <a:off x="1664677" y="1949380"/>
                  <a:ext cx="1195754" cy="119575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sp>
            <p:nvSpPr>
              <p:cNvPr id="52" name="TextBox 51"/>
              <p:cNvSpPr txBox="1"/>
              <p:nvPr/>
            </p:nvSpPr>
            <p:spPr>
              <a:xfrm>
                <a:off x="7167990" y="3963193"/>
                <a:ext cx="693203" cy="369332"/>
              </a:xfrm>
              <a:prstGeom prst="rect">
                <a:avLst/>
              </a:prstGeom>
              <a:noFill/>
            </p:spPr>
            <p:txBody>
              <a:bodyPr wrap="none" rtlCol="0">
                <a:spAutoFit/>
              </a:bodyPr>
              <a:lstStyle/>
              <a:p>
                <a:pPr algn="ctr"/>
                <a:r>
                  <a:rPr lang="id-ID" b="1" dirty="0">
                    <a:solidFill>
                      <a:prstClr val="white"/>
                    </a:solidFill>
                  </a:rPr>
                  <a:t>HOW</a:t>
                </a:r>
              </a:p>
            </p:txBody>
          </p:sp>
        </p:grpSp>
      </p:grpSp>
      <p:sp>
        <p:nvSpPr>
          <p:cNvPr id="4" name="Text Placeholder 3"/>
          <p:cNvSpPr>
            <a:spLocks noGrp="1"/>
          </p:cNvSpPr>
          <p:nvPr>
            <p:ph type="body" sz="quarter" idx="10"/>
          </p:nvPr>
        </p:nvSpPr>
        <p:spPr/>
        <p:txBody>
          <a:bodyPr>
            <a:normAutofit/>
          </a:bodyPr>
          <a:lstStyle/>
          <a:p>
            <a:r>
              <a:rPr lang="en-US" sz="2000" dirty="0" smtClean="0"/>
              <a:t>ANY QUESTIONS ?</a:t>
            </a:r>
            <a:endParaRPr lang="en-US" sz="2000" dirty="0"/>
          </a:p>
        </p:txBody>
      </p:sp>
    </p:spTree>
    <p:extLst>
      <p:ext uri="{BB962C8B-B14F-4D97-AF65-F5344CB8AC3E}">
        <p14:creationId xmlns:p14="http://schemas.microsoft.com/office/powerpoint/2010/main" val="2411504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4" name="Freeform 13"/>
          <p:cNvSpPr>
            <a:spLocks/>
          </p:cNvSpPr>
          <p:nvPr/>
        </p:nvSpPr>
        <p:spPr bwMode="auto">
          <a:xfrm>
            <a:off x="10164502" y="3431366"/>
            <a:ext cx="2027498" cy="1482489"/>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solidFill>
            <a:srgbClr val="2C3F50"/>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5" name="Freeform 14"/>
          <p:cNvSpPr>
            <a:spLocks noEditPoints="1"/>
          </p:cNvSpPr>
          <p:nvPr/>
        </p:nvSpPr>
        <p:spPr bwMode="auto">
          <a:xfrm>
            <a:off x="8129058" y="2409672"/>
            <a:ext cx="2035444" cy="2504183"/>
          </a:xfrm>
          <a:custGeom>
            <a:avLst/>
            <a:gdLst>
              <a:gd name="T0" fmla="*/ 1247 w 1281"/>
              <a:gd name="T1" fmla="*/ 1059 h 1576"/>
              <a:gd name="T2" fmla="*/ 1063 w 1281"/>
              <a:gd name="T3" fmla="*/ 1107 h 1576"/>
              <a:gd name="T4" fmla="*/ 1010 w 1281"/>
              <a:gd name="T5" fmla="*/ 634 h 1576"/>
              <a:gd name="T6" fmla="*/ 879 w 1281"/>
              <a:gd name="T7" fmla="*/ 801 h 1576"/>
              <a:gd name="T8" fmla="*/ 831 w 1281"/>
              <a:gd name="T9" fmla="*/ 306 h 1576"/>
              <a:gd name="T10" fmla="*/ 882 w 1281"/>
              <a:gd name="T11" fmla="*/ 296 h 1576"/>
              <a:gd name="T12" fmla="*/ 882 w 1281"/>
              <a:gd name="T13" fmla="*/ 264 h 1576"/>
              <a:gd name="T14" fmla="*/ 884 w 1281"/>
              <a:gd name="T15" fmla="*/ 245 h 1576"/>
              <a:gd name="T16" fmla="*/ 879 w 1281"/>
              <a:gd name="T17" fmla="*/ 89 h 1576"/>
              <a:gd name="T18" fmla="*/ 877 w 1281"/>
              <a:gd name="T19" fmla="*/ 143 h 1576"/>
              <a:gd name="T20" fmla="*/ 795 w 1281"/>
              <a:gd name="T21" fmla="*/ 111 h 1576"/>
              <a:gd name="T22" fmla="*/ 790 w 1281"/>
              <a:gd name="T23" fmla="*/ 145 h 1576"/>
              <a:gd name="T24" fmla="*/ 710 w 1281"/>
              <a:gd name="T25" fmla="*/ 114 h 1576"/>
              <a:gd name="T26" fmla="*/ 703 w 1281"/>
              <a:gd name="T27" fmla="*/ 89 h 1576"/>
              <a:gd name="T28" fmla="*/ 623 w 1281"/>
              <a:gd name="T29" fmla="*/ 153 h 1576"/>
              <a:gd name="T30" fmla="*/ 615 w 1281"/>
              <a:gd name="T31" fmla="*/ 153 h 1576"/>
              <a:gd name="T32" fmla="*/ 615 w 1281"/>
              <a:gd name="T33" fmla="*/ 89 h 1576"/>
              <a:gd name="T34" fmla="*/ 536 w 1281"/>
              <a:gd name="T35" fmla="*/ 153 h 1576"/>
              <a:gd name="T36" fmla="*/ 528 w 1281"/>
              <a:gd name="T37" fmla="*/ 153 h 1576"/>
              <a:gd name="T38" fmla="*/ 526 w 1281"/>
              <a:gd name="T39" fmla="*/ 0 h 1576"/>
              <a:gd name="T40" fmla="*/ 521 w 1281"/>
              <a:gd name="T41" fmla="*/ 145 h 1576"/>
              <a:gd name="T42" fmla="*/ 499 w 1281"/>
              <a:gd name="T43" fmla="*/ 189 h 1576"/>
              <a:gd name="T44" fmla="*/ 468 w 1281"/>
              <a:gd name="T45" fmla="*/ 191 h 1576"/>
              <a:gd name="T46" fmla="*/ 448 w 1281"/>
              <a:gd name="T47" fmla="*/ 191 h 1576"/>
              <a:gd name="T48" fmla="*/ 429 w 1281"/>
              <a:gd name="T49" fmla="*/ 194 h 1576"/>
              <a:gd name="T50" fmla="*/ 412 w 1281"/>
              <a:gd name="T51" fmla="*/ 196 h 1576"/>
              <a:gd name="T52" fmla="*/ 395 w 1281"/>
              <a:gd name="T53" fmla="*/ 199 h 1576"/>
              <a:gd name="T54" fmla="*/ 366 w 1281"/>
              <a:gd name="T55" fmla="*/ 206 h 1576"/>
              <a:gd name="T56" fmla="*/ 354 w 1281"/>
              <a:gd name="T57" fmla="*/ 208 h 1576"/>
              <a:gd name="T58" fmla="*/ 347 w 1281"/>
              <a:gd name="T59" fmla="*/ 213 h 1576"/>
              <a:gd name="T60" fmla="*/ 342 w 1281"/>
              <a:gd name="T61" fmla="*/ 216 h 1576"/>
              <a:gd name="T62" fmla="*/ 342 w 1281"/>
              <a:gd name="T63" fmla="*/ 216 h 1576"/>
              <a:gd name="T64" fmla="*/ 337 w 1281"/>
              <a:gd name="T65" fmla="*/ 221 h 1576"/>
              <a:gd name="T66" fmla="*/ 339 w 1281"/>
              <a:gd name="T67" fmla="*/ 228 h 1576"/>
              <a:gd name="T68" fmla="*/ 337 w 1281"/>
              <a:gd name="T69" fmla="*/ 223 h 1576"/>
              <a:gd name="T70" fmla="*/ 337 w 1281"/>
              <a:gd name="T71" fmla="*/ 228 h 1576"/>
              <a:gd name="T72" fmla="*/ 339 w 1281"/>
              <a:gd name="T73" fmla="*/ 230 h 1576"/>
              <a:gd name="T74" fmla="*/ 342 w 1281"/>
              <a:gd name="T75" fmla="*/ 233 h 1576"/>
              <a:gd name="T76" fmla="*/ 344 w 1281"/>
              <a:gd name="T77" fmla="*/ 238 h 1576"/>
              <a:gd name="T78" fmla="*/ 352 w 1281"/>
              <a:gd name="T79" fmla="*/ 240 h 1576"/>
              <a:gd name="T80" fmla="*/ 359 w 1281"/>
              <a:gd name="T81" fmla="*/ 242 h 1576"/>
              <a:gd name="T82" fmla="*/ 368 w 1281"/>
              <a:gd name="T83" fmla="*/ 245 h 1576"/>
              <a:gd name="T84" fmla="*/ 378 w 1281"/>
              <a:gd name="T85" fmla="*/ 247 h 1576"/>
              <a:gd name="T86" fmla="*/ 390 w 1281"/>
              <a:gd name="T87" fmla="*/ 250 h 1576"/>
              <a:gd name="T88" fmla="*/ 400 w 1281"/>
              <a:gd name="T89" fmla="*/ 252 h 1576"/>
              <a:gd name="T90" fmla="*/ 402 w 1281"/>
              <a:gd name="T91" fmla="*/ 310 h 1576"/>
              <a:gd name="T92" fmla="*/ 402 w 1281"/>
              <a:gd name="T93" fmla="*/ 371 h 1576"/>
              <a:gd name="T94" fmla="*/ 402 w 1281"/>
              <a:gd name="T95" fmla="*/ 400 h 1576"/>
              <a:gd name="T96" fmla="*/ 400 w 1281"/>
              <a:gd name="T97" fmla="*/ 1260 h 1576"/>
              <a:gd name="T98" fmla="*/ 90 w 1281"/>
              <a:gd name="T99" fmla="*/ 383 h 1576"/>
              <a:gd name="T100" fmla="*/ 10 w 1281"/>
              <a:gd name="T101" fmla="*/ 1224 h 1576"/>
              <a:gd name="T102" fmla="*/ 1281 w 1281"/>
              <a:gd name="T103" fmla="*/ 1576 h 1576"/>
              <a:gd name="T104" fmla="*/ 352 w 1281"/>
              <a:gd name="T105" fmla="*/ 228 h 1576"/>
              <a:gd name="T106" fmla="*/ 342 w 1281"/>
              <a:gd name="T107" fmla="*/ 225 h 1576"/>
              <a:gd name="T108" fmla="*/ 342 w 1281"/>
              <a:gd name="T109" fmla="*/ 228 h 1576"/>
              <a:gd name="T110" fmla="*/ 410 w 1281"/>
              <a:gd name="T111" fmla="*/ 199 h 1576"/>
              <a:gd name="T112" fmla="*/ 412 w 1281"/>
              <a:gd name="T113" fmla="*/ 206 h 1576"/>
              <a:gd name="T114" fmla="*/ 419 w 1281"/>
              <a:gd name="T115" fmla="*/ 211 h 1576"/>
              <a:gd name="T116" fmla="*/ 427 w 1281"/>
              <a:gd name="T117" fmla="*/ 196 h 1576"/>
              <a:gd name="T118" fmla="*/ 429 w 1281"/>
              <a:gd name="T119" fmla="*/ 204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1" h="1576">
                <a:moveTo>
                  <a:pt x="1281" y="1017"/>
                </a:moveTo>
                <a:lnTo>
                  <a:pt x="1277" y="1022"/>
                </a:lnTo>
                <a:lnTo>
                  <a:pt x="1264" y="1032"/>
                </a:lnTo>
                <a:lnTo>
                  <a:pt x="1255" y="1044"/>
                </a:lnTo>
                <a:lnTo>
                  <a:pt x="1247" y="1059"/>
                </a:lnTo>
                <a:lnTo>
                  <a:pt x="1240" y="1073"/>
                </a:lnTo>
                <a:lnTo>
                  <a:pt x="1235" y="1090"/>
                </a:lnTo>
                <a:lnTo>
                  <a:pt x="1235" y="1102"/>
                </a:lnTo>
                <a:lnTo>
                  <a:pt x="1063" y="1102"/>
                </a:lnTo>
                <a:lnTo>
                  <a:pt x="1063" y="1107"/>
                </a:lnTo>
                <a:lnTo>
                  <a:pt x="1071" y="1107"/>
                </a:lnTo>
                <a:lnTo>
                  <a:pt x="1071" y="1134"/>
                </a:lnTo>
                <a:lnTo>
                  <a:pt x="1051" y="1134"/>
                </a:lnTo>
                <a:lnTo>
                  <a:pt x="1051" y="634"/>
                </a:lnTo>
                <a:lnTo>
                  <a:pt x="1010" y="634"/>
                </a:lnTo>
                <a:lnTo>
                  <a:pt x="1010" y="602"/>
                </a:lnTo>
                <a:lnTo>
                  <a:pt x="925" y="602"/>
                </a:lnTo>
                <a:lnTo>
                  <a:pt x="925" y="634"/>
                </a:lnTo>
                <a:lnTo>
                  <a:pt x="879" y="634"/>
                </a:lnTo>
                <a:lnTo>
                  <a:pt x="879" y="801"/>
                </a:lnTo>
                <a:lnTo>
                  <a:pt x="848" y="801"/>
                </a:lnTo>
                <a:lnTo>
                  <a:pt x="848" y="825"/>
                </a:lnTo>
                <a:lnTo>
                  <a:pt x="831" y="825"/>
                </a:lnTo>
                <a:lnTo>
                  <a:pt x="831" y="495"/>
                </a:lnTo>
                <a:lnTo>
                  <a:pt x="831" y="306"/>
                </a:lnTo>
                <a:lnTo>
                  <a:pt x="872" y="306"/>
                </a:lnTo>
                <a:lnTo>
                  <a:pt x="872" y="306"/>
                </a:lnTo>
                <a:lnTo>
                  <a:pt x="872" y="306"/>
                </a:lnTo>
                <a:lnTo>
                  <a:pt x="882" y="306"/>
                </a:lnTo>
                <a:lnTo>
                  <a:pt x="882" y="296"/>
                </a:lnTo>
                <a:lnTo>
                  <a:pt x="884" y="296"/>
                </a:lnTo>
                <a:lnTo>
                  <a:pt x="887" y="289"/>
                </a:lnTo>
                <a:lnTo>
                  <a:pt x="887" y="281"/>
                </a:lnTo>
                <a:lnTo>
                  <a:pt x="882" y="281"/>
                </a:lnTo>
                <a:lnTo>
                  <a:pt x="882" y="264"/>
                </a:lnTo>
                <a:lnTo>
                  <a:pt x="884" y="264"/>
                </a:lnTo>
                <a:lnTo>
                  <a:pt x="884" y="262"/>
                </a:lnTo>
                <a:lnTo>
                  <a:pt x="884" y="247"/>
                </a:lnTo>
                <a:lnTo>
                  <a:pt x="884" y="247"/>
                </a:lnTo>
                <a:lnTo>
                  <a:pt x="884" y="245"/>
                </a:lnTo>
                <a:lnTo>
                  <a:pt x="884" y="143"/>
                </a:lnTo>
                <a:lnTo>
                  <a:pt x="882" y="143"/>
                </a:lnTo>
                <a:lnTo>
                  <a:pt x="882" y="89"/>
                </a:lnTo>
                <a:lnTo>
                  <a:pt x="879" y="89"/>
                </a:lnTo>
                <a:lnTo>
                  <a:pt x="879" y="89"/>
                </a:lnTo>
                <a:lnTo>
                  <a:pt x="879" y="111"/>
                </a:lnTo>
                <a:lnTo>
                  <a:pt x="877" y="111"/>
                </a:lnTo>
                <a:lnTo>
                  <a:pt x="877" y="111"/>
                </a:lnTo>
                <a:lnTo>
                  <a:pt x="877" y="143"/>
                </a:lnTo>
                <a:lnTo>
                  <a:pt x="877" y="143"/>
                </a:lnTo>
                <a:lnTo>
                  <a:pt x="877" y="145"/>
                </a:lnTo>
                <a:lnTo>
                  <a:pt x="877" y="150"/>
                </a:lnTo>
                <a:lnTo>
                  <a:pt x="795" y="150"/>
                </a:lnTo>
                <a:lnTo>
                  <a:pt x="795" y="114"/>
                </a:lnTo>
                <a:lnTo>
                  <a:pt x="795" y="111"/>
                </a:lnTo>
                <a:lnTo>
                  <a:pt x="792" y="111"/>
                </a:lnTo>
                <a:lnTo>
                  <a:pt x="792" y="89"/>
                </a:lnTo>
                <a:lnTo>
                  <a:pt x="792" y="89"/>
                </a:lnTo>
                <a:lnTo>
                  <a:pt x="790" y="89"/>
                </a:lnTo>
                <a:lnTo>
                  <a:pt x="790" y="145"/>
                </a:lnTo>
                <a:lnTo>
                  <a:pt x="787" y="145"/>
                </a:lnTo>
                <a:lnTo>
                  <a:pt x="787" y="150"/>
                </a:lnTo>
                <a:lnTo>
                  <a:pt x="710" y="150"/>
                </a:lnTo>
                <a:lnTo>
                  <a:pt x="710" y="114"/>
                </a:lnTo>
                <a:lnTo>
                  <a:pt x="710" y="114"/>
                </a:lnTo>
                <a:lnTo>
                  <a:pt x="705" y="114"/>
                </a:lnTo>
                <a:lnTo>
                  <a:pt x="705" y="145"/>
                </a:lnTo>
                <a:lnTo>
                  <a:pt x="705" y="145"/>
                </a:lnTo>
                <a:lnTo>
                  <a:pt x="705" y="89"/>
                </a:lnTo>
                <a:lnTo>
                  <a:pt x="703" y="89"/>
                </a:lnTo>
                <a:lnTo>
                  <a:pt x="700" y="89"/>
                </a:lnTo>
                <a:lnTo>
                  <a:pt x="700" y="145"/>
                </a:lnTo>
                <a:lnTo>
                  <a:pt x="698" y="145"/>
                </a:lnTo>
                <a:lnTo>
                  <a:pt x="698" y="150"/>
                </a:lnTo>
                <a:lnTo>
                  <a:pt x="623" y="153"/>
                </a:lnTo>
                <a:lnTo>
                  <a:pt x="623" y="114"/>
                </a:lnTo>
                <a:lnTo>
                  <a:pt x="623" y="114"/>
                </a:lnTo>
                <a:lnTo>
                  <a:pt x="618" y="114"/>
                </a:lnTo>
                <a:lnTo>
                  <a:pt x="618" y="153"/>
                </a:lnTo>
                <a:lnTo>
                  <a:pt x="615" y="153"/>
                </a:lnTo>
                <a:lnTo>
                  <a:pt x="615" y="148"/>
                </a:lnTo>
                <a:lnTo>
                  <a:pt x="615" y="145"/>
                </a:lnTo>
                <a:lnTo>
                  <a:pt x="615" y="145"/>
                </a:lnTo>
                <a:lnTo>
                  <a:pt x="615" y="92"/>
                </a:lnTo>
                <a:lnTo>
                  <a:pt x="615" y="89"/>
                </a:lnTo>
                <a:lnTo>
                  <a:pt x="611" y="89"/>
                </a:lnTo>
                <a:lnTo>
                  <a:pt x="611" y="145"/>
                </a:lnTo>
                <a:lnTo>
                  <a:pt x="608" y="145"/>
                </a:lnTo>
                <a:lnTo>
                  <a:pt x="608" y="153"/>
                </a:lnTo>
                <a:lnTo>
                  <a:pt x="536" y="153"/>
                </a:lnTo>
                <a:lnTo>
                  <a:pt x="536" y="114"/>
                </a:lnTo>
                <a:lnTo>
                  <a:pt x="536" y="114"/>
                </a:lnTo>
                <a:lnTo>
                  <a:pt x="533" y="114"/>
                </a:lnTo>
                <a:lnTo>
                  <a:pt x="533" y="153"/>
                </a:lnTo>
                <a:lnTo>
                  <a:pt x="528" y="153"/>
                </a:lnTo>
                <a:lnTo>
                  <a:pt x="528" y="148"/>
                </a:lnTo>
                <a:lnTo>
                  <a:pt x="526" y="145"/>
                </a:lnTo>
                <a:lnTo>
                  <a:pt x="526" y="145"/>
                </a:lnTo>
                <a:lnTo>
                  <a:pt x="526" y="2"/>
                </a:lnTo>
                <a:lnTo>
                  <a:pt x="526" y="0"/>
                </a:lnTo>
                <a:lnTo>
                  <a:pt x="521" y="0"/>
                </a:lnTo>
                <a:lnTo>
                  <a:pt x="521" y="92"/>
                </a:lnTo>
                <a:lnTo>
                  <a:pt x="521" y="92"/>
                </a:lnTo>
                <a:lnTo>
                  <a:pt x="521" y="145"/>
                </a:lnTo>
                <a:lnTo>
                  <a:pt x="521" y="145"/>
                </a:lnTo>
                <a:lnTo>
                  <a:pt x="521" y="187"/>
                </a:lnTo>
                <a:lnTo>
                  <a:pt x="511" y="189"/>
                </a:lnTo>
                <a:lnTo>
                  <a:pt x="511" y="189"/>
                </a:lnTo>
                <a:lnTo>
                  <a:pt x="509" y="189"/>
                </a:lnTo>
                <a:lnTo>
                  <a:pt x="499" y="189"/>
                </a:lnTo>
                <a:lnTo>
                  <a:pt x="490" y="189"/>
                </a:lnTo>
                <a:lnTo>
                  <a:pt x="490" y="189"/>
                </a:lnTo>
                <a:lnTo>
                  <a:pt x="487" y="189"/>
                </a:lnTo>
                <a:lnTo>
                  <a:pt x="477" y="189"/>
                </a:lnTo>
                <a:lnTo>
                  <a:pt x="468" y="191"/>
                </a:lnTo>
                <a:lnTo>
                  <a:pt x="468" y="191"/>
                </a:lnTo>
                <a:lnTo>
                  <a:pt x="465" y="191"/>
                </a:lnTo>
                <a:lnTo>
                  <a:pt x="465" y="191"/>
                </a:lnTo>
                <a:lnTo>
                  <a:pt x="456" y="191"/>
                </a:lnTo>
                <a:lnTo>
                  <a:pt x="448" y="191"/>
                </a:lnTo>
                <a:lnTo>
                  <a:pt x="448" y="191"/>
                </a:lnTo>
                <a:lnTo>
                  <a:pt x="446" y="191"/>
                </a:lnTo>
                <a:lnTo>
                  <a:pt x="439" y="194"/>
                </a:lnTo>
                <a:lnTo>
                  <a:pt x="429" y="194"/>
                </a:lnTo>
                <a:lnTo>
                  <a:pt x="429" y="194"/>
                </a:lnTo>
                <a:lnTo>
                  <a:pt x="429" y="194"/>
                </a:lnTo>
                <a:lnTo>
                  <a:pt x="419" y="196"/>
                </a:lnTo>
                <a:lnTo>
                  <a:pt x="412" y="196"/>
                </a:lnTo>
                <a:lnTo>
                  <a:pt x="412" y="196"/>
                </a:lnTo>
                <a:lnTo>
                  <a:pt x="412" y="196"/>
                </a:lnTo>
                <a:lnTo>
                  <a:pt x="412" y="196"/>
                </a:lnTo>
                <a:lnTo>
                  <a:pt x="412" y="196"/>
                </a:lnTo>
                <a:lnTo>
                  <a:pt x="405" y="199"/>
                </a:lnTo>
                <a:lnTo>
                  <a:pt x="398" y="199"/>
                </a:lnTo>
                <a:lnTo>
                  <a:pt x="395" y="199"/>
                </a:lnTo>
                <a:lnTo>
                  <a:pt x="390" y="201"/>
                </a:lnTo>
                <a:lnTo>
                  <a:pt x="383" y="201"/>
                </a:lnTo>
                <a:lnTo>
                  <a:pt x="383" y="201"/>
                </a:lnTo>
                <a:lnTo>
                  <a:pt x="376" y="204"/>
                </a:lnTo>
                <a:lnTo>
                  <a:pt x="366" y="206"/>
                </a:lnTo>
                <a:lnTo>
                  <a:pt x="356" y="208"/>
                </a:lnTo>
                <a:lnTo>
                  <a:pt x="354" y="208"/>
                </a:lnTo>
                <a:lnTo>
                  <a:pt x="354" y="208"/>
                </a:lnTo>
                <a:lnTo>
                  <a:pt x="354" y="208"/>
                </a:lnTo>
                <a:lnTo>
                  <a:pt x="354" y="208"/>
                </a:lnTo>
                <a:lnTo>
                  <a:pt x="354" y="208"/>
                </a:lnTo>
                <a:lnTo>
                  <a:pt x="349" y="211"/>
                </a:lnTo>
                <a:lnTo>
                  <a:pt x="349" y="211"/>
                </a:lnTo>
                <a:lnTo>
                  <a:pt x="347" y="213"/>
                </a:lnTo>
                <a:lnTo>
                  <a:pt x="347" y="213"/>
                </a:lnTo>
                <a:lnTo>
                  <a:pt x="347" y="213"/>
                </a:lnTo>
                <a:lnTo>
                  <a:pt x="344" y="213"/>
                </a:lnTo>
                <a:lnTo>
                  <a:pt x="342" y="216"/>
                </a:lnTo>
                <a:lnTo>
                  <a:pt x="342" y="216"/>
                </a:lnTo>
                <a:lnTo>
                  <a:pt x="342" y="216"/>
                </a:lnTo>
                <a:lnTo>
                  <a:pt x="339" y="218"/>
                </a:lnTo>
                <a:lnTo>
                  <a:pt x="339" y="218"/>
                </a:lnTo>
                <a:lnTo>
                  <a:pt x="339" y="218"/>
                </a:lnTo>
                <a:lnTo>
                  <a:pt x="342" y="216"/>
                </a:lnTo>
                <a:lnTo>
                  <a:pt x="342" y="216"/>
                </a:lnTo>
                <a:lnTo>
                  <a:pt x="342" y="216"/>
                </a:lnTo>
                <a:lnTo>
                  <a:pt x="339" y="218"/>
                </a:lnTo>
                <a:lnTo>
                  <a:pt x="339" y="218"/>
                </a:lnTo>
                <a:lnTo>
                  <a:pt x="337" y="221"/>
                </a:lnTo>
                <a:lnTo>
                  <a:pt x="337" y="221"/>
                </a:lnTo>
                <a:lnTo>
                  <a:pt x="337" y="223"/>
                </a:lnTo>
                <a:lnTo>
                  <a:pt x="337" y="223"/>
                </a:lnTo>
                <a:lnTo>
                  <a:pt x="337" y="225"/>
                </a:lnTo>
                <a:lnTo>
                  <a:pt x="337" y="225"/>
                </a:lnTo>
                <a:lnTo>
                  <a:pt x="339" y="228"/>
                </a:lnTo>
                <a:lnTo>
                  <a:pt x="337" y="225"/>
                </a:lnTo>
                <a:lnTo>
                  <a:pt x="337" y="225"/>
                </a:lnTo>
                <a:lnTo>
                  <a:pt x="337" y="223"/>
                </a:lnTo>
                <a:lnTo>
                  <a:pt x="337" y="223"/>
                </a:lnTo>
                <a:lnTo>
                  <a:pt x="337" y="223"/>
                </a:lnTo>
                <a:lnTo>
                  <a:pt x="337" y="223"/>
                </a:lnTo>
                <a:lnTo>
                  <a:pt x="337" y="223"/>
                </a:lnTo>
                <a:lnTo>
                  <a:pt x="337" y="225"/>
                </a:lnTo>
                <a:lnTo>
                  <a:pt x="337" y="225"/>
                </a:lnTo>
                <a:lnTo>
                  <a:pt x="337" y="228"/>
                </a:lnTo>
                <a:lnTo>
                  <a:pt x="337" y="228"/>
                </a:lnTo>
                <a:lnTo>
                  <a:pt x="337" y="228"/>
                </a:lnTo>
                <a:lnTo>
                  <a:pt x="337" y="228"/>
                </a:lnTo>
                <a:lnTo>
                  <a:pt x="337" y="230"/>
                </a:lnTo>
                <a:lnTo>
                  <a:pt x="339" y="230"/>
                </a:lnTo>
                <a:lnTo>
                  <a:pt x="339" y="233"/>
                </a:lnTo>
                <a:lnTo>
                  <a:pt x="339" y="233"/>
                </a:lnTo>
                <a:lnTo>
                  <a:pt x="339" y="233"/>
                </a:lnTo>
                <a:lnTo>
                  <a:pt x="339" y="233"/>
                </a:lnTo>
                <a:lnTo>
                  <a:pt x="342" y="233"/>
                </a:lnTo>
                <a:lnTo>
                  <a:pt x="342" y="235"/>
                </a:lnTo>
                <a:lnTo>
                  <a:pt x="342" y="235"/>
                </a:lnTo>
                <a:lnTo>
                  <a:pt x="344" y="238"/>
                </a:lnTo>
                <a:lnTo>
                  <a:pt x="344" y="238"/>
                </a:lnTo>
                <a:lnTo>
                  <a:pt x="344" y="238"/>
                </a:lnTo>
                <a:lnTo>
                  <a:pt x="347" y="238"/>
                </a:lnTo>
                <a:lnTo>
                  <a:pt x="347" y="238"/>
                </a:lnTo>
                <a:lnTo>
                  <a:pt x="349" y="238"/>
                </a:lnTo>
                <a:lnTo>
                  <a:pt x="352" y="240"/>
                </a:lnTo>
                <a:lnTo>
                  <a:pt x="352" y="240"/>
                </a:lnTo>
                <a:lnTo>
                  <a:pt x="352" y="240"/>
                </a:lnTo>
                <a:lnTo>
                  <a:pt x="352" y="240"/>
                </a:lnTo>
                <a:lnTo>
                  <a:pt x="352" y="240"/>
                </a:lnTo>
                <a:lnTo>
                  <a:pt x="356" y="242"/>
                </a:lnTo>
                <a:lnTo>
                  <a:pt x="359" y="242"/>
                </a:lnTo>
                <a:lnTo>
                  <a:pt x="359" y="242"/>
                </a:lnTo>
                <a:lnTo>
                  <a:pt x="359" y="242"/>
                </a:lnTo>
                <a:lnTo>
                  <a:pt x="359" y="242"/>
                </a:lnTo>
                <a:lnTo>
                  <a:pt x="364" y="245"/>
                </a:lnTo>
                <a:lnTo>
                  <a:pt x="368" y="245"/>
                </a:lnTo>
                <a:lnTo>
                  <a:pt x="368" y="245"/>
                </a:lnTo>
                <a:lnTo>
                  <a:pt x="368" y="245"/>
                </a:lnTo>
                <a:lnTo>
                  <a:pt x="368" y="245"/>
                </a:lnTo>
                <a:lnTo>
                  <a:pt x="373" y="247"/>
                </a:lnTo>
                <a:lnTo>
                  <a:pt x="378" y="247"/>
                </a:lnTo>
                <a:lnTo>
                  <a:pt x="378" y="247"/>
                </a:lnTo>
                <a:lnTo>
                  <a:pt x="381" y="247"/>
                </a:lnTo>
                <a:lnTo>
                  <a:pt x="381" y="247"/>
                </a:lnTo>
                <a:lnTo>
                  <a:pt x="385" y="250"/>
                </a:lnTo>
                <a:lnTo>
                  <a:pt x="390" y="250"/>
                </a:lnTo>
                <a:lnTo>
                  <a:pt x="390" y="250"/>
                </a:lnTo>
                <a:lnTo>
                  <a:pt x="393" y="250"/>
                </a:lnTo>
                <a:lnTo>
                  <a:pt x="393" y="250"/>
                </a:lnTo>
                <a:lnTo>
                  <a:pt x="398" y="252"/>
                </a:lnTo>
                <a:lnTo>
                  <a:pt x="400" y="252"/>
                </a:lnTo>
                <a:lnTo>
                  <a:pt x="460" y="262"/>
                </a:lnTo>
                <a:lnTo>
                  <a:pt x="460" y="301"/>
                </a:lnTo>
                <a:lnTo>
                  <a:pt x="436" y="303"/>
                </a:lnTo>
                <a:lnTo>
                  <a:pt x="417" y="308"/>
                </a:lnTo>
                <a:lnTo>
                  <a:pt x="402" y="310"/>
                </a:lnTo>
                <a:lnTo>
                  <a:pt x="398" y="315"/>
                </a:lnTo>
                <a:lnTo>
                  <a:pt x="398" y="337"/>
                </a:lnTo>
                <a:lnTo>
                  <a:pt x="402" y="342"/>
                </a:lnTo>
                <a:lnTo>
                  <a:pt x="402" y="342"/>
                </a:lnTo>
                <a:lnTo>
                  <a:pt x="402" y="371"/>
                </a:lnTo>
                <a:lnTo>
                  <a:pt x="398" y="374"/>
                </a:lnTo>
                <a:lnTo>
                  <a:pt x="398" y="376"/>
                </a:lnTo>
                <a:lnTo>
                  <a:pt x="402" y="381"/>
                </a:lnTo>
                <a:lnTo>
                  <a:pt x="402" y="381"/>
                </a:lnTo>
                <a:lnTo>
                  <a:pt x="402" y="400"/>
                </a:lnTo>
                <a:lnTo>
                  <a:pt x="398" y="403"/>
                </a:lnTo>
                <a:lnTo>
                  <a:pt x="398" y="412"/>
                </a:lnTo>
                <a:lnTo>
                  <a:pt x="402" y="417"/>
                </a:lnTo>
                <a:lnTo>
                  <a:pt x="402" y="417"/>
                </a:lnTo>
                <a:lnTo>
                  <a:pt x="400" y="1260"/>
                </a:lnTo>
                <a:lnTo>
                  <a:pt x="378" y="1260"/>
                </a:lnTo>
                <a:lnTo>
                  <a:pt x="376" y="415"/>
                </a:lnTo>
                <a:lnTo>
                  <a:pt x="315" y="415"/>
                </a:lnTo>
                <a:lnTo>
                  <a:pt x="315" y="383"/>
                </a:lnTo>
                <a:lnTo>
                  <a:pt x="90" y="383"/>
                </a:lnTo>
                <a:lnTo>
                  <a:pt x="75" y="415"/>
                </a:lnTo>
                <a:lnTo>
                  <a:pt x="42" y="415"/>
                </a:lnTo>
                <a:lnTo>
                  <a:pt x="17" y="473"/>
                </a:lnTo>
                <a:lnTo>
                  <a:pt x="17" y="1224"/>
                </a:lnTo>
                <a:lnTo>
                  <a:pt x="10" y="1224"/>
                </a:lnTo>
                <a:lnTo>
                  <a:pt x="10" y="1221"/>
                </a:lnTo>
                <a:lnTo>
                  <a:pt x="5" y="1219"/>
                </a:lnTo>
                <a:lnTo>
                  <a:pt x="0" y="1219"/>
                </a:lnTo>
                <a:lnTo>
                  <a:pt x="0" y="1576"/>
                </a:lnTo>
                <a:lnTo>
                  <a:pt x="1281" y="1576"/>
                </a:lnTo>
                <a:lnTo>
                  <a:pt x="1281" y="1017"/>
                </a:lnTo>
                <a:close/>
                <a:moveTo>
                  <a:pt x="342" y="225"/>
                </a:moveTo>
                <a:lnTo>
                  <a:pt x="344" y="225"/>
                </a:lnTo>
                <a:lnTo>
                  <a:pt x="344" y="225"/>
                </a:lnTo>
                <a:lnTo>
                  <a:pt x="352" y="228"/>
                </a:lnTo>
                <a:lnTo>
                  <a:pt x="344" y="225"/>
                </a:lnTo>
                <a:lnTo>
                  <a:pt x="344" y="225"/>
                </a:lnTo>
                <a:lnTo>
                  <a:pt x="342" y="225"/>
                </a:lnTo>
                <a:lnTo>
                  <a:pt x="342" y="223"/>
                </a:lnTo>
                <a:lnTo>
                  <a:pt x="342" y="225"/>
                </a:lnTo>
                <a:close/>
                <a:moveTo>
                  <a:pt x="342" y="228"/>
                </a:moveTo>
                <a:lnTo>
                  <a:pt x="342" y="228"/>
                </a:lnTo>
                <a:lnTo>
                  <a:pt x="339" y="228"/>
                </a:lnTo>
                <a:lnTo>
                  <a:pt x="342" y="228"/>
                </a:lnTo>
                <a:lnTo>
                  <a:pt x="342" y="228"/>
                </a:lnTo>
                <a:lnTo>
                  <a:pt x="361" y="233"/>
                </a:lnTo>
                <a:lnTo>
                  <a:pt x="342" y="228"/>
                </a:lnTo>
                <a:close/>
                <a:moveTo>
                  <a:pt x="410" y="199"/>
                </a:moveTo>
                <a:lnTo>
                  <a:pt x="410" y="201"/>
                </a:lnTo>
                <a:lnTo>
                  <a:pt x="410" y="199"/>
                </a:lnTo>
                <a:lnTo>
                  <a:pt x="410" y="199"/>
                </a:lnTo>
                <a:lnTo>
                  <a:pt x="410" y="199"/>
                </a:lnTo>
                <a:close/>
                <a:moveTo>
                  <a:pt x="414" y="208"/>
                </a:moveTo>
                <a:lnTo>
                  <a:pt x="412" y="206"/>
                </a:lnTo>
                <a:lnTo>
                  <a:pt x="412" y="206"/>
                </a:lnTo>
                <a:lnTo>
                  <a:pt x="412" y="206"/>
                </a:lnTo>
                <a:lnTo>
                  <a:pt x="412" y="206"/>
                </a:lnTo>
                <a:lnTo>
                  <a:pt x="412" y="206"/>
                </a:lnTo>
                <a:lnTo>
                  <a:pt x="414" y="208"/>
                </a:lnTo>
                <a:lnTo>
                  <a:pt x="419" y="211"/>
                </a:lnTo>
                <a:lnTo>
                  <a:pt x="414" y="208"/>
                </a:lnTo>
                <a:close/>
                <a:moveTo>
                  <a:pt x="427" y="199"/>
                </a:moveTo>
                <a:lnTo>
                  <a:pt x="427" y="196"/>
                </a:lnTo>
                <a:lnTo>
                  <a:pt x="429" y="196"/>
                </a:lnTo>
                <a:lnTo>
                  <a:pt x="427" y="196"/>
                </a:lnTo>
                <a:lnTo>
                  <a:pt x="427" y="199"/>
                </a:lnTo>
                <a:close/>
                <a:moveTo>
                  <a:pt x="429" y="206"/>
                </a:moveTo>
                <a:lnTo>
                  <a:pt x="429" y="204"/>
                </a:lnTo>
                <a:lnTo>
                  <a:pt x="429" y="204"/>
                </a:lnTo>
                <a:lnTo>
                  <a:pt x="429" y="204"/>
                </a:lnTo>
                <a:lnTo>
                  <a:pt x="429" y="206"/>
                </a:lnTo>
                <a:lnTo>
                  <a:pt x="431" y="206"/>
                </a:lnTo>
                <a:lnTo>
                  <a:pt x="429" y="206"/>
                </a:lnTo>
                <a:close/>
              </a:path>
            </a:pathLst>
          </a:custGeom>
          <a:solidFill>
            <a:srgbClr val="2C3F50"/>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6" name="Freeform 15"/>
          <p:cNvSpPr>
            <a:spLocks/>
          </p:cNvSpPr>
          <p:nvPr/>
        </p:nvSpPr>
        <p:spPr bwMode="auto">
          <a:xfrm>
            <a:off x="6098382" y="3018240"/>
            <a:ext cx="2030676" cy="1895615"/>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solidFill>
            <a:srgbClr val="2C3F50"/>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7" name="Freeform 16"/>
          <p:cNvSpPr>
            <a:spLocks/>
          </p:cNvSpPr>
          <p:nvPr/>
        </p:nvSpPr>
        <p:spPr bwMode="auto">
          <a:xfrm>
            <a:off x="4070883" y="2652781"/>
            <a:ext cx="2027498" cy="2261074"/>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rgbClr val="2C3F50"/>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8" name="Freeform 17"/>
          <p:cNvSpPr>
            <a:spLocks/>
          </p:cNvSpPr>
          <p:nvPr/>
        </p:nvSpPr>
        <p:spPr bwMode="auto">
          <a:xfrm>
            <a:off x="2035441" y="2169741"/>
            <a:ext cx="2035444" cy="2744114"/>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solidFill>
            <a:srgbClr val="2C3F50"/>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9" name="Freeform 18"/>
          <p:cNvSpPr>
            <a:spLocks noEditPoints="1"/>
          </p:cNvSpPr>
          <p:nvPr/>
        </p:nvSpPr>
        <p:spPr bwMode="auto">
          <a:xfrm>
            <a:off x="3175" y="2258722"/>
            <a:ext cx="2032266" cy="265513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rgbClr val="2C3F50"/>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0" name="Rectangle 9"/>
          <p:cNvSpPr/>
          <p:nvPr/>
        </p:nvSpPr>
        <p:spPr>
          <a:xfrm>
            <a:off x="0" y="4913855"/>
            <a:ext cx="12192000" cy="1944145"/>
          </a:xfrm>
          <a:prstGeom prst="rect">
            <a:avLst/>
          </a:prstGeom>
          <a:solidFill>
            <a:srgbClr val="2C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cxnSp>
        <p:nvCxnSpPr>
          <p:cNvPr id="25" name="Straight Connector 24"/>
          <p:cNvCxnSpPr/>
          <p:nvPr/>
        </p:nvCxnSpPr>
        <p:spPr>
          <a:xfrm>
            <a:off x="7979275" y="4931231"/>
            <a:ext cx="0" cy="1562907"/>
          </a:xfrm>
          <a:prstGeom prst="line">
            <a:avLst/>
          </a:prstGeom>
          <a:ln>
            <a:solidFill>
              <a:schemeClr val="bg1"/>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227114" y="5034600"/>
            <a:ext cx="3453440" cy="584775"/>
          </a:xfrm>
          <a:prstGeom prst="rect">
            <a:avLst/>
          </a:prstGeom>
          <a:noFill/>
        </p:spPr>
        <p:txBody>
          <a:bodyPr wrap="square" rtlCol="0">
            <a:spAutoFit/>
          </a:bodyPr>
          <a:lstStyle/>
          <a:p>
            <a:r>
              <a:rPr lang="en-US" sz="1600" b="1" dirty="0" smtClean="0">
                <a:solidFill>
                  <a:prstClr val="white"/>
                </a:solidFill>
              </a:rPr>
              <a:t>Viktor </a:t>
            </a:r>
            <a:r>
              <a:rPr lang="en-US" sz="1600" b="1" dirty="0" err="1" smtClean="0">
                <a:solidFill>
                  <a:prstClr val="white"/>
                </a:solidFill>
              </a:rPr>
              <a:t>Soroka</a:t>
            </a:r>
            <a:endParaRPr lang="en-US" sz="1600" b="1" dirty="0" smtClean="0">
              <a:solidFill>
                <a:prstClr val="white"/>
              </a:solidFill>
            </a:endParaRPr>
          </a:p>
          <a:p>
            <a:r>
              <a:rPr lang="en-US" sz="1600" b="1" dirty="0" smtClean="0">
                <a:solidFill>
                  <a:prstClr val="white"/>
                </a:solidFill>
              </a:rPr>
              <a:t>Software Engineer</a:t>
            </a:r>
            <a:endParaRPr lang="id-ID" sz="1600" b="1" dirty="0">
              <a:solidFill>
                <a:prstClr val="white"/>
              </a:solidFill>
            </a:endParaRPr>
          </a:p>
        </p:txBody>
      </p:sp>
      <p:grpSp>
        <p:nvGrpSpPr>
          <p:cNvPr id="64" name="Group 63"/>
          <p:cNvGrpSpPr/>
          <p:nvPr/>
        </p:nvGrpSpPr>
        <p:grpSpPr>
          <a:xfrm>
            <a:off x="8335983" y="5689358"/>
            <a:ext cx="3515775" cy="327652"/>
            <a:chOff x="8335983" y="5689358"/>
            <a:chExt cx="3515775" cy="327652"/>
          </a:xfrm>
        </p:grpSpPr>
        <p:sp>
          <p:nvSpPr>
            <p:cNvPr id="34" name="TextBox 33"/>
            <p:cNvSpPr txBox="1"/>
            <p:nvPr/>
          </p:nvSpPr>
          <p:spPr>
            <a:xfrm>
              <a:off x="8637080" y="5689358"/>
              <a:ext cx="3214678" cy="307777"/>
            </a:xfrm>
            <a:prstGeom prst="rect">
              <a:avLst/>
            </a:prstGeom>
            <a:noFill/>
          </p:spPr>
          <p:txBody>
            <a:bodyPr wrap="square" rtlCol="0">
              <a:spAutoFit/>
            </a:bodyPr>
            <a:lstStyle/>
            <a:p>
              <a:r>
                <a:rPr lang="en-US" dirty="0" err="1" smtClean="0">
                  <a:solidFill>
                    <a:prstClr val="white"/>
                  </a:solidFill>
                </a:rPr>
                <a:t>viktor</a:t>
              </a:r>
              <a:r>
                <a:rPr lang="en-US" sz="1400" dirty="0" err="1" smtClean="0">
                  <a:solidFill>
                    <a:prstClr val="white"/>
                  </a:solidFill>
                </a:rPr>
                <a:t>_soroka</a:t>
              </a:r>
              <a:r>
                <a:rPr lang="id-ID" sz="1400" dirty="0" smtClean="0">
                  <a:solidFill>
                    <a:prstClr val="white"/>
                  </a:solidFill>
                </a:rPr>
                <a:t>@</a:t>
              </a:r>
              <a:r>
                <a:rPr lang="en-US" sz="1400" dirty="0" err="1">
                  <a:solidFill>
                    <a:prstClr val="white"/>
                  </a:solidFill>
                </a:rPr>
                <a:t>epam</a:t>
              </a:r>
              <a:r>
                <a:rPr lang="id-ID" sz="1400" dirty="0">
                  <a:solidFill>
                    <a:prstClr val="white"/>
                  </a:solidFill>
                </a:rPr>
                <a:t>.com</a:t>
              </a:r>
            </a:p>
          </p:txBody>
        </p:sp>
        <p:grpSp>
          <p:nvGrpSpPr>
            <p:cNvPr id="38" name="Group 37"/>
            <p:cNvGrpSpPr/>
            <p:nvPr/>
          </p:nvGrpSpPr>
          <p:grpSpPr>
            <a:xfrm>
              <a:off x="8335983" y="5733107"/>
              <a:ext cx="283903" cy="283903"/>
              <a:chOff x="4752975" y="3660776"/>
              <a:chExt cx="365125" cy="365125"/>
            </a:xfrm>
            <a:solidFill>
              <a:schemeClr val="bg1"/>
            </a:solidFill>
          </p:grpSpPr>
          <p:sp>
            <p:nvSpPr>
              <p:cNvPr id="36" name="Freeform 51"/>
              <p:cNvSpPr>
                <a:spLocks/>
              </p:cNvSpPr>
              <p:nvPr/>
            </p:nvSpPr>
            <p:spPr bwMode="auto">
              <a:xfrm>
                <a:off x="4843463" y="3775076"/>
                <a:ext cx="274637" cy="250825"/>
              </a:xfrm>
              <a:custGeom>
                <a:avLst/>
                <a:gdLst>
                  <a:gd name="T0" fmla="*/ 40 w 48"/>
                  <a:gd name="T1" fmla="*/ 0 h 44"/>
                  <a:gd name="T2" fmla="*/ 36 w 48"/>
                  <a:gd name="T3" fmla="*/ 0 h 44"/>
                  <a:gd name="T4" fmla="*/ 36 w 48"/>
                  <a:gd name="T5" fmla="*/ 4 h 44"/>
                  <a:gd name="T6" fmla="*/ 24 w 48"/>
                  <a:gd name="T7" fmla="*/ 16 h 44"/>
                  <a:gd name="T8" fmla="*/ 6 w 48"/>
                  <a:gd name="T9" fmla="*/ 16 h 44"/>
                  <a:gd name="T10" fmla="*/ 0 w 48"/>
                  <a:gd name="T11" fmla="*/ 22 h 44"/>
                  <a:gd name="T12" fmla="*/ 0 w 48"/>
                  <a:gd name="T13" fmla="*/ 24 h 44"/>
                  <a:gd name="T14" fmla="*/ 8 w 48"/>
                  <a:gd name="T15" fmla="*/ 32 h 44"/>
                  <a:gd name="T16" fmla="*/ 28 w 48"/>
                  <a:gd name="T17" fmla="*/ 32 h 44"/>
                  <a:gd name="T18" fmla="*/ 40 w 48"/>
                  <a:gd name="T19" fmla="*/ 44 h 44"/>
                  <a:gd name="T20" fmla="*/ 40 w 48"/>
                  <a:gd name="T21" fmla="*/ 32 h 44"/>
                  <a:gd name="T22" fmla="*/ 48 w 48"/>
                  <a:gd name="T23" fmla="*/ 24 h 44"/>
                  <a:gd name="T24" fmla="*/ 48 w 48"/>
                  <a:gd name="T25" fmla="*/ 8 h 44"/>
                  <a:gd name="T26" fmla="*/ 40 w 4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4">
                    <a:moveTo>
                      <a:pt x="40" y="0"/>
                    </a:moveTo>
                    <a:cubicBezTo>
                      <a:pt x="36" y="0"/>
                      <a:pt x="36" y="0"/>
                      <a:pt x="36" y="0"/>
                    </a:cubicBezTo>
                    <a:cubicBezTo>
                      <a:pt x="36" y="4"/>
                      <a:pt x="36" y="4"/>
                      <a:pt x="36" y="4"/>
                    </a:cubicBezTo>
                    <a:cubicBezTo>
                      <a:pt x="36" y="10"/>
                      <a:pt x="30" y="16"/>
                      <a:pt x="24" y="16"/>
                    </a:cubicBezTo>
                    <a:cubicBezTo>
                      <a:pt x="6" y="16"/>
                      <a:pt x="6" y="16"/>
                      <a:pt x="6" y="16"/>
                    </a:cubicBezTo>
                    <a:cubicBezTo>
                      <a:pt x="0" y="22"/>
                      <a:pt x="0" y="22"/>
                      <a:pt x="0" y="22"/>
                    </a:cubicBezTo>
                    <a:cubicBezTo>
                      <a:pt x="0" y="24"/>
                      <a:pt x="0" y="24"/>
                      <a:pt x="0" y="24"/>
                    </a:cubicBezTo>
                    <a:cubicBezTo>
                      <a:pt x="0" y="28"/>
                      <a:pt x="4" y="32"/>
                      <a:pt x="8" y="32"/>
                    </a:cubicBezTo>
                    <a:cubicBezTo>
                      <a:pt x="28" y="32"/>
                      <a:pt x="28" y="32"/>
                      <a:pt x="28" y="32"/>
                    </a:cubicBezTo>
                    <a:cubicBezTo>
                      <a:pt x="40" y="44"/>
                      <a:pt x="40" y="44"/>
                      <a:pt x="40" y="44"/>
                    </a:cubicBezTo>
                    <a:cubicBezTo>
                      <a:pt x="40" y="32"/>
                      <a:pt x="40" y="32"/>
                      <a:pt x="40" y="32"/>
                    </a:cubicBezTo>
                    <a:cubicBezTo>
                      <a:pt x="44" y="32"/>
                      <a:pt x="48" y="28"/>
                      <a:pt x="48" y="24"/>
                    </a:cubicBezTo>
                    <a:cubicBezTo>
                      <a:pt x="48" y="8"/>
                      <a:pt x="48" y="8"/>
                      <a:pt x="48" y="8"/>
                    </a:cubicBezTo>
                    <a:cubicBezTo>
                      <a:pt x="48" y="4"/>
                      <a:pt x="44"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37" name="Freeform 52"/>
              <p:cNvSpPr>
                <a:spLocks/>
              </p:cNvSpPr>
              <p:nvPr/>
            </p:nvSpPr>
            <p:spPr bwMode="auto">
              <a:xfrm>
                <a:off x="4752975" y="3660776"/>
                <a:ext cx="273050" cy="250825"/>
              </a:xfrm>
              <a:custGeom>
                <a:avLst/>
                <a:gdLst>
                  <a:gd name="T0" fmla="*/ 20 w 48"/>
                  <a:gd name="T1" fmla="*/ 32 h 44"/>
                  <a:gd name="T2" fmla="*/ 40 w 48"/>
                  <a:gd name="T3" fmla="*/ 32 h 44"/>
                  <a:gd name="T4" fmla="*/ 48 w 48"/>
                  <a:gd name="T5" fmla="*/ 24 h 44"/>
                  <a:gd name="T6" fmla="*/ 48 w 48"/>
                  <a:gd name="T7" fmla="*/ 8 h 44"/>
                  <a:gd name="T8" fmla="*/ 40 w 48"/>
                  <a:gd name="T9" fmla="*/ 0 h 44"/>
                  <a:gd name="T10" fmla="*/ 8 w 48"/>
                  <a:gd name="T11" fmla="*/ 0 h 44"/>
                  <a:gd name="T12" fmla="*/ 0 w 48"/>
                  <a:gd name="T13" fmla="*/ 8 h 44"/>
                  <a:gd name="T14" fmla="*/ 0 w 48"/>
                  <a:gd name="T15" fmla="*/ 24 h 44"/>
                  <a:gd name="T16" fmla="*/ 8 w 48"/>
                  <a:gd name="T17" fmla="*/ 32 h 44"/>
                  <a:gd name="T18" fmla="*/ 8 w 48"/>
                  <a:gd name="T19" fmla="*/ 44 h 44"/>
                  <a:gd name="T20" fmla="*/ 20 w 48"/>
                  <a:gd name="T21" fmla="*/ 3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4">
                    <a:moveTo>
                      <a:pt x="20" y="32"/>
                    </a:moveTo>
                    <a:cubicBezTo>
                      <a:pt x="40" y="32"/>
                      <a:pt x="40" y="32"/>
                      <a:pt x="40" y="32"/>
                    </a:cubicBezTo>
                    <a:cubicBezTo>
                      <a:pt x="44" y="32"/>
                      <a:pt x="48" y="28"/>
                      <a:pt x="48" y="24"/>
                    </a:cubicBezTo>
                    <a:cubicBezTo>
                      <a:pt x="48" y="8"/>
                      <a:pt x="48" y="8"/>
                      <a:pt x="48" y="8"/>
                    </a:cubicBezTo>
                    <a:cubicBezTo>
                      <a:pt x="48" y="4"/>
                      <a:pt x="44" y="0"/>
                      <a:pt x="40" y="0"/>
                    </a:cubicBezTo>
                    <a:cubicBezTo>
                      <a:pt x="8" y="0"/>
                      <a:pt x="8" y="0"/>
                      <a:pt x="8" y="0"/>
                    </a:cubicBezTo>
                    <a:cubicBezTo>
                      <a:pt x="4" y="0"/>
                      <a:pt x="0" y="4"/>
                      <a:pt x="0" y="8"/>
                    </a:cubicBezTo>
                    <a:cubicBezTo>
                      <a:pt x="0" y="24"/>
                      <a:pt x="0" y="24"/>
                      <a:pt x="0" y="24"/>
                    </a:cubicBezTo>
                    <a:cubicBezTo>
                      <a:pt x="0" y="28"/>
                      <a:pt x="4" y="32"/>
                      <a:pt x="8" y="32"/>
                    </a:cubicBezTo>
                    <a:cubicBezTo>
                      <a:pt x="8" y="44"/>
                      <a:pt x="8" y="44"/>
                      <a:pt x="8" y="44"/>
                    </a:cubicBezTo>
                    <a:lnTo>
                      <a:pt x="20"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grpSp>
      </p:grpSp>
      <p:sp>
        <p:nvSpPr>
          <p:cNvPr id="53" name="TextBox 52"/>
          <p:cNvSpPr txBox="1"/>
          <p:nvPr/>
        </p:nvSpPr>
        <p:spPr>
          <a:xfrm>
            <a:off x="569325" y="5943878"/>
            <a:ext cx="3659977" cy="369332"/>
          </a:xfrm>
          <a:prstGeom prst="rect">
            <a:avLst/>
          </a:prstGeom>
          <a:noFill/>
        </p:spPr>
        <p:txBody>
          <a:bodyPr wrap="none" rtlCol="0">
            <a:spAutoFit/>
          </a:bodyPr>
          <a:lstStyle/>
          <a:p>
            <a:pPr algn="r"/>
            <a:r>
              <a:rPr lang="en-US" b="1" dirty="0">
                <a:solidFill>
                  <a:prstClr val="white"/>
                </a:solidFill>
                <a:latin typeface="Source Sans Pro Light"/>
              </a:rPr>
              <a:t>Don’t hesitate asking questions</a:t>
            </a:r>
          </a:p>
        </p:txBody>
      </p:sp>
      <p:sp>
        <p:nvSpPr>
          <p:cNvPr id="54" name="TextBox 53"/>
          <p:cNvSpPr txBox="1"/>
          <p:nvPr/>
        </p:nvSpPr>
        <p:spPr>
          <a:xfrm>
            <a:off x="510710" y="5073805"/>
            <a:ext cx="4073957" cy="923330"/>
          </a:xfrm>
          <a:prstGeom prst="rect">
            <a:avLst/>
          </a:prstGeom>
          <a:noFill/>
        </p:spPr>
        <p:txBody>
          <a:bodyPr wrap="square" rtlCol="0">
            <a:spAutoFit/>
          </a:bodyPr>
          <a:lstStyle/>
          <a:p>
            <a:pPr algn="r"/>
            <a:r>
              <a:rPr lang="id-ID" sz="5400" dirty="0">
                <a:solidFill>
                  <a:prstClr val="white"/>
                </a:solidFill>
                <a:latin typeface="Source Sans Pro Light"/>
              </a:rPr>
              <a:t>Get in Touch</a:t>
            </a:r>
            <a:endParaRPr lang="en-US" sz="5400" dirty="0">
              <a:solidFill>
                <a:prstClr val="white"/>
              </a:solidFill>
              <a:latin typeface="Source Sans Pro Light"/>
            </a:endParaRPr>
          </a:p>
        </p:txBody>
      </p:sp>
      <p:grpSp>
        <p:nvGrpSpPr>
          <p:cNvPr id="62" name="Group 61"/>
          <p:cNvGrpSpPr/>
          <p:nvPr/>
        </p:nvGrpSpPr>
        <p:grpSpPr>
          <a:xfrm>
            <a:off x="5095377" y="5343210"/>
            <a:ext cx="549468" cy="549468"/>
            <a:chOff x="6976426" y="1063501"/>
            <a:chExt cx="549468" cy="549468"/>
          </a:xfrm>
        </p:grpSpPr>
        <p:sp>
          <p:nvSpPr>
            <p:cNvPr id="59" name="Oval 58"/>
            <p:cNvSpPr/>
            <p:nvPr/>
          </p:nvSpPr>
          <p:spPr>
            <a:xfrm>
              <a:off x="6976426" y="1063501"/>
              <a:ext cx="549468" cy="549468"/>
            </a:xfrm>
            <a:prstGeom prst="ellipse">
              <a:avLst/>
            </a:prstGeom>
            <a:solidFill>
              <a:srgbClr val="2C3F5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d-ID" sz="1200">
                <a:solidFill>
                  <a:prstClr val="white"/>
                </a:solidFill>
              </a:endParaRPr>
            </a:p>
          </p:txBody>
        </p:sp>
        <p:sp>
          <p:nvSpPr>
            <p:cNvPr id="60" name="Oval 59"/>
            <p:cNvSpPr/>
            <p:nvPr/>
          </p:nvSpPr>
          <p:spPr>
            <a:xfrm>
              <a:off x="7120395" y="1207470"/>
              <a:ext cx="261530" cy="261530"/>
            </a:xfrm>
            <a:prstGeom prst="ellipse">
              <a:avLst/>
            </a:prstGeom>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d-ID">
                <a:solidFill>
                  <a:prstClr val="white"/>
                </a:solidFill>
              </a:endParaRPr>
            </a:p>
          </p:txBody>
        </p:sp>
      </p:grpSp>
    </p:spTree>
    <p:extLst>
      <p:ext uri="{BB962C8B-B14F-4D97-AF65-F5344CB8AC3E}">
        <p14:creationId xmlns:p14="http://schemas.microsoft.com/office/powerpoint/2010/main" val="1053304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3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4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50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60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par>
                          <p:cTn id="33" fill="hold">
                            <p:stCondLst>
                              <p:cond delay="1100"/>
                            </p:stCondLst>
                            <p:childTnLst>
                              <p:par>
                                <p:cTn id="34" presetID="53" presetClass="entr" presetSubtype="16" fill="hold" nodeType="afterEffect">
                                  <p:stCondLst>
                                    <p:cond delay="0"/>
                                  </p:stCondLst>
                                  <p:childTnLst>
                                    <p:set>
                                      <p:cBhvr>
                                        <p:cTn id="35" dur="1" fill="hold">
                                          <p:stCondLst>
                                            <p:cond delay="0"/>
                                          </p:stCondLst>
                                        </p:cTn>
                                        <p:tgtEl>
                                          <p:spTgt spid="62"/>
                                        </p:tgtEl>
                                        <p:attrNameLst>
                                          <p:attrName>style.visibility</p:attrName>
                                        </p:attrNameLst>
                                      </p:cBhvr>
                                      <p:to>
                                        <p:strVal val="visible"/>
                                      </p:to>
                                    </p:set>
                                    <p:anim calcmode="lin" valueType="num">
                                      <p:cBhvr>
                                        <p:cTn id="36" dur="500" fill="hold"/>
                                        <p:tgtEl>
                                          <p:spTgt spid="62"/>
                                        </p:tgtEl>
                                        <p:attrNameLst>
                                          <p:attrName>ppt_w</p:attrName>
                                        </p:attrNameLst>
                                      </p:cBhvr>
                                      <p:tavLst>
                                        <p:tav tm="0">
                                          <p:val>
                                            <p:fltVal val="0"/>
                                          </p:val>
                                        </p:tav>
                                        <p:tav tm="100000">
                                          <p:val>
                                            <p:strVal val="#ppt_w"/>
                                          </p:val>
                                        </p:tav>
                                      </p:tavLst>
                                    </p:anim>
                                    <p:anim calcmode="lin" valueType="num">
                                      <p:cBhvr>
                                        <p:cTn id="37" dur="500" fill="hold"/>
                                        <p:tgtEl>
                                          <p:spTgt spid="62"/>
                                        </p:tgtEl>
                                        <p:attrNameLst>
                                          <p:attrName>ppt_h</p:attrName>
                                        </p:attrNameLst>
                                      </p:cBhvr>
                                      <p:tavLst>
                                        <p:tav tm="0">
                                          <p:val>
                                            <p:fltVal val="0"/>
                                          </p:val>
                                        </p:tav>
                                        <p:tav tm="100000">
                                          <p:val>
                                            <p:strVal val="#ppt_h"/>
                                          </p:val>
                                        </p:tav>
                                      </p:tavLst>
                                    </p:anim>
                                    <p:animEffect transition="in" filter="fade">
                                      <p:cBhvr>
                                        <p:cTn id="38" dur="500"/>
                                        <p:tgtEl>
                                          <p:spTgt spid="62"/>
                                        </p:tgtEl>
                                      </p:cBhvr>
                                    </p:animEffect>
                                  </p:childTnLst>
                                </p:cTn>
                              </p:par>
                            </p:childTnLst>
                          </p:cTn>
                        </p:par>
                        <p:par>
                          <p:cTn id="39" fill="hold">
                            <p:stCondLst>
                              <p:cond delay="1600"/>
                            </p:stCondLst>
                            <p:childTnLst>
                              <p:par>
                                <p:cTn id="40" presetID="10" presetClass="entr" presetSubtype="0" fill="hold" grpId="0" nodeType="after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500"/>
                                        <p:tgtEl>
                                          <p:spTgt spid="54"/>
                                        </p:tgtEl>
                                      </p:cBhvr>
                                    </p:animEffect>
                                  </p:childTnLst>
                                </p:cTn>
                              </p:par>
                            </p:childTnLst>
                          </p:cTn>
                        </p:par>
                        <p:par>
                          <p:cTn id="43" fill="hold">
                            <p:stCondLst>
                              <p:cond delay="2100"/>
                            </p:stCondLst>
                            <p:childTnLst>
                              <p:par>
                                <p:cTn id="44" presetID="10" presetClass="entr" presetSubtype="0" fill="hold" grpId="0" nodeType="after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fade">
                                      <p:cBhvr>
                                        <p:cTn id="46" dur="500"/>
                                        <p:tgtEl>
                                          <p:spTgt spid="53"/>
                                        </p:tgtEl>
                                      </p:cBhvr>
                                    </p:animEffect>
                                  </p:childTnLst>
                                </p:cTn>
                              </p:par>
                            </p:childTnLst>
                          </p:cTn>
                        </p:par>
                        <p:par>
                          <p:cTn id="47" fill="hold">
                            <p:stCondLst>
                              <p:cond delay="2600"/>
                            </p:stCondLst>
                            <p:childTnLst>
                              <p:par>
                                <p:cTn id="48" presetID="10" presetClass="entr" presetSubtype="0" fill="hold"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childTnLst>
                          </p:cTn>
                        </p:par>
                        <p:par>
                          <p:cTn id="51" fill="hold">
                            <p:stCondLst>
                              <p:cond delay="3100"/>
                            </p:stCondLst>
                            <p:childTnLst>
                              <p:par>
                                <p:cTn id="52" presetID="10" presetClass="entr" presetSubtype="0" fill="hold" grpId="0" nodeType="after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childTnLst>
                          </p:cTn>
                        </p:par>
                        <p:par>
                          <p:cTn id="55" fill="hold">
                            <p:stCondLst>
                              <p:cond delay="3600"/>
                            </p:stCondLst>
                            <p:childTnLst>
                              <p:par>
                                <p:cTn id="56" presetID="10" presetClass="entr" presetSubtype="0" fill="hold" nodeType="afterEffect">
                                  <p:stCondLst>
                                    <p:cond delay="0"/>
                                  </p:stCondLst>
                                  <p:childTnLst>
                                    <p:set>
                                      <p:cBhvr>
                                        <p:cTn id="57" dur="1" fill="hold">
                                          <p:stCondLst>
                                            <p:cond delay="0"/>
                                          </p:stCondLst>
                                        </p:cTn>
                                        <p:tgtEl>
                                          <p:spTgt spid="64"/>
                                        </p:tgtEl>
                                        <p:attrNameLst>
                                          <p:attrName>style.visibility</p:attrName>
                                        </p:attrNameLst>
                                      </p:cBhvr>
                                      <p:to>
                                        <p:strVal val="visible"/>
                                      </p:to>
                                    </p:set>
                                    <p:animEffect transition="in" filter="fade">
                                      <p:cBhvr>
                                        <p:cTn id="58"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31" grpId="0"/>
      <p:bldP spid="53" grpId="0"/>
      <p:bldP spid="5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63206" y="3826604"/>
            <a:ext cx="6623160" cy="842090"/>
          </a:xfrm>
        </p:spPr>
        <p:txBody>
          <a:bodyPr/>
          <a:lstStyle/>
          <a:p>
            <a:r>
              <a:rPr lang="en-US" dirty="0" smtClean="0"/>
              <a:t>Variable and values</a:t>
            </a:r>
            <a:endParaRPr lang="en-US" dirty="0"/>
          </a:p>
        </p:txBody>
      </p:sp>
    </p:spTree>
    <p:extLst>
      <p:ext uri="{BB962C8B-B14F-4D97-AF65-F5344CB8AC3E}">
        <p14:creationId xmlns:p14="http://schemas.microsoft.com/office/powerpoint/2010/main" val="372135661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 name="Rectangle 135"/>
          <p:cNvSpPr/>
          <p:nvPr/>
        </p:nvSpPr>
        <p:spPr>
          <a:xfrm rot="16200000">
            <a:off x="-2412993" y="2413007"/>
            <a:ext cx="6857987" cy="2032000"/>
          </a:xfrm>
          <a:prstGeom prst="rect">
            <a:avLst/>
          </a:prstGeom>
          <a:gradFill>
            <a:gsLst>
              <a:gs pos="0">
                <a:schemeClr val="accent6">
                  <a:lumMod val="50000"/>
                </a:schemeClr>
              </a:gs>
              <a:gs pos="100000">
                <a:schemeClr val="accent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3" name="Rectangle 112"/>
          <p:cNvSpPr/>
          <p:nvPr/>
        </p:nvSpPr>
        <p:spPr>
          <a:xfrm rot="16200000">
            <a:off x="-380992" y="2413005"/>
            <a:ext cx="6857987" cy="2032000"/>
          </a:xfrm>
          <a:prstGeom prst="rect">
            <a:avLst/>
          </a:prstGeom>
          <a:gradFill>
            <a:gsLst>
              <a:gs pos="0">
                <a:schemeClr val="accent1">
                  <a:lumMod val="50000"/>
                </a:schemeClr>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4" name="Rectangle 113"/>
          <p:cNvSpPr/>
          <p:nvPr/>
        </p:nvSpPr>
        <p:spPr>
          <a:xfrm rot="16200000">
            <a:off x="1651010" y="2413005"/>
            <a:ext cx="6857982" cy="2032000"/>
          </a:xfrm>
          <a:prstGeom prst="rect">
            <a:avLst/>
          </a:prstGeom>
          <a:gradFill>
            <a:gsLst>
              <a:gs pos="0">
                <a:schemeClr val="accent2">
                  <a:lumMod val="50000"/>
                </a:schemeClr>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5" name="Rectangle 114"/>
          <p:cNvSpPr/>
          <p:nvPr/>
        </p:nvSpPr>
        <p:spPr>
          <a:xfrm rot="16200000">
            <a:off x="3683002" y="2412998"/>
            <a:ext cx="6857998" cy="2032000"/>
          </a:xfrm>
          <a:prstGeom prst="rect">
            <a:avLst/>
          </a:prstGeom>
          <a:gradFill>
            <a:gsLst>
              <a:gs pos="0">
                <a:schemeClr val="accent3">
                  <a:lumMod val="50000"/>
                </a:schemeClr>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6" name="Rectangle 115"/>
          <p:cNvSpPr/>
          <p:nvPr/>
        </p:nvSpPr>
        <p:spPr>
          <a:xfrm rot="16200000">
            <a:off x="5715002" y="2412997"/>
            <a:ext cx="6857998" cy="2032000"/>
          </a:xfrm>
          <a:prstGeom prst="rect">
            <a:avLst/>
          </a:prstGeom>
          <a:gradFill>
            <a:gsLst>
              <a:gs pos="0">
                <a:schemeClr val="accent4">
                  <a:lumMod val="50000"/>
                </a:schemeClr>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7" name="Rectangle 116"/>
          <p:cNvSpPr/>
          <p:nvPr/>
        </p:nvSpPr>
        <p:spPr>
          <a:xfrm rot="16200000">
            <a:off x="7747042" y="2413040"/>
            <a:ext cx="6857916" cy="2032000"/>
          </a:xfrm>
          <a:prstGeom prst="rect">
            <a:avLst/>
          </a:prstGeom>
          <a:gradFill>
            <a:gsLst>
              <a:gs pos="0">
                <a:schemeClr val="accent5">
                  <a:lumMod val="50000"/>
                </a:schemeClr>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Freeform 13"/>
          <p:cNvSpPr>
            <a:spLocks/>
          </p:cNvSpPr>
          <p:nvPr/>
        </p:nvSpPr>
        <p:spPr bwMode="auto">
          <a:xfrm>
            <a:off x="10164502" y="5621898"/>
            <a:ext cx="2027498" cy="1482489"/>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14"/>
          <p:cNvSpPr>
            <a:spLocks noEditPoints="1"/>
          </p:cNvSpPr>
          <p:nvPr/>
        </p:nvSpPr>
        <p:spPr bwMode="auto">
          <a:xfrm>
            <a:off x="8129058" y="4600204"/>
            <a:ext cx="2035444" cy="2504183"/>
          </a:xfrm>
          <a:custGeom>
            <a:avLst/>
            <a:gdLst>
              <a:gd name="T0" fmla="*/ 1247 w 1281"/>
              <a:gd name="T1" fmla="*/ 1059 h 1576"/>
              <a:gd name="T2" fmla="*/ 1063 w 1281"/>
              <a:gd name="T3" fmla="*/ 1107 h 1576"/>
              <a:gd name="T4" fmla="*/ 1010 w 1281"/>
              <a:gd name="T5" fmla="*/ 634 h 1576"/>
              <a:gd name="T6" fmla="*/ 879 w 1281"/>
              <a:gd name="T7" fmla="*/ 801 h 1576"/>
              <a:gd name="T8" fmla="*/ 831 w 1281"/>
              <a:gd name="T9" fmla="*/ 306 h 1576"/>
              <a:gd name="T10" fmla="*/ 882 w 1281"/>
              <a:gd name="T11" fmla="*/ 296 h 1576"/>
              <a:gd name="T12" fmla="*/ 882 w 1281"/>
              <a:gd name="T13" fmla="*/ 264 h 1576"/>
              <a:gd name="T14" fmla="*/ 884 w 1281"/>
              <a:gd name="T15" fmla="*/ 245 h 1576"/>
              <a:gd name="T16" fmla="*/ 879 w 1281"/>
              <a:gd name="T17" fmla="*/ 89 h 1576"/>
              <a:gd name="T18" fmla="*/ 877 w 1281"/>
              <a:gd name="T19" fmla="*/ 143 h 1576"/>
              <a:gd name="T20" fmla="*/ 795 w 1281"/>
              <a:gd name="T21" fmla="*/ 111 h 1576"/>
              <a:gd name="T22" fmla="*/ 790 w 1281"/>
              <a:gd name="T23" fmla="*/ 145 h 1576"/>
              <a:gd name="T24" fmla="*/ 710 w 1281"/>
              <a:gd name="T25" fmla="*/ 114 h 1576"/>
              <a:gd name="T26" fmla="*/ 703 w 1281"/>
              <a:gd name="T27" fmla="*/ 89 h 1576"/>
              <a:gd name="T28" fmla="*/ 623 w 1281"/>
              <a:gd name="T29" fmla="*/ 153 h 1576"/>
              <a:gd name="T30" fmla="*/ 615 w 1281"/>
              <a:gd name="T31" fmla="*/ 153 h 1576"/>
              <a:gd name="T32" fmla="*/ 615 w 1281"/>
              <a:gd name="T33" fmla="*/ 89 h 1576"/>
              <a:gd name="T34" fmla="*/ 536 w 1281"/>
              <a:gd name="T35" fmla="*/ 153 h 1576"/>
              <a:gd name="T36" fmla="*/ 528 w 1281"/>
              <a:gd name="T37" fmla="*/ 153 h 1576"/>
              <a:gd name="T38" fmla="*/ 526 w 1281"/>
              <a:gd name="T39" fmla="*/ 0 h 1576"/>
              <a:gd name="T40" fmla="*/ 521 w 1281"/>
              <a:gd name="T41" fmla="*/ 145 h 1576"/>
              <a:gd name="T42" fmla="*/ 499 w 1281"/>
              <a:gd name="T43" fmla="*/ 189 h 1576"/>
              <a:gd name="T44" fmla="*/ 468 w 1281"/>
              <a:gd name="T45" fmla="*/ 191 h 1576"/>
              <a:gd name="T46" fmla="*/ 448 w 1281"/>
              <a:gd name="T47" fmla="*/ 191 h 1576"/>
              <a:gd name="T48" fmla="*/ 429 w 1281"/>
              <a:gd name="T49" fmla="*/ 194 h 1576"/>
              <a:gd name="T50" fmla="*/ 412 w 1281"/>
              <a:gd name="T51" fmla="*/ 196 h 1576"/>
              <a:gd name="T52" fmla="*/ 395 w 1281"/>
              <a:gd name="T53" fmla="*/ 199 h 1576"/>
              <a:gd name="T54" fmla="*/ 366 w 1281"/>
              <a:gd name="T55" fmla="*/ 206 h 1576"/>
              <a:gd name="T56" fmla="*/ 354 w 1281"/>
              <a:gd name="T57" fmla="*/ 208 h 1576"/>
              <a:gd name="T58" fmla="*/ 347 w 1281"/>
              <a:gd name="T59" fmla="*/ 213 h 1576"/>
              <a:gd name="T60" fmla="*/ 342 w 1281"/>
              <a:gd name="T61" fmla="*/ 216 h 1576"/>
              <a:gd name="T62" fmla="*/ 342 w 1281"/>
              <a:gd name="T63" fmla="*/ 216 h 1576"/>
              <a:gd name="T64" fmla="*/ 337 w 1281"/>
              <a:gd name="T65" fmla="*/ 221 h 1576"/>
              <a:gd name="T66" fmla="*/ 339 w 1281"/>
              <a:gd name="T67" fmla="*/ 228 h 1576"/>
              <a:gd name="T68" fmla="*/ 337 w 1281"/>
              <a:gd name="T69" fmla="*/ 223 h 1576"/>
              <a:gd name="T70" fmla="*/ 337 w 1281"/>
              <a:gd name="T71" fmla="*/ 228 h 1576"/>
              <a:gd name="T72" fmla="*/ 339 w 1281"/>
              <a:gd name="T73" fmla="*/ 230 h 1576"/>
              <a:gd name="T74" fmla="*/ 342 w 1281"/>
              <a:gd name="T75" fmla="*/ 233 h 1576"/>
              <a:gd name="T76" fmla="*/ 344 w 1281"/>
              <a:gd name="T77" fmla="*/ 238 h 1576"/>
              <a:gd name="T78" fmla="*/ 352 w 1281"/>
              <a:gd name="T79" fmla="*/ 240 h 1576"/>
              <a:gd name="T80" fmla="*/ 359 w 1281"/>
              <a:gd name="T81" fmla="*/ 242 h 1576"/>
              <a:gd name="T82" fmla="*/ 368 w 1281"/>
              <a:gd name="T83" fmla="*/ 245 h 1576"/>
              <a:gd name="T84" fmla="*/ 378 w 1281"/>
              <a:gd name="T85" fmla="*/ 247 h 1576"/>
              <a:gd name="T86" fmla="*/ 390 w 1281"/>
              <a:gd name="T87" fmla="*/ 250 h 1576"/>
              <a:gd name="T88" fmla="*/ 400 w 1281"/>
              <a:gd name="T89" fmla="*/ 252 h 1576"/>
              <a:gd name="T90" fmla="*/ 402 w 1281"/>
              <a:gd name="T91" fmla="*/ 310 h 1576"/>
              <a:gd name="T92" fmla="*/ 402 w 1281"/>
              <a:gd name="T93" fmla="*/ 371 h 1576"/>
              <a:gd name="T94" fmla="*/ 402 w 1281"/>
              <a:gd name="T95" fmla="*/ 400 h 1576"/>
              <a:gd name="T96" fmla="*/ 400 w 1281"/>
              <a:gd name="T97" fmla="*/ 1260 h 1576"/>
              <a:gd name="T98" fmla="*/ 90 w 1281"/>
              <a:gd name="T99" fmla="*/ 383 h 1576"/>
              <a:gd name="T100" fmla="*/ 10 w 1281"/>
              <a:gd name="T101" fmla="*/ 1224 h 1576"/>
              <a:gd name="T102" fmla="*/ 1281 w 1281"/>
              <a:gd name="T103" fmla="*/ 1576 h 1576"/>
              <a:gd name="T104" fmla="*/ 352 w 1281"/>
              <a:gd name="T105" fmla="*/ 228 h 1576"/>
              <a:gd name="T106" fmla="*/ 342 w 1281"/>
              <a:gd name="T107" fmla="*/ 225 h 1576"/>
              <a:gd name="T108" fmla="*/ 342 w 1281"/>
              <a:gd name="T109" fmla="*/ 228 h 1576"/>
              <a:gd name="T110" fmla="*/ 410 w 1281"/>
              <a:gd name="T111" fmla="*/ 199 h 1576"/>
              <a:gd name="T112" fmla="*/ 412 w 1281"/>
              <a:gd name="T113" fmla="*/ 206 h 1576"/>
              <a:gd name="T114" fmla="*/ 419 w 1281"/>
              <a:gd name="T115" fmla="*/ 211 h 1576"/>
              <a:gd name="T116" fmla="*/ 427 w 1281"/>
              <a:gd name="T117" fmla="*/ 196 h 1576"/>
              <a:gd name="T118" fmla="*/ 429 w 1281"/>
              <a:gd name="T119" fmla="*/ 204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1" h="1576">
                <a:moveTo>
                  <a:pt x="1281" y="1017"/>
                </a:moveTo>
                <a:lnTo>
                  <a:pt x="1277" y="1022"/>
                </a:lnTo>
                <a:lnTo>
                  <a:pt x="1264" y="1032"/>
                </a:lnTo>
                <a:lnTo>
                  <a:pt x="1255" y="1044"/>
                </a:lnTo>
                <a:lnTo>
                  <a:pt x="1247" y="1059"/>
                </a:lnTo>
                <a:lnTo>
                  <a:pt x="1240" y="1073"/>
                </a:lnTo>
                <a:lnTo>
                  <a:pt x="1235" y="1090"/>
                </a:lnTo>
                <a:lnTo>
                  <a:pt x="1235" y="1102"/>
                </a:lnTo>
                <a:lnTo>
                  <a:pt x="1063" y="1102"/>
                </a:lnTo>
                <a:lnTo>
                  <a:pt x="1063" y="1107"/>
                </a:lnTo>
                <a:lnTo>
                  <a:pt x="1071" y="1107"/>
                </a:lnTo>
                <a:lnTo>
                  <a:pt x="1071" y="1134"/>
                </a:lnTo>
                <a:lnTo>
                  <a:pt x="1051" y="1134"/>
                </a:lnTo>
                <a:lnTo>
                  <a:pt x="1051" y="634"/>
                </a:lnTo>
                <a:lnTo>
                  <a:pt x="1010" y="634"/>
                </a:lnTo>
                <a:lnTo>
                  <a:pt x="1010" y="602"/>
                </a:lnTo>
                <a:lnTo>
                  <a:pt x="925" y="602"/>
                </a:lnTo>
                <a:lnTo>
                  <a:pt x="925" y="634"/>
                </a:lnTo>
                <a:lnTo>
                  <a:pt x="879" y="634"/>
                </a:lnTo>
                <a:lnTo>
                  <a:pt x="879" y="801"/>
                </a:lnTo>
                <a:lnTo>
                  <a:pt x="848" y="801"/>
                </a:lnTo>
                <a:lnTo>
                  <a:pt x="848" y="825"/>
                </a:lnTo>
                <a:lnTo>
                  <a:pt x="831" y="825"/>
                </a:lnTo>
                <a:lnTo>
                  <a:pt x="831" y="495"/>
                </a:lnTo>
                <a:lnTo>
                  <a:pt x="831" y="306"/>
                </a:lnTo>
                <a:lnTo>
                  <a:pt x="872" y="306"/>
                </a:lnTo>
                <a:lnTo>
                  <a:pt x="872" y="306"/>
                </a:lnTo>
                <a:lnTo>
                  <a:pt x="872" y="306"/>
                </a:lnTo>
                <a:lnTo>
                  <a:pt x="882" y="306"/>
                </a:lnTo>
                <a:lnTo>
                  <a:pt x="882" y="296"/>
                </a:lnTo>
                <a:lnTo>
                  <a:pt x="884" y="296"/>
                </a:lnTo>
                <a:lnTo>
                  <a:pt x="887" y="289"/>
                </a:lnTo>
                <a:lnTo>
                  <a:pt x="887" y="281"/>
                </a:lnTo>
                <a:lnTo>
                  <a:pt x="882" y="281"/>
                </a:lnTo>
                <a:lnTo>
                  <a:pt x="882" y="264"/>
                </a:lnTo>
                <a:lnTo>
                  <a:pt x="884" y="264"/>
                </a:lnTo>
                <a:lnTo>
                  <a:pt x="884" y="262"/>
                </a:lnTo>
                <a:lnTo>
                  <a:pt x="884" y="247"/>
                </a:lnTo>
                <a:lnTo>
                  <a:pt x="884" y="247"/>
                </a:lnTo>
                <a:lnTo>
                  <a:pt x="884" y="245"/>
                </a:lnTo>
                <a:lnTo>
                  <a:pt x="884" y="143"/>
                </a:lnTo>
                <a:lnTo>
                  <a:pt x="882" y="143"/>
                </a:lnTo>
                <a:lnTo>
                  <a:pt x="882" y="89"/>
                </a:lnTo>
                <a:lnTo>
                  <a:pt x="879" y="89"/>
                </a:lnTo>
                <a:lnTo>
                  <a:pt x="879" y="89"/>
                </a:lnTo>
                <a:lnTo>
                  <a:pt x="879" y="111"/>
                </a:lnTo>
                <a:lnTo>
                  <a:pt x="877" y="111"/>
                </a:lnTo>
                <a:lnTo>
                  <a:pt x="877" y="111"/>
                </a:lnTo>
                <a:lnTo>
                  <a:pt x="877" y="143"/>
                </a:lnTo>
                <a:lnTo>
                  <a:pt x="877" y="143"/>
                </a:lnTo>
                <a:lnTo>
                  <a:pt x="877" y="145"/>
                </a:lnTo>
                <a:lnTo>
                  <a:pt x="877" y="150"/>
                </a:lnTo>
                <a:lnTo>
                  <a:pt x="795" y="150"/>
                </a:lnTo>
                <a:lnTo>
                  <a:pt x="795" y="114"/>
                </a:lnTo>
                <a:lnTo>
                  <a:pt x="795" y="111"/>
                </a:lnTo>
                <a:lnTo>
                  <a:pt x="792" y="111"/>
                </a:lnTo>
                <a:lnTo>
                  <a:pt x="792" y="89"/>
                </a:lnTo>
                <a:lnTo>
                  <a:pt x="792" y="89"/>
                </a:lnTo>
                <a:lnTo>
                  <a:pt x="790" y="89"/>
                </a:lnTo>
                <a:lnTo>
                  <a:pt x="790" y="145"/>
                </a:lnTo>
                <a:lnTo>
                  <a:pt x="787" y="145"/>
                </a:lnTo>
                <a:lnTo>
                  <a:pt x="787" y="150"/>
                </a:lnTo>
                <a:lnTo>
                  <a:pt x="710" y="150"/>
                </a:lnTo>
                <a:lnTo>
                  <a:pt x="710" y="114"/>
                </a:lnTo>
                <a:lnTo>
                  <a:pt x="710" y="114"/>
                </a:lnTo>
                <a:lnTo>
                  <a:pt x="705" y="114"/>
                </a:lnTo>
                <a:lnTo>
                  <a:pt x="705" y="145"/>
                </a:lnTo>
                <a:lnTo>
                  <a:pt x="705" y="145"/>
                </a:lnTo>
                <a:lnTo>
                  <a:pt x="705" y="89"/>
                </a:lnTo>
                <a:lnTo>
                  <a:pt x="703" y="89"/>
                </a:lnTo>
                <a:lnTo>
                  <a:pt x="700" y="89"/>
                </a:lnTo>
                <a:lnTo>
                  <a:pt x="700" y="145"/>
                </a:lnTo>
                <a:lnTo>
                  <a:pt x="698" y="145"/>
                </a:lnTo>
                <a:lnTo>
                  <a:pt x="698" y="150"/>
                </a:lnTo>
                <a:lnTo>
                  <a:pt x="623" y="153"/>
                </a:lnTo>
                <a:lnTo>
                  <a:pt x="623" y="114"/>
                </a:lnTo>
                <a:lnTo>
                  <a:pt x="623" y="114"/>
                </a:lnTo>
                <a:lnTo>
                  <a:pt x="618" y="114"/>
                </a:lnTo>
                <a:lnTo>
                  <a:pt x="618" y="153"/>
                </a:lnTo>
                <a:lnTo>
                  <a:pt x="615" y="153"/>
                </a:lnTo>
                <a:lnTo>
                  <a:pt x="615" y="148"/>
                </a:lnTo>
                <a:lnTo>
                  <a:pt x="615" y="145"/>
                </a:lnTo>
                <a:lnTo>
                  <a:pt x="615" y="145"/>
                </a:lnTo>
                <a:lnTo>
                  <a:pt x="615" y="92"/>
                </a:lnTo>
                <a:lnTo>
                  <a:pt x="615" y="89"/>
                </a:lnTo>
                <a:lnTo>
                  <a:pt x="611" y="89"/>
                </a:lnTo>
                <a:lnTo>
                  <a:pt x="611" y="145"/>
                </a:lnTo>
                <a:lnTo>
                  <a:pt x="608" y="145"/>
                </a:lnTo>
                <a:lnTo>
                  <a:pt x="608" y="153"/>
                </a:lnTo>
                <a:lnTo>
                  <a:pt x="536" y="153"/>
                </a:lnTo>
                <a:lnTo>
                  <a:pt x="536" y="114"/>
                </a:lnTo>
                <a:lnTo>
                  <a:pt x="536" y="114"/>
                </a:lnTo>
                <a:lnTo>
                  <a:pt x="533" y="114"/>
                </a:lnTo>
                <a:lnTo>
                  <a:pt x="533" y="153"/>
                </a:lnTo>
                <a:lnTo>
                  <a:pt x="528" y="153"/>
                </a:lnTo>
                <a:lnTo>
                  <a:pt x="528" y="148"/>
                </a:lnTo>
                <a:lnTo>
                  <a:pt x="526" y="145"/>
                </a:lnTo>
                <a:lnTo>
                  <a:pt x="526" y="145"/>
                </a:lnTo>
                <a:lnTo>
                  <a:pt x="526" y="2"/>
                </a:lnTo>
                <a:lnTo>
                  <a:pt x="526" y="0"/>
                </a:lnTo>
                <a:lnTo>
                  <a:pt x="521" y="0"/>
                </a:lnTo>
                <a:lnTo>
                  <a:pt x="521" y="92"/>
                </a:lnTo>
                <a:lnTo>
                  <a:pt x="521" y="92"/>
                </a:lnTo>
                <a:lnTo>
                  <a:pt x="521" y="145"/>
                </a:lnTo>
                <a:lnTo>
                  <a:pt x="521" y="145"/>
                </a:lnTo>
                <a:lnTo>
                  <a:pt x="521" y="187"/>
                </a:lnTo>
                <a:lnTo>
                  <a:pt x="511" y="189"/>
                </a:lnTo>
                <a:lnTo>
                  <a:pt x="511" y="189"/>
                </a:lnTo>
                <a:lnTo>
                  <a:pt x="509" y="189"/>
                </a:lnTo>
                <a:lnTo>
                  <a:pt x="499" y="189"/>
                </a:lnTo>
                <a:lnTo>
                  <a:pt x="490" y="189"/>
                </a:lnTo>
                <a:lnTo>
                  <a:pt x="490" y="189"/>
                </a:lnTo>
                <a:lnTo>
                  <a:pt x="487" y="189"/>
                </a:lnTo>
                <a:lnTo>
                  <a:pt x="477" y="189"/>
                </a:lnTo>
                <a:lnTo>
                  <a:pt x="468" y="191"/>
                </a:lnTo>
                <a:lnTo>
                  <a:pt x="468" y="191"/>
                </a:lnTo>
                <a:lnTo>
                  <a:pt x="465" y="191"/>
                </a:lnTo>
                <a:lnTo>
                  <a:pt x="465" y="191"/>
                </a:lnTo>
                <a:lnTo>
                  <a:pt x="456" y="191"/>
                </a:lnTo>
                <a:lnTo>
                  <a:pt x="448" y="191"/>
                </a:lnTo>
                <a:lnTo>
                  <a:pt x="448" y="191"/>
                </a:lnTo>
                <a:lnTo>
                  <a:pt x="446" y="191"/>
                </a:lnTo>
                <a:lnTo>
                  <a:pt x="439" y="194"/>
                </a:lnTo>
                <a:lnTo>
                  <a:pt x="429" y="194"/>
                </a:lnTo>
                <a:lnTo>
                  <a:pt x="429" y="194"/>
                </a:lnTo>
                <a:lnTo>
                  <a:pt x="429" y="194"/>
                </a:lnTo>
                <a:lnTo>
                  <a:pt x="419" y="196"/>
                </a:lnTo>
                <a:lnTo>
                  <a:pt x="412" y="196"/>
                </a:lnTo>
                <a:lnTo>
                  <a:pt x="412" y="196"/>
                </a:lnTo>
                <a:lnTo>
                  <a:pt x="412" y="196"/>
                </a:lnTo>
                <a:lnTo>
                  <a:pt x="412" y="196"/>
                </a:lnTo>
                <a:lnTo>
                  <a:pt x="412" y="196"/>
                </a:lnTo>
                <a:lnTo>
                  <a:pt x="405" y="199"/>
                </a:lnTo>
                <a:lnTo>
                  <a:pt x="398" y="199"/>
                </a:lnTo>
                <a:lnTo>
                  <a:pt x="395" y="199"/>
                </a:lnTo>
                <a:lnTo>
                  <a:pt x="390" y="201"/>
                </a:lnTo>
                <a:lnTo>
                  <a:pt x="383" y="201"/>
                </a:lnTo>
                <a:lnTo>
                  <a:pt x="383" y="201"/>
                </a:lnTo>
                <a:lnTo>
                  <a:pt x="376" y="204"/>
                </a:lnTo>
                <a:lnTo>
                  <a:pt x="366" y="206"/>
                </a:lnTo>
                <a:lnTo>
                  <a:pt x="356" y="208"/>
                </a:lnTo>
                <a:lnTo>
                  <a:pt x="354" y="208"/>
                </a:lnTo>
                <a:lnTo>
                  <a:pt x="354" y="208"/>
                </a:lnTo>
                <a:lnTo>
                  <a:pt x="354" y="208"/>
                </a:lnTo>
                <a:lnTo>
                  <a:pt x="354" y="208"/>
                </a:lnTo>
                <a:lnTo>
                  <a:pt x="354" y="208"/>
                </a:lnTo>
                <a:lnTo>
                  <a:pt x="349" y="211"/>
                </a:lnTo>
                <a:lnTo>
                  <a:pt x="349" y="211"/>
                </a:lnTo>
                <a:lnTo>
                  <a:pt x="347" y="213"/>
                </a:lnTo>
                <a:lnTo>
                  <a:pt x="347" y="213"/>
                </a:lnTo>
                <a:lnTo>
                  <a:pt x="347" y="213"/>
                </a:lnTo>
                <a:lnTo>
                  <a:pt x="344" y="213"/>
                </a:lnTo>
                <a:lnTo>
                  <a:pt x="342" y="216"/>
                </a:lnTo>
                <a:lnTo>
                  <a:pt x="342" y="216"/>
                </a:lnTo>
                <a:lnTo>
                  <a:pt x="342" y="216"/>
                </a:lnTo>
                <a:lnTo>
                  <a:pt x="339" y="218"/>
                </a:lnTo>
                <a:lnTo>
                  <a:pt x="339" y="218"/>
                </a:lnTo>
                <a:lnTo>
                  <a:pt x="339" y="218"/>
                </a:lnTo>
                <a:lnTo>
                  <a:pt x="342" y="216"/>
                </a:lnTo>
                <a:lnTo>
                  <a:pt x="342" y="216"/>
                </a:lnTo>
                <a:lnTo>
                  <a:pt x="342" y="216"/>
                </a:lnTo>
                <a:lnTo>
                  <a:pt x="339" y="218"/>
                </a:lnTo>
                <a:lnTo>
                  <a:pt x="339" y="218"/>
                </a:lnTo>
                <a:lnTo>
                  <a:pt x="337" y="221"/>
                </a:lnTo>
                <a:lnTo>
                  <a:pt x="337" y="221"/>
                </a:lnTo>
                <a:lnTo>
                  <a:pt x="337" y="223"/>
                </a:lnTo>
                <a:lnTo>
                  <a:pt x="337" y="223"/>
                </a:lnTo>
                <a:lnTo>
                  <a:pt x="337" y="225"/>
                </a:lnTo>
                <a:lnTo>
                  <a:pt x="337" y="225"/>
                </a:lnTo>
                <a:lnTo>
                  <a:pt x="339" y="228"/>
                </a:lnTo>
                <a:lnTo>
                  <a:pt x="337" y="225"/>
                </a:lnTo>
                <a:lnTo>
                  <a:pt x="337" y="225"/>
                </a:lnTo>
                <a:lnTo>
                  <a:pt x="337" y="223"/>
                </a:lnTo>
                <a:lnTo>
                  <a:pt x="337" y="223"/>
                </a:lnTo>
                <a:lnTo>
                  <a:pt x="337" y="223"/>
                </a:lnTo>
                <a:lnTo>
                  <a:pt x="337" y="223"/>
                </a:lnTo>
                <a:lnTo>
                  <a:pt x="337" y="223"/>
                </a:lnTo>
                <a:lnTo>
                  <a:pt x="337" y="225"/>
                </a:lnTo>
                <a:lnTo>
                  <a:pt x="337" y="225"/>
                </a:lnTo>
                <a:lnTo>
                  <a:pt x="337" y="228"/>
                </a:lnTo>
                <a:lnTo>
                  <a:pt x="337" y="228"/>
                </a:lnTo>
                <a:lnTo>
                  <a:pt x="337" y="228"/>
                </a:lnTo>
                <a:lnTo>
                  <a:pt x="337" y="228"/>
                </a:lnTo>
                <a:lnTo>
                  <a:pt x="337" y="230"/>
                </a:lnTo>
                <a:lnTo>
                  <a:pt x="339" y="230"/>
                </a:lnTo>
                <a:lnTo>
                  <a:pt x="339" y="233"/>
                </a:lnTo>
                <a:lnTo>
                  <a:pt x="339" y="233"/>
                </a:lnTo>
                <a:lnTo>
                  <a:pt x="339" y="233"/>
                </a:lnTo>
                <a:lnTo>
                  <a:pt x="339" y="233"/>
                </a:lnTo>
                <a:lnTo>
                  <a:pt x="342" y="233"/>
                </a:lnTo>
                <a:lnTo>
                  <a:pt x="342" y="235"/>
                </a:lnTo>
                <a:lnTo>
                  <a:pt x="342" y="235"/>
                </a:lnTo>
                <a:lnTo>
                  <a:pt x="344" y="238"/>
                </a:lnTo>
                <a:lnTo>
                  <a:pt x="344" y="238"/>
                </a:lnTo>
                <a:lnTo>
                  <a:pt x="344" y="238"/>
                </a:lnTo>
                <a:lnTo>
                  <a:pt x="347" y="238"/>
                </a:lnTo>
                <a:lnTo>
                  <a:pt x="347" y="238"/>
                </a:lnTo>
                <a:lnTo>
                  <a:pt x="349" y="238"/>
                </a:lnTo>
                <a:lnTo>
                  <a:pt x="352" y="240"/>
                </a:lnTo>
                <a:lnTo>
                  <a:pt x="352" y="240"/>
                </a:lnTo>
                <a:lnTo>
                  <a:pt x="352" y="240"/>
                </a:lnTo>
                <a:lnTo>
                  <a:pt x="352" y="240"/>
                </a:lnTo>
                <a:lnTo>
                  <a:pt x="352" y="240"/>
                </a:lnTo>
                <a:lnTo>
                  <a:pt x="356" y="242"/>
                </a:lnTo>
                <a:lnTo>
                  <a:pt x="359" y="242"/>
                </a:lnTo>
                <a:lnTo>
                  <a:pt x="359" y="242"/>
                </a:lnTo>
                <a:lnTo>
                  <a:pt x="359" y="242"/>
                </a:lnTo>
                <a:lnTo>
                  <a:pt x="359" y="242"/>
                </a:lnTo>
                <a:lnTo>
                  <a:pt x="364" y="245"/>
                </a:lnTo>
                <a:lnTo>
                  <a:pt x="368" y="245"/>
                </a:lnTo>
                <a:lnTo>
                  <a:pt x="368" y="245"/>
                </a:lnTo>
                <a:lnTo>
                  <a:pt x="368" y="245"/>
                </a:lnTo>
                <a:lnTo>
                  <a:pt x="368" y="245"/>
                </a:lnTo>
                <a:lnTo>
                  <a:pt x="373" y="247"/>
                </a:lnTo>
                <a:lnTo>
                  <a:pt x="378" y="247"/>
                </a:lnTo>
                <a:lnTo>
                  <a:pt x="378" y="247"/>
                </a:lnTo>
                <a:lnTo>
                  <a:pt x="381" y="247"/>
                </a:lnTo>
                <a:lnTo>
                  <a:pt x="381" y="247"/>
                </a:lnTo>
                <a:lnTo>
                  <a:pt x="385" y="250"/>
                </a:lnTo>
                <a:lnTo>
                  <a:pt x="390" y="250"/>
                </a:lnTo>
                <a:lnTo>
                  <a:pt x="390" y="250"/>
                </a:lnTo>
                <a:lnTo>
                  <a:pt x="393" y="250"/>
                </a:lnTo>
                <a:lnTo>
                  <a:pt x="393" y="250"/>
                </a:lnTo>
                <a:lnTo>
                  <a:pt x="398" y="252"/>
                </a:lnTo>
                <a:lnTo>
                  <a:pt x="400" y="252"/>
                </a:lnTo>
                <a:lnTo>
                  <a:pt x="460" y="262"/>
                </a:lnTo>
                <a:lnTo>
                  <a:pt x="460" y="301"/>
                </a:lnTo>
                <a:lnTo>
                  <a:pt x="436" y="303"/>
                </a:lnTo>
                <a:lnTo>
                  <a:pt x="417" y="308"/>
                </a:lnTo>
                <a:lnTo>
                  <a:pt x="402" y="310"/>
                </a:lnTo>
                <a:lnTo>
                  <a:pt x="398" y="315"/>
                </a:lnTo>
                <a:lnTo>
                  <a:pt x="398" y="337"/>
                </a:lnTo>
                <a:lnTo>
                  <a:pt x="402" y="342"/>
                </a:lnTo>
                <a:lnTo>
                  <a:pt x="402" y="342"/>
                </a:lnTo>
                <a:lnTo>
                  <a:pt x="402" y="371"/>
                </a:lnTo>
                <a:lnTo>
                  <a:pt x="398" y="374"/>
                </a:lnTo>
                <a:lnTo>
                  <a:pt x="398" y="376"/>
                </a:lnTo>
                <a:lnTo>
                  <a:pt x="402" y="381"/>
                </a:lnTo>
                <a:lnTo>
                  <a:pt x="402" y="381"/>
                </a:lnTo>
                <a:lnTo>
                  <a:pt x="402" y="400"/>
                </a:lnTo>
                <a:lnTo>
                  <a:pt x="398" y="403"/>
                </a:lnTo>
                <a:lnTo>
                  <a:pt x="398" y="412"/>
                </a:lnTo>
                <a:lnTo>
                  <a:pt x="402" y="417"/>
                </a:lnTo>
                <a:lnTo>
                  <a:pt x="402" y="417"/>
                </a:lnTo>
                <a:lnTo>
                  <a:pt x="400" y="1260"/>
                </a:lnTo>
                <a:lnTo>
                  <a:pt x="378" y="1260"/>
                </a:lnTo>
                <a:lnTo>
                  <a:pt x="376" y="415"/>
                </a:lnTo>
                <a:lnTo>
                  <a:pt x="315" y="415"/>
                </a:lnTo>
                <a:lnTo>
                  <a:pt x="315" y="383"/>
                </a:lnTo>
                <a:lnTo>
                  <a:pt x="90" y="383"/>
                </a:lnTo>
                <a:lnTo>
                  <a:pt x="75" y="415"/>
                </a:lnTo>
                <a:lnTo>
                  <a:pt x="42" y="415"/>
                </a:lnTo>
                <a:lnTo>
                  <a:pt x="17" y="473"/>
                </a:lnTo>
                <a:lnTo>
                  <a:pt x="17" y="1224"/>
                </a:lnTo>
                <a:lnTo>
                  <a:pt x="10" y="1224"/>
                </a:lnTo>
                <a:lnTo>
                  <a:pt x="10" y="1221"/>
                </a:lnTo>
                <a:lnTo>
                  <a:pt x="5" y="1219"/>
                </a:lnTo>
                <a:lnTo>
                  <a:pt x="0" y="1219"/>
                </a:lnTo>
                <a:lnTo>
                  <a:pt x="0" y="1576"/>
                </a:lnTo>
                <a:lnTo>
                  <a:pt x="1281" y="1576"/>
                </a:lnTo>
                <a:lnTo>
                  <a:pt x="1281" y="1017"/>
                </a:lnTo>
                <a:close/>
                <a:moveTo>
                  <a:pt x="342" y="225"/>
                </a:moveTo>
                <a:lnTo>
                  <a:pt x="344" y="225"/>
                </a:lnTo>
                <a:lnTo>
                  <a:pt x="344" y="225"/>
                </a:lnTo>
                <a:lnTo>
                  <a:pt x="352" y="228"/>
                </a:lnTo>
                <a:lnTo>
                  <a:pt x="344" y="225"/>
                </a:lnTo>
                <a:lnTo>
                  <a:pt x="344" y="225"/>
                </a:lnTo>
                <a:lnTo>
                  <a:pt x="342" y="225"/>
                </a:lnTo>
                <a:lnTo>
                  <a:pt x="342" y="223"/>
                </a:lnTo>
                <a:lnTo>
                  <a:pt x="342" y="225"/>
                </a:lnTo>
                <a:close/>
                <a:moveTo>
                  <a:pt x="342" y="228"/>
                </a:moveTo>
                <a:lnTo>
                  <a:pt x="342" y="228"/>
                </a:lnTo>
                <a:lnTo>
                  <a:pt x="339" y="228"/>
                </a:lnTo>
                <a:lnTo>
                  <a:pt x="342" y="228"/>
                </a:lnTo>
                <a:lnTo>
                  <a:pt x="342" y="228"/>
                </a:lnTo>
                <a:lnTo>
                  <a:pt x="361" y="233"/>
                </a:lnTo>
                <a:lnTo>
                  <a:pt x="342" y="228"/>
                </a:lnTo>
                <a:close/>
                <a:moveTo>
                  <a:pt x="410" y="199"/>
                </a:moveTo>
                <a:lnTo>
                  <a:pt x="410" y="201"/>
                </a:lnTo>
                <a:lnTo>
                  <a:pt x="410" y="199"/>
                </a:lnTo>
                <a:lnTo>
                  <a:pt x="410" y="199"/>
                </a:lnTo>
                <a:lnTo>
                  <a:pt x="410" y="199"/>
                </a:lnTo>
                <a:close/>
                <a:moveTo>
                  <a:pt x="414" y="208"/>
                </a:moveTo>
                <a:lnTo>
                  <a:pt x="412" y="206"/>
                </a:lnTo>
                <a:lnTo>
                  <a:pt x="412" y="206"/>
                </a:lnTo>
                <a:lnTo>
                  <a:pt x="412" y="206"/>
                </a:lnTo>
                <a:lnTo>
                  <a:pt x="412" y="206"/>
                </a:lnTo>
                <a:lnTo>
                  <a:pt x="412" y="206"/>
                </a:lnTo>
                <a:lnTo>
                  <a:pt x="414" y="208"/>
                </a:lnTo>
                <a:lnTo>
                  <a:pt x="419" y="211"/>
                </a:lnTo>
                <a:lnTo>
                  <a:pt x="414" y="208"/>
                </a:lnTo>
                <a:close/>
                <a:moveTo>
                  <a:pt x="427" y="199"/>
                </a:moveTo>
                <a:lnTo>
                  <a:pt x="427" y="196"/>
                </a:lnTo>
                <a:lnTo>
                  <a:pt x="429" y="196"/>
                </a:lnTo>
                <a:lnTo>
                  <a:pt x="427" y="196"/>
                </a:lnTo>
                <a:lnTo>
                  <a:pt x="427" y="199"/>
                </a:lnTo>
                <a:close/>
                <a:moveTo>
                  <a:pt x="429" y="206"/>
                </a:moveTo>
                <a:lnTo>
                  <a:pt x="429" y="204"/>
                </a:lnTo>
                <a:lnTo>
                  <a:pt x="429" y="204"/>
                </a:lnTo>
                <a:lnTo>
                  <a:pt x="429" y="204"/>
                </a:lnTo>
                <a:lnTo>
                  <a:pt x="429" y="206"/>
                </a:lnTo>
                <a:lnTo>
                  <a:pt x="431" y="206"/>
                </a:lnTo>
                <a:lnTo>
                  <a:pt x="429" y="206"/>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15"/>
          <p:cNvSpPr>
            <a:spLocks/>
          </p:cNvSpPr>
          <p:nvPr/>
        </p:nvSpPr>
        <p:spPr bwMode="auto">
          <a:xfrm>
            <a:off x="6098382" y="5208772"/>
            <a:ext cx="2030676" cy="1895615"/>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16"/>
          <p:cNvSpPr>
            <a:spLocks/>
          </p:cNvSpPr>
          <p:nvPr/>
        </p:nvSpPr>
        <p:spPr bwMode="auto">
          <a:xfrm>
            <a:off x="4070883" y="4843313"/>
            <a:ext cx="2027498" cy="2261074"/>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17"/>
          <p:cNvSpPr>
            <a:spLocks/>
          </p:cNvSpPr>
          <p:nvPr/>
        </p:nvSpPr>
        <p:spPr bwMode="auto">
          <a:xfrm>
            <a:off x="2035441" y="4360273"/>
            <a:ext cx="2035444" cy="2744114"/>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18"/>
          <p:cNvSpPr>
            <a:spLocks noEditPoints="1"/>
          </p:cNvSpPr>
          <p:nvPr/>
        </p:nvSpPr>
        <p:spPr bwMode="auto">
          <a:xfrm>
            <a:off x="3175" y="4449254"/>
            <a:ext cx="2032266" cy="265513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31" name="Group 30"/>
          <p:cNvGrpSpPr/>
          <p:nvPr/>
        </p:nvGrpSpPr>
        <p:grpSpPr>
          <a:xfrm>
            <a:off x="2" y="6762305"/>
            <a:ext cx="12191999" cy="342082"/>
            <a:chOff x="2" y="2110197"/>
            <a:chExt cx="12191999" cy="134339"/>
          </a:xfrm>
        </p:grpSpPr>
        <p:sp>
          <p:nvSpPr>
            <p:cNvPr id="32" name="Rectangle 31"/>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Rectangle 32"/>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Rectangle 33"/>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Rectangle 34"/>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Rectangle 35"/>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Rectangle 36"/>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 name="TextBox 1"/>
          <p:cNvSpPr txBox="1"/>
          <p:nvPr/>
        </p:nvSpPr>
        <p:spPr>
          <a:xfrm>
            <a:off x="3246406" y="2540024"/>
            <a:ext cx="5699189" cy="769441"/>
          </a:xfrm>
          <a:prstGeom prst="rect">
            <a:avLst/>
          </a:prstGeom>
          <a:noFill/>
        </p:spPr>
        <p:txBody>
          <a:bodyPr wrap="none" rtlCol="0">
            <a:spAutoFit/>
          </a:bodyPr>
          <a:lstStyle/>
          <a:p>
            <a:r>
              <a:rPr lang="id-ID" sz="4400" b="1" dirty="0">
                <a:solidFill>
                  <a:schemeClr val="bg1"/>
                </a:solidFill>
              </a:rPr>
              <a:t>THANKS FOR WATCH !!!</a:t>
            </a:r>
          </a:p>
        </p:txBody>
      </p:sp>
    </p:spTree>
    <p:extLst>
      <p:ext uri="{BB962C8B-B14F-4D97-AF65-F5344CB8AC3E}">
        <p14:creationId xmlns:p14="http://schemas.microsoft.com/office/powerpoint/2010/main" val="2437526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900" decel="100000" fill="hold"/>
                                        <p:tgtEl>
                                          <p:spTgt spid="3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136"/>
                                        </p:tgtEl>
                                        <p:attrNameLst>
                                          <p:attrName>style.visibility</p:attrName>
                                        </p:attrNameLst>
                                      </p:cBhvr>
                                      <p:to>
                                        <p:strVal val="visible"/>
                                      </p:to>
                                    </p:set>
                                    <p:animEffect transition="in" filter="fade">
                                      <p:cBhvr>
                                        <p:cTn id="13" dur="1000"/>
                                        <p:tgtEl>
                                          <p:spTgt spid="136"/>
                                        </p:tgtEl>
                                      </p:cBhvr>
                                    </p:animEffect>
                                    <p:anim calcmode="lin" valueType="num">
                                      <p:cBhvr>
                                        <p:cTn id="14" dur="1000" fill="hold"/>
                                        <p:tgtEl>
                                          <p:spTgt spid="136"/>
                                        </p:tgtEl>
                                        <p:attrNameLst>
                                          <p:attrName>ppt_x</p:attrName>
                                        </p:attrNameLst>
                                      </p:cBhvr>
                                      <p:tavLst>
                                        <p:tav tm="0">
                                          <p:val>
                                            <p:strVal val="#ppt_x"/>
                                          </p:val>
                                        </p:tav>
                                        <p:tav tm="100000">
                                          <p:val>
                                            <p:strVal val="#ppt_x"/>
                                          </p:val>
                                        </p:tav>
                                      </p:tavLst>
                                    </p:anim>
                                    <p:anim calcmode="lin" valueType="num">
                                      <p:cBhvr>
                                        <p:cTn id="15" dur="900" decel="100000" fill="hold"/>
                                        <p:tgtEl>
                                          <p:spTgt spid="136"/>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6"/>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20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900" decel="100000" fill="hold"/>
                                        <p:tgtEl>
                                          <p:spTgt spid="29"/>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300"/>
                                  </p:stCondLst>
                                  <p:childTnLst>
                                    <p:set>
                                      <p:cBhvr>
                                        <p:cTn id="24" dur="1" fill="hold">
                                          <p:stCondLst>
                                            <p:cond delay="0"/>
                                          </p:stCondLst>
                                        </p:cTn>
                                        <p:tgtEl>
                                          <p:spTgt spid="113"/>
                                        </p:tgtEl>
                                        <p:attrNameLst>
                                          <p:attrName>style.visibility</p:attrName>
                                        </p:attrNameLst>
                                      </p:cBhvr>
                                      <p:to>
                                        <p:strVal val="visible"/>
                                      </p:to>
                                    </p:set>
                                    <p:animEffect transition="in" filter="fade">
                                      <p:cBhvr>
                                        <p:cTn id="25" dur="1000"/>
                                        <p:tgtEl>
                                          <p:spTgt spid="113"/>
                                        </p:tgtEl>
                                      </p:cBhvr>
                                    </p:animEffect>
                                    <p:anim calcmode="lin" valueType="num">
                                      <p:cBhvr>
                                        <p:cTn id="26" dur="1000" fill="hold"/>
                                        <p:tgtEl>
                                          <p:spTgt spid="113"/>
                                        </p:tgtEl>
                                        <p:attrNameLst>
                                          <p:attrName>ppt_x</p:attrName>
                                        </p:attrNameLst>
                                      </p:cBhvr>
                                      <p:tavLst>
                                        <p:tav tm="0">
                                          <p:val>
                                            <p:strVal val="#ppt_x"/>
                                          </p:val>
                                        </p:tav>
                                        <p:tav tm="100000">
                                          <p:val>
                                            <p:strVal val="#ppt_x"/>
                                          </p:val>
                                        </p:tav>
                                      </p:tavLst>
                                    </p:anim>
                                    <p:anim calcmode="lin" valueType="num">
                                      <p:cBhvr>
                                        <p:cTn id="27" dur="900" decel="100000" fill="hold"/>
                                        <p:tgtEl>
                                          <p:spTgt spid="113"/>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13"/>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40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900" decel="100000" fill="hold"/>
                                        <p:tgtEl>
                                          <p:spTgt spid="28"/>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500"/>
                                  </p:stCondLst>
                                  <p:childTnLst>
                                    <p:set>
                                      <p:cBhvr>
                                        <p:cTn id="36" dur="1" fill="hold">
                                          <p:stCondLst>
                                            <p:cond delay="0"/>
                                          </p:stCondLst>
                                        </p:cTn>
                                        <p:tgtEl>
                                          <p:spTgt spid="114"/>
                                        </p:tgtEl>
                                        <p:attrNameLst>
                                          <p:attrName>style.visibility</p:attrName>
                                        </p:attrNameLst>
                                      </p:cBhvr>
                                      <p:to>
                                        <p:strVal val="visible"/>
                                      </p:to>
                                    </p:set>
                                    <p:animEffect transition="in" filter="fade">
                                      <p:cBhvr>
                                        <p:cTn id="37" dur="1000"/>
                                        <p:tgtEl>
                                          <p:spTgt spid="114"/>
                                        </p:tgtEl>
                                      </p:cBhvr>
                                    </p:animEffect>
                                    <p:anim calcmode="lin" valueType="num">
                                      <p:cBhvr>
                                        <p:cTn id="38" dur="1000" fill="hold"/>
                                        <p:tgtEl>
                                          <p:spTgt spid="114"/>
                                        </p:tgtEl>
                                        <p:attrNameLst>
                                          <p:attrName>ppt_x</p:attrName>
                                        </p:attrNameLst>
                                      </p:cBhvr>
                                      <p:tavLst>
                                        <p:tav tm="0">
                                          <p:val>
                                            <p:strVal val="#ppt_x"/>
                                          </p:val>
                                        </p:tav>
                                        <p:tav tm="100000">
                                          <p:val>
                                            <p:strVal val="#ppt_x"/>
                                          </p:val>
                                        </p:tav>
                                      </p:tavLst>
                                    </p:anim>
                                    <p:anim calcmode="lin" valueType="num">
                                      <p:cBhvr>
                                        <p:cTn id="39" dur="900" decel="100000" fill="hold"/>
                                        <p:tgtEl>
                                          <p:spTgt spid="114"/>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14"/>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60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1000"/>
                                        <p:tgtEl>
                                          <p:spTgt spid="27"/>
                                        </p:tgtEl>
                                      </p:cBhvr>
                                    </p:animEffect>
                                    <p:anim calcmode="lin" valueType="num">
                                      <p:cBhvr>
                                        <p:cTn id="44" dur="1000" fill="hold"/>
                                        <p:tgtEl>
                                          <p:spTgt spid="27"/>
                                        </p:tgtEl>
                                        <p:attrNameLst>
                                          <p:attrName>ppt_x</p:attrName>
                                        </p:attrNameLst>
                                      </p:cBhvr>
                                      <p:tavLst>
                                        <p:tav tm="0">
                                          <p:val>
                                            <p:strVal val="#ppt_x"/>
                                          </p:val>
                                        </p:tav>
                                        <p:tav tm="100000">
                                          <p:val>
                                            <p:strVal val="#ppt_x"/>
                                          </p:val>
                                        </p:tav>
                                      </p:tavLst>
                                    </p:anim>
                                    <p:anim calcmode="lin" valueType="num">
                                      <p:cBhvr>
                                        <p:cTn id="45" dur="900" decel="100000" fill="hold"/>
                                        <p:tgtEl>
                                          <p:spTgt spid="27"/>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27"/>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700"/>
                                  </p:stCondLst>
                                  <p:childTnLst>
                                    <p:set>
                                      <p:cBhvr>
                                        <p:cTn id="48" dur="1" fill="hold">
                                          <p:stCondLst>
                                            <p:cond delay="0"/>
                                          </p:stCondLst>
                                        </p:cTn>
                                        <p:tgtEl>
                                          <p:spTgt spid="115"/>
                                        </p:tgtEl>
                                        <p:attrNameLst>
                                          <p:attrName>style.visibility</p:attrName>
                                        </p:attrNameLst>
                                      </p:cBhvr>
                                      <p:to>
                                        <p:strVal val="visible"/>
                                      </p:to>
                                    </p:set>
                                    <p:animEffect transition="in" filter="fade">
                                      <p:cBhvr>
                                        <p:cTn id="49" dur="1000"/>
                                        <p:tgtEl>
                                          <p:spTgt spid="115"/>
                                        </p:tgtEl>
                                      </p:cBhvr>
                                    </p:animEffect>
                                    <p:anim calcmode="lin" valueType="num">
                                      <p:cBhvr>
                                        <p:cTn id="50" dur="1000" fill="hold"/>
                                        <p:tgtEl>
                                          <p:spTgt spid="115"/>
                                        </p:tgtEl>
                                        <p:attrNameLst>
                                          <p:attrName>ppt_x</p:attrName>
                                        </p:attrNameLst>
                                      </p:cBhvr>
                                      <p:tavLst>
                                        <p:tav tm="0">
                                          <p:val>
                                            <p:strVal val="#ppt_x"/>
                                          </p:val>
                                        </p:tav>
                                        <p:tav tm="100000">
                                          <p:val>
                                            <p:strVal val="#ppt_x"/>
                                          </p:val>
                                        </p:tav>
                                      </p:tavLst>
                                    </p:anim>
                                    <p:anim calcmode="lin" valueType="num">
                                      <p:cBhvr>
                                        <p:cTn id="51" dur="900" decel="100000" fill="hold"/>
                                        <p:tgtEl>
                                          <p:spTgt spid="115"/>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15"/>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80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1000"/>
                                        <p:tgtEl>
                                          <p:spTgt spid="26"/>
                                        </p:tgtEl>
                                      </p:cBhvr>
                                    </p:animEffect>
                                    <p:anim calcmode="lin" valueType="num">
                                      <p:cBhvr>
                                        <p:cTn id="56" dur="1000" fill="hold"/>
                                        <p:tgtEl>
                                          <p:spTgt spid="26"/>
                                        </p:tgtEl>
                                        <p:attrNameLst>
                                          <p:attrName>ppt_x</p:attrName>
                                        </p:attrNameLst>
                                      </p:cBhvr>
                                      <p:tavLst>
                                        <p:tav tm="0">
                                          <p:val>
                                            <p:strVal val="#ppt_x"/>
                                          </p:val>
                                        </p:tav>
                                        <p:tav tm="100000">
                                          <p:val>
                                            <p:strVal val="#ppt_x"/>
                                          </p:val>
                                        </p:tav>
                                      </p:tavLst>
                                    </p:anim>
                                    <p:anim calcmode="lin" valueType="num">
                                      <p:cBhvr>
                                        <p:cTn id="57" dur="900" decel="100000" fill="hold"/>
                                        <p:tgtEl>
                                          <p:spTgt spid="26"/>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900"/>
                                  </p:stCondLst>
                                  <p:childTnLst>
                                    <p:set>
                                      <p:cBhvr>
                                        <p:cTn id="60" dur="1" fill="hold">
                                          <p:stCondLst>
                                            <p:cond delay="0"/>
                                          </p:stCondLst>
                                        </p:cTn>
                                        <p:tgtEl>
                                          <p:spTgt spid="116"/>
                                        </p:tgtEl>
                                        <p:attrNameLst>
                                          <p:attrName>style.visibility</p:attrName>
                                        </p:attrNameLst>
                                      </p:cBhvr>
                                      <p:to>
                                        <p:strVal val="visible"/>
                                      </p:to>
                                    </p:set>
                                    <p:animEffect transition="in" filter="fade">
                                      <p:cBhvr>
                                        <p:cTn id="61" dur="1000"/>
                                        <p:tgtEl>
                                          <p:spTgt spid="116"/>
                                        </p:tgtEl>
                                      </p:cBhvr>
                                    </p:animEffect>
                                    <p:anim calcmode="lin" valueType="num">
                                      <p:cBhvr>
                                        <p:cTn id="62" dur="1000" fill="hold"/>
                                        <p:tgtEl>
                                          <p:spTgt spid="116"/>
                                        </p:tgtEl>
                                        <p:attrNameLst>
                                          <p:attrName>ppt_x</p:attrName>
                                        </p:attrNameLst>
                                      </p:cBhvr>
                                      <p:tavLst>
                                        <p:tav tm="0">
                                          <p:val>
                                            <p:strVal val="#ppt_x"/>
                                          </p:val>
                                        </p:tav>
                                        <p:tav tm="100000">
                                          <p:val>
                                            <p:strVal val="#ppt_x"/>
                                          </p:val>
                                        </p:tav>
                                      </p:tavLst>
                                    </p:anim>
                                    <p:anim calcmode="lin" valueType="num">
                                      <p:cBhvr>
                                        <p:cTn id="63" dur="900" decel="100000" fill="hold"/>
                                        <p:tgtEl>
                                          <p:spTgt spid="116"/>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116"/>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100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1000"/>
                                        <p:tgtEl>
                                          <p:spTgt spid="25"/>
                                        </p:tgtEl>
                                      </p:cBhvr>
                                    </p:animEffect>
                                    <p:anim calcmode="lin" valueType="num">
                                      <p:cBhvr>
                                        <p:cTn id="68" dur="1000" fill="hold"/>
                                        <p:tgtEl>
                                          <p:spTgt spid="25"/>
                                        </p:tgtEl>
                                        <p:attrNameLst>
                                          <p:attrName>ppt_x</p:attrName>
                                        </p:attrNameLst>
                                      </p:cBhvr>
                                      <p:tavLst>
                                        <p:tav tm="0">
                                          <p:val>
                                            <p:strVal val="#ppt_x"/>
                                          </p:val>
                                        </p:tav>
                                        <p:tav tm="100000">
                                          <p:val>
                                            <p:strVal val="#ppt_x"/>
                                          </p:val>
                                        </p:tav>
                                      </p:tavLst>
                                    </p:anim>
                                    <p:anim calcmode="lin" valueType="num">
                                      <p:cBhvr>
                                        <p:cTn id="69" dur="900" decel="100000" fill="hold"/>
                                        <p:tgtEl>
                                          <p:spTgt spid="25"/>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par>
                                <p:cTn id="71" presetID="37" presetClass="entr" presetSubtype="0" fill="hold" grpId="0" nodeType="withEffect">
                                  <p:stCondLst>
                                    <p:cond delay="1100"/>
                                  </p:stCondLst>
                                  <p:childTnLst>
                                    <p:set>
                                      <p:cBhvr>
                                        <p:cTn id="72" dur="1" fill="hold">
                                          <p:stCondLst>
                                            <p:cond delay="0"/>
                                          </p:stCondLst>
                                        </p:cTn>
                                        <p:tgtEl>
                                          <p:spTgt spid="117"/>
                                        </p:tgtEl>
                                        <p:attrNameLst>
                                          <p:attrName>style.visibility</p:attrName>
                                        </p:attrNameLst>
                                      </p:cBhvr>
                                      <p:to>
                                        <p:strVal val="visible"/>
                                      </p:to>
                                    </p:set>
                                    <p:animEffect transition="in" filter="fade">
                                      <p:cBhvr>
                                        <p:cTn id="73" dur="1000"/>
                                        <p:tgtEl>
                                          <p:spTgt spid="117"/>
                                        </p:tgtEl>
                                      </p:cBhvr>
                                    </p:animEffect>
                                    <p:anim calcmode="lin" valueType="num">
                                      <p:cBhvr>
                                        <p:cTn id="74" dur="1000" fill="hold"/>
                                        <p:tgtEl>
                                          <p:spTgt spid="117"/>
                                        </p:tgtEl>
                                        <p:attrNameLst>
                                          <p:attrName>ppt_x</p:attrName>
                                        </p:attrNameLst>
                                      </p:cBhvr>
                                      <p:tavLst>
                                        <p:tav tm="0">
                                          <p:val>
                                            <p:strVal val="#ppt_x"/>
                                          </p:val>
                                        </p:tav>
                                        <p:tav tm="100000">
                                          <p:val>
                                            <p:strVal val="#ppt_x"/>
                                          </p:val>
                                        </p:tav>
                                      </p:tavLst>
                                    </p:anim>
                                    <p:anim calcmode="lin" valueType="num">
                                      <p:cBhvr>
                                        <p:cTn id="75" dur="900" decel="100000" fill="hold"/>
                                        <p:tgtEl>
                                          <p:spTgt spid="117"/>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117"/>
                                        </p:tgtEl>
                                        <p:attrNameLst>
                                          <p:attrName>ppt_y</p:attrName>
                                        </p:attrNameLst>
                                      </p:cBhvr>
                                      <p:tavLst>
                                        <p:tav tm="0">
                                          <p:val>
                                            <p:strVal val="#ppt_y-.03"/>
                                          </p:val>
                                        </p:tav>
                                        <p:tav tm="100000">
                                          <p:val>
                                            <p:strVal val="#ppt_y"/>
                                          </p:val>
                                        </p:tav>
                                      </p:tavLst>
                                    </p:anim>
                                  </p:childTnLst>
                                </p:cTn>
                              </p:par>
                            </p:childTnLst>
                          </p:cTn>
                        </p:par>
                        <p:par>
                          <p:cTn id="77" fill="hold">
                            <p:stCondLst>
                              <p:cond delay="2100"/>
                            </p:stCondLst>
                            <p:childTnLst>
                              <p:par>
                                <p:cTn id="78" presetID="10" presetClass="entr" presetSubtype="0" fill="hold" grpId="0" nodeType="after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fade">
                                      <p:cBhvr>
                                        <p:cTn id="8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113" grpId="0" animBg="1"/>
      <p:bldP spid="114" grpId="0" animBg="1"/>
      <p:bldP spid="115" grpId="0" animBg="1"/>
      <p:bldP spid="116" grpId="0" animBg="1"/>
      <p:bldP spid="117" grpId="0" animBg="1"/>
      <p:bldP spid="25" grpId="0" animBg="1"/>
      <p:bldP spid="26" grpId="0" animBg="1"/>
      <p:bldP spid="27" grpId="0" animBg="1"/>
      <p:bldP spid="28" grpId="0" animBg="1"/>
      <p:bldP spid="29" grpId="0" animBg="1"/>
      <p:bldP spid="30" grpId="0" animBg="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Box 159"/>
          <p:cNvSpPr txBox="1"/>
          <p:nvPr/>
        </p:nvSpPr>
        <p:spPr>
          <a:xfrm>
            <a:off x="958820" y="2007675"/>
            <a:ext cx="3591691" cy="738664"/>
          </a:xfrm>
          <a:prstGeom prst="rect">
            <a:avLst/>
          </a:prstGeom>
          <a:noFill/>
        </p:spPr>
        <p:txBody>
          <a:bodyPr wrap="square" rtlCol="0">
            <a:spAutoFit/>
          </a:bodyPr>
          <a:lstStyle/>
          <a:p>
            <a:pPr algn="just">
              <a:lnSpc>
                <a:spcPct val="150000"/>
              </a:lnSpc>
            </a:pPr>
            <a:r>
              <a:rPr lang="en-US" dirty="0">
                <a:solidFill>
                  <a:schemeClr val="bg1">
                    <a:lumMod val="50000"/>
                  </a:schemeClr>
                </a:solidFill>
              </a:rPr>
              <a:t>JavaScript variables are </a:t>
            </a:r>
            <a:r>
              <a:rPr lang="en-US" b="1" dirty="0">
                <a:solidFill>
                  <a:schemeClr val="accent2"/>
                </a:solidFill>
              </a:rPr>
              <a:t>containers</a:t>
            </a:r>
            <a:r>
              <a:rPr lang="en-US" dirty="0">
                <a:solidFill>
                  <a:schemeClr val="bg1">
                    <a:lumMod val="65000"/>
                  </a:schemeClr>
                </a:solidFill>
              </a:rPr>
              <a:t> </a:t>
            </a:r>
            <a:r>
              <a:rPr lang="en-US" dirty="0">
                <a:solidFill>
                  <a:schemeClr val="bg1">
                    <a:lumMod val="50000"/>
                  </a:schemeClr>
                </a:solidFill>
              </a:rPr>
              <a:t>for storing data values</a:t>
            </a:r>
            <a:r>
              <a:rPr lang="en-US" dirty="0" smtClean="0">
                <a:solidFill>
                  <a:schemeClr val="bg1">
                    <a:lumMod val="50000"/>
                  </a:schemeClr>
                </a:solidFill>
              </a:rPr>
              <a:t>.</a:t>
            </a:r>
            <a:endParaRPr lang="ru-RU" dirty="0" smtClean="0">
              <a:solidFill>
                <a:schemeClr val="bg1">
                  <a:lumMod val="50000"/>
                </a:schemeClr>
              </a:solidFill>
            </a:endParaRPr>
          </a:p>
        </p:txBody>
      </p:sp>
      <p:sp>
        <p:nvSpPr>
          <p:cNvPr id="94" name="Rectangle 1"/>
          <p:cNvSpPr>
            <a:spLocks noChangeArrowheads="1"/>
          </p:cNvSpPr>
          <p:nvPr/>
        </p:nvSpPr>
        <p:spPr bwMode="auto">
          <a:xfrm>
            <a:off x="5262036" y="2628442"/>
            <a:ext cx="6520681" cy="163121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US" sz="2000" dirty="0" err="1">
                <a:solidFill>
                  <a:srgbClr val="CB4B16"/>
                </a:solidFill>
                <a:latin typeface="SourceCodePro"/>
              </a:rPr>
              <a:t>var</a:t>
            </a:r>
            <a:r>
              <a:rPr lang="en-US" sz="2000" dirty="0">
                <a:solidFill>
                  <a:srgbClr val="535353"/>
                </a:solidFill>
                <a:latin typeface="SourceCodePro"/>
              </a:rPr>
              <a:t> </a:t>
            </a:r>
            <a:r>
              <a:rPr lang="en-US" sz="2000" dirty="0" err="1">
                <a:solidFill>
                  <a:srgbClr val="2AA198"/>
                </a:solidFill>
                <a:latin typeface="SourceCodePro"/>
              </a:rPr>
              <a:t>num</a:t>
            </a:r>
            <a:r>
              <a:rPr lang="en-US" sz="2000" dirty="0">
                <a:solidFill>
                  <a:srgbClr val="535353"/>
                </a:solidFill>
                <a:latin typeface="SourceCodePro"/>
              </a:rPr>
              <a:t>; </a:t>
            </a:r>
            <a:r>
              <a:rPr lang="en-US" sz="2000" i="1" dirty="0">
                <a:solidFill>
                  <a:srgbClr val="586E75"/>
                </a:solidFill>
                <a:latin typeface="SourceCodePro"/>
              </a:rPr>
              <a:t>// declaration with </a:t>
            </a:r>
            <a:r>
              <a:rPr lang="en-US" sz="2000" i="1" dirty="0" err="1">
                <a:solidFill>
                  <a:srgbClr val="586E75"/>
                </a:solidFill>
                <a:latin typeface="SourceCodePro"/>
              </a:rPr>
              <a:t>var</a:t>
            </a:r>
            <a:r>
              <a:rPr lang="en-US" sz="2000" i="1" dirty="0">
                <a:solidFill>
                  <a:srgbClr val="586E75"/>
                </a:solidFill>
                <a:latin typeface="SourceCodePro"/>
              </a:rPr>
              <a:t> keyword</a:t>
            </a:r>
            <a:endParaRPr lang="en-US" sz="2000" dirty="0">
              <a:solidFill>
                <a:srgbClr val="535353"/>
              </a:solidFill>
              <a:latin typeface="SourceCodePro"/>
            </a:endParaRPr>
          </a:p>
          <a:p>
            <a:r>
              <a:rPr lang="en-US" sz="2000" dirty="0" err="1">
                <a:solidFill>
                  <a:srgbClr val="268BD2"/>
                </a:solidFill>
                <a:latin typeface="SourceCodePro"/>
              </a:rPr>
              <a:t>num</a:t>
            </a:r>
            <a:r>
              <a:rPr lang="en-US" sz="2000" dirty="0">
                <a:solidFill>
                  <a:srgbClr val="535353"/>
                </a:solidFill>
                <a:latin typeface="SourceCodePro"/>
              </a:rPr>
              <a:t> </a:t>
            </a:r>
            <a:r>
              <a:rPr lang="en-US" sz="2000" dirty="0">
                <a:solidFill>
                  <a:srgbClr val="6C71C4"/>
                </a:solidFill>
                <a:latin typeface="SourceCodePro"/>
              </a:rPr>
              <a:t>=</a:t>
            </a:r>
            <a:r>
              <a:rPr lang="en-US" sz="2000" dirty="0">
                <a:solidFill>
                  <a:srgbClr val="535353"/>
                </a:solidFill>
                <a:latin typeface="SourceCodePro"/>
              </a:rPr>
              <a:t> </a:t>
            </a:r>
            <a:r>
              <a:rPr lang="en-US" sz="2000" dirty="0">
                <a:solidFill>
                  <a:srgbClr val="D33682"/>
                </a:solidFill>
                <a:latin typeface="SourceCodePro"/>
              </a:rPr>
              <a:t>24</a:t>
            </a:r>
            <a:r>
              <a:rPr lang="en-US" sz="2000" dirty="0">
                <a:solidFill>
                  <a:srgbClr val="535353"/>
                </a:solidFill>
                <a:latin typeface="SourceCodePro"/>
              </a:rPr>
              <a:t>; </a:t>
            </a:r>
            <a:r>
              <a:rPr lang="en-US" sz="2000" i="1" dirty="0">
                <a:solidFill>
                  <a:srgbClr val="586E75"/>
                </a:solidFill>
                <a:latin typeface="SourceCodePro"/>
              </a:rPr>
              <a:t>// initialization</a:t>
            </a:r>
            <a:endParaRPr lang="en-US" sz="2000" dirty="0">
              <a:solidFill>
                <a:srgbClr val="535353"/>
              </a:solidFill>
              <a:latin typeface="SourceCodePro"/>
            </a:endParaRPr>
          </a:p>
          <a:p>
            <a:r>
              <a:rPr lang="en-US" sz="2000" dirty="0" err="1">
                <a:solidFill>
                  <a:srgbClr val="268BD2"/>
                </a:solidFill>
                <a:latin typeface="SourceCodePro"/>
              </a:rPr>
              <a:t>num</a:t>
            </a:r>
            <a:r>
              <a:rPr lang="en-US" sz="2000" dirty="0">
                <a:solidFill>
                  <a:srgbClr val="535353"/>
                </a:solidFill>
                <a:latin typeface="SourceCodePro"/>
              </a:rPr>
              <a:t> </a:t>
            </a:r>
            <a:r>
              <a:rPr lang="en-US" sz="2000" dirty="0">
                <a:solidFill>
                  <a:srgbClr val="6C71C4"/>
                </a:solidFill>
                <a:latin typeface="SourceCodePro"/>
              </a:rPr>
              <a:t>=</a:t>
            </a:r>
            <a:r>
              <a:rPr lang="en-US" sz="2000" dirty="0">
                <a:solidFill>
                  <a:srgbClr val="535353"/>
                </a:solidFill>
                <a:latin typeface="SourceCodePro"/>
              </a:rPr>
              <a:t> </a:t>
            </a:r>
            <a:r>
              <a:rPr lang="en-US" sz="2000" dirty="0">
                <a:solidFill>
                  <a:srgbClr val="268BD2"/>
                </a:solidFill>
                <a:latin typeface="SourceCodePro"/>
              </a:rPr>
              <a:t>“24”</a:t>
            </a:r>
            <a:r>
              <a:rPr lang="en-US" sz="2000" dirty="0">
                <a:solidFill>
                  <a:srgbClr val="535353"/>
                </a:solidFill>
                <a:latin typeface="SourceCodePro"/>
              </a:rPr>
              <a:t> </a:t>
            </a:r>
            <a:r>
              <a:rPr lang="en-US" sz="2000" i="1" dirty="0">
                <a:solidFill>
                  <a:srgbClr val="586E75"/>
                </a:solidFill>
                <a:latin typeface="SourceCodePro"/>
              </a:rPr>
              <a:t>// JavaScript is </a:t>
            </a:r>
            <a:r>
              <a:rPr lang="en-US" sz="2000" i="1" dirty="0" err="1">
                <a:solidFill>
                  <a:srgbClr val="586E75"/>
                </a:solidFill>
                <a:latin typeface="SourceCodePro"/>
              </a:rPr>
              <a:t>untyped</a:t>
            </a:r>
            <a:r>
              <a:rPr lang="en-US" sz="2000" i="1" dirty="0">
                <a:solidFill>
                  <a:srgbClr val="586E75"/>
                </a:solidFill>
                <a:latin typeface="SourceCodePro"/>
              </a:rPr>
              <a:t> language</a:t>
            </a:r>
            <a:br>
              <a:rPr lang="en-US" sz="2000" i="1" dirty="0">
                <a:solidFill>
                  <a:srgbClr val="586E75"/>
                </a:solidFill>
                <a:latin typeface="SourceCodePro"/>
              </a:rPr>
            </a:br>
            <a:endParaRPr lang="en-US" sz="2000" dirty="0">
              <a:solidFill>
                <a:srgbClr val="535353"/>
              </a:solidFill>
              <a:latin typeface="SourceCodePro"/>
            </a:endParaRPr>
          </a:p>
          <a:p>
            <a:r>
              <a:rPr lang="en-US" sz="2000" dirty="0">
                <a:solidFill>
                  <a:srgbClr val="535353"/>
                </a:solidFill>
                <a:latin typeface="SourceCodePro"/>
              </a:rPr>
              <a:t>​</a:t>
            </a:r>
            <a:endParaRPr lang="en-US" sz="2000" b="0" i="0" dirty="0">
              <a:solidFill>
                <a:srgbClr val="535353"/>
              </a:solidFill>
              <a:effectLst/>
              <a:latin typeface="SourceCodePro"/>
            </a:endParaRPr>
          </a:p>
        </p:txBody>
      </p:sp>
      <p:grpSp>
        <p:nvGrpSpPr>
          <p:cNvPr id="5" name="Group 4"/>
          <p:cNvGrpSpPr/>
          <p:nvPr/>
        </p:nvGrpSpPr>
        <p:grpSpPr>
          <a:xfrm>
            <a:off x="5024755" y="1635943"/>
            <a:ext cx="6583680" cy="2959060"/>
            <a:chOff x="6312144" y="2083529"/>
            <a:chExt cx="6583680" cy="2959060"/>
          </a:xfrm>
        </p:grpSpPr>
        <p:grpSp>
          <p:nvGrpSpPr>
            <p:cNvPr id="4" name="Group 3"/>
            <p:cNvGrpSpPr/>
            <p:nvPr/>
          </p:nvGrpSpPr>
          <p:grpSpPr>
            <a:xfrm>
              <a:off x="6312144" y="2083529"/>
              <a:ext cx="6583680" cy="2959060"/>
              <a:chOff x="6312144" y="2083529"/>
              <a:chExt cx="6583680" cy="2959060"/>
            </a:xfrm>
          </p:grpSpPr>
          <p:sp>
            <p:nvSpPr>
              <p:cNvPr id="178" name="TextBox 177"/>
              <p:cNvSpPr txBox="1"/>
              <p:nvPr/>
            </p:nvSpPr>
            <p:spPr>
              <a:xfrm>
                <a:off x="6312144" y="2083529"/>
                <a:ext cx="6583680" cy="491349"/>
              </a:xfrm>
              <a:prstGeom prst="rect">
                <a:avLst/>
              </a:prstGeom>
              <a:solidFill>
                <a:schemeClr val="accent2"/>
              </a:solidFill>
              <a:ln>
                <a:solidFill>
                  <a:schemeClr val="accent2"/>
                </a:solidFill>
              </a:ln>
            </p:spPr>
            <p:txBody>
              <a:bodyPr wrap="square" rtlCol="0" anchor="ctr">
                <a:spAutoFit/>
              </a:bodyPr>
              <a:lstStyle/>
              <a:p>
                <a:r>
                  <a:rPr lang="en-US" dirty="0">
                    <a:solidFill>
                      <a:prstClr val="white"/>
                    </a:solidFill>
                  </a:rPr>
                  <a:t>      </a:t>
                </a:r>
                <a:r>
                  <a:rPr lang="en-US" dirty="0" smtClean="0">
                    <a:solidFill>
                      <a:prstClr val="white"/>
                    </a:solidFill>
                  </a:rPr>
                  <a:t>JAVASCRIPT</a:t>
                </a:r>
                <a:endParaRPr lang="ru-RU" dirty="0">
                  <a:solidFill>
                    <a:prstClr val="white"/>
                  </a:solidFill>
                </a:endParaRPr>
              </a:p>
            </p:txBody>
          </p:sp>
          <p:sp>
            <p:nvSpPr>
              <p:cNvPr id="179" name="Rectangle 1"/>
              <p:cNvSpPr>
                <a:spLocks noChangeArrowheads="1"/>
              </p:cNvSpPr>
              <p:nvPr/>
            </p:nvSpPr>
            <p:spPr bwMode="auto">
              <a:xfrm>
                <a:off x="6312144" y="2573709"/>
                <a:ext cx="6583680" cy="2468880"/>
              </a:xfrm>
              <a:prstGeom prst="rect">
                <a:avLst/>
              </a:prstGeom>
              <a:noFill/>
              <a:ln>
                <a:solidFill>
                  <a:schemeClr val="accent2"/>
                </a:solidFill>
              </a:ln>
              <a:effec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endParaRPr lang="en-US" altLang="en-US" dirty="0">
                  <a:solidFill>
                    <a:srgbClr val="CC7832"/>
                  </a:solidFill>
                  <a:latin typeface="Courier New" panose="02070309020205020404" pitchFamily="49" charset="0"/>
                  <a:cs typeface="Courier New" panose="02070309020205020404" pitchFamily="49" charset="0"/>
                </a:endParaRPr>
              </a:p>
            </p:txBody>
          </p:sp>
        </p:grpSp>
        <p:pic>
          <p:nvPicPr>
            <p:cNvPr id="180" name="Picture 179"/>
            <p:cNvPicPr>
              <a:picLocks noChangeAspect="1"/>
            </p:cNvPicPr>
            <p:nvPr/>
          </p:nvPicPr>
          <p:blipFill rotWithShape="1">
            <a:blip r:embed="rId3" cstate="print">
              <a:extLst>
                <a:ext uri="{28A0092B-C50C-407E-A947-70E740481C1C}">
                  <a14:useLocalDpi xmlns:a14="http://schemas.microsoft.com/office/drawing/2010/main" val="0"/>
                </a:ext>
              </a:extLst>
            </a:blip>
            <a:srcRect t="20408" b="1531"/>
            <a:stretch/>
          </p:blipFill>
          <p:spPr>
            <a:xfrm>
              <a:off x="6401189" y="2149888"/>
              <a:ext cx="296472" cy="370816"/>
            </a:xfrm>
            <a:prstGeom prst="rect">
              <a:avLst/>
            </a:prstGeom>
          </p:spPr>
        </p:pic>
      </p:grpSp>
      <p:sp>
        <p:nvSpPr>
          <p:cNvPr id="2" name="Rectangle 1"/>
          <p:cNvSpPr/>
          <p:nvPr/>
        </p:nvSpPr>
        <p:spPr>
          <a:xfrm>
            <a:off x="958820" y="3115473"/>
            <a:ext cx="3591691" cy="738664"/>
          </a:xfrm>
          <a:prstGeom prst="rect">
            <a:avLst/>
          </a:prstGeom>
        </p:spPr>
        <p:txBody>
          <a:bodyPr wrap="square">
            <a:spAutoFit/>
          </a:bodyPr>
          <a:lstStyle/>
          <a:p>
            <a:pPr algn="just">
              <a:lnSpc>
                <a:spcPct val="150000"/>
              </a:lnSpc>
            </a:pPr>
            <a:r>
              <a:rPr lang="en-US" dirty="0">
                <a:solidFill>
                  <a:schemeClr val="bg1">
                    <a:lumMod val="50000"/>
                  </a:schemeClr>
                </a:solidFill>
              </a:rPr>
              <a:t>P</a:t>
            </a:r>
            <a:r>
              <a:rPr lang="en-US" dirty="0" smtClean="0">
                <a:solidFill>
                  <a:schemeClr val="bg1">
                    <a:lumMod val="50000"/>
                  </a:schemeClr>
                </a:solidFill>
              </a:rPr>
              <a:t>lace </a:t>
            </a:r>
            <a:r>
              <a:rPr lang="en-US" dirty="0">
                <a:solidFill>
                  <a:schemeClr val="bg1">
                    <a:lumMod val="50000"/>
                  </a:schemeClr>
                </a:solidFill>
              </a:rPr>
              <a:t>data into these containers and </a:t>
            </a:r>
            <a:r>
              <a:rPr lang="en-US" b="1" dirty="0" smtClean="0">
                <a:solidFill>
                  <a:schemeClr val="accent2"/>
                </a:solidFill>
              </a:rPr>
              <a:t>refer to</a:t>
            </a:r>
            <a:r>
              <a:rPr lang="ru-RU" b="1" dirty="0" smtClean="0">
                <a:solidFill>
                  <a:schemeClr val="accent2"/>
                </a:solidFill>
              </a:rPr>
              <a:t> </a:t>
            </a:r>
            <a:r>
              <a:rPr lang="en-US" dirty="0" smtClean="0">
                <a:solidFill>
                  <a:schemeClr val="bg1">
                    <a:lumMod val="50000"/>
                  </a:schemeClr>
                </a:solidFill>
              </a:rPr>
              <a:t>it</a:t>
            </a:r>
            <a:r>
              <a:rPr lang="en-US" b="1" dirty="0" smtClean="0">
                <a:solidFill>
                  <a:schemeClr val="bg1">
                    <a:lumMod val="50000"/>
                  </a:schemeClr>
                </a:solidFill>
              </a:rPr>
              <a:t> </a:t>
            </a:r>
            <a:r>
              <a:rPr lang="en-US" dirty="0" smtClean="0">
                <a:solidFill>
                  <a:schemeClr val="bg1">
                    <a:lumMod val="50000"/>
                  </a:schemeClr>
                </a:solidFill>
              </a:rPr>
              <a:t>by </a:t>
            </a:r>
            <a:r>
              <a:rPr lang="en-US" dirty="0">
                <a:solidFill>
                  <a:schemeClr val="bg1">
                    <a:lumMod val="50000"/>
                  </a:schemeClr>
                </a:solidFill>
              </a:rPr>
              <a:t>naming the container</a:t>
            </a:r>
            <a:r>
              <a:rPr lang="en-US" dirty="0">
                <a:solidFill>
                  <a:schemeClr val="bg1">
                    <a:lumMod val="65000"/>
                  </a:schemeClr>
                </a:solidFill>
              </a:rPr>
              <a:t>.</a:t>
            </a:r>
            <a:endParaRPr lang="id-ID" dirty="0">
              <a:solidFill>
                <a:schemeClr val="bg1">
                  <a:lumMod val="65000"/>
                </a:schemeClr>
              </a:solidFill>
            </a:endParaRPr>
          </a:p>
        </p:txBody>
      </p:sp>
      <p:grpSp>
        <p:nvGrpSpPr>
          <p:cNvPr id="12" name="Group 11"/>
          <p:cNvGrpSpPr/>
          <p:nvPr/>
        </p:nvGrpSpPr>
        <p:grpSpPr>
          <a:xfrm>
            <a:off x="593696" y="2336252"/>
            <a:ext cx="266972" cy="266176"/>
            <a:chOff x="5918994" y="3280833"/>
            <a:chExt cx="354012" cy="352956"/>
          </a:xfrm>
          <a:solidFill>
            <a:schemeClr val="accent2"/>
          </a:solidFill>
        </p:grpSpPr>
        <p:sp>
          <p:nvSpPr>
            <p:cNvPr id="13" name="Oval 12"/>
            <p:cNvSpPr>
              <a:spLocks noChangeArrowheads="1"/>
            </p:cNvSpPr>
            <p:nvPr/>
          </p:nvSpPr>
          <p:spPr bwMode="auto">
            <a:xfrm>
              <a:off x="6010488" y="3371623"/>
              <a:ext cx="171376" cy="171727"/>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2"/>
                </a:solidFill>
              </a:endParaRPr>
            </a:p>
          </p:txBody>
        </p:sp>
        <p:sp>
          <p:nvSpPr>
            <p:cNvPr id="14" name="Freeform 13"/>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5" name="Group 14"/>
          <p:cNvGrpSpPr/>
          <p:nvPr/>
        </p:nvGrpSpPr>
        <p:grpSpPr>
          <a:xfrm>
            <a:off x="593696" y="3444050"/>
            <a:ext cx="266972" cy="266176"/>
            <a:chOff x="5918994" y="3280833"/>
            <a:chExt cx="354012" cy="352956"/>
          </a:xfrm>
          <a:solidFill>
            <a:schemeClr val="accent2"/>
          </a:solidFill>
        </p:grpSpPr>
        <p:sp>
          <p:nvSpPr>
            <p:cNvPr id="16" name="Oval 15"/>
            <p:cNvSpPr>
              <a:spLocks noChangeArrowheads="1"/>
            </p:cNvSpPr>
            <p:nvPr/>
          </p:nvSpPr>
          <p:spPr bwMode="auto">
            <a:xfrm>
              <a:off x="6010488" y="3371623"/>
              <a:ext cx="171376" cy="171727"/>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16"/>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 name="Text Placeholder 5"/>
          <p:cNvSpPr>
            <a:spLocks noGrp="1"/>
          </p:cNvSpPr>
          <p:nvPr>
            <p:ph type="body" sz="quarter" idx="10"/>
          </p:nvPr>
        </p:nvSpPr>
        <p:spPr/>
        <p:txBody>
          <a:bodyPr>
            <a:normAutofit/>
          </a:bodyPr>
          <a:lstStyle/>
          <a:p>
            <a:r>
              <a:rPr lang="en-US" sz="2000" dirty="0" smtClean="0"/>
              <a:t>VARIABLE</a:t>
            </a:r>
            <a:endParaRPr lang="en-US" sz="2000" dirty="0"/>
          </a:p>
        </p:txBody>
      </p:sp>
    </p:spTree>
    <p:extLst>
      <p:ext uri="{BB962C8B-B14F-4D97-AF65-F5344CB8AC3E}">
        <p14:creationId xmlns:p14="http://schemas.microsoft.com/office/powerpoint/2010/main" val="1767457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500"/>
                                        <p:tgtEl>
                                          <p:spTgt spid="16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94">
                                            <p:txEl>
                                              <p:pRg st="0" end="0"/>
                                            </p:txEl>
                                          </p:spTgt>
                                        </p:tgtEl>
                                        <p:attrNameLst>
                                          <p:attrName>style.visibility</p:attrName>
                                        </p:attrNameLst>
                                      </p:cBhvr>
                                      <p:to>
                                        <p:strVal val="visible"/>
                                      </p:to>
                                    </p:set>
                                    <p:animEffect transition="in" filter="fade">
                                      <p:cBhvr>
                                        <p:cTn id="24" dur="500"/>
                                        <p:tgtEl>
                                          <p:spTgt spid="94">
                                            <p:txEl>
                                              <p:pRg st="0" end="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4">
                                            <p:txEl>
                                              <p:pRg st="1" end="1"/>
                                            </p:txEl>
                                          </p:spTgt>
                                        </p:tgtEl>
                                        <p:attrNameLst>
                                          <p:attrName>style.visibility</p:attrName>
                                        </p:attrNameLst>
                                      </p:cBhvr>
                                      <p:to>
                                        <p:strVal val="visible"/>
                                      </p:to>
                                    </p:set>
                                    <p:animEffect transition="in" filter="fade">
                                      <p:cBhvr>
                                        <p:cTn id="27" dur="500"/>
                                        <p:tgtEl>
                                          <p:spTgt spid="94">
                                            <p:txEl>
                                              <p:pRg st="1" end="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4">
                                            <p:txEl>
                                              <p:pRg st="2" end="2"/>
                                            </p:txEl>
                                          </p:spTgt>
                                        </p:tgtEl>
                                        <p:attrNameLst>
                                          <p:attrName>style.visibility</p:attrName>
                                        </p:attrNameLst>
                                      </p:cBhvr>
                                      <p:to>
                                        <p:strVal val="visible"/>
                                      </p:to>
                                    </p:set>
                                    <p:animEffect transition="in" filter="fade">
                                      <p:cBhvr>
                                        <p:cTn id="30" dur="500"/>
                                        <p:tgtEl>
                                          <p:spTgt spid="94">
                                            <p:txEl>
                                              <p:pRg st="2" end="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4">
                                            <p:txEl>
                                              <p:pRg st="3" end="3"/>
                                            </p:txEl>
                                          </p:spTgt>
                                        </p:tgtEl>
                                        <p:attrNameLst>
                                          <p:attrName>style.visibility</p:attrName>
                                        </p:attrNameLst>
                                      </p:cBhvr>
                                      <p:to>
                                        <p:strVal val="visible"/>
                                      </p:to>
                                    </p:set>
                                    <p:animEffect transition="in" filter="fade">
                                      <p:cBhvr>
                                        <p:cTn id="33" dur="500"/>
                                        <p:tgtEl>
                                          <p:spTgt spid="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p:bldP spid="2" grpId="0"/>
    </p:bld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17B743301455A48AFC891CD991F3065" ma:contentTypeVersion="1" ma:contentTypeDescription="Create a new document." ma:contentTypeScope="" ma:versionID="cc47087a23e27df98280e90733f611a0">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FB7140-4A4A-46C5-85F5-B941EAB9E850}">
  <ds:schemaRefs>
    <ds:schemaRef ds:uri="http://schemas.microsoft.com/office/2006/documentManagement/types"/>
    <ds:schemaRef ds:uri="http://schemas.microsoft.com/office/infopath/2007/PartnerControls"/>
    <ds:schemaRef ds:uri="http://www.w3.org/XML/1998/namespace"/>
    <ds:schemaRef ds:uri="http://purl.org/dc/dcmitype/"/>
    <ds:schemaRef ds:uri="http://purl.org/dc/terms/"/>
    <ds:schemaRef ds:uri="http://schemas.microsoft.com/sharepoint/v3"/>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9DC841D1-3FE9-4C46-9566-5258AFB4D5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10EE57-E0C2-4714-96FE-F539C4A271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EPAM_PPT_Template_Wide_20151203</Template>
  <TotalTime>75672</TotalTime>
  <Words>6996</Words>
  <Application>Microsoft Office PowerPoint</Application>
  <PresentationFormat>Широкоэкранный</PresentationFormat>
  <Paragraphs>1340</Paragraphs>
  <Slides>80</Slides>
  <Notes>70</Notes>
  <HiddenSlides>9</HiddenSlides>
  <MMClips>0</MMClips>
  <ScaleCrop>false</ScaleCrop>
  <HeadingPairs>
    <vt:vector size="6" baseType="variant">
      <vt:variant>
        <vt:lpstr>Использованные шрифты</vt:lpstr>
      </vt:variant>
      <vt:variant>
        <vt:i4>14</vt:i4>
      </vt:variant>
      <vt:variant>
        <vt:lpstr>Тема</vt:lpstr>
      </vt:variant>
      <vt:variant>
        <vt:i4>1</vt:i4>
      </vt:variant>
      <vt:variant>
        <vt:lpstr>Заголовки слайдов</vt:lpstr>
      </vt:variant>
      <vt:variant>
        <vt:i4>80</vt:i4>
      </vt:variant>
    </vt:vector>
  </HeadingPairs>
  <TitlesOfParts>
    <vt:vector size="95" baseType="lpstr">
      <vt:lpstr>Arial</vt:lpstr>
      <vt:lpstr>Arial Black</vt:lpstr>
      <vt:lpstr>Calibri</vt:lpstr>
      <vt:lpstr>Consolas</vt:lpstr>
      <vt:lpstr>Courier New</vt:lpstr>
      <vt:lpstr>Lucida Grande</vt:lpstr>
      <vt:lpstr>Open Sans</vt:lpstr>
      <vt:lpstr>Segoe Print</vt:lpstr>
      <vt:lpstr>Signika Negative</vt:lpstr>
      <vt:lpstr>Source Sans Pro Light</vt:lpstr>
      <vt:lpstr>SourceCodePro</vt:lpstr>
      <vt:lpstr>Times New Roman</vt:lpstr>
      <vt:lpstr>Trebuchet MS</vt:lpstr>
      <vt:lpstr>Verdana</vt:lpstr>
      <vt:lpstr>Cover Slides</vt:lpstr>
      <vt:lpstr>Презентация PowerPoint</vt:lpstr>
      <vt:lpstr>Презентация PowerPoint</vt:lpstr>
      <vt:lpstr>JAVASCRIPT introduction </vt:lpstr>
      <vt:lpstr>Презентация PowerPoint</vt:lpstr>
      <vt:lpstr>Презентация PowerPoint</vt:lpstr>
      <vt:lpstr>Презентация PowerPoint</vt:lpstr>
      <vt:lpstr>Презентация PowerPoint</vt:lpstr>
      <vt:lpstr>Variable and values</vt:lpstr>
      <vt:lpstr>Презентация PowerPoint</vt:lpstr>
      <vt:lpstr>Презентация PowerPoint</vt:lpstr>
      <vt:lpstr>Презентация PowerPoint</vt:lpstr>
      <vt:lpstr>Презентация PowerPoint</vt:lpstr>
      <vt:lpstr>Презентация PowerPoint</vt:lpstr>
      <vt:lpstr>Primitive data types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Object types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Data structure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Control flow</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Loops operators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conclusion</vt:lpstr>
      <vt:lpstr>Презентация PowerPoint</vt:lpstr>
      <vt:lpstr>Презентация PowerPoint</vt:lpstr>
      <vt:lpstr>Презентация PowerPoint</vt:lpstr>
      <vt:lpstr>Презентация PowerPoint</vt:lpstr>
      <vt:lpstr>Презентация PowerPoint</vt:lpstr>
    </vt:vector>
  </TitlesOfParts>
  <Company>SignAddict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AbuSina</dc:creator>
  <cp:lastModifiedBy>montana</cp:lastModifiedBy>
  <cp:revision>1434</cp:revision>
  <dcterms:created xsi:type="dcterms:W3CDTF">2014-09-15T07:14:39Z</dcterms:created>
  <dcterms:modified xsi:type="dcterms:W3CDTF">2016-10-31T07:21:53Z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0x010100B17B743301455A48AFC891CD991F3065</vt:lpwstr>
  </property>
</Properties>
</file>