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2" r:id="rId1"/>
  </p:sldMasterIdLst>
  <p:notesMasterIdLst>
    <p:notesMasterId r:id="rId11"/>
  </p:notesMasterIdLst>
  <p:handoutMasterIdLst>
    <p:handoutMasterId r:id="rId12"/>
  </p:handoutMasterIdLst>
  <p:sldIdLst>
    <p:sldId id="257" r:id="rId2"/>
    <p:sldId id="309" r:id="rId3"/>
    <p:sldId id="310" r:id="rId4"/>
    <p:sldId id="311" r:id="rId5"/>
    <p:sldId id="313" r:id="rId6"/>
    <p:sldId id="314" r:id="rId7"/>
    <p:sldId id="315" r:id="rId8"/>
    <p:sldId id="316" r:id="rId9"/>
    <p:sldId id="303" r:id="rId10"/>
  </p:sldIdLst>
  <p:sldSz cx="10079038" cy="7559675"/>
  <p:notesSz cx="7010400" cy="9296400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04" userDrawn="1">
          <p15:clr>
            <a:srgbClr val="A4A3A4"/>
          </p15:clr>
        </p15:guide>
        <p15:guide id="2" pos="200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50" autoAdjust="0"/>
  </p:normalViewPr>
  <p:slideViewPr>
    <p:cSldViewPr>
      <p:cViewPr varScale="1">
        <p:scale>
          <a:sx n="93" d="100"/>
          <a:sy n="93" d="100"/>
        </p:scale>
        <p:origin x="1854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504"/>
        <p:guide pos="20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1A5D4-66CD-4F4E-9E2C-462C4960D2C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E11C9-7EE6-43FA-81CB-F6BBBB1CF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17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706438"/>
            <a:ext cx="4645025" cy="348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00746" y="4415618"/>
            <a:ext cx="5607437" cy="418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1" y="0"/>
            <a:ext cx="3041471" cy="463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646732" algn="l"/>
                <a:tab pos="1293465" algn="l"/>
                <a:tab pos="1940197" algn="l"/>
                <a:tab pos="2586929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967458" y="0"/>
            <a:ext cx="3041471" cy="463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646732" algn="l"/>
                <a:tab pos="1293465" algn="l"/>
                <a:tab pos="1940197" algn="l"/>
                <a:tab pos="2586929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1" y="8831234"/>
            <a:ext cx="3041471" cy="463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646732" algn="l"/>
                <a:tab pos="1293465" algn="l"/>
                <a:tab pos="1940197" algn="l"/>
                <a:tab pos="2586929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</a:lstStyle>
          <a:p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3967458" y="8831234"/>
            <a:ext cx="3041471" cy="463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646732" algn="l"/>
                <a:tab pos="1293465" algn="l"/>
                <a:tab pos="1940197" algn="l"/>
                <a:tab pos="2586929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</a:lstStyle>
          <a:p>
            <a:fld id="{8E6649B1-06CF-408D-9FD3-36791DF807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73239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777732-BF85-4640-BCF2-E725368861C6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962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706438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0746" y="4415618"/>
            <a:ext cx="5608909" cy="418372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/>
              <a:t>Source: De Liu,</a:t>
            </a:r>
            <a:r>
              <a:rPr lang="en-US" altLang="en-US" baseline="0" dirty="0"/>
              <a:t> University of Minnesota</a:t>
            </a:r>
          </a:p>
        </p:txBody>
      </p:sp>
    </p:spTree>
    <p:extLst>
      <p:ext uri="{BB962C8B-B14F-4D97-AF65-F5344CB8AC3E}">
        <p14:creationId xmlns:p14="http://schemas.microsoft.com/office/powerpoint/2010/main" val="2267054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E6649B1-06CF-408D-9FD3-36791DF807D2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81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928" y="2348400"/>
            <a:ext cx="8567182" cy="16204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856" y="4283816"/>
            <a:ext cx="7055327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D74F-AB5B-49D0-8BE9-0337A5B687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10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D74F-AB5B-49D0-8BE9-0337A5B687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A576-BBC3-466A-871D-B5190F9D5D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0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7302" y="302738"/>
            <a:ext cx="2267784" cy="64502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952" y="302738"/>
            <a:ext cx="6635367" cy="64502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D74F-AB5B-49D0-8BE9-0337A5B687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A576-BBC3-466A-871D-B5190F9D5D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98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D74F-AB5B-49D0-8BE9-0337A5B687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61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175" y="4857792"/>
            <a:ext cx="8567182" cy="1501435"/>
          </a:xfrm>
        </p:spPr>
        <p:txBody>
          <a:bodyPr anchor="t"/>
          <a:lstStyle>
            <a:lvl1pPr algn="l">
              <a:defRPr sz="440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175" y="3204114"/>
            <a:ext cx="8567182" cy="1653678"/>
          </a:xfrm>
        </p:spPr>
        <p:txBody>
          <a:bodyPr anchor="b"/>
          <a:lstStyle>
            <a:lvl1pPr marL="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D74F-AB5B-49D0-8BE9-0337A5B687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75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952" y="1763925"/>
            <a:ext cx="4451575" cy="4989036"/>
          </a:xfrm>
        </p:spPr>
        <p:txBody>
          <a:bodyPr/>
          <a:lstStyle>
            <a:lvl1pPr>
              <a:defRPr sz="3086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3511" y="1763925"/>
            <a:ext cx="4451575" cy="4989036"/>
          </a:xfrm>
        </p:spPr>
        <p:txBody>
          <a:bodyPr/>
          <a:lstStyle>
            <a:lvl1pPr>
              <a:defRPr sz="3086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D74F-AB5B-49D0-8BE9-0337A5B687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34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952" y="1692178"/>
            <a:ext cx="4453326" cy="705219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952" y="2397397"/>
            <a:ext cx="4453326" cy="435556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012" y="1692178"/>
            <a:ext cx="4455075" cy="705219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012" y="2397397"/>
            <a:ext cx="4455075" cy="435556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D74F-AB5B-49D0-8BE9-0337A5B687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60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D74F-AB5B-49D0-8BE9-0337A5B687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43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D74F-AB5B-49D0-8BE9-0337A5B687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91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52" y="300987"/>
            <a:ext cx="3315934" cy="1280945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624" y="300988"/>
            <a:ext cx="5634462" cy="6451973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952" y="1581933"/>
            <a:ext cx="3315934" cy="5171028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D74F-AB5B-49D0-8BE9-0337A5B687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A576-BBC3-466A-871D-B5190F9D5D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03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562" y="5291772"/>
            <a:ext cx="6047423" cy="624724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562" y="675471"/>
            <a:ext cx="6047423" cy="4535805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562" y="5916496"/>
            <a:ext cx="6047423" cy="887211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D74F-AB5B-49D0-8BE9-0337A5B687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A576-BBC3-466A-871D-B5190F9D5D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40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952" y="302737"/>
            <a:ext cx="9071134" cy="1259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952" y="1763925"/>
            <a:ext cx="9071134" cy="4989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952" y="7006699"/>
            <a:ext cx="235177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fld id="{1104D74F-AB5B-49D0-8BE9-0337A5B687D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t>11/2/2016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3672" y="7006699"/>
            <a:ext cx="319169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3310" y="7006699"/>
            <a:ext cx="235177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fld id="{1776A576-BBC3-466A-871D-B5190F9D5DD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1007943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157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ctr" defTabSz="1007943" rtl="0" eaLnBrk="1" latinLnBrk="0" hangingPunct="1">
        <a:spcBef>
          <a:spcPct val="0"/>
        </a:spcBef>
        <a:buNone/>
        <a:defRPr sz="485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79" indent="-377979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3527" kern="1200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defTabSz="1007943" rtl="0" eaLnBrk="1" latinLnBrk="0" hangingPunct="1">
        <a:spcBef>
          <a:spcPct val="20000"/>
        </a:spcBef>
        <a:buFont typeface="Arial" panose="020B0604020202020204" pitchFamily="34" charset="0"/>
        <a:buChar char="–"/>
        <a:defRPr sz="3086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5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»"/>
        <a:defRPr sz="2205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Ea64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49189" y="1829107"/>
            <a:ext cx="8996533" cy="5220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8802" rIns="0" bIns="0" anchor="ctr"/>
          <a:lstStyle>
            <a:lvl1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55600" algn="l"/>
                <a:tab pos="711200" algn="l"/>
                <a:tab pos="1065213" algn="l"/>
                <a:tab pos="1420813" algn="l"/>
                <a:tab pos="1778000" algn="l"/>
                <a:tab pos="2133600" algn="l"/>
                <a:tab pos="2487613" algn="l"/>
                <a:tab pos="2843213" algn="l"/>
                <a:tab pos="3200400" algn="l"/>
                <a:tab pos="3556000" algn="l"/>
                <a:tab pos="3911600" algn="l"/>
                <a:tab pos="4265613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4399" dirty="0"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8119" y="2027237"/>
            <a:ext cx="7559279" cy="1091953"/>
          </a:xfrm>
        </p:spPr>
        <p:txBody>
          <a:bodyPr>
            <a:normAutofit/>
          </a:bodyPr>
          <a:lstStyle/>
          <a:p>
            <a:r>
              <a:rPr lang="en-US" dirty="0"/>
              <a:t>Scraping with </a:t>
            </a:r>
            <a:r>
              <a:rPr lang="en-US" dirty="0" err="1"/>
              <a:t>BeautifulSoup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MGMT 590: Web Data Analytics</a:t>
            </a:r>
          </a:p>
          <a:p>
            <a:r>
              <a:rPr lang="en-US" dirty="0"/>
              <a:t>Lecture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BeautifulSoup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 HTML/XML parser for Python that can turn even invalid markup into a parse tree. It provides simple, idiomatic ways of navigating, searching, and modifying the parse tree.</a:t>
            </a:r>
          </a:p>
          <a:p>
            <a:r>
              <a:rPr lang="en-US" sz="2800" dirty="0"/>
              <a:t>Navigate the soup of HTML tags</a:t>
            </a:r>
          </a:p>
          <a:p>
            <a:r>
              <a:rPr lang="en-US" sz="2800" dirty="0"/>
              <a:t>Access tag’s properties and values</a:t>
            </a:r>
          </a:p>
          <a:p>
            <a:r>
              <a:rPr lang="en-US" sz="2800" dirty="0"/>
              <a:t>Search for tags and their attributes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41179" y="5830963"/>
            <a:ext cx="8643698" cy="768351"/>
            <a:chOff x="941179" y="5830963"/>
            <a:chExt cx="8643698" cy="768351"/>
          </a:xfrm>
        </p:grpSpPr>
        <p:sp>
          <p:nvSpPr>
            <p:cNvPr id="6" name="Rounded Rectangle 5"/>
            <p:cNvSpPr/>
            <p:nvPr/>
          </p:nvSpPr>
          <p:spPr>
            <a:xfrm>
              <a:off x="941179" y="5837314"/>
              <a:ext cx="1792367" cy="762000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HTTP response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(HTML raw text)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263612" y="5830963"/>
              <a:ext cx="1792367" cy="762000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</a:rPr>
                <a:t>BeautifulSoup</a:t>
              </a:r>
              <a:r>
                <a:rPr lang="en-US" sz="1600" dirty="0">
                  <a:solidFill>
                    <a:srgbClr val="C00000"/>
                  </a:solidFill>
                </a:rPr>
                <a:t> object</a:t>
              </a:r>
            </a:p>
          </p:txBody>
        </p:sp>
        <p:cxnSp>
          <p:nvCxnSpPr>
            <p:cNvPr id="9" name="Straight Arrow Connector 8"/>
            <p:cNvCxnSpPr>
              <a:stCxn id="6" idx="3"/>
              <a:endCxn id="7" idx="1"/>
            </p:cNvCxnSpPr>
            <p:nvPr/>
          </p:nvCxnSpPr>
          <p:spPr>
            <a:xfrm flipV="1">
              <a:off x="2733546" y="6211963"/>
              <a:ext cx="530066" cy="6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5528061" y="5837314"/>
              <a:ext cx="1792367" cy="762000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Navigate/Search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(</a:t>
              </a:r>
              <a:r>
                <a:rPr lang="en-US" sz="1600" dirty="0" err="1">
                  <a:solidFill>
                    <a:srgbClr val="C00000"/>
                  </a:solidFill>
                </a:rPr>
                <a:t>BeautifulSoup</a:t>
              </a:r>
              <a:r>
                <a:rPr lang="en-US" sz="1600" dirty="0">
                  <a:solidFill>
                    <a:srgbClr val="C00000"/>
                  </a:solidFill>
                </a:rPr>
                <a:t> objects)</a:t>
              </a:r>
            </a:p>
          </p:txBody>
        </p:sp>
        <p:cxnSp>
          <p:nvCxnSpPr>
            <p:cNvPr id="13" name="Straight Arrow Connector 12"/>
            <p:cNvCxnSpPr>
              <a:stCxn id="7" idx="3"/>
              <a:endCxn id="12" idx="1"/>
            </p:cNvCxnSpPr>
            <p:nvPr/>
          </p:nvCxnSpPr>
          <p:spPr>
            <a:xfrm>
              <a:off x="5055979" y="6211963"/>
              <a:ext cx="472082" cy="6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/>
            <p:cNvSpPr/>
            <p:nvPr/>
          </p:nvSpPr>
          <p:spPr>
            <a:xfrm>
              <a:off x="7792510" y="5830963"/>
              <a:ext cx="1792367" cy="762000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Extract</a:t>
              </a:r>
            </a:p>
          </p:txBody>
        </p:sp>
        <p:cxnSp>
          <p:nvCxnSpPr>
            <p:cNvPr id="24" name="Straight Arrow Connector 23"/>
            <p:cNvCxnSpPr>
              <a:stCxn id="12" idx="3"/>
              <a:endCxn id="23" idx="1"/>
            </p:cNvCxnSpPr>
            <p:nvPr/>
          </p:nvCxnSpPr>
          <p:spPr>
            <a:xfrm flipV="1">
              <a:off x="7320428" y="6211963"/>
              <a:ext cx="472082" cy="6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23" idx="2"/>
              <a:endCxn id="12" idx="2"/>
            </p:cNvCxnSpPr>
            <p:nvPr/>
          </p:nvCxnSpPr>
          <p:spPr>
            <a:xfrm rot="5400000">
              <a:off x="7553295" y="5463914"/>
              <a:ext cx="6351" cy="2264449"/>
            </a:xfrm>
            <a:prstGeom prst="bentConnector3">
              <a:avLst>
                <a:gd name="adj1" fmla="val 708713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781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3952" y="1951037"/>
            <a:ext cx="9071134" cy="4989036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bs4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BeautifulSoup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urllib2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source = urllib2.urlopen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(“www.example.com")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html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source.read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soup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BeautifulSoup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u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soup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find_all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‘h3'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class_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schoolname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university.string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582319" y="1678103"/>
            <a:ext cx="1676400" cy="711182"/>
          </a:xfrm>
          <a:prstGeom prst="wedgeRoundRectCallout">
            <a:avLst>
              <a:gd name="adj1" fmla="val -61475"/>
              <a:gd name="adj2" fmla="val 21741"/>
              <a:gd name="adj3" fmla="val 16667"/>
            </a:avLst>
          </a:prstGeom>
          <a:solidFill>
            <a:srgbClr val="FFC000">
              <a:alpha val="50000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Need to install package beautifulsoup4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826643" y="3335425"/>
            <a:ext cx="2971800" cy="381000"/>
          </a:xfrm>
          <a:prstGeom prst="wedgeRoundRectCallout">
            <a:avLst>
              <a:gd name="adj1" fmla="val -61476"/>
              <a:gd name="adj2" fmla="val -57675"/>
              <a:gd name="adj3" fmla="val 16667"/>
            </a:avLst>
          </a:prstGeom>
          <a:solidFill>
            <a:srgbClr val="FFC000">
              <a:alpha val="50000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Get http server response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429919" y="3697901"/>
            <a:ext cx="2362200" cy="379557"/>
          </a:xfrm>
          <a:prstGeom prst="wedgeRoundRectCallout">
            <a:avLst>
              <a:gd name="adj1" fmla="val -61475"/>
              <a:gd name="adj2" fmla="val -26160"/>
              <a:gd name="adj3" fmla="val 16667"/>
            </a:avLst>
          </a:prstGeom>
          <a:solidFill>
            <a:srgbClr val="FFC000">
              <a:alpha val="50000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Convert to bs4 object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7245743" y="4299207"/>
            <a:ext cx="2133600" cy="475367"/>
          </a:xfrm>
          <a:prstGeom prst="wedgeRoundRectCallout">
            <a:avLst>
              <a:gd name="adj1" fmla="val -61475"/>
              <a:gd name="adj2" fmla="val -26160"/>
              <a:gd name="adj3" fmla="val 16667"/>
            </a:avLst>
          </a:prstGeom>
          <a:solidFill>
            <a:srgbClr val="FFC000">
              <a:alpha val="50000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Search by tag type and class attribute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374686" y="5090565"/>
            <a:ext cx="2133600" cy="475367"/>
          </a:xfrm>
          <a:prstGeom prst="wedgeRoundRectCallout">
            <a:avLst>
              <a:gd name="adj1" fmla="val -62483"/>
              <a:gd name="adj2" fmla="val -73684"/>
              <a:gd name="adj3" fmla="val 16667"/>
            </a:avLst>
          </a:prstGeom>
          <a:solidFill>
            <a:srgbClr val="FFC000">
              <a:alpha val="50000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Extract tag attribute and text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0343" y="6418386"/>
            <a:ext cx="6172200" cy="321306"/>
          </a:xfrm>
          <a:prstGeom prst="rect">
            <a:avLst/>
          </a:prstGeom>
          <a:solidFill>
            <a:srgbClr val="FFC000">
              <a:alpha val="50000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ctr">
              <a:defRPr sz="1600">
                <a:solidFill>
                  <a:srgbClr val="C00000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dirty="0"/>
              <a:t>“class” is a reserved word in Python. So, we use class_!</a:t>
            </a:r>
          </a:p>
        </p:txBody>
      </p:sp>
    </p:spTree>
    <p:extLst>
      <p:ext uri="{BB962C8B-B14F-4D97-AF65-F5344CB8AC3E}">
        <p14:creationId xmlns:p14="http://schemas.microsoft.com/office/powerpoint/2010/main" val="3416102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Inspect HTML Source Using Chrome Developer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23310" y="7006699"/>
            <a:ext cx="2351776" cy="402483"/>
          </a:xfrm>
        </p:spPr>
        <p:txBody>
          <a:bodyPr/>
          <a:lstStyle/>
          <a:p>
            <a:pPr>
              <a:defRPr/>
            </a:pPr>
            <a:fld id="{8581AE9B-7F37-43D1-9A64-5C1B2167F2F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570037"/>
            <a:ext cx="9825037" cy="4893071"/>
          </a:xfrm>
          <a:prstGeom prst="rect">
            <a:avLst/>
          </a:prstGeom>
        </p:spPr>
      </p:pic>
      <p:sp>
        <p:nvSpPr>
          <p:cNvPr id="10" name="Curved Down Arrow 9"/>
          <p:cNvSpPr/>
          <p:nvPr/>
        </p:nvSpPr>
        <p:spPr>
          <a:xfrm rot="3976021">
            <a:off x="2372856" y="2581754"/>
            <a:ext cx="1442908" cy="609600"/>
          </a:xfrm>
          <a:prstGeom prst="curvedDownArrow">
            <a:avLst/>
          </a:prstGeom>
          <a:solidFill>
            <a:srgbClr val="FFC000">
              <a:alpha val="50000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C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752341"/>
            <a:ext cx="2448607" cy="22967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700" y="3276092"/>
            <a:ext cx="8043862" cy="374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8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BeautifulSoup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Suggestion: you go over </a:t>
            </a:r>
            <a:r>
              <a:rPr lang="en-US" sz="2400" dirty="0">
                <a:hlinkClick r:id="rId2"/>
              </a:rPr>
              <a:t>official documentation</a:t>
            </a:r>
            <a:r>
              <a:rPr lang="en-US" sz="2400" dirty="0"/>
              <a:t> (skip the HTML modification topics)</a:t>
            </a:r>
          </a:p>
          <a:p>
            <a:r>
              <a:rPr lang="en-US" sz="2400" dirty="0"/>
              <a:t>Print bs4 object in formatted HTML:  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soup.prettify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400" dirty="0"/>
              <a:t>Navigate HTML tag hierarchy</a:t>
            </a:r>
          </a:p>
          <a:p>
            <a:pPr lvl="1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soup.title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soup.p.a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/>
              <a:t>Extract textual content in the tag</a:t>
            </a:r>
          </a:p>
          <a:p>
            <a:pPr lvl="1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soup.string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soup.strings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#if there are multiple pieces, or</a:t>
            </a:r>
          </a:p>
          <a:p>
            <a:pPr lvl="1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soup.get_text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400" dirty="0"/>
              <a:t>Extract tag </a:t>
            </a:r>
            <a:r>
              <a:rPr lang="en-US" sz="2400" dirty="0" err="1"/>
              <a:t>attributs</a:t>
            </a:r>
            <a:endParaRPr lang="en-US" sz="2400" dirty="0"/>
          </a:p>
          <a:p>
            <a:pPr lvl="1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tag['class'], tag['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'],</a:t>
            </a:r>
          </a:p>
          <a:p>
            <a:pPr lvl="1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tag.attrs</a:t>
            </a:r>
            <a:r>
              <a:rPr lang="en-US" sz="2000" dirty="0"/>
              <a:t>  #return a list of attribute names</a:t>
            </a:r>
          </a:p>
          <a:p>
            <a:pPr lvl="1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tag.has_attr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('class')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/>
              <a:t>#whether it has an attribute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23310" y="7006699"/>
            <a:ext cx="2351776" cy="402483"/>
          </a:xfrm>
        </p:spPr>
        <p:txBody>
          <a:bodyPr/>
          <a:lstStyle/>
          <a:p>
            <a:pPr>
              <a:defRPr/>
            </a:pPr>
            <a:fld id="{8581AE9B-7F37-43D1-9A64-5C1B2167F2F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35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Location Information with find/</a:t>
            </a:r>
            <a:r>
              <a:rPr lang="en-US" sz="2800" dirty="0" err="1"/>
              <a:t>find_all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find, </a:t>
            </a:r>
            <a:r>
              <a:rPr lang="en-US" sz="2400" dirty="0" err="1"/>
              <a:t>find_all</a:t>
            </a:r>
            <a:r>
              <a:rPr lang="en-US" sz="2400" dirty="0"/>
              <a:t> are used for find one or all tags meeting a criteria</a:t>
            </a:r>
          </a:p>
          <a:p>
            <a:pPr lvl="1"/>
            <a:r>
              <a:rPr lang="en-US" sz="2000" dirty="0"/>
              <a:t>Find by tag type</a:t>
            </a:r>
          </a:p>
          <a:p>
            <a:pPr lvl="2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soup.find_all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('a')</a:t>
            </a:r>
          </a:p>
          <a:p>
            <a:pPr lvl="1"/>
            <a:r>
              <a:rPr lang="en-US" sz="2000" dirty="0"/>
              <a:t>Find by id (or other attributes)</a:t>
            </a:r>
          </a:p>
          <a:p>
            <a:pPr lvl="2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soup.find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(id="link3")</a:t>
            </a:r>
          </a:p>
          <a:p>
            <a:pPr lvl="1"/>
            <a:r>
              <a:rPr lang="en-US" sz="2000" dirty="0"/>
              <a:t>Find by class name</a:t>
            </a:r>
          </a:p>
          <a:p>
            <a:pPr lvl="2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soup.find_all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(class_=“title")</a:t>
            </a:r>
          </a:p>
          <a:p>
            <a:pPr lvl="1"/>
            <a:r>
              <a:rPr lang="en-US" sz="2000" dirty="0"/>
              <a:t>Find by combination of factors</a:t>
            </a:r>
          </a:p>
          <a:p>
            <a:pPr lvl="2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soup.find_all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("a", class_="sister")</a:t>
            </a:r>
          </a:p>
          <a:p>
            <a:pPr lvl="1"/>
            <a:r>
              <a:rPr lang="en-US" sz="2000" dirty="0"/>
              <a:t>Find by text</a:t>
            </a:r>
          </a:p>
          <a:p>
            <a:pPr lvl="2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soup.find_all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(text="Elsie")</a:t>
            </a:r>
          </a:p>
          <a:p>
            <a:pPr lvl="1"/>
            <a:r>
              <a:rPr lang="en-US" sz="2000" dirty="0"/>
              <a:t>Many of them support regular expressions</a:t>
            </a:r>
          </a:p>
          <a:p>
            <a:pPr lvl="2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soup.find_all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re.compile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("^b")) </a:t>
            </a:r>
            <a:r>
              <a:rPr lang="en-US" sz="1800" dirty="0"/>
              <a:t>#any tag starts with letter b, e.g. &lt;b&gt; and &lt;body&gt;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23310" y="7006699"/>
            <a:ext cx="2351776" cy="402483"/>
          </a:xfrm>
        </p:spPr>
        <p:txBody>
          <a:bodyPr/>
          <a:lstStyle/>
          <a:p>
            <a:pPr>
              <a:defRPr/>
            </a:pPr>
            <a:fld id="{8581AE9B-7F37-43D1-9A64-5C1B2167F2F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7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CSS-style selector using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Find tags beneath other tags</a:t>
            </a:r>
          </a:p>
          <a:p>
            <a:pPr lvl="1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soup.select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("body a")</a:t>
            </a:r>
          </a:p>
          <a:p>
            <a:pPr lvl="1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soup.select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("head &gt; title")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#directly beneath another tag</a:t>
            </a:r>
          </a:p>
          <a:p>
            <a:r>
              <a:rPr lang="en-US" dirty="0"/>
              <a:t>Find tags that is n-</a:t>
            </a:r>
            <a:r>
              <a:rPr lang="en-US" dirty="0" err="1"/>
              <a:t>th</a:t>
            </a:r>
            <a:r>
              <a:rPr lang="en-US" dirty="0"/>
              <a:t> of the same type</a:t>
            </a:r>
          </a:p>
          <a:p>
            <a:pPr lvl="1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soup.select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("p &gt; a:nth-of-type(2)")</a:t>
            </a:r>
            <a:r>
              <a:rPr lang="en-US" dirty="0"/>
              <a:t> #2</a:t>
            </a:r>
            <a:r>
              <a:rPr lang="en-US" baseline="30000" dirty="0"/>
              <a:t>nd</a:t>
            </a:r>
            <a:r>
              <a:rPr lang="en-US" dirty="0"/>
              <a:t> &lt;a&gt; tag under p</a:t>
            </a:r>
          </a:p>
          <a:p>
            <a:r>
              <a:rPr lang="en-US" dirty="0"/>
              <a:t>CSS-style tag qualifiers</a:t>
            </a:r>
          </a:p>
          <a:p>
            <a:pPr lvl="1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soup.select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('a[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]') </a:t>
            </a:r>
            <a:r>
              <a:rPr lang="en-US" dirty="0"/>
              <a:t> #tag with attribute </a:t>
            </a:r>
            <a:r>
              <a:rPr lang="en-US" dirty="0" err="1"/>
              <a:t>href</a:t>
            </a:r>
            <a:endParaRPr lang="en-US" dirty="0"/>
          </a:p>
          <a:p>
            <a:pPr lvl="1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soup.select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('a[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="http://example.com/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elsie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"]') </a:t>
            </a:r>
          </a:p>
          <a:p>
            <a:pPr lvl="1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soup.select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a.title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  </a:t>
            </a:r>
            <a:r>
              <a:rPr lang="en-US" dirty="0"/>
              <a:t>#tag of class title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23310" y="7006699"/>
            <a:ext cx="2351776" cy="402483"/>
          </a:xfrm>
        </p:spPr>
        <p:txBody>
          <a:bodyPr/>
          <a:lstStyle/>
          <a:p>
            <a:pPr>
              <a:defRPr/>
            </a:pPr>
            <a:fld id="{8581AE9B-7F37-43D1-9A64-5C1B2167F2F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3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Find among parents</a:t>
            </a:r>
          </a:p>
          <a:p>
            <a:pPr lvl="1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soup.find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(text="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Lacie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").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find_parent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("p")</a:t>
            </a:r>
            <a:r>
              <a:rPr lang="en-US" dirty="0"/>
              <a:t> #find the p tag containing the text </a:t>
            </a:r>
            <a:r>
              <a:rPr lang="en-US" dirty="0" err="1"/>
              <a:t>Lacie</a:t>
            </a:r>
            <a:endParaRPr lang="en-US" dirty="0"/>
          </a:p>
          <a:p>
            <a:r>
              <a:rPr lang="en-US" dirty="0"/>
              <a:t>Next and previous sibling</a:t>
            </a:r>
          </a:p>
          <a:p>
            <a:pPr lvl="1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soup.find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(text="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Lacie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").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find_next_siblings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("a") </a:t>
            </a:r>
            <a:r>
              <a:rPr lang="en-US" dirty="0"/>
              <a:t># find the next sibling of the tag containing </a:t>
            </a:r>
            <a:r>
              <a:rPr lang="en-US" dirty="0" err="1"/>
              <a:t>Lacie</a:t>
            </a:r>
            <a:r>
              <a:rPr lang="en-US" dirty="0"/>
              <a:t>.</a:t>
            </a:r>
          </a:p>
          <a:p>
            <a:r>
              <a:rPr lang="en-US" dirty="0"/>
              <a:t>List direct children of the current tag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child in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title_tag.children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print(child)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23310" y="7006699"/>
            <a:ext cx="2351776" cy="402483"/>
          </a:xfrm>
        </p:spPr>
        <p:txBody>
          <a:bodyPr/>
          <a:lstStyle/>
          <a:p>
            <a:pPr>
              <a:defRPr/>
            </a:pPr>
            <a:fld id="{8581AE9B-7F37-43D1-9A64-5C1B2167F2F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7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Practice Time 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1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6301</TotalTime>
  <Words>488</Words>
  <Application>Microsoft Office PowerPoint</Application>
  <PresentationFormat>Custom</PresentationFormat>
  <Paragraphs>85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ＭＳ Ｐゴシック</vt:lpstr>
      <vt:lpstr>ＭＳ Ｐ明朝</vt:lpstr>
      <vt:lpstr>Arial</vt:lpstr>
      <vt:lpstr>Calibri</vt:lpstr>
      <vt:lpstr>Consolas</vt:lpstr>
      <vt:lpstr>Times New Roman</vt:lpstr>
      <vt:lpstr>Office Theme</vt:lpstr>
      <vt:lpstr>Scraping with BeautifulSoup</vt:lpstr>
      <vt:lpstr>BeautifulSoup</vt:lpstr>
      <vt:lpstr>Example</vt:lpstr>
      <vt:lpstr>Inspect HTML Source Using Chrome Developer Tools</vt:lpstr>
      <vt:lpstr>BeautifulSoup</vt:lpstr>
      <vt:lpstr>Location Information with find/find_all</vt:lpstr>
      <vt:lpstr>CSS-style selector using select</vt:lpstr>
      <vt:lpstr>Look around</vt:lpstr>
      <vt:lpstr>Practice Time 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</dc:title>
  <dc:subject>simple background</dc:subject>
  <dc:creator>Joel Budgor</dc:creator>
  <cp:keywords>simple, background, template, Impress</cp:keywords>
  <dc:description>Ochi Takashi (hagetaka0)</dc:description>
  <cp:lastModifiedBy>Rahman, Mohammad Saifur</cp:lastModifiedBy>
  <cp:revision>516</cp:revision>
  <cp:lastPrinted>2014-09-29T13:23:08Z</cp:lastPrinted>
  <dcterms:created xsi:type="dcterms:W3CDTF">2011-10-08T22:52:39Z</dcterms:created>
  <dcterms:modified xsi:type="dcterms:W3CDTF">2016-11-02T13:24:54Z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&lt;a href="http://www.youtube.com/hagetaka0&gt;YouTube - hagetaka0's Channel&lt;/a&gt;</vt:lpwstr>
  </property>
</Properties>
</file>