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8" r:id="rId9"/>
    <p:sldId id="261" r:id="rId10"/>
    <p:sldId id="263" r:id="rId11"/>
    <p:sldId id="262" r:id="rId12"/>
    <p:sldId id="264" r:id="rId13"/>
    <p:sldId id="265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93570-50A5-4148-9CD1-90E452BAEA39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F567B-633D-4F6F-93D1-65A44B36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FBB5-632D-4499-BC9F-E88FE75D39F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79B-1E80-43AF-A1A0-F00AF801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2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FBB5-632D-4499-BC9F-E88FE75D39F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79B-1E80-43AF-A1A0-F00AF801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7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FBB5-632D-4499-BC9F-E88FE75D39F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79B-1E80-43AF-A1A0-F00AF801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9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FBB5-632D-4499-BC9F-E88FE75D39F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79B-1E80-43AF-A1A0-F00AF801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6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FBB5-632D-4499-BC9F-E88FE75D39F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79B-1E80-43AF-A1A0-F00AF801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8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FBB5-632D-4499-BC9F-E88FE75D39F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79B-1E80-43AF-A1A0-F00AF801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4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FBB5-632D-4499-BC9F-E88FE75D39F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79B-1E80-43AF-A1A0-F00AF801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2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FBB5-632D-4499-BC9F-E88FE75D39F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79B-1E80-43AF-A1A0-F00AF801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FBB5-632D-4499-BC9F-E88FE75D39F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79B-1E80-43AF-A1A0-F00AF801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6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FBB5-632D-4499-BC9F-E88FE75D39F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79B-1E80-43AF-A1A0-F00AF801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6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FBB5-632D-4499-BC9F-E88FE75D39F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79B-1E80-43AF-A1A0-F00AF801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6FBB5-632D-4499-BC9F-E88FE75D39F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8279B-1E80-43AF-A1A0-F00AF801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generated/pandas.DataFrame.convert_object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regreda.com/2013/10/26/intro-to-pandas-data-structures/" TargetMode="External"/><Relationship Id="rId3" Type="http://schemas.openxmlformats.org/officeDocument/2006/relationships/hyperlink" Target="http://pandas.pydata.org/pandas-docs/stable/install.html" TargetMode="External"/><Relationship Id="rId7" Type="http://schemas.openxmlformats.org/officeDocument/2006/relationships/hyperlink" Target="https://www.youtube.com/playlist?list=PL5-da3qGB5ICCsgW1MxlZ0Hq8LL5U3u9y" TargetMode="External"/><Relationship Id="rId2" Type="http://schemas.openxmlformats.org/officeDocument/2006/relationships/hyperlink" Target="http://pandas.pydata.org/pandas-docs/stable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camp.com/community/tutorials/pandas-tutorial-dataframe-python#gs.w2AWHh0" TargetMode="External"/><Relationship Id="rId5" Type="http://schemas.openxmlformats.org/officeDocument/2006/relationships/hyperlink" Target="http://pandas.pydata.org/" TargetMode="External"/><Relationship Id="rId4" Type="http://schemas.openxmlformats.org/officeDocument/2006/relationships/hyperlink" Target="http://pandas.pydata.org/pandas-docs/stable/tutorial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andas.pydata.org/pandas-docs/stable/generated/pandas.DataFram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pandas-docs/stable/generated/pandas.DataFrame.to_csv.html" TargetMode="External"/><Relationship Id="rId2" Type="http://schemas.openxmlformats.org/officeDocument/2006/relationships/hyperlink" Target="http://pandas.pydata.org/pandas-docs/stable/generated/pandas.read_csv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0742"/>
            <a:ext cx="7772400" cy="694192"/>
          </a:xfrm>
        </p:spPr>
        <p:txBody>
          <a:bodyPr>
            <a:normAutofit fontScale="90000"/>
          </a:bodyPr>
          <a:lstStyle/>
          <a:p>
            <a:r>
              <a:rPr lang="en-US" sz="4850" dirty="0">
                <a:solidFill>
                  <a:prstClr val="black"/>
                </a:solidFill>
                <a:latin typeface="Calibri"/>
              </a:rPr>
              <a:t>Data Brief Look in to Pandas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5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Converting columns at a go:</a:t>
            </a:r>
          </a:p>
          <a:p>
            <a:pPr lvl="1"/>
            <a:r>
              <a:rPr lang="en-US" sz="20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df.convert_objects</a:t>
            </a:r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()</a:t>
            </a:r>
          </a:p>
          <a:p>
            <a:pPr lvl="1"/>
            <a:r>
              <a:rPr lang="en-US" dirty="0"/>
              <a:t>Documentation - </a:t>
            </a:r>
            <a:r>
              <a:rPr lang="en-US" dirty="0">
                <a:hlinkClick r:id="rId2"/>
              </a:rPr>
              <a:t>http://pandas.pydata.org/pandas-docs/stable/generated/pandas.DataFrame.convert_objects.html</a:t>
            </a:r>
            <a:endParaRPr lang="en-US" dirty="0"/>
          </a:p>
          <a:p>
            <a:r>
              <a:rPr lang="en-US" dirty="0"/>
              <a:t>To specific type:</a:t>
            </a:r>
          </a:p>
          <a:p>
            <a:pPr lvl="1"/>
            <a:r>
              <a:rPr lang="en-US" sz="20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df.to_datetime</a:t>
            </a:r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() </a:t>
            </a:r>
            <a:r>
              <a:rPr lang="en-US" dirty="0"/>
              <a:t>– converts columns to date/time format</a:t>
            </a:r>
          </a:p>
          <a:p>
            <a:pPr lvl="1"/>
            <a:r>
              <a:rPr lang="en-US" sz="20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df.to_numeric</a:t>
            </a:r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() </a:t>
            </a:r>
            <a:r>
              <a:rPr lang="en-US" dirty="0"/>
              <a:t>– converts columns to numeric format</a:t>
            </a:r>
          </a:p>
          <a:p>
            <a:pPr lvl="1"/>
            <a:r>
              <a:rPr lang="en-US" dirty="0"/>
              <a:t>Similar function:</a:t>
            </a:r>
          </a:p>
          <a:p>
            <a:pPr lvl="2"/>
            <a:r>
              <a:rPr lang="en-US" sz="15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</a:t>
            </a:r>
            <a:r>
              <a:rPr lang="en-US" sz="15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[‘column1’].</a:t>
            </a:r>
            <a:r>
              <a:rPr lang="en-US" sz="15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astype</a:t>
            </a:r>
            <a:r>
              <a:rPr lang="en-US" sz="15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(‘float’) </a:t>
            </a:r>
            <a:r>
              <a:rPr lang="en-US" dirty="0"/>
              <a:t>– converts column 1 to float. Instead of float, string or other functions can be used</a:t>
            </a:r>
          </a:p>
        </p:txBody>
      </p:sp>
    </p:spTree>
    <p:extLst>
      <p:ext uri="{BB962C8B-B14F-4D97-AF65-F5344CB8AC3E}">
        <p14:creationId xmlns:p14="http://schemas.microsoft.com/office/powerpoint/2010/main" val="157847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Adding and Deleting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specific rows:</a:t>
            </a:r>
          </a:p>
          <a:p>
            <a:pPr lvl="1"/>
            <a:r>
              <a:rPr lang="en-US" sz="20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</a:t>
            </a:r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[3:10]</a:t>
            </a:r>
          </a:p>
          <a:p>
            <a:r>
              <a:rPr lang="en-US" dirty="0"/>
              <a:t>Getting specific rows for specific columns:</a:t>
            </a:r>
          </a:p>
          <a:p>
            <a:pPr lvl="1"/>
            <a:r>
              <a:rPr lang="en-US" sz="20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</a:t>
            </a:r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[[‘column1’,’column2]][:10]</a:t>
            </a:r>
          </a:p>
          <a:p>
            <a:r>
              <a:rPr lang="en-US" dirty="0"/>
              <a:t>Adding columns:</a:t>
            </a:r>
          </a:p>
          <a:p>
            <a:pPr lvl="1"/>
            <a:r>
              <a:rPr lang="en-US" sz="20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</a:t>
            </a:r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[‘new column’] = </a:t>
            </a:r>
            <a:r>
              <a:rPr lang="en-US" sz="20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mylist</a:t>
            </a:r>
            <a:endParaRPr lang="en-US" sz="2000" dirty="0">
              <a:latin typeface="Lucida Sans Typewriter" panose="020B0602040502020304" pitchFamily="33" charset="0"/>
              <a:cs typeface="Lucida Sans Typewriter" panose="020B0602040502020304" pitchFamily="33" charset="0"/>
            </a:endParaRPr>
          </a:p>
          <a:p>
            <a:r>
              <a:rPr lang="en-US" dirty="0"/>
              <a:t>Deleting columns:</a:t>
            </a:r>
          </a:p>
          <a:p>
            <a:pPr lvl="1"/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df1= </a:t>
            </a:r>
            <a:r>
              <a:rPr lang="en-US" sz="20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df.drop</a:t>
            </a:r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(‘column5’)</a:t>
            </a:r>
          </a:p>
        </p:txBody>
      </p:sp>
    </p:spTree>
    <p:extLst>
      <p:ext uri="{BB962C8B-B14F-4D97-AF65-F5344CB8AC3E}">
        <p14:creationId xmlns:p14="http://schemas.microsoft.com/office/powerpoint/2010/main" val="206860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queries:</a:t>
            </a:r>
          </a:p>
          <a:p>
            <a:pPr lvl="1"/>
            <a:r>
              <a:rPr lang="en-US" sz="18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df1 = </a:t>
            </a:r>
            <a:r>
              <a:rPr lang="en-US" sz="18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</a:t>
            </a:r>
            <a:r>
              <a:rPr lang="en-US" sz="18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[</a:t>
            </a:r>
            <a:r>
              <a:rPr lang="en-US" sz="18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</a:t>
            </a:r>
            <a:r>
              <a:rPr lang="en-US" sz="18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[‘Income’] &gt;= 1000] </a:t>
            </a:r>
            <a:r>
              <a:rPr lang="en-US" dirty="0"/>
              <a:t>– getting incomes higher than or equal to 1000</a:t>
            </a:r>
          </a:p>
          <a:p>
            <a:pPr lvl="1"/>
            <a:r>
              <a:rPr lang="en-US" sz="18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df1 = </a:t>
            </a:r>
            <a:r>
              <a:rPr lang="en-US" sz="18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</a:t>
            </a:r>
            <a:r>
              <a:rPr lang="en-US" sz="18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[</a:t>
            </a:r>
            <a:r>
              <a:rPr lang="en-US" sz="18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</a:t>
            </a:r>
            <a:r>
              <a:rPr lang="en-US" sz="18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[‘Income’] == </a:t>
            </a:r>
            <a:r>
              <a:rPr lang="en-US" sz="18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</a:t>
            </a:r>
            <a:r>
              <a:rPr lang="en-US" sz="18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[‘Income’].max()] </a:t>
            </a:r>
            <a:r>
              <a:rPr lang="en-US" dirty="0"/>
              <a:t>– getting only the highest income entries</a:t>
            </a:r>
          </a:p>
          <a:p>
            <a:r>
              <a:rPr lang="en-US" dirty="0"/>
              <a:t>Joint queries:</a:t>
            </a:r>
          </a:p>
          <a:p>
            <a:pPr lvl="1"/>
            <a:r>
              <a:rPr lang="en-US" sz="18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df1 = </a:t>
            </a:r>
            <a:r>
              <a:rPr lang="en-US" sz="18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</a:t>
            </a:r>
            <a:r>
              <a:rPr lang="en-US" sz="18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[(</a:t>
            </a:r>
            <a:r>
              <a:rPr lang="en-US" sz="18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</a:t>
            </a:r>
            <a:r>
              <a:rPr lang="en-US" sz="18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[‘Income’] &lt; 50000) &amp; (</a:t>
            </a:r>
            <a:r>
              <a:rPr lang="en-US" sz="18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</a:t>
            </a:r>
            <a:r>
              <a:rPr lang="en-US" sz="18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[‘Age’] &gt; 20)] </a:t>
            </a:r>
            <a:r>
              <a:rPr lang="en-US" dirty="0"/>
              <a:t>– getting the rows with income less than 50,000 and age greater than 20</a:t>
            </a:r>
          </a:p>
        </p:txBody>
      </p:sp>
    </p:spTree>
    <p:extLst>
      <p:ext uri="{BB962C8B-B14F-4D97-AF65-F5344CB8AC3E}">
        <p14:creationId xmlns:p14="http://schemas.microsoft.com/office/powerpoint/2010/main" val="330436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out whether a row or a column has missing data:</a:t>
            </a:r>
          </a:p>
          <a:p>
            <a:pPr lvl="1"/>
            <a:r>
              <a:rPr lang="en-US" sz="18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df.isnull</a:t>
            </a:r>
            <a:r>
              <a:rPr lang="en-US" sz="18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()</a:t>
            </a:r>
          </a:p>
          <a:p>
            <a:r>
              <a:rPr lang="en-US" dirty="0"/>
              <a:t>Dropping the rows with missing data:</a:t>
            </a:r>
          </a:p>
          <a:p>
            <a:pPr lvl="1"/>
            <a:r>
              <a:rPr lang="en-US" sz="18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df.dropna</a:t>
            </a:r>
            <a:endParaRPr lang="en-US" sz="1800" dirty="0">
              <a:latin typeface="Lucida Sans Typewriter" panose="020B0602040502020304" pitchFamily="33" charset="0"/>
              <a:cs typeface="Lucida Sans Typewriter" panose="020B0602040502020304" pitchFamily="33" charset="0"/>
            </a:endParaRPr>
          </a:p>
          <a:p>
            <a:r>
              <a:rPr lang="en-US" dirty="0"/>
              <a:t>Replacing missing data with certain values:</a:t>
            </a:r>
          </a:p>
          <a:p>
            <a:pPr lvl="1"/>
            <a:r>
              <a:rPr lang="en-US" sz="18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df.fillna</a:t>
            </a:r>
            <a:r>
              <a:rPr lang="en-US" sz="18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(0) </a:t>
            </a:r>
            <a:r>
              <a:rPr lang="en-US" dirty="0"/>
              <a:t>– in this case all missing data will be given the value of 0</a:t>
            </a:r>
          </a:p>
        </p:txBody>
      </p:sp>
    </p:spTree>
    <p:extLst>
      <p:ext uri="{BB962C8B-B14F-4D97-AF65-F5344CB8AC3E}">
        <p14:creationId xmlns:p14="http://schemas.microsoft.com/office/powerpoint/2010/main" val="627222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 lets get our hands dirty!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1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50" dirty="0">
                <a:solidFill>
                  <a:prstClr val="black"/>
                </a:solidFill>
                <a:latin typeface="Calibri"/>
              </a:rPr>
              <a:t>What is Pandas?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 that works with data structures</a:t>
            </a:r>
          </a:p>
          <a:p>
            <a:r>
              <a:rPr lang="en-US" dirty="0"/>
              <a:t>Specifically aimed at working with ‘relational’ or ‘labeled’ data</a:t>
            </a:r>
          </a:p>
          <a:p>
            <a:r>
              <a:rPr lang="en-US" dirty="0"/>
              <a:t>Mainly used for Data Munging</a:t>
            </a:r>
          </a:p>
          <a:p>
            <a:r>
              <a:rPr lang="en-US" dirty="0"/>
              <a:t>Works nicely with:</a:t>
            </a:r>
          </a:p>
          <a:p>
            <a:pPr lvl="1"/>
            <a:r>
              <a:rPr lang="en-US" dirty="0"/>
              <a:t>Tabular data –SQL tables and Excel Spreadsheets</a:t>
            </a:r>
          </a:p>
          <a:p>
            <a:pPr lvl="1"/>
            <a:r>
              <a:rPr lang="en-US" dirty="0"/>
              <a:t>Ordered and unordered time series data </a:t>
            </a:r>
          </a:p>
          <a:p>
            <a:pPr lvl="1"/>
            <a:r>
              <a:rPr lang="en-US" dirty="0"/>
              <a:t>Arbitrary Matrix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4562" y="6488668"/>
            <a:ext cx="543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http://pandas.pydata.org/pandas-docs/stable/#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81" y="5023783"/>
            <a:ext cx="2823619" cy="146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1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50" dirty="0">
                <a:solidFill>
                  <a:prstClr val="black"/>
                </a:solidFill>
                <a:latin typeface="Calibri"/>
              </a:rPr>
              <a:t>Documentation and Tutorials</a:t>
            </a:r>
            <a:r>
              <a:rPr lang="en-US" dirty="0">
                <a:solidFill>
                  <a:prstClr val="black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226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Documentation:</a:t>
            </a:r>
          </a:p>
          <a:p>
            <a:pPr lvl="1"/>
            <a:r>
              <a:rPr lang="en-US" sz="1600" dirty="0">
                <a:hlinkClick r:id="rId2"/>
              </a:rPr>
              <a:t>http://pandas.pydata.org/pandas-docs/stable/index.html</a:t>
            </a:r>
            <a:endParaRPr lang="en-US" sz="1600" dirty="0"/>
          </a:p>
          <a:p>
            <a:r>
              <a:rPr lang="en-US" sz="2000" dirty="0"/>
              <a:t>Installation:</a:t>
            </a:r>
          </a:p>
          <a:p>
            <a:pPr lvl="1"/>
            <a:r>
              <a:rPr lang="en-US" sz="1600" dirty="0">
                <a:hlinkClick r:id="rId3"/>
              </a:rPr>
              <a:t>http://pandas.pydata.org/pandas-docs/stable/install.html</a:t>
            </a:r>
            <a:endParaRPr lang="en-US" sz="1600" dirty="0"/>
          </a:p>
          <a:p>
            <a:r>
              <a:rPr lang="en-US" sz="2000" dirty="0"/>
              <a:t>Link to Tutorials (very helpful!):</a:t>
            </a:r>
          </a:p>
          <a:p>
            <a:pPr lvl="1"/>
            <a:r>
              <a:rPr lang="en-US" sz="1600" dirty="0">
                <a:hlinkClick r:id="rId4"/>
              </a:rPr>
              <a:t>http://pandas.pydata.org/pandas-docs/stable/tutorials.html</a:t>
            </a:r>
            <a:endParaRPr lang="en-US" sz="1600" dirty="0"/>
          </a:p>
          <a:p>
            <a:r>
              <a:rPr lang="en-US" sz="2000" dirty="0"/>
              <a:t>Developers’ Website – </a:t>
            </a:r>
            <a:r>
              <a:rPr lang="en-US" sz="2000" dirty="0" err="1"/>
              <a:t>PyData</a:t>
            </a:r>
            <a:r>
              <a:rPr lang="en-US" sz="2000" dirty="0"/>
              <a:t>:</a:t>
            </a:r>
          </a:p>
          <a:p>
            <a:pPr lvl="1"/>
            <a:r>
              <a:rPr lang="en-US" sz="1600" dirty="0">
                <a:hlinkClick r:id="rId5"/>
              </a:rPr>
              <a:t>http://pandas.pydata.org/</a:t>
            </a:r>
            <a:endParaRPr lang="en-US" sz="1600" dirty="0"/>
          </a:p>
          <a:p>
            <a:r>
              <a:rPr lang="en-US" sz="2000" dirty="0" err="1"/>
              <a:t>Datacamp</a:t>
            </a:r>
            <a:r>
              <a:rPr lang="en-US" sz="2000" dirty="0"/>
              <a:t> Tutorial (good starting point):</a:t>
            </a:r>
          </a:p>
          <a:p>
            <a:pPr lvl="1"/>
            <a:r>
              <a:rPr lang="en-US" sz="1600" dirty="0">
                <a:hlinkClick r:id="rId6"/>
              </a:rPr>
              <a:t>https://www.datacamp.com/community/tutorials/pandas-tutorial-dataframe-python#gs.w2AWHh0</a:t>
            </a:r>
            <a:endParaRPr lang="en-US" sz="1600" dirty="0"/>
          </a:p>
          <a:p>
            <a:r>
              <a:rPr lang="en-US" sz="2000" dirty="0"/>
              <a:t>Data School YouTube Channel for Pandas:</a:t>
            </a:r>
          </a:p>
          <a:p>
            <a:pPr lvl="1"/>
            <a:r>
              <a:rPr lang="en-US" sz="1600" dirty="0">
                <a:hlinkClick r:id="rId7"/>
              </a:rPr>
              <a:t>https://www.youtube.com/playlist?list=PL5-da3qGB5ICCsgW1MxlZ0Hq8LL5U3u9y</a:t>
            </a:r>
            <a:endParaRPr lang="en-US" sz="1600" dirty="0"/>
          </a:p>
          <a:p>
            <a:r>
              <a:rPr lang="en-US" sz="2000" dirty="0"/>
              <a:t>Greg Reda tutorial to data structures (very interesting):</a:t>
            </a:r>
          </a:p>
          <a:p>
            <a:pPr lvl="1"/>
            <a:r>
              <a:rPr lang="en-US" sz="1600" dirty="0">
                <a:hlinkClick r:id="rId8"/>
              </a:rPr>
              <a:t>http://www.gregreda.com/2013/10/26/intro-to-pandas-data-structures/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755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Structures in Pandas – Series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One-dimensional object similar to an array, list, or column in a table</a:t>
            </a:r>
          </a:p>
          <a:p>
            <a:r>
              <a:rPr lang="en-US" sz="2000" dirty="0"/>
              <a:t>Will assign a labeled index to each item in the Series: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Or index can be specified: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613475"/>
            <a:ext cx="7086600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27" y="4546355"/>
            <a:ext cx="7273471" cy="16065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4000" y="6523872"/>
            <a:ext cx="7866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http://www.gregreda.com/2013/10/26/intro-to-pandas-data-structures/</a:t>
            </a:r>
          </a:p>
        </p:txBody>
      </p:sp>
    </p:spTree>
    <p:extLst>
      <p:ext uri="{BB962C8B-B14F-4D97-AF65-F5344CB8AC3E}">
        <p14:creationId xmlns:p14="http://schemas.microsoft.com/office/powerpoint/2010/main" val="340498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Structures in Pandas – Series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Can be constructed from a dictionary as well: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Can carry out:</a:t>
            </a:r>
          </a:p>
          <a:p>
            <a:pPr lvl="1"/>
            <a:r>
              <a:rPr lang="en-US" sz="1600" dirty="0"/>
              <a:t>Specific items indexing – </a:t>
            </a:r>
            <a:r>
              <a:rPr lang="en-US" sz="16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cities[‘Chicago’]</a:t>
            </a:r>
            <a:r>
              <a:rPr lang="en-US" sz="1600" dirty="0"/>
              <a:t>  or </a:t>
            </a:r>
            <a:r>
              <a:rPr lang="en-US" sz="16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cities[‘Chicago’, ‘Portland’]</a:t>
            </a:r>
          </a:p>
          <a:p>
            <a:pPr lvl="1"/>
            <a:r>
              <a:rPr lang="en-US" sz="1600" dirty="0"/>
              <a:t>Boolean indexing – </a:t>
            </a:r>
            <a:r>
              <a:rPr lang="en-US" sz="16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cities[cities &lt; 1000]</a:t>
            </a:r>
          </a:p>
          <a:p>
            <a:pPr lvl="1"/>
            <a:r>
              <a:rPr lang="en-US" sz="1600" dirty="0"/>
              <a:t>Changing values – </a:t>
            </a:r>
            <a:r>
              <a:rPr lang="en-US" sz="16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cities[‘Chicago’] = 1400</a:t>
            </a:r>
          </a:p>
          <a:p>
            <a:pPr lvl="1"/>
            <a:r>
              <a:rPr lang="en-US" sz="1600" dirty="0"/>
              <a:t>Mathematical operations – </a:t>
            </a:r>
            <a:r>
              <a:rPr lang="en-US" sz="16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cities/3</a:t>
            </a:r>
          </a:p>
          <a:p>
            <a:pPr lvl="1"/>
            <a:r>
              <a:rPr lang="en-US" sz="1600" dirty="0"/>
              <a:t>Checking content  - </a:t>
            </a:r>
            <a:r>
              <a:rPr lang="en-US" sz="16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‘Seattle’ in cities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6523872"/>
            <a:ext cx="7866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http://www.gregreda.com/2013/10/26/intro-to-pandas-data-structures/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47" y="2183231"/>
            <a:ext cx="70770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2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Structures in Pandas –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Tabular data structure comprised of rows and columns, similar to a spreadsheet, database table, or R's </a:t>
            </a:r>
            <a:r>
              <a:rPr lang="en-US" sz="2400" dirty="0" err="1"/>
              <a:t>data.frame</a:t>
            </a:r>
            <a:r>
              <a:rPr lang="en-US" sz="2400" dirty="0"/>
              <a:t> object</a:t>
            </a:r>
          </a:p>
          <a:p>
            <a:r>
              <a:rPr lang="en-US" sz="2400" dirty="0"/>
              <a:t>Can also think of a </a:t>
            </a:r>
            <a:r>
              <a:rPr lang="en-US" sz="2400" dirty="0" err="1"/>
              <a:t>DataFrame</a:t>
            </a:r>
            <a:r>
              <a:rPr lang="en-US" sz="2400" dirty="0"/>
              <a:t> as a group of Series objects that share an index (the column names)</a:t>
            </a:r>
          </a:p>
          <a:p>
            <a:r>
              <a:rPr lang="en-US" sz="2400" dirty="0"/>
              <a:t>Is the most common type of data structure used for most of the data munging, and we will be spending a bit more time with Data Frames</a:t>
            </a:r>
          </a:p>
          <a:p>
            <a:r>
              <a:rPr lang="en-US" sz="2400" dirty="0"/>
              <a:t>Created using – </a:t>
            </a:r>
            <a:r>
              <a:rPr lang="en-US" sz="20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pd.DataFrame</a:t>
            </a:r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()</a:t>
            </a:r>
            <a:endParaRPr lang="en-US" sz="2400" dirty="0">
              <a:latin typeface="Lucida Sans Typewriter" panose="020B0602040502020304" pitchFamily="33" charset="0"/>
              <a:cs typeface="Lucida Sans Typewriter" panose="020B0602040502020304" pitchFamily="33" charset="0"/>
            </a:endParaRPr>
          </a:p>
          <a:p>
            <a:r>
              <a:rPr lang="en-US" sz="2400" dirty="0"/>
              <a:t>Documentation:</a:t>
            </a:r>
          </a:p>
          <a:p>
            <a:pPr lvl="1"/>
            <a:r>
              <a:rPr lang="en-US" sz="2000" dirty="0">
                <a:hlinkClick r:id="rId2"/>
              </a:rPr>
              <a:t>http://pandas.pydata.org/pandas-docs/stable/generated/pandas.DataFrame.html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524000" y="6523872"/>
            <a:ext cx="7866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http://www.gregreda.com/2013/10/26/intro-to-pandas-data-structures/</a:t>
            </a:r>
          </a:p>
        </p:txBody>
      </p:sp>
    </p:spTree>
    <p:extLst>
      <p:ext uri="{BB962C8B-B14F-4D97-AF65-F5344CB8AC3E}">
        <p14:creationId xmlns:p14="http://schemas.microsoft.com/office/powerpoint/2010/main" val="198674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DataFrame</a:t>
            </a:r>
            <a:r>
              <a:rPr lang="en-US" dirty="0"/>
              <a:t> using direct data input: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97124"/>
            <a:ext cx="72104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7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Reading from a CSV file – </a:t>
            </a:r>
            <a:r>
              <a:rPr lang="en-US" sz="22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read_csv</a:t>
            </a:r>
            <a:r>
              <a:rPr lang="en-US" sz="22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()</a:t>
            </a:r>
          </a:p>
          <a:p>
            <a:pPr lvl="1"/>
            <a:r>
              <a:rPr lang="en-US" dirty="0"/>
              <a:t>Example - </a:t>
            </a:r>
            <a:r>
              <a:rPr lang="en-US" sz="19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data  = </a:t>
            </a:r>
            <a:r>
              <a:rPr lang="en-US" sz="19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pd.read_csv</a:t>
            </a:r>
            <a:r>
              <a:rPr lang="en-US" sz="19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(‘hello.csv’)</a:t>
            </a:r>
            <a:endParaRPr lang="en-US" dirty="0">
              <a:latin typeface="Lucida Sans Typewriter" panose="020B0602040502020304" pitchFamily="33" charset="0"/>
              <a:cs typeface="Lucida Sans Typewriter" panose="020B0602040502020304" pitchFamily="33" charset="0"/>
            </a:endParaRPr>
          </a:p>
          <a:p>
            <a:pPr lvl="1"/>
            <a:r>
              <a:rPr lang="en-US" dirty="0">
                <a:hlinkClick r:id="rId2"/>
              </a:rPr>
              <a:t>http://pandas.pydata.org/pandas-docs/stable/generated/pandas.read_csv.html</a:t>
            </a:r>
            <a:endParaRPr lang="en-US" dirty="0"/>
          </a:p>
          <a:p>
            <a:pPr lvl="1"/>
            <a:r>
              <a:rPr lang="en-US" dirty="0"/>
              <a:t>Similar useful functions:</a:t>
            </a:r>
          </a:p>
          <a:p>
            <a:pPr lvl="2"/>
            <a:r>
              <a:rPr lang="en-US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read_fwf</a:t>
            </a:r>
            <a:r>
              <a:rPr lang="en-US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() </a:t>
            </a:r>
            <a:r>
              <a:rPr lang="en-US" dirty="0"/>
              <a:t>– reads files with fixed widths</a:t>
            </a:r>
          </a:p>
          <a:p>
            <a:pPr lvl="2"/>
            <a:r>
              <a:rPr lang="en-US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read_table</a:t>
            </a:r>
            <a:r>
              <a:rPr lang="en-US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() </a:t>
            </a:r>
            <a:r>
              <a:rPr lang="en-US" dirty="0"/>
              <a:t>– reads text tables and can guess separators</a:t>
            </a:r>
          </a:p>
          <a:p>
            <a:r>
              <a:rPr lang="en-US" dirty="0"/>
              <a:t>Writing to a CSV file – </a:t>
            </a:r>
            <a:r>
              <a:rPr lang="en-US" sz="22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to_csv</a:t>
            </a:r>
            <a:r>
              <a:rPr lang="en-US" sz="22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()</a:t>
            </a:r>
            <a:endParaRPr lang="en-US" dirty="0">
              <a:latin typeface="Lucida Sans Typewriter" panose="020B0602040502020304" pitchFamily="33" charset="0"/>
              <a:cs typeface="Lucida Sans Typewriter" panose="020B0602040502020304" pitchFamily="33" charset="0"/>
            </a:endParaRPr>
          </a:p>
          <a:p>
            <a:pPr lvl="1"/>
            <a:r>
              <a:rPr lang="en-US" dirty="0"/>
              <a:t>Example = </a:t>
            </a:r>
            <a:r>
              <a:rPr lang="en-US" sz="19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data.tp_csv</a:t>
            </a:r>
            <a:r>
              <a:rPr lang="en-US" sz="19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(‘</a:t>
            </a:r>
            <a:r>
              <a:rPr lang="en-US" sz="19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mydata</a:t>
            </a:r>
            <a:r>
              <a:rPr lang="en-US" sz="19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/data.csv’)</a:t>
            </a:r>
            <a:endParaRPr lang="en-US" dirty="0">
              <a:latin typeface="Lucida Sans Typewriter" panose="020B0602040502020304" pitchFamily="33" charset="0"/>
              <a:cs typeface="Lucida Sans Typewriter" panose="020B0602040502020304" pitchFamily="33" charset="0"/>
            </a:endParaRPr>
          </a:p>
          <a:p>
            <a:pPr lvl="1"/>
            <a:r>
              <a:rPr lang="en-US" dirty="0">
                <a:hlinkClick r:id="rId3"/>
              </a:rPr>
              <a:t>http://pandas.pydata.org/pandas-docs/stable/generated/pandas.DataFrame.to_csv.html</a:t>
            </a:r>
            <a:endParaRPr lang="en-US" dirty="0"/>
          </a:p>
          <a:p>
            <a:pPr lvl="1"/>
            <a:r>
              <a:rPr lang="en-US" dirty="0"/>
              <a:t>Similar useful functions:</a:t>
            </a:r>
          </a:p>
          <a:p>
            <a:pPr lvl="2"/>
            <a:r>
              <a:rPr lang="en-US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to_sql</a:t>
            </a:r>
            <a:r>
              <a:rPr lang="en-US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() </a:t>
            </a:r>
            <a:r>
              <a:rPr lang="en-US" dirty="0"/>
              <a:t>– writes data into </a:t>
            </a:r>
            <a:r>
              <a:rPr lang="en-US" dirty="0" err="1"/>
              <a:t>sql</a:t>
            </a:r>
            <a:r>
              <a:rPr lang="en-US" dirty="0"/>
              <a:t> table</a:t>
            </a:r>
          </a:p>
          <a:p>
            <a:pPr lvl="2"/>
            <a:r>
              <a:rPr lang="en-US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to_JSON</a:t>
            </a:r>
            <a:r>
              <a:rPr lang="en-US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() </a:t>
            </a:r>
            <a:r>
              <a:rPr lang="en-US" dirty="0"/>
              <a:t>– writes data to JSON</a:t>
            </a:r>
          </a:p>
        </p:txBody>
      </p:sp>
    </p:spTree>
    <p:extLst>
      <p:ext uri="{BB962C8B-B14F-4D97-AF65-F5344CB8AC3E}">
        <p14:creationId xmlns:p14="http://schemas.microsoft.com/office/powerpoint/2010/main" val="400879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the name of column names:</a:t>
            </a:r>
          </a:p>
          <a:p>
            <a:pPr lvl="1"/>
            <a:r>
              <a:rPr lang="en-US" sz="18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list(</a:t>
            </a:r>
            <a:r>
              <a:rPr lang="en-US" sz="18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df.columns.values</a:t>
            </a:r>
            <a:r>
              <a:rPr lang="en-US" sz="18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)</a:t>
            </a:r>
          </a:p>
          <a:p>
            <a:r>
              <a:rPr lang="en-US" dirty="0"/>
              <a:t>Looking at the type of data for each of the columns:</a:t>
            </a:r>
          </a:p>
          <a:p>
            <a:pPr lvl="1">
              <a:lnSpc>
                <a:spcPct val="100000"/>
              </a:lnSpc>
            </a:pPr>
            <a:r>
              <a:rPr lang="en-US" sz="18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df.dtypes</a:t>
            </a:r>
            <a:endParaRPr lang="en-US" sz="1800" dirty="0">
              <a:latin typeface="Lucida Sans Typewriter" panose="020B0602040502020304" pitchFamily="33" charset="0"/>
              <a:cs typeface="Lucida Sans Typewriter" panose="020B0602040502020304" pitchFamily="33" charset="0"/>
            </a:endParaRPr>
          </a:p>
          <a:p>
            <a:r>
              <a:rPr lang="en-US" dirty="0"/>
              <a:t>Looking at first 5 rows:</a:t>
            </a:r>
          </a:p>
          <a:p>
            <a:pPr lvl="1">
              <a:lnSpc>
                <a:spcPct val="100000"/>
              </a:lnSpc>
            </a:pPr>
            <a:r>
              <a:rPr lang="en-US" sz="18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df.head</a:t>
            </a:r>
            <a:r>
              <a:rPr lang="en-US" sz="18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()</a:t>
            </a:r>
          </a:p>
          <a:p>
            <a:r>
              <a:rPr lang="en-US" dirty="0"/>
              <a:t>Number of rows and columns:</a:t>
            </a:r>
          </a:p>
          <a:p>
            <a:pPr lvl="1">
              <a:lnSpc>
                <a:spcPct val="100000"/>
              </a:lnSpc>
            </a:pPr>
            <a:r>
              <a:rPr lang="en-US" sz="18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df.shape</a:t>
            </a:r>
            <a:endParaRPr lang="en-US" sz="1800" dirty="0">
              <a:latin typeface="Lucida Sans Typewriter" panose="020B0602040502020304" pitchFamily="33" charset="0"/>
              <a:cs typeface="Lucida Sans Typewriter" panose="020B0602040502020304" pitchFamily="33" charset="0"/>
            </a:endParaRPr>
          </a:p>
          <a:p>
            <a:r>
              <a:rPr lang="en-US" dirty="0"/>
              <a:t>Number of dimensions:</a:t>
            </a:r>
          </a:p>
          <a:p>
            <a:pPr lvl="1">
              <a:lnSpc>
                <a:spcPct val="100000"/>
              </a:lnSpc>
            </a:pPr>
            <a:r>
              <a:rPr lang="en-US" sz="1800" dirty="0" err="1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df.ndim</a:t>
            </a:r>
            <a:endParaRPr lang="en-US" sz="1800" dirty="0">
              <a:latin typeface="Lucida Sans Typewriter" panose="020B0602040502020304" pitchFamily="33" charset="0"/>
              <a:cs typeface="Lucida Sans Typewriter" panose="020B0602040502020304" pitchFamily="3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69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728</Words>
  <Application>Microsoft Office PowerPoint</Application>
  <PresentationFormat>On-screen Show (4:3)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Lucida Sans Typewriter</vt:lpstr>
      <vt:lpstr>Office Theme</vt:lpstr>
      <vt:lpstr>Data Brief Look in to Pandas</vt:lpstr>
      <vt:lpstr>What is Pandas? </vt:lpstr>
      <vt:lpstr>Documentation and Tutorials </vt:lpstr>
      <vt:lpstr>Data Structures in Pandas – Series (1)</vt:lpstr>
      <vt:lpstr>Data Structures in Pandas – Series (2)</vt:lpstr>
      <vt:lpstr>Data Structures in Pandas – Data Frame</vt:lpstr>
      <vt:lpstr>Reading and Writing Data (1)</vt:lpstr>
      <vt:lpstr>Reading and Writing Data (2)</vt:lpstr>
      <vt:lpstr>Describing Data</vt:lpstr>
      <vt:lpstr>Converting Data</vt:lpstr>
      <vt:lpstr>Indexing, Adding and Deleting</vt:lpstr>
      <vt:lpstr>Data Slicing</vt:lpstr>
      <vt:lpstr>Handling Missing Data</vt:lpstr>
      <vt:lpstr>Now lets get our hands dirty!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Handling with Pandas</dc:title>
  <dc:creator>Khan Alam</dc:creator>
  <cp:lastModifiedBy>Rahman, Mohammad Saifur</cp:lastModifiedBy>
  <cp:revision>23</cp:revision>
  <dcterms:created xsi:type="dcterms:W3CDTF">2017-04-26T19:58:44Z</dcterms:created>
  <dcterms:modified xsi:type="dcterms:W3CDTF">2018-08-09T00:01:24Z</dcterms:modified>
</cp:coreProperties>
</file>