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6" r:id="rId2"/>
    <p:sldId id="259" r:id="rId3"/>
    <p:sldId id="260" r:id="rId4"/>
    <p:sldId id="271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44E75-B409-4BF2-9FAF-11DF02E6E2C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FD92F-D972-4388-AD70-01ACF5F2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6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6FBE9-32F2-4397-B41F-03A02F37F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514599"/>
            <a:ext cx="9440034" cy="1828801"/>
          </a:xfrm>
        </p:spPr>
        <p:txBody>
          <a:bodyPr/>
          <a:lstStyle/>
          <a:p>
            <a:r>
              <a:rPr lang="ru-RU" dirty="0"/>
              <a:t>Язык программирования</a:t>
            </a:r>
            <a:br>
              <a:rPr lang="ru-RU" dirty="0"/>
            </a:br>
            <a:r>
              <a:rPr lang="en-US" dirty="0"/>
              <a:t>SNE-2023</a:t>
            </a:r>
          </a:p>
        </p:txBody>
      </p:sp>
    </p:spTree>
    <p:extLst>
      <p:ext uri="{BB962C8B-B14F-4D97-AF65-F5344CB8AC3E}">
        <p14:creationId xmlns:p14="http://schemas.microsoft.com/office/powerpoint/2010/main" val="8177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C60A397-4662-44AC-AA61-16B426F2EE8C}"/>
              </a:ext>
            </a:extLst>
          </p:cNvPr>
          <p:cNvSpPr/>
          <p:nvPr/>
        </p:nvSpPr>
        <p:spPr>
          <a:xfrm>
            <a:off x="394634" y="1436167"/>
            <a:ext cx="11402729" cy="4733824"/>
          </a:xfrm>
          <a:prstGeom prst="rect">
            <a:avLst/>
          </a:prstGeom>
          <a:solidFill>
            <a:schemeClr val="lt1">
              <a:alpha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55C99-7217-4776-BFE1-3E8FA80853E6}"/>
              </a:ext>
            </a:extLst>
          </p:cNvPr>
          <p:cNvSpPr txBox="1"/>
          <p:nvPr/>
        </p:nvSpPr>
        <p:spPr>
          <a:xfrm>
            <a:off x="3367622" y="272510"/>
            <a:ext cx="5456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Объявления данных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BC720-5585-41F2-9717-E0A9CD6EFF8D}"/>
              </a:ext>
            </a:extLst>
          </p:cNvPr>
          <p:cNvSpPr txBox="1"/>
          <p:nvPr/>
        </p:nvSpPr>
        <p:spPr>
          <a:xfrm>
            <a:off x="1366783" y="1456282"/>
            <a:ext cx="9458428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bg1"/>
                </a:solidFill>
              </a:rPr>
              <a:t>1)	</a:t>
            </a:r>
            <a:r>
              <a:rPr lang="ru-RU" sz="2300" dirty="0">
                <a:solidFill>
                  <a:schemeClr val="bg1"/>
                </a:solidFill>
              </a:rPr>
              <a:t>Для объявления новых переменных используется специально слово </a:t>
            </a:r>
            <a:r>
              <a:rPr lang="en-US" sz="2300" dirty="0">
                <a:solidFill>
                  <a:schemeClr val="bg1"/>
                </a:solidFill>
              </a:rPr>
              <a:t>new:</a:t>
            </a:r>
          </a:p>
          <a:p>
            <a:r>
              <a:rPr lang="en-US" sz="2300" b="1" dirty="0">
                <a:solidFill>
                  <a:schemeClr val="bg1"/>
                </a:solidFill>
              </a:rPr>
              <a:t>new</a:t>
            </a:r>
            <a:r>
              <a:rPr lang="en-US" sz="2300" dirty="0">
                <a:solidFill>
                  <a:schemeClr val="bg1"/>
                </a:solidFill>
              </a:rPr>
              <a:t> [</a:t>
            </a:r>
            <a:r>
              <a:rPr lang="ru-RU" sz="2300" dirty="0">
                <a:solidFill>
                  <a:schemeClr val="bg1"/>
                </a:solidFill>
              </a:rPr>
              <a:t>тип данных</a:t>
            </a:r>
            <a:r>
              <a:rPr lang="en-US" sz="2300" dirty="0">
                <a:solidFill>
                  <a:schemeClr val="bg1"/>
                </a:solidFill>
              </a:rPr>
              <a:t>]</a:t>
            </a:r>
            <a:r>
              <a:rPr lang="ru-RU" sz="2300" dirty="0">
                <a:solidFill>
                  <a:schemeClr val="bg1"/>
                </a:solidFill>
              </a:rPr>
              <a:t> </a:t>
            </a:r>
            <a:r>
              <a:rPr lang="en-US" sz="2300" dirty="0">
                <a:solidFill>
                  <a:schemeClr val="bg1"/>
                </a:solidFill>
              </a:rPr>
              <a:t>[</a:t>
            </a:r>
            <a:r>
              <a:rPr lang="ru-RU" sz="2300" dirty="0">
                <a:solidFill>
                  <a:schemeClr val="bg1"/>
                </a:solidFill>
              </a:rPr>
              <a:t>идентификатор</a:t>
            </a:r>
            <a:r>
              <a:rPr lang="en-US" sz="2300" dirty="0">
                <a:solidFill>
                  <a:schemeClr val="bg1"/>
                </a:solidFill>
              </a:rPr>
              <a:t>]; </a:t>
            </a:r>
          </a:p>
          <a:p>
            <a:r>
              <a:rPr lang="en-US" sz="2300" b="1" dirty="0">
                <a:solidFill>
                  <a:schemeClr val="bg1"/>
                </a:solidFill>
              </a:rPr>
              <a:t>new</a:t>
            </a:r>
            <a:r>
              <a:rPr lang="en-US" sz="2300" dirty="0">
                <a:solidFill>
                  <a:schemeClr val="bg1"/>
                </a:solidFill>
              </a:rPr>
              <a:t> text str;</a:t>
            </a:r>
          </a:p>
          <a:p>
            <a:endParaRPr lang="ru-RU" sz="2300" dirty="0">
              <a:solidFill>
                <a:schemeClr val="bg1"/>
              </a:solidFill>
            </a:endParaRPr>
          </a:p>
          <a:p>
            <a:r>
              <a:rPr lang="en-US" sz="2300" dirty="0">
                <a:solidFill>
                  <a:schemeClr val="bg1"/>
                </a:solidFill>
              </a:rPr>
              <a:t>2)</a:t>
            </a:r>
            <a:r>
              <a:rPr lang="ru-RU" sz="2300" dirty="0">
                <a:solidFill>
                  <a:schemeClr val="bg1"/>
                </a:solidFill>
              </a:rPr>
              <a:t>	Для объявления новых функций используется специально слово </a:t>
            </a:r>
            <a:r>
              <a:rPr lang="en-US" sz="2300" dirty="0">
                <a:solidFill>
                  <a:schemeClr val="bg1"/>
                </a:solidFill>
              </a:rPr>
              <a:t>function:</a:t>
            </a:r>
          </a:p>
          <a:p>
            <a:r>
              <a:rPr lang="en-US" sz="2300" dirty="0">
                <a:solidFill>
                  <a:schemeClr val="bg1"/>
                </a:solidFill>
              </a:rPr>
              <a:t>[</a:t>
            </a:r>
            <a:r>
              <a:rPr lang="ru-RU" sz="2300" dirty="0">
                <a:solidFill>
                  <a:schemeClr val="bg1"/>
                </a:solidFill>
              </a:rPr>
              <a:t>тип данных</a:t>
            </a:r>
            <a:r>
              <a:rPr lang="en-US" sz="2300" dirty="0">
                <a:solidFill>
                  <a:schemeClr val="bg1"/>
                </a:solidFill>
              </a:rPr>
              <a:t>] </a:t>
            </a:r>
            <a:r>
              <a:rPr lang="en-US" sz="2300" b="1" dirty="0">
                <a:solidFill>
                  <a:schemeClr val="bg1"/>
                </a:solidFill>
              </a:rPr>
              <a:t>function </a:t>
            </a:r>
            <a:r>
              <a:rPr lang="en-US" sz="2300" dirty="0">
                <a:solidFill>
                  <a:schemeClr val="bg1"/>
                </a:solidFill>
              </a:rPr>
              <a:t>[</a:t>
            </a:r>
            <a:r>
              <a:rPr lang="ru-RU" sz="2300" dirty="0">
                <a:solidFill>
                  <a:schemeClr val="bg1"/>
                </a:solidFill>
              </a:rPr>
              <a:t>идентификатор</a:t>
            </a:r>
            <a:r>
              <a:rPr lang="en-US" sz="2300" dirty="0">
                <a:solidFill>
                  <a:schemeClr val="bg1"/>
                </a:solidFill>
              </a:rPr>
              <a:t>]</a:t>
            </a:r>
            <a:r>
              <a:rPr lang="ru-RU" sz="2300" dirty="0">
                <a:solidFill>
                  <a:schemeClr val="bg1"/>
                </a:solidFill>
              </a:rPr>
              <a:t>(...</a:t>
            </a:r>
            <a:r>
              <a:rPr lang="en-US" sz="2300" dirty="0">
                <a:solidFill>
                  <a:schemeClr val="bg1"/>
                </a:solidFill>
              </a:rPr>
              <a:t>){…};</a:t>
            </a:r>
          </a:p>
          <a:p>
            <a:r>
              <a:rPr lang="en-US" sz="2300" dirty="0">
                <a:solidFill>
                  <a:schemeClr val="bg1"/>
                </a:solidFill>
              </a:rPr>
              <a:t>little </a:t>
            </a:r>
            <a:r>
              <a:rPr lang="en-US" sz="2300" b="1" dirty="0">
                <a:solidFill>
                  <a:schemeClr val="bg1"/>
                </a:solidFill>
              </a:rPr>
              <a:t>function</a:t>
            </a:r>
            <a:r>
              <a:rPr lang="en-US" sz="2300" dirty="0">
                <a:solidFill>
                  <a:schemeClr val="bg1"/>
                </a:solidFill>
              </a:rPr>
              <a:t> sum(…){…};</a:t>
            </a:r>
            <a:endParaRPr lang="ru-RU" sz="2300" dirty="0">
              <a:solidFill>
                <a:schemeClr val="bg1"/>
              </a:solidFill>
            </a:endParaRPr>
          </a:p>
          <a:p>
            <a:endParaRPr lang="ru-RU" sz="2300" dirty="0">
              <a:solidFill>
                <a:schemeClr val="bg1"/>
              </a:solidFill>
            </a:endParaRPr>
          </a:p>
          <a:p>
            <a:r>
              <a:rPr lang="en-US" sz="2300" dirty="0">
                <a:solidFill>
                  <a:schemeClr val="bg1"/>
                </a:solidFill>
              </a:rPr>
              <a:t>3)</a:t>
            </a:r>
            <a:r>
              <a:rPr lang="ru-RU" sz="2300" dirty="0">
                <a:solidFill>
                  <a:schemeClr val="bg1"/>
                </a:solidFill>
              </a:rPr>
              <a:t>	Для объявления параметров не используется специальное слова</a:t>
            </a:r>
            <a:r>
              <a:rPr lang="en-US" sz="2300" dirty="0">
                <a:solidFill>
                  <a:schemeClr val="bg1"/>
                </a:solidFill>
              </a:rPr>
              <a:t>:</a:t>
            </a:r>
          </a:p>
          <a:p>
            <a:r>
              <a:rPr lang="ru-RU" sz="2300" dirty="0">
                <a:solidFill>
                  <a:schemeClr val="bg1"/>
                </a:solidFill>
              </a:rPr>
              <a:t>(</a:t>
            </a:r>
            <a:r>
              <a:rPr lang="en-US" sz="2300" dirty="0">
                <a:solidFill>
                  <a:schemeClr val="bg1"/>
                </a:solidFill>
              </a:rPr>
              <a:t>[</a:t>
            </a:r>
            <a:r>
              <a:rPr lang="ru-RU" sz="2300" dirty="0">
                <a:solidFill>
                  <a:schemeClr val="bg1"/>
                </a:solidFill>
              </a:rPr>
              <a:t>тип данных</a:t>
            </a:r>
            <a:r>
              <a:rPr lang="en-US" sz="2300" dirty="0">
                <a:solidFill>
                  <a:schemeClr val="bg1"/>
                </a:solidFill>
              </a:rPr>
              <a:t>] [</a:t>
            </a:r>
            <a:r>
              <a:rPr lang="ru-RU" sz="2300" dirty="0">
                <a:solidFill>
                  <a:schemeClr val="bg1"/>
                </a:solidFill>
              </a:rPr>
              <a:t>идентификатор</a:t>
            </a:r>
            <a:r>
              <a:rPr lang="en-US" sz="2300" dirty="0">
                <a:solidFill>
                  <a:schemeClr val="bg1"/>
                </a:solidFill>
              </a:rPr>
              <a:t>], …</a:t>
            </a:r>
            <a:r>
              <a:rPr lang="ru-RU" sz="2300" dirty="0">
                <a:solidFill>
                  <a:schemeClr val="bg1"/>
                </a:solidFill>
              </a:rPr>
              <a:t>)</a:t>
            </a:r>
            <a:endParaRPr lang="en-US" sz="2300" dirty="0">
              <a:solidFill>
                <a:schemeClr val="bg1"/>
              </a:solidFill>
            </a:endParaRPr>
          </a:p>
          <a:p>
            <a:r>
              <a:rPr lang="en-US" sz="2300" dirty="0">
                <a:solidFill>
                  <a:schemeClr val="bg1"/>
                </a:solidFill>
              </a:rPr>
              <a:t>(text str1, little numb1, …)</a:t>
            </a:r>
            <a:endParaRPr lang="ru-RU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34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C60A397-4662-44AC-AA61-16B426F2EE8C}"/>
              </a:ext>
            </a:extLst>
          </p:cNvPr>
          <p:cNvSpPr/>
          <p:nvPr/>
        </p:nvSpPr>
        <p:spPr>
          <a:xfrm>
            <a:off x="394634" y="1436167"/>
            <a:ext cx="11402729" cy="4733824"/>
          </a:xfrm>
          <a:prstGeom prst="rect">
            <a:avLst/>
          </a:prstGeom>
          <a:solidFill>
            <a:schemeClr val="lt1">
              <a:alpha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55C99-7217-4776-BFE1-3E8FA80853E6}"/>
              </a:ext>
            </a:extLst>
          </p:cNvPr>
          <p:cNvSpPr txBox="1"/>
          <p:nvPr/>
        </p:nvSpPr>
        <p:spPr>
          <a:xfrm>
            <a:off x="854432" y="195360"/>
            <a:ext cx="10483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Арифметические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операторы сравнения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BC720-5585-41F2-9717-E0A9CD6EFF8D}"/>
              </a:ext>
            </a:extLst>
          </p:cNvPr>
          <p:cNvSpPr txBox="1"/>
          <p:nvPr/>
        </p:nvSpPr>
        <p:spPr>
          <a:xfrm>
            <a:off x="1366784" y="1686411"/>
            <a:ext cx="9458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	</a:t>
            </a:r>
            <a:endParaRPr lang="ru-RU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63B3152B-EA95-4FBE-94DE-9A62CEE29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367218"/>
              </p:ext>
            </p:extLst>
          </p:nvPr>
        </p:nvGraphicFramePr>
        <p:xfrm>
          <a:off x="394633" y="1410053"/>
          <a:ext cx="11402730" cy="4759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7796">
                  <a:extLst>
                    <a:ext uri="{9D8B030D-6E8A-4147-A177-3AD203B41FA5}">
                      <a16:colId xmlns:a16="http://schemas.microsoft.com/office/drawing/2014/main" val="32565614"/>
                    </a:ext>
                  </a:extLst>
                </a:gridCol>
                <a:gridCol w="9804934">
                  <a:extLst>
                    <a:ext uri="{9D8B030D-6E8A-4147-A177-3AD203B41FA5}">
                      <a16:colId xmlns:a16="http://schemas.microsoft.com/office/drawing/2014/main" val="256635224"/>
                    </a:ext>
                  </a:extLst>
                </a:gridCol>
              </a:tblGrid>
              <a:tr h="475994">
                <a:tc>
                  <a:txBody>
                    <a:bodyPr/>
                    <a:lstStyle/>
                    <a:p>
                      <a:r>
                        <a:rPr lang="ru-RU" sz="2400" dirty="0"/>
                        <a:t>Оператор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Назначение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486017"/>
                  </a:ext>
                </a:extLst>
              </a:tr>
              <a:tr h="47599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Бинарный оператор сложение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445138"/>
                  </a:ext>
                </a:extLst>
              </a:tr>
              <a:tr h="47599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Бинарный оператор вычитание либо унарный отрицательное число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31062"/>
                  </a:ext>
                </a:extLst>
              </a:tr>
              <a:tr h="47599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Бинарный оператор умножение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291365"/>
                  </a:ext>
                </a:extLst>
              </a:tr>
              <a:tr h="47599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/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Бинарный оператор деление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206569"/>
                  </a:ext>
                </a:extLst>
              </a:tr>
              <a:tr h="47599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Бинарный оператор остатка от деления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024335"/>
                  </a:ext>
                </a:extLst>
              </a:tr>
              <a:tr h="47599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()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Операторы помогающие выделить приоритетность операций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604007"/>
                  </a:ext>
                </a:extLst>
              </a:tr>
              <a:tr h="47599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Бинарный оператор больше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92425"/>
                  </a:ext>
                </a:extLst>
              </a:tr>
              <a:tr h="47599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Бинарный оператор меньше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254535"/>
                  </a:ext>
                </a:extLst>
              </a:tr>
              <a:tr h="47599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Бинарный оператор равно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460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0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C60A397-4662-44AC-AA61-16B426F2EE8C}"/>
              </a:ext>
            </a:extLst>
          </p:cNvPr>
          <p:cNvSpPr/>
          <p:nvPr/>
        </p:nvSpPr>
        <p:spPr>
          <a:xfrm>
            <a:off x="394633" y="1415347"/>
            <a:ext cx="11402729" cy="4733824"/>
          </a:xfrm>
          <a:prstGeom prst="rect">
            <a:avLst/>
          </a:prstGeom>
          <a:solidFill>
            <a:schemeClr val="lt1">
              <a:alpha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55C99-7217-4776-BFE1-3E8FA80853E6}"/>
              </a:ext>
            </a:extLst>
          </p:cNvPr>
          <p:cNvSpPr txBox="1"/>
          <p:nvPr/>
        </p:nvSpPr>
        <p:spPr>
          <a:xfrm>
            <a:off x="3664511" y="303286"/>
            <a:ext cx="4862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Условный оператор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BC720-5585-41F2-9717-E0A9CD6EFF8D}"/>
              </a:ext>
            </a:extLst>
          </p:cNvPr>
          <p:cNvSpPr txBox="1"/>
          <p:nvPr/>
        </p:nvSpPr>
        <p:spPr>
          <a:xfrm>
            <a:off x="1366784" y="1686411"/>
            <a:ext cx="945842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	Для создания условие используется специальные слова </a:t>
            </a:r>
            <a:r>
              <a:rPr lang="en-US" sz="2800" dirty="0">
                <a:solidFill>
                  <a:schemeClr val="bg1"/>
                </a:solidFill>
              </a:rPr>
              <a:t>check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not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r>
              <a:rPr lang="ru-RU" sz="2800" b="1" dirty="0">
                <a:solidFill>
                  <a:schemeClr val="bg1"/>
                </a:solidFill>
              </a:rPr>
              <a:t>Правило </a:t>
            </a:r>
          </a:p>
          <a:p>
            <a:r>
              <a:rPr lang="en-US" sz="2000" dirty="0">
                <a:solidFill>
                  <a:schemeClr val="bg1"/>
                </a:solidFill>
              </a:rPr>
              <a:t>check(&lt;</a:t>
            </a:r>
            <a:r>
              <a:rPr lang="ru-RU" sz="2000" dirty="0">
                <a:solidFill>
                  <a:schemeClr val="bg1"/>
                </a:solidFill>
              </a:rPr>
              <a:t>числовой литерал</a:t>
            </a:r>
            <a:r>
              <a:rPr lang="en-US" sz="2000" dirty="0">
                <a:solidFill>
                  <a:schemeClr val="bg1"/>
                </a:solidFill>
              </a:rPr>
              <a:t>&gt;|&lt;</a:t>
            </a:r>
            <a:r>
              <a:rPr lang="ru-RU" sz="2000" dirty="0">
                <a:solidFill>
                  <a:schemeClr val="bg1"/>
                </a:solidFill>
              </a:rPr>
              <a:t>числовой идентификатор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ru-RU" sz="2000" dirty="0">
                <a:solidFill>
                  <a:schemeClr val="bg1"/>
                </a:solidFill>
              </a:rPr>
              <a:t>знак сравнения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ru-RU" sz="2000" dirty="0">
                <a:solidFill>
                  <a:schemeClr val="bg1"/>
                </a:solidFill>
              </a:rPr>
              <a:t>числовой литерал </a:t>
            </a:r>
            <a:r>
              <a:rPr lang="en-US" sz="2000" dirty="0">
                <a:solidFill>
                  <a:schemeClr val="bg1"/>
                </a:solidFill>
              </a:rPr>
              <a:t>&gt;|&lt;</a:t>
            </a:r>
            <a:r>
              <a:rPr lang="ru-RU" sz="2000" dirty="0">
                <a:solidFill>
                  <a:schemeClr val="bg1"/>
                </a:solidFill>
              </a:rPr>
              <a:t>числовой идентификатор</a:t>
            </a:r>
            <a:r>
              <a:rPr lang="en-US" sz="2000" dirty="0">
                <a:solidFill>
                  <a:schemeClr val="bg1"/>
                </a:solidFill>
              </a:rPr>
              <a:t>&gt;)?{…}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not{…}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800" b="1" dirty="0">
                <a:solidFill>
                  <a:schemeClr val="bg1"/>
                </a:solidFill>
              </a:rPr>
              <a:t>Пример</a:t>
            </a:r>
          </a:p>
          <a:p>
            <a:r>
              <a:rPr lang="en-US" sz="2800" dirty="0">
                <a:solidFill>
                  <a:schemeClr val="bg1"/>
                </a:solidFill>
              </a:rPr>
              <a:t>check(2&gt;5)?{…}</a:t>
            </a:r>
          </a:p>
          <a:p>
            <a:r>
              <a:rPr lang="en-US" sz="2800" dirty="0">
                <a:solidFill>
                  <a:schemeClr val="bg1"/>
                </a:solidFill>
              </a:rPr>
              <a:t>Not{…}</a:t>
            </a:r>
            <a:endParaRPr lang="ru-RU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ru-RU" sz="2800" b="1" dirty="0">
                <a:solidFill>
                  <a:schemeClr val="bg1"/>
                </a:solidFill>
              </a:rPr>
              <a:t>Внимание</a:t>
            </a:r>
            <a:r>
              <a:rPr lang="en-US" sz="2800" b="1" dirty="0">
                <a:solidFill>
                  <a:schemeClr val="bg1"/>
                </a:solidFill>
              </a:rPr>
              <a:t>:</a:t>
            </a:r>
            <a:r>
              <a:rPr lang="ru-RU" sz="2800" b="1" dirty="0">
                <a:solidFill>
                  <a:schemeClr val="bg1"/>
                </a:solidFill>
              </a:rPr>
              <a:t> в конце условия </a:t>
            </a:r>
            <a:r>
              <a:rPr lang="en-US" sz="2800" b="1" dirty="0">
                <a:solidFill>
                  <a:schemeClr val="bg1"/>
                </a:solidFill>
              </a:rPr>
              <a:t>check </a:t>
            </a:r>
            <a:r>
              <a:rPr lang="ru-RU" sz="2800" b="1" dirty="0">
                <a:solidFill>
                  <a:schemeClr val="bg1"/>
                </a:solidFill>
              </a:rPr>
              <a:t>должен стаять </a:t>
            </a:r>
            <a:r>
              <a:rPr lang="en-US" sz="2800" b="1" dirty="0">
                <a:solidFill>
                  <a:schemeClr val="bg1"/>
                </a:solidFill>
              </a:rPr>
              <a:t>‘?’</a:t>
            </a:r>
          </a:p>
        </p:txBody>
      </p:sp>
    </p:spTree>
    <p:extLst>
      <p:ext uri="{BB962C8B-B14F-4D97-AF65-F5344CB8AC3E}">
        <p14:creationId xmlns:p14="http://schemas.microsoft.com/office/powerpoint/2010/main" val="2426784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C60A397-4662-44AC-AA61-16B426F2EE8C}"/>
              </a:ext>
            </a:extLst>
          </p:cNvPr>
          <p:cNvSpPr/>
          <p:nvPr/>
        </p:nvSpPr>
        <p:spPr>
          <a:xfrm>
            <a:off x="394633" y="1415347"/>
            <a:ext cx="11402729" cy="4733824"/>
          </a:xfrm>
          <a:prstGeom prst="rect">
            <a:avLst/>
          </a:prstGeom>
          <a:solidFill>
            <a:schemeClr val="lt1">
              <a:alpha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55C99-7217-4776-BFE1-3E8FA80853E6}"/>
              </a:ext>
            </a:extLst>
          </p:cNvPr>
          <p:cNvSpPr txBox="1"/>
          <p:nvPr/>
        </p:nvSpPr>
        <p:spPr>
          <a:xfrm>
            <a:off x="3616009" y="293330"/>
            <a:ext cx="495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функция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BC720-5585-41F2-9717-E0A9CD6EFF8D}"/>
              </a:ext>
            </a:extLst>
          </p:cNvPr>
          <p:cNvSpPr txBox="1"/>
          <p:nvPr/>
        </p:nvSpPr>
        <p:spPr>
          <a:xfrm>
            <a:off x="1174276" y="1704767"/>
            <a:ext cx="94584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Для создания главной функции используется слово </a:t>
            </a:r>
            <a:r>
              <a:rPr lang="en-US" sz="2400" b="1" dirty="0">
                <a:solidFill>
                  <a:schemeClr val="bg1"/>
                </a:solidFill>
              </a:rPr>
              <a:t>start</a:t>
            </a:r>
            <a:r>
              <a:rPr lang="ru-RU" sz="2400" b="1" dirty="0">
                <a:solidFill>
                  <a:schemeClr val="bg1"/>
                </a:solidFill>
              </a:rPr>
              <a:t>. </a:t>
            </a:r>
            <a:r>
              <a:rPr lang="ru-RU" sz="2400" dirty="0">
                <a:solidFill>
                  <a:schemeClr val="bg1"/>
                </a:solidFill>
              </a:rPr>
              <a:t>Главная функция должна быть обязательно причем только одна.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Пример</a:t>
            </a:r>
          </a:p>
          <a:p>
            <a:endParaRPr lang="ru-RU" sz="2400" b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start</a:t>
            </a:r>
          </a:p>
          <a:p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return 0;</a:t>
            </a:r>
          </a:p>
          <a:p>
            <a:r>
              <a:rPr lang="en-US" sz="2400" dirty="0">
                <a:solidFill>
                  <a:schemeClr val="bg1"/>
                </a:solidFill>
              </a:rPr>
              <a:t>};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Примечание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ru-RU" sz="2400" dirty="0">
                <a:solidFill>
                  <a:schemeClr val="bg1"/>
                </a:solidFill>
              </a:rPr>
              <a:t> главная функция обязательно должна возвращать числовое значение.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23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C60A397-4662-44AC-AA61-16B426F2EE8C}"/>
              </a:ext>
            </a:extLst>
          </p:cNvPr>
          <p:cNvSpPr/>
          <p:nvPr/>
        </p:nvSpPr>
        <p:spPr>
          <a:xfrm>
            <a:off x="394633" y="1124327"/>
            <a:ext cx="11402729" cy="5024844"/>
          </a:xfrm>
          <a:prstGeom prst="rect">
            <a:avLst/>
          </a:prstGeom>
          <a:solidFill>
            <a:schemeClr val="lt1">
              <a:alpha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55C99-7217-4776-BFE1-3E8FA80853E6}"/>
              </a:ext>
            </a:extLst>
          </p:cNvPr>
          <p:cNvSpPr txBox="1"/>
          <p:nvPr/>
        </p:nvSpPr>
        <p:spPr>
          <a:xfrm>
            <a:off x="2720797" y="167252"/>
            <a:ext cx="6750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Стандартная библиотека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BC720-5585-41F2-9717-E0A9CD6EFF8D}"/>
              </a:ext>
            </a:extLst>
          </p:cNvPr>
          <p:cNvSpPr txBox="1"/>
          <p:nvPr/>
        </p:nvSpPr>
        <p:spPr>
          <a:xfrm>
            <a:off x="1203152" y="1444884"/>
            <a:ext cx="945842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solidFill>
                  <a:schemeClr val="bg1"/>
                </a:solidFill>
              </a:rPr>
              <a:t>В языке есть статическая библиотека которая подключается на этапе генерации. В библиотеке находиться реализация стандартных функций</a:t>
            </a:r>
            <a:r>
              <a:rPr lang="en-US" sz="2500" dirty="0">
                <a:solidFill>
                  <a:schemeClr val="bg1"/>
                </a:solidFill>
              </a:rPr>
              <a:t>:</a:t>
            </a:r>
            <a:endParaRPr lang="ru-RU" sz="2500" dirty="0">
              <a:solidFill>
                <a:schemeClr val="bg1"/>
              </a:solidFill>
            </a:endParaRPr>
          </a:p>
          <a:p>
            <a:endParaRPr lang="en-US" sz="2500" b="1" dirty="0">
              <a:solidFill>
                <a:schemeClr val="bg1"/>
              </a:solidFill>
            </a:endParaRPr>
          </a:p>
          <a:p>
            <a:r>
              <a:rPr lang="ru-RU" sz="2500" b="1" dirty="0">
                <a:solidFill>
                  <a:schemeClr val="bg1"/>
                </a:solidFill>
              </a:rPr>
              <a:t>Недоступные для пользователя напрямую</a:t>
            </a:r>
            <a:endParaRPr lang="en-US" sz="25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char* </a:t>
            </a:r>
            <a:r>
              <a:rPr lang="en-US" sz="2500" dirty="0" err="1">
                <a:solidFill>
                  <a:schemeClr val="bg1"/>
                </a:solidFill>
              </a:rPr>
              <a:t>copytxt</a:t>
            </a:r>
            <a:r>
              <a:rPr lang="en-US" sz="2500" dirty="0">
                <a:solidFill>
                  <a:schemeClr val="bg1"/>
                </a:solidFill>
              </a:rPr>
              <a:t>(char* str1, char* str2) – </a:t>
            </a:r>
            <a:r>
              <a:rPr lang="ru-RU" sz="2500" dirty="0">
                <a:solidFill>
                  <a:schemeClr val="bg1"/>
                </a:solidFill>
              </a:rPr>
              <a:t>копирует строку </a:t>
            </a:r>
            <a:r>
              <a:rPr lang="en-US" sz="2500" dirty="0">
                <a:solidFill>
                  <a:schemeClr val="bg1"/>
                </a:solidFill>
              </a:rPr>
              <a:t>str1 </a:t>
            </a:r>
            <a:r>
              <a:rPr lang="ru-RU" sz="2500" dirty="0">
                <a:solidFill>
                  <a:schemeClr val="bg1"/>
                </a:solidFill>
              </a:rPr>
              <a:t>в </a:t>
            </a:r>
            <a:r>
              <a:rPr lang="en-US" sz="2500" dirty="0">
                <a:solidFill>
                  <a:schemeClr val="bg1"/>
                </a:solidFill>
              </a:rPr>
              <a:t>str2</a:t>
            </a:r>
            <a:endParaRPr lang="ru-RU" sz="2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int </a:t>
            </a:r>
            <a:r>
              <a:rPr lang="en-US" sz="2500" dirty="0" err="1">
                <a:solidFill>
                  <a:schemeClr val="bg1"/>
                </a:solidFill>
              </a:rPr>
              <a:t>outtxt</a:t>
            </a:r>
            <a:r>
              <a:rPr lang="en-US" sz="2500" dirty="0">
                <a:solidFill>
                  <a:schemeClr val="bg1"/>
                </a:solidFill>
              </a:rPr>
              <a:t>(char* value)</a:t>
            </a:r>
            <a:r>
              <a:rPr lang="ru-RU" sz="2500" dirty="0">
                <a:solidFill>
                  <a:schemeClr val="bg1"/>
                </a:solidFill>
              </a:rPr>
              <a:t> – вывод на консоль строку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int </a:t>
            </a:r>
            <a:r>
              <a:rPr lang="en-US" sz="2500" dirty="0" err="1">
                <a:solidFill>
                  <a:schemeClr val="bg1"/>
                </a:solidFill>
              </a:rPr>
              <a:t>outlit</a:t>
            </a:r>
            <a:r>
              <a:rPr lang="en-US" sz="2500" dirty="0">
                <a:solidFill>
                  <a:schemeClr val="bg1"/>
                </a:solidFill>
              </a:rPr>
              <a:t>(int value)</a:t>
            </a:r>
            <a:r>
              <a:rPr lang="ru-RU" sz="2500" dirty="0">
                <a:solidFill>
                  <a:schemeClr val="bg1"/>
                </a:solidFill>
              </a:rPr>
              <a:t> – вывод на консоль число</a:t>
            </a:r>
          </a:p>
          <a:p>
            <a:r>
              <a:rPr lang="ru-RU" sz="2500" b="1" dirty="0">
                <a:solidFill>
                  <a:schemeClr val="bg1"/>
                </a:solidFill>
              </a:rPr>
              <a:t>Доступные для пользователя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int </a:t>
            </a:r>
            <a:r>
              <a:rPr lang="en-US" sz="2500" dirty="0" err="1">
                <a:solidFill>
                  <a:schemeClr val="bg1"/>
                </a:solidFill>
              </a:rPr>
              <a:t>textlenght</a:t>
            </a:r>
            <a:r>
              <a:rPr lang="en-US" sz="2500" dirty="0">
                <a:solidFill>
                  <a:schemeClr val="bg1"/>
                </a:solidFill>
              </a:rPr>
              <a:t>(char* str1) </a:t>
            </a:r>
            <a:r>
              <a:rPr lang="ru-RU" sz="2500" dirty="0">
                <a:solidFill>
                  <a:schemeClr val="bg1"/>
                </a:solidFill>
              </a:rPr>
              <a:t>– высчитывает длину строки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int </a:t>
            </a:r>
            <a:r>
              <a:rPr lang="en-US" sz="2500" dirty="0" err="1">
                <a:solidFill>
                  <a:schemeClr val="bg1"/>
                </a:solidFill>
              </a:rPr>
              <a:t>texttolit</a:t>
            </a:r>
            <a:r>
              <a:rPr lang="en-US" sz="2500" dirty="0">
                <a:solidFill>
                  <a:schemeClr val="bg1"/>
                </a:solidFill>
              </a:rPr>
              <a:t>(char* str1)</a:t>
            </a:r>
            <a:r>
              <a:rPr lang="ru-RU" sz="2500" dirty="0">
                <a:solidFill>
                  <a:schemeClr val="bg1"/>
                </a:solidFill>
              </a:rPr>
              <a:t> – переводит строку в число</a:t>
            </a:r>
          </a:p>
        </p:txBody>
      </p:sp>
    </p:spTree>
    <p:extLst>
      <p:ext uri="{BB962C8B-B14F-4D97-AF65-F5344CB8AC3E}">
        <p14:creationId xmlns:p14="http://schemas.microsoft.com/office/powerpoint/2010/main" val="201394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C60A397-4662-44AC-AA61-16B426F2EE8C}"/>
              </a:ext>
            </a:extLst>
          </p:cNvPr>
          <p:cNvSpPr/>
          <p:nvPr/>
        </p:nvSpPr>
        <p:spPr>
          <a:xfrm>
            <a:off x="394634" y="1436167"/>
            <a:ext cx="11402729" cy="4733824"/>
          </a:xfrm>
          <a:prstGeom prst="rect">
            <a:avLst/>
          </a:prstGeom>
          <a:solidFill>
            <a:schemeClr val="lt1">
              <a:alpha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55C99-7217-4776-BFE1-3E8FA80853E6}"/>
              </a:ext>
            </a:extLst>
          </p:cNvPr>
          <p:cNvSpPr txBox="1"/>
          <p:nvPr/>
        </p:nvSpPr>
        <p:spPr>
          <a:xfrm>
            <a:off x="4228698" y="420504"/>
            <a:ext cx="373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SNE-2023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BC720-5585-41F2-9717-E0A9CD6EFF8D}"/>
              </a:ext>
            </a:extLst>
          </p:cNvPr>
          <p:cNvSpPr txBox="1"/>
          <p:nvPr/>
        </p:nvSpPr>
        <p:spPr>
          <a:xfrm>
            <a:off x="1366784" y="1801994"/>
            <a:ext cx="94584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данный проект была поставлена задача разработать транслятора для языкат программирования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SNE-2023. </a:t>
            </a:r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SNE-2023 </a:t>
            </a:r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транслируется в язык ассемблера.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4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C60A397-4662-44AC-AA61-16B426F2EE8C}"/>
              </a:ext>
            </a:extLst>
          </p:cNvPr>
          <p:cNvSpPr/>
          <p:nvPr/>
        </p:nvSpPr>
        <p:spPr>
          <a:xfrm>
            <a:off x="394634" y="1436167"/>
            <a:ext cx="11402729" cy="4733824"/>
          </a:xfrm>
          <a:prstGeom prst="rect">
            <a:avLst/>
          </a:prstGeom>
          <a:solidFill>
            <a:schemeClr val="lt1">
              <a:alpha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55C99-7217-4776-BFE1-3E8FA80853E6}"/>
              </a:ext>
            </a:extLst>
          </p:cNvPr>
          <p:cNvSpPr txBox="1"/>
          <p:nvPr/>
        </p:nvSpPr>
        <p:spPr>
          <a:xfrm>
            <a:off x="2831430" y="334066"/>
            <a:ext cx="6529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язык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SNE-2023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BC720-5585-41F2-9717-E0A9CD6EFF8D}"/>
              </a:ext>
            </a:extLst>
          </p:cNvPr>
          <p:cNvSpPr txBox="1"/>
          <p:nvPr/>
        </p:nvSpPr>
        <p:spPr>
          <a:xfrm>
            <a:off x="1366784" y="1801994"/>
            <a:ext cx="945842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SNE-2023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высокоуровневым, процедурным и строго типизированным. Он имеет 2 фундаментальных типа данных, две встроенные функции для работы со строками, функцию вывода информации в консоль и глобальную переменную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в языке есть возможность представление числовых литералов в дух видах(в десятичном и восьмеричном) и язык поддерживает арифметические и условные операции.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1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C60A397-4662-44AC-AA61-16B426F2EE8C}"/>
              </a:ext>
            </a:extLst>
          </p:cNvPr>
          <p:cNvSpPr/>
          <p:nvPr/>
        </p:nvSpPr>
        <p:spPr>
          <a:xfrm>
            <a:off x="394634" y="1436167"/>
            <a:ext cx="11402729" cy="4733824"/>
          </a:xfrm>
          <a:prstGeom prst="rect">
            <a:avLst/>
          </a:prstGeom>
          <a:solidFill>
            <a:schemeClr val="lt1">
              <a:alpha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55C99-7217-4776-BFE1-3E8FA80853E6}"/>
              </a:ext>
            </a:extLst>
          </p:cNvPr>
          <p:cNvSpPr txBox="1"/>
          <p:nvPr/>
        </p:nvSpPr>
        <p:spPr>
          <a:xfrm>
            <a:off x="2831430" y="334066"/>
            <a:ext cx="6529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и выходные данные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BC720-5585-41F2-9717-E0A9CD6EFF8D}"/>
              </a:ext>
            </a:extLst>
          </p:cNvPr>
          <p:cNvSpPr txBox="1"/>
          <p:nvPr/>
        </p:nvSpPr>
        <p:spPr>
          <a:xfrm>
            <a:off x="1366784" y="1801994"/>
            <a:ext cx="94584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На вход компилятор принимает исходный файл с расширением </a:t>
            </a:r>
            <a:r>
              <a:rPr lang="en-US" sz="2000" dirty="0">
                <a:solidFill>
                  <a:schemeClr val="bg1"/>
                </a:solidFill>
              </a:rPr>
              <a:t>.txt</a:t>
            </a:r>
            <a:r>
              <a:rPr lang="ru-RU" sz="2000" dirty="0">
                <a:solidFill>
                  <a:schemeClr val="bg1"/>
                </a:solidFill>
              </a:rPr>
              <a:t> в котором записан код на языке </a:t>
            </a:r>
            <a:r>
              <a:rPr lang="en-US" sz="2000" dirty="0">
                <a:solidFill>
                  <a:schemeClr val="bg1"/>
                </a:solidFill>
              </a:rPr>
              <a:t>SNE-2023.</a:t>
            </a:r>
            <a:r>
              <a:rPr lang="ru-RU" sz="2000" dirty="0">
                <a:solidFill>
                  <a:schemeClr val="bg1"/>
                </a:solidFill>
              </a:rPr>
              <a:t> На выход подается файл с расширением </a:t>
            </a:r>
            <a:r>
              <a:rPr lang="en-US" sz="2000" dirty="0">
                <a:solidFill>
                  <a:schemeClr val="bg1"/>
                </a:solidFill>
              </a:rPr>
              <a:t>.log </a:t>
            </a:r>
            <a:r>
              <a:rPr lang="ru-RU" sz="2000" dirty="0">
                <a:solidFill>
                  <a:schemeClr val="bg1"/>
                </a:solidFill>
              </a:rPr>
              <a:t>в который заноситься протоколы работы анализаторов. Также создается файл </a:t>
            </a:r>
            <a:r>
              <a:rPr lang="en-US" sz="2000" dirty="0">
                <a:solidFill>
                  <a:schemeClr val="bg1"/>
                </a:solidFill>
              </a:rPr>
              <a:t>trace </a:t>
            </a:r>
            <a:r>
              <a:rPr lang="ru-RU" sz="2000" dirty="0">
                <a:solidFill>
                  <a:schemeClr val="bg1"/>
                </a:solidFill>
              </a:rPr>
              <a:t>куда записывается результат синтаксического разбора</a:t>
            </a:r>
            <a:r>
              <a:rPr lang="en-US" sz="2000" dirty="0">
                <a:solidFill>
                  <a:schemeClr val="bg1"/>
                </a:solidFill>
              </a:rPr>
              <a:t>, IT </a:t>
            </a:r>
            <a:r>
              <a:rPr lang="ru-RU" sz="2000" dirty="0">
                <a:solidFill>
                  <a:schemeClr val="bg1"/>
                </a:solidFill>
              </a:rPr>
              <a:t>куда отдельно записывается таблица идентификаторов, </a:t>
            </a:r>
            <a:r>
              <a:rPr lang="en-US" sz="2000" dirty="0">
                <a:solidFill>
                  <a:schemeClr val="bg1"/>
                </a:solidFill>
              </a:rPr>
              <a:t>LT </a:t>
            </a:r>
            <a:r>
              <a:rPr lang="ru-RU" sz="2000" dirty="0">
                <a:solidFill>
                  <a:schemeClr val="bg1"/>
                </a:solidFill>
              </a:rPr>
              <a:t>куда отдельно записывается таблица лексем и </a:t>
            </a:r>
            <a:r>
              <a:rPr lang="en-US" sz="2000" dirty="0">
                <a:solidFill>
                  <a:schemeClr val="bg1"/>
                </a:solidFill>
              </a:rPr>
              <a:t>out </a:t>
            </a:r>
            <a:r>
              <a:rPr lang="ru-RU" sz="2000" dirty="0">
                <a:solidFill>
                  <a:schemeClr val="bg1"/>
                </a:solidFill>
              </a:rPr>
              <a:t>файл куда записывается код компилированный в ассемблер.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933E54-1ABC-46B2-AF7D-B54E72838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45" y="4803170"/>
            <a:ext cx="1837236" cy="61241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63C980-D076-42CB-BDA5-CA199E83C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725" y="4803169"/>
            <a:ext cx="2395615" cy="61241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9B6BB2B-37D5-400A-82CB-177021D12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8674" y="3929007"/>
            <a:ext cx="1241107" cy="2064671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01D24BD-86C9-4A55-8666-40D5B70ACCDE}"/>
              </a:ext>
            </a:extLst>
          </p:cNvPr>
          <p:cNvCxnSpPr/>
          <p:nvPr/>
        </p:nvCxnSpPr>
        <p:spPr>
          <a:xfrm>
            <a:off x="3461081" y="5109375"/>
            <a:ext cx="16066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0F1B5FA-FB32-4C3B-9D7C-21FD99E4F4E9}"/>
              </a:ext>
            </a:extLst>
          </p:cNvPr>
          <p:cNvCxnSpPr>
            <a:stCxn id="10" idx="3"/>
          </p:cNvCxnSpPr>
          <p:nvPr/>
        </p:nvCxnSpPr>
        <p:spPr>
          <a:xfrm flipV="1">
            <a:off x="7463340" y="5109375"/>
            <a:ext cx="15753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79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C60A397-4662-44AC-AA61-16B426F2EE8C}"/>
              </a:ext>
            </a:extLst>
          </p:cNvPr>
          <p:cNvSpPr/>
          <p:nvPr/>
        </p:nvSpPr>
        <p:spPr>
          <a:xfrm>
            <a:off x="394634" y="1232034"/>
            <a:ext cx="11402729" cy="5274643"/>
          </a:xfrm>
          <a:prstGeom prst="rect">
            <a:avLst/>
          </a:prstGeom>
          <a:solidFill>
            <a:schemeClr val="lt1">
              <a:alpha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55C99-7217-4776-BFE1-3E8FA80853E6}"/>
              </a:ext>
            </a:extLst>
          </p:cNvPr>
          <p:cNvSpPr txBox="1"/>
          <p:nvPr/>
        </p:nvSpPr>
        <p:spPr>
          <a:xfrm>
            <a:off x="3737807" y="234086"/>
            <a:ext cx="4716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Алфавит языка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BC720-5585-41F2-9717-E0A9CD6EFF8D}"/>
              </a:ext>
            </a:extLst>
          </p:cNvPr>
          <p:cNvSpPr txBox="1"/>
          <p:nvPr/>
        </p:nvSpPr>
        <p:spPr>
          <a:xfrm>
            <a:off x="1004229" y="1349607"/>
            <a:ext cx="10183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SNE-2023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поддерживает символы латинского алфавита, цифры и спец символы(например табуляция или знак вопроса).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проверки входных символов на допустимость используется таблица соответствующая таблице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Windows-1251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 этой таблице отмечены все разрешенные, запрещенные и игнорируемые символы.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4FE779-6D35-4FAB-AF3F-69ED7866B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17" y="3114442"/>
            <a:ext cx="8484958" cy="3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6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C60A397-4662-44AC-AA61-16B426F2EE8C}"/>
              </a:ext>
            </a:extLst>
          </p:cNvPr>
          <p:cNvSpPr/>
          <p:nvPr/>
        </p:nvSpPr>
        <p:spPr>
          <a:xfrm>
            <a:off x="394629" y="1325208"/>
            <a:ext cx="11402729" cy="5274643"/>
          </a:xfrm>
          <a:prstGeom prst="rect">
            <a:avLst/>
          </a:prstGeom>
          <a:solidFill>
            <a:schemeClr val="lt1">
              <a:alpha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55C99-7217-4776-BFE1-3E8FA80853E6}"/>
              </a:ext>
            </a:extLst>
          </p:cNvPr>
          <p:cNvSpPr txBox="1"/>
          <p:nvPr/>
        </p:nvSpPr>
        <p:spPr>
          <a:xfrm>
            <a:off x="3737807" y="234086"/>
            <a:ext cx="4716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данных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BC720-5585-41F2-9717-E0A9CD6EFF8D}"/>
              </a:ext>
            </a:extLst>
          </p:cNvPr>
          <p:cNvSpPr txBox="1"/>
          <p:nvPr/>
        </p:nvSpPr>
        <p:spPr>
          <a:xfrm>
            <a:off x="1004225" y="1593936"/>
            <a:ext cx="101835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В языке </a:t>
            </a:r>
            <a:r>
              <a:rPr lang="en-US" sz="2800" dirty="0">
                <a:solidFill>
                  <a:schemeClr val="bg1"/>
                </a:solidFill>
              </a:rPr>
              <a:t>SNE-2023 </a:t>
            </a:r>
            <a:r>
              <a:rPr lang="ru-RU" sz="2800" dirty="0">
                <a:solidFill>
                  <a:schemeClr val="bg1"/>
                </a:solidFill>
              </a:rPr>
              <a:t>есть 2 фундаментальных типа данных – числовой и строковый. Пользовательские типы не поддерживаются.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40F128-31F7-4997-97C1-5DD8B666BDEE}"/>
              </a:ext>
            </a:extLst>
          </p:cNvPr>
          <p:cNvSpPr txBox="1"/>
          <p:nvPr/>
        </p:nvSpPr>
        <p:spPr>
          <a:xfrm>
            <a:off x="927226" y="3547030"/>
            <a:ext cx="10337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little – </a:t>
            </a:r>
            <a:r>
              <a:rPr lang="ru-RU" sz="2400" dirty="0">
                <a:solidFill>
                  <a:schemeClr val="bg1"/>
                </a:solidFill>
              </a:rPr>
              <a:t>целочисленный тип (2 байта) пределы значений этого типа от -32 768 и 32 767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ru-RU" sz="2400" dirty="0">
                <a:solidFill>
                  <a:schemeClr val="bg1"/>
                </a:solidFill>
              </a:rPr>
              <a:t>Автоматически инициализируется нулевым значением.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80A67-E7C3-44BD-BB50-1F2E3715A72E}"/>
              </a:ext>
            </a:extLst>
          </p:cNvPr>
          <p:cNvSpPr txBox="1"/>
          <p:nvPr/>
        </p:nvSpPr>
        <p:spPr>
          <a:xfrm>
            <a:off x="1004229" y="4946126"/>
            <a:ext cx="10337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text – </a:t>
            </a:r>
            <a:r>
              <a:rPr lang="ru-RU" sz="2400" dirty="0">
                <a:solidFill>
                  <a:schemeClr val="bg1"/>
                </a:solidFill>
              </a:rPr>
              <a:t>строковый тип. Максимальная длинна строки в языке – 255 символов. Автоматически инициализируется пустой строкой.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20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C60A397-4662-44AC-AA61-16B426F2EE8C}"/>
              </a:ext>
            </a:extLst>
          </p:cNvPr>
          <p:cNvSpPr/>
          <p:nvPr/>
        </p:nvSpPr>
        <p:spPr>
          <a:xfrm>
            <a:off x="394634" y="1436167"/>
            <a:ext cx="11402729" cy="4733824"/>
          </a:xfrm>
          <a:prstGeom prst="rect">
            <a:avLst/>
          </a:prstGeom>
          <a:solidFill>
            <a:schemeClr val="lt1">
              <a:alpha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55C99-7217-4776-BFE1-3E8FA80853E6}"/>
              </a:ext>
            </a:extLst>
          </p:cNvPr>
          <p:cNvSpPr txBox="1"/>
          <p:nvPr/>
        </p:nvSpPr>
        <p:spPr>
          <a:xfrm>
            <a:off x="3073263" y="265541"/>
            <a:ext cx="6045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Идентификаторы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BC720-5585-41F2-9717-E0A9CD6EFF8D}"/>
              </a:ext>
            </a:extLst>
          </p:cNvPr>
          <p:cNvSpPr txBox="1"/>
          <p:nvPr/>
        </p:nvSpPr>
        <p:spPr>
          <a:xfrm>
            <a:off x="1366784" y="1801994"/>
            <a:ext cx="945842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Идентификаторы представляют собой имена функций, параметров и переменных записанных по определенным правилам которые проверяются на этапе лексического анализа.</a:t>
            </a: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800" b="1" dirty="0">
              <a:solidFill>
                <a:schemeClr val="bg1"/>
              </a:solidFill>
            </a:endParaRPr>
          </a:p>
          <a:p>
            <a:pPr algn="ctr"/>
            <a:r>
              <a:rPr lang="ru-RU" sz="2800" b="1" dirty="0">
                <a:solidFill>
                  <a:schemeClr val="bg1"/>
                </a:solidFill>
              </a:rPr>
              <a:t>Правила написания идентификатора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</a:rPr>
              <a:t>состоит из символов латинского алфавита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</a:rPr>
              <a:t>первый символ не может быть цифрой</a:t>
            </a: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</a:rPr>
              <a:t>Максимальный размер идентификатора 10 символов (при превышении имя будет усекаться)</a:t>
            </a:r>
          </a:p>
        </p:txBody>
      </p:sp>
    </p:spTree>
    <p:extLst>
      <p:ext uri="{BB962C8B-B14F-4D97-AF65-F5344CB8AC3E}">
        <p14:creationId xmlns:p14="http://schemas.microsoft.com/office/powerpoint/2010/main" val="217781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C60A397-4662-44AC-AA61-16B426F2EE8C}"/>
              </a:ext>
            </a:extLst>
          </p:cNvPr>
          <p:cNvSpPr/>
          <p:nvPr/>
        </p:nvSpPr>
        <p:spPr>
          <a:xfrm>
            <a:off x="394634" y="1436167"/>
            <a:ext cx="11402729" cy="4733824"/>
          </a:xfrm>
          <a:prstGeom prst="rect">
            <a:avLst/>
          </a:prstGeom>
          <a:solidFill>
            <a:schemeClr val="lt1">
              <a:alpha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55C99-7217-4776-BFE1-3E8FA80853E6}"/>
              </a:ext>
            </a:extLst>
          </p:cNvPr>
          <p:cNvSpPr txBox="1"/>
          <p:nvPr/>
        </p:nvSpPr>
        <p:spPr>
          <a:xfrm>
            <a:off x="4369665" y="180177"/>
            <a:ext cx="3452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Литералы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BC720-5585-41F2-9717-E0A9CD6EFF8D}"/>
              </a:ext>
            </a:extLst>
          </p:cNvPr>
          <p:cNvSpPr txBox="1"/>
          <p:nvPr/>
        </p:nvSpPr>
        <p:spPr>
          <a:xfrm>
            <a:off x="1366784" y="1801994"/>
            <a:ext cx="94584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В языке </a:t>
            </a:r>
            <a:r>
              <a:rPr lang="en-US" sz="2400" dirty="0">
                <a:solidFill>
                  <a:schemeClr val="bg1"/>
                </a:solidFill>
              </a:rPr>
              <a:t>SNE-2023 </a:t>
            </a:r>
            <a:r>
              <a:rPr lang="ru-RU" sz="2400" dirty="0">
                <a:solidFill>
                  <a:schemeClr val="bg1"/>
                </a:solidFill>
              </a:rPr>
              <a:t>поддерживаются 2 типа литералов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ru-RU" sz="2400" b="1" dirty="0">
                <a:solidFill>
                  <a:schemeClr val="bg1"/>
                </a:solidFill>
              </a:rPr>
              <a:t>Целочисленный </a:t>
            </a:r>
            <a:r>
              <a:rPr lang="en-US" sz="2400" b="1" dirty="0">
                <a:solidFill>
                  <a:schemeClr val="bg1"/>
                </a:solidFill>
              </a:rPr>
              <a:t>little</a:t>
            </a:r>
          </a:p>
          <a:p>
            <a:r>
              <a:rPr lang="ru-RU" sz="2400" dirty="0">
                <a:solidFill>
                  <a:schemeClr val="bg1"/>
                </a:solidFill>
              </a:rPr>
              <a:t>Может быть в двух видах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Десятичная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ru-RU" sz="2400" dirty="0">
                <a:solidFill>
                  <a:schemeClr val="bg1"/>
                </a:solidFill>
              </a:rPr>
              <a:t>состоит из цифр от 0 до 9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Восьмеричная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ru-RU" sz="2400" dirty="0">
                <a:solidFill>
                  <a:schemeClr val="bg1"/>
                </a:solidFill>
              </a:rPr>
              <a:t> состоит из цифр от 0 до 7 и обязательно должен начинаться со знака </a:t>
            </a:r>
            <a:r>
              <a:rPr lang="en-US" sz="2400" dirty="0">
                <a:solidFill>
                  <a:schemeClr val="bg1"/>
                </a:solidFill>
              </a:rPr>
              <a:t>‘!’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b="1" dirty="0">
                <a:solidFill>
                  <a:schemeClr val="bg1"/>
                </a:solidFill>
              </a:rPr>
              <a:t>2. Строковый </a:t>
            </a:r>
            <a:r>
              <a:rPr lang="en-US" sz="2400" b="1" dirty="0">
                <a:solidFill>
                  <a:schemeClr val="bg1"/>
                </a:solidFill>
              </a:rPr>
              <a:t>text</a:t>
            </a:r>
          </a:p>
          <a:p>
            <a:r>
              <a:rPr lang="ru-RU" sz="2400" dirty="0">
                <a:solidFill>
                  <a:schemeClr val="bg1"/>
                </a:solidFill>
              </a:rPr>
              <a:t>Может содержать любые из разрешенных в программе символов помещенных в одиночные кавычки. Количество символов не должно </a:t>
            </a:r>
            <a:r>
              <a:rPr lang="ru-RU" sz="2400" dirty="0" err="1">
                <a:solidFill>
                  <a:schemeClr val="bg1"/>
                </a:solidFill>
              </a:rPr>
              <a:t>привышать</a:t>
            </a:r>
            <a:r>
              <a:rPr lang="ru-RU" sz="2400" dirty="0">
                <a:solidFill>
                  <a:schemeClr val="bg1"/>
                </a:solidFill>
              </a:rPr>
              <a:t> 255 иначе программа выведет ошибку.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85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C60A397-4662-44AC-AA61-16B426F2EE8C}"/>
              </a:ext>
            </a:extLst>
          </p:cNvPr>
          <p:cNvSpPr/>
          <p:nvPr/>
        </p:nvSpPr>
        <p:spPr>
          <a:xfrm>
            <a:off x="394634" y="1436167"/>
            <a:ext cx="11402729" cy="4733824"/>
          </a:xfrm>
          <a:prstGeom prst="rect">
            <a:avLst/>
          </a:prstGeom>
          <a:solidFill>
            <a:schemeClr val="lt1">
              <a:alpha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55C99-7217-4776-BFE1-3E8FA80853E6}"/>
              </a:ext>
            </a:extLst>
          </p:cNvPr>
          <p:cNvSpPr txBox="1"/>
          <p:nvPr/>
        </p:nvSpPr>
        <p:spPr>
          <a:xfrm>
            <a:off x="3710485" y="180177"/>
            <a:ext cx="4771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Комментарии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BC720-5585-41F2-9717-E0A9CD6EFF8D}"/>
              </a:ext>
            </a:extLst>
          </p:cNvPr>
          <p:cNvSpPr txBox="1"/>
          <p:nvPr/>
        </p:nvSpPr>
        <p:spPr>
          <a:xfrm>
            <a:off x="1366784" y="1882403"/>
            <a:ext cx="94584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В языке </a:t>
            </a:r>
            <a:r>
              <a:rPr lang="en-US" sz="2800" dirty="0">
                <a:solidFill>
                  <a:schemeClr val="bg1"/>
                </a:solidFill>
              </a:rPr>
              <a:t>SNE-2023 </a:t>
            </a:r>
            <a:r>
              <a:rPr lang="ru-RU" sz="2800" dirty="0">
                <a:solidFill>
                  <a:schemeClr val="bg1"/>
                </a:solidFill>
              </a:rPr>
              <a:t>предусмотрена возможность создания комментариев.</a:t>
            </a:r>
          </a:p>
          <a:p>
            <a:pPr algn="ctr"/>
            <a:endParaRPr lang="ru-RU" sz="2800" dirty="0">
              <a:solidFill>
                <a:schemeClr val="bg1"/>
              </a:solidFill>
            </a:endParaRP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Комментарии могут содержать любые разные символы в любом порядке. Для создания комментариев нужно ввести символ </a:t>
            </a:r>
            <a:r>
              <a:rPr lang="en-US" sz="2800" dirty="0">
                <a:solidFill>
                  <a:schemeClr val="bg1"/>
                </a:solidFill>
              </a:rPr>
              <a:t>‘^’ </a:t>
            </a:r>
            <a:r>
              <a:rPr lang="ru-RU" sz="2800" dirty="0">
                <a:solidFill>
                  <a:schemeClr val="bg1"/>
                </a:solidFill>
              </a:rPr>
              <a:t>и последующая строка до вертикальной табуляции будет проигнорирована при работе лексического анализа.</a:t>
            </a:r>
          </a:p>
        </p:txBody>
      </p:sp>
    </p:spTree>
    <p:extLst>
      <p:ext uri="{BB962C8B-B14F-4D97-AF65-F5344CB8AC3E}">
        <p14:creationId xmlns:p14="http://schemas.microsoft.com/office/powerpoint/2010/main" val="4187966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252</TotalTime>
  <Words>732</Words>
  <Application>Microsoft Office PowerPoint</Application>
  <PresentationFormat>Широкоэкранный</PresentationFormat>
  <Paragraphs>103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Calisto MT</vt:lpstr>
      <vt:lpstr>Times New Roman</vt:lpstr>
      <vt:lpstr>Wingdings 2</vt:lpstr>
      <vt:lpstr>Сланец</vt:lpstr>
      <vt:lpstr>Язык программирования SNE-2023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SNE-2023</dc:title>
  <dc:creator>Николай Селицкий</dc:creator>
  <cp:lastModifiedBy>Николай Селицкий</cp:lastModifiedBy>
  <cp:revision>26</cp:revision>
  <dcterms:created xsi:type="dcterms:W3CDTF">2023-12-17T12:32:58Z</dcterms:created>
  <dcterms:modified xsi:type="dcterms:W3CDTF">2023-12-17T16:45:39Z</dcterms:modified>
</cp:coreProperties>
</file>