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8288000" cy="10287000"/>
  <p:notesSz cx="6858000" cy="9144000"/>
  <p:embeddedFontLst>
    <p:embeddedFont>
      <p:font typeface="Arial" panose="020B0604020202020204" pitchFamily="34" charset="0"/>
      <p:regular r:id="rId19"/>
    </p:embeddedFont>
    <p:embeddedFont>
      <p:font typeface="Arial Bold" panose="020B0604020202020204" charset="0"/>
      <p:regular r:id="rId20"/>
    </p:embeddedFont>
    <p:embeddedFont>
      <p:font typeface="Arial Italics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DM Sans" panose="020B0604020202020204" charset="0"/>
      <p:regular r:id="rId26"/>
    </p:embeddedFont>
    <p:embeddedFont>
      <p:font typeface="DM Sans Bold" panose="020B0604020202020204" charset="0"/>
      <p:regular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Bold" panose="02000000000000000000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sv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8.jpeg"/><Relationship Id="rId7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5" name="Freeform 5"/>
          <p:cNvSpPr/>
          <p:nvPr/>
        </p:nvSpPr>
        <p:spPr>
          <a:xfrm>
            <a:off x="1981200" y="-94024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515266" y="3298494"/>
            <a:ext cx="13257468" cy="3530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712"/>
              </a:lnSpc>
            </a:pPr>
            <a:r>
              <a:rPr lang="en-US" sz="8712" dirty="0">
                <a:solidFill>
                  <a:srgbClr val="FFFFFF"/>
                </a:solidFill>
                <a:latin typeface="Roboto"/>
              </a:rPr>
              <a:t>ЯЗЫК ПРОГРАММИРОВАНИЯ</a:t>
            </a:r>
          </a:p>
          <a:p>
            <a:pPr algn="r">
              <a:lnSpc>
                <a:spcPts val="9811"/>
              </a:lnSpc>
            </a:pPr>
            <a:r>
              <a:rPr lang="en-US" sz="9811" dirty="0">
                <a:solidFill>
                  <a:srgbClr val="FFFFFF"/>
                </a:solidFill>
                <a:latin typeface="Roboto Bold"/>
              </a:rPr>
              <a:t>SNE-2023</a:t>
            </a:r>
          </a:p>
        </p:txBody>
      </p:sp>
      <p:sp>
        <p:nvSpPr>
          <p:cNvPr id="7" name="Freeform 7"/>
          <p:cNvSpPr/>
          <p:nvPr/>
        </p:nvSpPr>
        <p:spPr>
          <a:xfrm>
            <a:off x="1981200" y="6267450"/>
            <a:ext cx="2880360" cy="4114800"/>
          </a:xfrm>
          <a:custGeom>
            <a:avLst/>
            <a:gdLst/>
            <a:ahLst/>
            <a:cxnLst/>
            <a:rect l="l" t="t" r="r" b="b"/>
            <a:pathLst>
              <a:path w="2880360" h="411480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5623560" y="7673106"/>
            <a:ext cx="3422956" cy="2613894"/>
          </a:xfrm>
          <a:custGeom>
            <a:avLst/>
            <a:gdLst/>
            <a:ahLst/>
            <a:cxnLst/>
            <a:rect l="l" t="t" r="r" b="b"/>
            <a:pathLst>
              <a:path w="3422956" h="2613894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5085731" cy="376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КОММЕНТАРИИ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3" name="Freeform 3"/>
          <p:cNvSpPr/>
          <p:nvPr/>
        </p:nvSpPr>
        <p:spPr>
          <a:xfrm rot="-10800000">
            <a:off x="1028700" y="7691708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4713796" y="7431761"/>
            <a:ext cx="4418656" cy="2418210"/>
          </a:xfrm>
          <a:custGeom>
            <a:avLst/>
            <a:gdLst/>
            <a:ahLst/>
            <a:cxnLst/>
            <a:rect l="l" t="t" r="r" b="b"/>
            <a:pathLst>
              <a:path w="4418656" h="2418210">
                <a:moveTo>
                  <a:pt x="0" y="0"/>
                </a:moveTo>
                <a:lnTo>
                  <a:pt x="4418655" y="0"/>
                </a:lnTo>
                <a:lnTo>
                  <a:pt x="4418655" y="2418210"/>
                </a:lnTo>
                <a:lnTo>
                  <a:pt x="0" y="24182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96788" y="2860669"/>
            <a:ext cx="16332856" cy="6397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В языке SNE-2023 предусмотрена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возможность создания комментариев.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 Bold"/>
            </a:endParaRP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Они могут содержать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любые разрешенные символы в любом порядке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Для создания комментариев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нужно ввести ‘^’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. После этого знака все символы до вертикальной табуляции будут проигнорированы при работе лексического анализатора.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4983475" cy="286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ОБЪЯВЛЕНИЯ ДАННЫХ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897763" y="2466779"/>
            <a:ext cx="16552071" cy="2371831"/>
            <a:chOff x="0" y="0"/>
            <a:chExt cx="6228142" cy="89246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228142" cy="892462"/>
            </a:xfrm>
            <a:custGeom>
              <a:avLst/>
              <a:gdLst/>
              <a:ahLst/>
              <a:cxnLst/>
              <a:rect l="l" t="t" r="r" b="b"/>
              <a:pathLst>
                <a:path w="6228142" h="892462">
                  <a:moveTo>
                    <a:pt x="23854" y="0"/>
                  </a:moveTo>
                  <a:lnTo>
                    <a:pt x="6204288" y="0"/>
                  </a:lnTo>
                  <a:cubicBezTo>
                    <a:pt x="6210614" y="0"/>
                    <a:pt x="6216682" y="2513"/>
                    <a:pt x="6221155" y="6987"/>
                  </a:cubicBezTo>
                  <a:cubicBezTo>
                    <a:pt x="6225629" y="11460"/>
                    <a:pt x="6228142" y="17528"/>
                    <a:pt x="6228142" y="23854"/>
                  </a:cubicBezTo>
                  <a:lnTo>
                    <a:pt x="6228142" y="868608"/>
                  </a:lnTo>
                  <a:cubicBezTo>
                    <a:pt x="6228142" y="881782"/>
                    <a:pt x="6217462" y="892462"/>
                    <a:pt x="6204288" y="892462"/>
                  </a:cubicBezTo>
                  <a:lnTo>
                    <a:pt x="23854" y="892462"/>
                  </a:lnTo>
                  <a:cubicBezTo>
                    <a:pt x="17528" y="892462"/>
                    <a:pt x="11460" y="889949"/>
                    <a:pt x="6987" y="885476"/>
                  </a:cubicBezTo>
                  <a:cubicBezTo>
                    <a:pt x="2513" y="881002"/>
                    <a:pt x="0" y="874935"/>
                    <a:pt x="0" y="868608"/>
                  </a:cubicBezTo>
                  <a:lnTo>
                    <a:pt x="0" y="23854"/>
                  </a:lnTo>
                  <a:cubicBezTo>
                    <a:pt x="0" y="17528"/>
                    <a:pt x="2513" y="11460"/>
                    <a:pt x="6987" y="6987"/>
                  </a:cubicBezTo>
                  <a:cubicBezTo>
                    <a:pt x="11460" y="2513"/>
                    <a:pt x="17528" y="0"/>
                    <a:pt x="23854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228142" cy="9305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43014" y="2644348"/>
            <a:ext cx="15563879" cy="2511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Для объявления новых</a:t>
            </a:r>
            <a:r>
              <a:rPr lang="en-US" sz="3500">
                <a:solidFill>
                  <a:srgbClr val="FFFFFF"/>
                </a:solidFill>
                <a:latin typeface="Arial Bold"/>
              </a:rPr>
              <a:t> переменных</a:t>
            </a:r>
            <a:r>
              <a:rPr lang="en-US" sz="3500">
                <a:solidFill>
                  <a:srgbClr val="FFFFFF"/>
                </a:solidFill>
                <a:latin typeface="Arial"/>
              </a:rPr>
              <a:t> используется специальное слово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new</a:t>
            </a:r>
            <a:r>
              <a:rPr lang="en-US" sz="3500">
                <a:solidFill>
                  <a:srgbClr val="FFFFFF"/>
                </a:solidFill>
                <a:latin typeface="Arial"/>
              </a:rPr>
              <a:t>:</a:t>
            </a:r>
          </a:p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 Italics"/>
              </a:rPr>
              <a:t>new [тип данных] [идентификатор]; </a:t>
            </a:r>
          </a:p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 Italics"/>
              </a:rPr>
              <a:t>new text str;</a:t>
            </a:r>
          </a:p>
          <a:p>
            <a:pPr algn="r"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 Italics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897763" y="5155779"/>
            <a:ext cx="16552071" cy="2371831"/>
            <a:chOff x="0" y="0"/>
            <a:chExt cx="6228142" cy="8924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228142" cy="892462"/>
            </a:xfrm>
            <a:custGeom>
              <a:avLst/>
              <a:gdLst/>
              <a:ahLst/>
              <a:cxnLst/>
              <a:rect l="l" t="t" r="r" b="b"/>
              <a:pathLst>
                <a:path w="6228142" h="892462">
                  <a:moveTo>
                    <a:pt x="23854" y="0"/>
                  </a:moveTo>
                  <a:lnTo>
                    <a:pt x="6204288" y="0"/>
                  </a:lnTo>
                  <a:cubicBezTo>
                    <a:pt x="6210614" y="0"/>
                    <a:pt x="6216682" y="2513"/>
                    <a:pt x="6221155" y="6987"/>
                  </a:cubicBezTo>
                  <a:cubicBezTo>
                    <a:pt x="6225629" y="11460"/>
                    <a:pt x="6228142" y="17528"/>
                    <a:pt x="6228142" y="23854"/>
                  </a:cubicBezTo>
                  <a:lnTo>
                    <a:pt x="6228142" y="868608"/>
                  </a:lnTo>
                  <a:cubicBezTo>
                    <a:pt x="6228142" y="881782"/>
                    <a:pt x="6217462" y="892462"/>
                    <a:pt x="6204288" y="892462"/>
                  </a:cubicBezTo>
                  <a:lnTo>
                    <a:pt x="23854" y="892462"/>
                  </a:lnTo>
                  <a:cubicBezTo>
                    <a:pt x="17528" y="892462"/>
                    <a:pt x="11460" y="889949"/>
                    <a:pt x="6987" y="885476"/>
                  </a:cubicBezTo>
                  <a:cubicBezTo>
                    <a:pt x="2513" y="881002"/>
                    <a:pt x="0" y="874935"/>
                    <a:pt x="0" y="868608"/>
                  </a:cubicBezTo>
                  <a:lnTo>
                    <a:pt x="0" y="23854"/>
                  </a:lnTo>
                  <a:cubicBezTo>
                    <a:pt x="0" y="17528"/>
                    <a:pt x="2513" y="11460"/>
                    <a:pt x="6987" y="6987"/>
                  </a:cubicBezTo>
                  <a:cubicBezTo>
                    <a:pt x="11460" y="2513"/>
                    <a:pt x="17528" y="0"/>
                    <a:pt x="23854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6228142" cy="9305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243014" y="5333349"/>
            <a:ext cx="15563879" cy="2511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Для объявления новых </a:t>
            </a:r>
            <a:r>
              <a:rPr lang="en-US" sz="3500">
                <a:solidFill>
                  <a:srgbClr val="FFFFFF"/>
                </a:solidFill>
                <a:latin typeface="Arial Bold"/>
              </a:rPr>
              <a:t>функций</a:t>
            </a:r>
            <a:r>
              <a:rPr lang="en-US" sz="3500">
                <a:solidFill>
                  <a:srgbClr val="FFFFFF"/>
                </a:solidFill>
                <a:latin typeface="Arial"/>
              </a:rPr>
              <a:t> используется специальное слово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function</a:t>
            </a:r>
            <a:r>
              <a:rPr lang="en-US" sz="3500">
                <a:solidFill>
                  <a:srgbClr val="FFFFFF"/>
                </a:solidFill>
                <a:latin typeface="Arial"/>
              </a:rPr>
              <a:t>:</a:t>
            </a:r>
          </a:p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 Italics"/>
              </a:rPr>
              <a:t>[тип данных] function [идентификатор](...){…};</a:t>
            </a:r>
          </a:p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 Italics"/>
              </a:rPr>
              <a:t>little function sum(…){…};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 Italics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867965" y="7841935"/>
            <a:ext cx="16552071" cy="1839551"/>
            <a:chOff x="0" y="0"/>
            <a:chExt cx="6228142" cy="6921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228142" cy="692178"/>
            </a:xfrm>
            <a:custGeom>
              <a:avLst/>
              <a:gdLst/>
              <a:ahLst/>
              <a:cxnLst/>
              <a:rect l="l" t="t" r="r" b="b"/>
              <a:pathLst>
                <a:path w="6228142" h="692178">
                  <a:moveTo>
                    <a:pt x="23854" y="0"/>
                  </a:moveTo>
                  <a:lnTo>
                    <a:pt x="6204288" y="0"/>
                  </a:lnTo>
                  <a:cubicBezTo>
                    <a:pt x="6210614" y="0"/>
                    <a:pt x="6216682" y="2513"/>
                    <a:pt x="6221155" y="6987"/>
                  </a:cubicBezTo>
                  <a:cubicBezTo>
                    <a:pt x="6225629" y="11460"/>
                    <a:pt x="6228142" y="17528"/>
                    <a:pt x="6228142" y="23854"/>
                  </a:cubicBezTo>
                  <a:lnTo>
                    <a:pt x="6228142" y="668324"/>
                  </a:lnTo>
                  <a:cubicBezTo>
                    <a:pt x="6228142" y="674651"/>
                    <a:pt x="6225629" y="680718"/>
                    <a:pt x="6221155" y="685192"/>
                  </a:cubicBezTo>
                  <a:cubicBezTo>
                    <a:pt x="6216682" y="689665"/>
                    <a:pt x="6210614" y="692178"/>
                    <a:pt x="6204288" y="692178"/>
                  </a:cubicBezTo>
                  <a:lnTo>
                    <a:pt x="23854" y="692178"/>
                  </a:lnTo>
                  <a:cubicBezTo>
                    <a:pt x="17528" y="692178"/>
                    <a:pt x="11460" y="689665"/>
                    <a:pt x="6987" y="685192"/>
                  </a:cubicBezTo>
                  <a:cubicBezTo>
                    <a:pt x="2513" y="680718"/>
                    <a:pt x="0" y="674651"/>
                    <a:pt x="0" y="668324"/>
                  </a:cubicBezTo>
                  <a:lnTo>
                    <a:pt x="0" y="23854"/>
                  </a:lnTo>
                  <a:cubicBezTo>
                    <a:pt x="0" y="17528"/>
                    <a:pt x="2513" y="11460"/>
                    <a:pt x="6987" y="6987"/>
                  </a:cubicBezTo>
                  <a:cubicBezTo>
                    <a:pt x="11460" y="2513"/>
                    <a:pt x="17528" y="0"/>
                    <a:pt x="23854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6228142" cy="7302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13215" y="8019505"/>
            <a:ext cx="15563879" cy="2025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Для объявления </a:t>
            </a:r>
            <a:r>
              <a:rPr lang="en-US" sz="3500">
                <a:solidFill>
                  <a:srgbClr val="FFFFFF"/>
                </a:solidFill>
                <a:latin typeface="Arial Bold"/>
              </a:rPr>
              <a:t>параметров</a:t>
            </a:r>
            <a:r>
              <a:rPr lang="en-US" sz="3500">
                <a:solidFill>
                  <a:srgbClr val="FFFFFF"/>
                </a:solidFill>
                <a:latin typeface="Arial"/>
              </a:rPr>
              <a:t> не нужно специальное слово:</a:t>
            </a:r>
          </a:p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 Italics"/>
              </a:rPr>
              <a:t>([тип данных] [идентификатор], …)</a:t>
            </a:r>
          </a:p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 Italics"/>
              </a:rPr>
              <a:t>(text str1, little numb1, …)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 Italics"/>
            </a:endParaRPr>
          </a:p>
        </p:txBody>
      </p:sp>
      <p:sp>
        <p:nvSpPr>
          <p:cNvPr id="15" name="Freeform 15"/>
          <p:cNvSpPr/>
          <p:nvPr/>
        </p:nvSpPr>
        <p:spPr>
          <a:xfrm rot="-10800000">
            <a:off x="1028700" y="-484831"/>
            <a:ext cx="4418656" cy="2418210"/>
          </a:xfrm>
          <a:custGeom>
            <a:avLst/>
            <a:gdLst/>
            <a:ahLst/>
            <a:cxnLst/>
            <a:rect l="l" t="t" r="r" b="b"/>
            <a:pathLst>
              <a:path w="4418656" h="2418210">
                <a:moveTo>
                  <a:pt x="0" y="0"/>
                </a:moveTo>
                <a:lnTo>
                  <a:pt x="4418656" y="0"/>
                </a:lnTo>
                <a:lnTo>
                  <a:pt x="4418656" y="2418210"/>
                </a:lnTo>
                <a:lnTo>
                  <a:pt x="0" y="2418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4983475" cy="286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ВИДЫ ОПЕРАТОРОВ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897763" y="2466779"/>
            <a:ext cx="7839497" cy="1107529"/>
            <a:chOff x="0" y="0"/>
            <a:chExt cx="2949812" cy="41673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49812" cy="416736"/>
            </a:xfrm>
            <a:custGeom>
              <a:avLst/>
              <a:gdLst/>
              <a:ahLst/>
              <a:cxnLst/>
              <a:rect l="l" t="t" r="r" b="b"/>
              <a:pathLst>
                <a:path w="2949812" h="416736">
                  <a:moveTo>
                    <a:pt x="50365" y="0"/>
                  </a:moveTo>
                  <a:lnTo>
                    <a:pt x="2899447" y="0"/>
                  </a:lnTo>
                  <a:cubicBezTo>
                    <a:pt x="2912805" y="0"/>
                    <a:pt x="2925615" y="5306"/>
                    <a:pt x="2935061" y="14752"/>
                  </a:cubicBezTo>
                  <a:cubicBezTo>
                    <a:pt x="2944506" y="24197"/>
                    <a:pt x="2949812" y="37008"/>
                    <a:pt x="2949812" y="50365"/>
                  </a:cubicBezTo>
                  <a:lnTo>
                    <a:pt x="2949812" y="366371"/>
                  </a:lnTo>
                  <a:cubicBezTo>
                    <a:pt x="2949812" y="394187"/>
                    <a:pt x="2927263" y="416736"/>
                    <a:pt x="2899447" y="416736"/>
                  </a:cubicBezTo>
                  <a:lnTo>
                    <a:pt x="50365" y="416736"/>
                  </a:lnTo>
                  <a:cubicBezTo>
                    <a:pt x="22549" y="416736"/>
                    <a:pt x="0" y="394187"/>
                    <a:pt x="0" y="366371"/>
                  </a:cubicBezTo>
                  <a:lnTo>
                    <a:pt x="0" y="50365"/>
                  </a:lnTo>
                  <a:cubicBezTo>
                    <a:pt x="0" y="22549"/>
                    <a:pt x="22549" y="0"/>
                    <a:pt x="50365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949812" cy="4548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55489" y="2163056"/>
            <a:ext cx="15563879" cy="2025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endParaRPr/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  Бинарный оператор </a:t>
            </a:r>
            <a:r>
              <a:rPr lang="en-US" sz="3500">
                <a:solidFill>
                  <a:srgbClr val="FFFFFF"/>
                </a:solidFill>
                <a:latin typeface="Arial Bold"/>
              </a:rPr>
              <a:t>сложение</a:t>
            </a:r>
          </a:p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  </a:t>
            </a:r>
          </a:p>
          <a:p>
            <a:pPr algn="r"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953234" y="3961711"/>
            <a:ext cx="7839497" cy="989068"/>
            <a:chOff x="0" y="0"/>
            <a:chExt cx="2949812" cy="3721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949812" cy="372162"/>
            </a:xfrm>
            <a:custGeom>
              <a:avLst/>
              <a:gdLst/>
              <a:ahLst/>
              <a:cxnLst/>
              <a:rect l="l" t="t" r="r" b="b"/>
              <a:pathLst>
                <a:path w="2949812" h="372162">
                  <a:moveTo>
                    <a:pt x="50365" y="0"/>
                  </a:moveTo>
                  <a:lnTo>
                    <a:pt x="2899447" y="0"/>
                  </a:lnTo>
                  <a:cubicBezTo>
                    <a:pt x="2912805" y="0"/>
                    <a:pt x="2925615" y="5306"/>
                    <a:pt x="2935061" y="14752"/>
                  </a:cubicBezTo>
                  <a:cubicBezTo>
                    <a:pt x="2944506" y="24197"/>
                    <a:pt x="2949812" y="37008"/>
                    <a:pt x="2949812" y="50365"/>
                  </a:cubicBezTo>
                  <a:lnTo>
                    <a:pt x="2949812" y="321797"/>
                  </a:lnTo>
                  <a:cubicBezTo>
                    <a:pt x="2949812" y="349613"/>
                    <a:pt x="2927263" y="372162"/>
                    <a:pt x="2899447" y="372162"/>
                  </a:cubicBezTo>
                  <a:lnTo>
                    <a:pt x="50365" y="372162"/>
                  </a:lnTo>
                  <a:cubicBezTo>
                    <a:pt x="37008" y="372162"/>
                    <a:pt x="24197" y="366856"/>
                    <a:pt x="14752" y="357411"/>
                  </a:cubicBezTo>
                  <a:cubicBezTo>
                    <a:pt x="5306" y="347965"/>
                    <a:pt x="0" y="335155"/>
                    <a:pt x="0" y="321797"/>
                  </a:cubicBezTo>
                  <a:lnTo>
                    <a:pt x="0" y="50365"/>
                  </a:lnTo>
                  <a:cubicBezTo>
                    <a:pt x="0" y="22549"/>
                    <a:pt x="22549" y="0"/>
                    <a:pt x="50365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949812" cy="410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68133" y="5291100"/>
            <a:ext cx="7869295" cy="1627156"/>
            <a:chOff x="0" y="0"/>
            <a:chExt cx="2961025" cy="61225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961025" cy="612259"/>
            </a:xfrm>
            <a:custGeom>
              <a:avLst/>
              <a:gdLst/>
              <a:ahLst/>
              <a:cxnLst/>
              <a:rect l="l" t="t" r="r" b="b"/>
              <a:pathLst>
                <a:path w="2961025" h="612259">
                  <a:moveTo>
                    <a:pt x="50174" y="0"/>
                  </a:moveTo>
                  <a:lnTo>
                    <a:pt x="2910850" y="0"/>
                  </a:lnTo>
                  <a:cubicBezTo>
                    <a:pt x="2938561" y="0"/>
                    <a:pt x="2961025" y="22464"/>
                    <a:pt x="2961025" y="50174"/>
                  </a:cubicBezTo>
                  <a:lnTo>
                    <a:pt x="2961025" y="562085"/>
                  </a:lnTo>
                  <a:cubicBezTo>
                    <a:pt x="2961025" y="575392"/>
                    <a:pt x="2955738" y="588154"/>
                    <a:pt x="2946329" y="597564"/>
                  </a:cubicBezTo>
                  <a:cubicBezTo>
                    <a:pt x="2936919" y="606973"/>
                    <a:pt x="2924157" y="612259"/>
                    <a:pt x="2910850" y="612259"/>
                  </a:cubicBezTo>
                  <a:lnTo>
                    <a:pt x="50174" y="612259"/>
                  </a:lnTo>
                  <a:cubicBezTo>
                    <a:pt x="22464" y="612259"/>
                    <a:pt x="0" y="589795"/>
                    <a:pt x="0" y="562085"/>
                  </a:cubicBezTo>
                  <a:lnTo>
                    <a:pt x="0" y="50174"/>
                  </a:lnTo>
                  <a:cubicBezTo>
                    <a:pt x="0" y="22464"/>
                    <a:pt x="22464" y="0"/>
                    <a:pt x="50174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961025" cy="6503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155658" y="4986300"/>
            <a:ext cx="7524045" cy="2511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</a:pPr>
            <a:endParaRPr/>
          </a:p>
          <a:p>
            <a:pPr algn="ct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  Бинарный оператор </a:t>
            </a:r>
            <a:r>
              <a:rPr lang="en-US" sz="3500">
                <a:solidFill>
                  <a:srgbClr val="FFFFFF"/>
                </a:solidFill>
                <a:latin typeface="Arial Bold"/>
              </a:rPr>
              <a:t>вычитание</a:t>
            </a:r>
            <a:r>
              <a:rPr lang="en-US" sz="3500">
                <a:solidFill>
                  <a:srgbClr val="FFFFFF"/>
                </a:solidFill>
                <a:latin typeface="Arial"/>
              </a:rPr>
              <a:t> либо унарный </a:t>
            </a:r>
            <a:r>
              <a:rPr lang="en-US" sz="3500">
                <a:solidFill>
                  <a:srgbClr val="FFFFFF"/>
                </a:solidFill>
                <a:latin typeface="Arial Bold"/>
              </a:rPr>
              <a:t>отрицательное число</a:t>
            </a:r>
          </a:p>
          <a:p>
            <a:pPr algn="ct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  </a:t>
            </a:r>
          </a:p>
        </p:txBody>
      </p:sp>
      <p:sp>
        <p:nvSpPr>
          <p:cNvPr id="14" name="Freeform 14"/>
          <p:cNvSpPr/>
          <p:nvPr/>
        </p:nvSpPr>
        <p:spPr>
          <a:xfrm rot="-10800000">
            <a:off x="1028700" y="-484831"/>
            <a:ext cx="4418656" cy="2418210"/>
          </a:xfrm>
          <a:custGeom>
            <a:avLst/>
            <a:gdLst/>
            <a:ahLst/>
            <a:cxnLst/>
            <a:rect l="l" t="t" r="r" b="b"/>
            <a:pathLst>
              <a:path w="4418656" h="2418210">
                <a:moveTo>
                  <a:pt x="0" y="0"/>
                </a:moveTo>
                <a:lnTo>
                  <a:pt x="4418656" y="0"/>
                </a:lnTo>
                <a:lnTo>
                  <a:pt x="4418656" y="2418210"/>
                </a:lnTo>
                <a:lnTo>
                  <a:pt x="0" y="2418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997931" y="7184956"/>
            <a:ext cx="7839497" cy="989068"/>
            <a:chOff x="0" y="0"/>
            <a:chExt cx="2949812" cy="37216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949812" cy="372162"/>
            </a:xfrm>
            <a:custGeom>
              <a:avLst/>
              <a:gdLst/>
              <a:ahLst/>
              <a:cxnLst/>
              <a:rect l="l" t="t" r="r" b="b"/>
              <a:pathLst>
                <a:path w="2949812" h="372162">
                  <a:moveTo>
                    <a:pt x="50365" y="0"/>
                  </a:moveTo>
                  <a:lnTo>
                    <a:pt x="2899447" y="0"/>
                  </a:lnTo>
                  <a:cubicBezTo>
                    <a:pt x="2912805" y="0"/>
                    <a:pt x="2925615" y="5306"/>
                    <a:pt x="2935061" y="14752"/>
                  </a:cubicBezTo>
                  <a:cubicBezTo>
                    <a:pt x="2944506" y="24197"/>
                    <a:pt x="2949812" y="37008"/>
                    <a:pt x="2949812" y="50365"/>
                  </a:cubicBezTo>
                  <a:lnTo>
                    <a:pt x="2949812" y="321797"/>
                  </a:lnTo>
                  <a:cubicBezTo>
                    <a:pt x="2949812" y="349613"/>
                    <a:pt x="2927263" y="372162"/>
                    <a:pt x="2899447" y="372162"/>
                  </a:cubicBezTo>
                  <a:lnTo>
                    <a:pt x="50365" y="372162"/>
                  </a:lnTo>
                  <a:cubicBezTo>
                    <a:pt x="37008" y="372162"/>
                    <a:pt x="24197" y="366856"/>
                    <a:pt x="14752" y="357411"/>
                  </a:cubicBezTo>
                  <a:cubicBezTo>
                    <a:pt x="5306" y="347965"/>
                    <a:pt x="0" y="335155"/>
                    <a:pt x="0" y="321797"/>
                  </a:cubicBezTo>
                  <a:lnTo>
                    <a:pt x="0" y="50365"/>
                  </a:lnTo>
                  <a:cubicBezTo>
                    <a:pt x="0" y="22549"/>
                    <a:pt x="22549" y="0"/>
                    <a:pt x="50365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949812" cy="410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140759" y="7459631"/>
            <a:ext cx="7524045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Бинарный оператор </a:t>
            </a:r>
            <a:r>
              <a:rPr lang="en-US" sz="3500">
                <a:solidFill>
                  <a:srgbClr val="FFFFFF"/>
                </a:solidFill>
                <a:latin typeface="Arial Bold"/>
              </a:rPr>
              <a:t>деление</a:t>
            </a:r>
          </a:p>
          <a:p>
            <a:pPr algn="ctr"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 Bold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968133" y="8513737"/>
            <a:ext cx="7839497" cy="1381274"/>
            <a:chOff x="0" y="0"/>
            <a:chExt cx="2949812" cy="51974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949812" cy="519740"/>
            </a:xfrm>
            <a:custGeom>
              <a:avLst/>
              <a:gdLst/>
              <a:ahLst/>
              <a:cxnLst/>
              <a:rect l="l" t="t" r="r" b="b"/>
              <a:pathLst>
                <a:path w="2949812" h="519740">
                  <a:moveTo>
                    <a:pt x="50365" y="0"/>
                  </a:moveTo>
                  <a:lnTo>
                    <a:pt x="2899447" y="0"/>
                  </a:lnTo>
                  <a:cubicBezTo>
                    <a:pt x="2912805" y="0"/>
                    <a:pt x="2925615" y="5306"/>
                    <a:pt x="2935061" y="14752"/>
                  </a:cubicBezTo>
                  <a:cubicBezTo>
                    <a:pt x="2944506" y="24197"/>
                    <a:pt x="2949812" y="37008"/>
                    <a:pt x="2949812" y="50365"/>
                  </a:cubicBezTo>
                  <a:lnTo>
                    <a:pt x="2949812" y="469375"/>
                  </a:lnTo>
                  <a:cubicBezTo>
                    <a:pt x="2949812" y="497191"/>
                    <a:pt x="2927263" y="519740"/>
                    <a:pt x="2899447" y="519740"/>
                  </a:cubicBezTo>
                  <a:lnTo>
                    <a:pt x="50365" y="519740"/>
                  </a:lnTo>
                  <a:cubicBezTo>
                    <a:pt x="22549" y="519740"/>
                    <a:pt x="0" y="497191"/>
                    <a:pt x="0" y="469375"/>
                  </a:cubicBezTo>
                  <a:lnTo>
                    <a:pt x="0" y="50365"/>
                  </a:lnTo>
                  <a:cubicBezTo>
                    <a:pt x="0" y="22549"/>
                    <a:pt x="22549" y="0"/>
                    <a:pt x="50365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949812" cy="5578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8214457" y="2315100"/>
            <a:ext cx="1045607" cy="1065586"/>
          </a:xfrm>
          <a:custGeom>
            <a:avLst/>
            <a:gdLst/>
            <a:ahLst/>
            <a:cxnLst/>
            <a:rect l="l" t="t" r="r" b="b"/>
            <a:pathLst>
              <a:path w="1045607" h="1065586">
                <a:moveTo>
                  <a:pt x="0" y="0"/>
                </a:moveTo>
                <a:lnTo>
                  <a:pt x="1045606" y="0"/>
                </a:lnTo>
                <a:lnTo>
                  <a:pt x="1045606" y="1065586"/>
                </a:lnTo>
                <a:lnTo>
                  <a:pt x="0" y="10655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lgDash"/>
            <a:miter/>
          </a:ln>
        </p:spPr>
      </p:sp>
      <p:sp>
        <p:nvSpPr>
          <p:cNvPr id="23" name="Freeform 23"/>
          <p:cNvSpPr/>
          <p:nvPr/>
        </p:nvSpPr>
        <p:spPr>
          <a:xfrm>
            <a:off x="8524871" y="3840650"/>
            <a:ext cx="978186" cy="917049"/>
          </a:xfrm>
          <a:custGeom>
            <a:avLst/>
            <a:gdLst/>
            <a:ahLst/>
            <a:cxnLst/>
            <a:rect l="l" t="t" r="r" b="b"/>
            <a:pathLst>
              <a:path w="978186" h="917049">
                <a:moveTo>
                  <a:pt x="0" y="0"/>
                </a:moveTo>
                <a:lnTo>
                  <a:pt x="978186" y="0"/>
                </a:lnTo>
                <a:lnTo>
                  <a:pt x="978186" y="917050"/>
                </a:lnTo>
                <a:lnTo>
                  <a:pt x="0" y="9170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8414738" y="6290010"/>
            <a:ext cx="1198453" cy="224710"/>
          </a:xfrm>
          <a:custGeom>
            <a:avLst/>
            <a:gdLst/>
            <a:ahLst/>
            <a:cxnLst/>
            <a:rect l="l" t="t" r="r" b="b"/>
            <a:pathLst>
              <a:path w="1198453" h="224710">
                <a:moveTo>
                  <a:pt x="0" y="0"/>
                </a:moveTo>
                <a:lnTo>
                  <a:pt x="1198453" y="0"/>
                </a:lnTo>
                <a:lnTo>
                  <a:pt x="1198453" y="224710"/>
                </a:lnTo>
                <a:lnTo>
                  <a:pt x="0" y="2247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-3538767">
            <a:off x="8260519" y="7552663"/>
            <a:ext cx="1352825" cy="253655"/>
          </a:xfrm>
          <a:custGeom>
            <a:avLst/>
            <a:gdLst/>
            <a:ahLst/>
            <a:cxnLst/>
            <a:rect l="l" t="t" r="r" b="b"/>
            <a:pathLst>
              <a:path w="1352825" h="253655">
                <a:moveTo>
                  <a:pt x="0" y="0"/>
                </a:moveTo>
                <a:lnTo>
                  <a:pt x="1352824" y="0"/>
                </a:lnTo>
                <a:lnTo>
                  <a:pt x="1352824" y="253655"/>
                </a:lnTo>
                <a:lnTo>
                  <a:pt x="0" y="2536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8363903" y="8589937"/>
            <a:ext cx="1030302" cy="1180862"/>
          </a:xfrm>
          <a:custGeom>
            <a:avLst/>
            <a:gdLst/>
            <a:ahLst/>
            <a:cxnLst/>
            <a:rect l="l" t="t" r="r" b="b"/>
            <a:pathLst>
              <a:path w="1030302" h="1180862">
                <a:moveTo>
                  <a:pt x="0" y="0"/>
                </a:moveTo>
                <a:lnTo>
                  <a:pt x="1030303" y="0"/>
                </a:lnTo>
                <a:lnTo>
                  <a:pt x="1030303" y="1180862"/>
                </a:lnTo>
                <a:lnTo>
                  <a:pt x="0" y="118086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1342158" y="4160794"/>
            <a:ext cx="15563879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Бинарный оператор </a:t>
            </a:r>
            <a:r>
              <a:rPr lang="en-US" sz="3500">
                <a:solidFill>
                  <a:srgbClr val="FFFFFF"/>
                </a:solidFill>
                <a:latin typeface="Arial Bold"/>
              </a:rPr>
              <a:t>умножение</a:t>
            </a:r>
          </a:p>
          <a:p>
            <a:pPr algn="r"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 Bold"/>
            </a:endParaRPr>
          </a:p>
        </p:txBody>
      </p:sp>
      <p:grpSp>
        <p:nvGrpSpPr>
          <p:cNvPr id="28" name="Group 28"/>
          <p:cNvGrpSpPr/>
          <p:nvPr/>
        </p:nvGrpSpPr>
        <p:grpSpPr>
          <a:xfrm>
            <a:off x="9767562" y="3170047"/>
            <a:ext cx="7839497" cy="989068"/>
            <a:chOff x="0" y="0"/>
            <a:chExt cx="2949812" cy="37216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949812" cy="372162"/>
            </a:xfrm>
            <a:custGeom>
              <a:avLst/>
              <a:gdLst/>
              <a:ahLst/>
              <a:cxnLst/>
              <a:rect l="l" t="t" r="r" b="b"/>
              <a:pathLst>
                <a:path w="2949812" h="372162">
                  <a:moveTo>
                    <a:pt x="50365" y="0"/>
                  </a:moveTo>
                  <a:lnTo>
                    <a:pt x="2899447" y="0"/>
                  </a:lnTo>
                  <a:cubicBezTo>
                    <a:pt x="2912805" y="0"/>
                    <a:pt x="2925615" y="5306"/>
                    <a:pt x="2935061" y="14752"/>
                  </a:cubicBezTo>
                  <a:cubicBezTo>
                    <a:pt x="2944506" y="24197"/>
                    <a:pt x="2949812" y="37008"/>
                    <a:pt x="2949812" y="50365"/>
                  </a:cubicBezTo>
                  <a:lnTo>
                    <a:pt x="2949812" y="321797"/>
                  </a:lnTo>
                  <a:cubicBezTo>
                    <a:pt x="2949812" y="349613"/>
                    <a:pt x="2927263" y="372162"/>
                    <a:pt x="2899447" y="372162"/>
                  </a:cubicBezTo>
                  <a:lnTo>
                    <a:pt x="50365" y="372162"/>
                  </a:lnTo>
                  <a:cubicBezTo>
                    <a:pt x="37008" y="372162"/>
                    <a:pt x="24197" y="366856"/>
                    <a:pt x="14752" y="357411"/>
                  </a:cubicBezTo>
                  <a:cubicBezTo>
                    <a:pt x="5306" y="347965"/>
                    <a:pt x="0" y="335155"/>
                    <a:pt x="0" y="321797"/>
                  </a:cubicBezTo>
                  <a:lnTo>
                    <a:pt x="0" y="50365"/>
                  </a:lnTo>
                  <a:cubicBezTo>
                    <a:pt x="0" y="22549"/>
                    <a:pt x="22549" y="0"/>
                    <a:pt x="50365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2949812" cy="410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767562" y="4739906"/>
            <a:ext cx="7839497" cy="989068"/>
            <a:chOff x="0" y="0"/>
            <a:chExt cx="2949812" cy="372162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2949812" cy="372162"/>
            </a:xfrm>
            <a:custGeom>
              <a:avLst/>
              <a:gdLst/>
              <a:ahLst/>
              <a:cxnLst/>
              <a:rect l="l" t="t" r="r" b="b"/>
              <a:pathLst>
                <a:path w="2949812" h="372162">
                  <a:moveTo>
                    <a:pt x="50365" y="0"/>
                  </a:moveTo>
                  <a:lnTo>
                    <a:pt x="2899447" y="0"/>
                  </a:lnTo>
                  <a:cubicBezTo>
                    <a:pt x="2912805" y="0"/>
                    <a:pt x="2925615" y="5306"/>
                    <a:pt x="2935061" y="14752"/>
                  </a:cubicBezTo>
                  <a:cubicBezTo>
                    <a:pt x="2944506" y="24197"/>
                    <a:pt x="2949812" y="37008"/>
                    <a:pt x="2949812" y="50365"/>
                  </a:cubicBezTo>
                  <a:lnTo>
                    <a:pt x="2949812" y="321797"/>
                  </a:lnTo>
                  <a:cubicBezTo>
                    <a:pt x="2949812" y="349613"/>
                    <a:pt x="2927263" y="372162"/>
                    <a:pt x="2899447" y="372162"/>
                  </a:cubicBezTo>
                  <a:lnTo>
                    <a:pt x="50365" y="372162"/>
                  </a:lnTo>
                  <a:cubicBezTo>
                    <a:pt x="37008" y="372162"/>
                    <a:pt x="24197" y="366856"/>
                    <a:pt x="14752" y="357411"/>
                  </a:cubicBezTo>
                  <a:cubicBezTo>
                    <a:pt x="5306" y="347965"/>
                    <a:pt x="0" y="335155"/>
                    <a:pt x="0" y="321797"/>
                  </a:cubicBezTo>
                  <a:lnTo>
                    <a:pt x="0" y="50365"/>
                  </a:lnTo>
                  <a:cubicBezTo>
                    <a:pt x="0" y="22549"/>
                    <a:pt x="22549" y="0"/>
                    <a:pt x="50365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2949812" cy="410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9767562" y="6391358"/>
            <a:ext cx="7839497" cy="989068"/>
            <a:chOff x="0" y="0"/>
            <a:chExt cx="2949812" cy="372162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949812" cy="372162"/>
            </a:xfrm>
            <a:custGeom>
              <a:avLst/>
              <a:gdLst/>
              <a:ahLst/>
              <a:cxnLst/>
              <a:rect l="l" t="t" r="r" b="b"/>
              <a:pathLst>
                <a:path w="2949812" h="372162">
                  <a:moveTo>
                    <a:pt x="50365" y="0"/>
                  </a:moveTo>
                  <a:lnTo>
                    <a:pt x="2899447" y="0"/>
                  </a:lnTo>
                  <a:cubicBezTo>
                    <a:pt x="2912805" y="0"/>
                    <a:pt x="2925615" y="5306"/>
                    <a:pt x="2935061" y="14752"/>
                  </a:cubicBezTo>
                  <a:cubicBezTo>
                    <a:pt x="2944506" y="24197"/>
                    <a:pt x="2949812" y="37008"/>
                    <a:pt x="2949812" y="50365"/>
                  </a:cubicBezTo>
                  <a:lnTo>
                    <a:pt x="2949812" y="321797"/>
                  </a:lnTo>
                  <a:cubicBezTo>
                    <a:pt x="2949812" y="349613"/>
                    <a:pt x="2927263" y="372162"/>
                    <a:pt x="2899447" y="372162"/>
                  </a:cubicBezTo>
                  <a:lnTo>
                    <a:pt x="50365" y="372162"/>
                  </a:lnTo>
                  <a:cubicBezTo>
                    <a:pt x="37008" y="372162"/>
                    <a:pt x="24197" y="366856"/>
                    <a:pt x="14752" y="357411"/>
                  </a:cubicBezTo>
                  <a:cubicBezTo>
                    <a:pt x="5306" y="347965"/>
                    <a:pt x="0" y="335155"/>
                    <a:pt x="0" y="321797"/>
                  </a:cubicBezTo>
                  <a:lnTo>
                    <a:pt x="0" y="50365"/>
                  </a:lnTo>
                  <a:cubicBezTo>
                    <a:pt x="0" y="22549"/>
                    <a:pt x="22549" y="0"/>
                    <a:pt x="50365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2949812" cy="410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9767562" y="7896631"/>
            <a:ext cx="7839497" cy="1731293"/>
            <a:chOff x="0" y="0"/>
            <a:chExt cx="2949812" cy="651444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2949812" cy="651444"/>
            </a:xfrm>
            <a:custGeom>
              <a:avLst/>
              <a:gdLst/>
              <a:ahLst/>
              <a:cxnLst/>
              <a:rect l="l" t="t" r="r" b="b"/>
              <a:pathLst>
                <a:path w="2949812" h="651444">
                  <a:moveTo>
                    <a:pt x="50365" y="0"/>
                  </a:moveTo>
                  <a:lnTo>
                    <a:pt x="2899447" y="0"/>
                  </a:lnTo>
                  <a:cubicBezTo>
                    <a:pt x="2912805" y="0"/>
                    <a:pt x="2925615" y="5306"/>
                    <a:pt x="2935061" y="14752"/>
                  </a:cubicBezTo>
                  <a:cubicBezTo>
                    <a:pt x="2944506" y="24197"/>
                    <a:pt x="2949812" y="37008"/>
                    <a:pt x="2949812" y="50365"/>
                  </a:cubicBezTo>
                  <a:lnTo>
                    <a:pt x="2949812" y="601078"/>
                  </a:lnTo>
                  <a:cubicBezTo>
                    <a:pt x="2949812" y="628894"/>
                    <a:pt x="2927263" y="651444"/>
                    <a:pt x="2899447" y="651444"/>
                  </a:cubicBezTo>
                  <a:lnTo>
                    <a:pt x="50365" y="651444"/>
                  </a:lnTo>
                  <a:cubicBezTo>
                    <a:pt x="37008" y="651444"/>
                    <a:pt x="24197" y="646137"/>
                    <a:pt x="14752" y="636692"/>
                  </a:cubicBezTo>
                  <a:cubicBezTo>
                    <a:pt x="5306" y="627247"/>
                    <a:pt x="0" y="614436"/>
                    <a:pt x="0" y="601078"/>
                  </a:cubicBezTo>
                  <a:lnTo>
                    <a:pt x="0" y="50365"/>
                  </a:lnTo>
                  <a:cubicBezTo>
                    <a:pt x="0" y="22549"/>
                    <a:pt x="22549" y="0"/>
                    <a:pt x="50365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2949812" cy="6895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0" name="Freeform 40"/>
          <p:cNvSpPr/>
          <p:nvPr/>
        </p:nvSpPr>
        <p:spPr>
          <a:xfrm rot="-5400000">
            <a:off x="16841640" y="2866068"/>
            <a:ext cx="786526" cy="657732"/>
          </a:xfrm>
          <a:custGeom>
            <a:avLst/>
            <a:gdLst/>
            <a:ahLst/>
            <a:cxnLst/>
            <a:rect l="l" t="t" r="r" b="b"/>
            <a:pathLst>
              <a:path w="786526" h="657732">
                <a:moveTo>
                  <a:pt x="0" y="0"/>
                </a:moveTo>
                <a:lnTo>
                  <a:pt x="786526" y="0"/>
                </a:lnTo>
                <a:lnTo>
                  <a:pt x="786526" y="657732"/>
                </a:lnTo>
                <a:lnTo>
                  <a:pt x="0" y="6577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41" name="TextBox 41"/>
          <p:cNvSpPr txBox="1"/>
          <p:nvPr/>
        </p:nvSpPr>
        <p:spPr>
          <a:xfrm>
            <a:off x="10176389" y="3402139"/>
            <a:ext cx="15563879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Бинарный оператор больше</a:t>
            </a:r>
          </a:p>
          <a:p>
            <a:pPr algn="r"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10176389" y="4971998"/>
            <a:ext cx="15563879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Бинарный оператор меньше</a:t>
            </a:r>
          </a:p>
          <a:p>
            <a:pPr algn="r"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Freeform 43"/>
          <p:cNvSpPr/>
          <p:nvPr/>
        </p:nvSpPr>
        <p:spPr>
          <a:xfrm rot="5400000">
            <a:off x="16884931" y="4512311"/>
            <a:ext cx="786526" cy="657732"/>
          </a:xfrm>
          <a:custGeom>
            <a:avLst/>
            <a:gdLst/>
            <a:ahLst/>
            <a:cxnLst/>
            <a:rect l="l" t="t" r="r" b="b"/>
            <a:pathLst>
              <a:path w="786526" h="657732">
                <a:moveTo>
                  <a:pt x="0" y="0"/>
                </a:moveTo>
                <a:lnTo>
                  <a:pt x="786525" y="0"/>
                </a:lnTo>
                <a:lnTo>
                  <a:pt x="786525" y="657732"/>
                </a:lnTo>
                <a:lnTo>
                  <a:pt x="0" y="6577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44" name="TextBox 44"/>
          <p:cNvSpPr txBox="1"/>
          <p:nvPr/>
        </p:nvSpPr>
        <p:spPr>
          <a:xfrm>
            <a:off x="10176389" y="6623450"/>
            <a:ext cx="15563879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Бинарный оператор равно</a:t>
            </a:r>
          </a:p>
          <a:p>
            <a:pPr algn="r"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Freeform 45"/>
          <p:cNvSpPr/>
          <p:nvPr/>
        </p:nvSpPr>
        <p:spPr>
          <a:xfrm>
            <a:off x="16408606" y="6607129"/>
            <a:ext cx="1198453" cy="224710"/>
          </a:xfrm>
          <a:custGeom>
            <a:avLst/>
            <a:gdLst/>
            <a:ahLst/>
            <a:cxnLst/>
            <a:rect l="l" t="t" r="r" b="b"/>
            <a:pathLst>
              <a:path w="1198453" h="224710">
                <a:moveTo>
                  <a:pt x="0" y="0"/>
                </a:moveTo>
                <a:lnTo>
                  <a:pt x="1198453" y="0"/>
                </a:lnTo>
                <a:lnTo>
                  <a:pt x="1198453" y="224710"/>
                </a:lnTo>
                <a:lnTo>
                  <a:pt x="0" y="2247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46" name="Freeform 46"/>
          <p:cNvSpPr/>
          <p:nvPr/>
        </p:nvSpPr>
        <p:spPr>
          <a:xfrm>
            <a:off x="16408606" y="7034457"/>
            <a:ext cx="1198453" cy="224710"/>
          </a:xfrm>
          <a:custGeom>
            <a:avLst/>
            <a:gdLst/>
            <a:ahLst/>
            <a:cxnLst/>
            <a:rect l="l" t="t" r="r" b="b"/>
            <a:pathLst>
              <a:path w="1198453" h="224710">
                <a:moveTo>
                  <a:pt x="0" y="0"/>
                </a:moveTo>
                <a:lnTo>
                  <a:pt x="1198453" y="0"/>
                </a:lnTo>
                <a:lnTo>
                  <a:pt x="1198453" y="224710"/>
                </a:lnTo>
                <a:lnTo>
                  <a:pt x="0" y="2247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47" name="Freeform 47"/>
          <p:cNvSpPr/>
          <p:nvPr/>
        </p:nvSpPr>
        <p:spPr>
          <a:xfrm rot="509935">
            <a:off x="16298939" y="7963306"/>
            <a:ext cx="572144" cy="1541302"/>
          </a:xfrm>
          <a:custGeom>
            <a:avLst/>
            <a:gdLst/>
            <a:ahLst/>
            <a:cxnLst/>
            <a:rect l="l" t="t" r="r" b="b"/>
            <a:pathLst>
              <a:path w="572144" h="1541302">
                <a:moveTo>
                  <a:pt x="0" y="0"/>
                </a:moveTo>
                <a:lnTo>
                  <a:pt x="572143" y="0"/>
                </a:lnTo>
                <a:lnTo>
                  <a:pt x="572143" y="1541301"/>
                </a:lnTo>
                <a:lnTo>
                  <a:pt x="0" y="1541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48" name="TextBox 48"/>
          <p:cNvSpPr txBox="1"/>
          <p:nvPr/>
        </p:nvSpPr>
        <p:spPr>
          <a:xfrm>
            <a:off x="1110960" y="8788412"/>
            <a:ext cx="7524045" cy="1539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Бинарный оператор </a:t>
            </a:r>
            <a:r>
              <a:rPr lang="en-US" sz="3500">
                <a:solidFill>
                  <a:srgbClr val="FFFFFF"/>
                </a:solidFill>
                <a:latin typeface="Arial Bold"/>
              </a:rPr>
              <a:t>остатка от деления</a:t>
            </a:r>
          </a:p>
          <a:p>
            <a:pPr algn="ctr"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 Bold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10176389" y="8001406"/>
            <a:ext cx="7430670" cy="2511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Операторы помогающие выделить приоритетность операций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ts val="3850"/>
              </a:lnSpc>
            </a:pPr>
            <a:endParaRPr lang="en-US" sz="35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Freeform 50"/>
          <p:cNvSpPr/>
          <p:nvPr/>
        </p:nvSpPr>
        <p:spPr>
          <a:xfrm rot="-10068447">
            <a:off x="16878609" y="7991627"/>
            <a:ext cx="572144" cy="1541302"/>
          </a:xfrm>
          <a:custGeom>
            <a:avLst/>
            <a:gdLst/>
            <a:ahLst/>
            <a:cxnLst/>
            <a:rect l="l" t="t" r="r" b="b"/>
            <a:pathLst>
              <a:path w="572144" h="1541302">
                <a:moveTo>
                  <a:pt x="0" y="0"/>
                </a:moveTo>
                <a:lnTo>
                  <a:pt x="572144" y="0"/>
                </a:lnTo>
                <a:lnTo>
                  <a:pt x="572144" y="1541301"/>
                </a:lnTo>
                <a:lnTo>
                  <a:pt x="0" y="1541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5085731" cy="467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УСЛОВНЫЙ ОПЕРАТОР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759775" y="-908807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-814378" y="6101577"/>
            <a:ext cx="4418656" cy="2418210"/>
          </a:xfrm>
          <a:custGeom>
            <a:avLst/>
            <a:gdLst/>
            <a:ahLst/>
            <a:cxnLst/>
            <a:rect l="l" t="t" r="r" b="b"/>
            <a:pathLst>
              <a:path w="4418656" h="2418210">
                <a:moveTo>
                  <a:pt x="0" y="0"/>
                </a:moveTo>
                <a:lnTo>
                  <a:pt x="4418656" y="0"/>
                </a:lnTo>
                <a:lnTo>
                  <a:pt x="4418656" y="2418210"/>
                </a:lnTo>
                <a:lnTo>
                  <a:pt x="0" y="24182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94238" y="2586485"/>
            <a:ext cx="16332856" cy="3902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Для создания условия используются специальные слова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check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и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not 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(не обязательный).</a:t>
            </a:r>
          </a:p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8CA9AD"/>
                </a:solidFill>
                <a:latin typeface="Arial Bold"/>
              </a:rPr>
              <a:t>Правило</a:t>
            </a:r>
            <a:r>
              <a:rPr lang="en-US" sz="5000">
                <a:solidFill>
                  <a:srgbClr val="737373"/>
                </a:solidFill>
                <a:latin typeface="Arial"/>
              </a:rPr>
              <a:t> </a:t>
            </a:r>
          </a:p>
          <a:p>
            <a:pPr algn="ctr">
              <a:lnSpc>
                <a:spcPts val="5500"/>
              </a:lnSpc>
            </a:pPr>
            <a:endParaRPr lang="en-US" sz="5000">
              <a:solidFill>
                <a:srgbClr val="737373"/>
              </a:solidFill>
              <a:latin typeface="Arial"/>
            </a:endParaRPr>
          </a:p>
          <a:p>
            <a:pPr algn="ctr">
              <a:lnSpc>
                <a:spcPts val="3850"/>
              </a:lnSpc>
            </a:pPr>
            <a:endParaRPr lang="en-US" sz="50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50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5000">
              <a:solidFill>
                <a:srgbClr val="737373"/>
              </a:solidFill>
              <a:latin typeface="Arial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843110" y="4543755"/>
            <a:ext cx="16601780" cy="2182851"/>
            <a:chOff x="0" y="0"/>
            <a:chExt cx="6228142" cy="81889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228142" cy="818894"/>
            </a:xfrm>
            <a:custGeom>
              <a:avLst/>
              <a:gdLst/>
              <a:ahLst/>
              <a:cxnLst/>
              <a:rect l="l" t="t" r="r" b="b"/>
              <a:pathLst>
                <a:path w="6228142" h="818894">
                  <a:moveTo>
                    <a:pt x="23783" y="0"/>
                  </a:moveTo>
                  <a:lnTo>
                    <a:pt x="6204359" y="0"/>
                  </a:lnTo>
                  <a:cubicBezTo>
                    <a:pt x="6210667" y="0"/>
                    <a:pt x="6216716" y="2506"/>
                    <a:pt x="6221176" y="6966"/>
                  </a:cubicBezTo>
                  <a:cubicBezTo>
                    <a:pt x="6225636" y="11426"/>
                    <a:pt x="6228142" y="17475"/>
                    <a:pt x="6228142" y="23783"/>
                  </a:cubicBezTo>
                  <a:lnTo>
                    <a:pt x="6228142" y="795112"/>
                  </a:lnTo>
                  <a:cubicBezTo>
                    <a:pt x="6228142" y="801419"/>
                    <a:pt x="6225636" y="807468"/>
                    <a:pt x="6221176" y="811929"/>
                  </a:cubicBezTo>
                  <a:cubicBezTo>
                    <a:pt x="6216716" y="816389"/>
                    <a:pt x="6210667" y="818894"/>
                    <a:pt x="6204359" y="818894"/>
                  </a:cubicBezTo>
                  <a:lnTo>
                    <a:pt x="23783" y="818894"/>
                  </a:lnTo>
                  <a:cubicBezTo>
                    <a:pt x="10648" y="818894"/>
                    <a:pt x="0" y="808246"/>
                    <a:pt x="0" y="795112"/>
                  </a:cubicBezTo>
                  <a:lnTo>
                    <a:pt x="0" y="23783"/>
                  </a:lnTo>
                  <a:cubicBezTo>
                    <a:pt x="0" y="17475"/>
                    <a:pt x="2506" y="11426"/>
                    <a:pt x="6966" y="6966"/>
                  </a:cubicBezTo>
                  <a:cubicBezTo>
                    <a:pt x="11426" y="2506"/>
                    <a:pt x="17475" y="0"/>
                    <a:pt x="23783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228142" cy="8569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75686" y="4944174"/>
            <a:ext cx="15610620" cy="1540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2"/>
              </a:lnSpc>
            </a:pPr>
            <a:r>
              <a:rPr lang="en-US" sz="3510">
                <a:solidFill>
                  <a:srgbClr val="737373"/>
                </a:solidFill>
                <a:latin typeface="Arial Bold"/>
              </a:rPr>
              <a:t>check</a:t>
            </a:r>
            <a:r>
              <a:rPr lang="en-US" sz="3510">
                <a:solidFill>
                  <a:srgbClr val="FFFFFF"/>
                </a:solidFill>
                <a:latin typeface="Arial"/>
              </a:rPr>
              <a:t>(&lt;числовой литерал&gt;|&lt;числовой идентификатор&gt; </a:t>
            </a:r>
          </a:p>
          <a:p>
            <a:pPr algn="ctr">
              <a:lnSpc>
                <a:spcPts val="3862"/>
              </a:lnSpc>
            </a:pPr>
            <a:r>
              <a:rPr lang="en-US" sz="3510">
                <a:solidFill>
                  <a:srgbClr val="FFFFFF"/>
                </a:solidFill>
                <a:latin typeface="Arial"/>
              </a:rPr>
              <a:t>&lt;знак сравнения&gt; </a:t>
            </a:r>
          </a:p>
          <a:p>
            <a:pPr algn="ctr">
              <a:lnSpc>
                <a:spcPts val="3862"/>
              </a:lnSpc>
            </a:pPr>
            <a:r>
              <a:rPr lang="en-US" sz="3510">
                <a:solidFill>
                  <a:srgbClr val="FFFFFF"/>
                </a:solidFill>
                <a:latin typeface="Arial"/>
              </a:rPr>
              <a:t>&lt;числовой литерал &gt;|&lt;числовой идентификатор&gt;)?{…}[</a:t>
            </a:r>
            <a:r>
              <a:rPr lang="en-US" sz="3510">
                <a:solidFill>
                  <a:srgbClr val="737373"/>
                </a:solidFill>
                <a:latin typeface="Arial Bold"/>
              </a:rPr>
              <a:t>not</a:t>
            </a:r>
            <a:r>
              <a:rPr lang="en-US" sz="3510">
                <a:solidFill>
                  <a:srgbClr val="FFFFFF"/>
                </a:solidFill>
                <a:latin typeface="Arial"/>
              </a:rPr>
              <a:t>{…}]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75686" y="7088556"/>
            <a:ext cx="16365062" cy="4873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58"/>
              </a:lnSpc>
            </a:pPr>
            <a:r>
              <a:rPr lang="en-US" sz="3507">
                <a:solidFill>
                  <a:srgbClr val="737373"/>
                </a:solidFill>
                <a:latin typeface="Arial Bold"/>
              </a:rPr>
              <a:t>Пример:</a:t>
            </a:r>
          </a:p>
          <a:p>
            <a:pPr algn="r">
              <a:lnSpc>
                <a:spcPts val="3858"/>
              </a:lnSpc>
            </a:pPr>
            <a:r>
              <a:rPr lang="en-US" sz="3507">
                <a:solidFill>
                  <a:srgbClr val="737373"/>
                </a:solidFill>
                <a:latin typeface="Arial Italics"/>
              </a:rPr>
              <a:t>check(2&gt;5)?{…}</a:t>
            </a:r>
          </a:p>
          <a:p>
            <a:pPr algn="r">
              <a:lnSpc>
                <a:spcPts val="3858"/>
              </a:lnSpc>
            </a:pPr>
            <a:r>
              <a:rPr lang="en-US" sz="3507">
                <a:solidFill>
                  <a:srgbClr val="737373"/>
                </a:solidFill>
                <a:latin typeface="Arial Italics"/>
              </a:rPr>
              <a:t>Not{…}</a:t>
            </a:r>
          </a:p>
          <a:p>
            <a:pPr algn="r">
              <a:lnSpc>
                <a:spcPts val="3858"/>
              </a:lnSpc>
            </a:pPr>
            <a:endParaRPr lang="en-US" sz="3507">
              <a:solidFill>
                <a:srgbClr val="737373"/>
              </a:solidFill>
              <a:latin typeface="Arial Italics"/>
            </a:endParaRPr>
          </a:p>
          <a:p>
            <a:pPr algn="r">
              <a:lnSpc>
                <a:spcPts val="5511"/>
              </a:lnSpc>
            </a:pPr>
            <a:r>
              <a:rPr lang="en-US" sz="5010">
                <a:solidFill>
                  <a:srgbClr val="737373"/>
                </a:solidFill>
                <a:latin typeface="Arial"/>
              </a:rPr>
              <a:t> </a:t>
            </a:r>
          </a:p>
          <a:p>
            <a:pPr algn="r">
              <a:lnSpc>
                <a:spcPts val="5511"/>
              </a:lnSpc>
            </a:pPr>
            <a:endParaRPr lang="en-US" sz="5010">
              <a:solidFill>
                <a:srgbClr val="737373"/>
              </a:solidFill>
              <a:latin typeface="Arial"/>
            </a:endParaRPr>
          </a:p>
          <a:p>
            <a:pPr algn="r">
              <a:lnSpc>
                <a:spcPts val="3858"/>
              </a:lnSpc>
            </a:pPr>
            <a:endParaRPr lang="en-US" sz="5010">
              <a:solidFill>
                <a:srgbClr val="737373"/>
              </a:solidFill>
              <a:latin typeface="Arial"/>
            </a:endParaRPr>
          </a:p>
          <a:p>
            <a:pPr algn="r">
              <a:lnSpc>
                <a:spcPts val="3858"/>
              </a:lnSpc>
            </a:pPr>
            <a:endParaRPr lang="en-US" sz="5010">
              <a:solidFill>
                <a:srgbClr val="737373"/>
              </a:solidFill>
              <a:latin typeface="Arial"/>
            </a:endParaRPr>
          </a:p>
          <a:p>
            <a:pPr algn="r">
              <a:lnSpc>
                <a:spcPts val="3858"/>
              </a:lnSpc>
            </a:pPr>
            <a:endParaRPr lang="en-US" sz="5010">
              <a:solidFill>
                <a:srgbClr val="737373"/>
              </a:solidFill>
              <a:latin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12035" y="8794396"/>
            <a:ext cx="16332856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Внимание: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в конце условия check должен стаять ‘?’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5085731" cy="557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 dirty="0">
                <a:solidFill>
                  <a:srgbClr val="8CA9AD"/>
                </a:solidFill>
                <a:latin typeface="Arial Bold"/>
              </a:rPr>
              <a:t>ГЛАВНАЯ ФУНКЦИЯ</a:t>
            </a:r>
          </a:p>
          <a:p>
            <a:pPr algn="r">
              <a:lnSpc>
                <a:spcPts val="7150"/>
              </a:lnSpc>
            </a:pPr>
            <a:endParaRPr lang="en-US" sz="6500" dirty="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 dirty="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 dirty="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 dirty="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 dirty="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759775" y="-908807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4425623" y="4668354"/>
            <a:ext cx="4418656" cy="2418210"/>
          </a:xfrm>
          <a:custGeom>
            <a:avLst/>
            <a:gdLst/>
            <a:ahLst/>
            <a:cxnLst/>
            <a:rect l="l" t="t" r="r" b="b"/>
            <a:pathLst>
              <a:path w="4418656" h="2418210">
                <a:moveTo>
                  <a:pt x="0" y="0"/>
                </a:moveTo>
                <a:lnTo>
                  <a:pt x="4418655" y="0"/>
                </a:lnTo>
                <a:lnTo>
                  <a:pt x="4418655" y="2418210"/>
                </a:lnTo>
                <a:lnTo>
                  <a:pt x="0" y="24182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79828" y="2922826"/>
            <a:ext cx="16332856" cy="4387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Для создания главной функции используется слово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start.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</a:t>
            </a: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Главная функция должна быть обязательно причем только одна.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 algn="ctr">
              <a:lnSpc>
                <a:spcPts val="5500"/>
              </a:lnSpc>
            </a:pPr>
            <a:r>
              <a:rPr lang="en-US" sz="5000">
                <a:solidFill>
                  <a:srgbClr val="737373"/>
                </a:solidFill>
                <a:latin typeface="Arial"/>
              </a:rPr>
              <a:t> </a:t>
            </a:r>
          </a:p>
          <a:p>
            <a:pPr algn="ctr">
              <a:lnSpc>
                <a:spcPts val="5500"/>
              </a:lnSpc>
            </a:pPr>
            <a:endParaRPr lang="en-US" sz="5000">
              <a:solidFill>
                <a:srgbClr val="737373"/>
              </a:solidFill>
              <a:latin typeface="Arial"/>
            </a:endParaRPr>
          </a:p>
          <a:p>
            <a:pPr algn="ctr">
              <a:lnSpc>
                <a:spcPts val="3850"/>
              </a:lnSpc>
            </a:pPr>
            <a:endParaRPr lang="en-US" sz="50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50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5000">
              <a:solidFill>
                <a:srgbClr val="737373"/>
              </a:solidFill>
              <a:latin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9828" y="4630254"/>
            <a:ext cx="16365062" cy="7433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8"/>
              </a:lnSpc>
            </a:pPr>
            <a:r>
              <a:rPr lang="en-US" sz="3507" dirty="0" err="1">
                <a:solidFill>
                  <a:srgbClr val="737373"/>
                </a:solidFill>
                <a:latin typeface="Arial Bold"/>
              </a:rPr>
              <a:t>Пример</a:t>
            </a:r>
            <a:r>
              <a:rPr lang="en-US" sz="3507" dirty="0">
                <a:solidFill>
                  <a:srgbClr val="737373"/>
                </a:solidFill>
                <a:latin typeface="Arial Bold"/>
              </a:rPr>
              <a:t>:</a:t>
            </a:r>
          </a:p>
          <a:p>
            <a:pPr algn="r">
              <a:lnSpc>
                <a:spcPts val="3858"/>
              </a:lnSpc>
            </a:pPr>
            <a:endParaRPr lang="en-US" sz="3507" dirty="0">
              <a:solidFill>
                <a:srgbClr val="737373"/>
              </a:solidFill>
              <a:latin typeface="Arial Bold"/>
            </a:endParaRPr>
          </a:p>
          <a:p>
            <a:pPr>
              <a:lnSpc>
                <a:spcPts val="3858"/>
              </a:lnSpc>
            </a:pPr>
            <a:r>
              <a:rPr lang="en-US" sz="3507" dirty="0">
                <a:solidFill>
                  <a:srgbClr val="737373"/>
                </a:solidFill>
                <a:latin typeface="Arial"/>
              </a:rPr>
              <a:t>start</a:t>
            </a:r>
          </a:p>
          <a:p>
            <a:pPr>
              <a:lnSpc>
                <a:spcPts val="3858"/>
              </a:lnSpc>
            </a:pPr>
            <a:r>
              <a:rPr lang="en-US" sz="3507" dirty="0">
                <a:solidFill>
                  <a:srgbClr val="737373"/>
                </a:solidFill>
                <a:latin typeface="Arial"/>
              </a:rPr>
              <a:t>{</a:t>
            </a:r>
          </a:p>
          <a:p>
            <a:pPr>
              <a:lnSpc>
                <a:spcPts val="3858"/>
              </a:lnSpc>
            </a:pPr>
            <a:r>
              <a:rPr lang="en-US" sz="3507" dirty="0">
                <a:solidFill>
                  <a:srgbClr val="737373"/>
                </a:solidFill>
                <a:latin typeface="Arial"/>
              </a:rPr>
              <a:t>…</a:t>
            </a:r>
          </a:p>
          <a:p>
            <a:pPr>
              <a:lnSpc>
                <a:spcPts val="3858"/>
              </a:lnSpc>
            </a:pPr>
            <a:r>
              <a:rPr lang="en-US" sz="3507" dirty="0">
                <a:solidFill>
                  <a:srgbClr val="737373"/>
                </a:solidFill>
                <a:latin typeface="Arial"/>
              </a:rPr>
              <a:t>return 0;</a:t>
            </a:r>
          </a:p>
          <a:p>
            <a:pPr>
              <a:lnSpc>
                <a:spcPts val="3858"/>
              </a:lnSpc>
            </a:pPr>
            <a:r>
              <a:rPr lang="en-US" sz="3507" dirty="0">
                <a:solidFill>
                  <a:srgbClr val="737373"/>
                </a:solidFill>
                <a:latin typeface="Arial"/>
              </a:rPr>
              <a:t>}; </a:t>
            </a:r>
          </a:p>
          <a:p>
            <a:pPr algn="r">
              <a:lnSpc>
                <a:spcPts val="3858"/>
              </a:lnSpc>
            </a:pPr>
            <a:endParaRPr lang="en-US" sz="3507" dirty="0">
              <a:solidFill>
                <a:srgbClr val="737373"/>
              </a:solidFill>
              <a:latin typeface="Arial"/>
            </a:endParaRPr>
          </a:p>
          <a:p>
            <a:pPr algn="r">
              <a:lnSpc>
                <a:spcPts val="3858"/>
              </a:lnSpc>
            </a:pPr>
            <a:endParaRPr lang="en-US" sz="3507" dirty="0">
              <a:solidFill>
                <a:srgbClr val="737373"/>
              </a:solidFill>
              <a:latin typeface="Arial"/>
            </a:endParaRPr>
          </a:p>
          <a:p>
            <a:pPr algn="r">
              <a:lnSpc>
                <a:spcPts val="5511"/>
              </a:lnSpc>
            </a:pPr>
            <a:r>
              <a:rPr lang="en-US" sz="5010" dirty="0">
                <a:solidFill>
                  <a:srgbClr val="737373"/>
                </a:solidFill>
                <a:latin typeface="Arial"/>
              </a:rPr>
              <a:t> </a:t>
            </a:r>
          </a:p>
          <a:p>
            <a:pPr algn="r">
              <a:lnSpc>
                <a:spcPts val="5511"/>
              </a:lnSpc>
            </a:pPr>
            <a:endParaRPr lang="en-US" sz="5010" dirty="0">
              <a:solidFill>
                <a:srgbClr val="737373"/>
              </a:solidFill>
              <a:latin typeface="Arial"/>
            </a:endParaRPr>
          </a:p>
          <a:p>
            <a:pPr algn="r">
              <a:lnSpc>
                <a:spcPts val="3858"/>
              </a:lnSpc>
            </a:pPr>
            <a:endParaRPr lang="en-US" sz="5010" dirty="0">
              <a:solidFill>
                <a:srgbClr val="737373"/>
              </a:solidFill>
              <a:latin typeface="Arial"/>
            </a:endParaRPr>
          </a:p>
          <a:p>
            <a:pPr algn="r">
              <a:lnSpc>
                <a:spcPts val="3858"/>
              </a:lnSpc>
            </a:pPr>
            <a:endParaRPr lang="en-US" sz="5010" dirty="0">
              <a:solidFill>
                <a:srgbClr val="737373"/>
              </a:solidFill>
              <a:latin typeface="Arial"/>
            </a:endParaRPr>
          </a:p>
          <a:p>
            <a:pPr algn="r">
              <a:lnSpc>
                <a:spcPts val="3858"/>
              </a:lnSpc>
            </a:pPr>
            <a:endParaRPr lang="en-US" sz="5010" dirty="0">
              <a:solidFill>
                <a:srgbClr val="737373"/>
              </a:solidFill>
              <a:latin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8261344"/>
            <a:ext cx="16332856" cy="2025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Примечание: 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главная функция обязательно должна возвращать числовое значение.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5085731" cy="6483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СТАТИЧЕСКАЯ БИБЛИОТЕКА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3" name="Freeform 3"/>
          <p:cNvSpPr/>
          <p:nvPr/>
        </p:nvSpPr>
        <p:spPr>
          <a:xfrm rot="-10800000">
            <a:off x="13258578" y="7310682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-240448" y="-1209105"/>
            <a:ext cx="4418656" cy="2418210"/>
          </a:xfrm>
          <a:custGeom>
            <a:avLst/>
            <a:gdLst/>
            <a:ahLst/>
            <a:cxnLst/>
            <a:rect l="l" t="t" r="r" b="b"/>
            <a:pathLst>
              <a:path w="4418656" h="2418210">
                <a:moveTo>
                  <a:pt x="0" y="0"/>
                </a:moveTo>
                <a:lnTo>
                  <a:pt x="4418656" y="0"/>
                </a:lnTo>
                <a:lnTo>
                  <a:pt x="4418656" y="2418210"/>
                </a:lnTo>
                <a:lnTo>
                  <a:pt x="0" y="24182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59775" y="3173409"/>
            <a:ext cx="16332856" cy="9997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 dirty="0">
                <a:solidFill>
                  <a:srgbClr val="737373"/>
                </a:solidFill>
                <a:latin typeface="Arial"/>
              </a:rPr>
              <a:t>В </a:t>
            </a:r>
            <a:r>
              <a:rPr lang="ru-RU" sz="3500" dirty="0">
                <a:solidFill>
                  <a:srgbClr val="737373"/>
                </a:solidFill>
                <a:latin typeface="Arial"/>
              </a:rPr>
              <a:t>компиляторе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есть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статическая</a:t>
            </a:r>
            <a:r>
              <a:rPr lang="en-US" sz="3500" dirty="0">
                <a:solidFill>
                  <a:srgbClr val="737373"/>
                </a:solidFill>
                <a:latin typeface="Arial Bold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библиотека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которая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подключается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на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этапе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генерации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. В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библиотеке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находится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реализация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стандартных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функций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:</a:t>
            </a:r>
          </a:p>
          <a:p>
            <a:pPr>
              <a:lnSpc>
                <a:spcPts val="3850"/>
              </a:lnSpc>
            </a:pPr>
            <a:endParaRPr lang="en-US" sz="3500" dirty="0">
              <a:solidFill>
                <a:srgbClr val="737373"/>
              </a:solidFill>
              <a:latin typeface="Arial"/>
            </a:endParaRPr>
          </a:p>
          <a:p>
            <a:pPr marL="755753" lvl="1" indent="-377876">
              <a:lnSpc>
                <a:spcPts val="3850"/>
              </a:lnSpc>
              <a:buFont typeface="Arial"/>
              <a:buChar char="•"/>
            </a:pP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Недоступные</a:t>
            </a:r>
            <a:r>
              <a:rPr lang="en-US" sz="3500" dirty="0">
                <a:solidFill>
                  <a:srgbClr val="737373"/>
                </a:solidFill>
                <a:latin typeface="Arial Bold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для</a:t>
            </a:r>
            <a:r>
              <a:rPr lang="en-US" sz="3500" dirty="0">
                <a:solidFill>
                  <a:srgbClr val="737373"/>
                </a:solidFill>
                <a:latin typeface="Arial Bold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пользователя</a:t>
            </a:r>
            <a:r>
              <a:rPr lang="en-US" sz="3500" dirty="0">
                <a:solidFill>
                  <a:srgbClr val="737373"/>
                </a:solidFill>
                <a:latin typeface="Arial Bold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напрямую</a:t>
            </a:r>
            <a:endParaRPr lang="en-US" sz="3500" dirty="0">
              <a:solidFill>
                <a:srgbClr val="737373"/>
              </a:solidFill>
              <a:latin typeface="Arial Bold"/>
            </a:endParaRPr>
          </a:p>
          <a:p>
            <a:pPr>
              <a:lnSpc>
                <a:spcPts val="2200"/>
              </a:lnSpc>
            </a:pPr>
            <a:endParaRPr lang="en-US" sz="3500" dirty="0">
              <a:solidFill>
                <a:srgbClr val="737373"/>
              </a:solidFill>
              <a:latin typeface="Arial Bold"/>
            </a:endParaRPr>
          </a:p>
          <a:p>
            <a:pPr>
              <a:lnSpc>
                <a:spcPts val="3850"/>
              </a:lnSpc>
            </a:pPr>
            <a:r>
              <a:rPr lang="en-US" sz="3500" dirty="0">
                <a:solidFill>
                  <a:srgbClr val="737373"/>
                </a:solidFill>
                <a:latin typeface="Arial"/>
              </a:rPr>
              <a:t>char*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copytxt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(char* str1, char* str2) –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копирует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строку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str1 в str2</a:t>
            </a:r>
          </a:p>
          <a:p>
            <a:pPr>
              <a:lnSpc>
                <a:spcPts val="3850"/>
              </a:lnSpc>
            </a:pPr>
            <a:r>
              <a:rPr lang="en-US" sz="3500" dirty="0">
                <a:solidFill>
                  <a:srgbClr val="737373"/>
                </a:solidFill>
                <a:latin typeface="Arial"/>
              </a:rPr>
              <a:t>int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outtxt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(char* value)                       –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вывод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на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консоль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строку</a:t>
            </a:r>
            <a:endParaRPr lang="en-US" sz="3500" dirty="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r>
              <a:rPr lang="en-US" sz="3500" dirty="0">
                <a:solidFill>
                  <a:srgbClr val="737373"/>
                </a:solidFill>
                <a:latin typeface="Arial"/>
              </a:rPr>
              <a:t>int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outlit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(int value)                             –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вывод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на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консоль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число</a:t>
            </a:r>
            <a:endParaRPr lang="en-US" sz="3500" dirty="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 dirty="0">
              <a:solidFill>
                <a:srgbClr val="737373"/>
              </a:solidFill>
              <a:latin typeface="Arial"/>
            </a:endParaRPr>
          </a:p>
          <a:p>
            <a:pPr marL="755753" lvl="1" indent="-377876">
              <a:lnSpc>
                <a:spcPts val="3850"/>
              </a:lnSpc>
              <a:buFont typeface="Arial"/>
              <a:buChar char="•"/>
            </a:pP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Доступные</a:t>
            </a:r>
            <a:r>
              <a:rPr lang="en-US" sz="3500" dirty="0">
                <a:solidFill>
                  <a:srgbClr val="737373"/>
                </a:solidFill>
                <a:latin typeface="Arial Bold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для</a:t>
            </a:r>
            <a:r>
              <a:rPr lang="en-US" sz="3500" dirty="0">
                <a:solidFill>
                  <a:srgbClr val="737373"/>
                </a:solidFill>
                <a:latin typeface="Arial Bold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пользователя</a:t>
            </a:r>
            <a:r>
              <a:rPr lang="en-US" sz="3500" dirty="0">
                <a:solidFill>
                  <a:srgbClr val="737373"/>
                </a:solidFill>
                <a:latin typeface="Arial Bold"/>
              </a:rPr>
              <a:t> </a:t>
            </a:r>
          </a:p>
          <a:p>
            <a:pPr>
              <a:lnSpc>
                <a:spcPts val="2200"/>
              </a:lnSpc>
            </a:pPr>
            <a:endParaRPr lang="en-US" sz="3500" dirty="0">
              <a:solidFill>
                <a:srgbClr val="737373"/>
              </a:solidFill>
              <a:latin typeface="Arial Bold"/>
            </a:endParaRPr>
          </a:p>
          <a:p>
            <a:pPr>
              <a:lnSpc>
                <a:spcPts val="3850"/>
              </a:lnSpc>
            </a:pPr>
            <a:r>
              <a:rPr lang="en-US" sz="3500" dirty="0">
                <a:solidFill>
                  <a:srgbClr val="737373"/>
                </a:solidFill>
                <a:latin typeface="Arial"/>
              </a:rPr>
              <a:t>int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textlenght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(char* str1) –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высчитывает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длину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строки</a:t>
            </a:r>
            <a:endParaRPr lang="en-US" sz="3500" dirty="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r>
              <a:rPr lang="en-US" sz="3500" dirty="0">
                <a:solidFill>
                  <a:srgbClr val="737373"/>
                </a:solidFill>
                <a:latin typeface="Arial"/>
              </a:rPr>
              <a:t>int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texttolit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(char* str1)     –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переводит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строку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в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число</a:t>
            </a:r>
            <a:endParaRPr lang="en-US" sz="3500" dirty="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 dirty="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 dirty="0">
              <a:solidFill>
                <a:srgbClr val="737373"/>
              </a:solidFill>
              <a:latin typeface="Arial"/>
            </a:endParaRPr>
          </a:p>
          <a:p>
            <a:pPr algn="ctr">
              <a:lnSpc>
                <a:spcPts val="5500"/>
              </a:lnSpc>
            </a:pPr>
            <a:r>
              <a:rPr lang="en-US" sz="5000" dirty="0">
                <a:solidFill>
                  <a:srgbClr val="737373"/>
                </a:solidFill>
                <a:latin typeface="Arial"/>
              </a:rPr>
              <a:t> </a:t>
            </a:r>
          </a:p>
          <a:p>
            <a:pPr algn="ctr">
              <a:lnSpc>
                <a:spcPts val="5500"/>
              </a:lnSpc>
            </a:pPr>
            <a:endParaRPr lang="en-US" sz="5000" dirty="0">
              <a:solidFill>
                <a:srgbClr val="737373"/>
              </a:solidFill>
              <a:latin typeface="Arial"/>
            </a:endParaRPr>
          </a:p>
          <a:p>
            <a:pPr algn="ctr">
              <a:lnSpc>
                <a:spcPts val="3850"/>
              </a:lnSpc>
            </a:pPr>
            <a:endParaRPr lang="en-US" sz="5000" dirty="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5000" dirty="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5000" dirty="0">
              <a:solidFill>
                <a:srgbClr val="73737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5085731" cy="6483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ru-RU" sz="6500" dirty="0">
                <a:solidFill>
                  <a:srgbClr val="8CA9AD"/>
                </a:solidFill>
                <a:latin typeface="Arial Bold"/>
              </a:rPr>
              <a:t>ВЫВОД</a:t>
            </a:r>
            <a:endParaRPr lang="en-US" sz="6500" dirty="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 dirty="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 dirty="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 dirty="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 dirty="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 dirty="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 dirty="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447800" y="-737669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5156402" y="6143723"/>
            <a:ext cx="4418656" cy="2418210"/>
          </a:xfrm>
          <a:custGeom>
            <a:avLst/>
            <a:gdLst/>
            <a:ahLst/>
            <a:cxnLst/>
            <a:rect l="l" t="t" r="r" b="b"/>
            <a:pathLst>
              <a:path w="4418656" h="2418210">
                <a:moveTo>
                  <a:pt x="0" y="0"/>
                </a:moveTo>
                <a:lnTo>
                  <a:pt x="4418656" y="0"/>
                </a:lnTo>
                <a:lnTo>
                  <a:pt x="4418656" y="2418210"/>
                </a:lnTo>
                <a:lnTo>
                  <a:pt x="0" y="24182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31950" y="3136096"/>
            <a:ext cx="14480225" cy="84334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ru-RU" sz="3500" dirty="0">
                <a:solidFill>
                  <a:srgbClr val="737373"/>
                </a:solidFill>
                <a:latin typeface="Arial"/>
              </a:rPr>
              <a:t>	Подводя итоги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: </a:t>
            </a:r>
            <a:r>
              <a:rPr lang="ru-RU" sz="3500" dirty="0">
                <a:solidFill>
                  <a:srgbClr val="737373"/>
                </a:solidFill>
                <a:latin typeface="Arial"/>
              </a:rPr>
              <a:t>язык программирования 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SNE-2023 </a:t>
            </a:r>
            <a:r>
              <a:rPr lang="ru-RU" sz="3500" dirty="0">
                <a:solidFill>
                  <a:srgbClr val="737373"/>
                </a:solidFill>
                <a:latin typeface="Arial"/>
              </a:rPr>
              <a:t>имеет все нужное для написания простеньких программок. В нем предусмотрены арифметические выражения и условные операторы, создание функций  с и без параметров и возможность создания глобальных переменных не считая встроенного 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buffer</a:t>
            </a:r>
            <a:r>
              <a:rPr lang="ru-RU" sz="3500" dirty="0">
                <a:solidFill>
                  <a:srgbClr val="737373"/>
                </a:solidFill>
                <a:latin typeface="Arial"/>
              </a:rPr>
              <a:t>.</a:t>
            </a:r>
            <a:endParaRPr lang="en-US" sz="3500" dirty="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ru-RU" sz="3500" dirty="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r>
              <a:rPr lang="ru-RU" sz="3500" dirty="0">
                <a:solidFill>
                  <a:srgbClr val="737373"/>
                </a:solidFill>
                <a:latin typeface="Arial"/>
              </a:rPr>
              <a:t>	Компилятор языка успешно обнаруживает ошибки, выдает удобные файлы протоколов и успешно компилирует исходный код в язык ассемблера. В будущем планируется доработка кода и внедрение новых возможностей но и сейчас код способен успешно выполнять определенные алгоритмы.</a:t>
            </a:r>
            <a:endParaRPr lang="en-US" sz="3500" dirty="0">
              <a:solidFill>
                <a:srgbClr val="737373"/>
              </a:solidFill>
              <a:latin typeface="Arial"/>
            </a:endParaRPr>
          </a:p>
          <a:p>
            <a:pPr algn="ctr">
              <a:lnSpc>
                <a:spcPts val="5500"/>
              </a:lnSpc>
            </a:pPr>
            <a:r>
              <a:rPr lang="en-US" sz="5000" dirty="0">
                <a:solidFill>
                  <a:srgbClr val="737373"/>
                </a:solidFill>
                <a:latin typeface="Arial"/>
              </a:rPr>
              <a:t> </a:t>
            </a:r>
          </a:p>
          <a:p>
            <a:pPr algn="ctr">
              <a:lnSpc>
                <a:spcPts val="5500"/>
              </a:lnSpc>
            </a:pPr>
            <a:endParaRPr lang="en-US" sz="5000" dirty="0">
              <a:solidFill>
                <a:srgbClr val="737373"/>
              </a:solidFill>
              <a:latin typeface="Arial"/>
            </a:endParaRPr>
          </a:p>
          <a:p>
            <a:pPr algn="ctr">
              <a:lnSpc>
                <a:spcPts val="3850"/>
              </a:lnSpc>
            </a:pPr>
            <a:endParaRPr lang="en-US" sz="5000" dirty="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5000" dirty="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5000" dirty="0">
              <a:solidFill>
                <a:srgbClr val="737373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8960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981200" y="-94024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981200" y="6267450"/>
            <a:ext cx="2880360" cy="4114800"/>
          </a:xfrm>
          <a:custGeom>
            <a:avLst/>
            <a:gdLst/>
            <a:ahLst/>
            <a:cxnLst/>
            <a:rect l="l" t="t" r="r" b="b"/>
            <a:pathLst>
              <a:path w="2880360" h="411480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245946" y="3130544"/>
            <a:ext cx="10620170" cy="3241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0"/>
              </a:lnSpc>
            </a:pPr>
            <a:r>
              <a:rPr lang="en-US" sz="12500">
                <a:solidFill>
                  <a:srgbClr val="FFFFFF"/>
                </a:solidFill>
                <a:latin typeface="DM Sans Bold"/>
              </a:rPr>
              <a:t>СПАСИБО ЗА ВНИМАНИЕ!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6851644"/>
            <a:ext cx="5722116" cy="1473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DM Sans"/>
              </a:rPr>
              <a:t>Презентацию подготовил  Селицкий Николай, </a:t>
            </a:r>
          </a:p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DM Sans"/>
              </a:rPr>
              <a:t>6 гр. 2 курс ФИТ, ПОИТ</a:t>
            </a:r>
          </a:p>
        </p:txBody>
      </p:sp>
      <p:sp>
        <p:nvSpPr>
          <p:cNvPr id="9" name="Freeform 9"/>
          <p:cNvSpPr/>
          <p:nvPr/>
        </p:nvSpPr>
        <p:spPr>
          <a:xfrm rot="-10800000">
            <a:off x="5623560" y="7673106"/>
            <a:ext cx="3422956" cy="2613894"/>
          </a:xfrm>
          <a:custGeom>
            <a:avLst/>
            <a:gdLst/>
            <a:ahLst/>
            <a:cxnLst/>
            <a:rect l="l" t="t" r="r" b="b"/>
            <a:pathLst>
              <a:path w="3422956" h="2613894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9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56322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0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747355" y="1414192"/>
            <a:ext cx="11276283" cy="4813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599"/>
              </a:lnSpc>
            </a:pPr>
            <a:r>
              <a:rPr lang="en-US" sz="15999" dirty="0">
                <a:solidFill>
                  <a:srgbClr val="FFFFFF"/>
                </a:solidFill>
                <a:latin typeface="Arial Bold"/>
              </a:rPr>
              <a:t>SNE-2023</a:t>
            </a:r>
          </a:p>
          <a:p>
            <a:pPr algn="ctr">
              <a:lnSpc>
                <a:spcPts val="17599"/>
              </a:lnSpc>
            </a:pPr>
            <a:endParaRPr lang="en-US" sz="15999" dirty="0">
              <a:solidFill>
                <a:srgbClr val="FFFFFF"/>
              </a:solidFill>
              <a:latin typeface="Arial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49697" y="5095875"/>
            <a:ext cx="16481103" cy="33983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80"/>
              </a:lnSpc>
            </a:pPr>
            <a:r>
              <a:rPr lang="en-US" sz="4800" dirty="0" err="1">
                <a:solidFill>
                  <a:srgbClr val="FFFFFF"/>
                </a:solidFill>
                <a:latin typeface="Arial Bold"/>
              </a:rPr>
              <a:t>Задача</a:t>
            </a:r>
            <a:r>
              <a:rPr lang="en-US" sz="4800" dirty="0">
                <a:solidFill>
                  <a:srgbClr val="FFFFFF"/>
                </a:solidFill>
                <a:latin typeface="Arial Bold"/>
              </a:rPr>
              <a:t>: </a:t>
            </a:r>
          </a:p>
          <a:p>
            <a:pPr>
              <a:lnSpc>
                <a:spcPts val="5280"/>
              </a:lnSpc>
            </a:pPr>
            <a:endParaRPr lang="en-US" sz="4800" dirty="0">
              <a:solidFill>
                <a:srgbClr val="FFFFFF"/>
              </a:solidFill>
              <a:latin typeface="Arial Bold"/>
            </a:endParaRPr>
          </a:p>
          <a:p>
            <a:pPr>
              <a:lnSpc>
                <a:spcPts val="5280"/>
              </a:lnSpc>
            </a:pPr>
            <a:r>
              <a:rPr lang="en-US" sz="4800" dirty="0" err="1">
                <a:solidFill>
                  <a:srgbClr val="FFFFFF"/>
                </a:solidFill>
                <a:latin typeface="Arial"/>
              </a:rPr>
              <a:t>Разработать</a:t>
            </a:r>
            <a:r>
              <a:rPr lang="en-US" sz="4800" dirty="0">
                <a:solidFill>
                  <a:srgbClr val="FFFFFF"/>
                </a:solidFill>
                <a:latin typeface="Arial"/>
              </a:rPr>
              <a:t> </a:t>
            </a:r>
            <a:r>
              <a:rPr lang="ru-RU" sz="4800" dirty="0">
                <a:solidFill>
                  <a:srgbClr val="FFFFFF"/>
                </a:solidFill>
                <a:latin typeface="Arial"/>
              </a:rPr>
              <a:t>транслятор</a:t>
            </a:r>
            <a:r>
              <a:rPr lang="en-US" sz="4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/>
              </a:rPr>
              <a:t>для</a:t>
            </a:r>
            <a:r>
              <a:rPr lang="en-US" sz="4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/>
              </a:rPr>
              <a:t>языка</a:t>
            </a:r>
            <a:r>
              <a:rPr lang="en-US" sz="4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/>
              </a:rPr>
              <a:t>программирования</a:t>
            </a:r>
            <a:r>
              <a:rPr lang="en-US" sz="4800" dirty="0">
                <a:solidFill>
                  <a:srgbClr val="FFFFFF"/>
                </a:solidFill>
                <a:latin typeface="Arial"/>
              </a:rPr>
              <a:t> SNE-2023, </a:t>
            </a:r>
            <a:r>
              <a:rPr lang="en-US" sz="4800" dirty="0" err="1">
                <a:solidFill>
                  <a:srgbClr val="FFFFFF"/>
                </a:solidFill>
                <a:latin typeface="Arial"/>
              </a:rPr>
              <a:t>который</a:t>
            </a:r>
            <a:r>
              <a:rPr lang="en-US" sz="4800" dirty="0">
                <a:solidFill>
                  <a:srgbClr val="FFFFFF"/>
                </a:solidFill>
                <a:latin typeface="Arial"/>
              </a:rPr>
              <a:t> </a:t>
            </a:r>
            <a:r>
              <a:rPr lang="ru-RU" sz="4800" dirty="0" err="1">
                <a:solidFill>
                  <a:srgbClr val="FFFFFF"/>
                </a:solidFill>
                <a:latin typeface="Arial"/>
              </a:rPr>
              <a:t>компилируеться</a:t>
            </a:r>
            <a:r>
              <a:rPr lang="en-US" sz="4800" dirty="0">
                <a:solidFill>
                  <a:srgbClr val="FFFFFF"/>
                </a:solidFill>
                <a:latin typeface="Arial"/>
              </a:rPr>
              <a:t> в </a:t>
            </a:r>
            <a:r>
              <a:rPr lang="en-US" sz="4800" dirty="0" err="1">
                <a:solidFill>
                  <a:srgbClr val="FFFFFF"/>
                </a:solidFill>
                <a:latin typeface="Arial"/>
              </a:rPr>
              <a:t>язык</a:t>
            </a:r>
            <a:r>
              <a:rPr lang="en-US" sz="48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Arial"/>
              </a:rPr>
              <a:t>ассемблера</a:t>
            </a:r>
            <a:r>
              <a:rPr lang="en-US" sz="4800" dirty="0">
                <a:solidFill>
                  <a:srgbClr val="FFFFFF"/>
                </a:solidFill>
                <a:latin typeface="Arial"/>
              </a:rPr>
              <a:t>.</a:t>
            </a:r>
          </a:p>
          <a:p>
            <a:pPr algn="ctr">
              <a:lnSpc>
                <a:spcPts val="5280"/>
              </a:lnSpc>
            </a:pPr>
            <a:endParaRPr lang="en-US" sz="4800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3156322" y="7303108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75825" y="1115267"/>
            <a:ext cx="14983475" cy="195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ВВЕДЕНИЕ В ЯЗЫК SNE-2023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2274500"/>
            <a:ext cx="1938412" cy="113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Arial Bold"/>
              </a:rPr>
              <a:t>01.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4106417"/>
            <a:ext cx="1938412" cy="113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Arial Bold"/>
              </a:rPr>
              <a:t>02.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47358" y="2528139"/>
            <a:ext cx="14411942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Язык является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высокоуровневым, процедурным и строго типизированным.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5966975"/>
            <a:ext cx="1938412" cy="113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Arial Bold"/>
              </a:rPr>
              <a:t>03.</a:t>
            </a:r>
          </a:p>
        </p:txBody>
      </p:sp>
      <p:sp>
        <p:nvSpPr>
          <p:cNvPr id="8" name="Freeform 8"/>
          <p:cNvSpPr/>
          <p:nvPr/>
        </p:nvSpPr>
        <p:spPr>
          <a:xfrm>
            <a:off x="2417556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847358" y="4011233"/>
            <a:ext cx="14292188" cy="2025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Он имеет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2 фундаментальных типа данных, две встроенные функции для работы со строками, функцию вывода информации в консоль и глобальную переменную buffer.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847358" y="6099775"/>
            <a:ext cx="14292188" cy="1539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Также в языке есть возможность представления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числовых литералов в двух видах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(в десятичном и восьмеричном).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847358" y="7718419"/>
            <a:ext cx="13396960" cy="1539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Язык поддерживает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арифметические </a:t>
            </a: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и условные операции.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0" y="7668231"/>
            <a:ext cx="1938412" cy="113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Arial Bold"/>
              </a:rPr>
              <a:t>04.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4983475" cy="286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ВХОДНЫЕ И ВЫХОДНЫЕ ДАННЫЕ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2305617"/>
            <a:ext cx="16230600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На вход 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компилятор принимает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исходный файл с расширением .txt 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в котором записан код на языке SNE-2023.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550223"/>
            <a:ext cx="15563879" cy="348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На выход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выдает: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 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921543" y="4156109"/>
            <a:ext cx="16552071" cy="1447345"/>
            <a:chOff x="0" y="0"/>
            <a:chExt cx="6228142" cy="54460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228142" cy="544601"/>
            </a:xfrm>
            <a:custGeom>
              <a:avLst/>
              <a:gdLst/>
              <a:ahLst/>
              <a:cxnLst/>
              <a:rect l="l" t="t" r="r" b="b"/>
              <a:pathLst>
                <a:path w="6228142" h="544601">
                  <a:moveTo>
                    <a:pt x="23854" y="0"/>
                  </a:moveTo>
                  <a:lnTo>
                    <a:pt x="6204288" y="0"/>
                  </a:lnTo>
                  <a:cubicBezTo>
                    <a:pt x="6210614" y="0"/>
                    <a:pt x="6216682" y="2513"/>
                    <a:pt x="6221155" y="6987"/>
                  </a:cubicBezTo>
                  <a:cubicBezTo>
                    <a:pt x="6225629" y="11460"/>
                    <a:pt x="6228142" y="17528"/>
                    <a:pt x="6228142" y="23854"/>
                  </a:cubicBezTo>
                  <a:lnTo>
                    <a:pt x="6228142" y="520747"/>
                  </a:lnTo>
                  <a:cubicBezTo>
                    <a:pt x="6228142" y="533921"/>
                    <a:pt x="6217462" y="544601"/>
                    <a:pt x="6204288" y="544601"/>
                  </a:cubicBezTo>
                  <a:lnTo>
                    <a:pt x="23854" y="544601"/>
                  </a:lnTo>
                  <a:cubicBezTo>
                    <a:pt x="17528" y="544601"/>
                    <a:pt x="11460" y="542088"/>
                    <a:pt x="6987" y="537614"/>
                  </a:cubicBezTo>
                  <a:cubicBezTo>
                    <a:pt x="2513" y="533141"/>
                    <a:pt x="0" y="527073"/>
                    <a:pt x="0" y="520747"/>
                  </a:cubicBezTo>
                  <a:lnTo>
                    <a:pt x="0" y="23854"/>
                  </a:lnTo>
                  <a:cubicBezTo>
                    <a:pt x="0" y="17528"/>
                    <a:pt x="2513" y="11460"/>
                    <a:pt x="6987" y="6987"/>
                  </a:cubicBezTo>
                  <a:cubicBezTo>
                    <a:pt x="11460" y="2513"/>
                    <a:pt x="17528" y="0"/>
                    <a:pt x="23854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228142" cy="5827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266794" y="4333679"/>
            <a:ext cx="15563879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файл с расширением .log в который заносится протоколы работы анализаторов 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21543" y="7433055"/>
            <a:ext cx="16528291" cy="1185068"/>
            <a:chOff x="0" y="0"/>
            <a:chExt cx="6219194" cy="3429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219194" cy="342998"/>
            </a:xfrm>
            <a:custGeom>
              <a:avLst/>
              <a:gdLst/>
              <a:ahLst/>
              <a:cxnLst/>
              <a:rect l="l" t="t" r="r" b="b"/>
              <a:pathLst>
                <a:path w="6219194" h="342998">
                  <a:moveTo>
                    <a:pt x="23889" y="0"/>
                  </a:moveTo>
                  <a:lnTo>
                    <a:pt x="6195306" y="0"/>
                  </a:lnTo>
                  <a:cubicBezTo>
                    <a:pt x="6208499" y="0"/>
                    <a:pt x="6219194" y="10695"/>
                    <a:pt x="6219194" y="23889"/>
                  </a:cubicBezTo>
                  <a:lnTo>
                    <a:pt x="6219194" y="319110"/>
                  </a:lnTo>
                  <a:cubicBezTo>
                    <a:pt x="6219194" y="332303"/>
                    <a:pt x="6208499" y="342998"/>
                    <a:pt x="6195306" y="342998"/>
                  </a:cubicBezTo>
                  <a:lnTo>
                    <a:pt x="23889" y="342998"/>
                  </a:lnTo>
                  <a:cubicBezTo>
                    <a:pt x="10695" y="342998"/>
                    <a:pt x="0" y="332303"/>
                    <a:pt x="0" y="319110"/>
                  </a:cubicBezTo>
                  <a:lnTo>
                    <a:pt x="0" y="23889"/>
                  </a:lnTo>
                  <a:cubicBezTo>
                    <a:pt x="0" y="10695"/>
                    <a:pt x="10695" y="0"/>
                    <a:pt x="23889" y="0"/>
                  </a:cubicBezTo>
                  <a:close/>
                </a:path>
              </a:pathLst>
            </a:custGeom>
            <a:solidFill>
              <a:srgbClr val="8CA9AD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219194" cy="3810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50171" y="7530518"/>
            <a:ext cx="15563879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 dirty="0" err="1">
                <a:solidFill>
                  <a:srgbClr val="FFFFFF"/>
                </a:solidFill>
                <a:latin typeface="Arial"/>
              </a:rPr>
              <a:t>файл</a:t>
            </a:r>
            <a:r>
              <a:rPr lang="en-US" sz="3500" dirty="0">
                <a:solidFill>
                  <a:srgbClr val="FFFFFF"/>
                </a:solidFill>
                <a:latin typeface="Arial"/>
              </a:rPr>
              <a:t> trace </a:t>
            </a:r>
            <a:r>
              <a:rPr lang="en-US" sz="3500" dirty="0" err="1">
                <a:solidFill>
                  <a:srgbClr val="FFFFFF"/>
                </a:solidFill>
                <a:latin typeface="Arial"/>
              </a:rPr>
              <a:t>куда</a:t>
            </a:r>
            <a:r>
              <a:rPr lang="en-US" sz="3500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FFFFFF"/>
                </a:solidFill>
                <a:latin typeface="Arial"/>
              </a:rPr>
              <a:t>записыва</a:t>
            </a:r>
            <a:r>
              <a:rPr lang="ru-RU" sz="3500" dirty="0">
                <a:solidFill>
                  <a:srgbClr val="FFFFFF"/>
                </a:solidFill>
                <a:latin typeface="Arial"/>
              </a:rPr>
              <a:t>ю</a:t>
            </a:r>
            <a:r>
              <a:rPr lang="en-US" sz="3500" dirty="0" err="1">
                <a:solidFill>
                  <a:srgbClr val="FFFFFF"/>
                </a:solidFill>
                <a:latin typeface="Arial"/>
              </a:rPr>
              <a:t>тся</a:t>
            </a:r>
            <a:r>
              <a:rPr lang="en-US" sz="3500" dirty="0">
                <a:solidFill>
                  <a:srgbClr val="FFFFFF"/>
                </a:solidFill>
                <a:latin typeface="Arial"/>
              </a:rPr>
              <a:t> </a:t>
            </a:r>
            <a:r>
              <a:rPr lang="ru-RU" sz="3500" dirty="0">
                <a:solidFill>
                  <a:srgbClr val="FFFFFF"/>
                </a:solidFill>
                <a:latin typeface="Arial"/>
              </a:rPr>
              <a:t>шаги разбора входной </a:t>
            </a:r>
            <a:r>
              <a:rPr lang="ru-RU" sz="3500">
                <a:solidFill>
                  <a:srgbClr val="FFFFFF"/>
                </a:solidFill>
                <a:latin typeface="Arial"/>
              </a:rPr>
              <a:t>ленты по </a:t>
            </a:r>
            <a:r>
              <a:rPr lang="ru-RU" sz="3500" dirty="0">
                <a:solidFill>
                  <a:srgbClr val="FFFFFF"/>
                </a:solidFill>
                <a:latin typeface="Arial"/>
              </a:rPr>
              <a:t>правила </a:t>
            </a:r>
            <a:r>
              <a:rPr lang="ru-RU" sz="3500" dirty="0" err="1">
                <a:solidFill>
                  <a:srgbClr val="FFFFFF"/>
                </a:solidFill>
                <a:latin typeface="Arial"/>
              </a:rPr>
              <a:t>граматики</a:t>
            </a:r>
            <a:endParaRPr lang="en-US" sz="350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921543" y="5784429"/>
            <a:ext cx="16552071" cy="1420025"/>
            <a:chOff x="0" y="0"/>
            <a:chExt cx="6228142" cy="53432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228142" cy="534321"/>
            </a:xfrm>
            <a:custGeom>
              <a:avLst/>
              <a:gdLst/>
              <a:ahLst/>
              <a:cxnLst/>
              <a:rect l="l" t="t" r="r" b="b"/>
              <a:pathLst>
                <a:path w="6228142" h="534321">
                  <a:moveTo>
                    <a:pt x="23854" y="0"/>
                  </a:moveTo>
                  <a:lnTo>
                    <a:pt x="6204288" y="0"/>
                  </a:lnTo>
                  <a:cubicBezTo>
                    <a:pt x="6210614" y="0"/>
                    <a:pt x="6216682" y="2513"/>
                    <a:pt x="6221155" y="6987"/>
                  </a:cubicBezTo>
                  <a:cubicBezTo>
                    <a:pt x="6225629" y="11460"/>
                    <a:pt x="6228142" y="17528"/>
                    <a:pt x="6228142" y="23854"/>
                  </a:cubicBezTo>
                  <a:lnTo>
                    <a:pt x="6228142" y="510467"/>
                  </a:lnTo>
                  <a:cubicBezTo>
                    <a:pt x="6228142" y="516793"/>
                    <a:pt x="6225629" y="522861"/>
                    <a:pt x="6221155" y="527334"/>
                  </a:cubicBezTo>
                  <a:cubicBezTo>
                    <a:pt x="6216682" y="531808"/>
                    <a:pt x="6210614" y="534321"/>
                    <a:pt x="6204288" y="534321"/>
                  </a:cubicBezTo>
                  <a:lnTo>
                    <a:pt x="23854" y="534321"/>
                  </a:lnTo>
                  <a:cubicBezTo>
                    <a:pt x="17528" y="534321"/>
                    <a:pt x="11460" y="531808"/>
                    <a:pt x="6987" y="527334"/>
                  </a:cubicBezTo>
                  <a:cubicBezTo>
                    <a:pt x="2513" y="522861"/>
                    <a:pt x="0" y="516793"/>
                    <a:pt x="0" y="510467"/>
                  </a:cubicBezTo>
                  <a:lnTo>
                    <a:pt x="0" y="23854"/>
                  </a:lnTo>
                  <a:cubicBezTo>
                    <a:pt x="0" y="17528"/>
                    <a:pt x="2513" y="11460"/>
                    <a:pt x="6987" y="6987"/>
                  </a:cubicBezTo>
                  <a:cubicBezTo>
                    <a:pt x="11460" y="2513"/>
                    <a:pt x="17528" y="0"/>
                    <a:pt x="23854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6228142" cy="5724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350171" y="5961999"/>
            <a:ext cx="15563879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IT.txt куда отдельно записывается таблица идентификаторов и LT.txt  куда отдельно записывается таблица лексем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921543" y="8831698"/>
            <a:ext cx="16528291" cy="858221"/>
            <a:chOff x="0" y="0"/>
            <a:chExt cx="6219194" cy="32292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219194" cy="322928"/>
            </a:xfrm>
            <a:custGeom>
              <a:avLst/>
              <a:gdLst/>
              <a:ahLst/>
              <a:cxnLst/>
              <a:rect l="l" t="t" r="r" b="b"/>
              <a:pathLst>
                <a:path w="6219194" h="322928">
                  <a:moveTo>
                    <a:pt x="23889" y="0"/>
                  </a:moveTo>
                  <a:lnTo>
                    <a:pt x="6195306" y="0"/>
                  </a:lnTo>
                  <a:cubicBezTo>
                    <a:pt x="6208499" y="0"/>
                    <a:pt x="6219194" y="10695"/>
                    <a:pt x="6219194" y="23889"/>
                  </a:cubicBezTo>
                  <a:lnTo>
                    <a:pt x="6219194" y="299039"/>
                  </a:lnTo>
                  <a:cubicBezTo>
                    <a:pt x="6219194" y="312232"/>
                    <a:pt x="6208499" y="322928"/>
                    <a:pt x="6195306" y="322928"/>
                  </a:cubicBezTo>
                  <a:lnTo>
                    <a:pt x="23889" y="322928"/>
                  </a:lnTo>
                  <a:cubicBezTo>
                    <a:pt x="10695" y="322928"/>
                    <a:pt x="0" y="312232"/>
                    <a:pt x="0" y="299039"/>
                  </a:cubicBezTo>
                  <a:lnTo>
                    <a:pt x="0" y="23889"/>
                  </a:lnTo>
                  <a:cubicBezTo>
                    <a:pt x="0" y="10695"/>
                    <a:pt x="10695" y="0"/>
                    <a:pt x="23889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6219194" cy="361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350171" y="9009268"/>
            <a:ext cx="15563879" cy="568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Arial"/>
              </a:rPr>
              <a:t>out файл куда записывается код компилированный в ассемблер.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37661" y="5298173"/>
            <a:ext cx="5522955" cy="1411883"/>
          </a:xfrm>
          <a:custGeom>
            <a:avLst/>
            <a:gdLst/>
            <a:ahLst/>
            <a:cxnLst/>
            <a:rect l="l" t="t" r="r" b="b"/>
            <a:pathLst>
              <a:path w="5522955" h="1411883">
                <a:moveTo>
                  <a:pt x="0" y="0"/>
                </a:moveTo>
                <a:lnTo>
                  <a:pt x="5522955" y="0"/>
                </a:lnTo>
                <a:lnTo>
                  <a:pt x="5522955" y="1411883"/>
                </a:lnTo>
                <a:lnTo>
                  <a:pt x="0" y="14118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68174" y="5289442"/>
            <a:ext cx="4235650" cy="1411883"/>
          </a:xfrm>
          <a:custGeom>
            <a:avLst/>
            <a:gdLst/>
            <a:ahLst/>
            <a:cxnLst/>
            <a:rect l="l" t="t" r="r" b="b"/>
            <a:pathLst>
              <a:path w="4235650" h="1411883">
                <a:moveTo>
                  <a:pt x="0" y="0"/>
                </a:moveTo>
                <a:lnTo>
                  <a:pt x="4235650" y="0"/>
                </a:lnTo>
                <a:lnTo>
                  <a:pt x="4235650" y="1411883"/>
                </a:lnTo>
                <a:lnTo>
                  <a:pt x="0" y="14118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394453" y="2580530"/>
            <a:ext cx="3864847" cy="6847170"/>
          </a:xfrm>
          <a:custGeom>
            <a:avLst/>
            <a:gdLst/>
            <a:ahLst/>
            <a:cxnLst/>
            <a:rect l="l" t="t" r="r" b="b"/>
            <a:pathLst>
              <a:path w="3864847" h="6847170">
                <a:moveTo>
                  <a:pt x="0" y="0"/>
                </a:moveTo>
                <a:lnTo>
                  <a:pt x="3864847" y="0"/>
                </a:lnTo>
                <a:lnTo>
                  <a:pt x="3864847" y="6847169"/>
                </a:lnTo>
                <a:lnTo>
                  <a:pt x="0" y="68471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275825" y="1115267"/>
            <a:ext cx="14983475" cy="286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ВХОДНЫЕ И ВЫХОДНЫЕ ДАННЫЕ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12360616" y="6004114"/>
            <a:ext cx="1033837" cy="0"/>
          </a:xfrm>
          <a:prstGeom prst="line">
            <a:avLst/>
          </a:prstGeom>
          <a:ln w="95250" cap="flat">
            <a:solidFill>
              <a:srgbClr val="8CA9AD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7" name="AutoShape 7"/>
          <p:cNvSpPr/>
          <p:nvPr/>
        </p:nvSpPr>
        <p:spPr>
          <a:xfrm>
            <a:off x="5803824" y="5995383"/>
            <a:ext cx="1033837" cy="8731"/>
          </a:xfrm>
          <a:prstGeom prst="line">
            <a:avLst/>
          </a:prstGeom>
          <a:ln w="95250" cap="flat">
            <a:solidFill>
              <a:srgbClr val="8CA9AD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8" name="Freeform 8"/>
          <p:cNvSpPr/>
          <p:nvPr/>
        </p:nvSpPr>
        <p:spPr>
          <a:xfrm rot="-10800000">
            <a:off x="1634510" y="7153817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0" y="2340190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5085731" cy="195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АЛФАВИТ ЯЗЫКА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3" name="Freeform 3"/>
          <p:cNvSpPr/>
          <p:nvPr/>
        </p:nvSpPr>
        <p:spPr>
          <a:xfrm rot="-5400000">
            <a:off x="-484897" y="6046564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3800572" y="7906103"/>
            <a:ext cx="4941585" cy="2704395"/>
          </a:xfrm>
          <a:custGeom>
            <a:avLst/>
            <a:gdLst/>
            <a:ahLst/>
            <a:cxnLst/>
            <a:rect l="l" t="t" r="r" b="b"/>
            <a:pathLst>
              <a:path w="4941585" h="2704395">
                <a:moveTo>
                  <a:pt x="0" y="0"/>
                </a:moveTo>
                <a:lnTo>
                  <a:pt x="4941584" y="0"/>
                </a:lnTo>
                <a:lnTo>
                  <a:pt x="4941584" y="2704394"/>
                </a:lnTo>
                <a:lnTo>
                  <a:pt x="0" y="27043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060076" y="5679231"/>
            <a:ext cx="10301479" cy="3985414"/>
          </a:xfrm>
          <a:custGeom>
            <a:avLst/>
            <a:gdLst/>
            <a:ahLst/>
            <a:cxnLst/>
            <a:rect l="l" t="t" r="r" b="b"/>
            <a:pathLst>
              <a:path w="10301479" h="3985414">
                <a:moveTo>
                  <a:pt x="0" y="0"/>
                </a:moveTo>
                <a:lnTo>
                  <a:pt x="10301480" y="0"/>
                </a:lnTo>
                <a:lnTo>
                  <a:pt x="10301480" y="3985414"/>
                </a:lnTo>
                <a:lnTo>
                  <a:pt x="0" y="39854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2318088"/>
            <a:ext cx="16332856" cy="348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Язык SNE-2023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поддерживает символы латинского алфавита, цифры и спец символы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(например табуляция или знак вопроса).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Для проверки входных символов на допустимость используется таблица соответствующая таблице Windows-1251. Здесь отмечены все разрешенные и запрещенные символы.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5085731" cy="286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ТИПЫ ДАННЫХ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3" name="Freeform 3"/>
          <p:cNvSpPr/>
          <p:nvPr/>
        </p:nvSpPr>
        <p:spPr>
          <a:xfrm rot="-10800000">
            <a:off x="1028700" y="7691708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1969763" y="8120497"/>
            <a:ext cx="4941585" cy="2704395"/>
          </a:xfrm>
          <a:custGeom>
            <a:avLst/>
            <a:gdLst/>
            <a:ahLst/>
            <a:cxnLst/>
            <a:rect l="l" t="t" r="r" b="b"/>
            <a:pathLst>
              <a:path w="4941585" h="2704395">
                <a:moveTo>
                  <a:pt x="0" y="0"/>
                </a:moveTo>
                <a:lnTo>
                  <a:pt x="4941585" y="0"/>
                </a:lnTo>
                <a:lnTo>
                  <a:pt x="4941585" y="2704395"/>
                </a:lnTo>
                <a:lnTo>
                  <a:pt x="0" y="27043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2994658"/>
            <a:ext cx="16332856" cy="1539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В языке SNE-2023 есть 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2 фундаментальных типа данных – числовой и строковый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. Пользовательские типы не поддерживаются.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4496439"/>
            <a:ext cx="16332856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little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– целочисленный тип (2 байта) пределы значений этого типа от </a:t>
            </a:r>
          </a:p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-32 768 и 32 767. Автоматически инициализируется нулевым значением.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200136"/>
            <a:ext cx="16332856" cy="105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text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– строковый тип. Максимальная длинна строки в языке – 255 символов. Автоматически инициализируется пустой строкой.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5085731" cy="286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ИДЕНТИФИКАТОРЫ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028700" y="-880792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2419971" y="9410771"/>
            <a:ext cx="4941585" cy="2704395"/>
          </a:xfrm>
          <a:custGeom>
            <a:avLst/>
            <a:gdLst/>
            <a:ahLst/>
            <a:cxnLst/>
            <a:rect l="l" t="t" r="r" b="b"/>
            <a:pathLst>
              <a:path w="4941585" h="2704395">
                <a:moveTo>
                  <a:pt x="0" y="0"/>
                </a:moveTo>
                <a:lnTo>
                  <a:pt x="4941585" y="0"/>
                </a:lnTo>
                <a:lnTo>
                  <a:pt x="4941585" y="2704395"/>
                </a:lnTo>
                <a:lnTo>
                  <a:pt x="0" y="27043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26444" y="3042449"/>
            <a:ext cx="16332856" cy="2511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Идентификаторы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представляют собой</a:t>
            </a:r>
            <a:r>
              <a:rPr lang="en-US" sz="3500">
                <a:solidFill>
                  <a:srgbClr val="737373"/>
                </a:solidFill>
                <a:latin typeface="Arial Bold"/>
              </a:rPr>
              <a:t> имена функций, параметров и переменных записанных по определенным правилам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которые проверяются на этапе лексического анализа.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053165" y="5143500"/>
            <a:ext cx="17608550" cy="1336928"/>
            <a:chOff x="0" y="0"/>
            <a:chExt cx="6625669" cy="50305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25669" cy="503053"/>
            </a:xfrm>
            <a:custGeom>
              <a:avLst/>
              <a:gdLst/>
              <a:ahLst/>
              <a:cxnLst/>
              <a:rect l="l" t="t" r="r" b="b"/>
              <a:pathLst>
                <a:path w="6625669" h="503053">
                  <a:moveTo>
                    <a:pt x="22423" y="0"/>
                  </a:moveTo>
                  <a:lnTo>
                    <a:pt x="6603246" y="0"/>
                  </a:lnTo>
                  <a:cubicBezTo>
                    <a:pt x="6615630" y="0"/>
                    <a:pt x="6625669" y="10039"/>
                    <a:pt x="6625669" y="22423"/>
                  </a:cubicBezTo>
                  <a:lnTo>
                    <a:pt x="6625669" y="480630"/>
                  </a:lnTo>
                  <a:cubicBezTo>
                    <a:pt x="6625669" y="493014"/>
                    <a:pt x="6615630" y="503053"/>
                    <a:pt x="6603246" y="503053"/>
                  </a:cubicBezTo>
                  <a:lnTo>
                    <a:pt x="22423" y="503053"/>
                  </a:lnTo>
                  <a:cubicBezTo>
                    <a:pt x="10039" y="503053"/>
                    <a:pt x="0" y="493014"/>
                    <a:pt x="0" y="480630"/>
                  </a:cubicBezTo>
                  <a:lnTo>
                    <a:pt x="0" y="22423"/>
                  </a:lnTo>
                  <a:cubicBezTo>
                    <a:pt x="0" y="10039"/>
                    <a:pt x="10039" y="0"/>
                    <a:pt x="22423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625669" cy="5411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-271460" y="5506255"/>
            <a:ext cx="17657481" cy="1462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390"/>
              </a:lnSpc>
            </a:pPr>
            <a:r>
              <a:rPr lang="en-US" sz="4900">
                <a:solidFill>
                  <a:srgbClr val="FFFFFF"/>
                </a:solidFill>
                <a:latin typeface="Arial Bold"/>
              </a:rPr>
              <a:t>ПРАВИЛА НАПИСАНИЯ ИДЕНТИФИКАТОРА</a:t>
            </a:r>
          </a:p>
          <a:p>
            <a:pPr algn="r">
              <a:lnSpc>
                <a:spcPts val="5390"/>
              </a:lnSpc>
            </a:pPr>
            <a:endParaRPr lang="en-US" sz="4900">
              <a:solidFill>
                <a:srgbClr val="FFFFFF"/>
              </a:solidFill>
              <a:latin typeface="Arial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7121288"/>
            <a:ext cx="16713856" cy="300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753" lvl="1" indent="-377876">
              <a:lnSpc>
                <a:spcPts val="3850"/>
              </a:lnSpc>
              <a:buFont typeface="Arial"/>
              <a:buChar char="•"/>
            </a:pPr>
            <a:r>
              <a:rPr lang="en-US" sz="3500" dirty="0" err="1">
                <a:solidFill>
                  <a:srgbClr val="737373"/>
                </a:solidFill>
                <a:latin typeface="Arial"/>
              </a:rPr>
              <a:t>состоит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из</a:t>
            </a:r>
            <a:r>
              <a:rPr lang="en-US" sz="3500" dirty="0">
                <a:solidFill>
                  <a:srgbClr val="737373"/>
                </a:solidFill>
                <a:latin typeface="Arial Bold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символов</a:t>
            </a:r>
            <a:r>
              <a:rPr lang="en-US" sz="3500" dirty="0">
                <a:solidFill>
                  <a:srgbClr val="737373"/>
                </a:solidFill>
                <a:latin typeface="Arial Bold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латинского</a:t>
            </a:r>
            <a:r>
              <a:rPr lang="en-US" sz="3500" dirty="0">
                <a:solidFill>
                  <a:srgbClr val="737373"/>
                </a:solidFill>
                <a:latin typeface="Arial Bold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алфавита</a:t>
            </a:r>
            <a:r>
              <a:rPr lang="ru-RU" sz="3500" dirty="0">
                <a:solidFill>
                  <a:srgbClr val="737373"/>
                </a:solidFill>
                <a:latin typeface="Arial Bold"/>
              </a:rPr>
              <a:t> нижнего регистра</a:t>
            </a:r>
            <a:r>
              <a:rPr lang="en-US" sz="3500" dirty="0">
                <a:solidFill>
                  <a:srgbClr val="737373"/>
                </a:solidFill>
                <a:latin typeface="Arial Bold"/>
              </a:rPr>
              <a:t> и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цифр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;</a:t>
            </a:r>
          </a:p>
          <a:p>
            <a:pPr marL="755753" lvl="1" indent="-377876">
              <a:lnSpc>
                <a:spcPts val="3850"/>
              </a:lnSpc>
              <a:buFont typeface="Arial"/>
              <a:buChar char="•"/>
            </a:pP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первый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символ</a:t>
            </a:r>
            <a:r>
              <a:rPr lang="en-US" sz="3500" dirty="0">
                <a:solidFill>
                  <a:srgbClr val="737373"/>
                </a:solidFill>
                <a:latin typeface="Arial Bold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не</a:t>
            </a:r>
            <a:r>
              <a:rPr lang="en-US" sz="3500" dirty="0">
                <a:solidFill>
                  <a:srgbClr val="737373"/>
                </a:solidFill>
                <a:latin typeface="Arial Bold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может</a:t>
            </a:r>
            <a:r>
              <a:rPr lang="en-US" sz="3500" dirty="0">
                <a:solidFill>
                  <a:srgbClr val="737373"/>
                </a:solidFill>
                <a:latin typeface="Arial Bold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быть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цифрой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;</a:t>
            </a:r>
            <a:endParaRPr lang="ru-RU" sz="3500" dirty="0">
              <a:solidFill>
                <a:srgbClr val="737373"/>
              </a:solidFill>
              <a:latin typeface="Arial"/>
            </a:endParaRPr>
          </a:p>
          <a:p>
            <a:pPr marL="755753" lvl="1" indent="-377876">
              <a:lnSpc>
                <a:spcPts val="3850"/>
              </a:lnSpc>
              <a:buFont typeface="Arial"/>
              <a:buChar char="•"/>
            </a:pPr>
            <a:r>
              <a:rPr lang="ru-RU" sz="3500" dirty="0">
                <a:solidFill>
                  <a:srgbClr val="737373"/>
                </a:solidFill>
                <a:latin typeface="Arial"/>
              </a:rPr>
              <a:t>он не должен совпадать с зарезервированными словами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;</a:t>
            </a:r>
          </a:p>
          <a:p>
            <a:pPr marL="755753" lvl="1" indent="-377876">
              <a:lnSpc>
                <a:spcPts val="3850"/>
              </a:lnSpc>
              <a:buFont typeface="Arial"/>
              <a:buChar char="•"/>
            </a:pP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максимальный</a:t>
            </a:r>
            <a:r>
              <a:rPr lang="en-US" sz="3500" dirty="0">
                <a:solidFill>
                  <a:srgbClr val="737373"/>
                </a:solidFill>
                <a:latin typeface="Arial Bold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размер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идентификатора</a:t>
            </a:r>
            <a:r>
              <a:rPr lang="en-US" sz="3500" dirty="0">
                <a:solidFill>
                  <a:srgbClr val="737373"/>
                </a:solidFill>
                <a:latin typeface="Arial Bold"/>
              </a:rPr>
              <a:t> 10 </a:t>
            </a:r>
            <a:r>
              <a:rPr lang="en-US" sz="3500" dirty="0" err="1">
                <a:solidFill>
                  <a:srgbClr val="737373"/>
                </a:solidFill>
                <a:latin typeface="Arial Bold"/>
              </a:rPr>
              <a:t>символов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(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при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превышении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имя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будет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 </a:t>
            </a:r>
            <a:r>
              <a:rPr lang="en-US" sz="3500" dirty="0" err="1">
                <a:solidFill>
                  <a:srgbClr val="737373"/>
                </a:solidFill>
                <a:latin typeface="Arial"/>
              </a:rPr>
              <a:t>усекаться</a:t>
            </a:r>
            <a:r>
              <a:rPr lang="en-US" sz="3500" dirty="0">
                <a:solidFill>
                  <a:srgbClr val="737373"/>
                </a:solidFill>
                <a:latin typeface="Arial"/>
              </a:rPr>
              <a:t>).</a:t>
            </a:r>
          </a:p>
          <a:p>
            <a:pPr>
              <a:lnSpc>
                <a:spcPts val="3850"/>
              </a:lnSpc>
            </a:pPr>
            <a:endParaRPr lang="en-US" sz="3500" dirty="0">
              <a:solidFill>
                <a:srgbClr val="73737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75825" y="1115267"/>
            <a:ext cx="15085731" cy="376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150"/>
              </a:lnSpc>
            </a:pPr>
            <a:r>
              <a:rPr lang="en-US" sz="6500">
                <a:solidFill>
                  <a:srgbClr val="8CA9AD"/>
                </a:solidFill>
                <a:latin typeface="Arial Bold"/>
              </a:rPr>
              <a:t>ЛИТЕРАЛЫ</a:t>
            </a: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  <a:p>
            <a:pPr algn="r">
              <a:lnSpc>
                <a:spcPts val="7150"/>
              </a:lnSpc>
            </a:pPr>
            <a:endParaRPr lang="en-US" sz="6500">
              <a:solidFill>
                <a:srgbClr val="8CA9AD"/>
              </a:solidFill>
              <a:latin typeface="Arial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028700" y="-880792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5049972" y="2725290"/>
            <a:ext cx="4418656" cy="2418210"/>
          </a:xfrm>
          <a:custGeom>
            <a:avLst/>
            <a:gdLst/>
            <a:ahLst/>
            <a:cxnLst/>
            <a:rect l="l" t="t" r="r" b="b"/>
            <a:pathLst>
              <a:path w="4418656" h="2418210">
                <a:moveTo>
                  <a:pt x="0" y="0"/>
                </a:moveTo>
                <a:lnTo>
                  <a:pt x="4418656" y="0"/>
                </a:lnTo>
                <a:lnTo>
                  <a:pt x="4418656" y="2418210"/>
                </a:lnTo>
                <a:lnTo>
                  <a:pt x="0" y="24182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2687190"/>
            <a:ext cx="16332856" cy="2025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В языке SNE-2023 поддерживаются 2 типа литералов:</a:t>
            </a: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  <a:p>
            <a:pPr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38780" y="3318224"/>
            <a:ext cx="1938412" cy="889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50"/>
              </a:lnSpc>
            </a:pPr>
            <a:r>
              <a:rPr lang="en-US" sz="5500">
                <a:solidFill>
                  <a:srgbClr val="8CA9AD"/>
                </a:solidFill>
                <a:latin typeface="Arial Bold"/>
              </a:rPr>
              <a:t>1.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07986" y="3473010"/>
            <a:ext cx="14653570" cy="3562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00"/>
              </a:lnSpc>
            </a:pPr>
            <a:r>
              <a:rPr lang="en-US" sz="4000">
                <a:solidFill>
                  <a:srgbClr val="8CA9AD"/>
                </a:solidFill>
                <a:latin typeface="Arial Bold"/>
              </a:rPr>
              <a:t>Целочисленный LIT</a:t>
            </a:r>
          </a:p>
          <a:p>
            <a:pPr algn="just">
              <a:lnSpc>
                <a:spcPts val="3850"/>
              </a:lnSpc>
            </a:pPr>
            <a:endParaRPr lang="en-US" sz="4000">
              <a:solidFill>
                <a:srgbClr val="8CA9AD"/>
              </a:solidFill>
              <a:latin typeface="Arial Bold"/>
            </a:endParaRPr>
          </a:p>
          <a:p>
            <a:pPr algn="just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Может быть в двух видах: </a:t>
            </a:r>
          </a:p>
          <a:p>
            <a:pPr marL="755753" lvl="1" indent="-377876" algn="just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Десятичный: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состоит из цифр от 0 до 9 </a:t>
            </a:r>
          </a:p>
          <a:p>
            <a:pPr marL="755753" lvl="1" indent="-377876" algn="just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rial Bold"/>
              </a:rPr>
              <a:t>Восьмеричный:</a:t>
            </a:r>
            <a:r>
              <a:rPr lang="en-US" sz="3500">
                <a:solidFill>
                  <a:srgbClr val="737373"/>
                </a:solidFill>
                <a:latin typeface="Arial"/>
              </a:rPr>
              <a:t> состоит из цифр от 0 до 7 и обязательно должен начинаться со знака ‘!’</a:t>
            </a:r>
          </a:p>
          <a:p>
            <a:pPr algn="just"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38780" y="6740277"/>
            <a:ext cx="1938412" cy="889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50"/>
              </a:lnSpc>
            </a:pPr>
            <a:r>
              <a:rPr lang="en-US" sz="5500">
                <a:solidFill>
                  <a:srgbClr val="8CA9AD"/>
                </a:solidFill>
                <a:latin typeface="Arial Bold"/>
              </a:rPr>
              <a:t>2.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07986" y="6917891"/>
            <a:ext cx="14653570" cy="3076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00"/>
              </a:lnSpc>
            </a:pPr>
            <a:r>
              <a:rPr lang="en-US" sz="4000">
                <a:solidFill>
                  <a:srgbClr val="8CA9AD"/>
                </a:solidFill>
                <a:latin typeface="Arial Bold"/>
              </a:rPr>
              <a:t>Строковый TXT</a:t>
            </a:r>
          </a:p>
          <a:p>
            <a:pPr algn="just">
              <a:lnSpc>
                <a:spcPts val="3850"/>
              </a:lnSpc>
            </a:pPr>
            <a:endParaRPr lang="en-US" sz="4000">
              <a:solidFill>
                <a:srgbClr val="8CA9AD"/>
              </a:solidFill>
              <a:latin typeface="Arial Bold"/>
            </a:endParaRPr>
          </a:p>
          <a:p>
            <a:pPr algn="just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rial"/>
              </a:rPr>
              <a:t>Может содержать любые из разрешенных в программе символов помещенных в одиночные кавычки. Количество символов не должно привышать 255 иначе программа выведет ошибку. </a:t>
            </a:r>
          </a:p>
          <a:p>
            <a:pPr algn="just">
              <a:lnSpc>
                <a:spcPts val="3850"/>
              </a:lnSpc>
            </a:pPr>
            <a:endParaRPr lang="en-US" sz="3500">
              <a:solidFill>
                <a:srgbClr val="737373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841</Words>
  <Application>Microsoft Office PowerPoint</Application>
  <PresentationFormat>Произвольный</PresentationFormat>
  <Paragraphs>170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Roboto</vt:lpstr>
      <vt:lpstr>Arial Italics</vt:lpstr>
      <vt:lpstr>Arial Bold</vt:lpstr>
      <vt:lpstr>Roboto Bold</vt:lpstr>
      <vt:lpstr>DM Sans</vt:lpstr>
      <vt:lpstr>Calibri</vt:lpstr>
      <vt:lpstr>DM Sans Bold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SNE-2023</dc:title>
  <cp:lastModifiedBy>Николай Селицкий</cp:lastModifiedBy>
  <cp:revision>11</cp:revision>
  <dcterms:created xsi:type="dcterms:W3CDTF">2006-08-16T00:00:00Z</dcterms:created>
  <dcterms:modified xsi:type="dcterms:W3CDTF">2023-12-19T11:38:26Z</dcterms:modified>
  <dc:identifier>DAF3QHbV0vo</dc:identifier>
</cp:coreProperties>
</file>