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81" r:id="rId3"/>
    <p:sldId id="257" r:id="rId4"/>
    <p:sldId id="261" r:id="rId5"/>
    <p:sldId id="263" r:id="rId6"/>
    <p:sldId id="276" r:id="rId7"/>
    <p:sldId id="277" r:id="rId8"/>
    <p:sldId id="279" r:id="rId9"/>
    <p:sldId id="267" r:id="rId10"/>
    <p:sldId id="280" r:id="rId11"/>
    <p:sldId id="27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Sylfaen" panose="010A0502050306030303" pitchFamily="18" charset="0"/>
      <p:regular r:id="rId22"/>
    </p:embeddedFont>
    <p:embeddedFont>
      <p:font typeface="Tek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06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59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32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22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57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85800" y="2206625"/>
            <a:ext cx="15695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5333100" y="58772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16;p3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52400" y="2360250"/>
            <a:ext cx="15943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920175" y="5133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22" name="Google Shape;22;p4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23" name="Google Shape;2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25;p4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6" name="Google Shape;26;p4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7482" y="0"/>
            <a:ext cx="19012818" cy="1058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61900" y="1029225"/>
            <a:ext cx="153075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988213" y="73963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32" name="Google Shape;32;p5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33" name="Google Shape;33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35;p5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52400" y="2360250"/>
            <a:ext cx="15943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166150" y="4899075"/>
            <a:ext cx="5489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marL="1371600" lvl="2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marL="2286000" lvl="4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marL="2743200" lvl="5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862089" y="4899075"/>
            <a:ext cx="5489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marL="1371600" lvl="2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marL="2286000" lvl="4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marL="2743200" lvl="5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42" name="Google Shape;42;p6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45;p6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46" name="Google Shape;46;p6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7482" y="0"/>
            <a:ext cx="19012818" cy="1058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52400" y="2360250"/>
            <a:ext cx="15943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2307251" y="5317575"/>
            <a:ext cx="6113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marL="1371600" lvl="2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marL="2286000" lvl="4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marL="2743200" lvl="5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8644514" y="5317575"/>
            <a:ext cx="6116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marL="1371600" lvl="2" indent="-3683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marL="2286000" lvl="4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marL="2743200" lvl="5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53" name="Google Shape;53;p7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54" name="Google Shape;5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56;p7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7" name="Google Shape;57;p7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52400" y="2360250"/>
            <a:ext cx="15943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61" name="Google Shape;61;p8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62" name="Google Shape;62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" name="Google Shape;64;p8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5" name="Google Shape;65;p8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03275" y="3716800"/>
            <a:ext cx="155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8469600" y="5251600"/>
            <a:ext cx="69957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2pPr>
            <a:lvl3pPr marL="1371600" lvl="2" indent="-3683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/>
            </a:lvl4pPr>
            <a:lvl5pPr marL="2286000" lvl="4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3402200" y="5251600"/>
            <a:ext cx="49179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71" name="Google Shape;71;p9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72" name="Google Shape;72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" name="Google Shape;74;p9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75" name="Google Shape;75;p9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573125" y="4267200"/>
            <a:ext cx="152331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Teko"/>
              <a:buNone/>
              <a:defRPr sz="12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1579221" y="5937525"/>
            <a:ext cx="3487800" cy="26160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2280263" y="570286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463151" y="452860"/>
            <a:ext cx="2939055" cy="698967"/>
            <a:chOff x="0" y="0"/>
            <a:chExt cx="3918740" cy="931956"/>
          </a:xfrm>
        </p:grpSpPr>
        <p:grpSp>
          <p:nvGrpSpPr>
            <p:cNvPr id="81" name="Google Shape;81;p10"/>
            <p:cNvGrpSpPr/>
            <p:nvPr/>
          </p:nvGrpSpPr>
          <p:grpSpPr>
            <a:xfrm>
              <a:off x="0" y="0"/>
              <a:ext cx="931956" cy="931956"/>
              <a:chOff x="0" y="0"/>
              <a:chExt cx="812800" cy="812800"/>
            </a:xfrm>
          </p:grpSpPr>
          <p:sp>
            <p:nvSpPr>
              <p:cNvPr id="82" name="Google Shape;82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" name="Google Shape;84;p10"/>
            <p:cNvSpPr/>
            <p:nvPr/>
          </p:nvSpPr>
          <p:spPr>
            <a:xfrm>
              <a:off x="126847" y="135566"/>
              <a:ext cx="678264" cy="675797"/>
            </a:xfrm>
            <a:custGeom>
              <a:avLst/>
              <a:gdLst/>
              <a:ahLst/>
              <a:cxnLst/>
              <a:rect l="l" t="t" r="r" b="b"/>
              <a:pathLst>
                <a:path w="678264" h="675797" extrusionOk="0">
                  <a:moveTo>
                    <a:pt x="0" y="0"/>
                  </a:moveTo>
                  <a:lnTo>
                    <a:pt x="678264" y="0"/>
                  </a:lnTo>
                  <a:lnTo>
                    <a:pt x="678264" y="675797"/>
                  </a:lnTo>
                  <a:lnTo>
                    <a:pt x="0" y="6757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5" name="Google Shape;85;p10"/>
            <p:cNvSpPr txBox="1"/>
            <p:nvPr/>
          </p:nvSpPr>
          <p:spPr>
            <a:xfrm>
              <a:off x="1080440" y="127336"/>
              <a:ext cx="28383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50" b="0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LOGO COMPANY</a:t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2400" y="2360250"/>
            <a:ext cx="15943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Teko"/>
              <a:buNone/>
              <a:defRPr sz="120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95725" y="4723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•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6830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–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683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•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–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»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683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•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•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•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eko"/>
              <a:buChar char="•"/>
              <a:defRPr sz="220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4471" y="-113719"/>
            <a:ext cx="18939100" cy="1054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 rot="5400000">
            <a:off x="13006448" y="5056589"/>
            <a:ext cx="2809881" cy="409797"/>
            <a:chOff x="0" y="-47625"/>
            <a:chExt cx="812800" cy="118539"/>
          </a:xfrm>
        </p:grpSpPr>
        <p:sp>
          <p:nvSpPr>
            <p:cNvPr id="98" name="Google Shape;98;p11"/>
            <p:cNvSpPr/>
            <p:nvPr/>
          </p:nvSpPr>
          <p:spPr>
            <a:xfrm>
              <a:off x="0" y="0"/>
              <a:ext cx="812800" cy="70914"/>
            </a:xfrm>
            <a:custGeom>
              <a:avLst/>
              <a:gdLst/>
              <a:ahLst/>
              <a:cxnLst/>
              <a:rect l="l" t="t" r="r" b="b"/>
              <a:pathLst>
                <a:path w="812800" h="70914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70914"/>
                  </a:lnTo>
                  <a:lnTo>
                    <a:pt x="0" y="70914"/>
                  </a:ln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</p:sp>
        <p:sp>
          <p:nvSpPr>
            <p:cNvPr id="99" name="Google Shape;99;p11"/>
            <p:cNvSpPr txBox="1"/>
            <p:nvPr/>
          </p:nvSpPr>
          <p:spPr>
            <a:xfrm>
              <a:off x="0" y="-47625"/>
              <a:ext cx="812800" cy="118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1"/>
          <p:cNvSpPr txBox="1"/>
          <p:nvPr/>
        </p:nvSpPr>
        <p:spPr>
          <a:xfrm>
            <a:off x="707718" y="1560091"/>
            <a:ext cx="14217649" cy="285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64" b="0" i="0" u="none" strike="noStrike" cap="none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Personalized Nutrition:  </a:t>
            </a:r>
            <a:endParaRPr lang="en-US" dirty="0">
              <a:ea typeface="Teko"/>
            </a:endParaRPr>
          </a:p>
        </p:txBody>
      </p:sp>
      <p:grpSp>
        <p:nvGrpSpPr>
          <p:cNvPr id="107" name="Google Shape;107;p11"/>
          <p:cNvGrpSpPr/>
          <p:nvPr/>
        </p:nvGrpSpPr>
        <p:grpSpPr>
          <a:xfrm>
            <a:off x="783919" y="7018165"/>
            <a:ext cx="5543582" cy="1989374"/>
            <a:chOff x="0" y="-47625"/>
            <a:chExt cx="1460038" cy="523950"/>
          </a:xfrm>
        </p:grpSpPr>
        <p:sp>
          <p:nvSpPr>
            <p:cNvPr id="108" name="Google Shape;108;p11"/>
            <p:cNvSpPr/>
            <p:nvPr/>
          </p:nvSpPr>
          <p:spPr>
            <a:xfrm>
              <a:off x="0" y="0"/>
              <a:ext cx="1460038" cy="476325"/>
            </a:xfrm>
            <a:custGeom>
              <a:avLst/>
              <a:gdLst/>
              <a:ahLst/>
              <a:cxnLst/>
              <a:rect l="l" t="t" r="r" b="b"/>
              <a:pathLst>
                <a:path w="1460038" h="476325" extrusionOk="0">
                  <a:moveTo>
                    <a:pt x="0" y="0"/>
                  </a:moveTo>
                  <a:lnTo>
                    <a:pt x="1460038" y="0"/>
                  </a:lnTo>
                  <a:lnTo>
                    <a:pt x="1460038" y="476325"/>
                  </a:lnTo>
                  <a:lnTo>
                    <a:pt x="0" y="47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9" name="Google Shape;109;p11"/>
            <p:cNvSpPr txBox="1"/>
            <p:nvPr/>
          </p:nvSpPr>
          <p:spPr>
            <a:xfrm>
              <a:off x="0" y="-47625"/>
              <a:ext cx="1460038" cy="52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906309" y="7140742"/>
            <a:ext cx="5543582" cy="1989374"/>
            <a:chOff x="0" y="-47625"/>
            <a:chExt cx="1460038" cy="523950"/>
          </a:xfrm>
        </p:grpSpPr>
        <p:sp>
          <p:nvSpPr>
            <p:cNvPr id="111" name="Google Shape;111;p11"/>
            <p:cNvSpPr/>
            <p:nvPr/>
          </p:nvSpPr>
          <p:spPr>
            <a:xfrm>
              <a:off x="0" y="0"/>
              <a:ext cx="1460038" cy="476325"/>
            </a:xfrm>
            <a:custGeom>
              <a:avLst/>
              <a:gdLst/>
              <a:ahLst/>
              <a:cxnLst/>
              <a:rect l="l" t="t" r="r" b="b"/>
              <a:pathLst>
                <a:path w="1460038" h="476325" extrusionOk="0">
                  <a:moveTo>
                    <a:pt x="0" y="0"/>
                  </a:moveTo>
                  <a:lnTo>
                    <a:pt x="1460038" y="0"/>
                  </a:lnTo>
                  <a:lnTo>
                    <a:pt x="1460038" y="476325"/>
                  </a:lnTo>
                  <a:lnTo>
                    <a:pt x="0" y="47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2" name="Google Shape;112;p11"/>
            <p:cNvSpPr txBox="1"/>
            <p:nvPr/>
          </p:nvSpPr>
          <p:spPr>
            <a:xfrm>
              <a:off x="0" y="-47625"/>
              <a:ext cx="1460038" cy="52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/>
        </p:nvSpPr>
        <p:spPr>
          <a:xfrm>
            <a:off x="1028699" y="7138595"/>
            <a:ext cx="5298801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Python</a:t>
            </a:r>
            <a:endParaRPr lang="en-US" sz="1800" dirty="0"/>
          </a:p>
        </p:txBody>
      </p:sp>
      <p:pic>
        <p:nvPicPr>
          <p:cNvPr id="123" name="Google Shape;1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00" y="1554450"/>
            <a:ext cx="1131100" cy="52373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DA1738-792F-46AB-850B-9D45D9768B10}"/>
              </a:ext>
            </a:extLst>
          </p:cNvPr>
          <p:cNvSpPr txBox="1"/>
          <p:nvPr/>
        </p:nvSpPr>
        <p:spPr>
          <a:xfrm>
            <a:off x="707718" y="4603421"/>
            <a:ext cx="12964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Teko"/>
                <a:cs typeface="Teko"/>
              </a:rPr>
              <a:t>Recommendation System Using Machine Learning</a:t>
            </a:r>
            <a:endParaRPr lang="ka-GE" sz="6600" dirty="0">
              <a:solidFill>
                <a:srgbClr val="FFFFFF"/>
              </a:solidFill>
              <a:cs typeface="Tek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3065A-CDB9-4B52-A772-5C35DDC46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031" y="7033688"/>
            <a:ext cx="2203482" cy="220348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66B3A89-CB0D-47B2-A92F-D87C190A7F10}"/>
              </a:ext>
            </a:extLst>
          </p:cNvPr>
          <p:cNvSpPr txBox="1"/>
          <p:nvPr/>
        </p:nvSpPr>
        <p:spPr>
          <a:xfrm>
            <a:off x="13671755" y="9363670"/>
            <a:ext cx="498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Teko"/>
                <a:cs typeface="Teko"/>
              </a:rPr>
              <a:t>Nikoloz Kordzakhia</a:t>
            </a:r>
            <a:endParaRPr lang="ka-GE" sz="5400" dirty="0">
              <a:solidFill>
                <a:srgbClr val="FFFFFF"/>
              </a:solidFill>
              <a:cs typeface="Tek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BB753F7-5E88-4A54-BF57-D767796F6F10}"/>
              </a:ext>
            </a:extLst>
          </p:cNvPr>
          <p:cNvSpPr txBox="1"/>
          <p:nvPr/>
        </p:nvSpPr>
        <p:spPr>
          <a:xfrm>
            <a:off x="1127760" y="191554"/>
            <a:ext cx="10652760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FFFFFF"/>
                </a:solidFill>
                <a:latin typeface="Teko"/>
                <a:cs typeface="Teko"/>
              </a:rPr>
              <a:t>Why Not Other Algorithms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3F452F-E345-43CD-8C00-36658FACAA6B}"/>
              </a:ext>
            </a:extLst>
          </p:cNvPr>
          <p:cNvGrpSpPr/>
          <p:nvPr/>
        </p:nvGrpSpPr>
        <p:grpSpPr>
          <a:xfrm>
            <a:off x="471641" y="2042602"/>
            <a:ext cx="15713239" cy="2154436"/>
            <a:chOff x="471641" y="2042602"/>
            <a:chExt cx="15713239" cy="2154436"/>
          </a:xfrm>
        </p:grpSpPr>
        <p:grpSp>
          <p:nvGrpSpPr>
            <p:cNvPr id="38" name="Google Shape;344;p18">
              <a:extLst>
                <a:ext uri="{FF2B5EF4-FFF2-40B4-BE49-F238E27FC236}">
                  <a16:creationId xmlns:a16="http://schemas.microsoft.com/office/drawing/2014/main" id="{D419F6C0-0765-4DE4-942B-9E451C396843}"/>
                </a:ext>
              </a:extLst>
            </p:cNvPr>
            <p:cNvGrpSpPr/>
            <p:nvPr/>
          </p:nvGrpSpPr>
          <p:grpSpPr>
            <a:xfrm>
              <a:off x="471641" y="2473302"/>
              <a:ext cx="1327128" cy="1380788"/>
              <a:chOff x="0" y="-47625"/>
              <a:chExt cx="456005" cy="503630"/>
            </a:xfrm>
          </p:grpSpPr>
          <p:sp>
            <p:nvSpPr>
              <p:cNvPr id="39" name="Google Shape;345;p18">
                <a:extLst>
                  <a:ext uri="{FF2B5EF4-FFF2-40B4-BE49-F238E27FC236}">
                    <a16:creationId xmlns:a16="http://schemas.microsoft.com/office/drawing/2014/main" id="{BE80BDBB-CE13-417E-A01F-1C920E247C25}"/>
                  </a:ext>
                </a:extLst>
              </p:cNvPr>
              <p:cNvSpPr/>
              <p:nvPr/>
            </p:nvSpPr>
            <p:spPr>
              <a:xfrm>
                <a:off x="0" y="0"/>
                <a:ext cx="456005" cy="456005"/>
              </a:xfrm>
              <a:custGeom>
                <a:avLst/>
                <a:gdLst/>
                <a:ahLst/>
                <a:cxnLst/>
                <a:rect l="l" t="t" r="r" b="b"/>
                <a:pathLst>
                  <a:path w="456005" h="456005" extrusionOk="0">
                    <a:moveTo>
                      <a:pt x="0" y="0"/>
                    </a:moveTo>
                    <a:lnTo>
                      <a:pt x="456005" y="0"/>
                    </a:lnTo>
                    <a:lnTo>
                      <a:pt x="456005" y="456005"/>
                    </a:lnTo>
                    <a:lnTo>
                      <a:pt x="0" y="45600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06D59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40" name="Google Shape;346;p18">
                <a:extLst>
                  <a:ext uri="{FF2B5EF4-FFF2-40B4-BE49-F238E27FC236}">
                    <a16:creationId xmlns:a16="http://schemas.microsoft.com/office/drawing/2014/main" id="{CDA07338-AB33-40E9-83E0-7E03B19762F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6005" cy="503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56;p18">
              <a:extLst>
                <a:ext uri="{FF2B5EF4-FFF2-40B4-BE49-F238E27FC236}">
                  <a16:creationId xmlns:a16="http://schemas.microsoft.com/office/drawing/2014/main" id="{833054EA-7ED0-4B6D-9695-841C13BEABA0}"/>
                </a:ext>
              </a:extLst>
            </p:cNvPr>
            <p:cNvGrpSpPr/>
            <p:nvPr/>
          </p:nvGrpSpPr>
          <p:grpSpPr>
            <a:xfrm>
              <a:off x="587018" y="2575993"/>
              <a:ext cx="1327128" cy="1358480"/>
              <a:chOff x="0" y="-39488"/>
              <a:chExt cx="456005" cy="495493"/>
            </a:xfrm>
          </p:grpSpPr>
          <p:sp>
            <p:nvSpPr>
              <p:cNvPr id="42" name="Google Shape;357;p18">
                <a:extLst>
                  <a:ext uri="{FF2B5EF4-FFF2-40B4-BE49-F238E27FC236}">
                    <a16:creationId xmlns:a16="http://schemas.microsoft.com/office/drawing/2014/main" id="{4511CFDF-6D75-446A-8C62-4876D2F94A5C}"/>
                  </a:ext>
                </a:extLst>
              </p:cNvPr>
              <p:cNvSpPr/>
              <p:nvPr/>
            </p:nvSpPr>
            <p:spPr>
              <a:xfrm>
                <a:off x="0" y="0"/>
                <a:ext cx="456005" cy="456005"/>
              </a:xfrm>
              <a:custGeom>
                <a:avLst/>
                <a:gdLst/>
                <a:ahLst/>
                <a:cxnLst/>
                <a:rect l="l" t="t" r="r" b="b"/>
                <a:pathLst>
                  <a:path w="456005" h="456005" extrusionOk="0">
                    <a:moveTo>
                      <a:pt x="0" y="0"/>
                    </a:moveTo>
                    <a:lnTo>
                      <a:pt x="456005" y="0"/>
                    </a:lnTo>
                    <a:lnTo>
                      <a:pt x="456005" y="456005"/>
                    </a:lnTo>
                    <a:lnTo>
                      <a:pt x="0" y="45600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5CE1E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43" name="Google Shape;358;p18">
                <a:extLst>
                  <a:ext uri="{FF2B5EF4-FFF2-40B4-BE49-F238E27FC236}">
                    <a16:creationId xmlns:a16="http://schemas.microsoft.com/office/drawing/2014/main" id="{97FD0F80-06B9-427C-9E1B-ACF3DEB4A7C2}"/>
                  </a:ext>
                </a:extLst>
              </p:cNvPr>
              <p:cNvSpPr txBox="1"/>
              <p:nvPr/>
            </p:nvSpPr>
            <p:spPr>
              <a:xfrm>
                <a:off x="39971" y="-39488"/>
                <a:ext cx="376062" cy="39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800" dirty="0">
                    <a:solidFill>
                      <a:srgbClr val="FFFFFF"/>
                    </a:solidFill>
                    <a:latin typeface="Teko"/>
                    <a:cs typeface="Teko"/>
                    <a:sym typeface="Calibri"/>
                  </a:rPr>
                  <a:t>1</a:t>
                </a:r>
                <a:endParaRPr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endParaRPr>
              </a:p>
            </p:txBody>
          </p:sp>
        </p:grp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39E2D20B-43FF-48FB-BF26-52DE70D8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520" y="2042602"/>
              <a:ext cx="14155360" cy="2154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a-GE" altLang="ka-GE" sz="2800" dirty="0">
                <a:solidFill>
                  <a:srgbClr val="FFFFFF"/>
                </a:solidFill>
              </a:endParaRPr>
            </a:p>
            <a:p>
              <a:r>
                <a:rPr lang="en-US" sz="3200" b="1" dirty="0">
                  <a:solidFill>
                    <a:srgbClr val="FFFFFF"/>
                  </a:solidFill>
                </a:rPr>
                <a:t>Hierarchical Clustering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Why Not: Computationally expensive for large datasets; may not handle widely separated clusters well.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ka-GE" altLang="ka-G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3EB5E6-8822-4A37-BE8F-156707997149}"/>
              </a:ext>
            </a:extLst>
          </p:cNvPr>
          <p:cNvGrpSpPr/>
          <p:nvPr/>
        </p:nvGrpSpPr>
        <p:grpSpPr>
          <a:xfrm>
            <a:off x="441161" y="4204780"/>
            <a:ext cx="15713239" cy="1877437"/>
            <a:chOff x="471641" y="2181100"/>
            <a:chExt cx="15713239" cy="1877437"/>
          </a:xfrm>
        </p:grpSpPr>
        <p:grpSp>
          <p:nvGrpSpPr>
            <p:cNvPr id="34" name="Google Shape;344;p18">
              <a:extLst>
                <a:ext uri="{FF2B5EF4-FFF2-40B4-BE49-F238E27FC236}">
                  <a16:creationId xmlns:a16="http://schemas.microsoft.com/office/drawing/2014/main" id="{0E885AB4-E8E0-4334-9DF1-B4183FBE0146}"/>
                </a:ext>
              </a:extLst>
            </p:cNvPr>
            <p:cNvGrpSpPr/>
            <p:nvPr/>
          </p:nvGrpSpPr>
          <p:grpSpPr>
            <a:xfrm>
              <a:off x="471641" y="2473302"/>
              <a:ext cx="1327128" cy="1380788"/>
              <a:chOff x="0" y="-47625"/>
              <a:chExt cx="456005" cy="503630"/>
            </a:xfrm>
          </p:grpSpPr>
          <p:sp>
            <p:nvSpPr>
              <p:cNvPr id="46" name="Google Shape;345;p18">
                <a:extLst>
                  <a:ext uri="{FF2B5EF4-FFF2-40B4-BE49-F238E27FC236}">
                    <a16:creationId xmlns:a16="http://schemas.microsoft.com/office/drawing/2014/main" id="{40FB5A19-8DDF-44A2-A394-6B183C2AACDC}"/>
                  </a:ext>
                </a:extLst>
              </p:cNvPr>
              <p:cNvSpPr/>
              <p:nvPr/>
            </p:nvSpPr>
            <p:spPr>
              <a:xfrm>
                <a:off x="0" y="0"/>
                <a:ext cx="456005" cy="456005"/>
              </a:xfrm>
              <a:custGeom>
                <a:avLst/>
                <a:gdLst/>
                <a:ahLst/>
                <a:cxnLst/>
                <a:rect l="l" t="t" r="r" b="b"/>
                <a:pathLst>
                  <a:path w="456005" h="456005" extrusionOk="0">
                    <a:moveTo>
                      <a:pt x="0" y="0"/>
                    </a:moveTo>
                    <a:lnTo>
                      <a:pt x="456005" y="0"/>
                    </a:lnTo>
                    <a:lnTo>
                      <a:pt x="456005" y="456005"/>
                    </a:lnTo>
                    <a:lnTo>
                      <a:pt x="0" y="45600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06D59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61" name="Google Shape;346;p18">
                <a:extLst>
                  <a:ext uri="{FF2B5EF4-FFF2-40B4-BE49-F238E27FC236}">
                    <a16:creationId xmlns:a16="http://schemas.microsoft.com/office/drawing/2014/main" id="{DA22F364-0B07-4FD8-98CE-53E8006FD65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6005" cy="503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6;p18">
              <a:extLst>
                <a:ext uri="{FF2B5EF4-FFF2-40B4-BE49-F238E27FC236}">
                  <a16:creationId xmlns:a16="http://schemas.microsoft.com/office/drawing/2014/main" id="{3F26FEE9-48ED-4399-B798-9E26E233A3FD}"/>
                </a:ext>
              </a:extLst>
            </p:cNvPr>
            <p:cNvGrpSpPr/>
            <p:nvPr/>
          </p:nvGrpSpPr>
          <p:grpSpPr>
            <a:xfrm>
              <a:off x="587018" y="2575993"/>
              <a:ext cx="1327128" cy="1358480"/>
              <a:chOff x="0" y="-39488"/>
              <a:chExt cx="456005" cy="495493"/>
            </a:xfrm>
          </p:grpSpPr>
          <p:sp>
            <p:nvSpPr>
              <p:cNvPr id="44" name="Google Shape;357;p18">
                <a:extLst>
                  <a:ext uri="{FF2B5EF4-FFF2-40B4-BE49-F238E27FC236}">
                    <a16:creationId xmlns:a16="http://schemas.microsoft.com/office/drawing/2014/main" id="{29AE0F53-3318-4DAB-9715-A2C93C8B2197}"/>
                  </a:ext>
                </a:extLst>
              </p:cNvPr>
              <p:cNvSpPr/>
              <p:nvPr/>
            </p:nvSpPr>
            <p:spPr>
              <a:xfrm>
                <a:off x="0" y="0"/>
                <a:ext cx="456005" cy="456005"/>
              </a:xfrm>
              <a:custGeom>
                <a:avLst/>
                <a:gdLst/>
                <a:ahLst/>
                <a:cxnLst/>
                <a:rect l="l" t="t" r="r" b="b"/>
                <a:pathLst>
                  <a:path w="456005" h="456005" extrusionOk="0">
                    <a:moveTo>
                      <a:pt x="0" y="0"/>
                    </a:moveTo>
                    <a:lnTo>
                      <a:pt x="456005" y="0"/>
                    </a:lnTo>
                    <a:lnTo>
                      <a:pt x="456005" y="456005"/>
                    </a:lnTo>
                    <a:lnTo>
                      <a:pt x="0" y="45600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5CE1E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45" name="Google Shape;358;p18">
                <a:extLst>
                  <a:ext uri="{FF2B5EF4-FFF2-40B4-BE49-F238E27FC236}">
                    <a16:creationId xmlns:a16="http://schemas.microsoft.com/office/drawing/2014/main" id="{23D95FF6-2938-437C-87F4-2A32FA08D344}"/>
                  </a:ext>
                </a:extLst>
              </p:cNvPr>
              <p:cNvSpPr txBox="1"/>
              <p:nvPr/>
            </p:nvSpPr>
            <p:spPr>
              <a:xfrm>
                <a:off x="39971" y="-39488"/>
                <a:ext cx="376062" cy="39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r>
                  <a:rPr lang="en-US" sz="8800" dirty="0">
                    <a:solidFill>
                      <a:srgbClr val="FFFFFF"/>
                    </a:solidFill>
                    <a:latin typeface="Teko"/>
                    <a:cs typeface="Teko"/>
                    <a:sym typeface="Calibri"/>
                  </a:rPr>
                  <a:t>2</a:t>
                </a:r>
                <a:endParaRPr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endParaRPr>
              </a:p>
            </p:txBody>
          </p:sp>
        </p:grp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5AE70053-E714-4B72-AB39-AAFF7FC6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520" y="2181100"/>
              <a:ext cx="14155360" cy="1877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a-GE" altLang="ka-GE" sz="2800" dirty="0">
                <a:solidFill>
                  <a:srgbClr val="FFFFFF"/>
                </a:solidFill>
              </a:endParaRPr>
            </a:p>
            <a:p>
              <a:r>
                <a:rPr lang="en-US" sz="3200" b="1" dirty="0">
                  <a:solidFill>
                    <a:srgbClr val="FFFFFF"/>
                  </a:solidFill>
                </a:rPr>
                <a:t>Gaussian Mixture Models (GMM) 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Why Not: Assumes data follows a Gaussian distribution; can be sensitive to initial conditions and may struggle with clusters of different shapes.</a:t>
              </a:r>
              <a:endParaRPr lang="ka-GE" altLang="ka-GE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6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3475" y="27300"/>
            <a:ext cx="19114952" cy="1064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0" y="452850"/>
            <a:ext cx="17196457" cy="93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7"/>
          <p:cNvSpPr txBox="1"/>
          <p:nvPr/>
        </p:nvSpPr>
        <p:spPr>
          <a:xfrm>
            <a:off x="2789978" y="1809839"/>
            <a:ext cx="12804900" cy="424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</a:rPr>
              <a:t>Thanks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</a:rPr>
              <a:t>I Hope You Enjoyed</a:t>
            </a:r>
            <a:endParaRPr sz="12002" dirty="0">
              <a:solidFill>
                <a:srgbClr val="FFFFFF"/>
              </a:solidFill>
              <a:latin typeface="Teko"/>
              <a:cs typeface="Teko"/>
            </a:endParaRPr>
          </a:p>
        </p:txBody>
      </p:sp>
      <p:sp>
        <p:nvSpPr>
          <p:cNvPr id="675" name="Google Shape;675;p27"/>
          <p:cNvSpPr txBox="1"/>
          <p:nvPr/>
        </p:nvSpPr>
        <p:spPr>
          <a:xfrm>
            <a:off x="2741618" y="8002910"/>
            <a:ext cx="12804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Any Questions?</a:t>
            </a:r>
            <a:endParaRPr lang="en-US" sz="2000" dirty="0"/>
          </a:p>
        </p:txBody>
      </p:sp>
      <p:sp>
        <p:nvSpPr>
          <p:cNvPr id="676" name="Google Shape;676;p27"/>
          <p:cNvSpPr/>
          <p:nvPr/>
        </p:nvSpPr>
        <p:spPr>
          <a:xfrm>
            <a:off x="15546382" y="1457253"/>
            <a:ext cx="1469549" cy="1472226"/>
          </a:xfrm>
          <a:custGeom>
            <a:avLst/>
            <a:gdLst/>
            <a:ahLst/>
            <a:cxnLst/>
            <a:rect l="l" t="t" r="r" b="b"/>
            <a:pathLst>
              <a:path w="1469549" h="1472226" extrusionOk="0">
                <a:moveTo>
                  <a:pt x="0" y="0"/>
                </a:moveTo>
                <a:lnTo>
                  <a:pt x="1469549" y="0"/>
                </a:lnTo>
                <a:lnTo>
                  <a:pt x="1469549" y="1472226"/>
                </a:lnTo>
                <a:lnTo>
                  <a:pt x="0" y="14722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677" name="Google Shape;67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5325" y="5377275"/>
            <a:ext cx="4717324" cy="244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/>
        </p:nvSpPr>
        <p:spPr>
          <a:xfrm>
            <a:off x="928840" y="76100"/>
            <a:ext cx="14851933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</a:rPr>
              <a:t>What  Is The Aim Of My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8E74E-7A98-49D8-82D0-E16BF34B7587}"/>
              </a:ext>
            </a:extLst>
          </p:cNvPr>
          <p:cNvSpPr txBox="1"/>
          <p:nvPr/>
        </p:nvSpPr>
        <p:spPr>
          <a:xfrm>
            <a:off x="928840" y="2819212"/>
            <a:ext cx="1216772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Montserrat"/>
              </a:rPr>
              <a:t>User Interaction: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Upon opening the app, the user is prompted to enter the date, meal type, and their specific nutritional goals for the day.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1284D-8493-4720-9A3F-42D02EDCBEB4}"/>
              </a:ext>
            </a:extLst>
          </p:cNvPr>
          <p:cNvSpPr txBox="1"/>
          <p:nvPr/>
        </p:nvSpPr>
        <p:spPr>
          <a:xfrm>
            <a:off x="928840" y="5143500"/>
            <a:ext cx="1389328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dirty="0">
                <a:solidFill>
                  <a:srgbClr val="FFFFFF"/>
                </a:solidFill>
                <a:latin typeface="Montserrat"/>
              </a:rPr>
              <a:t>Recommendation Delivery: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The system outputs a list of meal recommendations directly on the user’s screen, displaying options that best meet their input criteria.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Each recommended meal includes comprehensive nutritional information, ensuring that users can see how each option aligns with their goals.</a:t>
            </a:r>
          </a:p>
        </p:txBody>
      </p:sp>
    </p:spTree>
    <p:extLst>
      <p:ext uri="{BB962C8B-B14F-4D97-AF65-F5344CB8AC3E}">
        <p14:creationId xmlns:p14="http://schemas.microsoft.com/office/powerpoint/2010/main" val="57554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586" y="509400"/>
            <a:ext cx="7209274" cy="9268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2"/>
          <p:cNvGrpSpPr/>
          <p:nvPr/>
        </p:nvGrpSpPr>
        <p:grpSpPr>
          <a:xfrm>
            <a:off x="411186" y="1998997"/>
            <a:ext cx="9101392" cy="1989374"/>
            <a:chOff x="0" y="-47625"/>
            <a:chExt cx="2397075" cy="523950"/>
          </a:xfrm>
        </p:grpSpPr>
        <p:sp>
          <p:nvSpPr>
            <p:cNvPr id="132" name="Google Shape;132;p12"/>
            <p:cNvSpPr/>
            <p:nvPr/>
          </p:nvSpPr>
          <p:spPr>
            <a:xfrm>
              <a:off x="0" y="0"/>
              <a:ext cx="2397075" cy="476325"/>
            </a:xfrm>
            <a:custGeom>
              <a:avLst/>
              <a:gdLst/>
              <a:ahLst/>
              <a:cxnLst/>
              <a:rect l="l" t="t" r="r" b="b"/>
              <a:pathLst>
                <a:path w="2397075" h="476325" extrusionOk="0">
                  <a:moveTo>
                    <a:pt x="0" y="0"/>
                  </a:moveTo>
                  <a:lnTo>
                    <a:pt x="2397075" y="0"/>
                  </a:lnTo>
                  <a:lnTo>
                    <a:pt x="2397075" y="476325"/>
                  </a:lnTo>
                  <a:lnTo>
                    <a:pt x="0" y="47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33" name="Google Shape;133;p12"/>
            <p:cNvSpPr txBox="1"/>
            <p:nvPr/>
          </p:nvSpPr>
          <p:spPr>
            <a:xfrm>
              <a:off x="0" y="-47625"/>
              <a:ext cx="2397075" cy="52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2"/>
          <p:cNvSpPr txBox="1"/>
          <p:nvPr/>
        </p:nvSpPr>
        <p:spPr>
          <a:xfrm>
            <a:off x="684698" y="1959071"/>
            <a:ext cx="10164082" cy="443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User-Based Collaboration Filtering</a:t>
            </a:r>
            <a:endParaRPr lang="en-US" dirty="0"/>
          </a:p>
        </p:txBody>
      </p:sp>
      <p:grpSp>
        <p:nvGrpSpPr>
          <p:cNvPr id="44" name="Google Shape;131;p12">
            <a:extLst>
              <a:ext uri="{FF2B5EF4-FFF2-40B4-BE49-F238E27FC236}">
                <a16:creationId xmlns:a16="http://schemas.microsoft.com/office/drawing/2014/main" id="{0730D0DE-9062-4EBC-8ECC-A0BF22B9889D}"/>
              </a:ext>
            </a:extLst>
          </p:cNvPr>
          <p:cNvGrpSpPr/>
          <p:nvPr/>
        </p:nvGrpSpPr>
        <p:grpSpPr>
          <a:xfrm>
            <a:off x="149760" y="4442375"/>
            <a:ext cx="10392070" cy="1989374"/>
            <a:chOff x="-26825" y="786650"/>
            <a:chExt cx="2453442" cy="523950"/>
          </a:xfrm>
        </p:grpSpPr>
        <p:sp>
          <p:nvSpPr>
            <p:cNvPr id="45" name="Google Shape;132;p12">
              <a:extLst>
                <a:ext uri="{FF2B5EF4-FFF2-40B4-BE49-F238E27FC236}">
                  <a16:creationId xmlns:a16="http://schemas.microsoft.com/office/drawing/2014/main" id="{1F19E4E0-C637-489E-BBD4-CDD8CF9F7575}"/>
                </a:ext>
              </a:extLst>
            </p:cNvPr>
            <p:cNvSpPr/>
            <p:nvPr/>
          </p:nvSpPr>
          <p:spPr>
            <a:xfrm>
              <a:off x="29542" y="786650"/>
              <a:ext cx="2397075" cy="476325"/>
            </a:xfrm>
            <a:custGeom>
              <a:avLst/>
              <a:gdLst/>
              <a:ahLst/>
              <a:cxnLst/>
              <a:rect l="l" t="t" r="r" b="b"/>
              <a:pathLst>
                <a:path w="2397075" h="476325" extrusionOk="0">
                  <a:moveTo>
                    <a:pt x="0" y="0"/>
                  </a:moveTo>
                  <a:lnTo>
                    <a:pt x="2397075" y="0"/>
                  </a:lnTo>
                  <a:lnTo>
                    <a:pt x="2397075" y="476325"/>
                  </a:lnTo>
                  <a:lnTo>
                    <a:pt x="0" y="47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6" name="Google Shape;133;p12">
              <a:extLst>
                <a:ext uri="{FF2B5EF4-FFF2-40B4-BE49-F238E27FC236}">
                  <a16:creationId xmlns:a16="http://schemas.microsoft.com/office/drawing/2014/main" id="{9AD7F49E-2A11-45F9-9CFE-51FCEBCC4A38}"/>
                </a:ext>
              </a:extLst>
            </p:cNvPr>
            <p:cNvSpPr txBox="1"/>
            <p:nvPr/>
          </p:nvSpPr>
          <p:spPr>
            <a:xfrm>
              <a:off x="-26825" y="786650"/>
              <a:ext cx="2397075" cy="523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C116C8-5029-469E-9968-7D01D4FD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42" y="886284"/>
            <a:ext cx="6833763" cy="8514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/>
        </p:nvSpPr>
        <p:spPr>
          <a:xfrm>
            <a:off x="474359" y="2790502"/>
            <a:ext cx="3963000" cy="70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Montserrat"/>
                <a:sym typeface="Montserrat"/>
              </a:rPr>
              <a:t>Day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Montserrat"/>
                <a:sym typeface="Montserrat"/>
              </a:rPr>
              <a:t>Month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Montserrat"/>
                <a:sym typeface="Montserrat"/>
              </a:rPr>
              <a:t>Year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Montserrat"/>
                <a:sym typeface="Montserrat"/>
              </a:rPr>
              <a:t>Sequence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Meal_time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Is_snack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Is_drink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Is_supplement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Is_workout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Calories_goal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Carbs_goal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Fat_goal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Fiber_goal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Protein_goal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Sodium_goal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sym typeface="Montserrat"/>
              </a:rPr>
              <a:t>Sugar_goal</a:t>
            </a:r>
            <a:endParaRPr lang="en-US" sz="2400" b="1" dirty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5D33C9-9F88-4276-B331-EC16824F27A8}"/>
              </a:ext>
            </a:extLst>
          </p:cNvPr>
          <p:cNvGrpSpPr/>
          <p:nvPr/>
        </p:nvGrpSpPr>
        <p:grpSpPr>
          <a:xfrm>
            <a:off x="13408311" y="3217903"/>
            <a:ext cx="5205111" cy="3229658"/>
            <a:chOff x="13408310" y="3539098"/>
            <a:chExt cx="5205111" cy="3229658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13617124" y="5132447"/>
              <a:ext cx="4996297" cy="42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-US" sz="2400" b="1" dirty="0">
                  <a:solidFill>
                    <a:srgbClr val="FFFFFF"/>
                  </a:solidFill>
                  <a:latin typeface="Montserrat"/>
                  <a:sym typeface="Montserrat"/>
                </a:rPr>
                <a:t>Recommended Dish(es)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BF51A9-B896-437B-A556-09BA619D84E3}"/>
                </a:ext>
              </a:extLst>
            </p:cNvPr>
            <p:cNvGrpSpPr/>
            <p:nvPr/>
          </p:nvGrpSpPr>
          <p:grpSpPr>
            <a:xfrm>
              <a:off x="13408310" y="3539098"/>
              <a:ext cx="4634201" cy="3229658"/>
              <a:chOff x="13371834" y="813185"/>
              <a:chExt cx="4634201" cy="7401666"/>
            </a:xfrm>
          </p:grpSpPr>
          <p:grpSp>
            <p:nvGrpSpPr>
              <p:cNvPr id="283" name="Google Shape;283;p16"/>
              <p:cNvGrpSpPr/>
              <p:nvPr/>
            </p:nvGrpSpPr>
            <p:grpSpPr>
              <a:xfrm>
                <a:off x="13371834" y="813185"/>
                <a:ext cx="4460033" cy="6924398"/>
                <a:chOff x="0" y="-47625"/>
                <a:chExt cx="1174659" cy="1823710"/>
              </a:xfrm>
            </p:grpSpPr>
            <p:sp>
              <p:nvSpPr>
                <p:cNvPr id="284" name="Google Shape;284;p16"/>
                <p:cNvSpPr/>
                <p:nvPr/>
              </p:nvSpPr>
              <p:spPr>
                <a:xfrm>
                  <a:off x="0" y="0"/>
                  <a:ext cx="1174659" cy="17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659" h="1776085" extrusionOk="0">
                      <a:moveTo>
                        <a:pt x="0" y="0"/>
                      </a:moveTo>
                      <a:lnTo>
                        <a:pt x="1174659" y="0"/>
                      </a:lnTo>
                      <a:lnTo>
                        <a:pt x="1174659" y="1776085"/>
                      </a:lnTo>
                      <a:lnTo>
                        <a:pt x="0" y="1776085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38100" cap="sq" cmpd="sng">
                  <a:solidFill>
                    <a:srgbClr val="5CE1E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a-GE"/>
                </a:p>
              </p:txBody>
            </p:sp>
            <p:sp>
              <p:nvSpPr>
                <p:cNvPr id="285" name="Google Shape;285;p16"/>
                <p:cNvSpPr txBox="1"/>
                <p:nvPr/>
              </p:nvSpPr>
              <p:spPr>
                <a:xfrm>
                  <a:off x="0" y="-47625"/>
                  <a:ext cx="1174659" cy="1823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" name="Google Shape;289;p16"/>
              <p:cNvGrpSpPr/>
              <p:nvPr/>
            </p:nvGrpSpPr>
            <p:grpSpPr>
              <a:xfrm>
                <a:off x="13546002" y="987352"/>
                <a:ext cx="4460033" cy="7227499"/>
                <a:chOff x="0" y="-47625"/>
                <a:chExt cx="1174659" cy="1823710"/>
              </a:xfrm>
            </p:grpSpPr>
            <p:sp>
              <p:nvSpPr>
                <p:cNvPr id="290" name="Google Shape;290;p16"/>
                <p:cNvSpPr/>
                <p:nvPr/>
              </p:nvSpPr>
              <p:spPr>
                <a:xfrm>
                  <a:off x="0" y="0"/>
                  <a:ext cx="1174659" cy="17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659" h="1776085" extrusionOk="0">
                      <a:moveTo>
                        <a:pt x="0" y="0"/>
                      </a:moveTo>
                      <a:lnTo>
                        <a:pt x="1174659" y="0"/>
                      </a:lnTo>
                      <a:lnTo>
                        <a:pt x="1174659" y="1776085"/>
                      </a:lnTo>
                      <a:lnTo>
                        <a:pt x="0" y="1776085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38100" cap="sq" cmpd="sng">
                  <a:solidFill>
                    <a:srgbClr val="06D59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a-GE"/>
                </a:p>
              </p:txBody>
            </p:sp>
            <p:sp>
              <p:nvSpPr>
                <p:cNvPr id="291" name="Google Shape;291;p16"/>
                <p:cNvSpPr txBox="1"/>
                <p:nvPr/>
              </p:nvSpPr>
              <p:spPr>
                <a:xfrm>
                  <a:off x="0" y="-47625"/>
                  <a:ext cx="1174659" cy="1823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16"/>
              <p:cNvSpPr txBox="1"/>
              <p:nvPr/>
            </p:nvSpPr>
            <p:spPr>
              <a:xfrm>
                <a:off x="15083321" y="1492054"/>
                <a:ext cx="1990951" cy="1131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1999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128" dirty="0">
                    <a:solidFill>
                      <a:srgbClr val="FFFFFF"/>
                    </a:solidFill>
                    <a:latin typeface="Teko"/>
                    <a:cs typeface="Teko"/>
                    <a:sym typeface="Teko"/>
                  </a:rPr>
                  <a:t>Output</a:t>
                </a:r>
                <a:endParaRPr dirty="0"/>
              </a:p>
            </p:txBody>
          </p:sp>
          <p:pic>
            <p:nvPicPr>
              <p:cNvPr id="33" name="Google Shape;653;p25">
                <a:extLst>
                  <a:ext uri="{FF2B5EF4-FFF2-40B4-BE49-F238E27FC236}">
                    <a16:creationId xmlns:a16="http://schemas.microsoft.com/office/drawing/2014/main" id="{40338D90-BC39-484D-B397-72388082BF1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847116" y="1520753"/>
                <a:ext cx="1062037" cy="168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06E5B-5209-49C1-8902-0DBE35471B66}"/>
              </a:ext>
            </a:extLst>
          </p:cNvPr>
          <p:cNvGrpSpPr/>
          <p:nvPr/>
        </p:nvGrpSpPr>
        <p:grpSpPr>
          <a:xfrm>
            <a:off x="71320" y="621062"/>
            <a:ext cx="4634202" cy="9212907"/>
            <a:chOff x="71319" y="639016"/>
            <a:chExt cx="4634202" cy="7098567"/>
          </a:xfrm>
        </p:grpSpPr>
        <p:grpSp>
          <p:nvGrpSpPr>
            <p:cNvPr id="280" name="Google Shape;280;p16"/>
            <p:cNvGrpSpPr/>
            <p:nvPr/>
          </p:nvGrpSpPr>
          <p:grpSpPr>
            <a:xfrm>
              <a:off x="71319" y="639016"/>
              <a:ext cx="4460033" cy="6924399"/>
              <a:chOff x="0" y="-47625"/>
              <a:chExt cx="1174659" cy="1823710"/>
            </a:xfrm>
          </p:grpSpPr>
          <p:sp>
            <p:nvSpPr>
              <p:cNvPr id="282" name="Google Shape;282;p16"/>
              <p:cNvSpPr txBox="1"/>
              <p:nvPr/>
            </p:nvSpPr>
            <p:spPr>
              <a:xfrm>
                <a:off x="0" y="-47625"/>
                <a:ext cx="1174659" cy="1823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0" y="0"/>
                <a:ext cx="1174659" cy="1776085"/>
              </a:xfrm>
              <a:custGeom>
                <a:avLst/>
                <a:gdLst/>
                <a:ahLst/>
                <a:cxnLst/>
                <a:rect l="l" t="t" r="r" b="b"/>
                <a:pathLst>
                  <a:path w="1174659" h="1776085" extrusionOk="0">
                    <a:moveTo>
                      <a:pt x="0" y="0"/>
                    </a:moveTo>
                    <a:lnTo>
                      <a:pt x="1174659" y="0"/>
                    </a:lnTo>
                    <a:lnTo>
                      <a:pt x="1174659" y="1776085"/>
                    </a:lnTo>
                    <a:lnTo>
                      <a:pt x="0" y="1776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5CE1E6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</p:grpSp>
        <p:grpSp>
          <p:nvGrpSpPr>
            <p:cNvPr id="286" name="Google Shape;286;p16"/>
            <p:cNvGrpSpPr/>
            <p:nvPr/>
          </p:nvGrpSpPr>
          <p:grpSpPr>
            <a:xfrm>
              <a:off x="245488" y="813184"/>
              <a:ext cx="4460033" cy="6924399"/>
              <a:chOff x="0" y="-47625"/>
              <a:chExt cx="1174659" cy="1823710"/>
            </a:xfrm>
          </p:grpSpPr>
          <p:sp>
            <p:nvSpPr>
              <p:cNvPr id="287" name="Google Shape;287;p16"/>
              <p:cNvSpPr/>
              <p:nvPr/>
            </p:nvSpPr>
            <p:spPr>
              <a:xfrm>
                <a:off x="0" y="0"/>
                <a:ext cx="1174659" cy="1776085"/>
              </a:xfrm>
              <a:custGeom>
                <a:avLst/>
                <a:gdLst/>
                <a:ahLst/>
                <a:cxnLst/>
                <a:rect l="l" t="t" r="r" b="b"/>
                <a:pathLst>
                  <a:path w="1174659" h="1776085" extrusionOk="0">
                    <a:moveTo>
                      <a:pt x="0" y="0"/>
                    </a:moveTo>
                    <a:lnTo>
                      <a:pt x="1174659" y="0"/>
                    </a:lnTo>
                    <a:lnTo>
                      <a:pt x="1174659" y="1776085"/>
                    </a:lnTo>
                    <a:lnTo>
                      <a:pt x="0" y="1776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06D59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a-GE" dirty="0"/>
              </a:p>
            </p:txBody>
          </p:sp>
          <p:sp>
            <p:nvSpPr>
              <p:cNvPr id="288" name="Google Shape;288;p16"/>
              <p:cNvSpPr txBox="1"/>
              <p:nvPr/>
            </p:nvSpPr>
            <p:spPr>
              <a:xfrm>
                <a:off x="0" y="-47625"/>
                <a:ext cx="1174659" cy="1823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16"/>
            <p:cNvSpPr txBox="1"/>
            <p:nvPr/>
          </p:nvSpPr>
          <p:spPr>
            <a:xfrm>
              <a:off x="1786645" y="1068604"/>
              <a:ext cx="1526700" cy="1131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128" dirty="0">
                  <a:solidFill>
                    <a:srgbClr val="FFFFFF"/>
                  </a:solidFill>
                  <a:latin typeface="Teko"/>
                  <a:cs typeface="Teko"/>
                  <a:sym typeface="Teko"/>
                </a:rPr>
                <a:t>Input</a:t>
              </a:r>
              <a:endParaRPr lang="en-US" dirty="0"/>
            </a:p>
          </p:txBody>
        </p:sp>
        <p:pic>
          <p:nvPicPr>
            <p:cNvPr id="34" name="Google Shape;386;p18">
              <a:extLst>
                <a:ext uri="{FF2B5EF4-FFF2-40B4-BE49-F238E27FC236}">
                  <a16:creationId xmlns:a16="http://schemas.microsoft.com/office/drawing/2014/main" id="{52C62A8A-7A9F-4CA5-9DF1-BF6109C477F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176" y="1214565"/>
              <a:ext cx="997782" cy="8005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A46E93-44FE-4A02-B32F-A090219F0558}"/>
              </a:ext>
            </a:extLst>
          </p:cNvPr>
          <p:cNvGrpSpPr/>
          <p:nvPr/>
        </p:nvGrpSpPr>
        <p:grpSpPr>
          <a:xfrm>
            <a:off x="6739815" y="1968197"/>
            <a:ext cx="4808371" cy="6350605"/>
            <a:chOff x="6652731" y="2056533"/>
            <a:chExt cx="4808371" cy="63506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54EBEE-AFC4-4E47-A4AD-1AB218916C44}"/>
                </a:ext>
              </a:extLst>
            </p:cNvPr>
            <p:cNvGrpSpPr/>
            <p:nvPr/>
          </p:nvGrpSpPr>
          <p:grpSpPr>
            <a:xfrm>
              <a:off x="6652731" y="2056533"/>
              <a:ext cx="4808371" cy="6350605"/>
              <a:chOff x="71319" y="639016"/>
              <a:chExt cx="4808371" cy="7098567"/>
            </a:xfrm>
          </p:grpSpPr>
          <p:grpSp>
            <p:nvGrpSpPr>
              <p:cNvPr id="43" name="Google Shape;280;p16">
                <a:extLst>
                  <a:ext uri="{FF2B5EF4-FFF2-40B4-BE49-F238E27FC236}">
                    <a16:creationId xmlns:a16="http://schemas.microsoft.com/office/drawing/2014/main" id="{775D4780-5313-4F86-8E43-99E3B7893934}"/>
                  </a:ext>
                </a:extLst>
              </p:cNvPr>
              <p:cNvGrpSpPr/>
              <p:nvPr/>
            </p:nvGrpSpPr>
            <p:grpSpPr>
              <a:xfrm>
                <a:off x="71319" y="639016"/>
                <a:ext cx="4460033" cy="6924399"/>
                <a:chOff x="0" y="-47625"/>
                <a:chExt cx="1174659" cy="1823710"/>
              </a:xfrm>
            </p:grpSpPr>
            <p:sp>
              <p:nvSpPr>
                <p:cNvPr id="49" name="Google Shape;282;p16">
                  <a:extLst>
                    <a:ext uri="{FF2B5EF4-FFF2-40B4-BE49-F238E27FC236}">
                      <a16:creationId xmlns:a16="http://schemas.microsoft.com/office/drawing/2014/main" id="{5009F97F-0DBC-41DA-A628-D8A225792425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174659" cy="1823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281;p16">
                  <a:extLst>
                    <a:ext uri="{FF2B5EF4-FFF2-40B4-BE49-F238E27FC236}">
                      <a16:creationId xmlns:a16="http://schemas.microsoft.com/office/drawing/2014/main" id="{2255FF10-2AAF-415E-A275-800768FE078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4659" cy="17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659" h="1776085" extrusionOk="0">
                      <a:moveTo>
                        <a:pt x="0" y="0"/>
                      </a:moveTo>
                      <a:lnTo>
                        <a:pt x="1174659" y="0"/>
                      </a:lnTo>
                      <a:lnTo>
                        <a:pt x="1174659" y="1776085"/>
                      </a:lnTo>
                      <a:lnTo>
                        <a:pt x="0" y="1776085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38100" cap="sq" cmpd="sng">
                  <a:solidFill>
                    <a:srgbClr val="5CE1E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44" name="Google Shape;286;p16">
                <a:extLst>
                  <a:ext uri="{FF2B5EF4-FFF2-40B4-BE49-F238E27FC236}">
                    <a16:creationId xmlns:a16="http://schemas.microsoft.com/office/drawing/2014/main" id="{1AB82E54-35BE-4F8D-9E75-F3B6B05B6512}"/>
                  </a:ext>
                </a:extLst>
              </p:cNvPr>
              <p:cNvGrpSpPr/>
              <p:nvPr/>
            </p:nvGrpSpPr>
            <p:grpSpPr>
              <a:xfrm>
                <a:off x="245488" y="813184"/>
                <a:ext cx="4460033" cy="6924399"/>
                <a:chOff x="0" y="-47625"/>
                <a:chExt cx="1174659" cy="1823710"/>
              </a:xfrm>
            </p:grpSpPr>
            <p:sp>
              <p:nvSpPr>
                <p:cNvPr id="47" name="Google Shape;287;p16">
                  <a:extLst>
                    <a:ext uri="{FF2B5EF4-FFF2-40B4-BE49-F238E27FC236}">
                      <a16:creationId xmlns:a16="http://schemas.microsoft.com/office/drawing/2014/main" id="{B688FAF4-789D-47CD-935E-A4EBCBAF8DA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74659" cy="17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659" h="1776085" extrusionOk="0">
                      <a:moveTo>
                        <a:pt x="0" y="0"/>
                      </a:moveTo>
                      <a:lnTo>
                        <a:pt x="1174659" y="0"/>
                      </a:lnTo>
                      <a:lnTo>
                        <a:pt x="1174659" y="1776085"/>
                      </a:lnTo>
                      <a:lnTo>
                        <a:pt x="0" y="1776085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38100" cap="sq" cmpd="sng">
                  <a:solidFill>
                    <a:srgbClr val="06D59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a-GE" dirty="0"/>
                </a:p>
              </p:txBody>
            </p:sp>
            <p:sp>
              <p:nvSpPr>
                <p:cNvPr id="48" name="Google Shape;288;p16">
                  <a:extLst>
                    <a:ext uri="{FF2B5EF4-FFF2-40B4-BE49-F238E27FC236}">
                      <a16:creationId xmlns:a16="http://schemas.microsoft.com/office/drawing/2014/main" id="{48495732-4182-45E8-840D-575CC057FAC3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174659" cy="18237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" name="Google Shape;298;p16">
                <a:extLst>
                  <a:ext uri="{FF2B5EF4-FFF2-40B4-BE49-F238E27FC236}">
                    <a16:creationId xmlns:a16="http://schemas.microsoft.com/office/drawing/2014/main" id="{FC050E79-A148-4032-A2A6-0B0C06392FA8}"/>
                  </a:ext>
                </a:extLst>
              </p:cNvPr>
              <p:cNvSpPr txBox="1"/>
              <p:nvPr/>
            </p:nvSpPr>
            <p:spPr>
              <a:xfrm>
                <a:off x="452518" y="1065276"/>
                <a:ext cx="4427172" cy="871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1999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128" dirty="0">
                    <a:solidFill>
                      <a:srgbClr val="FFFFFF"/>
                    </a:solidFill>
                    <a:latin typeface="Teko"/>
                    <a:cs typeface="Teko"/>
                    <a:sym typeface="Teko"/>
                  </a:rPr>
                  <a:t>Model Workflow</a:t>
                </a:r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F6E9E1-9952-4FB0-9CBA-875CC11F585F}"/>
                </a:ext>
              </a:extLst>
            </p:cNvPr>
            <p:cNvSpPr txBox="1"/>
            <p:nvPr/>
          </p:nvSpPr>
          <p:spPr>
            <a:xfrm>
              <a:off x="7146278" y="3788399"/>
              <a:ext cx="373467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2400" b="1" dirty="0">
                  <a:solidFill>
                    <a:srgbClr val="FFFFFF"/>
                  </a:solidFill>
                  <a:latin typeface="Montserrat"/>
                </a:rPr>
                <a:t>Similarity Calculation</a:t>
              </a:r>
            </a:p>
            <a:p>
              <a:pPr marL="342900" indent="-34290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2400" b="1" dirty="0">
                  <a:solidFill>
                    <a:srgbClr val="FFFFFF"/>
                  </a:solidFill>
                  <a:latin typeface="Montserrat"/>
                </a:rPr>
                <a:t>Closest Matches Identification</a:t>
              </a:r>
            </a:p>
            <a:p>
              <a:pPr marL="342900" indent="-34290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2400" b="1" dirty="0">
                  <a:solidFill>
                    <a:srgbClr val="FFFFFF"/>
                  </a:solidFill>
                  <a:latin typeface="Montserrat"/>
                </a:rPr>
                <a:t>Least Successful Match Identification</a:t>
              </a:r>
            </a:p>
            <a:p>
              <a:pPr marL="342900" indent="-34290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2400" b="1" dirty="0">
                  <a:solidFill>
                    <a:srgbClr val="FFFFFF"/>
                  </a:solidFill>
                  <a:latin typeface="Montserrat"/>
                </a:rPr>
                <a:t>Dish Recommendation</a:t>
              </a:r>
              <a:endParaRPr lang="ka-GE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926D09-DB92-47B3-9173-A99E2BBB2801}"/>
              </a:ext>
            </a:extLst>
          </p:cNvPr>
          <p:cNvSpPr/>
          <p:nvPr/>
        </p:nvSpPr>
        <p:spPr>
          <a:xfrm>
            <a:off x="4879690" y="4911908"/>
            <a:ext cx="1684241" cy="633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4BE46B7-0490-4E36-97C6-8B18A5EF109B}"/>
              </a:ext>
            </a:extLst>
          </p:cNvPr>
          <p:cNvSpPr/>
          <p:nvPr/>
        </p:nvSpPr>
        <p:spPr>
          <a:xfrm>
            <a:off x="11519226" y="4904664"/>
            <a:ext cx="1684241" cy="633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/>
        </p:nvSpPr>
        <p:spPr>
          <a:xfrm>
            <a:off x="928841" y="76100"/>
            <a:ext cx="10363482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Why Cosine Similarity</a:t>
            </a:r>
            <a:endParaRPr lang="en-US" dirty="0"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471641" y="2473302"/>
            <a:ext cx="1327128" cy="1380788"/>
            <a:chOff x="0" y="-47625"/>
            <a:chExt cx="456005" cy="503630"/>
          </a:xfrm>
        </p:grpSpPr>
        <p:sp>
          <p:nvSpPr>
            <p:cNvPr id="345" name="Google Shape;345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46" name="Google Shape;346;p18"/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587018" y="2575993"/>
            <a:ext cx="1327128" cy="1358480"/>
            <a:chOff x="0" y="-39488"/>
            <a:chExt cx="456005" cy="495493"/>
          </a:xfrm>
        </p:grpSpPr>
        <p:sp>
          <p:nvSpPr>
            <p:cNvPr id="357" name="Google Shape;357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58" name="Google Shape;358;p18"/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1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369" name="Google Shape;369;p18"/>
          <p:cNvSpPr txBox="1"/>
          <p:nvPr/>
        </p:nvSpPr>
        <p:spPr>
          <a:xfrm>
            <a:off x="2298212" y="2603874"/>
            <a:ext cx="660981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Directly measures how similar users are based on their feature vectors.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49" name="Google Shape;344;p18">
            <a:extLst>
              <a:ext uri="{FF2B5EF4-FFF2-40B4-BE49-F238E27FC236}">
                <a16:creationId xmlns:a16="http://schemas.microsoft.com/office/drawing/2014/main" id="{9AB3E078-D725-4E65-B5CE-F8901F7ACB17}"/>
              </a:ext>
            </a:extLst>
          </p:cNvPr>
          <p:cNvGrpSpPr/>
          <p:nvPr/>
        </p:nvGrpSpPr>
        <p:grpSpPr>
          <a:xfrm>
            <a:off x="471641" y="4346347"/>
            <a:ext cx="1327128" cy="1380788"/>
            <a:chOff x="0" y="-47625"/>
            <a:chExt cx="456005" cy="503630"/>
          </a:xfrm>
        </p:grpSpPr>
        <p:sp>
          <p:nvSpPr>
            <p:cNvPr id="50" name="Google Shape;345;p18">
              <a:extLst>
                <a:ext uri="{FF2B5EF4-FFF2-40B4-BE49-F238E27FC236}">
                  <a16:creationId xmlns:a16="http://schemas.microsoft.com/office/drawing/2014/main" id="{4EFA3D5A-701D-4CAF-9A3D-023B126DCE4A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1" name="Google Shape;346;p18">
              <a:extLst>
                <a:ext uri="{FF2B5EF4-FFF2-40B4-BE49-F238E27FC236}">
                  <a16:creationId xmlns:a16="http://schemas.microsoft.com/office/drawing/2014/main" id="{6C57A830-550B-481F-A67C-D0FBFD3972BD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356;p18">
            <a:extLst>
              <a:ext uri="{FF2B5EF4-FFF2-40B4-BE49-F238E27FC236}">
                <a16:creationId xmlns:a16="http://schemas.microsoft.com/office/drawing/2014/main" id="{CAE26E09-0C4C-41ED-AFB7-21D22BD21F38}"/>
              </a:ext>
            </a:extLst>
          </p:cNvPr>
          <p:cNvGrpSpPr/>
          <p:nvPr/>
        </p:nvGrpSpPr>
        <p:grpSpPr>
          <a:xfrm>
            <a:off x="587018" y="4449038"/>
            <a:ext cx="1327128" cy="1358480"/>
            <a:chOff x="0" y="-39488"/>
            <a:chExt cx="456005" cy="495493"/>
          </a:xfrm>
        </p:grpSpPr>
        <p:sp>
          <p:nvSpPr>
            <p:cNvPr id="53" name="Google Shape;357;p18">
              <a:extLst>
                <a:ext uri="{FF2B5EF4-FFF2-40B4-BE49-F238E27FC236}">
                  <a16:creationId xmlns:a16="http://schemas.microsoft.com/office/drawing/2014/main" id="{442E4EF2-CCA1-401C-9E57-4D48095AA877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4" name="Google Shape;358;p18">
              <a:extLst>
                <a:ext uri="{FF2B5EF4-FFF2-40B4-BE49-F238E27FC236}">
                  <a16:creationId xmlns:a16="http://schemas.microsoft.com/office/drawing/2014/main" id="{6BC5AA19-22ED-4013-8A85-1190FC8A4449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2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55" name="Google Shape;369;p18">
            <a:extLst>
              <a:ext uri="{FF2B5EF4-FFF2-40B4-BE49-F238E27FC236}">
                <a16:creationId xmlns:a16="http://schemas.microsoft.com/office/drawing/2014/main" id="{9353BD7F-B734-4460-9363-9B4FC340DE1A}"/>
              </a:ext>
            </a:extLst>
          </p:cNvPr>
          <p:cNvSpPr txBox="1"/>
          <p:nvPr/>
        </p:nvSpPr>
        <p:spPr>
          <a:xfrm>
            <a:off x="2298211" y="4476919"/>
            <a:ext cx="789292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No need to pre-define clusters or determine an optimal number of clusters (k)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56" name="Google Shape;344;p18">
            <a:extLst>
              <a:ext uri="{FF2B5EF4-FFF2-40B4-BE49-F238E27FC236}">
                <a16:creationId xmlns:a16="http://schemas.microsoft.com/office/drawing/2014/main" id="{31390A60-73E9-4D9F-98FD-BA61C5A8576F}"/>
              </a:ext>
            </a:extLst>
          </p:cNvPr>
          <p:cNvGrpSpPr/>
          <p:nvPr/>
        </p:nvGrpSpPr>
        <p:grpSpPr>
          <a:xfrm>
            <a:off x="471641" y="6370230"/>
            <a:ext cx="1327128" cy="1380788"/>
            <a:chOff x="0" y="-47625"/>
            <a:chExt cx="456005" cy="503630"/>
          </a:xfrm>
        </p:grpSpPr>
        <p:sp>
          <p:nvSpPr>
            <p:cNvPr id="57" name="Google Shape;345;p18">
              <a:extLst>
                <a:ext uri="{FF2B5EF4-FFF2-40B4-BE49-F238E27FC236}">
                  <a16:creationId xmlns:a16="http://schemas.microsoft.com/office/drawing/2014/main" id="{C5929116-3D0A-48F2-9C7A-4352741D2023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8" name="Google Shape;346;p18">
              <a:extLst>
                <a:ext uri="{FF2B5EF4-FFF2-40B4-BE49-F238E27FC236}">
                  <a16:creationId xmlns:a16="http://schemas.microsoft.com/office/drawing/2014/main" id="{393E05BE-4883-4F87-9C64-955FF9F4BE5B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56;p18">
            <a:extLst>
              <a:ext uri="{FF2B5EF4-FFF2-40B4-BE49-F238E27FC236}">
                <a16:creationId xmlns:a16="http://schemas.microsoft.com/office/drawing/2014/main" id="{DAF276EC-2092-40DF-985A-41BDC96683F6}"/>
              </a:ext>
            </a:extLst>
          </p:cNvPr>
          <p:cNvGrpSpPr/>
          <p:nvPr/>
        </p:nvGrpSpPr>
        <p:grpSpPr>
          <a:xfrm>
            <a:off x="587018" y="6472921"/>
            <a:ext cx="1327128" cy="1358480"/>
            <a:chOff x="0" y="-39488"/>
            <a:chExt cx="456005" cy="495493"/>
          </a:xfrm>
        </p:grpSpPr>
        <p:sp>
          <p:nvSpPr>
            <p:cNvPr id="60" name="Google Shape;357;p18">
              <a:extLst>
                <a:ext uri="{FF2B5EF4-FFF2-40B4-BE49-F238E27FC236}">
                  <a16:creationId xmlns:a16="http://schemas.microsoft.com/office/drawing/2014/main" id="{F9C55A65-F931-4C12-973A-80EF2333F701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1" name="Google Shape;358;p18">
              <a:extLst>
                <a:ext uri="{FF2B5EF4-FFF2-40B4-BE49-F238E27FC236}">
                  <a16:creationId xmlns:a16="http://schemas.microsoft.com/office/drawing/2014/main" id="{A5C7A3E1-FB99-4882-B0CC-4DB55997B1BE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3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62" name="Google Shape;369;p18">
            <a:extLst>
              <a:ext uri="{FF2B5EF4-FFF2-40B4-BE49-F238E27FC236}">
                <a16:creationId xmlns:a16="http://schemas.microsoft.com/office/drawing/2014/main" id="{8AED6AFA-4A96-4BD3-88EB-852C7C5DD55B}"/>
              </a:ext>
            </a:extLst>
          </p:cNvPr>
          <p:cNvSpPr txBox="1"/>
          <p:nvPr/>
        </p:nvSpPr>
        <p:spPr>
          <a:xfrm>
            <a:off x="2298211" y="6500802"/>
            <a:ext cx="11034331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More effective in high-dimensional spaces as it focuses on the angle between vectors, making it less sensitive to the “curse of dimensionality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63" name="Google Shape;344;p18">
            <a:extLst>
              <a:ext uri="{FF2B5EF4-FFF2-40B4-BE49-F238E27FC236}">
                <a16:creationId xmlns:a16="http://schemas.microsoft.com/office/drawing/2014/main" id="{7AAC0005-4561-4509-9BFF-61E700BC6A03}"/>
              </a:ext>
            </a:extLst>
          </p:cNvPr>
          <p:cNvGrpSpPr/>
          <p:nvPr/>
        </p:nvGrpSpPr>
        <p:grpSpPr>
          <a:xfrm>
            <a:off x="471641" y="8394113"/>
            <a:ext cx="1327128" cy="1380788"/>
            <a:chOff x="0" y="-47625"/>
            <a:chExt cx="456005" cy="503630"/>
          </a:xfrm>
        </p:grpSpPr>
        <p:sp>
          <p:nvSpPr>
            <p:cNvPr id="64" name="Google Shape;345;p18">
              <a:extLst>
                <a:ext uri="{FF2B5EF4-FFF2-40B4-BE49-F238E27FC236}">
                  <a16:creationId xmlns:a16="http://schemas.microsoft.com/office/drawing/2014/main" id="{4F2EE255-D01A-4788-B9A5-F9C1CA0D0A13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5" name="Google Shape;346;p18">
              <a:extLst>
                <a:ext uri="{FF2B5EF4-FFF2-40B4-BE49-F238E27FC236}">
                  <a16:creationId xmlns:a16="http://schemas.microsoft.com/office/drawing/2014/main" id="{7F13400D-9588-48BC-AD03-6551DC76D061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356;p18">
            <a:extLst>
              <a:ext uri="{FF2B5EF4-FFF2-40B4-BE49-F238E27FC236}">
                <a16:creationId xmlns:a16="http://schemas.microsoft.com/office/drawing/2014/main" id="{6CB23278-61DA-4886-B975-0F5FE5A22D7C}"/>
              </a:ext>
            </a:extLst>
          </p:cNvPr>
          <p:cNvGrpSpPr/>
          <p:nvPr/>
        </p:nvGrpSpPr>
        <p:grpSpPr>
          <a:xfrm>
            <a:off x="587018" y="8496804"/>
            <a:ext cx="1327128" cy="1358480"/>
            <a:chOff x="0" y="-39488"/>
            <a:chExt cx="456005" cy="495493"/>
          </a:xfrm>
        </p:grpSpPr>
        <p:sp>
          <p:nvSpPr>
            <p:cNvPr id="67" name="Google Shape;357;p18">
              <a:extLst>
                <a:ext uri="{FF2B5EF4-FFF2-40B4-BE49-F238E27FC236}">
                  <a16:creationId xmlns:a16="http://schemas.microsoft.com/office/drawing/2014/main" id="{E9E24D6D-120B-4FE8-94F3-192291896894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8" name="Google Shape;358;p18">
              <a:extLst>
                <a:ext uri="{FF2B5EF4-FFF2-40B4-BE49-F238E27FC236}">
                  <a16:creationId xmlns:a16="http://schemas.microsoft.com/office/drawing/2014/main" id="{213AFE0F-9F94-4D20-BF79-D203C8D7ACE1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4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69" name="Google Shape;369;p18">
            <a:extLst>
              <a:ext uri="{FF2B5EF4-FFF2-40B4-BE49-F238E27FC236}">
                <a16:creationId xmlns:a16="http://schemas.microsoft.com/office/drawing/2014/main" id="{51A2B3D8-CA02-4F46-9ECB-FDA1C17A167C}"/>
              </a:ext>
            </a:extLst>
          </p:cNvPr>
          <p:cNvSpPr txBox="1"/>
          <p:nvPr/>
        </p:nvSpPr>
        <p:spPr>
          <a:xfrm>
            <a:off x="2298211" y="8524685"/>
            <a:ext cx="11034331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In PCA visualization, clusters were widely separated, making it challenging for k-means, but not for cosine similarity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/>
        </p:nvSpPr>
        <p:spPr>
          <a:xfrm>
            <a:off x="928841" y="76100"/>
            <a:ext cx="10363482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Why Cosine Similarity</a:t>
            </a:r>
            <a:endParaRPr lang="en-US" dirty="0"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471641" y="2473302"/>
            <a:ext cx="1327128" cy="1380788"/>
            <a:chOff x="0" y="-47625"/>
            <a:chExt cx="456005" cy="503630"/>
          </a:xfrm>
        </p:grpSpPr>
        <p:sp>
          <p:nvSpPr>
            <p:cNvPr id="345" name="Google Shape;345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46" name="Google Shape;346;p18"/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587018" y="2575993"/>
            <a:ext cx="1327128" cy="1358480"/>
            <a:chOff x="0" y="-39488"/>
            <a:chExt cx="456005" cy="495493"/>
          </a:xfrm>
        </p:grpSpPr>
        <p:sp>
          <p:nvSpPr>
            <p:cNvPr id="357" name="Google Shape;357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58" name="Google Shape;358;p18"/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5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369" name="Google Shape;369;p18"/>
          <p:cNvSpPr txBox="1"/>
          <p:nvPr/>
        </p:nvSpPr>
        <p:spPr>
          <a:xfrm>
            <a:off x="2298212" y="2603874"/>
            <a:ext cx="660981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Works well even if clusters are not spherical or evenly sized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49" name="Google Shape;344;p18">
            <a:extLst>
              <a:ext uri="{FF2B5EF4-FFF2-40B4-BE49-F238E27FC236}">
                <a16:creationId xmlns:a16="http://schemas.microsoft.com/office/drawing/2014/main" id="{9AB3E078-D725-4E65-B5CE-F8901F7ACB17}"/>
              </a:ext>
            </a:extLst>
          </p:cNvPr>
          <p:cNvGrpSpPr/>
          <p:nvPr/>
        </p:nvGrpSpPr>
        <p:grpSpPr>
          <a:xfrm>
            <a:off x="471641" y="4346347"/>
            <a:ext cx="1327128" cy="1380788"/>
            <a:chOff x="0" y="-47625"/>
            <a:chExt cx="456005" cy="503630"/>
          </a:xfrm>
        </p:grpSpPr>
        <p:sp>
          <p:nvSpPr>
            <p:cNvPr id="50" name="Google Shape;345;p18">
              <a:extLst>
                <a:ext uri="{FF2B5EF4-FFF2-40B4-BE49-F238E27FC236}">
                  <a16:creationId xmlns:a16="http://schemas.microsoft.com/office/drawing/2014/main" id="{4EFA3D5A-701D-4CAF-9A3D-023B126DCE4A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1" name="Google Shape;346;p18">
              <a:extLst>
                <a:ext uri="{FF2B5EF4-FFF2-40B4-BE49-F238E27FC236}">
                  <a16:creationId xmlns:a16="http://schemas.microsoft.com/office/drawing/2014/main" id="{6C57A830-550B-481F-A67C-D0FBFD3972BD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356;p18">
            <a:extLst>
              <a:ext uri="{FF2B5EF4-FFF2-40B4-BE49-F238E27FC236}">
                <a16:creationId xmlns:a16="http://schemas.microsoft.com/office/drawing/2014/main" id="{CAE26E09-0C4C-41ED-AFB7-21D22BD21F38}"/>
              </a:ext>
            </a:extLst>
          </p:cNvPr>
          <p:cNvGrpSpPr/>
          <p:nvPr/>
        </p:nvGrpSpPr>
        <p:grpSpPr>
          <a:xfrm>
            <a:off x="587018" y="4449038"/>
            <a:ext cx="1327128" cy="1358480"/>
            <a:chOff x="0" y="-39488"/>
            <a:chExt cx="456005" cy="495493"/>
          </a:xfrm>
        </p:grpSpPr>
        <p:sp>
          <p:nvSpPr>
            <p:cNvPr id="53" name="Google Shape;357;p18">
              <a:extLst>
                <a:ext uri="{FF2B5EF4-FFF2-40B4-BE49-F238E27FC236}">
                  <a16:creationId xmlns:a16="http://schemas.microsoft.com/office/drawing/2014/main" id="{442E4EF2-CCA1-401C-9E57-4D48095AA877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4" name="Google Shape;358;p18">
              <a:extLst>
                <a:ext uri="{FF2B5EF4-FFF2-40B4-BE49-F238E27FC236}">
                  <a16:creationId xmlns:a16="http://schemas.microsoft.com/office/drawing/2014/main" id="{6BC5AA19-22ED-4013-8A85-1190FC8A4449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6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55" name="Google Shape;369;p18">
            <a:extLst>
              <a:ext uri="{FF2B5EF4-FFF2-40B4-BE49-F238E27FC236}">
                <a16:creationId xmlns:a16="http://schemas.microsoft.com/office/drawing/2014/main" id="{9353BD7F-B734-4460-9363-9B4FC340DE1A}"/>
              </a:ext>
            </a:extLst>
          </p:cNvPr>
          <p:cNvSpPr txBox="1"/>
          <p:nvPr/>
        </p:nvSpPr>
        <p:spPr>
          <a:xfrm>
            <a:off x="2298211" y="4476919"/>
            <a:ext cx="789292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No need for additional steps to find the right cluster first, as in k-means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31" name="Google Shape;344;p18">
            <a:extLst>
              <a:ext uri="{FF2B5EF4-FFF2-40B4-BE49-F238E27FC236}">
                <a16:creationId xmlns:a16="http://schemas.microsoft.com/office/drawing/2014/main" id="{47AD5EFC-34CC-4310-AA4C-181EB0F3E10B}"/>
              </a:ext>
            </a:extLst>
          </p:cNvPr>
          <p:cNvGrpSpPr/>
          <p:nvPr/>
        </p:nvGrpSpPr>
        <p:grpSpPr>
          <a:xfrm>
            <a:off x="471641" y="6352527"/>
            <a:ext cx="1327128" cy="1380788"/>
            <a:chOff x="0" y="-47625"/>
            <a:chExt cx="456005" cy="503630"/>
          </a:xfrm>
        </p:grpSpPr>
        <p:sp>
          <p:nvSpPr>
            <p:cNvPr id="32" name="Google Shape;345;p18">
              <a:extLst>
                <a:ext uri="{FF2B5EF4-FFF2-40B4-BE49-F238E27FC236}">
                  <a16:creationId xmlns:a16="http://schemas.microsoft.com/office/drawing/2014/main" id="{8521A6A4-0785-41FC-A09B-C5A7E995098A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3" name="Google Shape;346;p18">
              <a:extLst>
                <a:ext uri="{FF2B5EF4-FFF2-40B4-BE49-F238E27FC236}">
                  <a16:creationId xmlns:a16="http://schemas.microsoft.com/office/drawing/2014/main" id="{85415884-068F-4FBE-96FA-29B3D56B5CA5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56;p18">
            <a:extLst>
              <a:ext uri="{FF2B5EF4-FFF2-40B4-BE49-F238E27FC236}">
                <a16:creationId xmlns:a16="http://schemas.microsoft.com/office/drawing/2014/main" id="{62D93ECE-FA65-4631-B836-702B78DBDB07}"/>
              </a:ext>
            </a:extLst>
          </p:cNvPr>
          <p:cNvGrpSpPr/>
          <p:nvPr/>
        </p:nvGrpSpPr>
        <p:grpSpPr>
          <a:xfrm>
            <a:off x="587018" y="6455218"/>
            <a:ext cx="1327128" cy="1358480"/>
            <a:chOff x="0" y="-39488"/>
            <a:chExt cx="456005" cy="495493"/>
          </a:xfrm>
        </p:grpSpPr>
        <p:sp>
          <p:nvSpPr>
            <p:cNvPr id="35" name="Google Shape;357;p18">
              <a:extLst>
                <a:ext uri="{FF2B5EF4-FFF2-40B4-BE49-F238E27FC236}">
                  <a16:creationId xmlns:a16="http://schemas.microsoft.com/office/drawing/2014/main" id="{A6F8BFC2-97D3-4235-8B0C-842237CAB001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6" name="Google Shape;358;p18">
              <a:extLst>
                <a:ext uri="{FF2B5EF4-FFF2-40B4-BE49-F238E27FC236}">
                  <a16:creationId xmlns:a16="http://schemas.microsoft.com/office/drawing/2014/main" id="{FB2B2F63-8F17-4F41-A4B2-66B0ECEFCF96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7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37" name="Google Shape;369;p18">
            <a:extLst>
              <a:ext uri="{FF2B5EF4-FFF2-40B4-BE49-F238E27FC236}">
                <a16:creationId xmlns:a16="http://schemas.microsoft.com/office/drawing/2014/main" id="{B92670EB-1003-45D3-AEF8-26EDC521A59B}"/>
              </a:ext>
            </a:extLst>
          </p:cNvPr>
          <p:cNvSpPr txBox="1"/>
          <p:nvPr/>
        </p:nvSpPr>
        <p:spPr>
          <a:xfrm>
            <a:off x="2298211" y="6483099"/>
            <a:ext cx="7892923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More effective in time and computations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24" name="Google Shape;344;p18">
            <a:extLst>
              <a:ext uri="{FF2B5EF4-FFF2-40B4-BE49-F238E27FC236}">
                <a16:creationId xmlns:a16="http://schemas.microsoft.com/office/drawing/2014/main" id="{D6C3B33F-D8BD-4349-8926-33EA45C1D70C}"/>
              </a:ext>
            </a:extLst>
          </p:cNvPr>
          <p:cNvGrpSpPr/>
          <p:nvPr/>
        </p:nvGrpSpPr>
        <p:grpSpPr>
          <a:xfrm>
            <a:off x="442143" y="8358706"/>
            <a:ext cx="1327128" cy="1380788"/>
            <a:chOff x="0" y="-47625"/>
            <a:chExt cx="456005" cy="503630"/>
          </a:xfrm>
        </p:grpSpPr>
        <p:sp>
          <p:nvSpPr>
            <p:cNvPr id="25" name="Google Shape;345;p18">
              <a:extLst>
                <a:ext uri="{FF2B5EF4-FFF2-40B4-BE49-F238E27FC236}">
                  <a16:creationId xmlns:a16="http://schemas.microsoft.com/office/drawing/2014/main" id="{2330D470-C571-4028-B929-E5AA1E11144F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6" name="Google Shape;346;p18">
              <a:extLst>
                <a:ext uri="{FF2B5EF4-FFF2-40B4-BE49-F238E27FC236}">
                  <a16:creationId xmlns:a16="http://schemas.microsoft.com/office/drawing/2014/main" id="{EF402CD5-A40B-4F44-A17F-BDE44FC52A77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356;p18">
            <a:extLst>
              <a:ext uri="{FF2B5EF4-FFF2-40B4-BE49-F238E27FC236}">
                <a16:creationId xmlns:a16="http://schemas.microsoft.com/office/drawing/2014/main" id="{403EE98A-5EB0-4538-964E-9640510C253B}"/>
              </a:ext>
            </a:extLst>
          </p:cNvPr>
          <p:cNvGrpSpPr/>
          <p:nvPr/>
        </p:nvGrpSpPr>
        <p:grpSpPr>
          <a:xfrm>
            <a:off x="557520" y="8461397"/>
            <a:ext cx="1327128" cy="1358480"/>
            <a:chOff x="0" y="-39488"/>
            <a:chExt cx="456005" cy="495493"/>
          </a:xfrm>
        </p:grpSpPr>
        <p:sp>
          <p:nvSpPr>
            <p:cNvPr id="28" name="Google Shape;357;p18">
              <a:extLst>
                <a:ext uri="{FF2B5EF4-FFF2-40B4-BE49-F238E27FC236}">
                  <a16:creationId xmlns:a16="http://schemas.microsoft.com/office/drawing/2014/main" id="{FD04E262-D09A-4A00-9CDF-BEAA4FDC223F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29" name="Google Shape;358;p18">
              <a:extLst>
                <a:ext uri="{FF2B5EF4-FFF2-40B4-BE49-F238E27FC236}">
                  <a16:creationId xmlns:a16="http://schemas.microsoft.com/office/drawing/2014/main" id="{2EDC6442-A35F-4D6B-8296-62DDA9D01CA6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8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30" name="Google Shape;369;p18">
            <a:extLst>
              <a:ext uri="{FF2B5EF4-FFF2-40B4-BE49-F238E27FC236}">
                <a16:creationId xmlns:a16="http://schemas.microsoft.com/office/drawing/2014/main" id="{F28166C4-F191-4B56-978E-ED41AAF3BE1B}"/>
              </a:ext>
            </a:extLst>
          </p:cNvPr>
          <p:cNvSpPr txBox="1"/>
          <p:nvPr/>
        </p:nvSpPr>
        <p:spPr>
          <a:xfrm>
            <a:off x="2268713" y="8489278"/>
            <a:ext cx="789292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Gives the application to be renewable more easier.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2202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/>
        </p:nvSpPr>
        <p:spPr>
          <a:xfrm>
            <a:off x="928841" y="76100"/>
            <a:ext cx="14645456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Cosine Similarity Limitations</a:t>
            </a:r>
            <a:endParaRPr lang="en-US" dirty="0"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471641" y="2473302"/>
            <a:ext cx="1327128" cy="1380788"/>
            <a:chOff x="0" y="-47625"/>
            <a:chExt cx="456005" cy="503630"/>
          </a:xfrm>
        </p:grpSpPr>
        <p:sp>
          <p:nvSpPr>
            <p:cNvPr id="345" name="Google Shape;345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46" name="Google Shape;346;p18"/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587018" y="2575993"/>
            <a:ext cx="1327128" cy="1358480"/>
            <a:chOff x="0" y="-39488"/>
            <a:chExt cx="456005" cy="495493"/>
          </a:xfrm>
        </p:grpSpPr>
        <p:sp>
          <p:nvSpPr>
            <p:cNvPr id="357" name="Google Shape;357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58" name="Google Shape;358;p18"/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1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369" name="Google Shape;369;p18"/>
          <p:cNvSpPr txBox="1"/>
          <p:nvPr/>
        </p:nvSpPr>
        <p:spPr>
          <a:xfrm>
            <a:off x="2298210" y="2603874"/>
            <a:ext cx="989870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Does not account for the actual shape or distribution of clusters, focusing only on vector direction.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49" name="Google Shape;344;p18">
            <a:extLst>
              <a:ext uri="{FF2B5EF4-FFF2-40B4-BE49-F238E27FC236}">
                <a16:creationId xmlns:a16="http://schemas.microsoft.com/office/drawing/2014/main" id="{9AB3E078-D725-4E65-B5CE-F8901F7ACB17}"/>
              </a:ext>
            </a:extLst>
          </p:cNvPr>
          <p:cNvGrpSpPr/>
          <p:nvPr/>
        </p:nvGrpSpPr>
        <p:grpSpPr>
          <a:xfrm>
            <a:off x="471641" y="4346347"/>
            <a:ext cx="1327128" cy="1380788"/>
            <a:chOff x="0" y="-47625"/>
            <a:chExt cx="456005" cy="503630"/>
          </a:xfrm>
        </p:grpSpPr>
        <p:sp>
          <p:nvSpPr>
            <p:cNvPr id="50" name="Google Shape;345;p18">
              <a:extLst>
                <a:ext uri="{FF2B5EF4-FFF2-40B4-BE49-F238E27FC236}">
                  <a16:creationId xmlns:a16="http://schemas.microsoft.com/office/drawing/2014/main" id="{4EFA3D5A-701D-4CAF-9A3D-023B126DCE4A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1" name="Google Shape;346;p18">
              <a:extLst>
                <a:ext uri="{FF2B5EF4-FFF2-40B4-BE49-F238E27FC236}">
                  <a16:creationId xmlns:a16="http://schemas.microsoft.com/office/drawing/2014/main" id="{6C57A830-550B-481F-A67C-D0FBFD3972BD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356;p18">
            <a:extLst>
              <a:ext uri="{FF2B5EF4-FFF2-40B4-BE49-F238E27FC236}">
                <a16:creationId xmlns:a16="http://schemas.microsoft.com/office/drawing/2014/main" id="{CAE26E09-0C4C-41ED-AFB7-21D22BD21F38}"/>
              </a:ext>
            </a:extLst>
          </p:cNvPr>
          <p:cNvGrpSpPr/>
          <p:nvPr/>
        </p:nvGrpSpPr>
        <p:grpSpPr>
          <a:xfrm>
            <a:off x="587018" y="4449038"/>
            <a:ext cx="1327128" cy="1358480"/>
            <a:chOff x="0" y="-39488"/>
            <a:chExt cx="456005" cy="495493"/>
          </a:xfrm>
        </p:grpSpPr>
        <p:sp>
          <p:nvSpPr>
            <p:cNvPr id="53" name="Google Shape;357;p18">
              <a:extLst>
                <a:ext uri="{FF2B5EF4-FFF2-40B4-BE49-F238E27FC236}">
                  <a16:creationId xmlns:a16="http://schemas.microsoft.com/office/drawing/2014/main" id="{442E4EF2-CCA1-401C-9E57-4D48095AA877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4" name="Google Shape;358;p18">
              <a:extLst>
                <a:ext uri="{FF2B5EF4-FFF2-40B4-BE49-F238E27FC236}">
                  <a16:creationId xmlns:a16="http://schemas.microsoft.com/office/drawing/2014/main" id="{6BC5AA19-22ED-4013-8A85-1190FC8A4449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2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55" name="Google Shape;369;p18">
            <a:extLst>
              <a:ext uri="{FF2B5EF4-FFF2-40B4-BE49-F238E27FC236}">
                <a16:creationId xmlns:a16="http://schemas.microsoft.com/office/drawing/2014/main" id="{9353BD7F-B734-4460-9363-9B4FC340DE1A}"/>
              </a:ext>
            </a:extLst>
          </p:cNvPr>
          <p:cNvSpPr txBox="1"/>
          <p:nvPr/>
        </p:nvSpPr>
        <p:spPr>
          <a:xfrm>
            <a:off x="2298211" y="4476919"/>
            <a:ext cx="789292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Poor Performance with Large Variability in Vector Lengths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83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/>
        </p:nvSpPr>
        <p:spPr>
          <a:xfrm>
            <a:off x="928840" y="76100"/>
            <a:ext cx="16533249" cy="221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2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Why Not K-Means Algorithm</a:t>
            </a:r>
            <a:endParaRPr lang="en-US" dirty="0"/>
          </a:p>
        </p:txBody>
      </p:sp>
      <p:grpSp>
        <p:nvGrpSpPr>
          <p:cNvPr id="344" name="Google Shape;344;p18"/>
          <p:cNvGrpSpPr/>
          <p:nvPr/>
        </p:nvGrpSpPr>
        <p:grpSpPr>
          <a:xfrm>
            <a:off x="471641" y="2473302"/>
            <a:ext cx="1327128" cy="1380788"/>
            <a:chOff x="0" y="-47625"/>
            <a:chExt cx="456005" cy="503630"/>
          </a:xfrm>
        </p:grpSpPr>
        <p:sp>
          <p:nvSpPr>
            <p:cNvPr id="345" name="Google Shape;345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46" name="Google Shape;346;p18"/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587018" y="2575993"/>
            <a:ext cx="1327128" cy="1358480"/>
            <a:chOff x="0" y="-39488"/>
            <a:chExt cx="456005" cy="495493"/>
          </a:xfrm>
        </p:grpSpPr>
        <p:sp>
          <p:nvSpPr>
            <p:cNvPr id="357" name="Google Shape;357;p18"/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358" name="Google Shape;358;p18"/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1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369" name="Google Shape;369;p18"/>
          <p:cNvSpPr txBox="1"/>
          <p:nvPr/>
        </p:nvSpPr>
        <p:spPr>
          <a:xfrm>
            <a:off x="2298212" y="2603874"/>
            <a:ext cx="660981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Assumes spherical clusters; struggles with non-spherical shapes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49" name="Google Shape;344;p18">
            <a:extLst>
              <a:ext uri="{FF2B5EF4-FFF2-40B4-BE49-F238E27FC236}">
                <a16:creationId xmlns:a16="http://schemas.microsoft.com/office/drawing/2014/main" id="{9AB3E078-D725-4E65-B5CE-F8901F7ACB17}"/>
              </a:ext>
            </a:extLst>
          </p:cNvPr>
          <p:cNvGrpSpPr/>
          <p:nvPr/>
        </p:nvGrpSpPr>
        <p:grpSpPr>
          <a:xfrm>
            <a:off x="471641" y="4346347"/>
            <a:ext cx="1327128" cy="1380788"/>
            <a:chOff x="0" y="-47625"/>
            <a:chExt cx="456005" cy="503630"/>
          </a:xfrm>
        </p:grpSpPr>
        <p:sp>
          <p:nvSpPr>
            <p:cNvPr id="50" name="Google Shape;345;p18">
              <a:extLst>
                <a:ext uri="{FF2B5EF4-FFF2-40B4-BE49-F238E27FC236}">
                  <a16:creationId xmlns:a16="http://schemas.microsoft.com/office/drawing/2014/main" id="{4EFA3D5A-701D-4CAF-9A3D-023B126DCE4A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1" name="Google Shape;346;p18">
              <a:extLst>
                <a:ext uri="{FF2B5EF4-FFF2-40B4-BE49-F238E27FC236}">
                  <a16:creationId xmlns:a16="http://schemas.microsoft.com/office/drawing/2014/main" id="{6C57A830-550B-481F-A67C-D0FBFD3972BD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356;p18">
            <a:extLst>
              <a:ext uri="{FF2B5EF4-FFF2-40B4-BE49-F238E27FC236}">
                <a16:creationId xmlns:a16="http://schemas.microsoft.com/office/drawing/2014/main" id="{CAE26E09-0C4C-41ED-AFB7-21D22BD21F38}"/>
              </a:ext>
            </a:extLst>
          </p:cNvPr>
          <p:cNvGrpSpPr/>
          <p:nvPr/>
        </p:nvGrpSpPr>
        <p:grpSpPr>
          <a:xfrm>
            <a:off x="587018" y="4449038"/>
            <a:ext cx="1327128" cy="1358480"/>
            <a:chOff x="0" y="-39488"/>
            <a:chExt cx="456005" cy="495493"/>
          </a:xfrm>
        </p:grpSpPr>
        <p:sp>
          <p:nvSpPr>
            <p:cNvPr id="53" name="Google Shape;357;p18">
              <a:extLst>
                <a:ext uri="{FF2B5EF4-FFF2-40B4-BE49-F238E27FC236}">
                  <a16:creationId xmlns:a16="http://schemas.microsoft.com/office/drawing/2014/main" id="{442E4EF2-CCA1-401C-9E57-4D48095AA877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4" name="Google Shape;358;p18">
              <a:extLst>
                <a:ext uri="{FF2B5EF4-FFF2-40B4-BE49-F238E27FC236}">
                  <a16:creationId xmlns:a16="http://schemas.microsoft.com/office/drawing/2014/main" id="{6BC5AA19-22ED-4013-8A85-1190FC8A4449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2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55" name="Google Shape;369;p18">
            <a:extLst>
              <a:ext uri="{FF2B5EF4-FFF2-40B4-BE49-F238E27FC236}">
                <a16:creationId xmlns:a16="http://schemas.microsoft.com/office/drawing/2014/main" id="{9353BD7F-B734-4460-9363-9B4FC340DE1A}"/>
              </a:ext>
            </a:extLst>
          </p:cNvPr>
          <p:cNvSpPr txBox="1"/>
          <p:nvPr/>
        </p:nvSpPr>
        <p:spPr>
          <a:xfrm>
            <a:off x="2298211" y="4476919"/>
            <a:ext cx="818789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Difficulty in accurately positioning centroids for widely separated clusters.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56" name="Google Shape;344;p18">
            <a:extLst>
              <a:ext uri="{FF2B5EF4-FFF2-40B4-BE49-F238E27FC236}">
                <a16:creationId xmlns:a16="http://schemas.microsoft.com/office/drawing/2014/main" id="{31390A60-73E9-4D9F-98FD-BA61C5A8576F}"/>
              </a:ext>
            </a:extLst>
          </p:cNvPr>
          <p:cNvGrpSpPr/>
          <p:nvPr/>
        </p:nvGrpSpPr>
        <p:grpSpPr>
          <a:xfrm>
            <a:off x="471641" y="6370230"/>
            <a:ext cx="1327128" cy="1380788"/>
            <a:chOff x="0" y="-47625"/>
            <a:chExt cx="456005" cy="503630"/>
          </a:xfrm>
        </p:grpSpPr>
        <p:sp>
          <p:nvSpPr>
            <p:cNvPr id="57" name="Google Shape;345;p18">
              <a:extLst>
                <a:ext uri="{FF2B5EF4-FFF2-40B4-BE49-F238E27FC236}">
                  <a16:creationId xmlns:a16="http://schemas.microsoft.com/office/drawing/2014/main" id="{C5929116-3D0A-48F2-9C7A-4352741D2023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8" name="Google Shape;346;p18">
              <a:extLst>
                <a:ext uri="{FF2B5EF4-FFF2-40B4-BE49-F238E27FC236}">
                  <a16:creationId xmlns:a16="http://schemas.microsoft.com/office/drawing/2014/main" id="{393E05BE-4883-4F87-9C64-955FF9F4BE5B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56;p18">
            <a:extLst>
              <a:ext uri="{FF2B5EF4-FFF2-40B4-BE49-F238E27FC236}">
                <a16:creationId xmlns:a16="http://schemas.microsoft.com/office/drawing/2014/main" id="{DAF276EC-2092-40DF-985A-41BDC96683F6}"/>
              </a:ext>
            </a:extLst>
          </p:cNvPr>
          <p:cNvGrpSpPr/>
          <p:nvPr/>
        </p:nvGrpSpPr>
        <p:grpSpPr>
          <a:xfrm>
            <a:off x="587018" y="6472921"/>
            <a:ext cx="1327128" cy="1358480"/>
            <a:chOff x="0" y="-39488"/>
            <a:chExt cx="456005" cy="495493"/>
          </a:xfrm>
        </p:grpSpPr>
        <p:sp>
          <p:nvSpPr>
            <p:cNvPr id="60" name="Google Shape;357;p18">
              <a:extLst>
                <a:ext uri="{FF2B5EF4-FFF2-40B4-BE49-F238E27FC236}">
                  <a16:creationId xmlns:a16="http://schemas.microsoft.com/office/drawing/2014/main" id="{F9C55A65-F931-4C12-973A-80EF2333F701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1" name="Google Shape;358;p18">
              <a:extLst>
                <a:ext uri="{FF2B5EF4-FFF2-40B4-BE49-F238E27FC236}">
                  <a16:creationId xmlns:a16="http://schemas.microsoft.com/office/drawing/2014/main" id="{A5C7A3E1-FB99-4882-B0CC-4DB55997B1BE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3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62" name="Google Shape;369;p18">
            <a:extLst>
              <a:ext uri="{FF2B5EF4-FFF2-40B4-BE49-F238E27FC236}">
                <a16:creationId xmlns:a16="http://schemas.microsoft.com/office/drawing/2014/main" id="{8AED6AFA-4A96-4BD3-88EB-852C7C5DD55B}"/>
              </a:ext>
            </a:extLst>
          </p:cNvPr>
          <p:cNvSpPr txBox="1"/>
          <p:nvPr/>
        </p:nvSpPr>
        <p:spPr>
          <a:xfrm>
            <a:off x="2298211" y="6500802"/>
            <a:ext cx="1175700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Requires predefined number of clusters (k), which can be challenging to determine.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  <p:grpSp>
        <p:nvGrpSpPr>
          <p:cNvPr id="63" name="Google Shape;344;p18">
            <a:extLst>
              <a:ext uri="{FF2B5EF4-FFF2-40B4-BE49-F238E27FC236}">
                <a16:creationId xmlns:a16="http://schemas.microsoft.com/office/drawing/2014/main" id="{7AAC0005-4561-4509-9BFF-61E700BC6A03}"/>
              </a:ext>
            </a:extLst>
          </p:cNvPr>
          <p:cNvGrpSpPr/>
          <p:nvPr/>
        </p:nvGrpSpPr>
        <p:grpSpPr>
          <a:xfrm>
            <a:off x="471641" y="8394113"/>
            <a:ext cx="1327128" cy="1380788"/>
            <a:chOff x="0" y="-47625"/>
            <a:chExt cx="456005" cy="503630"/>
          </a:xfrm>
        </p:grpSpPr>
        <p:sp>
          <p:nvSpPr>
            <p:cNvPr id="64" name="Google Shape;345;p18">
              <a:extLst>
                <a:ext uri="{FF2B5EF4-FFF2-40B4-BE49-F238E27FC236}">
                  <a16:creationId xmlns:a16="http://schemas.microsoft.com/office/drawing/2014/main" id="{4F2EE255-D01A-4788-B9A5-F9C1CA0D0A13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5" name="Google Shape;346;p18">
              <a:extLst>
                <a:ext uri="{FF2B5EF4-FFF2-40B4-BE49-F238E27FC236}">
                  <a16:creationId xmlns:a16="http://schemas.microsoft.com/office/drawing/2014/main" id="{7F13400D-9588-48BC-AD03-6551DC76D061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356;p18">
            <a:extLst>
              <a:ext uri="{FF2B5EF4-FFF2-40B4-BE49-F238E27FC236}">
                <a16:creationId xmlns:a16="http://schemas.microsoft.com/office/drawing/2014/main" id="{6CB23278-61DA-4886-B975-0F5FE5A22D7C}"/>
              </a:ext>
            </a:extLst>
          </p:cNvPr>
          <p:cNvGrpSpPr/>
          <p:nvPr/>
        </p:nvGrpSpPr>
        <p:grpSpPr>
          <a:xfrm>
            <a:off x="587018" y="8496804"/>
            <a:ext cx="1327128" cy="1358480"/>
            <a:chOff x="0" y="-39488"/>
            <a:chExt cx="456005" cy="495493"/>
          </a:xfrm>
        </p:grpSpPr>
        <p:sp>
          <p:nvSpPr>
            <p:cNvPr id="67" name="Google Shape;357;p18">
              <a:extLst>
                <a:ext uri="{FF2B5EF4-FFF2-40B4-BE49-F238E27FC236}">
                  <a16:creationId xmlns:a16="http://schemas.microsoft.com/office/drawing/2014/main" id="{E9E24D6D-120B-4FE8-94F3-192291896894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8" name="Google Shape;358;p18">
              <a:extLst>
                <a:ext uri="{FF2B5EF4-FFF2-40B4-BE49-F238E27FC236}">
                  <a16:creationId xmlns:a16="http://schemas.microsoft.com/office/drawing/2014/main" id="{213AFE0F-9F94-4D20-BF79-D203C8D7ACE1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4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69" name="Google Shape;369;p18">
            <a:extLst>
              <a:ext uri="{FF2B5EF4-FFF2-40B4-BE49-F238E27FC236}">
                <a16:creationId xmlns:a16="http://schemas.microsoft.com/office/drawing/2014/main" id="{51A2B3D8-CA02-4F46-9ECB-FDA1C17A167C}"/>
              </a:ext>
            </a:extLst>
          </p:cNvPr>
          <p:cNvSpPr txBox="1"/>
          <p:nvPr/>
        </p:nvSpPr>
        <p:spPr>
          <a:xfrm>
            <a:off x="2298211" y="8524685"/>
            <a:ext cx="11034331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Montserrat"/>
              </a:rPr>
              <a:t>Leading additional step in model prediction.</a:t>
            </a:r>
            <a:endParaRPr sz="2800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629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38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BB753F7-5E88-4A54-BF57-D767796F6F10}"/>
              </a:ext>
            </a:extLst>
          </p:cNvPr>
          <p:cNvSpPr txBox="1"/>
          <p:nvPr/>
        </p:nvSpPr>
        <p:spPr>
          <a:xfrm>
            <a:off x="1127760" y="191554"/>
            <a:ext cx="10652760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FFFFFF"/>
                </a:solidFill>
                <a:latin typeface="Teko"/>
                <a:cs typeface="Teko"/>
                <a:sym typeface="Teko"/>
              </a:rPr>
              <a:t>Why Not DBSCAN Algorithm</a:t>
            </a:r>
            <a:endParaRPr lang="en-US" dirty="0"/>
          </a:p>
        </p:txBody>
      </p:sp>
      <p:grpSp>
        <p:nvGrpSpPr>
          <p:cNvPr id="38" name="Google Shape;344;p18">
            <a:extLst>
              <a:ext uri="{FF2B5EF4-FFF2-40B4-BE49-F238E27FC236}">
                <a16:creationId xmlns:a16="http://schemas.microsoft.com/office/drawing/2014/main" id="{D419F6C0-0765-4DE4-942B-9E451C396843}"/>
              </a:ext>
            </a:extLst>
          </p:cNvPr>
          <p:cNvGrpSpPr/>
          <p:nvPr/>
        </p:nvGrpSpPr>
        <p:grpSpPr>
          <a:xfrm>
            <a:off x="471641" y="2473302"/>
            <a:ext cx="1327128" cy="1380788"/>
            <a:chOff x="0" y="-47625"/>
            <a:chExt cx="456005" cy="503630"/>
          </a:xfrm>
        </p:grpSpPr>
        <p:sp>
          <p:nvSpPr>
            <p:cNvPr id="39" name="Google Shape;345;p18">
              <a:extLst>
                <a:ext uri="{FF2B5EF4-FFF2-40B4-BE49-F238E27FC236}">
                  <a16:creationId xmlns:a16="http://schemas.microsoft.com/office/drawing/2014/main" id="{BE80BDBB-CE13-417E-A01F-1C920E247C25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0" name="Google Shape;346;p18">
              <a:extLst>
                <a:ext uri="{FF2B5EF4-FFF2-40B4-BE49-F238E27FC236}">
                  <a16:creationId xmlns:a16="http://schemas.microsoft.com/office/drawing/2014/main" id="{CDA07338-AB33-40E9-83E0-7E03B19762F1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356;p18">
            <a:extLst>
              <a:ext uri="{FF2B5EF4-FFF2-40B4-BE49-F238E27FC236}">
                <a16:creationId xmlns:a16="http://schemas.microsoft.com/office/drawing/2014/main" id="{833054EA-7ED0-4B6D-9695-841C13BEABA0}"/>
              </a:ext>
            </a:extLst>
          </p:cNvPr>
          <p:cNvGrpSpPr/>
          <p:nvPr/>
        </p:nvGrpSpPr>
        <p:grpSpPr>
          <a:xfrm>
            <a:off x="587018" y="2575993"/>
            <a:ext cx="1327128" cy="1358480"/>
            <a:chOff x="0" y="-39488"/>
            <a:chExt cx="456005" cy="495493"/>
          </a:xfrm>
        </p:grpSpPr>
        <p:sp>
          <p:nvSpPr>
            <p:cNvPr id="42" name="Google Shape;357;p18">
              <a:extLst>
                <a:ext uri="{FF2B5EF4-FFF2-40B4-BE49-F238E27FC236}">
                  <a16:creationId xmlns:a16="http://schemas.microsoft.com/office/drawing/2014/main" id="{4511CFDF-6D75-446A-8C62-4876D2F94A5C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3" name="Google Shape;358;p18">
              <a:extLst>
                <a:ext uri="{FF2B5EF4-FFF2-40B4-BE49-F238E27FC236}">
                  <a16:creationId xmlns:a16="http://schemas.microsoft.com/office/drawing/2014/main" id="{97FD0F80-06B9-427C-9E1B-ACF3DEB4A7C2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1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39E2D20B-43FF-48FB-BF26-52DE70D80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20" y="2365767"/>
            <a:ext cx="815949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a-GE" altLang="ka-G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a-GE" altLang="ka-GE" sz="2800" dirty="0">
                <a:solidFill>
                  <a:srgbClr val="FFFFFF"/>
                </a:solidFill>
              </a:rPr>
              <a:t>Requires careful tuning of eps and min_samples; incorrect settings can lead to poor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a-GE" altLang="ka-G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7" name="Google Shape;344;p18">
            <a:extLst>
              <a:ext uri="{FF2B5EF4-FFF2-40B4-BE49-F238E27FC236}">
                <a16:creationId xmlns:a16="http://schemas.microsoft.com/office/drawing/2014/main" id="{3B6F7460-C9E4-4507-8607-B99E90565FB3}"/>
              </a:ext>
            </a:extLst>
          </p:cNvPr>
          <p:cNvGrpSpPr/>
          <p:nvPr/>
        </p:nvGrpSpPr>
        <p:grpSpPr>
          <a:xfrm>
            <a:off x="471641" y="4364360"/>
            <a:ext cx="1327128" cy="1380788"/>
            <a:chOff x="0" y="-47625"/>
            <a:chExt cx="456005" cy="503630"/>
          </a:xfrm>
        </p:grpSpPr>
        <p:sp>
          <p:nvSpPr>
            <p:cNvPr id="48" name="Google Shape;345;p18">
              <a:extLst>
                <a:ext uri="{FF2B5EF4-FFF2-40B4-BE49-F238E27FC236}">
                  <a16:creationId xmlns:a16="http://schemas.microsoft.com/office/drawing/2014/main" id="{BF3014AF-AE86-4718-A7DE-67B7E54825D3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49" name="Google Shape;346;p18">
              <a:extLst>
                <a:ext uri="{FF2B5EF4-FFF2-40B4-BE49-F238E27FC236}">
                  <a16:creationId xmlns:a16="http://schemas.microsoft.com/office/drawing/2014/main" id="{8028DE53-A43E-483D-B5D3-ABD71311B8A0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356;p18">
            <a:extLst>
              <a:ext uri="{FF2B5EF4-FFF2-40B4-BE49-F238E27FC236}">
                <a16:creationId xmlns:a16="http://schemas.microsoft.com/office/drawing/2014/main" id="{DFE391F8-9A7A-4784-80F0-DFBD455B9B4D}"/>
              </a:ext>
            </a:extLst>
          </p:cNvPr>
          <p:cNvGrpSpPr/>
          <p:nvPr/>
        </p:nvGrpSpPr>
        <p:grpSpPr>
          <a:xfrm>
            <a:off x="587018" y="4467051"/>
            <a:ext cx="1327128" cy="1358480"/>
            <a:chOff x="0" y="-39488"/>
            <a:chExt cx="456005" cy="495493"/>
          </a:xfrm>
        </p:grpSpPr>
        <p:sp>
          <p:nvSpPr>
            <p:cNvPr id="51" name="Google Shape;357;p18">
              <a:extLst>
                <a:ext uri="{FF2B5EF4-FFF2-40B4-BE49-F238E27FC236}">
                  <a16:creationId xmlns:a16="http://schemas.microsoft.com/office/drawing/2014/main" id="{2164AB95-ECDD-4514-B820-4171A946175B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2" name="Google Shape;358;p18">
              <a:extLst>
                <a:ext uri="{FF2B5EF4-FFF2-40B4-BE49-F238E27FC236}">
                  <a16:creationId xmlns:a16="http://schemas.microsoft.com/office/drawing/2014/main" id="{D3F5D999-1F00-4CE5-B2AC-61784461A5A0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2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F2C3D276-BD7C-4B98-B596-B9046330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20" y="4395324"/>
            <a:ext cx="815949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a-GE" altLang="ka-G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solidFill>
                  <a:srgbClr val="FFFFFF"/>
                </a:solidFill>
              </a:rPr>
              <a:t>Computational Complexity: High complexity can be inefficient for large datasets.</a:t>
            </a:r>
            <a:endParaRPr lang="ka-GE" altLang="ka-GE" sz="2800" dirty="0">
              <a:solidFill>
                <a:srgbClr val="FFFFFF"/>
              </a:solidFill>
            </a:endParaRPr>
          </a:p>
        </p:txBody>
      </p:sp>
      <p:grpSp>
        <p:nvGrpSpPr>
          <p:cNvPr id="54" name="Google Shape;344;p18">
            <a:extLst>
              <a:ext uri="{FF2B5EF4-FFF2-40B4-BE49-F238E27FC236}">
                <a16:creationId xmlns:a16="http://schemas.microsoft.com/office/drawing/2014/main" id="{B289E465-59A5-4448-96AF-72DF983D471C}"/>
              </a:ext>
            </a:extLst>
          </p:cNvPr>
          <p:cNvGrpSpPr/>
          <p:nvPr/>
        </p:nvGrpSpPr>
        <p:grpSpPr>
          <a:xfrm>
            <a:off x="471641" y="6551628"/>
            <a:ext cx="1327128" cy="1380788"/>
            <a:chOff x="0" y="-47625"/>
            <a:chExt cx="456005" cy="503630"/>
          </a:xfrm>
        </p:grpSpPr>
        <p:sp>
          <p:nvSpPr>
            <p:cNvPr id="55" name="Google Shape;345;p18">
              <a:extLst>
                <a:ext uri="{FF2B5EF4-FFF2-40B4-BE49-F238E27FC236}">
                  <a16:creationId xmlns:a16="http://schemas.microsoft.com/office/drawing/2014/main" id="{8ACE1A32-8EA9-4F55-A4A1-EE93D0ECF7CA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6D59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6" name="Google Shape;346;p18">
              <a:extLst>
                <a:ext uri="{FF2B5EF4-FFF2-40B4-BE49-F238E27FC236}">
                  <a16:creationId xmlns:a16="http://schemas.microsoft.com/office/drawing/2014/main" id="{23FE4E25-81EB-4238-BE1F-6379DA784C1A}"/>
                </a:ext>
              </a:extLst>
            </p:cNvPr>
            <p:cNvSpPr txBox="1"/>
            <p:nvPr/>
          </p:nvSpPr>
          <p:spPr>
            <a:xfrm>
              <a:off x="0" y="-47625"/>
              <a:ext cx="456005" cy="503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356;p18">
            <a:extLst>
              <a:ext uri="{FF2B5EF4-FFF2-40B4-BE49-F238E27FC236}">
                <a16:creationId xmlns:a16="http://schemas.microsoft.com/office/drawing/2014/main" id="{09297E17-56A1-4F32-B7A3-0CB22ADC90C8}"/>
              </a:ext>
            </a:extLst>
          </p:cNvPr>
          <p:cNvGrpSpPr/>
          <p:nvPr/>
        </p:nvGrpSpPr>
        <p:grpSpPr>
          <a:xfrm>
            <a:off x="587018" y="6654319"/>
            <a:ext cx="1327128" cy="1358480"/>
            <a:chOff x="0" y="-39488"/>
            <a:chExt cx="456005" cy="495493"/>
          </a:xfrm>
        </p:grpSpPr>
        <p:sp>
          <p:nvSpPr>
            <p:cNvPr id="58" name="Google Shape;357;p18">
              <a:extLst>
                <a:ext uri="{FF2B5EF4-FFF2-40B4-BE49-F238E27FC236}">
                  <a16:creationId xmlns:a16="http://schemas.microsoft.com/office/drawing/2014/main" id="{223DA513-C47B-478D-A07C-F00C933F688D}"/>
                </a:ext>
              </a:extLst>
            </p:cNvPr>
            <p:cNvSpPr/>
            <p:nvPr/>
          </p:nvSpPr>
          <p:spPr>
            <a:xfrm>
              <a:off x="0" y="0"/>
              <a:ext cx="456005" cy="456005"/>
            </a:xfrm>
            <a:custGeom>
              <a:avLst/>
              <a:gdLst/>
              <a:ahLst/>
              <a:cxnLst/>
              <a:rect l="l" t="t" r="r" b="b"/>
              <a:pathLst>
                <a:path w="456005" h="456005" extrusionOk="0">
                  <a:moveTo>
                    <a:pt x="0" y="0"/>
                  </a:moveTo>
                  <a:lnTo>
                    <a:pt x="456005" y="0"/>
                  </a:lnTo>
                  <a:lnTo>
                    <a:pt x="456005" y="456005"/>
                  </a:lnTo>
                  <a:lnTo>
                    <a:pt x="0" y="45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5CE1E6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9" name="Google Shape;358;p18">
              <a:extLst>
                <a:ext uri="{FF2B5EF4-FFF2-40B4-BE49-F238E27FC236}">
                  <a16:creationId xmlns:a16="http://schemas.microsoft.com/office/drawing/2014/main" id="{5D3B4F0E-9669-459E-B5BC-B5129D456D1E}"/>
                </a:ext>
              </a:extLst>
            </p:cNvPr>
            <p:cNvSpPr txBox="1"/>
            <p:nvPr/>
          </p:nvSpPr>
          <p:spPr>
            <a:xfrm>
              <a:off x="39971" y="-39488"/>
              <a:ext cx="376062" cy="39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FFFF"/>
                  </a:solidFill>
                  <a:latin typeface="Teko"/>
                  <a:cs typeface="Teko"/>
                  <a:sym typeface="Calibri"/>
                </a:rPr>
                <a:t>3</a:t>
              </a:r>
              <a:endParaRPr sz="8800" dirty="0">
                <a:solidFill>
                  <a:srgbClr val="FFFFFF"/>
                </a:solidFill>
                <a:latin typeface="Teko"/>
                <a:cs typeface="Teko"/>
                <a:sym typeface="Calibri"/>
              </a:endParaRPr>
            </a:p>
          </p:txBody>
        </p:sp>
      </p:grpSp>
      <p:sp>
        <p:nvSpPr>
          <p:cNvPr id="60" name="Rectangle 2">
            <a:extLst>
              <a:ext uri="{FF2B5EF4-FFF2-40B4-BE49-F238E27FC236}">
                <a16:creationId xmlns:a16="http://schemas.microsoft.com/office/drawing/2014/main" id="{7201128E-35B9-4438-AA77-94F9D5B6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520" y="6721091"/>
            <a:ext cx="81594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FF"/>
                </a:solidFill>
              </a:rPr>
              <a:t>May classify many points as noise, leading to incomplete clustering.</a:t>
            </a:r>
            <a:endParaRPr lang="ka-GE" altLang="ka-GE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yber Crime Slides   ">
  <a:themeElements>
    <a:clrScheme name="Office">
      <a:dk1>
        <a:srgbClr val="000000"/>
      </a:dk1>
      <a:lt1>
        <a:srgbClr val="FFFFFF"/>
      </a:lt1>
      <a:dk2>
        <a:srgbClr val="0F1A38"/>
      </a:dk2>
      <a:lt2>
        <a:srgbClr val="5CE1E6"/>
      </a:lt2>
      <a:accent1>
        <a:srgbClr val="06D59F"/>
      </a:accent1>
      <a:accent2>
        <a:srgbClr val="888888"/>
      </a:accent2>
      <a:accent3>
        <a:srgbClr val="FFFFFF"/>
      </a:accent3>
      <a:accent4>
        <a:srgbClr val="0F1A38"/>
      </a:accent4>
      <a:accent5>
        <a:srgbClr val="5CE1E6"/>
      </a:accent5>
      <a:accent6>
        <a:srgbClr val="06D59F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476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Sylfaen</vt:lpstr>
      <vt:lpstr>Teko</vt:lpstr>
      <vt:lpstr>Wingdings</vt:lpstr>
      <vt:lpstr>Montserrat</vt:lpstr>
      <vt:lpstr>Arial</vt:lpstr>
      <vt:lpstr>Introduction to Cyber Crime Slides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Kordzakhia</cp:lastModifiedBy>
  <cp:revision>21</cp:revision>
  <dcterms:modified xsi:type="dcterms:W3CDTF">2024-07-23T17:21:18Z</dcterms:modified>
</cp:coreProperties>
</file>