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8" r:id="rId3"/>
    <p:sldId id="262" r:id="rId4"/>
    <p:sldId id="257"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2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D92FC-6198-41E2-9A21-58FEB5E5BAD1}" type="datetimeFigureOut">
              <a:rPr lang="zh-CN" altLang="en-US" smtClean="0"/>
              <a:t>2019/6/24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CE8BF5-7BAA-4760-84F6-73A15CFB7080}" type="slidenum">
              <a:rPr lang="zh-CN" altLang="en-US" smtClean="0"/>
              <a:t>‹#›</a:t>
            </a:fld>
            <a:endParaRPr lang="zh-CN" altLang="en-US"/>
          </a:p>
        </p:txBody>
      </p:sp>
    </p:spTree>
    <p:extLst>
      <p:ext uri="{BB962C8B-B14F-4D97-AF65-F5344CB8AC3E}">
        <p14:creationId xmlns:p14="http://schemas.microsoft.com/office/powerpoint/2010/main" val="48712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34ABC1E-1E02-4C2C-B82A-5AB84AEEE77A}" type="datetimeFigureOut">
              <a:rPr lang="zh-CN" altLang="en-US" smtClean="0"/>
              <a:t>2019/6/24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AD1A59-7A23-407C-B186-CCF1FA73B861}" type="slidenum">
              <a:rPr lang="zh-CN" altLang="en-US" smtClean="0"/>
              <a:t>‹#›</a:t>
            </a:fld>
            <a:endParaRPr lang="zh-CN" altLang="en-US"/>
          </a:p>
        </p:txBody>
      </p:sp>
    </p:spTree>
    <p:extLst>
      <p:ext uri="{BB962C8B-B14F-4D97-AF65-F5344CB8AC3E}">
        <p14:creationId xmlns:p14="http://schemas.microsoft.com/office/powerpoint/2010/main" val="725391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34ABC1E-1E02-4C2C-B82A-5AB84AEEE77A}" type="datetimeFigureOut">
              <a:rPr lang="zh-CN" altLang="en-US" smtClean="0"/>
              <a:t>2019/6/24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AD1A59-7A23-407C-B186-CCF1FA73B861}" type="slidenum">
              <a:rPr lang="zh-CN" altLang="en-US" smtClean="0"/>
              <a:t>‹#›</a:t>
            </a:fld>
            <a:endParaRPr lang="zh-CN" altLang="en-US"/>
          </a:p>
        </p:txBody>
      </p:sp>
    </p:spTree>
    <p:extLst>
      <p:ext uri="{BB962C8B-B14F-4D97-AF65-F5344CB8AC3E}">
        <p14:creationId xmlns:p14="http://schemas.microsoft.com/office/powerpoint/2010/main" val="2027940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34ABC1E-1E02-4C2C-B82A-5AB84AEEE77A}" type="datetimeFigureOut">
              <a:rPr lang="zh-CN" altLang="en-US" smtClean="0"/>
              <a:t>2019/6/24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AD1A59-7A23-407C-B186-CCF1FA73B861}"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6145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34ABC1E-1E02-4C2C-B82A-5AB84AEEE77A}" type="datetimeFigureOut">
              <a:rPr lang="zh-CN" altLang="en-US" smtClean="0"/>
              <a:t>2019/6/24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AD1A59-7A23-407C-B186-CCF1FA73B861}" type="slidenum">
              <a:rPr lang="zh-CN" altLang="en-US" smtClean="0"/>
              <a:t>‹#›</a:t>
            </a:fld>
            <a:endParaRPr lang="zh-CN" altLang="en-US"/>
          </a:p>
        </p:txBody>
      </p:sp>
    </p:spTree>
    <p:extLst>
      <p:ext uri="{BB962C8B-B14F-4D97-AF65-F5344CB8AC3E}">
        <p14:creationId xmlns:p14="http://schemas.microsoft.com/office/powerpoint/2010/main" val="3595840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34ABC1E-1E02-4C2C-B82A-5AB84AEEE77A}" type="datetimeFigureOut">
              <a:rPr lang="zh-CN" altLang="en-US" smtClean="0"/>
              <a:t>2019/6/24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AD1A59-7A23-407C-B186-CCF1FA73B861}"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82620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34ABC1E-1E02-4C2C-B82A-5AB84AEEE77A}" type="datetimeFigureOut">
              <a:rPr lang="zh-CN" altLang="en-US" smtClean="0"/>
              <a:t>2019/6/24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AD1A59-7A23-407C-B186-CCF1FA73B861}" type="slidenum">
              <a:rPr lang="zh-CN" altLang="en-US" smtClean="0"/>
              <a:t>‹#›</a:t>
            </a:fld>
            <a:endParaRPr lang="zh-CN" altLang="en-US"/>
          </a:p>
        </p:txBody>
      </p:sp>
    </p:spTree>
    <p:extLst>
      <p:ext uri="{BB962C8B-B14F-4D97-AF65-F5344CB8AC3E}">
        <p14:creationId xmlns:p14="http://schemas.microsoft.com/office/powerpoint/2010/main" val="1376376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34ABC1E-1E02-4C2C-B82A-5AB84AEEE77A}" type="datetimeFigureOut">
              <a:rPr lang="zh-CN" altLang="en-US" smtClean="0"/>
              <a:t>2019/6/24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AD1A59-7A23-407C-B186-CCF1FA73B861}" type="slidenum">
              <a:rPr lang="zh-CN" altLang="en-US" smtClean="0"/>
              <a:t>‹#›</a:t>
            </a:fld>
            <a:endParaRPr lang="zh-CN" altLang="en-US"/>
          </a:p>
        </p:txBody>
      </p:sp>
    </p:spTree>
    <p:extLst>
      <p:ext uri="{BB962C8B-B14F-4D97-AF65-F5344CB8AC3E}">
        <p14:creationId xmlns:p14="http://schemas.microsoft.com/office/powerpoint/2010/main" val="861129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34ABC1E-1E02-4C2C-B82A-5AB84AEEE77A}" type="datetimeFigureOut">
              <a:rPr lang="zh-CN" altLang="en-US" smtClean="0"/>
              <a:t>2019/6/24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AD1A59-7A23-407C-B186-CCF1FA73B861}" type="slidenum">
              <a:rPr lang="zh-CN" altLang="en-US" smtClean="0"/>
              <a:t>‹#›</a:t>
            </a:fld>
            <a:endParaRPr lang="zh-CN" altLang="en-US"/>
          </a:p>
        </p:txBody>
      </p:sp>
    </p:spTree>
    <p:extLst>
      <p:ext uri="{BB962C8B-B14F-4D97-AF65-F5344CB8AC3E}">
        <p14:creationId xmlns:p14="http://schemas.microsoft.com/office/powerpoint/2010/main" val="365979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34ABC1E-1E02-4C2C-B82A-5AB84AEEE77A}" type="datetimeFigureOut">
              <a:rPr lang="zh-CN" altLang="en-US" smtClean="0"/>
              <a:t>2019/6/24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AD1A59-7A23-407C-B186-CCF1FA73B861}" type="slidenum">
              <a:rPr lang="zh-CN" altLang="en-US" smtClean="0"/>
              <a:t>‹#›</a:t>
            </a:fld>
            <a:endParaRPr lang="zh-CN" altLang="en-US"/>
          </a:p>
        </p:txBody>
      </p:sp>
    </p:spTree>
    <p:extLst>
      <p:ext uri="{BB962C8B-B14F-4D97-AF65-F5344CB8AC3E}">
        <p14:creationId xmlns:p14="http://schemas.microsoft.com/office/powerpoint/2010/main" val="419034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34ABC1E-1E02-4C2C-B82A-5AB84AEEE77A}" type="datetimeFigureOut">
              <a:rPr lang="zh-CN" altLang="en-US" smtClean="0"/>
              <a:t>2019/6/24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AD1A59-7A23-407C-B186-CCF1FA73B861}" type="slidenum">
              <a:rPr lang="zh-CN" altLang="en-US" smtClean="0"/>
              <a:t>‹#›</a:t>
            </a:fld>
            <a:endParaRPr lang="zh-CN" altLang="en-US"/>
          </a:p>
        </p:txBody>
      </p:sp>
    </p:spTree>
    <p:extLst>
      <p:ext uri="{BB962C8B-B14F-4D97-AF65-F5344CB8AC3E}">
        <p14:creationId xmlns:p14="http://schemas.microsoft.com/office/powerpoint/2010/main" val="4025769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34ABC1E-1E02-4C2C-B82A-5AB84AEEE77A}" type="datetimeFigureOut">
              <a:rPr lang="zh-CN" altLang="en-US" smtClean="0"/>
              <a:t>2019/6/24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3AD1A59-7A23-407C-B186-CCF1FA73B861}" type="slidenum">
              <a:rPr lang="zh-CN" altLang="en-US" smtClean="0"/>
              <a:t>‹#›</a:t>
            </a:fld>
            <a:endParaRPr lang="zh-CN" altLang="en-US"/>
          </a:p>
        </p:txBody>
      </p:sp>
    </p:spTree>
    <p:extLst>
      <p:ext uri="{BB962C8B-B14F-4D97-AF65-F5344CB8AC3E}">
        <p14:creationId xmlns:p14="http://schemas.microsoft.com/office/powerpoint/2010/main" val="321571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34ABC1E-1E02-4C2C-B82A-5AB84AEEE77A}" type="datetimeFigureOut">
              <a:rPr lang="zh-CN" altLang="en-US" smtClean="0"/>
              <a:t>2019/6/24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3AD1A59-7A23-407C-B186-CCF1FA73B861}" type="slidenum">
              <a:rPr lang="zh-CN" altLang="en-US" smtClean="0"/>
              <a:t>‹#›</a:t>
            </a:fld>
            <a:endParaRPr lang="zh-CN" altLang="en-US"/>
          </a:p>
        </p:txBody>
      </p:sp>
    </p:spTree>
    <p:extLst>
      <p:ext uri="{BB962C8B-B14F-4D97-AF65-F5344CB8AC3E}">
        <p14:creationId xmlns:p14="http://schemas.microsoft.com/office/powerpoint/2010/main" val="2020725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34ABC1E-1E02-4C2C-B82A-5AB84AEEE77A}" type="datetimeFigureOut">
              <a:rPr lang="zh-CN" altLang="en-US" smtClean="0"/>
              <a:t>2019/6/24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3AD1A59-7A23-407C-B186-CCF1FA73B861}" type="slidenum">
              <a:rPr lang="zh-CN" altLang="en-US" smtClean="0"/>
              <a:t>‹#›</a:t>
            </a:fld>
            <a:endParaRPr lang="zh-CN" altLang="en-US"/>
          </a:p>
        </p:txBody>
      </p:sp>
    </p:spTree>
    <p:extLst>
      <p:ext uri="{BB962C8B-B14F-4D97-AF65-F5344CB8AC3E}">
        <p14:creationId xmlns:p14="http://schemas.microsoft.com/office/powerpoint/2010/main" val="1808931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4ABC1E-1E02-4C2C-B82A-5AB84AEEE77A}" type="datetimeFigureOut">
              <a:rPr lang="zh-CN" altLang="en-US" smtClean="0"/>
              <a:t>2019/6/24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3AD1A59-7A23-407C-B186-CCF1FA73B861}" type="slidenum">
              <a:rPr lang="zh-CN" altLang="en-US" smtClean="0"/>
              <a:t>‹#›</a:t>
            </a:fld>
            <a:endParaRPr lang="zh-CN" altLang="en-US"/>
          </a:p>
        </p:txBody>
      </p:sp>
    </p:spTree>
    <p:extLst>
      <p:ext uri="{BB962C8B-B14F-4D97-AF65-F5344CB8AC3E}">
        <p14:creationId xmlns:p14="http://schemas.microsoft.com/office/powerpoint/2010/main" val="893905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34ABC1E-1E02-4C2C-B82A-5AB84AEEE77A}" type="datetimeFigureOut">
              <a:rPr lang="zh-CN" altLang="en-US" smtClean="0"/>
              <a:t>2019/6/24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3AD1A59-7A23-407C-B186-CCF1FA73B861}" type="slidenum">
              <a:rPr lang="zh-CN" altLang="en-US" smtClean="0"/>
              <a:t>‹#›</a:t>
            </a:fld>
            <a:endParaRPr lang="zh-CN" altLang="en-US"/>
          </a:p>
        </p:txBody>
      </p:sp>
    </p:spTree>
    <p:extLst>
      <p:ext uri="{BB962C8B-B14F-4D97-AF65-F5344CB8AC3E}">
        <p14:creationId xmlns:p14="http://schemas.microsoft.com/office/powerpoint/2010/main" val="1776599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34ABC1E-1E02-4C2C-B82A-5AB84AEEE77A}" type="datetimeFigureOut">
              <a:rPr lang="zh-CN" altLang="en-US" smtClean="0"/>
              <a:t>2019/6/24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3AD1A59-7A23-407C-B186-CCF1FA73B861}" type="slidenum">
              <a:rPr lang="zh-CN" altLang="en-US" smtClean="0"/>
              <a:t>‹#›</a:t>
            </a:fld>
            <a:endParaRPr lang="zh-CN" altLang="en-US"/>
          </a:p>
        </p:txBody>
      </p:sp>
    </p:spTree>
    <p:extLst>
      <p:ext uri="{BB962C8B-B14F-4D97-AF65-F5344CB8AC3E}">
        <p14:creationId xmlns:p14="http://schemas.microsoft.com/office/powerpoint/2010/main" val="240409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4ABC1E-1E02-4C2C-B82A-5AB84AEEE77A}" type="datetimeFigureOut">
              <a:rPr lang="zh-CN" altLang="en-US" smtClean="0"/>
              <a:t>2019/6/24</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AD1A59-7A23-407C-B186-CCF1FA73B861}" type="slidenum">
              <a:rPr lang="zh-CN" altLang="en-US" smtClean="0"/>
              <a:t>‹#›</a:t>
            </a:fld>
            <a:endParaRPr lang="zh-CN" altLang="en-US"/>
          </a:p>
        </p:txBody>
      </p:sp>
    </p:spTree>
    <p:extLst>
      <p:ext uri="{BB962C8B-B14F-4D97-AF65-F5344CB8AC3E}">
        <p14:creationId xmlns:p14="http://schemas.microsoft.com/office/powerpoint/2010/main" val="3178912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blog.csdn.net/papima/article/details/8180844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1DE3B-37B6-4AD4-8035-F2BC5193D390}"/>
              </a:ext>
            </a:extLst>
          </p:cNvPr>
          <p:cNvSpPr>
            <a:spLocks noGrp="1"/>
          </p:cNvSpPr>
          <p:nvPr>
            <p:ph type="ctrTitle"/>
          </p:nvPr>
        </p:nvSpPr>
        <p:spPr/>
        <p:txBody>
          <a:bodyPr/>
          <a:lstStyle/>
          <a:p>
            <a:r>
              <a:rPr lang="en-US" altLang="zh-CN" dirty="0"/>
              <a:t>JAVA 1.8 </a:t>
            </a:r>
            <a:r>
              <a:rPr lang="zh-CN" altLang="en-US" dirty="0"/>
              <a:t>新特性</a:t>
            </a:r>
          </a:p>
        </p:txBody>
      </p:sp>
    </p:spTree>
    <p:extLst>
      <p:ext uri="{BB962C8B-B14F-4D97-AF65-F5344CB8AC3E}">
        <p14:creationId xmlns:p14="http://schemas.microsoft.com/office/powerpoint/2010/main" val="3894712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3547A6-EFA6-4054-B57C-A9E0CC521271}"/>
              </a:ext>
            </a:extLst>
          </p:cNvPr>
          <p:cNvSpPr>
            <a:spLocks noGrp="1"/>
          </p:cNvSpPr>
          <p:nvPr>
            <p:ph type="title"/>
          </p:nvPr>
        </p:nvSpPr>
        <p:spPr>
          <a:xfrm>
            <a:off x="692284" y="114300"/>
            <a:ext cx="10515600" cy="587374"/>
          </a:xfrm>
        </p:spPr>
        <p:txBody>
          <a:bodyPr>
            <a:normAutofit fontScale="90000"/>
          </a:bodyPr>
          <a:lstStyle/>
          <a:p>
            <a:r>
              <a:rPr lang="en-US" altLang="zh-CN" b="1" dirty="0"/>
              <a:t>						</a:t>
            </a:r>
            <a:r>
              <a:rPr lang="en-US" altLang="zh-CN" b="1" i="1" dirty="0"/>
              <a:t>Lambda</a:t>
            </a:r>
            <a:r>
              <a:rPr lang="zh-CN" altLang="en-US" b="1" i="1" dirty="0"/>
              <a:t>表达式</a:t>
            </a:r>
            <a:endParaRPr lang="zh-CN" altLang="en-US" i="1" dirty="0"/>
          </a:p>
        </p:txBody>
      </p:sp>
      <p:sp>
        <p:nvSpPr>
          <p:cNvPr id="3" name="内容占位符 2">
            <a:extLst>
              <a:ext uri="{FF2B5EF4-FFF2-40B4-BE49-F238E27FC236}">
                <a16:creationId xmlns:a16="http://schemas.microsoft.com/office/drawing/2014/main" id="{7A6F416B-5D4B-4CD9-AA94-0AA8AD438E85}"/>
              </a:ext>
            </a:extLst>
          </p:cNvPr>
          <p:cNvSpPr>
            <a:spLocks noGrp="1"/>
          </p:cNvSpPr>
          <p:nvPr>
            <p:ph idx="1"/>
          </p:nvPr>
        </p:nvSpPr>
        <p:spPr>
          <a:xfrm>
            <a:off x="228599" y="952500"/>
            <a:ext cx="11858626" cy="5791200"/>
          </a:xfrm>
        </p:spPr>
        <p:txBody>
          <a:bodyPr>
            <a:normAutofit fontScale="85000" lnSpcReduction="20000"/>
          </a:bodyPr>
          <a:lstStyle/>
          <a:p>
            <a:r>
              <a:rPr lang="en-US" altLang="zh-CN" sz="2400" dirty="0"/>
              <a:t>lambda</a:t>
            </a:r>
            <a:r>
              <a:rPr lang="zh-CN" altLang="en-US" sz="2400" dirty="0"/>
              <a:t>体现的是一种函数式编程的思想</a:t>
            </a:r>
            <a:r>
              <a:rPr lang="en-US" altLang="zh-CN" sz="2400" dirty="0"/>
              <a:t>, </a:t>
            </a:r>
            <a:r>
              <a:rPr lang="zh-CN" altLang="en-US" sz="2400" dirty="0"/>
              <a:t>它强调的是做什么，而不是以什么形式做。</a:t>
            </a:r>
            <a:endParaRPr lang="en-US" altLang="zh-CN" sz="2400" dirty="0"/>
          </a:p>
          <a:p>
            <a:r>
              <a:rPr lang="zh-CN" altLang="en-US" sz="2000" b="1" dirty="0"/>
              <a:t>使用前提</a:t>
            </a:r>
          </a:p>
          <a:p>
            <a:r>
              <a:rPr lang="zh-CN" altLang="en-US" sz="2000" dirty="0">
                <a:solidFill>
                  <a:srgbClr val="FF0000"/>
                </a:solidFill>
              </a:rPr>
              <a:t>使用</a:t>
            </a:r>
            <a:r>
              <a:rPr lang="en-US" altLang="zh-CN" sz="2000" dirty="0">
                <a:solidFill>
                  <a:srgbClr val="FF0000"/>
                </a:solidFill>
              </a:rPr>
              <a:t>Lambda</a:t>
            </a:r>
            <a:r>
              <a:rPr lang="zh-CN" altLang="en-US" sz="2000" dirty="0">
                <a:solidFill>
                  <a:srgbClr val="FF0000"/>
                </a:solidFill>
              </a:rPr>
              <a:t>必须具有接口，且要求接口中有且仅有一个抽象方法</a:t>
            </a:r>
            <a:r>
              <a:rPr lang="zh-CN" altLang="en-US" sz="2000" dirty="0"/>
              <a:t>。</a:t>
            </a:r>
            <a:r>
              <a:rPr lang="zh-CN" altLang="en-US" sz="1600" dirty="0"/>
              <a:t>（</a:t>
            </a:r>
            <a:r>
              <a:rPr lang="zh-CN" altLang="en-US" sz="2000" dirty="0">
                <a:solidFill>
                  <a:srgbClr val="FF0000"/>
                </a:solidFill>
              </a:rPr>
              <a:t>称为“函数式接口”</a:t>
            </a:r>
            <a:r>
              <a:rPr lang="zh-CN" altLang="en-US" sz="1600" dirty="0"/>
              <a:t>）</a:t>
            </a:r>
            <a:r>
              <a:rPr lang="zh-CN" altLang="en-US" sz="2000" dirty="0"/>
              <a:t>无论是</a:t>
            </a:r>
            <a:r>
              <a:rPr lang="en-US" altLang="zh-CN" sz="2000" dirty="0"/>
              <a:t>JDK</a:t>
            </a:r>
            <a:r>
              <a:rPr lang="zh-CN" altLang="en-US" sz="2000" dirty="0"/>
              <a:t>内置的</a:t>
            </a:r>
            <a:r>
              <a:rPr lang="en-US" altLang="zh-CN" sz="2000" dirty="0"/>
              <a:t>Runnable </a:t>
            </a:r>
            <a:r>
              <a:rPr lang="zh-CN" altLang="en-US" sz="2000" dirty="0"/>
              <a:t>、</a:t>
            </a:r>
            <a:r>
              <a:rPr lang="en-US" altLang="zh-CN" sz="2000" dirty="0"/>
              <a:t>Comparator </a:t>
            </a:r>
            <a:r>
              <a:rPr lang="zh-CN" altLang="en-US" sz="2000" dirty="0"/>
              <a:t>接口还是自定义的接口，只有当接口中的抽象方法存在且唯一时，才可以使用</a:t>
            </a:r>
            <a:r>
              <a:rPr lang="en-US" altLang="zh-CN" sz="2000" dirty="0"/>
              <a:t>Lambda</a:t>
            </a:r>
            <a:r>
              <a:rPr lang="zh-CN" altLang="en-US" sz="2000" dirty="0"/>
              <a:t>。</a:t>
            </a:r>
          </a:p>
          <a:p>
            <a:r>
              <a:rPr lang="zh-CN" altLang="en-US" sz="2000" dirty="0"/>
              <a:t>使用</a:t>
            </a:r>
            <a:r>
              <a:rPr lang="en-US" altLang="zh-CN" sz="2000" dirty="0"/>
              <a:t>Lambda</a:t>
            </a:r>
            <a:r>
              <a:rPr lang="zh-CN" altLang="en-US" sz="2000" dirty="0"/>
              <a:t>必须具有上下文推断。也就是方法的参数或局部变量类型必须为</a:t>
            </a:r>
            <a:r>
              <a:rPr lang="en-US" altLang="zh-CN" sz="2000" dirty="0"/>
              <a:t>Lambda</a:t>
            </a:r>
            <a:r>
              <a:rPr lang="zh-CN" altLang="en-US" sz="2000" dirty="0"/>
              <a:t>对应的接口类型，才能使用</a:t>
            </a:r>
            <a:r>
              <a:rPr lang="en-US" altLang="zh-CN" sz="2000" dirty="0"/>
              <a:t>Lambda</a:t>
            </a:r>
            <a:r>
              <a:rPr lang="zh-CN" altLang="en-US" sz="2000" dirty="0"/>
              <a:t>作为该接口的实例。</a:t>
            </a:r>
          </a:p>
          <a:p>
            <a:r>
              <a:rPr lang="en-US" altLang="zh-CN" sz="2000" b="1" dirty="0"/>
              <a:t>Lambda</a:t>
            </a:r>
            <a:r>
              <a:rPr lang="zh-CN" altLang="en-US" sz="2000" b="1" dirty="0"/>
              <a:t>标准格式</a:t>
            </a:r>
          </a:p>
          <a:p>
            <a:pPr marL="0" indent="0">
              <a:buNone/>
            </a:pPr>
            <a:r>
              <a:rPr lang="en-US" altLang="zh-CN" sz="1800" dirty="0"/>
              <a:t>	</a:t>
            </a:r>
            <a:r>
              <a:rPr lang="zh-CN" altLang="en-US" sz="1800" dirty="0"/>
              <a:t>一些参数、一个箭头、一段代码</a:t>
            </a:r>
            <a:r>
              <a:rPr lang="en-US" altLang="zh-CN" sz="1800" dirty="0"/>
              <a:t>	</a:t>
            </a:r>
            <a:r>
              <a:rPr lang="zh-CN" altLang="en-US" dirty="0">
                <a:solidFill>
                  <a:srgbClr val="FF0000"/>
                </a:solidFill>
              </a:rPr>
              <a:t> </a:t>
            </a:r>
            <a:r>
              <a:rPr lang="en-US" altLang="zh-CN" sz="2400" dirty="0">
                <a:solidFill>
                  <a:srgbClr val="FF0000"/>
                </a:solidFill>
              </a:rPr>
              <a:t>(</a:t>
            </a:r>
            <a:r>
              <a:rPr lang="zh-CN" altLang="en-US" sz="2400" dirty="0">
                <a:solidFill>
                  <a:srgbClr val="FF0000"/>
                </a:solidFill>
              </a:rPr>
              <a:t>参数类型 参数名称</a:t>
            </a:r>
            <a:r>
              <a:rPr lang="en-US" altLang="zh-CN" sz="2400" dirty="0">
                <a:solidFill>
                  <a:srgbClr val="FF0000"/>
                </a:solidFill>
              </a:rPr>
              <a:t>) ‐&gt; { </a:t>
            </a:r>
            <a:r>
              <a:rPr lang="zh-CN" altLang="en-US" sz="2400" dirty="0">
                <a:solidFill>
                  <a:srgbClr val="FF0000"/>
                </a:solidFill>
              </a:rPr>
              <a:t>代码语句 </a:t>
            </a:r>
            <a:r>
              <a:rPr lang="en-US" altLang="zh-CN" sz="2400" dirty="0">
                <a:solidFill>
                  <a:srgbClr val="FF0000"/>
                </a:solidFill>
              </a:rPr>
              <a:t>} </a:t>
            </a:r>
            <a:endParaRPr lang="zh-CN" altLang="en-US" sz="1800" dirty="0">
              <a:solidFill>
                <a:srgbClr val="FF0000"/>
              </a:solidFill>
            </a:endParaRPr>
          </a:p>
          <a:p>
            <a:r>
              <a:rPr lang="zh-CN" altLang="en-US" sz="2400" dirty="0"/>
              <a:t>如果类里面方法参数为接口类型没有参数</a:t>
            </a:r>
            <a:r>
              <a:rPr lang="zh-CN" altLang="en-US" sz="1400" dirty="0"/>
              <a:t>：</a:t>
            </a:r>
            <a:r>
              <a:rPr lang="en-US" altLang="zh-CN" sz="1600" dirty="0"/>
              <a:t> </a:t>
            </a:r>
            <a:r>
              <a:rPr lang="en-US" altLang="zh-CN" sz="1600" b="1" dirty="0">
                <a:solidFill>
                  <a:srgbClr val="FF0000"/>
                </a:solidFill>
                <a:latin typeface="等线 Light" panose="02010600030101010101" pitchFamily="2" charset="-122"/>
              </a:rPr>
              <a:t>new Thread(() -&gt; </a:t>
            </a:r>
            <a:r>
              <a:rPr lang="en-US" altLang="zh-CN" sz="1600" b="1" dirty="0" err="1">
                <a:solidFill>
                  <a:srgbClr val="FF0000"/>
                </a:solidFill>
                <a:latin typeface="等线 Light" panose="02010600030101010101" pitchFamily="2" charset="-122"/>
              </a:rPr>
              <a:t>System.</a:t>
            </a:r>
            <a:r>
              <a:rPr lang="en-US" altLang="zh-CN" sz="1600" b="1" i="1" dirty="0" err="1">
                <a:solidFill>
                  <a:srgbClr val="FF0000"/>
                </a:solidFill>
                <a:latin typeface="等线 Light" panose="02010600030101010101" pitchFamily="2" charset="-122"/>
              </a:rPr>
              <a:t>out.println</a:t>
            </a:r>
            <a:r>
              <a:rPr lang="en-US" altLang="zh-CN" sz="1600" b="1" i="1" dirty="0">
                <a:solidFill>
                  <a:srgbClr val="FF0000"/>
                </a:solidFill>
                <a:latin typeface="等线 Light" panose="02010600030101010101" pitchFamily="2" charset="-122"/>
              </a:rPr>
              <a:t>("</a:t>
            </a:r>
            <a:r>
              <a:rPr lang="zh-CN" altLang="en-US" sz="1600" b="1" i="1" dirty="0">
                <a:solidFill>
                  <a:srgbClr val="FF0000"/>
                </a:solidFill>
                <a:latin typeface="等线 Light" panose="02010600030101010101" pitchFamily="2" charset="-122"/>
              </a:rPr>
              <a:t>多线程任务执行！老子是</a:t>
            </a:r>
            <a:r>
              <a:rPr lang="en-US" altLang="zh-CN" sz="1600" b="1" i="1" dirty="0">
                <a:solidFill>
                  <a:srgbClr val="FF0000"/>
                </a:solidFill>
                <a:latin typeface="等线 Light" panose="02010600030101010101" pitchFamily="2" charset="-122"/>
              </a:rPr>
              <a:t>1.8</a:t>
            </a:r>
            <a:r>
              <a:rPr lang="zh-CN" altLang="en-US" sz="1600" b="1" i="1" dirty="0">
                <a:solidFill>
                  <a:srgbClr val="FF0000"/>
                </a:solidFill>
                <a:latin typeface="等线 Light" panose="02010600030101010101" pitchFamily="2" charset="-122"/>
              </a:rPr>
              <a:t>新特新！！！</a:t>
            </a:r>
            <a:r>
              <a:rPr lang="en-US" altLang="zh-CN" sz="1600" b="1" i="1" dirty="0">
                <a:solidFill>
                  <a:srgbClr val="FF0000"/>
                </a:solidFill>
                <a:latin typeface="等线 Light" panose="02010600030101010101" pitchFamily="2" charset="-122"/>
              </a:rPr>
              <a:t>"))</a:t>
            </a:r>
          </a:p>
          <a:p>
            <a:r>
              <a:rPr lang="zh-CN" altLang="en-US" sz="2400" dirty="0"/>
              <a:t>如果函数接口方法有参数：</a:t>
            </a:r>
            <a:r>
              <a:rPr lang="en-US" altLang="zh-CN" dirty="0"/>
              <a:t> </a:t>
            </a:r>
            <a:r>
              <a:rPr lang="en-US" altLang="zh-CN" sz="1600" dirty="0" err="1">
                <a:solidFill>
                  <a:srgbClr val="FF0000"/>
                </a:solidFill>
              </a:rPr>
              <a:t>GreetingService</a:t>
            </a:r>
            <a:r>
              <a:rPr lang="en-US" altLang="zh-CN" sz="1600" dirty="0">
                <a:solidFill>
                  <a:srgbClr val="FF0000"/>
                </a:solidFill>
              </a:rPr>
              <a:t> greetService1 = message -&gt; </a:t>
            </a:r>
            <a:r>
              <a:rPr lang="en-US" altLang="zh-CN" sz="1600" dirty="0" err="1">
                <a:solidFill>
                  <a:srgbClr val="FF0000"/>
                </a:solidFill>
              </a:rPr>
              <a:t>System.</a:t>
            </a:r>
            <a:r>
              <a:rPr lang="en-US" altLang="zh-CN" sz="1600" b="1" i="1" dirty="0" err="1">
                <a:solidFill>
                  <a:srgbClr val="FF0000"/>
                </a:solidFill>
              </a:rPr>
              <a:t>out.println</a:t>
            </a:r>
            <a:r>
              <a:rPr lang="en-US" altLang="zh-CN" sz="1600" b="1" i="1" dirty="0">
                <a:solidFill>
                  <a:srgbClr val="FF0000"/>
                </a:solidFill>
              </a:rPr>
              <a:t>("Hello " + message);</a:t>
            </a:r>
          </a:p>
          <a:p>
            <a:r>
              <a:rPr lang="en-US" altLang="zh-CN" b="1" dirty="0"/>
              <a:t>Lambda</a:t>
            </a:r>
            <a:r>
              <a:rPr lang="zh-CN" altLang="en-US" b="1" dirty="0"/>
              <a:t>表达式的省略规则</a:t>
            </a:r>
          </a:p>
          <a:p>
            <a:r>
              <a:rPr lang="zh-CN" altLang="en-US" dirty="0"/>
              <a:t>在</a:t>
            </a:r>
            <a:r>
              <a:rPr lang="en-US" altLang="zh-CN" dirty="0"/>
              <a:t>Lambda</a:t>
            </a:r>
            <a:r>
              <a:rPr lang="zh-CN" altLang="en-US" dirty="0"/>
              <a:t>标准格式的基础上，使用省略写法的规则为：</a:t>
            </a:r>
          </a:p>
          <a:p>
            <a:r>
              <a:rPr lang="zh-CN" altLang="en-US" dirty="0"/>
              <a:t>小括号内参数的类型可以省略；</a:t>
            </a:r>
          </a:p>
          <a:p>
            <a:r>
              <a:rPr lang="zh-CN" altLang="en-US" dirty="0"/>
              <a:t>如果小括号内有且仅有一个参，则小括号可以省略；</a:t>
            </a:r>
          </a:p>
          <a:p>
            <a:r>
              <a:rPr lang="zh-CN" altLang="en-US" dirty="0"/>
              <a:t>如果大括号内有且仅有一个语句，则无论是否有返回值，都可以省略大括号、</a:t>
            </a:r>
            <a:r>
              <a:rPr lang="en-US" altLang="zh-CN" dirty="0"/>
              <a:t>return</a:t>
            </a:r>
            <a:r>
              <a:rPr lang="zh-CN" altLang="en-US" dirty="0"/>
              <a:t>关键字及语句分号。</a:t>
            </a:r>
          </a:p>
          <a:p>
            <a:r>
              <a:rPr lang="zh-CN" altLang="en-US" dirty="0"/>
              <a:t>虽然有省略写法</a:t>
            </a:r>
            <a:r>
              <a:rPr lang="en-US" altLang="zh-CN" dirty="0"/>
              <a:t>,</a:t>
            </a:r>
            <a:r>
              <a:rPr lang="zh-CN" altLang="en-US" dirty="0"/>
              <a:t>但是我感觉这个有点灵活</a:t>
            </a:r>
            <a:r>
              <a:rPr lang="en-US" altLang="zh-CN" dirty="0"/>
              <a:t>,</a:t>
            </a:r>
            <a:r>
              <a:rPr lang="zh-CN" altLang="en-US" dirty="0"/>
              <a:t>所以不建议省略</a:t>
            </a:r>
            <a:r>
              <a:rPr lang="en-US" altLang="zh-CN" dirty="0"/>
              <a:t>,</a:t>
            </a:r>
            <a:r>
              <a:rPr lang="zh-CN" altLang="en-US" dirty="0"/>
              <a:t>因为代码是给别人看的</a:t>
            </a:r>
            <a:r>
              <a:rPr lang="en-US" altLang="zh-CN" dirty="0"/>
              <a:t>,</a:t>
            </a:r>
            <a:r>
              <a:rPr lang="zh-CN" altLang="en-US" dirty="0"/>
              <a:t>省略的话感觉别人看起来会有点费劲</a:t>
            </a:r>
            <a:r>
              <a:rPr lang="en-US" altLang="zh-CN" dirty="0"/>
              <a:t>.</a:t>
            </a:r>
          </a:p>
          <a:p>
            <a:r>
              <a:rPr lang="zh-CN" altLang="en-US" sz="2400" b="1" dirty="0">
                <a:latin typeface="等线 Light" panose="02010600030101010101" pitchFamily="2" charset="-122"/>
              </a:rPr>
              <a:t>具体代码到</a:t>
            </a:r>
            <a:r>
              <a:rPr lang="en-US" altLang="zh-CN" sz="2400" b="1" dirty="0" err="1">
                <a:latin typeface="等线 Light" panose="02010600030101010101" pitchFamily="2" charset="-122"/>
              </a:rPr>
              <a:t>sts</a:t>
            </a:r>
            <a:r>
              <a:rPr lang="zh-CN" altLang="en-US" sz="2400" b="1" dirty="0">
                <a:latin typeface="等线 Light" panose="02010600030101010101" pitchFamily="2" charset="-122"/>
              </a:rPr>
              <a:t>里面查看</a:t>
            </a:r>
          </a:p>
        </p:txBody>
      </p:sp>
    </p:spTree>
    <p:extLst>
      <p:ext uri="{BB962C8B-B14F-4D97-AF65-F5344CB8AC3E}">
        <p14:creationId xmlns:p14="http://schemas.microsoft.com/office/powerpoint/2010/main" val="176537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8D47D-71B4-400F-B358-E53EBD452D63}"/>
              </a:ext>
            </a:extLst>
          </p:cNvPr>
          <p:cNvSpPr>
            <a:spLocks noGrp="1"/>
          </p:cNvSpPr>
          <p:nvPr>
            <p:ph type="title"/>
          </p:nvPr>
        </p:nvSpPr>
        <p:spPr>
          <a:xfrm>
            <a:off x="85725" y="104775"/>
            <a:ext cx="11820525" cy="838200"/>
          </a:xfrm>
        </p:spPr>
        <p:txBody>
          <a:bodyPr>
            <a:normAutofit/>
          </a:bodyPr>
          <a:lstStyle/>
          <a:p>
            <a:r>
              <a:rPr lang="en-US" altLang="zh-CN" dirty="0"/>
              <a:t>							</a:t>
            </a:r>
            <a:r>
              <a:rPr lang="zh-CN" altLang="en-US" dirty="0"/>
              <a:t>方法引用</a:t>
            </a:r>
          </a:p>
        </p:txBody>
      </p:sp>
      <p:sp>
        <p:nvSpPr>
          <p:cNvPr id="3" name="内容占位符 2">
            <a:extLst>
              <a:ext uri="{FF2B5EF4-FFF2-40B4-BE49-F238E27FC236}">
                <a16:creationId xmlns:a16="http://schemas.microsoft.com/office/drawing/2014/main" id="{2259EBA4-DBDD-4578-B168-ADEABD1D29CB}"/>
              </a:ext>
            </a:extLst>
          </p:cNvPr>
          <p:cNvSpPr>
            <a:spLocks noGrp="1"/>
          </p:cNvSpPr>
          <p:nvPr>
            <p:ph idx="1"/>
          </p:nvPr>
        </p:nvSpPr>
        <p:spPr>
          <a:xfrm>
            <a:off x="85725" y="800100"/>
            <a:ext cx="12106275" cy="6057899"/>
          </a:xfrm>
        </p:spPr>
        <p:txBody>
          <a:bodyPr/>
          <a:lstStyle/>
          <a:p>
            <a:r>
              <a:rPr lang="zh-CN" altLang="en-US" dirty="0"/>
              <a:t>在学习</a:t>
            </a:r>
            <a:r>
              <a:rPr lang="en-US" altLang="zh-CN" dirty="0"/>
              <a:t>lambda</a:t>
            </a:r>
            <a:r>
              <a:rPr lang="zh-CN" altLang="en-US" dirty="0"/>
              <a:t>表达式之后，我们通常使用</a:t>
            </a:r>
            <a:r>
              <a:rPr lang="en-US" altLang="zh-CN" dirty="0"/>
              <a:t>lambda</a:t>
            </a:r>
            <a:r>
              <a:rPr lang="zh-CN" altLang="en-US" dirty="0"/>
              <a:t>表达式来创建匿名方法。然而，有时候我们仅仅是调用了一个已存在的方法。如下：</a:t>
            </a:r>
            <a:endParaRPr lang="en-US" altLang="zh-CN" dirty="0"/>
          </a:p>
          <a:p>
            <a:pPr lvl="1"/>
            <a:r>
              <a:rPr lang="zh-CN" altLang="zh-CN" dirty="0">
                <a:solidFill>
                  <a:srgbClr val="000000"/>
                </a:solidFill>
                <a:latin typeface="Courier New" panose="02070309020205020404" pitchFamily="49" charset="0"/>
                <a:cs typeface="Courier New" panose="02070309020205020404" pitchFamily="49" charset="0"/>
              </a:rPr>
              <a:t>Arrays.sort(stringsArray,(s1,s2)-&gt;s1.compareToIgnoreCase(s2));</a:t>
            </a:r>
            <a:r>
              <a:rPr lang="zh-CN" altLang="zh-CN" dirty="0">
                <a:solidFill>
                  <a:schemeClr val="tx1"/>
                </a:solidFill>
              </a:rPr>
              <a:t> </a:t>
            </a:r>
            <a:endParaRPr lang="zh-CN" altLang="zh-CN" sz="4200" dirty="0">
              <a:solidFill>
                <a:schemeClr val="tx1"/>
              </a:solidFill>
              <a:latin typeface="Arial" panose="020B0604020202020204" pitchFamily="34" charset="0"/>
            </a:endParaRPr>
          </a:p>
          <a:p>
            <a:r>
              <a:rPr lang="zh-CN" altLang="en-US" dirty="0"/>
              <a:t> 在</a:t>
            </a:r>
            <a:r>
              <a:rPr lang="en-US" altLang="zh-CN" dirty="0"/>
              <a:t>Java8</a:t>
            </a:r>
            <a:r>
              <a:rPr lang="zh-CN" altLang="en-US" dirty="0"/>
              <a:t>中，我们可以直接通过方法引用来</a:t>
            </a:r>
            <a:r>
              <a:rPr lang="zh-CN" altLang="en-US" b="1" dirty="0"/>
              <a:t>简写</a:t>
            </a:r>
            <a:r>
              <a:rPr lang="en-US" altLang="zh-CN" dirty="0"/>
              <a:t>lambda</a:t>
            </a:r>
            <a:r>
              <a:rPr lang="zh-CN" altLang="en-US" dirty="0"/>
              <a:t>表达式中已经存在的方法。</a:t>
            </a:r>
            <a:endParaRPr lang="en-US" altLang="zh-CN" dirty="0"/>
          </a:p>
          <a:p>
            <a:pPr lvl="1"/>
            <a:r>
              <a:rPr lang="en-US" altLang="zh-CN" dirty="0" err="1"/>
              <a:t>Arrays.</a:t>
            </a:r>
            <a:r>
              <a:rPr lang="en-US" altLang="zh-CN" i="1" dirty="0" err="1"/>
              <a:t>sort</a:t>
            </a:r>
            <a:r>
              <a:rPr lang="en-US" altLang="zh-CN" i="1" dirty="0"/>
              <a:t>(</a:t>
            </a:r>
            <a:r>
              <a:rPr lang="en-US" altLang="zh-CN" i="1" u="sng" dirty="0" err="1"/>
              <a:t>stringsArray</a:t>
            </a:r>
            <a:r>
              <a:rPr lang="en-US" altLang="zh-CN" i="1" u="sng" dirty="0"/>
              <a:t>, String::</a:t>
            </a:r>
            <a:r>
              <a:rPr lang="en-US" altLang="zh-CN" i="1" u="sng" dirty="0" err="1"/>
              <a:t>compareToIgnoreCase</a:t>
            </a:r>
            <a:r>
              <a:rPr lang="en-US" altLang="zh-CN" i="1" u="sng" dirty="0"/>
              <a:t>);</a:t>
            </a:r>
            <a:endParaRPr lang="zh-CN" altLang="en-US" dirty="0"/>
          </a:p>
        </p:txBody>
      </p:sp>
    </p:spTree>
    <p:extLst>
      <p:ext uri="{BB962C8B-B14F-4D97-AF65-F5344CB8AC3E}">
        <p14:creationId xmlns:p14="http://schemas.microsoft.com/office/powerpoint/2010/main" val="1870131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CF502-037A-4609-B753-B672EA8B23C6}"/>
              </a:ext>
            </a:extLst>
          </p:cNvPr>
          <p:cNvSpPr>
            <a:spLocks noGrp="1"/>
          </p:cNvSpPr>
          <p:nvPr>
            <p:ph type="title"/>
          </p:nvPr>
        </p:nvSpPr>
        <p:spPr>
          <a:xfrm>
            <a:off x="677334" y="311285"/>
            <a:ext cx="8596668" cy="669103"/>
          </a:xfrm>
        </p:spPr>
        <p:txBody>
          <a:bodyPr>
            <a:normAutofit fontScale="90000"/>
          </a:bodyPr>
          <a:lstStyle/>
          <a:p>
            <a:r>
              <a:rPr lang="en-US" altLang="zh-CN" dirty="0"/>
              <a:t>							</a:t>
            </a:r>
            <a:r>
              <a:rPr lang="zh-CN" altLang="en-US" b="1" i="1" dirty="0"/>
              <a:t>函数式接口</a:t>
            </a:r>
            <a:br>
              <a:rPr lang="zh-CN" altLang="en-US" b="1" dirty="0"/>
            </a:br>
            <a:endParaRPr lang="zh-CN" altLang="en-US" dirty="0"/>
          </a:p>
        </p:txBody>
      </p:sp>
      <p:sp>
        <p:nvSpPr>
          <p:cNvPr id="3" name="内容占位符 2">
            <a:extLst>
              <a:ext uri="{FF2B5EF4-FFF2-40B4-BE49-F238E27FC236}">
                <a16:creationId xmlns:a16="http://schemas.microsoft.com/office/drawing/2014/main" id="{C3A7E7A7-0EBF-4DE1-9CF3-98B2E5041610}"/>
              </a:ext>
            </a:extLst>
          </p:cNvPr>
          <p:cNvSpPr>
            <a:spLocks noGrp="1"/>
          </p:cNvSpPr>
          <p:nvPr>
            <p:ph idx="1"/>
          </p:nvPr>
        </p:nvSpPr>
        <p:spPr>
          <a:xfrm>
            <a:off x="603315" y="980388"/>
            <a:ext cx="11429800" cy="5780335"/>
          </a:xfrm>
        </p:spPr>
        <p:txBody>
          <a:bodyPr>
            <a:normAutofit/>
          </a:bodyPr>
          <a:lstStyle/>
          <a:p>
            <a:r>
              <a:rPr lang="zh-CN" altLang="en-US" b="1" dirty="0"/>
              <a:t>概述</a:t>
            </a:r>
            <a:r>
              <a:rPr lang="en-US" altLang="zh-CN" b="1" dirty="0"/>
              <a:t>:</a:t>
            </a:r>
            <a:r>
              <a:rPr lang="zh-CN" altLang="en-US" b="1" dirty="0"/>
              <a:t>接口中只有一个抽象方法</a:t>
            </a:r>
          </a:p>
          <a:p>
            <a:r>
              <a:rPr lang="zh-CN" altLang="en-US" b="1" dirty="0"/>
              <a:t>下面介绍的可能很抽象</a:t>
            </a:r>
            <a:r>
              <a:rPr lang="en-US" altLang="zh-CN" b="1" dirty="0"/>
              <a:t>,</a:t>
            </a:r>
            <a:r>
              <a:rPr lang="zh-CN" altLang="en-US" b="1" dirty="0"/>
              <a:t>理解不了</a:t>
            </a:r>
            <a:r>
              <a:rPr lang="en-US" altLang="zh-CN" b="1" dirty="0"/>
              <a:t>,</a:t>
            </a:r>
            <a:r>
              <a:rPr lang="zh-CN" altLang="en-US" b="1" dirty="0"/>
              <a:t>至少在我看来单独的这几个接口是没有用的</a:t>
            </a:r>
            <a:r>
              <a:rPr lang="en-US" altLang="zh-CN" b="1" dirty="0"/>
              <a:t>,</a:t>
            </a:r>
            <a:r>
              <a:rPr lang="zh-CN" altLang="en-US" b="1" dirty="0"/>
              <a:t>跟最下面说的 </a:t>
            </a:r>
            <a:r>
              <a:rPr lang="en-US" altLang="zh-CN" b="1" dirty="0"/>
              <a:t>Stream</a:t>
            </a:r>
            <a:r>
              <a:rPr lang="zh-CN" altLang="en-US" b="1" dirty="0"/>
              <a:t>流一起用才会有效果</a:t>
            </a:r>
            <a:endParaRPr lang="zh-CN" altLang="en-US" dirty="0"/>
          </a:p>
          <a:p>
            <a:r>
              <a:rPr lang="zh-CN" altLang="en-US" dirty="0"/>
              <a:t>函数式接口，即适用于函数式编程场景的接口。而</a:t>
            </a:r>
            <a:r>
              <a:rPr lang="en-US" altLang="zh-CN" dirty="0"/>
              <a:t>Java</a:t>
            </a:r>
            <a:r>
              <a:rPr lang="zh-CN" altLang="en-US" dirty="0"/>
              <a:t>中的函数式编程体现就是</a:t>
            </a:r>
            <a:r>
              <a:rPr lang="en-US" altLang="zh-CN" dirty="0"/>
              <a:t>Lambda</a:t>
            </a:r>
            <a:r>
              <a:rPr lang="zh-CN" altLang="en-US" dirty="0"/>
              <a:t>，所以函数式接口就是可</a:t>
            </a:r>
            <a:br>
              <a:rPr lang="zh-CN" altLang="en-US" dirty="0"/>
            </a:br>
            <a:r>
              <a:rPr lang="zh-CN" altLang="en-US" dirty="0"/>
              <a:t>以适用于</a:t>
            </a:r>
            <a:r>
              <a:rPr lang="en-US" altLang="zh-CN" dirty="0"/>
              <a:t>Lambda</a:t>
            </a:r>
            <a:r>
              <a:rPr lang="zh-CN" altLang="en-US" dirty="0"/>
              <a:t>使用的接口。只有确保接口中有且仅有一个抽象方法，</a:t>
            </a:r>
            <a:r>
              <a:rPr lang="en-US" altLang="zh-CN" dirty="0"/>
              <a:t>Java</a:t>
            </a:r>
            <a:r>
              <a:rPr lang="zh-CN" altLang="en-US" dirty="0"/>
              <a:t>中的</a:t>
            </a:r>
            <a:r>
              <a:rPr lang="en-US" altLang="zh-CN" dirty="0"/>
              <a:t>Lambda</a:t>
            </a:r>
            <a:r>
              <a:rPr lang="zh-CN" altLang="en-US" dirty="0"/>
              <a:t>才能顺利地进行推导。</a:t>
            </a:r>
          </a:p>
          <a:p>
            <a:r>
              <a:rPr lang="zh-CN" altLang="en-US" dirty="0">
                <a:solidFill>
                  <a:srgbClr val="FF0000"/>
                </a:solidFill>
              </a:rPr>
              <a:t>只要确保接口中有且仅有一个抽象方法即可：</a:t>
            </a:r>
            <a:endParaRPr lang="en-US" altLang="zh-CN" dirty="0">
              <a:solidFill>
                <a:srgbClr val="FF0000"/>
              </a:solidFill>
            </a:endParaRPr>
          </a:p>
          <a:p>
            <a:pPr marL="0" indent="0">
              <a:buNone/>
            </a:pPr>
            <a:r>
              <a:rPr lang="en-US" altLang="zh-CN" dirty="0">
                <a:solidFill>
                  <a:srgbClr val="FF0000"/>
                </a:solidFill>
              </a:rPr>
              <a:t>@</a:t>
            </a:r>
            <a:r>
              <a:rPr lang="en-US" altLang="zh-CN" dirty="0" err="1">
                <a:solidFill>
                  <a:srgbClr val="FF0000"/>
                </a:solidFill>
              </a:rPr>
              <a:t>FunctionalInterface</a:t>
            </a:r>
            <a:endParaRPr lang="en-US" altLang="zh-CN" dirty="0">
              <a:solidFill>
                <a:srgbClr val="FF0000"/>
              </a:solidFill>
            </a:endParaRPr>
          </a:p>
          <a:p>
            <a:pPr marL="0" indent="0">
              <a:buNone/>
            </a:pPr>
            <a:r>
              <a:rPr lang="zh-CN" altLang="en-US" dirty="0"/>
              <a:t>修饰符 </a:t>
            </a:r>
            <a:r>
              <a:rPr lang="en-US" altLang="zh-CN" dirty="0"/>
              <a:t>interface </a:t>
            </a:r>
            <a:r>
              <a:rPr lang="zh-CN" altLang="en-US" dirty="0"/>
              <a:t>接口名称 </a:t>
            </a:r>
            <a:r>
              <a:rPr lang="en-US" altLang="zh-CN" dirty="0"/>
              <a:t>{ </a:t>
            </a:r>
          </a:p>
          <a:p>
            <a:pPr marL="0" indent="0">
              <a:buNone/>
            </a:pPr>
            <a:r>
              <a:rPr lang="en-US" altLang="zh-CN" dirty="0"/>
              <a:t>	public abstract </a:t>
            </a:r>
            <a:r>
              <a:rPr lang="zh-CN" altLang="en-US" dirty="0"/>
              <a:t>返回值类型 方法名称</a:t>
            </a:r>
            <a:r>
              <a:rPr lang="en-US" altLang="zh-CN" dirty="0"/>
              <a:t>(</a:t>
            </a:r>
            <a:r>
              <a:rPr lang="zh-CN" altLang="en-US" dirty="0"/>
              <a:t>可选参数信息</a:t>
            </a:r>
            <a:r>
              <a:rPr lang="en-US" altLang="zh-CN" dirty="0"/>
              <a:t>); // </a:t>
            </a:r>
            <a:r>
              <a:rPr lang="zh-CN" altLang="en-US" dirty="0"/>
              <a:t>其他非抽象方法内容 </a:t>
            </a:r>
            <a:endParaRPr lang="en-US" altLang="zh-CN" dirty="0"/>
          </a:p>
          <a:p>
            <a:pPr marL="0" indent="0">
              <a:buNone/>
            </a:pPr>
            <a:r>
              <a:rPr lang="en-US" altLang="zh-CN" dirty="0"/>
              <a:t>}</a:t>
            </a:r>
          </a:p>
          <a:p>
            <a:pPr marL="0" indent="0">
              <a:buNone/>
            </a:pPr>
            <a:r>
              <a:rPr lang="en-US" altLang="zh-CN" dirty="0">
                <a:solidFill>
                  <a:srgbClr val="FF0000"/>
                </a:solidFill>
              </a:rPr>
              <a:t>@</a:t>
            </a:r>
            <a:r>
              <a:rPr lang="en-US" altLang="zh-CN" dirty="0" err="1">
                <a:solidFill>
                  <a:srgbClr val="FF0000"/>
                </a:solidFill>
              </a:rPr>
              <a:t>FunctionalInterface</a:t>
            </a:r>
            <a:r>
              <a:rPr lang="zh-CN" altLang="en-US" dirty="0">
                <a:solidFill>
                  <a:srgbClr val="FF0000"/>
                </a:solidFill>
              </a:rPr>
              <a:t>：</a:t>
            </a:r>
            <a:r>
              <a:rPr lang="en-US" altLang="zh-CN" dirty="0"/>
              <a:t>Java 8</a:t>
            </a:r>
            <a:r>
              <a:rPr lang="zh-CN" altLang="en-US" dirty="0"/>
              <a:t>中专门为函数式接口引入了一个新的注解该注解可用于一个接口的定义上</a:t>
            </a:r>
            <a:r>
              <a:rPr lang="en-US" altLang="zh-CN" dirty="0"/>
              <a:t>,</a:t>
            </a:r>
            <a:r>
              <a:rPr lang="zh-CN" altLang="en-US" dirty="0"/>
              <a:t>一旦使用该注解来定义接口，编译器将会强制检查该接口是否确实有且仅有一个抽象方法，否则将会报错。需要注意的是，即使不使用该注解，只要满足函数式接口的定义，这仍然是一个函数式接口，使用起来都一样。</a:t>
            </a:r>
            <a:endParaRPr lang="en-US" altLang="zh-CN" dirty="0">
              <a:solidFill>
                <a:srgbClr val="FF0000"/>
              </a:solidFill>
            </a:endParaRPr>
          </a:p>
          <a:p>
            <a:pPr marL="0" indent="0">
              <a:buNone/>
            </a:pPr>
            <a:endParaRPr lang="zh-CN" altLang="en-US" dirty="0">
              <a:solidFill>
                <a:srgbClr val="FF0000"/>
              </a:solidFill>
            </a:endParaRPr>
          </a:p>
        </p:txBody>
      </p:sp>
    </p:spTree>
    <p:extLst>
      <p:ext uri="{BB962C8B-B14F-4D97-AF65-F5344CB8AC3E}">
        <p14:creationId xmlns:p14="http://schemas.microsoft.com/office/powerpoint/2010/main" val="3319872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94A8E-E504-4885-9E47-3D85FC11B9D3}"/>
              </a:ext>
            </a:extLst>
          </p:cNvPr>
          <p:cNvSpPr>
            <a:spLocks noGrp="1"/>
          </p:cNvSpPr>
          <p:nvPr>
            <p:ph type="title"/>
          </p:nvPr>
        </p:nvSpPr>
        <p:spPr>
          <a:xfrm>
            <a:off x="0" y="-9727"/>
            <a:ext cx="12192000" cy="690664"/>
          </a:xfrm>
        </p:spPr>
        <p:txBody>
          <a:bodyPr>
            <a:normAutofit fontScale="90000"/>
          </a:bodyPr>
          <a:lstStyle/>
          <a:p>
            <a:r>
              <a:rPr lang="en-US" altLang="zh-CN" b="1" dirty="0"/>
              <a:t>							</a:t>
            </a:r>
            <a:r>
              <a:rPr lang="en-US" altLang="zh-CN" b="1" i="1" dirty="0"/>
              <a:t>	Stream</a:t>
            </a:r>
            <a:r>
              <a:rPr lang="zh-CN" altLang="en-US" b="1" i="1" dirty="0"/>
              <a:t>流式算法</a:t>
            </a:r>
            <a:br>
              <a:rPr lang="en-US" altLang="zh-CN" b="1" i="1" dirty="0"/>
            </a:br>
            <a:br>
              <a:rPr lang="zh-CN" altLang="en-US" b="1" dirty="0"/>
            </a:br>
            <a:endParaRPr lang="zh-CN" altLang="en-US" dirty="0"/>
          </a:p>
        </p:txBody>
      </p:sp>
      <p:sp>
        <p:nvSpPr>
          <p:cNvPr id="3" name="内容占位符 2">
            <a:extLst>
              <a:ext uri="{FF2B5EF4-FFF2-40B4-BE49-F238E27FC236}">
                <a16:creationId xmlns:a16="http://schemas.microsoft.com/office/drawing/2014/main" id="{339AC3AF-23B9-4626-9286-1C74D625C752}"/>
              </a:ext>
            </a:extLst>
          </p:cNvPr>
          <p:cNvSpPr>
            <a:spLocks noGrp="1"/>
          </p:cNvSpPr>
          <p:nvPr>
            <p:ph idx="1"/>
          </p:nvPr>
        </p:nvSpPr>
        <p:spPr>
          <a:xfrm>
            <a:off x="0" y="680937"/>
            <a:ext cx="12192000" cy="6177063"/>
          </a:xfrm>
        </p:spPr>
        <p:txBody>
          <a:bodyPr>
            <a:normAutofit fontScale="92500" lnSpcReduction="20000"/>
          </a:bodyPr>
          <a:lstStyle/>
          <a:p>
            <a:r>
              <a:rPr lang="zh-CN" altLang="en-US" dirty="0"/>
              <a:t>特点：简洁、高效、易懂</a:t>
            </a:r>
            <a:endParaRPr lang="en-US" altLang="zh-CN" dirty="0"/>
          </a:p>
          <a:p>
            <a:r>
              <a:rPr lang="zh-CN" altLang="en-US" dirty="0"/>
              <a:t>使用场景：下面都是自己的一些理解，如果有错误，请多指教；</a:t>
            </a:r>
            <a:r>
              <a:rPr lang="en-US" altLang="zh-CN" dirty="0"/>
              <a:t>stream</a:t>
            </a:r>
            <a:r>
              <a:rPr lang="zh-CN" altLang="en-US" dirty="0"/>
              <a:t>流主要对集合进行操作，在真正的项目中有许多操作结合这样的场景，比如说我们从数据库查询出来的数据，需要做一层过滤，再比如所，我们要在结果集里对数据进行操作等，这写都需要我们做循环，再筛选，再进行操作，其实这并不难，但这些都给我们增加了大量的代码量，如果用</a:t>
            </a:r>
            <a:r>
              <a:rPr lang="en-US" altLang="zh-CN" dirty="0"/>
              <a:t>stream</a:t>
            </a:r>
            <a:r>
              <a:rPr lang="zh-CN" altLang="en-US" dirty="0"/>
              <a:t>流，用一行代码就可以解决我们的需求！</a:t>
            </a:r>
          </a:p>
          <a:p>
            <a:r>
              <a:rPr lang="zh-CN" altLang="en-US" dirty="0"/>
              <a:t>“比如我们希望对一个包含整数的集合中筛选出所有的偶数，并将其封装成为一个新的</a:t>
            </a:r>
            <a:r>
              <a:rPr lang="en-US" altLang="zh-CN" dirty="0"/>
              <a:t>List</a:t>
            </a:r>
            <a:r>
              <a:rPr lang="zh-CN" altLang="en-US" dirty="0"/>
              <a:t>返回”</a:t>
            </a:r>
            <a:endParaRPr lang="en-US" altLang="zh-CN" dirty="0"/>
          </a:p>
          <a:p>
            <a:r>
              <a:rPr lang="en-US" altLang="zh-CN" dirty="0">
                <a:solidFill>
                  <a:srgbClr val="FF0000"/>
                </a:solidFill>
              </a:rPr>
              <a:t>java 8</a:t>
            </a:r>
            <a:r>
              <a:rPr lang="zh-CN" altLang="en-US" dirty="0">
                <a:solidFill>
                  <a:srgbClr val="FF0000"/>
                </a:solidFill>
              </a:rPr>
              <a:t>之前的处理方案</a:t>
            </a:r>
            <a:r>
              <a:rPr lang="zh-CN" altLang="en-US" dirty="0"/>
              <a:t>：</a:t>
            </a:r>
            <a:endParaRPr lang="en-US" altLang="zh-CN" dirty="0"/>
          </a:p>
          <a:p>
            <a:pPr lvl="1"/>
            <a:r>
              <a:rPr lang="en-US" altLang="zh-CN" dirty="0"/>
              <a:t>List&lt;Integer&gt; evens = new </a:t>
            </a:r>
            <a:r>
              <a:rPr lang="en-US" altLang="zh-CN" dirty="0" err="1"/>
              <a:t>ArrayList</a:t>
            </a:r>
            <a:r>
              <a:rPr lang="en-US" altLang="zh-CN" dirty="0"/>
              <a:t>&lt;&gt;(); </a:t>
            </a:r>
          </a:p>
          <a:p>
            <a:pPr lvl="1"/>
            <a:r>
              <a:rPr lang="en-US" altLang="zh-CN" dirty="0"/>
              <a:t>for (final Integer num : </a:t>
            </a:r>
            <a:r>
              <a:rPr lang="en-US" altLang="zh-CN" dirty="0" err="1"/>
              <a:t>nums</a:t>
            </a:r>
            <a:r>
              <a:rPr lang="en-US" altLang="zh-CN" dirty="0"/>
              <a:t>) {</a:t>
            </a:r>
          </a:p>
          <a:p>
            <a:pPr lvl="2"/>
            <a:r>
              <a:rPr lang="en-US" altLang="zh-CN" dirty="0"/>
              <a:t> if (num % 2 == 0) {</a:t>
            </a:r>
          </a:p>
          <a:p>
            <a:pPr lvl="3"/>
            <a:r>
              <a:rPr lang="en-US" altLang="zh-CN" dirty="0"/>
              <a:t> </a:t>
            </a:r>
            <a:r>
              <a:rPr lang="en-US" altLang="zh-CN" b="1" dirty="0" err="1"/>
              <a:t>evens.add</a:t>
            </a:r>
            <a:r>
              <a:rPr lang="en-US" altLang="zh-CN" b="1" dirty="0"/>
              <a:t>(num);</a:t>
            </a:r>
          </a:p>
          <a:p>
            <a:pPr lvl="2"/>
            <a:r>
              <a:rPr lang="en-US" altLang="zh-CN" dirty="0"/>
              <a:t> }</a:t>
            </a:r>
          </a:p>
          <a:p>
            <a:pPr lvl="1"/>
            <a:r>
              <a:rPr lang="en-US" altLang="zh-CN" dirty="0"/>
              <a:t> }</a:t>
            </a:r>
          </a:p>
          <a:p>
            <a:r>
              <a:rPr lang="zh-CN" altLang="en-US" dirty="0"/>
              <a:t>通过</a:t>
            </a:r>
            <a:r>
              <a:rPr lang="en-US" altLang="zh-CN" dirty="0"/>
              <a:t>java8</a:t>
            </a:r>
            <a:r>
              <a:rPr lang="zh-CN" altLang="en-US" dirty="0"/>
              <a:t>的流式处理，我们可以将代码简化为：</a:t>
            </a:r>
            <a:endParaRPr lang="en-US" altLang="zh-CN" dirty="0"/>
          </a:p>
          <a:p>
            <a:r>
              <a:rPr lang="en-US" altLang="zh-CN" dirty="0"/>
              <a:t>List&lt;Integer&gt; evens = </a:t>
            </a:r>
            <a:r>
              <a:rPr lang="en-US" altLang="zh-CN" dirty="0" err="1"/>
              <a:t>nums.stream</a:t>
            </a:r>
            <a:r>
              <a:rPr lang="en-US" altLang="zh-CN" dirty="0"/>
              <a:t>().filter(num -&gt; num % 2 == 0).collect(</a:t>
            </a:r>
            <a:r>
              <a:rPr lang="en-US" altLang="zh-CN" dirty="0" err="1"/>
              <a:t>Collectors.toList</a:t>
            </a:r>
            <a:r>
              <a:rPr lang="en-US" altLang="zh-CN" dirty="0"/>
              <a:t>());</a:t>
            </a:r>
          </a:p>
          <a:p>
            <a:r>
              <a:rPr lang="zh-CN" altLang="en-US" dirty="0">
                <a:solidFill>
                  <a:srgbClr val="FF0000"/>
                </a:solidFill>
              </a:rPr>
              <a:t>含义：</a:t>
            </a:r>
            <a:r>
              <a:rPr lang="zh-CN" altLang="en-US" dirty="0"/>
              <a:t>先简单解释一下上面这行语句的含义，</a:t>
            </a:r>
            <a:r>
              <a:rPr lang="en-US" altLang="zh-CN" dirty="0"/>
              <a:t>stream()</a:t>
            </a:r>
            <a:r>
              <a:rPr lang="zh-CN" altLang="en-US" dirty="0"/>
              <a:t>操作将集合转换成一个流，</a:t>
            </a:r>
            <a:r>
              <a:rPr lang="en-US" altLang="zh-CN" dirty="0"/>
              <a:t>filter()</a:t>
            </a:r>
            <a:r>
              <a:rPr lang="zh-CN" altLang="en-US" dirty="0"/>
              <a:t>执行我们自定义的筛选处理，这里是通过</a:t>
            </a:r>
            <a:r>
              <a:rPr lang="en-US" altLang="zh-CN" dirty="0"/>
              <a:t>lambda</a:t>
            </a:r>
            <a:r>
              <a:rPr lang="zh-CN" altLang="en-US" dirty="0"/>
              <a:t>表达式筛选出所有偶数，最后我们通过</a:t>
            </a:r>
            <a:r>
              <a:rPr lang="en-US" altLang="zh-CN" dirty="0"/>
              <a:t>collect()</a:t>
            </a:r>
            <a:r>
              <a:rPr lang="zh-CN" altLang="en-US" dirty="0"/>
              <a:t>对结果进行封装处理，并通过</a:t>
            </a:r>
            <a:r>
              <a:rPr lang="en-US" altLang="zh-CN" dirty="0" err="1"/>
              <a:t>Collectors.toList</a:t>
            </a:r>
            <a:r>
              <a:rPr lang="en-US" altLang="zh-CN" dirty="0"/>
              <a:t>()</a:t>
            </a:r>
            <a:r>
              <a:rPr lang="zh-CN" altLang="en-US" dirty="0"/>
              <a:t>指定其封装成为一个</a:t>
            </a:r>
            <a:r>
              <a:rPr lang="en-US" altLang="zh-CN" dirty="0"/>
              <a:t>List</a:t>
            </a:r>
            <a:r>
              <a:rPr lang="zh-CN" altLang="en-US" dirty="0"/>
              <a:t>集合返回。</a:t>
            </a:r>
            <a:endParaRPr lang="en-US" altLang="zh-CN" dirty="0"/>
          </a:p>
          <a:p>
            <a:endParaRPr lang="en-US" altLang="zh-CN" dirty="0"/>
          </a:p>
          <a:p>
            <a:r>
              <a:rPr lang="en-US" altLang="zh-CN" dirty="0">
                <a:hlinkClick r:id="rId2"/>
              </a:rPr>
              <a:t>https://blog.csdn.net/papima/article/details/81808445</a:t>
            </a:r>
            <a:endParaRPr lang="zh-CN" altLang="en-US" dirty="0"/>
          </a:p>
        </p:txBody>
      </p:sp>
    </p:spTree>
    <p:extLst>
      <p:ext uri="{BB962C8B-B14F-4D97-AF65-F5344CB8AC3E}">
        <p14:creationId xmlns:p14="http://schemas.microsoft.com/office/powerpoint/2010/main" val="3495620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5AD22C2-8890-4930-8502-9FAC201E4A0D}"/>
              </a:ext>
            </a:extLst>
          </p:cNvPr>
          <p:cNvSpPr>
            <a:spLocks noGrp="1"/>
          </p:cNvSpPr>
          <p:nvPr>
            <p:ph idx="1"/>
          </p:nvPr>
        </p:nvSpPr>
        <p:spPr>
          <a:xfrm>
            <a:off x="65787" y="1"/>
            <a:ext cx="12126214" cy="6858000"/>
          </a:xfrm>
        </p:spPr>
        <p:txBody>
          <a:bodyPr/>
          <a:lstStyle/>
          <a:p>
            <a:r>
              <a:rPr lang="zh-CN" altLang="en-US" sz="2000" dirty="0"/>
              <a:t>由上面的例子可以看出，</a:t>
            </a:r>
            <a:r>
              <a:rPr lang="en-US" altLang="zh-CN" sz="2000" dirty="0"/>
              <a:t>java8</a:t>
            </a:r>
            <a:r>
              <a:rPr lang="zh-CN" altLang="en-US" sz="2000" dirty="0"/>
              <a:t>的流式处理极大的简化了对于集合的操作，实际上不光是集合，包括数组、文件等，只要是可以转换成流，我们都可以借助流式处理，类似于我们写</a:t>
            </a:r>
            <a:r>
              <a:rPr lang="en-US" altLang="zh-CN" sz="2000" dirty="0"/>
              <a:t>SQL</a:t>
            </a:r>
            <a:r>
              <a:rPr lang="zh-CN" altLang="en-US" sz="2000" dirty="0"/>
              <a:t>语句一样对其进行操作。</a:t>
            </a:r>
            <a:r>
              <a:rPr lang="en-US" altLang="zh-CN" sz="2000" dirty="0"/>
              <a:t>java8</a:t>
            </a:r>
            <a:r>
              <a:rPr lang="zh-CN" altLang="en-US" sz="2000" dirty="0"/>
              <a:t>通过内部迭代来实现对流的处理，一个流式处理可以分为三个部分：转换成流、中间操作、终端操作。（参见</a:t>
            </a:r>
            <a:r>
              <a:rPr lang="en-US" altLang="zh-CN" sz="2000" dirty="0" err="1"/>
              <a:t>StreamTest</a:t>
            </a:r>
            <a:r>
              <a:rPr lang="zh-CN" altLang="en-US" sz="2000" dirty="0"/>
              <a:t>类）</a:t>
            </a:r>
            <a:endParaRPr lang="en-US" altLang="zh-CN" sz="2000" dirty="0"/>
          </a:p>
          <a:p>
            <a:pPr marL="0" indent="0">
              <a:buNone/>
            </a:pPr>
            <a:endParaRPr lang="en-US" altLang="zh-CN" dirty="0"/>
          </a:p>
          <a:p>
            <a:pPr marL="0" indent="0">
              <a:buNone/>
            </a:pPr>
            <a:endParaRPr lang="zh-CN" altLang="en-US" dirty="0"/>
          </a:p>
        </p:txBody>
      </p:sp>
      <p:pic>
        <p:nvPicPr>
          <p:cNvPr id="1028" name="Picture 4" descr="https://img-blog.csdn.net/20170215093744524?watermark/2/text/aHR0cDovL2Jsb2cuY3Nkbi5uZXQvaGo3amF5/font/5a6L5L2T/fontsize/400/fill/I0JBQkFCMA==/dissolve/70/gravity/Center">
            <a:extLst>
              <a:ext uri="{FF2B5EF4-FFF2-40B4-BE49-F238E27FC236}">
                <a16:creationId xmlns:a16="http://schemas.microsoft.com/office/drawing/2014/main" id="{7E67669D-6A63-4AAA-9ADD-1B3E0327C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662" y="1500056"/>
            <a:ext cx="11517551" cy="5357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257304"/>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1221</TotalTime>
  <Words>663</Words>
  <Application>Microsoft Office PowerPoint</Application>
  <PresentationFormat>宽屏</PresentationFormat>
  <Paragraphs>49</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等线</vt:lpstr>
      <vt:lpstr>等线 Light</vt:lpstr>
      <vt:lpstr>Arial</vt:lpstr>
      <vt:lpstr>Courier New</vt:lpstr>
      <vt:lpstr>Trebuchet MS</vt:lpstr>
      <vt:lpstr>Wingdings 3</vt:lpstr>
      <vt:lpstr>平面</vt:lpstr>
      <vt:lpstr>JAVA 1.8 新特性</vt:lpstr>
      <vt:lpstr>      Lambda表达式</vt:lpstr>
      <vt:lpstr>       方法引用</vt:lpstr>
      <vt:lpstr>       函数式接口 </vt:lpstr>
      <vt:lpstr>        Stream流式算法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1.8 新特性</dc:title>
  <dc:creator>Administrator</dc:creator>
  <cp:lastModifiedBy>Administrator</cp:lastModifiedBy>
  <cp:revision>20</cp:revision>
  <dcterms:created xsi:type="dcterms:W3CDTF">2019-06-19T07:05:04Z</dcterms:created>
  <dcterms:modified xsi:type="dcterms:W3CDTF">2019-06-24T09:19:19Z</dcterms:modified>
</cp:coreProperties>
</file>