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0F278-C7FB-4480-B3CC-989B47C0C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04BA4A-B79E-49A8-BFBE-947AC3467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5900A3-3389-4A69-82A4-62A9F761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DA249-CD5A-45D9-B457-A209FD3F7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76B416-5C9D-4B8E-BA42-721EB093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01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75161-9BE9-4044-A119-4591AB37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95DD76-1A8E-4AFF-87B1-897D7D0A4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14CBA-8B4C-49AA-81DB-67E8400D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F01263-8E6B-4CC4-873F-3CD9C9ED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6DAE17-D6BA-4EA2-80F3-EDBD29B7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73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17F33B-9BE9-4457-A0D4-851765995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395A1D-F454-4C31-8C17-72E82BD2E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F7FA0C-1F75-4076-A59E-EB0C1A3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122128-3B9B-46AF-B710-29424D81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68BCCD-33C3-4655-BDA4-DAA71311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3E7D7F-0B8D-4AC6-BB7D-2D16E019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978D68-1D8B-4DB8-9A99-530FD7ED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584E91-863E-4574-8ACB-39754BAC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3ACB7F-D406-487F-B4A5-D1E100CB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A69DAE-FF25-438B-8187-E4FA2DBB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7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93335-38A9-4604-A7CF-9E3D2A8F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FB5AAA-3E80-482A-ADE9-FFC0DA59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618D61-7EB9-400D-B4F8-6155B41A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1A91E-60BD-487E-8B0A-1D2E9F56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09D5CE-4823-46CE-999B-8240BCD8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80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EE759-54E9-44E6-A2A0-6A9B8DE6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C5082-F1ED-4D07-AA5E-65578C8C7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E9B301-C526-47B7-A598-7CE143E77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24045C-E96F-4265-A4BF-95C1A333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8F6E41-ABF4-45C0-9F8D-129E37F3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57C7ED-92AD-4DFE-9A51-2C773D83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3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33F2C-15D3-4BDE-94F5-E1C27ACE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ADE1B2-929B-4148-8A39-482618DB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0CD26F-6A3E-46A7-B82F-C2CD89E7B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D02E96-68BA-4402-9F4B-3ACB7CD8F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03BD20-07A4-4E61-B37B-07332B680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2FEE21-8E7D-4AC8-A144-EC6694D5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9BAEE6-5655-4748-97FF-16E77214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F5087A8-91F9-415D-A80B-9870C196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53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50DB9-C988-4E06-87BC-27910DFC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5836C0-4324-47F8-8264-0BBF0368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FF8B70-4427-43D8-9EF2-D6B84CD1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228369-557E-4BDD-90C8-FC91D98B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1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9C7533-893B-4FF7-A528-273B6833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CD549B-E1F0-4414-9780-06A27E02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E229AA-A070-442E-B45E-837E5828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27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EFDB-80C0-4350-A893-8FC143C7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57067-E5AE-4B85-864D-B5F95A3B1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BA252C-1DE7-451B-9029-C33C3F737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27CA32-1124-4C56-8A13-EB5E89D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AFEBAC-1B11-4DA0-A102-C8AF605B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703FCF-7A77-47E8-BD5E-48687E3D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42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B8365-5B85-4408-ADC9-E4FB98F2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778403-87CA-410F-AE11-65AA0BDB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E921E0-CD9B-40CF-AFA2-A5DCEF76E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763786-6395-4385-BFDB-2517BA10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26C0A9-6F47-454B-8DAE-89FD2B11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A42F6C-8DAB-4BD7-8BA6-5CC27F8C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10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138A5-4EE2-4CC1-BA4B-9FEE3E88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F497BE-ACAA-4D69-81CA-97F06902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3D17E8-E160-42BE-8D39-F286F9C66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665A-3BC3-4F07-95BF-8CDB0341437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2F8B8-81A0-4B02-8E55-5CAA5A664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BC463-6457-456D-86A3-03D77D706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0601-A0DE-4553-A377-1A6A36FB58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1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CA3093A-D2F0-4D4F-96EC-075010621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3062"/>
            <a:ext cx="9144000" cy="1049973"/>
          </a:xfrm>
        </p:spPr>
        <p:txBody>
          <a:bodyPr>
            <a:normAutofit fontScale="9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Забайкальского края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автономное профессиональное образовательное учреждение 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«Забайкальский горный колледж им. М.И.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Агошкова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b="1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294F8C3-34D9-4D11-93F5-A7CB53459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855" y="2584258"/>
            <a:ext cx="9890289" cy="1301613"/>
          </a:xfrm>
        </p:spPr>
        <p:txBody>
          <a:bodyPr>
            <a:normAutofit lnSpcReduction="1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универсальной</a:t>
            </a:r>
          </a:p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 обучения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A714B-5471-4BA6-BB6A-5B92C466768B}"/>
              </a:ext>
            </a:extLst>
          </p:cNvPr>
          <p:cNvSpPr txBox="1"/>
          <p:nvPr/>
        </p:nvSpPr>
        <p:spPr>
          <a:xfrm>
            <a:off x="8402128" y="4989939"/>
            <a:ext cx="3678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ИСиП-22-4к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Буянов Никита Родионович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дипломного проекта: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Бакшеева Александра Альбертовна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FA722-2D12-49EA-9569-58B65B7AABF2}"/>
              </a:ext>
            </a:extLst>
          </p:cNvPr>
          <p:cNvSpPr txBox="1"/>
          <p:nvPr/>
        </p:nvSpPr>
        <p:spPr>
          <a:xfrm>
            <a:off x="5493469" y="6315606"/>
            <a:ext cx="120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 2025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51120D-9051-4F8A-A49A-C61D57D01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7988" y="47243"/>
            <a:ext cx="1212462" cy="13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38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79768A-A785-4CC4-B8A9-DAC5CD0076A8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содержание работы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5FD0C-F186-4863-A4C8-814A664086CE}"/>
              </a:ext>
            </a:extLst>
          </p:cNvPr>
          <p:cNvSpPr txBox="1"/>
          <p:nvPr/>
        </p:nvSpPr>
        <p:spPr>
          <a:xfrm>
            <a:off x="523208" y="5013150"/>
            <a:ext cx="5170225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5 – </a:t>
            </a:r>
            <a:r>
              <a:rPr lang="ru-RU" sz="1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Вайрфрейм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домашней страницы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8C5984-FEED-4C81-B94A-5C3DBC96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9" y="1983379"/>
            <a:ext cx="5170226" cy="28912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96B320-44EE-465D-824D-AE9957F0B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67" y="1983379"/>
            <a:ext cx="5170226" cy="28821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6C0005-E403-44D9-8C18-A07DC9902B5D}"/>
              </a:ext>
            </a:extLst>
          </p:cNvPr>
          <p:cNvSpPr txBox="1"/>
          <p:nvPr/>
        </p:nvSpPr>
        <p:spPr>
          <a:xfrm>
            <a:off x="6498567" y="5013149"/>
            <a:ext cx="5170225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6 – Макет домашней страницы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31365-2D92-4813-B0E3-67A1EA46A9B7}"/>
              </a:ext>
            </a:extLst>
          </p:cNvPr>
          <p:cNvSpPr txBox="1"/>
          <p:nvPr/>
        </p:nvSpPr>
        <p:spPr>
          <a:xfrm>
            <a:off x="3322247" y="712633"/>
            <a:ext cx="591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разработки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360138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499E45-6FD5-432A-B679-9BF89612D301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содержание работы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996E9-ED6A-420D-8FDF-5D61F67F882F}"/>
              </a:ext>
            </a:extLst>
          </p:cNvPr>
          <p:cNvSpPr txBox="1"/>
          <p:nvPr/>
        </p:nvSpPr>
        <p:spPr>
          <a:xfrm>
            <a:off x="3754646" y="712633"/>
            <a:ext cx="5052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программного продукта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726AAC-C038-4B2D-BC4E-0E47D5A6B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164" y="1362973"/>
            <a:ext cx="2615204" cy="4946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D8C657-78E4-4992-A71E-CA20281E3B27}"/>
              </a:ext>
            </a:extLst>
          </p:cNvPr>
          <p:cNvSpPr txBox="1"/>
          <p:nvPr/>
        </p:nvSpPr>
        <p:spPr>
          <a:xfrm>
            <a:off x="7254816" y="6356042"/>
            <a:ext cx="4735900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– Контекст базы данных в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ASP.NET API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1D399C-41D8-4704-A590-2FEC08D50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9" y="1574408"/>
            <a:ext cx="6287648" cy="4252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98CF5-B75B-4782-BD54-1B41E9CDE4E2}"/>
              </a:ext>
            </a:extLst>
          </p:cNvPr>
          <p:cNvSpPr txBox="1"/>
          <p:nvPr/>
        </p:nvSpPr>
        <p:spPr>
          <a:xfrm>
            <a:off x="1023669" y="6356042"/>
            <a:ext cx="4735900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7 –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ER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-диаграмма базы данных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PostgreSQL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9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499E45-6FD5-432A-B679-9BF89612D301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содержание работы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996E9-ED6A-420D-8FDF-5D61F67F882F}"/>
              </a:ext>
            </a:extLst>
          </p:cNvPr>
          <p:cNvSpPr txBox="1"/>
          <p:nvPr/>
        </p:nvSpPr>
        <p:spPr>
          <a:xfrm>
            <a:off x="3754646" y="712633"/>
            <a:ext cx="5052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программного продукта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5065A8-709B-42D7-9BAE-03416EBB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6" y="1449050"/>
            <a:ext cx="3921219" cy="17739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95D97D-86E3-4DCA-9BA9-82B476623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6" y="4141450"/>
            <a:ext cx="3997447" cy="17712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0B7FE5-D7FB-418C-B88C-510954EC1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364" y="1449050"/>
            <a:ext cx="4627418" cy="44749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96C4EF-FA0B-423E-80FF-A57DF24A6319}"/>
              </a:ext>
            </a:extLst>
          </p:cNvPr>
          <p:cNvSpPr txBox="1"/>
          <p:nvPr/>
        </p:nvSpPr>
        <p:spPr>
          <a:xfrm>
            <a:off x="224126" y="3234244"/>
            <a:ext cx="3921220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9 –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Точка входа клиентской части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867C5-06C4-4F07-AE98-CC0721FDEE05}"/>
              </a:ext>
            </a:extLst>
          </p:cNvPr>
          <p:cNvSpPr txBox="1"/>
          <p:nvPr/>
        </p:nvSpPr>
        <p:spPr>
          <a:xfrm>
            <a:off x="224126" y="5912742"/>
            <a:ext cx="3997447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10 –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Создание элемента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E06E4-B491-46CC-8B73-D9BDF28FC0CE}"/>
              </a:ext>
            </a:extLst>
          </p:cNvPr>
          <p:cNvSpPr txBox="1"/>
          <p:nvPr/>
        </p:nvSpPr>
        <p:spPr>
          <a:xfrm>
            <a:off x="5934364" y="5923951"/>
            <a:ext cx="4627417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11 –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Виртуальная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DOM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система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React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проекта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2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499E45-6FD5-432A-B679-9BF89612D301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содержание работы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996E9-ED6A-420D-8FDF-5D61F67F882F}"/>
              </a:ext>
            </a:extLst>
          </p:cNvPr>
          <p:cNvSpPr txBox="1"/>
          <p:nvPr/>
        </p:nvSpPr>
        <p:spPr>
          <a:xfrm>
            <a:off x="3754646" y="712633"/>
            <a:ext cx="5052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продукта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6957ED-93D1-4F4D-B1BF-82D3F0B5E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7" y="2391136"/>
            <a:ext cx="5926193" cy="30483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53ACB6-5376-4EEF-90C0-91174F834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33" y="1851498"/>
            <a:ext cx="5955236" cy="35880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AC2BF5-2859-4CBC-A6A9-56A8D814EE93}"/>
              </a:ext>
            </a:extLst>
          </p:cNvPr>
          <p:cNvSpPr txBox="1"/>
          <p:nvPr/>
        </p:nvSpPr>
        <p:spPr>
          <a:xfrm>
            <a:off x="106217" y="5439528"/>
            <a:ext cx="5926193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12 –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Тестирование методом «Белый ящик»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81399-0226-4DAC-9EC5-84835C3C2047}"/>
              </a:ext>
            </a:extLst>
          </p:cNvPr>
          <p:cNvSpPr txBox="1"/>
          <p:nvPr/>
        </p:nvSpPr>
        <p:spPr>
          <a:xfrm>
            <a:off x="6105633" y="5439527"/>
            <a:ext cx="5955236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13 –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Тестирование методом «Чёрный ящик»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9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499E45-6FD5-432A-B679-9BF89612D301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содержание работы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996E9-ED6A-420D-8FDF-5D61F67F882F}"/>
              </a:ext>
            </a:extLst>
          </p:cNvPr>
          <p:cNvSpPr txBox="1"/>
          <p:nvPr/>
        </p:nvSpPr>
        <p:spPr>
          <a:xfrm>
            <a:off x="3754646" y="712633"/>
            <a:ext cx="5052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дипломного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57837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B4EA5C-5901-4567-BD80-579397B13D49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роблематика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04C7A-A993-4BCD-8C85-4E9AF7C19D51}"/>
              </a:ext>
            </a:extLst>
          </p:cNvPr>
          <p:cNvSpPr txBox="1"/>
          <p:nvPr/>
        </p:nvSpPr>
        <p:spPr>
          <a:xfrm>
            <a:off x="985566" y="1028991"/>
            <a:ext cx="10142508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Современное образование сталкивается с рядом вызовов: растущий спрос на непрерывное обучение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разнообразие образовательных потребностей, необходимость персонализации, географическая разобщенность обучающихся и преподавателей. Существующие платформы зачастую узкоспециализированы (для школ, вузов и корпораций), сложны в адаптации или требуют значительных затрат на внедрение и поддержку.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3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79768A-A785-4CC4-B8A9-DAC5CD0076A8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349B0-EFF7-4073-8574-92237FA8B703}"/>
              </a:ext>
            </a:extLst>
          </p:cNvPr>
          <p:cNvSpPr txBox="1"/>
          <p:nvPr/>
        </p:nvSpPr>
        <p:spPr>
          <a:xfrm>
            <a:off x="985566" y="1028991"/>
            <a:ext cx="10142508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дипломного проекта стала разработка универсальной платформы обучения, обладающей ключевыми характеристиками гибкости, масштабируемости и удобства использования для всех участников образовательного процесса, а также для людей, которые хотят получить дополнительные знания.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93674-590B-49AC-A977-7533B1E94B4F}"/>
              </a:ext>
            </a:extLst>
          </p:cNvPr>
          <p:cNvSpPr txBox="1"/>
          <p:nvPr/>
        </p:nvSpPr>
        <p:spPr>
          <a:xfrm>
            <a:off x="985566" y="2790232"/>
            <a:ext cx="10142508" cy="40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были решены следующие задачи: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689D0-8860-42B0-BC66-786508673635}"/>
              </a:ext>
            </a:extLst>
          </p:cNvPr>
          <p:cNvSpPr txBox="1"/>
          <p:nvPr/>
        </p:nvSpPr>
        <p:spPr>
          <a:xfrm>
            <a:off x="985566" y="3196369"/>
            <a:ext cx="10142507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области;</a:t>
            </a:r>
          </a:p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требований;</a:t>
            </a:r>
          </a:p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разработки программного продукта;</a:t>
            </a:r>
          </a:p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программного продукта;</a:t>
            </a:r>
          </a:p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 программного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130308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79768A-A785-4CC4-B8A9-DAC5CD0076A8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содержание работы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8EB7-F26E-4BD1-BB71-DCFC53E09089}"/>
              </a:ext>
            </a:extLst>
          </p:cNvPr>
          <p:cNvSpPr txBox="1"/>
          <p:nvPr/>
        </p:nvSpPr>
        <p:spPr>
          <a:xfrm>
            <a:off x="985566" y="1356795"/>
            <a:ext cx="10142508" cy="317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В современном обществе наблюдается значительный рост спроса на знания и навыки, что закономерно привело к увеличению зависимости людей от возможностей дополнительного образования, предоставляемого через глобальную сеть Интернет. Одним из ключевых инструментов в образовании, является веб-приложения. Дополнением, а часто основным или предпочтительным источником обучения для широких слоев населения, стремящихся к профессиональному развитию и личностному росту. Параллельно с этим, традиционные образовательные учреждения - школы, колледжи, университеты - активно и стремительно внедряют разнообразные цифровые технологии, стремясь модернизировать и повысить эффективность учебного процесса, сделать его более гибким, интерактивным и отвечающим вызовам цифровой эпохи.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1C919-0C2C-4E70-8037-F93AA5A2C1D7}"/>
              </a:ext>
            </a:extLst>
          </p:cNvPr>
          <p:cNvSpPr txBox="1"/>
          <p:nvPr/>
        </p:nvSpPr>
        <p:spPr>
          <a:xfrm>
            <a:off x="3754646" y="712633"/>
            <a:ext cx="5052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4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79768A-A785-4CC4-B8A9-DAC5CD0076A8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содержание работы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18EB7-F26E-4BD1-BB71-DCFC53E09089}"/>
              </a:ext>
            </a:extLst>
          </p:cNvPr>
          <p:cNvSpPr txBox="1"/>
          <p:nvPr/>
        </p:nvSpPr>
        <p:spPr>
          <a:xfrm>
            <a:off x="985566" y="1356795"/>
            <a:ext cx="10142508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Для разработки универсальной платформы образования, которо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е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удовлетворяло бы основные потребности программного продукта, необходимо детально разобраться с ключевыми требованиями платформы. Анализ требований станет фундаментом для создания полноценного и эффективного веб-приложения.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1C919-0C2C-4E70-8037-F93AA5A2C1D7}"/>
              </a:ext>
            </a:extLst>
          </p:cNvPr>
          <p:cNvSpPr txBox="1"/>
          <p:nvPr/>
        </p:nvSpPr>
        <p:spPr>
          <a:xfrm>
            <a:off x="3754646" y="712633"/>
            <a:ext cx="5052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требований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EF9EA-2731-4D66-9145-7F4C1F902608}"/>
              </a:ext>
            </a:extLst>
          </p:cNvPr>
          <p:cNvSpPr txBox="1"/>
          <p:nvPr/>
        </p:nvSpPr>
        <p:spPr>
          <a:xfrm>
            <a:off x="985566" y="3022863"/>
            <a:ext cx="10142508" cy="40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требованиями будут являться: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02580-1D30-4C75-932B-4943C350B875}"/>
              </a:ext>
            </a:extLst>
          </p:cNvPr>
          <p:cNvSpPr txBox="1"/>
          <p:nvPr/>
        </p:nvSpPr>
        <p:spPr>
          <a:xfrm>
            <a:off x="985566" y="3429000"/>
            <a:ext cx="1014250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требования;</a:t>
            </a:r>
          </a:p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требования;</a:t>
            </a:r>
          </a:p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аппаратному и программному обеспечению;</a:t>
            </a:r>
          </a:p>
          <a:p>
            <a:pPr marL="342900" indent="-342900" algn="just">
              <a:lnSpc>
                <a:spcPct val="125000"/>
              </a:lnSpc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168699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79768A-A785-4CC4-B8A9-DAC5CD0076A8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содержание работы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1C919-0C2C-4E70-8037-F93AA5A2C1D7}"/>
              </a:ext>
            </a:extLst>
          </p:cNvPr>
          <p:cNvSpPr txBox="1"/>
          <p:nvPr/>
        </p:nvSpPr>
        <p:spPr>
          <a:xfrm>
            <a:off x="3322247" y="712633"/>
            <a:ext cx="591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разработки программного продукта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B5B1EB-320C-4969-B8B7-5D2D0B04C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68" y="1577561"/>
            <a:ext cx="6167863" cy="3702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93BF0A-1D73-45CF-AB50-AA8471977B44}"/>
              </a:ext>
            </a:extLst>
          </p:cNvPr>
          <p:cNvSpPr txBox="1"/>
          <p:nvPr/>
        </p:nvSpPr>
        <p:spPr>
          <a:xfrm>
            <a:off x="3139652" y="5374001"/>
            <a:ext cx="5834332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1 – Диаграмма прецедентов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6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111DE8-302E-4DB2-8EE7-15680C0C4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7288" y="1174298"/>
            <a:ext cx="4442603" cy="5216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5FD0C-F186-4863-A4C8-814A664086CE}"/>
              </a:ext>
            </a:extLst>
          </p:cNvPr>
          <p:cNvSpPr txBox="1"/>
          <p:nvPr/>
        </p:nvSpPr>
        <p:spPr>
          <a:xfrm>
            <a:off x="4761599" y="6391223"/>
            <a:ext cx="2590437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2 –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ER-</a:t>
            </a: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диаграмма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E4854-18BE-4A52-A265-C965F71C3C6B}"/>
              </a:ext>
            </a:extLst>
          </p:cNvPr>
          <p:cNvSpPr txBox="1"/>
          <p:nvPr/>
        </p:nvSpPr>
        <p:spPr>
          <a:xfrm>
            <a:off x="3322247" y="712633"/>
            <a:ext cx="591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разработки программного продукта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16204-D9A9-4781-BDD0-2FFE32AA0CF5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содержание работы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1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79768A-A785-4CC4-B8A9-DAC5CD0076A8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содержание работы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111DE8-302E-4DB2-8EE7-15680C0C4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3" y="1883741"/>
            <a:ext cx="7762873" cy="3885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5FD0C-F186-4863-A4C8-814A664086CE}"/>
              </a:ext>
            </a:extLst>
          </p:cNvPr>
          <p:cNvSpPr txBox="1"/>
          <p:nvPr/>
        </p:nvSpPr>
        <p:spPr>
          <a:xfrm>
            <a:off x="3139652" y="5894289"/>
            <a:ext cx="5834332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3 – Используемые технологии в программном продукте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98A19-7A7F-4F35-865F-8C275EC042ED}"/>
              </a:ext>
            </a:extLst>
          </p:cNvPr>
          <p:cNvSpPr txBox="1"/>
          <p:nvPr/>
        </p:nvSpPr>
        <p:spPr>
          <a:xfrm>
            <a:off x="3322247" y="712633"/>
            <a:ext cx="591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разработки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341807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79768A-A785-4CC4-B8A9-DAC5CD0076A8}"/>
              </a:ext>
            </a:extLst>
          </p:cNvPr>
          <p:cNvSpPr txBox="1"/>
          <p:nvPr/>
        </p:nvSpPr>
        <p:spPr>
          <a:xfrm>
            <a:off x="3754646" y="250968"/>
            <a:ext cx="505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содержание работы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5FD0C-F186-4863-A4C8-814A664086CE}"/>
              </a:ext>
            </a:extLst>
          </p:cNvPr>
          <p:cNvSpPr txBox="1"/>
          <p:nvPr/>
        </p:nvSpPr>
        <p:spPr>
          <a:xfrm>
            <a:off x="3181347" y="5444471"/>
            <a:ext cx="5834332" cy="33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Рисунок 4 – Используемые технологии стека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1A1B56-55BA-4077-9F8A-15BFD5900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183" y="1662135"/>
            <a:ext cx="8477633" cy="3533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5CF2AB-03A4-400D-8C28-D79237A1B952}"/>
              </a:ext>
            </a:extLst>
          </p:cNvPr>
          <p:cNvSpPr txBox="1"/>
          <p:nvPr/>
        </p:nvSpPr>
        <p:spPr>
          <a:xfrm>
            <a:off x="3322247" y="712633"/>
            <a:ext cx="59177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разработки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31777453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446</TotalTime>
  <Words>492</Words>
  <Application>Microsoft Office PowerPoint</Application>
  <PresentationFormat>Широкоэкранный</PresentationFormat>
  <Paragraphs>60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и науки  Забайкальского края Государственное автономное профессиональное образовательное учреждение   «Забайкальский горный колледж им. М.И. Агошкова»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 Забайкальского края Государственное автономное профессиональное образовательное учреждение   «Забайкальский горный колледж им. М.И. Агошкова»</dc:title>
  <dc:creator>𝑵𝒊𝒌𝒊𝒕𝒂 𝑩𝒖𝒚𝒂𝒏𝒐𝒗🧸</dc:creator>
  <cp:lastModifiedBy>𝑵𝒊𝒌𝒊𝒕𝒂 𝑩𝒖𝒚𝒂𝒏𝒐𝒗🧸</cp:lastModifiedBy>
  <cp:revision>44</cp:revision>
  <dcterms:created xsi:type="dcterms:W3CDTF">2025-06-05T14:19:08Z</dcterms:created>
  <dcterms:modified xsi:type="dcterms:W3CDTF">2025-06-06T10:10:32Z</dcterms:modified>
</cp:coreProperties>
</file>