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6" r:id="rId5"/>
    <p:sldId id="269" r:id="rId6"/>
    <p:sldId id="283" r:id="rId7"/>
    <p:sldId id="268" r:id="rId8"/>
    <p:sldId id="270" r:id="rId9"/>
    <p:sldId id="271" r:id="rId10"/>
    <p:sldId id="279" r:id="rId11"/>
    <p:sldId id="280" r:id="rId12"/>
    <p:sldId id="281" r:id="rId13"/>
    <p:sldId id="272" r:id="rId14"/>
    <p:sldId id="282" r:id="rId15"/>
    <p:sldId id="273" r:id="rId16"/>
    <p:sldId id="274" r:id="rId17"/>
    <p:sldId id="27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B4DD"/>
    <a:srgbClr val="0976C8"/>
    <a:srgbClr val="000098"/>
    <a:srgbClr val="00A8EE"/>
    <a:srgbClr val="1D6685"/>
    <a:srgbClr val="04A0E9"/>
    <a:srgbClr val="00A7EE"/>
    <a:srgbClr val="2A1772"/>
    <a:srgbClr val="FFFFFF"/>
    <a:srgbClr val="330F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4" autoAdjust="0"/>
    <p:restoredTop sz="94660"/>
  </p:normalViewPr>
  <p:slideViewPr>
    <p:cSldViewPr snapToGrid="0">
      <p:cViewPr varScale="1">
        <p:scale>
          <a:sx n="88" d="100"/>
          <a:sy n="88" d="100"/>
        </p:scale>
        <p:origin x="-221"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2.wdp"/><Relationship Id="rId7"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67ABD5-A362-45EF-9987-2C6186739F84}"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78BE4-E71A-4AE6-8999-30644C9071D1}" type="slidenum">
              <a:rPr lang="en-IN" smtClean="0"/>
              <a:pPr/>
              <a:t>‹#›</a:t>
            </a:fld>
            <a:endParaRPr lang="en-IN"/>
          </a:p>
        </p:txBody>
      </p:sp>
    </p:spTree>
    <p:extLst>
      <p:ext uri="{BB962C8B-B14F-4D97-AF65-F5344CB8AC3E}">
        <p14:creationId xmlns="" xmlns:p14="http://schemas.microsoft.com/office/powerpoint/2010/main" val="13988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0" name="Freeform 9"/>
          <p:cNvSpPr/>
          <p:nvPr userDrawn="1"/>
        </p:nvSpPr>
        <p:spPr>
          <a:xfrm rot="11348698" flipH="1">
            <a:off x="-6550" y="6541008"/>
            <a:ext cx="1665254" cy="434314"/>
          </a:xfrm>
          <a:custGeom>
            <a:avLst/>
            <a:gdLst>
              <a:gd name="connsiteX0" fmla="*/ 0 w 1569025"/>
              <a:gd name="connsiteY0" fmla="*/ 334496 h 374853"/>
              <a:gd name="connsiteX1" fmla="*/ 0 w 1569025"/>
              <a:gd name="connsiteY1" fmla="*/ 300004 h 374853"/>
              <a:gd name="connsiteX2" fmla="*/ 45140 w 1569025"/>
              <a:gd name="connsiteY2" fmla="*/ 0 h 374853"/>
              <a:gd name="connsiteX3" fmla="*/ 1569025 w 1569025"/>
              <a:gd name="connsiteY3" fmla="*/ 229287 h 374853"/>
              <a:gd name="connsiteX4" fmla="*/ 1569025 w 1569025"/>
              <a:gd name="connsiteY4" fmla="*/ 234713 h 374853"/>
              <a:gd name="connsiteX5" fmla="*/ 0 w 1569025"/>
              <a:gd name="connsiteY5" fmla="*/ 334496 h 374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9025" h="374853">
                <a:moveTo>
                  <a:pt x="0" y="334496"/>
                </a:moveTo>
                <a:lnTo>
                  <a:pt x="0" y="300004"/>
                </a:lnTo>
                <a:lnTo>
                  <a:pt x="45140" y="0"/>
                </a:lnTo>
                <a:lnTo>
                  <a:pt x="1569025" y="229287"/>
                </a:lnTo>
                <a:lnTo>
                  <a:pt x="1569025" y="234713"/>
                </a:lnTo>
                <a:cubicBezTo>
                  <a:pt x="784512" y="234713"/>
                  <a:pt x="784513" y="465790"/>
                  <a:pt x="0" y="334496"/>
                </a:cubicBezTo>
                <a:close/>
              </a:path>
            </a:pathLst>
          </a:custGeom>
          <a:solidFill>
            <a:srgbClr val="00A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11" name="Freeform 10"/>
          <p:cNvSpPr/>
          <p:nvPr userDrawn="1"/>
        </p:nvSpPr>
        <p:spPr>
          <a:xfrm rot="584880" flipH="1">
            <a:off x="10555130" y="-134112"/>
            <a:ext cx="1665254" cy="434314"/>
          </a:xfrm>
          <a:custGeom>
            <a:avLst/>
            <a:gdLst>
              <a:gd name="connsiteX0" fmla="*/ 0 w 1569025"/>
              <a:gd name="connsiteY0" fmla="*/ 334496 h 374853"/>
              <a:gd name="connsiteX1" fmla="*/ 0 w 1569025"/>
              <a:gd name="connsiteY1" fmla="*/ 300004 h 374853"/>
              <a:gd name="connsiteX2" fmla="*/ 45140 w 1569025"/>
              <a:gd name="connsiteY2" fmla="*/ 0 h 374853"/>
              <a:gd name="connsiteX3" fmla="*/ 1569025 w 1569025"/>
              <a:gd name="connsiteY3" fmla="*/ 229287 h 374853"/>
              <a:gd name="connsiteX4" fmla="*/ 1569025 w 1569025"/>
              <a:gd name="connsiteY4" fmla="*/ 234713 h 374853"/>
              <a:gd name="connsiteX5" fmla="*/ 0 w 1569025"/>
              <a:gd name="connsiteY5" fmla="*/ 334496 h 374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9025" h="374853">
                <a:moveTo>
                  <a:pt x="0" y="334496"/>
                </a:moveTo>
                <a:lnTo>
                  <a:pt x="0" y="300004"/>
                </a:lnTo>
                <a:lnTo>
                  <a:pt x="45140" y="0"/>
                </a:lnTo>
                <a:lnTo>
                  <a:pt x="1569025" y="229287"/>
                </a:lnTo>
                <a:lnTo>
                  <a:pt x="1569025" y="234713"/>
                </a:lnTo>
                <a:cubicBezTo>
                  <a:pt x="784512" y="234713"/>
                  <a:pt x="784513" y="465790"/>
                  <a:pt x="0" y="3344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3762" y="83045"/>
            <a:ext cx="2207386" cy="1103693"/>
          </a:xfrm>
          <a:prstGeom prst="rect">
            <a:avLst/>
          </a:prstGeom>
        </p:spPr>
      </p:pic>
    </p:spTree>
    <p:extLst>
      <p:ext uri="{BB962C8B-B14F-4D97-AF65-F5344CB8AC3E}">
        <p14:creationId xmlns="" xmlns:p14="http://schemas.microsoft.com/office/powerpoint/2010/main" val="47966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67ABD5-A362-45EF-9987-2C6186739F84}"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78BE4-E71A-4AE6-8999-30644C9071D1}" type="slidenum">
              <a:rPr lang="en-IN" smtClean="0"/>
              <a:pPr/>
              <a:t>‹#›</a:t>
            </a:fld>
            <a:endParaRPr lang="en-IN"/>
          </a:p>
        </p:txBody>
      </p:sp>
    </p:spTree>
    <p:extLst>
      <p:ext uri="{BB962C8B-B14F-4D97-AF65-F5344CB8AC3E}">
        <p14:creationId xmlns="" xmlns:p14="http://schemas.microsoft.com/office/powerpoint/2010/main" val="5981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Freeform 2"/>
          <p:cNvSpPr/>
          <p:nvPr userDrawn="1"/>
        </p:nvSpPr>
        <p:spPr>
          <a:xfrm rot="16200000">
            <a:off x="-1351277" y="1351277"/>
            <a:ext cx="6858000" cy="4155440"/>
          </a:xfrm>
          <a:custGeom>
            <a:avLst/>
            <a:gdLst>
              <a:gd name="connsiteX0" fmla="*/ 0 w 5143500"/>
              <a:gd name="connsiteY0" fmla="*/ 4870208 h 5093925"/>
              <a:gd name="connsiteX1" fmla="*/ 0 w 5143500"/>
              <a:gd name="connsiteY1" fmla="*/ 0 h 5093925"/>
              <a:gd name="connsiteX2" fmla="*/ 5143500 w 5143500"/>
              <a:gd name="connsiteY2" fmla="*/ 0 h 5093925"/>
              <a:gd name="connsiteX3" fmla="*/ 5143500 w 5143500"/>
              <a:gd name="connsiteY3" fmla="*/ 4137784 h 5093925"/>
              <a:gd name="connsiteX4" fmla="*/ 79132 w 5143500"/>
              <a:gd name="connsiteY4" fmla="*/ 4895436 h 509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093925">
                <a:moveTo>
                  <a:pt x="0" y="4870208"/>
                </a:moveTo>
                <a:lnTo>
                  <a:pt x="0" y="0"/>
                </a:lnTo>
                <a:lnTo>
                  <a:pt x="5143500" y="0"/>
                </a:lnTo>
                <a:lnTo>
                  <a:pt x="5143500" y="4137784"/>
                </a:lnTo>
                <a:cubicBezTo>
                  <a:pt x="2573672" y="4137784"/>
                  <a:pt x="2493365" y="5617359"/>
                  <a:pt x="79132" y="489543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 name="Freeform 1"/>
          <p:cNvSpPr/>
          <p:nvPr userDrawn="1"/>
        </p:nvSpPr>
        <p:spPr>
          <a:xfrm rot="16200000">
            <a:off x="-1493519" y="1493517"/>
            <a:ext cx="6858000" cy="3870961"/>
          </a:xfrm>
          <a:custGeom>
            <a:avLst/>
            <a:gdLst>
              <a:gd name="connsiteX0" fmla="*/ 0 w 5143500"/>
              <a:gd name="connsiteY0" fmla="*/ 4870208 h 5093925"/>
              <a:gd name="connsiteX1" fmla="*/ 0 w 5143500"/>
              <a:gd name="connsiteY1" fmla="*/ 0 h 5093925"/>
              <a:gd name="connsiteX2" fmla="*/ 5143500 w 5143500"/>
              <a:gd name="connsiteY2" fmla="*/ 0 h 5093925"/>
              <a:gd name="connsiteX3" fmla="*/ 5143500 w 5143500"/>
              <a:gd name="connsiteY3" fmla="*/ 4137784 h 5093925"/>
              <a:gd name="connsiteX4" fmla="*/ 79132 w 5143500"/>
              <a:gd name="connsiteY4" fmla="*/ 4895436 h 509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5093925">
                <a:moveTo>
                  <a:pt x="0" y="4870208"/>
                </a:moveTo>
                <a:lnTo>
                  <a:pt x="0" y="0"/>
                </a:lnTo>
                <a:lnTo>
                  <a:pt x="5143500" y="0"/>
                </a:lnTo>
                <a:lnTo>
                  <a:pt x="5143500" y="4137784"/>
                </a:lnTo>
                <a:cubicBezTo>
                  <a:pt x="2573672" y="4137784"/>
                  <a:pt x="2493365" y="5617359"/>
                  <a:pt x="79132" y="4895436"/>
                </a:cubicBezTo>
                <a:close/>
              </a:path>
            </a:pathLst>
          </a:custGeom>
          <a:solidFill>
            <a:srgbClr val="00A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8" name="Title 1">
            <a:extLst>
              <a:ext uri="{FF2B5EF4-FFF2-40B4-BE49-F238E27FC236}">
                <a16:creationId xmlns="" xmlns:a16="http://schemas.microsoft.com/office/drawing/2014/main" id="{7A26E215-7AF7-4C01-AC6C-179F67C2B9BA}"/>
              </a:ext>
            </a:extLst>
          </p:cNvPr>
          <p:cNvSpPr txBox="1">
            <a:spLocks/>
          </p:cNvSpPr>
          <p:nvPr userDrawn="1"/>
        </p:nvSpPr>
        <p:spPr>
          <a:xfrm>
            <a:off x="219044" y="2880361"/>
            <a:ext cx="3265836" cy="787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latin typeface="Sitka Small" panose="02000505000000020004" pitchFamily="2" charset="0"/>
            </a:endParaRPr>
          </a:p>
        </p:txBody>
      </p:sp>
      <p:sp>
        <p:nvSpPr>
          <p:cNvPr id="9" name="Text Placeholder 23"/>
          <p:cNvSpPr>
            <a:spLocks noGrp="1"/>
          </p:cNvSpPr>
          <p:nvPr>
            <p:ph type="body" sz="quarter" idx="11"/>
          </p:nvPr>
        </p:nvSpPr>
        <p:spPr>
          <a:xfrm>
            <a:off x="219044" y="2996249"/>
            <a:ext cx="5659437" cy="671512"/>
          </a:xfrm>
        </p:spPr>
        <p:txBody>
          <a:bodyPr/>
          <a:lstStyle>
            <a:lvl1pPr marL="0" indent="0">
              <a:buNone/>
              <a:defRPr/>
            </a:lvl1pPr>
          </a:lstStyle>
          <a:p>
            <a:pPr lvl="0"/>
            <a:r>
              <a:rPr lang="en-US" dirty="0" smtClean="0"/>
              <a:t>Edit Master text styles</a:t>
            </a:r>
          </a:p>
        </p:txBody>
      </p:sp>
      <p:pic>
        <p:nvPicPr>
          <p:cNvPr id="4" name="Picture 3"/>
          <p:cNvPicPr>
            <a:picLocks noChangeAspect="1"/>
          </p:cNvPicPr>
          <p:nvPr userDrawn="1"/>
        </p:nvPicPr>
        <p:blipFill>
          <a:blip r:embed="rId2" cstate="print">
            <a:lum bright="70000" contrast="-70000"/>
            <a:extLst>
              <a:ext uri="{28A0092B-C50C-407E-A947-70E740481C1C}">
                <a14:useLocalDpi xmlns="" xmlns:a14="http://schemas.microsoft.com/office/drawing/2010/main" val="0"/>
              </a:ext>
            </a:extLst>
          </a:blip>
          <a:stretch>
            <a:fillRect/>
          </a:stretch>
        </p:blipFill>
        <p:spPr>
          <a:xfrm>
            <a:off x="5878481" y="2477136"/>
            <a:ext cx="4762500" cy="2381250"/>
          </a:xfrm>
          <a:prstGeom prst="rect">
            <a:avLst/>
          </a:prstGeom>
        </p:spPr>
      </p:pic>
    </p:spTree>
    <p:extLst>
      <p:ext uri="{BB962C8B-B14F-4D97-AF65-F5344CB8AC3E}">
        <p14:creationId xmlns="" xmlns:p14="http://schemas.microsoft.com/office/powerpoint/2010/main" val="1724749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lum bright="70000" contrast="-70000"/>
            <a:extLst>
              <a:ext uri="{BEBA8EAE-BF5A-486C-A8C5-ECC9F3942E4B}">
                <a14:imgProps xmln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 xmlns:a14="http://schemas.microsoft.com/office/drawing/2010/main" val="0"/>
              </a:ext>
            </a:extLst>
          </a:blip>
          <a:stretch>
            <a:fillRect/>
          </a:stretch>
        </p:blipFill>
        <p:spPr>
          <a:xfrm>
            <a:off x="5873688" y="1767468"/>
            <a:ext cx="2814320" cy="2916663"/>
          </a:xfrm>
          <a:prstGeom prst="rect">
            <a:avLst/>
          </a:prstGeom>
        </p:spPr>
      </p:pic>
    </p:spTree>
    <p:extLst>
      <p:ext uri="{BB962C8B-B14F-4D97-AF65-F5344CB8AC3E}">
        <p14:creationId xmlns="" xmlns:p14="http://schemas.microsoft.com/office/powerpoint/2010/main" val="428755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reeform 8"/>
          <p:cNvSpPr/>
          <p:nvPr userDrawn="1"/>
        </p:nvSpPr>
        <p:spPr>
          <a:xfrm rot="16200000">
            <a:off x="-1396999" y="1396998"/>
            <a:ext cx="6858002" cy="4064002"/>
          </a:xfrm>
          <a:custGeom>
            <a:avLst/>
            <a:gdLst>
              <a:gd name="connsiteX0" fmla="*/ 5143500 w 5143500"/>
              <a:gd name="connsiteY0" fmla="*/ 0 h 4738352"/>
              <a:gd name="connsiteX1" fmla="*/ 5143500 w 5143500"/>
              <a:gd name="connsiteY1" fmla="*/ 3782211 h 4738352"/>
              <a:gd name="connsiteX2" fmla="*/ 79132 w 5143500"/>
              <a:gd name="connsiteY2" fmla="*/ 4539863 h 4738352"/>
              <a:gd name="connsiteX3" fmla="*/ 0 w 5143500"/>
              <a:gd name="connsiteY3" fmla="*/ 4514635 h 4738352"/>
              <a:gd name="connsiteX4" fmla="*/ 0 w 5143500"/>
              <a:gd name="connsiteY4" fmla="*/ 0 h 4738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4738352">
                <a:moveTo>
                  <a:pt x="5143500" y="0"/>
                </a:moveTo>
                <a:lnTo>
                  <a:pt x="5143500" y="3782211"/>
                </a:lnTo>
                <a:cubicBezTo>
                  <a:pt x="2573672" y="3782211"/>
                  <a:pt x="2493365" y="5261786"/>
                  <a:pt x="79132" y="4539863"/>
                </a:cubicBezTo>
                <a:lnTo>
                  <a:pt x="0" y="4514635"/>
                </a:lnTo>
                <a:lnTo>
                  <a:pt x="0" y="0"/>
                </a:lnTo>
                <a:close/>
              </a:path>
            </a:pathLst>
          </a:custGeom>
          <a:solidFill>
            <a:srgbClr val="2A17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400" dirty="0">
              <a:solidFill>
                <a:schemeClr val="accent1"/>
              </a:solidFill>
            </a:endParaRPr>
          </a:p>
        </p:txBody>
      </p:sp>
      <p:sp>
        <p:nvSpPr>
          <p:cNvPr id="10" name="Freeform 9"/>
          <p:cNvSpPr/>
          <p:nvPr userDrawn="1"/>
        </p:nvSpPr>
        <p:spPr>
          <a:xfrm rot="16200000">
            <a:off x="-1411071" y="1535328"/>
            <a:ext cx="6733745" cy="3911602"/>
          </a:xfrm>
          <a:custGeom>
            <a:avLst/>
            <a:gdLst>
              <a:gd name="connsiteX0" fmla="*/ 5143500 w 5143500"/>
              <a:gd name="connsiteY0" fmla="*/ 0 h 4738352"/>
              <a:gd name="connsiteX1" fmla="*/ 5143500 w 5143500"/>
              <a:gd name="connsiteY1" fmla="*/ 3782211 h 4738352"/>
              <a:gd name="connsiteX2" fmla="*/ 79132 w 5143500"/>
              <a:gd name="connsiteY2" fmla="*/ 4539863 h 4738352"/>
              <a:gd name="connsiteX3" fmla="*/ 0 w 5143500"/>
              <a:gd name="connsiteY3" fmla="*/ 4514635 h 4738352"/>
              <a:gd name="connsiteX4" fmla="*/ 0 w 5143500"/>
              <a:gd name="connsiteY4" fmla="*/ 0 h 4738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0" h="4738352">
                <a:moveTo>
                  <a:pt x="5143500" y="0"/>
                </a:moveTo>
                <a:lnTo>
                  <a:pt x="5143500" y="3782211"/>
                </a:lnTo>
                <a:cubicBezTo>
                  <a:pt x="2573672" y="3782211"/>
                  <a:pt x="2493365" y="5261786"/>
                  <a:pt x="79132" y="4539863"/>
                </a:cubicBezTo>
                <a:lnTo>
                  <a:pt x="0" y="451463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400" dirty="0">
              <a:solidFill>
                <a:schemeClr val="accent1"/>
              </a:solidFill>
            </a:endParaRPr>
          </a:p>
        </p:txBody>
      </p:sp>
    </p:spTree>
    <p:extLst>
      <p:ext uri="{BB962C8B-B14F-4D97-AF65-F5344CB8AC3E}">
        <p14:creationId xmlns="" xmlns:p14="http://schemas.microsoft.com/office/powerpoint/2010/main" val="371849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bg2">
                <a:shade val="45000"/>
                <a:satMod val="135000"/>
              </a:schemeClr>
              <a:prstClr val="white"/>
            </a:duotone>
            <a:extLst>
              <a:ext uri="{BEBA8EAE-BF5A-486C-A8C5-ECC9F3942E4B}">
                <a14:imgProps xmlns="" xmlns:a14="http://schemas.microsoft.com/office/drawing/2010/main">
                  <a14:imgLayer r:embed="rId3">
                    <a14:imgEffect>
                      <a14:saturation sat="0"/>
                    </a14:imgEffect>
                    <a14:imgEffect>
                      <a14:brightnessContrast bright="20000" contrast="-20000"/>
                    </a14:imgEffect>
                  </a14:imgLayer>
                </a14:imgProps>
              </a:ext>
              <a:ext uri="{28A0092B-C50C-407E-A947-70E740481C1C}">
                <a14:useLocalDpi xmlns="" xmlns:a14="http://schemas.microsoft.com/office/drawing/2010/main" val="0"/>
              </a:ext>
            </a:extLst>
          </a:blip>
          <a:stretch>
            <a:fillRect/>
          </a:stretch>
        </p:blipFill>
        <p:spPr>
          <a:xfrm>
            <a:off x="20346" y="2792211"/>
            <a:ext cx="12171654" cy="4129077"/>
          </a:xfrm>
          <a:prstGeom prst="rect">
            <a:avLst/>
          </a:prstGeom>
        </p:spPr>
      </p:pic>
      <p:sp>
        <p:nvSpPr>
          <p:cNvPr id="14" name="Rectangle 13"/>
          <p:cNvSpPr/>
          <p:nvPr userDrawn="1"/>
        </p:nvSpPr>
        <p:spPr>
          <a:xfrm>
            <a:off x="20346" y="1296628"/>
            <a:ext cx="12171654" cy="769441"/>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rgbClr val="000098"/>
                </a:solidFill>
                <a:effectLst/>
                <a:latin typeface="Bahnschrift" panose="020B0502040204020203" pitchFamily="34" charset="0"/>
                <a:ea typeface="+mn-ea"/>
                <a:cs typeface="+mn-cs"/>
              </a:rPr>
              <a:t>International Conference On Distributed Computing And Electrical Circuits And Electronics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i="0" kern="1200" dirty="0" smtClean="0">
                <a:solidFill>
                  <a:srgbClr val="000098"/>
                </a:solidFill>
                <a:effectLst/>
                <a:latin typeface="Bahnschrift" panose="020B0502040204020203" pitchFamily="34" charset="0"/>
                <a:ea typeface="+mn-ea"/>
                <a:cs typeface="+mn-cs"/>
              </a:rPr>
              <a:t>(ICDCECE-2022)</a:t>
            </a:r>
          </a:p>
        </p:txBody>
      </p:sp>
      <p:sp>
        <p:nvSpPr>
          <p:cNvPr id="17" name="Title 1"/>
          <p:cNvSpPr>
            <a:spLocks noGrp="1"/>
          </p:cNvSpPr>
          <p:nvPr>
            <p:ph type="title" hasCustomPrompt="1"/>
          </p:nvPr>
        </p:nvSpPr>
        <p:spPr>
          <a:xfrm>
            <a:off x="2927243" y="4757496"/>
            <a:ext cx="6151880" cy="612962"/>
          </a:xfrm>
        </p:spPr>
        <p:txBody>
          <a:bodyPr>
            <a:noAutofit/>
          </a:bodyPr>
          <a:lstStyle>
            <a:lvl1pPr algn="ctr">
              <a:defRPr sz="2800" b="1">
                <a:latin typeface="Bahnschrift" panose="020B0502040204020203" pitchFamily="34" charset="0"/>
              </a:defRPr>
            </a:lvl1pPr>
          </a:lstStyle>
          <a:p>
            <a:r>
              <a:rPr lang="en-US" dirty="0" smtClean="0"/>
              <a:t>Paper Title</a:t>
            </a:r>
            <a:endParaRPr lang="en-IN" dirty="0"/>
          </a:p>
        </p:txBody>
      </p:sp>
      <p:sp>
        <p:nvSpPr>
          <p:cNvPr id="18" name="Rectangle 17"/>
          <p:cNvSpPr/>
          <p:nvPr userDrawn="1"/>
        </p:nvSpPr>
        <p:spPr>
          <a:xfrm>
            <a:off x="5403500" y="964797"/>
            <a:ext cx="1199367" cy="369332"/>
          </a:xfrm>
          <a:prstGeom prst="rect">
            <a:avLst/>
          </a:prstGeom>
        </p:spPr>
        <p:txBody>
          <a:bodyPr wrap="none">
            <a:spAutoFit/>
          </a:bodyPr>
          <a:lstStyle/>
          <a:p>
            <a:pPr algn="ctr"/>
            <a:r>
              <a:rPr lang="en-US" sz="1800" dirty="0" smtClean="0">
                <a:latin typeface="Bahnschrift" panose="020B0502040204020203" pitchFamily="34" charset="0"/>
              </a:rPr>
              <a:t>organizes</a:t>
            </a:r>
            <a:endParaRPr lang="en-US" sz="1800" dirty="0">
              <a:latin typeface="Bahnschrift" panose="020B0502040204020203" pitchFamily="34" charset="0"/>
            </a:endParaRPr>
          </a:p>
        </p:txBody>
      </p:sp>
      <p:sp>
        <p:nvSpPr>
          <p:cNvPr id="19" name="Text Placeholder 23"/>
          <p:cNvSpPr>
            <a:spLocks noGrp="1"/>
          </p:cNvSpPr>
          <p:nvPr>
            <p:ph type="body" sz="quarter" idx="11" hasCustomPrompt="1"/>
          </p:nvPr>
        </p:nvSpPr>
        <p:spPr>
          <a:xfrm>
            <a:off x="3597593" y="4504368"/>
            <a:ext cx="5659437" cy="671512"/>
          </a:xfrm>
        </p:spPr>
        <p:txBody>
          <a:bodyPr>
            <a:noAutofit/>
          </a:bodyPr>
          <a:lstStyle>
            <a:lvl1pPr marL="0" indent="0" algn="ctr">
              <a:buNone/>
              <a:defRPr sz="3600" b="1">
                <a:latin typeface="Bahnschrift Light" panose="020B0502040204020203" pitchFamily="34" charset="0"/>
              </a:defRPr>
            </a:lvl1pPr>
          </a:lstStyle>
          <a:p>
            <a:pPr lvl="0"/>
            <a:r>
              <a:rPr lang="en-US" dirty="0" smtClean="0"/>
              <a:t>Paper Title</a:t>
            </a:r>
          </a:p>
        </p:txBody>
      </p:sp>
      <p:sp>
        <p:nvSpPr>
          <p:cNvPr id="2" name="Rectangle 1"/>
          <p:cNvSpPr/>
          <p:nvPr userDrawn="1"/>
        </p:nvSpPr>
        <p:spPr>
          <a:xfrm>
            <a:off x="2022199" y="193406"/>
            <a:ext cx="9955369" cy="584775"/>
          </a:xfrm>
          <a:prstGeom prst="rect">
            <a:avLst/>
          </a:prstGeom>
        </p:spPr>
        <p:txBody>
          <a:bodyPr wrap="square">
            <a:spAutoFit/>
          </a:bodyPr>
          <a:lstStyle/>
          <a:p>
            <a:pPr marL="0" lvl="0" algn="l" defTabSz="914400" rtl="0" eaLnBrk="1" latinLnBrk="0" hangingPunct="1"/>
            <a:r>
              <a:rPr lang="en-GB" sz="2000" b="1" kern="1200" dirty="0" smtClean="0">
                <a:solidFill>
                  <a:srgbClr val="1D6685"/>
                </a:solidFill>
                <a:latin typeface="Tw Cen MT" panose="020B0602020104020603" pitchFamily="34" charset="0"/>
                <a:ea typeface="Cambria" pitchFamily="18" charset="0"/>
                <a:cs typeface="Leelawadee UI Semilight" panose="020B0402040204020203" pitchFamily="34" charset="-34"/>
              </a:rPr>
              <a:t>Ballari Institute Of Technology and Management, Ballari</a:t>
            </a:r>
          </a:p>
          <a:p>
            <a:pPr marL="0" lvl="0" algn="l" defTabSz="914400" rtl="0" eaLnBrk="1" latinLnBrk="0" hangingPunct="1"/>
            <a:r>
              <a:rPr lang="en-GB" sz="1200" b="1" kern="1200" dirty="0" smtClean="0">
                <a:solidFill>
                  <a:srgbClr val="1D6685"/>
                </a:solidFill>
                <a:latin typeface="Tw Cen MT" panose="020B0602020104020603" pitchFamily="34" charset="0"/>
                <a:ea typeface="Cambria" pitchFamily="18" charset="0"/>
                <a:cs typeface="Leelawadee UI Semilight" panose="020B0402040204020203" pitchFamily="34" charset="-34"/>
              </a:rPr>
              <a:t>(</a:t>
            </a:r>
            <a:r>
              <a:rPr lang="en-IN" sz="1200" b="1" kern="1200" dirty="0" smtClean="0">
                <a:solidFill>
                  <a:srgbClr val="1D6685"/>
                </a:solidFill>
                <a:latin typeface="Tw Cen MT" panose="020B0602020104020603" pitchFamily="34" charset="0"/>
                <a:ea typeface="Cambria" pitchFamily="18" charset="0"/>
                <a:cs typeface="Leelawadee UI Semilight" panose="020B0402040204020203" pitchFamily="34" charset="-34"/>
              </a:rPr>
              <a:t>Autonomous Institute under VTU, Belagavi | Approved by AICTE, New Delhi | Recognized by Govt. of Karnataka </a:t>
            </a:r>
            <a:r>
              <a:rPr lang="en-GB" sz="1200" b="1" kern="1200" dirty="0" smtClean="0">
                <a:solidFill>
                  <a:srgbClr val="1D6685"/>
                </a:solidFill>
                <a:latin typeface="Tw Cen MT" panose="020B0602020104020603" pitchFamily="34" charset="0"/>
                <a:ea typeface="Cambria" pitchFamily="18" charset="0"/>
                <a:cs typeface="Leelawadee UI Semilight" panose="020B0402040204020203" pitchFamily="34" charset="-34"/>
              </a:rPr>
              <a:t>)</a:t>
            </a:r>
            <a:endParaRPr lang="en-US" sz="1200" b="1" kern="1200" dirty="0">
              <a:solidFill>
                <a:srgbClr val="1D6685"/>
              </a:solidFill>
              <a:latin typeface="Tw Cen MT" panose="020B0602020104020603" pitchFamily="34" charset="0"/>
              <a:ea typeface="Cambria" pitchFamily="18" charset="0"/>
              <a:cs typeface="Leelawadee UI Semilight" panose="020B0402040204020203" pitchFamily="34" charset="-34"/>
            </a:endParaRPr>
          </a:p>
        </p:txBody>
      </p:sp>
      <p:pic>
        <p:nvPicPr>
          <p:cNvPr id="4" name="Picture 3"/>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20347" y="42038"/>
            <a:ext cx="2001852" cy="1000926"/>
          </a:xfrm>
          <a:prstGeom prst="rect">
            <a:avLst/>
          </a:prstGeom>
        </p:spPr>
      </p:pic>
      <p:pic>
        <p:nvPicPr>
          <p:cNvPr id="5" name="Picture 4"/>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4619730" y="2568747"/>
            <a:ext cx="791854" cy="791854"/>
          </a:xfrm>
          <a:prstGeom prst="rect">
            <a:avLst/>
          </a:prstGeom>
        </p:spPr>
      </p:pic>
      <p:pic>
        <p:nvPicPr>
          <p:cNvPr id="7" name="Picture 6"/>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5869943" y="2565038"/>
            <a:ext cx="2073336" cy="747070"/>
          </a:xfrm>
          <a:prstGeom prst="rect">
            <a:avLst/>
          </a:prstGeom>
        </p:spPr>
      </p:pic>
      <p:pic>
        <p:nvPicPr>
          <p:cNvPr id="20" name="Picture 19">
            <a:extLst>
              <a:ext uri="{FF2B5EF4-FFF2-40B4-BE49-F238E27FC236}">
                <a16:creationId xmlns="" xmlns:a16="http://schemas.microsoft.com/office/drawing/2014/main" id="{0B2BFB56-FC1E-4B69-8DA4-A3A60D925CE7}"/>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9668728" y="116373"/>
            <a:ext cx="1174540" cy="731885"/>
          </a:xfrm>
          <a:prstGeom prst="rect">
            <a:avLst/>
          </a:prstGeom>
        </p:spPr>
      </p:pic>
      <p:pic>
        <p:nvPicPr>
          <p:cNvPr id="21" name="Picture 9" descr="C:\Users\LATEEF\Desktop\5a80d763-fb71-4c33-a0e3-03dd08bfaf83.jpg"/>
          <p:cNvPicPr>
            <a:picLocks noChangeAspect="1" noChangeArrowheads="1"/>
          </p:cNvPicPr>
          <p:nvPr userDrawn="1"/>
        </p:nvPicPr>
        <p:blipFill>
          <a:blip r:embed="rId8" cstate="print"/>
          <a:srcRect/>
          <a:stretch>
            <a:fillRect/>
          </a:stretch>
        </p:blipFill>
        <p:spPr bwMode="auto">
          <a:xfrm>
            <a:off x="10861053" y="21244"/>
            <a:ext cx="1157717" cy="848994"/>
          </a:xfrm>
          <a:prstGeom prst="rect">
            <a:avLst/>
          </a:prstGeom>
          <a:noFill/>
        </p:spPr>
      </p:pic>
      <p:sp>
        <p:nvSpPr>
          <p:cNvPr id="22" name="Rectangle 21"/>
          <p:cNvSpPr/>
          <p:nvPr userDrawn="1"/>
        </p:nvSpPr>
        <p:spPr>
          <a:xfrm>
            <a:off x="4950964" y="2090586"/>
            <a:ext cx="2310417" cy="369332"/>
          </a:xfrm>
          <a:prstGeom prst="rect">
            <a:avLst/>
          </a:prstGeom>
        </p:spPr>
        <p:txBody>
          <a:bodyPr wrap="square">
            <a:spAutoFit/>
          </a:bodyPr>
          <a:lstStyle/>
          <a:p>
            <a:r>
              <a:rPr lang="en-IN" sz="1800" b="0" i="0" kern="1200" dirty="0" smtClean="0">
                <a:solidFill>
                  <a:schemeClr val="tx1"/>
                </a:solidFill>
                <a:effectLst/>
                <a:latin typeface="+mn-lt"/>
                <a:ea typeface="+mn-ea"/>
                <a:cs typeface="+mn-cs"/>
              </a:rPr>
              <a:t>Technical Co-Sponsor</a:t>
            </a:r>
            <a:endParaRPr lang="en-IN" sz="1800" b="0" i="0" kern="1200" dirty="0">
              <a:solidFill>
                <a:schemeClr val="tx1"/>
              </a:solidFill>
              <a:effectLst/>
              <a:latin typeface="+mn-lt"/>
              <a:ea typeface="+mn-ea"/>
              <a:cs typeface="+mn-cs"/>
            </a:endParaRPr>
          </a:p>
        </p:txBody>
      </p:sp>
    </p:spTree>
    <p:extLst>
      <p:ext uri="{BB962C8B-B14F-4D97-AF65-F5344CB8AC3E}">
        <p14:creationId xmlns="" xmlns:p14="http://schemas.microsoft.com/office/powerpoint/2010/main" val="24895970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12964805-AE57-4082-906B-EBD491B67843}"/>
              </a:ext>
            </a:extLst>
          </p:cNvPr>
          <p:cNvSpPr/>
          <p:nvPr userDrawn="1"/>
        </p:nvSpPr>
        <p:spPr>
          <a:xfrm>
            <a:off x="9199418" y="6466172"/>
            <a:ext cx="2992582" cy="166254"/>
          </a:xfrm>
          <a:prstGeom prst="rect">
            <a:avLst/>
          </a:prstGeom>
          <a:solidFill>
            <a:srgbClr val="00A7EE"/>
          </a:solidFill>
          <a:ln>
            <a:solidFill>
              <a:srgbClr val="2A18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sp>
        <p:nvSpPr>
          <p:cNvPr id="16" name="Persegi Panjang 3">
            <a:extLst>
              <a:ext uri="{FF2B5EF4-FFF2-40B4-BE49-F238E27FC236}">
                <a16:creationId xmlns="" xmlns:a16="http://schemas.microsoft.com/office/drawing/2014/main" id="{BD07E5C3-FBC9-4069-8D4F-E3B10AC91BCE}"/>
              </a:ext>
            </a:extLst>
          </p:cNvPr>
          <p:cNvSpPr/>
          <p:nvPr userDrawn="1"/>
        </p:nvSpPr>
        <p:spPr>
          <a:xfrm>
            <a:off x="0" y="570331"/>
            <a:ext cx="914400" cy="671094"/>
          </a:xfrm>
          <a:prstGeom prst="rect">
            <a:avLst/>
          </a:prstGeom>
          <a:solidFill>
            <a:srgbClr val="00A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A7EE"/>
              </a:solidFill>
            </a:endParaRPr>
          </a:p>
        </p:txBody>
      </p:sp>
      <p:sp>
        <p:nvSpPr>
          <p:cNvPr id="20" name="Content Placeholder 19"/>
          <p:cNvSpPr>
            <a:spLocks noGrp="1"/>
          </p:cNvSpPr>
          <p:nvPr>
            <p:ph sz="quarter" idx="10" hasCustomPrompt="1"/>
          </p:nvPr>
        </p:nvSpPr>
        <p:spPr>
          <a:xfrm>
            <a:off x="335280" y="1872558"/>
            <a:ext cx="11338560" cy="4593614"/>
          </a:xfrm>
        </p:spPr>
        <p:txBody>
          <a:bodyPr/>
          <a:lstStyle>
            <a:lvl1pPr>
              <a:defRPr baseline="0"/>
            </a:lvl1pPr>
          </a:lstStyle>
          <a:p>
            <a:pPr lvl="0"/>
            <a:r>
              <a:rPr lang="en-US" dirty="0" smtClean="0"/>
              <a:t>Click to add text</a:t>
            </a:r>
          </a:p>
        </p:txBody>
      </p:sp>
      <p:sp>
        <p:nvSpPr>
          <p:cNvPr id="24" name="Text Placeholder 23"/>
          <p:cNvSpPr>
            <a:spLocks noGrp="1"/>
          </p:cNvSpPr>
          <p:nvPr>
            <p:ph type="body" sz="quarter" idx="11"/>
          </p:nvPr>
        </p:nvSpPr>
        <p:spPr>
          <a:xfrm>
            <a:off x="1077913" y="569913"/>
            <a:ext cx="5659437" cy="671512"/>
          </a:xfrm>
        </p:spPr>
        <p:txBody>
          <a:bodyPr/>
          <a:lstStyle>
            <a:lvl1pPr marL="0" indent="0">
              <a:buNone/>
              <a:defRPr/>
            </a:lvl1pPr>
          </a:lstStyle>
          <a:p>
            <a:pPr lvl="0"/>
            <a:r>
              <a:rPr lang="en-US" dirty="0" smtClean="0"/>
              <a:t>Edit Master text styles</a:t>
            </a:r>
          </a:p>
        </p:txBody>
      </p:sp>
      <p:sp>
        <p:nvSpPr>
          <p:cNvPr id="25" name="Oval 24"/>
          <p:cNvSpPr/>
          <p:nvPr userDrawn="1"/>
        </p:nvSpPr>
        <p:spPr>
          <a:xfrm>
            <a:off x="8808720" y="6466172"/>
            <a:ext cx="203200" cy="2082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18175" y="199589"/>
            <a:ext cx="2083672" cy="1041836"/>
          </a:xfrm>
          <a:prstGeom prst="rect">
            <a:avLst/>
          </a:prstGeom>
          <a:ln>
            <a:solidFill>
              <a:srgbClr val="00A8EE"/>
            </a:solidFill>
          </a:ln>
        </p:spPr>
      </p:pic>
    </p:spTree>
    <p:extLst>
      <p:ext uri="{BB962C8B-B14F-4D97-AF65-F5344CB8AC3E}">
        <p14:creationId xmlns="" xmlns:p14="http://schemas.microsoft.com/office/powerpoint/2010/main" val="40842207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0" name="Freeform 19"/>
          <p:cNvSpPr/>
          <p:nvPr userDrawn="1"/>
        </p:nvSpPr>
        <p:spPr>
          <a:xfrm rot="10226024">
            <a:off x="10185046" y="6483239"/>
            <a:ext cx="2045805" cy="522168"/>
          </a:xfrm>
          <a:custGeom>
            <a:avLst/>
            <a:gdLst>
              <a:gd name="connsiteX0" fmla="*/ 0 w 1569025"/>
              <a:gd name="connsiteY0" fmla="*/ 334496 h 374853"/>
              <a:gd name="connsiteX1" fmla="*/ 0 w 1569025"/>
              <a:gd name="connsiteY1" fmla="*/ 300004 h 374853"/>
              <a:gd name="connsiteX2" fmla="*/ 45140 w 1569025"/>
              <a:gd name="connsiteY2" fmla="*/ 0 h 374853"/>
              <a:gd name="connsiteX3" fmla="*/ 1569025 w 1569025"/>
              <a:gd name="connsiteY3" fmla="*/ 229287 h 374853"/>
              <a:gd name="connsiteX4" fmla="*/ 1569025 w 1569025"/>
              <a:gd name="connsiteY4" fmla="*/ 234713 h 374853"/>
              <a:gd name="connsiteX5" fmla="*/ 0 w 1569025"/>
              <a:gd name="connsiteY5" fmla="*/ 334496 h 374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9025" h="374853">
                <a:moveTo>
                  <a:pt x="0" y="334496"/>
                </a:moveTo>
                <a:lnTo>
                  <a:pt x="0" y="300004"/>
                </a:lnTo>
                <a:lnTo>
                  <a:pt x="45140" y="0"/>
                </a:lnTo>
                <a:lnTo>
                  <a:pt x="1569025" y="229287"/>
                </a:lnTo>
                <a:lnTo>
                  <a:pt x="1569025" y="234713"/>
                </a:lnTo>
                <a:cubicBezTo>
                  <a:pt x="784512" y="234713"/>
                  <a:pt x="784513" y="465790"/>
                  <a:pt x="0" y="334496"/>
                </a:cubicBezTo>
                <a:close/>
              </a:path>
            </a:pathLst>
          </a:custGeom>
          <a:solidFill>
            <a:srgbClr val="00A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1" name="Freeform 20"/>
          <p:cNvSpPr/>
          <p:nvPr userDrawn="1"/>
        </p:nvSpPr>
        <p:spPr>
          <a:xfrm rot="10286599">
            <a:off x="10189650" y="6548808"/>
            <a:ext cx="2045805" cy="434314"/>
          </a:xfrm>
          <a:custGeom>
            <a:avLst/>
            <a:gdLst>
              <a:gd name="connsiteX0" fmla="*/ 0 w 1569025"/>
              <a:gd name="connsiteY0" fmla="*/ 334496 h 374853"/>
              <a:gd name="connsiteX1" fmla="*/ 0 w 1569025"/>
              <a:gd name="connsiteY1" fmla="*/ 300004 h 374853"/>
              <a:gd name="connsiteX2" fmla="*/ 45140 w 1569025"/>
              <a:gd name="connsiteY2" fmla="*/ 0 h 374853"/>
              <a:gd name="connsiteX3" fmla="*/ 1569025 w 1569025"/>
              <a:gd name="connsiteY3" fmla="*/ 229287 h 374853"/>
              <a:gd name="connsiteX4" fmla="*/ 1569025 w 1569025"/>
              <a:gd name="connsiteY4" fmla="*/ 234713 h 374853"/>
              <a:gd name="connsiteX5" fmla="*/ 0 w 1569025"/>
              <a:gd name="connsiteY5" fmla="*/ 334496 h 374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9025" h="374853">
                <a:moveTo>
                  <a:pt x="0" y="334496"/>
                </a:moveTo>
                <a:lnTo>
                  <a:pt x="0" y="300004"/>
                </a:lnTo>
                <a:lnTo>
                  <a:pt x="45140" y="0"/>
                </a:lnTo>
                <a:lnTo>
                  <a:pt x="1569025" y="229287"/>
                </a:lnTo>
                <a:lnTo>
                  <a:pt x="1569025" y="234713"/>
                </a:lnTo>
                <a:cubicBezTo>
                  <a:pt x="784512" y="234713"/>
                  <a:pt x="784513" y="465790"/>
                  <a:pt x="0" y="3344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3" name="Content Placeholder 19"/>
          <p:cNvSpPr>
            <a:spLocks noGrp="1"/>
          </p:cNvSpPr>
          <p:nvPr>
            <p:ph sz="quarter" idx="10" hasCustomPrompt="1"/>
          </p:nvPr>
        </p:nvSpPr>
        <p:spPr>
          <a:xfrm>
            <a:off x="447040" y="1403055"/>
            <a:ext cx="11277600" cy="4913820"/>
          </a:xfrm>
        </p:spPr>
        <p:txBody>
          <a:bodyPr/>
          <a:lstStyle>
            <a:lvl1pPr>
              <a:defRPr baseline="0"/>
            </a:lvl1pPr>
          </a:lstStyle>
          <a:p>
            <a:pPr lvl="0"/>
            <a:r>
              <a:rPr lang="en-US" dirty="0" smtClean="0"/>
              <a:t>Click to add text</a:t>
            </a:r>
          </a:p>
        </p:txBody>
      </p:sp>
      <p:sp>
        <p:nvSpPr>
          <p:cNvPr id="24" name="Freeform 11"/>
          <p:cNvSpPr>
            <a:spLocks noEditPoints="1"/>
          </p:cNvSpPr>
          <p:nvPr userDrawn="1"/>
        </p:nvSpPr>
        <p:spPr bwMode="auto">
          <a:xfrm>
            <a:off x="18114914" y="2573433"/>
            <a:ext cx="646417" cy="801166"/>
          </a:xfrm>
          <a:custGeom>
            <a:avLst/>
            <a:gdLst>
              <a:gd name="T0" fmla="*/ 55 w 55"/>
              <a:gd name="T1" fmla="*/ 67 h 68"/>
              <a:gd name="T2" fmla="*/ 51 w 55"/>
              <a:gd name="T3" fmla="*/ 47 h 68"/>
              <a:gd name="T4" fmla="*/ 51 w 55"/>
              <a:gd name="T5" fmla="*/ 47 h 68"/>
              <a:gd name="T6" fmla="*/ 51 w 55"/>
              <a:gd name="T7" fmla="*/ 47 h 68"/>
              <a:gd name="T8" fmla="*/ 51 w 55"/>
              <a:gd name="T9" fmla="*/ 47 h 68"/>
              <a:gd name="T10" fmla="*/ 51 w 55"/>
              <a:gd name="T11" fmla="*/ 47 h 68"/>
              <a:gd name="T12" fmla="*/ 19 w 55"/>
              <a:gd name="T13" fmla="*/ 6 h 68"/>
              <a:gd name="T14" fmla="*/ 19 w 55"/>
              <a:gd name="T15" fmla="*/ 6 h 68"/>
              <a:gd name="T16" fmla="*/ 8 w 55"/>
              <a:gd name="T17" fmla="*/ 3 h 68"/>
              <a:gd name="T18" fmla="*/ 4 w 55"/>
              <a:gd name="T19" fmla="*/ 6 h 68"/>
              <a:gd name="T20" fmla="*/ 3 w 55"/>
              <a:gd name="T21" fmla="*/ 18 h 68"/>
              <a:gd name="T22" fmla="*/ 35 w 55"/>
              <a:gd name="T23" fmla="*/ 59 h 68"/>
              <a:gd name="T24" fmla="*/ 35 w 55"/>
              <a:gd name="T25" fmla="*/ 59 h 68"/>
              <a:gd name="T26" fmla="*/ 35 w 55"/>
              <a:gd name="T27" fmla="*/ 59 h 68"/>
              <a:gd name="T28" fmla="*/ 35 w 55"/>
              <a:gd name="T29" fmla="*/ 59 h 68"/>
              <a:gd name="T30" fmla="*/ 35 w 55"/>
              <a:gd name="T31" fmla="*/ 59 h 68"/>
              <a:gd name="T32" fmla="*/ 53 w 55"/>
              <a:gd name="T33" fmla="*/ 68 h 68"/>
              <a:gd name="T34" fmla="*/ 54 w 55"/>
              <a:gd name="T35" fmla="*/ 68 h 68"/>
              <a:gd name="T36" fmla="*/ 55 w 55"/>
              <a:gd name="T37" fmla="*/ 68 h 68"/>
              <a:gd name="T38" fmla="*/ 55 w 55"/>
              <a:gd name="T39" fmla="*/ 67 h 68"/>
              <a:gd name="T40" fmla="*/ 5 w 55"/>
              <a:gd name="T41" fmla="*/ 8 h 68"/>
              <a:gd name="T42" fmla="*/ 9 w 55"/>
              <a:gd name="T43" fmla="*/ 5 h 68"/>
              <a:gd name="T44" fmla="*/ 17 w 55"/>
              <a:gd name="T45" fmla="*/ 6 h 68"/>
              <a:gd name="T46" fmla="*/ 5 w 55"/>
              <a:gd name="T47" fmla="*/ 16 h 68"/>
              <a:gd name="T48" fmla="*/ 5 w 55"/>
              <a:gd name="T49" fmla="*/ 8 h 68"/>
              <a:gd name="T50" fmla="*/ 6 w 55"/>
              <a:gd name="T51" fmla="*/ 18 h 68"/>
              <a:gd name="T52" fmla="*/ 18 w 55"/>
              <a:gd name="T53" fmla="*/ 8 h 68"/>
              <a:gd name="T54" fmla="*/ 39 w 55"/>
              <a:gd name="T55" fmla="*/ 35 h 68"/>
              <a:gd name="T56" fmla="*/ 27 w 55"/>
              <a:gd name="T57" fmla="*/ 45 h 68"/>
              <a:gd name="T58" fmla="*/ 6 w 55"/>
              <a:gd name="T59" fmla="*/ 18 h 68"/>
              <a:gd name="T60" fmla="*/ 28 w 55"/>
              <a:gd name="T61" fmla="*/ 47 h 68"/>
              <a:gd name="T62" fmla="*/ 41 w 55"/>
              <a:gd name="T63" fmla="*/ 37 h 68"/>
              <a:gd name="T64" fmla="*/ 48 w 55"/>
              <a:gd name="T65" fmla="*/ 47 h 68"/>
              <a:gd name="T66" fmla="*/ 36 w 55"/>
              <a:gd name="T67" fmla="*/ 57 h 68"/>
              <a:gd name="T68" fmla="*/ 28 w 55"/>
              <a:gd name="T69" fmla="*/ 47 h 68"/>
              <a:gd name="T70" fmla="*/ 38 w 55"/>
              <a:gd name="T71" fmla="*/ 58 h 68"/>
              <a:gd name="T72" fmla="*/ 49 w 55"/>
              <a:gd name="T73" fmla="*/ 49 h 68"/>
              <a:gd name="T74" fmla="*/ 52 w 55"/>
              <a:gd name="T75" fmla="*/ 65 h 68"/>
              <a:gd name="T76" fmla="*/ 38 w 55"/>
              <a:gd name="T77"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68">
                <a:moveTo>
                  <a:pt x="55" y="67"/>
                </a:move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19" y="6"/>
                  <a:pt x="19" y="6"/>
                  <a:pt x="19" y="6"/>
                </a:cubicBezTo>
                <a:cubicBezTo>
                  <a:pt x="19" y="6"/>
                  <a:pt x="19" y="6"/>
                  <a:pt x="19" y="6"/>
                </a:cubicBezTo>
                <a:cubicBezTo>
                  <a:pt x="16" y="2"/>
                  <a:pt x="11" y="0"/>
                  <a:pt x="8" y="3"/>
                </a:cubicBezTo>
                <a:cubicBezTo>
                  <a:pt x="4" y="6"/>
                  <a:pt x="4" y="6"/>
                  <a:pt x="4" y="6"/>
                </a:cubicBezTo>
                <a:cubicBezTo>
                  <a:pt x="0" y="9"/>
                  <a:pt x="0" y="14"/>
                  <a:pt x="3" y="18"/>
                </a:cubicBezTo>
                <a:cubicBezTo>
                  <a:pt x="35" y="59"/>
                  <a:pt x="35" y="59"/>
                  <a:pt x="35" y="59"/>
                </a:cubicBezTo>
                <a:cubicBezTo>
                  <a:pt x="35" y="59"/>
                  <a:pt x="35" y="59"/>
                  <a:pt x="35" y="59"/>
                </a:cubicBezTo>
                <a:cubicBezTo>
                  <a:pt x="35" y="59"/>
                  <a:pt x="35" y="59"/>
                  <a:pt x="35" y="59"/>
                </a:cubicBezTo>
                <a:cubicBezTo>
                  <a:pt x="35" y="59"/>
                  <a:pt x="35" y="59"/>
                  <a:pt x="35" y="59"/>
                </a:cubicBezTo>
                <a:cubicBezTo>
                  <a:pt x="35" y="59"/>
                  <a:pt x="35" y="59"/>
                  <a:pt x="35" y="59"/>
                </a:cubicBezTo>
                <a:cubicBezTo>
                  <a:pt x="53" y="68"/>
                  <a:pt x="53" y="68"/>
                  <a:pt x="53" y="68"/>
                </a:cubicBezTo>
                <a:cubicBezTo>
                  <a:pt x="53" y="68"/>
                  <a:pt x="54" y="68"/>
                  <a:pt x="54" y="68"/>
                </a:cubicBezTo>
                <a:cubicBezTo>
                  <a:pt x="54" y="68"/>
                  <a:pt x="54" y="68"/>
                  <a:pt x="55" y="68"/>
                </a:cubicBezTo>
                <a:cubicBezTo>
                  <a:pt x="55" y="68"/>
                  <a:pt x="55" y="67"/>
                  <a:pt x="55" y="67"/>
                </a:cubicBezTo>
                <a:close/>
                <a:moveTo>
                  <a:pt x="5" y="8"/>
                </a:moveTo>
                <a:cubicBezTo>
                  <a:pt x="9" y="5"/>
                  <a:pt x="9" y="5"/>
                  <a:pt x="9" y="5"/>
                </a:cubicBezTo>
                <a:cubicBezTo>
                  <a:pt x="11" y="3"/>
                  <a:pt x="14" y="4"/>
                  <a:pt x="17" y="6"/>
                </a:cubicBezTo>
                <a:cubicBezTo>
                  <a:pt x="5" y="16"/>
                  <a:pt x="5" y="16"/>
                  <a:pt x="5" y="16"/>
                </a:cubicBezTo>
                <a:cubicBezTo>
                  <a:pt x="3" y="13"/>
                  <a:pt x="3" y="9"/>
                  <a:pt x="5" y="8"/>
                </a:cubicBezTo>
                <a:close/>
                <a:moveTo>
                  <a:pt x="6" y="18"/>
                </a:moveTo>
                <a:cubicBezTo>
                  <a:pt x="18" y="8"/>
                  <a:pt x="18" y="8"/>
                  <a:pt x="18" y="8"/>
                </a:cubicBezTo>
                <a:cubicBezTo>
                  <a:pt x="39" y="35"/>
                  <a:pt x="39" y="35"/>
                  <a:pt x="39" y="35"/>
                </a:cubicBezTo>
                <a:cubicBezTo>
                  <a:pt x="27" y="45"/>
                  <a:pt x="27" y="45"/>
                  <a:pt x="27" y="45"/>
                </a:cubicBezTo>
                <a:lnTo>
                  <a:pt x="6" y="18"/>
                </a:lnTo>
                <a:close/>
                <a:moveTo>
                  <a:pt x="28" y="47"/>
                </a:moveTo>
                <a:cubicBezTo>
                  <a:pt x="41" y="37"/>
                  <a:pt x="41" y="37"/>
                  <a:pt x="41" y="37"/>
                </a:cubicBezTo>
                <a:cubicBezTo>
                  <a:pt x="48" y="47"/>
                  <a:pt x="48" y="47"/>
                  <a:pt x="48" y="47"/>
                </a:cubicBezTo>
                <a:cubicBezTo>
                  <a:pt x="36" y="57"/>
                  <a:pt x="36" y="57"/>
                  <a:pt x="36" y="57"/>
                </a:cubicBezTo>
                <a:lnTo>
                  <a:pt x="28" y="47"/>
                </a:lnTo>
                <a:close/>
                <a:moveTo>
                  <a:pt x="38" y="58"/>
                </a:moveTo>
                <a:cubicBezTo>
                  <a:pt x="49" y="49"/>
                  <a:pt x="49" y="49"/>
                  <a:pt x="49" y="49"/>
                </a:cubicBezTo>
                <a:cubicBezTo>
                  <a:pt x="52" y="65"/>
                  <a:pt x="52" y="65"/>
                  <a:pt x="52" y="65"/>
                </a:cubicBezTo>
                <a:lnTo>
                  <a:pt x="38"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11"/>
          <p:cNvSpPr>
            <a:spLocks noEditPoints="1"/>
          </p:cNvSpPr>
          <p:nvPr userDrawn="1"/>
        </p:nvSpPr>
        <p:spPr bwMode="auto">
          <a:xfrm>
            <a:off x="18267314" y="2725833"/>
            <a:ext cx="646417" cy="801166"/>
          </a:xfrm>
          <a:custGeom>
            <a:avLst/>
            <a:gdLst>
              <a:gd name="T0" fmla="*/ 55 w 55"/>
              <a:gd name="T1" fmla="*/ 67 h 68"/>
              <a:gd name="T2" fmla="*/ 51 w 55"/>
              <a:gd name="T3" fmla="*/ 47 h 68"/>
              <a:gd name="T4" fmla="*/ 51 w 55"/>
              <a:gd name="T5" fmla="*/ 47 h 68"/>
              <a:gd name="T6" fmla="*/ 51 w 55"/>
              <a:gd name="T7" fmla="*/ 47 h 68"/>
              <a:gd name="T8" fmla="*/ 51 w 55"/>
              <a:gd name="T9" fmla="*/ 47 h 68"/>
              <a:gd name="T10" fmla="*/ 51 w 55"/>
              <a:gd name="T11" fmla="*/ 47 h 68"/>
              <a:gd name="T12" fmla="*/ 19 w 55"/>
              <a:gd name="T13" fmla="*/ 6 h 68"/>
              <a:gd name="T14" fmla="*/ 19 w 55"/>
              <a:gd name="T15" fmla="*/ 6 h 68"/>
              <a:gd name="T16" fmla="*/ 8 w 55"/>
              <a:gd name="T17" fmla="*/ 3 h 68"/>
              <a:gd name="T18" fmla="*/ 4 w 55"/>
              <a:gd name="T19" fmla="*/ 6 h 68"/>
              <a:gd name="T20" fmla="*/ 3 w 55"/>
              <a:gd name="T21" fmla="*/ 18 h 68"/>
              <a:gd name="T22" fmla="*/ 35 w 55"/>
              <a:gd name="T23" fmla="*/ 59 h 68"/>
              <a:gd name="T24" fmla="*/ 35 w 55"/>
              <a:gd name="T25" fmla="*/ 59 h 68"/>
              <a:gd name="T26" fmla="*/ 35 w 55"/>
              <a:gd name="T27" fmla="*/ 59 h 68"/>
              <a:gd name="T28" fmla="*/ 35 w 55"/>
              <a:gd name="T29" fmla="*/ 59 h 68"/>
              <a:gd name="T30" fmla="*/ 35 w 55"/>
              <a:gd name="T31" fmla="*/ 59 h 68"/>
              <a:gd name="T32" fmla="*/ 53 w 55"/>
              <a:gd name="T33" fmla="*/ 68 h 68"/>
              <a:gd name="T34" fmla="*/ 54 w 55"/>
              <a:gd name="T35" fmla="*/ 68 h 68"/>
              <a:gd name="T36" fmla="*/ 55 w 55"/>
              <a:gd name="T37" fmla="*/ 68 h 68"/>
              <a:gd name="T38" fmla="*/ 55 w 55"/>
              <a:gd name="T39" fmla="*/ 67 h 68"/>
              <a:gd name="T40" fmla="*/ 5 w 55"/>
              <a:gd name="T41" fmla="*/ 8 h 68"/>
              <a:gd name="T42" fmla="*/ 9 w 55"/>
              <a:gd name="T43" fmla="*/ 5 h 68"/>
              <a:gd name="T44" fmla="*/ 17 w 55"/>
              <a:gd name="T45" fmla="*/ 6 h 68"/>
              <a:gd name="T46" fmla="*/ 5 w 55"/>
              <a:gd name="T47" fmla="*/ 16 h 68"/>
              <a:gd name="T48" fmla="*/ 5 w 55"/>
              <a:gd name="T49" fmla="*/ 8 h 68"/>
              <a:gd name="T50" fmla="*/ 6 w 55"/>
              <a:gd name="T51" fmla="*/ 18 h 68"/>
              <a:gd name="T52" fmla="*/ 18 w 55"/>
              <a:gd name="T53" fmla="*/ 8 h 68"/>
              <a:gd name="T54" fmla="*/ 39 w 55"/>
              <a:gd name="T55" fmla="*/ 35 h 68"/>
              <a:gd name="T56" fmla="*/ 27 w 55"/>
              <a:gd name="T57" fmla="*/ 45 h 68"/>
              <a:gd name="T58" fmla="*/ 6 w 55"/>
              <a:gd name="T59" fmla="*/ 18 h 68"/>
              <a:gd name="T60" fmla="*/ 28 w 55"/>
              <a:gd name="T61" fmla="*/ 47 h 68"/>
              <a:gd name="T62" fmla="*/ 41 w 55"/>
              <a:gd name="T63" fmla="*/ 37 h 68"/>
              <a:gd name="T64" fmla="*/ 48 w 55"/>
              <a:gd name="T65" fmla="*/ 47 h 68"/>
              <a:gd name="T66" fmla="*/ 36 w 55"/>
              <a:gd name="T67" fmla="*/ 57 h 68"/>
              <a:gd name="T68" fmla="*/ 28 w 55"/>
              <a:gd name="T69" fmla="*/ 47 h 68"/>
              <a:gd name="T70" fmla="*/ 38 w 55"/>
              <a:gd name="T71" fmla="*/ 58 h 68"/>
              <a:gd name="T72" fmla="*/ 49 w 55"/>
              <a:gd name="T73" fmla="*/ 49 h 68"/>
              <a:gd name="T74" fmla="*/ 52 w 55"/>
              <a:gd name="T75" fmla="*/ 65 h 68"/>
              <a:gd name="T76" fmla="*/ 38 w 55"/>
              <a:gd name="T77"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68">
                <a:moveTo>
                  <a:pt x="55" y="67"/>
                </a:move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19" y="6"/>
                  <a:pt x="19" y="6"/>
                  <a:pt x="19" y="6"/>
                </a:cubicBezTo>
                <a:cubicBezTo>
                  <a:pt x="19" y="6"/>
                  <a:pt x="19" y="6"/>
                  <a:pt x="19" y="6"/>
                </a:cubicBezTo>
                <a:cubicBezTo>
                  <a:pt x="16" y="2"/>
                  <a:pt x="11" y="0"/>
                  <a:pt x="8" y="3"/>
                </a:cubicBezTo>
                <a:cubicBezTo>
                  <a:pt x="4" y="6"/>
                  <a:pt x="4" y="6"/>
                  <a:pt x="4" y="6"/>
                </a:cubicBezTo>
                <a:cubicBezTo>
                  <a:pt x="0" y="9"/>
                  <a:pt x="0" y="14"/>
                  <a:pt x="3" y="18"/>
                </a:cubicBezTo>
                <a:cubicBezTo>
                  <a:pt x="35" y="59"/>
                  <a:pt x="35" y="59"/>
                  <a:pt x="35" y="59"/>
                </a:cubicBezTo>
                <a:cubicBezTo>
                  <a:pt x="35" y="59"/>
                  <a:pt x="35" y="59"/>
                  <a:pt x="35" y="59"/>
                </a:cubicBezTo>
                <a:cubicBezTo>
                  <a:pt x="35" y="59"/>
                  <a:pt x="35" y="59"/>
                  <a:pt x="35" y="59"/>
                </a:cubicBezTo>
                <a:cubicBezTo>
                  <a:pt x="35" y="59"/>
                  <a:pt x="35" y="59"/>
                  <a:pt x="35" y="59"/>
                </a:cubicBezTo>
                <a:cubicBezTo>
                  <a:pt x="35" y="59"/>
                  <a:pt x="35" y="59"/>
                  <a:pt x="35" y="59"/>
                </a:cubicBezTo>
                <a:cubicBezTo>
                  <a:pt x="53" y="68"/>
                  <a:pt x="53" y="68"/>
                  <a:pt x="53" y="68"/>
                </a:cubicBezTo>
                <a:cubicBezTo>
                  <a:pt x="53" y="68"/>
                  <a:pt x="54" y="68"/>
                  <a:pt x="54" y="68"/>
                </a:cubicBezTo>
                <a:cubicBezTo>
                  <a:pt x="54" y="68"/>
                  <a:pt x="54" y="68"/>
                  <a:pt x="55" y="68"/>
                </a:cubicBezTo>
                <a:cubicBezTo>
                  <a:pt x="55" y="68"/>
                  <a:pt x="55" y="67"/>
                  <a:pt x="55" y="67"/>
                </a:cubicBezTo>
                <a:close/>
                <a:moveTo>
                  <a:pt x="5" y="8"/>
                </a:moveTo>
                <a:cubicBezTo>
                  <a:pt x="9" y="5"/>
                  <a:pt x="9" y="5"/>
                  <a:pt x="9" y="5"/>
                </a:cubicBezTo>
                <a:cubicBezTo>
                  <a:pt x="11" y="3"/>
                  <a:pt x="14" y="4"/>
                  <a:pt x="17" y="6"/>
                </a:cubicBezTo>
                <a:cubicBezTo>
                  <a:pt x="5" y="16"/>
                  <a:pt x="5" y="16"/>
                  <a:pt x="5" y="16"/>
                </a:cubicBezTo>
                <a:cubicBezTo>
                  <a:pt x="3" y="13"/>
                  <a:pt x="3" y="9"/>
                  <a:pt x="5" y="8"/>
                </a:cubicBezTo>
                <a:close/>
                <a:moveTo>
                  <a:pt x="6" y="18"/>
                </a:moveTo>
                <a:cubicBezTo>
                  <a:pt x="18" y="8"/>
                  <a:pt x="18" y="8"/>
                  <a:pt x="18" y="8"/>
                </a:cubicBezTo>
                <a:cubicBezTo>
                  <a:pt x="39" y="35"/>
                  <a:pt x="39" y="35"/>
                  <a:pt x="39" y="35"/>
                </a:cubicBezTo>
                <a:cubicBezTo>
                  <a:pt x="27" y="45"/>
                  <a:pt x="27" y="45"/>
                  <a:pt x="27" y="45"/>
                </a:cubicBezTo>
                <a:lnTo>
                  <a:pt x="6" y="18"/>
                </a:lnTo>
                <a:close/>
                <a:moveTo>
                  <a:pt x="28" y="47"/>
                </a:moveTo>
                <a:cubicBezTo>
                  <a:pt x="41" y="37"/>
                  <a:pt x="41" y="37"/>
                  <a:pt x="41" y="37"/>
                </a:cubicBezTo>
                <a:cubicBezTo>
                  <a:pt x="48" y="47"/>
                  <a:pt x="48" y="47"/>
                  <a:pt x="48" y="47"/>
                </a:cubicBezTo>
                <a:cubicBezTo>
                  <a:pt x="36" y="57"/>
                  <a:pt x="36" y="57"/>
                  <a:pt x="36" y="57"/>
                </a:cubicBezTo>
                <a:lnTo>
                  <a:pt x="28" y="47"/>
                </a:lnTo>
                <a:close/>
                <a:moveTo>
                  <a:pt x="38" y="58"/>
                </a:moveTo>
                <a:cubicBezTo>
                  <a:pt x="49" y="49"/>
                  <a:pt x="49" y="49"/>
                  <a:pt x="49" y="49"/>
                </a:cubicBezTo>
                <a:cubicBezTo>
                  <a:pt x="52" y="65"/>
                  <a:pt x="52" y="65"/>
                  <a:pt x="52" y="65"/>
                </a:cubicBezTo>
                <a:lnTo>
                  <a:pt x="38"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Freeform 11"/>
          <p:cNvSpPr>
            <a:spLocks noEditPoints="1"/>
          </p:cNvSpPr>
          <p:nvPr userDrawn="1"/>
        </p:nvSpPr>
        <p:spPr bwMode="auto">
          <a:xfrm>
            <a:off x="18419714" y="2878233"/>
            <a:ext cx="646417" cy="801166"/>
          </a:xfrm>
          <a:custGeom>
            <a:avLst/>
            <a:gdLst>
              <a:gd name="T0" fmla="*/ 55 w 55"/>
              <a:gd name="T1" fmla="*/ 67 h 68"/>
              <a:gd name="T2" fmla="*/ 51 w 55"/>
              <a:gd name="T3" fmla="*/ 47 h 68"/>
              <a:gd name="T4" fmla="*/ 51 w 55"/>
              <a:gd name="T5" fmla="*/ 47 h 68"/>
              <a:gd name="T6" fmla="*/ 51 w 55"/>
              <a:gd name="T7" fmla="*/ 47 h 68"/>
              <a:gd name="T8" fmla="*/ 51 w 55"/>
              <a:gd name="T9" fmla="*/ 47 h 68"/>
              <a:gd name="T10" fmla="*/ 51 w 55"/>
              <a:gd name="T11" fmla="*/ 47 h 68"/>
              <a:gd name="T12" fmla="*/ 19 w 55"/>
              <a:gd name="T13" fmla="*/ 6 h 68"/>
              <a:gd name="T14" fmla="*/ 19 w 55"/>
              <a:gd name="T15" fmla="*/ 6 h 68"/>
              <a:gd name="T16" fmla="*/ 8 w 55"/>
              <a:gd name="T17" fmla="*/ 3 h 68"/>
              <a:gd name="T18" fmla="*/ 4 w 55"/>
              <a:gd name="T19" fmla="*/ 6 h 68"/>
              <a:gd name="T20" fmla="*/ 3 w 55"/>
              <a:gd name="T21" fmla="*/ 18 h 68"/>
              <a:gd name="T22" fmla="*/ 35 w 55"/>
              <a:gd name="T23" fmla="*/ 59 h 68"/>
              <a:gd name="T24" fmla="*/ 35 w 55"/>
              <a:gd name="T25" fmla="*/ 59 h 68"/>
              <a:gd name="T26" fmla="*/ 35 w 55"/>
              <a:gd name="T27" fmla="*/ 59 h 68"/>
              <a:gd name="T28" fmla="*/ 35 w 55"/>
              <a:gd name="T29" fmla="*/ 59 h 68"/>
              <a:gd name="T30" fmla="*/ 35 w 55"/>
              <a:gd name="T31" fmla="*/ 59 h 68"/>
              <a:gd name="T32" fmla="*/ 53 w 55"/>
              <a:gd name="T33" fmla="*/ 68 h 68"/>
              <a:gd name="T34" fmla="*/ 54 w 55"/>
              <a:gd name="T35" fmla="*/ 68 h 68"/>
              <a:gd name="T36" fmla="*/ 55 w 55"/>
              <a:gd name="T37" fmla="*/ 68 h 68"/>
              <a:gd name="T38" fmla="*/ 55 w 55"/>
              <a:gd name="T39" fmla="*/ 67 h 68"/>
              <a:gd name="T40" fmla="*/ 5 w 55"/>
              <a:gd name="T41" fmla="*/ 8 h 68"/>
              <a:gd name="T42" fmla="*/ 9 w 55"/>
              <a:gd name="T43" fmla="*/ 5 h 68"/>
              <a:gd name="T44" fmla="*/ 17 w 55"/>
              <a:gd name="T45" fmla="*/ 6 h 68"/>
              <a:gd name="T46" fmla="*/ 5 w 55"/>
              <a:gd name="T47" fmla="*/ 16 h 68"/>
              <a:gd name="T48" fmla="*/ 5 w 55"/>
              <a:gd name="T49" fmla="*/ 8 h 68"/>
              <a:gd name="T50" fmla="*/ 6 w 55"/>
              <a:gd name="T51" fmla="*/ 18 h 68"/>
              <a:gd name="T52" fmla="*/ 18 w 55"/>
              <a:gd name="T53" fmla="*/ 8 h 68"/>
              <a:gd name="T54" fmla="*/ 39 w 55"/>
              <a:gd name="T55" fmla="*/ 35 h 68"/>
              <a:gd name="T56" fmla="*/ 27 w 55"/>
              <a:gd name="T57" fmla="*/ 45 h 68"/>
              <a:gd name="T58" fmla="*/ 6 w 55"/>
              <a:gd name="T59" fmla="*/ 18 h 68"/>
              <a:gd name="T60" fmla="*/ 28 w 55"/>
              <a:gd name="T61" fmla="*/ 47 h 68"/>
              <a:gd name="T62" fmla="*/ 41 w 55"/>
              <a:gd name="T63" fmla="*/ 37 h 68"/>
              <a:gd name="T64" fmla="*/ 48 w 55"/>
              <a:gd name="T65" fmla="*/ 47 h 68"/>
              <a:gd name="T66" fmla="*/ 36 w 55"/>
              <a:gd name="T67" fmla="*/ 57 h 68"/>
              <a:gd name="T68" fmla="*/ 28 w 55"/>
              <a:gd name="T69" fmla="*/ 47 h 68"/>
              <a:gd name="T70" fmla="*/ 38 w 55"/>
              <a:gd name="T71" fmla="*/ 58 h 68"/>
              <a:gd name="T72" fmla="*/ 49 w 55"/>
              <a:gd name="T73" fmla="*/ 49 h 68"/>
              <a:gd name="T74" fmla="*/ 52 w 55"/>
              <a:gd name="T75" fmla="*/ 65 h 68"/>
              <a:gd name="T76" fmla="*/ 38 w 55"/>
              <a:gd name="T77"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68">
                <a:moveTo>
                  <a:pt x="55" y="67"/>
                </a:move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19" y="6"/>
                  <a:pt x="19" y="6"/>
                  <a:pt x="19" y="6"/>
                </a:cubicBezTo>
                <a:cubicBezTo>
                  <a:pt x="19" y="6"/>
                  <a:pt x="19" y="6"/>
                  <a:pt x="19" y="6"/>
                </a:cubicBezTo>
                <a:cubicBezTo>
                  <a:pt x="16" y="2"/>
                  <a:pt x="11" y="0"/>
                  <a:pt x="8" y="3"/>
                </a:cubicBezTo>
                <a:cubicBezTo>
                  <a:pt x="4" y="6"/>
                  <a:pt x="4" y="6"/>
                  <a:pt x="4" y="6"/>
                </a:cubicBezTo>
                <a:cubicBezTo>
                  <a:pt x="0" y="9"/>
                  <a:pt x="0" y="14"/>
                  <a:pt x="3" y="18"/>
                </a:cubicBezTo>
                <a:cubicBezTo>
                  <a:pt x="35" y="59"/>
                  <a:pt x="35" y="59"/>
                  <a:pt x="35" y="59"/>
                </a:cubicBezTo>
                <a:cubicBezTo>
                  <a:pt x="35" y="59"/>
                  <a:pt x="35" y="59"/>
                  <a:pt x="35" y="59"/>
                </a:cubicBezTo>
                <a:cubicBezTo>
                  <a:pt x="35" y="59"/>
                  <a:pt x="35" y="59"/>
                  <a:pt x="35" y="59"/>
                </a:cubicBezTo>
                <a:cubicBezTo>
                  <a:pt x="35" y="59"/>
                  <a:pt x="35" y="59"/>
                  <a:pt x="35" y="59"/>
                </a:cubicBezTo>
                <a:cubicBezTo>
                  <a:pt x="35" y="59"/>
                  <a:pt x="35" y="59"/>
                  <a:pt x="35" y="59"/>
                </a:cubicBezTo>
                <a:cubicBezTo>
                  <a:pt x="53" y="68"/>
                  <a:pt x="53" y="68"/>
                  <a:pt x="53" y="68"/>
                </a:cubicBezTo>
                <a:cubicBezTo>
                  <a:pt x="53" y="68"/>
                  <a:pt x="54" y="68"/>
                  <a:pt x="54" y="68"/>
                </a:cubicBezTo>
                <a:cubicBezTo>
                  <a:pt x="54" y="68"/>
                  <a:pt x="54" y="68"/>
                  <a:pt x="55" y="68"/>
                </a:cubicBezTo>
                <a:cubicBezTo>
                  <a:pt x="55" y="68"/>
                  <a:pt x="55" y="67"/>
                  <a:pt x="55" y="67"/>
                </a:cubicBezTo>
                <a:close/>
                <a:moveTo>
                  <a:pt x="5" y="8"/>
                </a:moveTo>
                <a:cubicBezTo>
                  <a:pt x="9" y="5"/>
                  <a:pt x="9" y="5"/>
                  <a:pt x="9" y="5"/>
                </a:cubicBezTo>
                <a:cubicBezTo>
                  <a:pt x="11" y="3"/>
                  <a:pt x="14" y="4"/>
                  <a:pt x="17" y="6"/>
                </a:cubicBezTo>
                <a:cubicBezTo>
                  <a:pt x="5" y="16"/>
                  <a:pt x="5" y="16"/>
                  <a:pt x="5" y="16"/>
                </a:cubicBezTo>
                <a:cubicBezTo>
                  <a:pt x="3" y="13"/>
                  <a:pt x="3" y="9"/>
                  <a:pt x="5" y="8"/>
                </a:cubicBezTo>
                <a:close/>
                <a:moveTo>
                  <a:pt x="6" y="18"/>
                </a:moveTo>
                <a:cubicBezTo>
                  <a:pt x="18" y="8"/>
                  <a:pt x="18" y="8"/>
                  <a:pt x="18" y="8"/>
                </a:cubicBezTo>
                <a:cubicBezTo>
                  <a:pt x="39" y="35"/>
                  <a:pt x="39" y="35"/>
                  <a:pt x="39" y="35"/>
                </a:cubicBezTo>
                <a:cubicBezTo>
                  <a:pt x="27" y="45"/>
                  <a:pt x="27" y="45"/>
                  <a:pt x="27" y="45"/>
                </a:cubicBezTo>
                <a:lnTo>
                  <a:pt x="6" y="18"/>
                </a:lnTo>
                <a:close/>
                <a:moveTo>
                  <a:pt x="28" y="47"/>
                </a:moveTo>
                <a:cubicBezTo>
                  <a:pt x="41" y="37"/>
                  <a:pt x="41" y="37"/>
                  <a:pt x="41" y="37"/>
                </a:cubicBezTo>
                <a:cubicBezTo>
                  <a:pt x="48" y="47"/>
                  <a:pt x="48" y="47"/>
                  <a:pt x="48" y="47"/>
                </a:cubicBezTo>
                <a:cubicBezTo>
                  <a:pt x="36" y="57"/>
                  <a:pt x="36" y="57"/>
                  <a:pt x="36" y="57"/>
                </a:cubicBezTo>
                <a:lnTo>
                  <a:pt x="28" y="47"/>
                </a:lnTo>
                <a:close/>
                <a:moveTo>
                  <a:pt x="38" y="58"/>
                </a:moveTo>
                <a:cubicBezTo>
                  <a:pt x="49" y="49"/>
                  <a:pt x="49" y="49"/>
                  <a:pt x="49" y="49"/>
                </a:cubicBezTo>
                <a:cubicBezTo>
                  <a:pt x="52" y="65"/>
                  <a:pt x="52" y="65"/>
                  <a:pt x="52" y="65"/>
                </a:cubicBezTo>
                <a:lnTo>
                  <a:pt x="38"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Freeform 11"/>
          <p:cNvSpPr>
            <a:spLocks noEditPoints="1"/>
          </p:cNvSpPr>
          <p:nvPr userDrawn="1"/>
        </p:nvSpPr>
        <p:spPr bwMode="auto">
          <a:xfrm>
            <a:off x="18572114" y="3030633"/>
            <a:ext cx="646417" cy="801166"/>
          </a:xfrm>
          <a:custGeom>
            <a:avLst/>
            <a:gdLst>
              <a:gd name="T0" fmla="*/ 55 w 55"/>
              <a:gd name="T1" fmla="*/ 67 h 68"/>
              <a:gd name="T2" fmla="*/ 51 w 55"/>
              <a:gd name="T3" fmla="*/ 47 h 68"/>
              <a:gd name="T4" fmla="*/ 51 w 55"/>
              <a:gd name="T5" fmla="*/ 47 h 68"/>
              <a:gd name="T6" fmla="*/ 51 w 55"/>
              <a:gd name="T7" fmla="*/ 47 h 68"/>
              <a:gd name="T8" fmla="*/ 51 w 55"/>
              <a:gd name="T9" fmla="*/ 47 h 68"/>
              <a:gd name="T10" fmla="*/ 51 w 55"/>
              <a:gd name="T11" fmla="*/ 47 h 68"/>
              <a:gd name="T12" fmla="*/ 19 w 55"/>
              <a:gd name="T13" fmla="*/ 6 h 68"/>
              <a:gd name="T14" fmla="*/ 19 w 55"/>
              <a:gd name="T15" fmla="*/ 6 h 68"/>
              <a:gd name="T16" fmla="*/ 8 w 55"/>
              <a:gd name="T17" fmla="*/ 3 h 68"/>
              <a:gd name="T18" fmla="*/ 4 w 55"/>
              <a:gd name="T19" fmla="*/ 6 h 68"/>
              <a:gd name="T20" fmla="*/ 3 w 55"/>
              <a:gd name="T21" fmla="*/ 18 h 68"/>
              <a:gd name="T22" fmla="*/ 35 w 55"/>
              <a:gd name="T23" fmla="*/ 59 h 68"/>
              <a:gd name="T24" fmla="*/ 35 w 55"/>
              <a:gd name="T25" fmla="*/ 59 h 68"/>
              <a:gd name="T26" fmla="*/ 35 w 55"/>
              <a:gd name="T27" fmla="*/ 59 h 68"/>
              <a:gd name="T28" fmla="*/ 35 w 55"/>
              <a:gd name="T29" fmla="*/ 59 h 68"/>
              <a:gd name="T30" fmla="*/ 35 w 55"/>
              <a:gd name="T31" fmla="*/ 59 h 68"/>
              <a:gd name="T32" fmla="*/ 53 w 55"/>
              <a:gd name="T33" fmla="*/ 68 h 68"/>
              <a:gd name="T34" fmla="*/ 54 w 55"/>
              <a:gd name="T35" fmla="*/ 68 h 68"/>
              <a:gd name="T36" fmla="*/ 55 w 55"/>
              <a:gd name="T37" fmla="*/ 68 h 68"/>
              <a:gd name="T38" fmla="*/ 55 w 55"/>
              <a:gd name="T39" fmla="*/ 67 h 68"/>
              <a:gd name="T40" fmla="*/ 5 w 55"/>
              <a:gd name="T41" fmla="*/ 8 h 68"/>
              <a:gd name="T42" fmla="*/ 9 w 55"/>
              <a:gd name="T43" fmla="*/ 5 h 68"/>
              <a:gd name="T44" fmla="*/ 17 w 55"/>
              <a:gd name="T45" fmla="*/ 6 h 68"/>
              <a:gd name="T46" fmla="*/ 5 w 55"/>
              <a:gd name="T47" fmla="*/ 16 h 68"/>
              <a:gd name="T48" fmla="*/ 5 w 55"/>
              <a:gd name="T49" fmla="*/ 8 h 68"/>
              <a:gd name="T50" fmla="*/ 6 w 55"/>
              <a:gd name="T51" fmla="*/ 18 h 68"/>
              <a:gd name="T52" fmla="*/ 18 w 55"/>
              <a:gd name="T53" fmla="*/ 8 h 68"/>
              <a:gd name="T54" fmla="*/ 39 w 55"/>
              <a:gd name="T55" fmla="*/ 35 h 68"/>
              <a:gd name="T56" fmla="*/ 27 w 55"/>
              <a:gd name="T57" fmla="*/ 45 h 68"/>
              <a:gd name="T58" fmla="*/ 6 w 55"/>
              <a:gd name="T59" fmla="*/ 18 h 68"/>
              <a:gd name="T60" fmla="*/ 28 w 55"/>
              <a:gd name="T61" fmla="*/ 47 h 68"/>
              <a:gd name="T62" fmla="*/ 41 w 55"/>
              <a:gd name="T63" fmla="*/ 37 h 68"/>
              <a:gd name="T64" fmla="*/ 48 w 55"/>
              <a:gd name="T65" fmla="*/ 47 h 68"/>
              <a:gd name="T66" fmla="*/ 36 w 55"/>
              <a:gd name="T67" fmla="*/ 57 h 68"/>
              <a:gd name="T68" fmla="*/ 28 w 55"/>
              <a:gd name="T69" fmla="*/ 47 h 68"/>
              <a:gd name="T70" fmla="*/ 38 w 55"/>
              <a:gd name="T71" fmla="*/ 58 h 68"/>
              <a:gd name="T72" fmla="*/ 49 w 55"/>
              <a:gd name="T73" fmla="*/ 49 h 68"/>
              <a:gd name="T74" fmla="*/ 52 w 55"/>
              <a:gd name="T75" fmla="*/ 65 h 68"/>
              <a:gd name="T76" fmla="*/ 38 w 55"/>
              <a:gd name="T77"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68">
                <a:moveTo>
                  <a:pt x="55" y="67"/>
                </a:move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19" y="6"/>
                  <a:pt x="19" y="6"/>
                  <a:pt x="19" y="6"/>
                </a:cubicBezTo>
                <a:cubicBezTo>
                  <a:pt x="19" y="6"/>
                  <a:pt x="19" y="6"/>
                  <a:pt x="19" y="6"/>
                </a:cubicBezTo>
                <a:cubicBezTo>
                  <a:pt x="16" y="2"/>
                  <a:pt x="11" y="0"/>
                  <a:pt x="8" y="3"/>
                </a:cubicBezTo>
                <a:cubicBezTo>
                  <a:pt x="4" y="6"/>
                  <a:pt x="4" y="6"/>
                  <a:pt x="4" y="6"/>
                </a:cubicBezTo>
                <a:cubicBezTo>
                  <a:pt x="0" y="9"/>
                  <a:pt x="0" y="14"/>
                  <a:pt x="3" y="18"/>
                </a:cubicBezTo>
                <a:cubicBezTo>
                  <a:pt x="35" y="59"/>
                  <a:pt x="35" y="59"/>
                  <a:pt x="35" y="59"/>
                </a:cubicBezTo>
                <a:cubicBezTo>
                  <a:pt x="35" y="59"/>
                  <a:pt x="35" y="59"/>
                  <a:pt x="35" y="59"/>
                </a:cubicBezTo>
                <a:cubicBezTo>
                  <a:pt x="35" y="59"/>
                  <a:pt x="35" y="59"/>
                  <a:pt x="35" y="59"/>
                </a:cubicBezTo>
                <a:cubicBezTo>
                  <a:pt x="35" y="59"/>
                  <a:pt x="35" y="59"/>
                  <a:pt x="35" y="59"/>
                </a:cubicBezTo>
                <a:cubicBezTo>
                  <a:pt x="35" y="59"/>
                  <a:pt x="35" y="59"/>
                  <a:pt x="35" y="59"/>
                </a:cubicBezTo>
                <a:cubicBezTo>
                  <a:pt x="53" y="68"/>
                  <a:pt x="53" y="68"/>
                  <a:pt x="53" y="68"/>
                </a:cubicBezTo>
                <a:cubicBezTo>
                  <a:pt x="53" y="68"/>
                  <a:pt x="54" y="68"/>
                  <a:pt x="54" y="68"/>
                </a:cubicBezTo>
                <a:cubicBezTo>
                  <a:pt x="54" y="68"/>
                  <a:pt x="54" y="68"/>
                  <a:pt x="55" y="68"/>
                </a:cubicBezTo>
                <a:cubicBezTo>
                  <a:pt x="55" y="68"/>
                  <a:pt x="55" y="67"/>
                  <a:pt x="55" y="67"/>
                </a:cubicBezTo>
                <a:close/>
                <a:moveTo>
                  <a:pt x="5" y="8"/>
                </a:moveTo>
                <a:cubicBezTo>
                  <a:pt x="9" y="5"/>
                  <a:pt x="9" y="5"/>
                  <a:pt x="9" y="5"/>
                </a:cubicBezTo>
                <a:cubicBezTo>
                  <a:pt x="11" y="3"/>
                  <a:pt x="14" y="4"/>
                  <a:pt x="17" y="6"/>
                </a:cubicBezTo>
                <a:cubicBezTo>
                  <a:pt x="5" y="16"/>
                  <a:pt x="5" y="16"/>
                  <a:pt x="5" y="16"/>
                </a:cubicBezTo>
                <a:cubicBezTo>
                  <a:pt x="3" y="13"/>
                  <a:pt x="3" y="9"/>
                  <a:pt x="5" y="8"/>
                </a:cubicBezTo>
                <a:close/>
                <a:moveTo>
                  <a:pt x="6" y="18"/>
                </a:moveTo>
                <a:cubicBezTo>
                  <a:pt x="18" y="8"/>
                  <a:pt x="18" y="8"/>
                  <a:pt x="18" y="8"/>
                </a:cubicBezTo>
                <a:cubicBezTo>
                  <a:pt x="39" y="35"/>
                  <a:pt x="39" y="35"/>
                  <a:pt x="39" y="35"/>
                </a:cubicBezTo>
                <a:cubicBezTo>
                  <a:pt x="27" y="45"/>
                  <a:pt x="27" y="45"/>
                  <a:pt x="27" y="45"/>
                </a:cubicBezTo>
                <a:lnTo>
                  <a:pt x="6" y="18"/>
                </a:lnTo>
                <a:close/>
                <a:moveTo>
                  <a:pt x="28" y="47"/>
                </a:moveTo>
                <a:cubicBezTo>
                  <a:pt x="41" y="37"/>
                  <a:pt x="41" y="37"/>
                  <a:pt x="41" y="37"/>
                </a:cubicBezTo>
                <a:cubicBezTo>
                  <a:pt x="48" y="47"/>
                  <a:pt x="48" y="47"/>
                  <a:pt x="48" y="47"/>
                </a:cubicBezTo>
                <a:cubicBezTo>
                  <a:pt x="36" y="57"/>
                  <a:pt x="36" y="57"/>
                  <a:pt x="36" y="57"/>
                </a:cubicBezTo>
                <a:lnTo>
                  <a:pt x="28" y="47"/>
                </a:lnTo>
                <a:close/>
                <a:moveTo>
                  <a:pt x="38" y="58"/>
                </a:moveTo>
                <a:cubicBezTo>
                  <a:pt x="49" y="49"/>
                  <a:pt x="49" y="49"/>
                  <a:pt x="49" y="49"/>
                </a:cubicBezTo>
                <a:cubicBezTo>
                  <a:pt x="52" y="65"/>
                  <a:pt x="52" y="65"/>
                  <a:pt x="52" y="65"/>
                </a:cubicBezTo>
                <a:lnTo>
                  <a:pt x="38" y="5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 name="Round Same Side Corner Rectangle 29"/>
          <p:cNvSpPr/>
          <p:nvPr userDrawn="1"/>
        </p:nvSpPr>
        <p:spPr>
          <a:xfrm rot="5400000">
            <a:off x="1499944" y="-1329766"/>
            <a:ext cx="799475" cy="3799361"/>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31" name="Text Placeholder 23"/>
          <p:cNvSpPr>
            <a:spLocks noGrp="1"/>
          </p:cNvSpPr>
          <p:nvPr>
            <p:ph type="body" sz="quarter" idx="11"/>
          </p:nvPr>
        </p:nvSpPr>
        <p:spPr>
          <a:xfrm>
            <a:off x="1626553" y="250195"/>
            <a:ext cx="5659437" cy="671512"/>
          </a:xfrm>
        </p:spPr>
        <p:txBody>
          <a:bodyPr/>
          <a:lstStyle>
            <a:lvl1pPr marL="0" indent="0">
              <a:buNone/>
              <a:defRPr/>
            </a:lvl1pPr>
          </a:lstStyle>
          <a:p>
            <a:pPr lvl="0"/>
            <a:r>
              <a:rPr lang="en-US" dirty="0" smtClean="0"/>
              <a:t>Edit Master text styles</a:t>
            </a:r>
          </a:p>
        </p:txBody>
      </p:sp>
      <p:sp>
        <p:nvSpPr>
          <p:cNvPr id="33" name="Round Same Side Corner Rectangle 32"/>
          <p:cNvSpPr/>
          <p:nvPr userDrawn="1"/>
        </p:nvSpPr>
        <p:spPr>
          <a:xfrm rot="5400000">
            <a:off x="1563925" y="-1329766"/>
            <a:ext cx="671510" cy="3799360"/>
          </a:xfrm>
          <a:prstGeom prst="round2SameRect">
            <a:avLst/>
          </a:prstGeom>
          <a:solidFill>
            <a:srgbClr val="00A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06748" y="105837"/>
            <a:ext cx="2185252" cy="1092626"/>
          </a:xfrm>
          <a:prstGeom prst="rect">
            <a:avLst/>
          </a:prstGeom>
        </p:spPr>
      </p:pic>
    </p:spTree>
    <p:extLst>
      <p:ext uri="{BB962C8B-B14F-4D97-AF65-F5344CB8AC3E}">
        <p14:creationId xmlns="" xmlns:p14="http://schemas.microsoft.com/office/powerpoint/2010/main" val="42693611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7ABD5-A362-45EF-9987-2C6186739F84}" type="datetimeFigureOut">
              <a:rPr lang="en-IN" smtClean="0"/>
              <a:pPr/>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78BE4-E71A-4AE6-8999-30644C9071D1}" type="slidenum">
              <a:rPr lang="en-IN" smtClean="0"/>
              <a:pPr/>
              <a:t>‹#›</a:t>
            </a:fld>
            <a:endParaRPr lang="en-IN"/>
          </a:p>
        </p:txBody>
      </p:sp>
    </p:spTree>
    <p:extLst>
      <p:ext uri="{BB962C8B-B14F-4D97-AF65-F5344CB8AC3E}">
        <p14:creationId xmlns="" xmlns:p14="http://schemas.microsoft.com/office/powerpoint/2010/main" val="381383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7ABD5-A362-45EF-9987-2C6186739F84}" type="datetimeFigureOut">
              <a:rPr lang="en-IN" smtClean="0"/>
              <a:pPr/>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78BE4-E71A-4AE6-8999-30644C9071D1}" type="slidenum">
              <a:rPr lang="en-IN" smtClean="0"/>
              <a:pPr/>
              <a:t>‹#›</a:t>
            </a:fld>
            <a:endParaRPr lang="en-IN"/>
          </a:p>
        </p:txBody>
      </p:sp>
    </p:spTree>
    <p:extLst>
      <p:ext uri="{BB962C8B-B14F-4D97-AF65-F5344CB8AC3E}">
        <p14:creationId xmlns="" xmlns:p14="http://schemas.microsoft.com/office/powerpoint/2010/main" val="357338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7ABD5-A362-45EF-9987-2C6186739F84}" type="datetimeFigureOut">
              <a:rPr lang="en-IN" smtClean="0"/>
              <a:pPr/>
              <a:t>23-04-2022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78BE4-E71A-4AE6-8999-30644C9071D1}" type="slidenum">
              <a:rPr lang="en-IN" smtClean="0"/>
              <a:pPr/>
              <a:t>‹#›</a:t>
            </a:fld>
            <a:endParaRPr lang="en-IN"/>
          </a:p>
        </p:txBody>
      </p:sp>
    </p:spTree>
    <p:extLst>
      <p:ext uri="{BB962C8B-B14F-4D97-AF65-F5344CB8AC3E}">
        <p14:creationId xmlns="" xmlns:p14="http://schemas.microsoft.com/office/powerpoint/2010/main" val="133590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5869" y="4214031"/>
            <a:ext cx="6151880" cy="612962"/>
          </a:xfrm>
        </p:spPr>
        <p:txBody>
          <a:bodyPr/>
          <a:lstStyle/>
          <a:p>
            <a:r>
              <a:rPr lang="en-US" dirty="0" err="1" smtClean="0"/>
              <a:t>IoT</a:t>
            </a:r>
            <a:r>
              <a:rPr lang="en-US" dirty="0" smtClean="0"/>
              <a:t> based Voice Controlled Home Assistance Hexapod</a:t>
            </a:r>
            <a:endParaRPr lang="en-IN" dirty="0"/>
          </a:p>
        </p:txBody>
      </p:sp>
      <p:sp>
        <p:nvSpPr>
          <p:cNvPr id="5" name="TextBox 4">
            <a:extLst>
              <a:ext uri="{FF2B5EF4-FFF2-40B4-BE49-F238E27FC236}">
                <a16:creationId xmlns="" xmlns:a16="http://schemas.microsoft.com/office/drawing/2014/main" id="{58FE67F2-D0B4-4282-87B0-921BD3A25174}"/>
              </a:ext>
            </a:extLst>
          </p:cNvPr>
          <p:cNvSpPr txBox="1"/>
          <p:nvPr/>
        </p:nvSpPr>
        <p:spPr>
          <a:xfrm>
            <a:off x="2625732" y="5355122"/>
            <a:ext cx="7100342" cy="1323439"/>
          </a:xfrm>
          <a:prstGeom prst="rect">
            <a:avLst/>
          </a:prstGeom>
          <a:noFill/>
        </p:spPr>
        <p:txBody>
          <a:bodyPr wrap="square" rtlCol="0">
            <a:spAutoFit/>
          </a:bodyPr>
          <a:lstStyle/>
          <a:p>
            <a:pPr marL="342900" indent="-342900">
              <a:buAutoNum type="arabicPeriod"/>
            </a:pPr>
            <a:r>
              <a:rPr lang="en-US" sz="1600" dirty="0" smtClean="0">
                <a:latin typeface="Bahnschrift" panose="020B0502040204020203" pitchFamily="34" charset="0"/>
              </a:rPr>
              <a:t>Nikhil Subramanian                                              VIT University</a:t>
            </a:r>
            <a:endParaRPr lang="en-US" sz="1600" dirty="0">
              <a:latin typeface="Bahnschrift" panose="020B0502040204020203" pitchFamily="34" charset="0"/>
            </a:endParaRPr>
          </a:p>
          <a:p>
            <a:pPr marL="342900" indent="-342900">
              <a:buFontTx/>
              <a:buAutoNum type="arabicPeriod"/>
            </a:pPr>
            <a:r>
              <a:rPr lang="en-US" sz="1600" dirty="0" err="1" smtClean="0">
                <a:latin typeface="Bahnschrift" panose="020B0502040204020203" pitchFamily="34" charset="0"/>
              </a:rPr>
              <a:t>Shanju</a:t>
            </a:r>
            <a:r>
              <a:rPr lang="en-US" sz="1600" dirty="0" smtClean="0">
                <a:latin typeface="Bahnschrift" panose="020B0502040204020203" pitchFamily="34" charset="0"/>
              </a:rPr>
              <a:t> </a:t>
            </a:r>
            <a:r>
              <a:rPr lang="en-US" sz="1600" dirty="0" err="1" smtClean="0">
                <a:latin typeface="Bahnschrift" panose="020B0502040204020203" pitchFamily="34" charset="0"/>
              </a:rPr>
              <a:t>shri</a:t>
            </a:r>
            <a:r>
              <a:rPr lang="en-US" sz="1600" dirty="0" smtClean="0">
                <a:latin typeface="Bahnschrift" panose="020B0502040204020203" pitchFamily="34" charset="0"/>
              </a:rPr>
              <a:t> M N                                                    VIT University</a:t>
            </a:r>
            <a:endParaRPr lang="en-US" sz="1600" dirty="0">
              <a:latin typeface="Bahnschrift" panose="020B0502040204020203" pitchFamily="34" charset="0"/>
            </a:endParaRPr>
          </a:p>
          <a:p>
            <a:pPr marL="342900" indent="-342900">
              <a:buFontTx/>
              <a:buAutoNum type="arabicPeriod"/>
            </a:pPr>
            <a:r>
              <a:rPr lang="en-US" sz="1600" dirty="0" err="1" smtClean="0">
                <a:latin typeface="Bahnschrift" panose="020B0502040204020203" pitchFamily="34" charset="0"/>
              </a:rPr>
              <a:t>Rohitram</a:t>
            </a:r>
            <a:r>
              <a:rPr lang="en-US" sz="1600" dirty="0" smtClean="0">
                <a:latin typeface="Bahnschrift" panose="020B0502040204020203" pitchFamily="34" charset="0"/>
              </a:rPr>
              <a:t> V                                                            VIT University </a:t>
            </a:r>
            <a:endParaRPr lang="en-US" sz="1600" dirty="0">
              <a:latin typeface="Bahnschrift" panose="020B0502040204020203" pitchFamily="34" charset="0"/>
            </a:endParaRPr>
          </a:p>
          <a:p>
            <a:pPr marL="342900" indent="-342900">
              <a:buFontTx/>
              <a:buAutoNum type="arabicPeriod"/>
            </a:pPr>
            <a:r>
              <a:rPr lang="en-US" sz="1600" dirty="0" err="1" smtClean="0">
                <a:latin typeface="Bahnschrift" panose="020B0502040204020203" pitchFamily="34" charset="0"/>
              </a:rPr>
              <a:t>Sriharipriya</a:t>
            </a:r>
            <a:r>
              <a:rPr lang="en-US" sz="1600" dirty="0" smtClean="0">
                <a:latin typeface="Bahnschrift" panose="020B0502040204020203" pitchFamily="34" charset="0"/>
              </a:rPr>
              <a:t>  K C                                                   VIT University </a:t>
            </a:r>
            <a:endParaRPr lang="en-US" sz="1600" dirty="0">
              <a:latin typeface="Bahnschrift" panose="020B0502040204020203" pitchFamily="34" charset="0"/>
            </a:endParaRPr>
          </a:p>
          <a:p>
            <a:endParaRPr lang="en-US" sz="1600" dirty="0">
              <a:latin typeface="Bahnschrift" panose="020B0502040204020203" pitchFamily="34" charset="0"/>
            </a:endParaRPr>
          </a:p>
        </p:txBody>
      </p:sp>
    </p:spTree>
    <p:extLst>
      <p:ext uri="{BB962C8B-B14F-4D97-AF65-F5344CB8AC3E}">
        <p14:creationId xmlns="" xmlns:p14="http://schemas.microsoft.com/office/powerpoint/2010/main" val="2155121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0405" y="1260628"/>
            <a:ext cx="8528286" cy="5597372"/>
          </a:xfrm>
        </p:spPr>
        <p:txBody>
          <a:bodyPr>
            <a:normAutofit fontScale="92500" lnSpcReduction="20000"/>
          </a:bodyPr>
          <a:lstStyle/>
          <a:p>
            <a:pPr>
              <a:buNone/>
            </a:pPr>
            <a:r>
              <a:rPr lang="en-US" b="1" dirty="0" smtClean="0"/>
              <a:t>Mapping </a:t>
            </a:r>
          </a:p>
          <a:p>
            <a:pPr>
              <a:lnSpc>
                <a:spcPct val="150000"/>
              </a:lnSpc>
            </a:pPr>
            <a:r>
              <a:rPr lang="en-US" dirty="0" smtClean="0"/>
              <a:t>The shortest distance between the start point and the target point is calculated using a map based planning </a:t>
            </a:r>
            <a:r>
              <a:rPr lang="en-US" dirty="0" smtClean="0"/>
              <a:t>method. </a:t>
            </a:r>
            <a:endParaRPr lang="en-US" dirty="0" smtClean="0"/>
          </a:p>
          <a:p>
            <a:pPr>
              <a:lnSpc>
                <a:spcPct val="150000"/>
              </a:lnSpc>
            </a:pPr>
            <a:r>
              <a:rPr lang="en-US" dirty="0" smtClean="0"/>
              <a:t>The detailed mapping of the house is done using a LIDAR mounted on the top of the hexapod. </a:t>
            </a:r>
          </a:p>
          <a:p>
            <a:pPr>
              <a:lnSpc>
                <a:spcPct val="150000"/>
              </a:lnSpc>
            </a:pPr>
            <a:r>
              <a:rPr lang="en-US" dirty="0" smtClean="0"/>
              <a:t>The hexapod is manually operated using a joystick to navigate through the maze to draw a predefined map of the rooms.</a:t>
            </a:r>
          </a:p>
          <a:p>
            <a:pPr>
              <a:lnSpc>
                <a:spcPct val="150000"/>
              </a:lnSpc>
            </a:pPr>
            <a:r>
              <a:rPr lang="en-US" dirty="0" smtClean="0"/>
              <a:t>The hexapod </a:t>
            </a:r>
            <a:r>
              <a:rPr lang="en-US" dirty="0" smtClean="0"/>
              <a:t>identifies </a:t>
            </a:r>
            <a:r>
              <a:rPr lang="en-US" dirty="0" smtClean="0"/>
              <a:t>the obstacles in each room and </a:t>
            </a:r>
            <a:r>
              <a:rPr lang="en-US" dirty="0" smtClean="0"/>
              <a:t>draws a path to avoid collision.</a:t>
            </a:r>
            <a:endParaRPr lang="en-US" dirty="0"/>
          </a:p>
        </p:txBody>
      </p:sp>
      <p:sp>
        <p:nvSpPr>
          <p:cNvPr id="3" name="Text Placeholder 2"/>
          <p:cNvSpPr>
            <a:spLocks noGrp="1"/>
          </p:cNvSpPr>
          <p:nvPr>
            <p:ph type="body" sz="quarter" idx="11"/>
          </p:nvPr>
        </p:nvSpPr>
        <p:spPr>
          <a:xfrm>
            <a:off x="479393" y="250195"/>
            <a:ext cx="8282867" cy="671512"/>
          </a:xfrm>
        </p:spPr>
        <p:txBody>
          <a:bodyPr>
            <a:noAutofit/>
          </a:bodyPr>
          <a:lstStyle/>
          <a:p>
            <a:r>
              <a:rPr lang="en-IN" sz="3600" b="1" dirty="0" smtClean="0">
                <a:solidFill>
                  <a:schemeClr val="bg1"/>
                </a:solidFill>
                <a:latin typeface="Lucida Console" panose="020B0609040504020204" pitchFamily="49" charset="0"/>
              </a:rPr>
              <a:t>Methodology </a:t>
            </a:r>
            <a:r>
              <a:rPr lang="en-IN" sz="3600" b="1" dirty="0" smtClean="0">
                <a:latin typeface="Lucida Console" panose="020B0609040504020204" pitchFamily="49" charset="0"/>
              </a:rPr>
              <a:t>&amp; Implementation</a:t>
            </a:r>
          </a:p>
          <a:p>
            <a:endParaRPr lang="en-US" sz="1000" dirty="0"/>
          </a:p>
        </p:txBody>
      </p:sp>
      <p:pic>
        <p:nvPicPr>
          <p:cNvPr id="1026" name="Picture 2"/>
          <p:cNvPicPr>
            <a:picLocks noChangeAspect="1" noChangeArrowheads="1"/>
          </p:cNvPicPr>
          <p:nvPr/>
        </p:nvPicPr>
        <p:blipFill>
          <a:blip r:embed="rId2" cstate="print"/>
          <a:srcRect/>
          <a:stretch>
            <a:fillRect/>
          </a:stretch>
        </p:blipFill>
        <p:spPr bwMode="auto">
          <a:xfrm>
            <a:off x="8451927" y="2413899"/>
            <a:ext cx="3572367" cy="18917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8804183" y="4377493"/>
            <a:ext cx="2943225" cy="219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7040" y="1118970"/>
            <a:ext cx="11277600" cy="4913820"/>
          </a:xfrm>
        </p:spPr>
        <p:txBody>
          <a:bodyPr>
            <a:normAutofit fontScale="92500"/>
          </a:bodyPr>
          <a:lstStyle/>
          <a:p>
            <a:pPr>
              <a:lnSpc>
                <a:spcPct val="150000"/>
              </a:lnSpc>
              <a:buNone/>
            </a:pPr>
            <a:r>
              <a:rPr lang="en-US" sz="2400" b="1" dirty="0" smtClean="0"/>
              <a:t>Surveillance and live streaming </a:t>
            </a:r>
          </a:p>
          <a:p>
            <a:pPr>
              <a:lnSpc>
                <a:spcPct val="150000"/>
              </a:lnSpc>
            </a:pPr>
            <a:r>
              <a:rPr lang="en-US" sz="2400" dirty="0" smtClean="0"/>
              <a:t>The surveillance is done using a Raspberry Pi camera module. </a:t>
            </a:r>
          </a:p>
          <a:p>
            <a:pPr>
              <a:lnSpc>
                <a:spcPct val="150000"/>
              </a:lnSpc>
            </a:pPr>
            <a:r>
              <a:rPr lang="en-US" sz="2400" dirty="0" smtClean="0"/>
              <a:t>The camera is set up and </a:t>
            </a:r>
            <a:r>
              <a:rPr lang="en-US" sz="2400" dirty="0" smtClean="0"/>
              <a:t>the video streaming web server is accessed at the Raspberry Pi’s IP address to monitor the house from anywhere and at any time. </a:t>
            </a:r>
          </a:p>
          <a:p>
            <a:pPr>
              <a:lnSpc>
                <a:spcPct val="150000"/>
              </a:lnSpc>
              <a:buNone/>
            </a:pPr>
            <a:r>
              <a:rPr lang="en-US" sz="2400" b="1" dirty="0" smtClean="0"/>
              <a:t>Voice navigation and automation </a:t>
            </a:r>
          </a:p>
          <a:p>
            <a:pPr>
              <a:lnSpc>
                <a:spcPct val="150000"/>
              </a:lnSpc>
            </a:pPr>
            <a:r>
              <a:rPr lang="en-US" sz="2400" dirty="0" smtClean="0"/>
              <a:t>Google Assistant linked to the users account is used for giving voice commands to the robot.</a:t>
            </a:r>
          </a:p>
          <a:p>
            <a:pPr>
              <a:lnSpc>
                <a:spcPct val="150000"/>
              </a:lnSpc>
            </a:pPr>
            <a:r>
              <a:rPr lang="en-US" sz="2400" dirty="0" smtClean="0"/>
              <a:t>In the Adafruit platform a new dashboard named ‘Automation’ is created and two triggers are added to it. </a:t>
            </a:r>
            <a:endParaRPr lang="en-US" sz="2400" dirty="0"/>
          </a:p>
        </p:txBody>
      </p:sp>
      <p:sp>
        <p:nvSpPr>
          <p:cNvPr id="3" name="Text Placeholder 2"/>
          <p:cNvSpPr>
            <a:spLocks noGrp="1"/>
          </p:cNvSpPr>
          <p:nvPr>
            <p:ph type="body" sz="quarter" idx="11"/>
          </p:nvPr>
        </p:nvSpPr>
        <p:spPr>
          <a:xfrm>
            <a:off x="479393" y="241317"/>
            <a:ext cx="8522563" cy="671512"/>
          </a:xfrm>
        </p:spPr>
        <p:txBody>
          <a:bodyPr>
            <a:noAutofit/>
          </a:bodyPr>
          <a:lstStyle/>
          <a:p>
            <a:r>
              <a:rPr lang="en-IN" sz="3600" b="1" dirty="0" smtClean="0">
                <a:solidFill>
                  <a:schemeClr val="bg1"/>
                </a:solidFill>
                <a:latin typeface="Lucida Console" panose="020B0609040504020204" pitchFamily="49" charset="0"/>
              </a:rPr>
              <a:t>Methodology </a:t>
            </a:r>
            <a:r>
              <a:rPr lang="en-IN" sz="3600" b="1" dirty="0" smtClean="0">
                <a:latin typeface="Lucida Console" panose="020B0609040504020204" pitchFamily="49" charset="0"/>
              </a:rPr>
              <a:t>&amp; Implementation</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7040" y="1403055"/>
            <a:ext cx="11277600" cy="2707306"/>
          </a:xfrm>
        </p:spPr>
        <p:txBody>
          <a:bodyPr/>
          <a:lstStyle/>
          <a:p>
            <a:pPr>
              <a:lnSpc>
                <a:spcPct val="150000"/>
              </a:lnSpc>
            </a:pPr>
            <a:r>
              <a:rPr lang="en-US" sz="2400" dirty="0" smtClean="0"/>
              <a:t>The </a:t>
            </a:r>
            <a:r>
              <a:rPr lang="en-US" sz="2400" dirty="0" err="1" smtClean="0"/>
              <a:t>NodeMCU</a:t>
            </a:r>
            <a:r>
              <a:rPr lang="en-US" sz="2400" dirty="0" smtClean="0"/>
              <a:t> is connected to the LEDs which represent the electronics in the rooms.</a:t>
            </a:r>
          </a:p>
          <a:p>
            <a:pPr>
              <a:lnSpc>
                <a:spcPct val="150000"/>
              </a:lnSpc>
            </a:pPr>
            <a:r>
              <a:rPr lang="en-US" sz="2400" dirty="0" smtClean="0"/>
              <a:t>The data in the form of voice is then sent to the Adafruit platform through IFTTT.</a:t>
            </a:r>
          </a:p>
          <a:p>
            <a:pPr>
              <a:lnSpc>
                <a:spcPct val="150000"/>
              </a:lnSpc>
            </a:pPr>
            <a:r>
              <a:rPr lang="en-US" sz="2400" dirty="0" smtClean="0"/>
              <a:t>This data is then used to automate the electronics connected to the system.</a:t>
            </a:r>
          </a:p>
          <a:p>
            <a:endParaRPr lang="en-US" dirty="0" smtClean="0"/>
          </a:p>
          <a:p>
            <a:pPr>
              <a:buNone/>
            </a:pPr>
            <a:endParaRPr lang="en-US" dirty="0"/>
          </a:p>
        </p:txBody>
      </p:sp>
      <p:sp>
        <p:nvSpPr>
          <p:cNvPr id="3" name="Text Placeholder 2"/>
          <p:cNvSpPr>
            <a:spLocks noGrp="1"/>
          </p:cNvSpPr>
          <p:nvPr>
            <p:ph type="body" sz="quarter" idx="11"/>
          </p:nvPr>
        </p:nvSpPr>
        <p:spPr>
          <a:xfrm>
            <a:off x="541539" y="250195"/>
            <a:ext cx="8620217" cy="671512"/>
          </a:xfrm>
        </p:spPr>
        <p:txBody>
          <a:bodyPr>
            <a:noAutofit/>
          </a:bodyPr>
          <a:lstStyle/>
          <a:p>
            <a:r>
              <a:rPr lang="en-IN" sz="3600" b="1" dirty="0" smtClean="0">
                <a:solidFill>
                  <a:schemeClr val="bg1"/>
                </a:solidFill>
                <a:latin typeface="Lucida Console" panose="020B0609040504020204" pitchFamily="49" charset="0"/>
              </a:rPr>
              <a:t>Methodology </a:t>
            </a:r>
            <a:r>
              <a:rPr lang="en-IN" sz="3600" b="1" dirty="0" smtClean="0">
                <a:latin typeface="Lucida Console" panose="020B0609040504020204" pitchFamily="49" charset="0"/>
              </a:rPr>
              <a:t>&amp; Implementation</a:t>
            </a:r>
          </a:p>
          <a:p>
            <a:endParaRPr lang="en-US" sz="1800" dirty="0"/>
          </a:p>
        </p:txBody>
      </p:sp>
      <p:pic>
        <p:nvPicPr>
          <p:cNvPr id="1028" name="Picture 4"/>
          <p:cNvPicPr>
            <a:picLocks noChangeAspect="1" noChangeArrowheads="1"/>
          </p:cNvPicPr>
          <p:nvPr/>
        </p:nvPicPr>
        <p:blipFill>
          <a:blip r:embed="rId2" cstate="print"/>
          <a:srcRect/>
          <a:stretch>
            <a:fillRect/>
          </a:stretch>
        </p:blipFill>
        <p:spPr bwMode="auto">
          <a:xfrm>
            <a:off x="1320863" y="4333058"/>
            <a:ext cx="4295900" cy="179253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6515826" y="4212054"/>
            <a:ext cx="4057650" cy="19526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2910704" y="6181602"/>
            <a:ext cx="1076325" cy="1619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8019296" y="6199357"/>
            <a:ext cx="1352550" cy="1619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7040" y="1296140"/>
            <a:ext cx="11546692" cy="5020735"/>
          </a:xfrm>
        </p:spPr>
        <p:txBody>
          <a:bodyPr>
            <a:normAutofit/>
          </a:bodyPr>
          <a:lstStyle/>
          <a:p>
            <a:pPr>
              <a:lnSpc>
                <a:spcPct val="150000"/>
              </a:lnSpc>
            </a:pPr>
            <a:r>
              <a:rPr lang="en-US" sz="2400" dirty="0" smtClean="0"/>
              <a:t>The hexapod reaches the target destination to work on the task given as command. The hexapod moves easily through rough terrains in a stable way.</a:t>
            </a:r>
          </a:p>
          <a:p>
            <a:pPr>
              <a:lnSpc>
                <a:spcPct val="150000"/>
              </a:lnSpc>
              <a:buNone/>
            </a:pPr>
            <a:endParaRPr lang="en-US" sz="2400" dirty="0" smtClean="0"/>
          </a:p>
          <a:p>
            <a:pPr>
              <a:lnSpc>
                <a:spcPct val="150000"/>
              </a:lnSpc>
              <a:buNone/>
            </a:pPr>
            <a:endParaRPr lang="en-US" sz="2400" dirty="0" smtClean="0"/>
          </a:p>
          <a:p>
            <a:pPr>
              <a:lnSpc>
                <a:spcPct val="150000"/>
              </a:lnSpc>
            </a:pPr>
            <a:r>
              <a:rPr lang="en-US" sz="2400" dirty="0" smtClean="0"/>
              <a:t>The camera in the hexapod captures the images and video is streamed in the website. Thus the user can monitor the house from anywhere.</a:t>
            </a:r>
          </a:p>
          <a:p>
            <a:pPr>
              <a:lnSpc>
                <a:spcPct val="150000"/>
              </a:lnSpc>
              <a:buNone/>
            </a:pPr>
            <a:endParaRPr lang="en-US" sz="2400" dirty="0" smtClean="0"/>
          </a:p>
          <a:p>
            <a:pPr>
              <a:lnSpc>
                <a:spcPct val="150000"/>
              </a:lnSpc>
            </a:pPr>
            <a:endParaRPr lang="en-IN" sz="2400" dirty="0"/>
          </a:p>
        </p:txBody>
      </p:sp>
      <p:sp>
        <p:nvSpPr>
          <p:cNvPr id="3" name="Text Placeholder 2"/>
          <p:cNvSpPr>
            <a:spLocks noGrp="1"/>
          </p:cNvSpPr>
          <p:nvPr>
            <p:ph type="body" sz="quarter" idx="11"/>
          </p:nvPr>
        </p:nvSpPr>
        <p:spPr>
          <a:xfrm>
            <a:off x="1076960" y="270515"/>
            <a:ext cx="6725920" cy="671512"/>
          </a:xfrm>
        </p:spPr>
        <p:txBody>
          <a:bodyPr>
            <a:noAutofit/>
          </a:bodyPr>
          <a:lstStyle/>
          <a:p>
            <a:pPr>
              <a:defRPr/>
            </a:pPr>
            <a:r>
              <a:rPr lang="en-IN" sz="3600" b="1" dirty="0">
                <a:solidFill>
                  <a:schemeClr val="bg1"/>
                </a:solidFill>
                <a:latin typeface="Lucida Console" panose="020B0609040504020204" pitchFamily="49" charset="0"/>
              </a:rPr>
              <a:t>Results &amp; </a:t>
            </a:r>
            <a:r>
              <a:rPr lang="en-IN" sz="3600" b="1" dirty="0" smtClean="0">
                <a:latin typeface="Lucida Console" panose="020B0609040504020204" pitchFamily="49" charset="0"/>
              </a:rPr>
              <a:t>Discussions</a:t>
            </a:r>
            <a:endParaRPr lang="en-IN" sz="3600" b="1" dirty="0">
              <a:solidFill>
                <a:schemeClr val="bg1"/>
              </a:solidFill>
              <a:latin typeface="Lucida Console" panose="020B0609040504020204" pitchFamily="49" charset="0"/>
            </a:endParaRPr>
          </a:p>
        </p:txBody>
      </p:sp>
      <p:pic>
        <p:nvPicPr>
          <p:cNvPr id="1027" name="Picture 3"/>
          <p:cNvPicPr>
            <a:picLocks noChangeAspect="1" noChangeArrowheads="1"/>
          </p:cNvPicPr>
          <p:nvPr/>
        </p:nvPicPr>
        <p:blipFill>
          <a:blip r:embed="rId2" cstate="print"/>
          <a:srcRect/>
          <a:stretch>
            <a:fillRect/>
          </a:stretch>
        </p:blipFill>
        <p:spPr bwMode="auto">
          <a:xfrm>
            <a:off x="3902508" y="2478691"/>
            <a:ext cx="1592770" cy="1231847"/>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6007808" y="2481047"/>
            <a:ext cx="1760153" cy="1202919"/>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4600884" y="3762113"/>
            <a:ext cx="2543175" cy="1714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3420432" y="5089535"/>
            <a:ext cx="1852904" cy="1379577"/>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6681483" y="5058069"/>
            <a:ext cx="1865242" cy="1395998"/>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cstate="print"/>
          <a:srcRect/>
          <a:stretch>
            <a:fillRect/>
          </a:stretch>
        </p:blipFill>
        <p:spPr bwMode="auto">
          <a:xfrm>
            <a:off x="3068885" y="6527830"/>
            <a:ext cx="2828925" cy="1619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cstate="print"/>
          <a:srcRect/>
          <a:stretch>
            <a:fillRect/>
          </a:stretch>
        </p:blipFill>
        <p:spPr bwMode="auto">
          <a:xfrm>
            <a:off x="6133345" y="6546233"/>
            <a:ext cx="3295650" cy="142875"/>
          </a:xfrm>
          <a:prstGeom prst="rect">
            <a:avLst/>
          </a:prstGeom>
          <a:noFill/>
          <a:ln w="9525">
            <a:noFill/>
            <a:miter lim="800000"/>
            <a:headEnd/>
            <a:tailEnd/>
          </a:ln>
          <a:effectLst/>
        </p:spPr>
      </p:pic>
    </p:spTree>
    <p:extLst>
      <p:ext uri="{BB962C8B-B14F-4D97-AF65-F5344CB8AC3E}">
        <p14:creationId xmlns="" xmlns:p14="http://schemas.microsoft.com/office/powerpoint/2010/main" val="46319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10718" y="1189608"/>
            <a:ext cx="11585360" cy="5477522"/>
          </a:xfrm>
        </p:spPr>
        <p:txBody>
          <a:bodyPr>
            <a:normAutofit/>
          </a:bodyPr>
          <a:lstStyle/>
          <a:p>
            <a:pPr>
              <a:lnSpc>
                <a:spcPct val="150000"/>
              </a:lnSpc>
            </a:pPr>
            <a:r>
              <a:rPr lang="en-US" sz="2400" dirty="0" smtClean="0"/>
              <a:t>The voice commands are given using the Google Assistant to turn on the lights in the room. Google Assistant passes the commands to the system and responds to the given commands.</a:t>
            </a:r>
          </a:p>
          <a:p>
            <a:pPr>
              <a:lnSpc>
                <a:spcPct val="150000"/>
              </a:lnSpc>
              <a:buNone/>
            </a:pPr>
            <a:endParaRPr lang="en-US" sz="2400" dirty="0" smtClean="0"/>
          </a:p>
          <a:p>
            <a:pPr>
              <a:lnSpc>
                <a:spcPct val="150000"/>
              </a:lnSpc>
              <a:buNone/>
            </a:pPr>
            <a:endParaRPr lang="en-US" sz="2400" dirty="0" smtClean="0"/>
          </a:p>
          <a:p>
            <a:pPr>
              <a:lnSpc>
                <a:spcPct val="150000"/>
              </a:lnSpc>
            </a:pPr>
            <a:r>
              <a:rPr lang="en-US" sz="2400" dirty="0" smtClean="0"/>
              <a:t>LEDs represent the electronics in the rooms. When the user commands the LEDs to turn ON and OFF, the tasks are performed accordingly.</a:t>
            </a:r>
            <a:endParaRPr lang="en-US" sz="2400" dirty="0"/>
          </a:p>
        </p:txBody>
      </p:sp>
      <p:sp>
        <p:nvSpPr>
          <p:cNvPr id="3" name="Text Placeholder 2"/>
          <p:cNvSpPr>
            <a:spLocks noGrp="1"/>
          </p:cNvSpPr>
          <p:nvPr>
            <p:ph type="body" sz="quarter" idx="11"/>
          </p:nvPr>
        </p:nvSpPr>
        <p:spPr>
          <a:xfrm>
            <a:off x="1065321" y="330094"/>
            <a:ext cx="6220670" cy="671512"/>
          </a:xfrm>
        </p:spPr>
        <p:txBody>
          <a:bodyPr>
            <a:normAutofit fontScale="70000" lnSpcReduction="20000"/>
          </a:bodyPr>
          <a:lstStyle/>
          <a:p>
            <a:r>
              <a:rPr lang="en-IN" sz="5100" b="1" dirty="0" smtClean="0">
                <a:solidFill>
                  <a:schemeClr val="bg1"/>
                </a:solidFill>
                <a:latin typeface="Lucida Console" panose="020B0609040504020204" pitchFamily="49" charset="0"/>
              </a:rPr>
              <a:t>Results &amp; </a:t>
            </a:r>
            <a:r>
              <a:rPr lang="en-IN" sz="5100" b="1" dirty="0" smtClean="0">
                <a:latin typeface="Lucida Console" panose="020B0609040504020204" pitchFamily="49" charset="0"/>
              </a:rPr>
              <a:t>Discussions</a:t>
            </a:r>
            <a:endParaRPr lang="en-IN" sz="5100" b="1" dirty="0" smtClean="0">
              <a:solidFill>
                <a:schemeClr val="bg1"/>
              </a:solidFill>
              <a:latin typeface="Lucida Console" panose="020B0609040504020204" pitchFamily="49" charset="0"/>
            </a:endParaRP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011674" y="2347420"/>
            <a:ext cx="1394828" cy="178490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196876" y="2308857"/>
            <a:ext cx="1411287" cy="172761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3350475" y="5425198"/>
            <a:ext cx="2153682" cy="1034334"/>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6340723" y="5431655"/>
            <a:ext cx="1835611" cy="9955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cstate="print"/>
          <a:srcRect/>
          <a:stretch>
            <a:fillRect/>
          </a:stretch>
        </p:blipFill>
        <p:spPr bwMode="auto">
          <a:xfrm>
            <a:off x="3477673" y="6514191"/>
            <a:ext cx="1895475" cy="171450"/>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cstate="print"/>
          <a:srcRect/>
          <a:stretch>
            <a:fillRect/>
          </a:stretch>
        </p:blipFill>
        <p:spPr bwMode="auto">
          <a:xfrm>
            <a:off x="6291895" y="6484090"/>
            <a:ext cx="1895475" cy="142875"/>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cstate="print"/>
          <a:srcRect/>
          <a:stretch>
            <a:fillRect/>
          </a:stretch>
        </p:blipFill>
        <p:spPr bwMode="auto">
          <a:xfrm>
            <a:off x="4712364" y="4255148"/>
            <a:ext cx="2266950" cy="161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pPr>
              <a:lnSpc>
                <a:spcPct val="150000"/>
              </a:lnSpc>
            </a:pPr>
            <a:r>
              <a:rPr lang="en-US" sz="2400" dirty="0" smtClean="0"/>
              <a:t>The home assistance hexapod acts as a perfect companion and assistance for people at home, especially for sick and elderly people to meet their needs. </a:t>
            </a:r>
          </a:p>
          <a:p>
            <a:pPr>
              <a:lnSpc>
                <a:spcPct val="150000"/>
              </a:lnSpc>
            </a:pPr>
            <a:r>
              <a:rPr lang="en-US" sz="2400" dirty="0" smtClean="0"/>
              <a:t>The main objective of this system is achieved by integrating the Internet of Things with robotics successfully. </a:t>
            </a:r>
          </a:p>
          <a:p>
            <a:pPr>
              <a:lnSpc>
                <a:spcPct val="150000"/>
              </a:lnSpc>
            </a:pPr>
            <a:r>
              <a:rPr lang="en-US" sz="2400" dirty="0" smtClean="0"/>
              <a:t>The camera attached to the robot works effectively for monitoring the home even when the user is not at the site. </a:t>
            </a:r>
          </a:p>
          <a:p>
            <a:pPr>
              <a:lnSpc>
                <a:spcPct val="150000"/>
              </a:lnSpc>
            </a:pPr>
            <a:r>
              <a:rPr lang="en-US" sz="2400" dirty="0" smtClean="0"/>
              <a:t>Voice controlled automation proves to make the hexapod more user-friendly.</a:t>
            </a:r>
            <a:endParaRPr lang="en-IN" sz="2400" dirty="0"/>
          </a:p>
        </p:txBody>
      </p:sp>
      <p:sp>
        <p:nvSpPr>
          <p:cNvPr id="3" name="Text Placeholder 2"/>
          <p:cNvSpPr>
            <a:spLocks noGrp="1"/>
          </p:cNvSpPr>
          <p:nvPr>
            <p:ph type="body" sz="quarter" idx="11"/>
          </p:nvPr>
        </p:nvSpPr>
        <p:spPr>
          <a:xfrm>
            <a:off x="539433" y="265170"/>
            <a:ext cx="3077527" cy="671512"/>
          </a:xfrm>
        </p:spPr>
        <p:txBody>
          <a:bodyPr/>
          <a:lstStyle/>
          <a:p>
            <a:r>
              <a:rPr lang="en-IN" sz="3600" b="1" dirty="0">
                <a:solidFill>
                  <a:schemeClr val="bg1"/>
                </a:solidFill>
                <a:latin typeface="Lucida Console" panose="020B0609040504020204" pitchFamily="49" charset="0"/>
              </a:rPr>
              <a:t>Conclusion</a:t>
            </a:r>
          </a:p>
          <a:p>
            <a:endParaRPr lang="en-IN" dirty="0"/>
          </a:p>
        </p:txBody>
      </p:sp>
    </p:spTree>
    <p:extLst>
      <p:ext uri="{BB962C8B-B14F-4D97-AF65-F5344CB8AC3E}">
        <p14:creationId xmlns="" xmlns:p14="http://schemas.microsoft.com/office/powerpoint/2010/main" val="114453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55000" lnSpcReduction="20000"/>
          </a:bodyPr>
          <a:lstStyle/>
          <a:p>
            <a:pPr>
              <a:lnSpc>
                <a:spcPct val="170000"/>
              </a:lnSpc>
            </a:pPr>
            <a:r>
              <a:rPr lang="en-IN" sz="2600" dirty="0" err="1" smtClean="0">
                <a:latin typeface="Arial"/>
                <a:ea typeface="Arial"/>
                <a:cs typeface="Arial"/>
                <a:sym typeface="Arial"/>
              </a:rPr>
              <a:t>Abdelrahman</a:t>
            </a:r>
            <a:r>
              <a:rPr lang="en-IN" sz="2600" dirty="0" smtClean="0">
                <a:latin typeface="Arial"/>
                <a:ea typeface="Arial"/>
                <a:cs typeface="Arial"/>
                <a:sym typeface="Arial"/>
              </a:rPr>
              <a:t> </a:t>
            </a:r>
            <a:r>
              <a:rPr lang="en-IN" sz="2600" dirty="0" err="1" smtClean="0">
                <a:latin typeface="Arial"/>
                <a:ea typeface="Arial"/>
                <a:cs typeface="Arial"/>
                <a:sym typeface="Arial"/>
              </a:rPr>
              <a:t>Sayed</a:t>
            </a:r>
            <a:r>
              <a:rPr lang="en-IN" sz="2600" dirty="0" smtClean="0">
                <a:latin typeface="Arial"/>
                <a:ea typeface="Arial"/>
                <a:cs typeface="Arial"/>
                <a:sym typeface="Arial"/>
              </a:rPr>
              <a:t> </a:t>
            </a:r>
            <a:r>
              <a:rPr lang="en-IN" sz="2600" dirty="0" err="1" smtClean="0">
                <a:latin typeface="Arial"/>
                <a:ea typeface="Arial"/>
                <a:cs typeface="Arial"/>
                <a:sym typeface="Arial"/>
              </a:rPr>
              <a:t>Sayed</a:t>
            </a:r>
            <a:r>
              <a:rPr lang="en-IN" sz="2600" dirty="0" smtClean="0">
                <a:latin typeface="Arial"/>
                <a:ea typeface="Arial"/>
                <a:cs typeface="Arial"/>
                <a:sym typeface="Arial"/>
              </a:rPr>
              <a:t>, </a:t>
            </a:r>
            <a:r>
              <a:rPr lang="en-IN" sz="2600" dirty="0" err="1" smtClean="0">
                <a:latin typeface="Arial"/>
                <a:ea typeface="Arial"/>
                <a:cs typeface="Arial"/>
                <a:sym typeface="Arial"/>
              </a:rPr>
              <a:t>Hossam</a:t>
            </a:r>
            <a:r>
              <a:rPr lang="en-IN" sz="2600" dirty="0" smtClean="0">
                <a:latin typeface="Arial"/>
                <a:ea typeface="Arial"/>
                <a:cs typeface="Arial"/>
                <a:sym typeface="Arial"/>
              </a:rPr>
              <a:t> Hassan </a:t>
            </a:r>
            <a:r>
              <a:rPr lang="en-IN" sz="2600" dirty="0" err="1" smtClean="0">
                <a:latin typeface="Arial"/>
                <a:ea typeface="Arial"/>
                <a:cs typeface="Arial"/>
                <a:sym typeface="Arial"/>
              </a:rPr>
              <a:t>Ammar</a:t>
            </a:r>
            <a:r>
              <a:rPr lang="en-IN" sz="2600" dirty="0" smtClean="0">
                <a:latin typeface="Arial"/>
                <a:ea typeface="Arial"/>
                <a:cs typeface="Arial"/>
                <a:sym typeface="Arial"/>
              </a:rPr>
              <a:t> and </a:t>
            </a:r>
            <a:r>
              <a:rPr lang="en-IN" sz="2600" dirty="0" err="1" smtClean="0">
                <a:latin typeface="Arial"/>
                <a:ea typeface="Arial"/>
                <a:cs typeface="Arial"/>
                <a:sym typeface="Arial"/>
              </a:rPr>
              <a:t>Rafaat</a:t>
            </a:r>
            <a:r>
              <a:rPr lang="en-IN" sz="2600" dirty="0" smtClean="0">
                <a:latin typeface="Arial"/>
                <a:ea typeface="Arial"/>
                <a:cs typeface="Arial"/>
                <a:sym typeface="Arial"/>
              </a:rPr>
              <a:t> 2halaby, “Centralized Multi-agent Mobile Robots SLAM and Navigation for COVID-19 Field Hospitals”, 2nd Novel Intelligent and Leading Emerging Sciences Conference, October 2020.</a:t>
            </a:r>
          </a:p>
          <a:p>
            <a:pPr>
              <a:lnSpc>
                <a:spcPct val="170000"/>
              </a:lnSpc>
            </a:pPr>
            <a:r>
              <a:rPr lang="en-IN" sz="2600" dirty="0" err="1" smtClean="0">
                <a:latin typeface="Arial"/>
                <a:ea typeface="Arial"/>
                <a:cs typeface="Arial"/>
                <a:sym typeface="Arial"/>
              </a:rPr>
              <a:t>Abhilash</a:t>
            </a:r>
            <a:r>
              <a:rPr lang="en-IN" sz="2600" dirty="0" smtClean="0">
                <a:latin typeface="Arial"/>
                <a:ea typeface="Arial"/>
                <a:cs typeface="Arial"/>
                <a:sym typeface="Arial"/>
              </a:rPr>
              <a:t> Krishna et al. “Design and Fabrication of a Hexapod”, International Conference on Embedded Systems (ICES), 2014.</a:t>
            </a:r>
          </a:p>
          <a:p>
            <a:pPr>
              <a:lnSpc>
                <a:spcPct val="170000"/>
              </a:lnSpc>
            </a:pPr>
            <a:r>
              <a:rPr lang="en-IN" sz="2600" dirty="0" err="1" smtClean="0">
                <a:latin typeface="Arial"/>
                <a:ea typeface="Arial"/>
                <a:cs typeface="Arial"/>
                <a:sym typeface="Arial"/>
              </a:rPr>
              <a:t>Abhishek</a:t>
            </a:r>
            <a:r>
              <a:rPr lang="en-IN" sz="2600" dirty="0" smtClean="0">
                <a:latin typeface="Arial"/>
                <a:ea typeface="Arial"/>
                <a:cs typeface="Arial"/>
                <a:sym typeface="Arial"/>
              </a:rPr>
              <a:t> C et al. “Development of Hexapod Robot with Computer Vision”, International Journal for Research in Applied Science &amp; Engineering Technology (IJRASET), Vol. 9, Volume 8, August 2021.</a:t>
            </a:r>
          </a:p>
          <a:p>
            <a:pPr>
              <a:lnSpc>
                <a:spcPct val="170000"/>
              </a:lnSpc>
            </a:pPr>
            <a:r>
              <a:rPr lang="en-IN" sz="2600" dirty="0" err="1" smtClean="0">
                <a:latin typeface="Arial"/>
                <a:ea typeface="Arial"/>
                <a:cs typeface="Arial"/>
                <a:sym typeface="Arial"/>
              </a:rPr>
              <a:t>Aishwarya</a:t>
            </a:r>
            <a:r>
              <a:rPr lang="en-IN" sz="2600" dirty="0" smtClean="0">
                <a:latin typeface="Arial"/>
                <a:ea typeface="Arial"/>
                <a:cs typeface="Arial"/>
                <a:sym typeface="Arial"/>
              </a:rPr>
              <a:t> K </a:t>
            </a:r>
            <a:r>
              <a:rPr lang="en-IN" sz="2600" dirty="0" err="1" smtClean="0">
                <a:latin typeface="Arial"/>
                <a:ea typeface="Arial"/>
                <a:cs typeface="Arial"/>
                <a:sym typeface="Arial"/>
              </a:rPr>
              <a:t>Telkar</a:t>
            </a:r>
            <a:r>
              <a:rPr lang="en-IN" sz="2600" dirty="0" smtClean="0">
                <a:latin typeface="Arial"/>
                <a:ea typeface="Arial"/>
                <a:cs typeface="Arial"/>
                <a:sym typeface="Arial"/>
              </a:rPr>
              <a:t> et al. “</a:t>
            </a:r>
            <a:r>
              <a:rPr lang="en-IN" sz="2600" dirty="0" err="1" smtClean="0">
                <a:latin typeface="Arial"/>
                <a:ea typeface="Arial"/>
                <a:cs typeface="Arial"/>
                <a:sym typeface="Arial"/>
              </a:rPr>
              <a:t>IoT</a:t>
            </a:r>
            <a:r>
              <a:rPr lang="en-IN" sz="2600" dirty="0" smtClean="0">
                <a:latin typeface="Arial"/>
                <a:ea typeface="Arial"/>
                <a:cs typeface="Arial"/>
                <a:sym typeface="Arial"/>
              </a:rPr>
              <a:t> Based Smart Multi Application Surveillance Robot”, Second International Conference on Inventive Research in Computing Applications (ICIRCA), 2020.</a:t>
            </a:r>
          </a:p>
          <a:p>
            <a:pPr>
              <a:lnSpc>
                <a:spcPct val="170000"/>
              </a:lnSpc>
            </a:pPr>
            <a:r>
              <a:rPr lang="en-IN" sz="2600" dirty="0" smtClean="0">
                <a:latin typeface="Arial"/>
                <a:ea typeface="Arial"/>
                <a:cs typeface="Arial"/>
                <a:sym typeface="Arial"/>
              </a:rPr>
              <a:t>Anita </a:t>
            </a:r>
            <a:r>
              <a:rPr lang="en-IN" sz="2600" dirty="0" err="1" smtClean="0">
                <a:latin typeface="Arial"/>
                <a:ea typeface="Arial"/>
                <a:cs typeface="Arial"/>
                <a:sym typeface="Arial"/>
              </a:rPr>
              <a:t>Chaudhari</a:t>
            </a:r>
            <a:r>
              <a:rPr lang="en-IN" sz="2600" dirty="0" smtClean="0">
                <a:latin typeface="Arial"/>
                <a:ea typeface="Arial"/>
                <a:cs typeface="Arial"/>
                <a:sym typeface="Arial"/>
              </a:rPr>
              <a:t>, </a:t>
            </a:r>
            <a:r>
              <a:rPr lang="en-IN" sz="2600" dirty="0" err="1" smtClean="0">
                <a:latin typeface="Arial"/>
                <a:ea typeface="Arial"/>
                <a:cs typeface="Arial"/>
                <a:sym typeface="Arial"/>
              </a:rPr>
              <a:t>Jeet</a:t>
            </a:r>
            <a:r>
              <a:rPr lang="en-IN" sz="2600" dirty="0" smtClean="0">
                <a:latin typeface="Arial"/>
                <a:ea typeface="Arial"/>
                <a:cs typeface="Arial"/>
                <a:sym typeface="Arial"/>
              </a:rPr>
              <a:t> </a:t>
            </a:r>
            <a:r>
              <a:rPr lang="en-IN" sz="2600" dirty="0" err="1" smtClean="0">
                <a:latin typeface="Arial"/>
                <a:ea typeface="Arial"/>
                <a:cs typeface="Arial"/>
                <a:sym typeface="Arial"/>
              </a:rPr>
              <a:t>Thakur</a:t>
            </a:r>
            <a:r>
              <a:rPr lang="en-IN" sz="2600" dirty="0" smtClean="0">
                <a:latin typeface="Arial"/>
                <a:ea typeface="Arial"/>
                <a:cs typeface="Arial"/>
                <a:sym typeface="Arial"/>
              </a:rPr>
              <a:t> and </a:t>
            </a:r>
            <a:r>
              <a:rPr lang="en-IN" sz="2600" dirty="0" err="1" smtClean="0">
                <a:latin typeface="Arial"/>
                <a:ea typeface="Arial"/>
                <a:cs typeface="Arial"/>
                <a:sym typeface="Arial"/>
              </a:rPr>
              <a:t>Pratiksha</a:t>
            </a:r>
            <a:r>
              <a:rPr lang="en-IN" sz="2600" dirty="0" smtClean="0">
                <a:latin typeface="Arial"/>
                <a:ea typeface="Arial"/>
                <a:cs typeface="Arial"/>
                <a:sym typeface="Arial"/>
              </a:rPr>
              <a:t> </a:t>
            </a:r>
            <a:r>
              <a:rPr lang="en-IN" sz="2600" dirty="0" err="1" smtClean="0">
                <a:latin typeface="Arial"/>
                <a:ea typeface="Arial"/>
                <a:cs typeface="Arial"/>
                <a:sym typeface="Arial"/>
              </a:rPr>
              <a:t>Mhatre</a:t>
            </a:r>
            <a:r>
              <a:rPr lang="en-IN" sz="2600" dirty="0" smtClean="0">
                <a:latin typeface="Arial"/>
                <a:ea typeface="Arial"/>
                <a:cs typeface="Arial"/>
                <a:sym typeface="Arial"/>
              </a:rPr>
              <a:t>, “PROTOTYPE FOR QUADRUPED ROBOT USING </a:t>
            </a:r>
            <a:r>
              <a:rPr lang="en-IN" sz="2600" dirty="0" err="1" smtClean="0">
                <a:latin typeface="Arial"/>
                <a:ea typeface="Arial"/>
                <a:cs typeface="Arial"/>
                <a:sym typeface="Arial"/>
              </a:rPr>
              <a:t>IoT</a:t>
            </a:r>
            <a:r>
              <a:rPr lang="en-IN" sz="2600" dirty="0" smtClean="0">
                <a:latin typeface="Arial"/>
                <a:ea typeface="Arial"/>
                <a:cs typeface="Arial"/>
                <a:sym typeface="Arial"/>
              </a:rPr>
              <a:t> TO DELIVER MEDICINES AND ESSENTIALS TO COVID-19 PATIENT ”, International Journal of Advanced Research in Engineering and Technology (IJARET), Vol. 12, Issue 5, May 2021</a:t>
            </a:r>
          </a:p>
          <a:p>
            <a:pPr>
              <a:lnSpc>
                <a:spcPct val="170000"/>
              </a:lnSpc>
            </a:pPr>
            <a:r>
              <a:rPr lang="en-IN" sz="2600" dirty="0" err="1" smtClean="0">
                <a:latin typeface="Arial"/>
                <a:ea typeface="Arial"/>
                <a:cs typeface="Arial"/>
                <a:sym typeface="Arial"/>
              </a:rPr>
              <a:t>Aqeel-ur-Rehman</a:t>
            </a:r>
            <a:r>
              <a:rPr lang="en-IN" sz="2600" dirty="0" smtClean="0">
                <a:latin typeface="Arial"/>
                <a:ea typeface="Arial"/>
                <a:cs typeface="Arial"/>
                <a:sym typeface="Arial"/>
              </a:rPr>
              <a:t>, </a:t>
            </a:r>
            <a:r>
              <a:rPr lang="en-IN" sz="2600" dirty="0" err="1" smtClean="0">
                <a:latin typeface="Arial"/>
                <a:ea typeface="Arial"/>
                <a:cs typeface="Arial"/>
                <a:sym typeface="Arial"/>
              </a:rPr>
              <a:t>Royda</a:t>
            </a:r>
            <a:r>
              <a:rPr lang="en-IN" sz="2600" dirty="0" smtClean="0">
                <a:latin typeface="Arial"/>
                <a:ea typeface="Arial"/>
                <a:cs typeface="Arial"/>
                <a:sym typeface="Arial"/>
              </a:rPr>
              <a:t> </a:t>
            </a:r>
            <a:r>
              <a:rPr lang="en-IN" sz="2600" dirty="0" err="1" smtClean="0">
                <a:latin typeface="Arial"/>
                <a:ea typeface="Arial"/>
                <a:cs typeface="Arial"/>
                <a:sym typeface="Arial"/>
              </a:rPr>
              <a:t>Arif</a:t>
            </a:r>
            <a:r>
              <a:rPr lang="en-IN" sz="2600" dirty="0" smtClean="0">
                <a:latin typeface="Arial"/>
                <a:ea typeface="Arial"/>
                <a:cs typeface="Arial"/>
                <a:sym typeface="Arial"/>
              </a:rPr>
              <a:t> and </a:t>
            </a:r>
            <a:r>
              <a:rPr lang="en-IN" sz="2600" dirty="0" err="1" smtClean="0">
                <a:latin typeface="Arial"/>
                <a:ea typeface="Arial"/>
                <a:cs typeface="Arial"/>
                <a:sym typeface="Arial"/>
              </a:rPr>
              <a:t>Hira</a:t>
            </a:r>
            <a:r>
              <a:rPr lang="en-IN" sz="2600" dirty="0" smtClean="0">
                <a:latin typeface="Arial"/>
                <a:ea typeface="Arial"/>
                <a:cs typeface="Arial"/>
                <a:sym typeface="Arial"/>
              </a:rPr>
              <a:t> </a:t>
            </a:r>
            <a:r>
              <a:rPr lang="en-IN" sz="2600" dirty="0" err="1" smtClean="0">
                <a:latin typeface="Arial"/>
                <a:ea typeface="Arial"/>
                <a:cs typeface="Arial"/>
                <a:sym typeface="Arial"/>
              </a:rPr>
              <a:t>Khursheed</a:t>
            </a:r>
            <a:r>
              <a:rPr lang="en-IN" sz="2600" dirty="0" smtClean="0">
                <a:latin typeface="Arial"/>
                <a:ea typeface="Arial"/>
                <a:cs typeface="Arial"/>
                <a:sym typeface="Arial"/>
              </a:rPr>
              <a:t>, “Voice Controlled Home Automation System for the Elderly or Disabled People”, Journal of Applied Environmental and Biological Sciences, 2014.</a:t>
            </a:r>
          </a:p>
          <a:p>
            <a:endParaRPr lang="en-IN" dirty="0"/>
          </a:p>
        </p:txBody>
      </p:sp>
      <p:sp>
        <p:nvSpPr>
          <p:cNvPr id="3" name="Text Placeholder 2"/>
          <p:cNvSpPr>
            <a:spLocks noGrp="1"/>
          </p:cNvSpPr>
          <p:nvPr>
            <p:ph type="body" sz="quarter" idx="11"/>
          </p:nvPr>
        </p:nvSpPr>
        <p:spPr>
          <a:xfrm>
            <a:off x="722313" y="280675"/>
            <a:ext cx="5659437" cy="671512"/>
          </a:xfrm>
        </p:spPr>
        <p:txBody>
          <a:bodyPr/>
          <a:lstStyle/>
          <a:p>
            <a:r>
              <a:rPr lang="en-IN" sz="3600" b="1" dirty="0">
                <a:solidFill>
                  <a:schemeClr val="bg1"/>
                </a:solidFill>
                <a:latin typeface="Lucida Console" panose="020B0609040504020204" pitchFamily="49" charset="0"/>
              </a:rPr>
              <a:t>References</a:t>
            </a:r>
            <a:endParaRPr lang="en-US" sz="3600" b="1" dirty="0">
              <a:solidFill>
                <a:schemeClr val="bg1"/>
              </a:solidFill>
              <a:latin typeface="Lucida Console" panose="020B0609040504020204" pitchFamily="49" charset="0"/>
            </a:endParaRPr>
          </a:p>
          <a:p>
            <a:endParaRPr lang="en-IN" dirty="0"/>
          </a:p>
        </p:txBody>
      </p:sp>
    </p:spTree>
    <p:extLst>
      <p:ext uri="{BB962C8B-B14F-4D97-AF65-F5344CB8AC3E}">
        <p14:creationId xmlns="" xmlns:p14="http://schemas.microsoft.com/office/powerpoint/2010/main" val="407591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Autofit/>
          </a:bodyPr>
          <a:lstStyle/>
          <a:p>
            <a:pPr>
              <a:lnSpc>
                <a:spcPct val="170000"/>
              </a:lnSpc>
            </a:pPr>
            <a:r>
              <a:rPr lang="en-IN" sz="1400" dirty="0" err="1" smtClean="0">
                <a:latin typeface="Arial"/>
                <a:ea typeface="Arial"/>
                <a:cs typeface="Arial"/>
                <a:sym typeface="Arial"/>
              </a:rPr>
              <a:t>Feng</a:t>
            </a:r>
            <a:r>
              <a:rPr lang="en-IN" sz="1400" dirty="0" smtClean="0">
                <a:latin typeface="Arial"/>
                <a:ea typeface="Arial"/>
                <a:cs typeface="Arial"/>
                <a:sym typeface="Arial"/>
              </a:rPr>
              <a:t> Zhang, </a:t>
            </a:r>
            <a:r>
              <a:rPr lang="en-IN" sz="1400" dirty="0" err="1" smtClean="0">
                <a:latin typeface="Arial"/>
                <a:ea typeface="Arial"/>
                <a:cs typeface="Arial"/>
                <a:sym typeface="Arial"/>
              </a:rPr>
              <a:t>Shidong</a:t>
            </a:r>
            <a:r>
              <a:rPr lang="en-IN" sz="1400" dirty="0" smtClean="0">
                <a:latin typeface="Arial"/>
                <a:ea typeface="Arial"/>
                <a:cs typeface="Arial"/>
                <a:sym typeface="Arial"/>
              </a:rPr>
              <a:t> Zhang, </a:t>
            </a:r>
            <a:r>
              <a:rPr lang="en-IN" sz="1400" dirty="0" err="1" smtClean="0">
                <a:latin typeface="Arial"/>
                <a:ea typeface="Arial"/>
                <a:cs typeface="Arial"/>
                <a:sym typeface="Arial"/>
              </a:rPr>
              <a:t>Qian</a:t>
            </a:r>
            <a:r>
              <a:rPr lang="en-IN" sz="1400" dirty="0" smtClean="0">
                <a:latin typeface="Arial"/>
                <a:ea typeface="Arial"/>
                <a:cs typeface="Arial"/>
                <a:sym typeface="Arial"/>
              </a:rPr>
              <a:t> Wang , </a:t>
            </a:r>
            <a:r>
              <a:rPr lang="en-IN" sz="1400" dirty="0" err="1" smtClean="0">
                <a:latin typeface="Arial"/>
                <a:ea typeface="Arial"/>
                <a:cs typeface="Arial"/>
                <a:sym typeface="Arial"/>
              </a:rPr>
              <a:t>Yujie</a:t>
            </a:r>
            <a:r>
              <a:rPr lang="en-IN" sz="1400" dirty="0" smtClean="0">
                <a:latin typeface="Arial"/>
                <a:ea typeface="Arial"/>
                <a:cs typeface="Arial"/>
                <a:sym typeface="Arial"/>
              </a:rPr>
              <a:t> Yang and Bo Jin, “Straight Gait Research of a Small Electric Hexapod Robot”, Applied Sciences, 2021.</a:t>
            </a:r>
          </a:p>
          <a:p>
            <a:pPr>
              <a:lnSpc>
                <a:spcPct val="170000"/>
              </a:lnSpc>
            </a:pPr>
            <a:r>
              <a:rPr lang="en-IN" sz="1400" dirty="0" smtClean="0">
                <a:latin typeface="Arial"/>
                <a:ea typeface="Arial"/>
                <a:cs typeface="Arial"/>
                <a:sym typeface="Arial"/>
              </a:rPr>
              <a:t>Fernando Gomez-Bravo, Pablo </a:t>
            </a:r>
            <a:r>
              <a:rPr lang="en-IN" sz="1400" dirty="0" err="1" smtClean="0">
                <a:latin typeface="Arial"/>
                <a:ea typeface="Arial"/>
                <a:cs typeface="Arial"/>
                <a:sym typeface="Arial"/>
              </a:rPr>
              <a:t>Villadoniga</a:t>
            </a:r>
            <a:r>
              <a:rPr lang="en-IN" sz="1400" dirty="0" smtClean="0">
                <a:latin typeface="Arial"/>
                <a:ea typeface="Arial"/>
                <a:cs typeface="Arial"/>
                <a:sym typeface="Arial"/>
              </a:rPr>
              <a:t>, and Giuseppe Carbone, “Design and Operation of a Novel Hexapod Robot for Surveillance Tasks”, Advances in Service and Industrial Robotics, 2018.</a:t>
            </a:r>
          </a:p>
          <a:p>
            <a:pPr>
              <a:lnSpc>
                <a:spcPct val="170000"/>
              </a:lnSpc>
            </a:pPr>
            <a:r>
              <a:rPr lang="en-IN" sz="1400" dirty="0" smtClean="0">
                <a:latin typeface="Arial"/>
                <a:ea typeface="Arial"/>
                <a:cs typeface="Arial"/>
                <a:sym typeface="Arial"/>
              </a:rPr>
              <a:t>G. </a:t>
            </a:r>
            <a:r>
              <a:rPr lang="en-IN" sz="1400" dirty="0" err="1" smtClean="0">
                <a:latin typeface="Arial"/>
                <a:ea typeface="Arial"/>
                <a:cs typeface="Arial"/>
                <a:sym typeface="Arial"/>
              </a:rPr>
              <a:t>Anandravisekar</a:t>
            </a:r>
            <a:r>
              <a:rPr lang="en-IN" sz="1400" dirty="0" smtClean="0">
                <a:latin typeface="Arial"/>
                <a:ea typeface="Arial"/>
                <a:cs typeface="Arial"/>
                <a:sym typeface="Arial"/>
              </a:rPr>
              <a:t> et al. “IOT Based Surveillance Robot ”, International Journal of Engineering Research &amp; Technology (IJERT), Vol. 7 Issue 03, March 2018.</a:t>
            </a:r>
          </a:p>
          <a:p>
            <a:pPr>
              <a:lnSpc>
                <a:spcPct val="170000"/>
              </a:lnSpc>
            </a:pPr>
            <a:r>
              <a:rPr lang="en-IN" sz="1400" dirty="0" smtClean="0">
                <a:latin typeface="Arial"/>
                <a:ea typeface="Arial"/>
                <a:cs typeface="Arial"/>
                <a:sym typeface="Arial"/>
              </a:rPr>
              <a:t>Jing </a:t>
            </a:r>
            <a:r>
              <a:rPr lang="en-IN" sz="1400" dirty="0" err="1" smtClean="0">
                <a:latin typeface="Arial"/>
                <a:ea typeface="Arial"/>
                <a:cs typeface="Arial"/>
                <a:sym typeface="Arial"/>
              </a:rPr>
              <a:t>Qi</a:t>
            </a:r>
            <a:r>
              <a:rPr lang="en-IN" sz="1400" dirty="0" smtClean="0">
                <a:latin typeface="Arial"/>
                <a:ea typeface="Arial"/>
                <a:cs typeface="Arial"/>
                <a:sym typeface="Arial"/>
              </a:rPr>
              <a:t>, et al. “Fusing Hand Postures and Speech Recognition for Tasks Performed by an Integrated Leg-Arm Hexapod Robot”, Applied Sciences, 2020.</a:t>
            </a:r>
          </a:p>
          <a:p>
            <a:pPr>
              <a:lnSpc>
                <a:spcPct val="170000"/>
              </a:lnSpc>
            </a:pPr>
            <a:r>
              <a:rPr lang="en-IN" sz="1400" dirty="0" smtClean="0">
                <a:latin typeface="Arial"/>
                <a:ea typeface="Arial"/>
                <a:cs typeface="Arial"/>
                <a:sym typeface="Arial"/>
              </a:rPr>
              <a:t>Joana Coelho, Fernando </a:t>
            </a:r>
            <a:r>
              <a:rPr lang="en-IN" sz="1400" dirty="0" err="1" smtClean="0">
                <a:latin typeface="Arial"/>
                <a:ea typeface="Arial"/>
                <a:cs typeface="Arial"/>
                <a:sym typeface="Arial"/>
              </a:rPr>
              <a:t>Ribeiro</a:t>
            </a:r>
            <a:r>
              <a:rPr lang="en-IN" sz="1400" dirty="0" smtClean="0">
                <a:latin typeface="Arial"/>
                <a:ea typeface="Arial"/>
                <a:cs typeface="Arial"/>
                <a:sym typeface="Arial"/>
              </a:rPr>
              <a:t>, Bruno Dias, Gil Lopes and Paulo Flores, “Trends in the Control of Hexapod Robots: A Survey”, Robotics, 2021.</a:t>
            </a:r>
          </a:p>
        </p:txBody>
      </p:sp>
      <p:sp>
        <p:nvSpPr>
          <p:cNvPr id="3" name="Text Placeholder 2"/>
          <p:cNvSpPr>
            <a:spLocks noGrp="1"/>
          </p:cNvSpPr>
          <p:nvPr>
            <p:ph type="body" sz="quarter" idx="11"/>
          </p:nvPr>
        </p:nvSpPr>
        <p:spPr>
          <a:xfrm>
            <a:off x="721031" y="250194"/>
            <a:ext cx="5659437" cy="671512"/>
          </a:xfrm>
        </p:spPr>
        <p:txBody>
          <a:bodyPr/>
          <a:lstStyle/>
          <a:p>
            <a:r>
              <a:rPr lang="en-IN" sz="3600" b="1" dirty="0" smtClean="0">
                <a:solidFill>
                  <a:schemeClr val="bg1"/>
                </a:solidFill>
                <a:latin typeface="Lucida Console" panose="020B0609040504020204" pitchFamily="49" charset="0"/>
              </a:rPr>
              <a:t>References</a:t>
            </a:r>
            <a:endParaRPr lang="en-US" sz="3600" b="1" dirty="0" smtClean="0">
              <a:solidFill>
                <a:schemeClr val="bg1"/>
              </a:solidFill>
              <a:latin typeface="Lucida Console" panose="020B0609040504020204" pitchFamily="49"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E9C1F00-6028-43C0-BEED-67020F6A9023}"/>
              </a:ext>
            </a:extLst>
          </p:cNvPr>
          <p:cNvSpPr txBox="1"/>
          <p:nvPr/>
        </p:nvSpPr>
        <p:spPr>
          <a:xfrm>
            <a:off x="3122122" y="2749290"/>
            <a:ext cx="5317836" cy="923330"/>
          </a:xfrm>
          <a:prstGeom prst="rect">
            <a:avLst/>
          </a:prstGeom>
          <a:noFill/>
        </p:spPr>
        <p:txBody>
          <a:bodyPr wrap="square" rtlCol="0">
            <a:spAutoFit/>
          </a:bodyPr>
          <a:lstStyle/>
          <a:p>
            <a:pPr algn="ctr"/>
            <a:r>
              <a:rPr lang="en-US" sz="5400" dirty="0">
                <a:solidFill>
                  <a:srgbClr val="0976C8"/>
                </a:solidFill>
                <a:latin typeface="Arial Black" panose="020B0A04020102020204" pitchFamily="34" charset="0"/>
              </a:rPr>
              <a:t>Thank</a:t>
            </a:r>
            <a:r>
              <a:rPr lang="en-US" sz="5400" dirty="0">
                <a:solidFill>
                  <a:schemeClr val="accent1"/>
                </a:solidFill>
                <a:latin typeface="+mj-lt"/>
              </a:rPr>
              <a:t> </a:t>
            </a:r>
            <a:r>
              <a:rPr lang="en-US" sz="5400" kern="1200" dirty="0">
                <a:latin typeface="Arial Black" panose="020B0A04020102020204" pitchFamily="34" charset="0"/>
                <a:ea typeface="+mn-ea"/>
                <a:cs typeface="+mn-cs"/>
              </a:rPr>
              <a:t>You</a:t>
            </a:r>
          </a:p>
        </p:txBody>
      </p:sp>
      <p:sp>
        <p:nvSpPr>
          <p:cNvPr id="5" name="Shape 2550"/>
          <p:cNvSpPr/>
          <p:nvPr/>
        </p:nvSpPr>
        <p:spPr>
          <a:xfrm>
            <a:off x="8004448" y="2843160"/>
            <a:ext cx="688140" cy="735590"/>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Tree>
    <p:extLst>
      <p:ext uri="{BB962C8B-B14F-4D97-AF65-F5344CB8AC3E}">
        <p14:creationId xmlns="" xmlns:p14="http://schemas.microsoft.com/office/powerpoint/2010/main" val="22467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 xmlns:a16="http://schemas.microsoft.com/office/drawing/2014/main" id="{68C3E9FC-77C7-43F4-B2AE-812A2450584B}"/>
              </a:ext>
            </a:extLst>
          </p:cNvPr>
          <p:cNvSpPr txBox="1">
            <a:spLocks/>
          </p:cNvSpPr>
          <p:nvPr/>
        </p:nvSpPr>
        <p:spPr>
          <a:xfrm>
            <a:off x="4404360" y="840477"/>
            <a:ext cx="10528177" cy="49400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b="1" dirty="0">
              <a:latin typeface="Lucida Console" panose="020B0609040504020204" pitchFamily="49" charset="0"/>
            </a:endParaRPr>
          </a:p>
        </p:txBody>
      </p:sp>
      <p:sp>
        <p:nvSpPr>
          <p:cNvPr id="2" name="Text Placeholder 1"/>
          <p:cNvSpPr>
            <a:spLocks noGrp="1"/>
          </p:cNvSpPr>
          <p:nvPr>
            <p:ph type="body" sz="quarter" idx="4294967295"/>
          </p:nvPr>
        </p:nvSpPr>
        <p:spPr>
          <a:xfrm>
            <a:off x="113698" y="2996848"/>
            <a:ext cx="3362007" cy="671512"/>
          </a:xfrm>
        </p:spPr>
        <p:txBody>
          <a:bodyPr>
            <a:noAutofit/>
          </a:bodyPr>
          <a:lstStyle/>
          <a:p>
            <a:pPr marL="0" indent="0">
              <a:buNone/>
            </a:pPr>
            <a:r>
              <a:rPr lang="en-US" altLang="en-US" sz="4800" b="1" dirty="0">
                <a:solidFill>
                  <a:schemeClr val="bg1"/>
                </a:solidFill>
                <a:latin typeface="Lucida Console" panose="020B0609040504020204" pitchFamily="49" charset="0"/>
              </a:rPr>
              <a:t>Contents</a:t>
            </a:r>
            <a:endParaRPr lang="en-US" sz="4800" dirty="0">
              <a:solidFill>
                <a:schemeClr val="bg1"/>
              </a:solidFill>
              <a:latin typeface="Lucida Console" panose="020B0609040504020204" pitchFamily="49" charset="0"/>
            </a:endParaRPr>
          </a:p>
        </p:txBody>
      </p:sp>
      <p:sp>
        <p:nvSpPr>
          <p:cNvPr id="3" name="Rectangle 2"/>
          <p:cNvSpPr/>
          <p:nvPr/>
        </p:nvSpPr>
        <p:spPr>
          <a:xfrm>
            <a:off x="3444240" y="770896"/>
            <a:ext cx="1981200" cy="461665"/>
          </a:xfrm>
          <a:prstGeom prst="rect">
            <a:avLst/>
          </a:prstGeom>
        </p:spPr>
        <p:txBody>
          <a:bodyPr wrap="square">
            <a:spAutoFit/>
          </a:bodyPr>
          <a:lstStyle/>
          <a:p>
            <a:pPr>
              <a:defRPr/>
            </a:pPr>
            <a:r>
              <a:rPr lang="en-US" sz="2400" b="1" dirty="0">
                <a:solidFill>
                  <a:srgbClr val="002060"/>
                </a:solidFill>
                <a:latin typeface="Lucida Console" panose="020B0609040504020204" pitchFamily="49" charset="0"/>
              </a:rPr>
              <a:t>Abstract</a:t>
            </a:r>
          </a:p>
        </p:txBody>
      </p:sp>
      <p:sp>
        <p:nvSpPr>
          <p:cNvPr id="6" name="Rectangle 5"/>
          <p:cNvSpPr/>
          <p:nvPr/>
        </p:nvSpPr>
        <p:spPr>
          <a:xfrm>
            <a:off x="3464560" y="1385669"/>
            <a:ext cx="2661920" cy="461665"/>
          </a:xfrm>
          <a:prstGeom prst="rect">
            <a:avLst/>
          </a:prstGeom>
        </p:spPr>
        <p:txBody>
          <a:bodyPr wrap="square">
            <a:spAutoFit/>
          </a:bodyPr>
          <a:lstStyle/>
          <a:p>
            <a:pPr>
              <a:defRPr/>
            </a:pPr>
            <a:r>
              <a:rPr lang="en-US" sz="2400" b="1" dirty="0">
                <a:solidFill>
                  <a:srgbClr val="002060"/>
                </a:solidFill>
                <a:latin typeface="Lucida Console" panose="020B0609040504020204" pitchFamily="49" charset="0"/>
              </a:rPr>
              <a:t>Introduction</a:t>
            </a:r>
          </a:p>
        </p:txBody>
      </p:sp>
      <p:sp>
        <p:nvSpPr>
          <p:cNvPr id="7" name="Rectangle 6"/>
          <p:cNvSpPr/>
          <p:nvPr/>
        </p:nvSpPr>
        <p:spPr>
          <a:xfrm>
            <a:off x="3592025" y="2020344"/>
            <a:ext cx="3683730"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Literature</a:t>
            </a:r>
            <a:r>
              <a:rPr lang="en-IN" sz="2400" b="1" dirty="0">
                <a:latin typeface="Lucida Console" panose="020B0609040504020204" pitchFamily="49" charset="0"/>
              </a:rPr>
              <a:t> </a:t>
            </a:r>
            <a:r>
              <a:rPr lang="en-IN" sz="2400" b="1" dirty="0">
                <a:solidFill>
                  <a:srgbClr val="002060"/>
                </a:solidFill>
                <a:latin typeface="Lucida Console" panose="020B0609040504020204" pitchFamily="49" charset="0"/>
              </a:rPr>
              <a:t>Survey</a:t>
            </a:r>
          </a:p>
        </p:txBody>
      </p:sp>
      <p:sp>
        <p:nvSpPr>
          <p:cNvPr id="8" name="Rectangle 7"/>
          <p:cNvSpPr/>
          <p:nvPr/>
        </p:nvSpPr>
        <p:spPr>
          <a:xfrm>
            <a:off x="3774440" y="2673556"/>
            <a:ext cx="3888460"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Problem Definition</a:t>
            </a:r>
          </a:p>
        </p:txBody>
      </p:sp>
      <p:sp>
        <p:nvSpPr>
          <p:cNvPr id="9" name="Rectangle 8"/>
          <p:cNvSpPr/>
          <p:nvPr/>
        </p:nvSpPr>
        <p:spPr>
          <a:xfrm>
            <a:off x="3971005" y="3332604"/>
            <a:ext cx="2864809"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Proposed Work</a:t>
            </a:r>
          </a:p>
        </p:txBody>
      </p:sp>
      <p:sp>
        <p:nvSpPr>
          <p:cNvPr id="10" name="Rectangle 9"/>
          <p:cNvSpPr/>
          <p:nvPr/>
        </p:nvSpPr>
        <p:spPr>
          <a:xfrm>
            <a:off x="4108904" y="3961666"/>
            <a:ext cx="5364342"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Methodology</a:t>
            </a:r>
            <a:r>
              <a:rPr lang="en-IN" sz="2400" b="1" dirty="0">
                <a:latin typeface="Lucida Console" panose="020B0609040504020204" pitchFamily="49" charset="0"/>
              </a:rPr>
              <a:t> </a:t>
            </a:r>
            <a:r>
              <a:rPr lang="en-IN" sz="2400" b="1" dirty="0">
                <a:solidFill>
                  <a:srgbClr val="002060"/>
                </a:solidFill>
                <a:latin typeface="Lucida Console" panose="020B0609040504020204" pitchFamily="49" charset="0"/>
              </a:rPr>
              <a:t>&amp; Implementation</a:t>
            </a:r>
          </a:p>
        </p:txBody>
      </p:sp>
      <p:sp>
        <p:nvSpPr>
          <p:cNvPr id="11" name="Rectangle 10"/>
          <p:cNvSpPr/>
          <p:nvPr/>
        </p:nvSpPr>
        <p:spPr>
          <a:xfrm>
            <a:off x="4139384" y="4483799"/>
            <a:ext cx="4502650"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Results &amp; Discussions</a:t>
            </a:r>
          </a:p>
        </p:txBody>
      </p:sp>
      <p:sp>
        <p:nvSpPr>
          <p:cNvPr id="12" name="Rectangle 11"/>
          <p:cNvSpPr/>
          <p:nvPr/>
        </p:nvSpPr>
        <p:spPr>
          <a:xfrm>
            <a:off x="4155440" y="5112861"/>
            <a:ext cx="2250619"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Conclusion</a:t>
            </a:r>
          </a:p>
        </p:txBody>
      </p:sp>
      <p:sp>
        <p:nvSpPr>
          <p:cNvPr id="13" name="Rectangle 12"/>
          <p:cNvSpPr/>
          <p:nvPr/>
        </p:nvSpPr>
        <p:spPr>
          <a:xfrm>
            <a:off x="4114800" y="5674013"/>
            <a:ext cx="2495940" cy="461665"/>
          </a:xfrm>
          <a:prstGeom prst="rect">
            <a:avLst/>
          </a:prstGeom>
        </p:spPr>
        <p:txBody>
          <a:bodyPr wrap="square">
            <a:spAutoFit/>
          </a:bodyPr>
          <a:lstStyle/>
          <a:p>
            <a:pPr>
              <a:defRPr/>
            </a:pPr>
            <a:r>
              <a:rPr lang="en-IN" sz="2400" b="1" dirty="0">
                <a:solidFill>
                  <a:srgbClr val="002060"/>
                </a:solidFill>
                <a:latin typeface="Lucida Console" panose="020B0609040504020204" pitchFamily="49" charset="0"/>
              </a:rPr>
              <a:t>References</a:t>
            </a:r>
            <a:endParaRPr lang="en-US" sz="2400" b="1" dirty="0">
              <a:solidFill>
                <a:srgbClr val="002060"/>
              </a:solidFill>
              <a:latin typeface="Lucida Console" panose="020B0609040504020204" pitchFamily="49" charset="0"/>
            </a:endParaRPr>
          </a:p>
        </p:txBody>
      </p:sp>
    </p:spTree>
    <p:extLst>
      <p:ext uri="{BB962C8B-B14F-4D97-AF65-F5344CB8AC3E}">
        <p14:creationId xmlns="" xmlns:p14="http://schemas.microsoft.com/office/powerpoint/2010/main" val="664138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pPr>
              <a:lnSpc>
                <a:spcPct val="150000"/>
              </a:lnSpc>
            </a:pPr>
            <a:r>
              <a:rPr lang="en-US" sz="2400" dirty="0" smtClean="0"/>
              <a:t>This project aims to design a hexapod for helping people, especially old aged people or sick people at home.</a:t>
            </a:r>
          </a:p>
          <a:p>
            <a:pPr>
              <a:lnSpc>
                <a:spcPct val="150000"/>
              </a:lnSpc>
            </a:pPr>
            <a:r>
              <a:rPr lang="en-US" sz="2400" dirty="0" smtClean="0"/>
              <a:t>Sensors are used to detect obstacles and the hexapod can choose a different path. </a:t>
            </a:r>
          </a:p>
          <a:p>
            <a:pPr>
              <a:lnSpc>
                <a:spcPct val="150000"/>
              </a:lnSpc>
            </a:pPr>
            <a:r>
              <a:rPr lang="en-US" sz="2400" dirty="0" smtClean="0"/>
              <a:t>Electronic devices in each room are controlled through voice commands.</a:t>
            </a:r>
          </a:p>
          <a:p>
            <a:pPr>
              <a:lnSpc>
                <a:spcPct val="150000"/>
              </a:lnSpc>
            </a:pPr>
            <a:r>
              <a:rPr lang="en-US" sz="2400" dirty="0" smtClean="0"/>
              <a:t>The robot also helps the user by carrying things like medicines, files, etc., to different areas in the home based on the given commands. </a:t>
            </a:r>
          </a:p>
          <a:p>
            <a:pPr>
              <a:lnSpc>
                <a:spcPct val="150000"/>
              </a:lnSpc>
            </a:pPr>
            <a:r>
              <a:rPr lang="en-US" sz="2400" dirty="0" smtClean="0"/>
              <a:t>The home is monitored and the video will be live streamed for the user to monitor their home from anywhere at any time.</a:t>
            </a:r>
          </a:p>
          <a:p>
            <a:endParaRPr lang="en-IN" dirty="0"/>
          </a:p>
        </p:txBody>
      </p:sp>
      <p:sp>
        <p:nvSpPr>
          <p:cNvPr id="5" name="Text Placeholder 4"/>
          <p:cNvSpPr>
            <a:spLocks noGrp="1"/>
          </p:cNvSpPr>
          <p:nvPr>
            <p:ph type="body" sz="quarter" idx="11"/>
          </p:nvPr>
        </p:nvSpPr>
        <p:spPr>
          <a:xfrm>
            <a:off x="1016953" y="270515"/>
            <a:ext cx="5659437" cy="671512"/>
          </a:xfrm>
        </p:spPr>
        <p:txBody>
          <a:bodyPr>
            <a:normAutofit/>
          </a:bodyPr>
          <a:lstStyle/>
          <a:p>
            <a:pPr>
              <a:defRPr/>
            </a:pPr>
            <a:r>
              <a:rPr lang="en-US" sz="3600" b="1" dirty="0">
                <a:solidFill>
                  <a:schemeClr val="bg1"/>
                </a:solidFill>
                <a:latin typeface="Lucida Console" panose="020B0609040504020204" pitchFamily="49" charset="0"/>
              </a:rPr>
              <a:t>Abstract</a:t>
            </a:r>
            <a:endParaRPr lang="en-IN" sz="3600" b="1" dirty="0">
              <a:solidFill>
                <a:schemeClr val="bg1"/>
              </a:solidFill>
              <a:latin typeface="Lucida Console" panose="020B0609040504020204" pitchFamily="49" charset="0"/>
            </a:endParaRPr>
          </a:p>
        </p:txBody>
      </p:sp>
    </p:spTree>
    <p:extLst>
      <p:ext uri="{BB962C8B-B14F-4D97-AF65-F5344CB8AC3E}">
        <p14:creationId xmlns="" xmlns:p14="http://schemas.microsoft.com/office/powerpoint/2010/main" val="390010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a:bodyPr>
          <a:lstStyle/>
          <a:p>
            <a:pPr>
              <a:lnSpc>
                <a:spcPct val="150000"/>
              </a:lnSpc>
            </a:pPr>
            <a:r>
              <a:rPr lang="en-US" sz="2400" dirty="0" err="1" smtClean="0"/>
              <a:t>IoT</a:t>
            </a:r>
            <a:r>
              <a:rPr lang="en-US" sz="2400" dirty="0" smtClean="0"/>
              <a:t>-assisted robotics applications are a palpable fact of our forthcoming future, thanks to the ongoing Internet of Things revolution and the rapid dispersion of robots in many activities of daily life. </a:t>
            </a:r>
          </a:p>
          <a:p>
            <a:pPr>
              <a:lnSpc>
                <a:spcPct val="150000"/>
              </a:lnSpc>
            </a:pPr>
            <a:r>
              <a:rPr lang="en-US" sz="2400" dirty="0" err="1" smtClean="0"/>
              <a:t>IoT</a:t>
            </a:r>
            <a:r>
              <a:rPr lang="en-US" sz="2400" dirty="0" smtClean="0"/>
              <a:t> based Hexapod is one such application which can be used for various purposes from hospitals to the </a:t>
            </a:r>
            <a:r>
              <a:rPr lang="en-US" sz="2400" dirty="0" smtClean="0"/>
              <a:t>military. </a:t>
            </a:r>
            <a:endParaRPr lang="en-US" sz="2400" dirty="0" smtClean="0"/>
          </a:p>
          <a:p>
            <a:pPr>
              <a:lnSpc>
                <a:spcPct val="150000"/>
              </a:lnSpc>
            </a:pPr>
            <a:r>
              <a:rPr lang="en-US" sz="2400" dirty="0" smtClean="0"/>
              <a:t>This work aims to design a hexapod for helping people, especially old-aged or sick people at home with automation, voice based navigation and surveillance. The robot is also designed to help the user by carrying objects like medicines, files, etc., to various areas in the home based on the given commands.</a:t>
            </a:r>
            <a:endParaRPr lang="en-IN" sz="2400" dirty="0"/>
          </a:p>
        </p:txBody>
      </p:sp>
      <p:sp>
        <p:nvSpPr>
          <p:cNvPr id="3" name="Text Placeholder 2"/>
          <p:cNvSpPr>
            <a:spLocks noGrp="1"/>
          </p:cNvSpPr>
          <p:nvPr>
            <p:ph type="body" sz="quarter" idx="11"/>
          </p:nvPr>
        </p:nvSpPr>
        <p:spPr>
          <a:xfrm>
            <a:off x="307174" y="262919"/>
            <a:ext cx="5701030" cy="671512"/>
          </a:xfrm>
        </p:spPr>
        <p:txBody>
          <a:bodyPr>
            <a:noAutofit/>
          </a:bodyPr>
          <a:lstStyle/>
          <a:p>
            <a:pPr>
              <a:defRPr/>
            </a:pPr>
            <a:r>
              <a:rPr lang="en-IN" sz="3600" b="1" dirty="0" smtClean="0">
                <a:solidFill>
                  <a:schemeClr val="bg1"/>
                </a:solidFill>
                <a:latin typeface="Lucida Console" panose="020B0609040504020204" pitchFamily="49" charset="0"/>
              </a:rPr>
              <a:t>Introduction</a:t>
            </a:r>
            <a:endParaRPr lang="en-IN" sz="3600" b="1" dirty="0">
              <a:solidFill>
                <a:schemeClr val="bg1"/>
              </a:solidFill>
              <a:latin typeface="Lucida Console" panose="020B0609040504020204" pitchFamily="49" charset="0"/>
            </a:endParaRPr>
          </a:p>
        </p:txBody>
      </p:sp>
    </p:spTree>
    <p:extLst>
      <p:ext uri="{BB962C8B-B14F-4D97-AF65-F5344CB8AC3E}">
        <p14:creationId xmlns="" xmlns:p14="http://schemas.microsoft.com/office/powerpoint/2010/main" val="235314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52793" y="280675"/>
            <a:ext cx="5659437" cy="671512"/>
          </a:xfrm>
        </p:spPr>
        <p:txBody>
          <a:bodyPr/>
          <a:lstStyle/>
          <a:p>
            <a:pPr>
              <a:defRPr/>
            </a:pPr>
            <a:r>
              <a:rPr lang="en-IN" sz="3600" b="1" dirty="0">
                <a:solidFill>
                  <a:schemeClr val="bg1"/>
                </a:solidFill>
                <a:latin typeface="Lucida Console" panose="020B0609040504020204" pitchFamily="49" charset="0"/>
              </a:rPr>
              <a:t>Literature </a:t>
            </a:r>
            <a:r>
              <a:rPr lang="en-IN" sz="3600" b="1" dirty="0">
                <a:latin typeface="Lucida Console" panose="020B0609040504020204" pitchFamily="49" charset="0"/>
              </a:rPr>
              <a:t>Survey</a:t>
            </a:r>
          </a:p>
          <a:p>
            <a:endParaRPr lang="en-IN" dirty="0"/>
          </a:p>
        </p:txBody>
      </p:sp>
      <p:graphicFrame>
        <p:nvGraphicFramePr>
          <p:cNvPr id="5" name="Content Placeholder 4"/>
          <p:cNvGraphicFramePr>
            <a:graphicFrameLocks noGrp="1"/>
          </p:cNvGraphicFramePr>
          <p:nvPr>
            <p:ph sz="quarter" idx="10"/>
          </p:nvPr>
        </p:nvGraphicFramePr>
        <p:xfrm>
          <a:off x="367776" y="1350084"/>
          <a:ext cx="11501669" cy="5213753"/>
        </p:xfrm>
        <a:graphic>
          <a:graphicData uri="http://schemas.openxmlformats.org/drawingml/2006/table">
            <a:tbl>
              <a:tblPr firstRow="1" bandRow="1">
                <a:tableStyleId>{5C22544A-7EE6-4342-B048-85BDC9FD1C3A}</a:tableStyleId>
              </a:tblPr>
              <a:tblGrid>
                <a:gridCol w="633120"/>
                <a:gridCol w="3146897"/>
                <a:gridCol w="2431175"/>
                <a:gridCol w="1105080"/>
                <a:gridCol w="4185397"/>
              </a:tblGrid>
              <a:tr h="877696">
                <a:tc>
                  <a:txBody>
                    <a:bodyPr/>
                    <a:lstStyle/>
                    <a:p>
                      <a:pPr algn="ctr"/>
                      <a:r>
                        <a:rPr lang="en-US" dirty="0" smtClean="0"/>
                        <a:t>S</a:t>
                      </a:r>
                      <a:r>
                        <a:rPr lang="en-US" baseline="0" dirty="0" smtClean="0"/>
                        <a:t> </a:t>
                      </a:r>
                      <a:r>
                        <a:rPr lang="en-US" dirty="0" smtClean="0"/>
                        <a:t>No</a:t>
                      </a:r>
                      <a:endParaRPr lang="en-US" dirty="0"/>
                    </a:p>
                  </a:txBody>
                  <a:tcPr/>
                </a:tc>
                <a:tc>
                  <a:txBody>
                    <a:bodyPr/>
                    <a:lstStyle/>
                    <a:p>
                      <a:pPr algn="ctr"/>
                      <a:r>
                        <a:rPr lang="en-US" dirty="0" smtClean="0"/>
                        <a:t>Paper Title</a:t>
                      </a:r>
                      <a:endParaRPr lang="en-US" dirty="0"/>
                    </a:p>
                  </a:txBody>
                  <a:tcPr/>
                </a:tc>
                <a:tc>
                  <a:txBody>
                    <a:bodyPr/>
                    <a:lstStyle/>
                    <a:p>
                      <a:pPr algn="ctr"/>
                      <a:r>
                        <a:rPr lang="en-US" dirty="0" smtClean="0"/>
                        <a:t>Conference/Journal</a:t>
                      </a:r>
                      <a:endParaRPr lang="en-US" dirty="0"/>
                    </a:p>
                  </a:txBody>
                  <a:tcPr/>
                </a:tc>
                <a:tc>
                  <a:txBody>
                    <a:bodyPr/>
                    <a:lstStyle/>
                    <a:p>
                      <a:pPr algn="ctr"/>
                      <a:r>
                        <a:rPr lang="en-US" dirty="0" smtClean="0"/>
                        <a:t>Published in (year)</a:t>
                      </a:r>
                      <a:endParaRPr lang="en-US" dirty="0"/>
                    </a:p>
                  </a:txBody>
                  <a:tcPr/>
                </a:tc>
                <a:tc>
                  <a:txBody>
                    <a:bodyPr/>
                    <a:lstStyle/>
                    <a:p>
                      <a:pPr algn="ctr"/>
                      <a:r>
                        <a:rPr lang="en-US" dirty="0" smtClean="0"/>
                        <a:t>Technology used</a:t>
                      </a:r>
                      <a:endParaRPr lang="en-US" dirty="0"/>
                    </a:p>
                  </a:txBody>
                  <a:tcPr/>
                </a:tc>
              </a:tr>
              <a:tr h="1373273">
                <a:tc>
                  <a:txBody>
                    <a:bodyPr/>
                    <a:lstStyle/>
                    <a:p>
                      <a:pPr algn="ctr"/>
                      <a:r>
                        <a:rPr lang="en-US" dirty="0" smtClean="0"/>
                        <a:t>1</a:t>
                      </a:r>
                      <a:endParaRPr lang="en-US" dirty="0"/>
                    </a:p>
                  </a:txBody>
                  <a:tcPr/>
                </a:tc>
                <a:tc>
                  <a:txBody>
                    <a:bodyPr/>
                    <a:lstStyle/>
                    <a:p>
                      <a:r>
                        <a:rPr lang="en-US" dirty="0" smtClean="0"/>
                        <a:t>IOT Based Surveillance Robot</a:t>
                      </a:r>
                      <a:endParaRPr lang="en-US" dirty="0"/>
                    </a:p>
                  </a:txBody>
                  <a:tcPr/>
                </a:tc>
                <a:tc>
                  <a:txBody>
                    <a:bodyPr/>
                    <a:lstStyle/>
                    <a:p>
                      <a:r>
                        <a:rPr lang="en-US" dirty="0" smtClean="0"/>
                        <a:t>International Journal of Engineering Research &amp; Technology </a:t>
                      </a:r>
                      <a:endParaRPr lang="en-US" dirty="0"/>
                    </a:p>
                  </a:txBody>
                  <a:tcPr/>
                </a:tc>
                <a:tc>
                  <a:txBody>
                    <a:bodyPr/>
                    <a:lstStyle/>
                    <a:p>
                      <a:pPr algn="ctr"/>
                      <a:r>
                        <a:rPr lang="en-US" dirty="0" smtClean="0"/>
                        <a:t>2018</a:t>
                      </a:r>
                      <a:endParaRPr lang="en-US" dirty="0"/>
                    </a:p>
                  </a:txBody>
                  <a:tcPr/>
                </a:tc>
                <a:tc>
                  <a:txBody>
                    <a:bodyPr/>
                    <a:lstStyle/>
                    <a:p>
                      <a:r>
                        <a:rPr lang="en-US" sz="1800" dirty="0" smtClean="0"/>
                        <a:t>Surveillance robot with metal detectors and a camera for live streaming. Cayenne software was used to control the robot both in manual and automatic mode.</a:t>
                      </a:r>
                      <a:endParaRPr lang="en-US" dirty="0"/>
                    </a:p>
                  </a:txBody>
                  <a:tcPr/>
                </a:tc>
              </a:tr>
              <a:tr h="1404313">
                <a:tc>
                  <a:txBody>
                    <a:bodyPr/>
                    <a:lstStyle/>
                    <a:p>
                      <a:pPr algn="ctr"/>
                      <a:r>
                        <a:rPr lang="en-US" dirty="0" smtClean="0"/>
                        <a:t>2</a:t>
                      </a:r>
                      <a:endParaRPr lang="en-US" dirty="0"/>
                    </a:p>
                  </a:txBody>
                  <a:tcPr/>
                </a:tc>
                <a:tc>
                  <a:txBody>
                    <a:bodyPr/>
                    <a:lstStyle/>
                    <a:p>
                      <a:r>
                        <a:rPr lang="en-US" dirty="0" smtClean="0"/>
                        <a:t>Design and Operation of a Novel Hexapod Robot for Surveillance Tasks</a:t>
                      </a:r>
                      <a:endParaRPr lang="en-US" dirty="0"/>
                    </a:p>
                  </a:txBody>
                  <a:tcPr/>
                </a:tc>
                <a:tc>
                  <a:txBody>
                    <a:bodyPr/>
                    <a:lstStyle/>
                    <a:p>
                      <a:r>
                        <a:rPr lang="en-US" dirty="0" smtClean="0"/>
                        <a:t>Advances in Service and Industrial Robotics</a:t>
                      </a:r>
                      <a:endParaRPr lang="en-US" dirty="0"/>
                    </a:p>
                  </a:txBody>
                  <a:tcPr/>
                </a:tc>
                <a:tc>
                  <a:txBody>
                    <a:bodyPr/>
                    <a:lstStyle/>
                    <a:p>
                      <a:pPr algn="ctr"/>
                      <a:r>
                        <a:rPr lang="en-US" dirty="0" smtClean="0"/>
                        <a:t>2018</a:t>
                      </a:r>
                      <a:endParaRPr lang="en-US" dirty="0"/>
                    </a:p>
                  </a:txBody>
                  <a:tcPr/>
                </a:tc>
                <a:tc>
                  <a:txBody>
                    <a:bodyPr/>
                    <a:lstStyle/>
                    <a:p>
                      <a:r>
                        <a:rPr lang="en-US" sz="1800" dirty="0" smtClean="0"/>
                        <a:t>Hybrid legged-wheeled mobile robot. Calculates optimum path planning trajectories based on the size of the obstacle and power consumption efficiency.</a:t>
                      </a:r>
                      <a:endParaRPr lang="en-US" dirty="0"/>
                    </a:p>
                  </a:txBody>
                  <a:tcPr/>
                </a:tc>
              </a:tr>
              <a:tr h="1404313">
                <a:tc>
                  <a:txBody>
                    <a:bodyPr/>
                    <a:lstStyle/>
                    <a:p>
                      <a:pPr algn="ctr"/>
                      <a:r>
                        <a:rPr lang="en-US" dirty="0" smtClean="0"/>
                        <a:t>3</a:t>
                      </a:r>
                      <a:endParaRPr lang="en-US" dirty="0"/>
                    </a:p>
                  </a:txBody>
                  <a:tcPr/>
                </a:tc>
                <a:tc>
                  <a:txBody>
                    <a:bodyPr/>
                    <a:lstStyle/>
                    <a:p>
                      <a:r>
                        <a:rPr lang="en-US" dirty="0" smtClean="0"/>
                        <a:t>Surveillance and Controlling of Firebird-V Based Hexapod using Raspberry Pi</a:t>
                      </a:r>
                      <a:endParaRPr lang="en-US" dirty="0"/>
                    </a:p>
                  </a:txBody>
                  <a:tcPr/>
                </a:tc>
                <a:tc>
                  <a:txBody>
                    <a:bodyPr/>
                    <a:lstStyle/>
                    <a:p>
                      <a:r>
                        <a:rPr lang="en-US" dirty="0" smtClean="0"/>
                        <a:t>IEEE International Conference for Innovation in Technology</a:t>
                      </a:r>
                      <a:endParaRPr lang="en-US" dirty="0"/>
                    </a:p>
                  </a:txBody>
                  <a:tcPr/>
                </a:tc>
                <a:tc>
                  <a:txBody>
                    <a:bodyPr/>
                    <a:lstStyle/>
                    <a:p>
                      <a:pPr algn="ctr"/>
                      <a:r>
                        <a:rPr lang="en-US" dirty="0" smtClean="0"/>
                        <a:t>2020</a:t>
                      </a:r>
                      <a:endParaRPr lang="en-US" dirty="0"/>
                    </a:p>
                  </a:txBody>
                  <a:tcPr/>
                </a:tc>
                <a:tc>
                  <a:txBody>
                    <a:bodyPr/>
                    <a:lstStyle/>
                    <a:p>
                      <a:r>
                        <a:rPr lang="en-US" sz="1800" dirty="0" smtClean="0"/>
                        <a:t>Wireless communication between Firebird-V based hexapod robot and the user using Raspberry Pi through </a:t>
                      </a:r>
                      <a:r>
                        <a:rPr lang="en-US" sz="1800" dirty="0" err="1" smtClean="0"/>
                        <a:t>WiFi</a:t>
                      </a:r>
                      <a:r>
                        <a:rPr lang="en-US" sz="1800" dirty="0" smtClean="0"/>
                        <a:t>. The activities of the robot are controlled by a webpage through Raspberry Pi.</a:t>
                      </a:r>
                      <a:endParaRPr lang="en-US" dirty="0"/>
                    </a:p>
                  </a:txBody>
                  <a:tcPr/>
                </a:tc>
              </a:tr>
            </a:tbl>
          </a:graphicData>
        </a:graphic>
      </p:graphicFrame>
    </p:spTree>
    <p:extLst>
      <p:ext uri="{BB962C8B-B14F-4D97-AF65-F5344CB8AC3E}">
        <p14:creationId xmlns="" xmlns:p14="http://schemas.microsoft.com/office/powerpoint/2010/main" val="71311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83175" y="250195"/>
            <a:ext cx="5659437" cy="671512"/>
          </a:xfrm>
        </p:spPr>
        <p:txBody>
          <a:bodyPr>
            <a:normAutofit/>
          </a:bodyPr>
          <a:lstStyle/>
          <a:p>
            <a:r>
              <a:rPr lang="en-IN" sz="3600" b="1" dirty="0" smtClean="0">
                <a:solidFill>
                  <a:schemeClr val="bg1"/>
                </a:solidFill>
                <a:latin typeface="Lucida Console" panose="020B0609040504020204" pitchFamily="49" charset="0"/>
              </a:rPr>
              <a:t>Literature </a:t>
            </a:r>
            <a:r>
              <a:rPr lang="en-IN" sz="3600" b="1" dirty="0" smtClean="0">
                <a:latin typeface="Lucida Console" panose="020B0609040504020204" pitchFamily="49" charset="0"/>
              </a:rPr>
              <a:t>Survey</a:t>
            </a:r>
            <a:endParaRPr lang="en-US" sz="3600" dirty="0"/>
          </a:p>
        </p:txBody>
      </p:sp>
      <p:graphicFrame>
        <p:nvGraphicFramePr>
          <p:cNvPr id="6" name="Content Placeholder 5"/>
          <p:cNvGraphicFramePr>
            <a:graphicFrameLocks noGrp="1"/>
          </p:cNvGraphicFramePr>
          <p:nvPr>
            <p:ph sz="quarter" idx="10"/>
          </p:nvPr>
        </p:nvGraphicFramePr>
        <p:xfrm>
          <a:off x="319597" y="1260628"/>
          <a:ext cx="11549848" cy="5069151"/>
        </p:xfrm>
        <a:graphic>
          <a:graphicData uri="http://schemas.openxmlformats.org/drawingml/2006/table">
            <a:tbl>
              <a:tblPr firstRow="1" bandRow="1">
                <a:tableStyleId>{5C22544A-7EE6-4342-B048-85BDC9FD1C3A}</a:tableStyleId>
              </a:tblPr>
              <a:tblGrid>
                <a:gridCol w="635772"/>
                <a:gridCol w="3268774"/>
                <a:gridCol w="2449156"/>
                <a:gridCol w="1114685"/>
                <a:gridCol w="4081461"/>
              </a:tblGrid>
              <a:tr h="777045">
                <a:tc>
                  <a:txBody>
                    <a:bodyPr/>
                    <a:lstStyle/>
                    <a:p>
                      <a:pPr algn="ctr"/>
                      <a:r>
                        <a:rPr lang="en-US" dirty="0" smtClean="0"/>
                        <a:t>S</a:t>
                      </a:r>
                      <a:r>
                        <a:rPr lang="en-US" baseline="0" dirty="0" smtClean="0"/>
                        <a:t> </a:t>
                      </a:r>
                      <a:r>
                        <a:rPr lang="en-US" dirty="0" smtClean="0"/>
                        <a:t>No</a:t>
                      </a:r>
                      <a:endParaRPr lang="en-US" dirty="0"/>
                    </a:p>
                  </a:txBody>
                  <a:tcPr/>
                </a:tc>
                <a:tc>
                  <a:txBody>
                    <a:bodyPr/>
                    <a:lstStyle/>
                    <a:p>
                      <a:pPr algn="ctr"/>
                      <a:r>
                        <a:rPr lang="en-US" dirty="0" smtClean="0"/>
                        <a:t>Paper Title</a:t>
                      </a:r>
                      <a:endParaRPr lang="en-US" dirty="0"/>
                    </a:p>
                  </a:txBody>
                  <a:tcPr/>
                </a:tc>
                <a:tc>
                  <a:txBody>
                    <a:bodyPr/>
                    <a:lstStyle/>
                    <a:p>
                      <a:pPr algn="ctr"/>
                      <a:r>
                        <a:rPr lang="en-US" dirty="0" smtClean="0"/>
                        <a:t>Conference/Journal</a:t>
                      </a:r>
                      <a:endParaRPr lang="en-US" dirty="0"/>
                    </a:p>
                  </a:txBody>
                  <a:tcPr/>
                </a:tc>
                <a:tc>
                  <a:txBody>
                    <a:bodyPr/>
                    <a:lstStyle/>
                    <a:p>
                      <a:pPr algn="ctr"/>
                      <a:r>
                        <a:rPr lang="en-US" dirty="0" smtClean="0"/>
                        <a:t>Published in (year)</a:t>
                      </a:r>
                      <a:endParaRPr lang="en-US" dirty="0"/>
                    </a:p>
                  </a:txBody>
                  <a:tcPr/>
                </a:tc>
                <a:tc>
                  <a:txBody>
                    <a:bodyPr/>
                    <a:lstStyle/>
                    <a:p>
                      <a:pPr algn="ctr"/>
                      <a:r>
                        <a:rPr lang="en-US" dirty="0" smtClean="0"/>
                        <a:t>Technology used</a:t>
                      </a:r>
                      <a:endParaRPr lang="en-US" dirty="0"/>
                    </a:p>
                  </a:txBody>
                  <a:tcPr/>
                </a:tc>
              </a:tr>
              <a:tr h="1430702">
                <a:tc>
                  <a:txBody>
                    <a:bodyPr/>
                    <a:lstStyle/>
                    <a:p>
                      <a:pPr algn="ctr"/>
                      <a:r>
                        <a:rPr lang="en-US" dirty="0" smtClean="0"/>
                        <a:t>4</a:t>
                      </a:r>
                      <a:endParaRPr lang="en-US" dirty="0"/>
                    </a:p>
                  </a:txBody>
                  <a:tcPr/>
                </a:tc>
                <a:tc>
                  <a:txBody>
                    <a:bodyPr/>
                    <a:lstStyle/>
                    <a:p>
                      <a:r>
                        <a:rPr lang="en-US" dirty="0" smtClean="0"/>
                        <a:t>Centralized Multi-agent Mobile Robots SLAM and Navigation for COVID-19 Field Hospitals</a:t>
                      </a:r>
                      <a:endParaRPr lang="en-US" dirty="0"/>
                    </a:p>
                  </a:txBody>
                  <a:tcPr/>
                </a:tc>
                <a:tc>
                  <a:txBody>
                    <a:bodyPr/>
                    <a:lstStyle/>
                    <a:p>
                      <a:r>
                        <a:rPr lang="en-US" dirty="0" smtClean="0"/>
                        <a:t>2nd Novel Intelligent and Leading Emerging Sciences Conference</a:t>
                      </a:r>
                      <a:endParaRPr lang="en-US" dirty="0"/>
                    </a:p>
                  </a:txBody>
                  <a:tcPr/>
                </a:tc>
                <a:tc>
                  <a:txBody>
                    <a:bodyPr/>
                    <a:lstStyle/>
                    <a:p>
                      <a:pPr algn="ctr"/>
                      <a:r>
                        <a:rPr lang="en-US" dirty="0" smtClean="0"/>
                        <a:t>2020</a:t>
                      </a:r>
                      <a:endParaRPr lang="en-US" dirty="0"/>
                    </a:p>
                  </a:txBody>
                  <a:tcPr/>
                </a:tc>
                <a:tc>
                  <a:txBody>
                    <a:bodyPr/>
                    <a:lstStyle/>
                    <a:p>
                      <a:r>
                        <a:rPr lang="en-US" sz="1800" dirty="0" smtClean="0"/>
                        <a:t>Fully autonomous centralized multi robot system for Covid-19 field hospitals which performs tasks like disinfecting, detecting remote body temperature.., </a:t>
                      </a:r>
                      <a:endParaRPr lang="en-US" dirty="0"/>
                    </a:p>
                  </a:txBody>
                  <a:tcPr/>
                </a:tc>
              </a:tr>
              <a:tr h="1430702">
                <a:tc>
                  <a:txBody>
                    <a:bodyPr/>
                    <a:lstStyle/>
                    <a:p>
                      <a:pPr algn="ctr"/>
                      <a:r>
                        <a:rPr lang="en-US" dirty="0" smtClean="0"/>
                        <a:t>5</a:t>
                      </a:r>
                      <a:endParaRPr lang="en-US" dirty="0"/>
                    </a:p>
                  </a:txBody>
                  <a:tcPr/>
                </a:tc>
                <a:tc>
                  <a:txBody>
                    <a:bodyPr/>
                    <a:lstStyle/>
                    <a:p>
                      <a:r>
                        <a:rPr lang="en-US" dirty="0" smtClean="0"/>
                        <a:t>Development of Hexapod Robot with Computer Vision</a:t>
                      </a:r>
                      <a:endParaRPr lang="en-US" dirty="0"/>
                    </a:p>
                  </a:txBody>
                  <a:tcPr/>
                </a:tc>
                <a:tc>
                  <a:txBody>
                    <a:bodyPr/>
                    <a:lstStyle/>
                    <a:p>
                      <a:r>
                        <a:rPr lang="en-US" dirty="0" smtClean="0"/>
                        <a:t>International Journal for Research in Applied Science &amp; Engineering Technology</a:t>
                      </a:r>
                      <a:endParaRPr lang="en-US" dirty="0"/>
                    </a:p>
                  </a:txBody>
                  <a:tcPr/>
                </a:tc>
                <a:tc>
                  <a:txBody>
                    <a:bodyPr/>
                    <a:lstStyle/>
                    <a:p>
                      <a:pPr algn="ctr"/>
                      <a:r>
                        <a:rPr lang="en-US" dirty="0" smtClean="0"/>
                        <a:t>2021</a:t>
                      </a:r>
                      <a:endParaRPr lang="en-US" dirty="0"/>
                    </a:p>
                  </a:txBody>
                  <a:tcPr/>
                </a:tc>
                <a:tc>
                  <a:txBody>
                    <a:bodyPr/>
                    <a:lstStyle/>
                    <a:p>
                      <a:r>
                        <a:rPr lang="en-US" sz="1800" dirty="0" smtClean="0"/>
                        <a:t>Integration</a:t>
                      </a:r>
                      <a:r>
                        <a:rPr lang="en-US" sz="1800" baseline="0" dirty="0" smtClean="0"/>
                        <a:t> of r</a:t>
                      </a:r>
                      <a:r>
                        <a:rPr lang="en-US" sz="1800" dirty="0" smtClean="0"/>
                        <a:t>obotic system with an embedded system of digital image processing. </a:t>
                      </a:r>
                      <a:endParaRPr lang="en-US" dirty="0"/>
                    </a:p>
                  </a:txBody>
                  <a:tcPr/>
                </a:tc>
              </a:tr>
              <a:tr h="1430702">
                <a:tc>
                  <a:txBody>
                    <a:bodyPr/>
                    <a:lstStyle/>
                    <a:p>
                      <a:pPr algn="ctr"/>
                      <a:r>
                        <a:rPr lang="en-US" dirty="0" smtClean="0"/>
                        <a:t>6</a:t>
                      </a:r>
                      <a:endParaRPr lang="en-US" dirty="0"/>
                    </a:p>
                  </a:txBody>
                  <a:tcPr/>
                </a:tc>
                <a:tc>
                  <a:txBody>
                    <a:bodyPr/>
                    <a:lstStyle/>
                    <a:p>
                      <a:r>
                        <a:rPr lang="en-US" dirty="0" smtClean="0"/>
                        <a:t>Prototype For Quadruped Robot Using </a:t>
                      </a:r>
                      <a:r>
                        <a:rPr lang="en-US" dirty="0" err="1" smtClean="0"/>
                        <a:t>IoT</a:t>
                      </a:r>
                      <a:r>
                        <a:rPr lang="en-US" dirty="0" smtClean="0"/>
                        <a:t> To Deliver Medicines And Essentials To Covid-19 Patient </a:t>
                      </a:r>
                      <a:endParaRPr lang="en-US" dirty="0"/>
                    </a:p>
                  </a:txBody>
                  <a:tcPr/>
                </a:tc>
                <a:tc>
                  <a:txBody>
                    <a:bodyPr/>
                    <a:lstStyle/>
                    <a:p>
                      <a:r>
                        <a:rPr lang="en-US" dirty="0" smtClean="0"/>
                        <a:t>International Journal of Advanced Research in Engineering and Technology</a:t>
                      </a:r>
                      <a:endParaRPr lang="en-US" dirty="0"/>
                    </a:p>
                  </a:txBody>
                  <a:tcPr/>
                </a:tc>
                <a:tc>
                  <a:txBody>
                    <a:bodyPr/>
                    <a:lstStyle/>
                    <a:p>
                      <a:pPr algn="ctr"/>
                      <a:r>
                        <a:rPr lang="en-US" dirty="0" smtClean="0"/>
                        <a:t>2021</a:t>
                      </a:r>
                      <a:endParaRPr lang="en-US" dirty="0"/>
                    </a:p>
                  </a:txBody>
                  <a:tcPr/>
                </a:tc>
                <a:tc>
                  <a:txBody>
                    <a:bodyPr/>
                    <a:lstStyle/>
                    <a:p>
                      <a:r>
                        <a:rPr lang="en-US" sz="1800" dirty="0" smtClean="0"/>
                        <a:t>Quadruped robot using </a:t>
                      </a:r>
                      <a:r>
                        <a:rPr lang="en-US" sz="1800" dirty="0" err="1" smtClean="0"/>
                        <a:t>IoT</a:t>
                      </a:r>
                      <a:r>
                        <a:rPr lang="en-US" sz="1800" dirty="0" smtClean="0"/>
                        <a:t> for delivering medicines and essentials to Covid-19 patients with ultrasonic sensors for obstacles</a:t>
                      </a:r>
                      <a:r>
                        <a:rPr lang="en-US" sz="1800" baseline="0" dirty="0" smtClean="0"/>
                        <a:t> detection</a:t>
                      </a:r>
                      <a:r>
                        <a:rPr lang="en-US" sz="1800" dirty="0" smtClean="0"/>
                        <a:t>. </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5410" y="1403054"/>
            <a:ext cx="11940466" cy="5317341"/>
          </a:xfrm>
        </p:spPr>
        <p:txBody>
          <a:bodyPr>
            <a:normAutofit/>
          </a:bodyPr>
          <a:lstStyle/>
          <a:p>
            <a:pPr>
              <a:lnSpc>
                <a:spcPct val="150000"/>
              </a:lnSpc>
            </a:pPr>
            <a:r>
              <a:rPr lang="en-US" sz="2400" dirty="0" smtClean="0"/>
              <a:t>Hexapod robots have 3 pairs of legs </a:t>
            </a:r>
            <a:r>
              <a:rPr lang="en-US" sz="2400" dirty="0" smtClean="0"/>
              <a:t>to navigate through </a:t>
            </a:r>
            <a:r>
              <a:rPr lang="en-US" sz="2400" dirty="0" smtClean="0"/>
              <a:t>rough and uneven </a:t>
            </a:r>
            <a:r>
              <a:rPr lang="en-US" sz="2400" dirty="0" smtClean="0"/>
              <a:t>surfaces easily. </a:t>
            </a:r>
            <a:endParaRPr lang="en-US" sz="2400" dirty="0" smtClean="0"/>
          </a:p>
          <a:p>
            <a:pPr>
              <a:lnSpc>
                <a:spcPct val="150000"/>
              </a:lnSpc>
            </a:pPr>
            <a:r>
              <a:rPr lang="en-US" sz="2400" dirty="0" smtClean="0"/>
              <a:t>Each leg has 3 servo motors </a:t>
            </a:r>
            <a:r>
              <a:rPr lang="en-US" sz="2400" dirty="0" smtClean="0"/>
              <a:t>controlled </a:t>
            </a:r>
            <a:r>
              <a:rPr lang="en-US" sz="2400" dirty="0" smtClean="0"/>
              <a:t>by an arduino. </a:t>
            </a:r>
          </a:p>
          <a:p>
            <a:pPr>
              <a:lnSpc>
                <a:spcPct val="150000"/>
              </a:lnSpc>
            </a:pPr>
            <a:r>
              <a:rPr lang="en-US" sz="2400" dirty="0" smtClean="0"/>
              <a:t>Google Assistant is </a:t>
            </a:r>
            <a:r>
              <a:rPr lang="en-US" sz="2400" dirty="0" smtClean="0"/>
              <a:t>used </a:t>
            </a:r>
            <a:r>
              <a:rPr lang="en-US" sz="2400" dirty="0" smtClean="0"/>
              <a:t>to accept voice commands from the user. </a:t>
            </a:r>
          </a:p>
          <a:p>
            <a:pPr>
              <a:lnSpc>
                <a:spcPct val="150000"/>
              </a:lnSpc>
            </a:pPr>
            <a:r>
              <a:rPr lang="en-US" sz="2400" dirty="0" smtClean="0"/>
              <a:t>The camera attached to the hexapod helps in monitoring the home </a:t>
            </a:r>
            <a:r>
              <a:rPr lang="en-US" sz="2400" dirty="0" smtClean="0"/>
              <a:t>using </a:t>
            </a:r>
            <a:r>
              <a:rPr lang="en-US" sz="2400" dirty="0" smtClean="0"/>
              <a:t>video streaming. </a:t>
            </a:r>
          </a:p>
          <a:p>
            <a:pPr>
              <a:lnSpc>
                <a:spcPct val="150000"/>
              </a:lnSpc>
            </a:pPr>
            <a:r>
              <a:rPr lang="en-US" sz="2400" dirty="0" smtClean="0"/>
              <a:t>Automation of electronics is done based on the commands given to the hexapod by the user </a:t>
            </a:r>
            <a:r>
              <a:rPr lang="en-US" sz="2400" dirty="0" smtClean="0"/>
              <a:t>using </a:t>
            </a:r>
            <a:r>
              <a:rPr lang="en-US" sz="2400" dirty="0" err="1" smtClean="0"/>
              <a:t>Adafruit</a:t>
            </a:r>
            <a:r>
              <a:rPr lang="en-US" sz="2400" dirty="0" smtClean="0"/>
              <a:t> and IFTTT platforms. </a:t>
            </a:r>
            <a:endParaRPr lang="en-IN" sz="2400" dirty="0"/>
          </a:p>
        </p:txBody>
      </p:sp>
      <p:sp>
        <p:nvSpPr>
          <p:cNvPr id="3" name="Text Placeholder 2"/>
          <p:cNvSpPr>
            <a:spLocks noGrp="1"/>
          </p:cNvSpPr>
          <p:nvPr>
            <p:ph type="body" sz="quarter" idx="11"/>
          </p:nvPr>
        </p:nvSpPr>
        <p:spPr>
          <a:xfrm>
            <a:off x="1722564" y="254042"/>
            <a:ext cx="5640070" cy="671512"/>
          </a:xfrm>
        </p:spPr>
        <p:txBody>
          <a:bodyPr>
            <a:normAutofit/>
          </a:bodyPr>
          <a:lstStyle/>
          <a:p>
            <a:pPr>
              <a:defRPr/>
            </a:pPr>
            <a:r>
              <a:rPr lang="en-IN" sz="3600" b="1" dirty="0" smtClean="0">
                <a:solidFill>
                  <a:schemeClr val="bg1"/>
                </a:solidFill>
                <a:latin typeface="Lucida Console" panose="020B0609040504020204" pitchFamily="49" charset="0"/>
              </a:rPr>
              <a:t>Problem </a:t>
            </a:r>
            <a:r>
              <a:rPr lang="en-IN" sz="3600" b="1" dirty="0" smtClean="0">
                <a:latin typeface="Lucida Console" panose="020B0609040504020204" pitchFamily="49" charset="0"/>
              </a:rPr>
              <a:t>Definition</a:t>
            </a:r>
            <a:endParaRPr lang="en-IN" sz="3600" b="1" dirty="0">
              <a:latin typeface="Lucida Console" panose="020B0609040504020204" pitchFamily="49" charset="0"/>
            </a:endParaRPr>
          </a:p>
        </p:txBody>
      </p:sp>
    </p:spTree>
    <p:extLst>
      <p:ext uri="{BB962C8B-B14F-4D97-AF65-F5344CB8AC3E}">
        <p14:creationId xmlns="" xmlns:p14="http://schemas.microsoft.com/office/powerpoint/2010/main" val="5068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7040" y="1109710"/>
            <a:ext cx="11277600" cy="5610686"/>
          </a:xfrm>
        </p:spPr>
        <p:txBody>
          <a:bodyPr>
            <a:noAutofit/>
          </a:bodyPr>
          <a:lstStyle/>
          <a:p>
            <a:pPr>
              <a:lnSpc>
                <a:spcPct val="170000"/>
              </a:lnSpc>
            </a:pPr>
            <a:r>
              <a:rPr lang="en-US" sz="2400" dirty="0" smtClean="0"/>
              <a:t>The project aims at building an automated six legged hexapod that responds to voice commands to perform tasks. </a:t>
            </a:r>
          </a:p>
          <a:p>
            <a:pPr>
              <a:lnSpc>
                <a:spcPct val="170000"/>
              </a:lnSpc>
            </a:pPr>
            <a:r>
              <a:rPr lang="en-US" sz="2400" dirty="0" smtClean="0"/>
              <a:t>The </a:t>
            </a:r>
            <a:r>
              <a:rPr lang="en-US" sz="2400" dirty="0" err="1" smtClean="0"/>
              <a:t>Lidar</a:t>
            </a:r>
            <a:r>
              <a:rPr lang="en-US" sz="2400" dirty="0" smtClean="0"/>
              <a:t> is used to collect data about the obstacles lying around the home while mapping the whole house. </a:t>
            </a:r>
            <a:endParaRPr lang="en-US" sz="2400" dirty="0" smtClean="0"/>
          </a:p>
          <a:p>
            <a:pPr>
              <a:lnSpc>
                <a:spcPct val="150000"/>
              </a:lnSpc>
            </a:pPr>
            <a:r>
              <a:rPr lang="en-US" sz="2400" dirty="0" smtClean="0"/>
              <a:t>Google Assistant intakes the voice commands given and processes it before passing it to the </a:t>
            </a:r>
            <a:r>
              <a:rPr lang="en-US" sz="2400" dirty="0" err="1" smtClean="0"/>
              <a:t>NodeMCU</a:t>
            </a:r>
            <a:r>
              <a:rPr lang="en-US" sz="2400" dirty="0" smtClean="0"/>
              <a:t> which then pushes the data over to the </a:t>
            </a:r>
            <a:r>
              <a:rPr lang="en-US" sz="2400" dirty="0" err="1" smtClean="0"/>
              <a:t>Adafruit</a:t>
            </a:r>
            <a:r>
              <a:rPr lang="en-US" sz="2400" dirty="0" smtClean="0"/>
              <a:t> Platform by using the MQTT protocol. </a:t>
            </a:r>
            <a:r>
              <a:rPr lang="en-US" sz="2400" dirty="0" err="1" smtClean="0"/>
              <a:t>Adafruit</a:t>
            </a:r>
            <a:r>
              <a:rPr lang="en-US" sz="2400" dirty="0" smtClean="0"/>
              <a:t> </a:t>
            </a:r>
            <a:r>
              <a:rPr lang="en-US" sz="2400" dirty="0" smtClean="0"/>
              <a:t>along with IFTTT platform is used to automate the electronics in the house based on the voice command received from the user. </a:t>
            </a:r>
          </a:p>
          <a:p>
            <a:pPr>
              <a:lnSpc>
                <a:spcPct val="150000"/>
              </a:lnSpc>
            </a:pPr>
            <a:r>
              <a:rPr lang="en-US" sz="2400" dirty="0" smtClean="0"/>
              <a:t>Live video is also streamed for surveillance purposes. </a:t>
            </a:r>
            <a:endParaRPr lang="en-IN" sz="2400" dirty="0" smtClean="0"/>
          </a:p>
          <a:p>
            <a:pPr>
              <a:lnSpc>
                <a:spcPct val="170000"/>
              </a:lnSpc>
            </a:pPr>
            <a:endParaRPr lang="en-US" sz="2400" dirty="0" smtClean="0"/>
          </a:p>
        </p:txBody>
      </p:sp>
      <p:sp>
        <p:nvSpPr>
          <p:cNvPr id="4" name="Text Placeholder 2"/>
          <p:cNvSpPr txBox="1">
            <a:spLocks/>
          </p:cNvSpPr>
          <p:nvPr/>
        </p:nvSpPr>
        <p:spPr>
          <a:xfrm>
            <a:off x="1301433" y="270515"/>
            <a:ext cx="3849687" cy="6715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IN" sz="3600" b="1" dirty="0" smtClean="0">
                <a:solidFill>
                  <a:schemeClr val="bg1"/>
                </a:solidFill>
                <a:latin typeface="Lucida Console" panose="020B0609040504020204" pitchFamily="49" charset="0"/>
              </a:rPr>
              <a:t>Proposed </a:t>
            </a:r>
            <a:r>
              <a:rPr lang="en-IN" sz="3600" b="1" dirty="0" smtClean="0">
                <a:latin typeface="Lucida Console" panose="020B0609040504020204" pitchFamily="49" charset="0"/>
              </a:rPr>
              <a:t>Work</a:t>
            </a:r>
            <a:endParaRPr lang="en-IN" sz="3600" b="1" dirty="0">
              <a:latin typeface="Lucida Console" panose="020B0609040504020204" pitchFamily="49" charset="0"/>
            </a:endParaRPr>
          </a:p>
        </p:txBody>
      </p:sp>
    </p:spTree>
    <p:extLst>
      <p:ext uri="{BB962C8B-B14F-4D97-AF65-F5344CB8AC3E}">
        <p14:creationId xmlns="" xmlns:p14="http://schemas.microsoft.com/office/powerpoint/2010/main" val="184501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17250" y="1403055"/>
            <a:ext cx="9108490" cy="4913820"/>
          </a:xfrm>
        </p:spPr>
        <p:txBody>
          <a:bodyPr>
            <a:normAutofit lnSpcReduction="10000"/>
          </a:bodyPr>
          <a:lstStyle/>
          <a:p>
            <a:pPr>
              <a:lnSpc>
                <a:spcPct val="150000"/>
              </a:lnSpc>
              <a:buNone/>
            </a:pPr>
            <a:r>
              <a:rPr lang="en-US" sz="2400" b="1" dirty="0" smtClean="0"/>
              <a:t>Assembling the hexapod and calibration </a:t>
            </a:r>
          </a:p>
          <a:p>
            <a:pPr>
              <a:lnSpc>
                <a:spcPct val="150000"/>
              </a:lnSpc>
            </a:pPr>
            <a:r>
              <a:rPr lang="en-US" sz="2400" dirty="0" smtClean="0"/>
              <a:t>The parts of the six-legged robot like femur, base, thigh etc., are 3D </a:t>
            </a:r>
            <a:r>
              <a:rPr lang="en-US" sz="2400" dirty="0" smtClean="0"/>
              <a:t>printed. </a:t>
            </a:r>
            <a:endParaRPr lang="en-US" sz="2400" dirty="0" smtClean="0"/>
          </a:p>
          <a:p>
            <a:pPr>
              <a:lnSpc>
                <a:spcPct val="150000"/>
              </a:lnSpc>
            </a:pPr>
            <a:r>
              <a:rPr lang="en-US" sz="2400" dirty="0" smtClean="0"/>
              <a:t>Each leg is fitted with 3 MG996R servo motors which are controlled by the arduino.</a:t>
            </a:r>
          </a:p>
          <a:p>
            <a:pPr>
              <a:lnSpc>
                <a:spcPct val="150000"/>
              </a:lnSpc>
            </a:pPr>
            <a:r>
              <a:rPr lang="en-US" sz="2400" dirty="0" err="1" smtClean="0"/>
              <a:t>Lidar</a:t>
            </a:r>
            <a:r>
              <a:rPr lang="en-US" sz="2400" dirty="0" smtClean="0"/>
              <a:t> is integrated with the robot for mapping purposes. </a:t>
            </a:r>
          </a:p>
          <a:p>
            <a:pPr>
              <a:lnSpc>
                <a:spcPct val="150000"/>
              </a:lnSpc>
            </a:pPr>
            <a:r>
              <a:rPr lang="en-US" sz="2400" dirty="0" err="1" smtClean="0"/>
              <a:t>Raspbian</a:t>
            </a:r>
            <a:r>
              <a:rPr lang="en-US" sz="2400" dirty="0" smtClean="0"/>
              <a:t> and the ROS framework are installed in the Raspberry Pi, and the OS is configured in order to remotely connect the hexapod</a:t>
            </a:r>
            <a:r>
              <a:rPr lang="en-IN" sz="2400" dirty="0" smtClean="0"/>
              <a:t>.</a:t>
            </a:r>
          </a:p>
          <a:p>
            <a:endParaRPr lang="en-US" dirty="0" smtClean="0"/>
          </a:p>
        </p:txBody>
      </p:sp>
      <p:sp>
        <p:nvSpPr>
          <p:cNvPr id="5" name="Text Placeholder 2"/>
          <p:cNvSpPr>
            <a:spLocks noGrp="1"/>
          </p:cNvSpPr>
          <p:nvPr>
            <p:ph type="body" sz="quarter" idx="11"/>
          </p:nvPr>
        </p:nvSpPr>
        <p:spPr>
          <a:xfrm>
            <a:off x="549593" y="250194"/>
            <a:ext cx="7923847" cy="867405"/>
          </a:xfrm>
        </p:spPr>
        <p:txBody>
          <a:bodyPr>
            <a:normAutofit fontScale="25000" lnSpcReduction="20000"/>
          </a:bodyPr>
          <a:lstStyle/>
          <a:p>
            <a:pPr>
              <a:lnSpc>
                <a:spcPct val="110000"/>
              </a:lnSpc>
              <a:defRPr/>
            </a:pPr>
            <a:r>
              <a:rPr lang="en-IN" sz="14400" b="1" dirty="0">
                <a:solidFill>
                  <a:schemeClr val="bg1"/>
                </a:solidFill>
                <a:latin typeface="Lucida Console" panose="020B0609040504020204" pitchFamily="49" charset="0"/>
              </a:rPr>
              <a:t>Methodology </a:t>
            </a:r>
            <a:r>
              <a:rPr lang="en-IN" sz="14400" b="1" dirty="0">
                <a:latin typeface="Lucida Console" panose="020B0609040504020204" pitchFamily="49" charset="0"/>
              </a:rPr>
              <a:t>&amp; Implementation</a:t>
            </a:r>
          </a:p>
          <a:p>
            <a:endParaRPr lang="en-IN" dirty="0"/>
          </a:p>
        </p:txBody>
      </p:sp>
      <p:pic>
        <p:nvPicPr>
          <p:cNvPr id="6" name="Picture 2"/>
          <p:cNvPicPr>
            <a:picLocks noChangeAspect="1" noChangeArrowheads="1"/>
          </p:cNvPicPr>
          <p:nvPr/>
        </p:nvPicPr>
        <p:blipFill>
          <a:blip r:embed="rId2" cstate="print"/>
          <a:srcRect t="52553" b="6311"/>
          <a:stretch>
            <a:fillRect/>
          </a:stretch>
        </p:blipFill>
        <p:spPr bwMode="auto">
          <a:xfrm>
            <a:off x="9448658" y="2974020"/>
            <a:ext cx="2509563" cy="1384516"/>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cstate="print"/>
          <a:srcRect t="12238"/>
          <a:stretch>
            <a:fillRect/>
          </a:stretch>
        </p:blipFill>
        <p:spPr bwMode="auto">
          <a:xfrm>
            <a:off x="9488458" y="4651899"/>
            <a:ext cx="2427186" cy="1340528"/>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cstate="print"/>
          <a:srcRect/>
          <a:stretch>
            <a:fillRect/>
          </a:stretch>
        </p:blipFill>
        <p:spPr bwMode="auto">
          <a:xfrm>
            <a:off x="10114425" y="6017041"/>
            <a:ext cx="1352550" cy="1714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cstate="print"/>
          <a:srcRect/>
          <a:stretch>
            <a:fillRect/>
          </a:stretch>
        </p:blipFill>
        <p:spPr bwMode="auto">
          <a:xfrm rot="16200000">
            <a:off x="9965677" y="716654"/>
            <a:ext cx="1413061" cy="2447745"/>
          </a:xfrm>
          <a:prstGeom prst="rect">
            <a:avLst/>
          </a:prstGeom>
          <a:noFill/>
          <a:ln w="9525">
            <a:noFill/>
            <a:miter lim="800000"/>
            <a:headEnd/>
            <a:tailEnd/>
          </a:ln>
          <a:effectLst/>
        </p:spPr>
      </p:pic>
      <p:sp>
        <p:nvSpPr>
          <p:cNvPr id="11" name="TextBox 10"/>
          <p:cNvSpPr txBox="1"/>
          <p:nvPr/>
        </p:nvSpPr>
        <p:spPr>
          <a:xfrm>
            <a:off x="9978501" y="4394447"/>
            <a:ext cx="1873188" cy="261610"/>
          </a:xfrm>
          <a:prstGeom prst="rect">
            <a:avLst/>
          </a:prstGeom>
          <a:noFill/>
        </p:spPr>
        <p:txBody>
          <a:bodyPr wrap="square" rtlCol="0">
            <a:spAutoFit/>
          </a:bodyPr>
          <a:lstStyle/>
          <a:p>
            <a:r>
              <a:rPr lang="en-US" sz="1050" dirty="0" smtClean="0"/>
              <a:t>Partly Assembled hexapod</a:t>
            </a:r>
            <a:endParaRPr lang="en-US" sz="1050" dirty="0"/>
          </a:p>
        </p:txBody>
      </p:sp>
      <p:sp>
        <p:nvSpPr>
          <p:cNvPr id="12" name="TextBox 11"/>
          <p:cNvSpPr txBox="1"/>
          <p:nvPr/>
        </p:nvSpPr>
        <p:spPr>
          <a:xfrm>
            <a:off x="10093911" y="2689934"/>
            <a:ext cx="1332416" cy="261610"/>
          </a:xfrm>
          <a:prstGeom prst="rect">
            <a:avLst/>
          </a:prstGeom>
          <a:noFill/>
        </p:spPr>
        <p:txBody>
          <a:bodyPr wrap="none" rtlCol="0">
            <a:spAutoFit/>
          </a:bodyPr>
          <a:lstStyle/>
          <a:p>
            <a:r>
              <a:rPr lang="en-US" sz="1050" dirty="0" smtClean="0"/>
              <a:t>Legs of the hexapod</a:t>
            </a:r>
            <a:endParaRPr lang="en-US" sz="1050" dirty="0"/>
          </a:p>
        </p:txBody>
      </p:sp>
    </p:spTree>
    <p:extLst>
      <p:ext uri="{BB962C8B-B14F-4D97-AF65-F5344CB8AC3E}">
        <p14:creationId xmlns="" xmlns:p14="http://schemas.microsoft.com/office/powerpoint/2010/main" val="1844778608"/>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1583</TotalTime>
  <Words>1575</Words>
  <Application>Microsoft Office PowerPoint</Application>
  <PresentationFormat>Custom</PresentationFormat>
  <Paragraphs>132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IoT based Voice Controlled Home Assistance Hexapod</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Renjith</dc:creator>
  <cp:lastModifiedBy>LENOVO</cp:lastModifiedBy>
  <cp:revision>82</cp:revision>
  <dcterms:created xsi:type="dcterms:W3CDTF">2020-06-22T11:06:50Z</dcterms:created>
  <dcterms:modified xsi:type="dcterms:W3CDTF">2022-04-23T16:22:04Z</dcterms:modified>
</cp:coreProperties>
</file>