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86" r:id="rId3"/>
    <p:sldId id="305" r:id="rId4"/>
    <p:sldId id="285" r:id="rId5"/>
    <p:sldId id="257" r:id="rId6"/>
    <p:sldId id="258" r:id="rId7"/>
    <p:sldId id="297" r:id="rId8"/>
    <p:sldId id="298" r:id="rId9"/>
    <p:sldId id="301" r:id="rId10"/>
    <p:sldId id="300" r:id="rId11"/>
    <p:sldId id="299" r:id="rId12"/>
    <p:sldId id="302" r:id="rId13"/>
    <p:sldId id="303" r:id="rId14"/>
    <p:sldId id="304" r:id="rId15"/>
    <p:sldId id="259" r:id="rId16"/>
    <p:sldId id="260" r:id="rId17"/>
    <p:sldId id="261" r:id="rId18"/>
    <p:sldId id="267" r:id="rId19"/>
    <p:sldId id="262" r:id="rId20"/>
    <p:sldId id="264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65" r:id="rId31"/>
    <p:sldId id="263" r:id="rId32"/>
    <p:sldId id="268" r:id="rId33"/>
    <p:sldId id="270" r:id="rId34"/>
    <p:sldId id="269" r:id="rId35"/>
    <p:sldId id="271" r:id="rId36"/>
    <p:sldId id="272" r:id="rId37"/>
    <p:sldId id="273" r:id="rId38"/>
    <p:sldId id="274" r:id="rId39"/>
    <p:sldId id="275" r:id="rId40"/>
    <p:sldId id="276" r:id="rId41"/>
    <p:sldId id="278" r:id="rId42"/>
    <p:sldId id="279" r:id="rId43"/>
    <p:sldId id="296" r:id="rId44"/>
    <p:sldId id="280" r:id="rId45"/>
    <p:sldId id="277" r:id="rId46"/>
    <p:sldId id="281" r:id="rId47"/>
    <p:sldId id="282" r:id="rId48"/>
    <p:sldId id="283" r:id="rId49"/>
    <p:sldId id="284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276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B3D0104-A4F8-40E7-ACD2-E3BB78C6B588}" type="datetimeFigureOut">
              <a:rPr lang="tr-TR" smtClean="0"/>
              <a:t>8.10.2020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47A4250-04FB-4F09-8A98-A9D25725F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882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0104-A4F8-40E7-ACD2-E3BB78C6B588}" type="datetimeFigureOut">
              <a:rPr lang="tr-TR" smtClean="0"/>
              <a:t>8.10.2020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695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0104-A4F8-40E7-ACD2-E3BB78C6B588}" type="datetimeFigureOut">
              <a:rPr lang="tr-TR" smtClean="0"/>
              <a:t>8.10.2020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8213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0104-A4F8-40E7-ACD2-E3BB78C6B588}" type="datetimeFigureOut">
              <a:rPr lang="tr-TR" smtClean="0"/>
              <a:t>8.10.2020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0752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0104-A4F8-40E7-ACD2-E3BB78C6B588}" type="datetimeFigureOut">
              <a:rPr lang="tr-TR" smtClean="0"/>
              <a:t>8.10.2020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9243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0104-A4F8-40E7-ACD2-E3BB78C6B588}" type="datetimeFigureOut">
              <a:rPr lang="tr-TR" smtClean="0"/>
              <a:t>8.10.2020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2454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0104-A4F8-40E7-ACD2-E3BB78C6B588}" type="datetimeFigureOut">
              <a:rPr lang="tr-TR" smtClean="0"/>
              <a:t>8.10.2020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2836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B3D0104-A4F8-40E7-ACD2-E3BB78C6B588}" type="datetimeFigureOut">
              <a:rPr lang="tr-TR" smtClean="0"/>
              <a:t>8.10.2020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1145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B3D0104-A4F8-40E7-ACD2-E3BB78C6B588}" type="datetimeFigureOut">
              <a:rPr lang="tr-TR" smtClean="0"/>
              <a:t>8.10.2020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733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0104-A4F8-40E7-ACD2-E3BB78C6B588}" type="datetimeFigureOut">
              <a:rPr lang="tr-TR" smtClean="0"/>
              <a:t>8.10.2020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943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0104-A4F8-40E7-ACD2-E3BB78C6B588}" type="datetimeFigureOut">
              <a:rPr lang="tr-TR" smtClean="0"/>
              <a:t>8.10.2020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791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0104-A4F8-40E7-ACD2-E3BB78C6B588}" type="datetimeFigureOut">
              <a:rPr lang="tr-TR" smtClean="0"/>
              <a:t>8.10.2020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372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0104-A4F8-40E7-ACD2-E3BB78C6B588}" type="datetimeFigureOut">
              <a:rPr lang="tr-TR" smtClean="0"/>
              <a:t>8.10.2020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211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0104-A4F8-40E7-ACD2-E3BB78C6B588}" type="datetimeFigureOut">
              <a:rPr lang="tr-TR" smtClean="0"/>
              <a:t>8.10.2020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925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0104-A4F8-40E7-ACD2-E3BB78C6B588}" type="datetimeFigureOut">
              <a:rPr lang="tr-TR" smtClean="0"/>
              <a:t>8.10.2020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344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0104-A4F8-40E7-ACD2-E3BB78C6B588}" type="datetimeFigureOut">
              <a:rPr lang="tr-TR" smtClean="0"/>
              <a:t>8.10.2020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282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0104-A4F8-40E7-ACD2-E3BB78C6B588}" type="datetimeFigureOut">
              <a:rPr lang="tr-TR" smtClean="0"/>
              <a:t>8.10.2020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250-04FB-4F09-8A98-A9D25725F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284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B3D0104-A4F8-40E7-ACD2-E3BB78C6B588}" type="datetimeFigureOut">
              <a:rPr lang="tr-TR" smtClean="0"/>
              <a:t>8.10.2020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47A4250-04FB-4F09-8A98-A9D25725F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270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4800" dirty="0" smtClean="0"/>
              <a:t>Bilgisayar Mühendisliğine Giriş</a:t>
            </a:r>
            <a:br>
              <a:rPr lang="tr-TR" sz="4800" dirty="0" smtClean="0"/>
            </a:br>
            <a:endParaRPr lang="tr-TR" sz="48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68446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Bilgisayar Mühendisliği Bölümü Öğretim </a:t>
            </a:r>
            <a:r>
              <a:rPr lang="tr-TR" sz="2800" dirty="0" smtClean="0"/>
              <a:t>Planı</a:t>
            </a:r>
          </a:p>
          <a:p>
            <a:endParaRPr lang="tr-TR" sz="2800" dirty="0" smtClean="0"/>
          </a:p>
          <a:p>
            <a:r>
              <a:rPr lang="tr-TR" sz="2800" dirty="0" smtClean="0"/>
              <a:t>Mezun olabilmek için almanız gereken dersler</a:t>
            </a:r>
          </a:p>
          <a:p>
            <a:r>
              <a:rPr lang="tr-TR" sz="2800" dirty="0" smtClean="0"/>
              <a:t>Derslerin ön şartları</a:t>
            </a:r>
          </a:p>
          <a:p>
            <a:r>
              <a:rPr lang="tr-TR" sz="2800" dirty="0" smtClean="0"/>
              <a:t>Derslerin kredileri</a:t>
            </a:r>
          </a:p>
          <a:p>
            <a:r>
              <a:rPr lang="tr-TR" sz="2800" dirty="0" smtClean="0"/>
              <a:t>Seçmeli dersler</a:t>
            </a:r>
          </a:p>
        </p:txBody>
      </p:sp>
    </p:spTree>
    <p:extLst>
      <p:ext uri="{BB962C8B-B14F-4D97-AF65-F5344CB8AC3E}">
        <p14:creationId xmlns:p14="http://schemas.microsoft.com/office/powerpoint/2010/main" val="4053201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Her yarıyıl ders </a:t>
            </a:r>
            <a:r>
              <a:rPr lang="tr-TR" sz="2400" dirty="0"/>
              <a:t>k</a:t>
            </a:r>
            <a:r>
              <a:rPr lang="tr-TR" sz="2400" dirty="0" smtClean="0"/>
              <a:t>aydı</a:t>
            </a:r>
          </a:p>
          <a:p>
            <a:r>
              <a:rPr lang="tr-TR" sz="2400" dirty="0" smtClean="0"/>
              <a:t>Her bir dönem 14 hafta</a:t>
            </a:r>
          </a:p>
          <a:p>
            <a:r>
              <a:rPr lang="tr-TR" sz="2400" dirty="0" smtClean="0"/>
              <a:t>Her yarıyıl 30, toplam 240 AKTS</a:t>
            </a:r>
          </a:p>
          <a:p>
            <a:r>
              <a:rPr lang="tr-TR" sz="2400" dirty="0" smtClean="0"/>
              <a:t>Her yarıyıl maksimum 45 AKTS</a:t>
            </a:r>
          </a:p>
          <a:p>
            <a:r>
              <a:rPr lang="tr-TR" sz="2400" dirty="0" smtClean="0"/>
              <a:t>Teorik derslerin %30 undan fazla devamsızlık</a:t>
            </a:r>
          </a:p>
          <a:p>
            <a:r>
              <a:rPr lang="tr-TR" sz="2400" dirty="0" smtClean="0"/>
              <a:t>Dersin devamını alarak kalmak</a:t>
            </a:r>
          </a:p>
          <a:p>
            <a:r>
              <a:rPr lang="tr-TR" sz="2400" dirty="0" smtClean="0"/>
              <a:t>Ara sınav, genel sınav (final), bütünleme sınavı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101746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Bir  dersin </a:t>
            </a:r>
            <a:r>
              <a:rPr lang="tr-TR" sz="2800" dirty="0"/>
              <a:t>yarıyıl içi etkinliğinden (ara sınav, ödev, </a:t>
            </a:r>
            <a:r>
              <a:rPr lang="tr-TR" sz="2800" dirty="0" smtClean="0"/>
              <a:t>proje </a:t>
            </a:r>
            <a:r>
              <a:rPr lang="tr-TR" sz="2800" dirty="0" err="1" smtClean="0"/>
              <a:t>vb</a:t>
            </a:r>
            <a:r>
              <a:rPr lang="tr-TR" sz="2800" dirty="0" smtClean="0"/>
              <a:t>) </a:t>
            </a:r>
            <a:r>
              <a:rPr lang="tr-TR" sz="2800" dirty="0"/>
              <a:t>alınan puanın </a:t>
            </a:r>
            <a:r>
              <a:rPr lang="tr-TR" sz="2800" dirty="0" smtClean="0"/>
              <a:t>katkısı %40</a:t>
            </a:r>
          </a:p>
          <a:p>
            <a:r>
              <a:rPr lang="tr-TR" sz="2800" dirty="0" smtClean="0"/>
              <a:t>Genel </a:t>
            </a:r>
            <a:r>
              <a:rPr lang="tr-TR" sz="2800" dirty="0"/>
              <a:t>sınav/bütünleme sınavından alınan puanın  katkı </a:t>
            </a:r>
            <a:r>
              <a:rPr lang="tr-TR" sz="2800" dirty="0" smtClean="0"/>
              <a:t>%60</a:t>
            </a:r>
          </a:p>
          <a:p>
            <a:r>
              <a:rPr lang="tr-TR" sz="2800" dirty="0"/>
              <a:t>Genel sınav/bütünleme </a:t>
            </a:r>
            <a:r>
              <a:rPr lang="tr-TR" sz="2800" dirty="0" smtClean="0"/>
              <a:t>sınavından en az 35 alınmalı</a:t>
            </a:r>
          </a:p>
        </p:txBody>
      </p:sp>
    </p:spTree>
    <p:extLst>
      <p:ext uri="{BB962C8B-B14F-4D97-AF65-F5344CB8AC3E}">
        <p14:creationId xmlns:p14="http://schemas.microsoft.com/office/powerpoint/2010/main" val="3582345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4" y="2603500"/>
            <a:ext cx="3923073" cy="3416300"/>
          </a:xfrm>
        </p:spPr>
        <p:txBody>
          <a:bodyPr>
            <a:normAutofit lnSpcReduction="10000"/>
          </a:bodyPr>
          <a:lstStyle/>
          <a:p>
            <a:r>
              <a:rPr lang="tr-TR" dirty="0"/>
              <a:t>AA, BA, BB, CB ve CC: Başarılı,</a:t>
            </a:r>
          </a:p>
          <a:p>
            <a:r>
              <a:rPr lang="tr-TR" dirty="0" smtClean="0"/>
              <a:t>DC</a:t>
            </a:r>
            <a:r>
              <a:rPr lang="tr-TR" dirty="0"/>
              <a:t>: Şartlı </a:t>
            </a:r>
            <a:r>
              <a:rPr lang="tr-TR" dirty="0" smtClean="0"/>
              <a:t>geçer</a:t>
            </a:r>
            <a:r>
              <a:rPr lang="tr-TR" dirty="0"/>
              <a:t> </a:t>
            </a:r>
            <a:r>
              <a:rPr lang="tr-TR" dirty="0" smtClean="0"/>
              <a:t>( Maksimum 6 tane )</a:t>
            </a:r>
            <a:endParaRPr lang="tr-TR" dirty="0"/>
          </a:p>
          <a:p>
            <a:r>
              <a:rPr lang="tr-TR" dirty="0" smtClean="0"/>
              <a:t>DD</a:t>
            </a:r>
            <a:r>
              <a:rPr lang="tr-TR" dirty="0"/>
              <a:t>, FD ve FF: Başarısız,</a:t>
            </a:r>
          </a:p>
          <a:p>
            <a:r>
              <a:rPr lang="tr-TR" dirty="0" smtClean="0"/>
              <a:t>F</a:t>
            </a:r>
            <a:r>
              <a:rPr lang="tr-TR" dirty="0"/>
              <a:t>: Devamsız veya uygulamalardan başarısız,</a:t>
            </a:r>
          </a:p>
          <a:p>
            <a:r>
              <a:rPr lang="tr-TR" dirty="0" smtClean="0"/>
              <a:t>G</a:t>
            </a:r>
            <a:r>
              <a:rPr lang="tr-TR" dirty="0"/>
              <a:t>: Geçer. </a:t>
            </a:r>
            <a:r>
              <a:rPr lang="tr-TR" dirty="0" smtClean="0"/>
              <a:t>Kredisiz derste </a:t>
            </a:r>
            <a:r>
              <a:rPr lang="tr-TR" dirty="0"/>
              <a:t>veya stajda başarılı,</a:t>
            </a:r>
          </a:p>
          <a:p>
            <a:r>
              <a:rPr lang="tr-TR" dirty="0" smtClean="0"/>
              <a:t>K</a:t>
            </a:r>
            <a:r>
              <a:rPr lang="tr-TR" dirty="0"/>
              <a:t>: Kalır. </a:t>
            </a:r>
            <a:r>
              <a:rPr lang="tr-TR" dirty="0" smtClean="0"/>
              <a:t>Kredisiz </a:t>
            </a:r>
            <a:r>
              <a:rPr lang="tr-TR" dirty="0"/>
              <a:t>derste veya stajda başarısız</a:t>
            </a:r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27" y="1905000"/>
            <a:ext cx="6249601" cy="423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71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Yarıyıl </a:t>
            </a:r>
            <a:r>
              <a:rPr lang="tr-TR" sz="2400" dirty="0"/>
              <a:t>Ağırlıklı Not Ortalaması (YANO); </a:t>
            </a:r>
            <a:r>
              <a:rPr lang="tr-TR" sz="2400" dirty="0" smtClean="0"/>
              <a:t>bir yarıyılda yer alan bütün derslerin ağırlıklı notları toplamının aynı derslerin AKTS kredi toplamına bölünmesi</a:t>
            </a:r>
            <a:endParaRPr lang="tr-TR" sz="2400" dirty="0"/>
          </a:p>
          <a:p>
            <a:endParaRPr lang="tr-TR" sz="2400" dirty="0"/>
          </a:p>
          <a:p>
            <a:r>
              <a:rPr lang="tr-TR" sz="2400" dirty="0" smtClean="0"/>
              <a:t>Genel </a:t>
            </a:r>
            <a:r>
              <a:rPr lang="tr-TR" sz="2400" dirty="0"/>
              <a:t>Ağırlıklı Not Ortalaması (GANO</a:t>
            </a:r>
            <a:r>
              <a:rPr lang="tr-TR" sz="2400" dirty="0" smtClean="0"/>
              <a:t>); öğrencinin bulunduğu yarıyıla kadar olan yarıyıllarda yer alan bütün derslerin ağırlıklı notları toplamının aynı derslerin </a:t>
            </a:r>
            <a:r>
              <a:rPr lang="tr-TR" sz="2400" dirty="0"/>
              <a:t>AKTS kredi toplamına bölünmesi</a:t>
            </a:r>
          </a:p>
        </p:txBody>
      </p:sp>
    </p:spTree>
    <p:extLst>
      <p:ext uri="{BB962C8B-B14F-4D97-AF65-F5344CB8AC3E}">
        <p14:creationId xmlns:p14="http://schemas.microsoft.com/office/powerpoint/2010/main" val="2851778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Mesleğinizi sevin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4" y="2603500"/>
            <a:ext cx="5742996" cy="3416300"/>
          </a:xfrm>
        </p:spPr>
        <p:txBody>
          <a:bodyPr>
            <a:noAutofit/>
          </a:bodyPr>
          <a:lstStyle/>
          <a:p>
            <a:r>
              <a:rPr lang="tr-TR" sz="2400" dirty="0" smtClean="0"/>
              <a:t>Sevdiğiniz işi yaparsanız, bir gün bile çalışmış sayılmazsınız. (Konfüçyüs)</a:t>
            </a:r>
          </a:p>
          <a:p>
            <a:r>
              <a:rPr lang="tr-TR" sz="2400" dirty="0" smtClean="0"/>
              <a:t>Harika işler yapabilmenin tek yolu yaptığın işi sevmektir. (Steve </a:t>
            </a:r>
            <a:r>
              <a:rPr lang="tr-TR" sz="2400" dirty="0" err="1" smtClean="0"/>
              <a:t>Jobs</a:t>
            </a:r>
            <a:r>
              <a:rPr lang="tr-TR" sz="2400" dirty="0" smtClean="0"/>
              <a:t>)</a:t>
            </a:r>
          </a:p>
          <a:p>
            <a:r>
              <a:rPr lang="tr-TR" sz="2400" dirty="0" smtClean="0"/>
              <a:t>Sadece işini severek yapanlar hayattan zevk alırlar. (</a:t>
            </a:r>
            <a:r>
              <a:rPr lang="tr-TR" sz="2400" dirty="0" err="1" smtClean="0"/>
              <a:t>Aristotle</a:t>
            </a:r>
            <a:r>
              <a:rPr lang="tr-TR" sz="2400" dirty="0" smtClean="0"/>
              <a:t>)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78" y="517104"/>
            <a:ext cx="3924300" cy="29718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84" y="3488904"/>
            <a:ext cx="3972694" cy="295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1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 öğretiyoruz, ne istenecek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4" y="2603500"/>
            <a:ext cx="3967462" cy="3416300"/>
          </a:xfrm>
        </p:spPr>
        <p:txBody>
          <a:bodyPr>
            <a:normAutofit/>
          </a:bodyPr>
          <a:lstStyle/>
          <a:p>
            <a:r>
              <a:rPr lang="tr-TR" sz="2800" dirty="0"/>
              <a:t>Biz Alfabe </a:t>
            </a:r>
            <a:r>
              <a:rPr lang="tr-TR" sz="2800" dirty="0" smtClean="0"/>
              <a:t>öğretiyoruz</a:t>
            </a:r>
          </a:p>
          <a:p>
            <a:endParaRPr lang="tr-TR" sz="2800" dirty="0" smtClean="0"/>
          </a:p>
          <a:p>
            <a:r>
              <a:rPr lang="tr-TR" sz="2800" dirty="0" smtClean="0"/>
              <a:t>Piyasada </a:t>
            </a:r>
            <a:r>
              <a:rPr lang="tr-TR" sz="2800" dirty="0"/>
              <a:t>şiir yazmanız </a:t>
            </a:r>
            <a:r>
              <a:rPr lang="tr-TR" sz="2800" dirty="0" smtClean="0"/>
              <a:t>istenecek</a:t>
            </a:r>
            <a:endParaRPr lang="tr-TR" sz="28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214" y="2411826"/>
            <a:ext cx="6502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88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 kadar öğretiyoruz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5" y="2603500"/>
            <a:ext cx="3936810" cy="3416300"/>
          </a:xfrm>
        </p:spPr>
        <p:txBody>
          <a:bodyPr>
            <a:normAutofit/>
          </a:bodyPr>
          <a:lstStyle/>
          <a:p>
            <a:r>
              <a:rPr lang="tr-TR" sz="2800" dirty="0"/>
              <a:t>Derslerde </a:t>
            </a:r>
            <a:r>
              <a:rPr lang="tr-TR" sz="2800" dirty="0" smtClean="0"/>
              <a:t>her şeyi anlatamayız</a:t>
            </a:r>
          </a:p>
          <a:p>
            <a:endParaRPr lang="tr-TR" sz="2800" dirty="0" smtClean="0"/>
          </a:p>
          <a:p>
            <a:r>
              <a:rPr lang="tr-TR" sz="2800" dirty="0" smtClean="0"/>
              <a:t>Anlatabilsek </a:t>
            </a:r>
            <a:r>
              <a:rPr lang="tr-TR" sz="2800" dirty="0"/>
              <a:t>bile </a:t>
            </a:r>
            <a:r>
              <a:rPr lang="tr-TR" sz="2800" dirty="0" smtClean="0"/>
              <a:t>birkaç yıl </a:t>
            </a:r>
            <a:r>
              <a:rPr lang="tr-TR" sz="2800" dirty="0"/>
              <a:t>sonra </a:t>
            </a:r>
            <a:r>
              <a:rPr lang="tr-TR" sz="2800" dirty="0" smtClean="0"/>
              <a:t>bu bilgilerin birçoğu </a:t>
            </a:r>
            <a:r>
              <a:rPr lang="tr-TR" sz="2800" dirty="0"/>
              <a:t>çöp </a:t>
            </a:r>
            <a:r>
              <a:rPr lang="tr-TR" sz="2800" dirty="0" smtClean="0"/>
              <a:t>olacak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595" y="2095893"/>
            <a:ext cx="6434829" cy="41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12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Biz ne biliyoruz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5" y="2603500"/>
            <a:ext cx="4970638" cy="3416300"/>
          </a:xfrm>
        </p:spPr>
        <p:txBody>
          <a:bodyPr/>
          <a:lstStyle/>
          <a:p>
            <a:r>
              <a:rPr lang="tr-TR" sz="6000" dirty="0" smtClean="0"/>
              <a:t>Biz </a:t>
            </a:r>
            <a:r>
              <a:rPr lang="tr-TR" sz="6000" dirty="0"/>
              <a:t>de </a:t>
            </a:r>
            <a:r>
              <a:rPr lang="tr-TR" sz="6000" dirty="0" smtClean="0"/>
              <a:t>her şeyi bilmiyoruz</a:t>
            </a:r>
            <a:endParaRPr lang="tr-TR" sz="6000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85" y="2362201"/>
            <a:ext cx="3657599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02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Geçerlilik süresi ?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5" y="2603500"/>
            <a:ext cx="4160498" cy="3416300"/>
          </a:xfrm>
        </p:spPr>
        <p:txBody>
          <a:bodyPr>
            <a:normAutofit fontScale="92500" lnSpcReduction="20000"/>
          </a:bodyPr>
          <a:lstStyle/>
          <a:p>
            <a:r>
              <a:rPr lang="tr-TR" sz="3200" dirty="0" smtClean="0"/>
              <a:t>Diğer birçok disiplinlerden farklı olarak bizim alanda </a:t>
            </a:r>
            <a:r>
              <a:rPr lang="tr-TR" sz="3200" dirty="0"/>
              <a:t>teknoloji çok </a:t>
            </a:r>
            <a:r>
              <a:rPr lang="tr-TR" sz="3200" dirty="0" smtClean="0"/>
              <a:t>hızlı ilerliyor.</a:t>
            </a:r>
          </a:p>
          <a:p>
            <a:pPr marL="0" indent="0">
              <a:buNone/>
            </a:pPr>
            <a:endParaRPr lang="tr-TR" sz="3200" dirty="0" smtClean="0"/>
          </a:p>
          <a:p>
            <a:r>
              <a:rPr lang="tr-TR" sz="3200" dirty="0" smtClean="0"/>
              <a:t>Beklerseniz geride kalırsınız</a:t>
            </a:r>
            <a:endParaRPr lang="tr-TR" sz="32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452" y="2532883"/>
            <a:ext cx="5763227" cy="324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4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err="1" smtClean="0"/>
              <a:t>Akademiye</a:t>
            </a:r>
            <a:r>
              <a:rPr lang="en-US" sz="4000" dirty="0" smtClean="0"/>
              <a:t> </a:t>
            </a:r>
            <a:r>
              <a:rPr lang="en-US" sz="4000" smtClean="0"/>
              <a:t>Hoşgeldiniz</a:t>
            </a:r>
            <a:endParaRPr lang="tr-TR" sz="4000" dirty="0" smtClean="0"/>
          </a:p>
        </p:txBody>
      </p:sp>
    </p:spTree>
    <p:extLst>
      <p:ext uri="{BB962C8B-B14F-4D97-AF65-F5344CB8AC3E}">
        <p14:creationId xmlns:p14="http://schemas.microsoft.com/office/powerpoint/2010/main" val="385838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900" dirty="0" smtClean="0"/>
              <a:t>İş olanakları ? </a:t>
            </a:r>
            <a:endParaRPr lang="tr-TR" sz="29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İşsizlik </a:t>
            </a:r>
            <a:r>
              <a:rPr lang="tr-TR" sz="3200" dirty="0" smtClean="0"/>
              <a:t>oranları</a:t>
            </a:r>
          </a:p>
          <a:p>
            <a:r>
              <a:rPr lang="tr-TR" sz="3200" dirty="0" smtClean="0"/>
              <a:t>İş bulma süreçleri</a:t>
            </a:r>
          </a:p>
          <a:p>
            <a:r>
              <a:rPr lang="tr-TR" sz="3200" dirty="0" smtClean="0"/>
              <a:t>Rahat çalışma ortamı ?</a:t>
            </a:r>
          </a:p>
          <a:p>
            <a:r>
              <a:rPr lang="tr-TR" sz="3200" dirty="0" smtClean="0"/>
              <a:t>Uzaktan çalışma imkanları</a:t>
            </a:r>
          </a:p>
          <a:p>
            <a:r>
              <a:rPr lang="tr-TR" sz="3200" dirty="0"/>
              <a:t>Dolgun maaş </a:t>
            </a:r>
            <a:r>
              <a:rPr lang="tr-TR" sz="3200" dirty="0" smtClean="0"/>
              <a:t>?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485194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900" dirty="0"/>
              <a:t>Cumhurbaşkanlığı İnsan Kaynakları </a:t>
            </a:r>
            <a:r>
              <a:rPr lang="tr-TR" sz="2900" dirty="0" smtClean="0"/>
              <a:t>Ofisi </a:t>
            </a:r>
            <a:r>
              <a:rPr lang="tr-TR" sz="2900" dirty="0" err="1"/>
              <a:t>Ü</a:t>
            </a:r>
            <a:r>
              <a:rPr lang="tr-TR" sz="2900" dirty="0" err="1" smtClean="0"/>
              <a:t>ni</a:t>
            </a:r>
            <a:r>
              <a:rPr lang="tr-TR" sz="2900" dirty="0" smtClean="0"/>
              <a:t>-Veri</a:t>
            </a:r>
            <a:endParaRPr lang="tr-TR" sz="29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391" y="1680632"/>
            <a:ext cx="7794783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54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900" dirty="0"/>
              <a:t>Cumhurbaşkanlığı İnsan Kaynakları </a:t>
            </a:r>
            <a:r>
              <a:rPr lang="tr-TR" sz="2900" dirty="0" smtClean="0"/>
              <a:t>Ofisi </a:t>
            </a:r>
            <a:r>
              <a:rPr lang="tr-TR" sz="2900" dirty="0" err="1"/>
              <a:t>Ü</a:t>
            </a:r>
            <a:r>
              <a:rPr lang="tr-TR" sz="2900" dirty="0" err="1" smtClean="0"/>
              <a:t>ni</a:t>
            </a:r>
            <a:r>
              <a:rPr lang="tr-TR" sz="2900" dirty="0" smtClean="0"/>
              <a:t>-Veri</a:t>
            </a:r>
            <a:endParaRPr lang="tr-TR" sz="29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502" y="1680632"/>
            <a:ext cx="7800562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65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900" dirty="0"/>
              <a:t>Cumhurbaşkanlığı İnsan Kaynakları </a:t>
            </a:r>
            <a:r>
              <a:rPr lang="tr-TR" sz="2900" dirty="0" smtClean="0"/>
              <a:t>Ofisi </a:t>
            </a:r>
            <a:r>
              <a:rPr lang="tr-TR" sz="2900" dirty="0" err="1"/>
              <a:t>Ü</a:t>
            </a:r>
            <a:r>
              <a:rPr lang="tr-TR" sz="2900" dirty="0" err="1" smtClean="0"/>
              <a:t>ni</a:t>
            </a:r>
            <a:r>
              <a:rPr lang="tr-TR" sz="2900" dirty="0" smtClean="0"/>
              <a:t>-Veri</a:t>
            </a:r>
            <a:endParaRPr lang="tr-TR" sz="29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724" y="1680632"/>
            <a:ext cx="7819872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99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900" dirty="0"/>
              <a:t>Cumhurbaşkanlığı İnsan Kaynakları </a:t>
            </a:r>
            <a:r>
              <a:rPr lang="tr-TR" sz="2900" dirty="0" smtClean="0"/>
              <a:t>Ofisi </a:t>
            </a:r>
            <a:r>
              <a:rPr lang="tr-TR" sz="2900" dirty="0" err="1"/>
              <a:t>Ü</a:t>
            </a:r>
            <a:r>
              <a:rPr lang="tr-TR" sz="2900" dirty="0" err="1" smtClean="0"/>
              <a:t>ni</a:t>
            </a:r>
            <a:r>
              <a:rPr lang="tr-TR" sz="2900" dirty="0" smtClean="0"/>
              <a:t>-Veri</a:t>
            </a:r>
            <a:endParaRPr lang="tr-TR" sz="29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394" y="1680632"/>
            <a:ext cx="778477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68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900" dirty="0"/>
              <a:t>Cumhurbaşkanlığı İnsan Kaynakları </a:t>
            </a:r>
            <a:r>
              <a:rPr lang="tr-TR" sz="2900" dirty="0" smtClean="0"/>
              <a:t>Ofisi </a:t>
            </a:r>
            <a:r>
              <a:rPr lang="tr-TR" sz="2900" dirty="0" err="1"/>
              <a:t>Ü</a:t>
            </a:r>
            <a:r>
              <a:rPr lang="tr-TR" sz="2900" dirty="0" err="1" smtClean="0"/>
              <a:t>ni</a:t>
            </a:r>
            <a:r>
              <a:rPr lang="tr-TR" sz="2900" dirty="0" smtClean="0"/>
              <a:t>-Veri</a:t>
            </a:r>
            <a:endParaRPr lang="tr-TR" sz="29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541" y="1680632"/>
            <a:ext cx="7994483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97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900" dirty="0"/>
              <a:t>Cumhurbaşkanlığı İnsan Kaynakları </a:t>
            </a:r>
            <a:r>
              <a:rPr lang="tr-TR" sz="2900" dirty="0" smtClean="0"/>
              <a:t>Ofisi </a:t>
            </a:r>
            <a:r>
              <a:rPr lang="tr-TR" sz="2900" dirty="0" err="1"/>
              <a:t>Ü</a:t>
            </a:r>
            <a:r>
              <a:rPr lang="tr-TR" sz="2900" dirty="0" err="1" smtClean="0"/>
              <a:t>ni</a:t>
            </a:r>
            <a:r>
              <a:rPr lang="tr-TR" sz="2900" dirty="0" smtClean="0"/>
              <a:t>-Veri</a:t>
            </a:r>
            <a:endParaRPr lang="tr-TR" sz="29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217" y="1680632"/>
            <a:ext cx="7861132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76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900" dirty="0"/>
              <a:t>Cumhurbaşkanlığı İnsan Kaynakları </a:t>
            </a:r>
            <a:r>
              <a:rPr lang="tr-TR" sz="2900" dirty="0" smtClean="0"/>
              <a:t>Ofisi </a:t>
            </a:r>
            <a:r>
              <a:rPr lang="tr-TR" sz="2900" dirty="0" err="1"/>
              <a:t>Ü</a:t>
            </a:r>
            <a:r>
              <a:rPr lang="tr-TR" sz="2900" dirty="0" err="1" smtClean="0"/>
              <a:t>ni</a:t>
            </a:r>
            <a:r>
              <a:rPr lang="tr-TR" sz="2900" dirty="0" smtClean="0"/>
              <a:t>-Veri</a:t>
            </a:r>
            <a:endParaRPr lang="tr-TR" sz="29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027" y="1680632"/>
            <a:ext cx="7873512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24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900" dirty="0"/>
              <a:t>Cumhurbaşkanlığı İnsan Kaynakları </a:t>
            </a:r>
            <a:r>
              <a:rPr lang="tr-TR" sz="2900" dirty="0" smtClean="0"/>
              <a:t>Ofisi </a:t>
            </a:r>
            <a:r>
              <a:rPr lang="tr-TR" sz="2900" dirty="0" err="1"/>
              <a:t>Ü</a:t>
            </a:r>
            <a:r>
              <a:rPr lang="tr-TR" sz="2900" dirty="0" err="1" smtClean="0"/>
              <a:t>ni</a:t>
            </a:r>
            <a:r>
              <a:rPr lang="tr-TR" sz="2900" dirty="0" smtClean="0"/>
              <a:t>-Veri</a:t>
            </a:r>
            <a:endParaRPr lang="tr-TR" sz="29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220" y="1680632"/>
            <a:ext cx="7839126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80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900" dirty="0"/>
              <a:t>Cumhurbaşkanlığı İnsan Kaynakları </a:t>
            </a:r>
            <a:r>
              <a:rPr lang="tr-TR" sz="2900" dirty="0" smtClean="0"/>
              <a:t>Ofisi </a:t>
            </a:r>
            <a:r>
              <a:rPr lang="tr-TR" sz="2900" dirty="0" err="1"/>
              <a:t>Ü</a:t>
            </a:r>
            <a:r>
              <a:rPr lang="tr-TR" sz="2900" dirty="0" err="1" smtClean="0"/>
              <a:t>ni</a:t>
            </a:r>
            <a:r>
              <a:rPr lang="tr-TR" sz="2900" dirty="0" smtClean="0"/>
              <a:t>-Veri</a:t>
            </a:r>
            <a:endParaRPr lang="tr-TR" sz="29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101" y="1680632"/>
            <a:ext cx="780336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9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tr-TR" sz="3200" dirty="0" smtClean="0"/>
          </a:p>
          <a:p>
            <a:r>
              <a:rPr lang="tr-TR" sz="3200" dirty="0" smtClean="0"/>
              <a:t>Dr. </a:t>
            </a:r>
            <a:r>
              <a:rPr lang="tr-TR" sz="3200" dirty="0" err="1" smtClean="0"/>
              <a:t>Öğr</a:t>
            </a:r>
            <a:r>
              <a:rPr lang="tr-TR" sz="3200" dirty="0" smtClean="0"/>
              <a:t>. Üyesi Sait Ali UYMAZ </a:t>
            </a:r>
          </a:p>
          <a:p>
            <a:pPr marL="0" indent="0">
              <a:buNone/>
            </a:pPr>
            <a:endParaRPr lang="tr-TR" sz="3200" dirty="0" smtClean="0"/>
          </a:p>
          <a:p>
            <a:r>
              <a:rPr lang="tr-TR" sz="3200" dirty="0" smtClean="0"/>
              <a:t>Dr. </a:t>
            </a:r>
            <a:r>
              <a:rPr lang="tr-TR" sz="3200" dirty="0" err="1" smtClean="0"/>
              <a:t>Öğr</a:t>
            </a:r>
            <a:r>
              <a:rPr lang="tr-TR" sz="3200" dirty="0" smtClean="0"/>
              <a:t>. Üyesi Sedat KORKMAZ </a:t>
            </a:r>
          </a:p>
        </p:txBody>
      </p:sp>
    </p:spTree>
    <p:extLst>
      <p:ext uri="{BB962C8B-B14F-4D97-AF65-F5344CB8AC3E}">
        <p14:creationId xmlns:p14="http://schemas.microsoft.com/office/powerpoint/2010/main" val="288300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Diploma yeterli mi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4" y="2603500"/>
            <a:ext cx="4350697" cy="3416300"/>
          </a:xfrm>
        </p:spPr>
        <p:txBody>
          <a:bodyPr>
            <a:noAutofit/>
          </a:bodyPr>
          <a:lstStyle/>
          <a:p>
            <a:r>
              <a:rPr lang="tr-TR" sz="2000" dirty="0"/>
              <a:t>Büyük firmalar </a:t>
            </a:r>
            <a:r>
              <a:rPr lang="tr-TR" sz="2000" dirty="0" smtClean="0"/>
              <a:t>sadece </a:t>
            </a:r>
            <a:r>
              <a:rPr lang="tr-TR" sz="2000" dirty="0"/>
              <a:t>diplomaya </a:t>
            </a:r>
            <a:r>
              <a:rPr lang="tr-TR" sz="2000" dirty="0" smtClean="0"/>
              <a:t>bakmıyor</a:t>
            </a:r>
          </a:p>
          <a:p>
            <a:r>
              <a:rPr lang="tr-TR" sz="2000" dirty="0" smtClean="0"/>
              <a:t>Uluslararası sertifikalar</a:t>
            </a:r>
          </a:p>
          <a:p>
            <a:r>
              <a:rPr lang="tr-TR" sz="2000" dirty="0" smtClean="0"/>
              <a:t>Kendi </a:t>
            </a:r>
            <a:r>
              <a:rPr lang="tr-TR" sz="2000" dirty="0"/>
              <a:t>kullandıkları geliştirme araçlarına en kısa sürede adapte olacak personeli tercih </a:t>
            </a:r>
            <a:r>
              <a:rPr lang="tr-TR" sz="2000" dirty="0" smtClean="0"/>
              <a:t>ediyorlar</a:t>
            </a:r>
          </a:p>
          <a:p>
            <a:r>
              <a:rPr lang="tr-TR" sz="2000" dirty="0" smtClean="0"/>
              <a:t>Yani </a:t>
            </a:r>
            <a:r>
              <a:rPr lang="tr-TR" sz="2000" dirty="0"/>
              <a:t>kendileri </a:t>
            </a:r>
            <a:r>
              <a:rPr lang="tr-TR" sz="2000" dirty="0" smtClean="0"/>
              <a:t>de test ediyorlar</a:t>
            </a:r>
            <a:endParaRPr lang="tr-TR" sz="2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29" y="2603500"/>
            <a:ext cx="4902868" cy="294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61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Bilgiye ulaşmak eskisi kadar zor mu ?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2" y="2530548"/>
            <a:ext cx="3193635" cy="319363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308" y="3072666"/>
            <a:ext cx="4543603" cy="255577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046" y="2881176"/>
            <a:ext cx="2938757" cy="293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00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Türkçe yeterli mi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İngilizce </a:t>
            </a:r>
            <a:r>
              <a:rPr lang="tr-TR" sz="2000" dirty="0" smtClean="0"/>
              <a:t>ÇOK önemli</a:t>
            </a:r>
          </a:p>
          <a:p>
            <a:r>
              <a:rPr lang="tr-TR" sz="2000" dirty="0" smtClean="0"/>
              <a:t>Özellikle okuduğunu anlayabilmek</a:t>
            </a:r>
          </a:p>
          <a:p>
            <a:endParaRPr lang="tr-TR" sz="2000" dirty="0" smtClean="0"/>
          </a:p>
          <a:p>
            <a:r>
              <a:rPr lang="tr-TR" sz="2000" dirty="0" smtClean="0"/>
              <a:t>Çeşitli kurslar</a:t>
            </a:r>
          </a:p>
          <a:p>
            <a:r>
              <a:rPr lang="tr-TR" sz="2000" dirty="0" smtClean="0"/>
              <a:t>Online eğitimler</a:t>
            </a:r>
          </a:p>
          <a:p>
            <a:r>
              <a:rPr lang="tr-TR" sz="2000" dirty="0" smtClean="0"/>
              <a:t>Ücretli/ücretsiz uygulamalar</a:t>
            </a:r>
          </a:p>
          <a:p>
            <a:r>
              <a:rPr lang="tr-TR" sz="2000" dirty="0" smtClean="0"/>
              <a:t>İngilizce </a:t>
            </a:r>
            <a:r>
              <a:rPr lang="tr-TR" sz="2000" dirty="0"/>
              <a:t>videoları altyazıyla </a:t>
            </a:r>
            <a:r>
              <a:rPr lang="tr-TR" sz="2000" dirty="0" smtClean="0"/>
              <a:t>izlemek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25597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Yurt dışında işler nasıl yürüyor?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Erasmus</a:t>
            </a:r>
            <a:r>
              <a:rPr lang="tr-TR" dirty="0"/>
              <a:t>, </a:t>
            </a:r>
            <a:r>
              <a:rPr lang="tr-TR" dirty="0" err="1"/>
              <a:t>work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travel</a:t>
            </a:r>
            <a:r>
              <a:rPr lang="tr-TR" dirty="0"/>
              <a:t> gibi imkânları sonuna kadar </a:t>
            </a:r>
            <a:r>
              <a:rPr lang="tr-TR" dirty="0" smtClean="0"/>
              <a:t>kullanın</a:t>
            </a:r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50" y="3266189"/>
            <a:ext cx="997402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25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Sosyal Etkinlikler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5" y="2603500"/>
            <a:ext cx="4153892" cy="3416300"/>
          </a:xfrm>
        </p:spPr>
        <p:txBody>
          <a:bodyPr>
            <a:normAutofit fontScale="92500"/>
          </a:bodyPr>
          <a:lstStyle/>
          <a:p>
            <a:r>
              <a:rPr lang="tr-TR" sz="2800" dirty="0" smtClean="0"/>
              <a:t>Sadece </a:t>
            </a:r>
            <a:r>
              <a:rPr lang="tr-TR" sz="2800" dirty="0"/>
              <a:t>iyi </a:t>
            </a:r>
            <a:r>
              <a:rPr lang="tr-TR" sz="2800" dirty="0" smtClean="0"/>
              <a:t>bir mühendis olmak </a:t>
            </a:r>
            <a:r>
              <a:rPr lang="tr-TR" sz="2800" dirty="0"/>
              <a:t>yeterli </a:t>
            </a:r>
            <a:r>
              <a:rPr lang="tr-TR" sz="2800" dirty="0" smtClean="0"/>
              <a:t>değil</a:t>
            </a:r>
          </a:p>
          <a:p>
            <a:r>
              <a:rPr lang="tr-TR" sz="2800" dirty="0" smtClean="0"/>
              <a:t>Farklı sosyal çevrelerde bulunmak</a:t>
            </a:r>
          </a:p>
          <a:p>
            <a:r>
              <a:rPr lang="tr-TR" sz="2800" dirty="0" smtClean="0"/>
              <a:t>Etkinliklere katılmak</a:t>
            </a:r>
          </a:p>
          <a:p>
            <a:r>
              <a:rPr lang="tr-TR" sz="2800" dirty="0" smtClean="0"/>
              <a:t>Kendini </a:t>
            </a:r>
            <a:r>
              <a:rPr lang="tr-TR" sz="2800" dirty="0"/>
              <a:t>ifade </a:t>
            </a:r>
            <a:r>
              <a:rPr lang="tr-TR" sz="2800" dirty="0" smtClean="0"/>
              <a:t>etmek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001" y="1497527"/>
            <a:ext cx="5986916" cy="491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1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Özgür Yazılımlar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4" y="2603500"/>
            <a:ext cx="7704961" cy="3416300"/>
          </a:xfrm>
        </p:spPr>
        <p:txBody>
          <a:bodyPr>
            <a:normAutofit/>
          </a:bodyPr>
          <a:lstStyle/>
          <a:p>
            <a:r>
              <a:rPr lang="tr-TR" sz="3200" dirty="0"/>
              <a:t>GNU/Linux kurun ve </a:t>
            </a:r>
            <a:r>
              <a:rPr lang="tr-TR" sz="3200" dirty="0" smtClean="0"/>
              <a:t>kullanın.</a:t>
            </a:r>
          </a:p>
          <a:p>
            <a:r>
              <a:rPr lang="tr-TR" sz="3200" dirty="0" smtClean="0"/>
              <a:t>Öğrenciliğiniz </a:t>
            </a:r>
            <a:r>
              <a:rPr lang="tr-TR" sz="3200" dirty="0"/>
              <a:t>ve meslek yaşamınız boyunca </a:t>
            </a:r>
            <a:r>
              <a:rPr lang="tr-TR" sz="3200" i="1" dirty="0"/>
              <a:t>Özgür Yazılımları</a:t>
            </a:r>
            <a:r>
              <a:rPr lang="tr-TR" sz="3200" dirty="0"/>
              <a:t> </a:t>
            </a:r>
            <a:r>
              <a:rPr lang="tr-TR" sz="3200" dirty="0" smtClean="0"/>
              <a:t>tercih etmeye çalışın</a:t>
            </a:r>
          </a:p>
          <a:p>
            <a:r>
              <a:rPr lang="tr-TR" sz="3200" dirty="0" smtClean="0"/>
              <a:t>Özgür </a:t>
            </a:r>
            <a:r>
              <a:rPr lang="tr-TR" sz="3200" dirty="0"/>
              <a:t>Yazılım Topluluğunun parçası </a:t>
            </a:r>
            <a:r>
              <a:rPr lang="tr-TR" sz="3200" dirty="0" smtClean="0"/>
              <a:t>olun</a:t>
            </a:r>
            <a:endParaRPr lang="tr-TR" sz="32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617" y="2715087"/>
            <a:ext cx="2095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22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Yazılım Geliştirme Yönetim Sistemleri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Bir </a:t>
            </a:r>
            <a:r>
              <a:rPr lang="tr-TR" sz="2800" dirty="0" err="1" smtClean="0"/>
              <a:t>GitHub</a:t>
            </a:r>
            <a:r>
              <a:rPr lang="tr-TR" sz="2800" dirty="0"/>
              <a:t> veya </a:t>
            </a:r>
            <a:r>
              <a:rPr lang="tr-TR" sz="2800" dirty="0" err="1" smtClean="0"/>
              <a:t>sourceforge</a:t>
            </a:r>
            <a:r>
              <a:rPr lang="tr-TR" sz="2800" dirty="0" smtClean="0"/>
              <a:t> </a:t>
            </a:r>
            <a:r>
              <a:rPr lang="tr-TR" sz="2800" dirty="0"/>
              <a:t>hesabı açın. </a:t>
            </a:r>
            <a:endParaRPr lang="tr-TR" sz="2800" dirty="0" smtClean="0"/>
          </a:p>
          <a:p>
            <a:r>
              <a:rPr lang="tr-TR" sz="2800" dirty="0" smtClean="0"/>
              <a:t>Projeleri </a:t>
            </a:r>
            <a:r>
              <a:rPr lang="tr-TR" sz="2800" dirty="0"/>
              <a:t>izleyin, “</a:t>
            </a:r>
            <a:r>
              <a:rPr lang="tr-TR" sz="2800" dirty="0" err="1"/>
              <a:t>fork”layın</a:t>
            </a:r>
            <a:r>
              <a:rPr lang="tr-TR" sz="2800" dirty="0"/>
              <a:t>, kendi projelerinizi oluşturun ve paylaşın.</a:t>
            </a:r>
          </a:p>
          <a:p>
            <a:endParaRPr lang="tr-TR" sz="28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465" y="4467225"/>
            <a:ext cx="2952750" cy="15525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752" y="4386262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45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/>
              <a:t>Yazılım teknolojilerindeki ve bilgisayar bilimlerindeki gelişmeleri izleyin</a:t>
            </a:r>
            <a:r>
              <a:rPr lang="tr-TR" sz="2800" dirty="0" smtClean="0"/>
              <a:t>.</a:t>
            </a:r>
          </a:p>
          <a:p>
            <a:r>
              <a:rPr lang="tr-TR" sz="2800" dirty="0" err="1" smtClean="0"/>
              <a:t>Slashdot</a:t>
            </a:r>
            <a:r>
              <a:rPr lang="tr-TR" sz="2800" dirty="0"/>
              <a:t>, </a:t>
            </a:r>
            <a:r>
              <a:rPr lang="tr-TR" sz="2800" dirty="0" err="1"/>
              <a:t>HackerNews</a:t>
            </a:r>
            <a:r>
              <a:rPr lang="tr-TR" sz="2800" dirty="0"/>
              <a:t>, </a:t>
            </a:r>
            <a:r>
              <a:rPr lang="tr-TR" sz="2800" dirty="0" err="1"/>
              <a:t>Wired</a:t>
            </a:r>
            <a:r>
              <a:rPr lang="tr-TR" sz="2800" dirty="0"/>
              <a:t> </a:t>
            </a:r>
            <a:r>
              <a:rPr lang="tr-TR" sz="2800" dirty="0" smtClean="0"/>
              <a:t>vb</a:t>
            </a:r>
            <a:r>
              <a:rPr lang="tr-TR" sz="2800" dirty="0"/>
              <a:t>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73" y="4308884"/>
            <a:ext cx="2163934" cy="14400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482" y="4308884"/>
            <a:ext cx="273865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14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dirty="0"/>
              <a:t>Tek bir platform ve teknolojiye bağımlı olmayın</a:t>
            </a:r>
            <a:r>
              <a:rPr lang="tr-TR" sz="2800" dirty="0" smtClean="0"/>
              <a:t>.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311" y="2072013"/>
            <a:ext cx="5826697" cy="447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04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Mutlaka her şeyin yedeğini </a:t>
            </a:r>
            <a:r>
              <a:rPr lang="tr-TR" dirty="0" smtClean="0"/>
              <a:t>alın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555" y="2766208"/>
            <a:ext cx="6240456" cy="30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0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5" y="2603500"/>
            <a:ext cx="8921200" cy="3416300"/>
          </a:xfrm>
        </p:spPr>
        <p:txBody>
          <a:bodyPr>
            <a:normAutofit/>
          </a:bodyPr>
          <a:lstStyle/>
          <a:p>
            <a:r>
              <a:rPr lang="tr-TR" sz="3600" dirty="0"/>
              <a:t>Rıfat </a:t>
            </a:r>
            <a:r>
              <a:rPr lang="tr-TR" sz="3600" dirty="0" err="1"/>
              <a:t>Çölkesen</a:t>
            </a:r>
            <a:r>
              <a:rPr lang="tr-TR" sz="3600" dirty="0"/>
              <a:t>, </a:t>
            </a:r>
            <a:endParaRPr lang="tr-TR" sz="3600" dirty="0" smtClean="0"/>
          </a:p>
          <a:p>
            <a:pPr marL="0" indent="0">
              <a:buNone/>
            </a:pPr>
            <a:r>
              <a:rPr lang="tr-TR" sz="3600" dirty="0" smtClean="0"/>
              <a:t>	Bilgisayar Mühendisliğine Giriş</a:t>
            </a:r>
          </a:p>
          <a:p>
            <a:r>
              <a:rPr lang="tr-TR" sz="3600" dirty="0"/>
              <a:t>v</a:t>
            </a:r>
            <a:r>
              <a:rPr lang="tr-TR" sz="3600" dirty="0" smtClean="0"/>
              <a:t>e benzeri kaynaklardan faydalanacağız 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412501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Tek başına mı?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4" y="2603500"/>
            <a:ext cx="4668797" cy="3416300"/>
          </a:xfrm>
        </p:spPr>
        <p:txBody>
          <a:bodyPr>
            <a:normAutofit/>
          </a:bodyPr>
          <a:lstStyle/>
          <a:p>
            <a:r>
              <a:rPr lang="tr-TR" sz="3600" dirty="0" smtClean="0"/>
              <a:t>Tek başınıza olmaz</a:t>
            </a:r>
          </a:p>
          <a:p>
            <a:r>
              <a:rPr lang="tr-TR" sz="3600" dirty="0" smtClean="0"/>
              <a:t>Ekip çalışması</a:t>
            </a:r>
          </a:p>
          <a:p>
            <a:r>
              <a:rPr lang="tr-TR" sz="3600" dirty="0" smtClean="0"/>
              <a:t>Takım arkadaşı olabilmek</a:t>
            </a:r>
          </a:p>
          <a:p>
            <a:endParaRPr lang="tr-TR" sz="36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508" y="1959089"/>
            <a:ext cx="5428726" cy="443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521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Topluluklara üye olun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Anka-Teknik Topluluğu</a:t>
            </a:r>
          </a:p>
          <a:p>
            <a:r>
              <a:rPr lang="tr-TR" dirty="0"/>
              <a:t>İnsansız Keşif Teknolojileri Topluluğu</a:t>
            </a:r>
          </a:p>
          <a:p>
            <a:r>
              <a:rPr lang="tr-TR" dirty="0"/>
              <a:t>Konya Teknik Bilişim Topluluğu</a:t>
            </a:r>
          </a:p>
          <a:p>
            <a:r>
              <a:rPr lang="tr-TR" dirty="0"/>
              <a:t>Robotik ve Otomasyon Topluluğu</a:t>
            </a:r>
          </a:p>
          <a:p>
            <a:r>
              <a:rPr lang="tr-TR" dirty="0"/>
              <a:t>Savunma Teknolojileri Topluluğu</a:t>
            </a:r>
          </a:p>
          <a:p>
            <a:r>
              <a:rPr lang="tr-TR" dirty="0"/>
              <a:t>Siber Güvenlik Topluluğu</a:t>
            </a:r>
          </a:p>
          <a:p>
            <a:r>
              <a:rPr lang="tr-TR" dirty="0"/>
              <a:t>Teknoloji ve Havacılık Topluluğu</a:t>
            </a:r>
          </a:p>
          <a:p>
            <a:r>
              <a:rPr lang="tr-TR" dirty="0"/>
              <a:t>Uzay Teknolojileri Topluluğu</a:t>
            </a:r>
          </a:p>
          <a:p>
            <a:r>
              <a:rPr lang="tr-TR" dirty="0"/>
              <a:t>Yapay Zeka ve Görüntü İşleme </a:t>
            </a:r>
            <a:r>
              <a:rPr lang="tr-TR" dirty="0" smtClean="0"/>
              <a:t>Topluluğu</a:t>
            </a:r>
          </a:p>
          <a:p>
            <a:r>
              <a:rPr lang="tr-TR" dirty="0" smtClean="0"/>
              <a:t>ve alan dışı topluluklar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919727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Hata mı?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4" y="5385409"/>
            <a:ext cx="6151368" cy="1033146"/>
          </a:xfrm>
        </p:spPr>
        <p:txBody>
          <a:bodyPr>
            <a:normAutofit/>
          </a:bodyPr>
          <a:lstStyle/>
          <a:p>
            <a:r>
              <a:rPr lang="tr-TR" sz="2000" dirty="0" smtClean="0"/>
              <a:t>Hata </a:t>
            </a:r>
            <a:r>
              <a:rPr lang="tr-TR" sz="2000" dirty="0"/>
              <a:t>yapmaktan, sistemlerin çökmesinden korkmayın. (Yedeğiniz </a:t>
            </a:r>
            <a:r>
              <a:rPr lang="tr-TR" sz="2000" dirty="0" smtClean="0"/>
              <a:t>varsa tabi)</a:t>
            </a:r>
            <a:endParaRPr lang="tr-TR" sz="2000" dirty="0"/>
          </a:p>
          <a:p>
            <a:endParaRPr lang="tr-TR" sz="14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1680632"/>
            <a:ext cx="5432277" cy="362241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283" y="1680631"/>
            <a:ext cx="3673802" cy="441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99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Merak edin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370" y="1875529"/>
            <a:ext cx="4616580" cy="4649557"/>
          </a:xfrm>
        </p:spPr>
      </p:pic>
    </p:spTree>
    <p:extLst>
      <p:ext uri="{BB962C8B-B14F-4D97-AF65-F5344CB8AC3E}">
        <p14:creationId xmlns:p14="http://schemas.microsoft.com/office/powerpoint/2010/main" val="3644627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Etik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4" y="2603500"/>
            <a:ext cx="3696179" cy="3416300"/>
          </a:xfrm>
        </p:spPr>
        <p:txBody>
          <a:bodyPr>
            <a:noAutofit/>
          </a:bodyPr>
          <a:lstStyle/>
          <a:p>
            <a:r>
              <a:rPr lang="tr-TR" sz="2400" dirty="0"/>
              <a:t>Mesleğinizin yalnızca teknik değil, toplumsal boyutunu da düşünün. </a:t>
            </a:r>
            <a:endParaRPr lang="tr-TR" sz="2400" dirty="0" smtClean="0"/>
          </a:p>
          <a:p>
            <a:r>
              <a:rPr lang="tr-TR" sz="2400" dirty="0" smtClean="0"/>
              <a:t>Meslek </a:t>
            </a:r>
            <a:r>
              <a:rPr lang="tr-TR" sz="2400" dirty="0"/>
              <a:t>etiği ve ilkelerine uyun. (kişisel bilgileri </a:t>
            </a:r>
            <a:r>
              <a:rPr lang="tr-TR" sz="2400" dirty="0" smtClean="0"/>
              <a:t>korumak vb.)</a:t>
            </a:r>
            <a:endParaRPr lang="tr-TR" sz="2400" dirty="0"/>
          </a:p>
          <a:p>
            <a:endParaRPr lang="tr-TR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35" y="1239344"/>
            <a:ext cx="5327583" cy="53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729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Sağlık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4" y="2603500"/>
            <a:ext cx="3898309" cy="3416300"/>
          </a:xfrm>
        </p:spPr>
        <p:txBody>
          <a:bodyPr/>
          <a:lstStyle/>
          <a:p>
            <a:r>
              <a:rPr lang="tr-TR" sz="3600" dirty="0"/>
              <a:t>Bilgisayar başında duruş ve oturuşunuza dikkat edin, spor yapın.</a:t>
            </a:r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710" y="2393376"/>
            <a:ext cx="5975410" cy="336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515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4" y="2603500"/>
            <a:ext cx="4158191" cy="3416300"/>
          </a:xfrm>
        </p:spPr>
        <p:txBody>
          <a:bodyPr>
            <a:noAutofit/>
          </a:bodyPr>
          <a:lstStyle/>
          <a:p>
            <a:r>
              <a:rPr lang="tr-TR" sz="2000" dirty="0"/>
              <a:t>Arama motorlarını iyi kullanmayı, doğru kaynaklara ulaşmayı </a:t>
            </a:r>
            <a:r>
              <a:rPr lang="tr-TR" sz="2000" dirty="0" smtClean="0"/>
              <a:t>öğrenin</a:t>
            </a:r>
            <a:endParaRPr lang="tr-TR" sz="2000" dirty="0"/>
          </a:p>
          <a:p>
            <a:r>
              <a:rPr lang="tr-TR" sz="2000" dirty="0" smtClean="0"/>
              <a:t>“</a:t>
            </a:r>
            <a:r>
              <a:rPr lang="tr-TR" sz="2000" dirty="0" err="1" smtClean="0"/>
              <a:t>Ctrl+C</a:t>
            </a:r>
            <a:r>
              <a:rPr lang="tr-TR" sz="2000" dirty="0" smtClean="0"/>
              <a:t> </a:t>
            </a:r>
            <a:r>
              <a:rPr lang="tr-TR" sz="2000" dirty="0"/>
              <a:t>– </a:t>
            </a:r>
            <a:r>
              <a:rPr lang="tr-TR" sz="2000" dirty="0" err="1"/>
              <a:t>Ctrl+V</a:t>
            </a:r>
            <a:r>
              <a:rPr lang="tr-TR" sz="2000" dirty="0"/>
              <a:t>” tuş bileşimlerine elinizi alıştırın. </a:t>
            </a:r>
            <a:endParaRPr lang="tr-TR" sz="2000" dirty="0" smtClean="0"/>
          </a:p>
          <a:p>
            <a:r>
              <a:rPr lang="tr-TR" sz="2000" dirty="0" smtClean="0"/>
              <a:t>Yararlandığınız </a:t>
            </a:r>
            <a:r>
              <a:rPr lang="tr-TR" sz="2000" dirty="0"/>
              <a:t>kaynaklara gönderme yapmayı, referans göstermeyi unutmayın.</a:t>
            </a:r>
          </a:p>
          <a:p>
            <a:endParaRPr lang="tr-TR" sz="2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717" y="2603500"/>
            <a:ext cx="3676650" cy="12382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717" y="3841750"/>
            <a:ext cx="3333048" cy="154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177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Paylaşmak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5" y="2603500"/>
            <a:ext cx="4620204" cy="3416300"/>
          </a:xfrm>
        </p:spPr>
        <p:txBody>
          <a:bodyPr>
            <a:noAutofit/>
          </a:bodyPr>
          <a:lstStyle/>
          <a:p>
            <a:r>
              <a:rPr lang="tr-TR" sz="2000" dirty="0"/>
              <a:t>İletişim becerilerinizi </a:t>
            </a:r>
            <a:r>
              <a:rPr lang="tr-TR" sz="2000" dirty="0" smtClean="0"/>
              <a:t>geliştirin.</a:t>
            </a:r>
          </a:p>
          <a:p>
            <a:r>
              <a:rPr lang="tr-TR" sz="2000" dirty="0" smtClean="0"/>
              <a:t>Başkalarının </a:t>
            </a:r>
            <a:r>
              <a:rPr lang="tr-TR" sz="2000" dirty="0"/>
              <a:t>deneyim ve görüşlerinden </a:t>
            </a:r>
            <a:r>
              <a:rPr lang="tr-TR" sz="2000" dirty="0" smtClean="0"/>
              <a:t>yararlanın</a:t>
            </a:r>
          </a:p>
          <a:p>
            <a:r>
              <a:rPr lang="tr-TR" sz="2000" dirty="0" smtClean="0"/>
              <a:t>kendi </a:t>
            </a:r>
            <a:r>
              <a:rPr lang="tr-TR" sz="2000" dirty="0"/>
              <a:t>deneyimlerinizi paylaşın. </a:t>
            </a:r>
            <a:endParaRPr lang="tr-TR" sz="2000" dirty="0" smtClean="0"/>
          </a:p>
          <a:p>
            <a:r>
              <a:rPr lang="tr-TR" sz="2000" dirty="0" smtClean="0"/>
              <a:t>Hem </a:t>
            </a:r>
            <a:r>
              <a:rPr lang="tr-TR" sz="2000" dirty="0"/>
              <a:t>paylaşmanın tadını çıkarıp mutluluğunu yaşayın hem de paylaşmanın her şeyi ne kadar kolaylaştırdığını görün.</a:t>
            </a:r>
          </a:p>
          <a:p>
            <a:endParaRPr lang="tr-TR" sz="2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95" y="3947247"/>
            <a:ext cx="4876800" cy="25812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113" y="1253690"/>
            <a:ext cx="4290729" cy="241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039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Network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5" y="2603500"/>
            <a:ext cx="3205290" cy="3416300"/>
          </a:xfrm>
        </p:spPr>
        <p:txBody>
          <a:bodyPr>
            <a:normAutofit/>
          </a:bodyPr>
          <a:lstStyle/>
          <a:p>
            <a:r>
              <a:rPr lang="tr-TR" sz="3200" dirty="0"/>
              <a:t>Network ünüz sağlam </a:t>
            </a:r>
            <a:r>
              <a:rPr lang="tr-TR" sz="3200" dirty="0" smtClean="0"/>
              <a:t>olmalı</a:t>
            </a:r>
          </a:p>
          <a:p>
            <a:r>
              <a:rPr lang="tr-TR" sz="3200" dirty="0" smtClean="0"/>
              <a:t>İş </a:t>
            </a:r>
            <a:r>
              <a:rPr lang="tr-TR" sz="3200" dirty="0"/>
              <a:t>bulmada çok önemli</a:t>
            </a:r>
          </a:p>
          <a:p>
            <a:endParaRPr lang="tr-TR" sz="32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45" y="2359025"/>
            <a:ext cx="69627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283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En önemlisi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4" y="2603500"/>
            <a:ext cx="3931951" cy="3416300"/>
          </a:xfrm>
        </p:spPr>
        <p:txBody>
          <a:bodyPr>
            <a:normAutofit/>
          </a:bodyPr>
          <a:lstStyle/>
          <a:p>
            <a:endParaRPr lang="tr-TR" sz="4800" dirty="0" smtClean="0"/>
          </a:p>
          <a:p>
            <a:pPr algn="ctr"/>
            <a:r>
              <a:rPr lang="tr-TR" sz="4800" dirty="0" smtClean="0">
                <a:solidFill>
                  <a:srgbClr val="FF0000"/>
                </a:solidFill>
              </a:rPr>
              <a:t>Öğrenmeyi </a:t>
            </a:r>
            <a:r>
              <a:rPr lang="tr-TR" sz="4800" dirty="0">
                <a:solidFill>
                  <a:srgbClr val="FF0000"/>
                </a:solidFill>
              </a:rPr>
              <a:t>öğrenin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131" y="2181567"/>
            <a:ext cx="6150543" cy="410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8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Dersin Amacı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776" y="2310537"/>
            <a:ext cx="4555066" cy="3416300"/>
          </a:xfrm>
        </p:spPr>
      </p:pic>
      <p:sp>
        <p:nvSpPr>
          <p:cNvPr id="5" name="İçerik Yer Tutucusu 2"/>
          <p:cNvSpPr txBox="1">
            <a:spLocks/>
          </p:cNvSpPr>
          <p:nvPr/>
        </p:nvSpPr>
        <p:spPr>
          <a:xfrm>
            <a:off x="1154955" y="2603500"/>
            <a:ext cx="5885038" cy="3416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200" dirty="0"/>
              <a:t>“Bilgisayar Mühendisliği” kapsamına giren konulara ait temel </a:t>
            </a:r>
            <a:r>
              <a:rPr lang="tr-TR" sz="3200" dirty="0" smtClean="0"/>
              <a:t>kavramları vermek</a:t>
            </a:r>
          </a:p>
          <a:p>
            <a:r>
              <a:rPr lang="tr-TR" sz="3200" dirty="0" smtClean="0"/>
              <a:t>Mesleki temellerin oluşmasına yardımcı olmak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73389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Konulara genel bir bakış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tr-TR" sz="1600" dirty="0" smtClean="0"/>
              <a:t>Genel </a:t>
            </a:r>
            <a:r>
              <a:rPr lang="tr-TR" sz="1600" dirty="0"/>
              <a:t>bilgilendirme ve tavsiyeler</a:t>
            </a:r>
          </a:p>
          <a:p>
            <a:pPr algn="just"/>
            <a:r>
              <a:rPr lang="tr-TR" sz="1600" dirty="0"/>
              <a:t>Temel Kavramlar ( Bilgisayar Mühendisliği Eğitimi ve Görevleri, Bilgisayar Mühendisliği Konuları, Bilgisayar Donanımı, Bilgisayar Yazılımı )</a:t>
            </a:r>
          </a:p>
          <a:p>
            <a:pPr algn="just"/>
            <a:r>
              <a:rPr lang="tr-TR" sz="1600" dirty="0"/>
              <a:t>Algoritmalar ve Akış Diyagramları ( Program yazma adımları, Algoritmada kullanılan operatörler )</a:t>
            </a:r>
          </a:p>
          <a:p>
            <a:pPr algn="just"/>
            <a:r>
              <a:rPr lang="tr-TR" sz="1600" dirty="0" err="1"/>
              <a:t>Boole</a:t>
            </a:r>
            <a:r>
              <a:rPr lang="tr-TR" sz="1600" dirty="0"/>
              <a:t> Cebri ( </a:t>
            </a:r>
            <a:r>
              <a:rPr lang="tr-TR" sz="1600" dirty="0" err="1"/>
              <a:t>Boole</a:t>
            </a:r>
            <a:r>
              <a:rPr lang="tr-TR" sz="1600" dirty="0"/>
              <a:t> Cebrinin Esasları, Doğruluk Tabloları ve </a:t>
            </a:r>
            <a:r>
              <a:rPr lang="tr-TR" sz="1600" dirty="0" err="1"/>
              <a:t>Boole</a:t>
            </a:r>
            <a:r>
              <a:rPr lang="tr-TR" sz="1600" dirty="0"/>
              <a:t> Cebrinde İşlemi Basitleştirme, Lojik Kapılar )</a:t>
            </a:r>
          </a:p>
          <a:p>
            <a:pPr algn="just"/>
            <a:r>
              <a:rPr lang="tr-TR" sz="1600" dirty="0"/>
              <a:t>Programlama Dilleri ( Yazılım geliştirme süreçleri, Programlama Dilleri, Tarihçesi ve Sınıflandırılması )</a:t>
            </a:r>
          </a:p>
          <a:p>
            <a:pPr algn="just"/>
            <a:r>
              <a:rPr lang="tr-TR" sz="1600" dirty="0"/>
              <a:t>İşletim Sistemleri</a:t>
            </a:r>
          </a:p>
          <a:p>
            <a:pPr algn="just"/>
            <a:r>
              <a:rPr lang="tr-TR" sz="1600" dirty="0"/>
              <a:t>Bilgisayar ağları ve </a:t>
            </a:r>
            <a:r>
              <a:rPr lang="tr-TR" sz="1600" dirty="0" smtClean="0"/>
              <a:t>İnternet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68993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Üniversite hayatı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Rektör</a:t>
            </a:r>
          </a:p>
          <a:p>
            <a:r>
              <a:rPr lang="tr-TR" dirty="0" smtClean="0"/>
              <a:t>Dekan</a:t>
            </a:r>
          </a:p>
          <a:p>
            <a:r>
              <a:rPr lang="tr-TR" dirty="0" smtClean="0"/>
              <a:t>Profesör</a:t>
            </a:r>
          </a:p>
          <a:p>
            <a:r>
              <a:rPr lang="tr-TR" dirty="0" smtClean="0"/>
              <a:t>Doçent</a:t>
            </a:r>
          </a:p>
          <a:p>
            <a:r>
              <a:rPr lang="tr-TR" dirty="0" err="1" smtClean="0"/>
              <a:t>Dr.Öğretim</a:t>
            </a:r>
            <a:r>
              <a:rPr lang="tr-TR" dirty="0" smtClean="0"/>
              <a:t> Üyesi</a:t>
            </a:r>
          </a:p>
          <a:p>
            <a:r>
              <a:rPr lang="tr-TR" dirty="0" smtClean="0"/>
              <a:t>Hoca, Asistan, Araştırma Görevlisi</a:t>
            </a:r>
          </a:p>
          <a:p>
            <a:r>
              <a:rPr lang="tr-TR" dirty="0" smtClean="0"/>
              <a:t>Danışman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1050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Yönetmelik </a:t>
            </a:r>
            <a:r>
              <a:rPr lang="tr-TR" dirty="0"/>
              <a:t>ve </a:t>
            </a:r>
            <a:r>
              <a:rPr lang="tr-TR" dirty="0" smtClean="0"/>
              <a:t>mevzuatlar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/>
              <a:t>Önlisans</a:t>
            </a:r>
            <a:r>
              <a:rPr lang="tr-TR" dirty="0"/>
              <a:t> ve Lisans Eğitim-Öğretim ve Sınav Yönetmeliği</a:t>
            </a:r>
          </a:p>
          <a:p>
            <a:r>
              <a:rPr lang="tr-TR" dirty="0"/>
              <a:t>Öğrenci Yurt Yönergesi</a:t>
            </a:r>
          </a:p>
          <a:p>
            <a:r>
              <a:rPr lang="tr-TR" dirty="0"/>
              <a:t>Ücretsiz Yemek Yardımı Yönergesi</a:t>
            </a:r>
          </a:p>
          <a:p>
            <a:r>
              <a:rPr lang="tr-TR" dirty="0"/>
              <a:t>Yaz Okulu Yönergesi</a:t>
            </a:r>
          </a:p>
          <a:p>
            <a:r>
              <a:rPr lang="tr-TR" dirty="0"/>
              <a:t>Öğrenci Toplulukları Yönergesi</a:t>
            </a:r>
          </a:p>
          <a:p>
            <a:r>
              <a:rPr lang="tr-TR" dirty="0" err="1"/>
              <a:t>Erasmus</a:t>
            </a:r>
            <a:r>
              <a:rPr lang="tr-TR" dirty="0"/>
              <a:t>+ ve Yükseköğretim Programı Yönergesi</a:t>
            </a:r>
          </a:p>
          <a:p>
            <a:r>
              <a:rPr lang="tr-TR" dirty="0"/>
              <a:t>Engelli Öğrenci Birimi Yönergesi</a:t>
            </a:r>
          </a:p>
          <a:p>
            <a:r>
              <a:rPr lang="tr-TR" dirty="0" err="1"/>
              <a:t>Önlisans</a:t>
            </a:r>
            <a:r>
              <a:rPr lang="tr-TR" dirty="0"/>
              <a:t> ve Lisans Programları Staj Yönergesi</a:t>
            </a:r>
          </a:p>
          <a:p>
            <a:r>
              <a:rPr lang="tr-TR" dirty="0"/>
              <a:t>Kariyer Merkezi </a:t>
            </a:r>
            <a:r>
              <a:rPr lang="tr-TR" dirty="0" smtClean="0"/>
              <a:t>Yönergesi</a:t>
            </a:r>
          </a:p>
        </p:txBody>
      </p:sp>
    </p:spTree>
    <p:extLst>
      <p:ext uri="{BB962C8B-B14F-4D97-AF65-F5344CB8AC3E}">
        <p14:creationId xmlns:p14="http://schemas.microsoft.com/office/powerpoint/2010/main" val="3509126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Duyurular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Üniversite </a:t>
            </a:r>
            <a:r>
              <a:rPr lang="tr-TR" sz="2800" dirty="0" smtClean="0"/>
              <a:t>web sayfasındaki duyurular</a:t>
            </a:r>
          </a:p>
          <a:p>
            <a:r>
              <a:rPr lang="tr-TR" sz="2800" dirty="0" smtClean="0"/>
              <a:t>Fakülte </a:t>
            </a:r>
            <a:r>
              <a:rPr lang="tr-TR" sz="2800" dirty="0"/>
              <a:t>web sayfasındaki duyurular</a:t>
            </a:r>
          </a:p>
          <a:p>
            <a:r>
              <a:rPr lang="tr-TR" sz="2800" dirty="0" smtClean="0"/>
              <a:t>Bölüm </a:t>
            </a:r>
            <a:r>
              <a:rPr lang="tr-TR" sz="2800" dirty="0"/>
              <a:t>web sayfasındaki </a:t>
            </a:r>
            <a:r>
              <a:rPr lang="tr-TR" sz="2800" dirty="0" smtClean="0"/>
              <a:t>duyurular</a:t>
            </a:r>
          </a:p>
          <a:p>
            <a:endParaRPr lang="tr-TR" sz="2800" dirty="0"/>
          </a:p>
          <a:p>
            <a:r>
              <a:rPr lang="tr-TR" sz="2800" dirty="0" smtClean="0"/>
              <a:t>Akademik takvim</a:t>
            </a:r>
            <a:endParaRPr lang="tr-TR" sz="2800" dirty="0"/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939174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İyon Toplantı Odası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527</TotalTime>
  <Words>878</Words>
  <Application>Microsoft Office PowerPoint</Application>
  <PresentationFormat>Custom</PresentationFormat>
  <Paragraphs>181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İyon Toplantı Odası</vt:lpstr>
      <vt:lpstr>Bilgisayar Mühendisliğine Giriş </vt:lpstr>
      <vt:lpstr>PowerPoint Presentation</vt:lpstr>
      <vt:lpstr>PowerPoint Presentation</vt:lpstr>
      <vt:lpstr>Kaynaklar</vt:lpstr>
      <vt:lpstr>Dersin Amacı</vt:lpstr>
      <vt:lpstr>Konulara genel bir bakış</vt:lpstr>
      <vt:lpstr>Üniversite hayatı</vt:lpstr>
      <vt:lpstr>Yönetmelik ve mevzuatlar</vt:lpstr>
      <vt:lpstr>Duyurular</vt:lpstr>
      <vt:lpstr>PowerPoint Presentation</vt:lpstr>
      <vt:lpstr>Dersler</vt:lpstr>
      <vt:lpstr>PowerPoint Presentation</vt:lpstr>
      <vt:lpstr>PowerPoint Presentation</vt:lpstr>
      <vt:lpstr>PowerPoint Presentation</vt:lpstr>
      <vt:lpstr>Mesleğinizi sevin</vt:lpstr>
      <vt:lpstr>Ne öğretiyoruz, ne istenecek ?</vt:lpstr>
      <vt:lpstr>Ne kadar öğretiyoruz ?</vt:lpstr>
      <vt:lpstr>Biz ne biliyoruz ?</vt:lpstr>
      <vt:lpstr>Geçerlilik süresi ? </vt:lpstr>
      <vt:lpstr>İş olanakları ? </vt:lpstr>
      <vt:lpstr>Cumhurbaşkanlığı İnsan Kaynakları Ofisi Üni-Veri</vt:lpstr>
      <vt:lpstr>Cumhurbaşkanlığı İnsan Kaynakları Ofisi Üni-Veri</vt:lpstr>
      <vt:lpstr>Cumhurbaşkanlığı İnsan Kaynakları Ofisi Üni-Veri</vt:lpstr>
      <vt:lpstr>Cumhurbaşkanlığı İnsan Kaynakları Ofisi Üni-Veri</vt:lpstr>
      <vt:lpstr>Cumhurbaşkanlığı İnsan Kaynakları Ofisi Üni-Veri</vt:lpstr>
      <vt:lpstr>Cumhurbaşkanlığı İnsan Kaynakları Ofisi Üni-Veri</vt:lpstr>
      <vt:lpstr>Cumhurbaşkanlığı İnsan Kaynakları Ofisi Üni-Veri</vt:lpstr>
      <vt:lpstr>Cumhurbaşkanlığı İnsan Kaynakları Ofisi Üni-Veri</vt:lpstr>
      <vt:lpstr>Cumhurbaşkanlığı İnsan Kaynakları Ofisi Üni-Veri</vt:lpstr>
      <vt:lpstr>Diploma yeterli mi ?</vt:lpstr>
      <vt:lpstr>Bilgiye ulaşmak eskisi kadar zor mu ?</vt:lpstr>
      <vt:lpstr>Türkçe yeterli mi ?</vt:lpstr>
      <vt:lpstr>Yurt dışında işler nasıl yürüyor?</vt:lpstr>
      <vt:lpstr>Sosyal Etkinlikler</vt:lpstr>
      <vt:lpstr>Özgür Yazılımlar</vt:lpstr>
      <vt:lpstr>Yazılım Geliştirme Yönetim Sistemleri</vt:lpstr>
      <vt:lpstr>PowerPoint Presentation</vt:lpstr>
      <vt:lpstr>Tek bir platform ve teknolojiye bağımlı olmayın.</vt:lpstr>
      <vt:lpstr>Mutlaka her şeyin yedeğini alın</vt:lpstr>
      <vt:lpstr>Tek başına mı?</vt:lpstr>
      <vt:lpstr>Topluluklara üye olun</vt:lpstr>
      <vt:lpstr>Hata mı?</vt:lpstr>
      <vt:lpstr>Merak edin</vt:lpstr>
      <vt:lpstr>Etik</vt:lpstr>
      <vt:lpstr>Sağlık</vt:lpstr>
      <vt:lpstr>PowerPoint Presentation</vt:lpstr>
      <vt:lpstr>Paylaşmak</vt:lpstr>
      <vt:lpstr>Network</vt:lpstr>
      <vt:lpstr>En önemlisi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Dersin hocaları</dc:title>
  <dc:creator>Windows Kullanıcısı</dc:creator>
  <cp:lastModifiedBy>S. Ali UYMAZ</cp:lastModifiedBy>
  <cp:revision>86</cp:revision>
  <dcterms:created xsi:type="dcterms:W3CDTF">2020-09-28T15:38:03Z</dcterms:created>
  <dcterms:modified xsi:type="dcterms:W3CDTF">2020-10-07T21:08:05Z</dcterms:modified>
</cp:coreProperties>
</file>