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86" r:id="rId3"/>
    <p:sldId id="257" r:id="rId4"/>
    <p:sldId id="345" r:id="rId5"/>
    <p:sldId id="287" r:id="rId6"/>
    <p:sldId id="288" r:id="rId7"/>
    <p:sldId id="289" r:id="rId8"/>
    <p:sldId id="346" r:id="rId9"/>
    <p:sldId id="290" r:id="rId10"/>
    <p:sldId id="291" r:id="rId11"/>
    <p:sldId id="292" r:id="rId12"/>
    <p:sldId id="347" r:id="rId13"/>
    <p:sldId id="293" r:id="rId14"/>
    <p:sldId id="348" r:id="rId15"/>
    <p:sldId id="295" r:id="rId16"/>
    <p:sldId id="294" r:id="rId17"/>
    <p:sldId id="296" r:id="rId18"/>
    <p:sldId id="297" r:id="rId19"/>
    <p:sldId id="298" r:id="rId20"/>
    <p:sldId id="299" r:id="rId21"/>
    <p:sldId id="300" r:id="rId22"/>
    <p:sldId id="301" r:id="rId23"/>
    <p:sldId id="302" r:id="rId24"/>
    <p:sldId id="304" r:id="rId25"/>
    <p:sldId id="303" r:id="rId26"/>
    <p:sldId id="305" r:id="rId27"/>
    <p:sldId id="306" r:id="rId28"/>
    <p:sldId id="307" r:id="rId29"/>
    <p:sldId id="311" r:id="rId30"/>
    <p:sldId id="308" r:id="rId31"/>
    <p:sldId id="309" r:id="rId32"/>
    <p:sldId id="310" r:id="rId33"/>
    <p:sldId id="312" r:id="rId34"/>
    <p:sldId id="313" r:id="rId35"/>
    <p:sldId id="314" r:id="rId36"/>
    <p:sldId id="315" r:id="rId37"/>
    <p:sldId id="316" r:id="rId38"/>
    <p:sldId id="318" r:id="rId39"/>
    <p:sldId id="319" r:id="rId40"/>
    <p:sldId id="320" r:id="rId41"/>
    <p:sldId id="322" r:id="rId42"/>
    <p:sldId id="324" r:id="rId43"/>
    <p:sldId id="321" r:id="rId44"/>
    <p:sldId id="341" r:id="rId45"/>
    <p:sldId id="323" r:id="rId46"/>
    <p:sldId id="325" r:id="rId47"/>
    <p:sldId id="326" r:id="rId48"/>
    <p:sldId id="327" r:id="rId49"/>
    <p:sldId id="328" r:id="rId50"/>
    <p:sldId id="329" r:id="rId51"/>
    <p:sldId id="330" r:id="rId52"/>
    <p:sldId id="331" r:id="rId53"/>
    <p:sldId id="332" r:id="rId54"/>
    <p:sldId id="333" r:id="rId55"/>
    <p:sldId id="334" r:id="rId56"/>
    <p:sldId id="342" r:id="rId57"/>
    <p:sldId id="335" r:id="rId58"/>
    <p:sldId id="343" r:id="rId59"/>
    <p:sldId id="336" r:id="rId60"/>
    <p:sldId id="344" r:id="rId61"/>
    <p:sldId id="337" r:id="rId62"/>
    <p:sldId id="338" r:id="rId63"/>
    <p:sldId id="339" r:id="rId64"/>
    <p:sldId id="340" r:id="rId65"/>
    <p:sldId id="258"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5188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3D0104-A4F8-40E7-ACD2-E3BB78C6B588}" type="datetimeFigureOut">
              <a:rPr lang="tr-TR" smtClean="0"/>
              <a:t>12.11.2020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23695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126821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1640752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312924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3D0104-A4F8-40E7-ACD2-E3BB78C6B588}" type="datetimeFigureOut">
              <a:rPr lang="tr-TR" smtClean="0"/>
              <a:t>12.11.2020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912454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3D0104-A4F8-40E7-ACD2-E3BB78C6B588}" type="datetimeFigureOut">
              <a:rPr lang="tr-TR" smtClean="0"/>
              <a:t>12.11.2020</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77283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691145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406733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00943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3D0104-A4F8-40E7-ACD2-E3BB78C6B588}" type="datetimeFigureOut">
              <a:rPr lang="tr-TR" smtClean="0"/>
              <a:t>12.11.2020</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121791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B3D0104-A4F8-40E7-ACD2-E3BB78C6B588}" type="datetimeFigureOut">
              <a:rPr lang="tr-TR" smtClean="0"/>
              <a:t>12.11.2020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178372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B3D0104-A4F8-40E7-ACD2-E3BB78C6B588}" type="datetimeFigureOut">
              <a:rPr lang="tr-TR" smtClean="0"/>
              <a:t>12.11.2020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66211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B3D0104-A4F8-40E7-ACD2-E3BB78C6B588}" type="datetimeFigureOut">
              <a:rPr lang="tr-TR" smtClean="0"/>
              <a:t>12.11.2020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5592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D0104-A4F8-40E7-ACD2-E3BB78C6B588}" type="datetimeFigureOut">
              <a:rPr lang="tr-TR" smtClean="0"/>
              <a:t>12.11.2020</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20344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3D0104-A4F8-40E7-ACD2-E3BB78C6B588}" type="datetimeFigureOut">
              <a:rPr lang="tr-TR" smtClean="0"/>
              <a:t>12.11.2020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289282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3D0104-A4F8-40E7-ACD2-E3BB78C6B588}" type="datetimeFigureOut">
              <a:rPr lang="tr-TR" smtClean="0"/>
              <a:t>12.11.2020</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47A4250-04FB-4F09-8A98-A9D25725F3B2}" type="slidenum">
              <a:rPr lang="tr-TR" smtClean="0"/>
              <a:t>‹#›</a:t>
            </a:fld>
            <a:endParaRPr lang="tr-TR"/>
          </a:p>
        </p:txBody>
      </p:sp>
    </p:spTree>
    <p:extLst>
      <p:ext uri="{BB962C8B-B14F-4D97-AF65-F5344CB8AC3E}">
        <p14:creationId xmlns:p14="http://schemas.microsoft.com/office/powerpoint/2010/main" val="43284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B3D0104-A4F8-40E7-ACD2-E3BB78C6B588}" type="datetimeFigureOut">
              <a:rPr lang="tr-TR" smtClean="0"/>
              <a:t>12.11.2020</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47A4250-04FB-4F09-8A98-A9D25725F3B2}" type="slidenum">
              <a:rPr lang="tr-TR" smtClean="0"/>
              <a:t>‹#›</a:t>
            </a:fld>
            <a:endParaRPr lang="tr-TR"/>
          </a:p>
        </p:txBody>
      </p:sp>
    </p:spTree>
    <p:extLst>
      <p:ext uri="{BB962C8B-B14F-4D97-AF65-F5344CB8AC3E}">
        <p14:creationId xmlns:p14="http://schemas.microsoft.com/office/powerpoint/2010/main" val="87270086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800" dirty="0" smtClean="0"/>
              <a:t>Bilgisayar Mühendisliğine Giriş</a:t>
            </a:r>
            <a:br>
              <a:rPr lang="tr-TR" sz="4800" dirty="0" smtClean="0"/>
            </a:br>
            <a:endParaRPr lang="tr-TR" sz="4800" dirty="0"/>
          </a:p>
        </p:txBody>
      </p:sp>
      <p:sp>
        <p:nvSpPr>
          <p:cNvPr id="3" name="Alt Başlık 2"/>
          <p:cNvSpPr>
            <a:spLocks noGrp="1"/>
          </p:cNvSpPr>
          <p:nvPr>
            <p:ph type="subTitle" idx="1"/>
          </p:nvPr>
        </p:nvSpPr>
        <p:spPr/>
        <p:txBody>
          <a:bodyPr>
            <a:normAutofit/>
          </a:bodyPr>
          <a:lstStyle/>
          <a:p>
            <a:r>
              <a:rPr lang="en-US" dirty="0"/>
              <a:t>3</a:t>
            </a:r>
            <a:r>
              <a:rPr lang="tr-TR" dirty="0" smtClean="0"/>
              <a:t>. Hafta</a:t>
            </a:r>
          </a:p>
        </p:txBody>
      </p:sp>
    </p:spTree>
    <p:extLst>
      <p:ext uri="{BB962C8B-B14F-4D97-AF65-F5344CB8AC3E}">
        <p14:creationId xmlns:p14="http://schemas.microsoft.com/office/powerpoint/2010/main" val="368446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1. </a:t>
            </a:r>
            <a:r>
              <a:rPr lang="en-US" dirty="0" err="1" smtClean="0"/>
              <a:t>Bilgisayar</a:t>
            </a:r>
            <a:r>
              <a:rPr lang="en-US" dirty="0" smtClean="0"/>
              <a:t> </a:t>
            </a:r>
            <a:r>
              <a:rPr lang="en-US" dirty="0" err="1" smtClean="0"/>
              <a:t>Mühendisliği</a:t>
            </a:r>
            <a:r>
              <a:rPr lang="en-US" dirty="0" smtClean="0"/>
              <a:t> </a:t>
            </a:r>
            <a:r>
              <a:rPr lang="en-US" dirty="0" err="1" smtClean="0"/>
              <a:t>Eğitimi</a:t>
            </a:r>
            <a:r>
              <a:rPr lang="en-US" dirty="0" smtClean="0"/>
              <a:t> </a:t>
            </a:r>
            <a:r>
              <a:rPr lang="en-US" dirty="0" err="1" smtClean="0"/>
              <a:t>ve</a:t>
            </a:r>
            <a:r>
              <a:rPr lang="en-US" dirty="0"/>
              <a:t/>
            </a:r>
            <a:br>
              <a:rPr lang="en-US" dirty="0"/>
            </a:br>
            <a:r>
              <a:rPr lang="en-US" dirty="0" smtClean="0"/>
              <a:t>    </a:t>
            </a:r>
            <a:r>
              <a:rPr lang="en-US" dirty="0" err="1" smtClean="0"/>
              <a:t>Görevleri</a:t>
            </a:r>
            <a:endParaRPr lang="tr-TR" dirty="0"/>
          </a:p>
        </p:txBody>
      </p:sp>
      <p:sp>
        <p:nvSpPr>
          <p:cNvPr id="3" name="Content Placeholder 2"/>
          <p:cNvSpPr>
            <a:spLocks noGrp="1"/>
          </p:cNvSpPr>
          <p:nvPr>
            <p:ph idx="1"/>
          </p:nvPr>
        </p:nvSpPr>
        <p:spPr>
          <a:xfrm>
            <a:off x="776377" y="2536166"/>
            <a:ext cx="10921042" cy="4149306"/>
          </a:xfrm>
        </p:spPr>
        <p:txBody>
          <a:bodyPr>
            <a:normAutofit/>
          </a:bodyPr>
          <a:lstStyle/>
          <a:p>
            <a:r>
              <a:rPr lang="tr-TR" sz="2400" dirty="0"/>
              <a:t>Günümüzde bilgisayar mühendisliğini meslek olarak seçmemiş insanlarında çoğu bilgisayar teknolojisine aşina olması gerekir. </a:t>
            </a:r>
            <a:endParaRPr lang="en-US" sz="2400" dirty="0" smtClean="0"/>
          </a:p>
          <a:p>
            <a:r>
              <a:rPr lang="tr-TR" sz="2400" dirty="0" smtClean="0"/>
              <a:t>Örneğin </a:t>
            </a:r>
            <a:r>
              <a:rPr lang="tr-TR" sz="2400" dirty="0"/>
              <a:t>veritabanı çalışma mantığını anlayan bir banka müdürü, şubesinin verimliliğini nasıl arttırabileceğini daha kolay bulabilecektir. </a:t>
            </a:r>
            <a:endParaRPr lang="en-US" sz="2400" dirty="0" smtClean="0"/>
          </a:p>
          <a:p>
            <a:r>
              <a:rPr lang="tr-TR" sz="2400" dirty="0" smtClean="0"/>
              <a:t>Sayısal </a:t>
            </a:r>
            <a:r>
              <a:rPr lang="tr-TR" sz="2400" dirty="0"/>
              <a:t>imzanın çalışma mantığını anlayan bir avukat karşılaştığı sahtekarlık davalarını daha kolay çözebilecek ve müvekkilini daha kolay savunabilecektir. </a:t>
            </a:r>
          </a:p>
        </p:txBody>
      </p:sp>
    </p:spTree>
    <p:extLst>
      <p:ext uri="{BB962C8B-B14F-4D97-AF65-F5344CB8AC3E}">
        <p14:creationId xmlns:p14="http://schemas.microsoft.com/office/powerpoint/2010/main" val="2157417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tr-TR" dirty="0" smtClean="0"/>
              <a:t>2</a:t>
            </a:r>
            <a:r>
              <a:rPr lang="tr-TR" dirty="0"/>
              <a:t>. Bilgisayar Mühendisliği Konuları</a:t>
            </a:r>
          </a:p>
        </p:txBody>
      </p:sp>
      <p:sp>
        <p:nvSpPr>
          <p:cNvPr id="3" name="Content Placeholder 2"/>
          <p:cNvSpPr>
            <a:spLocks noGrp="1"/>
          </p:cNvSpPr>
          <p:nvPr>
            <p:ph idx="1"/>
          </p:nvPr>
        </p:nvSpPr>
        <p:spPr>
          <a:xfrm>
            <a:off x="776377" y="2536166"/>
            <a:ext cx="10584612" cy="4149306"/>
          </a:xfrm>
        </p:spPr>
        <p:txBody>
          <a:bodyPr>
            <a:normAutofit/>
          </a:bodyPr>
          <a:lstStyle/>
          <a:p>
            <a:r>
              <a:rPr lang="en-US" sz="2800" dirty="0" err="1" smtClean="0"/>
              <a:t>Bilgisayar</a:t>
            </a:r>
            <a:endParaRPr lang="en-US" sz="2800" dirty="0" smtClean="0"/>
          </a:p>
          <a:p>
            <a:pPr lvl="1">
              <a:spcAft>
                <a:spcPts val="600"/>
              </a:spcAft>
            </a:pPr>
            <a:r>
              <a:rPr lang="tr-TR" sz="2200" dirty="0"/>
              <a:t>Bilgisayar ingilizce “</a:t>
            </a:r>
            <a:r>
              <a:rPr lang="tr-TR" sz="2200" b="1" dirty="0"/>
              <a:t>hesaplayıcı</a:t>
            </a:r>
            <a:r>
              <a:rPr lang="tr-TR" sz="2200" dirty="0"/>
              <a:t> (</a:t>
            </a:r>
            <a:r>
              <a:rPr lang="tr-TR" sz="2200" b="1" dirty="0">
                <a:solidFill>
                  <a:srgbClr val="FF0000"/>
                </a:solidFill>
              </a:rPr>
              <a:t>computer</a:t>
            </a:r>
            <a:r>
              <a:rPr lang="tr-TR" sz="2200" dirty="0"/>
              <a:t>)” adını almıştır. </a:t>
            </a:r>
          </a:p>
          <a:p>
            <a:pPr lvl="1">
              <a:spcAft>
                <a:spcPts val="600"/>
              </a:spcAft>
            </a:pPr>
            <a:r>
              <a:rPr lang="tr-TR" sz="2200" dirty="0"/>
              <a:t>Girdiğiniz verileri </a:t>
            </a:r>
            <a:r>
              <a:rPr lang="tr-TR" sz="2200" u="sng" dirty="0"/>
              <a:t>makine diline </a:t>
            </a:r>
            <a:r>
              <a:rPr lang="tr-TR" sz="2200" dirty="0"/>
              <a:t>çevirir.</a:t>
            </a:r>
          </a:p>
          <a:p>
            <a:pPr lvl="1">
              <a:spcAft>
                <a:spcPts val="600"/>
              </a:spcAft>
            </a:pPr>
            <a:r>
              <a:rPr lang="tr-TR" sz="2200" dirty="0"/>
              <a:t>Sadece </a:t>
            </a:r>
            <a:r>
              <a:rPr lang="tr-TR" sz="2200" b="1" dirty="0"/>
              <a:t>0</a:t>
            </a:r>
            <a:r>
              <a:rPr lang="tr-TR" sz="2200" dirty="0"/>
              <a:t> ve </a:t>
            </a:r>
            <a:r>
              <a:rPr lang="tr-TR" sz="2200" b="1" dirty="0"/>
              <a:t>1</a:t>
            </a:r>
            <a:r>
              <a:rPr lang="tr-TR" sz="2200" dirty="0"/>
              <a:t>’lerle çalışır ama bu çalışma çok hızlı ve süreklidir.</a:t>
            </a:r>
          </a:p>
          <a:p>
            <a:pPr lvl="1">
              <a:spcAft>
                <a:spcPts val="600"/>
              </a:spcAft>
            </a:pPr>
            <a:r>
              <a:rPr lang="tr-TR" sz="2200" dirty="0"/>
              <a:t>Evlerde ve iş yerlerinde kullanılan küçük tip bilgisayarlara kişisel bilgisayar (</a:t>
            </a:r>
            <a:r>
              <a:rPr lang="tr-TR" sz="2200" b="1" dirty="0">
                <a:solidFill>
                  <a:srgbClr val="FF0000"/>
                </a:solidFill>
              </a:rPr>
              <a:t>PC: Personal Computer</a:t>
            </a:r>
            <a:r>
              <a:rPr lang="tr-TR" sz="2200" dirty="0"/>
              <a:t>) denir. </a:t>
            </a:r>
          </a:p>
          <a:p>
            <a:pPr lvl="1">
              <a:spcAft>
                <a:spcPts val="600"/>
              </a:spcAft>
            </a:pPr>
            <a:r>
              <a:rPr lang="tr-TR" sz="2200" dirty="0"/>
              <a:t>İlk </a:t>
            </a:r>
            <a:r>
              <a:rPr lang="tr-TR" sz="2200" b="1" dirty="0"/>
              <a:t>PC</a:t>
            </a:r>
            <a:r>
              <a:rPr lang="tr-TR" sz="2200" dirty="0"/>
              <a:t> IBM tarafından 1981 yılında piyasaya sürülmüştür</a:t>
            </a:r>
            <a:r>
              <a:rPr lang="tr-TR" sz="2200" dirty="0" smtClean="0"/>
              <a:t>.</a:t>
            </a:r>
          </a:p>
          <a:p>
            <a:pPr marL="0" indent="0">
              <a:buNone/>
            </a:pPr>
            <a:endParaRPr lang="tr-TR" sz="2800" dirty="0"/>
          </a:p>
        </p:txBody>
      </p:sp>
    </p:spTree>
    <p:extLst>
      <p:ext uri="{BB962C8B-B14F-4D97-AF65-F5344CB8AC3E}">
        <p14:creationId xmlns:p14="http://schemas.microsoft.com/office/powerpoint/2010/main" val="149394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tr-TR" dirty="0" smtClean="0"/>
              <a:t>2</a:t>
            </a:r>
            <a:r>
              <a:rPr lang="tr-TR" dirty="0"/>
              <a:t>. Bilgisayar Mühendisliği Konuları</a:t>
            </a:r>
          </a:p>
        </p:txBody>
      </p:sp>
      <p:sp>
        <p:nvSpPr>
          <p:cNvPr id="3" name="Content Placeholder 2"/>
          <p:cNvSpPr>
            <a:spLocks noGrp="1"/>
          </p:cNvSpPr>
          <p:nvPr>
            <p:ph idx="1"/>
          </p:nvPr>
        </p:nvSpPr>
        <p:spPr>
          <a:xfrm>
            <a:off x="776377" y="2536166"/>
            <a:ext cx="10921042" cy="4149306"/>
          </a:xfrm>
        </p:spPr>
        <p:txBody>
          <a:bodyPr>
            <a:normAutofit/>
          </a:bodyPr>
          <a:lstStyle/>
          <a:p>
            <a:r>
              <a:rPr lang="tr-TR" sz="2800" dirty="0"/>
              <a:t>Bilgisayar mühendisliği temelde iki konudan </a:t>
            </a:r>
            <a:r>
              <a:rPr lang="tr-TR" sz="2800" dirty="0" smtClean="0"/>
              <a:t>oluşmaktadır</a:t>
            </a:r>
            <a:r>
              <a:rPr lang="en-US" sz="2800" dirty="0" smtClean="0"/>
              <a:t>;</a:t>
            </a:r>
          </a:p>
          <a:p>
            <a:pPr lvl="1"/>
            <a:r>
              <a:rPr lang="tr-TR" sz="2400" dirty="0" smtClean="0"/>
              <a:t>Donanım</a:t>
            </a:r>
            <a:r>
              <a:rPr lang="tr-TR" sz="2400" dirty="0"/>
              <a:t>, </a:t>
            </a:r>
            <a:endParaRPr lang="en-US" sz="2400" dirty="0" smtClean="0"/>
          </a:p>
          <a:p>
            <a:pPr lvl="1"/>
            <a:r>
              <a:rPr lang="tr-TR" sz="2400" dirty="0" smtClean="0"/>
              <a:t>Yazılım </a:t>
            </a:r>
            <a:r>
              <a:rPr lang="tr-TR" sz="2400" dirty="0"/>
              <a:t>ve Bilgisayar Bilimleri</a:t>
            </a:r>
          </a:p>
          <a:p>
            <a:pPr marL="0" indent="0">
              <a:buNone/>
            </a:pPr>
            <a:endParaRPr lang="tr-TR" sz="2800" dirty="0"/>
          </a:p>
        </p:txBody>
      </p:sp>
      <p:pic>
        <p:nvPicPr>
          <p:cNvPr id="3074" name="Picture 2" descr="Hardware vs. Software: What is The Difference? | Diffzi"/>
          <p:cNvPicPr>
            <a:picLocks noChangeAspect="1" noChangeArrowheads="1"/>
          </p:cNvPicPr>
          <p:nvPr/>
        </p:nvPicPr>
        <p:blipFill rotWithShape="1">
          <a:blip r:embed="rId2">
            <a:extLst>
              <a:ext uri="{28A0092B-C50C-407E-A947-70E740481C1C}">
                <a14:useLocalDpi xmlns:a14="http://schemas.microsoft.com/office/drawing/2010/main" val="0"/>
              </a:ext>
            </a:extLst>
          </a:blip>
          <a:srcRect t="16640" b="15081"/>
          <a:stretch/>
        </p:blipFill>
        <p:spPr bwMode="auto">
          <a:xfrm>
            <a:off x="2458529" y="4431570"/>
            <a:ext cx="6602082" cy="225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8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tr-TR" dirty="0" smtClean="0"/>
              <a:t>2</a:t>
            </a:r>
            <a:r>
              <a:rPr lang="tr-TR" dirty="0"/>
              <a:t>. Bilgisayar Mühendisliği Konuları</a:t>
            </a:r>
          </a:p>
        </p:txBody>
      </p:sp>
      <p:sp>
        <p:nvSpPr>
          <p:cNvPr id="3" name="Content Placeholder 2"/>
          <p:cNvSpPr>
            <a:spLocks noGrp="1"/>
          </p:cNvSpPr>
          <p:nvPr>
            <p:ph idx="1"/>
          </p:nvPr>
        </p:nvSpPr>
        <p:spPr>
          <a:xfrm>
            <a:off x="776377" y="2536166"/>
            <a:ext cx="10921042" cy="4149306"/>
          </a:xfrm>
        </p:spPr>
        <p:txBody>
          <a:bodyPr>
            <a:normAutofit/>
          </a:bodyPr>
          <a:lstStyle/>
          <a:p>
            <a:r>
              <a:rPr lang="en-US" sz="2800" dirty="0" err="1" smtClean="0"/>
              <a:t>Donanım</a:t>
            </a:r>
            <a:endParaRPr lang="en-US" sz="2800" dirty="0"/>
          </a:p>
          <a:p>
            <a:pPr lvl="1"/>
            <a:r>
              <a:rPr lang="tr-TR" sz="2400" dirty="0"/>
              <a:t>Donanım alanına sayısal sistemlerin tasarlanması  ve programlanması girmektedir. </a:t>
            </a:r>
            <a:endParaRPr lang="en-US" sz="2400" dirty="0" smtClean="0"/>
          </a:p>
          <a:p>
            <a:pPr lvl="1"/>
            <a:r>
              <a:rPr lang="tr-TR" sz="2400" dirty="0" smtClean="0"/>
              <a:t>Örneğin </a:t>
            </a:r>
            <a:r>
              <a:rPr lang="tr-TR" sz="2400" dirty="0"/>
              <a:t>cep telefonları için yazılan işletim sistemleri ve yazılımları yada gömülü sistemler bu alana girmektedir. </a:t>
            </a:r>
            <a:endParaRPr lang="en-US" sz="2400" dirty="0" smtClean="0"/>
          </a:p>
          <a:p>
            <a:pPr lvl="1"/>
            <a:r>
              <a:rPr lang="tr-TR" sz="2400" dirty="0" smtClean="0"/>
              <a:t>Yine </a:t>
            </a:r>
            <a:r>
              <a:rPr lang="tr-TR" sz="2400" dirty="0"/>
              <a:t>bu alana sağlık ve güvenlik alanlarında kullanılan gerçek zamanlı işletim sistemleri ve </a:t>
            </a:r>
            <a:endParaRPr lang="en-US" sz="2400" dirty="0" smtClean="0"/>
          </a:p>
          <a:p>
            <a:pPr lvl="1"/>
            <a:r>
              <a:rPr lang="en-US" sz="2400" dirty="0" smtClean="0"/>
              <a:t>S</a:t>
            </a:r>
            <a:r>
              <a:rPr lang="tr-TR" sz="2400" dirty="0" smtClean="0"/>
              <a:t>ayısal </a:t>
            </a:r>
            <a:r>
              <a:rPr lang="tr-TR" sz="2400" dirty="0"/>
              <a:t>sinyal işleme konuları girmektedir. </a:t>
            </a:r>
            <a:endParaRPr lang="tr-TR" sz="2200" dirty="0"/>
          </a:p>
          <a:p>
            <a:pPr marL="0" indent="0">
              <a:buNone/>
            </a:pPr>
            <a:endParaRPr lang="tr-TR" sz="2800" dirty="0"/>
          </a:p>
        </p:txBody>
      </p:sp>
    </p:spTree>
    <p:extLst>
      <p:ext uri="{BB962C8B-B14F-4D97-AF65-F5344CB8AC3E}">
        <p14:creationId xmlns:p14="http://schemas.microsoft.com/office/powerpoint/2010/main" val="1472779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tr-TR" dirty="0" smtClean="0"/>
              <a:t>2</a:t>
            </a:r>
            <a:r>
              <a:rPr lang="tr-TR" dirty="0"/>
              <a:t>. Bilgisayar Mühendisliği Konuları</a:t>
            </a:r>
          </a:p>
        </p:txBody>
      </p:sp>
      <p:sp>
        <p:nvSpPr>
          <p:cNvPr id="3" name="Content Placeholder 2"/>
          <p:cNvSpPr>
            <a:spLocks noGrp="1"/>
          </p:cNvSpPr>
          <p:nvPr>
            <p:ph idx="1"/>
          </p:nvPr>
        </p:nvSpPr>
        <p:spPr>
          <a:xfrm>
            <a:off x="776377" y="2407573"/>
            <a:ext cx="10921042" cy="4346910"/>
          </a:xfrm>
        </p:spPr>
        <p:txBody>
          <a:bodyPr>
            <a:normAutofit/>
          </a:bodyPr>
          <a:lstStyle/>
          <a:p>
            <a:pPr>
              <a:spcBef>
                <a:spcPts val="600"/>
              </a:spcBef>
              <a:spcAft>
                <a:spcPts val="600"/>
              </a:spcAft>
            </a:pPr>
            <a:r>
              <a:rPr lang="en-US" sz="2600" b="1" dirty="0" err="1" smtClean="0"/>
              <a:t>Yazılım</a:t>
            </a:r>
            <a:endParaRPr lang="en-US" sz="2600" b="1" dirty="0"/>
          </a:p>
          <a:p>
            <a:pPr lvl="1">
              <a:lnSpc>
                <a:spcPct val="120000"/>
              </a:lnSpc>
              <a:spcBef>
                <a:spcPts val="600"/>
              </a:spcBef>
              <a:spcAft>
                <a:spcPts val="600"/>
              </a:spcAft>
            </a:pPr>
            <a:r>
              <a:rPr lang="en-US" sz="2200" b="1" dirty="0" smtClean="0">
                <a:solidFill>
                  <a:srgbClr val="FF0000"/>
                </a:solidFill>
              </a:rPr>
              <a:t>A</a:t>
            </a:r>
            <a:r>
              <a:rPr lang="tr-TR" sz="2200" b="1" dirty="0" smtClean="0">
                <a:solidFill>
                  <a:srgbClr val="FF0000"/>
                </a:solidFill>
              </a:rPr>
              <a:t>lgoritma tasarımı </a:t>
            </a:r>
            <a:r>
              <a:rPr lang="tr-TR" sz="2200" dirty="0" smtClean="0"/>
              <a:t>yazılım alanında bilgisayar mühendislerinin en çok yaptığı iştir. </a:t>
            </a:r>
            <a:endParaRPr lang="en-US" sz="2200" dirty="0" smtClean="0"/>
          </a:p>
          <a:p>
            <a:pPr lvl="2">
              <a:lnSpc>
                <a:spcPct val="120000"/>
              </a:lnSpc>
              <a:spcBef>
                <a:spcPts val="600"/>
              </a:spcBef>
              <a:spcAft>
                <a:spcPts val="600"/>
              </a:spcAft>
            </a:pPr>
            <a:r>
              <a:rPr lang="tr-TR" sz="2000" dirty="0" smtClean="0"/>
              <a:t>Tasarlanan </a:t>
            </a:r>
            <a:r>
              <a:rPr lang="tr-TR" sz="2000" dirty="0" smtClean="0"/>
              <a:t>algoritmalar daha sonra bilgisayar mühendislerinin aralarında bulunduğu yazılımcılar tarafından programa dönüştürülürler. </a:t>
            </a:r>
          </a:p>
          <a:p>
            <a:pPr lvl="1">
              <a:lnSpc>
                <a:spcPct val="120000"/>
              </a:lnSpc>
              <a:spcBef>
                <a:spcPts val="600"/>
              </a:spcBef>
              <a:spcAft>
                <a:spcPts val="600"/>
              </a:spcAft>
            </a:pPr>
            <a:r>
              <a:rPr lang="tr-TR" sz="2200" dirty="0" smtClean="0"/>
              <a:t>Bir bilgisayar mühendisi olarak yoğunlukla kullanacağınız bir diğer teknoloji </a:t>
            </a:r>
            <a:r>
              <a:rPr lang="tr-TR" sz="2200" b="1" dirty="0" smtClean="0">
                <a:solidFill>
                  <a:srgbClr val="FF0000"/>
                </a:solidFill>
              </a:rPr>
              <a:t>veritabanı</a:t>
            </a:r>
            <a:r>
              <a:rPr lang="tr-TR" sz="2200" dirty="0" smtClean="0"/>
              <a:t>dır. </a:t>
            </a:r>
            <a:endParaRPr lang="en-US" sz="2200" dirty="0" smtClean="0"/>
          </a:p>
          <a:p>
            <a:pPr lvl="2">
              <a:lnSpc>
                <a:spcPct val="120000"/>
              </a:lnSpc>
              <a:spcBef>
                <a:spcPts val="600"/>
              </a:spcBef>
              <a:spcAft>
                <a:spcPts val="600"/>
              </a:spcAft>
            </a:pPr>
            <a:r>
              <a:rPr lang="tr-TR" sz="2000" b="1" dirty="0" smtClean="0"/>
              <a:t>Veritabanı</a:t>
            </a:r>
            <a:r>
              <a:rPr lang="tr-TR" sz="2000" dirty="0" smtClean="0"/>
              <a:t> </a:t>
            </a:r>
            <a:r>
              <a:rPr lang="tr-TR" sz="2000" b="1" dirty="0" smtClean="0"/>
              <a:t>tasarımı</a:t>
            </a:r>
            <a:r>
              <a:rPr lang="tr-TR" sz="2000" dirty="0" smtClean="0"/>
              <a:t>, </a:t>
            </a:r>
            <a:r>
              <a:rPr lang="tr-TR" sz="2000" b="1" dirty="0" smtClean="0"/>
              <a:t>sorgulamalar</a:t>
            </a:r>
            <a:r>
              <a:rPr lang="tr-TR" sz="2000" dirty="0" smtClean="0"/>
              <a:t>, </a:t>
            </a:r>
            <a:r>
              <a:rPr lang="tr-TR" sz="2000" b="1" dirty="0" smtClean="0"/>
              <a:t>raporlamalar</a:t>
            </a:r>
            <a:r>
              <a:rPr lang="tr-TR" sz="2000" dirty="0" smtClean="0"/>
              <a:t> ve </a:t>
            </a:r>
            <a:r>
              <a:rPr lang="tr-TR" sz="2000" b="1" dirty="0" smtClean="0"/>
              <a:t>arayüzler</a:t>
            </a:r>
            <a:r>
              <a:rPr lang="tr-TR" sz="2000" dirty="0" smtClean="0"/>
              <a:t> veritabanıyla ilgili çalışma alanlarıdır</a:t>
            </a:r>
            <a:r>
              <a:rPr lang="tr-TR" sz="2000" dirty="0" smtClean="0"/>
              <a:t>.</a:t>
            </a:r>
            <a:endParaRPr lang="tr-TR" sz="2000" dirty="0" smtClean="0"/>
          </a:p>
        </p:txBody>
      </p:sp>
      <p:sp>
        <p:nvSpPr>
          <p:cNvPr id="4" name="Rectangle 3"/>
          <p:cNvSpPr/>
          <p:nvPr/>
        </p:nvSpPr>
        <p:spPr>
          <a:xfrm>
            <a:off x="7267835" y="2407572"/>
            <a:ext cx="4727576" cy="369332"/>
          </a:xfrm>
          <a:prstGeom prst="rect">
            <a:avLst/>
          </a:prstGeom>
        </p:spPr>
        <p:txBody>
          <a:bodyPr wrap="none">
            <a:spAutoFit/>
          </a:bodyPr>
          <a:lstStyle/>
          <a:p>
            <a:r>
              <a:rPr lang="en-US" b="1" i="1" dirty="0" err="1" smtClean="0">
                <a:solidFill>
                  <a:srgbClr val="FF0000"/>
                </a:solidFill>
              </a:rPr>
              <a:t>Bilgi</a:t>
            </a:r>
            <a:r>
              <a:rPr lang="en-US" b="1" i="1" dirty="0" smtClean="0">
                <a:solidFill>
                  <a:srgbClr val="FF0000"/>
                </a:solidFill>
              </a:rPr>
              <a:t> </a:t>
            </a:r>
            <a:r>
              <a:rPr lang="en-US" b="1" i="1" dirty="0" err="1" smtClean="0">
                <a:solidFill>
                  <a:srgbClr val="FF0000"/>
                </a:solidFill>
              </a:rPr>
              <a:t>ve</a:t>
            </a:r>
            <a:r>
              <a:rPr lang="en-US" b="1" i="1" dirty="0" smtClean="0">
                <a:solidFill>
                  <a:srgbClr val="FF0000"/>
                </a:solidFill>
              </a:rPr>
              <a:t> </a:t>
            </a:r>
            <a:r>
              <a:rPr lang="en-US" b="1" i="1" dirty="0" err="1" smtClean="0">
                <a:solidFill>
                  <a:srgbClr val="FF0000"/>
                </a:solidFill>
              </a:rPr>
              <a:t>fikir</a:t>
            </a:r>
            <a:r>
              <a:rPr lang="en-US" b="1" i="1" dirty="0" smtClean="0">
                <a:solidFill>
                  <a:srgbClr val="FF0000"/>
                </a:solidFill>
              </a:rPr>
              <a:t> </a:t>
            </a:r>
            <a:r>
              <a:rPr lang="en-US" b="1" i="1" dirty="0" err="1" smtClean="0">
                <a:solidFill>
                  <a:srgbClr val="FF0000"/>
                </a:solidFill>
              </a:rPr>
              <a:t>sahibi</a:t>
            </a:r>
            <a:r>
              <a:rPr lang="en-US" b="1" i="1" dirty="0" smtClean="0">
                <a:solidFill>
                  <a:srgbClr val="FF0000"/>
                </a:solidFill>
              </a:rPr>
              <a:t> </a:t>
            </a:r>
            <a:r>
              <a:rPr lang="en-US" b="1" i="1" dirty="0" err="1" smtClean="0">
                <a:solidFill>
                  <a:srgbClr val="FF0000"/>
                </a:solidFill>
              </a:rPr>
              <a:t>olmak</a:t>
            </a:r>
            <a:r>
              <a:rPr lang="en-US" b="1" i="1" dirty="0" smtClean="0">
                <a:solidFill>
                  <a:srgbClr val="FF0000"/>
                </a:solidFill>
              </a:rPr>
              <a:t> / </a:t>
            </a:r>
            <a:r>
              <a:rPr lang="en-US" b="1" i="1" dirty="0" err="1" smtClean="0">
                <a:solidFill>
                  <a:srgbClr val="FF0000"/>
                </a:solidFill>
              </a:rPr>
              <a:t>Uzmanlaşmak</a:t>
            </a:r>
            <a:endParaRPr lang="en-US" b="1" i="1" dirty="0">
              <a:solidFill>
                <a:srgbClr val="FF0000"/>
              </a:solidFill>
            </a:endParaRPr>
          </a:p>
        </p:txBody>
      </p:sp>
    </p:spTree>
    <p:extLst>
      <p:ext uri="{BB962C8B-B14F-4D97-AF65-F5344CB8AC3E}">
        <p14:creationId xmlns:p14="http://schemas.microsoft.com/office/powerpoint/2010/main" val="3843069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tr-TR" dirty="0" smtClean="0"/>
              <a:t>2</a:t>
            </a:r>
            <a:r>
              <a:rPr lang="tr-TR" dirty="0"/>
              <a:t>. Bilgisayar Mühendisliği Konuları</a:t>
            </a:r>
          </a:p>
        </p:txBody>
      </p:sp>
      <p:sp>
        <p:nvSpPr>
          <p:cNvPr id="3" name="Content Placeholder 2"/>
          <p:cNvSpPr>
            <a:spLocks noGrp="1"/>
          </p:cNvSpPr>
          <p:nvPr>
            <p:ph idx="1"/>
          </p:nvPr>
        </p:nvSpPr>
        <p:spPr>
          <a:xfrm>
            <a:off x="776377" y="2407573"/>
            <a:ext cx="10921042" cy="4346910"/>
          </a:xfrm>
        </p:spPr>
        <p:txBody>
          <a:bodyPr>
            <a:normAutofit/>
          </a:bodyPr>
          <a:lstStyle/>
          <a:p>
            <a:pPr>
              <a:lnSpc>
                <a:spcPct val="120000"/>
              </a:lnSpc>
              <a:spcBef>
                <a:spcPts val="600"/>
              </a:spcBef>
              <a:spcAft>
                <a:spcPts val="600"/>
              </a:spcAft>
            </a:pPr>
            <a:r>
              <a:rPr lang="en-US" sz="2600" b="1" dirty="0" err="1" smtClean="0"/>
              <a:t>Yazılım</a:t>
            </a:r>
            <a:endParaRPr lang="en-US" sz="2600" b="1" dirty="0"/>
          </a:p>
          <a:p>
            <a:pPr lvl="1">
              <a:lnSpc>
                <a:spcPct val="120000"/>
              </a:lnSpc>
              <a:spcBef>
                <a:spcPts val="600"/>
              </a:spcBef>
              <a:spcAft>
                <a:spcPts val="600"/>
              </a:spcAft>
            </a:pPr>
            <a:r>
              <a:rPr lang="tr-TR" sz="2200" b="1" dirty="0" smtClean="0">
                <a:solidFill>
                  <a:srgbClr val="FF0000"/>
                </a:solidFill>
              </a:rPr>
              <a:t>Bilgisayar </a:t>
            </a:r>
            <a:r>
              <a:rPr lang="tr-TR" sz="2200" b="1" dirty="0" smtClean="0">
                <a:solidFill>
                  <a:srgbClr val="FF0000"/>
                </a:solidFill>
              </a:rPr>
              <a:t>ağları ve veri güvenliği </a:t>
            </a:r>
            <a:r>
              <a:rPr lang="tr-TR" sz="2200" dirty="0" smtClean="0"/>
              <a:t>de yine yazılım alanına giren konulardır. </a:t>
            </a:r>
            <a:r>
              <a:rPr lang="tr-TR" sz="2200" b="1" dirty="0" smtClean="0"/>
              <a:t>Bilgisayar </a:t>
            </a:r>
            <a:r>
              <a:rPr lang="tr-TR" sz="2200" b="1" dirty="0" smtClean="0"/>
              <a:t>ağlarının </a:t>
            </a:r>
            <a:r>
              <a:rPr lang="tr-TR" sz="2200" b="1" u="sng" dirty="0" smtClean="0"/>
              <a:t>tasarlanması</a:t>
            </a:r>
            <a:r>
              <a:rPr lang="tr-TR" sz="2200" dirty="0" smtClean="0"/>
              <a:t>, yönlendirici, switch gibi bileşenlerin en uygun şekilde </a:t>
            </a:r>
            <a:r>
              <a:rPr lang="tr-TR" sz="2200" b="1" u="sng" dirty="0" smtClean="0"/>
              <a:t>konfigüre edilmesi</a:t>
            </a:r>
            <a:r>
              <a:rPr lang="tr-TR" sz="2200" dirty="0" smtClean="0"/>
              <a:t>, ağ </a:t>
            </a:r>
            <a:r>
              <a:rPr lang="tr-TR" sz="2200" u="sng" dirty="0" smtClean="0"/>
              <a:t>güvenliğinin sağlanması </a:t>
            </a:r>
            <a:r>
              <a:rPr lang="tr-TR" sz="2200" dirty="0" smtClean="0"/>
              <a:t>bu konu içindedir. </a:t>
            </a:r>
            <a:endParaRPr lang="en-US" sz="2200" dirty="0" smtClean="0"/>
          </a:p>
          <a:p>
            <a:pPr lvl="1">
              <a:lnSpc>
                <a:spcPct val="120000"/>
              </a:lnSpc>
              <a:spcBef>
                <a:spcPts val="600"/>
              </a:spcBef>
              <a:spcAft>
                <a:spcPts val="600"/>
              </a:spcAft>
            </a:pPr>
            <a:r>
              <a:rPr lang="tr-TR" sz="2200" dirty="0" smtClean="0"/>
              <a:t>Yine veri güvenliği alanında </a:t>
            </a:r>
            <a:r>
              <a:rPr lang="tr-TR" sz="2200" b="1" dirty="0" smtClean="0"/>
              <a:t>şifreleme, veri ve bilgisayar güvenliği</a:t>
            </a:r>
            <a:r>
              <a:rPr lang="tr-TR" sz="2200" dirty="0" smtClean="0"/>
              <a:t>, bilgisayar saldırılarına karşı programların geliştirilmesi bu yazılım konusu altında değerlendirilebilir.</a:t>
            </a:r>
            <a:endParaRPr lang="tr-TR" sz="2200" dirty="0"/>
          </a:p>
        </p:txBody>
      </p:sp>
      <p:sp>
        <p:nvSpPr>
          <p:cNvPr id="4" name="Rectangle 3"/>
          <p:cNvSpPr/>
          <p:nvPr/>
        </p:nvSpPr>
        <p:spPr>
          <a:xfrm>
            <a:off x="7267835" y="2407572"/>
            <a:ext cx="4727576" cy="369332"/>
          </a:xfrm>
          <a:prstGeom prst="rect">
            <a:avLst/>
          </a:prstGeom>
        </p:spPr>
        <p:txBody>
          <a:bodyPr wrap="none">
            <a:spAutoFit/>
          </a:bodyPr>
          <a:lstStyle/>
          <a:p>
            <a:r>
              <a:rPr lang="en-US" b="1" i="1" dirty="0" err="1" smtClean="0">
                <a:solidFill>
                  <a:srgbClr val="FF0000"/>
                </a:solidFill>
              </a:rPr>
              <a:t>Bilgi</a:t>
            </a:r>
            <a:r>
              <a:rPr lang="en-US" b="1" i="1" dirty="0" smtClean="0">
                <a:solidFill>
                  <a:srgbClr val="FF0000"/>
                </a:solidFill>
              </a:rPr>
              <a:t> </a:t>
            </a:r>
            <a:r>
              <a:rPr lang="en-US" b="1" i="1" dirty="0" err="1" smtClean="0">
                <a:solidFill>
                  <a:srgbClr val="FF0000"/>
                </a:solidFill>
              </a:rPr>
              <a:t>ve</a:t>
            </a:r>
            <a:r>
              <a:rPr lang="en-US" b="1" i="1" dirty="0" smtClean="0">
                <a:solidFill>
                  <a:srgbClr val="FF0000"/>
                </a:solidFill>
              </a:rPr>
              <a:t> </a:t>
            </a:r>
            <a:r>
              <a:rPr lang="en-US" b="1" i="1" dirty="0" err="1" smtClean="0">
                <a:solidFill>
                  <a:srgbClr val="FF0000"/>
                </a:solidFill>
              </a:rPr>
              <a:t>fikir</a:t>
            </a:r>
            <a:r>
              <a:rPr lang="en-US" b="1" i="1" dirty="0" smtClean="0">
                <a:solidFill>
                  <a:srgbClr val="FF0000"/>
                </a:solidFill>
              </a:rPr>
              <a:t> </a:t>
            </a:r>
            <a:r>
              <a:rPr lang="en-US" b="1" i="1" dirty="0" err="1" smtClean="0">
                <a:solidFill>
                  <a:srgbClr val="FF0000"/>
                </a:solidFill>
              </a:rPr>
              <a:t>sahibi</a:t>
            </a:r>
            <a:r>
              <a:rPr lang="en-US" b="1" i="1" dirty="0" smtClean="0">
                <a:solidFill>
                  <a:srgbClr val="FF0000"/>
                </a:solidFill>
              </a:rPr>
              <a:t> </a:t>
            </a:r>
            <a:r>
              <a:rPr lang="en-US" b="1" i="1" dirty="0" err="1" smtClean="0">
                <a:solidFill>
                  <a:srgbClr val="FF0000"/>
                </a:solidFill>
              </a:rPr>
              <a:t>olmak</a:t>
            </a:r>
            <a:r>
              <a:rPr lang="en-US" b="1" i="1" dirty="0" smtClean="0">
                <a:solidFill>
                  <a:srgbClr val="FF0000"/>
                </a:solidFill>
              </a:rPr>
              <a:t> / </a:t>
            </a:r>
            <a:r>
              <a:rPr lang="en-US" b="1" i="1" dirty="0" err="1" smtClean="0">
                <a:solidFill>
                  <a:srgbClr val="FF0000"/>
                </a:solidFill>
              </a:rPr>
              <a:t>Uzmanlaşmak</a:t>
            </a:r>
            <a:endParaRPr lang="en-US" b="1" i="1" dirty="0">
              <a:solidFill>
                <a:srgbClr val="FF0000"/>
              </a:solidFill>
            </a:endParaRPr>
          </a:p>
        </p:txBody>
      </p:sp>
    </p:spTree>
    <p:extLst>
      <p:ext uri="{BB962C8B-B14F-4D97-AF65-F5344CB8AC3E}">
        <p14:creationId xmlns:p14="http://schemas.microsoft.com/office/powerpoint/2010/main" val="4155715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467155"/>
            <a:ext cx="10921042" cy="4218317"/>
          </a:xfrm>
        </p:spPr>
        <p:txBody>
          <a:bodyPr>
            <a:normAutofit/>
          </a:bodyPr>
          <a:lstStyle/>
          <a:p>
            <a:r>
              <a:rPr lang="tr-TR" sz="2400" dirty="0"/>
              <a:t>Donanım elektronik devre elemanlarında oluşan ve birleştiğinde bilgisayar sistemini oluşturan bileşenlere verilen genel addır. </a:t>
            </a:r>
            <a:endParaRPr lang="en-US" sz="2400" dirty="0" smtClean="0"/>
          </a:p>
          <a:p>
            <a:r>
              <a:rPr lang="tr-TR" sz="2400" dirty="0" smtClean="0"/>
              <a:t>Bu </a:t>
            </a:r>
            <a:r>
              <a:rPr lang="tr-TR" sz="2400" dirty="0"/>
              <a:t>bileşenleri öğrenmeden önce bazı terimlerin anlamına bakılmalıdır. </a:t>
            </a:r>
            <a:endParaRPr lang="en-US" sz="2400" dirty="0" smtClean="0"/>
          </a:p>
          <a:p>
            <a:r>
              <a:rPr lang="tr-TR" sz="2400" dirty="0" smtClean="0"/>
              <a:t>Örneğin </a:t>
            </a:r>
            <a:r>
              <a:rPr lang="tr-TR" sz="2400" dirty="0"/>
              <a:t>bilgisayar dilinde en küçük veri birimi </a:t>
            </a:r>
            <a:r>
              <a:rPr lang="tr-TR" sz="2400" dirty="0" smtClean="0"/>
              <a:t>bittir</a:t>
            </a:r>
            <a:r>
              <a:rPr lang="en-US" sz="2400" dirty="0" smtClean="0"/>
              <a:t>.</a:t>
            </a:r>
            <a:r>
              <a:rPr lang="tr-TR" sz="2400" dirty="0" smtClean="0"/>
              <a:t> </a:t>
            </a:r>
            <a:endParaRPr lang="en-US" sz="2400" dirty="0" smtClean="0"/>
          </a:p>
          <a:p>
            <a:pPr lvl="1"/>
            <a:r>
              <a:rPr lang="en-US" sz="2200" dirty="0" smtClean="0"/>
              <a:t>F</a:t>
            </a:r>
            <a:r>
              <a:rPr lang="tr-TR" sz="2200" dirty="0" smtClean="0"/>
              <a:t>arklılık </a:t>
            </a:r>
            <a:r>
              <a:rPr lang="tr-TR" sz="2200" dirty="0"/>
              <a:t>göstermekle birlikte genel </a:t>
            </a:r>
            <a:r>
              <a:rPr lang="tr-TR" sz="2200" b="1" dirty="0">
                <a:solidFill>
                  <a:srgbClr val="FF0000"/>
                </a:solidFill>
              </a:rPr>
              <a:t>0V ile 0</a:t>
            </a:r>
            <a:r>
              <a:rPr lang="tr-TR" sz="2200" dirty="0"/>
              <a:t>, </a:t>
            </a:r>
            <a:r>
              <a:rPr lang="tr-TR" sz="2200" b="1" dirty="0">
                <a:solidFill>
                  <a:schemeClr val="accent5"/>
                </a:solidFill>
              </a:rPr>
              <a:t>5V ile 1</a:t>
            </a:r>
            <a:r>
              <a:rPr lang="tr-TR" sz="2200" dirty="0"/>
              <a:t> ifade edilerek saklanacak tüm bilgiler 0 ve birlerle ifade edilir. </a:t>
            </a:r>
            <a:endParaRPr lang="en-US" sz="2200" dirty="0" smtClean="0"/>
          </a:p>
          <a:p>
            <a:pPr lvl="1"/>
            <a:r>
              <a:rPr lang="tr-TR" sz="2200" dirty="0" smtClean="0"/>
              <a:t>Sekiz </a:t>
            </a:r>
            <a:r>
              <a:rPr lang="tr-TR" sz="2200" dirty="0"/>
              <a:t>bitin birleştirilmesiyle byte, iki baytın birleşmesiyle Word (sözcük) oluşur</a:t>
            </a:r>
            <a:r>
              <a:rPr lang="tr-TR" sz="2200" dirty="0" smtClean="0"/>
              <a:t>.</a:t>
            </a:r>
            <a:endParaRPr lang="tr-TR" sz="2200" dirty="0"/>
          </a:p>
        </p:txBody>
      </p:sp>
    </p:spTree>
    <p:extLst>
      <p:ext uri="{BB962C8B-B14F-4D97-AF65-F5344CB8AC3E}">
        <p14:creationId xmlns:p14="http://schemas.microsoft.com/office/powerpoint/2010/main" val="425898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lnSpcReduction="10000"/>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a:t>Bilgisayarı oluşturan en önemli birim merkezi işlem birimidir kısaca MİB ya da central processing unit’in kısaltması olarak </a:t>
            </a:r>
            <a:r>
              <a:rPr lang="tr-TR" sz="2400" dirty="0" smtClean="0"/>
              <a:t>CPU </a:t>
            </a:r>
            <a:r>
              <a:rPr lang="tr-TR" sz="2400" dirty="0"/>
              <a:t>adı ile </a:t>
            </a:r>
            <a:r>
              <a:rPr lang="tr-TR" sz="2400" dirty="0" smtClean="0"/>
              <a:t>anılır.</a:t>
            </a:r>
            <a:endParaRPr lang="en-US" sz="2400" dirty="0" smtClean="0"/>
          </a:p>
          <a:p>
            <a:pPr lvl="1"/>
            <a:r>
              <a:rPr lang="tr-TR" sz="2200" dirty="0" smtClean="0"/>
              <a:t>Bilgisayarınızda </a:t>
            </a:r>
            <a:r>
              <a:rPr lang="tr-TR" sz="2200" dirty="0"/>
              <a:t>yapılan tüm işlemler aslında MİB de gerçekleşmektedir</a:t>
            </a:r>
            <a:r>
              <a:rPr lang="tr-TR" sz="2200" dirty="0" smtClean="0"/>
              <a:t>.</a:t>
            </a:r>
            <a:r>
              <a:rPr lang="en-US" sz="2200" dirty="0"/>
              <a:t> </a:t>
            </a:r>
            <a:r>
              <a:rPr lang="en-US" sz="2200" dirty="0" err="1" smtClean="0"/>
              <a:t>Yani</a:t>
            </a:r>
            <a:r>
              <a:rPr lang="en-US" sz="2200" dirty="0" smtClean="0"/>
              <a:t> </a:t>
            </a:r>
            <a:r>
              <a:rPr lang="en-US" sz="2200" dirty="0" err="1"/>
              <a:t>klavyedeki</a:t>
            </a:r>
            <a:r>
              <a:rPr lang="en-US" sz="2200" dirty="0"/>
              <a:t> </a:t>
            </a:r>
            <a:r>
              <a:rPr lang="en-US" sz="2200" dirty="0" err="1"/>
              <a:t>bir</a:t>
            </a:r>
            <a:r>
              <a:rPr lang="en-US" sz="2200" dirty="0"/>
              <a:t> </a:t>
            </a:r>
            <a:r>
              <a:rPr lang="en-US" sz="2200" dirty="0" err="1"/>
              <a:t>tuşa</a:t>
            </a:r>
            <a:r>
              <a:rPr lang="en-US" sz="2200" dirty="0"/>
              <a:t> </a:t>
            </a:r>
            <a:r>
              <a:rPr lang="en-US" sz="2200" dirty="0" err="1"/>
              <a:t>basmamız</a:t>
            </a:r>
            <a:r>
              <a:rPr lang="en-US" sz="2200" dirty="0"/>
              <a:t>, </a:t>
            </a:r>
            <a:r>
              <a:rPr lang="en-US" sz="2200" dirty="0" err="1"/>
              <a:t>fareyi</a:t>
            </a:r>
            <a:r>
              <a:rPr lang="en-US" sz="2200" dirty="0"/>
              <a:t> </a:t>
            </a:r>
            <a:r>
              <a:rPr lang="en-US" sz="2200" dirty="0" err="1"/>
              <a:t>hareket</a:t>
            </a:r>
            <a:r>
              <a:rPr lang="en-US" sz="2200" dirty="0"/>
              <a:t> </a:t>
            </a:r>
            <a:r>
              <a:rPr lang="en-US" sz="2200" dirty="0" err="1"/>
              <a:t>ettirmemiz</a:t>
            </a:r>
            <a:r>
              <a:rPr lang="en-US" sz="2200" dirty="0"/>
              <a:t> </a:t>
            </a:r>
            <a:r>
              <a:rPr lang="en-US" sz="2200" dirty="0" err="1"/>
              <a:t>birebir</a:t>
            </a:r>
            <a:r>
              <a:rPr lang="en-US" sz="2200" dirty="0"/>
              <a:t> </a:t>
            </a:r>
            <a:r>
              <a:rPr lang="en-US" sz="2200" dirty="0" err="1"/>
              <a:t>olarak</a:t>
            </a:r>
            <a:r>
              <a:rPr lang="en-US" sz="2200" dirty="0"/>
              <a:t> </a:t>
            </a:r>
            <a:r>
              <a:rPr lang="en-US" sz="2200" dirty="0" err="1"/>
              <a:t>işlemcide</a:t>
            </a:r>
            <a:r>
              <a:rPr lang="en-US" sz="2200" dirty="0"/>
              <a:t> </a:t>
            </a:r>
            <a:r>
              <a:rPr lang="en-US" sz="2200" dirty="0" err="1"/>
              <a:t>gerçekleşir</a:t>
            </a:r>
            <a:r>
              <a:rPr lang="en-US" sz="2200" dirty="0"/>
              <a:t>.</a:t>
            </a:r>
            <a:endParaRPr lang="en-US" sz="2200" dirty="0" smtClean="0"/>
          </a:p>
          <a:p>
            <a:pPr lvl="1"/>
            <a:r>
              <a:rPr lang="tr-TR" sz="2200" dirty="0" smtClean="0"/>
              <a:t>Veri </a:t>
            </a:r>
            <a:r>
              <a:rPr lang="tr-TR" sz="2200" dirty="0"/>
              <a:t>okunması, veriler üzerinde işlem yapılması ve elde edilen sonucun saklanması hep MİB’in yaptığı işlemler sonucundadır. </a:t>
            </a:r>
            <a:endParaRPr lang="en-US" sz="2200" dirty="0" smtClean="0"/>
          </a:p>
          <a:p>
            <a:pPr lvl="1"/>
            <a:r>
              <a:rPr lang="tr-TR" sz="2200" dirty="0" smtClean="0"/>
              <a:t>MİB </a:t>
            </a:r>
            <a:r>
              <a:rPr lang="tr-TR" sz="2200" dirty="0"/>
              <a:t>içinde temelde aritmetik, lojik ve karşılaştırma işlemleri yapılır. </a:t>
            </a:r>
            <a:endParaRPr lang="en-US" sz="2200" dirty="0" smtClean="0"/>
          </a:p>
          <a:p>
            <a:pPr lvl="1"/>
            <a:r>
              <a:rPr lang="tr-TR" sz="2200" dirty="0" smtClean="0"/>
              <a:t>Yazdığınız </a:t>
            </a:r>
            <a:r>
              <a:rPr lang="tr-TR" sz="2200" dirty="0"/>
              <a:t>programlarda da aslında temelde bu işlemlerin ard arda anlamlı bir şekilde sıralanmasıyla ifade edilerek işlemci üzerinde yürütülür</a:t>
            </a:r>
            <a:r>
              <a:rPr lang="tr-TR" sz="2200" dirty="0" smtClean="0"/>
              <a:t>.</a:t>
            </a:r>
            <a:endParaRPr lang="tr-TR" sz="2200" dirty="0"/>
          </a:p>
        </p:txBody>
      </p:sp>
    </p:spTree>
    <p:extLst>
      <p:ext uri="{BB962C8B-B14F-4D97-AF65-F5344CB8AC3E}">
        <p14:creationId xmlns:p14="http://schemas.microsoft.com/office/powerpoint/2010/main" val="2055901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a:t>Farklı firmalar farklı güçte ve özellikte işlemciler üretmektedir. </a:t>
            </a:r>
            <a:endParaRPr lang="en-US" sz="2400" dirty="0"/>
          </a:p>
          <a:p>
            <a:endParaRPr lang="tr-TR" sz="2400" dirty="0"/>
          </a:p>
        </p:txBody>
      </p:sp>
      <p:sp>
        <p:nvSpPr>
          <p:cNvPr id="4" name="Rectangle 1"/>
          <p:cNvSpPr>
            <a:spLocks noChangeArrowheads="1"/>
          </p:cNvSpPr>
          <p:nvPr/>
        </p:nvSpPr>
        <p:spPr bwMode="auto">
          <a:xfrm>
            <a:off x="836764" y="3623531"/>
            <a:ext cx="5279364" cy="2666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555555"/>
                </a:solidFill>
                <a:effectLst/>
                <a:latin typeface="Arial" pitchFamily="34" charset="0"/>
                <a:cs typeface="Arial" pitchFamily="34" charset="0"/>
              </a:rPr>
              <a:t>1.INTEL (ABD </a:t>
            </a:r>
            <a:r>
              <a:rPr kumimoji="0" lang="en-US" sz="2000" b="1" i="0" u="none" strike="noStrike" cap="none" normalizeH="0" baseline="0" dirty="0" err="1" smtClean="0">
                <a:ln>
                  <a:noFill/>
                </a:ln>
                <a:solidFill>
                  <a:srgbClr val="555555"/>
                </a:solidFill>
                <a:effectLst/>
                <a:latin typeface="Arial" pitchFamily="34" charset="0"/>
                <a:cs typeface="Arial" pitchFamily="34" charset="0"/>
              </a:rPr>
              <a:t>Merkezli</a:t>
            </a:r>
            <a:r>
              <a:rPr kumimoji="0" lang="en-US" sz="2000" b="1" i="0" u="none" strike="noStrike" cap="none" normalizeH="0" baseline="0" dirty="0" smtClean="0">
                <a:ln>
                  <a:noFill/>
                </a:ln>
                <a:solidFill>
                  <a:srgbClr val="555555"/>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555555"/>
                </a:solidFill>
                <a:effectLst/>
                <a:latin typeface="Arial" pitchFamily="34" charset="0"/>
                <a:cs typeface="Arial" pitchFamily="34" charset="0"/>
              </a:rPr>
              <a:t>Şirket</a:t>
            </a:r>
            <a:r>
              <a:rPr kumimoji="0" lang="en-US" b="0" i="0" u="none" strike="noStrike" cap="none" normalizeH="0" baseline="0" dirty="0" smtClean="0">
                <a:ln>
                  <a:noFill/>
                </a:ln>
                <a:solidFill>
                  <a:srgbClr val="555555"/>
                </a:solidFill>
                <a:effectLst/>
                <a:latin typeface="Arial" pitchFamily="34" charset="0"/>
                <a:cs typeface="Arial" pitchFamily="34" charset="0"/>
              </a:rPr>
              <a:t>, 1968 </a:t>
            </a:r>
            <a:r>
              <a:rPr kumimoji="0" lang="en-US" b="0" i="0" u="none" strike="noStrike" cap="none" normalizeH="0" baseline="0" dirty="0" err="1" smtClean="0">
                <a:ln>
                  <a:noFill/>
                </a:ln>
                <a:solidFill>
                  <a:srgbClr val="555555"/>
                </a:solidFill>
                <a:effectLst/>
                <a:latin typeface="Arial" pitchFamily="34" charset="0"/>
                <a:cs typeface="Arial" pitchFamily="34" charset="0"/>
              </a:rPr>
              <a:t>yılında</a:t>
            </a:r>
            <a:r>
              <a:rPr kumimoji="0" lang="en-US" b="0" i="0" u="none" strike="noStrike" cap="none" normalizeH="0" baseline="0" dirty="0" smtClean="0">
                <a:ln>
                  <a:noFill/>
                </a:ln>
                <a:solidFill>
                  <a:srgbClr val="555555"/>
                </a:solidFill>
                <a:effectLst/>
                <a:latin typeface="Arial" pitchFamily="34" charset="0"/>
                <a:cs typeface="Arial" pitchFamily="34" charset="0"/>
              </a:rPr>
              <a:t> Gordon </a:t>
            </a:r>
            <a:r>
              <a:rPr kumimoji="0" lang="en-US" b="0" i="0" u="none" strike="noStrike" cap="none" normalizeH="0" baseline="0" dirty="0" err="1" smtClean="0">
                <a:ln>
                  <a:noFill/>
                </a:ln>
                <a:solidFill>
                  <a:srgbClr val="555555"/>
                </a:solidFill>
                <a:effectLst/>
                <a:latin typeface="Arial" pitchFamily="34" charset="0"/>
                <a:cs typeface="Arial" pitchFamily="34" charset="0"/>
              </a:rPr>
              <a:t>E.Moore</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tarafından</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kurulmuştur</a:t>
            </a:r>
            <a:r>
              <a:rPr kumimoji="0" lang="en-US" b="0" i="0" u="none" strike="noStrike" cap="none" normalizeH="0" baseline="0" dirty="0" smtClean="0">
                <a:ln>
                  <a:noFill/>
                </a:ln>
                <a:solidFill>
                  <a:srgbClr val="555555"/>
                </a:solidFill>
                <a:effectLst/>
                <a:latin typeface="Arial" pitchFamily="34" charset="0"/>
                <a:cs typeface="Arial" pitchFamily="34" charset="0"/>
              </a:rPr>
              <a:t>.</a:t>
            </a:r>
            <a:r>
              <a:rPr kumimoji="0" lang="en-US" b="0" i="0" u="none" strike="noStrike" cap="none" normalizeH="0" dirty="0" smtClean="0">
                <a:ln>
                  <a:noFill/>
                </a:ln>
                <a:solidFill>
                  <a:srgbClr val="555555"/>
                </a:solidFill>
                <a:effectLst/>
                <a:latin typeface="Arial" pitchFamily="34" charset="0"/>
                <a:cs typeface="Arial" pitchFamily="34"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İlk </a:t>
            </a:r>
            <a:r>
              <a:rPr kumimoji="0" lang="en-US" b="0" i="0" u="none" strike="noStrike" cap="none" normalizeH="0" baseline="0" dirty="0" err="1" smtClean="0">
                <a:ln>
                  <a:noFill/>
                </a:ln>
                <a:solidFill>
                  <a:srgbClr val="555555"/>
                </a:solidFill>
                <a:effectLst/>
                <a:latin typeface="Arial" pitchFamily="34" charset="0"/>
                <a:cs typeface="Arial" pitchFamily="34" charset="0"/>
              </a:rPr>
              <a:t>olarak</a:t>
            </a:r>
            <a:r>
              <a:rPr kumimoji="0" lang="en-US" b="0" i="0" u="none" strike="noStrike" cap="none" normalizeH="0" baseline="0" dirty="0" smtClean="0">
                <a:ln>
                  <a:noFill/>
                </a:ln>
                <a:solidFill>
                  <a:srgbClr val="555555"/>
                </a:solidFill>
                <a:effectLst/>
                <a:latin typeface="Arial" pitchFamily="34" charset="0"/>
                <a:cs typeface="Arial" pitchFamily="34" charset="0"/>
              </a:rPr>
              <a:t> 1971 </a:t>
            </a:r>
            <a:r>
              <a:rPr kumimoji="0" lang="en-US" b="0" i="0" u="none" strike="noStrike" cap="none" normalizeH="0" baseline="0" dirty="0" err="1" smtClean="0">
                <a:ln>
                  <a:noFill/>
                </a:ln>
                <a:solidFill>
                  <a:srgbClr val="555555"/>
                </a:solidFill>
                <a:effectLst/>
                <a:latin typeface="Arial" pitchFamily="34" charset="0"/>
                <a:cs typeface="Arial" pitchFamily="34" charset="0"/>
              </a:rPr>
              <a:t>yılında</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intel</a:t>
            </a:r>
            <a:r>
              <a:rPr kumimoji="0" lang="en-US" b="0" i="0" u="none" strike="noStrike" cap="none" normalizeH="0" baseline="0" dirty="0" smtClean="0">
                <a:ln>
                  <a:noFill/>
                </a:ln>
                <a:solidFill>
                  <a:srgbClr val="555555"/>
                </a:solidFill>
                <a:effectLst/>
                <a:latin typeface="Arial" pitchFamily="34" charset="0"/>
                <a:cs typeface="Arial" pitchFamily="34" charset="0"/>
              </a:rPr>
              <a:t> 4004 </a:t>
            </a:r>
            <a:r>
              <a:rPr kumimoji="0" lang="en-US" b="0" i="0" u="none" strike="noStrike" cap="none" normalizeH="0" baseline="0" dirty="0" err="1" smtClean="0">
                <a:ln>
                  <a:noFill/>
                </a:ln>
                <a:solidFill>
                  <a:srgbClr val="555555"/>
                </a:solidFill>
                <a:effectLst/>
                <a:latin typeface="Arial" pitchFamily="34" charset="0"/>
                <a:cs typeface="Arial" pitchFamily="34" charset="0"/>
              </a:rPr>
              <a:t>işlemcisiyile</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piyasaya</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çıkmıştır</a:t>
            </a:r>
            <a:r>
              <a:rPr kumimoji="0" lang="en-US" b="0" i="0" u="none" strike="noStrike" cap="none" normalizeH="0" baseline="0" dirty="0" smtClean="0">
                <a:ln>
                  <a:noFill/>
                </a:ln>
                <a:solidFill>
                  <a:srgbClr val="555555"/>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Intel Core i3, i5, i7, i9 Processor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Intel Xeon Processor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Intel Pentium Processor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Intel Celeron Processor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6504314" y="3604662"/>
            <a:ext cx="5037828"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555555"/>
                </a:solidFill>
                <a:effectLst/>
                <a:latin typeface="Arial" pitchFamily="34" charset="0"/>
                <a:cs typeface="Arial" pitchFamily="34" charset="0"/>
              </a:rPr>
              <a:t>2.AMD (ABD </a:t>
            </a:r>
            <a:r>
              <a:rPr kumimoji="0" lang="en-US" sz="2000" b="1" i="0" u="none" strike="noStrike" cap="none" normalizeH="0" baseline="0" dirty="0" err="1" smtClean="0">
                <a:ln>
                  <a:noFill/>
                </a:ln>
                <a:solidFill>
                  <a:srgbClr val="555555"/>
                </a:solidFill>
                <a:effectLst/>
                <a:latin typeface="Arial" pitchFamily="34" charset="0"/>
                <a:cs typeface="Arial" pitchFamily="34" charset="0"/>
              </a:rPr>
              <a:t>Merkezli</a:t>
            </a:r>
            <a:r>
              <a:rPr kumimoji="0" lang="en-US" sz="2000" b="1" i="0" u="none" strike="noStrike" cap="none" normalizeH="0" baseline="0" dirty="0" smtClean="0">
                <a:ln>
                  <a:noFill/>
                </a:ln>
                <a:solidFill>
                  <a:srgbClr val="555555"/>
                </a:solidFill>
                <a:effectLst/>
                <a:latin typeface="Arial"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55555"/>
                </a:solidFill>
                <a:effectLst/>
                <a:latin typeface="Arial" pitchFamily="34" charset="0"/>
                <a:cs typeface="Arial" pitchFamily="34" charset="0"/>
              </a:rPr>
              <a:t>Advanced Micro Devices </a:t>
            </a:r>
            <a:r>
              <a:rPr kumimoji="0" lang="en-US" b="0" i="0" u="none" strike="noStrike" cap="none" normalizeH="0" baseline="0" dirty="0" err="1" smtClean="0">
                <a:ln>
                  <a:noFill/>
                </a:ln>
                <a:solidFill>
                  <a:srgbClr val="555555"/>
                </a:solidFill>
                <a:effectLst/>
                <a:latin typeface="Arial" pitchFamily="34" charset="0"/>
                <a:cs typeface="Arial" pitchFamily="34" charset="0"/>
              </a:rPr>
              <a:t>şirketi</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kısaca</a:t>
            </a:r>
            <a:r>
              <a:rPr kumimoji="0" lang="en-US" b="0" i="0" u="none" strike="noStrike" cap="none" normalizeH="0" baseline="0" dirty="0" smtClean="0">
                <a:ln>
                  <a:noFill/>
                </a:ln>
                <a:solidFill>
                  <a:srgbClr val="555555"/>
                </a:solidFill>
                <a:effectLst/>
                <a:latin typeface="Arial" pitchFamily="34" charset="0"/>
                <a:cs typeface="Arial" pitchFamily="34" charset="0"/>
              </a:rPr>
              <a:t> AMD, </a:t>
            </a:r>
            <a:r>
              <a:rPr kumimoji="0" lang="en-US" b="0" i="0" u="none" strike="noStrike" cap="none" normalizeH="0" baseline="0" dirty="0" err="1" smtClean="0">
                <a:ln>
                  <a:noFill/>
                </a:ln>
                <a:solidFill>
                  <a:srgbClr val="555555"/>
                </a:solidFill>
                <a:effectLst/>
                <a:latin typeface="Arial" pitchFamily="34" charset="0"/>
                <a:cs typeface="Arial" pitchFamily="34" charset="0"/>
              </a:rPr>
              <a:t>merkezi</a:t>
            </a:r>
            <a:r>
              <a:rPr kumimoji="0" lang="en-US" b="0" i="0" u="none" strike="noStrike" cap="none" normalizeH="0" baseline="0" dirty="0" smtClean="0">
                <a:ln>
                  <a:noFill/>
                </a:ln>
                <a:solidFill>
                  <a:srgbClr val="555555"/>
                </a:solidFill>
                <a:effectLst/>
                <a:latin typeface="Arial" pitchFamily="34" charset="0"/>
                <a:cs typeface="Arial" pitchFamily="34" charset="0"/>
              </a:rPr>
              <a:t> Austin, </a:t>
            </a:r>
            <a:r>
              <a:rPr kumimoji="0" lang="en-US" b="0" i="0" u="none" strike="noStrike" cap="none" normalizeH="0" baseline="0" dirty="0" err="1" smtClean="0">
                <a:ln>
                  <a:noFill/>
                </a:ln>
                <a:solidFill>
                  <a:srgbClr val="555555"/>
                </a:solidFill>
                <a:effectLst/>
                <a:latin typeface="Arial" pitchFamily="34" charset="0"/>
                <a:cs typeface="Arial" pitchFamily="34" charset="0"/>
              </a:rPr>
              <a:t>Teksas</a:t>
            </a:r>
            <a:r>
              <a:rPr kumimoji="0" lang="en-US" b="0" i="0" u="none" strike="noStrike" cap="none" normalizeH="0" baseline="0" dirty="0" smtClean="0">
                <a:ln>
                  <a:noFill/>
                </a:ln>
                <a:solidFill>
                  <a:srgbClr val="555555"/>
                </a:solidFill>
                <a:effectLst/>
                <a:latin typeface="Arial" pitchFamily="34" charset="0"/>
                <a:cs typeface="Arial" pitchFamily="34" charset="0"/>
              </a:rPr>
              <a:t>, ABD </a:t>
            </a:r>
            <a:r>
              <a:rPr kumimoji="0" lang="en-US" b="0" i="0" u="none" strike="noStrike" cap="none" normalizeH="0" baseline="0" dirty="0" err="1" smtClean="0">
                <a:ln>
                  <a:noFill/>
                </a:ln>
                <a:solidFill>
                  <a:srgbClr val="555555"/>
                </a:solidFill>
                <a:effectLst/>
                <a:latin typeface="Arial" pitchFamily="34" charset="0"/>
                <a:cs typeface="Arial" pitchFamily="34" charset="0"/>
              </a:rPr>
              <a:t>olan</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mikroçip</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üreten</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bir</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şirkettir</a:t>
            </a:r>
            <a:r>
              <a:rPr kumimoji="0" lang="en-US" b="0" i="0" u="none" strike="noStrike" cap="none" normalizeH="0" baseline="0" dirty="0" smtClean="0">
                <a:ln>
                  <a:noFill/>
                </a:ln>
                <a:solidFill>
                  <a:srgbClr val="555555"/>
                </a:solidFill>
                <a:effectLst/>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555555"/>
              </a:solidFill>
              <a:effectLst/>
              <a:latin typeface="Arial" pitchFamily="34" charset="0"/>
              <a:cs typeface="Arial" pitchFamily="34" charset="0"/>
            </a:endParaRPr>
          </a:p>
          <a:p>
            <a:pPr algn="just" defTabSz="914400" eaLnBrk="0" fontAlgn="base" hangingPunct="0">
              <a:spcBef>
                <a:spcPct val="0"/>
              </a:spcBef>
              <a:spcAft>
                <a:spcPct val="0"/>
              </a:spcAft>
            </a:pPr>
            <a:r>
              <a:rPr lang="en-US" dirty="0">
                <a:solidFill>
                  <a:srgbClr val="666666"/>
                </a:solidFill>
                <a:latin typeface="Courier New" pitchFamily="49" charset="0"/>
                <a:cs typeface="Courier New" pitchFamily="49" charset="0"/>
              </a:rPr>
              <a:t>o</a:t>
            </a:r>
            <a:r>
              <a:rPr lang="en-US" dirty="0">
                <a:solidFill>
                  <a:srgbClr val="666666"/>
                </a:solidFill>
                <a:latin typeface="Times New Roman" pitchFamily="18" charset="0"/>
                <a:cs typeface="Times New Roman" pitchFamily="18" charset="0"/>
              </a:rPr>
              <a:t>    </a:t>
            </a:r>
            <a:r>
              <a:rPr lang="en-US" dirty="0" smtClean="0">
                <a:solidFill>
                  <a:srgbClr val="555555"/>
                </a:solidFill>
                <a:latin typeface="Arial" pitchFamily="34" charset="0"/>
                <a:cs typeface="Arial" pitchFamily="34" charset="0"/>
              </a:rPr>
              <a:t>AMD </a:t>
            </a:r>
            <a:r>
              <a:rPr lang="en-US" dirty="0" err="1" smtClean="0">
                <a:solidFill>
                  <a:srgbClr val="555555"/>
                </a:solidFill>
                <a:latin typeface="Arial" pitchFamily="34" charset="0"/>
                <a:cs typeface="Arial" pitchFamily="34" charset="0"/>
              </a:rPr>
              <a:t>Ryzen</a:t>
            </a:r>
            <a:r>
              <a:rPr lang="en-US" dirty="0" smtClean="0">
                <a:solidFill>
                  <a:srgbClr val="555555"/>
                </a:solidFill>
                <a:latin typeface="Arial" pitchFamily="34" charset="0"/>
                <a:cs typeface="Arial" pitchFamily="34" charset="0"/>
              </a:rPr>
              <a:t> </a:t>
            </a:r>
            <a:r>
              <a:rPr lang="en-US" dirty="0" err="1">
                <a:solidFill>
                  <a:srgbClr val="555555"/>
                </a:solidFill>
                <a:latin typeface="Arial" pitchFamily="34" charset="0"/>
                <a:cs typeface="Arial" pitchFamily="34" charset="0"/>
              </a:rPr>
              <a:t>Serisi</a:t>
            </a:r>
            <a:r>
              <a:rPr lang="en-US" dirty="0">
                <a:solidFill>
                  <a:srgbClr val="555555"/>
                </a:solidFill>
                <a:latin typeface="Arial" pitchFamily="34" charset="0"/>
                <a:cs typeface="Arial" pitchFamily="34" charset="0"/>
              </a:rPr>
              <a:t>:</a:t>
            </a:r>
            <a:endParaRPr lang="en-US" dirty="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AMD Duron </a:t>
            </a:r>
            <a:r>
              <a:rPr kumimoji="0" lang="en-US" b="0" i="0" u="none" strike="noStrike" cap="none" normalizeH="0" baseline="0" dirty="0" err="1" smtClean="0">
                <a:ln>
                  <a:noFill/>
                </a:ln>
                <a:solidFill>
                  <a:srgbClr val="555555"/>
                </a:solidFill>
                <a:effectLst/>
                <a:latin typeface="Arial" pitchFamily="34" charset="0"/>
                <a:cs typeface="Arial" pitchFamily="34" charset="0"/>
              </a:rPr>
              <a:t>Serisi</a:t>
            </a:r>
            <a:r>
              <a:rPr kumimoji="0" lang="en-US" b="0" i="0" u="none" strike="noStrike" cap="none" normalizeH="0" baseline="0" dirty="0" smtClean="0">
                <a:ln>
                  <a:noFill/>
                </a:ln>
                <a:solidFill>
                  <a:srgbClr val="555555"/>
                </a:solidFill>
                <a:effectLst/>
                <a:latin typeface="Arial"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AMD Athlon </a:t>
            </a:r>
            <a:r>
              <a:rPr kumimoji="0" lang="en-US" b="0" i="0" u="none" strike="noStrike" cap="none" normalizeH="0" baseline="0" dirty="0" err="1" smtClean="0">
                <a:ln>
                  <a:noFill/>
                </a:ln>
                <a:solidFill>
                  <a:srgbClr val="555555"/>
                </a:solidFill>
                <a:effectLst/>
                <a:latin typeface="Arial" pitchFamily="34" charset="0"/>
                <a:cs typeface="Arial" pitchFamily="34" charset="0"/>
              </a:rPr>
              <a:t>Serisi</a:t>
            </a:r>
            <a:r>
              <a:rPr kumimoji="0" lang="en-US" b="0" i="0" u="none" strike="noStrike" cap="none" normalizeH="0" baseline="0" dirty="0" smtClean="0">
                <a:ln>
                  <a:noFill/>
                </a:ln>
                <a:solidFill>
                  <a:srgbClr val="555555"/>
                </a:solidFill>
                <a:effectLst/>
                <a:latin typeface="Arial"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AMD Sempron </a:t>
            </a:r>
            <a:r>
              <a:rPr kumimoji="0" lang="en-US" b="0" i="0" u="none" strike="noStrike" cap="none" normalizeH="0" baseline="0" dirty="0" err="1" smtClean="0">
                <a:ln>
                  <a:noFill/>
                </a:ln>
                <a:solidFill>
                  <a:srgbClr val="555555"/>
                </a:solidFill>
                <a:effectLst/>
                <a:latin typeface="Arial" pitchFamily="34" charset="0"/>
                <a:cs typeface="Arial" pitchFamily="34" charset="0"/>
              </a:rPr>
              <a:t>Serisi</a:t>
            </a:r>
            <a:r>
              <a:rPr kumimoji="0" lang="en-US" b="0" i="0" u="none" strike="noStrike" cap="none" normalizeH="0" baseline="0" dirty="0" smtClean="0">
                <a:ln>
                  <a:noFill/>
                </a:ln>
                <a:solidFill>
                  <a:srgbClr val="555555"/>
                </a:solidFill>
                <a:effectLst/>
                <a:latin typeface="Arial"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66"/>
                </a:solidFill>
                <a:effectLst/>
                <a:latin typeface="Courier New" pitchFamily="49" charset="0"/>
                <a:cs typeface="Courier New" pitchFamily="49" charset="0"/>
              </a:rPr>
              <a:t>o</a:t>
            </a:r>
            <a:r>
              <a:rPr kumimoji="0" lang="en-US" b="0" i="0" u="none" strike="noStrike" cap="none" normalizeH="0" baseline="0" dirty="0" smtClean="0">
                <a:ln>
                  <a:noFill/>
                </a:ln>
                <a:solidFill>
                  <a:srgbClr val="666666"/>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555555"/>
                </a:solidFill>
                <a:effectLst/>
                <a:latin typeface="Arial" pitchFamily="34" charset="0"/>
                <a:cs typeface="Arial" pitchFamily="34" charset="0"/>
              </a:rPr>
              <a:t>AMD </a:t>
            </a:r>
            <a:r>
              <a:rPr kumimoji="0" lang="en-US" b="0" i="0" u="none" strike="noStrike" cap="none" normalizeH="0" baseline="0" dirty="0" err="1" smtClean="0">
                <a:ln>
                  <a:noFill/>
                </a:ln>
                <a:solidFill>
                  <a:srgbClr val="555555"/>
                </a:solidFill>
                <a:effectLst/>
                <a:latin typeface="Arial" pitchFamily="34" charset="0"/>
                <a:cs typeface="Arial" pitchFamily="34" charset="0"/>
              </a:rPr>
              <a:t>Phenom</a:t>
            </a:r>
            <a:r>
              <a:rPr kumimoji="0" lang="en-US" b="0" i="0" u="none" strike="noStrike" cap="none" normalizeH="0" baseline="0" dirty="0" smtClean="0">
                <a:ln>
                  <a:noFill/>
                </a:ln>
                <a:solidFill>
                  <a:srgbClr val="555555"/>
                </a:solidFill>
                <a:effectLst/>
                <a:latin typeface="Arial" pitchFamily="34" charset="0"/>
                <a:cs typeface="Arial" pitchFamily="34" charset="0"/>
              </a:rPr>
              <a:t> </a:t>
            </a:r>
            <a:r>
              <a:rPr kumimoji="0" lang="en-US" b="0" i="0" u="none" strike="noStrike" cap="none" normalizeH="0" baseline="0" dirty="0" err="1" smtClean="0">
                <a:ln>
                  <a:noFill/>
                </a:ln>
                <a:solidFill>
                  <a:srgbClr val="555555"/>
                </a:solidFill>
                <a:effectLst/>
                <a:latin typeface="Arial" pitchFamily="34" charset="0"/>
                <a:cs typeface="Arial" pitchFamily="34" charset="0"/>
              </a:rPr>
              <a:t>Serisi</a:t>
            </a:r>
            <a:r>
              <a:rPr kumimoji="0" lang="en-US" b="0" i="0" u="none" strike="noStrike" cap="none" normalizeH="0" baseline="0" dirty="0" smtClean="0">
                <a:ln>
                  <a:noFill/>
                </a:ln>
                <a:solidFill>
                  <a:srgbClr val="555555"/>
                </a:solidFill>
                <a:effectLst/>
                <a:latin typeface="Arial"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92595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a:t>İşlemciler temelde </a:t>
            </a:r>
            <a:r>
              <a:rPr lang="tr-TR" sz="2400" b="1" dirty="0">
                <a:solidFill>
                  <a:schemeClr val="accent3"/>
                </a:solidFill>
              </a:rPr>
              <a:t>transistörlerden</a:t>
            </a:r>
            <a:r>
              <a:rPr lang="tr-TR" sz="2400" dirty="0">
                <a:solidFill>
                  <a:schemeClr val="accent3"/>
                </a:solidFill>
              </a:rPr>
              <a:t> </a:t>
            </a:r>
            <a:r>
              <a:rPr lang="tr-TR" sz="2400" dirty="0"/>
              <a:t>oluşurlar. Transistörler </a:t>
            </a:r>
            <a:r>
              <a:rPr lang="tr-TR" sz="2400" b="1" i="1" dirty="0"/>
              <a:t>aritmetik</a:t>
            </a:r>
            <a:r>
              <a:rPr lang="tr-TR" sz="2400" dirty="0"/>
              <a:t> ve </a:t>
            </a:r>
            <a:r>
              <a:rPr lang="tr-TR" sz="2400" b="1" i="1" dirty="0"/>
              <a:t>mantık</a:t>
            </a:r>
            <a:r>
              <a:rPr lang="tr-TR" sz="2400" dirty="0"/>
              <a:t> işlemlerini yapacak şekilde organize olmuşlardır. </a:t>
            </a:r>
            <a:endParaRPr lang="en-US" sz="2400" dirty="0" smtClean="0"/>
          </a:p>
          <a:p>
            <a:pPr lvl="1"/>
            <a:r>
              <a:rPr lang="tr-TR" sz="2200" b="1" i="1" dirty="0" smtClean="0"/>
              <a:t>Aritmetik </a:t>
            </a:r>
            <a:r>
              <a:rPr lang="tr-TR" sz="2200" b="1" i="1" dirty="0"/>
              <a:t>işlemler</a:t>
            </a:r>
            <a:r>
              <a:rPr lang="tr-TR" sz="2200" dirty="0"/>
              <a:t> toplama, çıkarma gibi işlemlerdir. Bazı işlemciler çarpma ve bölme işlemi için de bu iki işlemi kullanırlar. </a:t>
            </a:r>
            <a:endParaRPr lang="en-US" sz="2200" dirty="0" smtClean="0"/>
          </a:p>
          <a:p>
            <a:pPr lvl="1"/>
            <a:r>
              <a:rPr lang="tr-TR" sz="2200" b="1" i="1" dirty="0" smtClean="0"/>
              <a:t>Mantık </a:t>
            </a:r>
            <a:r>
              <a:rPr lang="tr-TR" sz="2200" b="1" i="1" dirty="0"/>
              <a:t>işlemleri </a:t>
            </a:r>
            <a:r>
              <a:rPr lang="tr-TR" sz="2200" dirty="0"/>
              <a:t>ise VE, VEYA, DEĞİL gibi işlemlerdir. Mantık işlemlerinin matematiksel olarak ifade edildiği sisteme </a:t>
            </a:r>
            <a:r>
              <a:rPr lang="tr-TR" sz="2200" b="1" dirty="0"/>
              <a:t>Boole cebri </a:t>
            </a:r>
            <a:r>
              <a:rPr lang="tr-TR" sz="2200" dirty="0"/>
              <a:t>denir. </a:t>
            </a:r>
            <a:endParaRPr lang="en-US" sz="2200" dirty="0" smtClean="0"/>
          </a:p>
          <a:p>
            <a:pPr lvl="1"/>
            <a:r>
              <a:rPr lang="tr-TR" sz="2200" i="1" dirty="0" smtClean="0"/>
              <a:t>Boole </a:t>
            </a:r>
            <a:r>
              <a:rPr lang="tr-TR" sz="2200" i="1" dirty="0"/>
              <a:t>cebrinde verilen bir fonksiyonun doğruluk tablosu üzerinde sadeleştirme işlemi uygulanarak, bu fonksiyonu gerçekleştirecek devrenin daha sade ve daha az devre elemanı ile gerçekleştirilmesi sağlanır.</a:t>
            </a:r>
          </a:p>
          <a:p>
            <a:endParaRPr lang="en-US" sz="2400" b="1" dirty="0" smtClean="0"/>
          </a:p>
        </p:txBody>
      </p:sp>
    </p:spTree>
    <p:extLst>
      <p:ext uri="{BB962C8B-B14F-4D97-AF65-F5344CB8AC3E}">
        <p14:creationId xmlns:p14="http://schemas.microsoft.com/office/powerpoint/2010/main" val="14310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Ders</a:t>
            </a:r>
            <a:r>
              <a:rPr lang="en-US" dirty="0" smtClean="0"/>
              <a:t> </a:t>
            </a:r>
            <a:r>
              <a:rPr lang="en-US" dirty="0" err="1" smtClean="0"/>
              <a:t>Sorumluları</a:t>
            </a:r>
            <a:endParaRPr lang="tr-TR" dirty="0"/>
          </a:p>
        </p:txBody>
      </p:sp>
      <p:sp>
        <p:nvSpPr>
          <p:cNvPr id="3" name="İçerik Yer Tutucusu 2"/>
          <p:cNvSpPr>
            <a:spLocks noGrp="1"/>
          </p:cNvSpPr>
          <p:nvPr>
            <p:ph idx="1"/>
          </p:nvPr>
        </p:nvSpPr>
        <p:spPr/>
        <p:txBody>
          <a:bodyPr>
            <a:noAutofit/>
          </a:bodyPr>
          <a:lstStyle/>
          <a:p>
            <a:r>
              <a:rPr lang="tr-TR" sz="3200" dirty="0" smtClean="0"/>
              <a:t>Dr. </a:t>
            </a:r>
            <a:r>
              <a:rPr lang="tr-TR" sz="3200" dirty="0" err="1" smtClean="0"/>
              <a:t>Öğr</a:t>
            </a:r>
            <a:r>
              <a:rPr lang="tr-TR" sz="3200" dirty="0" smtClean="0"/>
              <a:t>. Üyesi Sait Ali UYMAZ </a:t>
            </a:r>
          </a:p>
          <a:p>
            <a:pPr marL="0" indent="0">
              <a:buNone/>
            </a:pPr>
            <a:r>
              <a:rPr lang="tr-TR" sz="3200" dirty="0" smtClean="0"/>
              <a:t>(öğrenci </a:t>
            </a:r>
            <a:r>
              <a:rPr lang="tr-TR" sz="3200" dirty="0" err="1" smtClean="0"/>
              <a:t>no’nun</a:t>
            </a:r>
            <a:r>
              <a:rPr lang="tr-TR" sz="3200" dirty="0" smtClean="0"/>
              <a:t> son hanesi tek olanlar)</a:t>
            </a:r>
          </a:p>
          <a:p>
            <a:pPr marL="0" indent="0">
              <a:buNone/>
            </a:pPr>
            <a:endParaRPr lang="tr-TR" sz="3200" dirty="0" smtClean="0"/>
          </a:p>
          <a:p>
            <a:r>
              <a:rPr lang="tr-TR" sz="3200" dirty="0" smtClean="0"/>
              <a:t>Dr. </a:t>
            </a:r>
            <a:r>
              <a:rPr lang="tr-TR" sz="3200" dirty="0" err="1" smtClean="0"/>
              <a:t>Öğr</a:t>
            </a:r>
            <a:r>
              <a:rPr lang="tr-TR" sz="3200" dirty="0" smtClean="0"/>
              <a:t>. Üyesi Sedat KORKMAZ </a:t>
            </a:r>
          </a:p>
          <a:p>
            <a:pPr marL="0" indent="0">
              <a:buNone/>
            </a:pPr>
            <a:r>
              <a:rPr lang="tr-TR" sz="3200" dirty="0" smtClean="0"/>
              <a:t>(öğrenci </a:t>
            </a:r>
            <a:r>
              <a:rPr lang="tr-TR" sz="3200" dirty="0" err="1" smtClean="0"/>
              <a:t>no’nun</a:t>
            </a:r>
            <a:r>
              <a:rPr lang="tr-TR" sz="3200" dirty="0" smtClean="0"/>
              <a:t> son hanesi çift olanlar)</a:t>
            </a:r>
            <a:endParaRPr lang="tr-TR" sz="3200" dirty="0"/>
          </a:p>
        </p:txBody>
      </p:sp>
    </p:spTree>
    <p:extLst>
      <p:ext uri="{BB962C8B-B14F-4D97-AF65-F5344CB8AC3E}">
        <p14:creationId xmlns:p14="http://schemas.microsoft.com/office/powerpoint/2010/main" val="3858381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a:t>Mantık </a:t>
            </a:r>
            <a:r>
              <a:rPr lang="tr-TR" sz="2400" dirty="0" smtClean="0"/>
              <a:t>devreleri </a:t>
            </a:r>
            <a:r>
              <a:rPr lang="tr-TR" sz="2400" b="1" dirty="0"/>
              <a:t>birleşik</a:t>
            </a:r>
            <a:r>
              <a:rPr lang="tr-TR" sz="2400" dirty="0"/>
              <a:t> ve </a:t>
            </a:r>
            <a:r>
              <a:rPr lang="tr-TR" sz="2400" b="1" dirty="0"/>
              <a:t>sıralı</a:t>
            </a:r>
            <a:r>
              <a:rPr lang="tr-TR" sz="2400" dirty="0"/>
              <a:t> olarak ikiye ayrılırlar. Bu iki tür devrenin temel farkı hafızanın varlığıdır. </a:t>
            </a:r>
            <a:endParaRPr lang="en-US" sz="2400" dirty="0" smtClean="0"/>
          </a:p>
          <a:p>
            <a:r>
              <a:rPr lang="tr-TR" sz="2400" b="1" i="1" dirty="0" smtClean="0"/>
              <a:t>Birleşik </a:t>
            </a:r>
            <a:r>
              <a:rPr lang="tr-TR" sz="2400" b="1" i="1" dirty="0"/>
              <a:t>mantık devreleri </a:t>
            </a:r>
            <a:r>
              <a:rPr lang="tr-TR" sz="2400" dirty="0" smtClean="0"/>
              <a:t>girişe </a:t>
            </a:r>
            <a:r>
              <a:rPr lang="tr-TR" sz="2400" dirty="0"/>
              <a:t>ne uygulanırsa sonucu ona göre üretir, bu devreler genelde </a:t>
            </a:r>
            <a:r>
              <a:rPr lang="tr-TR" sz="2400" b="1" dirty="0">
                <a:solidFill>
                  <a:schemeClr val="accent3"/>
                </a:solidFill>
              </a:rPr>
              <a:t>ve</a:t>
            </a:r>
            <a:r>
              <a:rPr lang="tr-TR" sz="2400" dirty="0">
                <a:solidFill>
                  <a:schemeClr val="accent3"/>
                </a:solidFill>
              </a:rPr>
              <a:t> </a:t>
            </a:r>
            <a:r>
              <a:rPr lang="en-US" sz="2400" dirty="0" smtClean="0"/>
              <a:t>/ </a:t>
            </a:r>
            <a:r>
              <a:rPr lang="tr-TR" sz="2400" b="1" dirty="0" smtClean="0">
                <a:solidFill>
                  <a:schemeClr val="accent3"/>
                </a:solidFill>
              </a:rPr>
              <a:t>veya</a:t>
            </a:r>
            <a:r>
              <a:rPr lang="tr-TR" sz="2400" dirty="0" smtClean="0">
                <a:solidFill>
                  <a:schemeClr val="accent3"/>
                </a:solidFill>
              </a:rPr>
              <a:t> </a:t>
            </a:r>
            <a:r>
              <a:rPr lang="tr-TR" sz="2400" dirty="0"/>
              <a:t>gibi mantık kapılarından oluşur. </a:t>
            </a:r>
          </a:p>
          <a:p>
            <a:r>
              <a:rPr lang="tr-TR" sz="2400" b="1" i="1" dirty="0"/>
              <a:t>Sıralı mantık devrelerinin</a:t>
            </a:r>
            <a:r>
              <a:rPr lang="tr-TR" sz="2400" dirty="0"/>
              <a:t> çıkışı hem girişlerine hem de devrelerin o an hafızada tuttukları durumlarına bağlıdır. Bu devreler saat darbeleriyle çalışır. </a:t>
            </a:r>
            <a:r>
              <a:rPr lang="tr-TR" sz="2400" b="1" dirty="0">
                <a:solidFill>
                  <a:schemeClr val="accent3"/>
                </a:solidFill>
              </a:rPr>
              <a:t>Flip-floplar</a:t>
            </a:r>
            <a:r>
              <a:rPr lang="tr-TR" sz="2400" dirty="0"/>
              <a:t> bu devrelere örnek olarak gösterilebilir. </a:t>
            </a:r>
          </a:p>
          <a:p>
            <a:endParaRPr lang="en-US" sz="2400" b="1" dirty="0" smtClean="0"/>
          </a:p>
        </p:txBody>
      </p:sp>
    </p:spTree>
    <p:extLst>
      <p:ext uri="{BB962C8B-B14F-4D97-AF65-F5344CB8AC3E}">
        <p14:creationId xmlns:p14="http://schemas.microsoft.com/office/powerpoint/2010/main" val="100657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smtClean="0"/>
              <a:t>MİB’</a:t>
            </a:r>
            <a:r>
              <a:rPr lang="en-US" sz="2400" dirty="0" smtClean="0"/>
              <a:t>n</a:t>
            </a:r>
            <a:r>
              <a:rPr lang="tr-TR" sz="2400" dirty="0" smtClean="0"/>
              <a:t>in, </a:t>
            </a:r>
            <a:r>
              <a:rPr lang="tr-TR" sz="2400" dirty="0"/>
              <a:t>anabellek, ikincil bellek ve çevre birimleriyle haberleşmesini, kontrol etmesini tanımlayan modele «</a:t>
            </a:r>
            <a:r>
              <a:rPr lang="tr-TR" sz="2400" b="1" dirty="0"/>
              <a:t>bilgisayar mimarisi</a:t>
            </a:r>
            <a:r>
              <a:rPr lang="tr-TR" sz="2400" dirty="0"/>
              <a:t>» denir. </a:t>
            </a:r>
            <a:endParaRPr lang="en-US" sz="2400" dirty="0" smtClean="0"/>
          </a:p>
          <a:p>
            <a:pPr lvl="1"/>
            <a:r>
              <a:rPr lang="tr-TR" sz="2200" dirty="0" smtClean="0"/>
              <a:t>Bilgisayarlar farklı mimarilere sahip ol</a:t>
            </a:r>
            <a:r>
              <a:rPr lang="en-US" sz="2200" dirty="0" smtClean="0"/>
              <a:t>s</a:t>
            </a:r>
            <a:r>
              <a:rPr lang="tr-TR" sz="2200" dirty="0" smtClean="0"/>
              <a:t>a da genel olarak temel bileşenlerin hepsine sahiptir.</a:t>
            </a:r>
            <a:r>
              <a:rPr lang="en-US" sz="2200" dirty="0"/>
              <a:t> </a:t>
            </a:r>
            <a:r>
              <a:rPr lang="en-US" sz="2200" dirty="0" err="1"/>
              <a:t>Bilgisayar</a:t>
            </a:r>
            <a:r>
              <a:rPr lang="en-US" sz="2200" dirty="0"/>
              <a:t> </a:t>
            </a:r>
            <a:r>
              <a:rPr lang="en-US" sz="2200" dirty="0" err="1"/>
              <a:t>mimarisi</a:t>
            </a:r>
            <a:r>
              <a:rPr lang="en-US" sz="2200" dirty="0"/>
              <a:t> </a:t>
            </a:r>
            <a:r>
              <a:rPr lang="en-US" sz="2200" dirty="0" err="1" smtClean="0"/>
              <a:t>çeşitleri</a:t>
            </a:r>
            <a:r>
              <a:rPr lang="en-US" sz="2200" dirty="0" smtClean="0"/>
              <a:t>: </a:t>
            </a:r>
            <a:endParaRPr lang="en-US" sz="2200" dirty="0"/>
          </a:p>
          <a:p>
            <a:pPr lvl="2"/>
            <a:r>
              <a:rPr lang="en-US" sz="2000" dirty="0" err="1" smtClean="0"/>
              <a:t>Kuantum</a:t>
            </a:r>
            <a:r>
              <a:rPr lang="en-US" sz="2000" dirty="0" smtClean="0"/>
              <a:t> </a:t>
            </a:r>
            <a:r>
              <a:rPr lang="en-US" sz="2000" dirty="0" err="1" smtClean="0"/>
              <a:t>bilgisayarları</a:t>
            </a:r>
            <a:endParaRPr lang="en-US" sz="2000" dirty="0"/>
          </a:p>
          <a:p>
            <a:pPr lvl="2"/>
            <a:r>
              <a:rPr lang="en-US" sz="2000" dirty="0" err="1" smtClean="0"/>
              <a:t>Numa</a:t>
            </a:r>
            <a:r>
              <a:rPr lang="en-US" sz="2000" dirty="0" smtClean="0"/>
              <a:t> </a:t>
            </a:r>
            <a:r>
              <a:rPr lang="en-US" sz="2000" dirty="0" err="1"/>
              <a:t>bilgisayarlar</a:t>
            </a:r>
            <a:r>
              <a:rPr lang="en-US" sz="2000" dirty="0"/>
              <a:t> (</a:t>
            </a:r>
            <a:r>
              <a:rPr lang="en-US" sz="2000" dirty="0" err="1"/>
              <a:t>paylaşımlı</a:t>
            </a:r>
            <a:r>
              <a:rPr lang="en-US" sz="2000" dirty="0"/>
              <a:t> </a:t>
            </a:r>
            <a:r>
              <a:rPr lang="en-US" sz="2000" dirty="0" err="1"/>
              <a:t>bellek</a:t>
            </a:r>
            <a:r>
              <a:rPr lang="en-US" sz="2000" dirty="0"/>
              <a:t> </a:t>
            </a:r>
            <a:r>
              <a:rPr lang="en-US" sz="2000" dirty="0" err="1"/>
              <a:t>mimarisi</a:t>
            </a:r>
            <a:r>
              <a:rPr lang="en-US" sz="2000" dirty="0"/>
              <a:t>)</a:t>
            </a:r>
          </a:p>
          <a:p>
            <a:pPr lvl="2"/>
            <a:r>
              <a:rPr lang="en-US" sz="2000" dirty="0" smtClean="0"/>
              <a:t>von </a:t>
            </a:r>
            <a:r>
              <a:rPr lang="en-US" sz="2000" dirty="0"/>
              <a:t>Neumann </a:t>
            </a:r>
            <a:r>
              <a:rPr lang="en-US" sz="2000" dirty="0" err="1" smtClean="0"/>
              <a:t>bilgisayarları</a:t>
            </a:r>
            <a:endParaRPr lang="en-US" sz="2000" dirty="0"/>
          </a:p>
        </p:txBody>
      </p:sp>
    </p:spTree>
    <p:extLst>
      <p:ext uri="{BB962C8B-B14F-4D97-AF65-F5344CB8AC3E}">
        <p14:creationId xmlns:p14="http://schemas.microsoft.com/office/powerpoint/2010/main" val="2404721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fontScale="92500"/>
          </a:bodyPr>
          <a:lstStyle/>
          <a:p>
            <a:r>
              <a:rPr lang="en-US" sz="2600" b="1" dirty="0" smtClean="0"/>
              <a:t>1. </a:t>
            </a:r>
            <a:r>
              <a:rPr lang="en-US" sz="2600" b="1" dirty="0" err="1" smtClean="0"/>
              <a:t>Merkezi</a:t>
            </a:r>
            <a:r>
              <a:rPr lang="en-US" sz="2600" b="1" dirty="0" smtClean="0"/>
              <a:t> </a:t>
            </a:r>
            <a:r>
              <a:rPr lang="en-US" sz="2600" b="1" dirty="0" err="1" smtClean="0"/>
              <a:t>İşlem</a:t>
            </a:r>
            <a:r>
              <a:rPr lang="en-US" sz="2600" b="1" dirty="0" smtClean="0"/>
              <a:t> </a:t>
            </a:r>
            <a:r>
              <a:rPr lang="en-US" sz="2600" b="1" dirty="0" err="1" smtClean="0"/>
              <a:t>Birimi</a:t>
            </a:r>
            <a:r>
              <a:rPr lang="en-US" sz="2600" b="1" dirty="0" smtClean="0"/>
              <a:t> – MİB </a:t>
            </a:r>
            <a:r>
              <a:rPr lang="en-US" sz="2600" b="1" dirty="0"/>
              <a:t>(Central Processing </a:t>
            </a:r>
            <a:r>
              <a:rPr lang="en-US" sz="2600" b="1" dirty="0" smtClean="0"/>
              <a:t>Unit – CPU)</a:t>
            </a:r>
          </a:p>
          <a:p>
            <a:r>
              <a:rPr lang="tr-TR" sz="2400" dirty="0"/>
              <a:t>MİB’e ne yapacağını söylemenin en alt düzeyde ve en zor yolu makine kodudur. </a:t>
            </a:r>
            <a:endParaRPr lang="en-US" sz="2400" dirty="0" smtClean="0"/>
          </a:p>
          <a:p>
            <a:pPr lvl="1"/>
            <a:r>
              <a:rPr lang="tr-TR" sz="2200" dirty="0" smtClean="0"/>
              <a:t>Makine </a:t>
            </a:r>
            <a:r>
              <a:rPr lang="tr-TR" sz="2200" dirty="0"/>
              <a:t>kodu 1 ve 0’lardan </a:t>
            </a:r>
            <a:r>
              <a:rPr lang="tr-TR" sz="2200" dirty="0" smtClean="0"/>
              <a:t>oluşur</a:t>
            </a:r>
            <a:endParaRPr lang="en-US" sz="2200" dirty="0" smtClean="0"/>
          </a:p>
          <a:p>
            <a:pPr lvl="1"/>
            <a:r>
              <a:rPr lang="tr-TR" sz="2200" dirty="0" smtClean="0"/>
              <a:t>MİB </a:t>
            </a:r>
            <a:r>
              <a:rPr lang="tr-TR" sz="2200" dirty="0"/>
              <a:t>bu </a:t>
            </a:r>
            <a:r>
              <a:rPr lang="tr-TR" sz="2200" dirty="0" smtClean="0"/>
              <a:t>kodu </a:t>
            </a:r>
            <a:r>
              <a:rPr lang="tr-TR" sz="2200" dirty="0"/>
              <a:t>anlamak için bir yorumlayıcıya ve derleyiciye ihtiyaç duymaz. </a:t>
            </a:r>
            <a:endParaRPr lang="en-US" sz="2200" dirty="0" smtClean="0"/>
          </a:p>
          <a:p>
            <a:pPr lvl="1"/>
            <a:r>
              <a:rPr lang="tr-TR" sz="2200" dirty="0" smtClean="0"/>
              <a:t>Fakat </a:t>
            </a:r>
            <a:r>
              <a:rPr lang="tr-TR" sz="2200" dirty="0"/>
              <a:t>her işlemci modelinin veya mimarisinin makine kodu farklı olacağı için bir MİB’e yazdığını makine kodu başka bir MİB’de çalışmayabilir. </a:t>
            </a:r>
          </a:p>
          <a:p>
            <a:pPr lvl="1"/>
            <a:r>
              <a:rPr lang="tr-TR" sz="2200" dirty="0"/>
              <a:t>Makine koduyla program yazmak zor olduğu için, işlemci komutu düzeyinde simgeleştirme yapan </a:t>
            </a:r>
            <a:r>
              <a:rPr lang="tr-TR" sz="2200" b="1" i="1" dirty="0"/>
              <a:t>assembly</a:t>
            </a:r>
            <a:r>
              <a:rPr lang="tr-TR" sz="2200" dirty="0"/>
              <a:t> dili geliştirilmiştir. Örneğin toplama işleminin makine kodu 0xFB iken, assembly dilinde «add» kelimesidir. </a:t>
            </a:r>
          </a:p>
          <a:p>
            <a:endParaRPr lang="en-US" sz="2400" b="1" dirty="0" smtClean="0"/>
          </a:p>
        </p:txBody>
      </p:sp>
    </p:spTree>
    <p:extLst>
      <p:ext uri="{BB962C8B-B14F-4D97-AF65-F5344CB8AC3E}">
        <p14:creationId xmlns:p14="http://schemas.microsoft.com/office/powerpoint/2010/main" val="2404721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1. </a:t>
            </a:r>
            <a:r>
              <a:rPr lang="en-US" sz="2400" b="1" dirty="0" err="1" smtClean="0"/>
              <a:t>Merkezi</a:t>
            </a:r>
            <a:r>
              <a:rPr lang="en-US" sz="2400" b="1" dirty="0" smtClean="0"/>
              <a:t> </a:t>
            </a:r>
            <a:r>
              <a:rPr lang="en-US" sz="2400" b="1" dirty="0" err="1" smtClean="0"/>
              <a:t>İşlem</a:t>
            </a:r>
            <a:r>
              <a:rPr lang="en-US" sz="2400" b="1" dirty="0" smtClean="0"/>
              <a:t> </a:t>
            </a:r>
            <a:r>
              <a:rPr lang="en-US" sz="2400" b="1" dirty="0" err="1" smtClean="0"/>
              <a:t>Birimi</a:t>
            </a:r>
            <a:r>
              <a:rPr lang="en-US" sz="2400" b="1" dirty="0" smtClean="0"/>
              <a:t> – MİB </a:t>
            </a:r>
            <a:r>
              <a:rPr lang="en-US" sz="2400" b="1" dirty="0"/>
              <a:t>(Central Processing </a:t>
            </a:r>
            <a:r>
              <a:rPr lang="en-US" sz="2400" b="1" dirty="0" smtClean="0"/>
              <a:t>Unit – CPU)</a:t>
            </a:r>
          </a:p>
          <a:p>
            <a:r>
              <a:rPr lang="tr-TR" sz="2400" dirty="0"/>
              <a:t>MİB’in içinde </a:t>
            </a:r>
            <a:r>
              <a:rPr lang="tr-TR" sz="2400" b="1" i="1" dirty="0" smtClean="0"/>
              <a:t>saklayıcılar</a:t>
            </a:r>
            <a:r>
              <a:rPr lang="en-US" sz="2400" b="1" i="1" dirty="0" smtClean="0"/>
              <a:t>,</a:t>
            </a:r>
            <a:r>
              <a:rPr lang="tr-TR" sz="2400" i="1" dirty="0" smtClean="0"/>
              <a:t> </a:t>
            </a:r>
            <a:r>
              <a:rPr lang="tr-TR" sz="2400" b="1" i="1" dirty="0"/>
              <a:t>kontrol birimleri </a:t>
            </a:r>
            <a:r>
              <a:rPr lang="tr-TR" sz="2400" i="1" dirty="0"/>
              <a:t>ve </a:t>
            </a:r>
            <a:r>
              <a:rPr lang="tr-TR" sz="2400" b="1" i="1" dirty="0"/>
              <a:t>Artimetik Lojik Birim</a:t>
            </a:r>
            <a:r>
              <a:rPr lang="tr-TR" sz="2400" i="1" dirty="0"/>
              <a:t> (</a:t>
            </a:r>
            <a:r>
              <a:rPr lang="tr-TR" sz="2400" b="1" i="1" dirty="0"/>
              <a:t>ALU</a:t>
            </a:r>
            <a:r>
              <a:rPr lang="tr-TR" sz="2400" i="1" dirty="0"/>
              <a:t>) </a:t>
            </a:r>
            <a:r>
              <a:rPr lang="tr-TR" sz="2400" dirty="0"/>
              <a:t>bulunmaktadır. </a:t>
            </a:r>
          </a:p>
          <a:p>
            <a:r>
              <a:rPr lang="tr-TR" sz="2400" dirty="0"/>
              <a:t>Saklayıcılar verilerin geçici olarak saklanmasında kullanılan hızlı bellek parçalarıdır. Bu birimlerin kapasiteleri çok küçüktür.</a:t>
            </a:r>
          </a:p>
          <a:p>
            <a:r>
              <a:rPr lang="tr-TR" sz="2400" dirty="0"/>
              <a:t>Kontrol birimleri, işlemci ile çevre birimlerini ve bellekleri birbirine bağlayan veriyolu arasında koordinasyonu ve veri alışverişini kontrol eden birimlerdir.</a:t>
            </a:r>
          </a:p>
          <a:p>
            <a:endParaRPr lang="en-US" sz="2400" b="1" dirty="0" smtClean="0"/>
          </a:p>
        </p:txBody>
      </p:sp>
    </p:spTree>
    <p:extLst>
      <p:ext uri="{BB962C8B-B14F-4D97-AF65-F5344CB8AC3E}">
        <p14:creationId xmlns:p14="http://schemas.microsoft.com/office/powerpoint/2010/main" val="314847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lnSpcReduction="10000"/>
          </a:bodyPr>
          <a:lstStyle/>
          <a:p>
            <a:r>
              <a:rPr lang="tr-TR" sz="2400" b="1" dirty="0" smtClean="0"/>
              <a:t>1. Merkezi İşlem Birimi – MİB (Central Processing Unit – CPU)</a:t>
            </a:r>
          </a:p>
          <a:p>
            <a:r>
              <a:rPr lang="tr-TR" sz="2400" dirty="0" smtClean="0"/>
              <a:t>Günümüz bilgisayarları ile temel bilgisayarın MİB iç yapısı arasında yeni gelişmeler neticesinde farklar vardır. </a:t>
            </a:r>
          </a:p>
          <a:p>
            <a:pPr lvl="1"/>
            <a:r>
              <a:rPr lang="tr-TR" sz="2200" dirty="0" smtClean="0"/>
              <a:t>1. ALU ya destek olarak FPU birimi (kayan noktalı birim) binary olarak kaydırma yani çarpma ve bölme gibi zorlu işlemleri yapan ayrı birim eklenmiştir. </a:t>
            </a:r>
          </a:p>
          <a:p>
            <a:pPr lvl="1"/>
            <a:r>
              <a:rPr lang="tr-TR" sz="2200" dirty="0" smtClean="0"/>
              <a:t>2. Grafik işlemleri için MMX (multimedya komut seti) birimi eklenmiştir. </a:t>
            </a:r>
          </a:p>
          <a:p>
            <a:pPr lvl="1"/>
            <a:r>
              <a:rPr lang="tr-TR" sz="2200" dirty="0" smtClean="0"/>
              <a:t>3. Von Neumann dar boğazı (kilitlenmesi) olarak bilinen veri ve komutların tek bellekten geldiği için veri yolunda yaşanan yavaşlıkları aşmak için; program komutları işlemci üzerindeki CACHE(L1,</a:t>
            </a:r>
            <a:r>
              <a:rPr lang="en-US" sz="2200" dirty="0" smtClean="0"/>
              <a:t> </a:t>
            </a:r>
            <a:r>
              <a:rPr lang="tr-TR" sz="2200" dirty="0" smtClean="0"/>
              <a:t>L2,</a:t>
            </a:r>
            <a:r>
              <a:rPr lang="en-US" sz="2200" dirty="0" smtClean="0"/>
              <a:t> </a:t>
            </a:r>
            <a:r>
              <a:rPr lang="tr-TR" sz="2200" dirty="0" smtClean="0"/>
              <a:t>L3) ön bellek alanlarında tutularak bu yavaşlık problemi aşılmaya çalışılmıştır.</a:t>
            </a:r>
            <a:endParaRPr lang="tr-TR" sz="2200" b="1" dirty="0" smtClean="0"/>
          </a:p>
        </p:txBody>
      </p:sp>
    </p:spTree>
    <p:extLst>
      <p:ext uri="{BB962C8B-B14F-4D97-AF65-F5344CB8AC3E}">
        <p14:creationId xmlns:p14="http://schemas.microsoft.com/office/powerpoint/2010/main" val="1441228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fontScale="92500" lnSpcReduction="20000"/>
          </a:bodyPr>
          <a:lstStyle/>
          <a:p>
            <a:r>
              <a:rPr lang="en-US" sz="2600" b="1" dirty="0"/>
              <a:t>2</a:t>
            </a:r>
            <a:r>
              <a:rPr lang="en-US" sz="2600" b="1" dirty="0" smtClean="0"/>
              <a:t>. </a:t>
            </a:r>
            <a:r>
              <a:rPr lang="en-US" sz="2600" b="1" dirty="0" err="1" smtClean="0"/>
              <a:t>Bellek</a:t>
            </a:r>
            <a:r>
              <a:rPr lang="en-US" sz="2600" b="1" dirty="0" smtClean="0"/>
              <a:t> (Memory)</a:t>
            </a:r>
          </a:p>
          <a:p>
            <a:pPr lvl="1"/>
            <a:r>
              <a:rPr lang="en-US" sz="2200" dirty="0" smtClean="0"/>
              <a:t>Ç</a:t>
            </a:r>
            <a:r>
              <a:rPr lang="tr-TR" sz="2200" dirty="0" smtClean="0"/>
              <a:t>alıştırılacak </a:t>
            </a:r>
            <a:r>
              <a:rPr lang="tr-TR" sz="2200" dirty="0"/>
              <a:t>programın, </a:t>
            </a:r>
            <a:endParaRPr lang="en-US" sz="2200" dirty="0" smtClean="0"/>
          </a:p>
          <a:p>
            <a:pPr lvl="1"/>
            <a:r>
              <a:rPr lang="en-US" sz="2200" dirty="0" smtClean="0"/>
              <a:t>Ü</a:t>
            </a:r>
            <a:r>
              <a:rPr lang="tr-TR" sz="2200" dirty="0" smtClean="0"/>
              <a:t>zerinde </a:t>
            </a:r>
            <a:r>
              <a:rPr lang="tr-TR" sz="2200" dirty="0"/>
              <a:t>işlem yapılacak verilerin ve </a:t>
            </a:r>
            <a:endParaRPr lang="en-US" sz="2200" dirty="0" smtClean="0"/>
          </a:p>
          <a:p>
            <a:pPr lvl="1"/>
            <a:r>
              <a:rPr lang="en-US" sz="2200" dirty="0" smtClean="0"/>
              <a:t>Ü</a:t>
            </a:r>
            <a:r>
              <a:rPr lang="tr-TR" sz="2200" dirty="0" smtClean="0"/>
              <a:t>retilen </a:t>
            </a:r>
            <a:r>
              <a:rPr lang="tr-TR" sz="2200" dirty="0"/>
              <a:t>sonuçların içinde saklandığı donanımdır. </a:t>
            </a:r>
            <a:endParaRPr lang="en-US" sz="2200" dirty="0" smtClean="0"/>
          </a:p>
          <a:p>
            <a:r>
              <a:rPr lang="tr-TR" sz="2400" dirty="0" smtClean="0"/>
              <a:t>Bilgisayarda </a:t>
            </a:r>
            <a:r>
              <a:rPr lang="tr-TR" sz="2400" dirty="0"/>
              <a:t>en çok kullanılan bellek türü </a:t>
            </a:r>
            <a:r>
              <a:rPr lang="en-US" sz="2400" dirty="0" smtClean="0"/>
              <a:t>R</a:t>
            </a:r>
            <a:r>
              <a:rPr lang="tr-TR" sz="2400" dirty="0" smtClean="0"/>
              <a:t>astgele </a:t>
            </a:r>
            <a:r>
              <a:rPr lang="en-US" sz="2400" dirty="0" smtClean="0"/>
              <a:t>E</a:t>
            </a:r>
            <a:r>
              <a:rPr lang="tr-TR" sz="2400" dirty="0" smtClean="0"/>
              <a:t>rişimli </a:t>
            </a:r>
            <a:r>
              <a:rPr lang="en-US" sz="2400" dirty="0" smtClean="0"/>
              <a:t>B</a:t>
            </a:r>
            <a:r>
              <a:rPr lang="tr-TR" sz="2400" dirty="0" smtClean="0"/>
              <a:t>ellek </a:t>
            </a:r>
            <a:r>
              <a:rPr lang="tr-TR" sz="2400" dirty="0"/>
              <a:t>(</a:t>
            </a:r>
            <a:r>
              <a:rPr lang="tr-TR" sz="2400" b="1" dirty="0"/>
              <a:t>RAM</a:t>
            </a:r>
            <a:r>
              <a:rPr lang="tr-TR" sz="2400" dirty="0"/>
              <a:t>) dir. Bu belleklerin özelliği elektrik kesilince içindeki bilgileri kaybetmesidir.</a:t>
            </a:r>
          </a:p>
          <a:p>
            <a:r>
              <a:rPr lang="tr-TR" sz="2400" b="1" dirty="0">
                <a:solidFill>
                  <a:srgbClr val="FF0000"/>
                </a:solidFill>
              </a:rPr>
              <a:t>Sadece </a:t>
            </a:r>
            <a:r>
              <a:rPr lang="en-US" sz="2400" b="1" dirty="0" err="1" smtClean="0">
                <a:solidFill>
                  <a:srgbClr val="FF0000"/>
                </a:solidFill>
              </a:rPr>
              <a:t>okunabilir</a:t>
            </a:r>
            <a:r>
              <a:rPr lang="tr-TR" sz="2400" b="1" dirty="0" smtClean="0">
                <a:solidFill>
                  <a:srgbClr val="FF0000"/>
                </a:solidFill>
              </a:rPr>
              <a:t> </a:t>
            </a:r>
            <a:r>
              <a:rPr lang="tr-TR" sz="2400" b="1" dirty="0">
                <a:solidFill>
                  <a:srgbClr val="FF0000"/>
                </a:solidFill>
              </a:rPr>
              <a:t>bellekler </a:t>
            </a:r>
            <a:r>
              <a:rPr lang="tr-TR" sz="2400" dirty="0"/>
              <a:t>ise yazma işlemin sadece bir kez yapılabildiği fakat elektrik kesintilerinden etkilenmeyen belleklerdir. Bu yüzden bilgisayarın ilk açılışında çalıştırılacak ve tüm donanımı kontrol edecek program olan </a:t>
            </a:r>
            <a:r>
              <a:rPr lang="tr-TR" sz="2400" b="1" dirty="0">
                <a:solidFill>
                  <a:srgbClr val="FF0000"/>
                </a:solidFill>
              </a:rPr>
              <a:t>BIOS</a:t>
            </a:r>
            <a:r>
              <a:rPr lang="tr-TR" sz="2400" dirty="0"/>
              <a:t> bu tür bir bellekte saklanmaktadır. </a:t>
            </a:r>
            <a:endParaRPr lang="en-US" sz="2400" dirty="0" smtClean="0"/>
          </a:p>
          <a:p>
            <a:r>
              <a:rPr lang="tr-TR" sz="2400" dirty="0" smtClean="0"/>
              <a:t>Kızıl </a:t>
            </a:r>
            <a:r>
              <a:rPr lang="tr-TR" sz="2400" dirty="0"/>
              <a:t>ötesi elektrik kullanarak silinebilen (EPROM) ve elektrik akımı ile tekrar programlanabilen (EEPROM) çeşitleri de vardır. </a:t>
            </a:r>
            <a:r>
              <a:rPr lang="tr-TR" sz="2400" u="sng" dirty="0"/>
              <a:t>EEPROM lar sıkça kullandığımız USB belleklerin temel bileşenleridir</a:t>
            </a:r>
            <a:r>
              <a:rPr lang="tr-TR" sz="2400" dirty="0" smtClean="0"/>
              <a:t>.</a:t>
            </a:r>
            <a:endParaRPr lang="tr-TR" sz="2400" dirty="0"/>
          </a:p>
        </p:txBody>
      </p:sp>
    </p:spTree>
    <p:extLst>
      <p:ext uri="{BB962C8B-B14F-4D97-AF65-F5344CB8AC3E}">
        <p14:creationId xmlns:p14="http://schemas.microsoft.com/office/powerpoint/2010/main" val="1684411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fontScale="92500" lnSpcReduction="20000"/>
          </a:bodyPr>
          <a:lstStyle/>
          <a:p>
            <a:r>
              <a:rPr lang="en-US" sz="2600" b="1" dirty="0"/>
              <a:t>2</a:t>
            </a:r>
            <a:r>
              <a:rPr lang="en-US" sz="2600" b="1" dirty="0" smtClean="0"/>
              <a:t>. </a:t>
            </a:r>
            <a:r>
              <a:rPr lang="en-US" sz="2600" b="1" dirty="0" err="1" smtClean="0"/>
              <a:t>Bellek</a:t>
            </a:r>
            <a:r>
              <a:rPr lang="en-US" sz="2600" b="1" dirty="0" smtClean="0"/>
              <a:t> (Memory)</a:t>
            </a:r>
            <a:endParaRPr lang="en-US" sz="2400" b="1" dirty="0" smtClean="0"/>
          </a:p>
          <a:p>
            <a:r>
              <a:rPr lang="tr-TR" sz="2400" dirty="0"/>
              <a:t>RAM belleğin </a:t>
            </a:r>
            <a:r>
              <a:rPr lang="tr-TR" sz="2400" u="sng" dirty="0"/>
              <a:t>pahalı</a:t>
            </a:r>
            <a:r>
              <a:rPr lang="tr-TR" sz="2400" dirty="0"/>
              <a:t> olması, MİB’in adresleyebileceği </a:t>
            </a:r>
            <a:r>
              <a:rPr lang="tr-TR" sz="2400" u="sng" dirty="0"/>
              <a:t>bellek alanının sınırlı</a:t>
            </a:r>
            <a:r>
              <a:rPr lang="tr-TR" sz="2400" dirty="0"/>
              <a:t> olması nedeniyle </a:t>
            </a:r>
            <a:r>
              <a:rPr lang="tr-TR" sz="2400" b="1" i="1" dirty="0"/>
              <a:t>programların </a:t>
            </a:r>
            <a:r>
              <a:rPr lang="tr-TR" sz="2400" b="1" i="1" dirty="0" smtClean="0"/>
              <a:t>ve </a:t>
            </a:r>
            <a:r>
              <a:rPr lang="tr-TR" sz="2400" b="1" i="1" dirty="0"/>
              <a:t>verilerin saklanması </a:t>
            </a:r>
            <a:r>
              <a:rPr lang="tr-TR" sz="2400" dirty="0"/>
              <a:t>için ikincil bellek kullanılır. </a:t>
            </a:r>
          </a:p>
          <a:p>
            <a:r>
              <a:rPr lang="tr-TR" sz="2400" dirty="0"/>
              <a:t>İkincil belleğe örnek olarak </a:t>
            </a:r>
            <a:r>
              <a:rPr lang="tr-TR" sz="2400" b="1" i="1" dirty="0"/>
              <a:t>CD, DVD ve sabit diskler </a:t>
            </a:r>
            <a:r>
              <a:rPr lang="tr-TR" sz="2400" dirty="0"/>
              <a:t>gösterilebilir. </a:t>
            </a:r>
            <a:endParaRPr lang="en-US" sz="2400" dirty="0" smtClean="0"/>
          </a:p>
          <a:p>
            <a:pPr lvl="1"/>
            <a:r>
              <a:rPr lang="tr-TR" sz="2200" dirty="0" smtClean="0"/>
              <a:t>İkincil </a:t>
            </a:r>
            <a:r>
              <a:rPr lang="tr-TR" sz="2200" dirty="0"/>
              <a:t>belleğin en önemli özelliği elektrik kesintisinden etkilenmemeleri </a:t>
            </a:r>
            <a:r>
              <a:rPr lang="tr-TR" sz="2200" dirty="0" smtClean="0"/>
              <a:t>ve</a:t>
            </a:r>
            <a:endParaRPr lang="en-US" sz="2200" dirty="0" smtClean="0"/>
          </a:p>
          <a:p>
            <a:pPr lvl="1"/>
            <a:r>
              <a:rPr lang="en-US" sz="2200" dirty="0" smtClean="0"/>
              <a:t>K</a:t>
            </a:r>
            <a:r>
              <a:rPr lang="tr-TR" sz="2200" dirty="0" smtClean="0"/>
              <a:t>apasitelerinin </a:t>
            </a:r>
            <a:r>
              <a:rPr lang="tr-TR" sz="2200" dirty="0"/>
              <a:t>büyük olmasıdır. </a:t>
            </a:r>
            <a:r>
              <a:rPr lang="tr-TR" sz="2200" b="1" dirty="0">
                <a:solidFill>
                  <a:schemeClr val="accent3"/>
                </a:solidFill>
              </a:rPr>
              <a:t>Bunun bir dezavantajı olarak da erişim hızları düşüktür</a:t>
            </a:r>
            <a:r>
              <a:rPr lang="tr-TR" sz="2200" dirty="0"/>
              <a:t>.</a:t>
            </a:r>
          </a:p>
          <a:p>
            <a:r>
              <a:rPr lang="tr-TR" sz="2400" dirty="0"/>
              <a:t>Diskler manyetik belleklerdir. Veriler manyetik plakalar üzerindeki alanların farklı polarize olması ile saklanırlar. Okuyucu kafa manyetik diskte ilgili alana gelir bilgiyi okur ve ana belleğe aktarır. Bu okumanın olabilmesi için önce okuyucu kafa ilgili ize gelir sonra disk dönerek okunacak bölgeyi kafanın altına getirir. </a:t>
            </a:r>
          </a:p>
        </p:txBody>
      </p:sp>
    </p:spTree>
    <p:extLst>
      <p:ext uri="{BB962C8B-B14F-4D97-AF65-F5344CB8AC3E}">
        <p14:creationId xmlns:p14="http://schemas.microsoft.com/office/powerpoint/2010/main" val="2495427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2</a:t>
            </a:r>
            <a:r>
              <a:rPr lang="en-US" sz="2400" b="1" dirty="0" smtClean="0"/>
              <a:t>. </a:t>
            </a:r>
            <a:r>
              <a:rPr lang="en-US" sz="2400" b="1" dirty="0" err="1" smtClean="0"/>
              <a:t>Bellek</a:t>
            </a:r>
            <a:r>
              <a:rPr lang="en-US" sz="2400" b="1" dirty="0" smtClean="0"/>
              <a:t> (Memory)</a:t>
            </a:r>
          </a:p>
          <a:p>
            <a:r>
              <a:rPr lang="tr-TR" sz="2400" dirty="0"/>
              <a:t>CD ve DVD gibi </a:t>
            </a:r>
            <a:r>
              <a:rPr lang="tr-TR" sz="2400" b="1" dirty="0"/>
              <a:t>optik</a:t>
            </a:r>
            <a:r>
              <a:rPr lang="tr-TR" sz="2400" dirty="0"/>
              <a:t> bellekler ise </a:t>
            </a:r>
            <a:r>
              <a:rPr lang="tr-TR" sz="2400" u="sng" dirty="0"/>
              <a:t>verilerin bir madde üzerine optik izler bırakarak saklanması esasına dayanır</a:t>
            </a:r>
            <a:r>
              <a:rPr lang="tr-TR" sz="2400" dirty="0"/>
              <a:t>. </a:t>
            </a:r>
            <a:endParaRPr lang="en-US" sz="2400" dirty="0" smtClean="0"/>
          </a:p>
          <a:p>
            <a:pPr lvl="1"/>
            <a:r>
              <a:rPr lang="tr-TR" sz="2200" dirty="0" smtClean="0"/>
              <a:t>Yine </a:t>
            </a:r>
            <a:r>
              <a:rPr lang="tr-TR" sz="2200" dirty="0"/>
              <a:t>bu tür belleklerin de birkez yazılabilenleri olduğu gibi birden çok yazılabilenleri de vardır. </a:t>
            </a:r>
          </a:p>
          <a:p>
            <a:r>
              <a:rPr lang="tr-TR" sz="2400" dirty="0"/>
              <a:t>Belleklerin sığası yani </a:t>
            </a:r>
            <a:r>
              <a:rPr lang="tr-TR" sz="2400" u="sng" dirty="0"/>
              <a:t>kapasiteleri arttıkça</a:t>
            </a:r>
            <a:r>
              <a:rPr lang="tr-TR" sz="2400" dirty="0"/>
              <a:t> </a:t>
            </a:r>
            <a:r>
              <a:rPr lang="tr-TR" sz="2400" u="sng" dirty="0"/>
              <a:t>erişim süreleri artmakta </a:t>
            </a:r>
            <a:r>
              <a:rPr lang="tr-TR" sz="2400" dirty="0"/>
              <a:t>bu yüzden </a:t>
            </a:r>
            <a:r>
              <a:rPr lang="tr-TR" sz="2400" b="1" dirty="0"/>
              <a:t>hızları düşmektedir</a:t>
            </a:r>
            <a:r>
              <a:rPr lang="tr-TR" sz="2400" dirty="0"/>
              <a:t>. Buna göre bir hiyerarşi yapılacak </a:t>
            </a:r>
            <a:r>
              <a:rPr lang="tr-TR" sz="2400" dirty="0" smtClean="0"/>
              <a:t>olursa</a:t>
            </a:r>
            <a:r>
              <a:rPr lang="en-US" sz="2400" dirty="0" smtClean="0"/>
              <a:t>;</a:t>
            </a:r>
          </a:p>
        </p:txBody>
      </p:sp>
    </p:spTree>
    <p:extLst>
      <p:ext uri="{BB962C8B-B14F-4D97-AF65-F5344CB8AC3E}">
        <p14:creationId xmlns:p14="http://schemas.microsoft.com/office/powerpoint/2010/main" val="2495427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4942936" cy="4330461"/>
          </a:xfrm>
        </p:spPr>
        <p:txBody>
          <a:bodyPr>
            <a:normAutofit/>
          </a:bodyPr>
          <a:lstStyle/>
          <a:p>
            <a:r>
              <a:rPr lang="en-US" sz="2400" b="1" dirty="0"/>
              <a:t>2</a:t>
            </a:r>
            <a:r>
              <a:rPr lang="en-US" sz="2400" b="1" dirty="0" smtClean="0"/>
              <a:t>. </a:t>
            </a:r>
            <a:r>
              <a:rPr lang="en-US" sz="2400" b="1" dirty="0" err="1" smtClean="0"/>
              <a:t>Bellek</a:t>
            </a:r>
            <a:r>
              <a:rPr lang="en-US" sz="2400" b="1" dirty="0" smtClean="0"/>
              <a:t> (Memory)</a:t>
            </a:r>
          </a:p>
          <a:p>
            <a:endParaRPr lang="en-US" sz="2400" b="1" dirty="0" smtClean="0"/>
          </a:p>
          <a:p>
            <a:pPr lvl="1"/>
            <a:r>
              <a:rPr lang="en-US" sz="2400" b="1" dirty="0">
                <a:solidFill>
                  <a:schemeClr val="accent3"/>
                </a:solidFill>
              </a:rPr>
              <a:t>E</a:t>
            </a:r>
            <a:r>
              <a:rPr lang="tr-TR" sz="2400" b="1" dirty="0">
                <a:solidFill>
                  <a:schemeClr val="accent3"/>
                </a:solidFill>
              </a:rPr>
              <a:t>n hızlı </a:t>
            </a:r>
            <a:r>
              <a:rPr lang="tr-TR" sz="2400" dirty="0"/>
              <a:t>ve </a:t>
            </a:r>
            <a:r>
              <a:rPr lang="tr-TR" sz="2400" b="1" dirty="0">
                <a:solidFill>
                  <a:schemeClr val="accent3"/>
                </a:solidFill>
              </a:rPr>
              <a:t>kapasitesi en az</a:t>
            </a:r>
            <a:r>
              <a:rPr lang="tr-TR" sz="2400" dirty="0"/>
              <a:t> bellek türü saklayıcılar, </a:t>
            </a:r>
            <a:endParaRPr lang="en-US" sz="2400" dirty="0"/>
          </a:p>
          <a:p>
            <a:pPr lvl="1"/>
            <a:r>
              <a:rPr lang="en-US" sz="2400" b="1" dirty="0">
                <a:solidFill>
                  <a:schemeClr val="accent3"/>
                </a:solidFill>
              </a:rPr>
              <a:t>E</a:t>
            </a:r>
            <a:r>
              <a:rPr lang="tr-TR" sz="2400" b="1" dirty="0">
                <a:solidFill>
                  <a:schemeClr val="accent3"/>
                </a:solidFill>
              </a:rPr>
              <a:t>n yavaş </a:t>
            </a:r>
            <a:r>
              <a:rPr lang="tr-TR" sz="2400" dirty="0"/>
              <a:t>ve </a:t>
            </a:r>
            <a:r>
              <a:rPr lang="tr-TR" sz="2400" b="1" dirty="0">
                <a:solidFill>
                  <a:schemeClr val="accent3"/>
                </a:solidFill>
              </a:rPr>
              <a:t>kapasitesi en çok</a:t>
            </a:r>
            <a:r>
              <a:rPr lang="tr-TR" sz="2400" dirty="0"/>
              <a:t> olan bellek türü de yedekleme birimleridir</a:t>
            </a:r>
            <a:r>
              <a:rPr lang="tr-TR" sz="2400" dirty="0" smtClean="0"/>
              <a:t>.</a:t>
            </a:r>
            <a:endParaRPr lang="tr-TR" sz="2400" dirty="0"/>
          </a:p>
        </p:txBody>
      </p:sp>
      <p:pic>
        <p:nvPicPr>
          <p:cNvPr id="4" name="İçerik Yer Tutucusu 3"/>
          <p:cNvPicPr>
            <a:picLocks noChangeAspect="1"/>
          </p:cNvPicPr>
          <p:nvPr/>
        </p:nvPicPr>
        <p:blipFill>
          <a:blip r:embed="rId2"/>
          <a:stretch>
            <a:fillRect/>
          </a:stretch>
        </p:blipFill>
        <p:spPr>
          <a:xfrm rot="60000">
            <a:off x="5905506" y="2815711"/>
            <a:ext cx="6022427" cy="3814744"/>
          </a:xfrm>
          <a:prstGeom prst="rect">
            <a:avLst/>
          </a:prstGeom>
        </p:spPr>
      </p:pic>
    </p:spTree>
    <p:extLst>
      <p:ext uri="{BB962C8B-B14F-4D97-AF65-F5344CB8AC3E}">
        <p14:creationId xmlns:p14="http://schemas.microsoft.com/office/powerpoint/2010/main" val="2495427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080295"/>
          </a:xfrm>
        </p:spPr>
        <p:txBody>
          <a:bodyPr>
            <a:normAutofit/>
          </a:bodyPr>
          <a:lstStyle/>
          <a:p>
            <a:r>
              <a:rPr lang="en-US" sz="2400" b="1" dirty="0" smtClean="0"/>
              <a:t>3. </a:t>
            </a:r>
            <a:r>
              <a:rPr lang="en-US" sz="2400" b="1" dirty="0" err="1" smtClean="0"/>
              <a:t>Giriş</a:t>
            </a:r>
            <a:r>
              <a:rPr lang="en-US" sz="2400" b="1" dirty="0" smtClean="0"/>
              <a:t>/</a:t>
            </a:r>
            <a:r>
              <a:rPr lang="en-US" sz="2400" b="1" dirty="0" err="1" smtClean="0"/>
              <a:t>Çıkış</a:t>
            </a:r>
            <a:r>
              <a:rPr lang="en-US" sz="2400" b="1" dirty="0" smtClean="0"/>
              <a:t> </a:t>
            </a:r>
            <a:r>
              <a:rPr lang="en-US" sz="2400" b="1" dirty="0" err="1" smtClean="0"/>
              <a:t>Birimleri</a:t>
            </a:r>
            <a:r>
              <a:rPr lang="en-US" sz="2400" b="1" dirty="0" smtClean="0"/>
              <a:t> (I/O Devices)</a:t>
            </a:r>
          </a:p>
          <a:p>
            <a:pPr lvl="1"/>
            <a:r>
              <a:rPr lang="tr-TR" sz="2400" dirty="0"/>
              <a:t>Bilgisayarınızda işlem yapabilmeniz için ona </a:t>
            </a:r>
            <a:r>
              <a:rPr lang="tr-TR" sz="2400" dirty="0" smtClean="0"/>
              <a:t>komut</a:t>
            </a:r>
            <a:r>
              <a:rPr lang="en-US" sz="2400" dirty="0" err="1" smtClean="0"/>
              <a:t>ları</a:t>
            </a:r>
            <a:r>
              <a:rPr lang="tr-TR" sz="2400" dirty="0" smtClean="0"/>
              <a:t> ve </a:t>
            </a:r>
            <a:r>
              <a:rPr lang="tr-TR" sz="2400" dirty="0"/>
              <a:t>işleyeceği verileri girebilmelisiniz. </a:t>
            </a:r>
            <a:endParaRPr lang="en-US" sz="2400" dirty="0" smtClean="0"/>
          </a:p>
          <a:p>
            <a:pPr lvl="1"/>
            <a:r>
              <a:rPr lang="tr-TR" sz="2400" dirty="0" smtClean="0"/>
              <a:t>Bu </a:t>
            </a:r>
            <a:r>
              <a:rPr lang="tr-TR" sz="2400" dirty="0"/>
              <a:t>yüzden </a:t>
            </a:r>
            <a:r>
              <a:rPr lang="tr-TR" sz="2400" b="1" dirty="0"/>
              <a:t>klavye, fare, mikrofon </a:t>
            </a:r>
            <a:r>
              <a:rPr lang="tr-TR" sz="2400" dirty="0"/>
              <a:t>gibi bilgisayara veri girişi yapabilen aygıtlar tasarlanmıştır. </a:t>
            </a:r>
            <a:endParaRPr lang="en-US" sz="2400" dirty="0" smtClean="0"/>
          </a:p>
          <a:p>
            <a:pPr lvl="1"/>
            <a:r>
              <a:rPr lang="tr-TR" sz="2400" dirty="0" smtClean="0"/>
              <a:t>Bu </a:t>
            </a:r>
            <a:r>
              <a:rPr lang="tr-TR" sz="2400" dirty="0"/>
              <a:t>aygıtlar, sahip oldukları kontrol kartları ve sürücülerle kullanıcıdan aldıkları bilgileri, </a:t>
            </a:r>
            <a:r>
              <a:rPr lang="tr-TR" sz="2400" b="1" dirty="0">
                <a:solidFill>
                  <a:schemeClr val="accent3"/>
                </a:solidFill>
              </a:rPr>
              <a:t>işletim sistemi aracığı </a:t>
            </a:r>
            <a:r>
              <a:rPr lang="tr-TR" sz="2400" dirty="0"/>
              <a:t>ile, gerekli programa iletirler</a:t>
            </a:r>
            <a:r>
              <a:rPr lang="tr-TR" sz="2400" dirty="0" smtClean="0"/>
              <a:t>.</a:t>
            </a:r>
            <a:endParaRPr lang="tr-TR" sz="2400" dirty="0"/>
          </a:p>
        </p:txBody>
      </p:sp>
    </p:spTree>
    <p:extLst>
      <p:ext uri="{BB962C8B-B14F-4D97-AF65-F5344CB8AC3E}">
        <p14:creationId xmlns:p14="http://schemas.microsoft.com/office/powerpoint/2010/main" val="1057124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Temel</a:t>
            </a:r>
            <a:r>
              <a:rPr lang="en-US" dirty="0" smtClean="0"/>
              <a:t> </a:t>
            </a:r>
            <a:r>
              <a:rPr lang="en-US" dirty="0" err="1" smtClean="0"/>
              <a:t>Kavramlar</a:t>
            </a:r>
            <a:endParaRPr lang="tr-TR" dirty="0"/>
          </a:p>
        </p:txBody>
      </p:sp>
      <p:sp>
        <p:nvSpPr>
          <p:cNvPr id="3" name="Content Placeholder 2"/>
          <p:cNvSpPr>
            <a:spLocks noGrp="1"/>
          </p:cNvSpPr>
          <p:nvPr>
            <p:ph idx="1"/>
          </p:nvPr>
        </p:nvSpPr>
        <p:spPr>
          <a:xfrm>
            <a:off x="888521" y="2603500"/>
            <a:ext cx="10644996" cy="3416300"/>
          </a:xfrm>
        </p:spPr>
        <p:txBody>
          <a:bodyPr>
            <a:noAutofit/>
          </a:bodyPr>
          <a:lstStyle/>
          <a:p>
            <a:r>
              <a:rPr lang="tr-TR" sz="2400" b="1" dirty="0" smtClean="0">
                <a:solidFill>
                  <a:srgbClr val="0070C0"/>
                </a:solidFill>
              </a:rPr>
              <a:t>Mühendis</a:t>
            </a:r>
            <a:r>
              <a:rPr lang="tr-TR" sz="2400" dirty="0" smtClean="0"/>
              <a:t>: </a:t>
            </a:r>
            <a:r>
              <a:rPr lang="tr-TR" sz="2400" u="sng" dirty="0" smtClean="0"/>
              <a:t>İnsanların her türlü ihtiyacını karşılamaya dayalı </a:t>
            </a:r>
            <a:r>
              <a:rPr lang="tr-TR" sz="2400" dirty="0" smtClean="0"/>
              <a:t>çeşitli yapılar yol, köprü, bina, peyzaj, çevre gibi şehircilik ve imar dışı alanların ilkeleri, bayındırlık; tarım, beslenme gibi gıda; fizik, kimya, biyoloji, elektrik, elektronik gibi fen; uçak, gemi, otomobil, motor, iş makineleri gibi teknik ve sosyal alanlarda uzmanlaşmış, belli bir eğitim görmüş kimsedir.</a:t>
            </a:r>
          </a:p>
          <a:p>
            <a:r>
              <a:rPr lang="tr-TR" sz="2400" b="1" dirty="0" smtClean="0">
                <a:solidFill>
                  <a:srgbClr val="0070C0"/>
                </a:solidFill>
              </a:rPr>
              <a:t>Mühendis</a:t>
            </a:r>
            <a:r>
              <a:rPr lang="tr-TR" sz="2400" dirty="0" smtClean="0"/>
              <a:t>: Bilim insanlarının ürettiği </a:t>
            </a:r>
            <a:r>
              <a:rPr lang="tr-TR" sz="2400" u="sng" dirty="0" smtClean="0"/>
              <a:t>teorik</a:t>
            </a:r>
            <a:r>
              <a:rPr lang="tr-TR" sz="2400" dirty="0" smtClean="0"/>
              <a:t> bilgiyi tekniker ve teknisyenlerin uygulayabileceği </a:t>
            </a:r>
            <a:r>
              <a:rPr lang="tr-TR" sz="2400" u="sng" dirty="0" smtClean="0"/>
              <a:t>pratik</a:t>
            </a:r>
            <a:r>
              <a:rPr lang="tr-TR" sz="2400" dirty="0" smtClean="0"/>
              <a:t> bilgiye dönüştüren kişidir. </a:t>
            </a:r>
            <a:endParaRPr lang="tr-TR" sz="2400" dirty="0"/>
          </a:p>
        </p:txBody>
      </p:sp>
      <p:sp>
        <p:nvSpPr>
          <p:cNvPr id="4" name="Rectangle 3"/>
          <p:cNvSpPr/>
          <p:nvPr/>
        </p:nvSpPr>
        <p:spPr>
          <a:xfrm rot="20483789">
            <a:off x="382548" y="3494499"/>
            <a:ext cx="726481" cy="461665"/>
          </a:xfrm>
          <a:prstGeom prst="rect">
            <a:avLst/>
          </a:prstGeom>
        </p:spPr>
        <p:txBody>
          <a:bodyPr wrap="none">
            <a:spAutoFit/>
          </a:bodyPr>
          <a:lstStyle/>
          <a:p>
            <a:r>
              <a:rPr lang="en-US" sz="2400" b="1" dirty="0" smtClean="0">
                <a:solidFill>
                  <a:srgbClr val="FF0000"/>
                </a:solidFill>
              </a:rPr>
              <a:t>TDK</a:t>
            </a:r>
            <a:endParaRPr lang="en-US" b="1" dirty="0">
              <a:solidFill>
                <a:srgbClr val="FF0000"/>
              </a:solidFill>
            </a:endParaRPr>
          </a:p>
        </p:txBody>
      </p:sp>
    </p:spTree>
    <p:extLst>
      <p:ext uri="{BB962C8B-B14F-4D97-AF65-F5344CB8AC3E}">
        <p14:creationId xmlns:p14="http://schemas.microsoft.com/office/powerpoint/2010/main" val="3733895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3. </a:t>
            </a:r>
            <a:r>
              <a:rPr lang="en-US" sz="2400" b="1" dirty="0" err="1" smtClean="0"/>
              <a:t>Giriş</a:t>
            </a:r>
            <a:r>
              <a:rPr lang="en-US" sz="2400" b="1" dirty="0" smtClean="0"/>
              <a:t>/</a:t>
            </a:r>
            <a:r>
              <a:rPr lang="en-US" sz="2400" b="1" dirty="0" err="1" smtClean="0"/>
              <a:t>Çıkış</a:t>
            </a:r>
            <a:r>
              <a:rPr lang="en-US" sz="2400" b="1" dirty="0" smtClean="0"/>
              <a:t> </a:t>
            </a:r>
            <a:r>
              <a:rPr lang="en-US" sz="2400" b="1" dirty="0" err="1" smtClean="0"/>
              <a:t>Birimleri</a:t>
            </a:r>
            <a:r>
              <a:rPr lang="en-US" sz="2400" b="1" dirty="0" smtClean="0"/>
              <a:t> (I/O Devices)</a:t>
            </a:r>
          </a:p>
          <a:p>
            <a:pPr lvl="1"/>
            <a:r>
              <a:rPr lang="tr-TR" sz="2400" dirty="0"/>
              <a:t>İşlenen verilerden elde edilen sonucun gösterilebilmesi için </a:t>
            </a:r>
            <a:r>
              <a:rPr lang="tr-TR" sz="2400" b="1" dirty="0"/>
              <a:t>monitör, yazıcı</a:t>
            </a:r>
            <a:r>
              <a:rPr lang="tr-TR" sz="2400" dirty="0"/>
              <a:t> gibi çıkış cihazlarına da ihtiyaç vardır. </a:t>
            </a:r>
            <a:endParaRPr lang="en-US" sz="2400" dirty="0" smtClean="0"/>
          </a:p>
          <a:p>
            <a:pPr lvl="1"/>
            <a:r>
              <a:rPr lang="tr-TR" sz="2400" dirty="0" smtClean="0"/>
              <a:t>Yine </a:t>
            </a:r>
            <a:r>
              <a:rPr lang="tr-TR" sz="2400" dirty="0"/>
              <a:t>bu cihazlarda da kontrol birimleri ve sürücü yazılımlarıyla bilgisayarın gerekli parçalarıyla haberleşirler.</a:t>
            </a:r>
          </a:p>
          <a:p>
            <a:pPr lvl="1"/>
            <a:r>
              <a:rPr lang="tr-TR" sz="2400" dirty="0"/>
              <a:t>Manyetik ve optik diskler de aslında birer </a:t>
            </a:r>
            <a:r>
              <a:rPr lang="tr-TR" sz="2400" b="1" dirty="0"/>
              <a:t>giriş çıkış </a:t>
            </a:r>
            <a:r>
              <a:rPr lang="tr-TR" sz="2400" dirty="0"/>
              <a:t>aygıtıdırlar</a:t>
            </a:r>
            <a:r>
              <a:rPr lang="tr-TR" sz="2400" dirty="0" smtClean="0"/>
              <a:t>.</a:t>
            </a:r>
            <a:endParaRPr lang="tr-TR" sz="2400" dirty="0"/>
          </a:p>
        </p:txBody>
      </p:sp>
    </p:spTree>
    <p:extLst>
      <p:ext uri="{BB962C8B-B14F-4D97-AF65-F5344CB8AC3E}">
        <p14:creationId xmlns:p14="http://schemas.microsoft.com/office/powerpoint/2010/main" val="2088651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3. </a:t>
            </a:r>
            <a:r>
              <a:rPr lang="en-US" sz="2400" b="1" dirty="0" err="1" smtClean="0"/>
              <a:t>Giriş</a:t>
            </a:r>
            <a:r>
              <a:rPr lang="en-US" sz="2400" b="1" dirty="0" smtClean="0"/>
              <a:t>/</a:t>
            </a:r>
            <a:r>
              <a:rPr lang="en-US" sz="2400" b="1" dirty="0" err="1" smtClean="0"/>
              <a:t>Çıkış</a:t>
            </a:r>
            <a:r>
              <a:rPr lang="en-US" sz="2400" b="1" dirty="0" smtClean="0"/>
              <a:t> </a:t>
            </a:r>
            <a:r>
              <a:rPr lang="en-US" sz="2400" b="1" dirty="0" err="1" smtClean="0"/>
              <a:t>Birimleri</a:t>
            </a:r>
            <a:r>
              <a:rPr lang="en-US" sz="2400" b="1" dirty="0" smtClean="0"/>
              <a:t> (I/O Devices)</a:t>
            </a:r>
          </a:p>
          <a:p>
            <a:pPr lvl="1"/>
            <a:r>
              <a:rPr lang="tr-TR" sz="2400" dirty="0"/>
              <a:t>Giriş çıkış birimlerinin birbiriyle haberleşe bilmesi için temelde iki bağlantı türü vardır. </a:t>
            </a:r>
            <a:endParaRPr lang="en-US" sz="2400" dirty="0" smtClean="0"/>
          </a:p>
          <a:p>
            <a:pPr lvl="2"/>
            <a:r>
              <a:rPr lang="tr-TR" sz="2200" dirty="0" smtClean="0"/>
              <a:t>Bunlar </a:t>
            </a:r>
            <a:r>
              <a:rPr lang="tr-TR" sz="2200" b="1" dirty="0"/>
              <a:t>seri iletişim </a:t>
            </a:r>
            <a:r>
              <a:rPr lang="tr-TR" sz="2200" dirty="0"/>
              <a:t>ve </a:t>
            </a:r>
            <a:r>
              <a:rPr lang="tr-TR" sz="2200" b="1" dirty="0"/>
              <a:t>paralel iletişimdir</a:t>
            </a:r>
            <a:r>
              <a:rPr lang="tr-TR" sz="2200" dirty="0"/>
              <a:t>. Seri iletişimde bilgi bit-bit iletilirken, paralel iletişimde aynı anda birden fazla bitlik bilgi iletilebilir. </a:t>
            </a:r>
          </a:p>
          <a:p>
            <a:pPr lvl="1"/>
            <a:r>
              <a:rPr lang="tr-TR" sz="2400" dirty="0"/>
              <a:t>Günümüzde yaygın olarak kullanılan bağlantı türü olan </a:t>
            </a:r>
            <a:r>
              <a:rPr lang="en-US" sz="2400" dirty="0"/>
              <a:t>“Universal Serial Bus</a:t>
            </a:r>
            <a:r>
              <a:rPr lang="en-US" sz="2400" dirty="0" smtClean="0"/>
              <a:t>” </a:t>
            </a:r>
            <a:r>
              <a:rPr lang="tr-TR" sz="2400" b="1" dirty="0" smtClean="0"/>
              <a:t>USB</a:t>
            </a:r>
            <a:r>
              <a:rPr lang="tr-TR" sz="2400" dirty="0" smtClean="0"/>
              <a:t> </a:t>
            </a:r>
            <a:r>
              <a:rPr lang="tr-TR" sz="2400" dirty="0"/>
              <a:t>(Evrensel Seri Yol) aslında bir seri iletişim çeşididir. En büyük özelliği </a:t>
            </a:r>
            <a:r>
              <a:rPr lang="tr-TR" sz="2400" dirty="0" smtClean="0"/>
              <a:t>ayrı </a:t>
            </a:r>
            <a:r>
              <a:rPr lang="tr-TR" sz="2400" dirty="0"/>
              <a:t>bir güç kaynağına ihtiyaç duymamasıdır. </a:t>
            </a:r>
          </a:p>
          <a:p>
            <a:pPr lvl="1"/>
            <a:r>
              <a:rPr lang="tr-TR" sz="2400" dirty="0"/>
              <a:t>Giriş çıkış cihazlarının denetlenmesi işletim sistemlerinin görevidir. </a:t>
            </a:r>
          </a:p>
        </p:txBody>
      </p:sp>
    </p:spTree>
    <p:extLst>
      <p:ext uri="{BB962C8B-B14F-4D97-AF65-F5344CB8AC3E}">
        <p14:creationId xmlns:p14="http://schemas.microsoft.com/office/powerpoint/2010/main" val="10571249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4. </a:t>
            </a:r>
            <a:r>
              <a:rPr lang="en-US" sz="2400" b="1" dirty="0" err="1" smtClean="0"/>
              <a:t>Bilgisayar</a:t>
            </a:r>
            <a:r>
              <a:rPr lang="en-US" sz="2400" b="1" dirty="0" smtClean="0"/>
              <a:t> </a:t>
            </a:r>
            <a:r>
              <a:rPr lang="en-US" sz="2400" b="1" dirty="0" err="1" smtClean="0"/>
              <a:t>Ağları</a:t>
            </a:r>
            <a:r>
              <a:rPr lang="en-US" sz="2400" b="1" dirty="0" smtClean="0"/>
              <a:t> (Computer Networking)</a:t>
            </a:r>
          </a:p>
          <a:p>
            <a:pPr lvl="1"/>
            <a:r>
              <a:rPr lang="tr-TR" sz="2400" dirty="0"/>
              <a:t>Bilgisayar ağları, bilgisayar ve diğer cihazların ağ üzerinden haberleşmelerini sağlamak için kullanılır. </a:t>
            </a:r>
            <a:endParaRPr lang="en-US" sz="2400" dirty="0" smtClean="0"/>
          </a:p>
          <a:p>
            <a:pPr lvl="1"/>
            <a:r>
              <a:rPr lang="tr-TR" sz="2400" dirty="0" smtClean="0"/>
              <a:t>Bu </a:t>
            </a:r>
            <a:r>
              <a:rPr lang="tr-TR" sz="2400" dirty="0"/>
              <a:t>sayede ağ üzerinden veri ve kaynak paylaşımı yapılabilir. </a:t>
            </a:r>
            <a:endParaRPr lang="en-US" sz="2400" dirty="0" smtClean="0"/>
          </a:p>
          <a:p>
            <a:pPr lvl="1"/>
            <a:r>
              <a:rPr lang="tr-TR" sz="2400" dirty="0" smtClean="0"/>
              <a:t>Ağda </a:t>
            </a:r>
            <a:r>
              <a:rPr lang="tr-TR" sz="2400" dirty="0"/>
              <a:t>kullanılan veri aktarma kurallarına </a:t>
            </a:r>
            <a:r>
              <a:rPr lang="tr-TR" sz="2400" b="1" dirty="0"/>
              <a:t>protokol</a:t>
            </a:r>
            <a:r>
              <a:rPr lang="tr-TR" sz="2400" dirty="0"/>
              <a:t> denir. En yaygın olarak kullanılan protokollerden biri, İnternetin de kullandığı, TCP/IP (Transmisson Control Protocol / Internet Protocol) </a:t>
            </a:r>
            <a:r>
              <a:rPr lang="en-US" sz="2400" dirty="0" err="1" smtClean="0"/>
              <a:t>protokolüdür</a:t>
            </a:r>
            <a:r>
              <a:rPr lang="tr-TR" sz="2400" dirty="0" smtClean="0"/>
              <a:t>.</a:t>
            </a:r>
            <a:endParaRPr lang="en-US" sz="2400" dirty="0" smtClean="0"/>
          </a:p>
          <a:p>
            <a:pPr lvl="1"/>
            <a:r>
              <a:rPr lang="tr-TR" sz="2400" b="1" i="1" dirty="0"/>
              <a:t>TCP, IP, </a:t>
            </a:r>
            <a:r>
              <a:rPr lang="tr-TR" sz="2400" b="1" i="1" dirty="0" smtClean="0"/>
              <a:t>UDP</a:t>
            </a:r>
            <a:r>
              <a:rPr lang="en-US" sz="2400" b="1" i="1" dirty="0" smtClean="0"/>
              <a:t>, SMTP</a:t>
            </a:r>
            <a:r>
              <a:rPr lang="tr-TR" sz="2400" b="1" i="1" dirty="0" smtClean="0"/>
              <a:t>, </a:t>
            </a:r>
            <a:r>
              <a:rPr lang="tr-TR" sz="2400" b="1" i="1" dirty="0"/>
              <a:t>DHCP, </a:t>
            </a:r>
            <a:r>
              <a:rPr lang="tr-TR" sz="2400" b="1" i="1" dirty="0" smtClean="0"/>
              <a:t>FTP</a:t>
            </a:r>
            <a:r>
              <a:rPr lang="en-US" sz="2400" b="1" i="1" dirty="0" smtClean="0"/>
              <a:t> </a:t>
            </a:r>
            <a:r>
              <a:rPr lang="en-US" sz="2400" dirty="0" err="1" smtClean="0"/>
              <a:t>yaygın</a:t>
            </a:r>
            <a:r>
              <a:rPr lang="en-US" sz="2400" dirty="0" smtClean="0"/>
              <a:t> </a:t>
            </a:r>
            <a:r>
              <a:rPr lang="en-US" sz="2400" dirty="0" err="1" smtClean="0"/>
              <a:t>bilinen</a:t>
            </a:r>
            <a:r>
              <a:rPr lang="en-US" sz="2400" dirty="0" smtClean="0"/>
              <a:t> </a:t>
            </a:r>
            <a:r>
              <a:rPr lang="en-US" sz="2400" dirty="0" err="1" smtClean="0"/>
              <a:t>protokollerdir</a:t>
            </a:r>
            <a:endParaRPr lang="tr-TR" sz="2400" dirty="0"/>
          </a:p>
        </p:txBody>
      </p:sp>
    </p:spTree>
    <p:extLst>
      <p:ext uri="{BB962C8B-B14F-4D97-AF65-F5344CB8AC3E}">
        <p14:creationId xmlns:p14="http://schemas.microsoft.com/office/powerpoint/2010/main" val="1057124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4. </a:t>
            </a:r>
            <a:r>
              <a:rPr lang="en-US" sz="2400" b="1" dirty="0" err="1" smtClean="0"/>
              <a:t>Bilgisayar</a:t>
            </a:r>
            <a:r>
              <a:rPr lang="en-US" sz="2400" b="1" dirty="0" smtClean="0"/>
              <a:t> </a:t>
            </a:r>
            <a:r>
              <a:rPr lang="en-US" sz="2400" b="1" dirty="0" err="1" smtClean="0"/>
              <a:t>Ağları</a:t>
            </a:r>
            <a:r>
              <a:rPr lang="en-US" sz="2400" b="1" dirty="0" smtClean="0"/>
              <a:t> (Computer Networking)</a:t>
            </a:r>
          </a:p>
          <a:p>
            <a:pPr lvl="1"/>
            <a:r>
              <a:rPr lang="tr-TR" sz="2400" dirty="0"/>
              <a:t>Bilgisayarların birbiriyle haberleşebilmesi için istemci sunucu mimarisi geliştirilmiştir. </a:t>
            </a:r>
            <a:endParaRPr lang="en-US" sz="2400" dirty="0" smtClean="0"/>
          </a:p>
          <a:p>
            <a:pPr lvl="2"/>
            <a:r>
              <a:rPr lang="tr-TR" sz="2200" dirty="0" smtClean="0"/>
              <a:t>Bu </a:t>
            </a:r>
            <a:r>
              <a:rPr lang="tr-TR" sz="2200" dirty="0"/>
              <a:t>sayede çok fazla işlem gücü ve güvenlik gerektiren veritabanı programları sunucuda tutulmakta, yapılan sorguların sonucu da istemcilere dönmektedir. </a:t>
            </a:r>
          </a:p>
          <a:p>
            <a:pPr lvl="1"/>
            <a:r>
              <a:rPr lang="tr-TR" sz="2400" dirty="0"/>
              <a:t>Bilgisayar ağlarının kullanım alanlarından biri de bir </a:t>
            </a:r>
            <a:r>
              <a:rPr lang="tr-TR" sz="2400" b="1" dirty="0"/>
              <a:t>uygulamanın farklı sistemlerde</a:t>
            </a:r>
            <a:r>
              <a:rPr lang="tr-TR" sz="2400" dirty="0"/>
              <a:t> çalıştırılabilmesidir. </a:t>
            </a:r>
          </a:p>
        </p:txBody>
      </p:sp>
    </p:spTree>
    <p:extLst>
      <p:ext uri="{BB962C8B-B14F-4D97-AF65-F5344CB8AC3E}">
        <p14:creationId xmlns:p14="http://schemas.microsoft.com/office/powerpoint/2010/main" val="311680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4. </a:t>
            </a:r>
            <a:r>
              <a:rPr lang="en-US" sz="2400" b="1" dirty="0" err="1" smtClean="0"/>
              <a:t>Bilgisayar</a:t>
            </a:r>
            <a:r>
              <a:rPr lang="en-US" sz="2400" b="1" dirty="0" smtClean="0"/>
              <a:t> </a:t>
            </a:r>
            <a:r>
              <a:rPr lang="en-US" sz="2400" b="1" dirty="0" err="1" smtClean="0"/>
              <a:t>Ağları</a:t>
            </a:r>
            <a:r>
              <a:rPr lang="en-US" sz="2400" b="1" dirty="0" smtClean="0"/>
              <a:t> (Computer Networking)</a:t>
            </a:r>
          </a:p>
          <a:p>
            <a:pPr lvl="1"/>
            <a:r>
              <a:rPr lang="tr-TR" sz="2400" dirty="0"/>
              <a:t>Bilgisayar ağına yönelik yazacağınız programda </a:t>
            </a:r>
            <a:r>
              <a:rPr lang="tr-TR" sz="2400" b="1" dirty="0"/>
              <a:t>ağın mimarisi</a:t>
            </a:r>
            <a:r>
              <a:rPr lang="tr-TR" sz="2400" dirty="0"/>
              <a:t> ve ağda kullanılan </a:t>
            </a:r>
            <a:r>
              <a:rPr lang="tr-TR" sz="2400" b="1" dirty="0"/>
              <a:t>protokol</a:t>
            </a:r>
            <a:r>
              <a:rPr lang="tr-TR" sz="2400" dirty="0"/>
              <a:t> çok önemlidir. </a:t>
            </a:r>
            <a:endParaRPr lang="en-US" sz="2400" dirty="0" smtClean="0"/>
          </a:p>
          <a:p>
            <a:pPr lvl="2"/>
            <a:r>
              <a:rPr lang="tr-TR" sz="2200" dirty="0" smtClean="0"/>
              <a:t>Örneğin </a:t>
            </a:r>
            <a:r>
              <a:rPr lang="tr-TR" sz="2200" dirty="0"/>
              <a:t>TCP/IP protokolü için yazdığınız bir programı farklı bir protokolle çalışan bir ağa götürdüğünüzde çalışmayacaktır. </a:t>
            </a:r>
          </a:p>
          <a:p>
            <a:pPr lvl="1"/>
            <a:r>
              <a:rPr lang="tr-TR" sz="2400" dirty="0"/>
              <a:t>NETBUI, NETWARE, AppleTalk diğer iletişim prokolleridir.</a:t>
            </a:r>
          </a:p>
          <a:p>
            <a:pPr lvl="1"/>
            <a:endParaRPr lang="en-US" sz="2400" b="1" dirty="0" smtClean="0"/>
          </a:p>
        </p:txBody>
      </p:sp>
    </p:spTree>
    <p:extLst>
      <p:ext uri="{BB962C8B-B14F-4D97-AF65-F5344CB8AC3E}">
        <p14:creationId xmlns:p14="http://schemas.microsoft.com/office/powerpoint/2010/main" val="24367587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3</a:t>
            </a:r>
            <a:r>
              <a:rPr lang="tr-TR" dirty="0" smtClean="0"/>
              <a:t>. </a:t>
            </a:r>
            <a:r>
              <a:rPr lang="tr-TR" dirty="0"/>
              <a:t>Bilgisayar </a:t>
            </a:r>
            <a:r>
              <a:rPr lang="en-US" dirty="0" err="1" smtClean="0"/>
              <a:t>Donanımı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4. </a:t>
            </a:r>
            <a:r>
              <a:rPr lang="en-US" sz="2400" b="1" dirty="0" err="1" smtClean="0"/>
              <a:t>Bilgisayar</a:t>
            </a:r>
            <a:r>
              <a:rPr lang="en-US" sz="2400" b="1" dirty="0" smtClean="0"/>
              <a:t> </a:t>
            </a:r>
            <a:r>
              <a:rPr lang="en-US" sz="2400" b="1" dirty="0" err="1" smtClean="0"/>
              <a:t>Ağları</a:t>
            </a:r>
            <a:r>
              <a:rPr lang="en-US" sz="2400" b="1" dirty="0" smtClean="0"/>
              <a:t> (Computer Networking)</a:t>
            </a:r>
          </a:p>
        </p:txBody>
      </p:sp>
      <p:pic>
        <p:nvPicPr>
          <p:cNvPr id="4" name="Resim 3"/>
          <p:cNvPicPr>
            <a:picLocks noChangeAspect="1"/>
          </p:cNvPicPr>
          <p:nvPr/>
        </p:nvPicPr>
        <p:blipFill rotWithShape="1">
          <a:blip r:embed="rId2"/>
          <a:srcRect b="50000"/>
          <a:stretch/>
        </p:blipFill>
        <p:spPr>
          <a:xfrm>
            <a:off x="850170" y="3485565"/>
            <a:ext cx="6782391" cy="2885290"/>
          </a:xfrm>
          <a:prstGeom prst="rect">
            <a:avLst/>
          </a:prstGeom>
        </p:spPr>
      </p:pic>
      <p:pic>
        <p:nvPicPr>
          <p:cNvPr id="5" name="Resim 3"/>
          <p:cNvPicPr>
            <a:picLocks noChangeAspect="1"/>
          </p:cNvPicPr>
          <p:nvPr/>
        </p:nvPicPr>
        <p:blipFill rotWithShape="1">
          <a:blip r:embed="rId2"/>
          <a:srcRect l="22045" t="55711" r="28987"/>
          <a:stretch/>
        </p:blipFill>
        <p:spPr>
          <a:xfrm>
            <a:off x="7604185" y="3485565"/>
            <a:ext cx="3749412" cy="2885290"/>
          </a:xfrm>
          <a:prstGeom prst="rect">
            <a:avLst/>
          </a:prstGeom>
        </p:spPr>
      </p:pic>
    </p:spTree>
    <p:extLst>
      <p:ext uri="{BB962C8B-B14F-4D97-AF65-F5344CB8AC3E}">
        <p14:creationId xmlns:p14="http://schemas.microsoft.com/office/powerpoint/2010/main" val="2436758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4</a:t>
            </a:r>
            <a:r>
              <a:rPr lang="tr-TR" dirty="0" smtClean="0"/>
              <a:t>. </a:t>
            </a:r>
            <a:r>
              <a:rPr lang="tr-TR" dirty="0"/>
              <a:t>Bilgisayar </a:t>
            </a:r>
            <a:r>
              <a:rPr lang="en-US" dirty="0" err="1" smtClean="0"/>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tr-TR" sz="2400" b="1" dirty="0" smtClean="0"/>
              <a:t>Bilgisayar </a:t>
            </a:r>
            <a:r>
              <a:rPr lang="tr-TR" sz="2400" b="1" dirty="0"/>
              <a:t>yazılımlarını </a:t>
            </a:r>
            <a:endParaRPr lang="en-US" sz="2400" b="1" dirty="0" smtClean="0"/>
          </a:p>
          <a:p>
            <a:pPr lvl="1"/>
            <a:r>
              <a:rPr lang="tr-TR" sz="2200" dirty="0" smtClean="0"/>
              <a:t>işletim </a:t>
            </a:r>
            <a:r>
              <a:rPr lang="tr-TR" sz="2200" dirty="0"/>
              <a:t>sistemleri gibi </a:t>
            </a:r>
            <a:r>
              <a:rPr lang="tr-TR" sz="2200" b="1" dirty="0">
                <a:solidFill>
                  <a:schemeClr val="accent3"/>
                </a:solidFill>
              </a:rPr>
              <a:t>sistem yazılımları </a:t>
            </a:r>
            <a:endParaRPr lang="en-US" sz="2200" b="1" dirty="0" smtClean="0">
              <a:solidFill>
                <a:schemeClr val="accent3"/>
              </a:solidFill>
            </a:endParaRPr>
          </a:p>
          <a:p>
            <a:pPr lvl="1"/>
            <a:r>
              <a:rPr lang="en-US" sz="2200" dirty="0" smtClean="0"/>
              <a:t>B</a:t>
            </a:r>
            <a:r>
              <a:rPr lang="tr-TR" sz="2200" dirty="0" smtClean="0"/>
              <a:t>ir </a:t>
            </a:r>
            <a:r>
              <a:rPr lang="tr-TR" sz="2200" dirty="0"/>
              <a:t>kelime işlemci gibi son kullanıcıya </a:t>
            </a:r>
            <a:r>
              <a:rPr lang="tr-TR" sz="2200" dirty="0" smtClean="0"/>
              <a:t>hitap</a:t>
            </a:r>
            <a:r>
              <a:rPr lang="en-US" sz="2200" dirty="0" smtClean="0"/>
              <a:t> </a:t>
            </a:r>
            <a:r>
              <a:rPr lang="tr-TR" sz="2200" dirty="0" smtClean="0"/>
              <a:t>eden </a:t>
            </a:r>
            <a:r>
              <a:rPr lang="tr-TR" sz="2200" b="1" dirty="0">
                <a:solidFill>
                  <a:schemeClr val="accent3"/>
                </a:solidFill>
              </a:rPr>
              <a:t>uygulama </a:t>
            </a:r>
            <a:r>
              <a:rPr lang="tr-TR" sz="2200" b="1" dirty="0" smtClean="0">
                <a:solidFill>
                  <a:schemeClr val="accent3"/>
                </a:solidFill>
              </a:rPr>
              <a:t>yazılımları</a:t>
            </a:r>
            <a:endParaRPr lang="en-US" sz="2200" b="1" dirty="0" smtClean="0">
              <a:solidFill>
                <a:schemeClr val="accent3"/>
              </a:solidFill>
            </a:endParaRPr>
          </a:p>
          <a:p>
            <a:pPr marL="457200" lvl="1" indent="0">
              <a:buNone/>
            </a:pPr>
            <a:r>
              <a:rPr lang="tr-TR" sz="2200" dirty="0" smtClean="0"/>
              <a:t>olmak </a:t>
            </a:r>
            <a:r>
              <a:rPr lang="tr-TR" sz="2200" dirty="0"/>
              <a:t>üzere </a:t>
            </a:r>
            <a:r>
              <a:rPr lang="tr-TR" sz="2200" u="sng" dirty="0"/>
              <a:t>iki sınıfta ele alabiliriz</a:t>
            </a:r>
            <a:r>
              <a:rPr lang="tr-TR" sz="2200" dirty="0"/>
              <a:t>. </a:t>
            </a:r>
            <a:endParaRPr lang="en-US" sz="2200" dirty="0" smtClean="0"/>
          </a:p>
          <a:p>
            <a:r>
              <a:rPr lang="tr-TR" sz="2400" dirty="0" smtClean="0"/>
              <a:t>Her </a:t>
            </a:r>
            <a:r>
              <a:rPr lang="tr-TR" sz="2400" dirty="0"/>
              <a:t>iki yazılım türü de, belirlenen işleri yapmak üzere bir programlama dilinde yazılmış amaca uygun program ve verilerden oluşan komutlar dizisidir. </a:t>
            </a:r>
          </a:p>
        </p:txBody>
      </p:sp>
    </p:spTree>
    <p:extLst>
      <p:ext uri="{BB962C8B-B14F-4D97-AF65-F5344CB8AC3E}">
        <p14:creationId xmlns:p14="http://schemas.microsoft.com/office/powerpoint/2010/main" val="2682667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4</a:t>
            </a:r>
            <a:r>
              <a:rPr lang="tr-TR" dirty="0" smtClean="0"/>
              <a:t>. </a:t>
            </a:r>
            <a:r>
              <a:rPr lang="tr-TR" dirty="0"/>
              <a:t>Bilgisayar </a:t>
            </a:r>
            <a:r>
              <a:rPr lang="en-US" dirty="0" err="1" smtClean="0"/>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1</a:t>
            </a:r>
            <a:r>
              <a:rPr lang="en-US" sz="2400" b="1" dirty="0" smtClean="0"/>
              <a:t>. </a:t>
            </a:r>
            <a:r>
              <a:rPr lang="en-US" sz="2400" b="1" dirty="0" err="1" smtClean="0"/>
              <a:t>Yazılım</a:t>
            </a:r>
            <a:r>
              <a:rPr lang="en-US" sz="2400" b="1" dirty="0" smtClean="0"/>
              <a:t> (Software)</a:t>
            </a:r>
          </a:p>
          <a:p>
            <a:pPr lvl="1"/>
            <a:r>
              <a:rPr lang="tr-TR" sz="2400" dirty="0"/>
              <a:t>Program belirli bir işi yerine getiren, kendi içinde bir bütün olan, algoritmik ifadelerdir. </a:t>
            </a:r>
          </a:p>
          <a:p>
            <a:pPr lvl="2"/>
            <a:r>
              <a:rPr lang="tr-TR" sz="2200" dirty="0"/>
              <a:t>Bilgisayar programcıları işin sadece yazılım tarafıyla ilgilenirken, </a:t>
            </a:r>
            <a:endParaRPr lang="en-US" sz="2200" dirty="0" smtClean="0"/>
          </a:p>
          <a:p>
            <a:pPr lvl="2"/>
            <a:r>
              <a:rPr lang="en-US" sz="2200" dirty="0" smtClean="0"/>
              <a:t>S</a:t>
            </a:r>
            <a:r>
              <a:rPr lang="tr-TR" sz="2200" dirty="0" smtClean="0"/>
              <a:t>istem </a:t>
            </a:r>
            <a:r>
              <a:rPr lang="tr-TR" sz="2200" dirty="0"/>
              <a:t>geliştiriciler hem yazılım hem de bu yazılımın üzerinde çalışacağı donanım konularının her ikisiyle birden ilgilenmek zorundadırlar.</a:t>
            </a:r>
          </a:p>
          <a:p>
            <a:pPr lvl="1"/>
            <a:r>
              <a:rPr lang="tr-TR" sz="2400" dirty="0"/>
              <a:t>Yazılımın tanımına gelecek </a:t>
            </a:r>
            <a:r>
              <a:rPr lang="tr-TR" sz="2400" dirty="0" smtClean="0"/>
              <a:t>olursak</a:t>
            </a:r>
            <a:r>
              <a:rPr lang="en-US" sz="2400" dirty="0"/>
              <a:t>;</a:t>
            </a:r>
            <a:endParaRPr lang="en-US" sz="2400" dirty="0" smtClean="0"/>
          </a:p>
          <a:p>
            <a:pPr lvl="2"/>
            <a:r>
              <a:rPr lang="en-US" sz="2200" b="1" dirty="0" smtClean="0"/>
              <a:t>Y</a:t>
            </a:r>
            <a:r>
              <a:rPr lang="tr-TR" sz="2200" b="1" dirty="0" smtClean="0"/>
              <a:t>azılım </a:t>
            </a:r>
            <a:r>
              <a:rPr lang="tr-TR" sz="2200" b="1" dirty="0"/>
              <a:t>bir işin program kodu üretilerek yapılmasıdır</a:t>
            </a:r>
            <a:r>
              <a:rPr lang="tr-TR" sz="2200" dirty="0"/>
              <a:t>. Bu durumda donanım dışında kalan, programcının istenen bir işi yerine getirmek üzere </a:t>
            </a:r>
            <a:r>
              <a:rPr lang="tr-TR" sz="2200" b="1" dirty="0"/>
              <a:t>yazdığı kod ve veri kümesidir</a:t>
            </a:r>
            <a:r>
              <a:rPr lang="tr-TR" sz="2200" dirty="0" smtClean="0"/>
              <a:t>.</a:t>
            </a:r>
            <a:endParaRPr lang="tr-TR" sz="2200" dirty="0"/>
          </a:p>
        </p:txBody>
      </p:sp>
    </p:spTree>
    <p:extLst>
      <p:ext uri="{BB962C8B-B14F-4D97-AF65-F5344CB8AC3E}">
        <p14:creationId xmlns:p14="http://schemas.microsoft.com/office/powerpoint/2010/main" val="1440605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646981" y="2329132"/>
            <a:ext cx="11257471" cy="4390845"/>
          </a:xfrm>
        </p:spPr>
        <p:txBody>
          <a:bodyPr>
            <a:normAutofit fontScale="92500" lnSpcReduction="10000"/>
          </a:bodyPr>
          <a:lstStyle/>
          <a:p>
            <a:r>
              <a:rPr lang="en-US" sz="2600" b="1" dirty="0"/>
              <a:t>1. </a:t>
            </a:r>
            <a:r>
              <a:rPr lang="en-US" sz="2600" b="1" dirty="0" err="1"/>
              <a:t>Yazılım</a:t>
            </a:r>
            <a:r>
              <a:rPr lang="en-US" sz="2600" b="1" dirty="0"/>
              <a:t> (Software) </a:t>
            </a:r>
            <a:endParaRPr lang="en-US" sz="2600" b="1" dirty="0" smtClean="0"/>
          </a:p>
          <a:p>
            <a:pPr lvl="1"/>
            <a:r>
              <a:rPr lang="tr-TR" sz="2400" dirty="0" smtClean="0"/>
              <a:t>Yazılım </a:t>
            </a:r>
            <a:r>
              <a:rPr lang="tr-TR" sz="2400" b="1" dirty="0"/>
              <a:t>bir</a:t>
            </a:r>
            <a:r>
              <a:rPr lang="tr-TR" sz="2400" dirty="0"/>
              <a:t> veya </a:t>
            </a:r>
            <a:r>
              <a:rPr lang="tr-TR" sz="2400" b="1" dirty="0"/>
              <a:t>birden</a:t>
            </a:r>
            <a:r>
              <a:rPr lang="tr-TR" sz="2400" dirty="0"/>
              <a:t> çok program kümesinin bir araya gelmesinden oluşur. </a:t>
            </a:r>
            <a:endParaRPr lang="en-US" sz="2400" dirty="0" smtClean="0"/>
          </a:p>
          <a:p>
            <a:pPr lvl="1"/>
            <a:r>
              <a:rPr lang="tr-TR" sz="2400" dirty="0" smtClean="0"/>
              <a:t>Özellikle </a:t>
            </a:r>
            <a:r>
              <a:rPr lang="tr-TR" sz="2400" dirty="0"/>
              <a:t>büyük ölçekli yazılımlar </a:t>
            </a:r>
            <a:r>
              <a:rPr lang="tr-TR" sz="2400" b="1" dirty="0"/>
              <a:t>birçok program</a:t>
            </a:r>
            <a:r>
              <a:rPr lang="tr-TR" sz="2400" dirty="0"/>
              <a:t>, </a:t>
            </a:r>
            <a:r>
              <a:rPr lang="tr-TR" sz="2400" b="1" dirty="0"/>
              <a:t>veri</a:t>
            </a:r>
            <a:r>
              <a:rPr lang="tr-TR" sz="2400" dirty="0"/>
              <a:t> ve </a:t>
            </a:r>
            <a:r>
              <a:rPr lang="tr-TR" sz="2400" b="1" dirty="0"/>
              <a:t>dokümanın</a:t>
            </a:r>
            <a:r>
              <a:rPr lang="tr-TR" sz="2400" dirty="0"/>
              <a:t> bir araya gelmesiyle oluşur.</a:t>
            </a:r>
          </a:p>
          <a:p>
            <a:pPr lvl="1"/>
            <a:r>
              <a:rPr lang="tr-TR" sz="2400" dirty="0"/>
              <a:t>Biri işin yapılması için </a:t>
            </a:r>
            <a:endParaRPr lang="en-US" sz="2400" dirty="0" smtClean="0"/>
          </a:p>
          <a:p>
            <a:pPr lvl="2"/>
            <a:r>
              <a:rPr lang="tr-TR" sz="2200" dirty="0" smtClean="0"/>
              <a:t>tasarlanmış </a:t>
            </a:r>
            <a:r>
              <a:rPr lang="tr-TR" sz="2200" dirty="0"/>
              <a:t>algoritmik ifadenin </a:t>
            </a:r>
            <a:endParaRPr lang="en-US" sz="2200" dirty="0" smtClean="0"/>
          </a:p>
          <a:p>
            <a:pPr lvl="2"/>
            <a:r>
              <a:rPr lang="tr-TR" sz="2200" dirty="0" smtClean="0"/>
              <a:t>bir </a:t>
            </a:r>
            <a:r>
              <a:rPr lang="tr-TR" sz="2200" dirty="0"/>
              <a:t>programla dili seçilerek (ör C, Java, C#), </a:t>
            </a:r>
            <a:endParaRPr lang="en-US" sz="2200" dirty="0" smtClean="0"/>
          </a:p>
          <a:p>
            <a:pPr lvl="2"/>
            <a:r>
              <a:rPr lang="tr-TR" sz="2200" dirty="0" smtClean="0"/>
              <a:t>seçilen </a:t>
            </a:r>
            <a:r>
              <a:rPr lang="tr-TR" sz="2200" dirty="0"/>
              <a:t>dilin özellikleri uygun bir şekilde kodlanması sonucu </a:t>
            </a:r>
            <a:endParaRPr lang="en-US" sz="2000" dirty="0" smtClean="0"/>
          </a:p>
          <a:p>
            <a:pPr lvl="1"/>
            <a:r>
              <a:rPr lang="tr-TR" sz="2400" dirty="0" smtClean="0"/>
              <a:t>ortaya </a:t>
            </a:r>
            <a:r>
              <a:rPr lang="tr-TR" sz="2400" dirty="0"/>
              <a:t>çıkan metne </a:t>
            </a:r>
            <a:r>
              <a:rPr lang="tr-TR" sz="2400" b="1" dirty="0"/>
              <a:t>program kodu </a:t>
            </a:r>
            <a:r>
              <a:rPr lang="tr-TR" sz="2400" dirty="0"/>
              <a:t>denir. </a:t>
            </a:r>
            <a:endParaRPr lang="en-US" sz="2400" dirty="0" smtClean="0"/>
          </a:p>
          <a:p>
            <a:pPr lvl="1"/>
            <a:r>
              <a:rPr lang="tr-TR" sz="2400" dirty="0" smtClean="0"/>
              <a:t>Bir </a:t>
            </a:r>
            <a:r>
              <a:rPr lang="tr-TR" sz="2400" dirty="0"/>
              <a:t>satırlık bir program olabileceği gibi milyonlarca satırdan oluşan programlar da vardır</a:t>
            </a:r>
            <a:r>
              <a:rPr lang="tr-TR" sz="2400" dirty="0" smtClean="0"/>
              <a:t>.</a:t>
            </a:r>
            <a:endParaRPr lang="tr-TR" sz="2400" dirty="0"/>
          </a:p>
        </p:txBody>
      </p:sp>
    </p:spTree>
    <p:extLst>
      <p:ext uri="{BB962C8B-B14F-4D97-AF65-F5344CB8AC3E}">
        <p14:creationId xmlns:p14="http://schemas.microsoft.com/office/powerpoint/2010/main" val="1099631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646980" y="2311880"/>
            <a:ext cx="11283351" cy="4408098"/>
          </a:xfrm>
        </p:spPr>
        <p:txBody>
          <a:bodyPr>
            <a:normAutofit lnSpcReduction="10000"/>
          </a:bodyPr>
          <a:lstStyle/>
          <a:p>
            <a:r>
              <a:rPr lang="en-US" sz="2400" b="1" dirty="0"/>
              <a:t>1. </a:t>
            </a:r>
            <a:r>
              <a:rPr lang="en-US" sz="2400" b="1" dirty="0" err="1"/>
              <a:t>Yazılım</a:t>
            </a:r>
            <a:r>
              <a:rPr lang="en-US" sz="2400" b="1" dirty="0"/>
              <a:t> (Software) </a:t>
            </a:r>
            <a:endParaRPr lang="en-US" sz="2400" b="1" dirty="0" smtClean="0"/>
          </a:p>
          <a:p>
            <a:pPr lvl="1"/>
            <a:r>
              <a:rPr lang="tr-TR" sz="2200" dirty="0" smtClean="0"/>
              <a:t>Bir </a:t>
            </a:r>
            <a:r>
              <a:rPr lang="tr-TR" sz="2200" dirty="0"/>
              <a:t>programda saklanması gereken değerler olabilir. Bu bilgilerin tutulduğu bellek gözlerine verilen simgesel isimlere </a:t>
            </a:r>
            <a:r>
              <a:rPr lang="tr-TR" sz="2200" b="1" dirty="0"/>
              <a:t>değişken</a:t>
            </a:r>
            <a:r>
              <a:rPr lang="tr-TR" sz="2200" dirty="0"/>
              <a:t> denir. </a:t>
            </a:r>
            <a:endParaRPr lang="en-US" sz="2200" dirty="0" smtClean="0"/>
          </a:p>
          <a:p>
            <a:pPr lvl="2"/>
            <a:r>
              <a:rPr lang="tr-TR" sz="2200" dirty="0" smtClean="0"/>
              <a:t>Bir </a:t>
            </a:r>
            <a:r>
              <a:rPr lang="tr-TR" sz="2200" dirty="0"/>
              <a:t>değişkende sakladığınız bilgi aslında bilgisayarınız </a:t>
            </a:r>
            <a:r>
              <a:rPr lang="tr-TR" sz="2200" b="1" dirty="0"/>
              <a:t>belleğinde saklanmaktadır</a:t>
            </a:r>
            <a:r>
              <a:rPr lang="tr-TR" sz="2200" dirty="0"/>
              <a:t>. Yani aslında değişkenler, bilgisayar belleğinde belli </a:t>
            </a:r>
            <a:r>
              <a:rPr lang="tr-TR" sz="2200" b="1" dirty="0"/>
              <a:t>bir alanı işaret eden etiketlerdir</a:t>
            </a:r>
            <a:r>
              <a:rPr lang="tr-TR" sz="2200" dirty="0"/>
              <a:t>. </a:t>
            </a:r>
            <a:endParaRPr lang="en-US" sz="2200" dirty="0" smtClean="0"/>
          </a:p>
          <a:p>
            <a:pPr lvl="2"/>
            <a:r>
              <a:rPr lang="tr-TR" sz="2200" dirty="0" smtClean="0"/>
              <a:t>Değişkenlere </a:t>
            </a:r>
            <a:r>
              <a:rPr lang="tr-TR" sz="2200" dirty="0"/>
              <a:t>verilecek isimler, programlama diline has </a:t>
            </a:r>
            <a:r>
              <a:rPr lang="tr-TR" sz="2200" b="1" dirty="0"/>
              <a:t>kurallara uyduktan</a:t>
            </a:r>
            <a:r>
              <a:rPr lang="tr-TR" sz="2200" dirty="0"/>
              <a:t> sonra, tamamen programcıya bırakılmıştır.</a:t>
            </a:r>
          </a:p>
          <a:p>
            <a:pPr lvl="1"/>
            <a:r>
              <a:rPr lang="tr-TR" sz="2200" dirty="0"/>
              <a:t>Değişkenlerde saklanmış olan bilgiler üzerinde işlem yapmaya yarayan simgelere </a:t>
            </a:r>
            <a:r>
              <a:rPr lang="tr-TR" sz="2200" b="1" dirty="0"/>
              <a:t>operatör</a:t>
            </a:r>
            <a:r>
              <a:rPr lang="tr-TR" sz="2200" dirty="0"/>
              <a:t> denir (ör: </a:t>
            </a:r>
            <a:r>
              <a:rPr lang="tr-TR" sz="2200" b="1" i="1" dirty="0"/>
              <a:t>toplama, çıkarma, and, or</a:t>
            </a:r>
            <a:r>
              <a:rPr lang="tr-TR" sz="2200" dirty="0"/>
              <a:t>). </a:t>
            </a:r>
            <a:endParaRPr lang="en-US" sz="2200" dirty="0" smtClean="0"/>
          </a:p>
          <a:p>
            <a:pPr lvl="1"/>
            <a:r>
              <a:rPr lang="tr-TR" sz="2200" dirty="0" smtClean="0"/>
              <a:t>Programlama </a:t>
            </a:r>
            <a:r>
              <a:rPr lang="tr-TR" sz="2200" dirty="0"/>
              <a:t>dillerinde operatörler </a:t>
            </a:r>
            <a:r>
              <a:rPr lang="tr-TR" sz="2200" b="1" dirty="0"/>
              <a:t>önceden</a:t>
            </a:r>
            <a:r>
              <a:rPr lang="tr-TR" sz="2200" dirty="0"/>
              <a:t> tanımlanmışlardır</a:t>
            </a:r>
            <a:r>
              <a:rPr lang="tr-TR" sz="2200" dirty="0" smtClean="0"/>
              <a:t>.</a:t>
            </a:r>
            <a:endParaRPr lang="tr-TR" sz="2200" dirty="0"/>
          </a:p>
        </p:txBody>
      </p:sp>
    </p:spTree>
    <p:extLst>
      <p:ext uri="{BB962C8B-B14F-4D97-AF65-F5344CB8AC3E}">
        <p14:creationId xmlns:p14="http://schemas.microsoft.com/office/powerpoint/2010/main" val="417086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Temel</a:t>
            </a:r>
            <a:r>
              <a:rPr lang="en-US" dirty="0" smtClean="0"/>
              <a:t> </a:t>
            </a:r>
            <a:r>
              <a:rPr lang="en-US" dirty="0" err="1" smtClean="0"/>
              <a:t>Kavramlar</a:t>
            </a:r>
            <a:endParaRPr lang="tr-TR" dirty="0"/>
          </a:p>
        </p:txBody>
      </p:sp>
      <p:sp>
        <p:nvSpPr>
          <p:cNvPr id="3" name="Content Placeholder 2"/>
          <p:cNvSpPr>
            <a:spLocks noGrp="1"/>
          </p:cNvSpPr>
          <p:nvPr>
            <p:ph idx="1"/>
          </p:nvPr>
        </p:nvSpPr>
        <p:spPr>
          <a:xfrm>
            <a:off x="888521" y="2603500"/>
            <a:ext cx="10644996" cy="3416300"/>
          </a:xfrm>
        </p:spPr>
        <p:txBody>
          <a:bodyPr>
            <a:noAutofit/>
          </a:bodyPr>
          <a:lstStyle/>
          <a:p>
            <a:r>
              <a:rPr lang="tr-TR" sz="2400" dirty="0"/>
              <a:t>Bilgisayar mühendisinin yapacağı </a:t>
            </a:r>
            <a:r>
              <a:rPr lang="tr-TR" sz="2400" b="1" dirty="0"/>
              <a:t>tek şey</a:t>
            </a:r>
            <a:r>
              <a:rPr lang="tr-TR" sz="2400" dirty="0"/>
              <a:t> program yazmak </a:t>
            </a:r>
            <a:r>
              <a:rPr lang="tr-TR" sz="2400" b="1" dirty="0"/>
              <a:t>değildir</a:t>
            </a:r>
            <a:r>
              <a:rPr lang="tr-TR" sz="2400" dirty="0"/>
              <a:t>. </a:t>
            </a:r>
            <a:endParaRPr lang="en-US" sz="2400" dirty="0" smtClean="0"/>
          </a:p>
          <a:p>
            <a:r>
              <a:rPr lang="tr-TR" sz="2400" dirty="0" smtClean="0"/>
              <a:t>Bunun </a:t>
            </a:r>
            <a:r>
              <a:rPr lang="tr-TR" sz="2400" dirty="0"/>
              <a:t>yerine programcının program yazmak için kullanacağı araçları tasarlamak ya da bir projede koordinasyonu sağlamak ve yönetmektir. </a:t>
            </a:r>
          </a:p>
          <a:p>
            <a:r>
              <a:rPr lang="tr-TR" sz="2400" dirty="0"/>
              <a:t>Bununla birlikte tüm bunları yapabilmesi için </a:t>
            </a:r>
            <a:endParaRPr lang="en-US" sz="2400" dirty="0" smtClean="0"/>
          </a:p>
          <a:p>
            <a:pPr marL="0" indent="0">
              <a:buNone/>
            </a:pPr>
            <a:r>
              <a:rPr lang="en-US" sz="2400" dirty="0"/>
              <a:t> </a:t>
            </a:r>
            <a:r>
              <a:rPr lang="en-US" sz="2400" dirty="0" smtClean="0"/>
              <a:t>    </a:t>
            </a:r>
            <a:r>
              <a:rPr lang="tr-TR" sz="2400" dirty="0" smtClean="0"/>
              <a:t>programcılık mezunu </a:t>
            </a:r>
            <a:r>
              <a:rPr lang="tr-TR" sz="2400" dirty="0"/>
              <a:t>birinden çok daha </a:t>
            </a:r>
            <a:endParaRPr lang="en-US" sz="2400" dirty="0" smtClean="0"/>
          </a:p>
          <a:p>
            <a:pPr marL="0" indent="0">
              <a:buNone/>
            </a:pPr>
            <a:r>
              <a:rPr lang="en-US" sz="2400" dirty="0"/>
              <a:t> </a:t>
            </a:r>
            <a:r>
              <a:rPr lang="en-US" sz="2400" dirty="0" smtClean="0"/>
              <a:t>    </a:t>
            </a:r>
            <a:r>
              <a:rPr lang="tr-TR" sz="2400" dirty="0" smtClean="0"/>
              <a:t>iyi </a:t>
            </a:r>
            <a:r>
              <a:rPr lang="tr-TR" sz="2400" dirty="0"/>
              <a:t>program </a:t>
            </a:r>
            <a:r>
              <a:rPr lang="tr-TR" sz="2400" b="1" dirty="0"/>
              <a:t>yazabilmelidir</a:t>
            </a:r>
            <a:r>
              <a:rPr lang="tr-TR" sz="2400" dirty="0"/>
              <a:t>.</a:t>
            </a:r>
          </a:p>
          <a:p>
            <a:endParaRPr lang="en-US" sz="2000" dirty="0"/>
          </a:p>
        </p:txBody>
      </p:sp>
      <p:pic>
        <p:nvPicPr>
          <p:cNvPr id="1026" name="Picture 2" descr="Predictive software engineering: the ultimate way to deliver working  software | C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5096" y="4132040"/>
            <a:ext cx="3813372" cy="254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97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1. </a:t>
            </a:r>
            <a:r>
              <a:rPr lang="en-US" sz="2400" b="1" dirty="0" err="1"/>
              <a:t>Yazılım</a:t>
            </a:r>
            <a:r>
              <a:rPr lang="en-US" sz="2400" b="1" dirty="0"/>
              <a:t> (Software</a:t>
            </a:r>
            <a:r>
              <a:rPr lang="en-US" sz="2400" b="1" dirty="0" smtClean="0"/>
              <a:t>)</a:t>
            </a:r>
            <a:endParaRPr lang="en-US" sz="2600" b="1" dirty="0" smtClean="0"/>
          </a:p>
          <a:p>
            <a:pPr lvl="1"/>
            <a:r>
              <a:rPr lang="tr-TR" sz="2400" dirty="0"/>
              <a:t>Bilgisayar ortamında </a:t>
            </a:r>
            <a:r>
              <a:rPr lang="tr-TR" sz="2400" b="1" dirty="0"/>
              <a:t>metinlerde</a:t>
            </a:r>
            <a:r>
              <a:rPr lang="tr-TR" sz="2400" dirty="0"/>
              <a:t> aslında sayılar şeklinde tutulur. </a:t>
            </a:r>
            <a:endParaRPr lang="en-US" sz="2400" dirty="0" smtClean="0"/>
          </a:p>
          <a:p>
            <a:pPr lvl="2"/>
            <a:r>
              <a:rPr lang="tr-TR" sz="2200" dirty="0" smtClean="0"/>
              <a:t>Hangi </a:t>
            </a:r>
            <a:r>
              <a:rPr lang="tr-TR" sz="2200" dirty="0"/>
              <a:t>sayının hangi harfe karşılık geldiği </a:t>
            </a:r>
            <a:r>
              <a:rPr lang="tr-TR" sz="2200" b="1" dirty="0"/>
              <a:t>ASCII</a:t>
            </a:r>
            <a:r>
              <a:rPr lang="tr-TR" sz="2200" dirty="0"/>
              <a:t> veya </a:t>
            </a:r>
            <a:r>
              <a:rPr lang="tr-TR" sz="2200" b="1" dirty="0"/>
              <a:t>UNICODE</a:t>
            </a:r>
            <a:r>
              <a:rPr lang="tr-TR" sz="2200" dirty="0"/>
              <a:t> tablosu dediğimiz tablolardan bakılabilir. </a:t>
            </a:r>
            <a:endParaRPr lang="en-US" sz="2200" dirty="0" smtClean="0"/>
          </a:p>
          <a:p>
            <a:pPr lvl="2"/>
            <a:r>
              <a:rPr lang="tr-TR" sz="2200" dirty="0" smtClean="0"/>
              <a:t>Örneğin </a:t>
            </a:r>
            <a:r>
              <a:rPr lang="tr-TR" sz="2200" dirty="0"/>
              <a:t>BABA sözcüğünün bellekte kapladığı değer ASCII tablosuna göre </a:t>
            </a:r>
            <a:r>
              <a:rPr lang="tr-TR" sz="2200" b="1" dirty="0"/>
              <a:t>66 65 66 65</a:t>
            </a:r>
            <a:r>
              <a:rPr lang="tr-TR" sz="2200" dirty="0"/>
              <a:t> şeklinde olacaktır. </a:t>
            </a:r>
          </a:p>
          <a:p>
            <a:pPr lvl="1"/>
            <a:r>
              <a:rPr lang="tr-TR" sz="2400" dirty="0"/>
              <a:t>Sözcükler </a:t>
            </a:r>
            <a:r>
              <a:rPr lang="tr-TR" sz="2400" b="1" dirty="0"/>
              <a:t>aritmetik</a:t>
            </a:r>
            <a:r>
              <a:rPr lang="tr-TR" sz="2400" dirty="0"/>
              <a:t> veya </a:t>
            </a:r>
            <a:r>
              <a:rPr lang="tr-TR" sz="2400" b="1" dirty="0"/>
              <a:t>lojik</a:t>
            </a:r>
            <a:r>
              <a:rPr lang="tr-TR" sz="2400" dirty="0"/>
              <a:t> işlemlere sokulamazlar. </a:t>
            </a:r>
            <a:endParaRPr lang="en-US" sz="2400" dirty="0" smtClean="0"/>
          </a:p>
          <a:p>
            <a:pPr lvl="1"/>
            <a:r>
              <a:rPr lang="tr-TR" sz="2400" dirty="0" smtClean="0"/>
              <a:t>Fakat </a:t>
            </a:r>
            <a:r>
              <a:rPr lang="tr-TR" sz="2400" dirty="0"/>
              <a:t>günümüz gelişmiş programlama dillerinde toplama ve karşılaştırma işlemlerine </a:t>
            </a:r>
            <a:r>
              <a:rPr lang="tr-TR" sz="2400" dirty="0" smtClean="0"/>
              <a:t>direk</a:t>
            </a:r>
            <a:r>
              <a:rPr lang="en-US" sz="2400" dirty="0" smtClean="0"/>
              <a:t>t</a:t>
            </a:r>
            <a:r>
              <a:rPr lang="tr-TR" sz="2400" dirty="0" smtClean="0"/>
              <a:t> </a:t>
            </a:r>
            <a:r>
              <a:rPr lang="tr-TR" sz="2400" dirty="0"/>
              <a:t>tabi tutulabilirler</a:t>
            </a:r>
            <a:r>
              <a:rPr lang="tr-TR" sz="2400" dirty="0" smtClean="0"/>
              <a:t>.</a:t>
            </a:r>
            <a:endParaRPr lang="tr-TR" sz="2400" dirty="0"/>
          </a:p>
        </p:txBody>
      </p:sp>
    </p:spTree>
    <p:extLst>
      <p:ext uri="{BB962C8B-B14F-4D97-AF65-F5344CB8AC3E}">
        <p14:creationId xmlns:p14="http://schemas.microsoft.com/office/powerpoint/2010/main" val="2635340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1. </a:t>
            </a:r>
            <a:r>
              <a:rPr lang="en-US" sz="2400" b="1" dirty="0" err="1"/>
              <a:t>Yazılım</a:t>
            </a:r>
            <a:r>
              <a:rPr lang="en-US" sz="2400" b="1" dirty="0"/>
              <a:t> (Software</a:t>
            </a:r>
            <a:r>
              <a:rPr lang="en-US" sz="2400" b="1" dirty="0" smtClean="0"/>
              <a:t>)</a:t>
            </a:r>
          </a:p>
          <a:p>
            <a:pPr lvl="1"/>
            <a:r>
              <a:rPr lang="tr-TR" sz="2400" b="1" dirty="0" smtClean="0">
                <a:solidFill>
                  <a:schemeClr val="accent3"/>
                </a:solidFill>
              </a:rPr>
              <a:t>Atama işlemi</a:t>
            </a:r>
            <a:r>
              <a:rPr lang="en-US" sz="2400" b="1" dirty="0" smtClean="0">
                <a:solidFill>
                  <a:schemeClr val="accent3"/>
                </a:solidFill>
              </a:rPr>
              <a:t>;</a:t>
            </a:r>
          </a:p>
          <a:p>
            <a:pPr lvl="2"/>
            <a:r>
              <a:rPr lang="en-US" sz="2200" dirty="0"/>
              <a:t>B</a:t>
            </a:r>
            <a:r>
              <a:rPr lang="tr-TR" sz="2200" dirty="0" smtClean="0"/>
              <a:t>ir </a:t>
            </a:r>
            <a:r>
              <a:rPr lang="tr-TR" sz="2200" b="1" dirty="0"/>
              <a:t>değerin</a:t>
            </a:r>
            <a:r>
              <a:rPr lang="tr-TR" sz="2200" dirty="0"/>
              <a:t> bir </a:t>
            </a:r>
            <a:r>
              <a:rPr lang="tr-TR" sz="2200" b="1" dirty="0"/>
              <a:t>değişkene</a:t>
            </a:r>
            <a:r>
              <a:rPr lang="tr-TR" sz="2200" dirty="0"/>
              <a:t> ya da değişkenin gösterdiği </a:t>
            </a:r>
            <a:r>
              <a:rPr lang="tr-TR" sz="2200" b="1" dirty="0"/>
              <a:t>hafıza alanına </a:t>
            </a:r>
            <a:r>
              <a:rPr lang="tr-TR" sz="2200" dirty="0"/>
              <a:t>yazılması işlemidir. </a:t>
            </a:r>
            <a:endParaRPr lang="en-US" sz="2200" dirty="0" smtClean="0"/>
          </a:p>
          <a:p>
            <a:pPr lvl="2"/>
            <a:r>
              <a:rPr lang="tr-TR" sz="2200" dirty="0" smtClean="0"/>
              <a:t>Programlama </a:t>
            </a:r>
            <a:r>
              <a:rPr lang="tr-TR" sz="2200" dirty="0"/>
              <a:t>dillerine göre farklı şekillerde ifade edilebilirler.</a:t>
            </a:r>
          </a:p>
          <a:p>
            <a:pPr lvl="1"/>
            <a:endParaRPr lang="en-US" sz="2400" b="1" i="1" dirty="0" smtClean="0"/>
          </a:p>
          <a:p>
            <a:pPr lvl="1"/>
            <a:r>
              <a:rPr lang="tr-TR" sz="2400" b="1" i="1" dirty="0" smtClean="0"/>
              <a:t>Yazılım </a:t>
            </a:r>
            <a:r>
              <a:rPr lang="tr-TR" sz="2400" b="1" i="1" dirty="0"/>
              <a:t>hakkında buraya kadar ifade edilen tüm bilgiler bir  programlama dilinden diğerine farklılık gösterebilir. </a:t>
            </a:r>
          </a:p>
        </p:txBody>
      </p:sp>
    </p:spTree>
    <p:extLst>
      <p:ext uri="{BB962C8B-B14F-4D97-AF65-F5344CB8AC3E}">
        <p14:creationId xmlns:p14="http://schemas.microsoft.com/office/powerpoint/2010/main" val="3080483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8" y="2389516"/>
            <a:ext cx="8005314" cy="4071669"/>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2400" dirty="0"/>
              <a:t>İşletim </a:t>
            </a:r>
            <a:r>
              <a:rPr lang="tr-TR" sz="2400" dirty="0" smtClean="0"/>
              <a:t>sistemi</a:t>
            </a:r>
            <a:r>
              <a:rPr lang="en-US" sz="2400" dirty="0" smtClean="0"/>
              <a:t>;</a:t>
            </a:r>
            <a:r>
              <a:rPr lang="tr-TR" sz="2400" dirty="0" smtClean="0"/>
              <a:t> </a:t>
            </a:r>
            <a:endParaRPr lang="en-US" sz="2400" dirty="0" smtClean="0"/>
          </a:p>
          <a:p>
            <a:pPr lvl="2"/>
            <a:r>
              <a:rPr lang="en-US" sz="2200" dirty="0" smtClean="0"/>
              <a:t>B</a:t>
            </a:r>
            <a:r>
              <a:rPr lang="tr-TR" sz="2200" dirty="0" smtClean="0"/>
              <a:t>ilgisayarın </a:t>
            </a:r>
            <a:r>
              <a:rPr lang="tr-TR" sz="2200" dirty="0"/>
              <a:t>donanımı </a:t>
            </a:r>
            <a:r>
              <a:rPr lang="tr-TR" sz="2200" dirty="0" smtClean="0"/>
              <a:t>ile </a:t>
            </a:r>
            <a:r>
              <a:rPr lang="tr-TR" sz="2200" dirty="0"/>
              <a:t>kullanıcı programı arasında etkileşimi sağlayan, </a:t>
            </a:r>
            <a:endParaRPr lang="en-US" sz="2200" dirty="0" smtClean="0"/>
          </a:p>
          <a:p>
            <a:pPr lvl="2"/>
            <a:r>
              <a:rPr lang="en-US" sz="2200" dirty="0" smtClean="0"/>
              <a:t>B</a:t>
            </a:r>
            <a:r>
              <a:rPr lang="tr-TR" sz="2200" dirty="0" smtClean="0"/>
              <a:t>u </a:t>
            </a:r>
            <a:r>
              <a:rPr lang="tr-TR" sz="2200" dirty="0"/>
              <a:t>tür programlara yaygın servisleri sağlayan, </a:t>
            </a:r>
            <a:endParaRPr lang="en-US" sz="2200" dirty="0" smtClean="0"/>
          </a:p>
          <a:p>
            <a:pPr lvl="2"/>
            <a:r>
              <a:rPr lang="en-US" sz="2200" dirty="0" smtClean="0"/>
              <a:t>S</a:t>
            </a:r>
            <a:r>
              <a:rPr lang="tr-TR" sz="2200" dirty="0" smtClean="0"/>
              <a:t>istemin </a:t>
            </a:r>
            <a:r>
              <a:rPr lang="tr-TR" sz="2200" dirty="0"/>
              <a:t>donanımsal ve yazılımsal kaynaklarının paylaştırılmasından ve yönetilmesinden sorumlu </a:t>
            </a:r>
            <a:r>
              <a:rPr lang="tr-TR" sz="2200" dirty="0" smtClean="0"/>
              <a:t>yazılımdır.</a:t>
            </a:r>
            <a:endParaRPr lang="en-US" sz="2200" dirty="0" smtClean="0"/>
          </a:p>
        </p:txBody>
      </p:sp>
      <p:pic>
        <p:nvPicPr>
          <p:cNvPr id="29698" name="Picture 2" descr="Operating system placement-t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605" y="2912746"/>
            <a:ext cx="2311878" cy="341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5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2200" dirty="0"/>
              <a:t>Bir bilgisayar sistemi, işletim sistemi olmadan transistör yığınından başka bir şey değildir. En çok bilinen işletim sistemleri </a:t>
            </a:r>
            <a:r>
              <a:rPr lang="tr-TR" sz="2200" b="1" dirty="0"/>
              <a:t>Windows, Linux, Mac OS</a:t>
            </a:r>
            <a:r>
              <a:rPr lang="tr-TR" sz="2200" dirty="0"/>
              <a:t> ve günümüzde telefonların donanımlarını yöneten </a:t>
            </a:r>
            <a:r>
              <a:rPr lang="tr-TR" sz="2200" b="1" dirty="0"/>
              <a:t>Android ve IOS </a:t>
            </a:r>
            <a:r>
              <a:rPr lang="tr-TR" sz="2200" dirty="0"/>
              <a:t>işletim sistemleridir.</a:t>
            </a:r>
          </a:p>
          <a:p>
            <a:pPr lvl="1"/>
            <a:r>
              <a:rPr lang="tr-TR" sz="2400" dirty="0"/>
              <a:t>Bir işletim sistemi, kavramsal olarak, </a:t>
            </a:r>
            <a:r>
              <a:rPr lang="tr-TR" sz="2400" b="1" dirty="0"/>
              <a:t>üç grupta </a:t>
            </a:r>
            <a:r>
              <a:rPr lang="tr-TR" sz="2400" dirty="0"/>
              <a:t>toplanabilecek bileşenlerden oluşur: </a:t>
            </a:r>
            <a:r>
              <a:rPr lang="tr-TR" sz="2200" b="1" dirty="0" smtClean="0">
                <a:solidFill>
                  <a:schemeClr val="accent3"/>
                </a:solidFill>
              </a:rPr>
              <a:t>kullanıcı </a:t>
            </a:r>
            <a:r>
              <a:rPr lang="tr-TR" sz="2200" b="1" dirty="0">
                <a:solidFill>
                  <a:schemeClr val="accent3"/>
                </a:solidFill>
              </a:rPr>
              <a:t>arayüzü </a:t>
            </a:r>
            <a:r>
              <a:rPr lang="tr-TR" sz="2200" dirty="0"/>
              <a:t>(bu bir grafik kullanıcı arayüzü ve/ya da komut satırı yorumlayıcısı ["</a:t>
            </a:r>
            <a:r>
              <a:rPr lang="tr-TR" sz="2200" u="sng" dirty="0"/>
              <a:t>kabuk</a:t>
            </a:r>
            <a:r>
              <a:rPr lang="tr-TR" sz="2200" dirty="0"/>
              <a:t>" da denir] olabilir), </a:t>
            </a:r>
            <a:r>
              <a:rPr lang="tr-TR" sz="2200" b="1" dirty="0">
                <a:solidFill>
                  <a:schemeClr val="accent3"/>
                </a:solidFill>
              </a:rPr>
              <a:t>alt düzey sistem işlevleri</a:t>
            </a:r>
            <a:r>
              <a:rPr lang="tr-TR" sz="2200" dirty="0"/>
              <a:t>, ve bir </a:t>
            </a:r>
            <a:r>
              <a:rPr lang="tr-TR" sz="2200" b="1" dirty="0">
                <a:solidFill>
                  <a:schemeClr val="accent3"/>
                </a:solidFill>
              </a:rPr>
              <a:t>çekirdek</a:t>
            </a:r>
            <a:r>
              <a:rPr lang="tr-TR" sz="2200" dirty="0"/>
              <a:t>. </a:t>
            </a:r>
            <a:endParaRPr lang="en-US" sz="2200" dirty="0" smtClean="0"/>
          </a:p>
          <a:p>
            <a:pPr lvl="2"/>
            <a:r>
              <a:rPr lang="tr-TR" sz="2000" dirty="0" smtClean="0"/>
              <a:t>Çekirdek</a:t>
            </a:r>
            <a:r>
              <a:rPr lang="tr-TR" sz="2000" dirty="0"/>
              <a:t>, işletim sisteminin kalbidir. Adından da anlaşılabileceği gibi, "kabuk", çekirdeğin çevresini sararken, donanımla iletişim kurmak da çekirdeğin işidir.</a:t>
            </a:r>
            <a:endParaRPr lang="en-US" sz="2000" dirty="0" smtClean="0"/>
          </a:p>
        </p:txBody>
      </p:sp>
    </p:spTree>
    <p:extLst>
      <p:ext uri="{BB962C8B-B14F-4D97-AF65-F5344CB8AC3E}">
        <p14:creationId xmlns:p14="http://schemas.microsoft.com/office/powerpoint/2010/main" val="2635340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29132"/>
            <a:ext cx="11015932" cy="4442604"/>
          </a:xfrm>
        </p:spPr>
        <p:txBody>
          <a:bodyPr>
            <a:normAutofit fontScale="70000" lnSpcReduction="20000"/>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3000" dirty="0" smtClean="0"/>
              <a:t>Çok </a:t>
            </a:r>
            <a:r>
              <a:rPr lang="tr-TR" sz="3000" dirty="0"/>
              <a:t>kullanıcılı ve çok görevli işletim sisteminin en büyük yeteneği bir bilgisayarda aynı anda birden fazla görevi paralel olarak </a:t>
            </a:r>
            <a:r>
              <a:rPr lang="tr-TR" sz="3000" dirty="0" smtClean="0"/>
              <a:t>çalıştırabilmesidir</a:t>
            </a:r>
            <a:r>
              <a:rPr lang="en-US" sz="3000" dirty="0" smtClean="0"/>
              <a:t>.</a:t>
            </a:r>
          </a:p>
          <a:p>
            <a:pPr lvl="1"/>
            <a:r>
              <a:rPr lang="en-US" sz="3000" dirty="0" err="1" smtClean="0"/>
              <a:t>Çok</a:t>
            </a:r>
            <a:r>
              <a:rPr lang="en-US" sz="3000" dirty="0" smtClean="0"/>
              <a:t> </a:t>
            </a:r>
            <a:r>
              <a:rPr lang="en-US" sz="3000" dirty="0" err="1"/>
              <a:t>kullanıcılı</a:t>
            </a:r>
            <a:r>
              <a:rPr lang="en-US" sz="3000" dirty="0"/>
              <a:t> </a:t>
            </a:r>
            <a:r>
              <a:rPr lang="en-US" sz="3000" dirty="0" err="1"/>
              <a:t>işletim</a:t>
            </a:r>
            <a:r>
              <a:rPr lang="en-US" sz="3000" dirty="0"/>
              <a:t> </a:t>
            </a:r>
            <a:r>
              <a:rPr lang="en-US" sz="3000" dirty="0" err="1"/>
              <a:t>sistemi</a:t>
            </a:r>
            <a:r>
              <a:rPr lang="en-US" sz="3000" dirty="0"/>
              <a:t> </a:t>
            </a:r>
            <a:r>
              <a:rPr lang="en-US" sz="3000" dirty="0" err="1"/>
              <a:t>birden</a:t>
            </a:r>
            <a:r>
              <a:rPr lang="en-US" sz="3000" dirty="0"/>
              <a:t> </a:t>
            </a:r>
            <a:r>
              <a:rPr lang="en-US" sz="3000" dirty="0" err="1"/>
              <a:t>fazla</a:t>
            </a:r>
            <a:r>
              <a:rPr lang="en-US" sz="3000" dirty="0"/>
              <a:t> </a:t>
            </a:r>
            <a:r>
              <a:rPr lang="en-US" sz="3000" dirty="0" err="1"/>
              <a:t>kullanıcının</a:t>
            </a:r>
            <a:r>
              <a:rPr lang="en-US" sz="3000" dirty="0"/>
              <a:t> </a:t>
            </a:r>
            <a:r>
              <a:rPr lang="en-US" sz="3000" dirty="0" err="1"/>
              <a:t>aynı</a:t>
            </a:r>
            <a:r>
              <a:rPr lang="en-US" sz="3000" dirty="0"/>
              <a:t> </a:t>
            </a:r>
            <a:r>
              <a:rPr lang="en-US" sz="3000" dirty="0" err="1"/>
              <a:t>anda</a:t>
            </a:r>
            <a:r>
              <a:rPr lang="en-US" sz="3000" dirty="0"/>
              <a:t> </a:t>
            </a:r>
            <a:r>
              <a:rPr lang="en-US" sz="3000" dirty="0" err="1"/>
              <a:t>tek</a:t>
            </a:r>
            <a:r>
              <a:rPr lang="en-US" sz="3000" dirty="0"/>
              <a:t> </a:t>
            </a:r>
            <a:r>
              <a:rPr lang="en-US" sz="3000" dirty="0" err="1"/>
              <a:t>bir</a:t>
            </a:r>
            <a:r>
              <a:rPr lang="en-US" sz="3000" dirty="0"/>
              <a:t> </a:t>
            </a:r>
            <a:r>
              <a:rPr lang="en-US" sz="3000" dirty="0" err="1"/>
              <a:t>bilgisayar</a:t>
            </a:r>
            <a:r>
              <a:rPr lang="en-US" sz="3000" dirty="0"/>
              <a:t> </a:t>
            </a:r>
            <a:r>
              <a:rPr lang="en-US" sz="3000" dirty="0" err="1"/>
              <a:t>sistemine</a:t>
            </a:r>
            <a:r>
              <a:rPr lang="en-US" sz="3000" dirty="0"/>
              <a:t> </a:t>
            </a:r>
            <a:r>
              <a:rPr lang="en-US" sz="3000" dirty="0" err="1"/>
              <a:t>erişmesini</a:t>
            </a:r>
            <a:r>
              <a:rPr lang="en-US" sz="3000" dirty="0"/>
              <a:t> </a:t>
            </a:r>
            <a:r>
              <a:rPr lang="en-US" sz="3000" dirty="0" err="1"/>
              <a:t>sağlar</a:t>
            </a:r>
            <a:r>
              <a:rPr lang="en-US" sz="3000" dirty="0"/>
              <a:t>. Bu </a:t>
            </a:r>
            <a:r>
              <a:rPr lang="en-US" sz="3000" dirty="0" err="1"/>
              <a:t>sistem</a:t>
            </a:r>
            <a:r>
              <a:rPr lang="en-US" sz="3000" dirty="0"/>
              <a:t>, </a:t>
            </a:r>
            <a:endParaRPr lang="en-US" sz="3000" dirty="0" smtClean="0"/>
          </a:p>
          <a:p>
            <a:pPr lvl="2"/>
            <a:r>
              <a:rPr lang="en-US" sz="2900" dirty="0" err="1"/>
              <a:t>Z</a:t>
            </a:r>
            <a:r>
              <a:rPr lang="en-US" sz="2900" dirty="0" err="1" smtClean="0"/>
              <a:t>aman</a:t>
            </a:r>
            <a:r>
              <a:rPr lang="en-US" sz="2900" dirty="0" smtClean="0"/>
              <a:t> </a:t>
            </a:r>
            <a:r>
              <a:rPr lang="en-US" sz="2900" dirty="0" err="1"/>
              <a:t>paylaşımı</a:t>
            </a:r>
            <a:r>
              <a:rPr lang="en-US" sz="2900" dirty="0"/>
              <a:t> </a:t>
            </a:r>
            <a:r>
              <a:rPr lang="en-US" sz="2900" dirty="0" err="1"/>
              <a:t>yoluyla</a:t>
            </a:r>
            <a:r>
              <a:rPr lang="en-US" sz="2900" dirty="0"/>
              <a:t> </a:t>
            </a:r>
            <a:r>
              <a:rPr lang="en-US" sz="2900" dirty="0" err="1"/>
              <a:t>bir</a:t>
            </a:r>
            <a:r>
              <a:rPr lang="en-US" sz="2900" dirty="0"/>
              <a:t> </a:t>
            </a:r>
            <a:r>
              <a:rPr lang="en-US" sz="2900" dirty="0" err="1"/>
              <a:t>bilgisayara</a:t>
            </a:r>
            <a:r>
              <a:rPr lang="en-US" sz="2900" dirty="0"/>
              <a:t> </a:t>
            </a:r>
            <a:r>
              <a:rPr lang="en-US" sz="2900" dirty="0" err="1"/>
              <a:t>birden</a:t>
            </a:r>
            <a:r>
              <a:rPr lang="en-US" sz="2900" dirty="0"/>
              <a:t> </a:t>
            </a:r>
            <a:r>
              <a:rPr lang="en-US" sz="2900" dirty="0" err="1"/>
              <a:t>çok</a:t>
            </a:r>
            <a:r>
              <a:rPr lang="en-US" sz="2900" dirty="0"/>
              <a:t> </a:t>
            </a:r>
            <a:r>
              <a:rPr lang="en-US" sz="2900" dirty="0" err="1"/>
              <a:t>kullanıcı</a:t>
            </a:r>
            <a:r>
              <a:rPr lang="en-US" sz="2900" dirty="0"/>
              <a:t> </a:t>
            </a:r>
            <a:r>
              <a:rPr lang="en-US" sz="2900" dirty="0" err="1"/>
              <a:t>erişimi</a:t>
            </a:r>
            <a:r>
              <a:rPr lang="en-US" sz="2900" dirty="0"/>
              <a:t> </a:t>
            </a:r>
            <a:r>
              <a:rPr lang="en-US" sz="2900" dirty="0" err="1"/>
              <a:t>sağladığı</a:t>
            </a:r>
            <a:r>
              <a:rPr lang="en-US" sz="2900" dirty="0"/>
              <a:t> </a:t>
            </a:r>
            <a:r>
              <a:rPr lang="en-US" sz="2900" dirty="0" err="1"/>
              <a:t>için</a:t>
            </a:r>
            <a:r>
              <a:rPr lang="en-US" sz="2900" dirty="0"/>
              <a:t> </a:t>
            </a:r>
            <a:r>
              <a:rPr lang="en-US" sz="2900" b="1" u="sng" dirty="0" err="1">
                <a:solidFill>
                  <a:schemeClr val="accent3"/>
                </a:solidFill>
              </a:rPr>
              <a:t>zaman</a:t>
            </a:r>
            <a:r>
              <a:rPr lang="en-US" sz="2900" b="1" u="sng" dirty="0">
                <a:solidFill>
                  <a:schemeClr val="accent3"/>
                </a:solidFill>
              </a:rPr>
              <a:t> </a:t>
            </a:r>
            <a:r>
              <a:rPr lang="en-US" sz="2900" b="1" u="sng" dirty="0" err="1">
                <a:solidFill>
                  <a:schemeClr val="accent3"/>
                </a:solidFill>
              </a:rPr>
              <a:t>paylaşım</a:t>
            </a:r>
            <a:r>
              <a:rPr lang="en-US" sz="2900" b="1" u="sng" dirty="0">
                <a:solidFill>
                  <a:schemeClr val="accent3"/>
                </a:solidFill>
              </a:rPr>
              <a:t> </a:t>
            </a:r>
            <a:r>
              <a:rPr lang="en-US" sz="2900" b="1" u="sng" dirty="0" err="1">
                <a:solidFill>
                  <a:schemeClr val="accent3"/>
                </a:solidFill>
              </a:rPr>
              <a:t>sistemli</a:t>
            </a:r>
            <a:r>
              <a:rPr lang="en-US" sz="2900" b="1" u="sng" dirty="0">
                <a:solidFill>
                  <a:schemeClr val="accent3"/>
                </a:solidFill>
              </a:rPr>
              <a:t> </a:t>
            </a:r>
            <a:r>
              <a:rPr lang="en-US" sz="2900" b="1" u="sng" dirty="0" err="1">
                <a:solidFill>
                  <a:schemeClr val="accent3"/>
                </a:solidFill>
              </a:rPr>
              <a:t>çok</a:t>
            </a:r>
            <a:r>
              <a:rPr lang="en-US" sz="2900" b="1" u="sng" dirty="0">
                <a:solidFill>
                  <a:schemeClr val="accent3"/>
                </a:solidFill>
              </a:rPr>
              <a:t> </a:t>
            </a:r>
            <a:r>
              <a:rPr lang="en-US" sz="2900" b="1" u="sng" dirty="0" err="1">
                <a:solidFill>
                  <a:schemeClr val="accent3"/>
                </a:solidFill>
              </a:rPr>
              <a:t>kullanıcılı</a:t>
            </a:r>
            <a:r>
              <a:rPr lang="en-US" sz="2900" b="1" u="sng" dirty="0">
                <a:solidFill>
                  <a:schemeClr val="accent3"/>
                </a:solidFill>
              </a:rPr>
              <a:t> </a:t>
            </a:r>
            <a:r>
              <a:rPr lang="en-US" sz="2900" b="1" u="sng" dirty="0" err="1">
                <a:solidFill>
                  <a:schemeClr val="accent3"/>
                </a:solidFill>
              </a:rPr>
              <a:t>sistemler</a:t>
            </a:r>
            <a:r>
              <a:rPr lang="en-US" sz="2900" b="1" u="sng" dirty="0">
                <a:solidFill>
                  <a:schemeClr val="accent3"/>
                </a:solidFill>
              </a:rPr>
              <a:t> </a:t>
            </a:r>
            <a:r>
              <a:rPr lang="en-US" sz="2900" dirty="0" err="1"/>
              <a:t>olarak</a:t>
            </a:r>
            <a:r>
              <a:rPr lang="en-US" sz="2900" dirty="0"/>
              <a:t> </a:t>
            </a:r>
            <a:r>
              <a:rPr lang="en-US" sz="2900" dirty="0" err="1"/>
              <a:t>sınıflandırılabilir</a:t>
            </a:r>
            <a:r>
              <a:rPr lang="en-US" sz="2900" dirty="0"/>
              <a:t>. </a:t>
            </a:r>
            <a:endParaRPr lang="en-US" sz="2900" dirty="0" smtClean="0"/>
          </a:p>
          <a:p>
            <a:pPr lvl="2"/>
            <a:r>
              <a:rPr lang="en-US" sz="2900" dirty="0" err="1" smtClean="0"/>
              <a:t>Tek</a:t>
            </a:r>
            <a:r>
              <a:rPr lang="en-US" sz="2900" dirty="0" smtClean="0"/>
              <a:t> </a:t>
            </a:r>
            <a:r>
              <a:rPr lang="en-US" sz="2900" dirty="0" err="1"/>
              <a:t>kullanıcılı</a:t>
            </a:r>
            <a:r>
              <a:rPr lang="en-US" sz="2900" dirty="0"/>
              <a:t> </a:t>
            </a:r>
            <a:r>
              <a:rPr lang="en-US" sz="2900" dirty="0" err="1"/>
              <a:t>işletim</a:t>
            </a:r>
            <a:r>
              <a:rPr lang="en-US" sz="2900" dirty="0"/>
              <a:t> </a:t>
            </a:r>
            <a:r>
              <a:rPr lang="en-US" sz="2900" dirty="0" err="1"/>
              <a:t>sistemleri</a:t>
            </a:r>
            <a:r>
              <a:rPr lang="en-US" sz="2900" dirty="0"/>
              <a:t>, </a:t>
            </a:r>
            <a:r>
              <a:rPr lang="en-US" sz="2900" dirty="0" err="1"/>
              <a:t>bir</a:t>
            </a:r>
            <a:r>
              <a:rPr lang="en-US" sz="2900" dirty="0"/>
              <a:t> </a:t>
            </a:r>
            <a:r>
              <a:rPr lang="en-US" sz="2900" dirty="0" err="1"/>
              <a:t>seferde</a:t>
            </a:r>
            <a:r>
              <a:rPr lang="en-US" sz="2900" dirty="0"/>
              <a:t> </a:t>
            </a:r>
            <a:r>
              <a:rPr lang="en-US" sz="2900" dirty="0" err="1"/>
              <a:t>tek</a:t>
            </a:r>
            <a:r>
              <a:rPr lang="en-US" sz="2900" dirty="0"/>
              <a:t> </a:t>
            </a:r>
            <a:r>
              <a:rPr lang="en-US" sz="2900" dirty="0" err="1"/>
              <a:t>bir</a:t>
            </a:r>
            <a:r>
              <a:rPr lang="en-US" sz="2900" dirty="0"/>
              <a:t> </a:t>
            </a:r>
            <a:r>
              <a:rPr lang="en-US" sz="2900" dirty="0" err="1"/>
              <a:t>kullanıcı</a:t>
            </a:r>
            <a:r>
              <a:rPr lang="en-US" sz="2900" dirty="0"/>
              <a:t> </a:t>
            </a:r>
            <a:r>
              <a:rPr lang="en-US" sz="2900" dirty="0" err="1"/>
              <a:t>tarafından</a:t>
            </a:r>
            <a:r>
              <a:rPr lang="en-US" sz="2900" dirty="0"/>
              <a:t> </a:t>
            </a:r>
            <a:r>
              <a:rPr lang="en-US" sz="2900" dirty="0" err="1"/>
              <a:t>kullanılabilir</a:t>
            </a:r>
            <a:r>
              <a:rPr lang="en-US" sz="2900" dirty="0"/>
              <a:t>. </a:t>
            </a:r>
            <a:endParaRPr lang="en-US" sz="2900" dirty="0" smtClean="0"/>
          </a:p>
          <a:p>
            <a:pPr lvl="2"/>
            <a:r>
              <a:rPr lang="en-US" sz="2900" dirty="0" err="1" smtClean="0"/>
              <a:t>Bir</a:t>
            </a:r>
            <a:r>
              <a:rPr lang="en-US" sz="2900" dirty="0" smtClean="0"/>
              <a:t> </a:t>
            </a:r>
            <a:r>
              <a:rPr lang="en-US" sz="2900" dirty="0"/>
              <a:t>Windows </a:t>
            </a:r>
            <a:r>
              <a:rPr lang="en-US" sz="2900" dirty="0" err="1"/>
              <a:t>işletim</a:t>
            </a:r>
            <a:r>
              <a:rPr lang="en-US" sz="2900" dirty="0"/>
              <a:t> </a:t>
            </a:r>
            <a:r>
              <a:rPr lang="en-US" sz="2900" dirty="0" err="1"/>
              <a:t>sisteminde</a:t>
            </a:r>
            <a:r>
              <a:rPr lang="en-US" sz="2900" dirty="0"/>
              <a:t> </a:t>
            </a:r>
            <a:r>
              <a:rPr lang="en-US" sz="2900" dirty="0" err="1"/>
              <a:t>birden</a:t>
            </a:r>
            <a:r>
              <a:rPr lang="en-US" sz="2900" dirty="0"/>
              <a:t> </a:t>
            </a:r>
            <a:r>
              <a:rPr lang="en-US" sz="2900" dirty="0" err="1"/>
              <a:t>fazla</a:t>
            </a:r>
            <a:r>
              <a:rPr lang="en-US" sz="2900" dirty="0"/>
              <a:t> </a:t>
            </a:r>
            <a:r>
              <a:rPr lang="en-US" sz="2900" dirty="0" err="1"/>
              <a:t>hesap</a:t>
            </a:r>
            <a:r>
              <a:rPr lang="en-US" sz="2900" dirty="0"/>
              <a:t> </a:t>
            </a:r>
            <a:r>
              <a:rPr lang="en-US" sz="2900" dirty="0" err="1"/>
              <a:t>için</a:t>
            </a:r>
            <a:r>
              <a:rPr lang="en-US" sz="2900" dirty="0"/>
              <a:t> </a:t>
            </a:r>
            <a:r>
              <a:rPr lang="en-US" sz="2900" dirty="0" err="1"/>
              <a:t>birden</a:t>
            </a:r>
            <a:r>
              <a:rPr lang="en-US" sz="2900" dirty="0"/>
              <a:t> </a:t>
            </a:r>
            <a:r>
              <a:rPr lang="en-US" sz="2900" dirty="0" err="1"/>
              <a:t>çok</a:t>
            </a:r>
            <a:r>
              <a:rPr lang="en-US" sz="2900" dirty="0"/>
              <a:t> </a:t>
            </a:r>
            <a:r>
              <a:rPr lang="en-US" sz="2900" dirty="0" err="1"/>
              <a:t>gerçek</a:t>
            </a:r>
            <a:r>
              <a:rPr lang="en-US" sz="2900" dirty="0"/>
              <a:t> </a:t>
            </a:r>
            <a:r>
              <a:rPr lang="en-US" sz="2900" dirty="0" err="1"/>
              <a:t>kullanıcı</a:t>
            </a:r>
            <a:r>
              <a:rPr lang="en-US" sz="2900" dirty="0"/>
              <a:t> </a:t>
            </a:r>
            <a:r>
              <a:rPr lang="en-US" sz="2900" dirty="0" err="1"/>
              <a:t>yoktur</a:t>
            </a:r>
            <a:r>
              <a:rPr lang="en-US" sz="2900" dirty="0" smtClean="0"/>
              <a:t>. </a:t>
            </a:r>
            <a:r>
              <a:rPr lang="en-US" sz="2900" dirty="0" err="1" smtClean="0"/>
              <a:t>Sadece</a:t>
            </a:r>
            <a:r>
              <a:rPr lang="en-US" sz="2900" dirty="0" smtClean="0"/>
              <a:t> </a:t>
            </a:r>
            <a:r>
              <a:rPr lang="en-US" sz="2900" dirty="0" err="1"/>
              <a:t>ağ</a:t>
            </a:r>
            <a:r>
              <a:rPr lang="en-US" sz="2900" dirty="0"/>
              <a:t> </a:t>
            </a:r>
            <a:r>
              <a:rPr lang="en-US" sz="2900" dirty="0" err="1"/>
              <a:t>yöneticisi</a:t>
            </a:r>
            <a:r>
              <a:rPr lang="en-US" sz="2900" dirty="0"/>
              <a:t> </a:t>
            </a:r>
            <a:r>
              <a:rPr lang="en-US" sz="2900" dirty="0" err="1"/>
              <a:t>gerçek</a:t>
            </a:r>
            <a:r>
              <a:rPr lang="en-US" sz="2900" dirty="0"/>
              <a:t> </a:t>
            </a:r>
            <a:r>
              <a:rPr lang="en-US" sz="2900" dirty="0" err="1"/>
              <a:t>kullanıcıdır</a:t>
            </a:r>
            <a:r>
              <a:rPr lang="en-US" sz="2900" dirty="0"/>
              <a:t>. </a:t>
            </a:r>
            <a:endParaRPr lang="en-US" sz="2900" dirty="0" smtClean="0"/>
          </a:p>
          <a:p>
            <a:pPr lvl="2"/>
            <a:r>
              <a:rPr lang="en-US" sz="2900" dirty="0" err="1" smtClean="0"/>
              <a:t>Ama</a:t>
            </a:r>
            <a:r>
              <a:rPr lang="en-US" sz="2900" dirty="0" smtClean="0"/>
              <a:t> </a:t>
            </a:r>
            <a:r>
              <a:rPr lang="en-US" sz="2900" dirty="0"/>
              <a:t>Unix </a:t>
            </a:r>
            <a:r>
              <a:rPr lang="en-US" sz="2900" dirty="0" err="1"/>
              <a:t>benzeri</a:t>
            </a:r>
            <a:r>
              <a:rPr lang="en-US" sz="2900" dirty="0"/>
              <a:t> </a:t>
            </a:r>
            <a:r>
              <a:rPr lang="en-US" sz="2900" dirty="0" err="1"/>
              <a:t>bir</a:t>
            </a:r>
            <a:r>
              <a:rPr lang="en-US" sz="2900" dirty="0"/>
              <a:t> </a:t>
            </a:r>
            <a:r>
              <a:rPr lang="en-US" sz="2900" dirty="0" err="1"/>
              <a:t>işletim</a:t>
            </a:r>
            <a:r>
              <a:rPr lang="en-US" sz="2900" dirty="0"/>
              <a:t> </a:t>
            </a:r>
            <a:r>
              <a:rPr lang="en-US" sz="2900" dirty="0" err="1"/>
              <a:t>sistemi</a:t>
            </a:r>
            <a:r>
              <a:rPr lang="en-US" sz="2900" dirty="0"/>
              <a:t> </a:t>
            </a:r>
            <a:r>
              <a:rPr lang="en-US" sz="2900" dirty="0" err="1"/>
              <a:t>için</a:t>
            </a:r>
            <a:r>
              <a:rPr lang="en-US" sz="2900" dirty="0"/>
              <a:t>, </a:t>
            </a:r>
            <a:r>
              <a:rPr lang="en-US" sz="2900" dirty="0" err="1"/>
              <a:t>bu</a:t>
            </a:r>
            <a:r>
              <a:rPr lang="en-US" sz="2900" dirty="0"/>
              <a:t> </a:t>
            </a:r>
            <a:r>
              <a:rPr lang="en-US" sz="2900" dirty="0" err="1"/>
              <a:t>iki</a:t>
            </a:r>
            <a:r>
              <a:rPr lang="en-US" sz="2900" dirty="0"/>
              <a:t> </a:t>
            </a:r>
            <a:r>
              <a:rPr lang="en-US" sz="2900" dirty="0" err="1"/>
              <a:t>kullanıcı</a:t>
            </a:r>
            <a:r>
              <a:rPr lang="en-US" sz="2900" dirty="0"/>
              <a:t> </a:t>
            </a:r>
            <a:r>
              <a:rPr lang="en-US" sz="2900" dirty="0" err="1"/>
              <a:t>bir</a:t>
            </a:r>
            <a:r>
              <a:rPr lang="en-US" sz="2900" dirty="0"/>
              <a:t> </a:t>
            </a:r>
            <a:r>
              <a:rPr lang="en-US" sz="2900" dirty="0" err="1"/>
              <a:t>kerede</a:t>
            </a:r>
            <a:r>
              <a:rPr lang="en-US" sz="2900" dirty="0"/>
              <a:t> </a:t>
            </a:r>
            <a:r>
              <a:rPr lang="en-US" sz="2900" dirty="0" err="1"/>
              <a:t>giriş</a:t>
            </a:r>
            <a:r>
              <a:rPr lang="en-US" sz="2900" dirty="0"/>
              <a:t> </a:t>
            </a:r>
            <a:r>
              <a:rPr lang="en-US" sz="2900" dirty="0" err="1"/>
              <a:t>yaparak</a:t>
            </a:r>
            <a:r>
              <a:rPr lang="en-US" sz="2900" dirty="0"/>
              <a:t> OS </a:t>
            </a:r>
            <a:r>
              <a:rPr lang="en-US" sz="2900" dirty="0" err="1"/>
              <a:t>özelliği</a:t>
            </a:r>
            <a:r>
              <a:rPr lang="en-US" sz="2900" dirty="0"/>
              <a:t> </a:t>
            </a:r>
            <a:r>
              <a:rPr lang="en-US" sz="2900" dirty="0" err="1"/>
              <a:t>ile</a:t>
            </a:r>
            <a:r>
              <a:rPr lang="en-US" sz="2900" dirty="0"/>
              <a:t> </a:t>
            </a:r>
            <a:r>
              <a:rPr lang="en-US" sz="2900" dirty="0" err="1"/>
              <a:t>birçok</a:t>
            </a:r>
            <a:r>
              <a:rPr lang="en-US" sz="2900" dirty="0"/>
              <a:t> </a:t>
            </a:r>
            <a:r>
              <a:rPr lang="en-US" sz="2900" dirty="0" err="1"/>
              <a:t>kullanıcılı</a:t>
            </a:r>
            <a:r>
              <a:rPr lang="en-US" sz="2900" dirty="0"/>
              <a:t> </a:t>
            </a:r>
            <a:r>
              <a:rPr lang="en-US" sz="2900" dirty="0" err="1"/>
              <a:t>işletim</a:t>
            </a:r>
            <a:r>
              <a:rPr lang="en-US" sz="2900" dirty="0"/>
              <a:t> </a:t>
            </a:r>
            <a:r>
              <a:rPr lang="en-US" sz="2900" dirty="0" err="1"/>
              <a:t>sistemi</a:t>
            </a:r>
            <a:r>
              <a:rPr lang="en-US" sz="2900" dirty="0"/>
              <a:t> </a:t>
            </a:r>
            <a:r>
              <a:rPr lang="en-US" sz="2900" dirty="0" err="1"/>
              <a:t>yapmak</a:t>
            </a:r>
            <a:r>
              <a:rPr lang="en-US" sz="2900" dirty="0"/>
              <a:t> </a:t>
            </a:r>
            <a:r>
              <a:rPr lang="en-US" sz="2900" dirty="0" err="1"/>
              <a:t>mümkün</a:t>
            </a:r>
            <a:r>
              <a:rPr lang="en-US" sz="2900" dirty="0" smtClean="0"/>
              <a:t>.</a:t>
            </a:r>
          </a:p>
          <a:p>
            <a:pPr lvl="2"/>
            <a:r>
              <a:rPr lang="tr-TR" sz="2900" dirty="0"/>
              <a:t>Bu sayede sistem kaynaklarını verimli bir şekilde kullanmış olur</a:t>
            </a:r>
            <a:r>
              <a:rPr lang="tr-TR" sz="2900" dirty="0" smtClean="0"/>
              <a:t>.</a:t>
            </a:r>
            <a:endParaRPr lang="tr-TR" sz="2900" dirty="0"/>
          </a:p>
          <a:p>
            <a:pPr lvl="1"/>
            <a:endParaRPr lang="en-US" sz="2200" b="1" dirty="0" smtClean="0"/>
          </a:p>
        </p:txBody>
      </p:sp>
    </p:spTree>
    <p:extLst>
      <p:ext uri="{BB962C8B-B14F-4D97-AF65-F5344CB8AC3E}">
        <p14:creationId xmlns:p14="http://schemas.microsoft.com/office/powerpoint/2010/main" val="39412551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2400" dirty="0"/>
              <a:t>İşletim sisteminin bir diğer görevi </a:t>
            </a:r>
            <a:r>
              <a:rPr lang="tr-TR" sz="2400" b="1" dirty="0"/>
              <a:t>bellek yönetimi</a:t>
            </a:r>
            <a:r>
              <a:rPr lang="tr-TR" sz="2400" dirty="0"/>
              <a:t>dir. </a:t>
            </a:r>
            <a:endParaRPr lang="en-US" sz="2400" dirty="0" smtClean="0"/>
          </a:p>
          <a:p>
            <a:pPr lvl="2"/>
            <a:r>
              <a:rPr lang="tr-TR" sz="2200" dirty="0" smtClean="0"/>
              <a:t>Bazı </a:t>
            </a:r>
            <a:r>
              <a:rPr lang="tr-TR" sz="2200" dirty="0"/>
              <a:t>programların bilgisayarın sahip olduğu boş fiziksel bellekten fazlasına ihtiyaç duyarlar. </a:t>
            </a:r>
            <a:endParaRPr lang="en-US" sz="2200" dirty="0" smtClean="0"/>
          </a:p>
          <a:p>
            <a:pPr lvl="2"/>
            <a:r>
              <a:rPr lang="tr-TR" sz="2200" dirty="0" smtClean="0"/>
              <a:t>Bu </a:t>
            </a:r>
            <a:r>
              <a:rPr lang="tr-TR" sz="2200" dirty="0"/>
              <a:t>durumda </a:t>
            </a:r>
            <a:r>
              <a:rPr lang="tr-TR" sz="2200" u="sng" dirty="0"/>
              <a:t>kullanılmayan bir bellek sayfası diske yazılır </a:t>
            </a:r>
            <a:r>
              <a:rPr lang="tr-TR" sz="2200" dirty="0"/>
              <a:t>ve boşalan sayfa bu programa atanır. </a:t>
            </a:r>
            <a:endParaRPr lang="en-US" sz="2200" dirty="0" smtClean="0"/>
          </a:p>
          <a:p>
            <a:pPr lvl="2"/>
            <a:r>
              <a:rPr lang="tr-TR" sz="2200" dirty="0" smtClean="0"/>
              <a:t>Tüm </a:t>
            </a:r>
            <a:r>
              <a:rPr lang="tr-TR" sz="2200" dirty="0"/>
              <a:t>sayfalar dolduğunda ne yapılacağına veya hangi sayfaların diske yazılacağına </a:t>
            </a:r>
            <a:r>
              <a:rPr lang="tr-TR" sz="2200" u="sng" dirty="0"/>
              <a:t>işletim sistemi karar verir</a:t>
            </a:r>
            <a:r>
              <a:rPr lang="tr-TR" sz="2200" dirty="0" smtClean="0"/>
              <a:t>.</a:t>
            </a:r>
            <a:endParaRPr lang="tr-TR" sz="2200" dirty="0"/>
          </a:p>
        </p:txBody>
      </p:sp>
    </p:spTree>
    <p:extLst>
      <p:ext uri="{BB962C8B-B14F-4D97-AF65-F5344CB8AC3E}">
        <p14:creationId xmlns:p14="http://schemas.microsoft.com/office/powerpoint/2010/main" val="1887957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2000" dirty="0"/>
              <a:t>Sonradan kullanmak üzere dosyaları diske saklamak da yine işletim sisteminin görevidir. </a:t>
            </a:r>
            <a:endParaRPr lang="en-US" sz="2000" dirty="0" smtClean="0"/>
          </a:p>
          <a:p>
            <a:pPr lvl="1"/>
            <a:r>
              <a:rPr lang="tr-TR" sz="2000" dirty="0" smtClean="0"/>
              <a:t>Disklerin </a:t>
            </a:r>
            <a:r>
              <a:rPr lang="tr-TR" sz="2000" dirty="0"/>
              <a:t>saklayabileceği birim kapasiteler bellidir. Birim kapasitenin üzerinde boyutu olan dosyaların nasıl saklanacağına yine işletim sistemi ve kullandığı dosya sistemi karar verir. </a:t>
            </a:r>
          </a:p>
          <a:p>
            <a:pPr lvl="1"/>
            <a:r>
              <a:rPr lang="tr-TR" sz="2000" dirty="0"/>
              <a:t>Dosyaların saklanmasında klasörler ve hiyerarşik yapılar kullanılır. </a:t>
            </a:r>
            <a:endParaRPr lang="en-US" sz="2000" dirty="0" smtClean="0"/>
          </a:p>
          <a:p>
            <a:pPr lvl="1"/>
            <a:r>
              <a:rPr lang="tr-TR" sz="2000" dirty="0" smtClean="0"/>
              <a:t>Bu </a:t>
            </a:r>
            <a:r>
              <a:rPr lang="tr-TR" sz="2000" dirty="0"/>
              <a:t>sayede birbiri ile ilişkili veriler bilgisayarda gruplanarak bir orranizasyon sağlanır. </a:t>
            </a:r>
            <a:endParaRPr lang="en-US" sz="2000" dirty="0" smtClean="0"/>
          </a:p>
          <a:p>
            <a:pPr lvl="1"/>
            <a:r>
              <a:rPr lang="tr-TR" sz="2000" dirty="0" smtClean="0"/>
              <a:t>Örneğin </a:t>
            </a:r>
            <a:r>
              <a:rPr lang="tr-TR" sz="2000" dirty="0"/>
              <a:t>Windows işletim sistemini ilgilendiren dosyaların hepsi C:\Windows klasöründe, kullanıcı programlarından 32 bit olanlar C:\Program Files (x86), 64 olanlar da C:\Program Files </a:t>
            </a:r>
            <a:r>
              <a:rPr lang="tr-TR" sz="2000" dirty="0" smtClean="0"/>
              <a:t>k</a:t>
            </a:r>
            <a:r>
              <a:rPr lang="en-US" sz="2000" dirty="0" smtClean="0"/>
              <a:t>la</a:t>
            </a:r>
            <a:r>
              <a:rPr lang="tr-TR" sz="2000" dirty="0" smtClean="0"/>
              <a:t>söründedir</a:t>
            </a:r>
            <a:r>
              <a:rPr lang="tr-TR" dirty="0" smtClean="0"/>
              <a:t>.</a:t>
            </a:r>
            <a:endParaRPr lang="tr-TR" dirty="0"/>
          </a:p>
        </p:txBody>
      </p:sp>
    </p:spTree>
    <p:extLst>
      <p:ext uri="{BB962C8B-B14F-4D97-AF65-F5344CB8AC3E}">
        <p14:creationId xmlns:p14="http://schemas.microsoft.com/office/powerpoint/2010/main" val="24904747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endParaRPr lang="en-US" sz="2400" b="1" dirty="0" smtClean="0"/>
          </a:p>
          <a:p>
            <a:pPr marL="0" indent="0">
              <a:buNone/>
            </a:pPr>
            <a:r>
              <a:rPr lang="en-US" sz="2400" b="1" dirty="0"/>
              <a:t> </a:t>
            </a:r>
            <a:r>
              <a:rPr lang="en-US" sz="2400" b="1" dirty="0" smtClean="0"/>
              <a:t>  (Operating System)</a:t>
            </a:r>
          </a:p>
        </p:txBody>
      </p:sp>
      <p:pic>
        <p:nvPicPr>
          <p:cNvPr id="4" name="Resim 3"/>
          <p:cNvPicPr>
            <a:picLocks noChangeAspect="1"/>
          </p:cNvPicPr>
          <p:nvPr/>
        </p:nvPicPr>
        <p:blipFill rotWithShape="1">
          <a:blip r:embed="rId2"/>
          <a:srcRect t="2369" b="5759"/>
          <a:stretch/>
        </p:blipFill>
        <p:spPr>
          <a:xfrm>
            <a:off x="4002634" y="1984069"/>
            <a:ext cx="8146851" cy="4830792"/>
          </a:xfrm>
          <a:prstGeom prst="rect">
            <a:avLst/>
          </a:prstGeom>
        </p:spPr>
      </p:pic>
    </p:spTree>
    <p:extLst>
      <p:ext uri="{BB962C8B-B14F-4D97-AF65-F5344CB8AC3E}">
        <p14:creationId xmlns:p14="http://schemas.microsoft.com/office/powerpoint/2010/main" val="2490474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2. </a:t>
            </a:r>
            <a:r>
              <a:rPr lang="en-US" sz="2400" b="1" dirty="0" err="1" smtClean="0"/>
              <a:t>İşletim</a:t>
            </a:r>
            <a:r>
              <a:rPr lang="en-US" sz="2400" b="1" dirty="0" smtClean="0"/>
              <a:t> </a:t>
            </a:r>
            <a:r>
              <a:rPr lang="en-US" sz="2400" b="1" dirty="0" err="1" smtClean="0"/>
              <a:t>Sistemi</a:t>
            </a:r>
            <a:r>
              <a:rPr lang="en-US" sz="2400" b="1" dirty="0" smtClean="0"/>
              <a:t> (Operating System)</a:t>
            </a:r>
          </a:p>
          <a:p>
            <a:pPr lvl="1"/>
            <a:r>
              <a:rPr lang="tr-TR" sz="2400" u="sng" dirty="0"/>
              <a:t>Giriş çıkış birimlerini kontrol etmek </a:t>
            </a:r>
            <a:r>
              <a:rPr lang="tr-TR" sz="2400" dirty="0"/>
              <a:t>de yine işletim sistemlerinin görevidir. </a:t>
            </a:r>
            <a:endParaRPr lang="en-US" sz="2400" dirty="0" smtClean="0"/>
          </a:p>
          <a:p>
            <a:pPr lvl="1"/>
            <a:r>
              <a:rPr lang="tr-TR" sz="2400" dirty="0" smtClean="0"/>
              <a:t>Bu </a:t>
            </a:r>
            <a:r>
              <a:rPr lang="tr-TR" sz="2400" dirty="0"/>
              <a:t>sistemleri kontrol edecek </a:t>
            </a:r>
            <a:r>
              <a:rPr lang="tr-TR" sz="2400" u="sng" dirty="0"/>
              <a:t>sürücü yazılımlarının </a:t>
            </a:r>
            <a:r>
              <a:rPr lang="tr-TR" sz="2400" dirty="0"/>
              <a:t>çoğu artık işletim sistemi ile birlikte gelmektedir. </a:t>
            </a:r>
          </a:p>
          <a:p>
            <a:pPr lvl="1"/>
            <a:endParaRPr lang="en-US" sz="2200" b="1" dirty="0" smtClean="0"/>
          </a:p>
        </p:txBody>
      </p:sp>
    </p:spTree>
    <p:extLst>
      <p:ext uri="{BB962C8B-B14F-4D97-AF65-F5344CB8AC3E}">
        <p14:creationId xmlns:p14="http://schemas.microsoft.com/office/powerpoint/2010/main" val="1591034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3. </a:t>
            </a:r>
            <a:r>
              <a:rPr lang="en-US" sz="2400" b="1" dirty="0" err="1" smtClean="0"/>
              <a:t>Sayı</a:t>
            </a:r>
            <a:r>
              <a:rPr lang="en-US" sz="2400" b="1" dirty="0" smtClean="0"/>
              <a:t> </a:t>
            </a:r>
            <a:r>
              <a:rPr lang="en-US" sz="2400" b="1" dirty="0" err="1" smtClean="0"/>
              <a:t>Sistemleri</a:t>
            </a:r>
            <a:endParaRPr lang="en-US" sz="2400" b="1" dirty="0" smtClean="0"/>
          </a:p>
          <a:p>
            <a:pPr lvl="1"/>
            <a:r>
              <a:rPr lang="tr-TR" sz="2200" dirty="0"/>
              <a:t>Sayı sistemleri, bir değeri değişik biçimlerde ifade etmeye yarayan aritmetiksel ifadelerdir. </a:t>
            </a:r>
            <a:endParaRPr lang="en-US" sz="2200" dirty="0" smtClean="0"/>
          </a:p>
          <a:p>
            <a:pPr lvl="1"/>
            <a:r>
              <a:rPr lang="tr-TR" sz="2200" dirty="0" smtClean="0"/>
              <a:t>Kullanılan </a:t>
            </a:r>
            <a:r>
              <a:rPr lang="tr-TR" sz="2200" dirty="0"/>
              <a:t>tabana göre kullanılacak rakamlar ve basamak değerleri de farklılık gösterecektir. </a:t>
            </a:r>
            <a:endParaRPr lang="en-US" sz="2200" dirty="0" smtClean="0"/>
          </a:p>
          <a:p>
            <a:pPr lvl="1"/>
            <a:r>
              <a:rPr lang="tr-TR" sz="2200" dirty="0" smtClean="0"/>
              <a:t>Farklı </a:t>
            </a:r>
            <a:r>
              <a:rPr lang="tr-TR" sz="2200" dirty="0"/>
              <a:t>sayı tabanlarının farklı kullanım alanları vardır. Örneğin günlük hayatımızda onlu sayı sistemine alışmış olmamıza rağmen bilgisayar sistemlerinde ikili ve onaltılı sayı sistemleri büyük avantaj sağlar. </a:t>
            </a:r>
          </a:p>
          <a:p>
            <a:pPr lvl="1"/>
            <a:r>
              <a:rPr lang="tr-TR" sz="2200" dirty="0"/>
              <a:t>Değişik sayı sistemleri için matematiktekinden farklı olarak değişik kodlama teknikleri geliştirilmiştir.</a:t>
            </a:r>
          </a:p>
          <a:p>
            <a:pPr lvl="1"/>
            <a:endParaRPr lang="en-US" sz="2200" b="1" dirty="0" smtClean="0"/>
          </a:p>
          <a:p>
            <a:pPr lvl="1"/>
            <a:endParaRPr lang="en-US" sz="2200" b="1" dirty="0" smtClean="0"/>
          </a:p>
        </p:txBody>
      </p:sp>
    </p:spTree>
    <p:extLst>
      <p:ext uri="{BB962C8B-B14F-4D97-AF65-F5344CB8AC3E}">
        <p14:creationId xmlns:p14="http://schemas.microsoft.com/office/powerpoint/2010/main" val="570608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Temel</a:t>
            </a:r>
            <a:r>
              <a:rPr lang="en-US" dirty="0" smtClean="0"/>
              <a:t> </a:t>
            </a:r>
            <a:r>
              <a:rPr lang="en-US" dirty="0" err="1" smtClean="0"/>
              <a:t>Kavramlar</a:t>
            </a:r>
            <a:endParaRPr lang="tr-TR" dirty="0"/>
          </a:p>
        </p:txBody>
      </p:sp>
      <p:sp>
        <p:nvSpPr>
          <p:cNvPr id="3" name="Content Placeholder 2"/>
          <p:cNvSpPr>
            <a:spLocks noGrp="1"/>
          </p:cNvSpPr>
          <p:nvPr>
            <p:ph idx="1"/>
          </p:nvPr>
        </p:nvSpPr>
        <p:spPr>
          <a:xfrm>
            <a:off x="888521" y="2603500"/>
            <a:ext cx="10386203" cy="3416300"/>
          </a:xfrm>
        </p:spPr>
        <p:txBody>
          <a:bodyPr>
            <a:normAutofit/>
          </a:bodyPr>
          <a:lstStyle/>
          <a:p>
            <a:pPr>
              <a:lnSpc>
                <a:spcPct val="114000"/>
              </a:lnSpc>
            </a:pPr>
            <a:r>
              <a:rPr lang="tr-TR" sz="2400" dirty="0"/>
              <a:t>Program tasarımı bir </a:t>
            </a:r>
            <a:r>
              <a:rPr lang="tr-TR" sz="2400" b="1" dirty="0">
                <a:solidFill>
                  <a:srgbClr val="FF0000"/>
                </a:solidFill>
              </a:rPr>
              <a:t>sanattır</a:t>
            </a:r>
            <a:r>
              <a:rPr lang="tr-TR" sz="2400" dirty="0"/>
              <a:t>, diğer sanat dalları gibi belirli bir temel eğitim alındıktan sonra </a:t>
            </a:r>
            <a:r>
              <a:rPr lang="tr-TR" sz="2400" b="1" i="1" dirty="0"/>
              <a:t>kişinin kendi bilgi, deneyim, beğeni ve duygularını yansıttığı bir ürünü ortaya çıkardığı</a:t>
            </a:r>
            <a:r>
              <a:rPr lang="tr-TR" sz="2400" dirty="0"/>
              <a:t> bir çalışma şeklidir.</a:t>
            </a:r>
          </a:p>
          <a:p>
            <a:pPr>
              <a:lnSpc>
                <a:spcPct val="114000"/>
              </a:lnSpc>
            </a:pPr>
            <a:r>
              <a:rPr lang="tr-TR" sz="2400" dirty="0"/>
              <a:t>Bu sunumda bilgisayar </a:t>
            </a:r>
            <a:r>
              <a:rPr lang="tr-TR" sz="2400" dirty="0" smtClean="0"/>
              <a:t>mühendislerinin</a:t>
            </a:r>
            <a:r>
              <a:rPr lang="en-US" sz="2400" dirty="0" smtClean="0"/>
              <a:t> </a:t>
            </a:r>
            <a:r>
              <a:rPr lang="tr-TR" sz="2400" b="1" dirty="0" smtClean="0"/>
              <a:t>görevleri</a:t>
            </a:r>
            <a:r>
              <a:rPr lang="tr-TR" sz="2400" dirty="0" smtClean="0"/>
              <a:t> </a:t>
            </a:r>
            <a:r>
              <a:rPr lang="tr-TR" sz="2400" dirty="0"/>
              <a:t>açıklanacak, bilgisayar </a:t>
            </a:r>
            <a:r>
              <a:rPr lang="tr-TR" sz="2400" dirty="0" smtClean="0"/>
              <a:t>mühendisliğinin</a:t>
            </a:r>
            <a:r>
              <a:rPr lang="en-US" sz="2400" dirty="0" smtClean="0"/>
              <a:t> </a:t>
            </a:r>
            <a:r>
              <a:rPr lang="tr-TR" sz="2400" b="1" dirty="0" smtClean="0"/>
              <a:t>temel </a:t>
            </a:r>
            <a:r>
              <a:rPr lang="tr-TR" sz="2400" b="1" dirty="0"/>
              <a:t>konuları</a:t>
            </a:r>
            <a:r>
              <a:rPr lang="tr-TR" sz="2400" dirty="0"/>
              <a:t> </a:t>
            </a:r>
            <a:r>
              <a:rPr lang="tr-TR" sz="2400" dirty="0" smtClean="0"/>
              <a:t>ve </a:t>
            </a:r>
            <a:endParaRPr lang="en-US" sz="2400" dirty="0"/>
          </a:p>
          <a:p>
            <a:pPr marL="0" indent="0">
              <a:lnSpc>
                <a:spcPct val="114000"/>
              </a:lnSpc>
              <a:spcBef>
                <a:spcPts val="0"/>
              </a:spcBef>
              <a:buNone/>
            </a:pPr>
            <a:r>
              <a:rPr lang="en-US" sz="2400" b="1" dirty="0" smtClean="0"/>
              <a:t>    </a:t>
            </a:r>
            <a:r>
              <a:rPr lang="tr-TR" sz="2400" b="1" dirty="0" smtClean="0"/>
              <a:t>tanımları</a:t>
            </a:r>
            <a:r>
              <a:rPr lang="tr-TR" sz="2400" dirty="0" smtClean="0"/>
              <a:t> </a:t>
            </a:r>
            <a:r>
              <a:rPr lang="tr-TR" sz="2400" dirty="0"/>
              <a:t>verilecektir.</a:t>
            </a:r>
          </a:p>
        </p:txBody>
      </p:sp>
      <p:pic>
        <p:nvPicPr>
          <p:cNvPr id="2050" name="Picture 2" descr="What is Computer Engineering?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2524" y="4554747"/>
            <a:ext cx="3765109" cy="211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0190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lnSpcReduction="10000"/>
          </a:bodyPr>
          <a:lstStyle/>
          <a:p>
            <a:r>
              <a:rPr lang="en-US" sz="2400" b="1" dirty="0"/>
              <a:t>4</a:t>
            </a:r>
            <a:r>
              <a:rPr lang="en-US" sz="2400" b="1" dirty="0" smtClean="0"/>
              <a:t>. </a:t>
            </a:r>
            <a:r>
              <a:rPr lang="en-US" sz="2400" b="1" dirty="0" err="1" smtClean="0"/>
              <a:t>Algoritma</a:t>
            </a:r>
            <a:endParaRPr lang="en-US" sz="2400" b="1" dirty="0" smtClean="0"/>
          </a:p>
          <a:p>
            <a:pPr lvl="1"/>
            <a:r>
              <a:rPr lang="tr-TR" sz="2400" dirty="0"/>
              <a:t>Bir problemin elle veya bilgisayarla çözülebilmesi için öncelikle </a:t>
            </a:r>
            <a:r>
              <a:rPr lang="tr-TR" sz="2400" u="sng" dirty="0" smtClean="0"/>
              <a:t>analiz </a:t>
            </a:r>
            <a:r>
              <a:rPr lang="tr-TR" sz="2400" u="sng" dirty="0"/>
              <a:t>edilmesi</a:t>
            </a:r>
            <a:r>
              <a:rPr lang="tr-TR" sz="2400" dirty="0"/>
              <a:t> gerekir. </a:t>
            </a:r>
            <a:endParaRPr lang="en-US" sz="2400" dirty="0" smtClean="0"/>
          </a:p>
          <a:p>
            <a:pPr lvl="1"/>
            <a:r>
              <a:rPr lang="tr-TR" sz="2400" b="1" dirty="0" smtClean="0">
                <a:solidFill>
                  <a:schemeClr val="accent3"/>
                </a:solidFill>
              </a:rPr>
              <a:t>Algoritma</a:t>
            </a:r>
            <a:r>
              <a:rPr lang="en-US" sz="2400" b="1" dirty="0" smtClean="0">
                <a:solidFill>
                  <a:schemeClr val="accent3"/>
                </a:solidFill>
              </a:rPr>
              <a:t>;</a:t>
            </a:r>
            <a:r>
              <a:rPr lang="tr-TR" sz="2400" dirty="0" smtClean="0"/>
              <a:t> </a:t>
            </a:r>
            <a:endParaRPr lang="en-US" sz="2400" dirty="0" smtClean="0"/>
          </a:p>
          <a:p>
            <a:pPr lvl="2"/>
            <a:r>
              <a:rPr lang="tr-TR" sz="2200" b="1" dirty="0" smtClean="0"/>
              <a:t>bu </a:t>
            </a:r>
            <a:r>
              <a:rPr lang="tr-TR" sz="2200" b="1" dirty="0"/>
              <a:t>analiz sonucu üretilen ve problemin çözümüne yönelik net, </a:t>
            </a:r>
            <a:endParaRPr lang="en-US" sz="2200" b="1" dirty="0" smtClean="0"/>
          </a:p>
          <a:p>
            <a:pPr lvl="2"/>
            <a:r>
              <a:rPr lang="tr-TR" sz="2200" b="1" dirty="0" smtClean="0"/>
              <a:t>bir </a:t>
            </a:r>
            <a:r>
              <a:rPr lang="tr-TR" sz="2200" b="1" dirty="0"/>
              <a:t>programla dili ile ifade edilebilir, </a:t>
            </a:r>
            <a:endParaRPr lang="en-US" sz="2200" b="1" dirty="0" smtClean="0"/>
          </a:p>
          <a:p>
            <a:pPr lvl="2"/>
            <a:r>
              <a:rPr lang="tr-TR" sz="2200" b="1" dirty="0" smtClean="0"/>
              <a:t>sıralı </a:t>
            </a:r>
            <a:r>
              <a:rPr lang="tr-TR" sz="2200" b="1" dirty="0"/>
              <a:t>adımlar seti olarak tanımlanabilir. </a:t>
            </a:r>
            <a:endParaRPr lang="en-US" sz="2200" b="1" dirty="0" smtClean="0"/>
          </a:p>
          <a:p>
            <a:pPr lvl="1"/>
            <a:r>
              <a:rPr lang="tr-TR" sz="2400" dirty="0" smtClean="0"/>
              <a:t>Bir </a:t>
            </a:r>
            <a:r>
              <a:rPr lang="tr-TR" sz="2400" dirty="0"/>
              <a:t>problemin çözümüne yönelik bu özellikleri taşıyan bir algoritma oluşturulabiliyorsa bu problem bilgisayar yardımıyla çözülebiliyor demektir.</a:t>
            </a:r>
          </a:p>
          <a:p>
            <a:pPr lvl="1"/>
            <a:endParaRPr lang="en-US" sz="2200" b="1" dirty="0" smtClean="0"/>
          </a:p>
          <a:p>
            <a:pPr lvl="1"/>
            <a:endParaRPr lang="en-US" sz="2200" b="1" dirty="0" smtClean="0"/>
          </a:p>
        </p:txBody>
      </p:sp>
    </p:spTree>
    <p:extLst>
      <p:ext uri="{BB962C8B-B14F-4D97-AF65-F5344CB8AC3E}">
        <p14:creationId xmlns:p14="http://schemas.microsoft.com/office/powerpoint/2010/main" val="36522095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4</a:t>
            </a:r>
            <a:r>
              <a:rPr lang="en-US" sz="2400" b="1" dirty="0" smtClean="0"/>
              <a:t>. </a:t>
            </a:r>
            <a:r>
              <a:rPr lang="en-US" sz="2400" b="1" dirty="0" err="1" smtClean="0"/>
              <a:t>Algoritma</a:t>
            </a:r>
            <a:endParaRPr lang="en-US" sz="2400" b="1" dirty="0" smtClean="0"/>
          </a:p>
          <a:p>
            <a:pPr lvl="1"/>
            <a:r>
              <a:rPr lang="tr-TR" sz="2200" dirty="0"/>
              <a:t>Algoritmanın ifade edilebilmesi için temel adımlar, </a:t>
            </a:r>
            <a:endParaRPr lang="en-US" sz="2200" dirty="0" smtClean="0"/>
          </a:p>
          <a:p>
            <a:pPr lvl="2"/>
            <a:r>
              <a:rPr lang="tr-TR" sz="2200" b="1" dirty="0" smtClean="0"/>
              <a:t>akış şemaları </a:t>
            </a:r>
            <a:r>
              <a:rPr lang="tr-TR" sz="2200" dirty="0" smtClean="0"/>
              <a:t>veya </a:t>
            </a:r>
            <a:endParaRPr lang="en-US" sz="2200" dirty="0" smtClean="0"/>
          </a:p>
          <a:p>
            <a:pPr lvl="2"/>
            <a:r>
              <a:rPr lang="tr-TR" sz="2200" dirty="0" smtClean="0"/>
              <a:t>yalancı kod (</a:t>
            </a:r>
            <a:r>
              <a:rPr lang="tr-TR" sz="2200" b="1" dirty="0" smtClean="0"/>
              <a:t>pse</a:t>
            </a:r>
            <a:r>
              <a:rPr lang="en-US" sz="2200" b="1" dirty="0" smtClean="0"/>
              <a:t>u</a:t>
            </a:r>
            <a:r>
              <a:rPr lang="tr-TR" sz="2200" b="1" dirty="0" smtClean="0"/>
              <a:t>d</a:t>
            </a:r>
            <a:r>
              <a:rPr lang="en-US" sz="2200" b="1" dirty="0" smtClean="0"/>
              <a:t>o</a:t>
            </a:r>
            <a:r>
              <a:rPr lang="tr-TR" sz="2200" b="1" dirty="0" smtClean="0"/>
              <a:t> code</a:t>
            </a:r>
            <a:r>
              <a:rPr lang="tr-TR" sz="2200" dirty="0" smtClean="0"/>
              <a:t>) diye ifade edilen biçimleyici kurallar kullanılır. </a:t>
            </a:r>
            <a:endParaRPr lang="en-US" sz="2200" dirty="0" smtClean="0"/>
          </a:p>
          <a:p>
            <a:pPr lvl="1"/>
            <a:r>
              <a:rPr lang="tr-TR" sz="2200" dirty="0" smtClean="0"/>
              <a:t>Bu </a:t>
            </a:r>
            <a:r>
              <a:rPr lang="tr-TR" sz="2200" dirty="0"/>
              <a:t>biçimleyici kuralların standartları vardır ve bu sayede bu dillerle ifade edilen algoritmalar kolayca programcı tarafından anlaşılarak kodu yazılabilir. </a:t>
            </a:r>
            <a:endParaRPr lang="en-US" sz="2200" dirty="0" smtClean="0"/>
          </a:p>
          <a:p>
            <a:pPr lvl="1"/>
            <a:r>
              <a:rPr lang="tr-TR" sz="2200" dirty="0" smtClean="0"/>
              <a:t>Örneğin </a:t>
            </a:r>
            <a:r>
              <a:rPr lang="tr-TR" sz="2200" dirty="0"/>
              <a:t>«a&gt;b ise c=10» şeklinde ifade edilen yalancı kod herhangi bir programlama dilince kolayca kodlanabilir</a:t>
            </a:r>
            <a:r>
              <a:rPr lang="tr-TR" sz="2200" dirty="0" smtClean="0"/>
              <a:t>.</a:t>
            </a:r>
            <a:endParaRPr lang="en-US" sz="2200" b="1" dirty="0" smtClean="0"/>
          </a:p>
          <a:p>
            <a:pPr lvl="1"/>
            <a:endParaRPr lang="en-US" sz="2200" b="1" dirty="0" smtClean="0"/>
          </a:p>
        </p:txBody>
      </p:sp>
    </p:spTree>
    <p:extLst>
      <p:ext uri="{BB962C8B-B14F-4D97-AF65-F5344CB8AC3E}">
        <p14:creationId xmlns:p14="http://schemas.microsoft.com/office/powerpoint/2010/main" val="7226816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lnSpcReduction="10000"/>
          </a:bodyPr>
          <a:lstStyle/>
          <a:p>
            <a:r>
              <a:rPr lang="en-US" sz="2400" b="1" dirty="0"/>
              <a:t>4</a:t>
            </a:r>
            <a:r>
              <a:rPr lang="en-US" sz="2400" b="1" dirty="0" smtClean="0"/>
              <a:t>. </a:t>
            </a:r>
            <a:r>
              <a:rPr lang="en-US" sz="2400" b="1" dirty="0" err="1" smtClean="0"/>
              <a:t>Algoritma</a:t>
            </a:r>
            <a:endParaRPr lang="en-US" sz="2400" b="1" dirty="0" smtClean="0"/>
          </a:p>
          <a:p>
            <a:pPr lvl="1"/>
            <a:r>
              <a:rPr lang="tr-TR" sz="2200" b="1" dirty="0"/>
              <a:t>Çevrimli</a:t>
            </a:r>
            <a:r>
              <a:rPr lang="tr-TR" sz="2200" dirty="0"/>
              <a:t> yada </a:t>
            </a:r>
            <a:r>
              <a:rPr lang="tr-TR" sz="2200" b="1" dirty="0"/>
              <a:t>iteratif</a:t>
            </a:r>
            <a:r>
              <a:rPr lang="tr-TR" sz="2200" dirty="0"/>
              <a:t> bir </a:t>
            </a:r>
            <a:r>
              <a:rPr lang="tr-TR" sz="2200" dirty="0" smtClean="0"/>
              <a:t>yaklaşım</a:t>
            </a:r>
            <a:r>
              <a:rPr lang="en-US" sz="2200" dirty="0" smtClean="0"/>
              <a:t>,</a:t>
            </a:r>
            <a:r>
              <a:rPr lang="tr-TR" sz="2200" dirty="0" smtClean="0"/>
              <a:t> </a:t>
            </a:r>
            <a:r>
              <a:rPr lang="tr-TR" sz="2200" dirty="0"/>
              <a:t>çoğu problemi çözerken uygulanması gereken bir yoldur. </a:t>
            </a:r>
            <a:endParaRPr lang="en-US" sz="2200" dirty="0" smtClean="0"/>
          </a:p>
          <a:p>
            <a:pPr lvl="2"/>
            <a:r>
              <a:rPr lang="tr-TR" sz="2200" dirty="0" smtClean="0"/>
              <a:t>Bu </a:t>
            </a:r>
            <a:r>
              <a:rPr lang="tr-TR" sz="2200" dirty="0"/>
              <a:t>ihtiyaç programlama dillerinin hemen hemen hepsinde kendine karşılık bulmuştur. Örneğin C dilinde for, while gibi deyimlerle ifade edilen yapılar bu şekilde tekrarlı çalışma gerektiren kodları ifade etmek için kullanılır. </a:t>
            </a:r>
          </a:p>
          <a:p>
            <a:pPr lvl="1"/>
            <a:r>
              <a:rPr lang="tr-TR" sz="2200" b="1" dirty="0"/>
              <a:t>Özyinelemeli</a:t>
            </a:r>
            <a:r>
              <a:rPr lang="tr-TR" sz="2200" dirty="0"/>
              <a:t> (</a:t>
            </a:r>
            <a:r>
              <a:rPr lang="tr-TR" sz="2200" b="1" dirty="0">
                <a:solidFill>
                  <a:schemeClr val="accent3"/>
                </a:solidFill>
              </a:rPr>
              <a:t>rekürsif</a:t>
            </a:r>
            <a:r>
              <a:rPr lang="tr-TR" sz="2200" dirty="0"/>
              <a:t>) yaklaşım ise, bu şekilde tekrarlamalı çalışma gerektiren kodları döngü ile değil de kodun kendini çağırması ile çözmeye çalışmaktadır. </a:t>
            </a:r>
            <a:endParaRPr lang="en-US" sz="2200" dirty="0" smtClean="0"/>
          </a:p>
          <a:p>
            <a:pPr lvl="2"/>
            <a:r>
              <a:rPr lang="tr-TR" sz="2200" dirty="0" smtClean="0"/>
              <a:t>Rekürsif </a:t>
            </a:r>
            <a:r>
              <a:rPr lang="tr-TR" sz="2200" dirty="0"/>
              <a:t>yaklaşım daha hızlı olduğu için değil, bazı problemlerin doğası gereği kullanılmaktadır</a:t>
            </a:r>
            <a:r>
              <a:rPr lang="tr-TR" sz="2200" dirty="0" smtClean="0"/>
              <a:t>.</a:t>
            </a:r>
            <a:endParaRPr lang="tr-TR" sz="2200" dirty="0"/>
          </a:p>
        </p:txBody>
      </p:sp>
    </p:spTree>
    <p:extLst>
      <p:ext uri="{BB962C8B-B14F-4D97-AF65-F5344CB8AC3E}">
        <p14:creationId xmlns:p14="http://schemas.microsoft.com/office/powerpoint/2010/main" val="7977650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4</a:t>
            </a:r>
            <a:r>
              <a:rPr lang="en-US" sz="2400" b="1" dirty="0" smtClean="0"/>
              <a:t>. </a:t>
            </a:r>
            <a:r>
              <a:rPr lang="en-US" sz="2400" b="1" dirty="0" err="1" smtClean="0"/>
              <a:t>Algoritma</a:t>
            </a:r>
            <a:endParaRPr lang="en-US" sz="2400" b="1" dirty="0" smtClean="0"/>
          </a:p>
          <a:p>
            <a:pPr lvl="1"/>
            <a:r>
              <a:rPr lang="tr-TR" sz="2400" dirty="0"/>
              <a:t>Tasarlanan algoritmanın </a:t>
            </a:r>
            <a:r>
              <a:rPr lang="tr-TR" sz="2400" b="1" dirty="0"/>
              <a:t>verimli olması </a:t>
            </a:r>
            <a:r>
              <a:rPr lang="tr-TR" sz="2400" dirty="0"/>
              <a:t>bir diğer tasarım problemidir. </a:t>
            </a:r>
            <a:endParaRPr lang="en-US" sz="2400" dirty="0" smtClean="0"/>
          </a:p>
          <a:p>
            <a:pPr lvl="1"/>
            <a:r>
              <a:rPr lang="tr-TR" sz="2400" dirty="0" smtClean="0"/>
              <a:t>Algoritmanın </a:t>
            </a:r>
            <a:r>
              <a:rPr lang="tr-TR" sz="2400" dirty="0"/>
              <a:t>verimliliği </a:t>
            </a:r>
            <a:r>
              <a:rPr lang="tr-TR" sz="2400" b="1" dirty="0">
                <a:solidFill>
                  <a:srgbClr val="FF0000"/>
                </a:solidFill>
              </a:rPr>
              <a:t>zaman karmaşıklığı </a:t>
            </a:r>
            <a:r>
              <a:rPr lang="tr-TR" sz="2400" dirty="0"/>
              <a:t>ve </a:t>
            </a:r>
            <a:r>
              <a:rPr lang="tr-TR" sz="2400" b="1" dirty="0">
                <a:solidFill>
                  <a:srgbClr val="FF0000"/>
                </a:solidFill>
              </a:rPr>
              <a:t>alan karmaşıklığı</a:t>
            </a:r>
            <a:r>
              <a:rPr lang="tr-TR" sz="2400" dirty="0"/>
              <a:t> olmak üzere iki alanda incelenir. </a:t>
            </a:r>
            <a:endParaRPr lang="en-US" sz="2400" dirty="0" smtClean="0"/>
          </a:p>
          <a:p>
            <a:pPr lvl="2"/>
            <a:r>
              <a:rPr lang="tr-TR" sz="2200" dirty="0" smtClean="0"/>
              <a:t>Zaman karmaşıklığı</a:t>
            </a:r>
            <a:r>
              <a:rPr lang="en-US" sz="2200" dirty="0" smtClean="0"/>
              <a:t>,</a:t>
            </a:r>
            <a:r>
              <a:rPr lang="tr-TR" sz="2200" dirty="0" smtClean="0"/>
              <a:t> algoritmanın </a:t>
            </a:r>
            <a:r>
              <a:rPr lang="tr-TR" sz="2200" b="1" i="1" dirty="0"/>
              <a:t>parametrelerine bağlı olarak ne sürede biteceği</a:t>
            </a:r>
            <a:r>
              <a:rPr lang="tr-TR" sz="2200" dirty="0"/>
              <a:t>nin analiz edilmesi, </a:t>
            </a:r>
            <a:endParaRPr lang="en-US" sz="2200" dirty="0" smtClean="0"/>
          </a:p>
          <a:p>
            <a:pPr lvl="2"/>
            <a:r>
              <a:rPr lang="en-US" sz="2200" dirty="0" smtClean="0"/>
              <a:t>A</a:t>
            </a:r>
            <a:r>
              <a:rPr lang="tr-TR" sz="2200" dirty="0" smtClean="0"/>
              <a:t>lan </a:t>
            </a:r>
            <a:r>
              <a:rPr lang="tr-TR" sz="2200" dirty="0"/>
              <a:t>karmaşıklığı ise algoritmanın </a:t>
            </a:r>
            <a:r>
              <a:rPr lang="tr-TR" sz="2200" b="1" i="1" dirty="0"/>
              <a:t>çalışması için bellekte ne kadar alana ihtiyaç</a:t>
            </a:r>
            <a:r>
              <a:rPr lang="tr-TR" sz="2200" dirty="0"/>
              <a:t> duyacağı ile ilgilidir.</a:t>
            </a:r>
          </a:p>
        </p:txBody>
      </p:sp>
    </p:spTree>
    <p:extLst>
      <p:ext uri="{BB962C8B-B14F-4D97-AF65-F5344CB8AC3E}">
        <p14:creationId xmlns:p14="http://schemas.microsoft.com/office/powerpoint/2010/main" val="4006128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5. </a:t>
            </a:r>
            <a:r>
              <a:rPr lang="en-US" sz="2400" b="1" dirty="0" err="1" smtClean="0"/>
              <a:t>Veri</a:t>
            </a:r>
            <a:r>
              <a:rPr lang="en-US" sz="2400" b="1" dirty="0" smtClean="0"/>
              <a:t> </a:t>
            </a:r>
            <a:r>
              <a:rPr lang="en-US" sz="2400" b="1" dirty="0" err="1" smtClean="0"/>
              <a:t>Yapıları</a:t>
            </a:r>
            <a:endParaRPr lang="en-US" sz="2400" b="1" dirty="0" smtClean="0"/>
          </a:p>
          <a:p>
            <a:pPr lvl="1"/>
            <a:r>
              <a:rPr lang="tr-TR" sz="2400" dirty="0"/>
              <a:t>Veri yapıları bilginin bellekte tutulma </a:t>
            </a:r>
            <a:r>
              <a:rPr lang="tr-TR" sz="2400" b="1" dirty="0">
                <a:solidFill>
                  <a:srgbClr val="FF0000"/>
                </a:solidFill>
              </a:rPr>
              <a:t>şeklini</a:t>
            </a:r>
            <a:r>
              <a:rPr lang="tr-TR" sz="2400" dirty="0"/>
              <a:t> ve </a:t>
            </a:r>
            <a:r>
              <a:rPr lang="tr-TR" sz="2400" b="1" dirty="0">
                <a:solidFill>
                  <a:srgbClr val="FF0000"/>
                </a:solidFill>
              </a:rPr>
              <a:t>düzenini</a:t>
            </a:r>
            <a:r>
              <a:rPr lang="tr-TR" sz="2400" dirty="0">
                <a:solidFill>
                  <a:srgbClr val="FF0000"/>
                </a:solidFill>
              </a:rPr>
              <a:t> </a:t>
            </a:r>
            <a:r>
              <a:rPr lang="tr-TR" sz="2400" dirty="0"/>
              <a:t>gösterir. </a:t>
            </a:r>
            <a:endParaRPr lang="en-US" sz="2400" dirty="0" smtClean="0"/>
          </a:p>
          <a:p>
            <a:pPr lvl="1"/>
            <a:r>
              <a:rPr lang="tr-TR" sz="2400" dirty="0" smtClean="0"/>
              <a:t>Programlama </a:t>
            </a:r>
            <a:r>
              <a:rPr lang="tr-TR" sz="2400" dirty="0"/>
              <a:t>dillerinde genel olarak </a:t>
            </a:r>
            <a:r>
              <a:rPr lang="tr-TR" sz="2400" b="1" i="1" dirty="0"/>
              <a:t>tam sayılı, kesirli sayı, karakter ve sözcük</a:t>
            </a:r>
            <a:r>
              <a:rPr lang="tr-TR" sz="2400" dirty="0"/>
              <a:t> saklanması için temel veri yapıları zaten vardır</a:t>
            </a:r>
            <a:r>
              <a:rPr lang="tr-TR" sz="2400" dirty="0" smtClean="0"/>
              <a:t>.</a:t>
            </a:r>
            <a:endParaRPr lang="en-US" sz="2400" dirty="0" smtClean="0"/>
          </a:p>
          <a:p>
            <a:pPr lvl="1"/>
            <a:r>
              <a:rPr lang="tr-TR" sz="2400" dirty="0" smtClean="0"/>
              <a:t>Programcı </a:t>
            </a:r>
            <a:r>
              <a:rPr lang="tr-TR" sz="2400" dirty="0"/>
              <a:t>kendi ihtiyacına göre </a:t>
            </a:r>
            <a:r>
              <a:rPr lang="tr-TR" sz="2400" b="1" dirty="0"/>
              <a:t>kendi</a:t>
            </a:r>
            <a:r>
              <a:rPr lang="tr-TR" sz="2400" dirty="0"/>
              <a:t> veri </a:t>
            </a:r>
            <a:r>
              <a:rPr lang="tr-TR" sz="2400" dirty="0" smtClean="0"/>
              <a:t>yapıları</a:t>
            </a:r>
            <a:r>
              <a:rPr lang="en-US" sz="2400" dirty="0" err="1" smtClean="0"/>
              <a:t>nı</a:t>
            </a:r>
            <a:r>
              <a:rPr lang="tr-TR" sz="2400" dirty="0" smtClean="0"/>
              <a:t> </a:t>
            </a:r>
            <a:r>
              <a:rPr lang="tr-TR" sz="2400" b="1" dirty="0"/>
              <a:t>tanımlayabilir</a:t>
            </a:r>
            <a:r>
              <a:rPr lang="tr-TR" sz="2400" dirty="0"/>
              <a:t>. </a:t>
            </a:r>
            <a:r>
              <a:rPr lang="tr-TR" sz="2400" b="1" i="1" dirty="0" smtClean="0"/>
              <a:t>Diziler</a:t>
            </a:r>
            <a:r>
              <a:rPr lang="en-US" sz="2400" b="1" i="1" dirty="0" smtClean="0"/>
              <a:t>,</a:t>
            </a:r>
            <a:r>
              <a:rPr lang="tr-TR" sz="2400" b="1" i="1" dirty="0" smtClean="0"/>
              <a:t> listeler</a:t>
            </a:r>
            <a:r>
              <a:rPr lang="en-US" sz="2400" b="1" i="1" dirty="0" smtClean="0"/>
              <a:t> </a:t>
            </a:r>
            <a:r>
              <a:rPr lang="en-US" sz="2400" b="1" i="1" dirty="0" err="1" smtClean="0"/>
              <a:t>ve</a:t>
            </a:r>
            <a:r>
              <a:rPr lang="tr-TR" sz="2400" b="1" i="1" dirty="0" smtClean="0"/>
              <a:t> </a:t>
            </a:r>
            <a:r>
              <a:rPr lang="tr-TR" sz="2400" b="1" i="1" dirty="0"/>
              <a:t>ikili ağaçlar</a:t>
            </a:r>
            <a:r>
              <a:rPr lang="tr-TR" sz="2400" dirty="0"/>
              <a:t> en yaygın kullanılan veri yapılardır. </a:t>
            </a:r>
            <a:endParaRPr lang="en-US" sz="2400" dirty="0" smtClean="0"/>
          </a:p>
          <a:p>
            <a:pPr lvl="1"/>
            <a:r>
              <a:rPr lang="tr-TR" sz="2400" i="1" dirty="0" smtClean="0"/>
              <a:t>Veri </a:t>
            </a:r>
            <a:r>
              <a:rPr lang="tr-TR" sz="2400" i="1" dirty="0"/>
              <a:t>yapıları </a:t>
            </a:r>
            <a:r>
              <a:rPr lang="tr-TR" sz="2400" i="1" dirty="0" smtClean="0"/>
              <a:t>tanımlamak</a:t>
            </a:r>
            <a:r>
              <a:rPr lang="en-US" sz="2400" dirty="0" smtClean="0"/>
              <a:t>,</a:t>
            </a:r>
            <a:r>
              <a:rPr lang="tr-TR" sz="2400" dirty="0" smtClean="0"/>
              <a:t> kullanıcı</a:t>
            </a:r>
            <a:r>
              <a:rPr lang="en-US" sz="2400" dirty="0" err="1" smtClean="0"/>
              <a:t>yı</a:t>
            </a:r>
            <a:r>
              <a:rPr lang="tr-TR" sz="2400" dirty="0" smtClean="0"/>
              <a:t> </a:t>
            </a:r>
            <a:r>
              <a:rPr lang="tr-TR" sz="2400" dirty="0"/>
              <a:t>bilgisayarın </a:t>
            </a:r>
            <a:r>
              <a:rPr lang="tr-TR" sz="2400" dirty="0" smtClean="0"/>
              <a:t>donanımı</a:t>
            </a:r>
            <a:r>
              <a:rPr lang="en-US" sz="2400" dirty="0" err="1" smtClean="0"/>
              <a:t>yla</a:t>
            </a:r>
            <a:r>
              <a:rPr lang="tr-TR" sz="2400" dirty="0" smtClean="0"/>
              <a:t> </a:t>
            </a:r>
            <a:r>
              <a:rPr lang="tr-TR" sz="2400" dirty="0"/>
              <a:t>ayrıntılarıyla uğraşmaktan kurtararak, verileri kavramsal olarak göstermesini sağlamaktadır.</a:t>
            </a:r>
            <a:endParaRPr lang="en-US" sz="2200" b="1" dirty="0" smtClean="0"/>
          </a:p>
          <a:p>
            <a:pPr lvl="1"/>
            <a:endParaRPr lang="tr-TR" sz="2200" dirty="0"/>
          </a:p>
        </p:txBody>
      </p:sp>
    </p:spTree>
    <p:extLst>
      <p:ext uri="{BB962C8B-B14F-4D97-AF65-F5344CB8AC3E}">
        <p14:creationId xmlns:p14="http://schemas.microsoft.com/office/powerpoint/2010/main" val="1033307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6</a:t>
            </a:r>
            <a:r>
              <a:rPr lang="en-US" sz="2400" b="1" dirty="0" smtClean="0"/>
              <a:t>. </a:t>
            </a:r>
            <a:r>
              <a:rPr lang="en-US" sz="2400" b="1" dirty="0" err="1" smtClean="0"/>
              <a:t>Programlama</a:t>
            </a:r>
            <a:r>
              <a:rPr lang="en-US" sz="2400" b="1" dirty="0" smtClean="0"/>
              <a:t> </a:t>
            </a:r>
            <a:r>
              <a:rPr lang="en-US" sz="2400" b="1" dirty="0" err="1" smtClean="0"/>
              <a:t>Dilleri</a:t>
            </a:r>
            <a:endParaRPr lang="en-US" sz="2800" b="1" dirty="0" smtClean="0"/>
          </a:p>
          <a:p>
            <a:pPr lvl="1"/>
            <a:r>
              <a:rPr lang="tr-TR" sz="2400" b="1" dirty="0"/>
              <a:t>Programlama dilleri</a:t>
            </a:r>
            <a:r>
              <a:rPr lang="tr-TR" sz="2400" dirty="0"/>
              <a:t> </a:t>
            </a:r>
            <a:r>
              <a:rPr lang="tr-TR" sz="2400" i="1" dirty="0">
                <a:solidFill>
                  <a:srgbClr val="FF0000"/>
                </a:solidFill>
              </a:rPr>
              <a:t>bilgisayarın donanım ayrıntılarını bilmeye gerek kalmadan program yazmayı sağlayan </a:t>
            </a:r>
            <a:r>
              <a:rPr lang="tr-TR" sz="2400" i="1" dirty="0" smtClean="0">
                <a:solidFill>
                  <a:srgbClr val="FF0000"/>
                </a:solidFill>
              </a:rPr>
              <a:t>araçlardır</a:t>
            </a:r>
            <a:r>
              <a:rPr lang="en-US" sz="2400" i="1" dirty="0" smtClean="0">
                <a:solidFill>
                  <a:srgbClr val="FF0000"/>
                </a:solidFill>
              </a:rPr>
              <a:t>.</a:t>
            </a:r>
          </a:p>
          <a:p>
            <a:pPr lvl="2"/>
            <a:r>
              <a:rPr lang="en-US" sz="2200" dirty="0"/>
              <a:t>D</a:t>
            </a:r>
            <a:r>
              <a:rPr lang="tr-TR" sz="2200" dirty="0" smtClean="0"/>
              <a:t>oğal </a:t>
            </a:r>
            <a:r>
              <a:rPr lang="tr-TR" sz="2200" dirty="0"/>
              <a:t>dillerde (Türkçe, Fransızca gibi) olduğu gibi programlama dillerinde de kendi </a:t>
            </a:r>
            <a:r>
              <a:rPr lang="tr-TR" sz="2200" dirty="0" smtClean="0"/>
              <a:t>yazı</a:t>
            </a:r>
            <a:r>
              <a:rPr lang="en-US" sz="2200" dirty="0" smtClean="0"/>
              <a:t>m</a:t>
            </a:r>
            <a:r>
              <a:rPr lang="tr-TR" sz="2200" dirty="0" smtClean="0"/>
              <a:t> </a:t>
            </a:r>
            <a:r>
              <a:rPr lang="tr-TR" sz="2200" dirty="0"/>
              <a:t>kuralları ve gramerleri vardır. </a:t>
            </a:r>
            <a:endParaRPr lang="en-US" sz="2200" dirty="0" smtClean="0"/>
          </a:p>
          <a:p>
            <a:pPr lvl="2"/>
            <a:r>
              <a:rPr lang="tr-TR" sz="2200" dirty="0" smtClean="0"/>
              <a:t>Her </a:t>
            </a:r>
            <a:r>
              <a:rPr lang="tr-TR" sz="2200" dirty="0"/>
              <a:t>biri farklı bir </a:t>
            </a:r>
            <a:r>
              <a:rPr lang="tr-TR" sz="2200" dirty="0" smtClean="0"/>
              <a:t>alan</a:t>
            </a:r>
            <a:r>
              <a:rPr lang="en-US" sz="2200" dirty="0" smtClean="0"/>
              <a:t>a</a:t>
            </a:r>
            <a:r>
              <a:rPr lang="tr-TR" sz="2200" dirty="0" smtClean="0"/>
              <a:t> </a:t>
            </a:r>
            <a:r>
              <a:rPr lang="tr-TR" sz="2200" dirty="0"/>
              <a:t>yönelmiş diller olduğu gibi genel amaçlı </a:t>
            </a:r>
            <a:r>
              <a:rPr lang="tr-TR" sz="2200" b="1" dirty="0"/>
              <a:t>Basic, Fortran, Pascal, C# ve Java</a:t>
            </a:r>
            <a:r>
              <a:rPr lang="tr-TR" sz="2200" dirty="0"/>
              <a:t> gibi programlama dilleri vardır</a:t>
            </a:r>
            <a:r>
              <a:rPr lang="tr-TR" sz="2200" dirty="0" smtClean="0"/>
              <a:t>.</a:t>
            </a:r>
            <a:endParaRPr lang="en-US" sz="2200" dirty="0" smtClean="0"/>
          </a:p>
          <a:p>
            <a:pPr lvl="1"/>
            <a:r>
              <a:rPr lang="tr-TR" sz="2400" dirty="0" smtClean="0"/>
              <a:t>Programlama </a:t>
            </a:r>
            <a:r>
              <a:rPr lang="tr-TR" sz="2400" dirty="0"/>
              <a:t>dillerinin ortak özellikleri olduğu gibi birbirlerinden </a:t>
            </a:r>
            <a:r>
              <a:rPr lang="tr-TR" sz="2400" dirty="0" smtClean="0"/>
              <a:t>farklılıklar</a:t>
            </a:r>
            <a:r>
              <a:rPr lang="en-US" sz="2400" dirty="0" smtClean="0"/>
              <a:t> </a:t>
            </a:r>
            <a:r>
              <a:rPr lang="tr-TR" sz="2400" dirty="0" smtClean="0"/>
              <a:t>da göstermektedirler</a:t>
            </a:r>
            <a:r>
              <a:rPr lang="en-US" sz="2400" dirty="0" smtClean="0"/>
              <a:t>.</a:t>
            </a:r>
          </a:p>
        </p:txBody>
      </p:sp>
    </p:spTree>
    <p:extLst>
      <p:ext uri="{BB962C8B-B14F-4D97-AF65-F5344CB8AC3E}">
        <p14:creationId xmlns:p14="http://schemas.microsoft.com/office/powerpoint/2010/main" val="33494752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fontScale="92500" lnSpcReduction="10000"/>
          </a:bodyPr>
          <a:lstStyle/>
          <a:p>
            <a:r>
              <a:rPr lang="en-US" sz="2600" b="1" dirty="0"/>
              <a:t>6</a:t>
            </a:r>
            <a:r>
              <a:rPr lang="en-US" sz="2600" b="1" dirty="0" smtClean="0"/>
              <a:t>. </a:t>
            </a:r>
            <a:r>
              <a:rPr lang="en-US" sz="2600" b="1" dirty="0" err="1" smtClean="0"/>
              <a:t>Programlama</a:t>
            </a:r>
            <a:r>
              <a:rPr lang="en-US" sz="2600" b="1" dirty="0" smtClean="0"/>
              <a:t> </a:t>
            </a:r>
            <a:r>
              <a:rPr lang="en-US" sz="2600" b="1" dirty="0" err="1" smtClean="0"/>
              <a:t>Dilleri</a:t>
            </a:r>
            <a:endParaRPr lang="en-US" sz="2600" b="1" dirty="0" smtClean="0"/>
          </a:p>
          <a:p>
            <a:pPr lvl="1"/>
            <a:r>
              <a:rPr lang="en-US" sz="2400" dirty="0" smtClean="0"/>
              <a:t>T</a:t>
            </a:r>
            <a:r>
              <a:rPr lang="tr-TR" sz="2400" dirty="0" smtClean="0"/>
              <a:t>üm </a:t>
            </a:r>
            <a:r>
              <a:rPr lang="tr-TR" sz="2400" dirty="0"/>
              <a:t>programlama dillerinde </a:t>
            </a:r>
            <a:endParaRPr lang="en-US" sz="2400" dirty="0" smtClean="0"/>
          </a:p>
          <a:p>
            <a:pPr lvl="2"/>
            <a:r>
              <a:rPr lang="tr-TR" sz="2400" b="1" dirty="0" smtClean="0"/>
              <a:t>bilgi </a:t>
            </a:r>
            <a:r>
              <a:rPr lang="tr-TR" sz="2400" b="1" dirty="0"/>
              <a:t>giriş ve çıkış</a:t>
            </a:r>
            <a:r>
              <a:rPr lang="tr-TR" sz="2400" dirty="0"/>
              <a:t> için komutlar </a:t>
            </a:r>
            <a:endParaRPr lang="en-US" sz="2400" dirty="0" smtClean="0"/>
          </a:p>
          <a:p>
            <a:pPr lvl="2"/>
            <a:r>
              <a:rPr lang="tr-TR" sz="2400" b="1" dirty="0" smtClean="0"/>
              <a:t>hesaplama</a:t>
            </a:r>
            <a:r>
              <a:rPr lang="tr-TR" sz="2400" dirty="0" smtClean="0"/>
              <a:t> </a:t>
            </a:r>
            <a:r>
              <a:rPr lang="tr-TR" sz="2400" dirty="0"/>
              <a:t>komutları ve </a:t>
            </a:r>
            <a:endParaRPr lang="en-US" sz="2400" dirty="0" smtClean="0"/>
          </a:p>
          <a:p>
            <a:pPr lvl="2"/>
            <a:r>
              <a:rPr lang="tr-TR" sz="2400" b="1" dirty="0" smtClean="0"/>
              <a:t>kontrol</a:t>
            </a:r>
            <a:r>
              <a:rPr lang="tr-TR" sz="2400" dirty="0" smtClean="0"/>
              <a:t> </a:t>
            </a:r>
            <a:r>
              <a:rPr lang="tr-TR" sz="2400" dirty="0"/>
              <a:t>komutları bulunmaktadır. </a:t>
            </a:r>
            <a:endParaRPr lang="en-US" sz="2400" dirty="0" smtClean="0"/>
          </a:p>
          <a:p>
            <a:pPr lvl="1"/>
            <a:r>
              <a:rPr lang="tr-TR" sz="2400" dirty="0" smtClean="0"/>
              <a:t>Kontrol </a:t>
            </a:r>
            <a:r>
              <a:rPr lang="tr-TR" sz="2400" dirty="0"/>
              <a:t>komutları </a:t>
            </a:r>
            <a:r>
              <a:rPr lang="tr-TR" sz="2400" b="1" dirty="0">
                <a:solidFill>
                  <a:schemeClr val="accent5">
                    <a:lumMod val="75000"/>
                  </a:schemeClr>
                </a:solidFill>
              </a:rPr>
              <a:t>çalıştırılan bir komutun sonucuna göre programın hangi satırdan devam edeceğini</a:t>
            </a:r>
            <a:r>
              <a:rPr lang="tr-TR" sz="2400" dirty="0"/>
              <a:t> karar vermek amacıyla kullanılır</a:t>
            </a:r>
            <a:r>
              <a:rPr lang="tr-TR" sz="2400" dirty="0" smtClean="0"/>
              <a:t>.</a:t>
            </a:r>
            <a:endParaRPr lang="en-US" sz="2400" dirty="0" smtClean="0"/>
          </a:p>
          <a:p>
            <a:pPr lvl="1"/>
            <a:r>
              <a:rPr lang="tr-TR" sz="2400" dirty="0" smtClean="0"/>
              <a:t>Programlama </a:t>
            </a:r>
            <a:r>
              <a:rPr lang="tr-TR" sz="2400" dirty="0"/>
              <a:t>dillerini sınıflandıracak olursak </a:t>
            </a:r>
            <a:r>
              <a:rPr lang="tr-TR" sz="2400" b="1" dirty="0"/>
              <a:t>Assembly</a:t>
            </a:r>
            <a:r>
              <a:rPr lang="tr-TR" sz="2400" dirty="0"/>
              <a:t> gibi makina dillerinin yanı sıra </a:t>
            </a:r>
            <a:r>
              <a:rPr lang="tr-TR" sz="2400" dirty="0">
                <a:solidFill>
                  <a:srgbClr val="FF0000"/>
                </a:solidFill>
              </a:rPr>
              <a:t>nesne tabanlı</a:t>
            </a:r>
            <a:r>
              <a:rPr lang="tr-TR" sz="2400" dirty="0"/>
              <a:t>, </a:t>
            </a:r>
            <a:r>
              <a:rPr lang="tr-TR" sz="2400" dirty="0">
                <a:solidFill>
                  <a:srgbClr val="FF0000"/>
                </a:solidFill>
              </a:rPr>
              <a:t>yapısal</a:t>
            </a:r>
            <a:r>
              <a:rPr lang="tr-TR" sz="2400" dirty="0"/>
              <a:t>, </a:t>
            </a:r>
            <a:r>
              <a:rPr lang="tr-TR" sz="2400" dirty="0">
                <a:solidFill>
                  <a:srgbClr val="FF0000"/>
                </a:solidFill>
              </a:rPr>
              <a:t>mantıksal</a:t>
            </a:r>
            <a:r>
              <a:rPr lang="tr-TR" sz="2400" dirty="0"/>
              <a:t> ve </a:t>
            </a:r>
            <a:r>
              <a:rPr lang="tr-TR" sz="2400" dirty="0">
                <a:solidFill>
                  <a:srgbClr val="FF0000"/>
                </a:solidFill>
              </a:rPr>
              <a:t>fonksiyonel</a:t>
            </a:r>
            <a:r>
              <a:rPr lang="tr-TR" sz="2400" dirty="0"/>
              <a:t> diler olarak sınıflanabilirler. Örneğin C Dili yapısal bir dil iken Java nesne tabanlı bir dildir</a:t>
            </a:r>
            <a:r>
              <a:rPr lang="tr-TR" sz="2400" dirty="0" smtClean="0"/>
              <a:t>.</a:t>
            </a:r>
            <a:endParaRPr lang="en-US" sz="2200" b="1" dirty="0" smtClean="0"/>
          </a:p>
          <a:p>
            <a:pPr lvl="1"/>
            <a:endParaRPr lang="en-US" sz="2200" b="1" dirty="0" smtClean="0"/>
          </a:p>
          <a:p>
            <a:pPr lvl="1"/>
            <a:endParaRPr lang="tr-TR" sz="2200" dirty="0"/>
          </a:p>
        </p:txBody>
      </p:sp>
      <p:pic>
        <p:nvPicPr>
          <p:cNvPr id="1026" name="Picture 2" descr="Computer Languages and It's Classif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l="2825" t="5031" r="1515" b="2338"/>
          <a:stretch/>
        </p:blipFill>
        <p:spPr bwMode="auto">
          <a:xfrm>
            <a:off x="6607834" y="1207693"/>
            <a:ext cx="5529528" cy="293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4273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6" y="2389516"/>
            <a:ext cx="8660921" cy="4330461"/>
          </a:xfrm>
        </p:spPr>
        <p:txBody>
          <a:bodyPr>
            <a:normAutofit/>
          </a:bodyPr>
          <a:lstStyle/>
          <a:p>
            <a:r>
              <a:rPr lang="en-US" sz="2400" b="1" dirty="0"/>
              <a:t>6</a:t>
            </a:r>
            <a:r>
              <a:rPr lang="en-US" sz="2400" b="1" dirty="0" smtClean="0"/>
              <a:t>. </a:t>
            </a:r>
            <a:r>
              <a:rPr lang="en-US" sz="2400" b="1" dirty="0" err="1" smtClean="0"/>
              <a:t>Programlama</a:t>
            </a:r>
            <a:r>
              <a:rPr lang="en-US" sz="2400" b="1" dirty="0" smtClean="0"/>
              <a:t> </a:t>
            </a:r>
            <a:r>
              <a:rPr lang="en-US" sz="2400" b="1" dirty="0" err="1" smtClean="0"/>
              <a:t>Dilleri</a:t>
            </a:r>
            <a:endParaRPr lang="en-US" sz="2400" b="1" dirty="0" smtClean="0"/>
          </a:p>
          <a:p>
            <a:r>
              <a:rPr lang="tr-TR" sz="2200" dirty="0"/>
              <a:t>Nesne tabanlı programlamada </a:t>
            </a:r>
            <a:r>
              <a:rPr lang="tr-TR" sz="2200" b="1" dirty="0"/>
              <a:t>sınıf</a:t>
            </a:r>
            <a:r>
              <a:rPr lang="tr-TR" sz="2200" dirty="0"/>
              <a:t> </a:t>
            </a:r>
            <a:r>
              <a:rPr lang="en-US" sz="2200" dirty="0" err="1" smtClean="0"/>
              <a:t>ve</a:t>
            </a:r>
            <a:r>
              <a:rPr lang="en-US" sz="2200" dirty="0" smtClean="0"/>
              <a:t> </a:t>
            </a:r>
            <a:r>
              <a:rPr lang="tr-TR" sz="2200" b="1" dirty="0" smtClean="0"/>
              <a:t>nesne</a:t>
            </a:r>
            <a:r>
              <a:rPr lang="tr-TR" sz="2200" dirty="0" smtClean="0"/>
              <a:t> </a:t>
            </a:r>
            <a:r>
              <a:rPr lang="tr-TR" sz="2200" dirty="0"/>
              <a:t>belli özellikleri temsil eden kavramlardır. </a:t>
            </a:r>
            <a:endParaRPr lang="en-US" sz="2200" dirty="0" smtClean="0"/>
          </a:p>
          <a:p>
            <a:pPr lvl="1"/>
            <a:r>
              <a:rPr lang="tr-TR" sz="2200" dirty="0" smtClean="0"/>
              <a:t>Örneğin </a:t>
            </a:r>
            <a:r>
              <a:rPr lang="tr-TR" sz="2200" dirty="0"/>
              <a:t>insan canlılar içinde bir sınıfı temsil ederken </a:t>
            </a:r>
            <a:r>
              <a:rPr lang="en-US" sz="2200" dirty="0" smtClean="0"/>
              <a:t>“</a:t>
            </a:r>
            <a:r>
              <a:rPr lang="tr-TR" sz="2200" dirty="0" smtClean="0"/>
              <a:t>Hasan</a:t>
            </a:r>
            <a:r>
              <a:rPr lang="en-US" sz="2200" dirty="0" smtClean="0"/>
              <a:t>”</a:t>
            </a:r>
            <a:r>
              <a:rPr lang="tr-TR" sz="2200" dirty="0" smtClean="0"/>
              <a:t> </a:t>
            </a:r>
            <a:r>
              <a:rPr lang="tr-TR" sz="2200" dirty="0"/>
              <a:t>insan sınıfından bir nesnedir.</a:t>
            </a:r>
          </a:p>
          <a:p>
            <a:r>
              <a:rPr lang="tr-TR" sz="2200" dirty="0"/>
              <a:t>Bununla birlikte bir </a:t>
            </a:r>
            <a:r>
              <a:rPr lang="tr-TR" sz="2200" b="1" dirty="0">
                <a:solidFill>
                  <a:srgbClr val="FF0000"/>
                </a:solidFill>
              </a:rPr>
              <a:t>nesne</a:t>
            </a:r>
            <a:r>
              <a:rPr lang="tr-TR" sz="2200" dirty="0"/>
              <a:t> </a:t>
            </a:r>
            <a:r>
              <a:rPr lang="tr-TR" sz="2200" b="1" dirty="0"/>
              <a:t>farklı</a:t>
            </a:r>
            <a:r>
              <a:rPr lang="tr-TR" sz="2200" dirty="0"/>
              <a:t> </a:t>
            </a:r>
            <a:r>
              <a:rPr lang="tr-TR" sz="2200" b="1" dirty="0"/>
              <a:t>sınıflara</a:t>
            </a:r>
            <a:r>
              <a:rPr lang="tr-TR" sz="2200" dirty="0"/>
              <a:t> dahil olabilir. </a:t>
            </a:r>
            <a:endParaRPr lang="en-US" sz="2200" dirty="0" smtClean="0"/>
          </a:p>
          <a:p>
            <a:pPr lvl="1"/>
            <a:r>
              <a:rPr lang="tr-TR" sz="2200" dirty="0" smtClean="0"/>
              <a:t>Örneğin </a:t>
            </a:r>
            <a:r>
              <a:rPr lang="en-US" sz="2200" dirty="0" smtClean="0"/>
              <a:t>“</a:t>
            </a:r>
            <a:r>
              <a:rPr lang="tr-TR" sz="2200" i="1" dirty="0" smtClean="0"/>
              <a:t>Hasan</a:t>
            </a:r>
            <a:r>
              <a:rPr lang="en-US" sz="2200" i="1" dirty="0" smtClean="0"/>
              <a:t>”</a:t>
            </a:r>
            <a:r>
              <a:rPr lang="tr-TR" sz="2200" dirty="0" smtClean="0"/>
              <a:t> </a:t>
            </a:r>
            <a:r>
              <a:rPr lang="tr-TR" sz="2200" dirty="0"/>
              <a:t>öğretim üyesi, erkek ve insan sınıfındandır ve bu sınıfların tüm özelliklerini gösterir</a:t>
            </a:r>
            <a:r>
              <a:rPr lang="tr-TR" sz="2200" dirty="0" smtClean="0"/>
              <a:t>.</a:t>
            </a:r>
            <a:endParaRPr lang="tr-TR" sz="2200" dirty="0"/>
          </a:p>
        </p:txBody>
      </p:sp>
      <p:pic>
        <p:nvPicPr>
          <p:cNvPr id="2050" name="Picture 2" descr="What is object-oriented programming (OOP)?"/>
          <p:cNvPicPr>
            <a:picLocks noChangeAspect="1" noChangeArrowheads="1"/>
          </p:cNvPicPr>
          <p:nvPr/>
        </p:nvPicPr>
        <p:blipFill rotWithShape="1">
          <a:blip r:embed="rId2">
            <a:extLst>
              <a:ext uri="{28A0092B-C50C-407E-A947-70E740481C1C}">
                <a14:useLocalDpi xmlns:a14="http://schemas.microsoft.com/office/drawing/2010/main" val="0"/>
              </a:ext>
            </a:extLst>
          </a:blip>
          <a:srcRect l="7613" r="6292"/>
          <a:stretch/>
        </p:blipFill>
        <p:spPr bwMode="auto">
          <a:xfrm>
            <a:off x="9316522" y="3467820"/>
            <a:ext cx="2682815" cy="318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787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6</a:t>
            </a:r>
            <a:r>
              <a:rPr lang="en-US" sz="2400" b="1" dirty="0" smtClean="0"/>
              <a:t>. </a:t>
            </a:r>
            <a:r>
              <a:rPr lang="en-US" sz="2400" b="1" dirty="0" err="1" smtClean="0"/>
              <a:t>Programlama</a:t>
            </a:r>
            <a:r>
              <a:rPr lang="en-US" sz="2400" b="1" dirty="0" smtClean="0"/>
              <a:t> </a:t>
            </a:r>
            <a:r>
              <a:rPr lang="en-US" sz="2400" b="1" dirty="0" err="1" smtClean="0"/>
              <a:t>Dilleri</a:t>
            </a:r>
            <a:endParaRPr lang="en-US" sz="2400" b="1" dirty="0" smtClean="0"/>
          </a:p>
          <a:p>
            <a:r>
              <a:rPr lang="tr-TR" sz="2200" dirty="0" smtClean="0"/>
              <a:t>Yapısal </a:t>
            </a:r>
            <a:r>
              <a:rPr lang="tr-TR" sz="2200" dirty="0"/>
              <a:t>dillerde ise sınıflar yerine alt programlar kullanılır. </a:t>
            </a:r>
            <a:endParaRPr lang="en-US" sz="2200" dirty="0" smtClean="0"/>
          </a:p>
          <a:p>
            <a:pPr lvl="1"/>
            <a:r>
              <a:rPr lang="tr-TR" sz="2200" dirty="0" smtClean="0"/>
              <a:t>Örneğin </a:t>
            </a:r>
            <a:r>
              <a:rPr lang="tr-TR" sz="2200" b="1" dirty="0" smtClean="0"/>
              <a:t>prosedür</a:t>
            </a:r>
            <a:r>
              <a:rPr lang="en-US" sz="2200" b="1" dirty="0" smtClean="0"/>
              <a:t> </a:t>
            </a:r>
            <a:r>
              <a:rPr lang="en-US" sz="2200" dirty="0" err="1" smtClean="0"/>
              <a:t>ve</a:t>
            </a:r>
            <a:r>
              <a:rPr lang="tr-TR" sz="2200" b="1" dirty="0" smtClean="0"/>
              <a:t> </a:t>
            </a:r>
            <a:r>
              <a:rPr lang="tr-TR" sz="2200" b="1" dirty="0"/>
              <a:t>fonksiyon</a:t>
            </a:r>
            <a:r>
              <a:rPr lang="tr-TR" sz="2200" dirty="0"/>
              <a:t> gibi. </a:t>
            </a:r>
            <a:endParaRPr lang="en-US" sz="2200" dirty="0" smtClean="0"/>
          </a:p>
          <a:p>
            <a:r>
              <a:rPr lang="tr-TR" sz="2200" dirty="0" smtClean="0"/>
              <a:t>Bunlar </a:t>
            </a:r>
            <a:r>
              <a:rPr lang="tr-TR" sz="2200" b="1" i="1" dirty="0">
                <a:solidFill>
                  <a:srgbClr val="0070C0"/>
                </a:solidFill>
              </a:rPr>
              <a:t>belli bir işi yapmaya odaklanmış bağımsız kod parçalarıdır</a:t>
            </a:r>
            <a:r>
              <a:rPr lang="tr-TR" sz="2200" dirty="0"/>
              <a:t>. </a:t>
            </a:r>
            <a:endParaRPr lang="en-US" sz="2200" dirty="0" smtClean="0"/>
          </a:p>
          <a:p>
            <a:r>
              <a:rPr lang="tr-TR" sz="2200" dirty="0" smtClean="0"/>
              <a:t>Tam </a:t>
            </a:r>
            <a:r>
              <a:rPr lang="tr-TR" sz="2200" dirty="0"/>
              <a:t>olarak </a:t>
            </a:r>
            <a:r>
              <a:rPr lang="tr-TR" sz="2200" dirty="0" smtClean="0"/>
              <a:t>işi</a:t>
            </a:r>
            <a:r>
              <a:rPr lang="en-US" sz="2200" dirty="0" smtClean="0"/>
              <a:t>,</a:t>
            </a:r>
            <a:r>
              <a:rPr lang="tr-TR" sz="2200" dirty="0" smtClean="0"/>
              <a:t> </a:t>
            </a:r>
            <a:r>
              <a:rPr lang="tr-TR" sz="2200" dirty="0"/>
              <a:t>kendisine parametre olarak gelen </a:t>
            </a:r>
            <a:r>
              <a:rPr lang="tr-TR" sz="2200" dirty="0" smtClean="0"/>
              <a:t>veri</a:t>
            </a:r>
            <a:r>
              <a:rPr lang="en-US" sz="2200" dirty="0" smtClean="0"/>
              <a:t>(</a:t>
            </a:r>
            <a:r>
              <a:rPr lang="en-US" sz="2200" dirty="0" err="1" smtClean="0"/>
              <a:t>ler</a:t>
            </a:r>
            <a:r>
              <a:rPr lang="en-US" sz="2200" dirty="0" smtClean="0"/>
              <a:t>) </a:t>
            </a:r>
            <a:r>
              <a:rPr lang="en-US" sz="2200" dirty="0" err="1" smtClean="0"/>
              <a:t>ile</a:t>
            </a:r>
            <a:r>
              <a:rPr lang="tr-TR" sz="2200" dirty="0" smtClean="0"/>
              <a:t> </a:t>
            </a:r>
            <a:r>
              <a:rPr lang="tr-TR" sz="2200" dirty="0"/>
              <a:t>gerekli işlemleri yaptıktan sonra ürettiği sonucu kendisini </a:t>
            </a:r>
            <a:r>
              <a:rPr lang="tr-TR" sz="2200" b="1" dirty="0">
                <a:solidFill>
                  <a:srgbClr val="FF0000"/>
                </a:solidFill>
              </a:rPr>
              <a:t>çağıran</a:t>
            </a:r>
            <a:r>
              <a:rPr lang="tr-TR" sz="2200" dirty="0"/>
              <a:t> programa göndermektir. </a:t>
            </a:r>
            <a:endParaRPr lang="en-US" sz="2200" dirty="0" smtClean="0"/>
          </a:p>
          <a:p>
            <a:r>
              <a:rPr lang="tr-TR" sz="2200" dirty="0" smtClean="0"/>
              <a:t>Bir </a:t>
            </a:r>
            <a:r>
              <a:rPr lang="tr-TR" sz="2200" dirty="0"/>
              <a:t>fonksiyon </a:t>
            </a:r>
            <a:r>
              <a:rPr lang="tr-TR" sz="2200" i="1" dirty="0">
                <a:solidFill>
                  <a:srgbClr val="FF0000"/>
                </a:solidFill>
              </a:rPr>
              <a:t>dışardan başka bir fonksiyon </a:t>
            </a:r>
            <a:r>
              <a:rPr lang="tr-TR" sz="2200" dirty="0"/>
              <a:t>tarafından çağrılabileceği gibi </a:t>
            </a:r>
            <a:r>
              <a:rPr lang="tr-TR" sz="2200" i="1" dirty="0">
                <a:solidFill>
                  <a:srgbClr val="FF0000"/>
                </a:solidFill>
              </a:rPr>
              <a:t>kendi kendini </a:t>
            </a:r>
            <a:r>
              <a:rPr lang="tr-TR" sz="2200" dirty="0"/>
              <a:t>de çağırabilir. Bu şekilde kendini çağıran fonksiyonları </a:t>
            </a:r>
            <a:r>
              <a:rPr lang="tr-TR" sz="2200" b="1" dirty="0">
                <a:solidFill>
                  <a:srgbClr val="FF0000"/>
                </a:solidFill>
              </a:rPr>
              <a:t>rekürsif</a:t>
            </a:r>
            <a:r>
              <a:rPr lang="tr-TR" sz="2200" dirty="0"/>
              <a:t> ya da </a:t>
            </a:r>
            <a:r>
              <a:rPr lang="tr-TR" sz="2200" b="1" dirty="0">
                <a:solidFill>
                  <a:srgbClr val="FF0000"/>
                </a:solidFill>
              </a:rPr>
              <a:t>özyinelemeli</a:t>
            </a:r>
            <a:r>
              <a:rPr lang="tr-TR" sz="2200" dirty="0"/>
              <a:t> fonksiyon denir. </a:t>
            </a:r>
          </a:p>
        </p:txBody>
      </p:sp>
    </p:spTree>
    <p:extLst>
      <p:ext uri="{BB962C8B-B14F-4D97-AF65-F5344CB8AC3E}">
        <p14:creationId xmlns:p14="http://schemas.microsoft.com/office/powerpoint/2010/main" val="3351994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7. </a:t>
            </a:r>
            <a:r>
              <a:rPr lang="en-US" sz="2400" b="1" dirty="0" err="1" smtClean="0"/>
              <a:t>Veritabanları</a:t>
            </a:r>
            <a:endParaRPr lang="en-US" sz="2400" b="1" dirty="0" smtClean="0"/>
          </a:p>
          <a:p>
            <a:pPr lvl="1"/>
            <a:r>
              <a:rPr lang="tr-TR" sz="2400" dirty="0"/>
              <a:t>Veritabanları bilgilerin belirli bir disiplin altına </a:t>
            </a:r>
            <a:r>
              <a:rPr lang="tr-TR" sz="2400" b="1" dirty="0">
                <a:solidFill>
                  <a:srgbClr val="FF0000"/>
                </a:solidFill>
              </a:rPr>
              <a:t>saklanması</a:t>
            </a:r>
            <a:r>
              <a:rPr lang="tr-TR" sz="2400" dirty="0"/>
              <a:t> ve gerektiğinde hızlı bir şekilde </a:t>
            </a:r>
            <a:r>
              <a:rPr lang="tr-TR" sz="2400" b="1" dirty="0">
                <a:solidFill>
                  <a:srgbClr val="FF0000"/>
                </a:solidFill>
              </a:rPr>
              <a:t>bulunması</a:t>
            </a:r>
            <a:r>
              <a:rPr lang="tr-TR" sz="2400" dirty="0"/>
              <a:t> için geliştirilmiş bir </a:t>
            </a:r>
            <a:r>
              <a:rPr lang="tr-TR" sz="2400" b="1" u="sng" dirty="0"/>
              <a:t>saklama ve sorgulama</a:t>
            </a:r>
            <a:r>
              <a:rPr lang="tr-TR" sz="2400" dirty="0"/>
              <a:t> sistemidir. </a:t>
            </a:r>
            <a:endParaRPr lang="en-US" sz="2400" dirty="0" smtClean="0"/>
          </a:p>
          <a:p>
            <a:pPr lvl="2"/>
            <a:r>
              <a:rPr lang="tr-TR" sz="2200" dirty="0" smtClean="0"/>
              <a:t>Veritabanında </a:t>
            </a:r>
            <a:r>
              <a:rPr lang="tr-TR" sz="2200" dirty="0"/>
              <a:t>bilgiler </a:t>
            </a:r>
            <a:r>
              <a:rPr lang="tr-TR" sz="2200" b="1" dirty="0"/>
              <a:t>tablolar</a:t>
            </a:r>
            <a:r>
              <a:rPr lang="tr-TR" sz="2200" dirty="0"/>
              <a:t> halinde tutulur. </a:t>
            </a:r>
            <a:endParaRPr lang="en-US" sz="2200" dirty="0" smtClean="0"/>
          </a:p>
          <a:p>
            <a:pPr lvl="2"/>
            <a:r>
              <a:rPr lang="tr-TR" sz="2200" dirty="0" smtClean="0"/>
              <a:t>Veriye </a:t>
            </a:r>
            <a:r>
              <a:rPr lang="tr-TR" sz="2200" dirty="0"/>
              <a:t>ulaşmak için her bir tablonun </a:t>
            </a:r>
            <a:r>
              <a:rPr lang="tr-TR" sz="2200" b="1" dirty="0"/>
              <a:t>anahtar</a:t>
            </a:r>
            <a:r>
              <a:rPr lang="tr-TR" sz="2200" dirty="0"/>
              <a:t> dediğimiz ayırt edici bir sütunu vardır. </a:t>
            </a:r>
            <a:endParaRPr lang="en-US" sz="2200" dirty="0" smtClean="0"/>
          </a:p>
          <a:p>
            <a:pPr lvl="2"/>
            <a:r>
              <a:rPr lang="tr-TR" sz="2200" dirty="0" smtClean="0"/>
              <a:t>Sorgulamalar</a:t>
            </a:r>
            <a:r>
              <a:rPr lang="tr-TR" sz="2200" dirty="0"/>
              <a:t>, bu alanlar kullanılarak ve birden çok tablodan oluşan sorgular bu alanlarla </a:t>
            </a:r>
            <a:r>
              <a:rPr lang="tr-TR" sz="2200" b="1" dirty="0"/>
              <a:t>ilişkilendirilerek</a:t>
            </a:r>
            <a:r>
              <a:rPr lang="tr-TR" sz="2200" dirty="0"/>
              <a:t> yapılır</a:t>
            </a:r>
            <a:r>
              <a:rPr lang="tr-TR" sz="2200" dirty="0" smtClean="0"/>
              <a:t>.</a:t>
            </a:r>
            <a:endParaRPr lang="en-US" sz="2200" dirty="0" smtClean="0"/>
          </a:p>
        </p:txBody>
      </p:sp>
    </p:spTree>
    <p:extLst>
      <p:ext uri="{BB962C8B-B14F-4D97-AF65-F5344CB8AC3E}">
        <p14:creationId xmlns:p14="http://schemas.microsoft.com/office/powerpoint/2010/main" val="2404591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1. </a:t>
            </a:r>
            <a:r>
              <a:rPr lang="en-US" dirty="0" err="1" smtClean="0"/>
              <a:t>Bilgisayar</a:t>
            </a:r>
            <a:r>
              <a:rPr lang="en-US" dirty="0" smtClean="0"/>
              <a:t> </a:t>
            </a:r>
            <a:r>
              <a:rPr lang="en-US" dirty="0" err="1" smtClean="0"/>
              <a:t>Mühendisliği</a:t>
            </a:r>
            <a:r>
              <a:rPr lang="en-US" dirty="0" smtClean="0"/>
              <a:t> </a:t>
            </a:r>
            <a:r>
              <a:rPr lang="en-US" dirty="0" err="1" smtClean="0"/>
              <a:t>Eğitimi</a:t>
            </a:r>
            <a:r>
              <a:rPr lang="en-US" dirty="0" smtClean="0"/>
              <a:t> </a:t>
            </a:r>
            <a:r>
              <a:rPr lang="en-US" dirty="0" err="1" smtClean="0"/>
              <a:t>ve</a:t>
            </a:r>
            <a:r>
              <a:rPr lang="en-US" dirty="0"/>
              <a:t/>
            </a:r>
            <a:br>
              <a:rPr lang="en-US" dirty="0"/>
            </a:br>
            <a:r>
              <a:rPr lang="en-US" dirty="0" smtClean="0"/>
              <a:t>    </a:t>
            </a:r>
            <a:r>
              <a:rPr lang="en-US" dirty="0" err="1" smtClean="0"/>
              <a:t>Görevleri</a:t>
            </a:r>
            <a:endParaRPr lang="tr-TR" dirty="0"/>
          </a:p>
        </p:txBody>
      </p:sp>
      <p:sp>
        <p:nvSpPr>
          <p:cNvPr id="3" name="Content Placeholder 2"/>
          <p:cNvSpPr>
            <a:spLocks noGrp="1"/>
          </p:cNvSpPr>
          <p:nvPr>
            <p:ph idx="1"/>
          </p:nvPr>
        </p:nvSpPr>
        <p:spPr>
          <a:xfrm>
            <a:off x="776377" y="2603500"/>
            <a:ext cx="10921042" cy="4081972"/>
          </a:xfrm>
        </p:spPr>
        <p:txBody>
          <a:bodyPr>
            <a:normAutofit lnSpcReduction="10000"/>
          </a:bodyPr>
          <a:lstStyle/>
          <a:p>
            <a:r>
              <a:rPr lang="tr-TR" sz="2400" dirty="0"/>
              <a:t>Bilgisayar mühendisliği bilgisayar programları yazmayı öğrenmekten öte, </a:t>
            </a:r>
            <a:endParaRPr lang="en-US" sz="2400" dirty="0" smtClean="0"/>
          </a:p>
          <a:p>
            <a:pPr lvl="1"/>
            <a:r>
              <a:rPr lang="en-US" sz="2200" dirty="0"/>
              <a:t>B</a:t>
            </a:r>
            <a:r>
              <a:rPr lang="tr-TR" sz="2200" dirty="0" smtClean="0"/>
              <a:t>ir </a:t>
            </a:r>
            <a:r>
              <a:rPr lang="tr-TR" sz="2200" dirty="0"/>
              <a:t>problemi çözecek sistemlerin tasarlanmasını, </a:t>
            </a:r>
            <a:endParaRPr lang="en-US" sz="2200" dirty="0" smtClean="0"/>
          </a:p>
          <a:p>
            <a:pPr lvl="1"/>
            <a:r>
              <a:rPr lang="en-US" sz="2200" dirty="0" smtClean="0"/>
              <a:t>S</a:t>
            </a:r>
            <a:r>
              <a:rPr lang="tr-TR" sz="2200" dirty="0" smtClean="0"/>
              <a:t>istem </a:t>
            </a:r>
            <a:r>
              <a:rPr lang="tr-TR" sz="2200" dirty="0"/>
              <a:t>tasarlayacak yeni araçların ve teknolojilerin geliştirilmesini </a:t>
            </a:r>
            <a:endParaRPr lang="en-US" sz="2200" dirty="0" smtClean="0"/>
          </a:p>
          <a:p>
            <a:pPr marL="457200" lvl="1" indent="0">
              <a:buNone/>
            </a:pPr>
            <a:r>
              <a:rPr lang="tr-TR" sz="2200" dirty="0" smtClean="0"/>
              <a:t>sağlayacak </a:t>
            </a:r>
            <a:r>
              <a:rPr lang="tr-TR" sz="2200" dirty="0"/>
              <a:t>bilgi ve beceriyi kazandırmayı amaçlar.</a:t>
            </a:r>
          </a:p>
          <a:p>
            <a:r>
              <a:rPr lang="tr-TR" sz="2400" dirty="0"/>
              <a:t>Bilgisayar mühendisliğinin bilimsel bir </a:t>
            </a:r>
            <a:r>
              <a:rPr lang="tr-TR" sz="2400" dirty="0" smtClean="0"/>
              <a:t>tanımı</a:t>
            </a:r>
            <a:r>
              <a:rPr lang="en-US" sz="2400" dirty="0" smtClean="0"/>
              <a:t>:</a:t>
            </a:r>
            <a:r>
              <a:rPr lang="tr-TR" sz="2400" dirty="0" smtClean="0"/>
              <a:t> </a:t>
            </a:r>
            <a:endParaRPr lang="en-US" sz="2400" dirty="0" smtClean="0"/>
          </a:p>
          <a:p>
            <a:pPr lvl="1" algn="just"/>
            <a:r>
              <a:rPr lang="tr-TR" sz="2200" b="1" dirty="0" smtClean="0">
                <a:solidFill>
                  <a:srgbClr val="FF0000"/>
                </a:solidFill>
              </a:rPr>
              <a:t>Veriyi </a:t>
            </a:r>
            <a:r>
              <a:rPr lang="tr-TR" sz="2200" b="1" dirty="0">
                <a:solidFill>
                  <a:srgbClr val="FF0000"/>
                </a:solidFill>
              </a:rPr>
              <a:t>bilgiye dönüştüren algoritmik süreçlerin  sistematik olarak incelenmesi ve geliştirilmesini amaçlayan bir disiplindir. </a:t>
            </a:r>
            <a:endParaRPr lang="en-US" sz="2200" b="1" dirty="0" smtClean="0">
              <a:solidFill>
                <a:srgbClr val="FF0000"/>
              </a:solidFill>
            </a:endParaRPr>
          </a:p>
          <a:p>
            <a:r>
              <a:rPr lang="tr-TR" sz="2400" dirty="0" smtClean="0"/>
              <a:t>Bu </a:t>
            </a:r>
            <a:r>
              <a:rPr lang="tr-TR" sz="2400" dirty="0"/>
              <a:t>tip bir eğitim, kişinin sorunlara farklı gözle bakabilmesini ve farklı çözümler üretebilmesini sağlar</a:t>
            </a:r>
            <a:r>
              <a:rPr lang="tr-TR" sz="2400" dirty="0" smtClean="0"/>
              <a:t>.</a:t>
            </a:r>
            <a:endParaRPr lang="tr-TR" sz="2400" dirty="0"/>
          </a:p>
        </p:txBody>
      </p:sp>
    </p:spTree>
    <p:extLst>
      <p:ext uri="{BB962C8B-B14F-4D97-AF65-F5344CB8AC3E}">
        <p14:creationId xmlns:p14="http://schemas.microsoft.com/office/powerpoint/2010/main" val="9455464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smtClean="0"/>
              <a:t>7. </a:t>
            </a:r>
            <a:r>
              <a:rPr lang="en-US" sz="2400" b="1" dirty="0" err="1" smtClean="0"/>
              <a:t>Veritabanları</a:t>
            </a:r>
            <a:endParaRPr lang="en-US" sz="2400" b="1" dirty="0" smtClean="0"/>
          </a:p>
          <a:p>
            <a:pPr lvl="1"/>
            <a:r>
              <a:rPr lang="tr-TR" sz="2400" dirty="0" smtClean="0"/>
              <a:t>Veritabanlarını </a:t>
            </a:r>
            <a:r>
              <a:rPr lang="tr-TR" sz="2400" dirty="0"/>
              <a:t>etkin bir şekilde kullanabilmek için veritabanı yönetim sistemleri (</a:t>
            </a:r>
            <a:r>
              <a:rPr lang="tr-TR" sz="2400" b="1" dirty="0">
                <a:solidFill>
                  <a:srgbClr val="FF0000"/>
                </a:solidFill>
              </a:rPr>
              <a:t>VTYS</a:t>
            </a:r>
            <a:r>
              <a:rPr lang="tr-TR" sz="2400" dirty="0"/>
              <a:t>) geliştirmiştir. </a:t>
            </a:r>
            <a:endParaRPr lang="en-US" sz="2400" dirty="0" smtClean="0"/>
          </a:p>
          <a:p>
            <a:pPr lvl="1"/>
            <a:r>
              <a:rPr lang="tr-TR" sz="2400" dirty="0" smtClean="0"/>
              <a:t>Veritabanı </a:t>
            </a:r>
            <a:r>
              <a:rPr lang="tr-TR" sz="2400" dirty="0"/>
              <a:t>ulaşmak isteyen uygulama programları öncelikle bu yönetim sisteminin sağladığı arayüzü kullanmak zorundadır. </a:t>
            </a:r>
            <a:endParaRPr lang="en-US" sz="2400" dirty="0" smtClean="0"/>
          </a:p>
          <a:p>
            <a:pPr lvl="1"/>
            <a:r>
              <a:rPr lang="tr-TR" sz="2400" dirty="0" smtClean="0"/>
              <a:t>Bu </a:t>
            </a:r>
            <a:r>
              <a:rPr lang="tr-TR" sz="2400" dirty="0"/>
              <a:t>yaklaşımın en büyük avantajı veri  bağımsızdır. Bu sayede veritabanının yapısı uygulama yazılımında değişiklik yapmadan değiştirilebilir</a:t>
            </a:r>
            <a:r>
              <a:rPr lang="tr-TR" sz="2400" dirty="0" smtClean="0"/>
              <a:t>.</a:t>
            </a:r>
            <a:endParaRPr lang="tr-TR" sz="2400" dirty="0"/>
          </a:p>
        </p:txBody>
      </p:sp>
    </p:spTree>
    <p:extLst>
      <p:ext uri="{BB962C8B-B14F-4D97-AF65-F5344CB8AC3E}">
        <p14:creationId xmlns:p14="http://schemas.microsoft.com/office/powerpoint/2010/main" val="14675285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fontScale="92500" lnSpcReduction="10000"/>
          </a:bodyPr>
          <a:lstStyle/>
          <a:p>
            <a:r>
              <a:rPr lang="en-US" sz="2600" b="1" dirty="0" smtClean="0"/>
              <a:t>7. </a:t>
            </a:r>
            <a:r>
              <a:rPr lang="en-US" sz="2600" b="1" dirty="0" err="1" smtClean="0"/>
              <a:t>Veritabanları</a:t>
            </a:r>
            <a:endParaRPr lang="en-US" sz="2600" b="1" dirty="0" smtClean="0"/>
          </a:p>
          <a:p>
            <a:pPr lvl="1"/>
            <a:r>
              <a:rPr lang="tr-TR" sz="2400" dirty="0"/>
              <a:t>Veritabanı tasarımında da programlama dillerinde olduğu gibi değişik yaklaşımlar bulunur. </a:t>
            </a:r>
            <a:endParaRPr lang="en-US" sz="2400" dirty="0" smtClean="0"/>
          </a:p>
          <a:p>
            <a:pPr lvl="1"/>
            <a:r>
              <a:rPr lang="tr-TR" sz="2400" dirty="0" smtClean="0"/>
              <a:t>Örneğin </a:t>
            </a:r>
            <a:r>
              <a:rPr lang="tr-TR" sz="2400" b="1" dirty="0"/>
              <a:t>ilişkisel veri tabanları</a:t>
            </a:r>
            <a:r>
              <a:rPr lang="tr-TR" sz="2400" dirty="0"/>
              <a:t> en yaygın kullanılanlardır. Bu modelde tablolar arasında ilişkiler kurularak verilere erişilir ve veri tutarlılığı sağlanır</a:t>
            </a:r>
            <a:r>
              <a:rPr lang="tr-TR" sz="2400" dirty="0" smtClean="0"/>
              <a:t>.</a:t>
            </a:r>
            <a:endParaRPr lang="en-US" sz="2400" dirty="0" smtClean="0"/>
          </a:p>
          <a:p>
            <a:pPr lvl="1"/>
            <a:r>
              <a:rPr lang="tr-TR" sz="2400" b="1" dirty="0" smtClean="0">
                <a:solidFill>
                  <a:srgbClr val="0070C0"/>
                </a:solidFill>
              </a:rPr>
              <a:t>SQL</a:t>
            </a:r>
            <a:r>
              <a:rPr lang="tr-TR" sz="2400" dirty="0" smtClean="0"/>
              <a:t> </a:t>
            </a:r>
            <a:r>
              <a:rPr lang="tr-TR" sz="2400" dirty="0"/>
              <a:t>bir </a:t>
            </a:r>
            <a:r>
              <a:rPr lang="tr-TR" sz="2400" u="sng" dirty="0"/>
              <a:t>veri sorgulama dildir</a:t>
            </a:r>
            <a:r>
              <a:rPr lang="tr-TR" sz="2400" dirty="0"/>
              <a:t>. Bu dil sayesinde </a:t>
            </a:r>
            <a:r>
              <a:rPr lang="tr-TR" sz="2400" i="1" dirty="0"/>
              <a:t>VTYS ile iletişime geçilerek</a:t>
            </a:r>
            <a:r>
              <a:rPr lang="tr-TR" sz="2400" dirty="0"/>
              <a:t> </a:t>
            </a:r>
            <a:endParaRPr lang="en-US" sz="2400" dirty="0" smtClean="0"/>
          </a:p>
          <a:p>
            <a:pPr lvl="2"/>
            <a:r>
              <a:rPr lang="tr-TR" sz="2200" dirty="0" smtClean="0"/>
              <a:t>veritabanı </a:t>
            </a:r>
            <a:r>
              <a:rPr lang="tr-TR" sz="2200" dirty="0"/>
              <a:t>veri yapısının tanımlanması, </a:t>
            </a:r>
            <a:endParaRPr lang="en-US" sz="2200" dirty="0" smtClean="0"/>
          </a:p>
          <a:p>
            <a:pPr lvl="2"/>
            <a:r>
              <a:rPr lang="tr-TR" sz="2200" dirty="0" smtClean="0"/>
              <a:t>veritabanlarında </a:t>
            </a:r>
            <a:r>
              <a:rPr lang="tr-TR" sz="2200" dirty="0"/>
              <a:t>veri yazma ve sorgulama işlemlerin yapılmasını gibi </a:t>
            </a:r>
            <a:endParaRPr lang="en-US" sz="2200" dirty="0" smtClean="0"/>
          </a:p>
          <a:p>
            <a:pPr marL="457200" lvl="1" indent="0">
              <a:buNone/>
            </a:pPr>
            <a:r>
              <a:rPr lang="en-US" sz="2400" dirty="0" smtClean="0"/>
              <a:t>	</a:t>
            </a:r>
            <a:r>
              <a:rPr lang="tr-TR" sz="2400" dirty="0" smtClean="0"/>
              <a:t>işlemlerin </a:t>
            </a:r>
            <a:r>
              <a:rPr lang="tr-TR" sz="2400" dirty="0"/>
              <a:t>yapılmasını sağlar. </a:t>
            </a:r>
            <a:endParaRPr lang="en-US" sz="2400" dirty="0" smtClean="0"/>
          </a:p>
          <a:p>
            <a:pPr lvl="1"/>
            <a:r>
              <a:rPr lang="tr-TR" sz="2400" dirty="0" smtClean="0"/>
              <a:t>SQL </a:t>
            </a:r>
            <a:r>
              <a:rPr lang="tr-TR" sz="2400" dirty="0"/>
              <a:t>standart bir sorgulama dilidir ve </a:t>
            </a:r>
            <a:r>
              <a:rPr lang="tr-TR" sz="2400" b="1" dirty="0"/>
              <a:t>Oracle, Access, SQL </a:t>
            </a:r>
            <a:r>
              <a:rPr lang="tr-TR" sz="2400" b="1" dirty="0" smtClean="0"/>
              <a:t>server</a:t>
            </a:r>
            <a:r>
              <a:rPr lang="en-US" sz="2400" b="1" dirty="0" smtClean="0"/>
              <a:t> </a:t>
            </a:r>
            <a:r>
              <a:rPr lang="en-US" sz="2400" b="1" dirty="0" err="1" smtClean="0"/>
              <a:t>ve</a:t>
            </a:r>
            <a:r>
              <a:rPr lang="en-US" sz="2400" b="1" dirty="0" smtClean="0"/>
              <a:t> </a:t>
            </a:r>
            <a:r>
              <a:rPr lang="en-US" sz="2400" b="1" dirty="0" err="1" smtClean="0"/>
              <a:t>PostgreSQL</a:t>
            </a:r>
            <a:r>
              <a:rPr lang="tr-TR" sz="2400" dirty="0" smtClean="0"/>
              <a:t> </a:t>
            </a:r>
            <a:r>
              <a:rPr lang="tr-TR" sz="2400" dirty="0"/>
              <a:t>gibi birçok farklı veritabanı ile etkileşimde bulunmayı sağlar</a:t>
            </a:r>
            <a:r>
              <a:rPr lang="tr-TR" sz="2400" dirty="0" smtClean="0"/>
              <a:t>.</a:t>
            </a:r>
            <a:endParaRPr lang="tr-TR" sz="2400" dirty="0"/>
          </a:p>
        </p:txBody>
      </p:sp>
    </p:spTree>
    <p:extLst>
      <p:ext uri="{BB962C8B-B14F-4D97-AF65-F5344CB8AC3E}">
        <p14:creationId xmlns:p14="http://schemas.microsoft.com/office/powerpoint/2010/main" val="1590372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8</a:t>
            </a:r>
            <a:r>
              <a:rPr lang="en-US" sz="2400" b="1" dirty="0" smtClean="0"/>
              <a:t>. </a:t>
            </a:r>
            <a:r>
              <a:rPr lang="en-US" sz="2400" b="1" dirty="0" err="1" smtClean="0"/>
              <a:t>Veri</a:t>
            </a:r>
            <a:r>
              <a:rPr lang="en-US" sz="2400" b="1" dirty="0" smtClean="0"/>
              <a:t> </a:t>
            </a:r>
            <a:r>
              <a:rPr lang="en-US" sz="2400" b="1" dirty="0" err="1" smtClean="0"/>
              <a:t>Güvenliği</a:t>
            </a:r>
            <a:endParaRPr lang="en-US" sz="2400" b="1" dirty="0" smtClean="0"/>
          </a:p>
          <a:p>
            <a:pPr lvl="1"/>
            <a:r>
              <a:rPr lang="tr-TR" sz="2400" dirty="0"/>
              <a:t>Veri güvenliği konusu </a:t>
            </a:r>
            <a:r>
              <a:rPr lang="tr-TR" sz="2400" b="1" u="sng" dirty="0"/>
              <a:t>bilgisayardan çok daha önce</a:t>
            </a:r>
            <a:r>
              <a:rPr lang="tr-TR" sz="2400" dirty="0"/>
              <a:t> ortaya çıkmıştır örneğin kağıt ve diğer ortamlar üzerindeki bilgilerin saklanması her zaman önem arz etmiştir. Bilgisayarın ortaya çıkmasıyla bu konu daha fazla önem arz etmiştir. </a:t>
            </a:r>
            <a:endParaRPr lang="en-US" sz="2400" dirty="0" smtClean="0"/>
          </a:p>
          <a:p>
            <a:pPr lvl="1"/>
            <a:r>
              <a:rPr lang="tr-TR" sz="2400" dirty="0" smtClean="0"/>
              <a:t>Bilgisayar </a:t>
            </a:r>
            <a:r>
              <a:rPr lang="tr-TR" sz="2400" dirty="0"/>
              <a:t>alanında veri </a:t>
            </a:r>
            <a:r>
              <a:rPr lang="tr-TR" sz="2400" dirty="0" smtClean="0"/>
              <a:t>güvenliği</a:t>
            </a:r>
            <a:r>
              <a:rPr lang="en-US" sz="2400" dirty="0" smtClean="0"/>
              <a:t>;</a:t>
            </a:r>
            <a:r>
              <a:rPr lang="tr-TR" sz="2400" dirty="0" smtClean="0"/>
              <a:t> </a:t>
            </a:r>
            <a:r>
              <a:rPr lang="tr-TR" sz="2400" u="sng" dirty="0"/>
              <a:t>iletişim anında, yedekleme üniteleri veya herhangi bir ortamda tutulan bilginin</a:t>
            </a:r>
            <a:r>
              <a:rPr lang="tr-TR" sz="2400" dirty="0"/>
              <a:t> korunması anlamına gelmektedir</a:t>
            </a:r>
            <a:r>
              <a:rPr lang="tr-TR" sz="2400" dirty="0" smtClean="0"/>
              <a:t>.</a:t>
            </a:r>
            <a:endParaRPr lang="en-US" sz="2400" dirty="0" smtClean="0"/>
          </a:p>
          <a:p>
            <a:pPr lvl="1"/>
            <a:r>
              <a:rPr lang="tr-TR" sz="2400" dirty="0" smtClean="0"/>
              <a:t>Bilgi </a:t>
            </a:r>
            <a:r>
              <a:rPr lang="tr-TR" sz="2400" dirty="0"/>
              <a:t>güvenliğinin temel amaçları </a:t>
            </a:r>
            <a:r>
              <a:rPr lang="tr-TR" sz="2400" b="1" i="1" dirty="0">
                <a:solidFill>
                  <a:srgbClr val="0070C0"/>
                </a:solidFill>
              </a:rPr>
              <a:t>gizlilik, bütünlük, erişebilirlik, inkar edilememezlik </a:t>
            </a:r>
            <a:r>
              <a:rPr lang="tr-TR" sz="2400" dirty="0">
                <a:solidFill>
                  <a:srgbClr val="0070C0"/>
                </a:solidFill>
              </a:rPr>
              <a:t>ve</a:t>
            </a:r>
            <a:r>
              <a:rPr lang="tr-TR" sz="2400" b="1" i="1" dirty="0">
                <a:solidFill>
                  <a:srgbClr val="0070C0"/>
                </a:solidFill>
              </a:rPr>
              <a:t> izleme</a:t>
            </a:r>
            <a:r>
              <a:rPr lang="tr-TR" sz="2400" dirty="0"/>
              <a:t> olarak verilebilir.</a:t>
            </a:r>
          </a:p>
          <a:p>
            <a:pPr lvl="1"/>
            <a:endParaRPr lang="en-US" sz="2200" b="1" dirty="0" smtClean="0"/>
          </a:p>
        </p:txBody>
      </p:sp>
    </p:spTree>
    <p:extLst>
      <p:ext uri="{BB962C8B-B14F-4D97-AF65-F5344CB8AC3E}">
        <p14:creationId xmlns:p14="http://schemas.microsoft.com/office/powerpoint/2010/main" val="5490025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a:t>4</a:t>
            </a:r>
            <a:r>
              <a:rPr lang="tr-TR" dirty="0"/>
              <a:t>. Bilgisayar </a:t>
            </a:r>
            <a:r>
              <a:rPr lang="en-US" dirty="0" err="1"/>
              <a:t>Yazılımı</a:t>
            </a:r>
            <a:endParaRPr lang="tr-TR" dirty="0"/>
          </a:p>
        </p:txBody>
      </p:sp>
      <p:sp>
        <p:nvSpPr>
          <p:cNvPr id="3" name="Content Placeholder 2"/>
          <p:cNvSpPr>
            <a:spLocks noGrp="1"/>
          </p:cNvSpPr>
          <p:nvPr>
            <p:ph idx="1"/>
          </p:nvPr>
        </p:nvSpPr>
        <p:spPr>
          <a:xfrm>
            <a:off x="776377" y="2389516"/>
            <a:ext cx="10921042" cy="4330461"/>
          </a:xfrm>
        </p:spPr>
        <p:txBody>
          <a:bodyPr>
            <a:normAutofit/>
          </a:bodyPr>
          <a:lstStyle/>
          <a:p>
            <a:r>
              <a:rPr lang="en-US" sz="2400" b="1" dirty="0"/>
              <a:t>8</a:t>
            </a:r>
            <a:r>
              <a:rPr lang="en-US" sz="2400" b="1" dirty="0" smtClean="0"/>
              <a:t>. </a:t>
            </a:r>
            <a:r>
              <a:rPr lang="en-US" sz="2400" b="1" dirty="0" err="1" smtClean="0"/>
              <a:t>Veri</a:t>
            </a:r>
            <a:r>
              <a:rPr lang="en-US" sz="2400" b="1" dirty="0" smtClean="0"/>
              <a:t> </a:t>
            </a:r>
            <a:r>
              <a:rPr lang="en-US" sz="2400" b="1" dirty="0" err="1" smtClean="0"/>
              <a:t>Güvenliği</a:t>
            </a:r>
            <a:endParaRPr lang="en-US" sz="2400" b="1" dirty="0" smtClean="0"/>
          </a:p>
          <a:p>
            <a:pPr lvl="1"/>
            <a:r>
              <a:rPr lang="tr-TR" sz="2200" dirty="0"/>
              <a:t>Verilerin </a:t>
            </a:r>
            <a:r>
              <a:rPr lang="tr-TR" sz="2200" b="1" dirty="0"/>
              <a:t>yetkisiz</a:t>
            </a:r>
            <a:r>
              <a:rPr lang="tr-TR" sz="2200" dirty="0"/>
              <a:t> kişilerin eline geçmesi, geçse bile </a:t>
            </a:r>
            <a:r>
              <a:rPr lang="tr-TR" sz="2200" b="1" dirty="0"/>
              <a:t>anlaşılamaması</a:t>
            </a:r>
            <a:r>
              <a:rPr lang="tr-TR" sz="2200" dirty="0"/>
              <a:t> veri güvenliğinin ana prensiplerindendir. </a:t>
            </a:r>
            <a:endParaRPr lang="en-US" sz="2200" dirty="0" smtClean="0"/>
          </a:p>
          <a:p>
            <a:pPr lvl="1"/>
            <a:r>
              <a:rPr lang="tr-TR" sz="2200" dirty="0" smtClean="0"/>
              <a:t>Bunun </a:t>
            </a:r>
            <a:r>
              <a:rPr lang="tr-TR" sz="2200" dirty="0"/>
              <a:t>için veriler bilgisayarda bile makul sürelerde kırılamayacak şekilde </a:t>
            </a:r>
            <a:r>
              <a:rPr lang="tr-TR" sz="2200" b="1" dirty="0"/>
              <a:t>şifrelenmektedir</a:t>
            </a:r>
            <a:r>
              <a:rPr lang="tr-TR" sz="2200" dirty="0"/>
              <a:t>. </a:t>
            </a:r>
            <a:endParaRPr lang="en-US" sz="2200" dirty="0" smtClean="0"/>
          </a:p>
          <a:p>
            <a:pPr lvl="1"/>
            <a:r>
              <a:rPr lang="tr-TR" sz="2200" dirty="0" smtClean="0"/>
              <a:t>Bilgisayara </a:t>
            </a:r>
            <a:r>
              <a:rPr lang="tr-TR" sz="2200" dirty="0"/>
              <a:t>karşı olan </a:t>
            </a:r>
            <a:r>
              <a:rPr lang="tr-TR" sz="2200" dirty="0" smtClean="0"/>
              <a:t>saldırılar</a:t>
            </a:r>
            <a:r>
              <a:rPr lang="en-US" sz="2200" dirty="0" smtClean="0"/>
              <a:t>;</a:t>
            </a:r>
            <a:r>
              <a:rPr lang="tr-TR" sz="2200" dirty="0" smtClean="0"/>
              <a:t> </a:t>
            </a:r>
            <a:r>
              <a:rPr lang="tr-TR" sz="2200" u="sng" dirty="0" smtClean="0"/>
              <a:t>virüsler</a:t>
            </a:r>
            <a:r>
              <a:rPr lang="en-US" sz="2200" u="sng" dirty="0" smtClean="0"/>
              <a:t>,</a:t>
            </a:r>
            <a:r>
              <a:rPr lang="tr-TR" sz="2200" u="sng" dirty="0" smtClean="0"/>
              <a:t> </a:t>
            </a:r>
            <a:r>
              <a:rPr lang="tr-TR" sz="2200" u="sng" dirty="0"/>
              <a:t>solucanlar ve genellikle servisi engelleyen saldırılar</a:t>
            </a:r>
            <a:r>
              <a:rPr lang="tr-TR" sz="2200" dirty="0"/>
              <a:t> olarak gösterilebilir. </a:t>
            </a:r>
            <a:endParaRPr lang="en-US" sz="2200" dirty="0" smtClean="0"/>
          </a:p>
          <a:p>
            <a:pPr lvl="1"/>
            <a:r>
              <a:rPr lang="tr-TR" sz="2200" dirty="0" smtClean="0"/>
              <a:t>Bu </a:t>
            </a:r>
            <a:r>
              <a:rPr lang="tr-TR" sz="2200" dirty="0"/>
              <a:t>gibi saldırıların ortaya çıkmasında şirket çalışanlarının bilinçsizliği öne çıkmaktadır</a:t>
            </a:r>
            <a:r>
              <a:rPr lang="tr-TR" sz="2200" dirty="0" smtClean="0"/>
              <a:t>.</a:t>
            </a:r>
            <a:endParaRPr lang="tr-TR" sz="2200" dirty="0"/>
          </a:p>
        </p:txBody>
      </p:sp>
    </p:spTree>
    <p:extLst>
      <p:ext uri="{BB962C8B-B14F-4D97-AF65-F5344CB8AC3E}">
        <p14:creationId xmlns:p14="http://schemas.microsoft.com/office/powerpoint/2010/main" val="28861067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5</a:t>
            </a:r>
            <a:r>
              <a:rPr lang="tr-TR" dirty="0" smtClean="0"/>
              <a:t>. </a:t>
            </a:r>
            <a:r>
              <a:rPr lang="en-US" dirty="0" smtClean="0"/>
              <a:t>ÖZET</a:t>
            </a:r>
            <a:endParaRPr lang="tr-TR" dirty="0"/>
          </a:p>
        </p:txBody>
      </p:sp>
      <p:sp>
        <p:nvSpPr>
          <p:cNvPr id="3" name="Content Placeholder 2"/>
          <p:cNvSpPr>
            <a:spLocks noGrp="1"/>
          </p:cNvSpPr>
          <p:nvPr>
            <p:ph idx="1"/>
          </p:nvPr>
        </p:nvSpPr>
        <p:spPr>
          <a:xfrm>
            <a:off x="776377" y="2389516"/>
            <a:ext cx="10921042" cy="4330461"/>
          </a:xfrm>
        </p:spPr>
        <p:txBody>
          <a:bodyPr>
            <a:normAutofit fontScale="92500" lnSpcReduction="10000"/>
          </a:bodyPr>
          <a:lstStyle/>
          <a:p>
            <a:r>
              <a:rPr lang="tr-TR" sz="2400" dirty="0"/>
              <a:t>Bilgisayar mühendisliği eğitiminin temel amacı </a:t>
            </a:r>
            <a:r>
              <a:rPr lang="tr-TR" sz="2400" b="1" dirty="0">
                <a:solidFill>
                  <a:srgbClr val="0070C0"/>
                </a:solidFill>
              </a:rPr>
              <a:t>algoritmik </a:t>
            </a:r>
            <a:r>
              <a:rPr lang="tr-TR" sz="2400" b="1" dirty="0" smtClean="0">
                <a:solidFill>
                  <a:srgbClr val="0070C0"/>
                </a:solidFill>
              </a:rPr>
              <a:t>düşünme</a:t>
            </a:r>
            <a:r>
              <a:rPr lang="tr-TR" sz="2400" dirty="0" smtClean="0"/>
              <a:t>yi </a:t>
            </a:r>
            <a:r>
              <a:rPr lang="tr-TR" sz="2400" dirty="0"/>
              <a:t>üretebilmektir bununla birlikte bilgisayarın temellerini oluşturan </a:t>
            </a:r>
            <a:r>
              <a:rPr lang="tr-TR" sz="2400" b="1" dirty="0">
                <a:solidFill>
                  <a:srgbClr val="0070C0"/>
                </a:solidFill>
              </a:rPr>
              <a:t>donanım ve yazılım</a:t>
            </a:r>
            <a:r>
              <a:rPr lang="tr-TR" sz="2400" dirty="0"/>
              <a:t> konularında bilgi sahibi olmalı </a:t>
            </a:r>
            <a:r>
              <a:rPr lang="tr-TR" sz="2400" b="1" dirty="0">
                <a:solidFill>
                  <a:srgbClr val="0070C0"/>
                </a:solidFill>
              </a:rPr>
              <a:t>temel ilkeleri</a:t>
            </a:r>
            <a:r>
              <a:rPr lang="tr-TR" sz="2400" dirty="0"/>
              <a:t> de öğrenmelidir.</a:t>
            </a:r>
          </a:p>
          <a:p>
            <a:r>
              <a:rPr lang="tr-TR" sz="2400" u="sng" dirty="0"/>
              <a:t>Bilgisayar donanımı</a:t>
            </a:r>
            <a:r>
              <a:rPr lang="tr-TR" sz="2400" dirty="0"/>
              <a:t>; </a:t>
            </a:r>
            <a:r>
              <a:rPr lang="tr-TR" sz="2400" b="1" dirty="0">
                <a:solidFill>
                  <a:srgbClr val="00B050"/>
                </a:solidFill>
              </a:rPr>
              <a:t>merkezi işlem birimi, bellek, giriş çıkış üniteleri ve bilgisayar ağları</a:t>
            </a:r>
            <a:r>
              <a:rPr lang="tr-TR" sz="2400" dirty="0"/>
              <a:t> gibi konuları kapsamaktadır. Bu donanımların </a:t>
            </a:r>
            <a:r>
              <a:rPr lang="tr-TR" sz="2400" b="1" dirty="0">
                <a:solidFill>
                  <a:srgbClr val="00B050"/>
                </a:solidFill>
              </a:rPr>
              <a:t>tasarlanması</a:t>
            </a:r>
            <a:r>
              <a:rPr lang="tr-TR" sz="2400" dirty="0"/>
              <a:t>, üzerlerinde çalışacak </a:t>
            </a:r>
            <a:r>
              <a:rPr lang="tr-TR" sz="2400" b="1" dirty="0">
                <a:solidFill>
                  <a:srgbClr val="00B050"/>
                </a:solidFill>
              </a:rPr>
              <a:t>yazılımların geliştirilmesi</a:t>
            </a:r>
            <a:r>
              <a:rPr lang="tr-TR" sz="2400" dirty="0"/>
              <a:t> bilgisayar mühendisinin görevleri arasındadır.</a:t>
            </a:r>
          </a:p>
          <a:p>
            <a:r>
              <a:rPr lang="tr-TR" sz="2400" u="sng" dirty="0"/>
              <a:t>Yazılım</a:t>
            </a:r>
            <a:r>
              <a:rPr lang="tr-TR" sz="2400" dirty="0"/>
              <a:t> bir amaca yönelik olarak hazırlanmış </a:t>
            </a:r>
            <a:r>
              <a:rPr lang="tr-TR" sz="2400" b="1" dirty="0">
                <a:solidFill>
                  <a:srgbClr val="C00000"/>
                </a:solidFill>
              </a:rPr>
              <a:t>programlar kümesi</a:t>
            </a:r>
            <a:r>
              <a:rPr lang="tr-TR" sz="2400" dirty="0"/>
              <a:t> olarak tanımlanabilir. </a:t>
            </a:r>
            <a:r>
              <a:rPr lang="tr-TR" sz="2400" u="sng" dirty="0"/>
              <a:t>Program</a:t>
            </a:r>
            <a:r>
              <a:rPr lang="tr-TR" sz="2400" dirty="0"/>
              <a:t> ise daha </a:t>
            </a:r>
            <a:r>
              <a:rPr lang="tr-TR" sz="2400" u="sng" dirty="0"/>
              <a:t>dar bir kapsamda</a:t>
            </a:r>
            <a:r>
              <a:rPr lang="tr-TR" sz="2400" dirty="0"/>
              <a:t> bir </a:t>
            </a:r>
            <a:r>
              <a:rPr lang="tr-TR" sz="2400" b="1" dirty="0">
                <a:solidFill>
                  <a:srgbClr val="C00000"/>
                </a:solidFill>
              </a:rPr>
              <a:t>görevi</a:t>
            </a:r>
            <a:r>
              <a:rPr lang="tr-TR" sz="2400" dirty="0"/>
              <a:t> yerine getirmek için tasarlanmış </a:t>
            </a:r>
            <a:r>
              <a:rPr lang="tr-TR" sz="2400" b="1" dirty="0" smtClean="0">
                <a:solidFill>
                  <a:srgbClr val="C00000"/>
                </a:solidFill>
              </a:rPr>
              <a:t>kod</a:t>
            </a:r>
            <a:r>
              <a:rPr lang="en-US" sz="2400" b="1" dirty="0" smtClean="0">
                <a:solidFill>
                  <a:srgbClr val="C00000"/>
                </a:solidFill>
              </a:rPr>
              <a:t> </a:t>
            </a:r>
            <a:r>
              <a:rPr lang="en-US" sz="2400" b="1" dirty="0" err="1" smtClean="0">
                <a:solidFill>
                  <a:srgbClr val="C00000"/>
                </a:solidFill>
              </a:rPr>
              <a:t>parçası</a:t>
            </a:r>
            <a:r>
              <a:rPr lang="tr-TR" sz="2400" dirty="0" smtClean="0"/>
              <a:t> </a:t>
            </a:r>
            <a:r>
              <a:rPr lang="tr-TR" sz="2400" dirty="0"/>
              <a:t>denir.</a:t>
            </a:r>
          </a:p>
          <a:p>
            <a:r>
              <a:rPr lang="tr-TR" sz="2400" dirty="0"/>
              <a:t>Bu şekilde bir </a:t>
            </a:r>
            <a:r>
              <a:rPr lang="tr-TR" sz="2400" b="1" u="sng" dirty="0">
                <a:solidFill>
                  <a:srgbClr val="FF0000"/>
                </a:solidFill>
              </a:rPr>
              <a:t>mühendislik eğitimi alan kişi</a:t>
            </a:r>
            <a:r>
              <a:rPr lang="tr-TR" sz="2400" dirty="0"/>
              <a:t> özel ya da genel amaçlı sistemler </a:t>
            </a:r>
            <a:r>
              <a:rPr lang="tr-TR" sz="2400" dirty="0" smtClean="0"/>
              <a:t>tasarlayı</a:t>
            </a:r>
            <a:r>
              <a:rPr lang="en-US" sz="2400" dirty="0" smtClean="0"/>
              <a:t>p</a:t>
            </a:r>
            <a:r>
              <a:rPr lang="tr-TR" sz="2400" dirty="0" smtClean="0"/>
              <a:t> </a:t>
            </a:r>
            <a:r>
              <a:rPr lang="tr-TR" sz="2400" dirty="0"/>
              <a:t>problemlere çözüm üretecektir.</a:t>
            </a:r>
          </a:p>
        </p:txBody>
      </p:sp>
    </p:spTree>
    <p:extLst>
      <p:ext uri="{BB962C8B-B14F-4D97-AF65-F5344CB8AC3E}">
        <p14:creationId xmlns:p14="http://schemas.microsoft.com/office/powerpoint/2010/main" val="2867296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Dersin tüm başlıkları</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689932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1. </a:t>
            </a:r>
            <a:r>
              <a:rPr lang="en-US" dirty="0" err="1" smtClean="0"/>
              <a:t>Bilgisayar</a:t>
            </a:r>
            <a:r>
              <a:rPr lang="en-US" dirty="0" smtClean="0"/>
              <a:t> </a:t>
            </a:r>
            <a:r>
              <a:rPr lang="en-US" dirty="0" err="1" smtClean="0"/>
              <a:t>Mühendisliği</a:t>
            </a:r>
            <a:r>
              <a:rPr lang="en-US" dirty="0" smtClean="0"/>
              <a:t> </a:t>
            </a:r>
            <a:r>
              <a:rPr lang="en-US" dirty="0" err="1" smtClean="0"/>
              <a:t>Eğitimi</a:t>
            </a:r>
            <a:r>
              <a:rPr lang="en-US" dirty="0" smtClean="0"/>
              <a:t> </a:t>
            </a:r>
            <a:r>
              <a:rPr lang="en-US" dirty="0" err="1" smtClean="0"/>
              <a:t>ve</a:t>
            </a:r>
            <a:r>
              <a:rPr lang="en-US" dirty="0"/>
              <a:t/>
            </a:r>
            <a:br>
              <a:rPr lang="en-US" dirty="0"/>
            </a:br>
            <a:r>
              <a:rPr lang="en-US" dirty="0" smtClean="0"/>
              <a:t>    </a:t>
            </a:r>
            <a:r>
              <a:rPr lang="en-US" dirty="0" err="1" smtClean="0"/>
              <a:t>Görevleri</a:t>
            </a:r>
            <a:endParaRPr lang="tr-TR" dirty="0"/>
          </a:p>
        </p:txBody>
      </p:sp>
      <p:sp>
        <p:nvSpPr>
          <p:cNvPr id="3" name="Content Placeholder 2"/>
          <p:cNvSpPr>
            <a:spLocks noGrp="1"/>
          </p:cNvSpPr>
          <p:nvPr>
            <p:ph idx="1"/>
          </p:nvPr>
        </p:nvSpPr>
        <p:spPr>
          <a:xfrm>
            <a:off x="776377" y="2536166"/>
            <a:ext cx="10921042" cy="4149306"/>
          </a:xfrm>
        </p:spPr>
        <p:txBody>
          <a:bodyPr>
            <a:normAutofit fontScale="92500" lnSpcReduction="10000"/>
          </a:bodyPr>
          <a:lstStyle/>
          <a:p>
            <a:r>
              <a:rPr lang="tr-TR" sz="2400" dirty="0"/>
              <a:t>Günümüzde, </a:t>
            </a:r>
            <a:r>
              <a:rPr lang="tr-TR" sz="2400" dirty="0">
                <a:solidFill>
                  <a:srgbClr val="FF0000"/>
                </a:solidFill>
              </a:rPr>
              <a:t>yaygın kanının aksine</a:t>
            </a:r>
            <a:r>
              <a:rPr lang="tr-TR" sz="2400" dirty="0"/>
              <a:t>, sadece programcılık eğitimi alarak bu konuda bir uzmanın niteliklerine sahip olmak mümkün değildir. </a:t>
            </a:r>
            <a:endParaRPr lang="en-US" sz="2400" dirty="0" smtClean="0"/>
          </a:p>
          <a:p>
            <a:r>
              <a:rPr lang="tr-TR" sz="2400" dirty="0" smtClean="0"/>
              <a:t>Çünkü </a:t>
            </a:r>
            <a:r>
              <a:rPr lang="tr-TR" sz="2400" dirty="0"/>
              <a:t>bilgisayar mühendisliği eğitiminin kazandıracağı en önemli özellik </a:t>
            </a:r>
            <a:r>
              <a:rPr lang="tr-TR" sz="2400" b="1" dirty="0">
                <a:solidFill>
                  <a:srgbClr val="FF0000"/>
                </a:solidFill>
              </a:rPr>
              <a:t>algoritmik düşünme yeteneğidir</a:t>
            </a:r>
            <a:r>
              <a:rPr lang="tr-TR" sz="2400" dirty="0"/>
              <a:t>. </a:t>
            </a:r>
          </a:p>
          <a:p>
            <a:r>
              <a:rPr lang="tr-TR" sz="2400" dirty="0"/>
              <a:t>Bilgisayar mühendisliği eğitimi alan </a:t>
            </a:r>
            <a:r>
              <a:rPr lang="tr-TR" sz="2400" dirty="0" smtClean="0"/>
              <a:t>birisi</a:t>
            </a:r>
            <a:r>
              <a:rPr lang="en-US" sz="2400" dirty="0" smtClean="0"/>
              <a:t>;</a:t>
            </a:r>
          </a:p>
          <a:p>
            <a:pPr lvl="1"/>
            <a:r>
              <a:rPr lang="tr-TR" sz="2200" dirty="0" smtClean="0"/>
              <a:t>donanım </a:t>
            </a:r>
            <a:r>
              <a:rPr lang="en-US" sz="2200" dirty="0" err="1" smtClean="0"/>
              <a:t>ve</a:t>
            </a:r>
            <a:r>
              <a:rPr lang="en-US" sz="2200" dirty="0" smtClean="0"/>
              <a:t> </a:t>
            </a:r>
            <a:r>
              <a:rPr lang="tr-TR" sz="2200" dirty="0" smtClean="0"/>
              <a:t>yazılım </a:t>
            </a:r>
            <a:r>
              <a:rPr lang="tr-TR" sz="2200" dirty="0"/>
              <a:t>geliştirme, </a:t>
            </a:r>
            <a:endParaRPr lang="en-US" sz="2200" dirty="0" smtClean="0"/>
          </a:p>
          <a:p>
            <a:pPr lvl="1"/>
            <a:r>
              <a:rPr lang="tr-TR" sz="2200" dirty="0" smtClean="0"/>
              <a:t>hazır </a:t>
            </a:r>
            <a:r>
              <a:rPr lang="tr-TR" sz="2200" dirty="0"/>
              <a:t>donanımlar üzerinde çalışacak sistem ve kullanıcı yazılımları geliştirme, </a:t>
            </a:r>
            <a:endParaRPr lang="en-US" sz="2200" dirty="0" smtClean="0"/>
          </a:p>
          <a:p>
            <a:pPr lvl="1"/>
            <a:r>
              <a:rPr lang="tr-TR" sz="2200" dirty="0" smtClean="0"/>
              <a:t>veritabanı </a:t>
            </a:r>
            <a:r>
              <a:rPr lang="tr-TR" sz="2200" dirty="0"/>
              <a:t>uygulamaları yazma, </a:t>
            </a:r>
            <a:endParaRPr lang="en-US" sz="2200" dirty="0" smtClean="0"/>
          </a:p>
          <a:p>
            <a:pPr lvl="1"/>
            <a:r>
              <a:rPr lang="tr-TR" sz="2200" dirty="0" smtClean="0"/>
              <a:t>bilgisayar </a:t>
            </a:r>
            <a:r>
              <a:rPr lang="tr-TR" sz="2200" dirty="0"/>
              <a:t>ağlarını projelendirme ve </a:t>
            </a:r>
            <a:endParaRPr lang="en-US" sz="2200" dirty="0" smtClean="0"/>
          </a:p>
          <a:p>
            <a:pPr lvl="1"/>
            <a:r>
              <a:rPr lang="tr-TR" sz="2200" dirty="0" smtClean="0"/>
              <a:t>günümüzde </a:t>
            </a:r>
            <a:r>
              <a:rPr lang="tr-TR" sz="2200" dirty="0"/>
              <a:t>öne çıkan bilgisayar ve bilgi güvenliği konularında önleyici sistemler tasarlamaktır</a:t>
            </a:r>
            <a:r>
              <a:rPr lang="tr-TR" sz="2200" dirty="0" smtClean="0"/>
              <a:t>.</a:t>
            </a:r>
            <a:endParaRPr lang="tr-TR" sz="2200" dirty="0"/>
          </a:p>
        </p:txBody>
      </p:sp>
    </p:spTree>
    <p:extLst>
      <p:ext uri="{BB962C8B-B14F-4D97-AF65-F5344CB8AC3E}">
        <p14:creationId xmlns:p14="http://schemas.microsoft.com/office/powerpoint/2010/main" val="173020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1. </a:t>
            </a:r>
            <a:r>
              <a:rPr lang="en-US" dirty="0" err="1" smtClean="0"/>
              <a:t>Bilgisayar</a:t>
            </a:r>
            <a:r>
              <a:rPr lang="en-US" dirty="0" smtClean="0"/>
              <a:t> </a:t>
            </a:r>
            <a:r>
              <a:rPr lang="en-US" dirty="0" err="1" smtClean="0"/>
              <a:t>Mühendisliği</a:t>
            </a:r>
            <a:r>
              <a:rPr lang="en-US" dirty="0" smtClean="0"/>
              <a:t> </a:t>
            </a:r>
            <a:r>
              <a:rPr lang="en-US" dirty="0" err="1" smtClean="0"/>
              <a:t>Eğitimi</a:t>
            </a:r>
            <a:r>
              <a:rPr lang="en-US" dirty="0" smtClean="0"/>
              <a:t> </a:t>
            </a:r>
            <a:r>
              <a:rPr lang="en-US" dirty="0" err="1" smtClean="0"/>
              <a:t>ve</a:t>
            </a:r>
            <a:r>
              <a:rPr lang="en-US" dirty="0"/>
              <a:t/>
            </a:r>
            <a:br>
              <a:rPr lang="en-US" dirty="0"/>
            </a:br>
            <a:r>
              <a:rPr lang="en-US" dirty="0" smtClean="0"/>
              <a:t>    </a:t>
            </a:r>
            <a:r>
              <a:rPr lang="en-US" dirty="0" err="1" smtClean="0"/>
              <a:t>Görevleri</a:t>
            </a:r>
            <a:endParaRPr lang="tr-TR" dirty="0"/>
          </a:p>
        </p:txBody>
      </p:sp>
      <p:sp>
        <p:nvSpPr>
          <p:cNvPr id="3" name="Content Placeholder 2"/>
          <p:cNvSpPr>
            <a:spLocks noGrp="1"/>
          </p:cNvSpPr>
          <p:nvPr>
            <p:ph idx="1"/>
          </p:nvPr>
        </p:nvSpPr>
        <p:spPr>
          <a:xfrm>
            <a:off x="776377" y="2449902"/>
            <a:ext cx="10921042" cy="4235570"/>
          </a:xfrm>
        </p:spPr>
        <p:txBody>
          <a:bodyPr>
            <a:normAutofit fontScale="92500" lnSpcReduction="10000"/>
          </a:bodyPr>
          <a:lstStyle/>
          <a:p>
            <a:r>
              <a:rPr lang="en-US" sz="2400" b="1" dirty="0" err="1" smtClean="0">
                <a:solidFill>
                  <a:srgbClr val="FF0000"/>
                </a:solidFill>
              </a:rPr>
              <a:t>Bilgisyar</a:t>
            </a:r>
            <a:r>
              <a:rPr lang="en-US" sz="2400" b="1" dirty="0" smtClean="0">
                <a:solidFill>
                  <a:srgbClr val="FF0000"/>
                </a:solidFill>
              </a:rPr>
              <a:t> </a:t>
            </a:r>
            <a:r>
              <a:rPr lang="en-US" sz="2400" b="1" dirty="0" err="1" smtClean="0">
                <a:solidFill>
                  <a:srgbClr val="FF0000"/>
                </a:solidFill>
              </a:rPr>
              <a:t>Mühendisliği</a:t>
            </a:r>
            <a:r>
              <a:rPr lang="en-US" sz="2400" b="1" dirty="0" smtClean="0">
                <a:solidFill>
                  <a:srgbClr val="FF0000"/>
                </a:solidFill>
              </a:rPr>
              <a:t> </a:t>
            </a:r>
            <a:r>
              <a:rPr lang="en-US" sz="2400" b="1" dirty="0" err="1" smtClean="0">
                <a:solidFill>
                  <a:srgbClr val="FF0000"/>
                </a:solidFill>
              </a:rPr>
              <a:t>İş</a:t>
            </a:r>
            <a:r>
              <a:rPr lang="en-US" sz="2400" b="1" dirty="0" smtClean="0">
                <a:solidFill>
                  <a:srgbClr val="FF0000"/>
                </a:solidFill>
              </a:rPr>
              <a:t> </a:t>
            </a:r>
            <a:r>
              <a:rPr lang="en-US" sz="2400" b="1" dirty="0" err="1" smtClean="0">
                <a:solidFill>
                  <a:srgbClr val="FF0000"/>
                </a:solidFill>
              </a:rPr>
              <a:t>alanları</a:t>
            </a:r>
            <a:r>
              <a:rPr lang="en-US" sz="2400" dirty="0" smtClean="0"/>
              <a:t>; </a:t>
            </a:r>
            <a:r>
              <a:rPr lang="en-US" sz="2400" dirty="0" err="1" smtClean="0"/>
              <a:t>Genel</a:t>
            </a:r>
            <a:r>
              <a:rPr lang="en-US" sz="2400" dirty="0" smtClean="0"/>
              <a:t> </a:t>
            </a:r>
            <a:r>
              <a:rPr lang="en-US" sz="2400" dirty="0" err="1" smtClean="0"/>
              <a:t>Başlıklar</a:t>
            </a:r>
            <a:endParaRPr lang="en-US" sz="2400" dirty="0" smtClean="0"/>
          </a:p>
          <a:p>
            <a:pPr lvl="1"/>
            <a:r>
              <a:rPr lang="en-US" sz="2000" b="1" dirty="0" err="1"/>
              <a:t>Yazılım</a:t>
            </a:r>
            <a:r>
              <a:rPr lang="en-US" sz="2000" dirty="0"/>
              <a:t>: (</a:t>
            </a:r>
            <a:r>
              <a:rPr lang="en-US" sz="2000" dirty="0" err="1"/>
              <a:t>planlama</a:t>
            </a:r>
            <a:r>
              <a:rPr lang="en-US" sz="2000" dirty="0" smtClean="0"/>
              <a:t>, </a:t>
            </a:r>
            <a:r>
              <a:rPr lang="en-US" sz="2000" dirty="0" err="1" smtClean="0"/>
              <a:t>analiz</a:t>
            </a:r>
            <a:r>
              <a:rPr lang="en-US" sz="2000" dirty="0" smtClean="0"/>
              <a:t>, </a:t>
            </a:r>
            <a:r>
              <a:rPr lang="en-US" sz="2000" dirty="0" err="1" smtClean="0"/>
              <a:t>tasarım</a:t>
            </a:r>
            <a:r>
              <a:rPr lang="en-US" sz="2000" dirty="0" smtClean="0"/>
              <a:t>, </a:t>
            </a:r>
            <a:r>
              <a:rPr lang="en-US" sz="2000" dirty="0" err="1" smtClean="0"/>
              <a:t>kodlama</a:t>
            </a:r>
            <a:r>
              <a:rPr lang="en-US" sz="2000" dirty="0" smtClean="0"/>
              <a:t>, test/</a:t>
            </a:r>
            <a:r>
              <a:rPr lang="en-US" sz="2000" dirty="0" err="1" smtClean="0"/>
              <a:t>kalite</a:t>
            </a:r>
            <a:r>
              <a:rPr lang="en-US" sz="2000" dirty="0" smtClean="0"/>
              <a:t> </a:t>
            </a:r>
            <a:r>
              <a:rPr lang="en-US" sz="2000" dirty="0" err="1"/>
              <a:t>yönetimi</a:t>
            </a:r>
            <a:r>
              <a:rPr lang="en-US" sz="2000" dirty="0"/>
              <a:t> </a:t>
            </a:r>
            <a:r>
              <a:rPr lang="en-US" sz="2000" dirty="0" err="1"/>
              <a:t>ve</a:t>
            </a:r>
            <a:r>
              <a:rPr lang="en-US" sz="2000" dirty="0"/>
              <a:t> </a:t>
            </a:r>
            <a:r>
              <a:rPr lang="en-US" sz="2000" dirty="0" err="1" smtClean="0"/>
              <a:t>kurulum</a:t>
            </a:r>
            <a:r>
              <a:rPr lang="en-US" sz="2000" dirty="0" smtClean="0"/>
              <a:t> </a:t>
            </a:r>
            <a:r>
              <a:rPr lang="en-US" sz="2000" dirty="0" err="1"/>
              <a:t>gibi</a:t>
            </a:r>
            <a:r>
              <a:rPr lang="en-US" sz="2000" dirty="0"/>
              <a:t> </a:t>
            </a:r>
            <a:r>
              <a:rPr lang="en-US" sz="2000" dirty="0" err="1"/>
              <a:t>aşamalardan</a:t>
            </a:r>
            <a:r>
              <a:rPr lang="en-US" sz="2000" dirty="0"/>
              <a:t> </a:t>
            </a:r>
            <a:r>
              <a:rPr lang="en-US" sz="2000" dirty="0" err="1"/>
              <a:t>oluşan</a:t>
            </a:r>
            <a:r>
              <a:rPr lang="en-US" sz="2000" dirty="0"/>
              <a:t> </a:t>
            </a:r>
            <a:r>
              <a:rPr lang="en-US" sz="2000" dirty="0" err="1"/>
              <a:t>bu</a:t>
            </a:r>
            <a:r>
              <a:rPr lang="en-US" sz="2000" dirty="0"/>
              <a:t> </a:t>
            </a:r>
            <a:r>
              <a:rPr lang="en-US" sz="2000" dirty="0" err="1"/>
              <a:t>sürecin</a:t>
            </a:r>
            <a:r>
              <a:rPr lang="en-US" sz="2000" dirty="0"/>
              <a:t> her </a:t>
            </a:r>
            <a:r>
              <a:rPr lang="en-US" sz="2000" dirty="0" err="1"/>
              <a:t>tarafında</a:t>
            </a:r>
            <a:r>
              <a:rPr lang="en-US" sz="2000" dirty="0"/>
              <a:t> </a:t>
            </a:r>
            <a:r>
              <a:rPr lang="en-US" sz="2000" dirty="0" err="1"/>
              <a:t>yer</a:t>
            </a:r>
            <a:r>
              <a:rPr lang="en-US" sz="2000" dirty="0"/>
              <a:t> </a:t>
            </a:r>
            <a:r>
              <a:rPr lang="en-US" sz="2000" dirty="0" err="1"/>
              <a:t>alabilirler</a:t>
            </a:r>
            <a:r>
              <a:rPr lang="en-US" sz="2000" dirty="0" smtClean="0"/>
              <a:t>.)</a:t>
            </a:r>
          </a:p>
          <a:p>
            <a:pPr lvl="1"/>
            <a:r>
              <a:rPr lang="en-US" sz="2000" b="1" dirty="0" err="1" smtClean="0"/>
              <a:t>Veri</a:t>
            </a:r>
            <a:r>
              <a:rPr lang="en-US" sz="2000" b="1" dirty="0" smtClean="0"/>
              <a:t> </a:t>
            </a:r>
            <a:r>
              <a:rPr lang="en-US" sz="2000" b="1" dirty="0" err="1" smtClean="0"/>
              <a:t>tabanı</a:t>
            </a:r>
            <a:r>
              <a:rPr lang="en-US" sz="2000" b="1" dirty="0" smtClean="0"/>
              <a:t> </a:t>
            </a:r>
            <a:r>
              <a:rPr lang="en-US" sz="2000" dirty="0" smtClean="0"/>
              <a:t>(</a:t>
            </a:r>
            <a:r>
              <a:rPr lang="en-US" sz="2000" dirty="0" err="1" smtClean="0"/>
              <a:t>yönetimi</a:t>
            </a:r>
            <a:r>
              <a:rPr lang="en-US" sz="2000" dirty="0" smtClean="0"/>
              <a:t>, </a:t>
            </a:r>
            <a:r>
              <a:rPr lang="en-US" sz="2000" dirty="0" err="1" smtClean="0"/>
              <a:t>analizi</a:t>
            </a:r>
            <a:r>
              <a:rPr lang="en-US" sz="2000" dirty="0" smtClean="0"/>
              <a:t>, </a:t>
            </a:r>
            <a:r>
              <a:rPr lang="en-US" sz="2000" dirty="0" err="1" smtClean="0"/>
              <a:t>modelleme</a:t>
            </a:r>
            <a:r>
              <a:rPr lang="en-US" sz="2000" dirty="0" smtClean="0"/>
              <a:t>, </a:t>
            </a:r>
            <a:r>
              <a:rPr lang="en-US" sz="2000" dirty="0" err="1" smtClean="0"/>
              <a:t>güvenlik</a:t>
            </a:r>
            <a:r>
              <a:rPr lang="en-US" sz="2000" dirty="0" smtClean="0"/>
              <a:t>)</a:t>
            </a:r>
          </a:p>
          <a:p>
            <a:pPr lvl="1"/>
            <a:r>
              <a:rPr lang="en-US" sz="2000" b="1" dirty="0" err="1" smtClean="0"/>
              <a:t>Bilişim</a:t>
            </a:r>
            <a:r>
              <a:rPr lang="en-US" sz="2000" b="1" dirty="0" smtClean="0"/>
              <a:t> </a:t>
            </a:r>
            <a:r>
              <a:rPr lang="en-US" sz="2000" b="1" dirty="0" err="1" smtClean="0"/>
              <a:t>güvenliği</a:t>
            </a:r>
            <a:endParaRPr lang="en-US" sz="2000" b="1" dirty="0" smtClean="0"/>
          </a:p>
          <a:p>
            <a:pPr lvl="1"/>
            <a:r>
              <a:rPr lang="en-US" sz="2000" b="1" dirty="0" err="1" smtClean="0"/>
              <a:t>Bilgisayar</a:t>
            </a:r>
            <a:r>
              <a:rPr lang="en-US" sz="2000" b="1" dirty="0" smtClean="0"/>
              <a:t> </a:t>
            </a:r>
            <a:r>
              <a:rPr lang="en-US" sz="2000" b="1" dirty="0" err="1" smtClean="0"/>
              <a:t>ağları</a:t>
            </a:r>
            <a:endParaRPr lang="en-US" sz="2000" b="1" dirty="0" smtClean="0"/>
          </a:p>
          <a:p>
            <a:pPr lvl="1"/>
            <a:r>
              <a:rPr lang="en-US" sz="2000" b="1" dirty="0" err="1" smtClean="0"/>
              <a:t>Donanım</a:t>
            </a:r>
            <a:r>
              <a:rPr lang="en-US" sz="2000" b="1" dirty="0" smtClean="0"/>
              <a:t>/</a:t>
            </a:r>
            <a:r>
              <a:rPr lang="en-US" sz="2000" b="1" dirty="0" err="1" smtClean="0"/>
              <a:t>Elektronik</a:t>
            </a:r>
            <a:r>
              <a:rPr lang="en-US" sz="2000" dirty="0" smtClean="0"/>
              <a:t> (</a:t>
            </a:r>
            <a:r>
              <a:rPr lang="en-US" sz="2000" dirty="0" err="1" smtClean="0"/>
              <a:t>tasarım</a:t>
            </a:r>
            <a:r>
              <a:rPr lang="en-US" sz="2000" dirty="0" smtClean="0"/>
              <a:t>, </a:t>
            </a:r>
            <a:r>
              <a:rPr lang="en-US" sz="2000" dirty="0" err="1" smtClean="0"/>
              <a:t>kontrol</a:t>
            </a:r>
            <a:r>
              <a:rPr lang="en-US" sz="2000" dirty="0" smtClean="0"/>
              <a:t>, </a:t>
            </a:r>
            <a:r>
              <a:rPr lang="en-US" sz="2000" dirty="0" err="1" smtClean="0"/>
              <a:t>sistem</a:t>
            </a:r>
            <a:r>
              <a:rPr lang="en-US" sz="2000" dirty="0" smtClean="0"/>
              <a:t>, </a:t>
            </a:r>
            <a:r>
              <a:rPr lang="en-US" sz="2000" dirty="0" err="1" smtClean="0"/>
              <a:t>robotik</a:t>
            </a:r>
            <a:r>
              <a:rPr lang="en-US" sz="2000" dirty="0" smtClean="0"/>
              <a:t>)</a:t>
            </a:r>
          </a:p>
          <a:p>
            <a:pPr lvl="1"/>
            <a:r>
              <a:rPr lang="en-US" sz="2000" b="1" dirty="0" smtClean="0"/>
              <a:t>Web </a:t>
            </a:r>
            <a:r>
              <a:rPr lang="en-US" sz="2000" b="1" dirty="0" err="1" smtClean="0"/>
              <a:t>tasarım</a:t>
            </a:r>
            <a:r>
              <a:rPr lang="en-US" sz="2000" b="1" dirty="0" smtClean="0"/>
              <a:t> </a:t>
            </a:r>
            <a:r>
              <a:rPr lang="en-US" sz="2000" b="1" dirty="0" err="1" smtClean="0"/>
              <a:t>ve</a:t>
            </a:r>
            <a:r>
              <a:rPr lang="en-US" sz="2000" b="1" dirty="0" smtClean="0"/>
              <a:t> </a:t>
            </a:r>
            <a:r>
              <a:rPr lang="en-US" sz="2000" b="1" dirty="0" err="1" smtClean="0"/>
              <a:t>programcılığı</a:t>
            </a:r>
            <a:endParaRPr lang="en-US" sz="2000" b="1" dirty="0" smtClean="0"/>
          </a:p>
          <a:p>
            <a:pPr lvl="1"/>
            <a:r>
              <a:rPr lang="en-US" sz="2000" b="1" dirty="0" err="1" smtClean="0"/>
              <a:t>Çoklu</a:t>
            </a:r>
            <a:r>
              <a:rPr lang="en-US" sz="2000" b="1" dirty="0" smtClean="0"/>
              <a:t> </a:t>
            </a:r>
            <a:r>
              <a:rPr lang="en-US" sz="2000" b="1" dirty="0" err="1" smtClean="0"/>
              <a:t>ortam</a:t>
            </a:r>
            <a:r>
              <a:rPr lang="en-US" sz="2000" b="1" dirty="0" smtClean="0"/>
              <a:t> </a:t>
            </a:r>
            <a:r>
              <a:rPr lang="en-US" sz="2000" dirty="0" smtClean="0"/>
              <a:t>(</a:t>
            </a:r>
            <a:r>
              <a:rPr lang="en-US" sz="2000" dirty="0" err="1" smtClean="0"/>
              <a:t>Multimedya</a:t>
            </a:r>
            <a:r>
              <a:rPr lang="en-US" sz="2000" dirty="0" smtClean="0"/>
              <a:t>) (</a:t>
            </a:r>
            <a:r>
              <a:rPr lang="en-US" sz="2000" dirty="0" err="1" smtClean="0"/>
              <a:t>grafik</a:t>
            </a:r>
            <a:r>
              <a:rPr lang="en-US" sz="2000" dirty="0" smtClean="0"/>
              <a:t> </a:t>
            </a:r>
            <a:r>
              <a:rPr lang="en-US" sz="2000" dirty="0" err="1" smtClean="0"/>
              <a:t>uzmanı</a:t>
            </a:r>
            <a:r>
              <a:rPr lang="en-US" sz="2000" dirty="0" smtClean="0"/>
              <a:t>, </a:t>
            </a:r>
            <a:r>
              <a:rPr lang="en-US" sz="2000" dirty="0" err="1" smtClean="0"/>
              <a:t>tasarımcısı</a:t>
            </a:r>
            <a:r>
              <a:rPr lang="en-US" sz="2000" dirty="0" smtClean="0"/>
              <a:t>)</a:t>
            </a:r>
          </a:p>
          <a:p>
            <a:pPr lvl="1"/>
            <a:r>
              <a:rPr lang="en-US" sz="2000" b="1" dirty="0" err="1" smtClean="0"/>
              <a:t>Teknik</a:t>
            </a:r>
            <a:r>
              <a:rPr lang="en-US" sz="2000" b="1" dirty="0" smtClean="0"/>
              <a:t> </a:t>
            </a:r>
            <a:r>
              <a:rPr lang="en-US" sz="2000" b="1" dirty="0" err="1" smtClean="0"/>
              <a:t>destek</a:t>
            </a:r>
            <a:endParaRPr lang="en-US" sz="2000" b="1" dirty="0" smtClean="0"/>
          </a:p>
          <a:p>
            <a:pPr lvl="1"/>
            <a:r>
              <a:rPr lang="en-US" sz="2000" b="1" dirty="0" err="1" smtClean="0"/>
              <a:t>Eğitmen</a:t>
            </a:r>
            <a:r>
              <a:rPr lang="en-US" sz="2000" b="1" dirty="0" smtClean="0"/>
              <a:t>, E-</a:t>
            </a:r>
            <a:r>
              <a:rPr lang="en-US" sz="2000" b="1" dirty="0" err="1" smtClean="0"/>
              <a:t>ticaret</a:t>
            </a:r>
            <a:r>
              <a:rPr lang="en-US" sz="2000" b="1" dirty="0" smtClean="0"/>
              <a:t> </a:t>
            </a:r>
            <a:r>
              <a:rPr lang="en-US" sz="2000" b="1" dirty="0" err="1" smtClean="0"/>
              <a:t>uzmanı</a:t>
            </a:r>
            <a:r>
              <a:rPr lang="en-US" sz="2000" b="1" dirty="0" smtClean="0"/>
              <a:t>, CIO</a:t>
            </a:r>
            <a:endParaRPr lang="tr-TR" sz="2000" b="1" dirty="0"/>
          </a:p>
        </p:txBody>
      </p:sp>
    </p:spTree>
    <p:extLst>
      <p:ext uri="{BB962C8B-B14F-4D97-AF65-F5344CB8AC3E}">
        <p14:creationId xmlns:p14="http://schemas.microsoft.com/office/powerpoint/2010/main" val="353783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7"/>
            <a:ext cx="8761413" cy="975903"/>
          </a:xfrm>
        </p:spPr>
        <p:txBody>
          <a:bodyPr/>
          <a:lstStyle/>
          <a:p>
            <a:r>
              <a:rPr lang="en-US" dirty="0" smtClean="0"/>
              <a:t>1. </a:t>
            </a:r>
            <a:r>
              <a:rPr lang="en-US" dirty="0" err="1" smtClean="0"/>
              <a:t>Bilgisayar</a:t>
            </a:r>
            <a:r>
              <a:rPr lang="en-US" dirty="0" smtClean="0"/>
              <a:t> </a:t>
            </a:r>
            <a:r>
              <a:rPr lang="en-US" dirty="0" err="1" smtClean="0"/>
              <a:t>Mühendisliği</a:t>
            </a:r>
            <a:r>
              <a:rPr lang="en-US" dirty="0" smtClean="0"/>
              <a:t> </a:t>
            </a:r>
            <a:r>
              <a:rPr lang="en-US" dirty="0" err="1" smtClean="0"/>
              <a:t>Eğitimi</a:t>
            </a:r>
            <a:r>
              <a:rPr lang="en-US" dirty="0" smtClean="0"/>
              <a:t> </a:t>
            </a:r>
            <a:r>
              <a:rPr lang="en-US" dirty="0" err="1" smtClean="0"/>
              <a:t>ve</a:t>
            </a:r>
            <a:r>
              <a:rPr lang="en-US" dirty="0"/>
              <a:t/>
            </a:r>
            <a:br>
              <a:rPr lang="en-US" dirty="0"/>
            </a:br>
            <a:r>
              <a:rPr lang="en-US" dirty="0" smtClean="0"/>
              <a:t>    </a:t>
            </a:r>
            <a:r>
              <a:rPr lang="en-US" dirty="0" err="1" smtClean="0"/>
              <a:t>Görevleri</a:t>
            </a:r>
            <a:endParaRPr lang="tr-TR" dirty="0"/>
          </a:p>
        </p:txBody>
      </p:sp>
      <p:sp>
        <p:nvSpPr>
          <p:cNvPr id="3" name="Content Placeholder 2"/>
          <p:cNvSpPr>
            <a:spLocks noGrp="1"/>
          </p:cNvSpPr>
          <p:nvPr>
            <p:ph idx="1"/>
          </p:nvPr>
        </p:nvSpPr>
        <p:spPr>
          <a:xfrm>
            <a:off x="776377" y="2536166"/>
            <a:ext cx="10921042" cy="4149306"/>
          </a:xfrm>
        </p:spPr>
        <p:txBody>
          <a:bodyPr>
            <a:normAutofit/>
          </a:bodyPr>
          <a:lstStyle/>
          <a:p>
            <a:r>
              <a:rPr lang="tr-TR" sz="2400" dirty="0"/>
              <a:t>Kamu ve özel sektörde bilgisayar mühendislerine olan gereksinim artarak sürmektedir. Bu yüzden iş bulma konusunda bilgisayar mühendisleri sıkıntı çekmemektedir.</a:t>
            </a:r>
          </a:p>
          <a:p>
            <a:r>
              <a:rPr lang="tr-TR" sz="2400" dirty="0"/>
              <a:t>Diğer taraftan teknoloji hızla geliştiği </a:t>
            </a:r>
            <a:r>
              <a:rPr lang="tr-TR" sz="2400" dirty="0" smtClean="0"/>
              <a:t>için</a:t>
            </a:r>
            <a:r>
              <a:rPr lang="en-US" sz="2400" dirty="0" smtClean="0"/>
              <a:t>;</a:t>
            </a:r>
          </a:p>
          <a:p>
            <a:pPr lvl="1"/>
            <a:r>
              <a:rPr lang="en-US" sz="2200" dirty="0" smtClean="0"/>
              <a:t>M</a:t>
            </a:r>
            <a:r>
              <a:rPr lang="tr-TR" sz="2200" dirty="0" smtClean="0"/>
              <a:t>ühendislik </a:t>
            </a:r>
            <a:r>
              <a:rPr lang="tr-TR" sz="2200" dirty="0"/>
              <a:t>alanında çalışan insanların yeni teknolojilere adapte olabilmeleri rekabetçi bir piyasada yerlerini korumalarını sağlayacaktır. </a:t>
            </a:r>
            <a:endParaRPr lang="en-US" sz="2200" dirty="0" smtClean="0"/>
          </a:p>
          <a:p>
            <a:pPr lvl="1"/>
            <a:r>
              <a:rPr lang="tr-TR" sz="2200" dirty="0" smtClean="0"/>
              <a:t>Örneğin </a:t>
            </a:r>
            <a:r>
              <a:rPr lang="tr-TR" sz="2200" dirty="0"/>
              <a:t>bundan 5-10 yıl öncesine ait bilgisayar dergileri incelendiğinde piyasadaki donanım ürünleri ve fiyatları tebessüm ettirecek türdendir</a:t>
            </a:r>
            <a:r>
              <a:rPr lang="tr-TR" sz="2200" dirty="0" smtClean="0"/>
              <a:t>.</a:t>
            </a:r>
            <a:endParaRPr lang="tr-TR" sz="2200" dirty="0"/>
          </a:p>
        </p:txBody>
      </p:sp>
    </p:spTree>
    <p:extLst>
      <p:ext uri="{BB962C8B-B14F-4D97-AF65-F5344CB8AC3E}">
        <p14:creationId xmlns:p14="http://schemas.microsoft.com/office/powerpoint/2010/main" val="3706104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10256</TotalTime>
  <Words>4489</Words>
  <Application>Microsoft Office PowerPoint</Application>
  <PresentationFormat>Custom</PresentationFormat>
  <Paragraphs>401</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İyon Toplantı Odası</vt:lpstr>
      <vt:lpstr>Bilgisayar Mühendisliğine Giriş </vt:lpstr>
      <vt:lpstr>Ders Sorumluları</vt:lpstr>
      <vt:lpstr>Temel Kavramlar</vt:lpstr>
      <vt:lpstr>Temel Kavramlar</vt:lpstr>
      <vt:lpstr>Temel Kavramlar</vt:lpstr>
      <vt:lpstr>1. Bilgisayar Mühendisliği Eğitimi ve     Görevleri</vt:lpstr>
      <vt:lpstr>1. Bilgisayar Mühendisliği Eğitimi ve     Görevleri</vt:lpstr>
      <vt:lpstr>1. Bilgisayar Mühendisliği Eğitimi ve     Görevleri</vt:lpstr>
      <vt:lpstr>1. Bilgisayar Mühendisliği Eğitimi ve     Görevleri</vt:lpstr>
      <vt:lpstr>1. Bilgisayar Mühendisliği Eğitimi ve     Görevleri</vt:lpstr>
      <vt:lpstr>2. Bilgisayar Mühendisliği Konuları</vt:lpstr>
      <vt:lpstr>2. Bilgisayar Mühendisliği Konuları</vt:lpstr>
      <vt:lpstr>2. Bilgisayar Mühendisliği Konuları</vt:lpstr>
      <vt:lpstr>2. Bilgisayar Mühendisliği Konuları</vt:lpstr>
      <vt:lpstr>2. Bilgisayar Mühendisliği Konuları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3. Bilgisayar Donanımı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4. Bilgisayar Yazılımı</vt:lpstr>
      <vt:lpstr>5. ÖZET</vt:lpstr>
      <vt:lpstr>Dersin tüm başlıkları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Dersin hocaları</dc:title>
  <dc:creator>Windows Kullanıcısı</dc:creator>
  <cp:lastModifiedBy>S. Ali UYMAZ</cp:lastModifiedBy>
  <cp:revision>318</cp:revision>
  <dcterms:created xsi:type="dcterms:W3CDTF">2020-09-28T15:38:03Z</dcterms:created>
  <dcterms:modified xsi:type="dcterms:W3CDTF">2020-11-12T08:06:43Z</dcterms:modified>
</cp:coreProperties>
</file>