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0" r:id="rId1"/>
  </p:sldMasterIdLst>
  <p:notesMasterIdLst>
    <p:notesMasterId r:id="rId34"/>
  </p:notesMasterIdLst>
  <p:sldIdLst>
    <p:sldId id="256" r:id="rId2"/>
    <p:sldId id="312" r:id="rId3"/>
    <p:sldId id="259" r:id="rId4"/>
    <p:sldId id="262" r:id="rId5"/>
    <p:sldId id="313" r:id="rId6"/>
    <p:sldId id="31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8" r:id="rId21"/>
    <p:sldId id="279" r:id="rId22"/>
    <p:sldId id="280" r:id="rId23"/>
    <p:sldId id="286" r:id="rId24"/>
    <p:sldId id="287" r:id="rId25"/>
    <p:sldId id="309" r:id="rId26"/>
    <p:sldId id="293" r:id="rId27"/>
    <p:sldId id="294" r:id="rId28"/>
    <p:sldId id="305" r:id="rId29"/>
    <p:sldId id="306" r:id="rId30"/>
    <p:sldId id="307" r:id="rId31"/>
    <p:sldId id="308" r:id="rId32"/>
    <p:sldId id="31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F5914-6307-4D10-9128-34C38BDEB33E}" type="datetimeFigureOut">
              <a:rPr lang="tr-TR" smtClean="0"/>
              <a:t>25.11.2020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732F-1746-4D86-9511-6DEA318CF3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3075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ayt Görüntüsü Yer Tutucus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 Yer Tutucusu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tr-TR" smtClean="0"/>
          </a:p>
        </p:txBody>
      </p:sp>
      <p:sp>
        <p:nvSpPr>
          <p:cNvPr id="31748" name="Slayt Numarası Yer Tutucus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5837DDF-2D35-4918-9929-D3D223B10B5A}" type="slidenum">
              <a:rPr lang="tr-TR" altLang="tr-T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tr-TR" altLang="tr-T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10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ayt Görüntüsü Yer Tutucus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 Yer Tutucusu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tr-TR" smtClean="0"/>
          </a:p>
        </p:txBody>
      </p:sp>
      <p:sp>
        <p:nvSpPr>
          <p:cNvPr id="37892" name="Slayt Numarası Yer Tutucus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9EA5064-78E7-45A5-9D3F-CB995B3851DF}" type="slidenum">
              <a:rPr lang="tr-TR" altLang="tr-T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tr-TR" altLang="tr-T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165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9EE0AF2-6286-4A54-8923-422AA779452B}" type="datetime1">
              <a:rPr lang="tr-TR" smtClean="0"/>
              <a:t>25.11.2020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47A4250-04FB-4F09-8A98-A9D25725F3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882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029B-9A7B-4557-AA2B-5C966CD99989}" type="datetime1">
              <a:rPr lang="tr-TR" smtClean="0"/>
              <a:t>25.11.2020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695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42B1-F73A-4DBF-A695-6B91995E55AC}" type="datetime1">
              <a:rPr lang="tr-TR" smtClean="0"/>
              <a:t>25.11.2020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8213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AED3-E8E3-436D-BB15-29C13F2EA051}" type="datetime1">
              <a:rPr lang="tr-TR" smtClean="0"/>
              <a:t>25.11.2020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0752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6A7A-7B52-4C32-9CD4-9CF3EB4241CC}" type="datetime1">
              <a:rPr lang="tr-TR" smtClean="0"/>
              <a:t>25.11.2020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9243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E6EB-BCD7-4739-B238-4F67FDA0E6C9}" type="datetime1">
              <a:rPr lang="tr-TR" smtClean="0"/>
              <a:t>25.11.2020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2454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D362-3955-4CFE-AFEF-37C74178EABD}" type="datetime1">
              <a:rPr lang="tr-TR" smtClean="0"/>
              <a:t>25.11.2020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2836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19C5A61-9550-415A-8948-BBA91D1DAE10}" type="datetime1">
              <a:rPr lang="tr-TR" smtClean="0"/>
              <a:t>25.11.2020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1145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3270A71-335A-4BA5-8A8F-62B125B962A9}" type="datetime1">
              <a:rPr lang="tr-TR" smtClean="0"/>
              <a:t>25.11.2020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733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C745-F841-4AEF-9F13-711370C62F11}" type="datetime1">
              <a:rPr lang="tr-TR" smtClean="0"/>
              <a:t>25.11.2020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943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11B3-312D-4E20-9D3B-D222591576DA}" type="datetime1">
              <a:rPr lang="tr-TR" smtClean="0"/>
              <a:t>25.11.2020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791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BD33-BA1C-4DBF-B4D3-54DA3728437E}" type="datetime1">
              <a:rPr lang="tr-TR" smtClean="0"/>
              <a:t>25.11.2020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372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B160-D45B-4380-9C38-B46C27E03E59}" type="datetime1">
              <a:rPr lang="tr-TR" smtClean="0"/>
              <a:t>25.11.2020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211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C9DA-BD9D-4DEC-952C-DEA2A2470E50}" type="datetime1">
              <a:rPr lang="tr-TR" smtClean="0"/>
              <a:t>25.11.2020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925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9971-6B18-4949-9AC2-6F675FAB02E0}" type="datetime1">
              <a:rPr lang="tr-TR" smtClean="0"/>
              <a:t>25.11.2020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344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950E9-3E86-4DF2-99B5-7E4A07044E41}" type="datetime1">
              <a:rPr lang="tr-TR" smtClean="0"/>
              <a:t>25.11.2020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282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44C3-BB72-4D4C-82E6-31F7EBA2D636}" type="datetime1">
              <a:rPr lang="tr-TR" smtClean="0"/>
              <a:t>25.11.2020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284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9FEBBC7-0CA1-4161-B7A5-CA788D2F1B40}" type="datetime1">
              <a:rPr lang="tr-TR" smtClean="0"/>
              <a:t>25.11.2020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tr-T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47A4250-04FB-4F09-8A98-A9D25725F3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270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sz="4800" dirty="0" smtClean="0"/>
              <a:t>Bilgisayar Mühendisliğine Giriş</a:t>
            </a:r>
            <a:br>
              <a:rPr lang="tr-TR" sz="4800" dirty="0" smtClean="0"/>
            </a:br>
            <a:r>
              <a:rPr lang="tr-TR" sz="3600" dirty="0"/>
              <a:t>Algoritmalar ve Akış </a:t>
            </a:r>
            <a:r>
              <a:rPr lang="tr-TR" sz="3600" dirty="0" smtClean="0"/>
              <a:t>Diyagramları</a:t>
            </a:r>
            <a:r>
              <a:rPr lang="tr-TR" sz="4000" dirty="0" smtClean="0"/>
              <a:t/>
            </a:r>
            <a:br>
              <a:rPr lang="tr-TR" sz="4000" dirty="0" smtClean="0"/>
            </a:br>
            <a:endParaRPr lang="tr-TR" sz="40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Dr</a:t>
            </a:r>
            <a:r>
              <a:rPr lang="tr-TR" dirty="0"/>
              <a:t>. </a:t>
            </a:r>
            <a:r>
              <a:rPr lang="tr-TR" dirty="0" err="1"/>
              <a:t>Öğr</a:t>
            </a:r>
            <a:r>
              <a:rPr lang="tr-TR" dirty="0"/>
              <a:t>. Üyesi Sait </a:t>
            </a:r>
            <a:r>
              <a:rPr lang="tr-TR" dirty="0" smtClean="0"/>
              <a:t>Ali UYMAZ</a:t>
            </a:r>
          </a:p>
          <a:p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Sedat KORKMAZ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68446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dirty="0" smtClean="0">
                <a:latin typeface="+mn-lt"/>
              </a:rPr>
              <a:t>Akış Şeması Elemanları</a:t>
            </a:r>
          </a:p>
        </p:txBody>
      </p:sp>
      <p:sp>
        <p:nvSpPr>
          <p:cNvPr id="3076" name="AutoShape 5"/>
          <p:cNvSpPr>
            <a:spLocks noChangeArrowheads="1"/>
          </p:cNvSpPr>
          <p:nvPr/>
        </p:nvSpPr>
        <p:spPr bwMode="auto">
          <a:xfrm flipV="1">
            <a:off x="2209800" y="2420245"/>
            <a:ext cx="2057400" cy="838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 eaLnBrk="1" hangingPunct="1">
              <a:defRPr/>
            </a:pPr>
            <a:endParaRPr lang="tr-TR" sz="2400" dirty="0"/>
          </a:p>
        </p:txBody>
      </p:sp>
      <p:sp>
        <p:nvSpPr>
          <p:cNvPr id="3078" name="AutoShape 7"/>
          <p:cNvSpPr>
            <a:spLocks noChangeArrowheads="1"/>
          </p:cNvSpPr>
          <p:nvPr/>
        </p:nvSpPr>
        <p:spPr bwMode="auto">
          <a:xfrm>
            <a:off x="2209800" y="3577085"/>
            <a:ext cx="2057400" cy="8382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tr-TR" sz="2400" dirty="0"/>
          </a:p>
        </p:txBody>
      </p:sp>
      <p:sp>
        <p:nvSpPr>
          <p:cNvPr id="3079" name="AutoShape 8"/>
          <p:cNvSpPr>
            <a:spLocks noChangeArrowheads="1"/>
          </p:cNvSpPr>
          <p:nvPr/>
        </p:nvSpPr>
        <p:spPr bwMode="auto">
          <a:xfrm>
            <a:off x="2209800" y="4733925"/>
            <a:ext cx="2057400" cy="990600"/>
          </a:xfrm>
          <a:prstGeom prst="flowChartDisp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tr-TR" sz="2400" dirty="0"/>
          </a:p>
        </p:txBody>
      </p:sp>
      <p:sp>
        <p:nvSpPr>
          <p:cNvPr id="10246" name="Metin kutusu 3"/>
          <p:cNvSpPr txBox="1">
            <a:spLocks noChangeArrowheads="1"/>
          </p:cNvSpPr>
          <p:nvPr/>
        </p:nvSpPr>
        <p:spPr bwMode="auto">
          <a:xfrm>
            <a:off x="4830069" y="2427448"/>
            <a:ext cx="42481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400" dirty="0"/>
              <a:t>Akış şemasının başlangıcını yada bitişini belirtir.</a:t>
            </a:r>
          </a:p>
        </p:txBody>
      </p:sp>
      <p:sp>
        <p:nvSpPr>
          <p:cNvPr id="10247" name="Metin kutusu 21"/>
          <p:cNvSpPr txBox="1">
            <a:spLocks noChangeArrowheads="1"/>
          </p:cNvSpPr>
          <p:nvPr/>
        </p:nvSpPr>
        <p:spPr bwMode="auto">
          <a:xfrm>
            <a:off x="4830069" y="3765352"/>
            <a:ext cx="4248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400" dirty="0"/>
              <a:t>Veri girişi yapılacağını belirtir.</a:t>
            </a:r>
          </a:p>
        </p:txBody>
      </p:sp>
      <p:sp>
        <p:nvSpPr>
          <p:cNvPr id="10248" name="Metin kutusu 22"/>
          <p:cNvSpPr txBox="1">
            <a:spLocks noChangeArrowheads="1"/>
          </p:cNvSpPr>
          <p:nvPr/>
        </p:nvSpPr>
        <p:spPr bwMode="auto">
          <a:xfrm>
            <a:off x="4830069" y="4813726"/>
            <a:ext cx="42481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400" dirty="0"/>
              <a:t>Ekranda görüntüleme yapılacağını belirtir. 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917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Akış Şeması Elemanları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279650" y="5013325"/>
            <a:ext cx="2057400" cy="10668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tr-TR" sz="2400" dirty="0"/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2279650" y="2529529"/>
            <a:ext cx="2057400" cy="1066800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tr-TR" sz="2400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279650" y="3885727"/>
            <a:ext cx="2057400" cy="838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tr-TR" sz="2400" dirty="0"/>
          </a:p>
        </p:txBody>
      </p:sp>
      <p:sp>
        <p:nvSpPr>
          <p:cNvPr id="11270" name="Metin kutusu 7"/>
          <p:cNvSpPr txBox="1">
            <a:spLocks noChangeArrowheads="1"/>
          </p:cNvSpPr>
          <p:nvPr/>
        </p:nvSpPr>
        <p:spPr bwMode="auto">
          <a:xfrm>
            <a:off x="4943474" y="2832096"/>
            <a:ext cx="50403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400" dirty="0"/>
              <a:t>Yazıcıya çıktı olacağını belirtir.</a:t>
            </a:r>
          </a:p>
        </p:txBody>
      </p:sp>
      <p:sp>
        <p:nvSpPr>
          <p:cNvPr id="11271" name="Metin kutusu 8"/>
          <p:cNvSpPr txBox="1">
            <a:spLocks noChangeArrowheads="1"/>
          </p:cNvSpPr>
          <p:nvPr/>
        </p:nvSpPr>
        <p:spPr bwMode="auto">
          <a:xfrm>
            <a:off x="4943475" y="3892930"/>
            <a:ext cx="50403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400" dirty="0"/>
              <a:t>Hesaplama ya da değerlerin değişkenlere aktarımını gösterir.</a:t>
            </a:r>
          </a:p>
        </p:txBody>
      </p:sp>
      <p:sp>
        <p:nvSpPr>
          <p:cNvPr id="11272" name="Metin kutusu 9"/>
          <p:cNvSpPr txBox="1">
            <a:spLocks noChangeArrowheads="1"/>
          </p:cNvSpPr>
          <p:nvPr/>
        </p:nvSpPr>
        <p:spPr bwMode="auto">
          <a:xfrm>
            <a:off x="4943475" y="5013177"/>
            <a:ext cx="5113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400"/>
              <a:t>Aritmetik ve mantıksal ifadeler için karar verme ya da karşılaştırma durumunu gösterir.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274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Akış Şeması Elemanları</a:t>
            </a:r>
          </a:p>
        </p:txBody>
      </p:sp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2166938" y="4454528"/>
            <a:ext cx="2057400" cy="990600"/>
          </a:xfrm>
          <a:prstGeom prst="flowChartPredefined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tr-TR" sz="2400" dirty="0"/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>
            <a:off x="2700338" y="5741934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>
              <a:defRPr/>
            </a:pPr>
            <a:endParaRPr lang="tr-TR"/>
          </a:p>
        </p:txBody>
      </p:sp>
      <p:sp>
        <p:nvSpPr>
          <p:cNvPr id="7" name="Line 17"/>
          <p:cNvSpPr>
            <a:spLocks noChangeShapeType="1"/>
          </p:cNvSpPr>
          <p:nvPr/>
        </p:nvSpPr>
        <p:spPr bwMode="auto">
          <a:xfrm flipH="1">
            <a:off x="2700338" y="6275334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>
              <a:defRPr/>
            </a:pPr>
            <a:endParaRPr lang="tr-TR"/>
          </a:p>
        </p:txBody>
      </p:sp>
      <p:sp>
        <p:nvSpPr>
          <p:cNvPr id="8" name="Line 18"/>
          <p:cNvSpPr>
            <a:spLocks noChangeShapeType="1"/>
          </p:cNvSpPr>
          <p:nvPr/>
        </p:nvSpPr>
        <p:spPr bwMode="auto">
          <a:xfrm>
            <a:off x="2395538" y="5741934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>
              <a:defRPr/>
            </a:pPr>
            <a:endParaRPr lang="tr-TR"/>
          </a:p>
        </p:txBody>
      </p:sp>
      <p:sp>
        <p:nvSpPr>
          <p:cNvPr id="9" name="Line 19"/>
          <p:cNvSpPr>
            <a:spLocks noChangeShapeType="1"/>
          </p:cNvSpPr>
          <p:nvPr/>
        </p:nvSpPr>
        <p:spPr bwMode="auto">
          <a:xfrm flipH="1" flipV="1">
            <a:off x="4071938" y="5741934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>
              <a:defRPr/>
            </a:pPr>
            <a:endParaRPr lang="tr-TR"/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2166938" y="5741934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tr-TR" sz="2400" dirty="0"/>
              <a:t>Akış Yönü</a:t>
            </a: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2093912" y="2265061"/>
            <a:ext cx="2057400" cy="990600"/>
          </a:xfrm>
          <a:prstGeom prst="flowChartPreparat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tr-TR" sz="2400" dirty="0"/>
          </a:p>
        </p:txBody>
      </p:sp>
      <p:sp>
        <p:nvSpPr>
          <p:cNvPr id="12298" name="Metin kutusu 11"/>
          <p:cNvSpPr txBox="1">
            <a:spLocks noChangeArrowheads="1"/>
          </p:cNvSpPr>
          <p:nvPr/>
        </p:nvSpPr>
        <p:spPr bwMode="auto">
          <a:xfrm>
            <a:off x="4730411" y="2160196"/>
            <a:ext cx="5113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400" dirty="0"/>
              <a:t>Yapılacak işler birden fazla sayıda yinelenecek ise yani iş akışında </a:t>
            </a:r>
            <a:r>
              <a:rPr lang="tr-TR" altLang="tr-TR" sz="2400" dirty="0">
                <a:solidFill>
                  <a:srgbClr val="FF0000"/>
                </a:solidFill>
              </a:rPr>
              <a:t>döngü</a:t>
            </a:r>
            <a:r>
              <a:rPr lang="tr-TR" altLang="tr-TR" sz="2400" dirty="0"/>
              <a:t> var ise bu sembol kullanılır.</a:t>
            </a:r>
          </a:p>
        </p:txBody>
      </p:sp>
      <p:sp>
        <p:nvSpPr>
          <p:cNvPr id="12299" name="Metin kutusu 12"/>
          <p:cNvSpPr txBox="1">
            <a:spLocks noChangeArrowheads="1"/>
          </p:cNvSpPr>
          <p:nvPr/>
        </p:nvSpPr>
        <p:spPr bwMode="auto">
          <a:xfrm>
            <a:off x="4766922" y="3427006"/>
            <a:ext cx="504031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400" dirty="0"/>
              <a:t>İki nokta arası </a:t>
            </a:r>
            <a:r>
              <a:rPr lang="tr-TR" altLang="tr-TR" sz="2400" dirty="0">
                <a:solidFill>
                  <a:srgbClr val="FF0000"/>
                </a:solidFill>
              </a:rPr>
              <a:t>ilişkiyi</a:t>
            </a:r>
            <a:r>
              <a:rPr lang="tr-TR" altLang="tr-TR" sz="2400" dirty="0"/>
              <a:t> gösterir. </a:t>
            </a:r>
            <a:r>
              <a:rPr lang="tr-TR" altLang="tr-TR" sz="1600" dirty="0"/>
              <a:t>Döngü sonunu göstermek için ya da akış şemasının başka bir yere bağlantısını göstermek amacıyla kullanılır. </a:t>
            </a:r>
          </a:p>
        </p:txBody>
      </p:sp>
      <p:sp>
        <p:nvSpPr>
          <p:cNvPr id="12300" name="Metin kutusu 13"/>
          <p:cNvSpPr txBox="1">
            <a:spLocks noChangeArrowheads="1"/>
          </p:cNvSpPr>
          <p:nvPr/>
        </p:nvSpPr>
        <p:spPr bwMode="auto">
          <a:xfrm>
            <a:off x="4730409" y="4721346"/>
            <a:ext cx="51133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400" dirty="0">
                <a:solidFill>
                  <a:srgbClr val="FF0000"/>
                </a:solidFill>
              </a:rPr>
              <a:t>Fonksiyon</a:t>
            </a:r>
            <a:r>
              <a:rPr lang="tr-TR" altLang="tr-TR" sz="2400" dirty="0"/>
              <a:t> çağırılacağını belirtir.</a:t>
            </a:r>
          </a:p>
        </p:txBody>
      </p:sp>
      <p:sp>
        <p:nvSpPr>
          <p:cNvPr id="15" name="Akış Çizelgesi: Bağlayıcı 14"/>
          <p:cNvSpPr/>
          <p:nvPr/>
        </p:nvSpPr>
        <p:spPr>
          <a:xfrm>
            <a:off x="2870994" y="3545692"/>
            <a:ext cx="503237" cy="50482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tr-TR"/>
          </a:p>
        </p:txBody>
      </p:sp>
      <p:sp>
        <p:nvSpPr>
          <p:cNvPr id="12302" name="Metin kutusu 15"/>
          <p:cNvSpPr txBox="1">
            <a:spLocks noChangeArrowheads="1"/>
          </p:cNvSpPr>
          <p:nvPr/>
        </p:nvSpPr>
        <p:spPr bwMode="auto">
          <a:xfrm>
            <a:off x="4943475" y="5741934"/>
            <a:ext cx="51133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400" dirty="0"/>
              <a:t>İş akışının </a:t>
            </a:r>
            <a:r>
              <a:rPr lang="tr-TR" altLang="tr-TR" sz="2400" dirty="0">
                <a:solidFill>
                  <a:srgbClr val="FF0000"/>
                </a:solidFill>
              </a:rPr>
              <a:t>yönünü</a:t>
            </a:r>
            <a:r>
              <a:rPr lang="tr-TR" altLang="tr-TR" sz="2400" dirty="0"/>
              <a:t> belirtir.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954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Akış Şemaları</a:t>
            </a:r>
          </a:p>
        </p:txBody>
      </p:sp>
      <p:sp>
        <p:nvSpPr>
          <p:cNvPr id="13315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tr-TR" altLang="tr-TR" sz="3600" dirty="0" smtClean="0"/>
              <a:t>Akış şemaları içerik ve biçimlerine göre genel olarak üç grupta sınıflandırılabilirler.</a:t>
            </a:r>
          </a:p>
          <a:p>
            <a:pPr marL="971550" lvl="1" indent="-514350">
              <a:buFontTx/>
              <a:buAutoNum type="arabicPeriod"/>
            </a:pPr>
            <a:r>
              <a:rPr lang="tr-TR" altLang="tr-TR" sz="3200" dirty="0" smtClean="0"/>
              <a:t>Doğrusal akış şemaları</a:t>
            </a:r>
          </a:p>
          <a:p>
            <a:pPr marL="971550" lvl="1" indent="-514350">
              <a:buFontTx/>
              <a:buAutoNum type="arabicPeriod"/>
            </a:pPr>
            <a:r>
              <a:rPr lang="tr-TR" altLang="tr-TR" sz="3200" dirty="0" smtClean="0"/>
              <a:t>Mantıksal akış şemaları (Koşullu)</a:t>
            </a:r>
          </a:p>
          <a:p>
            <a:pPr marL="971550" lvl="1" indent="-514350">
              <a:buFontTx/>
              <a:buAutoNum type="arabicPeriod"/>
            </a:pPr>
            <a:r>
              <a:rPr lang="tr-TR" altLang="tr-TR" sz="3200" dirty="0" smtClean="0"/>
              <a:t>Döngü içeren akış şemaları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142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Doğrusal akış şemaları</a:t>
            </a:r>
          </a:p>
        </p:txBody>
      </p:sp>
      <p:sp>
        <p:nvSpPr>
          <p:cNvPr id="14339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tr-TR" sz="3600" dirty="0" smtClean="0"/>
              <a:t>İş akışları, giriş, hesaplama, çıkış biçiminde olan akış şemaları bu grup kapsamına girer.</a:t>
            </a:r>
          </a:p>
          <a:p>
            <a:pPr eaLnBrk="1" hangingPunct="1"/>
            <a:r>
              <a:rPr lang="tr-TR" altLang="tr-TR" sz="3600" dirty="0" smtClean="0"/>
              <a:t>Yapısında karar alma ya da döngü ifadeleri içermeyen akış şemalarıdır.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465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Başlık 1"/>
          <p:cNvSpPr>
            <a:spLocks noGrp="1"/>
          </p:cNvSpPr>
          <p:nvPr>
            <p:ph type="title"/>
          </p:nvPr>
        </p:nvSpPr>
        <p:spPr>
          <a:xfrm>
            <a:off x="1228833" y="837381"/>
            <a:ext cx="8761413" cy="706964"/>
          </a:xfrm>
        </p:spPr>
        <p:txBody>
          <a:bodyPr/>
          <a:lstStyle/>
          <a:p>
            <a:pPr eaLnBrk="1" hangingPunct="1"/>
            <a:r>
              <a:rPr lang="tr-TR" altLang="tr-TR" dirty="0" smtClean="0"/>
              <a:t>Örnek-1 </a:t>
            </a:r>
            <a:br>
              <a:rPr lang="tr-TR" altLang="tr-TR" dirty="0" smtClean="0"/>
            </a:br>
            <a:r>
              <a:rPr lang="tr-TR" altLang="tr-TR" sz="2000" dirty="0"/>
              <a:t>(Ekrana Merhaba Dünya Yazdırma)</a:t>
            </a:r>
          </a:p>
        </p:txBody>
      </p:sp>
      <p:sp>
        <p:nvSpPr>
          <p:cNvPr id="15363" name="Metin Yer Tutucusu 8"/>
          <p:cNvSpPr>
            <a:spLocks noGrp="1"/>
          </p:cNvSpPr>
          <p:nvPr>
            <p:ph type="body" idx="1"/>
          </p:nvPr>
        </p:nvSpPr>
        <p:spPr>
          <a:xfrm>
            <a:off x="2646111" y="2603500"/>
            <a:ext cx="1916720" cy="576262"/>
          </a:xfrm>
        </p:spPr>
        <p:txBody>
          <a:bodyPr/>
          <a:lstStyle/>
          <a:p>
            <a:pPr eaLnBrk="1" hangingPunct="1"/>
            <a:r>
              <a:rPr lang="tr-TR" altLang="tr-TR" dirty="0" smtClean="0"/>
              <a:t>Algoritması</a:t>
            </a:r>
          </a:p>
        </p:txBody>
      </p:sp>
      <p:sp>
        <p:nvSpPr>
          <p:cNvPr id="15364" name="Metin Yer Tutucusu 9"/>
          <p:cNvSpPr>
            <a:spLocks noGrp="1"/>
          </p:cNvSpPr>
          <p:nvPr>
            <p:ph type="body" sz="quarter" idx="3"/>
          </p:nvPr>
        </p:nvSpPr>
        <p:spPr>
          <a:xfrm>
            <a:off x="6155446" y="2603500"/>
            <a:ext cx="3494581" cy="576262"/>
          </a:xfrm>
        </p:spPr>
        <p:txBody>
          <a:bodyPr/>
          <a:lstStyle/>
          <a:p>
            <a:pPr eaLnBrk="1" hangingPunct="1"/>
            <a:r>
              <a:rPr lang="tr-TR" altLang="tr-TR" dirty="0" smtClean="0"/>
              <a:t>Akış Şeması (doğrusal)</a:t>
            </a:r>
          </a:p>
        </p:txBody>
      </p:sp>
      <p:sp>
        <p:nvSpPr>
          <p:cNvPr id="4" name="Dikdörtgen 3"/>
          <p:cNvSpPr/>
          <p:nvPr/>
        </p:nvSpPr>
        <p:spPr>
          <a:xfrm>
            <a:off x="1228833" y="3361556"/>
            <a:ext cx="4751277" cy="158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tr-TR" dirty="0"/>
              <a:t>Adım 1: Başla</a:t>
            </a:r>
          </a:p>
          <a:p>
            <a:pPr eaLnBrk="1" hangingPunct="1">
              <a:defRPr/>
            </a:pPr>
            <a:r>
              <a:rPr lang="tr-TR" dirty="0"/>
              <a:t>Adım 2: Ekrana ‘Merhaba Dünya’ yazdır.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tr-TR" dirty="0"/>
              <a:t>Adım 3: Dur </a:t>
            </a:r>
          </a:p>
        </p:txBody>
      </p:sp>
      <p:sp>
        <p:nvSpPr>
          <p:cNvPr id="14" name="Akış Çizelgesi: Sonlandırıcı 13"/>
          <p:cNvSpPr/>
          <p:nvPr/>
        </p:nvSpPr>
        <p:spPr>
          <a:xfrm>
            <a:off x="7104063" y="3361556"/>
            <a:ext cx="1439862" cy="4318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dirty="0">
                <a:solidFill>
                  <a:schemeClr val="tx1"/>
                </a:solidFill>
              </a:rPr>
              <a:t>Başla</a:t>
            </a:r>
          </a:p>
        </p:txBody>
      </p:sp>
      <p:sp>
        <p:nvSpPr>
          <p:cNvPr id="15" name="Akış Çizelgesi: Görüntüleme 14"/>
          <p:cNvSpPr/>
          <p:nvPr/>
        </p:nvSpPr>
        <p:spPr>
          <a:xfrm>
            <a:off x="7104063" y="4153719"/>
            <a:ext cx="1439862" cy="431800"/>
          </a:xfrm>
          <a:prstGeom prst="flowChartDisplay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sz="1200" dirty="0"/>
              <a:t>Merhaba Dünya</a:t>
            </a:r>
          </a:p>
        </p:txBody>
      </p:sp>
      <p:sp>
        <p:nvSpPr>
          <p:cNvPr id="16" name="Akış Çizelgesi: Sonlandırıcı 15"/>
          <p:cNvSpPr/>
          <p:nvPr/>
        </p:nvSpPr>
        <p:spPr>
          <a:xfrm>
            <a:off x="7104062" y="4945881"/>
            <a:ext cx="1439863" cy="4318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sz="1200" dirty="0">
                <a:solidFill>
                  <a:schemeClr val="tx1"/>
                </a:solidFill>
              </a:rPr>
              <a:t>Dur (Son-Bitir)</a:t>
            </a:r>
          </a:p>
        </p:txBody>
      </p:sp>
      <p:cxnSp>
        <p:nvCxnSpPr>
          <p:cNvPr id="18" name="Düz Ok Bağlayıcısı 17"/>
          <p:cNvCxnSpPr>
            <a:stCxn id="14" idx="2"/>
            <a:endCxn id="15" idx="0"/>
          </p:cNvCxnSpPr>
          <p:nvPr/>
        </p:nvCxnSpPr>
        <p:spPr>
          <a:xfrm flipH="1">
            <a:off x="7824788" y="3793357"/>
            <a:ext cx="0" cy="36036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/>
          <p:cNvCxnSpPr/>
          <p:nvPr/>
        </p:nvCxnSpPr>
        <p:spPr>
          <a:xfrm flipH="1">
            <a:off x="7824788" y="4585519"/>
            <a:ext cx="0" cy="36036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724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Başlık 1"/>
          <p:cNvSpPr>
            <a:spLocks noGrp="1"/>
          </p:cNvSpPr>
          <p:nvPr>
            <p:ph type="title"/>
          </p:nvPr>
        </p:nvSpPr>
        <p:spPr>
          <a:xfrm>
            <a:off x="1350700" y="595483"/>
            <a:ext cx="8496300" cy="1143000"/>
          </a:xfrm>
        </p:spPr>
        <p:txBody>
          <a:bodyPr/>
          <a:lstStyle/>
          <a:p>
            <a:pPr eaLnBrk="1" hangingPunct="1"/>
            <a:r>
              <a:rPr lang="tr-TR" altLang="tr-TR" dirty="0" smtClean="0"/>
              <a:t>Örnek-2 </a:t>
            </a:r>
            <a:br>
              <a:rPr lang="tr-TR" altLang="tr-TR" dirty="0" smtClean="0"/>
            </a:br>
            <a:r>
              <a:rPr lang="tr-TR" altLang="tr-TR" sz="2000" dirty="0"/>
              <a:t>(İki Sayıyı Toplama ve Görüntüleme)</a:t>
            </a:r>
          </a:p>
        </p:txBody>
      </p:sp>
      <p:sp>
        <p:nvSpPr>
          <p:cNvPr id="16387" name="Metin Yer Tutucusu 8"/>
          <p:cNvSpPr>
            <a:spLocks noGrp="1"/>
          </p:cNvSpPr>
          <p:nvPr>
            <p:ph type="body" idx="1"/>
          </p:nvPr>
        </p:nvSpPr>
        <p:spPr>
          <a:xfrm>
            <a:off x="3031747" y="2244398"/>
            <a:ext cx="1951793" cy="576262"/>
          </a:xfrm>
        </p:spPr>
        <p:txBody>
          <a:bodyPr/>
          <a:lstStyle/>
          <a:p>
            <a:pPr eaLnBrk="1" hangingPunct="1"/>
            <a:r>
              <a:rPr lang="tr-TR" altLang="tr-TR" dirty="0" smtClean="0"/>
              <a:t>Algoritması</a:t>
            </a:r>
          </a:p>
        </p:txBody>
      </p:sp>
      <p:sp>
        <p:nvSpPr>
          <p:cNvPr id="16388" name="Metin Yer Tutucusu 9"/>
          <p:cNvSpPr>
            <a:spLocks noGrp="1"/>
          </p:cNvSpPr>
          <p:nvPr>
            <p:ph type="body" sz="quarter" idx="3"/>
          </p:nvPr>
        </p:nvSpPr>
        <p:spPr>
          <a:xfrm>
            <a:off x="6457288" y="1733720"/>
            <a:ext cx="3476826" cy="576262"/>
          </a:xfrm>
        </p:spPr>
        <p:txBody>
          <a:bodyPr/>
          <a:lstStyle/>
          <a:p>
            <a:pPr eaLnBrk="1" hangingPunct="1"/>
            <a:r>
              <a:rPr lang="tr-TR" altLang="tr-TR" dirty="0" smtClean="0"/>
              <a:t>Akış Şeması (doğrusal)</a:t>
            </a:r>
          </a:p>
        </p:txBody>
      </p:sp>
      <p:sp>
        <p:nvSpPr>
          <p:cNvPr id="14" name="Akış Çizelgesi: Sonlandırıcı 13"/>
          <p:cNvSpPr/>
          <p:nvPr/>
        </p:nvSpPr>
        <p:spPr>
          <a:xfrm>
            <a:off x="7319963" y="2349500"/>
            <a:ext cx="1439862" cy="4318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dirty="0">
                <a:solidFill>
                  <a:schemeClr val="tx1"/>
                </a:solidFill>
              </a:rPr>
              <a:t>Başla</a:t>
            </a:r>
          </a:p>
        </p:txBody>
      </p:sp>
      <p:sp>
        <p:nvSpPr>
          <p:cNvPr id="15" name="Akış Çizelgesi: Görüntüleme 14"/>
          <p:cNvSpPr/>
          <p:nvPr/>
        </p:nvSpPr>
        <p:spPr>
          <a:xfrm>
            <a:off x="7319963" y="5445540"/>
            <a:ext cx="1439862" cy="433387"/>
          </a:xfrm>
          <a:prstGeom prst="flowChartDisplay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dirty="0"/>
              <a:t>C</a:t>
            </a:r>
          </a:p>
        </p:txBody>
      </p:sp>
      <p:sp>
        <p:nvSpPr>
          <p:cNvPr id="16" name="Akış Çizelgesi: Sonlandırıcı 15"/>
          <p:cNvSpPr/>
          <p:nvPr/>
        </p:nvSpPr>
        <p:spPr>
          <a:xfrm>
            <a:off x="7319963" y="6237701"/>
            <a:ext cx="1439862" cy="433388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dirty="0">
                <a:solidFill>
                  <a:schemeClr val="tx1"/>
                </a:solidFill>
              </a:rPr>
              <a:t>Dur</a:t>
            </a:r>
          </a:p>
        </p:txBody>
      </p:sp>
      <p:cxnSp>
        <p:nvCxnSpPr>
          <p:cNvPr id="18" name="Düz Ok Bağlayıcısı 17"/>
          <p:cNvCxnSpPr/>
          <p:nvPr/>
        </p:nvCxnSpPr>
        <p:spPr>
          <a:xfrm flipH="1">
            <a:off x="8040688" y="2820660"/>
            <a:ext cx="0" cy="24613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/>
          <p:cNvCxnSpPr/>
          <p:nvPr/>
        </p:nvCxnSpPr>
        <p:spPr>
          <a:xfrm flipH="1">
            <a:off x="8040688" y="5878927"/>
            <a:ext cx="0" cy="35877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kdörtgen 16"/>
          <p:cNvSpPr/>
          <p:nvPr/>
        </p:nvSpPr>
        <p:spPr>
          <a:xfrm>
            <a:off x="2063750" y="4402608"/>
            <a:ext cx="3887788" cy="18383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tr-TR" dirty="0"/>
              <a:t>Adım 1: Başla</a:t>
            </a:r>
          </a:p>
          <a:p>
            <a:pPr eaLnBrk="1" hangingPunct="1">
              <a:defRPr/>
            </a:pPr>
            <a:r>
              <a:rPr lang="tr-TR" dirty="0"/>
              <a:t>Adım 2: A’yı gir</a:t>
            </a:r>
          </a:p>
          <a:p>
            <a:pPr eaLnBrk="1" hangingPunct="1">
              <a:defRPr/>
            </a:pPr>
            <a:r>
              <a:rPr lang="tr-TR" dirty="0"/>
              <a:t>Adım 3: B’yi gir</a:t>
            </a:r>
          </a:p>
          <a:p>
            <a:pPr eaLnBrk="1" hangingPunct="1">
              <a:defRPr/>
            </a:pPr>
            <a:r>
              <a:rPr lang="tr-TR" dirty="0"/>
              <a:t>Adım 4: C=A+B</a:t>
            </a:r>
          </a:p>
          <a:p>
            <a:pPr eaLnBrk="1" hangingPunct="1">
              <a:defRPr/>
            </a:pPr>
            <a:r>
              <a:rPr lang="tr-TR" dirty="0"/>
              <a:t>Adım 5: C’yi ekranda görüntüle</a:t>
            </a:r>
          </a:p>
          <a:p>
            <a:pPr eaLnBrk="1" hangingPunct="1">
              <a:defRPr/>
            </a:pPr>
            <a:r>
              <a:rPr lang="tr-TR" dirty="0"/>
              <a:t>Adım 6: Dur</a:t>
            </a:r>
          </a:p>
        </p:txBody>
      </p:sp>
      <p:sp>
        <p:nvSpPr>
          <p:cNvPr id="22" name="Dikdörtgen 21"/>
          <p:cNvSpPr/>
          <p:nvPr/>
        </p:nvSpPr>
        <p:spPr>
          <a:xfrm>
            <a:off x="2063750" y="3022002"/>
            <a:ext cx="3887788" cy="12215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tr-TR" dirty="0"/>
              <a:t>Değişkenler:</a:t>
            </a:r>
          </a:p>
          <a:p>
            <a:pPr eaLnBrk="1" hangingPunct="1">
              <a:defRPr/>
            </a:pPr>
            <a:r>
              <a:rPr lang="tr-TR" dirty="0"/>
              <a:t>A: Birinci sayı</a:t>
            </a:r>
          </a:p>
          <a:p>
            <a:pPr eaLnBrk="1" hangingPunct="1">
              <a:defRPr/>
            </a:pPr>
            <a:r>
              <a:rPr lang="tr-TR" dirty="0"/>
              <a:t>B: İkinci sayı</a:t>
            </a:r>
          </a:p>
          <a:p>
            <a:pPr eaLnBrk="1" hangingPunct="1">
              <a:defRPr/>
            </a:pPr>
            <a:r>
              <a:rPr lang="tr-TR" dirty="0"/>
              <a:t>C:Toplam sonucu</a:t>
            </a:r>
          </a:p>
        </p:txBody>
      </p:sp>
      <p:sp>
        <p:nvSpPr>
          <p:cNvPr id="3" name="Paralelkenar 2"/>
          <p:cNvSpPr/>
          <p:nvPr/>
        </p:nvSpPr>
        <p:spPr>
          <a:xfrm>
            <a:off x="7319963" y="3070639"/>
            <a:ext cx="1439862" cy="4318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dirty="0"/>
              <a:t>A</a:t>
            </a:r>
          </a:p>
        </p:txBody>
      </p:sp>
      <p:sp>
        <p:nvSpPr>
          <p:cNvPr id="23" name="Paralelkenar 22"/>
          <p:cNvSpPr/>
          <p:nvPr/>
        </p:nvSpPr>
        <p:spPr>
          <a:xfrm>
            <a:off x="7319963" y="3862801"/>
            <a:ext cx="1439862" cy="4318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dirty="0"/>
              <a:t>B</a:t>
            </a:r>
          </a:p>
        </p:txBody>
      </p:sp>
      <p:cxnSp>
        <p:nvCxnSpPr>
          <p:cNvPr id="24" name="Düz Ok Bağlayıcısı 23"/>
          <p:cNvCxnSpPr/>
          <p:nvPr/>
        </p:nvCxnSpPr>
        <p:spPr>
          <a:xfrm flipH="1">
            <a:off x="8040688" y="3502439"/>
            <a:ext cx="0" cy="36036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Ok Bağlayıcısı 24"/>
          <p:cNvCxnSpPr/>
          <p:nvPr/>
        </p:nvCxnSpPr>
        <p:spPr>
          <a:xfrm flipH="1">
            <a:off x="8040688" y="4294602"/>
            <a:ext cx="0" cy="35877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kış Çizelgesi: İşlem 4"/>
          <p:cNvSpPr/>
          <p:nvPr/>
        </p:nvSpPr>
        <p:spPr>
          <a:xfrm>
            <a:off x="7319963" y="4653376"/>
            <a:ext cx="1439862" cy="43338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dirty="0"/>
              <a:t>C=A+B</a:t>
            </a:r>
          </a:p>
        </p:txBody>
      </p:sp>
      <p:cxnSp>
        <p:nvCxnSpPr>
          <p:cNvPr id="26" name="Düz Ok Bağlayıcısı 25"/>
          <p:cNvCxnSpPr/>
          <p:nvPr/>
        </p:nvCxnSpPr>
        <p:spPr>
          <a:xfrm flipH="1">
            <a:off x="8040688" y="5086765"/>
            <a:ext cx="0" cy="35877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43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dirty="0" smtClean="0"/>
              <a:t>Mantıksal (Koşullu Dallanma)</a:t>
            </a:r>
          </a:p>
        </p:txBody>
      </p:sp>
      <p:sp>
        <p:nvSpPr>
          <p:cNvPr id="17411" name="İçerik Yer Tutucusu 2"/>
          <p:cNvSpPr>
            <a:spLocks noGrp="1"/>
          </p:cNvSpPr>
          <p:nvPr>
            <p:ph idx="1"/>
          </p:nvPr>
        </p:nvSpPr>
        <p:spPr>
          <a:xfrm>
            <a:off x="1686767" y="2272683"/>
            <a:ext cx="8229600" cy="350224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altLang="tr-TR" dirty="0" smtClean="0"/>
              <a:t>Geniş ölçüde mantıksal kararları içeren akış şemalarıdır. </a:t>
            </a:r>
          </a:p>
          <a:p>
            <a:pPr eaLnBrk="1" hangingPunct="1">
              <a:lnSpc>
                <a:spcPct val="80000"/>
              </a:lnSpc>
            </a:pPr>
            <a:r>
              <a:rPr lang="tr-TR" altLang="tr-TR" dirty="0" smtClean="0"/>
              <a:t>Hesap düzenleri genellikle basittir.</a:t>
            </a:r>
          </a:p>
          <a:p>
            <a:pPr eaLnBrk="1" hangingPunct="1">
              <a:lnSpc>
                <a:spcPct val="80000"/>
              </a:lnSpc>
            </a:pPr>
            <a:r>
              <a:rPr lang="tr-TR" altLang="tr-TR" dirty="0" smtClean="0"/>
              <a:t>Verilen koşulun doğru yada yanlış olmasına göre iş akışı yönlendirilir.</a:t>
            </a:r>
          </a:p>
          <a:p>
            <a:pPr eaLnBrk="1" hangingPunct="1">
              <a:lnSpc>
                <a:spcPct val="80000"/>
              </a:lnSpc>
            </a:pPr>
            <a:endParaRPr lang="tr-TR" altLang="tr-TR" dirty="0" smtClean="0"/>
          </a:p>
          <a:p>
            <a:pPr eaLnBrk="1" hangingPunct="1">
              <a:lnSpc>
                <a:spcPct val="80000"/>
              </a:lnSpc>
            </a:pPr>
            <a:endParaRPr lang="tr-TR" altLang="tr-TR" dirty="0" smtClean="0"/>
          </a:p>
          <a:p>
            <a:pPr eaLnBrk="1" hangingPunct="1">
              <a:lnSpc>
                <a:spcPct val="80000"/>
              </a:lnSpc>
            </a:pPr>
            <a:endParaRPr lang="tr-TR" altLang="tr-TR" dirty="0" smtClean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77" y="3286716"/>
            <a:ext cx="6786058" cy="3035868"/>
          </a:xfrm>
          <a:prstGeom prst="rect">
            <a:avLst/>
          </a:prstGeom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037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dirty="0" smtClean="0"/>
              <a:t>Örnek-3</a:t>
            </a:r>
            <a:br>
              <a:rPr lang="tr-TR" altLang="tr-TR" dirty="0" smtClean="0"/>
            </a:br>
            <a:r>
              <a:rPr lang="tr-TR" altLang="tr-TR" sz="2000" dirty="0"/>
              <a:t>(Klavyeden Girilen 2 sayıdan birincisi büyük ise çarpma, aksi durumda toplama yapan algoritma ve akış şeması) </a:t>
            </a:r>
          </a:p>
        </p:txBody>
      </p:sp>
      <p:sp>
        <p:nvSpPr>
          <p:cNvPr id="18435" name="Metin Yer Tutucusu 3"/>
          <p:cNvSpPr>
            <a:spLocks noGrp="1"/>
          </p:cNvSpPr>
          <p:nvPr>
            <p:ph type="body" idx="1"/>
          </p:nvPr>
        </p:nvSpPr>
        <p:spPr>
          <a:xfrm>
            <a:off x="2819862" y="2199983"/>
            <a:ext cx="1916720" cy="576262"/>
          </a:xfrm>
        </p:spPr>
        <p:txBody>
          <a:bodyPr/>
          <a:lstStyle/>
          <a:p>
            <a:pPr eaLnBrk="1" hangingPunct="1"/>
            <a:r>
              <a:rPr lang="tr-TR" altLang="tr-TR" dirty="0" smtClean="0"/>
              <a:t>Algoritması</a:t>
            </a:r>
          </a:p>
        </p:txBody>
      </p:sp>
      <p:sp>
        <p:nvSpPr>
          <p:cNvPr id="18436" name="Metin Yer Tutucusu 5"/>
          <p:cNvSpPr>
            <a:spLocks noGrp="1"/>
          </p:cNvSpPr>
          <p:nvPr>
            <p:ph type="body" sz="quarter" idx="3"/>
          </p:nvPr>
        </p:nvSpPr>
        <p:spPr>
          <a:xfrm>
            <a:off x="8724107" y="2276476"/>
            <a:ext cx="1878808" cy="576262"/>
          </a:xfrm>
        </p:spPr>
        <p:txBody>
          <a:bodyPr/>
          <a:lstStyle/>
          <a:p>
            <a:pPr eaLnBrk="1" hangingPunct="1"/>
            <a:r>
              <a:rPr lang="tr-TR" altLang="tr-TR" dirty="0" smtClean="0"/>
              <a:t>Akış şeması</a:t>
            </a:r>
          </a:p>
        </p:txBody>
      </p:sp>
      <p:sp>
        <p:nvSpPr>
          <p:cNvPr id="9" name="Dikdörtgen 8"/>
          <p:cNvSpPr/>
          <p:nvPr/>
        </p:nvSpPr>
        <p:spPr>
          <a:xfrm>
            <a:off x="1531884" y="4184729"/>
            <a:ext cx="4492679" cy="17887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tr-TR" sz="1600" dirty="0"/>
              <a:t>Adım 1: Başla</a:t>
            </a:r>
          </a:p>
          <a:p>
            <a:pPr eaLnBrk="1" hangingPunct="1">
              <a:defRPr/>
            </a:pPr>
            <a:r>
              <a:rPr lang="tr-TR" sz="1600" dirty="0"/>
              <a:t>Adım 2: </a:t>
            </a:r>
            <a:r>
              <a:rPr lang="tr-TR" sz="1600" dirty="0" err="1"/>
              <a:t>X’i</a:t>
            </a:r>
            <a:r>
              <a:rPr lang="tr-TR" sz="1600" dirty="0"/>
              <a:t> gir</a:t>
            </a:r>
          </a:p>
          <a:p>
            <a:pPr eaLnBrk="1" hangingPunct="1">
              <a:defRPr/>
            </a:pPr>
            <a:r>
              <a:rPr lang="tr-TR" sz="1600" dirty="0"/>
              <a:t>Adım 3: Y’yi gir</a:t>
            </a:r>
          </a:p>
          <a:p>
            <a:pPr eaLnBrk="1" hangingPunct="1">
              <a:defRPr/>
            </a:pPr>
            <a:r>
              <a:rPr lang="tr-TR" sz="1600" dirty="0"/>
              <a:t>Adım 4: X&gt;Y ise S=X*Y hesapla adım 6’ya git</a:t>
            </a:r>
          </a:p>
          <a:p>
            <a:pPr eaLnBrk="1" hangingPunct="1">
              <a:defRPr/>
            </a:pPr>
            <a:r>
              <a:rPr lang="tr-TR" sz="1600" dirty="0"/>
              <a:t>Adım 5: X&lt;=Y ise S=X+Y hesapla</a:t>
            </a:r>
          </a:p>
          <a:p>
            <a:pPr eaLnBrk="1" hangingPunct="1">
              <a:defRPr/>
            </a:pPr>
            <a:r>
              <a:rPr lang="tr-TR" sz="1600" dirty="0"/>
              <a:t>Adım 6: </a:t>
            </a:r>
            <a:r>
              <a:rPr lang="tr-TR" sz="1600" dirty="0" err="1"/>
              <a:t>S’i</a:t>
            </a:r>
            <a:r>
              <a:rPr lang="tr-TR" sz="1600" dirty="0"/>
              <a:t> görüntüle</a:t>
            </a:r>
          </a:p>
          <a:p>
            <a:pPr eaLnBrk="1" hangingPunct="1">
              <a:defRPr/>
            </a:pPr>
            <a:r>
              <a:rPr lang="tr-TR" sz="1600" dirty="0"/>
              <a:t>Adım 7: Dur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1531883" y="2895323"/>
            <a:ext cx="4492679" cy="11158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tr-TR" sz="1600" dirty="0"/>
              <a:t>Değişkenler:</a:t>
            </a:r>
          </a:p>
          <a:p>
            <a:pPr eaLnBrk="1" hangingPunct="1">
              <a:defRPr/>
            </a:pPr>
            <a:r>
              <a:rPr lang="tr-TR" sz="1600" dirty="0"/>
              <a:t>X: Birinci sayı</a:t>
            </a:r>
          </a:p>
          <a:p>
            <a:pPr eaLnBrk="1" hangingPunct="1">
              <a:defRPr/>
            </a:pPr>
            <a:r>
              <a:rPr lang="tr-TR" sz="1600" dirty="0"/>
              <a:t>Y: İkinci sayı</a:t>
            </a:r>
          </a:p>
          <a:p>
            <a:pPr eaLnBrk="1" hangingPunct="1">
              <a:defRPr/>
            </a:pPr>
            <a:r>
              <a:rPr lang="tr-TR" sz="1600" dirty="0"/>
              <a:t>S:Toplam sonucu</a:t>
            </a:r>
          </a:p>
        </p:txBody>
      </p:sp>
      <p:sp>
        <p:nvSpPr>
          <p:cNvPr id="11" name="Akış Çizelgesi: Sonlandırıcı 10"/>
          <p:cNvSpPr/>
          <p:nvPr/>
        </p:nvSpPr>
        <p:spPr>
          <a:xfrm>
            <a:off x="7319963" y="2349501"/>
            <a:ext cx="1295400" cy="35877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dirty="0">
                <a:solidFill>
                  <a:schemeClr val="tx1"/>
                </a:solidFill>
              </a:rPr>
              <a:t>Başla</a:t>
            </a:r>
          </a:p>
        </p:txBody>
      </p:sp>
      <p:sp>
        <p:nvSpPr>
          <p:cNvPr id="12" name="Akış Çizelgesi: Görüntüleme 11"/>
          <p:cNvSpPr/>
          <p:nvPr/>
        </p:nvSpPr>
        <p:spPr>
          <a:xfrm>
            <a:off x="7319963" y="5445126"/>
            <a:ext cx="1295400" cy="360363"/>
          </a:xfrm>
          <a:prstGeom prst="flowChartDisplay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dirty="0"/>
              <a:t>S</a:t>
            </a:r>
          </a:p>
        </p:txBody>
      </p:sp>
      <p:sp>
        <p:nvSpPr>
          <p:cNvPr id="13" name="Akış Çizelgesi: Sonlandırıcı 12"/>
          <p:cNvSpPr/>
          <p:nvPr/>
        </p:nvSpPr>
        <p:spPr>
          <a:xfrm>
            <a:off x="7319963" y="6021388"/>
            <a:ext cx="1295400" cy="36036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dirty="0">
                <a:solidFill>
                  <a:schemeClr val="tx1"/>
                </a:solidFill>
              </a:rPr>
              <a:t>Dur</a:t>
            </a:r>
          </a:p>
        </p:txBody>
      </p:sp>
      <p:sp>
        <p:nvSpPr>
          <p:cNvPr id="16" name="Paralelkenar 15"/>
          <p:cNvSpPr/>
          <p:nvPr/>
        </p:nvSpPr>
        <p:spPr>
          <a:xfrm>
            <a:off x="7319963" y="2924176"/>
            <a:ext cx="1295400" cy="360363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dirty="0"/>
              <a:t>X</a:t>
            </a:r>
          </a:p>
        </p:txBody>
      </p:sp>
      <p:sp>
        <p:nvSpPr>
          <p:cNvPr id="17" name="Paralelkenar 16"/>
          <p:cNvSpPr/>
          <p:nvPr/>
        </p:nvSpPr>
        <p:spPr>
          <a:xfrm>
            <a:off x="7319964" y="3500438"/>
            <a:ext cx="1296987" cy="360362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dirty="0"/>
              <a:t>Y</a:t>
            </a:r>
          </a:p>
        </p:txBody>
      </p:sp>
      <p:sp>
        <p:nvSpPr>
          <p:cNvPr id="20" name="Akış Çizelgesi: İşlem 19"/>
          <p:cNvSpPr/>
          <p:nvPr/>
        </p:nvSpPr>
        <p:spPr>
          <a:xfrm>
            <a:off x="7319964" y="4868863"/>
            <a:ext cx="1296987" cy="36036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dirty="0"/>
              <a:t>S=X+Y</a:t>
            </a:r>
          </a:p>
        </p:txBody>
      </p:sp>
      <p:cxnSp>
        <p:nvCxnSpPr>
          <p:cNvPr id="22" name="Düz Ok Bağlayıcısı 21"/>
          <p:cNvCxnSpPr/>
          <p:nvPr/>
        </p:nvCxnSpPr>
        <p:spPr>
          <a:xfrm>
            <a:off x="7967663" y="2708275"/>
            <a:ext cx="0" cy="2413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/>
          <p:cNvCxnSpPr/>
          <p:nvPr/>
        </p:nvCxnSpPr>
        <p:spPr>
          <a:xfrm>
            <a:off x="7967663" y="3284538"/>
            <a:ext cx="0" cy="2413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kış Çizelgesi: Karar 24"/>
          <p:cNvSpPr/>
          <p:nvPr/>
        </p:nvSpPr>
        <p:spPr>
          <a:xfrm>
            <a:off x="7319964" y="4076701"/>
            <a:ext cx="1296987" cy="5762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dirty="0"/>
              <a:t>X&gt;Y</a:t>
            </a:r>
          </a:p>
        </p:txBody>
      </p:sp>
      <p:cxnSp>
        <p:nvCxnSpPr>
          <p:cNvPr id="26" name="Düz Ok Bağlayıcısı 25"/>
          <p:cNvCxnSpPr/>
          <p:nvPr/>
        </p:nvCxnSpPr>
        <p:spPr>
          <a:xfrm>
            <a:off x="7967663" y="3860801"/>
            <a:ext cx="0" cy="23971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/>
          <p:cNvCxnSpPr/>
          <p:nvPr/>
        </p:nvCxnSpPr>
        <p:spPr>
          <a:xfrm>
            <a:off x="7967663" y="4652963"/>
            <a:ext cx="0" cy="23971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50" name="Metin kutusu 27"/>
          <p:cNvSpPr txBox="1">
            <a:spLocks noChangeArrowheads="1"/>
          </p:cNvSpPr>
          <p:nvPr/>
        </p:nvSpPr>
        <p:spPr bwMode="auto">
          <a:xfrm>
            <a:off x="7464425" y="4652963"/>
            <a:ext cx="5032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800" b="1"/>
              <a:t>Hayır</a:t>
            </a:r>
          </a:p>
        </p:txBody>
      </p:sp>
      <p:cxnSp>
        <p:nvCxnSpPr>
          <p:cNvPr id="29" name="Düz Ok Bağlayıcısı 28"/>
          <p:cNvCxnSpPr/>
          <p:nvPr/>
        </p:nvCxnSpPr>
        <p:spPr>
          <a:xfrm>
            <a:off x="8616950" y="4365625"/>
            <a:ext cx="287338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52" name="Metin kutusu 30"/>
          <p:cNvSpPr txBox="1">
            <a:spLocks noChangeArrowheads="1"/>
          </p:cNvSpPr>
          <p:nvPr/>
        </p:nvSpPr>
        <p:spPr bwMode="auto">
          <a:xfrm>
            <a:off x="8472489" y="4149726"/>
            <a:ext cx="50323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800" b="1"/>
              <a:t>Evet</a:t>
            </a:r>
          </a:p>
        </p:txBody>
      </p:sp>
      <p:sp>
        <p:nvSpPr>
          <p:cNvPr id="32" name="Akış Çizelgesi: İşlem 31"/>
          <p:cNvSpPr/>
          <p:nvPr/>
        </p:nvSpPr>
        <p:spPr>
          <a:xfrm>
            <a:off x="8904288" y="4221163"/>
            <a:ext cx="1295400" cy="36036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dirty="0"/>
              <a:t>S=X*Y</a:t>
            </a:r>
          </a:p>
        </p:txBody>
      </p:sp>
      <p:cxnSp>
        <p:nvCxnSpPr>
          <p:cNvPr id="33" name="Düz Ok Bağlayıcısı 32"/>
          <p:cNvCxnSpPr/>
          <p:nvPr/>
        </p:nvCxnSpPr>
        <p:spPr>
          <a:xfrm>
            <a:off x="7967663" y="5229226"/>
            <a:ext cx="0" cy="23971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Ok Bağlayıcısı 33"/>
          <p:cNvCxnSpPr/>
          <p:nvPr/>
        </p:nvCxnSpPr>
        <p:spPr>
          <a:xfrm>
            <a:off x="7967663" y="5805488"/>
            <a:ext cx="0" cy="23971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irsek Bağlayıcısı 37"/>
          <p:cNvCxnSpPr>
            <a:stCxn id="32" idx="3"/>
          </p:cNvCxnSpPr>
          <p:nvPr/>
        </p:nvCxnSpPr>
        <p:spPr>
          <a:xfrm flipH="1">
            <a:off x="7967664" y="4400551"/>
            <a:ext cx="2232025" cy="949325"/>
          </a:xfrm>
          <a:prstGeom prst="bentConnector3">
            <a:avLst>
              <a:gd name="adj1" fmla="val -10239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903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Döngüsel Akış Şemaları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tr-TR" sz="3200" dirty="0" smtClean="0"/>
              <a:t>Sorunun çözümü için, çözümde yer alan herhangi bir adım ya da aşamanın birden fazla kullanıldığı akış şemalarına denir.</a:t>
            </a:r>
          </a:p>
          <a:p>
            <a:pPr eaLnBrk="1" hangingPunct="1"/>
            <a:r>
              <a:rPr lang="tr-TR" altLang="tr-TR" sz="3200" dirty="0" smtClean="0"/>
              <a:t>İş akışları genel olarak giriş ya da başlangıç değeri verme, hesaplama, kontrol biçiminde olmaktadır. 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348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Program yazma adımları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r-TR" sz="2600" dirty="0" smtClean="0"/>
              <a:t>1.Problemin analiz edilmesi</a:t>
            </a:r>
          </a:p>
          <a:p>
            <a:r>
              <a:rPr lang="tr-TR" sz="2600" dirty="0" smtClean="0"/>
              <a:t>2. Uygun çözüm yollarından duruma en uygununun belirlenmesi</a:t>
            </a:r>
          </a:p>
          <a:p>
            <a:r>
              <a:rPr lang="tr-TR" sz="2600" dirty="0" smtClean="0"/>
              <a:t>3.Algoritma veya akış diyagramlarının hazırlanması</a:t>
            </a:r>
          </a:p>
          <a:p>
            <a:r>
              <a:rPr lang="tr-TR" sz="2600" dirty="0" smtClean="0"/>
              <a:t>4.Algoritma veya akış diyagramlarının kodlanması</a:t>
            </a:r>
          </a:p>
          <a:p>
            <a:r>
              <a:rPr lang="tr-TR" sz="2600" dirty="0" smtClean="0"/>
              <a:t>5.Hataların düzeltilip test </a:t>
            </a:r>
            <a:r>
              <a:rPr lang="tr-TR" sz="2600" dirty="0" smtClean="0"/>
              <a:t>edilmesi</a:t>
            </a:r>
            <a:endParaRPr lang="tr-TR" sz="26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78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Örnek-4</a:t>
            </a:r>
            <a:br>
              <a:rPr lang="tr-TR" altLang="tr-TR" smtClean="0"/>
            </a:br>
            <a:r>
              <a:rPr lang="tr-TR" altLang="tr-TR" sz="2000"/>
              <a:t>(Klavyeden 5 kişinin doğum yılını girip 2013 yılındaki yaşını hesaplayan algoritma ve akış şeması) </a:t>
            </a:r>
          </a:p>
        </p:txBody>
      </p:sp>
      <p:sp>
        <p:nvSpPr>
          <p:cNvPr id="20483" name="Metin Yer Tutucusu 3"/>
          <p:cNvSpPr>
            <a:spLocks noGrp="1"/>
          </p:cNvSpPr>
          <p:nvPr>
            <p:ph type="body" idx="1"/>
          </p:nvPr>
        </p:nvSpPr>
        <p:spPr>
          <a:xfrm>
            <a:off x="4626125" y="2036549"/>
            <a:ext cx="1819065" cy="576262"/>
          </a:xfrm>
        </p:spPr>
        <p:txBody>
          <a:bodyPr/>
          <a:lstStyle/>
          <a:p>
            <a:pPr eaLnBrk="1" hangingPunct="1"/>
            <a:r>
              <a:rPr lang="tr-TR" altLang="tr-TR" dirty="0" smtClean="0"/>
              <a:t>Algoritması</a:t>
            </a:r>
          </a:p>
        </p:txBody>
      </p:sp>
      <p:sp>
        <p:nvSpPr>
          <p:cNvPr id="9" name="Dikdörtgen 8"/>
          <p:cNvSpPr/>
          <p:nvPr/>
        </p:nvSpPr>
        <p:spPr>
          <a:xfrm>
            <a:off x="2288497" y="4050229"/>
            <a:ext cx="6494323" cy="20842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tr-TR" dirty="0"/>
              <a:t>Adım 1: Başla</a:t>
            </a:r>
          </a:p>
          <a:p>
            <a:pPr eaLnBrk="1" hangingPunct="1">
              <a:defRPr/>
            </a:pPr>
            <a:r>
              <a:rPr lang="tr-TR" dirty="0"/>
              <a:t>Adım 2: i=1;</a:t>
            </a:r>
          </a:p>
          <a:p>
            <a:pPr eaLnBrk="1" hangingPunct="1">
              <a:defRPr/>
            </a:pPr>
            <a:r>
              <a:rPr lang="tr-TR" dirty="0"/>
              <a:t>Adım 3: </a:t>
            </a:r>
            <a:r>
              <a:rPr lang="tr-TR" dirty="0" err="1"/>
              <a:t>dy’yi</a:t>
            </a:r>
            <a:r>
              <a:rPr lang="tr-TR" dirty="0"/>
              <a:t> gir</a:t>
            </a:r>
          </a:p>
          <a:p>
            <a:pPr eaLnBrk="1" hangingPunct="1">
              <a:defRPr/>
            </a:pPr>
            <a:r>
              <a:rPr lang="tr-TR" dirty="0"/>
              <a:t>Adım 4: yas=2013-dy</a:t>
            </a:r>
          </a:p>
          <a:p>
            <a:pPr eaLnBrk="1" hangingPunct="1">
              <a:defRPr/>
            </a:pPr>
            <a:r>
              <a:rPr lang="tr-TR" dirty="0"/>
              <a:t>Adım 5: </a:t>
            </a:r>
            <a:r>
              <a:rPr lang="tr-TR" dirty="0" err="1"/>
              <a:t>yas’ı</a:t>
            </a:r>
            <a:r>
              <a:rPr lang="tr-TR" dirty="0"/>
              <a:t> ekrana yazdır</a:t>
            </a:r>
          </a:p>
          <a:p>
            <a:pPr eaLnBrk="1" hangingPunct="1">
              <a:defRPr/>
            </a:pPr>
            <a:r>
              <a:rPr lang="tr-TR" dirty="0"/>
              <a:t>Adım 6: i&lt;5 ise i’yi 1 arttır, adım 3’e git</a:t>
            </a:r>
          </a:p>
          <a:p>
            <a:pPr eaLnBrk="1" hangingPunct="1">
              <a:defRPr/>
            </a:pPr>
            <a:r>
              <a:rPr lang="tr-TR" dirty="0"/>
              <a:t>Adım 7: Dur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2294031" y="2684062"/>
            <a:ext cx="6494323" cy="12586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tr-TR" dirty="0"/>
              <a:t>Değişkenler:</a:t>
            </a:r>
          </a:p>
          <a:p>
            <a:pPr eaLnBrk="1" hangingPunct="1">
              <a:defRPr/>
            </a:pPr>
            <a:r>
              <a:rPr lang="tr-TR" dirty="0" err="1"/>
              <a:t>dy</a:t>
            </a:r>
            <a:r>
              <a:rPr lang="tr-TR" dirty="0"/>
              <a:t>  : kişinin doğum yılı </a:t>
            </a:r>
          </a:p>
          <a:p>
            <a:pPr eaLnBrk="1" hangingPunct="1">
              <a:defRPr/>
            </a:pPr>
            <a:r>
              <a:rPr lang="tr-TR" dirty="0"/>
              <a:t>yas: </a:t>
            </a:r>
            <a:r>
              <a:rPr lang="tr-TR" dirty="0" err="1"/>
              <a:t>kisinin</a:t>
            </a:r>
            <a:r>
              <a:rPr lang="tr-TR" dirty="0"/>
              <a:t> yaşı</a:t>
            </a:r>
          </a:p>
          <a:p>
            <a:pPr eaLnBrk="1" hangingPunct="1">
              <a:defRPr/>
            </a:pPr>
            <a:r>
              <a:rPr lang="tr-TR" dirty="0"/>
              <a:t>i     : sayaç (5 kişi olup </a:t>
            </a:r>
            <a:r>
              <a:rPr lang="tr-TR" dirty="0" smtClean="0"/>
              <a:t>olmadığını kontrol </a:t>
            </a:r>
            <a:r>
              <a:rPr lang="tr-TR" dirty="0"/>
              <a:t>eder)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867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Örnek 4 (Devam)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05663" y="2574524"/>
            <a:ext cx="1703344" cy="1172555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tr-TR" dirty="0"/>
              <a:t>Akış şeması </a:t>
            </a:r>
            <a:r>
              <a:rPr lang="tr-TR" dirty="0" smtClean="0"/>
              <a:t>I </a:t>
            </a:r>
          </a:p>
          <a:p>
            <a:pPr eaLnBrk="1" hangingPunct="1">
              <a:defRPr/>
            </a:pPr>
            <a:r>
              <a:rPr lang="tr-TR" dirty="0" smtClean="0"/>
              <a:t>(Döngü şekli </a:t>
            </a:r>
            <a:r>
              <a:rPr lang="tr-TR" dirty="0"/>
              <a:t>içermeyen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8540750" y="3923559"/>
            <a:ext cx="2174598" cy="133751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tr-TR" dirty="0"/>
              <a:t>Akış şeması II</a:t>
            </a:r>
          </a:p>
          <a:p>
            <a:pPr eaLnBrk="1" hangingPunct="1">
              <a:defRPr/>
            </a:pPr>
            <a:r>
              <a:rPr lang="tr-TR" dirty="0"/>
              <a:t>(Döngü şekli içeren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7" name="Akış Çizelgesi: Karar 6"/>
          <p:cNvSpPr/>
          <p:nvPr/>
        </p:nvSpPr>
        <p:spPr>
          <a:xfrm>
            <a:off x="2905125" y="5261077"/>
            <a:ext cx="1296988" cy="57626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dirty="0"/>
              <a:t>i&lt;5</a:t>
            </a:r>
          </a:p>
        </p:txBody>
      </p:sp>
      <p:sp>
        <p:nvSpPr>
          <p:cNvPr id="21510" name="Metin kutusu 27"/>
          <p:cNvSpPr txBox="1">
            <a:spLocks noChangeArrowheads="1"/>
          </p:cNvSpPr>
          <p:nvPr/>
        </p:nvSpPr>
        <p:spPr bwMode="auto">
          <a:xfrm>
            <a:off x="3721100" y="5813527"/>
            <a:ext cx="5032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800" b="1"/>
              <a:t>Hayır</a:t>
            </a:r>
          </a:p>
        </p:txBody>
      </p:sp>
      <p:sp>
        <p:nvSpPr>
          <p:cNvPr id="21511" name="Metin kutusu 30"/>
          <p:cNvSpPr txBox="1">
            <a:spLocks noChangeArrowheads="1"/>
          </p:cNvSpPr>
          <p:nvPr/>
        </p:nvSpPr>
        <p:spPr bwMode="auto">
          <a:xfrm>
            <a:off x="2652714" y="5294415"/>
            <a:ext cx="50323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800" b="1"/>
              <a:t>Evet</a:t>
            </a:r>
          </a:p>
        </p:txBody>
      </p:sp>
      <p:sp>
        <p:nvSpPr>
          <p:cNvPr id="10" name="Akış Çizelgesi: Sonlandırıcı 9"/>
          <p:cNvSpPr/>
          <p:nvPr/>
        </p:nvSpPr>
        <p:spPr>
          <a:xfrm>
            <a:off x="2906713" y="2376962"/>
            <a:ext cx="1295400" cy="35877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dirty="0">
                <a:solidFill>
                  <a:schemeClr val="tx1"/>
                </a:solidFill>
              </a:rPr>
              <a:t>Başla</a:t>
            </a:r>
          </a:p>
        </p:txBody>
      </p:sp>
      <p:sp>
        <p:nvSpPr>
          <p:cNvPr id="11" name="Akış Çizelgesi: Görüntüleme 10"/>
          <p:cNvSpPr/>
          <p:nvPr/>
        </p:nvSpPr>
        <p:spPr>
          <a:xfrm>
            <a:off x="2906713" y="4683227"/>
            <a:ext cx="1295400" cy="360362"/>
          </a:xfrm>
          <a:prstGeom prst="flowChartDisplay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/>
              <a:t>yas</a:t>
            </a:r>
            <a:endParaRPr lang="tr-TR" dirty="0"/>
          </a:p>
        </p:txBody>
      </p:sp>
      <p:sp>
        <p:nvSpPr>
          <p:cNvPr id="12" name="Akış Çizelgesi: Sonlandırıcı 11"/>
          <p:cNvSpPr/>
          <p:nvPr/>
        </p:nvSpPr>
        <p:spPr>
          <a:xfrm>
            <a:off x="2928938" y="6051652"/>
            <a:ext cx="1295400" cy="36036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dirty="0">
                <a:solidFill>
                  <a:schemeClr val="tx1"/>
                </a:solidFill>
              </a:rPr>
              <a:t>Dur</a:t>
            </a:r>
          </a:p>
        </p:txBody>
      </p:sp>
      <p:sp>
        <p:nvSpPr>
          <p:cNvPr id="13" name="Paralelkenar 12"/>
          <p:cNvSpPr/>
          <p:nvPr/>
        </p:nvSpPr>
        <p:spPr>
          <a:xfrm>
            <a:off x="2906713" y="3532290"/>
            <a:ext cx="1295400" cy="360363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dirty="0" err="1"/>
              <a:t>dy</a:t>
            </a:r>
            <a:endParaRPr lang="tr-TR" dirty="0"/>
          </a:p>
        </p:txBody>
      </p:sp>
      <p:cxnSp>
        <p:nvCxnSpPr>
          <p:cNvPr id="14" name="Düz Ok Bağlayıcısı 13"/>
          <p:cNvCxnSpPr/>
          <p:nvPr/>
        </p:nvCxnSpPr>
        <p:spPr>
          <a:xfrm>
            <a:off x="3554413" y="2712246"/>
            <a:ext cx="0" cy="2413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/>
          <p:cNvCxnSpPr/>
          <p:nvPr/>
        </p:nvCxnSpPr>
        <p:spPr>
          <a:xfrm>
            <a:off x="3554413" y="3892652"/>
            <a:ext cx="0" cy="2413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/>
          <p:cNvCxnSpPr/>
          <p:nvPr/>
        </p:nvCxnSpPr>
        <p:spPr>
          <a:xfrm>
            <a:off x="3576638" y="5835752"/>
            <a:ext cx="0" cy="23971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/>
          <p:cNvCxnSpPr>
            <a:endCxn id="13" idx="0"/>
          </p:cNvCxnSpPr>
          <p:nvPr/>
        </p:nvCxnSpPr>
        <p:spPr>
          <a:xfrm>
            <a:off x="3554413" y="3241777"/>
            <a:ext cx="0" cy="29051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kış Çizelgesi: İşlem 17"/>
          <p:cNvSpPr/>
          <p:nvPr/>
        </p:nvSpPr>
        <p:spPr>
          <a:xfrm>
            <a:off x="2906714" y="4106965"/>
            <a:ext cx="1296987" cy="36036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sz="1400" dirty="0"/>
              <a:t>yas=2013-dy</a:t>
            </a:r>
          </a:p>
        </p:txBody>
      </p:sp>
      <p:cxnSp>
        <p:nvCxnSpPr>
          <p:cNvPr id="19" name="Düz Ok Bağlayıcısı 18"/>
          <p:cNvCxnSpPr/>
          <p:nvPr/>
        </p:nvCxnSpPr>
        <p:spPr>
          <a:xfrm>
            <a:off x="3554413" y="4467327"/>
            <a:ext cx="0" cy="2413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/>
          <p:cNvCxnSpPr/>
          <p:nvPr/>
        </p:nvCxnSpPr>
        <p:spPr>
          <a:xfrm>
            <a:off x="3556000" y="5045599"/>
            <a:ext cx="0" cy="23971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kış Çizelgesi: İşlem 20"/>
          <p:cNvSpPr/>
          <p:nvPr/>
        </p:nvSpPr>
        <p:spPr>
          <a:xfrm>
            <a:off x="2906714" y="2954440"/>
            <a:ext cx="1296987" cy="36036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dirty="0"/>
              <a:t>i=1</a:t>
            </a:r>
          </a:p>
        </p:txBody>
      </p:sp>
      <p:sp>
        <p:nvSpPr>
          <p:cNvPr id="22" name="Akış Çizelgesi: İşlem 21"/>
          <p:cNvSpPr/>
          <p:nvPr/>
        </p:nvSpPr>
        <p:spPr>
          <a:xfrm>
            <a:off x="1827214" y="4395890"/>
            <a:ext cx="909637" cy="36036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dirty="0"/>
              <a:t>i=i+1</a:t>
            </a:r>
          </a:p>
        </p:txBody>
      </p:sp>
      <p:cxnSp>
        <p:nvCxnSpPr>
          <p:cNvPr id="23" name="Dirsek Bağlayıcısı 22"/>
          <p:cNvCxnSpPr>
            <a:stCxn id="7" idx="1"/>
            <a:endCxn id="22" idx="2"/>
          </p:cNvCxnSpPr>
          <p:nvPr/>
        </p:nvCxnSpPr>
        <p:spPr>
          <a:xfrm rot="10800000">
            <a:off x="2281239" y="4756252"/>
            <a:ext cx="623887" cy="792162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irsek Bağlayıcısı 23"/>
          <p:cNvCxnSpPr>
            <a:stCxn id="22" idx="0"/>
          </p:cNvCxnSpPr>
          <p:nvPr/>
        </p:nvCxnSpPr>
        <p:spPr>
          <a:xfrm rot="5400000" flipH="1" flipV="1">
            <a:off x="2425701" y="3267177"/>
            <a:ext cx="984250" cy="1273175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kış Çizelgesi: Sonlandırıcı 24"/>
          <p:cNvSpPr/>
          <p:nvPr/>
        </p:nvSpPr>
        <p:spPr>
          <a:xfrm>
            <a:off x="6816725" y="2420939"/>
            <a:ext cx="1295400" cy="35877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dirty="0">
                <a:solidFill>
                  <a:schemeClr val="tx1"/>
                </a:solidFill>
              </a:rPr>
              <a:t>Başla</a:t>
            </a:r>
          </a:p>
        </p:txBody>
      </p:sp>
      <p:sp>
        <p:nvSpPr>
          <p:cNvPr id="26" name="Akış Çizelgesi: Görüntüleme 25"/>
          <p:cNvSpPr/>
          <p:nvPr/>
        </p:nvSpPr>
        <p:spPr>
          <a:xfrm>
            <a:off x="6816725" y="4724401"/>
            <a:ext cx="1295400" cy="360363"/>
          </a:xfrm>
          <a:prstGeom prst="flowChartDisplay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/>
              <a:t>yas</a:t>
            </a:r>
            <a:endParaRPr lang="tr-TR" dirty="0"/>
          </a:p>
        </p:txBody>
      </p:sp>
      <p:sp>
        <p:nvSpPr>
          <p:cNvPr id="27" name="Akış Çizelgesi: Sonlandırıcı 26"/>
          <p:cNvSpPr/>
          <p:nvPr/>
        </p:nvSpPr>
        <p:spPr>
          <a:xfrm>
            <a:off x="6837363" y="5948363"/>
            <a:ext cx="1295400" cy="36036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dirty="0">
                <a:solidFill>
                  <a:schemeClr val="tx1"/>
                </a:solidFill>
              </a:rPr>
              <a:t>Dur</a:t>
            </a:r>
          </a:p>
        </p:txBody>
      </p:sp>
      <p:sp>
        <p:nvSpPr>
          <p:cNvPr id="28" name="Paralelkenar 27"/>
          <p:cNvSpPr/>
          <p:nvPr/>
        </p:nvSpPr>
        <p:spPr>
          <a:xfrm>
            <a:off x="6816725" y="3571876"/>
            <a:ext cx="1295400" cy="360363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dirty="0" err="1"/>
              <a:t>dy</a:t>
            </a:r>
            <a:endParaRPr lang="tr-TR" dirty="0"/>
          </a:p>
        </p:txBody>
      </p:sp>
      <p:cxnSp>
        <p:nvCxnSpPr>
          <p:cNvPr id="29" name="Düz Ok Bağlayıcısı 28"/>
          <p:cNvCxnSpPr/>
          <p:nvPr/>
        </p:nvCxnSpPr>
        <p:spPr>
          <a:xfrm>
            <a:off x="7464425" y="2779713"/>
            <a:ext cx="0" cy="2413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/>
          <p:cNvCxnSpPr/>
          <p:nvPr/>
        </p:nvCxnSpPr>
        <p:spPr>
          <a:xfrm>
            <a:off x="7464425" y="3932238"/>
            <a:ext cx="0" cy="2413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/>
          <p:cNvCxnSpPr/>
          <p:nvPr/>
        </p:nvCxnSpPr>
        <p:spPr>
          <a:xfrm>
            <a:off x="7485063" y="5732463"/>
            <a:ext cx="0" cy="23971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kış Çizelgesi: Hazırlık 31"/>
          <p:cNvSpPr/>
          <p:nvPr/>
        </p:nvSpPr>
        <p:spPr>
          <a:xfrm>
            <a:off x="6816725" y="2995613"/>
            <a:ext cx="1295400" cy="360362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sz="1600" dirty="0"/>
              <a:t>i,1,5,1</a:t>
            </a:r>
          </a:p>
        </p:txBody>
      </p:sp>
      <p:cxnSp>
        <p:nvCxnSpPr>
          <p:cNvPr id="33" name="Düz Ok Bağlayıcısı 32"/>
          <p:cNvCxnSpPr/>
          <p:nvPr/>
        </p:nvCxnSpPr>
        <p:spPr>
          <a:xfrm>
            <a:off x="7464425" y="3355975"/>
            <a:ext cx="0" cy="2413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kış Çizelgesi: İşlem 33"/>
          <p:cNvSpPr/>
          <p:nvPr/>
        </p:nvSpPr>
        <p:spPr>
          <a:xfrm>
            <a:off x="6816725" y="4148138"/>
            <a:ext cx="1296988" cy="36036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sz="1400" dirty="0"/>
              <a:t>yas=2013-dy</a:t>
            </a:r>
          </a:p>
        </p:txBody>
      </p:sp>
      <p:cxnSp>
        <p:nvCxnSpPr>
          <p:cNvPr id="35" name="Düz Ok Bağlayıcısı 34"/>
          <p:cNvCxnSpPr/>
          <p:nvPr/>
        </p:nvCxnSpPr>
        <p:spPr>
          <a:xfrm>
            <a:off x="7464425" y="4508500"/>
            <a:ext cx="0" cy="2413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üz Ok Bağlayıcısı 35"/>
          <p:cNvCxnSpPr/>
          <p:nvPr/>
        </p:nvCxnSpPr>
        <p:spPr>
          <a:xfrm>
            <a:off x="7464425" y="5085185"/>
            <a:ext cx="0" cy="23971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kış Çizelgesi: Bağlayıcı 36"/>
          <p:cNvSpPr>
            <a:spLocks noChangeAspect="1"/>
          </p:cNvSpPr>
          <p:nvPr/>
        </p:nvSpPr>
        <p:spPr>
          <a:xfrm>
            <a:off x="7248525" y="5300663"/>
            <a:ext cx="431800" cy="4318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dirty="0"/>
              <a:t>i</a:t>
            </a:r>
          </a:p>
        </p:txBody>
      </p:sp>
      <p:cxnSp>
        <p:nvCxnSpPr>
          <p:cNvPr id="38" name="Dirsek Bağlayıcısı 37"/>
          <p:cNvCxnSpPr>
            <a:stCxn id="37" idx="2"/>
            <a:endCxn id="32" idx="1"/>
          </p:cNvCxnSpPr>
          <p:nvPr/>
        </p:nvCxnSpPr>
        <p:spPr>
          <a:xfrm rot="10800000">
            <a:off x="6816725" y="3176589"/>
            <a:ext cx="431800" cy="2339975"/>
          </a:xfrm>
          <a:prstGeom prst="bentConnector3">
            <a:avLst>
              <a:gd name="adj1" fmla="val 152911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527801" y="2900363"/>
            <a:ext cx="2016125" cy="5762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tr-TR"/>
          </a:p>
        </p:txBody>
      </p:sp>
      <p:cxnSp>
        <p:nvCxnSpPr>
          <p:cNvPr id="43" name="Düz Ok Bağlayıcısı 42"/>
          <p:cNvCxnSpPr>
            <a:stCxn id="41" idx="7"/>
          </p:cNvCxnSpPr>
          <p:nvPr/>
        </p:nvCxnSpPr>
        <p:spPr>
          <a:xfrm flipV="1">
            <a:off x="8248650" y="2508250"/>
            <a:ext cx="584200" cy="476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Akış Çizelgesi: Hazırlık 43"/>
          <p:cNvSpPr/>
          <p:nvPr/>
        </p:nvSpPr>
        <p:spPr>
          <a:xfrm>
            <a:off x="8759825" y="2055813"/>
            <a:ext cx="1657350" cy="615950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sz="1400" dirty="0"/>
              <a:t>i,  1,  5, 1</a:t>
            </a:r>
          </a:p>
        </p:txBody>
      </p:sp>
      <p:sp>
        <p:nvSpPr>
          <p:cNvPr id="45" name="Akış Çizelgesi: Bağlayıcı 44"/>
          <p:cNvSpPr/>
          <p:nvPr/>
        </p:nvSpPr>
        <p:spPr>
          <a:xfrm>
            <a:off x="9120188" y="2276475"/>
            <a:ext cx="215900" cy="21590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tr-TR"/>
          </a:p>
        </p:txBody>
      </p:sp>
      <p:cxnSp>
        <p:nvCxnSpPr>
          <p:cNvPr id="47" name="Düz Ok Bağlayıcısı 46"/>
          <p:cNvCxnSpPr>
            <a:stCxn id="45" idx="4"/>
          </p:cNvCxnSpPr>
          <p:nvPr/>
        </p:nvCxnSpPr>
        <p:spPr>
          <a:xfrm flipH="1">
            <a:off x="9048750" y="2492375"/>
            <a:ext cx="179388" cy="503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546" name="Metin kutusu 47"/>
          <p:cNvSpPr txBox="1">
            <a:spLocks noChangeArrowheads="1"/>
          </p:cNvSpPr>
          <p:nvPr/>
        </p:nvSpPr>
        <p:spPr bwMode="auto">
          <a:xfrm>
            <a:off x="8759826" y="3021013"/>
            <a:ext cx="828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000"/>
              <a:t>Döngü Değişkeni</a:t>
            </a:r>
          </a:p>
        </p:txBody>
      </p:sp>
      <p:sp>
        <p:nvSpPr>
          <p:cNvPr id="49" name="Akış Çizelgesi: Bağlayıcı 48"/>
          <p:cNvSpPr/>
          <p:nvPr/>
        </p:nvSpPr>
        <p:spPr>
          <a:xfrm>
            <a:off x="9336088" y="2276475"/>
            <a:ext cx="215900" cy="21590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tr-TR"/>
          </a:p>
        </p:txBody>
      </p:sp>
      <p:cxnSp>
        <p:nvCxnSpPr>
          <p:cNvPr id="50" name="Düz Ok Bağlayıcısı 49"/>
          <p:cNvCxnSpPr/>
          <p:nvPr/>
        </p:nvCxnSpPr>
        <p:spPr>
          <a:xfrm flipH="1" flipV="1">
            <a:off x="9336089" y="1741488"/>
            <a:ext cx="141287" cy="519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549" name="Metin kutusu 51"/>
          <p:cNvSpPr txBox="1">
            <a:spLocks noChangeArrowheads="1"/>
          </p:cNvSpPr>
          <p:nvPr/>
        </p:nvSpPr>
        <p:spPr bwMode="auto">
          <a:xfrm>
            <a:off x="8904289" y="1341438"/>
            <a:ext cx="828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000" dirty="0"/>
              <a:t>Başlangıç değeri</a:t>
            </a:r>
          </a:p>
        </p:txBody>
      </p:sp>
      <p:sp>
        <p:nvSpPr>
          <p:cNvPr id="53" name="Akış Çizelgesi: Bağlayıcı 52"/>
          <p:cNvSpPr/>
          <p:nvPr/>
        </p:nvSpPr>
        <p:spPr>
          <a:xfrm>
            <a:off x="9595940" y="2276475"/>
            <a:ext cx="215900" cy="21590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tr-TR"/>
          </a:p>
        </p:txBody>
      </p:sp>
      <p:cxnSp>
        <p:nvCxnSpPr>
          <p:cNvPr id="54" name="Düz Ok Bağlayıcısı 53"/>
          <p:cNvCxnSpPr/>
          <p:nvPr/>
        </p:nvCxnSpPr>
        <p:spPr>
          <a:xfrm>
            <a:off x="9732963" y="2508251"/>
            <a:ext cx="349250" cy="631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552" name="Metin kutusu 55"/>
          <p:cNvSpPr txBox="1">
            <a:spLocks noChangeArrowheads="1"/>
          </p:cNvSpPr>
          <p:nvPr/>
        </p:nvSpPr>
        <p:spPr bwMode="auto">
          <a:xfrm>
            <a:off x="9732964" y="3100388"/>
            <a:ext cx="8270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000"/>
              <a:t>Bitiş değeri</a:t>
            </a:r>
          </a:p>
        </p:txBody>
      </p:sp>
      <p:sp>
        <p:nvSpPr>
          <p:cNvPr id="59" name="Akış Çizelgesi: Bağlayıcı 58"/>
          <p:cNvSpPr/>
          <p:nvPr/>
        </p:nvSpPr>
        <p:spPr>
          <a:xfrm>
            <a:off x="9826625" y="2276475"/>
            <a:ext cx="215900" cy="21590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tr-TR"/>
          </a:p>
        </p:txBody>
      </p:sp>
      <p:sp>
        <p:nvSpPr>
          <p:cNvPr id="21554" name="Metin kutusu 59"/>
          <p:cNvSpPr txBox="1">
            <a:spLocks noChangeArrowheads="1"/>
          </p:cNvSpPr>
          <p:nvPr/>
        </p:nvSpPr>
        <p:spPr bwMode="auto">
          <a:xfrm>
            <a:off x="9804401" y="1268413"/>
            <a:ext cx="828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000" dirty="0"/>
              <a:t>Artım değeri</a:t>
            </a:r>
          </a:p>
        </p:txBody>
      </p:sp>
      <p:cxnSp>
        <p:nvCxnSpPr>
          <p:cNvPr id="61" name="Düz Ok Bağlayıcısı 60"/>
          <p:cNvCxnSpPr/>
          <p:nvPr/>
        </p:nvCxnSpPr>
        <p:spPr>
          <a:xfrm flipV="1">
            <a:off x="9948863" y="1668464"/>
            <a:ext cx="107950" cy="623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178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Örnek 5</a:t>
            </a:r>
            <a:br>
              <a:rPr lang="tr-TR" altLang="tr-TR" smtClean="0"/>
            </a:br>
            <a:r>
              <a:rPr lang="tr-TR" altLang="tr-TR" sz="2000"/>
              <a:t>(1’den 10’a kadar sayıları ekranda görüntüleyen akış şeması)</a:t>
            </a:r>
          </a:p>
        </p:txBody>
      </p:sp>
      <p:sp>
        <p:nvSpPr>
          <p:cNvPr id="22531" name="Metin Yer Tutucusu 2"/>
          <p:cNvSpPr>
            <a:spLocks noGrp="1"/>
          </p:cNvSpPr>
          <p:nvPr>
            <p:ph type="body" idx="1"/>
          </p:nvPr>
        </p:nvSpPr>
        <p:spPr>
          <a:xfrm>
            <a:off x="1050384" y="2278040"/>
            <a:ext cx="1749950" cy="1007267"/>
          </a:xfrm>
        </p:spPr>
        <p:txBody>
          <a:bodyPr/>
          <a:lstStyle/>
          <a:p>
            <a:pPr algn="ctr"/>
            <a:r>
              <a:rPr lang="tr-TR" altLang="tr-TR" dirty="0" smtClean="0"/>
              <a:t>Kontrol İfadesiyle</a:t>
            </a:r>
          </a:p>
        </p:txBody>
      </p:sp>
      <p:sp>
        <p:nvSpPr>
          <p:cNvPr id="22532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8248847" y="2364123"/>
            <a:ext cx="1977370" cy="921185"/>
          </a:xfrm>
        </p:spPr>
        <p:txBody>
          <a:bodyPr/>
          <a:lstStyle/>
          <a:p>
            <a:pPr algn="ctr"/>
            <a:r>
              <a:rPr lang="tr-TR" altLang="tr-TR" dirty="0" smtClean="0"/>
              <a:t>Döngü İfadesiyle</a:t>
            </a:r>
          </a:p>
        </p:txBody>
      </p:sp>
      <p:sp>
        <p:nvSpPr>
          <p:cNvPr id="7" name="Akış Çizelgesi: Karar 6"/>
          <p:cNvSpPr/>
          <p:nvPr/>
        </p:nvSpPr>
        <p:spPr>
          <a:xfrm>
            <a:off x="3481982" y="4652145"/>
            <a:ext cx="1296988" cy="5762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dirty="0"/>
              <a:t>i&lt;10</a:t>
            </a:r>
          </a:p>
        </p:txBody>
      </p:sp>
      <p:sp>
        <p:nvSpPr>
          <p:cNvPr id="22534" name="Metin kutusu 27"/>
          <p:cNvSpPr txBox="1">
            <a:spLocks noChangeArrowheads="1"/>
          </p:cNvSpPr>
          <p:nvPr/>
        </p:nvSpPr>
        <p:spPr bwMode="auto">
          <a:xfrm>
            <a:off x="4297957" y="5204594"/>
            <a:ext cx="5032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800" b="1"/>
              <a:t>Hayır</a:t>
            </a:r>
          </a:p>
        </p:txBody>
      </p:sp>
      <p:sp>
        <p:nvSpPr>
          <p:cNvPr id="22535" name="Metin kutusu 30"/>
          <p:cNvSpPr txBox="1">
            <a:spLocks noChangeArrowheads="1"/>
          </p:cNvSpPr>
          <p:nvPr/>
        </p:nvSpPr>
        <p:spPr bwMode="auto">
          <a:xfrm>
            <a:off x="3229571" y="4685482"/>
            <a:ext cx="5032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800" b="1"/>
              <a:t>Evet</a:t>
            </a:r>
          </a:p>
        </p:txBody>
      </p:sp>
      <p:sp>
        <p:nvSpPr>
          <p:cNvPr id="10" name="Akış Çizelgesi: Sonlandırıcı 9"/>
          <p:cNvSpPr/>
          <p:nvPr/>
        </p:nvSpPr>
        <p:spPr>
          <a:xfrm>
            <a:off x="3483570" y="2349501"/>
            <a:ext cx="1295400" cy="35877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dirty="0">
                <a:solidFill>
                  <a:schemeClr val="tx1"/>
                </a:solidFill>
              </a:rPr>
              <a:t>Başla</a:t>
            </a:r>
          </a:p>
        </p:txBody>
      </p:sp>
      <p:sp>
        <p:nvSpPr>
          <p:cNvPr id="11" name="Akış Çizelgesi: Görüntüleme 10"/>
          <p:cNvSpPr/>
          <p:nvPr/>
        </p:nvSpPr>
        <p:spPr>
          <a:xfrm>
            <a:off x="3483570" y="3788545"/>
            <a:ext cx="1295400" cy="360363"/>
          </a:xfrm>
          <a:prstGeom prst="flowChartDisplay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dirty="0"/>
              <a:t>i</a:t>
            </a:r>
          </a:p>
        </p:txBody>
      </p:sp>
      <p:sp>
        <p:nvSpPr>
          <p:cNvPr id="12" name="Akış Çizelgesi: Sonlandırıcı 11"/>
          <p:cNvSpPr/>
          <p:nvPr/>
        </p:nvSpPr>
        <p:spPr>
          <a:xfrm>
            <a:off x="3505795" y="5442720"/>
            <a:ext cx="1295400" cy="36036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dirty="0">
                <a:solidFill>
                  <a:schemeClr val="tx1"/>
                </a:solidFill>
              </a:rPr>
              <a:t>Dur</a:t>
            </a:r>
          </a:p>
        </p:txBody>
      </p:sp>
      <p:cxnSp>
        <p:nvCxnSpPr>
          <p:cNvPr id="14" name="Düz Ok Bağlayıcısı 13"/>
          <p:cNvCxnSpPr/>
          <p:nvPr/>
        </p:nvCxnSpPr>
        <p:spPr>
          <a:xfrm>
            <a:off x="4131270" y="2708275"/>
            <a:ext cx="0" cy="2413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/>
          <p:cNvCxnSpPr/>
          <p:nvPr/>
        </p:nvCxnSpPr>
        <p:spPr>
          <a:xfrm>
            <a:off x="4153495" y="5226820"/>
            <a:ext cx="0" cy="23971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/>
          <p:cNvCxnSpPr>
            <a:endCxn id="11" idx="0"/>
          </p:cNvCxnSpPr>
          <p:nvPr/>
        </p:nvCxnSpPr>
        <p:spPr>
          <a:xfrm>
            <a:off x="4131270" y="3285308"/>
            <a:ext cx="0" cy="50323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kış Çizelgesi: İşlem 20"/>
          <p:cNvSpPr/>
          <p:nvPr/>
        </p:nvSpPr>
        <p:spPr>
          <a:xfrm>
            <a:off x="3483571" y="2924945"/>
            <a:ext cx="1296987" cy="36036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dirty="0"/>
              <a:t>i=1</a:t>
            </a:r>
          </a:p>
        </p:txBody>
      </p:sp>
      <p:sp>
        <p:nvSpPr>
          <p:cNvPr id="22" name="Akış Çizelgesi: İşlem 21"/>
          <p:cNvSpPr/>
          <p:nvPr/>
        </p:nvSpPr>
        <p:spPr>
          <a:xfrm>
            <a:off x="2404071" y="3933007"/>
            <a:ext cx="909637" cy="36036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dirty="0"/>
              <a:t>i=i+1</a:t>
            </a:r>
          </a:p>
        </p:txBody>
      </p:sp>
      <p:cxnSp>
        <p:nvCxnSpPr>
          <p:cNvPr id="23" name="Dirsek Bağlayıcısı 22"/>
          <p:cNvCxnSpPr>
            <a:stCxn id="7" idx="1"/>
            <a:endCxn id="22" idx="2"/>
          </p:cNvCxnSpPr>
          <p:nvPr/>
        </p:nvCxnSpPr>
        <p:spPr>
          <a:xfrm rot="10800000">
            <a:off x="2859682" y="4293369"/>
            <a:ext cx="622300" cy="647700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irsek Bağlayıcısı 23"/>
          <p:cNvCxnSpPr>
            <a:stCxn id="22" idx="0"/>
          </p:cNvCxnSpPr>
          <p:nvPr/>
        </p:nvCxnSpPr>
        <p:spPr>
          <a:xfrm rot="5400000" flipH="1" flipV="1">
            <a:off x="3231951" y="3033688"/>
            <a:ext cx="527050" cy="1271588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/>
          <p:cNvCxnSpPr/>
          <p:nvPr/>
        </p:nvCxnSpPr>
        <p:spPr>
          <a:xfrm>
            <a:off x="4151907" y="4148908"/>
            <a:ext cx="0" cy="50323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kış Çizelgesi: Sonlandırıcı 31"/>
          <p:cNvSpPr/>
          <p:nvPr/>
        </p:nvSpPr>
        <p:spPr>
          <a:xfrm>
            <a:off x="6770920" y="2376135"/>
            <a:ext cx="1295400" cy="35877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dirty="0">
                <a:solidFill>
                  <a:schemeClr val="tx1"/>
                </a:solidFill>
              </a:rPr>
              <a:t>Başla</a:t>
            </a:r>
          </a:p>
        </p:txBody>
      </p:sp>
      <p:sp>
        <p:nvSpPr>
          <p:cNvPr id="33" name="Akış Çizelgesi: Görüntüleme 32"/>
          <p:cNvSpPr/>
          <p:nvPr/>
        </p:nvSpPr>
        <p:spPr>
          <a:xfrm>
            <a:off x="6770920" y="3742972"/>
            <a:ext cx="1295400" cy="360362"/>
          </a:xfrm>
          <a:prstGeom prst="flowChartDisplay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dirty="0"/>
              <a:t>i</a:t>
            </a:r>
          </a:p>
        </p:txBody>
      </p:sp>
      <p:sp>
        <p:nvSpPr>
          <p:cNvPr id="34" name="Akış Çizelgesi: Sonlandırıcı 33"/>
          <p:cNvSpPr/>
          <p:nvPr/>
        </p:nvSpPr>
        <p:spPr>
          <a:xfrm>
            <a:off x="6793145" y="5255860"/>
            <a:ext cx="1295400" cy="36036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dirty="0">
                <a:solidFill>
                  <a:schemeClr val="tx1"/>
                </a:solidFill>
              </a:rPr>
              <a:t>Dur</a:t>
            </a:r>
          </a:p>
        </p:txBody>
      </p:sp>
      <p:cxnSp>
        <p:nvCxnSpPr>
          <p:cNvPr id="35" name="Düz Ok Bağlayıcısı 34"/>
          <p:cNvCxnSpPr/>
          <p:nvPr/>
        </p:nvCxnSpPr>
        <p:spPr>
          <a:xfrm>
            <a:off x="7418620" y="2734909"/>
            <a:ext cx="0" cy="2413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üz Ok Bağlayıcısı 35"/>
          <p:cNvCxnSpPr/>
          <p:nvPr/>
        </p:nvCxnSpPr>
        <p:spPr>
          <a:xfrm>
            <a:off x="7440845" y="5039960"/>
            <a:ext cx="0" cy="23971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Düz Ok Bağlayıcısı 36"/>
          <p:cNvCxnSpPr/>
          <p:nvPr/>
        </p:nvCxnSpPr>
        <p:spPr>
          <a:xfrm>
            <a:off x="7418620" y="3311172"/>
            <a:ext cx="0" cy="457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üz Ok Bağlayıcısı 41"/>
          <p:cNvCxnSpPr/>
          <p:nvPr/>
        </p:nvCxnSpPr>
        <p:spPr>
          <a:xfrm>
            <a:off x="7440845" y="4103335"/>
            <a:ext cx="0" cy="50482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kış Çizelgesi: Hazırlık 42"/>
          <p:cNvSpPr/>
          <p:nvPr/>
        </p:nvSpPr>
        <p:spPr>
          <a:xfrm>
            <a:off x="6793145" y="2950810"/>
            <a:ext cx="1295400" cy="360363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sz="1400" dirty="0"/>
              <a:t>i,1,10,1</a:t>
            </a:r>
          </a:p>
        </p:txBody>
      </p:sp>
      <p:sp>
        <p:nvSpPr>
          <p:cNvPr id="45" name="Akış Çizelgesi: Bağlayıcı 44"/>
          <p:cNvSpPr>
            <a:spLocks noChangeAspect="1"/>
          </p:cNvSpPr>
          <p:nvPr/>
        </p:nvSpPr>
        <p:spPr>
          <a:xfrm>
            <a:off x="7224945" y="4608159"/>
            <a:ext cx="431800" cy="4318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dirty="0"/>
              <a:t>i</a:t>
            </a:r>
          </a:p>
        </p:txBody>
      </p:sp>
      <p:cxnSp>
        <p:nvCxnSpPr>
          <p:cNvPr id="47" name="Dirsek Bağlayıcısı 46"/>
          <p:cNvCxnSpPr>
            <a:stCxn id="45" idx="2"/>
            <a:endCxn id="43" idx="1"/>
          </p:cNvCxnSpPr>
          <p:nvPr/>
        </p:nvCxnSpPr>
        <p:spPr>
          <a:xfrm rot="10800000">
            <a:off x="6793145" y="3130993"/>
            <a:ext cx="431800" cy="1693067"/>
          </a:xfrm>
          <a:prstGeom prst="bentConnector3">
            <a:avLst>
              <a:gd name="adj1" fmla="val 152941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753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Düz Ok Bağlayıcısı 20"/>
          <p:cNvCxnSpPr/>
          <p:nvPr/>
        </p:nvCxnSpPr>
        <p:spPr>
          <a:xfrm>
            <a:off x="6573389" y="3259109"/>
            <a:ext cx="0" cy="79216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3" name="Başlık 1"/>
          <p:cNvSpPr>
            <a:spLocks noGrp="1"/>
          </p:cNvSpPr>
          <p:nvPr>
            <p:ph type="title"/>
          </p:nvPr>
        </p:nvSpPr>
        <p:spPr>
          <a:xfrm>
            <a:off x="1821402" y="534988"/>
            <a:ext cx="8229600" cy="1282700"/>
          </a:xfrm>
        </p:spPr>
        <p:txBody>
          <a:bodyPr/>
          <a:lstStyle/>
          <a:p>
            <a:r>
              <a:rPr lang="tr-TR" altLang="tr-TR" dirty="0" smtClean="0"/>
              <a:t>Örnek </a:t>
            </a:r>
            <a:r>
              <a:rPr lang="tr-TR" altLang="tr-TR" dirty="0" smtClean="0"/>
              <a:t>6</a:t>
            </a:r>
            <a:r>
              <a:rPr lang="tr-TR" altLang="tr-TR" dirty="0" smtClean="0"/>
              <a:t/>
            </a:r>
            <a:br>
              <a:rPr lang="tr-TR" altLang="tr-TR" dirty="0" smtClean="0"/>
            </a:br>
            <a:r>
              <a:rPr lang="tr-TR" altLang="tr-TR" sz="1800" dirty="0"/>
              <a:t>(girilen sayının tek yada çift olduğunu bulup uygun mesajı görüntüleyen akış şeması)</a:t>
            </a:r>
          </a:p>
        </p:txBody>
      </p:sp>
      <p:sp>
        <p:nvSpPr>
          <p:cNvPr id="37" name="Akış Çizelgesi: Sonlandırıcı 36"/>
          <p:cNvSpPr/>
          <p:nvPr/>
        </p:nvSpPr>
        <p:spPr>
          <a:xfrm>
            <a:off x="5925689" y="2324072"/>
            <a:ext cx="1295400" cy="35877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dirty="0">
                <a:solidFill>
                  <a:schemeClr val="tx1"/>
                </a:solidFill>
              </a:rPr>
              <a:t>Başla</a:t>
            </a:r>
          </a:p>
        </p:txBody>
      </p:sp>
      <p:sp>
        <p:nvSpPr>
          <p:cNvPr id="38" name="Akış Çizelgesi: Görüntüleme 37"/>
          <p:cNvSpPr/>
          <p:nvPr/>
        </p:nvSpPr>
        <p:spPr>
          <a:xfrm>
            <a:off x="7960864" y="4259234"/>
            <a:ext cx="1593850" cy="360362"/>
          </a:xfrm>
          <a:prstGeom prst="flowChartDisplay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sz="1400" dirty="0"/>
              <a:t>Sayı çifttir</a:t>
            </a:r>
          </a:p>
        </p:txBody>
      </p:sp>
      <p:sp>
        <p:nvSpPr>
          <p:cNvPr id="40" name="Akış Çizelgesi: Sonlandırıcı 39"/>
          <p:cNvSpPr/>
          <p:nvPr/>
        </p:nvSpPr>
        <p:spPr>
          <a:xfrm>
            <a:off x="5925689" y="5564159"/>
            <a:ext cx="1295400" cy="36036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dirty="0">
                <a:solidFill>
                  <a:schemeClr val="tx1"/>
                </a:solidFill>
              </a:rPr>
              <a:t>Dur</a:t>
            </a:r>
          </a:p>
        </p:txBody>
      </p:sp>
      <p:sp>
        <p:nvSpPr>
          <p:cNvPr id="41" name="Paralelkenar 40"/>
          <p:cNvSpPr/>
          <p:nvPr/>
        </p:nvSpPr>
        <p:spPr>
          <a:xfrm>
            <a:off x="5925689" y="2898747"/>
            <a:ext cx="1295400" cy="360363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dirty="0"/>
              <a:t>sayı</a:t>
            </a:r>
          </a:p>
        </p:txBody>
      </p:sp>
      <p:cxnSp>
        <p:nvCxnSpPr>
          <p:cNvPr id="46" name="Düz Ok Bağlayıcısı 45"/>
          <p:cNvCxnSpPr/>
          <p:nvPr/>
        </p:nvCxnSpPr>
        <p:spPr>
          <a:xfrm>
            <a:off x="6573389" y="2682846"/>
            <a:ext cx="0" cy="2413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Ok Bağlayıcısı 46"/>
          <p:cNvCxnSpPr/>
          <p:nvPr/>
        </p:nvCxnSpPr>
        <p:spPr>
          <a:xfrm>
            <a:off x="6573389" y="3259109"/>
            <a:ext cx="0" cy="2413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kış Çizelgesi: Karar 47"/>
          <p:cNvSpPr>
            <a:spLocks noChangeAspect="1"/>
          </p:cNvSpPr>
          <p:nvPr/>
        </p:nvSpPr>
        <p:spPr>
          <a:xfrm>
            <a:off x="5533578" y="4051271"/>
            <a:ext cx="2111375" cy="7493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/>
              <a:t>sayi%2=0</a:t>
            </a:r>
            <a:endParaRPr lang="tr-TR" dirty="0"/>
          </a:p>
        </p:txBody>
      </p:sp>
      <p:cxnSp>
        <p:nvCxnSpPr>
          <p:cNvPr id="49" name="Düz Ok Bağlayıcısı 48"/>
          <p:cNvCxnSpPr/>
          <p:nvPr/>
        </p:nvCxnSpPr>
        <p:spPr>
          <a:xfrm>
            <a:off x="6573389" y="3835372"/>
            <a:ext cx="0" cy="23971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Ok Bağlayıcısı 49"/>
          <p:cNvCxnSpPr/>
          <p:nvPr/>
        </p:nvCxnSpPr>
        <p:spPr>
          <a:xfrm>
            <a:off x="6573389" y="4771997"/>
            <a:ext cx="0" cy="23971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3" name="Metin kutusu 27"/>
          <p:cNvSpPr txBox="1">
            <a:spLocks noChangeArrowheads="1"/>
          </p:cNvSpPr>
          <p:nvPr/>
        </p:nvSpPr>
        <p:spPr bwMode="auto">
          <a:xfrm>
            <a:off x="6087909" y="4700972"/>
            <a:ext cx="5032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800" b="1"/>
              <a:t>Hayır</a:t>
            </a:r>
          </a:p>
        </p:txBody>
      </p:sp>
      <p:cxnSp>
        <p:nvCxnSpPr>
          <p:cNvPr id="52" name="Düz Ok Bağlayıcısı 51"/>
          <p:cNvCxnSpPr>
            <a:endCxn id="38" idx="1"/>
          </p:cNvCxnSpPr>
          <p:nvPr/>
        </p:nvCxnSpPr>
        <p:spPr>
          <a:xfrm>
            <a:off x="7644952" y="4425921"/>
            <a:ext cx="315912" cy="127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5" name="Metin kutusu 30"/>
          <p:cNvSpPr txBox="1">
            <a:spLocks noChangeArrowheads="1"/>
          </p:cNvSpPr>
          <p:nvPr/>
        </p:nvSpPr>
        <p:spPr bwMode="auto">
          <a:xfrm>
            <a:off x="7326788" y="4106541"/>
            <a:ext cx="5032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800" b="1" dirty="0"/>
              <a:t>Evet</a:t>
            </a:r>
          </a:p>
        </p:txBody>
      </p:sp>
      <p:cxnSp>
        <p:nvCxnSpPr>
          <p:cNvPr id="56" name="Düz Ok Bağlayıcısı 55"/>
          <p:cNvCxnSpPr/>
          <p:nvPr/>
        </p:nvCxnSpPr>
        <p:spPr>
          <a:xfrm>
            <a:off x="6573389" y="5348259"/>
            <a:ext cx="0" cy="23971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Dirsek Bağlayıcısı 56"/>
          <p:cNvCxnSpPr>
            <a:stCxn id="38" idx="3"/>
          </p:cNvCxnSpPr>
          <p:nvPr/>
        </p:nvCxnSpPr>
        <p:spPr>
          <a:xfrm flipH="1">
            <a:off x="6646414" y="4438621"/>
            <a:ext cx="2908300" cy="1030288"/>
          </a:xfrm>
          <a:prstGeom prst="bentConnector3">
            <a:avLst>
              <a:gd name="adj1" fmla="val -7860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kış Çizelgesi: İşlem 57"/>
          <p:cNvSpPr/>
          <p:nvPr/>
        </p:nvSpPr>
        <p:spPr>
          <a:xfrm>
            <a:off x="5924104" y="3494059"/>
            <a:ext cx="1296986" cy="36036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sz="1300" dirty="0"/>
              <a:t>kalan=sayi%2</a:t>
            </a:r>
          </a:p>
        </p:txBody>
      </p:sp>
      <p:sp>
        <p:nvSpPr>
          <p:cNvPr id="59" name="Akış Çizelgesi: Görüntüleme 58"/>
          <p:cNvSpPr/>
          <p:nvPr/>
        </p:nvSpPr>
        <p:spPr>
          <a:xfrm>
            <a:off x="5782815" y="4987897"/>
            <a:ext cx="1592263" cy="360363"/>
          </a:xfrm>
          <a:prstGeom prst="flowChartDisplay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sz="1400" dirty="0"/>
              <a:t>Sayı tektir</a:t>
            </a:r>
          </a:p>
        </p:txBody>
      </p:sp>
      <p:sp>
        <p:nvSpPr>
          <p:cNvPr id="2" name="Metin kutusu 1"/>
          <p:cNvSpPr txBox="1">
            <a:spLocks noChangeArrowheads="1"/>
          </p:cNvSpPr>
          <p:nvPr/>
        </p:nvSpPr>
        <p:spPr bwMode="auto">
          <a:xfrm>
            <a:off x="2245402" y="2424084"/>
            <a:ext cx="2928938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sz="1800" dirty="0">
                <a:solidFill>
                  <a:srgbClr val="FF0000"/>
                </a:solidFill>
              </a:rPr>
              <a:t>%</a:t>
            </a:r>
            <a:r>
              <a:rPr lang="tr-TR" sz="1800" dirty="0"/>
              <a:t> simgesi </a:t>
            </a:r>
            <a:r>
              <a:rPr lang="tr-TR" sz="1800" dirty="0" err="1"/>
              <a:t>mod</a:t>
            </a:r>
            <a:r>
              <a:rPr lang="tr-TR" sz="1800" dirty="0"/>
              <a:t> alma işlemidir. </a:t>
            </a:r>
            <a:r>
              <a:rPr lang="tr-TR" sz="1800" dirty="0" err="1">
                <a:solidFill>
                  <a:srgbClr val="FF0000"/>
                </a:solidFill>
              </a:rPr>
              <a:t>sayi</a:t>
            </a:r>
            <a:r>
              <a:rPr lang="tr-TR" sz="1800" dirty="0">
                <a:solidFill>
                  <a:srgbClr val="FF0000"/>
                </a:solidFill>
              </a:rPr>
              <a:t> </a:t>
            </a:r>
            <a:r>
              <a:rPr lang="tr-TR" sz="1800" dirty="0" err="1">
                <a:solidFill>
                  <a:srgbClr val="FF0000"/>
                </a:solidFill>
              </a:rPr>
              <a:t>mod</a:t>
            </a:r>
            <a:r>
              <a:rPr lang="tr-TR" sz="1800" dirty="0">
                <a:solidFill>
                  <a:srgbClr val="FF0000"/>
                </a:solidFill>
              </a:rPr>
              <a:t> 2 = 0</a:t>
            </a:r>
            <a:r>
              <a:rPr lang="tr-TR" sz="1800" dirty="0"/>
              <a:t> ise çift sayı olduğunu değilse tek sayı olduğunu ekrana gösteriyoruz.</a:t>
            </a:r>
          </a:p>
          <a:p>
            <a:pPr eaLnBrk="1" hangingPunct="1"/>
            <a:endParaRPr lang="tr-TR" sz="1800" dirty="0"/>
          </a:p>
          <a:p>
            <a:pPr eaLnBrk="1" hangingPunct="1"/>
            <a:r>
              <a:rPr lang="tr-TR" sz="1800" dirty="0">
                <a:solidFill>
                  <a:srgbClr val="FF0000"/>
                </a:solidFill>
              </a:rPr>
              <a:t>kalan</a:t>
            </a:r>
            <a:r>
              <a:rPr lang="tr-TR" sz="1800" dirty="0"/>
              <a:t> adında bir değişken kullanmadan, kontrol ifadesi içinde </a:t>
            </a:r>
            <a:r>
              <a:rPr lang="tr-TR" sz="1800" dirty="0" err="1">
                <a:solidFill>
                  <a:srgbClr val="FF0000"/>
                </a:solidFill>
              </a:rPr>
              <a:t>sayi</a:t>
            </a:r>
            <a:r>
              <a:rPr lang="tr-TR" sz="1800" dirty="0">
                <a:solidFill>
                  <a:srgbClr val="FF0000"/>
                </a:solidFill>
              </a:rPr>
              <a:t> % 2 = 0 </a:t>
            </a:r>
            <a:r>
              <a:rPr lang="tr-TR" sz="1800" dirty="0"/>
              <a:t>yazmamız da mümkün olabilirdi.</a:t>
            </a:r>
          </a:p>
        </p:txBody>
      </p:sp>
      <p:sp>
        <p:nvSpPr>
          <p:cNvPr id="23" name="Akış Çizelgesi: Karar 22"/>
          <p:cNvSpPr>
            <a:spLocks noChangeAspect="1"/>
          </p:cNvSpPr>
          <p:nvPr/>
        </p:nvSpPr>
        <p:spPr>
          <a:xfrm>
            <a:off x="5533578" y="4038571"/>
            <a:ext cx="2111375" cy="7493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sz="1600" dirty="0"/>
              <a:t>kalan=0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963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Başlık 1"/>
          <p:cNvSpPr>
            <a:spLocks noGrp="1"/>
          </p:cNvSpPr>
          <p:nvPr>
            <p:ph type="title"/>
          </p:nvPr>
        </p:nvSpPr>
        <p:spPr>
          <a:xfrm>
            <a:off x="1742282" y="566739"/>
            <a:ext cx="8229600" cy="1282700"/>
          </a:xfrm>
        </p:spPr>
        <p:txBody>
          <a:bodyPr/>
          <a:lstStyle/>
          <a:p>
            <a:r>
              <a:rPr lang="tr-TR" altLang="tr-TR" dirty="0" smtClean="0"/>
              <a:t>Örnek </a:t>
            </a:r>
            <a:r>
              <a:rPr lang="tr-TR" altLang="tr-TR" dirty="0" smtClean="0"/>
              <a:t>7</a:t>
            </a:r>
            <a:r>
              <a:rPr lang="tr-TR" altLang="tr-TR" dirty="0" smtClean="0"/>
              <a:t/>
            </a:r>
            <a:br>
              <a:rPr lang="tr-TR" altLang="tr-TR" dirty="0" smtClean="0"/>
            </a:br>
            <a:r>
              <a:rPr lang="tr-TR" altLang="tr-TR" sz="2000" dirty="0"/>
              <a:t>(girilen 3 sayıdan hangisinin en büyük olduğunu bulan akış şeması)</a:t>
            </a:r>
          </a:p>
        </p:txBody>
      </p:sp>
      <p:sp>
        <p:nvSpPr>
          <p:cNvPr id="66" name="Akış Çizelgesi: Sonlandırıcı 65"/>
          <p:cNvSpPr/>
          <p:nvPr/>
        </p:nvSpPr>
        <p:spPr>
          <a:xfrm>
            <a:off x="3332055" y="2261094"/>
            <a:ext cx="1295400" cy="35877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dirty="0">
                <a:solidFill>
                  <a:schemeClr val="tx1"/>
                </a:solidFill>
              </a:rPr>
              <a:t>Başla</a:t>
            </a:r>
          </a:p>
        </p:txBody>
      </p:sp>
      <p:cxnSp>
        <p:nvCxnSpPr>
          <p:cNvPr id="72" name="Düz Ok Bağlayıcısı 71"/>
          <p:cNvCxnSpPr/>
          <p:nvPr/>
        </p:nvCxnSpPr>
        <p:spPr>
          <a:xfrm>
            <a:off x="3979755" y="2619868"/>
            <a:ext cx="0" cy="1793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Paralelkenar 75"/>
          <p:cNvSpPr/>
          <p:nvPr/>
        </p:nvSpPr>
        <p:spPr>
          <a:xfrm>
            <a:off x="3354280" y="2764331"/>
            <a:ext cx="1295400" cy="360362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dirty="0" err="1"/>
              <a:t>a,b,c</a:t>
            </a:r>
            <a:endParaRPr lang="tr-TR" dirty="0"/>
          </a:p>
        </p:txBody>
      </p:sp>
      <p:cxnSp>
        <p:nvCxnSpPr>
          <p:cNvPr id="86" name="Düz Ok Bağlayıcısı 85"/>
          <p:cNvCxnSpPr/>
          <p:nvPr/>
        </p:nvCxnSpPr>
        <p:spPr>
          <a:xfrm>
            <a:off x="3981343" y="3161207"/>
            <a:ext cx="0" cy="17938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kış Çizelgesi: Sonlandırıcı 76"/>
          <p:cNvSpPr/>
          <p:nvPr/>
        </p:nvSpPr>
        <p:spPr>
          <a:xfrm>
            <a:off x="3374918" y="5644056"/>
            <a:ext cx="1295400" cy="36036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dirty="0">
                <a:solidFill>
                  <a:schemeClr val="tx1"/>
                </a:solidFill>
              </a:rPr>
              <a:t>Dur</a:t>
            </a:r>
          </a:p>
        </p:txBody>
      </p:sp>
      <p:sp>
        <p:nvSpPr>
          <p:cNvPr id="89" name="Akış Çizelgesi: Görüntüleme 88"/>
          <p:cNvSpPr/>
          <p:nvPr/>
        </p:nvSpPr>
        <p:spPr>
          <a:xfrm>
            <a:off x="6553093" y="3375519"/>
            <a:ext cx="1593850" cy="504825"/>
          </a:xfrm>
          <a:prstGeom prst="flowChartDisplay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sz="1400" dirty="0"/>
              <a:t>En </a:t>
            </a:r>
            <a:r>
              <a:rPr lang="tr-TR" sz="1400" dirty="0" err="1"/>
              <a:t>buyuk</a:t>
            </a:r>
            <a:r>
              <a:rPr lang="tr-TR" sz="1400" dirty="0"/>
              <a:t> sayı a’dır</a:t>
            </a:r>
          </a:p>
        </p:txBody>
      </p:sp>
      <p:cxnSp>
        <p:nvCxnSpPr>
          <p:cNvPr id="114" name="Düz Ok Bağlayıcısı 113"/>
          <p:cNvCxnSpPr/>
          <p:nvPr/>
        </p:nvCxnSpPr>
        <p:spPr>
          <a:xfrm>
            <a:off x="4033730" y="5428156"/>
            <a:ext cx="0" cy="25241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Dirsek Bağlayıcısı 114"/>
          <p:cNvCxnSpPr>
            <a:stCxn id="89" idx="3"/>
          </p:cNvCxnSpPr>
          <p:nvPr/>
        </p:nvCxnSpPr>
        <p:spPr>
          <a:xfrm flipH="1">
            <a:off x="4056749" y="3627932"/>
            <a:ext cx="4090194" cy="1926431"/>
          </a:xfrm>
          <a:prstGeom prst="bentConnector3">
            <a:avLst>
              <a:gd name="adj1" fmla="val -5589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Düz Ok Bağlayıcısı 36"/>
          <p:cNvCxnSpPr/>
          <p:nvPr/>
        </p:nvCxnSpPr>
        <p:spPr>
          <a:xfrm>
            <a:off x="3995630" y="3945432"/>
            <a:ext cx="0" cy="18097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kış Çizelgesi: Karar 37"/>
          <p:cNvSpPr>
            <a:spLocks noChangeAspect="1"/>
          </p:cNvSpPr>
          <p:nvPr/>
        </p:nvSpPr>
        <p:spPr>
          <a:xfrm>
            <a:off x="3301894" y="3340593"/>
            <a:ext cx="1347787" cy="5969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dirty="0"/>
              <a:t>a&gt;b</a:t>
            </a:r>
          </a:p>
        </p:txBody>
      </p:sp>
      <p:cxnSp>
        <p:nvCxnSpPr>
          <p:cNvPr id="39" name="Düz Ok Bağlayıcısı 38"/>
          <p:cNvCxnSpPr/>
          <p:nvPr/>
        </p:nvCxnSpPr>
        <p:spPr>
          <a:xfrm>
            <a:off x="4657619" y="3639043"/>
            <a:ext cx="268287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8" name="Metin kutusu 30"/>
          <p:cNvSpPr txBox="1">
            <a:spLocks noChangeArrowheads="1"/>
          </p:cNvSpPr>
          <p:nvPr/>
        </p:nvSpPr>
        <p:spPr bwMode="auto">
          <a:xfrm>
            <a:off x="4571894" y="3369169"/>
            <a:ext cx="50323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800" b="1"/>
              <a:t>Evet</a:t>
            </a:r>
          </a:p>
        </p:txBody>
      </p:sp>
      <p:sp>
        <p:nvSpPr>
          <p:cNvPr id="36879" name="Metin kutusu 27"/>
          <p:cNvSpPr txBox="1">
            <a:spLocks noChangeArrowheads="1"/>
          </p:cNvSpPr>
          <p:nvPr/>
        </p:nvSpPr>
        <p:spPr bwMode="auto">
          <a:xfrm>
            <a:off x="3497155" y="3916856"/>
            <a:ext cx="5032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800" b="1"/>
              <a:t>Hayır</a:t>
            </a:r>
          </a:p>
        </p:txBody>
      </p:sp>
      <p:sp>
        <p:nvSpPr>
          <p:cNvPr id="42" name="Akış Çizelgesi: Karar 41"/>
          <p:cNvSpPr>
            <a:spLocks noChangeAspect="1"/>
          </p:cNvSpPr>
          <p:nvPr/>
        </p:nvSpPr>
        <p:spPr>
          <a:xfrm>
            <a:off x="4938605" y="3340593"/>
            <a:ext cx="1346200" cy="5969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dirty="0"/>
              <a:t>a&gt;c</a:t>
            </a:r>
          </a:p>
        </p:txBody>
      </p:sp>
      <p:cxnSp>
        <p:nvCxnSpPr>
          <p:cNvPr id="43" name="Düz Ok Bağlayıcısı 42"/>
          <p:cNvCxnSpPr/>
          <p:nvPr/>
        </p:nvCxnSpPr>
        <p:spPr>
          <a:xfrm>
            <a:off x="6284805" y="3639043"/>
            <a:ext cx="268288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82" name="Metin kutusu 30"/>
          <p:cNvSpPr txBox="1">
            <a:spLocks noChangeArrowheads="1"/>
          </p:cNvSpPr>
          <p:nvPr/>
        </p:nvSpPr>
        <p:spPr bwMode="auto">
          <a:xfrm>
            <a:off x="6089544" y="3392981"/>
            <a:ext cx="5032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800" b="1"/>
              <a:t>Evet</a:t>
            </a:r>
          </a:p>
        </p:txBody>
      </p:sp>
      <p:sp>
        <p:nvSpPr>
          <p:cNvPr id="36883" name="Metin kutusu 27"/>
          <p:cNvSpPr txBox="1">
            <a:spLocks noChangeArrowheads="1"/>
          </p:cNvSpPr>
          <p:nvPr/>
        </p:nvSpPr>
        <p:spPr bwMode="auto">
          <a:xfrm>
            <a:off x="5665680" y="3900981"/>
            <a:ext cx="5032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800" b="1"/>
              <a:t>Hayır</a:t>
            </a:r>
          </a:p>
        </p:txBody>
      </p:sp>
      <p:cxnSp>
        <p:nvCxnSpPr>
          <p:cNvPr id="48" name="Düz Ok Bağlayıcısı 47"/>
          <p:cNvCxnSpPr/>
          <p:nvPr/>
        </p:nvCxnSpPr>
        <p:spPr>
          <a:xfrm>
            <a:off x="4001980" y="4737594"/>
            <a:ext cx="0" cy="18097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kış Çizelgesi: Karar 48"/>
          <p:cNvSpPr>
            <a:spLocks noChangeAspect="1"/>
          </p:cNvSpPr>
          <p:nvPr/>
        </p:nvSpPr>
        <p:spPr>
          <a:xfrm>
            <a:off x="3308244" y="4132756"/>
            <a:ext cx="1347787" cy="5969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dirty="0"/>
              <a:t>b&gt;c</a:t>
            </a:r>
          </a:p>
        </p:txBody>
      </p:sp>
      <p:cxnSp>
        <p:nvCxnSpPr>
          <p:cNvPr id="50" name="Düz Ok Bağlayıcısı 49"/>
          <p:cNvCxnSpPr>
            <a:endCxn id="56" idx="1"/>
          </p:cNvCxnSpPr>
          <p:nvPr/>
        </p:nvCxnSpPr>
        <p:spPr>
          <a:xfrm flipV="1">
            <a:off x="4663968" y="4426792"/>
            <a:ext cx="1221134" cy="441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87" name="Metin kutusu 30"/>
          <p:cNvSpPr txBox="1">
            <a:spLocks noChangeArrowheads="1"/>
          </p:cNvSpPr>
          <p:nvPr/>
        </p:nvSpPr>
        <p:spPr bwMode="auto">
          <a:xfrm>
            <a:off x="4578244" y="4161331"/>
            <a:ext cx="5032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800" b="1"/>
              <a:t>Evet</a:t>
            </a:r>
          </a:p>
        </p:txBody>
      </p:sp>
      <p:sp>
        <p:nvSpPr>
          <p:cNvPr id="36888" name="Metin kutusu 27"/>
          <p:cNvSpPr txBox="1">
            <a:spLocks noChangeArrowheads="1"/>
          </p:cNvSpPr>
          <p:nvPr/>
        </p:nvSpPr>
        <p:spPr bwMode="auto">
          <a:xfrm>
            <a:off x="3503505" y="4709018"/>
            <a:ext cx="5032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800" b="1"/>
              <a:t>Hayır</a:t>
            </a:r>
          </a:p>
        </p:txBody>
      </p:sp>
      <p:cxnSp>
        <p:nvCxnSpPr>
          <p:cNvPr id="4" name="Dirsek Bağlayıcısı 3"/>
          <p:cNvCxnSpPr>
            <a:stCxn id="42" idx="2"/>
            <a:endCxn id="57" idx="3"/>
          </p:cNvCxnSpPr>
          <p:nvPr/>
        </p:nvCxnSpPr>
        <p:spPr>
          <a:xfrm rot="5400000">
            <a:off x="4593721" y="4158554"/>
            <a:ext cx="1239044" cy="796925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kış Çizelgesi: Görüntüleme 55"/>
          <p:cNvSpPr/>
          <p:nvPr/>
        </p:nvSpPr>
        <p:spPr>
          <a:xfrm>
            <a:off x="5885102" y="4175174"/>
            <a:ext cx="1593850" cy="503237"/>
          </a:xfrm>
          <a:prstGeom prst="flowChartDisplay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sz="1400" dirty="0"/>
              <a:t>En </a:t>
            </a:r>
            <a:r>
              <a:rPr lang="tr-TR" sz="1400" dirty="0" err="1"/>
              <a:t>buyuk</a:t>
            </a:r>
            <a:r>
              <a:rPr lang="tr-TR" sz="1400" dirty="0"/>
              <a:t> sayı b’dir</a:t>
            </a:r>
          </a:p>
        </p:txBody>
      </p:sp>
      <p:sp>
        <p:nvSpPr>
          <p:cNvPr id="57" name="Akış Çizelgesi: Görüntüleme 56"/>
          <p:cNvSpPr/>
          <p:nvPr/>
        </p:nvSpPr>
        <p:spPr>
          <a:xfrm>
            <a:off x="3220930" y="4924918"/>
            <a:ext cx="1593850" cy="503238"/>
          </a:xfrm>
          <a:prstGeom prst="flowChartDisplay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tr-TR" sz="1400" dirty="0"/>
              <a:t>En </a:t>
            </a:r>
            <a:r>
              <a:rPr lang="tr-TR" sz="1400" dirty="0" err="1"/>
              <a:t>buyuk</a:t>
            </a:r>
            <a:r>
              <a:rPr lang="tr-TR" sz="1400" dirty="0"/>
              <a:t> sayı c’dir</a:t>
            </a:r>
          </a:p>
        </p:txBody>
      </p:sp>
      <p:cxnSp>
        <p:nvCxnSpPr>
          <p:cNvPr id="61" name="Düz Ok Bağlayıcısı 60"/>
          <p:cNvCxnSpPr>
            <a:stCxn id="56" idx="3"/>
          </p:cNvCxnSpPr>
          <p:nvPr/>
        </p:nvCxnSpPr>
        <p:spPr>
          <a:xfrm flipV="1">
            <a:off x="7478953" y="4420094"/>
            <a:ext cx="863253" cy="669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505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Fonksiyon çağırma örneği</a:t>
            </a: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46" y="2554300"/>
            <a:ext cx="2275662" cy="1420171"/>
          </a:xfrm>
          <a:prstGeom prst="rect">
            <a:avLst/>
          </a:prstGeom>
        </p:spPr>
      </p:pic>
      <p:pic>
        <p:nvPicPr>
          <p:cNvPr id="8" name="İçerik Yer Tutucusu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4653" y="1680632"/>
            <a:ext cx="6325699" cy="4571218"/>
          </a:xfrm>
          <a:prstGeom prst="rect">
            <a:avLst/>
          </a:prstGeom>
        </p:spPr>
      </p:pic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6619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Kaba Kod (</a:t>
            </a:r>
            <a:r>
              <a:rPr lang="tr-TR" dirty="0" err="1"/>
              <a:t>Pseudo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) (Sözde Kod)</a:t>
            </a:r>
          </a:p>
        </p:txBody>
      </p:sp>
      <p:sp>
        <p:nvSpPr>
          <p:cNvPr id="8" name="İçerik Yer Tutucusu 7"/>
          <p:cNvSpPr>
            <a:spLocks noGrp="1"/>
          </p:cNvSpPr>
          <p:nvPr>
            <p:ph idx="1"/>
          </p:nvPr>
        </p:nvSpPr>
        <p:spPr>
          <a:xfrm>
            <a:off x="1420860" y="2325948"/>
            <a:ext cx="8229600" cy="3921227"/>
          </a:xfrm>
        </p:spPr>
        <p:txBody>
          <a:bodyPr>
            <a:noAutofit/>
          </a:bodyPr>
          <a:lstStyle/>
          <a:p>
            <a:r>
              <a:rPr lang="tr-TR" sz="2300" dirty="0"/>
              <a:t>Kaba-kod, </a:t>
            </a:r>
            <a:r>
              <a:rPr lang="tr-TR" sz="2300" dirty="0" smtClean="0"/>
              <a:t>algoritmanın yarı </a:t>
            </a:r>
            <a:r>
              <a:rPr lang="tr-TR" sz="2300" dirty="0"/>
              <a:t>programlama </a:t>
            </a:r>
            <a:r>
              <a:rPr lang="tr-TR" sz="2300" dirty="0" smtClean="0"/>
              <a:t>dili kuralları, yarı konuşma dili metinleri ile ortaya koyulması/tanımlanmasıdır</a:t>
            </a:r>
            <a:r>
              <a:rPr lang="tr-TR" sz="2300" dirty="0"/>
              <a:t>. </a:t>
            </a:r>
            <a:endParaRPr lang="tr-TR" sz="2300" dirty="0" smtClean="0"/>
          </a:p>
          <a:p>
            <a:r>
              <a:rPr lang="tr-TR" sz="2300" dirty="0" smtClean="0"/>
              <a:t>Gerçek </a:t>
            </a:r>
            <a:r>
              <a:rPr lang="tr-TR" sz="2300" dirty="0"/>
              <a:t>kod ise, </a:t>
            </a:r>
            <a:r>
              <a:rPr lang="tr-TR" sz="2300" dirty="0" smtClean="0"/>
              <a:t>algoritmanın </a:t>
            </a:r>
            <a:r>
              <a:rPr lang="tr-TR" sz="2300" dirty="0"/>
              <a:t>herhangi </a:t>
            </a:r>
            <a:r>
              <a:rPr lang="tr-TR" sz="2300" dirty="0" smtClean="0"/>
              <a:t>bir programlama </a:t>
            </a:r>
            <a:r>
              <a:rPr lang="tr-TR" sz="2300" dirty="0"/>
              <a:t>diliyle </a:t>
            </a:r>
            <a:r>
              <a:rPr lang="tr-TR" sz="2300" dirty="0" smtClean="0"/>
              <a:t>gerçekleştirilmiş </a:t>
            </a:r>
            <a:r>
              <a:rPr lang="tr-TR" sz="2300" dirty="0"/>
              <a:t>halidir.</a:t>
            </a:r>
          </a:p>
          <a:p>
            <a:r>
              <a:rPr lang="tr-TR" sz="2300" dirty="0" smtClean="0"/>
              <a:t>Kaba-kod </a:t>
            </a:r>
            <a:r>
              <a:rPr lang="tr-TR" sz="2300" dirty="0"/>
              <a:t>ile </a:t>
            </a:r>
            <a:r>
              <a:rPr lang="tr-TR" sz="2300" dirty="0" smtClean="0"/>
              <a:t>verilen bir problem yazılımcılar tarafından istenen bir Programlama dili ile kodlanabilir. </a:t>
            </a:r>
          </a:p>
          <a:p>
            <a:r>
              <a:rPr lang="tr-TR" sz="2300" dirty="0" smtClean="0"/>
              <a:t>Kaba-kod herhangi bir programlama dilinden bağımsız olup herhangi bir kurala da sahip değildir. </a:t>
            </a:r>
            <a:endParaRPr lang="tr-TR" sz="2300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60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>
          <a:xfrm>
            <a:off x="1433239" y="641401"/>
            <a:ext cx="8229600" cy="1143000"/>
          </a:xfrm>
        </p:spPr>
        <p:txBody>
          <a:bodyPr/>
          <a:lstStyle/>
          <a:p>
            <a:r>
              <a:rPr lang="tr-TR" dirty="0"/>
              <a:t>Kaba Kod </a:t>
            </a:r>
            <a:r>
              <a:rPr lang="tr-TR" dirty="0" smtClean="0"/>
              <a:t>Örneği</a:t>
            </a:r>
            <a:br>
              <a:rPr lang="tr-TR" dirty="0" smtClean="0"/>
            </a:br>
            <a:r>
              <a:rPr lang="tr-TR" sz="1800" dirty="0" smtClean="0"/>
              <a:t>(Girilen iki sayıdan büyük olanı belirleyen ve onu ekrana yazdıran algoritmanın kaba kodunu yazınız)</a:t>
            </a:r>
            <a:endParaRPr lang="tr-TR" dirty="0"/>
          </a:p>
        </p:txBody>
      </p:sp>
      <p:graphicFrame>
        <p:nvGraphicFramePr>
          <p:cNvPr id="4" name="Nesne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944731"/>
              </p:ext>
            </p:extLst>
          </p:nvPr>
        </p:nvGraphicFramePr>
        <p:xfrm>
          <a:off x="1213141" y="2317268"/>
          <a:ext cx="8669795" cy="3763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r:id="rId3" imgW="10907640" imgH="4736160" progId="">
                  <p:embed/>
                </p:oleObj>
              </mc:Choice>
              <mc:Fallback>
                <p:oleObj r:id="rId3" imgW="10907640" imgH="47361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141" y="2317268"/>
                        <a:ext cx="8669795" cy="37639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539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Alıştırma Soruları - ödevler</a:t>
            </a:r>
            <a:endParaRPr lang="tr-TR" dirty="0"/>
          </a:p>
        </p:txBody>
      </p:sp>
      <p:sp>
        <p:nvSpPr>
          <p:cNvPr id="8" name="İçerik Yer Tutucusu 7"/>
          <p:cNvSpPr>
            <a:spLocks noGrp="1"/>
          </p:cNvSpPr>
          <p:nvPr>
            <p:ph idx="1"/>
          </p:nvPr>
        </p:nvSpPr>
        <p:spPr>
          <a:xfrm>
            <a:off x="772357" y="2317072"/>
            <a:ext cx="10670960" cy="399224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sz="1400" dirty="0" smtClean="0"/>
              <a:t>1 ile 10 arasındaki sayıların karelerinin toplamını ekranda gösterin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1400" dirty="0" smtClean="0"/>
              <a:t>Girilen pozitif tamsayının kaç basamaklı olduğunu bulup </a:t>
            </a:r>
            <a:r>
              <a:rPr lang="tr-TR" sz="1400" dirty="0"/>
              <a:t>ekranda </a:t>
            </a:r>
            <a:r>
              <a:rPr lang="tr-TR" sz="1400" dirty="0" smtClean="0"/>
              <a:t>gösterin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1400" dirty="0" smtClean="0"/>
              <a:t>Girilen 20 tamsayıdan çift sayıların toplamının tek sayıların toplamına oranını </a:t>
            </a:r>
            <a:r>
              <a:rPr lang="tr-TR" sz="1400" dirty="0"/>
              <a:t>ekranda </a:t>
            </a:r>
            <a:r>
              <a:rPr lang="tr-TR" sz="1400" dirty="0" smtClean="0"/>
              <a:t>gösterin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1400" dirty="0" smtClean="0"/>
              <a:t>Girilen sayının 5’in kuvveti olup olmadığını </a:t>
            </a:r>
            <a:r>
              <a:rPr lang="tr-TR" sz="1400" dirty="0"/>
              <a:t>ekranda </a:t>
            </a:r>
            <a:r>
              <a:rPr lang="tr-TR" sz="1400" dirty="0" smtClean="0"/>
              <a:t>gösterin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1400" dirty="0" smtClean="0"/>
              <a:t>Girilen iki </a:t>
            </a:r>
            <a:r>
              <a:rPr lang="tr-TR" sz="1400" dirty="0"/>
              <a:t>sayıdan büyük olanı </a:t>
            </a:r>
            <a:r>
              <a:rPr lang="tr-TR" sz="1400" dirty="0" smtClean="0"/>
              <a:t>bulan </a:t>
            </a:r>
            <a:r>
              <a:rPr lang="tr-TR" sz="1400" dirty="0"/>
              <a:t>akış </a:t>
            </a:r>
            <a:r>
              <a:rPr lang="tr-TR" sz="1400" dirty="0" smtClean="0"/>
              <a:t>şeması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1400" dirty="0"/>
              <a:t>Girilen 5 sayının karelerini görüntüleyen akış </a:t>
            </a:r>
            <a:r>
              <a:rPr lang="tr-TR" sz="1400" dirty="0" smtClean="0"/>
              <a:t>şeması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1400" dirty="0"/>
              <a:t>Girilen 15 sayıdan pozitif olanların adedini bulup görüntüleyen akış </a:t>
            </a:r>
            <a:r>
              <a:rPr lang="tr-TR" sz="1400" dirty="0" smtClean="0"/>
              <a:t>şeması</a:t>
            </a:r>
          </a:p>
          <a:p>
            <a:pPr marL="514350" indent="-514350">
              <a:buFont typeface="+mj-lt"/>
              <a:buAutoNum type="arabicPeriod"/>
            </a:pPr>
            <a:r>
              <a:rPr lang="tr-TR" altLang="tr-TR" sz="1400" dirty="0"/>
              <a:t>Girilen sayının faktöriyelini hesaplayan akış </a:t>
            </a:r>
            <a:r>
              <a:rPr lang="tr-TR" altLang="tr-TR" sz="1400" dirty="0" smtClean="0"/>
              <a:t>şeması</a:t>
            </a:r>
          </a:p>
          <a:p>
            <a:pPr marL="514350" indent="-514350">
              <a:buFont typeface="+mj-lt"/>
              <a:buAutoNum type="arabicPeriod"/>
            </a:pPr>
            <a:r>
              <a:rPr lang="tr-TR" altLang="tr-TR" sz="1400" dirty="0"/>
              <a:t>y=x</a:t>
            </a:r>
            <a:r>
              <a:rPr lang="tr-TR" altLang="tr-TR" sz="1400" baseline="30000" dirty="0"/>
              <a:t>2</a:t>
            </a:r>
            <a:r>
              <a:rPr lang="tr-TR" altLang="tr-TR" sz="1400" dirty="0"/>
              <a:t>+5x-7 denkleminin x=[-4,4] aralığındaki çözümlerini bulan ve görüntüleyen akış şeması, (</a:t>
            </a:r>
            <a:r>
              <a:rPr lang="tr-TR" altLang="tr-TR" sz="1400" dirty="0" err="1"/>
              <a:t>x’in</a:t>
            </a:r>
            <a:r>
              <a:rPr lang="tr-TR" altLang="tr-TR" sz="1400" dirty="0"/>
              <a:t> artım değeri 0,5’tir</a:t>
            </a:r>
            <a:r>
              <a:rPr lang="tr-TR" altLang="tr-TR" sz="1400" dirty="0" smtClean="0"/>
              <a:t>.)</a:t>
            </a:r>
          </a:p>
          <a:p>
            <a:pPr marL="514350" indent="-514350">
              <a:buFont typeface="+mj-lt"/>
              <a:buAutoNum type="arabicPeriod"/>
            </a:pPr>
            <a:r>
              <a:rPr lang="tr-TR" altLang="tr-TR" sz="1400" dirty="0" smtClean="0"/>
              <a:t>30 </a:t>
            </a:r>
            <a:r>
              <a:rPr lang="tr-TR" altLang="tr-TR" sz="1400" dirty="0"/>
              <a:t>öğrencinin notlarının ortalamasını bulan akış </a:t>
            </a:r>
            <a:r>
              <a:rPr lang="tr-TR" altLang="tr-TR" sz="1400" dirty="0" smtClean="0"/>
              <a:t>şeması</a:t>
            </a:r>
          </a:p>
          <a:p>
            <a:pPr marL="514350" indent="-514350">
              <a:buFont typeface="+mj-lt"/>
              <a:buAutoNum type="arabicPeriod"/>
            </a:pPr>
            <a:r>
              <a:rPr lang="tr-TR" altLang="tr-TR" sz="1400" dirty="0" smtClean="0"/>
              <a:t>Girilen </a:t>
            </a:r>
            <a:r>
              <a:rPr lang="tr-TR" altLang="tr-TR" sz="1400" dirty="0"/>
              <a:t>10 sayıdan en büyüğünü bulan ve görüntüleyen akış </a:t>
            </a:r>
            <a:r>
              <a:rPr lang="tr-TR" altLang="tr-TR" sz="1400" dirty="0" smtClean="0"/>
              <a:t>şeması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1400" dirty="0"/>
              <a:t>Klavyeden girilen N sayısına göre 1 den N e kadar tek sayıların toplamını çift sayıların ise çarpımını bulan akış </a:t>
            </a:r>
            <a:r>
              <a:rPr lang="tr-TR" sz="1400" dirty="0" smtClean="0"/>
              <a:t>şeması</a:t>
            </a:r>
            <a:endParaRPr lang="tr-TR" altLang="tr-TR" sz="1400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653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dirty="0"/>
              <a:t>Aşağıdaki akış diyagramının sonuçlarını elde ediniz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309" y="1615816"/>
            <a:ext cx="6168701" cy="4477174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520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Algoritma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tr-TR" sz="3200" dirty="0" smtClean="0"/>
              <a:t>Herhangi </a:t>
            </a:r>
            <a:r>
              <a:rPr lang="tr-TR" sz="3200" dirty="0"/>
              <a:t>bir işi yapmak ya da bir </a:t>
            </a:r>
            <a:r>
              <a:rPr lang="tr-TR" sz="3200" dirty="0" smtClean="0"/>
              <a:t>problemi çözmek </a:t>
            </a:r>
            <a:r>
              <a:rPr lang="tr-TR" sz="3200" dirty="0"/>
              <a:t>için </a:t>
            </a:r>
            <a:r>
              <a:rPr lang="tr-TR" sz="3200" dirty="0">
                <a:solidFill>
                  <a:srgbClr val="FF0000"/>
                </a:solidFill>
              </a:rPr>
              <a:t>adım adım</a:t>
            </a:r>
            <a:r>
              <a:rPr lang="tr-TR" sz="3200" dirty="0"/>
              <a:t> uygulanan kurallar dizisine algoritma denir</a:t>
            </a:r>
            <a:r>
              <a:rPr lang="tr-TR" sz="3200" dirty="0" smtClean="0"/>
              <a:t>.</a:t>
            </a:r>
          </a:p>
          <a:p>
            <a:pPr eaLnBrk="1" hangingPunct="1">
              <a:defRPr/>
            </a:pPr>
            <a:r>
              <a:rPr lang="tr-TR" sz="3200" dirty="0" smtClean="0"/>
              <a:t>Algoritmada adımlar sırasıyla işlenmektedir</a:t>
            </a:r>
            <a:r>
              <a:rPr lang="tr-TR" sz="3200" dirty="0" smtClean="0"/>
              <a:t>.</a:t>
            </a:r>
          </a:p>
          <a:p>
            <a:pPr>
              <a:defRPr/>
            </a:pPr>
            <a:r>
              <a:rPr lang="tr-TR" sz="3200" dirty="0"/>
              <a:t>Algoritma kelimesi Orta Asya’daki </a:t>
            </a:r>
            <a:r>
              <a:rPr lang="tr-TR" sz="3200" dirty="0" err="1"/>
              <a:t>Harezm</a:t>
            </a:r>
            <a:r>
              <a:rPr lang="tr-TR" sz="3200" dirty="0"/>
              <a:t> kentinde doğan matematikçi Ebu Abdullah Muhammed bin Musa el Harezmi’nin isminden gelmektedir.</a:t>
            </a:r>
            <a:endParaRPr lang="tr-TR" sz="3200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730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dirty="0"/>
              <a:t>Aşağıdaki akış diyagramının sonuçlarını elde ediniz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461" y="1505512"/>
            <a:ext cx="6362397" cy="4617757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3305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dirty="0"/>
              <a:t>Aşağıdaki akış diyagramının ekran çıktısını elde ediniz.</a:t>
            </a:r>
          </a:p>
        </p:txBody>
      </p:sp>
      <p:pic>
        <p:nvPicPr>
          <p:cNvPr id="4" name="İçerik Yer Tutucus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237" y="1680632"/>
            <a:ext cx="5738846" cy="4182169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7866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dirty="0"/>
              <a:t>Aşağıdaki denklemleri bilgisayar dilinde kodlayınız</a:t>
            </a:r>
          </a:p>
        </p:txBody>
      </p:sp>
      <p:graphicFrame>
        <p:nvGraphicFramePr>
          <p:cNvPr id="4" name="Nesne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15813"/>
              </p:ext>
            </p:extLst>
          </p:nvPr>
        </p:nvGraphicFramePr>
        <p:xfrm>
          <a:off x="2342340" y="2849064"/>
          <a:ext cx="2139275" cy="1194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3" imgW="1091880" imgH="609480" progId="Equation.3">
                  <p:embed/>
                </p:oleObj>
              </mc:Choice>
              <mc:Fallback>
                <p:oleObj name="Equation" r:id="rId3" imgW="1091880" imgH="609480" progId="Equation.3">
                  <p:embed/>
                  <p:pic>
                    <p:nvPicPr>
                      <p:cNvPr id="5" name="Nesne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2340" y="2849064"/>
                        <a:ext cx="2139275" cy="11940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Nesne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917724"/>
              </p:ext>
            </p:extLst>
          </p:nvPr>
        </p:nvGraphicFramePr>
        <p:xfrm>
          <a:off x="5933532" y="2849064"/>
          <a:ext cx="2311743" cy="1133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5" imgW="1295280" imgH="634680" progId="Equation.3">
                  <p:embed/>
                </p:oleObj>
              </mc:Choice>
              <mc:Fallback>
                <p:oleObj name="Equation" r:id="rId5" imgW="1295280" imgH="634680" progId="Equation.3">
                  <p:embed/>
                  <p:pic>
                    <p:nvPicPr>
                      <p:cNvPr id="6" name="Nesne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33532" y="2849064"/>
                        <a:ext cx="2311743" cy="11332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6946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 smtClean="0"/>
              <a:t>Algoritmada olması gereken özellikler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sz="2400" b="1" dirty="0"/>
              <a:t>Etkin ve Genel olma: </a:t>
            </a:r>
            <a:r>
              <a:rPr lang="tr-TR" sz="2400" dirty="0"/>
              <a:t>her koşulda ve her giriş değerinde doğru sonuca ulaşılabilmelidir.</a:t>
            </a:r>
          </a:p>
          <a:p>
            <a:r>
              <a:rPr lang="tr-TR" sz="2400" b="1" dirty="0"/>
              <a:t>Sonlu olma. </a:t>
            </a:r>
            <a:r>
              <a:rPr lang="tr-TR" sz="2400" dirty="0"/>
              <a:t>Algoritma kesinlikle sonlu sayıda işlem içermeli ve bu işlemlerin süresi de sonlu olmalıdır; </a:t>
            </a:r>
          </a:p>
          <a:p>
            <a:r>
              <a:rPr lang="tr-TR" sz="2400" b="1" dirty="0"/>
              <a:t>Yanılmazlık. </a:t>
            </a:r>
            <a:r>
              <a:rPr lang="tr-TR" sz="2400" dirty="0"/>
              <a:t>Algoritma tekrar yürütüldüğünde aynı giriş değerleri için aynı sonuç elde edilmelidir.</a:t>
            </a:r>
          </a:p>
          <a:p>
            <a:r>
              <a:rPr lang="tr-TR" sz="2400" b="1" dirty="0"/>
              <a:t>Giriş/Çıkış tanımlı olma. </a:t>
            </a:r>
            <a:r>
              <a:rPr lang="tr-TR" sz="2400" dirty="0"/>
              <a:t>Algoritmanın giriş ve Çıkış değerleri olmalıdır. </a:t>
            </a:r>
          </a:p>
          <a:p>
            <a:r>
              <a:rPr lang="tr-TR" sz="2400" b="1" dirty="0"/>
              <a:t>Başarım. </a:t>
            </a:r>
            <a:r>
              <a:rPr lang="tr-TR" sz="2400" dirty="0"/>
              <a:t>Algoritma başarımı (disk ve bellek kullanımı) iyi olacak şekilde tasarlanmalıdır.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871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Algoritmada kullanılan operatörler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7279" y="2310298"/>
            <a:ext cx="4515035" cy="1693531"/>
          </a:xfrm>
        </p:spPr>
        <p:txBody>
          <a:bodyPr>
            <a:normAutofit/>
          </a:bodyPr>
          <a:lstStyle/>
          <a:p>
            <a:r>
              <a:rPr lang="tr-TR" sz="2400" dirty="0" smtClean="0"/>
              <a:t>İşlemleri belirten simgelere bilgisayar terminolojisinde operatör denir.</a:t>
            </a:r>
            <a:endParaRPr lang="tr-TR" sz="2400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541066"/>
              </p:ext>
            </p:extLst>
          </p:nvPr>
        </p:nvGraphicFramePr>
        <p:xfrm>
          <a:off x="5359704" y="2310298"/>
          <a:ext cx="4130525" cy="400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9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0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tr-TR" sz="1600" u="none" strike="noStrike" dirty="0">
                          <a:effectLst/>
                        </a:rPr>
                        <a:t>OPERATÖRLER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tr-TR" sz="1600" u="none" strike="noStrike">
                          <a:effectLst/>
                        </a:rPr>
                        <a:t>Matematiksel İşlem Operatörleri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u="none" strike="noStrike">
                          <a:effectLst/>
                        </a:rPr>
                        <a:t>^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üs alma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u="none" strike="noStrike">
                          <a:effectLst/>
                        </a:rPr>
                        <a:t>*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çarpma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u="none" strike="noStrike">
                          <a:effectLst/>
                        </a:rPr>
                        <a:t>/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bölme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u="none" strike="noStrike">
                          <a:effectLst/>
                        </a:rPr>
                        <a:t>+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toplama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u="none" strike="noStrike">
                          <a:effectLst/>
                        </a:rPr>
                        <a:t>-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çıkarma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u="none" strike="noStrike" dirty="0">
                          <a:effectLst/>
                        </a:rPr>
                        <a:t>.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tam ve ondalık kısım ayırma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tr-TR" sz="1600" u="none" strike="noStrike">
                          <a:effectLst/>
                        </a:rPr>
                        <a:t>Karşılaştırma Operatörleri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u="none" strike="noStrike">
                          <a:effectLst/>
                        </a:rPr>
                        <a:t>= veya ==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eşittir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u="none" strike="noStrike">
                          <a:effectLst/>
                        </a:rPr>
                        <a:t>&lt;&gt; veya !=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eşit değildir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u="none" strike="noStrike">
                          <a:effectLst/>
                        </a:rPr>
                        <a:t>&lt;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küçük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u="none" strike="noStrike">
                          <a:effectLst/>
                        </a:rPr>
                        <a:t>&gt;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büyük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u="none" strike="noStrike">
                          <a:effectLst/>
                        </a:rPr>
                        <a:t>&lt;=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küçük eşit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u="none" strike="noStrike">
                          <a:effectLst/>
                        </a:rPr>
                        <a:t>&gt;=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büyük eşit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83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 smtClean="0"/>
              <a:t>Denklemlerin </a:t>
            </a:r>
            <a:r>
              <a:rPr lang="tr-TR" sz="3200" dirty="0"/>
              <a:t>bilgisayar dilinde </a:t>
            </a:r>
            <a:r>
              <a:rPr lang="tr-TR" sz="3200" dirty="0" smtClean="0"/>
              <a:t>kodlanması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457449" y="3044166"/>
            <a:ext cx="6382186" cy="14092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4800" dirty="0" smtClean="0"/>
              <a:t>y1= 4* ( a/b^ ( 2/3 ) )</a:t>
            </a:r>
            <a:endParaRPr lang="tr-TR" sz="4800" dirty="0"/>
          </a:p>
        </p:txBody>
      </p:sp>
      <p:graphicFrame>
        <p:nvGraphicFramePr>
          <p:cNvPr id="4" name="Nesne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689251"/>
              </p:ext>
            </p:extLst>
          </p:nvPr>
        </p:nvGraphicFramePr>
        <p:xfrm>
          <a:off x="1154954" y="2745543"/>
          <a:ext cx="2602891" cy="1580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711000" imgH="431640" progId="Equation.3">
                  <p:embed/>
                </p:oleObj>
              </mc:Choice>
              <mc:Fallback>
                <p:oleObj name="Equation" r:id="rId3" imgW="711000" imgH="431640" progId="Equation.3">
                  <p:embed/>
                  <p:pic>
                    <p:nvPicPr>
                      <p:cNvPr id="4" name="Nesne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4954" y="2745543"/>
                        <a:ext cx="2602891" cy="1580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044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Akış Şeması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tr-TR" sz="2800" dirty="0" smtClean="0"/>
              <a:t>Sorunun çözümü için oluşturulmuş algoritmanın görsel olarak şekillerle ifade edilmesine akış şeması (</a:t>
            </a:r>
            <a:r>
              <a:rPr lang="tr-TR" sz="2800" dirty="0" err="1" smtClean="0"/>
              <a:t>flow</a:t>
            </a:r>
            <a:r>
              <a:rPr lang="tr-TR" sz="2800" dirty="0" smtClean="0"/>
              <a:t> </a:t>
            </a:r>
            <a:r>
              <a:rPr lang="tr-TR" sz="2800" dirty="0" err="1" smtClean="0"/>
              <a:t>chart</a:t>
            </a:r>
            <a:r>
              <a:rPr lang="tr-TR" sz="2800" dirty="0" smtClean="0"/>
              <a:t>) denilmektedir.</a:t>
            </a:r>
          </a:p>
          <a:p>
            <a:pPr eaLnBrk="1" hangingPunct="1">
              <a:defRPr/>
            </a:pPr>
            <a:r>
              <a:rPr lang="tr-TR" sz="2800" dirty="0" smtClean="0"/>
              <a:t>Akış şemalarında algoritmanın adımları </a:t>
            </a:r>
            <a:r>
              <a:rPr lang="tr-TR" sz="2800" dirty="0" smtClean="0">
                <a:solidFill>
                  <a:srgbClr val="FF0000"/>
                </a:solidFill>
              </a:rPr>
              <a:t>simgeler</a:t>
            </a:r>
            <a:r>
              <a:rPr lang="tr-TR" sz="2800" dirty="0" smtClean="0"/>
              <a:t> şeklinde kutular içine yazılmaktadır ve adımlar arasındaki ilişkiler ve akış yönü </a:t>
            </a:r>
            <a:r>
              <a:rPr lang="tr-TR" sz="2800" dirty="0" smtClean="0">
                <a:solidFill>
                  <a:srgbClr val="FF0000"/>
                </a:solidFill>
              </a:rPr>
              <a:t>oklar</a:t>
            </a:r>
            <a:r>
              <a:rPr lang="tr-TR" sz="2800" dirty="0" smtClean="0"/>
              <a:t> ile gösterilmektedir.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203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Akış Şemasının Avantajları</a:t>
            </a:r>
          </a:p>
        </p:txBody>
      </p:sp>
      <p:sp>
        <p:nvSpPr>
          <p:cNvPr id="8195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tr-TR" altLang="tr-TR" sz="2400" dirty="0" smtClean="0"/>
              <a:t>Birbiri ile ilgili adımlar arasındaki mantıksal ilişkiyi gösterirler.</a:t>
            </a:r>
          </a:p>
          <a:p>
            <a:pPr>
              <a:defRPr/>
            </a:pPr>
            <a:r>
              <a:rPr lang="tr-TR" altLang="tr-TR" sz="2400" dirty="0" smtClean="0"/>
              <a:t>İzlenmesi ve anlaşılması kolaydır.</a:t>
            </a:r>
          </a:p>
          <a:p>
            <a:pPr>
              <a:defRPr/>
            </a:pPr>
            <a:r>
              <a:rPr lang="tr-TR" altLang="tr-TR" sz="2400" dirty="0" smtClean="0"/>
              <a:t>Şartlara bağlı olarak ortaya çıkan olayların takip edilmesi mümkündür.</a:t>
            </a:r>
          </a:p>
          <a:p>
            <a:pPr>
              <a:defRPr/>
            </a:pPr>
            <a:r>
              <a:rPr lang="tr-TR" altLang="tr-TR" sz="2400" dirty="0" smtClean="0"/>
              <a:t>Belli bir standarda göre hazırlandıklarından herkesçe anlaşılabilir ve birden fazla kişi aynı şema üzerinde çalışabilir.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804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tr-TR" dirty="0" smtClean="0"/>
              <a:t>Akış Şeması Hazırlama Kuralları</a:t>
            </a:r>
          </a:p>
        </p:txBody>
      </p:sp>
      <p:sp>
        <p:nvSpPr>
          <p:cNvPr id="9219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Tx/>
              <a:buAutoNum type="arabicParenR"/>
            </a:pPr>
            <a:r>
              <a:rPr lang="tr-TR" altLang="tr-TR" sz="3200" dirty="0" smtClean="0"/>
              <a:t>Başlangıç ve bitiş uçları tanımlanmalıdır.</a:t>
            </a:r>
          </a:p>
          <a:p>
            <a:pPr marL="514350" indent="-514350">
              <a:buFontTx/>
              <a:buAutoNum type="arabicParenR"/>
            </a:pPr>
            <a:r>
              <a:rPr lang="tr-TR" altLang="tr-TR" sz="3200" dirty="0" smtClean="0"/>
              <a:t>Standart semboller kullanılmalıdır.</a:t>
            </a:r>
          </a:p>
          <a:p>
            <a:pPr marL="514350" indent="-514350">
              <a:buFontTx/>
              <a:buAutoNum type="arabicParenR"/>
            </a:pPr>
            <a:r>
              <a:rPr lang="tr-TR" altLang="tr-TR" sz="3200" dirty="0" smtClean="0"/>
              <a:t>Birbirini kesen akış hatları kullanılmamalıdır.</a:t>
            </a:r>
          </a:p>
          <a:p>
            <a:pPr marL="514350" indent="-514350">
              <a:buFontTx/>
              <a:buAutoNum type="arabicParenR"/>
            </a:pPr>
            <a:r>
              <a:rPr lang="tr-TR" altLang="tr-TR" sz="3200" dirty="0" smtClean="0"/>
              <a:t>Basit kararlar alınmalıdır.</a:t>
            </a:r>
          </a:p>
          <a:p>
            <a:pPr marL="514350" indent="-514350">
              <a:buFontTx/>
              <a:buAutoNum type="arabicParenR"/>
            </a:pPr>
            <a:r>
              <a:rPr lang="tr-TR" altLang="tr-TR" sz="3200" dirty="0" smtClean="0"/>
              <a:t>Şema belli bir yönde hazırlanmalıdır.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651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İyon Toplantı Odası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İyon Toplantı Odası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 Toplantı Odası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10382</TotalTime>
  <Words>1319</Words>
  <Application>Microsoft Office PowerPoint</Application>
  <PresentationFormat>Geniş ekran</PresentationFormat>
  <Paragraphs>289</Paragraphs>
  <Slides>32</Slides>
  <Notes>2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32</vt:i4>
      </vt:variant>
    </vt:vector>
  </HeadingPairs>
  <TitlesOfParts>
    <vt:vector size="38" baseType="lpstr">
      <vt:lpstr>Arial</vt:lpstr>
      <vt:lpstr>Calibri</vt:lpstr>
      <vt:lpstr>Century Gothic</vt:lpstr>
      <vt:lpstr>Wingdings 3</vt:lpstr>
      <vt:lpstr>İyon Toplantı Odası</vt:lpstr>
      <vt:lpstr>Equation</vt:lpstr>
      <vt:lpstr>Bilgisayar Mühendisliğine Giriş Algoritmalar ve Akış Diyagramları </vt:lpstr>
      <vt:lpstr>Program yazma adımları</vt:lpstr>
      <vt:lpstr>Algoritma</vt:lpstr>
      <vt:lpstr>Algoritmada olması gereken özellikler</vt:lpstr>
      <vt:lpstr>Algoritmada kullanılan operatörler</vt:lpstr>
      <vt:lpstr>Denklemlerin bilgisayar dilinde kodlanması</vt:lpstr>
      <vt:lpstr>Akış Şeması</vt:lpstr>
      <vt:lpstr>Akış Şemasının Avantajları</vt:lpstr>
      <vt:lpstr>Akış Şeması Hazırlama Kuralları</vt:lpstr>
      <vt:lpstr>Akış Şeması Elemanları</vt:lpstr>
      <vt:lpstr>Akış Şeması Elemanları</vt:lpstr>
      <vt:lpstr>Akış Şeması Elemanları</vt:lpstr>
      <vt:lpstr>Akış Şemaları</vt:lpstr>
      <vt:lpstr>Doğrusal akış şemaları</vt:lpstr>
      <vt:lpstr>Örnek-1  (Ekrana Merhaba Dünya Yazdırma)</vt:lpstr>
      <vt:lpstr>Örnek-2  (İki Sayıyı Toplama ve Görüntüleme)</vt:lpstr>
      <vt:lpstr>Mantıksal (Koşullu Dallanma)</vt:lpstr>
      <vt:lpstr>Örnek-3 (Klavyeden Girilen 2 sayıdan birincisi büyük ise çarpma, aksi durumda toplama yapan algoritma ve akış şeması) </vt:lpstr>
      <vt:lpstr>Döngüsel Akış Şemaları</vt:lpstr>
      <vt:lpstr>Örnek-4 (Klavyeden 5 kişinin doğum yılını girip 2013 yılındaki yaşını hesaplayan algoritma ve akış şeması) </vt:lpstr>
      <vt:lpstr>Örnek 4 (Devam)</vt:lpstr>
      <vt:lpstr>Örnek 5 (1’den 10’a kadar sayıları ekranda görüntüleyen akış şeması)</vt:lpstr>
      <vt:lpstr>Örnek 6 (girilen sayının tek yada çift olduğunu bulup uygun mesajı görüntüleyen akış şeması)</vt:lpstr>
      <vt:lpstr>Örnek 7 (girilen 3 sayıdan hangisinin en büyük olduğunu bulan akış şeması)</vt:lpstr>
      <vt:lpstr>Fonksiyon çağırma örneği</vt:lpstr>
      <vt:lpstr>Kaba Kod (Pseudo Code) (Sözde Kod)</vt:lpstr>
      <vt:lpstr>Kaba Kod Örneği (Girilen iki sayıdan büyük olanı belirleyen ve onu ekrana yazdıran algoritmanın kaba kodunu yazınız)</vt:lpstr>
      <vt:lpstr>Alıştırma Soruları - ödevler</vt:lpstr>
      <vt:lpstr>Aşağıdaki akış diyagramının sonuçlarını elde ediniz</vt:lpstr>
      <vt:lpstr>Aşağıdaki akış diyagramının sonuçlarını elde ediniz</vt:lpstr>
      <vt:lpstr>Aşağıdaki akış diyagramının ekran çıktısını elde ediniz.</vt:lpstr>
      <vt:lpstr>Aşağıdaki denklemleri bilgisayar dilinde kodlayınız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Dersin hocaları</dc:title>
  <dc:creator>Windows Kullanıcısı</dc:creator>
  <cp:lastModifiedBy>Windows Kullanıcısı</cp:lastModifiedBy>
  <cp:revision>347</cp:revision>
  <dcterms:created xsi:type="dcterms:W3CDTF">2020-09-28T15:38:03Z</dcterms:created>
  <dcterms:modified xsi:type="dcterms:W3CDTF">2020-11-25T14:50:25Z</dcterms:modified>
</cp:coreProperties>
</file>