
<file path=[Content_Types].xml><?xml version="1.0" encoding="utf-8"?>
<Types xmlns="http://schemas.openxmlformats.org/package/2006/content-types">
  <Default Extension="tmp" ContentType="image/png"/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28"/>
  </p:notesMasterIdLst>
  <p:sldIdLst>
    <p:sldId id="256" r:id="rId2"/>
    <p:sldId id="257" r:id="rId3"/>
    <p:sldId id="289" r:id="rId4"/>
    <p:sldId id="258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8" r:id="rId16"/>
    <p:sldId id="276" r:id="rId17"/>
    <p:sldId id="280" r:id="rId18"/>
    <p:sldId id="281" r:id="rId19"/>
    <p:sldId id="282" r:id="rId20"/>
    <p:sldId id="279" r:id="rId21"/>
    <p:sldId id="283" r:id="rId22"/>
    <p:sldId id="287" r:id="rId23"/>
    <p:sldId id="284" r:id="rId24"/>
    <p:sldId id="288" r:id="rId25"/>
    <p:sldId id="285" r:id="rId26"/>
    <p:sldId id="286" r:id="rId2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704" autoAdjust="0"/>
    <p:restoredTop sz="94660"/>
  </p:normalViewPr>
  <p:slideViewPr>
    <p:cSldViewPr snapToGrid="0">
      <p:cViewPr>
        <p:scale>
          <a:sx n="110" d="100"/>
          <a:sy n="110" d="100"/>
        </p:scale>
        <p:origin x="-3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CB128-3560-4979-A7C2-E8E9CC4D484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C255B-BEAC-4897-B55A-B9E05473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82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255B-BEAC-4897-B55A-B9E05473D1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36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40874819-FFC3-4BB8-97CF-EF21D99CF963}" type="datetime1">
              <a:rPr lang="tr-TR" smtClean="0"/>
              <a:t>10.12.2020</a:t>
            </a:fld>
            <a:endParaRPr lang="tr-T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6E450BA6-A7E9-447F-AEA2-557FAEC0E36E}" type="slidenum">
              <a:rPr lang="tr-TR" smtClean="0"/>
              <a:t>‹#›</a:t>
            </a:fld>
            <a:endParaRPr lang="tr-TR"/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FE56-F20C-4D4B-9993-EBAA5540C3DF}" type="datetime1">
              <a:rPr lang="tr-TR" smtClean="0"/>
              <a:t>10.12.2020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0BA6-A7E9-447F-AEA2-557FAEC0E36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F76A-3008-4237-AD9B-B098150F22B8}" type="datetime1">
              <a:rPr lang="tr-TR" smtClean="0"/>
              <a:t>10.12.2020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0BA6-A7E9-447F-AEA2-557FAEC0E36E}" type="slidenum">
              <a:rPr lang="tr-TR" smtClean="0"/>
              <a:t>‹#›</a:t>
            </a:fld>
            <a:endParaRPr lang="tr-T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84B3-DD58-4BA2-9949-C4A351753307}" type="datetime1">
              <a:rPr lang="tr-TR" smtClean="0"/>
              <a:t>10.12.2020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0BA6-A7E9-447F-AEA2-557FAEC0E36E}" type="slidenum">
              <a:rPr lang="tr-TR" smtClean="0"/>
              <a:t>‹#›</a:t>
            </a:fld>
            <a:endParaRPr lang="tr-T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4AA30C94-FFA1-4F2C-9144-E19C6C624438}" type="datetime1">
              <a:rPr lang="tr-TR" smtClean="0"/>
              <a:t>10.12.2020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6E450BA6-A7E9-447F-AEA2-557FAEC0E36E}" type="slidenum">
              <a:rPr lang="tr-TR" smtClean="0"/>
              <a:t>‹#›</a:t>
            </a:fld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C371-6A16-4CA8-9F66-28796D87D1A0}" type="datetime1">
              <a:rPr lang="tr-TR" smtClean="0"/>
              <a:t>10.12.2020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0BA6-A7E9-447F-AEA2-557FAEC0E36E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E1C82-0646-47DE-9B07-931B4C7BE43F}" type="datetime1">
              <a:rPr lang="tr-TR" smtClean="0"/>
              <a:t>10.12.2020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0BA6-A7E9-447F-AEA2-557FAEC0E36E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B1BC-EE8F-4CB9-9989-828150392F38}" type="datetime1">
              <a:rPr lang="tr-TR" smtClean="0"/>
              <a:t>10.12.2020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0BA6-A7E9-447F-AEA2-557FAEC0E36E}" type="slidenum">
              <a:rPr lang="tr-TR" smtClean="0"/>
              <a:t>‹#›</a:t>
            </a:fld>
            <a:endParaRPr lang="tr-TR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27AF-1092-42E0-BF42-B9938169B502}" type="datetime1">
              <a:rPr lang="tr-TR" smtClean="0"/>
              <a:t>10.12.2020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0BA6-A7E9-447F-AEA2-557FAEC0E36E}" type="slidenum">
              <a:rPr lang="tr-TR" smtClean="0"/>
              <a:t>‹#›</a:t>
            </a:fld>
            <a:endParaRPr lang="tr-TR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E724-55F9-4C70-9250-D9F6A0E535DF}" type="datetime1">
              <a:rPr lang="tr-TR" smtClean="0"/>
              <a:t>10.12.2020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0BA6-A7E9-447F-AEA2-557FAEC0E36E}" type="slidenum">
              <a:rPr lang="tr-TR" smtClean="0"/>
              <a:t>‹#›</a:t>
            </a:fld>
            <a:endParaRPr lang="tr-T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82FC-BA89-4301-B7CF-3E9E7BBB9E37}" type="datetime1">
              <a:rPr lang="tr-TR" smtClean="0"/>
              <a:t>10.12.2020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0BA6-A7E9-447F-AEA2-557FAEC0E36E}" type="slidenum">
              <a:rPr lang="tr-TR" smtClean="0"/>
              <a:t>‹#›</a:t>
            </a:fld>
            <a:endParaRPr lang="tr-T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CD22886-123A-47DD-81EF-6CCB7233A678}" type="datetime1">
              <a:rPr lang="tr-TR" smtClean="0"/>
              <a:t>10.12.2020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E450BA6-A7E9-447F-AEA2-557FAEC0E36E}" type="slidenum">
              <a:rPr lang="tr-TR" smtClean="0"/>
              <a:t>‹#›</a:t>
            </a:fld>
            <a:endParaRPr lang="tr-TR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png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png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0.png"/><Relationship Id="rId5" Type="http://schemas.openxmlformats.org/officeDocument/2006/relationships/image" Target="../media/image29.emf"/><Relationship Id="rId4" Type="http://schemas.openxmlformats.org/officeDocument/2006/relationships/image" Target="../media/image2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3.png"/><Relationship Id="rId5" Type="http://schemas.openxmlformats.org/officeDocument/2006/relationships/image" Target="../media/image32.emf"/><Relationship Id="rId4" Type="http://schemas.openxmlformats.org/officeDocument/2006/relationships/image" Target="../media/image3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6.png"/><Relationship Id="rId5" Type="http://schemas.openxmlformats.org/officeDocument/2006/relationships/image" Target="../media/image35.emf"/><Relationship Id="rId4" Type="http://schemas.openxmlformats.org/officeDocument/2006/relationships/image" Target="../media/image3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9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1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Boole</a:t>
            </a:r>
            <a:r>
              <a:rPr lang="tr-TR" dirty="0" smtClean="0"/>
              <a:t> Cebri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625600" y="5049430"/>
            <a:ext cx="9144000" cy="67973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dirty="0" smtClean="0"/>
              <a:t>Dr. </a:t>
            </a:r>
            <a:r>
              <a:rPr lang="tr-TR" dirty="0" err="1" smtClean="0"/>
              <a:t>Öğr</a:t>
            </a:r>
            <a:r>
              <a:rPr lang="tr-TR" dirty="0" smtClean="0"/>
              <a:t>. Üyesi </a:t>
            </a:r>
            <a:r>
              <a:rPr lang="en-US" dirty="0" err="1" smtClean="0"/>
              <a:t>Sait</a:t>
            </a:r>
            <a:r>
              <a:rPr lang="en-US" dirty="0" smtClean="0"/>
              <a:t> Ali UYMAZ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dirty="0"/>
              <a:t>Dr. Öğr. Üyesi </a:t>
            </a:r>
            <a:r>
              <a:rPr lang="en-US" dirty="0" err="1" smtClean="0"/>
              <a:t>Sedat</a:t>
            </a:r>
            <a:r>
              <a:rPr lang="en-US" dirty="0" smtClean="0"/>
              <a:t> KORKMAZ</a:t>
            </a:r>
            <a:endParaRPr lang="tr-TR" dirty="0"/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1697079" y="2743200"/>
            <a:ext cx="9144000" cy="894168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/>
              <a:t>Bilgisayar</a:t>
            </a:r>
            <a:r>
              <a:rPr lang="en-US" sz="4000" dirty="0" smtClean="0"/>
              <a:t> </a:t>
            </a:r>
            <a:r>
              <a:rPr lang="en-US" sz="4000" dirty="0" err="1" smtClean="0"/>
              <a:t>Mühendisliğine</a:t>
            </a:r>
            <a:r>
              <a:rPr lang="en-US" sz="4000" dirty="0" smtClean="0"/>
              <a:t> </a:t>
            </a:r>
            <a:r>
              <a:rPr lang="en-US" sz="4000" dirty="0" err="1" smtClean="0"/>
              <a:t>Giriş</a:t>
            </a:r>
            <a:endParaRPr lang="tr-TR" sz="4000" dirty="0"/>
          </a:p>
        </p:txBody>
      </p:sp>
      <p:pic>
        <p:nvPicPr>
          <p:cNvPr id="16" name="Picture 1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95" y="249570"/>
            <a:ext cx="5944430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9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ifadesini sadeleştiriniz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Nesne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414915"/>
              </p:ext>
            </p:extLst>
          </p:nvPr>
        </p:nvGraphicFramePr>
        <p:xfrm>
          <a:off x="883249" y="1221776"/>
          <a:ext cx="46640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1" name="Equation" r:id="rId3" imgW="1409400" imgH="203040" progId="Equation.3">
                  <p:embed/>
                </p:oleObj>
              </mc:Choice>
              <mc:Fallback>
                <p:oleObj name="Equation" r:id="rId3" imgW="140940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3249" y="1221776"/>
                        <a:ext cx="4664075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Nesne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897218"/>
              </p:ext>
            </p:extLst>
          </p:nvPr>
        </p:nvGraphicFramePr>
        <p:xfrm>
          <a:off x="868483" y="2083968"/>
          <a:ext cx="5210175" cy="367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2" name="Equation" r:id="rId5" imgW="1574640" imgH="1701720" progId="Equation.3">
                  <p:embed/>
                </p:oleObj>
              </mc:Choice>
              <mc:Fallback>
                <p:oleObj name="Equation" r:id="rId5" imgW="1574640" imgH="1701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8483" y="2083968"/>
                        <a:ext cx="5210175" cy="367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Sadeleştirme</a:t>
            </a:r>
            <a:r>
              <a:rPr lang="en-US" dirty="0" smtClean="0"/>
              <a:t> </a:t>
            </a:r>
            <a:r>
              <a:rPr lang="en-US" dirty="0" err="1" smtClean="0"/>
              <a:t>Örnek</a:t>
            </a:r>
            <a:r>
              <a:rPr lang="en-US" dirty="0" smtClean="0"/>
              <a:t> 3</a:t>
            </a:r>
            <a:endParaRPr lang="tr-T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0BA6-A7E9-447F-AEA2-557FAEC0E36E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654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                          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ifadesini sadeleştiriniz.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Nesne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21958"/>
              </p:ext>
            </p:extLst>
          </p:nvPr>
        </p:nvGraphicFramePr>
        <p:xfrm>
          <a:off x="922698" y="1209826"/>
          <a:ext cx="3363912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5" name="Equation" r:id="rId3" imgW="1015920" imgH="241200" progId="Equation.3">
                  <p:embed/>
                </p:oleObj>
              </mc:Choice>
              <mc:Fallback>
                <p:oleObj name="Equation" r:id="rId3" imgW="101592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698" y="1209826"/>
                        <a:ext cx="3363912" cy="519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Nesne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686315"/>
              </p:ext>
            </p:extLst>
          </p:nvPr>
        </p:nvGraphicFramePr>
        <p:xfrm>
          <a:off x="924320" y="2068604"/>
          <a:ext cx="3405187" cy="196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6" name="Equation" r:id="rId5" imgW="1028520" imgH="914400" progId="Equation.3">
                  <p:embed/>
                </p:oleObj>
              </mc:Choice>
              <mc:Fallback>
                <p:oleObj name="Equation" r:id="rId5" imgW="1028520" imgH="914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4320" y="2068604"/>
                        <a:ext cx="3405187" cy="1966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Sadeleştirme</a:t>
            </a:r>
            <a:r>
              <a:rPr lang="en-US" dirty="0" smtClean="0"/>
              <a:t> </a:t>
            </a:r>
            <a:r>
              <a:rPr lang="en-US" dirty="0" err="1" smtClean="0"/>
              <a:t>Örnek</a:t>
            </a:r>
            <a:r>
              <a:rPr lang="en-US" dirty="0" smtClean="0"/>
              <a:t> 4</a:t>
            </a:r>
            <a:endParaRPr lang="tr-T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0BA6-A7E9-447F-AEA2-557FAEC0E36E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582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Lojik Kapılar ve Doğruluk Tabloları: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Sayısal devrelerin temelini lojik kapılar, diyot, transistor, direnç, kondansatör gibi elemanlar oluşturur.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Entegre devreler ise bu gibi devre elemanlarını tek cip içinde birleştirerek daha az güçle, daha hızlı ve daha az yer kapayacak şekilde çalıştırmayı amaçlamaktadır.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Bu bölümde lojik kapılar ve bu kapılara ait doğruluk tabloları sunulmuştur.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0BA6-A7E9-447F-AEA2-557FAEC0E36E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492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 Kapısı (AND)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09" y="1265953"/>
            <a:ext cx="2400731" cy="1297032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586309" y="126595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590317" y="219365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2506609" y="1545137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F=X.Y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226" y="1179692"/>
            <a:ext cx="8438723" cy="513484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0BA6-A7E9-447F-AEA2-557FAEC0E36E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41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Veya Kapısı (OR)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656861" y="127483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643617" y="199551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2272941" y="1485044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F=X+Y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96" y="1275869"/>
            <a:ext cx="2063284" cy="1114721"/>
          </a:xfrm>
          <a:prstGeom prst="rect">
            <a:avLst/>
          </a:prstGeom>
        </p:spPr>
      </p:pic>
      <p:pic>
        <p:nvPicPr>
          <p:cNvPr id="9" name="Resim 1"/>
          <p:cNvPicPr>
            <a:picLocks noChangeAspect="1"/>
          </p:cNvPicPr>
          <p:nvPr/>
        </p:nvPicPr>
        <p:blipFill rotWithShape="1">
          <a:blip r:embed="rId3"/>
          <a:srcRect t="11545"/>
          <a:stretch/>
        </p:blipFill>
        <p:spPr>
          <a:xfrm>
            <a:off x="3461431" y="1207723"/>
            <a:ext cx="8348128" cy="508917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0BA6-A7E9-447F-AEA2-557FAEC0E36E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130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Değil Kapısı (NOT)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527664" y="1223483"/>
            <a:ext cx="2365446" cy="1296000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535434" y="150215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Nesne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659012"/>
              </p:ext>
            </p:extLst>
          </p:nvPr>
        </p:nvGraphicFramePr>
        <p:xfrm>
          <a:off x="2166813" y="1381055"/>
          <a:ext cx="762181" cy="348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1" name="Equation" r:id="rId4" imgW="444240" imgH="203040" progId="Equation.3">
                  <p:embed/>
                </p:oleObj>
              </mc:Choice>
              <mc:Fallback>
                <p:oleObj name="Equation" r:id="rId4" imgW="44424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6813" y="1381055"/>
                        <a:ext cx="762181" cy="348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Resim 1"/>
          <p:cNvPicPr>
            <a:picLocks noChangeAspect="1"/>
          </p:cNvPicPr>
          <p:nvPr/>
        </p:nvPicPr>
        <p:blipFill rotWithShape="1">
          <a:blip r:embed="rId6"/>
          <a:srcRect t="14457"/>
          <a:stretch/>
        </p:blipFill>
        <p:spPr>
          <a:xfrm>
            <a:off x="3307513" y="1393326"/>
            <a:ext cx="8458200" cy="441622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0BA6-A7E9-447F-AEA2-557FAEC0E36E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046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 Değil Kapısı (NAND)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713057" y="138372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725691" y="209577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95" y="1397351"/>
            <a:ext cx="1999017" cy="1080000"/>
          </a:xfrm>
          <a:prstGeom prst="rect">
            <a:avLst/>
          </a:prstGeom>
        </p:spPr>
      </p:pic>
      <p:graphicFrame>
        <p:nvGraphicFramePr>
          <p:cNvPr id="9" name="Nesne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726048"/>
              </p:ext>
            </p:extLst>
          </p:nvPr>
        </p:nvGraphicFramePr>
        <p:xfrm>
          <a:off x="2386228" y="1481792"/>
          <a:ext cx="8921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4" name="Equation" r:id="rId4" imgW="520560" imgH="203040" progId="Equation.3">
                  <p:embed/>
                </p:oleObj>
              </mc:Choice>
              <mc:Fallback>
                <p:oleObj name="Equation" r:id="rId4" imgW="5205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86228" y="1481792"/>
                        <a:ext cx="892175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Resim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3755" y="1178148"/>
            <a:ext cx="7128792" cy="524357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0BA6-A7E9-447F-AEA2-557FAEC0E36E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742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Veya Değil Kapısı (NOR)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626814" y="124541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630822" y="217311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o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486504"/>
              </p:ext>
            </p:extLst>
          </p:nvPr>
        </p:nvGraphicFramePr>
        <p:xfrm>
          <a:off x="5024846" y="2292685"/>
          <a:ext cx="3640182" cy="21940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3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33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339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8803"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b="1" u="none" strike="noStrike" dirty="0">
                          <a:effectLst/>
                        </a:rPr>
                        <a:t>X</a:t>
                      </a:r>
                      <a:endParaRPr lang="tr-T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b="1" u="none" strike="noStrike" dirty="0">
                          <a:effectLst/>
                        </a:rPr>
                        <a:t>Y</a:t>
                      </a:r>
                      <a:endParaRPr lang="tr-T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b="1" u="none" strike="noStrike" dirty="0">
                          <a:effectLst/>
                        </a:rPr>
                        <a:t>F</a:t>
                      </a:r>
                      <a:endParaRPr lang="tr-T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8803"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u="none" strike="noStrike">
                          <a:effectLst/>
                        </a:rPr>
                        <a:t>1</a:t>
                      </a:r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u="none" strike="noStrike">
                          <a:effectLst/>
                        </a:rPr>
                        <a:t>1</a:t>
                      </a:r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u="none" strike="noStrike" dirty="0" smtClean="0">
                          <a:effectLst/>
                        </a:rPr>
                        <a:t>0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8803"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u="none" strike="noStrike">
                          <a:effectLst/>
                        </a:rPr>
                        <a:t>1</a:t>
                      </a:r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u="none" strike="noStrike">
                          <a:effectLst/>
                        </a:rPr>
                        <a:t>0</a:t>
                      </a:r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u="none" strike="noStrike" dirty="0" smtClean="0">
                          <a:effectLst/>
                        </a:rPr>
                        <a:t>0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8803"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u="none" strike="noStrike">
                          <a:effectLst/>
                        </a:rPr>
                        <a:t>0</a:t>
                      </a:r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u="none" strike="noStrike">
                          <a:effectLst/>
                        </a:rPr>
                        <a:t>1</a:t>
                      </a:r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u="none" strike="noStrike" dirty="0" smtClean="0">
                          <a:effectLst/>
                        </a:rPr>
                        <a:t>0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8803"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u="none" strike="noStrike">
                          <a:effectLst/>
                        </a:rPr>
                        <a:t>0</a:t>
                      </a:r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u="none" strike="noStrike">
                          <a:effectLst/>
                        </a:rPr>
                        <a:t>0</a:t>
                      </a:r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u="none" strike="noStrike" dirty="0" smtClean="0">
                          <a:effectLst/>
                        </a:rPr>
                        <a:t>1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9" name="Nesne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103131"/>
              </p:ext>
            </p:extLst>
          </p:nvPr>
        </p:nvGraphicFramePr>
        <p:xfrm>
          <a:off x="2552569" y="1429750"/>
          <a:ext cx="1152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1" name="Equation" r:id="rId3" imgW="672840" imgH="203040" progId="Equation.3">
                  <p:embed/>
                </p:oleObj>
              </mc:Choice>
              <mc:Fallback>
                <p:oleObj name="Equation" r:id="rId3" imgW="67284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2569" y="1429750"/>
                        <a:ext cx="1152525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Resi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814" y="1246451"/>
            <a:ext cx="2398821" cy="1296000"/>
          </a:xfrm>
          <a:prstGeom prst="rect">
            <a:avLst/>
          </a:prstGeom>
        </p:spPr>
      </p:pic>
      <p:pic>
        <p:nvPicPr>
          <p:cNvPr id="10" name="Resim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4112" y="1186297"/>
            <a:ext cx="7567645" cy="512540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0BA6-A7E9-447F-AEA2-557FAEC0E36E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433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 da Kapısı (XOR)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523302" y="123679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527310" y="216449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o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70858"/>
              </p:ext>
            </p:extLst>
          </p:nvPr>
        </p:nvGraphicFramePr>
        <p:xfrm>
          <a:off x="6871062" y="2284163"/>
          <a:ext cx="3640182" cy="21940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3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33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339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8803"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b="1" u="none" strike="noStrike" dirty="0">
                          <a:effectLst/>
                        </a:rPr>
                        <a:t>X</a:t>
                      </a:r>
                      <a:endParaRPr lang="tr-T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b="1" u="none" strike="noStrike" dirty="0">
                          <a:effectLst/>
                        </a:rPr>
                        <a:t>Y</a:t>
                      </a:r>
                      <a:endParaRPr lang="tr-T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b="1" u="none" strike="noStrike" dirty="0">
                          <a:effectLst/>
                        </a:rPr>
                        <a:t>F</a:t>
                      </a:r>
                      <a:endParaRPr lang="tr-T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8803"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u="none" strike="noStrike">
                          <a:effectLst/>
                        </a:rPr>
                        <a:t>1</a:t>
                      </a:r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u="none" strike="noStrike">
                          <a:effectLst/>
                        </a:rPr>
                        <a:t>1</a:t>
                      </a:r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u="none" strike="noStrike" dirty="0" smtClean="0">
                          <a:effectLst/>
                        </a:rPr>
                        <a:t>0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8803"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u="none" strike="noStrike">
                          <a:effectLst/>
                        </a:rPr>
                        <a:t>1</a:t>
                      </a:r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u="none" strike="noStrike" dirty="0">
                          <a:effectLst/>
                        </a:rPr>
                        <a:t>0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u="none" strike="noStrike" dirty="0" smtClean="0">
                          <a:effectLst/>
                        </a:rPr>
                        <a:t>1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8803"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u="none" strike="noStrike">
                          <a:effectLst/>
                        </a:rPr>
                        <a:t>0</a:t>
                      </a:r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u="none" strike="noStrike">
                          <a:effectLst/>
                        </a:rPr>
                        <a:t>1</a:t>
                      </a:r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u="none" strike="noStrike" dirty="0" smtClean="0">
                          <a:effectLst/>
                        </a:rPr>
                        <a:t>1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8803"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u="none" strike="noStrike">
                          <a:effectLst/>
                        </a:rPr>
                        <a:t>0</a:t>
                      </a:r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u="none" strike="noStrike">
                          <a:effectLst/>
                        </a:rPr>
                        <a:t>0</a:t>
                      </a:r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u="none" strike="noStrike" dirty="0" smtClean="0">
                          <a:effectLst/>
                        </a:rPr>
                        <a:t>0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9" name="Nesne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568304"/>
              </p:ext>
            </p:extLst>
          </p:nvPr>
        </p:nvGraphicFramePr>
        <p:xfrm>
          <a:off x="2126495" y="1184836"/>
          <a:ext cx="28479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6" name="Denklem" r:id="rId3" imgW="1663560" imgH="215640" progId="Equation.3">
                  <p:embed/>
                </p:oleObj>
              </mc:Choice>
              <mc:Fallback>
                <p:oleObj name="Denklem" r:id="rId3" imgW="166356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6495" y="1184836"/>
                        <a:ext cx="2847975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Resi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302" y="1237825"/>
            <a:ext cx="2398821" cy="1296000"/>
          </a:xfrm>
          <a:prstGeom prst="rect">
            <a:avLst/>
          </a:prstGeom>
        </p:spPr>
      </p:pic>
      <p:pic>
        <p:nvPicPr>
          <p:cNvPr id="11" name="Resim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9605" y="1606125"/>
            <a:ext cx="7800627" cy="472736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0BA6-A7E9-447F-AEA2-557FAEC0E36E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063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 da Değil Kapısı (XNOR)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575058" y="129717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579066" y="222487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Nesne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429515"/>
              </p:ext>
            </p:extLst>
          </p:nvPr>
        </p:nvGraphicFramePr>
        <p:xfrm>
          <a:off x="2174095" y="1241373"/>
          <a:ext cx="37623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1" name="Denklem" r:id="rId3" imgW="2197080" imgH="215640" progId="Equation.3">
                  <p:embed/>
                </p:oleObj>
              </mc:Choice>
              <mc:Fallback>
                <p:oleObj name="Denklem" r:id="rId3" imgW="21970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74095" y="1241373"/>
                        <a:ext cx="3762375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58" y="1297175"/>
            <a:ext cx="2398821" cy="1296000"/>
          </a:xfrm>
          <a:prstGeom prst="rect">
            <a:avLst/>
          </a:prstGeom>
        </p:spPr>
      </p:pic>
      <p:pic>
        <p:nvPicPr>
          <p:cNvPr id="10" name="Resim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9533" y="2156611"/>
            <a:ext cx="7785765" cy="400557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0BA6-A7E9-447F-AEA2-557FAEC0E36E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22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 </a:t>
            </a:r>
            <a:r>
              <a:rPr lang="en-US" dirty="0" err="1" smtClean="0"/>
              <a:t>Cebri</a:t>
            </a:r>
            <a:r>
              <a:rPr lang="en-US" dirty="0" smtClean="0"/>
              <a:t> (Boolean Algebra)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484581" cy="493776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Sayısal devre tasarımının matematiksel temelini oluşturan </a:t>
            </a:r>
            <a:r>
              <a:rPr lang="tr-TR" sz="2800" dirty="0" err="1" smtClean="0">
                <a:latin typeface="Times New Roman" pitchFamily="18" charset="0"/>
                <a:cs typeface="Times New Roman" pitchFamily="18" charset="0"/>
              </a:rPr>
              <a:t>boole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 cebri ilk olarak matematikçi, mantıkçı ve eğitimci George </a:t>
            </a:r>
            <a:r>
              <a:rPr lang="tr-TR" sz="2800" dirty="0" err="1" smtClean="0">
                <a:latin typeface="Times New Roman" pitchFamily="18" charset="0"/>
                <a:cs typeface="Times New Roman" pitchFamily="18" charset="0"/>
              </a:rPr>
              <a:t>Boole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 tarafından 1854 yılında sistematik olarak işlemiştir.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Sayısal devre tasarımında kullanılan boole cebri sayısal nicelikleri değil, doğruluk değerlerini yani mantıksal önermeleri kullanır.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Bu sayede boole cebri sadece doğruluk değeri 1’i doğru 0’ı yanlış kabul ederek önermelerle işlem yapılmasını sağlar.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0BA6-A7E9-447F-AEA2-557FAEC0E36E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087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Lojik Diyagramdan Matematiksel İfadenin Elde Edilmesi: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36964" y="2016753"/>
            <a:ext cx="6967172" cy="2210190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697015" y="1263614"/>
            <a:ext cx="6764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Aşağıdaki devrenin matematiksel karşılığını bulunuz.</a:t>
            </a:r>
            <a:endParaRPr lang="tr-T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1638363" y="4722624"/>
            <a:ext cx="291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F=(X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Y)+Z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0BA6-A7E9-447F-AEA2-557FAEC0E36E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183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Lojik Diyagramdan Matematiksel İfadenin Elde Edilmesi: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39" y="2094091"/>
            <a:ext cx="8081268" cy="3600000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714267" y="1304622"/>
            <a:ext cx="8752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Aşağıdaki devrenin matematiksel karşılığını bulunuz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sadeleştiriniz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tr-T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0BA6-A7E9-447F-AEA2-557FAEC0E36E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348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Lojik Diyagramdan Matematiksel İfadenin Elde Edilmesi: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Çözüm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tr-TR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Nesne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039914"/>
              </p:ext>
            </p:extLst>
          </p:nvPr>
        </p:nvGraphicFramePr>
        <p:xfrm>
          <a:off x="1106788" y="1899819"/>
          <a:ext cx="5653087" cy="401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6" name="Denklem" r:id="rId3" imgW="2006280" imgH="1422360" progId="Equation.3">
                  <p:embed/>
                </p:oleObj>
              </mc:Choice>
              <mc:Fallback>
                <p:oleObj name="Denklem" r:id="rId3" imgW="2006280" imgH="14223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6788" y="1899819"/>
                        <a:ext cx="5653087" cy="4011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0BA6-A7E9-447F-AEA2-557FAEC0E36E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598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Lojik Diyagramdan Matematiksel İfadenin Elde Edilmesi: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55956" y="2258292"/>
            <a:ext cx="10206753" cy="2141179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705641" y="1280866"/>
            <a:ext cx="6764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Aşağıdaki devrenin matematiksel karşılığını bulunuz.</a:t>
            </a:r>
            <a:endParaRPr lang="tr-T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0BA6-A7E9-447F-AEA2-557FAEC0E36E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116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Lojik Diyagramdan Matematiksel İfadenin Elde Edilmesi: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Çözüm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4" name="Nesne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395646"/>
              </p:ext>
            </p:extLst>
          </p:nvPr>
        </p:nvGraphicFramePr>
        <p:xfrm>
          <a:off x="1042503" y="1940854"/>
          <a:ext cx="3276455" cy="4292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3" name="Denklem" r:id="rId3" imgW="1269720" imgH="1663560" progId="Equation.3">
                  <p:embed/>
                </p:oleObj>
              </mc:Choice>
              <mc:Fallback>
                <p:oleObj name="Denklem" r:id="rId3" imgW="1269720" imgH="1663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2503" y="1940854"/>
                        <a:ext cx="3276455" cy="4292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0BA6-A7E9-447F-AEA2-557FAEC0E36E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136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Ödev</a:t>
            </a:r>
            <a:r>
              <a:rPr lang="en-US" dirty="0" smtClean="0"/>
              <a:t> 1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44258" y="2236007"/>
            <a:ext cx="10301651" cy="2482641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714268" y="1323998"/>
            <a:ext cx="6764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Aşağıdaki devrenin matematiksel karşılığını bulunuz.</a:t>
            </a:r>
            <a:endParaRPr lang="tr-T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0BA6-A7E9-447F-AEA2-557FAEC0E36E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39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Ödev</a:t>
            </a:r>
            <a:r>
              <a:rPr lang="en-US" dirty="0" smtClean="0"/>
              <a:t> 2</a:t>
            </a: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31259874"/>
              </p:ext>
            </p:extLst>
          </p:nvPr>
        </p:nvGraphicFramePr>
        <p:xfrm>
          <a:off x="806989" y="2067823"/>
          <a:ext cx="499110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8" name="Equation" r:id="rId3" imgW="1257120" imgH="266400" progId="Equation.3">
                  <p:embed/>
                </p:oleObj>
              </mc:Choice>
              <mc:Fallback>
                <p:oleObj name="Equation" r:id="rId3" imgW="125712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6989" y="2067823"/>
                        <a:ext cx="4991100" cy="1058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Metin kutusu 4"/>
          <p:cNvSpPr txBox="1"/>
          <p:nvPr/>
        </p:nvSpPr>
        <p:spPr>
          <a:xfrm>
            <a:off x="649282" y="1336979"/>
            <a:ext cx="786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Fonksiyonunu sadeleştirdikten sonra lojik diyagramını çiziniz.</a:t>
            </a:r>
            <a:endParaRPr lang="tr-T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0BA6-A7E9-447F-AEA2-557FAEC0E36E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790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 </a:t>
            </a:r>
            <a:r>
              <a:rPr lang="en-US" dirty="0" err="1" smtClean="0"/>
              <a:t>Cebri</a:t>
            </a:r>
            <a:r>
              <a:rPr lang="en-US" dirty="0" smtClean="0"/>
              <a:t> (Boolean Algebra)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484581" cy="493776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Cümleleri </a:t>
            </a:r>
            <a:r>
              <a:rPr lang="tr-TR" sz="2800" dirty="0">
                <a:latin typeface="Times New Roman" pitchFamily="18" charset="0"/>
                <a:cs typeface="Times New Roman" pitchFamily="18" charset="0"/>
              </a:rPr>
              <a:t>simgelerle kısaltarak belirli doğruları matematiksel formüllerle ortaya çıkaran Boole cebri, hesaplamaların yanı sıra felsefe alanında da oldukça fazla kullanılmaktadır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tr-TR" sz="2800" dirty="0">
                <a:latin typeface="Times New Roman" pitchFamily="18" charset="0"/>
                <a:cs typeface="Times New Roman" pitchFamily="18" charset="0"/>
              </a:rPr>
              <a:t>Ayrıca bazı programlama dillerinde bool tipinde değişkenler de vardır.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Boole </a:t>
            </a:r>
            <a:r>
              <a:rPr lang="tr-TR" sz="2800" dirty="0">
                <a:latin typeface="Times New Roman" pitchFamily="18" charset="0"/>
                <a:cs typeface="Times New Roman" pitchFamily="18" charset="0"/>
              </a:rPr>
              <a:t>cebrinde VE sembolü çarpımla, VEYA sembolü toplamla ifade edilir. Bir değişkenin tümleyeni ise NOT (değil) işlemi ile gösterilir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tr-T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0BA6-A7E9-447F-AEA2-557FAEC0E36E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799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 </a:t>
            </a:r>
            <a:r>
              <a:rPr lang="en-US" dirty="0" err="1" smtClean="0"/>
              <a:t>Cebri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710280" cy="4937760"/>
          </a:xfrm>
        </p:spPr>
        <p:txBody>
          <a:bodyPr>
            <a:normAutofit/>
          </a:bodyPr>
          <a:lstStyle/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Boole cebri {0,1} kümesini kullanarak işlemler ve kurallar tanımlar.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463287"/>
              </p:ext>
            </p:extLst>
          </p:nvPr>
        </p:nvGraphicFramePr>
        <p:xfrm>
          <a:off x="6287507" y="217960"/>
          <a:ext cx="5559232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915"/>
                <a:gridCol w="3815317"/>
              </a:tblGrid>
              <a:tr h="362599">
                <a:tc gridSpan="2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Boole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Cebri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Kuralları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3140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Değişme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Kuralı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X + Y = Y + X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X . Y = Y . X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3140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Birleşme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Kuralı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X + Y + Z = (X + Y) + Z = X + (Y + Z)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X . Y . Z = (X . Y) . Z = X . (Y . Z)</a:t>
                      </a:r>
                    </a:p>
                  </a:txBody>
                  <a:tcPr/>
                </a:tc>
              </a:tr>
              <a:tr h="63140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Dağılma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Kuralı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X . (Y + Z) = X . Y + X . Z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X + (Y . Z) = (X + Y) . (X + Z)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3140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Toplama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Kuralı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X + 0 = X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X + 1 = 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3140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Çarpma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Kuralı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X . 0 = 0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X . 1 = X</a:t>
                      </a:r>
                    </a:p>
                  </a:txBody>
                  <a:tcPr/>
                </a:tc>
              </a:tr>
              <a:tr h="63140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Tamamlayıcı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Kuralı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3140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Tersin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Tersi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Kuralı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3140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De Morgan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Kuralı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3140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Yutma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Kuralı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X + X.Y = X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X . (X + Y) = X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557666"/>
              </p:ext>
            </p:extLst>
          </p:nvPr>
        </p:nvGraphicFramePr>
        <p:xfrm>
          <a:off x="8086474" y="3805715"/>
          <a:ext cx="863316" cy="60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4" name="Equation" r:id="rId4" imgW="647640" imgH="457200" progId="Equation.3">
                  <p:embed/>
                </p:oleObj>
              </mc:Choice>
              <mc:Fallback>
                <p:oleObj name="Equation" r:id="rId4" imgW="64764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86474" y="3805715"/>
                        <a:ext cx="863316" cy="60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803896"/>
              </p:ext>
            </p:extLst>
          </p:nvPr>
        </p:nvGraphicFramePr>
        <p:xfrm>
          <a:off x="8092709" y="4539632"/>
          <a:ext cx="791192" cy="395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5" name="Equation" r:id="rId6" imgW="457200" imgH="228600" progId="Equation.3">
                  <p:embed/>
                </p:oleObj>
              </mc:Choice>
              <mc:Fallback>
                <p:oleObj name="Equation" r:id="rId6" imgW="457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092709" y="4539632"/>
                        <a:ext cx="791192" cy="395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795264"/>
              </p:ext>
            </p:extLst>
          </p:nvPr>
        </p:nvGraphicFramePr>
        <p:xfrm>
          <a:off x="8092931" y="5069506"/>
          <a:ext cx="1123895" cy="632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6" name="Equation" r:id="rId8" imgW="812520" imgH="457200" progId="Equation.3">
                  <p:embed/>
                </p:oleObj>
              </mc:Choice>
              <mc:Fallback>
                <p:oleObj name="Equation" r:id="rId8" imgW="81252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092931" y="5069506"/>
                        <a:ext cx="1123895" cy="632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398750"/>
              </p:ext>
            </p:extLst>
          </p:nvPr>
        </p:nvGraphicFramePr>
        <p:xfrm>
          <a:off x="1001642" y="2418995"/>
          <a:ext cx="3802357" cy="30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23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Boole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Cebri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İşlemleri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VE</a:t>
                      </a:r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tr-TR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(AND)</a:t>
                      </a:r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– </a:t>
                      </a:r>
                      <a:r>
                        <a:rPr lang="en-US" sz="20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Çarpma</a:t>
                      </a:r>
                      <a:r>
                        <a:rPr lang="en-US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 . / ˄)</a:t>
                      </a:r>
                      <a:endParaRPr lang="tr-TR" sz="20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VEYA</a:t>
                      </a:r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tr-TR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(OR)</a:t>
                      </a:r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– </a:t>
                      </a:r>
                      <a:r>
                        <a:rPr lang="en-US" sz="20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Toplama</a:t>
                      </a:r>
                      <a:r>
                        <a:rPr lang="en-US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 + / ˅)</a:t>
                      </a:r>
                      <a:endParaRPr lang="tr-TR" sz="20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DEĞİL</a:t>
                      </a:r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tr-TR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(NOT)</a:t>
                      </a:r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– </a:t>
                      </a:r>
                      <a:r>
                        <a:rPr lang="en-US" sz="20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Tersleme</a:t>
                      </a:r>
                      <a:endParaRPr lang="tr-TR" sz="20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latin typeface="Times New Roman" pitchFamily="18" charset="0"/>
                          <a:cs typeface="Times New Roman" pitchFamily="18" charset="0"/>
                        </a:rPr>
                        <a:t>AYRICALIKLI VEYA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tr-TR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XOR</a:t>
                      </a:r>
                      <a:r>
                        <a:rPr lang="tr-TR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tr-TR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latin typeface="Times New Roman" pitchFamily="18" charset="0"/>
                          <a:cs typeface="Times New Roman" pitchFamily="18" charset="0"/>
                        </a:rPr>
                        <a:t>VEDEĞİL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tr-TR" dirty="0" smtClean="0">
                          <a:latin typeface="Times New Roman" pitchFamily="18" charset="0"/>
                          <a:cs typeface="Times New Roman" pitchFamily="18" charset="0"/>
                        </a:rPr>
                        <a:t>(NAND)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latin typeface="Times New Roman" pitchFamily="18" charset="0"/>
                          <a:cs typeface="Times New Roman" pitchFamily="18" charset="0"/>
                        </a:rPr>
                        <a:t>VEYADEĞİL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tr-TR" dirty="0" smtClean="0">
                          <a:latin typeface="Times New Roman" pitchFamily="18" charset="0"/>
                          <a:cs typeface="Times New Roman" pitchFamily="18" charset="0"/>
                        </a:rPr>
                        <a:t>(NOR)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>
                          <a:latin typeface="Times New Roman" pitchFamily="18" charset="0"/>
                          <a:cs typeface="Times New Roman" pitchFamily="18" charset="0"/>
                        </a:rPr>
                        <a:t>YADADEĞİL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tr-TR" dirty="0" smtClean="0">
                          <a:latin typeface="Times New Roman" pitchFamily="18" charset="0"/>
                          <a:cs typeface="Times New Roman" pitchFamily="18" charset="0"/>
                        </a:rPr>
                        <a:t>(XNOR)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0BA6-A7E9-447F-AEA2-557FAEC0E36E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848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 </a:t>
            </a:r>
            <a:r>
              <a:rPr lang="en-US" dirty="0" err="1"/>
              <a:t>Cebri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                   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ifadesinin eşdeğerini teoremler kullanarak bulunuz.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Nesne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430925"/>
              </p:ext>
            </p:extLst>
          </p:nvPr>
        </p:nvGraphicFramePr>
        <p:xfrm>
          <a:off x="1024519" y="1203892"/>
          <a:ext cx="28575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5" name="Equation" r:id="rId3" imgW="863280" imgH="241200" progId="Equation.3">
                  <p:embed/>
                </p:oleObj>
              </mc:Choice>
              <mc:Fallback>
                <p:oleObj name="Equation" r:id="rId3" imgW="8632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4519" y="1203892"/>
                        <a:ext cx="2857500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Nesne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4577"/>
              </p:ext>
            </p:extLst>
          </p:nvPr>
        </p:nvGraphicFramePr>
        <p:xfrm>
          <a:off x="963344" y="1939418"/>
          <a:ext cx="4186257" cy="3639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6" name="Equation" r:id="rId5" imgW="1079280" imgH="1447560" progId="Equation.3">
                  <p:embed/>
                </p:oleObj>
              </mc:Choice>
              <mc:Fallback>
                <p:oleObj name="Equation" r:id="rId5" imgW="1079280" imgH="1447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3344" y="1939418"/>
                        <a:ext cx="4186257" cy="36392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0BA6-A7E9-447F-AEA2-557FAEC0E36E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835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 </a:t>
            </a:r>
            <a:r>
              <a:rPr lang="en-US" dirty="0" err="1"/>
              <a:t>Cebri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                  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ifadesinin eşdeğerini teoremler kullanarak bulunuz.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Nesne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321114"/>
              </p:ext>
            </p:extLst>
          </p:nvPr>
        </p:nvGraphicFramePr>
        <p:xfrm>
          <a:off x="955829" y="1208895"/>
          <a:ext cx="28575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4" name="Equation" r:id="rId3" imgW="863280" imgH="203040" progId="Equation.3">
                  <p:embed/>
                </p:oleObj>
              </mc:Choice>
              <mc:Fallback>
                <p:oleObj name="Equation" r:id="rId3" imgW="8632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5829" y="1208895"/>
                        <a:ext cx="285750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Nesne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159449"/>
              </p:ext>
            </p:extLst>
          </p:nvPr>
        </p:nvGraphicFramePr>
        <p:xfrm>
          <a:off x="921340" y="2103413"/>
          <a:ext cx="4175753" cy="2871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5" name="Equation" r:id="rId5" imgW="863280" imgH="914400" progId="Equation.3">
                  <p:embed/>
                </p:oleObj>
              </mc:Choice>
              <mc:Fallback>
                <p:oleObj name="Equation" r:id="rId5" imgW="863280" imgH="914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1340" y="2103413"/>
                        <a:ext cx="4175753" cy="2871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0BA6-A7E9-447F-AEA2-557FAEC0E36E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987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Doğruluk Tabloları ve Boole Cebrinde İşlemi Basitleştirme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Boole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cebrinde girişlerin alabileceği değişik durumlara göre çıkışların alacağı değerlerin gösterildiği tablolara doğruluk tabloları denir. Aşağıda VE, VEYA, DEĞİL işlemleri için doğruluk tabloları gösterilmiştir.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782676"/>
              </p:ext>
            </p:extLst>
          </p:nvPr>
        </p:nvGraphicFramePr>
        <p:xfrm>
          <a:off x="1708607" y="3258649"/>
          <a:ext cx="7616546" cy="30127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14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37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805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840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166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801921">
                <a:tc>
                  <a:txBody>
                    <a:bodyPr/>
                    <a:lstStyle/>
                    <a:p>
                      <a:pPr algn="ctr" fontAlgn="b"/>
                      <a:r>
                        <a:rPr lang="tr-TR" sz="24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tr-T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4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tr-T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4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X.Y(</a:t>
                      </a:r>
                      <a:r>
                        <a:rPr lang="tr-TR" sz="24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VE</a:t>
                      </a:r>
                      <a:r>
                        <a:rPr lang="tr-TR" sz="24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tr-T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4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X+Y(</a:t>
                      </a:r>
                      <a:r>
                        <a:rPr lang="tr-TR" sz="24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VEYA</a:t>
                      </a:r>
                      <a:r>
                        <a:rPr lang="tr-TR" sz="24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tr-T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4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lang="en-US" sz="24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tr-TR" sz="24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tr-TR" sz="24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DEĞİL</a:t>
                      </a:r>
                      <a:r>
                        <a:rPr lang="tr-TR" sz="24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tr-T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2709">
                <a:tc>
                  <a:txBody>
                    <a:bodyPr/>
                    <a:lstStyle/>
                    <a:p>
                      <a:pPr algn="ctr" fontAlgn="b"/>
                      <a:r>
                        <a:rPr lang="tr-TR" sz="24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tr-T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4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tr-T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4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tr-T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4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tr-T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4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tr-T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2709">
                <a:tc>
                  <a:txBody>
                    <a:bodyPr/>
                    <a:lstStyle/>
                    <a:p>
                      <a:pPr algn="ctr" fontAlgn="b"/>
                      <a:r>
                        <a:rPr lang="tr-TR" sz="24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tr-T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4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tr-T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4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tr-T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4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tr-T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4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tr-T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2709">
                <a:tc>
                  <a:txBody>
                    <a:bodyPr/>
                    <a:lstStyle/>
                    <a:p>
                      <a:pPr algn="ctr" fontAlgn="b"/>
                      <a:r>
                        <a:rPr lang="tr-TR" sz="24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tr-T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4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tr-T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4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tr-T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4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tr-T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4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tr-T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2709">
                <a:tc>
                  <a:txBody>
                    <a:bodyPr/>
                    <a:lstStyle/>
                    <a:p>
                      <a:pPr algn="ctr" fontAlgn="b"/>
                      <a:r>
                        <a:rPr lang="tr-TR" sz="24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tr-T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4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tr-T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4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tr-T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4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tr-TR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4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tr-TR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" name="Nesne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753771"/>
              </p:ext>
            </p:extLst>
          </p:nvPr>
        </p:nvGraphicFramePr>
        <p:xfrm>
          <a:off x="7742997" y="3421188"/>
          <a:ext cx="365836" cy="418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1" name="Equation" r:id="rId3" imgW="177480" imgH="203040" progId="Equation.3">
                  <p:embed/>
                </p:oleObj>
              </mc:Choice>
              <mc:Fallback>
                <p:oleObj name="Equation" r:id="rId3" imgW="1774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42997" y="3421188"/>
                        <a:ext cx="365836" cy="4180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0BA6-A7E9-447F-AEA2-557FAEC0E36E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839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Sadeleştirme</a:t>
            </a:r>
            <a:r>
              <a:rPr lang="en-US" dirty="0" smtClean="0"/>
              <a:t> </a:t>
            </a:r>
            <a:r>
              <a:rPr lang="en-US" dirty="0" err="1" smtClean="0"/>
              <a:t>Örnek</a:t>
            </a:r>
            <a:r>
              <a:rPr lang="en-US" dirty="0" smtClean="0"/>
              <a:t> 1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                                 fonksiyonunun doğruluk tablosunu bulunuz. Tabloya göre sadeleştiriniz.</a:t>
            </a:r>
            <a:endParaRPr lang="tr-TR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Nesne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78399"/>
              </p:ext>
            </p:extLst>
          </p:nvPr>
        </p:nvGraphicFramePr>
        <p:xfrm>
          <a:off x="946779" y="1442612"/>
          <a:ext cx="2829120" cy="386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0" name="Equation" r:id="rId3" imgW="787320" imgH="164880" progId="Equation.3">
                  <p:embed/>
                </p:oleObj>
              </mc:Choice>
              <mc:Fallback>
                <p:oleObj name="Equation" r:id="rId3" imgW="7873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6779" y="1442612"/>
                        <a:ext cx="2829120" cy="3861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749826"/>
              </p:ext>
            </p:extLst>
          </p:nvPr>
        </p:nvGraphicFramePr>
        <p:xfrm>
          <a:off x="1607546" y="2739442"/>
          <a:ext cx="5328092" cy="2453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25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41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43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770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90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X.Y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X.Y+X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Metin kutusu 5"/>
          <p:cNvSpPr txBox="1"/>
          <p:nvPr/>
        </p:nvSpPr>
        <p:spPr>
          <a:xfrm>
            <a:off x="767751" y="5329925"/>
            <a:ext cx="106708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Bu tabloya göre </a:t>
            </a:r>
            <a:r>
              <a:rPr lang="tr-TR" sz="26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 ile </a:t>
            </a:r>
            <a:r>
              <a:rPr lang="tr-TR" sz="26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tr-TR" sz="2600" b="1" dirty="0" smtClean="0">
                <a:latin typeface="Times New Roman" pitchFamily="18" charset="0"/>
                <a:cs typeface="Times New Roman" pitchFamily="18" charset="0"/>
              </a:rPr>
              <a:t>Y+X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 ifadesinin doğruluk tablosu aynı olduğu için ifade </a:t>
            </a:r>
            <a:r>
              <a:rPr lang="tr-TR" sz="2600" b="1" dirty="0" smtClean="0">
                <a:latin typeface="Times New Roman" pitchFamily="18" charset="0"/>
                <a:cs typeface="Times New Roman" pitchFamily="18" charset="0"/>
              </a:rPr>
              <a:t>F=X 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şeklinde sadeleştirilebilir.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0BA6-A7E9-447F-AEA2-557FAEC0E36E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649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                                             ifadesini sadeleştiriniz. 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Nesne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707938"/>
              </p:ext>
            </p:extLst>
          </p:nvPr>
        </p:nvGraphicFramePr>
        <p:xfrm>
          <a:off x="893104" y="1213150"/>
          <a:ext cx="36560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6" name="Equation" r:id="rId3" imgW="1104840" imgH="203040" progId="Equation.3">
                  <p:embed/>
                </p:oleObj>
              </mc:Choice>
              <mc:Fallback>
                <p:oleObj name="Equation" r:id="rId3" imgW="110484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3104" y="1213150"/>
                        <a:ext cx="3656012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Nesne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783087"/>
              </p:ext>
            </p:extLst>
          </p:nvPr>
        </p:nvGraphicFramePr>
        <p:xfrm>
          <a:off x="880344" y="2012082"/>
          <a:ext cx="4741862" cy="325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7" name="Equation" r:id="rId5" imgW="1143000" imgH="1206360" progId="Equation.3">
                  <p:embed/>
                </p:oleObj>
              </mc:Choice>
              <mc:Fallback>
                <p:oleObj name="Equation" r:id="rId5" imgW="1143000" imgH="12063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0344" y="2012082"/>
                        <a:ext cx="4741862" cy="325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Unvan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en-US" dirty="0" err="1" smtClean="0"/>
              <a:t>Sadeleştirme</a:t>
            </a:r>
            <a:r>
              <a:rPr lang="en-US" dirty="0" smtClean="0"/>
              <a:t> </a:t>
            </a:r>
            <a:r>
              <a:rPr lang="en-US" dirty="0" err="1" smtClean="0"/>
              <a:t>Örnek</a:t>
            </a:r>
            <a:r>
              <a:rPr lang="en-US" dirty="0" smtClean="0"/>
              <a:t> 2</a:t>
            </a:r>
            <a:endParaRPr lang="tr-T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0BA6-A7E9-447F-AEA2-557FAEC0E36E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032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9319</TotalTime>
  <Words>766</Words>
  <Application>Microsoft Office PowerPoint</Application>
  <PresentationFormat>Custom</PresentationFormat>
  <Paragraphs>201</Paragraphs>
  <Slides>26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Origin</vt:lpstr>
      <vt:lpstr>Equation</vt:lpstr>
      <vt:lpstr>Denklem</vt:lpstr>
      <vt:lpstr>Boole Cebri</vt:lpstr>
      <vt:lpstr>Boole Cebri (Boolean Algebra)</vt:lpstr>
      <vt:lpstr>Boole Cebri (Boolean Algebra)</vt:lpstr>
      <vt:lpstr>Boole Cebri</vt:lpstr>
      <vt:lpstr>Boole Cebri</vt:lpstr>
      <vt:lpstr>Boole Cebri</vt:lpstr>
      <vt:lpstr>Doğruluk Tabloları ve Boole Cebrinde İşlemi Basitleştirme </vt:lpstr>
      <vt:lpstr>Sadeleştirme Örnek 1</vt:lpstr>
      <vt:lpstr>Sadeleştirme Örnek 2</vt:lpstr>
      <vt:lpstr>Sadeleştirme Örnek 3</vt:lpstr>
      <vt:lpstr>Sadeleştirme Örnek 4</vt:lpstr>
      <vt:lpstr>Lojik Kapılar ve Doğruluk Tabloları:</vt:lpstr>
      <vt:lpstr>Ve Kapısı (AND)</vt:lpstr>
      <vt:lpstr>Veya Kapısı (OR)</vt:lpstr>
      <vt:lpstr>Değil Kapısı (NOT)</vt:lpstr>
      <vt:lpstr>Ve Değil Kapısı (NAND)</vt:lpstr>
      <vt:lpstr>Veya Değil Kapısı (NOR)</vt:lpstr>
      <vt:lpstr>Ya da Kapısı (XOR)</vt:lpstr>
      <vt:lpstr>Ya da Değil Kapısı (XNOR)</vt:lpstr>
      <vt:lpstr>Lojik Diyagramdan Matematiksel İfadenin Elde Edilmesi:</vt:lpstr>
      <vt:lpstr>Lojik Diyagramdan Matematiksel İfadenin Elde Edilmesi:</vt:lpstr>
      <vt:lpstr>Lojik Diyagramdan Matematiksel İfadenin Elde Edilmesi:</vt:lpstr>
      <vt:lpstr>Lojik Diyagramdan Matematiksel İfadenin Elde Edilmesi:</vt:lpstr>
      <vt:lpstr>Lojik Diyagramdan Matematiksel İfadenin Elde Edilmesi:</vt:lpstr>
      <vt:lpstr>Ödev 1</vt:lpstr>
      <vt:lpstr>Ödev 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 Cebri</dc:title>
  <dc:creator>Baris</dc:creator>
  <cp:lastModifiedBy>S. Ali UYMAZ</cp:lastModifiedBy>
  <cp:revision>100</cp:revision>
  <dcterms:created xsi:type="dcterms:W3CDTF">2013-10-20T08:55:45Z</dcterms:created>
  <dcterms:modified xsi:type="dcterms:W3CDTF">2020-12-09T21:34:40Z</dcterms:modified>
</cp:coreProperties>
</file>